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notesSlides/notesSlide2.xml" ContentType="application/vnd.openxmlformats-officedocument.presentationml.notesSlide+xml"/>
  <Override PartName="/ppt/theme/themeOverride12.xml" ContentType="application/vnd.openxmlformats-officedocument.themeOverride+xml"/>
  <Override PartName="/ppt/charts/chart57.xml" ContentType="application/vnd.openxmlformats-officedocument.drawingml.chart+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charts/chart46.xml" ContentType="application/vnd.openxmlformats-officedocument.drawingml.chart+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charts/chart35.xml" ContentType="application/vnd.openxmlformats-officedocument.drawingml.chart+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theme/themeOverride1.xml" ContentType="application/vnd.openxmlformats-officedocument.themeOverride+xml"/>
  <Override PartName="/ppt/charts/chart13.xml" ContentType="application/vnd.openxmlformats-officedocument.drawingml.chart+xml"/>
  <Override PartName="/ppt/charts/chart24.xml" ContentType="application/vnd.openxmlformats-officedocument.drawingml.chart+xml"/>
  <Override PartName="/ppt/drawings/drawing17.xml" ContentType="application/vnd.openxmlformats-officedocument.drawingml.chartshapes+xml"/>
  <Override PartName="/ppt/charts/chart60.xml" ContentType="application/vnd.openxmlformats-officedocument.drawingml.chart+xml"/>
  <Override PartName="/ppt/tableStyles.xml" ContentType="application/vnd.openxmlformats-officedocument.presentationml.tableStyles+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theme/themeOverride39.xml" ContentType="application/vnd.openxmlformats-officedocument.themeOverride+xml"/>
  <Override PartName="/ppt/slides/slide147.xml" ContentType="application/vnd.openxmlformats-officedocument.presentationml.slide+xml"/>
  <Override PartName="/ppt/notesSlides/notesSlide30.xml" ContentType="application/vnd.openxmlformats-officedocument.presentationml.notesSlide+xml"/>
  <Override PartName="/ppt/theme/themeOverride17.xml" ContentType="application/vnd.openxmlformats-officedocument.themeOverride+xml"/>
  <Override PartName="/ppt/theme/themeOverride28.xml" ContentType="application/vnd.openxmlformats-officedocument.themeOverride+xml"/>
  <Override PartName="/ppt/slides/slide99.xml" ContentType="application/vnd.openxmlformats-officedocument.presentationml.slide+xml"/>
  <Override PartName="/ppt/slides/slide136.xml" ContentType="application/vnd.openxmlformats-officedocument.presentationml.slide+xml"/>
  <Override PartName="/ppt/notesSlides/notesSlide7.xml" ContentType="application/vnd.openxmlformats-officedocument.presentationml.notesSlide+xml"/>
  <Override PartName="/ppt/charts/chart3.xml" ContentType="application/vnd.openxmlformats-officedocument.drawingml.chart+xml"/>
  <Override PartName="/ppt/theme/themeOverride53.xml" ContentType="application/vnd.openxmlformats-officedocument.themeOverride+xml"/>
  <Override PartName="/ppt/drawings/drawing20.xml" ContentType="application/vnd.openxmlformats-officedocument.drawingml.chartshapes+xml"/>
  <Override PartName="/ppt/slides/slide77.xml" ContentType="application/vnd.openxmlformats-officedocument.presentationml.slide+xml"/>
  <Override PartName="/ppt/slides/slide88.xml" ContentType="application/vnd.openxmlformats-officedocument.presentationml.slide+xml"/>
  <Override PartName="/ppt/slides/slide125.xml" ContentType="application/vnd.openxmlformats-officedocument.presentationml.slide+xml"/>
  <Override PartName="/ppt/theme/themeOverride42.xml" ContentType="application/vnd.openxmlformats-officedocument.themeOverride+xml"/>
  <Override PartName="/ppt/slides/slide5.xml" ContentType="application/vnd.openxmlformats-officedocument.presentationml.slide+xml"/>
  <Override PartName="/ppt/slides/slide19.xml" ContentType="application/vnd.openxmlformats-officedocument.presentationml.slide+xml"/>
  <Override PartName="/ppt/slides/slide66.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Layouts/slideLayout7.xml" ContentType="application/vnd.openxmlformats-officedocument.presentationml.slideLayout+xml"/>
  <Default Extension="png" ContentType="image/png"/>
  <Override PartName="/ppt/drawings/drawing3.xml" ContentType="application/vnd.openxmlformats-officedocument.drawingml.chartshapes+xml"/>
  <Override PartName="/ppt/theme/themeOverride20.xml" ContentType="application/vnd.openxmlformats-officedocument.themeOverride+xml"/>
  <Override PartName="/ppt/charts/chart29.xml" ContentType="application/vnd.openxmlformats-officedocument.drawingml.chart+xml"/>
  <Override PartName="/ppt/theme/themeOverride31.xml" ContentType="application/vnd.openxmlformats-officedocument.themeOverride+xml"/>
  <Override PartName="/ppt/slides/slide55.xml" ContentType="application/vnd.openxmlformats-officedocument.presentationml.slide+xml"/>
  <Override PartName="/ppt/theme/theme2.xml" ContentType="application/vnd.openxmlformats-officedocument.theme+xml"/>
  <Override PartName="/ppt/theme/themeOverride6.xml" ContentType="application/vnd.openxmlformats-officedocument.themeOverride+xml"/>
  <Override PartName="/ppt/charts/chart18.xml" ContentType="application/vnd.openxmlformats-officedocument.drawingml.chart+xml"/>
  <Override PartName="/ppt/notesSlides/notesSlide57.xml" ContentType="application/vnd.openxmlformats-officedocument.presentationml.notesSlide+xml"/>
  <Override PartName="/ppt/slides/slide33.xml" ContentType="application/vnd.openxmlformats-officedocument.presentationml.slide+xml"/>
  <Override PartName="/ppt/slides/slide44.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Default Extension="emf" ContentType="image/x-emf"/>
  <Override PartName="/ppt/notesSlides/notesSlide46.xml" ContentType="application/vnd.openxmlformats-officedocument.presentationml.notesSlide+xml"/>
  <Override PartName="/ppt/charts/chart54.xml" ContentType="application/vnd.openxmlformats-officedocument.drawingml.chart+xml"/>
  <Override PartName="/ppt/presentation.xml" ContentType="application/vnd.openxmlformats-officedocument.presentationml.presentation.main+xml"/>
  <Override PartName="/ppt/slides/slide22.xml" ContentType="application/vnd.openxmlformats-officedocument.presentationml.slide+xml"/>
  <Override PartName="/ppt/notesSlides/notesSlide24.xml" ContentType="application/vnd.openxmlformats-officedocument.presentationml.notesSlide+xml"/>
  <Override PartName="/ppt/notesSlides/notesSlide35.xml" ContentType="application/vnd.openxmlformats-officedocument.presentationml.notesSlide+xml"/>
  <Override PartName="/ppt/charts/chart32.xml" ContentType="application/vnd.openxmlformats-officedocument.drawingml.chart+xml"/>
  <Override PartName="/ppt/charts/chart43.xml" ContentType="application/vnd.openxmlformats-officedocument.drawingml.chart+xml"/>
  <Override PartName="/docProps/app.xml" ContentType="application/vnd.openxmlformats-officedocument.extended-properties+xml"/>
  <Override PartName="/ppt/slides/slide11.xml" ContentType="application/vnd.openxmlformats-officedocument.presentationml.slide+xml"/>
  <Override PartName="/ppt/notesSlides/notesSlide13.xml" ContentType="application/vnd.openxmlformats-officedocument.presentationml.notesSlide+xml"/>
  <Override PartName="/ppt/charts/chart8.xml" ContentType="application/vnd.openxmlformats-officedocument.drawingml.chart+xml"/>
  <Override PartName="/ppt/charts/chart21.xml" ContentType="application/vnd.openxmlformats-officedocument.drawingml.chart+xml"/>
  <Override PartName="/ppt/theme/themeOverride47.xml" ContentType="application/vnd.openxmlformats-officedocument.themeOverride+xml"/>
  <Override PartName="/ppt/slides/slide119.xml" ContentType="application/vnd.openxmlformats-officedocument.presentationml.slide+xml"/>
  <Override PartName="/ppt/slideLayouts/slideLayout10.xml" ContentType="application/vnd.openxmlformats-officedocument.presentationml.slideLayout+xml"/>
  <Override PartName="/ppt/charts/chart10.xml" ContentType="application/vnd.openxmlformats-officedocument.drawingml.chart+xml"/>
  <Override PartName="/ppt/theme/themeOverride36.xml" ContentType="application/vnd.openxmlformats-officedocument.themeOverride+xml"/>
  <Override PartName="/ppt/drawings/drawing14.xml" ContentType="application/vnd.openxmlformats-officedocument.drawingml.chartshapes+xml"/>
  <Override PartName="/ppt/slides/slide108.xml" ContentType="application/vnd.openxmlformats-officedocument.presentationml.slide+xml"/>
  <Override PartName="/ppt/drawings/drawing8.xml" ContentType="application/vnd.openxmlformats-officedocument.drawingml.chartshapes+xml"/>
  <Override PartName="/ppt/theme/themeOverride25.xml" ContentType="application/vnd.openxmlformats-officedocument.themeOverr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notesSlides/notesSlide4.xml" ContentType="application/vnd.openxmlformats-officedocument.presentationml.notesSlide+xml"/>
  <Override PartName="/ppt/theme/themeOverride14.xml" ContentType="application/vnd.openxmlformats-officedocument.themeOverride+xml"/>
  <Override PartName="/ppt/charts/chart59.xml" ContentType="application/vnd.openxmlformats-officedocument.drawingml.chart+xml"/>
  <Override PartName="/ppt/slides/slide38.xml" ContentType="application/vnd.openxmlformats-officedocument.presentationml.slide+xml"/>
  <Override PartName="/ppt/slides/slide85.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charts/chart48.xml" ContentType="application/vnd.openxmlformats-officedocument.drawingml.chart+xml"/>
  <Override PartName="/ppt/theme/themeOverride50.xml" ContentType="application/vnd.openxmlformats-officedocument.themeOverride+xml"/>
  <Override PartName="/ppt/slides/slide27.xml" ContentType="application/vnd.openxmlformats-officedocument.presentationml.slide+xml"/>
  <Override PartName="/ppt/slides/slide74.xml" ContentType="application/vnd.openxmlformats-officedocument.presentationml.slide+xml"/>
  <Override PartName="/ppt/slides/slide111.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charts/chart37.xml" ContentType="application/vnd.openxmlformats-officedocument.drawingml.chart+xml"/>
  <Override PartName="/ppt/slides/slide2.xml" ContentType="application/vnd.openxmlformats-officedocument.presentationml.slide+xml"/>
  <Override PartName="/ppt/slides/slide16.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100.xml" ContentType="application/vnd.openxmlformats-officedocument.presentationml.slide+xml"/>
  <Override PartName="/ppt/notesSlides/notesSlide18.xml" ContentType="application/vnd.openxmlformats-officedocument.presentationml.notesSlide+xml"/>
  <Override PartName="/ppt/theme/themeOverride3.xml" ContentType="application/vnd.openxmlformats-officedocument.themeOverride+xml"/>
  <Override PartName="/ppt/charts/chart26.xml" ContentType="application/vnd.openxmlformats-officedocument.drawingml.chart+xml"/>
  <Override PartName="/ppt/drawings/drawing19.xml" ContentType="application/vnd.openxmlformats-officedocument.drawingml.chartshapes+xml"/>
  <Override PartName="/ppt/slides/slide41.xml" ContentType="application/vnd.openxmlformats-officedocument.presentationml.slide+xml"/>
  <Override PartName="/ppt/notesSlides/notesSlide43.xml" ContentType="application/vnd.openxmlformats-officedocument.presentationml.notesSlide+xml"/>
  <Override PartName="/ppt/charts/chart15.xml" ContentType="application/vnd.openxmlformats-officedocument.drawingml.chart+xml"/>
  <Override PartName="/ppt/notesSlides/notesSlide54.xml" ContentType="application/vnd.openxmlformats-officedocument.presentationml.notesSlide+xml"/>
  <Override PartName="/ppt/charts/chart51.xml" ContentType="application/vnd.openxmlformats-officedocument.drawingml.chart+xml"/>
  <Override PartName="/ppt/slides/slide30.xml" ContentType="application/vnd.openxmlformats-officedocument.presentationml.slide+xml"/>
  <Override PartName="/ppt/notesSlides/notesSlide32.xml" ContentType="application/vnd.openxmlformats-officedocument.presentationml.notesSlide+xml"/>
  <Override PartName="/ppt/theme/themeOverride19.xml" ContentType="application/vnd.openxmlformats-officedocument.themeOverride+xml"/>
  <Override PartName="/ppt/charts/chart40.xml" ContentType="application/vnd.openxmlformats-officedocument.drawingml.chart+xml"/>
  <Override PartName="/ppt/slides/slide138.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slides/slide79.xml" ContentType="application/vnd.openxmlformats-officedocument.presentationml.slide+xml"/>
  <Override PartName="/ppt/slides/slide127.xml" ContentType="application/vnd.openxmlformats-officedocument.presentationml.slide+xml"/>
  <Override PartName="/ppt/notesSlides/notesSlide10.xml" ContentType="application/vnd.openxmlformats-officedocument.presentationml.notesSlide+xml"/>
  <Override PartName="/ppt/charts/chart5.xml" ContentType="application/vnd.openxmlformats-officedocument.drawingml.chart+xml"/>
  <Override PartName="/ppt/drawings/drawing11.xml" ContentType="application/vnd.openxmlformats-officedocument.drawingml.chartshapes+xml"/>
  <Override PartName="/ppt/theme/themeOverride44.xml" ContentType="application/vnd.openxmlformats-officedocument.themeOverride+xml"/>
  <Override PartName="/ppt/slides/slide7.xml" ContentType="application/vnd.openxmlformats-officedocument.presentationml.slide+xml"/>
  <Override PartName="/ppt/slides/slide68.xml" ContentType="application/vnd.openxmlformats-officedocument.presentationml.slide+xml"/>
  <Override PartName="/ppt/slides/slide116.xml" ContentType="application/vnd.openxmlformats-officedocument.presentationml.slide+xml"/>
  <Override PartName="/ppt/slideLayouts/slideLayout9.xml" ContentType="application/vnd.openxmlformats-officedocument.presentationml.slideLayout+xml"/>
  <Override PartName="/ppt/drawings/drawing5.xml" ContentType="application/vnd.openxmlformats-officedocument.drawingml.chartshapes+xml"/>
  <Override PartName="/ppt/theme/themeOverride22.xml" ContentType="application/vnd.openxmlformats-officedocument.themeOverride+xml"/>
  <Override PartName="/ppt/theme/themeOverride33.xml" ContentType="application/vnd.openxmlformats-officedocument.themeOverride+xml"/>
  <Override PartName="/ppt/slides/slide57.xml" ContentType="application/vnd.openxmlformats-officedocument.presentationml.slide+xml"/>
  <Override PartName="/ppt/slides/slide105.xml" ContentType="application/vnd.openxmlformats-officedocument.presentationml.slide+xml"/>
  <Override PartName="/ppt/slides/slide141.xml" ContentType="application/vnd.openxmlformats-officedocument.presentationml.slide+xml"/>
  <Override PartName="/ppt/notesSlides/notesSlide1.xml" ContentType="application/vnd.openxmlformats-officedocument.presentationml.notesSlide+xml"/>
  <Override PartName="/ppt/theme/themeOverride8.xml" ContentType="application/vnd.openxmlformats-officedocument.themeOverride+xml"/>
  <Override PartName="/ppt/theme/themeOverride11.xml" ContentType="application/vnd.openxmlformats-officedocument.themeOverride+xml"/>
  <Override PartName="/ppt/slides/slide46.xml" ContentType="application/vnd.openxmlformats-officedocument.presentationml.slide+xml"/>
  <Override PartName="/ppt/slides/slide93.xml" ContentType="application/vnd.openxmlformats-officedocument.presentationml.slide+xml"/>
  <Override PartName="/ppt/slides/slide130.xml" ContentType="application/vnd.openxmlformats-officedocument.presentationml.slide+xml"/>
  <Override PartName="/ppt/notesSlides/notesSlide48.xml" ContentType="application/vnd.openxmlformats-officedocument.presentationml.notesSlide+xml"/>
  <Override PartName="/ppt/charts/chart56.xml" ContentType="application/vnd.openxmlformats-officedocument.drawingml.chart+xml"/>
  <Override PartName="/ppt/slides/slide24.xml" ContentType="application/vnd.openxmlformats-officedocument.presentationml.slide+xml"/>
  <Override PartName="/ppt/slides/slide35.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notesSlides/notesSlide37.xml" ContentType="application/vnd.openxmlformats-officedocument.presentationml.notesSlide+xml"/>
  <Override PartName="/ppt/charts/chart34.xml" ContentType="application/vnd.openxmlformats-officedocument.drawingml.chart+xml"/>
  <Override PartName="/ppt/charts/chart45.xml" ContentType="application/vnd.openxmlformats-officedocument.drawingml.chart+xml"/>
  <Override PartName="/ppt/slides/slide13.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charts/chart23.xml" ContentType="application/vnd.openxmlformats-officedocument.drawingml.chart+xml"/>
  <Override PartName="/ppt/charts/chart12.xml" ContentType="application/vnd.openxmlformats-officedocument.drawingml.chart+xml"/>
  <Override PartName="/ppt/notesSlides/notesSlide51.xml" ContentType="application/vnd.openxmlformats-officedocument.presentationml.notesSlide+xml"/>
  <Override PartName="/ppt/theme/themeOverride38.xml" ContentType="application/vnd.openxmlformats-officedocument.themeOverride+xml"/>
  <Override PartName="/ppt/drawings/drawing16.xml" ContentType="application/vnd.openxmlformats-officedocument.drawingml.chartshapes+xml"/>
  <Override PartName="/ppt/theme/themeOverride49.xml" ContentType="application/vnd.openxmlformats-officedocument.themeOverride+xml"/>
  <Override PartName="/ppt/slides/slide139.xml" ContentType="application/vnd.openxmlformats-officedocument.presentationml.slide+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charts/chart6.xml" ContentType="application/vnd.openxmlformats-officedocument.drawingml.chart+xml"/>
  <Override PartName="/ppt/theme/themeOverride27.xml" ContentType="application/vnd.openxmlformats-officedocument.themeOverride+xml"/>
  <Override PartName="/ppt/theme/themeOverride45.xml" ContentType="application/vnd.openxmlformats-officedocument.themeOverride+xml"/>
  <Override PartName="/ppt/slides/slide98.xml" ContentType="application/vnd.openxmlformats-officedocument.presentationml.slide+xml"/>
  <Override PartName="/ppt/slides/slide117.xml" ContentType="application/vnd.openxmlformats-officedocument.presentationml.slide+xml"/>
  <Override PartName="/ppt/slides/slide128.xml" ContentType="application/vnd.openxmlformats-officedocument.presentationml.slide+xml"/>
  <Override PartName="/ppt/slides/slide146.xml" ContentType="application/vnd.openxmlformats-officedocument.presentationml.slide+xml"/>
  <Override PartName="/ppt/notesSlides/notesSlide6.xml" ContentType="application/vnd.openxmlformats-officedocument.presentationml.notesSlide+xml"/>
  <Override PartName="/ppt/theme/themeOverride16.xml" ContentType="application/vnd.openxmlformats-officedocument.themeOverride+xml"/>
  <Override PartName="/ppt/drawings/drawing12.xml" ContentType="application/vnd.openxmlformats-officedocument.drawingml.chartshapes+xml"/>
  <Override PartName="/ppt/theme/themeOverride34.xml" ContentType="application/vnd.openxmlformats-officedocument.themeOverr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charts/chart2.xml" ContentType="application/vnd.openxmlformats-officedocument.drawingml.chart+xml"/>
  <Override PartName="/ppt/theme/themeOverride9.xml" ContentType="application/vnd.openxmlformats-officedocument.themeOverride+xml"/>
  <Override PartName="/ppt/drawings/drawing6.xml" ContentType="application/vnd.openxmlformats-officedocument.drawingml.chartshapes+xml"/>
  <Override PartName="/ppt/theme/themeOverride23.xml" ContentType="application/vnd.openxmlformats-officedocument.themeOverride+xml"/>
  <Override PartName="/ppt/theme/themeOverride41.xml" ContentType="application/vnd.openxmlformats-officedocument.themeOverride+xml"/>
  <Override PartName="/ppt/theme/themeOverride52.xml" ContentType="application/vnd.openxmlformats-officedocument.themeOverride+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theme/themeOverride30.xml" ContentType="application/vnd.openxmlformats-officedocument.themeOverride+xml"/>
  <Override PartName="/ppt/charts/chart39.xml" ContentType="application/vnd.openxmlformats-officedocument.drawingml.chart+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drawings/drawing2.xml" ContentType="application/vnd.openxmlformats-officedocument.drawingml.chartshapes+xml"/>
  <Override PartName="/ppt/theme/themeOverride5.xml" ContentType="application/vnd.openxmlformats-officedocument.themeOverride+xml"/>
  <Override PartName="/ppt/charts/chart28.xml" ContentType="application/vnd.openxmlformats-officedocument.drawingml.chart+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notesSlides/notesSlide45.xml" ContentType="application/vnd.openxmlformats-officedocument.presentationml.notesSlide+xml"/>
  <Override PartName="/ppt/charts/chart17.xml" ContentType="application/vnd.openxmlformats-officedocument.drawingml.chart+xml"/>
  <Override PartName="/ppt/charts/chart53.xml" ContentType="application/vnd.openxmlformats-officedocument.drawingml.chart+xml"/>
  <Override PartName="/ppt/notesSlides/notesSlide56.xml" ContentType="application/vnd.openxmlformats-officedocument.presentationml.notesSlide+xml"/>
  <Override PartName="/ppt/slides/slide32.xml" ContentType="application/vnd.openxmlformats-officedocument.presentationml.slide+xml"/>
  <Override PartName="/ppt/notesSlides/notesSlide34.xml" ContentType="application/vnd.openxmlformats-officedocument.presentationml.notesSlide+xml"/>
  <Override PartName="/ppt/charts/chart42.xml" ContentType="application/vnd.openxmlformats-officedocument.drawingml.chart+xml"/>
  <Override PartName="/ppt/slides/slide10.xml" ContentType="application/vnd.openxmlformats-officedocument.presentationml.slide+xml"/>
  <Override PartName="/ppt/slides/slide21.xml" ContentType="application/vnd.openxmlformats-officedocument.presentationml.slide+xml"/>
  <Override PartName="/ppt/notesSlides/notesSlide23.xml" ContentType="application/vnd.openxmlformats-officedocument.presentationml.notesSlide+xml"/>
  <Override PartName="/ppt/charts/chart31.xml" ContentType="application/vnd.openxmlformats-officedocument.drawingml.chart+xml"/>
  <Override PartName="/ppt/slides/slide129.xml" ContentType="application/vnd.openxmlformats-officedocument.presentationml.slide+xml"/>
  <Override PartName="/ppt/notesSlides/notesSlide12.xml" ContentType="application/vnd.openxmlformats-officedocument.presentationml.notesSlide+xml"/>
  <Override PartName="/ppt/charts/chart7.xml" ContentType="application/vnd.openxmlformats-officedocument.drawingml.chart+xml"/>
  <Override PartName="/ppt/charts/chart20.xml" ContentType="application/vnd.openxmlformats-officedocument.drawingml.chart+xml"/>
  <Override PartName="/ppt/drawings/drawing13.xml" ContentType="application/vnd.openxmlformats-officedocument.drawingml.chartshapes+xml"/>
  <Override PartName="/ppt/theme/themeOverride46.xml" ContentType="application/vnd.openxmlformats-officedocument.themeOverride+xml"/>
  <Override PartName="/ppt/slides/slide118.xml" ContentType="application/vnd.openxmlformats-officedocument.presentationml.slide+xml"/>
  <Override PartName="/ppt/drawings/drawing7.xml" ContentType="application/vnd.openxmlformats-officedocument.drawingml.chartshapes+xml"/>
  <Override PartName="/ppt/theme/themeOverride24.xml" ContentType="application/vnd.openxmlformats-officedocument.themeOverride+xml"/>
  <Override PartName="/ppt/theme/themeOverride35.xml" ContentType="application/vnd.openxmlformats-officedocument.themeOverr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43.xml" ContentType="application/vnd.openxmlformats-officedocument.presentationml.slide+xml"/>
  <Override PartName="/ppt/viewProps.xml" ContentType="application/vnd.openxmlformats-officedocument.presentationml.viewProps+xml"/>
  <Override PartName="/ppt/theme/themeOverride13.xml" ContentType="application/vnd.openxmlformats-officedocument.themeOverride+xml"/>
  <Override PartName="/ppt/slides/slide48.xml" ContentType="application/vnd.openxmlformats-officedocument.presentationml.slide+xml"/>
  <Override PartName="/ppt/slides/slide95.xml" ContentType="application/vnd.openxmlformats-officedocument.presentationml.slide+xml"/>
  <Override PartName="/ppt/slides/slide132.xml" ContentType="application/vnd.openxmlformats-officedocument.presentationml.slide+xml"/>
  <Override PartName="/ppt/notesSlides/notesSlide3.xml" ContentType="application/vnd.openxmlformats-officedocument.presentationml.notesSlide+xml"/>
  <Override PartName="/ppt/charts/chart58.xml" ContentType="application/vnd.openxmlformats-officedocument.drawingml.chart+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presProps.xml" ContentType="application/vnd.openxmlformats-officedocument.presentationml.presProps+xml"/>
  <Override PartName="/ppt/notesSlides/notesSlide39.xml" ContentType="application/vnd.openxmlformats-officedocument.presentationml.notesSlide+xml"/>
  <Override PartName="/ppt/charts/chart36.xml" ContentType="application/vnd.openxmlformats-officedocument.drawingml.chart+xml"/>
  <Override PartName="/ppt/charts/chart47.xml" ContentType="application/vnd.openxmlformats-officedocument.drawingml.chart+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charts/chart25.xml" ContentType="application/vnd.openxmlformats-officedocument.drawingml.chart+xml"/>
  <Override PartName="/ppt/slides/slide51.xml" ContentType="application/vnd.openxmlformats-officedocument.presentationml.slide+xml"/>
  <Override PartName="/ppt/theme/themeOverride2.xml" ContentType="application/vnd.openxmlformats-officedocument.themeOverride+xml"/>
  <Override PartName="/ppt/charts/chart14.xml" ContentType="application/vnd.openxmlformats-officedocument.drawingml.chart+xml"/>
  <Override PartName="/ppt/notesSlides/notesSlide53.xml" ContentType="application/vnd.openxmlformats-officedocument.presentationml.notesSlide+xml"/>
  <Override PartName="/ppt/drawings/drawing18.xml" ContentType="application/vnd.openxmlformats-officedocument.drawingml.chartshapes+xml"/>
  <Override PartName="/ppt/charts/chart61.xml" ContentType="application/vnd.openxmlformats-officedocument.drawingml.chart+xml"/>
  <Override PartName="/ppt/slides/slide40.xml" ContentType="application/vnd.openxmlformats-officedocument.presentationml.slide+xml"/>
  <Override PartName="/ppt/notesSlides/notesSlide42.xml" ContentType="application/vnd.openxmlformats-officedocument.presentationml.notesSlide+xml"/>
  <Override PartName="/ppt/theme/themeOverride29.xml" ContentType="application/vnd.openxmlformats-officedocument.themeOverride+xml"/>
  <Override PartName="/ppt/charts/chart50.xml" ContentType="application/vnd.openxmlformats-officedocument.drawingml.chart+xml"/>
  <Override PartName="/ppt/slides/slide148.xml" ContentType="application/vnd.openxmlformats-officedocument.presentationml.slide+xml"/>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theme/themeOverride18.xml" ContentType="application/vnd.openxmlformats-officedocument.themeOverride+xml"/>
  <Override PartName="/ppt/slides/slide89.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charts/chart4.xml" ContentType="application/vnd.openxmlformats-officedocument.drawingml.chart+xml"/>
  <Override PartName="/ppt/theme/themeOverride43.xml" ContentType="application/vnd.openxmlformats-officedocument.themeOverride+xml"/>
  <Override PartName="/ppt/theme/themeOverride54.xml" ContentType="application/vnd.openxmlformats-officedocument.themeOverride+xml"/>
  <Override PartName="/ppt/slides/slide78.xml" ContentType="application/vnd.openxmlformats-officedocument.presentationml.slide+xml"/>
  <Override PartName="/ppt/slides/slide115.xml" ContentType="application/vnd.openxmlformats-officedocument.presentationml.slide+xml"/>
  <Override PartName="/ppt/drawings/drawing10.xml" ContentType="application/vnd.openxmlformats-officedocument.drawingml.chartshapes+xml"/>
  <Override PartName="/ppt/theme/themeOverride32.xml" ContentType="application/vnd.openxmlformats-officedocument.themeOverr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104.xml" ContentType="application/vnd.openxmlformats-officedocument.presentationml.slide+xml"/>
  <Override PartName="/ppt/slideLayouts/slideLayout8.xml" ContentType="application/vnd.openxmlformats-officedocument.presentationml.slideLayout+xml"/>
  <Override PartName="/ppt/theme/themeOverride7.xml" ContentType="application/vnd.openxmlformats-officedocument.themeOverride+xml"/>
  <Override PartName="/ppt/drawings/drawing4.xml" ContentType="application/vnd.openxmlformats-officedocument.drawingml.chartshapes+xml"/>
  <Override PartName="/ppt/theme/themeOverride21.xml" ContentType="application/vnd.openxmlformats-officedocument.themeOverride+xml"/>
  <Override PartName="/ppt/slideMasters/slideMaster1.xml" ContentType="application/vnd.openxmlformats-officedocument.presentationml.slideMaster+xml"/>
  <Override PartName="/ppt/slides/slide45.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theme/themeOverride10.xml" ContentType="application/vnd.openxmlformats-officedocument.themeOverride+xml"/>
  <Override PartName="/ppt/charts/chart19.xml" ContentType="application/vnd.openxmlformats-officedocument.drawingml.chart+xml"/>
  <Override PartName="/ppt/notesSlides/notesSlide47.xml" ContentType="application/vnd.openxmlformats-officedocument.presentationml.notesSlide+xml"/>
  <Override PartName="/ppt/charts/chart55.xml" ContentType="application/vnd.openxmlformats-officedocument.drawingml.chart+xml"/>
  <Override PartName="/ppt/slides/slide34.xml" ContentType="application/vnd.openxmlformats-officedocument.presentationml.slide+xml"/>
  <Override PartName="/ppt/slides/slide81.xml" ContentType="application/vnd.openxmlformats-officedocument.presentationml.slide+xml"/>
  <Override PartName="/ppt/notesSlides/notesSlide36.xml" ContentType="application/vnd.openxmlformats-officedocument.presentationml.notesSlide+xml"/>
  <Override PartName="/ppt/charts/chart44.xml" ContentType="application/vnd.openxmlformats-officedocument.drawingml.chart+xml"/>
  <Default Extension="rels" ContentType="application/vnd.openxmlformats-package.relationships+xml"/>
  <Override PartName="/ppt/slides/slide23.xml" ContentType="application/vnd.openxmlformats-officedocument.presentationml.slide+xml"/>
  <Override PartName="/ppt/slides/slide70.xml" ContentType="application/vnd.openxmlformats-officedocument.presentationml.slide+xml"/>
  <Override PartName="/ppt/notesSlides/notesSlide25.xml" ContentType="application/vnd.openxmlformats-officedocument.presentationml.notesSlide+xml"/>
  <Override PartName="/ppt/charts/chart33.xml" ContentType="application/vnd.openxmlformats-officedocument.drawingml.chart+xml"/>
  <Override PartName="/ppt/slides/slide12.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charts/chart9.xml" ContentType="application/vnd.openxmlformats-officedocument.drawingml.chart+xml"/>
  <Override PartName="/ppt/charts/chart11.xml" ContentType="application/vnd.openxmlformats-officedocument.drawingml.chart+xml"/>
  <Override PartName="/ppt/charts/chart22.xml" ContentType="application/vnd.openxmlformats-officedocument.drawingml.chart+xml"/>
  <Override PartName="/ppt/drawings/drawing15.xml" ContentType="application/vnd.openxmlformats-officedocument.drawingml.chartshapes+xml"/>
  <Override PartName="/ppt/theme/themeOverride48.xml" ContentType="application/vnd.openxmlformats-officedocument.themeOverride+xml"/>
  <Override PartName="/ppt/drawings/drawing9.xml" ContentType="application/vnd.openxmlformats-officedocument.drawingml.chartshapes+xml"/>
  <Override PartName="/ppt/notesSlides/notesSlide50.xml" ContentType="application/vnd.openxmlformats-officedocument.presentationml.notesSlide+xml"/>
  <Override PartName="/ppt/theme/themeOverride37.xml" ContentType="application/vnd.openxmlformats-officedocument.themeOverride+xml"/>
  <Override PartName="/ppt/slides/slide109.xml" ContentType="application/vnd.openxmlformats-officedocument.presentationml.slide+xml"/>
  <Override PartName="/ppt/slides/slide145.xml" ContentType="application/vnd.openxmlformats-officedocument.presentationml.slide+xml"/>
  <Override PartName="/ppt/theme/themeOverride15.xml" ContentType="application/vnd.openxmlformats-officedocument.themeOverride+xml"/>
  <Override PartName="/ppt/theme/themeOverride26.xml" ContentType="application/vnd.openxmlformats-officedocument.themeOverride+xml"/>
  <Override PartName="/ppt/slides/slide97.xml" ContentType="application/vnd.openxmlformats-officedocument.presentationml.slide+xml"/>
  <Override PartName="/ppt/slides/slide134.xml" ContentType="application/vnd.openxmlformats-officedocument.presentationml.slide+xml"/>
  <Override PartName="/ppt/notesSlides/notesSlide5.xml" ContentType="application/vnd.openxmlformats-officedocument.presentationml.notesSlide+xml"/>
  <Override PartName="/ppt/charts/chart1.xml" ContentType="application/vnd.openxmlformats-officedocument.drawingml.chart+xml"/>
  <Override PartName="/ppt/theme/themeOverride51.xml" ContentType="application/vnd.openxmlformats-officedocument.themeOverride+xml"/>
  <Override PartName="/ppt/slides/slide28.xml" ContentType="application/vnd.openxmlformats-officedocument.presentationml.slide+xml"/>
  <Override PartName="/ppt/slides/slide39.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23.xml" ContentType="application/vnd.openxmlformats-officedocument.presentationml.slide+xml"/>
  <Override PartName="/ppt/theme/themeOverride40.xml" ContentType="application/vnd.openxmlformats-officedocument.themeOverride+xml"/>
  <Override PartName="/ppt/charts/chart49.xml" ContentType="application/vnd.openxmlformats-officedocument.drawingml.chart+xml"/>
  <Override PartName="/ppt/slides/slide3.xml" ContentType="application/vnd.openxmlformats-officedocument.presentationml.slide+xml"/>
  <Override PartName="/ppt/slides/slide17.xml" ContentType="application/vnd.openxmlformats-officedocument.presentationml.slide+xml"/>
  <Override PartName="/ppt/slides/slide64.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drawings/drawing1.xml" ContentType="application/vnd.openxmlformats-officedocument.drawingml.chartshapes+xml"/>
  <Override PartName="/ppt/charts/chart27.xml" ContentType="application/vnd.openxmlformats-officedocument.drawingml.chart+xml"/>
  <Override PartName="/ppt/charts/chart38.xml" ContentType="application/vnd.openxmlformats-officedocument.drawingml.chart+xml"/>
  <Override PartName="/ppt/slides/slide53.xml" ContentType="application/vnd.openxmlformats-officedocument.presentationml.slide+xml"/>
  <Default Extension="jpeg" ContentType="image/jpeg"/>
  <Override PartName="/ppt/theme/themeOverride4.xml" ContentType="application/vnd.openxmlformats-officedocument.themeOverride+xml"/>
  <Override PartName="/ppt/charts/chart16.xml" ContentType="application/vnd.openxmlformats-officedocument.drawingml.chart+xml"/>
  <Override PartName="/ppt/notesSlides/notesSlide55.xml" ContentType="application/vnd.openxmlformats-officedocument.presentationml.notesSlide+xml"/>
  <Override PartName="/ppt/slides/slide31.xml" ContentType="application/vnd.openxmlformats-officedocument.presentationml.slide+xml"/>
  <Override PartName="/ppt/slides/slide42.xml" ContentType="application/vnd.openxmlformats-officedocument.presentationml.slide+xml"/>
  <Override PartName="/ppt/notesSlides/notesSlide44.xml" ContentType="application/vnd.openxmlformats-officedocument.presentationml.notesSlide+xml"/>
  <Override PartName="/ppt/charts/chart52.xml" ContentType="application/vnd.openxmlformats-officedocument.drawingml.chart+xml"/>
  <Override PartName="/ppt/slides/slide20.xml" ContentType="application/vnd.openxmlformats-officedocument.presentationml.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charts/chart30.xml" ContentType="application/vnd.openxmlformats-officedocument.drawingml.chart+xml"/>
  <Override PartName="/ppt/charts/chart41.xml" ContentType="application/vnd.openxmlformats-officedocument.drawingml.char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50"/>
  </p:notesMasterIdLst>
  <p:sldIdLst>
    <p:sldId id="418" r:id="rId2"/>
    <p:sldId id="270" r:id="rId3"/>
    <p:sldId id="585" r:id="rId4"/>
    <p:sldId id="586" r:id="rId5"/>
    <p:sldId id="587" r:id="rId6"/>
    <p:sldId id="588" r:id="rId7"/>
    <p:sldId id="589" r:id="rId8"/>
    <p:sldId id="590" r:id="rId9"/>
    <p:sldId id="591" r:id="rId10"/>
    <p:sldId id="592" r:id="rId11"/>
    <p:sldId id="593" r:id="rId12"/>
    <p:sldId id="594" r:id="rId13"/>
    <p:sldId id="595" r:id="rId14"/>
    <p:sldId id="596" r:id="rId15"/>
    <p:sldId id="597" r:id="rId16"/>
    <p:sldId id="667" r:id="rId17"/>
    <p:sldId id="565" r:id="rId18"/>
    <p:sldId id="566" r:id="rId19"/>
    <p:sldId id="567" r:id="rId20"/>
    <p:sldId id="568" r:id="rId21"/>
    <p:sldId id="569" r:id="rId22"/>
    <p:sldId id="570" r:id="rId23"/>
    <p:sldId id="668" r:id="rId24"/>
    <p:sldId id="572" r:id="rId25"/>
    <p:sldId id="573" r:id="rId26"/>
    <p:sldId id="574" r:id="rId27"/>
    <p:sldId id="575" r:id="rId28"/>
    <p:sldId id="576" r:id="rId29"/>
    <p:sldId id="577" r:id="rId30"/>
    <p:sldId id="578" r:id="rId31"/>
    <p:sldId id="579" r:id="rId32"/>
    <p:sldId id="580" r:id="rId33"/>
    <p:sldId id="581" r:id="rId34"/>
    <p:sldId id="582" r:id="rId35"/>
    <p:sldId id="583" r:id="rId36"/>
    <p:sldId id="584" r:id="rId37"/>
    <p:sldId id="453" r:id="rId38"/>
    <p:sldId id="454" r:id="rId39"/>
    <p:sldId id="455" r:id="rId40"/>
    <p:sldId id="456" r:id="rId41"/>
    <p:sldId id="457" r:id="rId42"/>
    <p:sldId id="458" r:id="rId43"/>
    <p:sldId id="459" r:id="rId44"/>
    <p:sldId id="460" r:id="rId45"/>
    <p:sldId id="461" r:id="rId46"/>
    <p:sldId id="462" r:id="rId47"/>
    <p:sldId id="463" r:id="rId48"/>
    <p:sldId id="464" r:id="rId49"/>
    <p:sldId id="465" r:id="rId50"/>
    <p:sldId id="466" r:id="rId51"/>
    <p:sldId id="467" r:id="rId52"/>
    <p:sldId id="468" r:id="rId53"/>
    <p:sldId id="469" r:id="rId54"/>
    <p:sldId id="470" r:id="rId55"/>
    <p:sldId id="471" r:id="rId56"/>
    <p:sldId id="472" r:id="rId57"/>
    <p:sldId id="473" r:id="rId58"/>
    <p:sldId id="474" r:id="rId59"/>
    <p:sldId id="475" r:id="rId60"/>
    <p:sldId id="476" r:id="rId61"/>
    <p:sldId id="477" r:id="rId62"/>
    <p:sldId id="478" r:id="rId63"/>
    <p:sldId id="479" r:id="rId64"/>
    <p:sldId id="480" r:id="rId65"/>
    <p:sldId id="481" r:id="rId66"/>
    <p:sldId id="482" r:id="rId67"/>
    <p:sldId id="483" r:id="rId68"/>
    <p:sldId id="484" r:id="rId69"/>
    <p:sldId id="485" r:id="rId70"/>
    <p:sldId id="486" r:id="rId71"/>
    <p:sldId id="487" r:id="rId72"/>
    <p:sldId id="488" r:id="rId73"/>
    <p:sldId id="489" r:id="rId74"/>
    <p:sldId id="490" r:id="rId75"/>
    <p:sldId id="491" r:id="rId76"/>
    <p:sldId id="492" r:id="rId77"/>
    <p:sldId id="493" r:id="rId78"/>
    <p:sldId id="494" r:id="rId79"/>
    <p:sldId id="495" r:id="rId80"/>
    <p:sldId id="496" r:id="rId81"/>
    <p:sldId id="599" r:id="rId82"/>
    <p:sldId id="600" r:id="rId83"/>
    <p:sldId id="601" r:id="rId84"/>
    <p:sldId id="602" r:id="rId85"/>
    <p:sldId id="603" r:id="rId86"/>
    <p:sldId id="604" r:id="rId87"/>
    <p:sldId id="605" r:id="rId88"/>
    <p:sldId id="606" r:id="rId89"/>
    <p:sldId id="661" r:id="rId90"/>
    <p:sldId id="662" r:id="rId91"/>
    <p:sldId id="663" r:id="rId92"/>
    <p:sldId id="664" r:id="rId93"/>
    <p:sldId id="665" r:id="rId94"/>
    <p:sldId id="666" r:id="rId95"/>
    <p:sldId id="607" r:id="rId96"/>
    <p:sldId id="608" r:id="rId97"/>
    <p:sldId id="609" r:id="rId98"/>
    <p:sldId id="610" r:id="rId99"/>
    <p:sldId id="611" r:id="rId100"/>
    <p:sldId id="612" r:id="rId101"/>
    <p:sldId id="613" r:id="rId102"/>
    <p:sldId id="614" r:id="rId103"/>
    <p:sldId id="615" r:id="rId104"/>
    <p:sldId id="616" r:id="rId105"/>
    <p:sldId id="617" r:id="rId106"/>
    <p:sldId id="618" r:id="rId107"/>
    <p:sldId id="619" r:id="rId108"/>
    <p:sldId id="620" r:id="rId109"/>
    <p:sldId id="621" r:id="rId110"/>
    <p:sldId id="622" r:id="rId111"/>
    <p:sldId id="623" r:id="rId112"/>
    <p:sldId id="624" r:id="rId113"/>
    <p:sldId id="625" r:id="rId114"/>
    <p:sldId id="626" r:id="rId115"/>
    <p:sldId id="627" r:id="rId116"/>
    <p:sldId id="628" r:id="rId117"/>
    <p:sldId id="629" r:id="rId118"/>
    <p:sldId id="630" r:id="rId119"/>
    <p:sldId id="631" r:id="rId120"/>
    <p:sldId id="632" r:id="rId121"/>
    <p:sldId id="633" r:id="rId122"/>
    <p:sldId id="634" r:id="rId123"/>
    <p:sldId id="635" r:id="rId124"/>
    <p:sldId id="636" r:id="rId125"/>
    <p:sldId id="637" r:id="rId126"/>
    <p:sldId id="638" r:id="rId127"/>
    <p:sldId id="639" r:id="rId128"/>
    <p:sldId id="640" r:id="rId129"/>
    <p:sldId id="641" r:id="rId130"/>
    <p:sldId id="642" r:id="rId131"/>
    <p:sldId id="643" r:id="rId132"/>
    <p:sldId id="644" r:id="rId133"/>
    <p:sldId id="645" r:id="rId134"/>
    <p:sldId id="646" r:id="rId135"/>
    <p:sldId id="647" r:id="rId136"/>
    <p:sldId id="648" r:id="rId137"/>
    <p:sldId id="649" r:id="rId138"/>
    <p:sldId id="650" r:id="rId139"/>
    <p:sldId id="651" r:id="rId140"/>
    <p:sldId id="652" r:id="rId141"/>
    <p:sldId id="653" r:id="rId142"/>
    <p:sldId id="654" r:id="rId143"/>
    <p:sldId id="655" r:id="rId144"/>
    <p:sldId id="656" r:id="rId145"/>
    <p:sldId id="657" r:id="rId146"/>
    <p:sldId id="658" r:id="rId147"/>
    <p:sldId id="659" r:id="rId148"/>
    <p:sldId id="660" r:id="rId149"/>
  </p:sldIdLst>
  <p:sldSz cx="9144000" cy="6858000" type="screen4x3"/>
  <p:notesSz cx="9939338" cy="6807200"/>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E818CA"/>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3C2FFA5D-87B4-456A-9821-1D502468CF0F}" styleName="テーマ スタイル 1 - アクセント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16DA210-FB5B-4158-B5E0-FEB733F419BA}" styleName="スタイル (淡色)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CF1AB2-1976-4502-BF36-3FF5EA218861}" styleName="中間スタイル 4 - アクセント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21E4AEA4-8DFA-4A89-87EB-49C32662AFE0}" styleName="中間スタイル 2 - アクセント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中間スタイル 2 - アクセント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500" autoAdjust="0"/>
    <p:restoredTop sz="94737" autoAdjust="0"/>
  </p:normalViewPr>
  <p:slideViewPr>
    <p:cSldViewPr>
      <p:cViewPr varScale="1">
        <p:scale>
          <a:sx n="73" d="100"/>
          <a:sy n="73" d="100"/>
        </p:scale>
        <p:origin x="-1422" y="-102"/>
      </p:cViewPr>
      <p:guideLst>
        <p:guide orient="horz" pos="2160"/>
        <p:guide pos="2880"/>
      </p:guideLst>
    </p:cSldViewPr>
  </p:slideViewPr>
  <p:notesTextViewPr>
    <p:cViewPr>
      <p:scale>
        <a:sx n="100" d="100"/>
        <a:sy n="100" d="100"/>
      </p:scale>
      <p:origin x="0" y="0"/>
    </p:cViewPr>
  </p:notesTextViewPr>
  <p:gridSpacing cx="73736200" cy="7373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tableStyles" Target="tableStyles.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notesMaster" Target="notesMasters/notesMaster1.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slide" Target="slides/slide139.xml"/><Relationship Id="rId145" Type="http://schemas.openxmlformats.org/officeDocument/2006/relationships/slide" Target="slides/slide144.xml"/><Relationship Id="rId153"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10.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2-1.&#12464;&#12521;&#12501;&#21450;&#12403;&#34920;&#65288;&#26696;&#65289;&#65288;B&#21306;&#65289;.xls" TargetMode="External"/><Relationship Id="rId1" Type="http://schemas.openxmlformats.org/officeDocument/2006/relationships/themeOverride" Target="../theme/themeOverride5.xml"/></Relationships>
</file>

<file path=ppt/charts/_rels/chart11.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2-1.&#12464;&#12521;&#12501;&#21450;&#12403;&#34920;&#65288;&#26696;&#65289;&#65288;B&#21306;&#65289;.xls" TargetMode="External"/><Relationship Id="rId1" Type="http://schemas.openxmlformats.org/officeDocument/2006/relationships/themeOverride" Target="../theme/themeOverride6.xml"/></Relationships>
</file>

<file path=ppt/charts/_rels/chart12.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2-1.&#12464;&#12521;&#12501;&#21450;&#12403;&#34920;&#65288;&#26696;&#65289;&#65288;B&#21306;&#65289;.xls" TargetMode="External"/><Relationship Id="rId1" Type="http://schemas.openxmlformats.org/officeDocument/2006/relationships/themeOverride" Target="../theme/themeOverride7.xml"/></Relationships>
</file>

<file path=ppt/charts/_rels/chart13.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C&#21306;&#65289;.xlsx" TargetMode="External"/><Relationship Id="rId1" Type="http://schemas.openxmlformats.org/officeDocument/2006/relationships/themeOverride" Target="../theme/themeOverride8.xml"/></Relationships>
</file>

<file path=ppt/charts/_rels/chart14.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C&#21306;&#65289;.xlsx" TargetMode="External"/><Relationship Id="rId1" Type="http://schemas.openxmlformats.org/officeDocument/2006/relationships/themeOverride" Target="../theme/themeOverride9.xml"/></Relationships>
</file>

<file path=ppt/charts/_rels/chart15.xml.rels><?xml version="1.0" encoding="UTF-8" standalone="yes"?>
<Relationships xmlns="http://schemas.openxmlformats.org/package/2006/relationships"><Relationship Id="rId3" Type="http://schemas.openxmlformats.org/officeDocument/2006/relationships/chartUserShapes" Target="../drawings/drawing4.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3-1.&#12464;&#12521;&#12501;&#21450;&#12403;&#34920;&#65288;&#26696;&#65289;&#65288;C&#21306;&#65289;.xls" TargetMode="External"/><Relationship Id="rId1" Type="http://schemas.openxmlformats.org/officeDocument/2006/relationships/themeOverride" Target="../theme/themeOverride10.xml"/></Relationships>
</file>

<file path=ppt/charts/_rels/chart16.xml.rels><?xml version="1.0" encoding="UTF-8" standalone="yes"?>
<Relationships xmlns="http://schemas.openxmlformats.org/package/2006/relationships"><Relationship Id="rId3" Type="http://schemas.openxmlformats.org/officeDocument/2006/relationships/chartUserShapes" Target="../drawings/drawing5.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3-1.&#12464;&#12521;&#12501;&#21450;&#12403;&#34920;&#65288;&#26696;&#65289;&#65288;C&#21306;&#65289;.xls" TargetMode="External"/><Relationship Id="rId1" Type="http://schemas.openxmlformats.org/officeDocument/2006/relationships/themeOverride" Target="../theme/themeOverride11.xml"/></Relationships>
</file>

<file path=ppt/charts/_rels/chart17.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3-1.&#12464;&#12521;&#12501;&#21450;&#12403;&#34920;&#65288;&#26696;&#65289;&#65288;C&#21306;&#65289;.xls" TargetMode="External"/><Relationship Id="rId1" Type="http://schemas.openxmlformats.org/officeDocument/2006/relationships/themeOverride" Target="../theme/themeOverride12.xml"/></Relationships>
</file>

<file path=ppt/charts/_rels/chart18.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3-1.&#12464;&#12521;&#12501;&#21450;&#12403;&#34920;&#65288;&#26696;&#65289;&#65288;C&#21306;&#65289;.xls" TargetMode="External"/><Relationship Id="rId1" Type="http://schemas.openxmlformats.org/officeDocument/2006/relationships/themeOverride" Target="../theme/themeOverride13.xml"/></Relationships>
</file>

<file path=ppt/charts/_rels/chart19.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3-1.&#12464;&#12521;&#12501;&#21450;&#12403;&#34920;&#65288;&#26696;&#65289;&#65288;C&#21306;&#65289;.xls" TargetMode="External"/><Relationship Id="rId1" Type="http://schemas.openxmlformats.org/officeDocument/2006/relationships/themeOverride" Target="../theme/themeOverride14.xml"/></Relationships>
</file>

<file path=ppt/charts/_rels/chart2.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20.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A&#21306;&#65289;.xlsx" TargetMode="External"/><Relationship Id="rId1" Type="http://schemas.openxmlformats.org/officeDocument/2006/relationships/themeOverride" Target="../theme/themeOverride15.xml"/></Relationships>
</file>

<file path=ppt/charts/_rels/chart21.xml.rels><?xml version="1.0" encoding="UTF-8" standalone="yes"?>
<Relationships xmlns="http://schemas.openxmlformats.org/package/2006/relationships"><Relationship Id="rId3" Type="http://schemas.openxmlformats.org/officeDocument/2006/relationships/chartUserShapes" Target="../drawings/drawing6.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1-1.&#12464;&#12521;&#12501;&#21450;&#12403;&#34920;&#65288;&#26696;&#65289;&#65288;A&#21306;&#65289;.xls" TargetMode="External"/><Relationship Id="rId1" Type="http://schemas.openxmlformats.org/officeDocument/2006/relationships/themeOverride" Target="../theme/themeOverride16.xml"/></Relationships>
</file>

<file path=ppt/charts/_rels/chart22.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A&#21306;&#65289;.xlsx" TargetMode="External"/><Relationship Id="rId1" Type="http://schemas.openxmlformats.org/officeDocument/2006/relationships/themeOverride" Target="../theme/themeOverride17.xml"/></Relationships>
</file>

<file path=ppt/charts/_rels/chart23.xml.rels><?xml version="1.0" encoding="UTF-8" standalone="yes"?>
<Relationships xmlns="http://schemas.openxmlformats.org/package/2006/relationships"><Relationship Id="rId3" Type="http://schemas.openxmlformats.org/officeDocument/2006/relationships/chartUserShapes" Target="../drawings/drawing7.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1-1.&#12464;&#12521;&#12501;&#21450;&#12403;&#34920;&#65288;&#26696;&#65289;&#65288;A&#21306;&#65289;.xls" TargetMode="External"/><Relationship Id="rId1" Type="http://schemas.openxmlformats.org/officeDocument/2006/relationships/themeOverride" Target="../theme/themeOverride18.xml"/></Relationships>
</file>

<file path=ppt/charts/_rels/chart24.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1-1.&#12464;&#12521;&#12501;&#21450;&#12403;&#34920;&#65288;&#26696;&#65289;&#65288;A&#21306;&#65289;.xls" TargetMode="External"/><Relationship Id="rId1" Type="http://schemas.openxmlformats.org/officeDocument/2006/relationships/themeOverride" Target="../theme/themeOverride19.xml"/></Relationships>
</file>

<file path=ppt/charts/_rels/chart25.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1-1.&#12464;&#12521;&#12501;&#21450;&#12403;&#34920;&#65288;&#26696;&#65289;&#65288;A&#21306;&#65289;.xls" TargetMode="External"/><Relationship Id="rId1" Type="http://schemas.openxmlformats.org/officeDocument/2006/relationships/themeOverride" Target="../theme/themeOverride20.xml"/></Relationships>
</file>

<file path=ppt/charts/_rels/chart26.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1-1.&#12464;&#12521;&#12501;&#21450;&#12403;&#34920;&#65288;&#26696;&#65289;&#65288;A&#21306;&#65289;.xls" TargetMode="External"/><Relationship Id="rId1" Type="http://schemas.openxmlformats.org/officeDocument/2006/relationships/themeOverride" Target="../theme/themeOverride21.xml"/></Relationships>
</file>

<file path=ppt/charts/_rels/chart27.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D&#21306;&#65289;.xlsx" TargetMode="External"/><Relationship Id="rId1" Type="http://schemas.openxmlformats.org/officeDocument/2006/relationships/themeOverride" Target="../theme/themeOverride22.xml"/></Relationships>
</file>

<file path=ppt/charts/_rels/chart28.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D&#21306;&#65289;.xlsx" TargetMode="External"/><Relationship Id="rId1" Type="http://schemas.openxmlformats.org/officeDocument/2006/relationships/themeOverride" Target="../theme/themeOverride23.xml"/></Relationships>
</file>

<file path=ppt/charts/_rels/chart29.xml.rels><?xml version="1.0" encoding="UTF-8" standalone="yes"?>
<Relationships xmlns="http://schemas.openxmlformats.org/package/2006/relationships"><Relationship Id="rId3" Type="http://schemas.openxmlformats.org/officeDocument/2006/relationships/chartUserShapes" Target="../drawings/drawing8.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4-1.&#12464;&#12521;&#12501;&#21450;&#12403;&#34920;&#65288;&#26696;&#65289;&#65288;D&#21306;&#65289;.xls" TargetMode="External"/><Relationship Id="rId1" Type="http://schemas.openxmlformats.org/officeDocument/2006/relationships/themeOverride" Target="../theme/themeOverride24.xml"/></Relationships>
</file>

<file path=ppt/charts/_rels/chart3.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30.xml.rels><?xml version="1.0" encoding="UTF-8" standalone="yes"?>
<Relationships xmlns="http://schemas.openxmlformats.org/package/2006/relationships"><Relationship Id="rId3" Type="http://schemas.openxmlformats.org/officeDocument/2006/relationships/chartUserShapes" Target="../drawings/drawing9.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4-1.&#12464;&#12521;&#12501;&#21450;&#12403;&#34920;&#65288;&#26696;&#65289;&#65288;D&#21306;&#65289;.xls" TargetMode="External"/><Relationship Id="rId1" Type="http://schemas.openxmlformats.org/officeDocument/2006/relationships/themeOverride" Target="../theme/themeOverride25.xml"/></Relationships>
</file>

<file path=ppt/charts/_rels/chart31.xml.rels><?xml version="1.0" encoding="UTF-8" standalone="yes"?>
<Relationships xmlns="http://schemas.openxmlformats.org/package/2006/relationships"><Relationship Id="rId1"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4-1.&#12464;&#12521;&#12501;&#21450;&#12403;&#34920;&#65288;&#26696;&#65289;&#65288;D&#21306;&#65289;.xls" TargetMode="External"/></Relationships>
</file>

<file path=ppt/charts/_rels/chart32.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4-1.&#12464;&#12521;&#12501;&#21450;&#12403;&#34920;&#65288;&#26696;&#65289;&#65288;D&#21306;&#65289;.xls" TargetMode="External"/><Relationship Id="rId1" Type="http://schemas.openxmlformats.org/officeDocument/2006/relationships/themeOverride" Target="../theme/themeOverride26.xml"/></Relationships>
</file>

<file path=ppt/charts/_rels/chart33.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4-1.&#12464;&#12521;&#12501;&#21450;&#12403;&#34920;&#65288;&#26696;&#65289;&#65288;D&#21306;&#65289;.xls" TargetMode="External"/><Relationship Id="rId1" Type="http://schemas.openxmlformats.org/officeDocument/2006/relationships/themeOverride" Target="../theme/themeOverride27.xml"/></Relationships>
</file>

<file path=ppt/charts/_rels/chart34.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E&#21306;).xlsx" TargetMode="External"/><Relationship Id="rId1" Type="http://schemas.openxmlformats.org/officeDocument/2006/relationships/themeOverride" Target="../theme/themeOverride28.xml"/></Relationships>
</file>

<file path=ppt/charts/_rels/chart35.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E&#21306;).xlsx" TargetMode="External"/><Relationship Id="rId1" Type="http://schemas.openxmlformats.org/officeDocument/2006/relationships/themeOverride" Target="../theme/themeOverride29.xml"/></Relationships>
</file>

<file path=ppt/charts/_rels/chart36.xml.rels><?xml version="1.0" encoding="UTF-8" standalone="yes"?>
<Relationships xmlns="http://schemas.openxmlformats.org/package/2006/relationships"><Relationship Id="rId3" Type="http://schemas.openxmlformats.org/officeDocument/2006/relationships/chartUserShapes" Target="../drawings/drawing10.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5-1.&#12464;&#12521;&#12501;&#21450;&#12403;&#34920;&#65288;&#26696;&#65289;&#65288;E&#21306;&#65289;.xls" TargetMode="External"/><Relationship Id="rId1" Type="http://schemas.openxmlformats.org/officeDocument/2006/relationships/themeOverride" Target="../theme/themeOverride30.xml"/></Relationships>
</file>

<file path=ppt/charts/_rels/chart37.xml.rels><?xml version="1.0" encoding="UTF-8" standalone="yes"?>
<Relationships xmlns="http://schemas.openxmlformats.org/package/2006/relationships"><Relationship Id="rId3" Type="http://schemas.openxmlformats.org/officeDocument/2006/relationships/chartUserShapes" Target="../drawings/drawing11.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5-1.&#12464;&#12521;&#12501;&#21450;&#12403;&#34920;&#65288;&#26696;&#65289;&#65288;E&#21306;&#65289;.xls" TargetMode="External"/><Relationship Id="rId1" Type="http://schemas.openxmlformats.org/officeDocument/2006/relationships/themeOverride" Target="../theme/themeOverride31.xml"/></Relationships>
</file>

<file path=ppt/charts/_rels/chart38.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5-1.&#12464;&#12521;&#12501;&#21450;&#12403;&#34920;&#65288;&#26696;&#65289;&#65288;E&#21306;&#65289;.xls" TargetMode="External"/><Relationship Id="rId1" Type="http://schemas.openxmlformats.org/officeDocument/2006/relationships/themeOverride" Target="../theme/themeOverride32.xml"/></Relationships>
</file>

<file path=ppt/charts/_rels/chart39.xml.rels><?xml version="1.0" encoding="UTF-8" standalone="yes"?>
<Relationships xmlns="http://schemas.openxmlformats.org/package/2006/relationships"><Relationship Id="rId3" Type="http://schemas.openxmlformats.org/officeDocument/2006/relationships/chartUserShapes" Target="../drawings/drawing12.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5-1.&#12464;&#12521;&#12501;&#21450;&#12403;&#34920;&#65288;&#26696;&#65289;&#65288;E&#21306;&#65289;.xls" TargetMode="External"/><Relationship Id="rId1" Type="http://schemas.openxmlformats.org/officeDocument/2006/relationships/themeOverride" Target="../theme/themeOverride33.xml"/></Relationships>
</file>

<file path=ppt/charts/_rels/chart4.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40.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5-1.&#12464;&#12521;&#12501;&#21450;&#12403;&#34920;&#65288;&#26696;&#65289;&#65288;E&#21306;&#65289;.xls" TargetMode="External"/><Relationship Id="rId1" Type="http://schemas.openxmlformats.org/officeDocument/2006/relationships/themeOverride" Target="../theme/themeOverride34.xml"/></Relationships>
</file>

<file path=ppt/charts/_rels/chart41.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F&#21306;).xlsx" TargetMode="External"/><Relationship Id="rId1" Type="http://schemas.openxmlformats.org/officeDocument/2006/relationships/themeOverride" Target="../theme/themeOverride35.xml"/></Relationships>
</file>

<file path=ppt/charts/_rels/chart42.xml.rels><?xml version="1.0" encoding="UTF-8" standalone="yes"?>
<Relationships xmlns="http://schemas.openxmlformats.org/package/2006/relationships"><Relationship Id="rId3" Type="http://schemas.openxmlformats.org/officeDocument/2006/relationships/chartUserShapes" Target="../drawings/drawing13.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6-1.&#12464;&#12521;&#12501;&#21450;&#12403;&#34920;&#65288;&#26696;&#65289;&#65288;F&#21306;&#65289;.xls" TargetMode="External"/><Relationship Id="rId1" Type="http://schemas.openxmlformats.org/officeDocument/2006/relationships/themeOverride" Target="../theme/themeOverride36.xml"/></Relationships>
</file>

<file path=ppt/charts/_rels/chart43.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F&#21306;).xlsx" TargetMode="External"/><Relationship Id="rId1" Type="http://schemas.openxmlformats.org/officeDocument/2006/relationships/themeOverride" Target="../theme/themeOverride37.xml"/></Relationships>
</file>

<file path=ppt/charts/_rels/chart44.xml.rels><?xml version="1.0" encoding="UTF-8" standalone="yes"?>
<Relationships xmlns="http://schemas.openxmlformats.org/package/2006/relationships"><Relationship Id="rId3" Type="http://schemas.openxmlformats.org/officeDocument/2006/relationships/chartUserShapes" Target="../drawings/drawing14.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6-1.&#12464;&#12521;&#12501;&#21450;&#12403;&#34920;&#65288;&#26696;&#65289;&#65288;F&#21306;&#65289;.xls" TargetMode="External"/><Relationship Id="rId1" Type="http://schemas.openxmlformats.org/officeDocument/2006/relationships/themeOverride" Target="../theme/themeOverride38.xml"/></Relationships>
</file>

<file path=ppt/charts/_rels/chart45.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6-1.&#12464;&#12521;&#12501;&#21450;&#12403;&#34920;&#65288;&#26696;&#65289;&#65288;F&#21306;&#65289;.xls" TargetMode="External"/><Relationship Id="rId1" Type="http://schemas.openxmlformats.org/officeDocument/2006/relationships/themeOverride" Target="../theme/themeOverride39.xml"/></Relationships>
</file>

<file path=ppt/charts/_rels/chart46.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6-1.&#12464;&#12521;&#12501;&#21450;&#12403;&#34920;&#65288;&#26696;&#65289;&#65288;F&#21306;&#65289;.xls" TargetMode="External"/><Relationship Id="rId1" Type="http://schemas.openxmlformats.org/officeDocument/2006/relationships/themeOverride" Target="../theme/themeOverride40.xml"/></Relationships>
</file>

<file path=ppt/charts/_rels/chart47.xml.rels><?xml version="1.0" encoding="UTF-8" standalone="yes"?>
<Relationships xmlns="http://schemas.openxmlformats.org/package/2006/relationships"><Relationship Id="rId1"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6-1.&#12464;&#12521;&#12501;&#21450;&#12403;&#34920;&#65288;&#26696;&#65289;&#65288;F&#21306;&#65289;.xls" TargetMode="External"/></Relationships>
</file>

<file path=ppt/charts/_rels/chart48.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G&#21306;).xlsx" TargetMode="External"/><Relationship Id="rId1" Type="http://schemas.openxmlformats.org/officeDocument/2006/relationships/themeOverride" Target="../theme/themeOverride41.xml"/></Relationships>
</file>

<file path=ppt/charts/_rels/chart49.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G&#21306;).xlsx" TargetMode="External"/><Relationship Id="rId1" Type="http://schemas.openxmlformats.org/officeDocument/2006/relationships/themeOverride" Target="../theme/themeOverride42.xml"/></Relationships>
</file>

<file path=ppt/charts/_rels/chart5.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50.xml.rels><?xml version="1.0" encoding="UTF-8" standalone="yes"?>
<Relationships xmlns="http://schemas.openxmlformats.org/package/2006/relationships"><Relationship Id="rId3" Type="http://schemas.openxmlformats.org/officeDocument/2006/relationships/chartUserShapes" Target="../drawings/drawing15.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7-1.&#12464;&#12521;&#12501;&#21450;&#12403;&#34920;&#65288;&#26696;&#65289;&#65288;G&#21306;&#65289;.xls" TargetMode="External"/><Relationship Id="rId1" Type="http://schemas.openxmlformats.org/officeDocument/2006/relationships/themeOverride" Target="../theme/themeOverride43.xml"/></Relationships>
</file>

<file path=ppt/charts/_rels/chart51.xml.rels><?xml version="1.0" encoding="UTF-8" standalone="yes"?>
<Relationships xmlns="http://schemas.openxmlformats.org/package/2006/relationships"><Relationship Id="rId3" Type="http://schemas.openxmlformats.org/officeDocument/2006/relationships/chartUserShapes" Target="../drawings/drawing16.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7-1.&#12464;&#12521;&#12501;&#21450;&#12403;&#34920;&#65288;&#26696;&#65289;&#65288;G&#21306;&#65289;.xls" TargetMode="External"/><Relationship Id="rId1" Type="http://schemas.openxmlformats.org/officeDocument/2006/relationships/themeOverride" Target="../theme/themeOverride44.xml"/></Relationships>
</file>

<file path=ppt/charts/_rels/chart52.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7-1.&#12464;&#12521;&#12501;&#21450;&#12403;&#34920;&#65288;&#26696;&#65289;&#65288;G&#21306;&#65289;.xls" TargetMode="External"/><Relationship Id="rId1" Type="http://schemas.openxmlformats.org/officeDocument/2006/relationships/themeOverride" Target="../theme/themeOverride45.xml"/></Relationships>
</file>

<file path=ppt/charts/_rels/chart53.xml.rels><?xml version="1.0" encoding="UTF-8" standalone="yes"?>
<Relationships xmlns="http://schemas.openxmlformats.org/package/2006/relationships"><Relationship Id="rId3" Type="http://schemas.openxmlformats.org/officeDocument/2006/relationships/chartUserShapes" Target="../drawings/drawing17.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7-1.&#12464;&#12521;&#12501;&#21450;&#12403;&#34920;&#65288;&#26696;&#65289;&#65288;G&#21306;&#65289;.xls" TargetMode="External"/><Relationship Id="rId1" Type="http://schemas.openxmlformats.org/officeDocument/2006/relationships/themeOverride" Target="../theme/themeOverride46.xml"/></Relationships>
</file>

<file path=ppt/charts/_rels/chart54.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7-1.&#12464;&#12521;&#12501;&#21450;&#12403;&#34920;&#65288;&#26696;&#65289;&#65288;G&#21306;&#65289;.xls" TargetMode="External"/><Relationship Id="rId1" Type="http://schemas.openxmlformats.org/officeDocument/2006/relationships/themeOverride" Target="../theme/themeOverride47.xml"/></Relationships>
</file>

<file path=ppt/charts/_rels/chart55.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H&#21306;).xlsx" TargetMode="External"/><Relationship Id="rId1" Type="http://schemas.openxmlformats.org/officeDocument/2006/relationships/themeOverride" Target="../theme/themeOverride48.xml"/></Relationships>
</file>

<file path=ppt/charts/_rels/chart56.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H&#21306;).xlsx" TargetMode="External"/><Relationship Id="rId1" Type="http://schemas.openxmlformats.org/officeDocument/2006/relationships/themeOverride" Target="../theme/themeOverride49.xml"/></Relationships>
</file>

<file path=ppt/charts/_rels/chart57.xml.rels><?xml version="1.0" encoding="UTF-8" standalone="yes"?>
<Relationships xmlns="http://schemas.openxmlformats.org/package/2006/relationships"><Relationship Id="rId3" Type="http://schemas.openxmlformats.org/officeDocument/2006/relationships/chartUserShapes" Target="../drawings/drawing18.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8-1.&#12464;&#12521;&#12501;&#21450;&#12403;&#34920;&#65288;&#26696;&#65289;&#65288;H&#21306;&#65289;.xls" TargetMode="External"/><Relationship Id="rId1" Type="http://schemas.openxmlformats.org/officeDocument/2006/relationships/themeOverride" Target="../theme/themeOverride50.xml"/></Relationships>
</file>

<file path=ppt/charts/_rels/chart58.xml.rels><?xml version="1.0" encoding="UTF-8" standalone="yes"?>
<Relationships xmlns="http://schemas.openxmlformats.org/package/2006/relationships"><Relationship Id="rId3" Type="http://schemas.openxmlformats.org/officeDocument/2006/relationships/chartUserShapes" Target="../drawings/drawing19.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8-1.&#12464;&#12521;&#12501;&#21450;&#12403;&#34920;&#65288;&#26696;&#65289;&#65288;H&#21306;&#65289;.xls" TargetMode="External"/><Relationship Id="rId1" Type="http://schemas.openxmlformats.org/officeDocument/2006/relationships/themeOverride" Target="../theme/themeOverride51.xml"/></Relationships>
</file>

<file path=ppt/charts/_rels/chart59.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8-1.&#12464;&#12521;&#12501;&#21450;&#12403;&#34920;&#65288;&#26696;&#65289;&#65288;H&#21306;&#65289;.xls" TargetMode="External"/><Relationship Id="rId1" Type="http://schemas.openxmlformats.org/officeDocument/2006/relationships/themeOverride" Target="../theme/themeOverride52.xml"/></Relationships>
</file>

<file path=ppt/charts/_rels/chart6.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B&#21306;&#65289;.xlsx" TargetMode="External"/><Relationship Id="rId1" Type="http://schemas.openxmlformats.org/officeDocument/2006/relationships/themeOverride" Target="../theme/themeOverride1.xml"/></Relationships>
</file>

<file path=ppt/charts/_rels/chart60.xml.rels><?xml version="1.0" encoding="UTF-8" standalone="yes"?>
<Relationships xmlns="http://schemas.openxmlformats.org/package/2006/relationships"><Relationship Id="rId3" Type="http://schemas.openxmlformats.org/officeDocument/2006/relationships/chartUserShapes" Target="../drawings/drawing20.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8-1.&#12464;&#12521;&#12501;&#21450;&#12403;&#34920;&#65288;&#26696;&#65289;&#65288;H&#21306;&#65289;.xls" TargetMode="External"/><Relationship Id="rId1" Type="http://schemas.openxmlformats.org/officeDocument/2006/relationships/themeOverride" Target="../theme/themeOverride53.xml"/></Relationships>
</file>

<file path=ppt/charts/_rels/chart61.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8-1.&#12464;&#12521;&#12501;&#21450;&#12403;&#34920;&#65288;&#26696;&#65289;&#65288;H&#21306;&#65289;.xls" TargetMode="External"/><Relationship Id="rId1" Type="http://schemas.openxmlformats.org/officeDocument/2006/relationships/themeOverride" Target="../theme/themeOverride54.xml"/></Relationships>
</file>

<file path=ppt/charts/_rels/chart7.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B&#21306;&#65289;.xlsx" TargetMode="External"/><Relationship Id="rId1" Type="http://schemas.openxmlformats.org/officeDocument/2006/relationships/themeOverride" Target="../theme/themeOverride2.xml"/></Relationships>
</file>

<file path=ppt/charts/_rels/chart8.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2-1.&#12464;&#12521;&#12501;&#21450;&#12403;&#34920;&#65288;&#26696;&#65289;&#65288;B&#21306;&#65289;.xls" TargetMode="External"/><Relationship Id="rId1" Type="http://schemas.openxmlformats.org/officeDocument/2006/relationships/themeOverride" Target="../theme/themeOverride3.xml"/></Relationships>
</file>

<file path=ppt/charts/_rels/chart9.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2-1.&#12464;&#12521;&#12501;&#21450;&#12403;&#34920;&#65288;&#26696;&#65289;&#65288;B&#21306;&#65289;.xls" TargetMode="External"/><Relationship Id="rId1" Type="http://schemas.openxmlformats.org/officeDocument/2006/relationships/themeOverride" Target="../theme/themeOverride4.xm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ja-JP"/>
  <c:style val="3"/>
  <c:chart>
    <c:plotArea>
      <c:layout/>
      <c:doughnutChart>
        <c:varyColors val="1"/>
        <c:ser>
          <c:idx val="0"/>
          <c:order val="0"/>
          <c:val>
            <c:numRef>
              <c:f>Sheet1!$B$19:$B$25</c:f>
              <c:numCache>
                <c:formatCode>General</c:formatCode>
                <c:ptCount val="7"/>
                <c:pt idx="0">
                  <c:v>30</c:v>
                </c:pt>
                <c:pt idx="1">
                  <c:v>25</c:v>
                </c:pt>
                <c:pt idx="2">
                  <c:v>20</c:v>
                </c:pt>
                <c:pt idx="3">
                  <c:v>15</c:v>
                </c:pt>
                <c:pt idx="4">
                  <c:v>10</c:v>
                </c:pt>
                <c:pt idx="5">
                  <c:v>5</c:v>
                </c:pt>
                <c:pt idx="6">
                  <c:v>10</c:v>
                </c:pt>
              </c:numCache>
            </c:numRef>
          </c:val>
          <c:extLst xmlns:c16r2="http://schemas.microsoft.com/office/drawing/2015/06/chart">
            <c:ext xmlns:c16="http://schemas.microsoft.com/office/drawing/2014/chart" uri="{C3380CC4-5D6E-409C-BE32-E72D297353CC}">
              <c16:uniqueId val="{00000000-5B31-4A4C-BAEC-A81E4EE3E04F}"/>
            </c:ext>
          </c:extLst>
        </c:ser>
        <c:firstSliceAng val="0"/>
        <c:holeSize val="50"/>
      </c:doughnutChart>
    </c:plotArea>
    <c:plotVisOnly val="1"/>
    <c:dispBlanksAs val="zero"/>
  </c:chart>
  <c:externalData r:id="rId1"/>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建物利用率!$B$34</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dLbl>
              <c:idx val="0"/>
              <c:layout>
                <c:manualLayout>
                  <c:x val="-8.9182878435927218E-2"/>
                  <c:y val="0.17226281535158347"/>
                </c:manualLayout>
              </c:layout>
              <c:dLblPos val="bestFit"/>
              <c:showVal val="1"/>
              <c:showCatName val="1"/>
              <c:separator>
</c:separator>
            </c:dLbl>
            <c:dLbl>
              <c:idx val="3"/>
              <c:layout>
                <c:manualLayout>
                  <c:x val="2.6835801393728251E-2"/>
                  <c:y val="0.10014425657541905"/>
                </c:manualLayout>
              </c:layout>
              <c:dLblPos val="bestFit"/>
              <c:showVal val="1"/>
              <c:showCatName val="1"/>
              <c:separator>
</c:separator>
            </c:dLbl>
            <c:numFmt formatCode="0.0%" sourceLinked="0"/>
            <c:dLblPos val="ctr"/>
            <c:showVal val="1"/>
            <c:showCatName val="1"/>
            <c:separator>
</c:separator>
            <c:showLeaderLines val="1"/>
          </c:dLbls>
          <c:cat>
            <c:strRef>
              <c:f>建物利用率!$C$33:$F$33</c:f>
              <c:strCache>
                <c:ptCount val="4"/>
                <c:pt idx="0">
                  <c:v>製造業</c:v>
                </c:pt>
                <c:pt idx="1">
                  <c:v>卸・小売業</c:v>
                </c:pt>
                <c:pt idx="2">
                  <c:v>サービス業</c:v>
                </c:pt>
                <c:pt idx="3">
                  <c:v>その他</c:v>
                </c:pt>
              </c:strCache>
            </c:strRef>
          </c:cat>
          <c:val>
            <c:numRef>
              <c:f>建物利用率!$C$34:$F$34</c:f>
              <c:numCache>
                <c:formatCode>0.000_ </c:formatCode>
                <c:ptCount val="4"/>
                <c:pt idx="0">
                  <c:v>0.13445327550944824</c:v>
                </c:pt>
                <c:pt idx="1">
                  <c:v>0.36687688089339204</c:v>
                </c:pt>
                <c:pt idx="2">
                  <c:v>0.46371211415475738</c:v>
                </c:pt>
                <c:pt idx="3">
                  <c:v>3.4957729442419316E-2</c:v>
                </c:pt>
              </c:numCache>
            </c:numRef>
          </c:val>
        </c:ser>
        <c:dLbls>
          <c:showVal val="1"/>
        </c:dLbls>
        <c:firstSliceAng val="0"/>
      </c:pieChart>
      <c:spPr>
        <a:noFill/>
        <a:ln w="25400">
          <a:noFill/>
        </a:ln>
      </c:spPr>
    </c:plotArea>
    <c:legend>
      <c:legendPos val="b"/>
      <c:txPr>
        <a:bodyPr/>
        <a:lstStyle/>
        <a:p>
          <a:pPr>
            <a:defRPr sz="800"/>
          </a:pPr>
          <a:endParaRPr lang="ja-JP"/>
        </a:p>
      </c:txPr>
    </c:legend>
    <c:plotVisOnly val="1"/>
    <c:dispBlanksAs val="zero"/>
  </c:chart>
  <c:externalData r:id="rId2"/>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0"/>
              <c:tx>
                <c:rich>
                  <a:bodyPr/>
                  <a:lstStyle/>
                  <a:p>
                    <a:r>
                      <a:rPr lang="ja-JP" altLang="en-US" smtClean="0"/>
                      <a:t>住居</a:t>
                    </a:r>
                    <a:r>
                      <a:rPr lang="ja-JP" altLang="en-US"/>
                      <a:t>
</a:t>
                    </a:r>
                    <a:r>
                      <a:rPr lang="en-US" altLang="ja-JP" dirty="0"/>
                      <a:t>48.1%</a:t>
                    </a:r>
                  </a:p>
                </c:rich>
              </c:tx>
              <c:dLblPos val="ctr"/>
              <c:showVal val="1"/>
              <c:showCatName val="1"/>
              <c:separator>
</c:separator>
            </c:dLbl>
            <c:dLbl>
              <c:idx val="1"/>
              <c:layout>
                <c:manualLayout>
                  <c:x val="0.13559290083937994"/>
                  <c:y val="-0.22387335152341981"/>
                </c:manualLayout>
              </c:layout>
              <c:dLblPos val="bestFit"/>
              <c:showVal val="1"/>
              <c:showCatName val="1"/>
              <c:separator>
</c:separator>
            </c:dLbl>
            <c:dLbl>
              <c:idx val="2"/>
              <c:layout>
                <c:manualLayout>
                  <c:x val="0.21441705790298649"/>
                  <c:y val="-5.989843868425093E-3"/>
                </c:manualLayout>
              </c:layout>
              <c:dLblPos val="bestFit"/>
              <c:showVal val="1"/>
              <c:showCatName val="1"/>
              <c:separator>
</c:separator>
            </c:dLbl>
            <c:dLbl>
              <c:idx val="3"/>
              <c:layout>
                <c:manualLayout>
                  <c:x val="0.14510314411724123"/>
                  <c:y val="0.15079505835987067"/>
                </c:manualLayout>
              </c:layout>
              <c:tx>
                <c:rich>
                  <a:bodyPr/>
                  <a:lstStyle/>
                  <a:p>
                    <a:r>
                      <a:rPr lang="ja-JP" altLang="en-US" dirty="0"/>
                      <a:t>その他
</a:t>
                    </a:r>
                    <a:r>
                      <a:rPr lang="en-US" altLang="ja-JP" dirty="0" smtClean="0"/>
                      <a:t>13.8%</a:t>
                    </a:r>
                    <a:endParaRPr lang="ja-JP" altLang="en-US" dirty="0"/>
                  </a:p>
                </c:rich>
              </c:tx>
              <c:dLblPos val="bestFit"/>
              <c:showVal val="1"/>
              <c:showCatName val="1"/>
              <c:separator>
</c:separator>
            </c:dLbl>
            <c:numFmt formatCode="0.0%" sourceLinked="0"/>
            <c:dLblPos val="ctr"/>
            <c:showVal val="1"/>
            <c:showCatName val="1"/>
            <c:separator>
</c:separator>
            <c:showLeaderLines val="1"/>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0.48095351850181128</c:v>
                </c:pt>
                <c:pt idx="1">
                  <c:v>0.15087054700671068</c:v>
                </c:pt>
                <c:pt idx="2">
                  <c:v>0.22955412969275316</c:v>
                </c:pt>
                <c:pt idx="3">
                  <c:v>0.13862180479872485</c:v>
                </c:pt>
              </c:numCache>
            </c:numRef>
          </c:val>
        </c:ser>
        <c:dLbls>
          <c:showVal val="1"/>
        </c:dLbls>
        <c:firstSliceAng val="0"/>
      </c:pieChart>
      <c:spPr>
        <a:noFill/>
        <a:ln w="25400">
          <a:noFill/>
        </a:ln>
      </c:spPr>
    </c:plotArea>
    <c:legend>
      <c:legendPos val="b"/>
      <c:layout>
        <c:manualLayout>
          <c:xMode val="edge"/>
          <c:yMode val="edge"/>
          <c:x val="0.17833730158730293"/>
          <c:y val="0.86172759339426064"/>
          <c:w val="0.68302612433862442"/>
          <c:h val="7.1448764589965089E-2"/>
        </c:manualLayout>
      </c:layout>
      <c:txPr>
        <a:bodyPr/>
        <a:lstStyle/>
        <a:p>
          <a:pPr>
            <a:defRPr sz="800"/>
          </a:pPr>
          <a:endParaRPr lang="ja-JP"/>
        </a:p>
      </c:txPr>
    </c:legend>
    <c:plotVisOnly val="1"/>
    <c:dispBlanksAs val="zero"/>
  </c:chart>
  <c:externalData r:id="rId2"/>
  <c:userShapes r:id="rId3"/>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建物利用率!$B$32</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3"/>
              <c:layout>
                <c:manualLayout>
                  <c:x val="0.13136050602331037"/>
                  <c:y val="-7.0362474107977316E-2"/>
                </c:manualLayout>
              </c:layout>
              <c:dLblPos val="bestFit"/>
              <c:showCatName val="1"/>
              <c:showPercent val="1"/>
              <c:separator>
</c:separator>
            </c:dLbl>
            <c:numFmt formatCode="0.0%" sourceLinked="0"/>
            <c:dLblPos val="ctr"/>
            <c:showCatName val="1"/>
            <c:showPercent val="1"/>
            <c:separator>
</c:separator>
            <c:showLeaderLines val="1"/>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0.000_ </c:formatCode>
                <c:ptCount val="5"/>
                <c:pt idx="0">
                  <c:v>0.39200000000000867</c:v>
                </c:pt>
                <c:pt idx="1">
                  <c:v>0.19291990403314671</c:v>
                </c:pt>
                <c:pt idx="2">
                  <c:v>0.12194529916192502</c:v>
                </c:pt>
                <c:pt idx="3">
                  <c:v>6.8079651750395714E-3</c:v>
                </c:pt>
                <c:pt idx="4">
                  <c:v>0.28565155687890725</c:v>
                </c:pt>
              </c:numCache>
            </c:numRef>
          </c:val>
        </c:ser>
        <c:dLbls>
          <c:showVal val="1"/>
        </c:dLbls>
        <c:firstSliceAng val="0"/>
      </c:pieChart>
      <c:spPr>
        <a:noFill/>
        <a:ln w="25400">
          <a:noFill/>
        </a:ln>
      </c:spPr>
    </c:plotArea>
    <c:legend>
      <c:legendPos val="b"/>
      <c:layout>
        <c:manualLayout>
          <c:xMode val="edge"/>
          <c:yMode val="edge"/>
          <c:x val="0.15263888888888891"/>
          <c:y val="0.84399510982844361"/>
          <c:w val="0.6652784391534684"/>
          <c:h val="0.10730497526348926"/>
        </c:manualLayout>
      </c:layout>
      <c:txPr>
        <a:bodyPr/>
        <a:lstStyle/>
        <a:p>
          <a:pPr>
            <a:defRPr sz="800"/>
          </a:pPr>
          <a:endParaRPr lang="ja-JP"/>
        </a:p>
      </c:txPr>
    </c:legend>
    <c:plotVisOnly val="1"/>
    <c:dispBlanksAs val="zero"/>
  </c:chart>
  <c:externalData r:id="rId2"/>
</c:chartSpace>
</file>

<file path=ppt/charts/chart13.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295420</c:v>
                </c:pt>
                <c:pt idx="1">
                  <c:v>305479</c:v>
                </c:pt>
                <c:pt idx="2">
                  <c:v>320002</c:v>
                </c:pt>
                <c:pt idx="3">
                  <c:v>310219.04784037889</c:v>
                </c:pt>
                <c:pt idx="4">
                  <c:v>297982.18944428785</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5.4672965323016534E-2"/>
                  <c:y val="4.3020403757313933E-2"/>
                </c:manualLayout>
              </c:layout>
              <c:numFmt formatCode="#,##0_);[Red]\(#,##0\)" sourceLinked="0"/>
              <c:spPr/>
              <c:txPr>
                <a:bodyPr/>
                <a:lstStyle/>
                <a:p>
                  <a:pPr>
                    <a:defRPr/>
                  </a:pPr>
                  <a:endParaRPr lang="ja-JP"/>
                </a:p>
              </c:txPr>
              <c:dLblPos val="r"/>
              <c:showVal val="1"/>
            </c:dLbl>
            <c:dLbl>
              <c:idx val="1"/>
              <c:layout>
                <c:manualLayout>
                  <c:x val="-5.9401758029187013E-2"/>
                  <c:y val="4.3020403757313933E-2"/>
                </c:manualLayout>
              </c:layout>
              <c:numFmt formatCode="#,##0_);[Red]\(#,##0\)" sourceLinked="0"/>
              <c:spPr/>
              <c:txPr>
                <a:bodyPr/>
                <a:lstStyle/>
                <a:p>
                  <a:pPr>
                    <a:defRPr/>
                  </a:pPr>
                  <a:endParaRPr lang="ja-JP"/>
                </a:p>
              </c:txPr>
              <c:dLblPos val="r"/>
              <c:showVal val="1"/>
            </c:dLbl>
            <c:dLbl>
              <c:idx val="2"/>
              <c:layout>
                <c:manualLayout>
                  <c:x val="-5.1459512701618637E-2"/>
                  <c:y val="4.1888971736188434E-2"/>
                </c:manualLayout>
              </c:layout>
              <c:dLblPos val="r"/>
              <c:showVal val="1"/>
            </c:dLbl>
            <c:dLbl>
              <c:idx val="3"/>
              <c:layout>
                <c:manualLayout>
                  <c:x val="-5.5975485733792366E-2"/>
                  <c:y val="3.6811520616651251E-2"/>
                </c:manualLayout>
              </c:layout>
              <c:dLblPos val="r"/>
              <c:showVal val="1"/>
            </c:dLbl>
            <c:dLbl>
              <c:idx val="4"/>
              <c:layout>
                <c:manualLayout>
                  <c:x val="-4.6943539669444846E-2"/>
                  <c:y val="3.1734069497112452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31192</c:v>
                </c:pt>
                <c:pt idx="1">
                  <c:v>31072</c:v>
                </c:pt>
                <c:pt idx="2">
                  <c:v>31953</c:v>
                </c:pt>
                <c:pt idx="3">
                  <c:v>29381.656236589042</c:v>
                </c:pt>
                <c:pt idx="4">
                  <c:v>24574.817508905038</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202669</c:v>
                </c:pt>
                <c:pt idx="1">
                  <c:v>205125</c:v>
                </c:pt>
                <c:pt idx="2">
                  <c:v>206581</c:v>
                </c:pt>
                <c:pt idx="3">
                  <c:v>200455.69761134777</c:v>
                </c:pt>
                <c:pt idx="4">
                  <c:v>186757.45894687955</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5827739130706172E-2"/>
                  <c:y val="-3.1456763091779492E-2"/>
                </c:manualLayout>
              </c:layout>
              <c:numFmt formatCode="#,##0_);[Red]\(#,##0\)" sourceLinked="0"/>
              <c:spPr/>
              <c:txPr>
                <a:bodyPr/>
                <a:lstStyle/>
                <a:p>
                  <a:pPr>
                    <a:defRPr/>
                  </a:pPr>
                  <a:endParaRPr lang="ja-JP"/>
                </a:p>
              </c:txPr>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57995</c:v>
                </c:pt>
                <c:pt idx="1">
                  <c:v>65013</c:v>
                </c:pt>
                <c:pt idx="2">
                  <c:v>73888</c:v>
                </c:pt>
                <c:pt idx="3">
                  <c:v>80381.693992440763</c:v>
                </c:pt>
                <c:pt idx="4">
                  <c:v>86649.912988501979</c:v>
                </c:pt>
              </c:numCache>
            </c:numRef>
          </c:val>
        </c:ser>
        <c:marker val="1"/>
        <c:axId val="190675200"/>
        <c:axId val="190595072"/>
      </c:lineChart>
      <c:catAx>
        <c:axId val="190675200"/>
        <c:scaling>
          <c:orientation val="minMax"/>
        </c:scaling>
        <c:axPos val="b"/>
        <c:numFmt formatCode="General" sourceLinked="1"/>
        <c:tickLblPos val="nextTo"/>
        <c:crossAx val="190595072"/>
        <c:crosses val="autoZero"/>
        <c:auto val="1"/>
        <c:lblAlgn val="ctr"/>
        <c:lblOffset val="100"/>
      </c:catAx>
      <c:valAx>
        <c:axId val="190595072"/>
        <c:scaling>
          <c:orientation val="minMax"/>
        </c:scaling>
        <c:axPos val="l"/>
        <c:majorGridlines/>
        <c:numFmt formatCode="#,##0_);[Red]\(#,##0\)" sourceLinked="0"/>
        <c:tickLblPos val="nextTo"/>
        <c:crossAx val="190675200"/>
        <c:crosses val="autoZero"/>
        <c:crossBetween val="between"/>
      </c:valAx>
    </c:plotArea>
    <c:legend>
      <c:legendPos val="b"/>
    </c:legend>
    <c:plotVisOnly val="1"/>
    <c:dispBlanksAs val="gap"/>
  </c:chart>
  <c:spPr>
    <a:noFill/>
    <a:ln>
      <a:noFill/>
    </a:ln>
  </c:spPr>
  <c:externalData r:id="rId2"/>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0079282407407401E-2"/>
          <c:y val="5.5436507936512246E-2"/>
          <c:w val="0.83907581018522415"/>
          <c:h val="0.6985095238095238"/>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8.2470759593841159</c:v>
                </c:pt>
                <c:pt idx="1">
                  <c:v>9.4712611753319589</c:v>
                </c:pt>
                <c:pt idx="2">
                  <c:v>10.227512787191648</c:v>
                </c:pt>
                <c:pt idx="3">
                  <c:v>10.315726569503576</c:v>
                </c:pt>
                <c:pt idx="4">
                  <c:v>10.68746231018037</c:v>
                </c:pt>
              </c:numCache>
            </c:numRef>
          </c:val>
        </c:ser>
        <c:ser>
          <c:idx val="1"/>
          <c:order val="1"/>
          <c:tx>
            <c:strRef>
              <c:f>人口構成比の推移!$A$30</c:f>
              <c:strCache>
                <c:ptCount val="1"/>
                <c:pt idx="0">
                  <c:v>15歳～64歳（生産年齢人口）</c:v>
                </c:pt>
              </c:strCache>
            </c:strRef>
          </c:tx>
          <c:spPr>
            <a:solidFill>
              <a:srgbClr val="92D050"/>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62.674034074038644</c:v>
                </c:pt>
                <c:pt idx="1">
                  <c:v>64.617469174391545</c:v>
                </c:pt>
                <c:pt idx="2">
                  <c:v>66.122424157067258</c:v>
                </c:pt>
                <c:pt idx="3">
                  <c:v>68.100328674346798</c:v>
                </c:pt>
                <c:pt idx="4">
                  <c:v>69.441436872978457</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29.078889966577162</c:v>
                </c:pt>
                <c:pt idx="1">
                  <c:v>25.911269650276491</c:v>
                </c:pt>
                <c:pt idx="2">
                  <c:v>23.65006305573873</c:v>
                </c:pt>
                <c:pt idx="3">
                  <c:v>21.583944756150196</c:v>
                </c:pt>
                <c:pt idx="4">
                  <c:v>19.871100816841185</c:v>
                </c:pt>
              </c:numCache>
            </c:numRef>
          </c:val>
        </c:ser>
        <c:overlap val="100"/>
        <c:serLines/>
        <c:axId val="190609664"/>
        <c:axId val="190636032"/>
      </c:barChart>
      <c:catAx>
        <c:axId val="190609664"/>
        <c:scaling>
          <c:orientation val="minMax"/>
        </c:scaling>
        <c:axPos val="l"/>
        <c:numFmt formatCode="General" sourceLinked="1"/>
        <c:tickLblPos val="nextTo"/>
        <c:crossAx val="190636032"/>
        <c:crosses val="autoZero"/>
        <c:auto val="1"/>
        <c:lblAlgn val="ctr"/>
        <c:lblOffset val="0"/>
      </c:catAx>
      <c:valAx>
        <c:axId val="190636032"/>
        <c:scaling>
          <c:orientation val="minMax"/>
        </c:scaling>
        <c:axPos val="b"/>
        <c:majorGridlines/>
        <c:numFmt formatCode="0%" sourceLinked="1"/>
        <c:tickLblPos val="nextTo"/>
        <c:crossAx val="190609664"/>
        <c:crosses val="autoZero"/>
        <c:crossBetween val="between"/>
      </c:valAx>
    </c:plotArea>
    <c:legend>
      <c:legendPos val="b"/>
      <c:layout>
        <c:manualLayout>
          <c:xMode val="edge"/>
          <c:yMode val="edge"/>
          <c:x val="4.7268518518518515E-2"/>
          <c:y val="0.82189761904761915"/>
          <c:w val="0.85034143518521565"/>
          <c:h val="0.11762619047619767"/>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15.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23476800976801"/>
          <c:y val="9.5753968253968744E-2"/>
          <c:w val="0.7843797313797316"/>
          <c:h val="0.6934698412698412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11999</c:v>
                </c:pt>
                <c:pt idx="1">
                  <c:v>15363</c:v>
                </c:pt>
                <c:pt idx="2">
                  <c:v>18883</c:v>
                </c:pt>
                <c:pt idx="3">
                  <c:v>21040</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7298</c:v>
                </c:pt>
                <c:pt idx="1">
                  <c:v>8802</c:v>
                </c:pt>
                <c:pt idx="2">
                  <c:v>9610</c:v>
                </c:pt>
                <c:pt idx="3">
                  <c:v>10978</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dLbl>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114765</c:v>
                </c:pt>
                <c:pt idx="1">
                  <c:v>117584</c:v>
                </c:pt>
                <c:pt idx="2">
                  <c:v>130395</c:v>
                </c:pt>
                <c:pt idx="3">
                  <c:v>137413</c:v>
                </c:pt>
              </c:numCache>
            </c:numRef>
          </c:val>
        </c:ser>
        <c:gapWidth val="80"/>
        <c:overlap val="100"/>
        <c:serLines/>
        <c:axId val="190712064"/>
        <c:axId val="190726144"/>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9.0617521367521367E-2"/>
                  <c:y val="-4.9598412698412704E-2"/>
                </c:manualLayout>
              </c:layout>
              <c:dLblPos val="r"/>
              <c:showVal val="1"/>
            </c:dLbl>
            <c:dLbl>
              <c:idx val="1"/>
              <c:layout>
                <c:manualLayout>
                  <c:x val="-9.1101953601953584E-2"/>
                  <c:y val="-4.1325396825396904E-2"/>
                </c:manualLayout>
              </c:layout>
              <c:dLblPos val="r"/>
              <c:showVal val="1"/>
            </c:dLbl>
            <c:dLbl>
              <c:idx val="2"/>
              <c:layout>
                <c:manualLayout>
                  <c:x val="-9.4978632478632724E-2"/>
                  <c:y val="-5.6444444444444443E-2"/>
                </c:manualLayout>
              </c:layout>
              <c:dLblPos val="r"/>
              <c:showVal val="1"/>
            </c:dLbl>
            <c:dLbl>
              <c:idx val="3"/>
              <c:layout>
                <c:manualLayout>
                  <c:x val="-8.7225274725274721E-2"/>
                  <c:y val="-4.6365079365079366E-2"/>
                </c:manualLayout>
              </c:layout>
              <c:dLblPos val="r"/>
              <c:showVal val="1"/>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134062</c:v>
                </c:pt>
                <c:pt idx="1">
                  <c:v>141749</c:v>
                </c:pt>
                <c:pt idx="2">
                  <c:v>158888</c:v>
                </c:pt>
                <c:pt idx="3">
                  <c:v>169431</c:v>
                </c:pt>
              </c:numCache>
            </c:numRef>
          </c:val>
        </c:ser>
        <c:marker val="1"/>
        <c:axId val="190712064"/>
        <c:axId val="190726144"/>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4.1279669762641765E-3"/>
                  <c:y val="-2.0618556701030927E-2"/>
                </c:manualLayout>
              </c:layout>
              <c:dLblPos val="r"/>
              <c:showVal val="1"/>
            </c:dLbl>
            <c:dLbl>
              <c:idx val="1"/>
              <c:layout>
                <c:manualLayout>
                  <c:x val="0"/>
                  <c:y val="-1.0309278350515465E-2"/>
                </c:manualLayout>
              </c:layout>
              <c:dLblPos val="r"/>
              <c:showVal val="1"/>
            </c:dLbl>
            <c:dLbl>
              <c:idx val="2"/>
              <c:layout>
                <c:manualLayout>
                  <c:x val="0"/>
                  <c:y val="-2.0618556701030827E-2"/>
                </c:manualLayout>
              </c:layout>
              <c:dLblPos val="r"/>
              <c:showVal val="1"/>
            </c:dLbl>
            <c:txPr>
              <a:bodyPr/>
              <a:lstStyle/>
              <a:p>
                <a:pPr>
                  <a:defRPr sz="800">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2.1088377019588012</c:v>
                </c:pt>
                <c:pt idx="1">
                  <c:v>2.0177496843011227</c:v>
                </c:pt>
                <c:pt idx="2">
                  <c:v>1.8920056895423201</c:v>
                </c:pt>
                <c:pt idx="3">
                  <c:v>1.8597423139803224</c:v>
                </c:pt>
              </c:numCache>
            </c:numRef>
          </c:val>
        </c:ser>
        <c:marker val="1"/>
        <c:axId val="190727680"/>
        <c:axId val="190729216"/>
      </c:lineChart>
      <c:catAx>
        <c:axId val="190712064"/>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0726144"/>
        <c:crosses val="autoZero"/>
        <c:auto val="1"/>
        <c:lblAlgn val="ctr"/>
        <c:lblOffset val="100"/>
      </c:catAx>
      <c:valAx>
        <c:axId val="190726144"/>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90712064"/>
        <c:crosses val="autoZero"/>
        <c:crossBetween val="between"/>
      </c:valAx>
      <c:catAx>
        <c:axId val="190727680"/>
        <c:scaling>
          <c:orientation val="minMax"/>
        </c:scaling>
        <c:delete val="1"/>
        <c:axPos val="b"/>
        <c:tickLblPos val="none"/>
        <c:crossAx val="190729216"/>
        <c:crosses val="autoZero"/>
        <c:auto val="1"/>
        <c:lblAlgn val="ctr"/>
        <c:lblOffset val="100"/>
      </c:catAx>
      <c:valAx>
        <c:axId val="190729216"/>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190727680"/>
        <c:crosses val="max"/>
        <c:crossBetween val="between"/>
      </c:valAx>
    </c:plotArea>
    <c:legend>
      <c:legendPos val="b"/>
      <c:legendEntry>
        <c:idx val="3"/>
        <c:delete val="1"/>
      </c:legendEntry>
      <c:layout>
        <c:manualLayout>
          <c:xMode val="edge"/>
          <c:yMode val="edge"/>
          <c:x val="3.8675213675216702E-2"/>
          <c:y val="0.84709603174603176"/>
          <c:w val="0.78308913308913364"/>
          <c:h val="0.1125865079365081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788E-2"/>
                </c:manualLayout>
              </c:layout>
              <c:dLblPos val="ctr"/>
              <c:showVal val="1"/>
            </c:dLbl>
            <c:dLbl>
              <c:idx val="1"/>
              <c:layout>
                <c:manualLayout>
                  <c:x val="0"/>
                  <c:y val="-1.6984723063464519E-2"/>
                </c:manualLayout>
              </c:layout>
              <c:dLblPos val="ctr"/>
              <c:showVal val="1"/>
            </c:dLbl>
            <c:dLbl>
              <c:idx val="2"/>
              <c:layout>
                <c:manualLayout>
                  <c:x val="0"/>
                  <c:y val="-1.3526616865199539E-2"/>
                </c:manualLayout>
              </c:layout>
              <c:dLblPos val="ctr"/>
              <c:showVal val="1"/>
            </c:dLbl>
            <c:dLbl>
              <c:idx val="3"/>
              <c:layout>
                <c:manualLayout>
                  <c:x val="0"/>
                  <c:y val="-1.3485429705903437E-2"/>
                </c:manualLayout>
              </c:layout>
              <c:dLblPos val="ctr"/>
              <c:showVal val="1"/>
            </c:dLbl>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73</c:v>
                </c:pt>
                <c:pt idx="1">
                  <c:v>61</c:v>
                </c:pt>
                <c:pt idx="2">
                  <c:v>67</c:v>
                </c:pt>
                <c:pt idx="3">
                  <c:v>90</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dLbl>
            <c:dLbl>
              <c:idx val="2"/>
              <c:layout>
                <c:manualLayout>
                  <c:x val="0"/>
                  <c:y val="-1.8407968234739887E-2"/>
                </c:manualLayout>
              </c:layout>
              <c:dLblPos val="ctr"/>
              <c:showVal val="1"/>
            </c:dLbl>
            <c:dLbl>
              <c:idx val="3"/>
              <c:layout>
                <c:manualLayout>
                  <c:x val="0"/>
                  <c:y val="-1.3243421495390933E-2"/>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34584</c:v>
                </c:pt>
                <c:pt idx="1">
                  <c:v>28313</c:v>
                </c:pt>
                <c:pt idx="2">
                  <c:v>23672</c:v>
                </c:pt>
                <c:pt idx="3">
                  <c:v>22696</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101309</c:v>
                </c:pt>
                <c:pt idx="1">
                  <c:v>102516</c:v>
                </c:pt>
                <c:pt idx="2">
                  <c:v>98418</c:v>
                </c:pt>
                <c:pt idx="3">
                  <c:v>92067</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dLbl>
            <c:dLbl>
              <c:idx val="1"/>
              <c:layout>
                <c:manualLayout>
                  <c:x val="0"/>
                  <c:y val="3.0769230769230802E-2"/>
                </c:manualLayout>
              </c:layout>
              <c:dLblPos val="ctr"/>
              <c:showVal val="1"/>
            </c:dLbl>
            <c:dLbl>
              <c:idx val="2"/>
              <c:layout>
                <c:manualLayout>
                  <c:x val="0"/>
                  <c:y val="3.4188034188034192E-3"/>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2648</c:v>
                </c:pt>
                <c:pt idx="1">
                  <c:v>3945</c:v>
                </c:pt>
                <c:pt idx="2">
                  <c:v>15408</c:v>
                </c:pt>
                <c:pt idx="3">
                  <c:v>21256</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138614</c:v>
                </c:pt>
                <c:pt idx="1">
                  <c:v>134835</c:v>
                </c:pt>
                <c:pt idx="2">
                  <c:v>137565</c:v>
                </c:pt>
                <c:pt idx="3">
                  <c:v>136109</c:v>
                </c:pt>
              </c:numCache>
            </c:numRef>
          </c:val>
        </c:ser>
        <c:gapWidth val="85"/>
        <c:overlap val="100"/>
        <c:serLines/>
        <c:axId val="191310464"/>
        <c:axId val="191324544"/>
      </c:barChart>
      <c:catAx>
        <c:axId val="191310464"/>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1324544"/>
        <c:crosses val="autoZero"/>
        <c:auto val="1"/>
        <c:lblAlgn val="ctr"/>
        <c:lblOffset val="100"/>
      </c:catAx>
      <c:valAx>
        <c:axId val="191324544"/>
        <c:scaling>
          <c:orientation val="minMax"/>
          <c:max val="16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1310464"/>
        <c:crosses val="autoZero"/>
        <c:crossBetween val="between"/>
      </c:valAx>
    </c:plotArea>
    <c:legend>
      <c:legendPos val="b"/>
      <c:layout>
        <c:manualLayout>
          <c:xMode val="edge"/>
          <c:yMode val="edge"/>
          <c:x val="8.5559052757795268E-2"/>
          <c:y val="0.87892805807103092"/>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17.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建物利用率!$B$34</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dLbl>
              <c:idx val="0"/>
              <c:layout>
                <c:manualLayout>
                  <c:x val="-5.9414682539682934E-2"/>
                  <c:y val="0.1667746913580247"/>
                </c:manualLayout>
              </c:layout>
              <c:dLblPos val="bestFit"/>
              <c:showVal val="1"/>
              <c:showCatName val="1"/>
              <c:separator>
</c:separator>
            </c:dLbl>
            <c:dLbl>
              <c:idx val="3"/>
              <c:layout>
                <c:manualLayout>
                  <c:x val="2.3850416182733255E-2"/>
                  <c:y val="4.8638955984970457E-2"/>
                </c:manualLayout>
              </c:layout>
              <c:dLblPos val="bestFit"/>
              <c:showVal val="1"/>
              <c:showCatName val="1"/>
              <c:separator>
</c:separator>
            </c:dLbl>
            <c:dLblPos val="ctr"/>
            <c:showVal val="1"/>
            <c:showCatName val="1"/>
            <c:separator>
</c:separator>
            <c:showLeaderLines val="1"/>
          </c:dLbls>
          <c:cat>
            <c:strRef>
              <c:f>建物利用率!$C$33:$F$33</c:f>
              <c:strCache>
                <c:ptCount val="4"/>
                <c:pt idx="0">
                  <c:v>製造業</c:v>
                </c:pt>
                <c:pt idx="1">
                  <c:v>卸・小売業</c:v>
                </c:pt>
                <c:pt idx="2">
                  <c:v>サービス業</c:v>
                </c:pt>
                <c:pt idx="3">
                  <c:v>その他</c:v>
                </c:pt>
              </c:strCache>
            </c:strRef>
          </c:cat>
          <c:val>
            <c:numRef>
              <c:f>建物利用率!$C$34:$F$34</c:f>
              <c:numCache>
                <c:formatCode>0.0%</c:formatCode>
                <c:ptCount val="4"/>
                <c:pt idx="0">
                  <c:v>6.2703504727299714E-2</c:v>
                </c:pt>
                <c:pt idx="1">
                  <c:v>0.2760993198913535</c:v>
                </c:pt>
                <c:pt idx="2">
                  <c:v>0.63210397342270785</c:v>
                </c:pt>
                <c:pt idx="3">
                  <c:v>2.9093201958639042E-2</c:v>
                </c:pt>
              </c:numCache>
            </c:numRef>
          </c:val>
        </c:ser>
        <c:dLbls>
          <c:showVal val="1"/>
        </c:dLbls>
        <c:firstSliceAng val="0"/>
      </c:pieChart>
      <c:spPr>
        <a:noFill/>
        <a:ln w="25400">
          <a:noFill/>
        </a:ln>
      </c:spPr>
    </c:plotArea>
    <c:legend>
      <c:legendPos val="b"/>
      <c:txPr>
        <a:bodyPr/>
        <a:lstStyle/>
        <a:p>
          <a:pPr>
            <a:defRPr sz="800"/>
          </a:pPr>
          <a:endParaRPr lang="ja-JP"/>
        </a:p>
      </c:txPr>
    </c:legend>
    <c:plotVisOnly val="1"/>
    <c:dispBlanksAs val="zero"/>
  </c:chart>
  <c:externalData r:id="rId2"/>
</c:chartSpace>
</file>

<file path=ppt/charts/chart18.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131944444445177"/>
          <c:y val="5.4899390732724124E-2"/>
          <c:w val="0.66156117724869701"/>
          <c:h val="0.84071314506639749"/>
        </c:manualLayout>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0"/>
              <c:tx>
                <c:rich>
                  <a:bodyPr/>
                  <a:lstStyle/>
                  <a:p>
                    <a:r>
                      <a:rPr lang="ja-JP" altLang="en-US" dirty="0" smtClean="0"/>
                      <a:t>住居</a:t>
                    </a:r>
                    <a:r>
                      <a:rPr lang="ja-JP" altLang="en-US" dirty="0"/>
                      <a:t>
</a:t>
                    </a:r>
                    <a:r>
                      <a:rPr lang="en-US" altLang="ja-JP" dirty="0"/>
                      <a:t>43.0%</a:t>
                    </a:r>
                  </a:p>
                </c:rich>
              </c:tx>
              <c:dLblPos val="ctr"/>
              <c:showVal val="1"/>
              <c:showCatName val="1"/>
              <c:separator>
</c:separator>
            </c:dLbl>
            <c:dLbl>
              <c:idx val="2"/>
              <c:layout>
                <c:manualLayout>
                  <c:x val="0.18477984066013181"/>
                  <c:y val="4.3950280430498832E-2"/>
                </c:manualLayout>
              </c:layout>
              <c:dLblPos val="bestFit"/>
              <c:showVal val="1"/>
              <c:showCatName val="1"/>
              <c:separator>
</c:separator>
            </c:dLbl>
            <c:dLbl>
              <c:idx val="3"/>
              <c:layout>
                <c:manualLayout>
                  <c:x val="0.17154182671788309"/>
                  <c:y val="0.17888358344703148"/>
                </c:manualLayout>
              </c:layout>
              <c:dLblPos val="bestFit"/>
              <c:showVal val="1"/>
              <c:showCatName val="1"/>
              <c:separator>
</c:separator>
            </c:dLbl>
            <c:numFmt formatCode="0.0%" sourceLinked="0"/>
            <c:dLblPos val="ctr"/>
            <c:showVal val="1"/>
            <c:showCatName val="1"/>
            <c:separator>
</c:separator>
            <c:showLeaderLines val="1"/>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0.42950618168965926</c:v>
                </c:pt>
                <c:pt idx="1">
                  <c:v>0.29503912609137473</c:v>
                </c:pt>
                <c:pt idx="2">
                  <c:v>0.1063251627666099</c:v>
                </c:pt>
                <c:pt idx="3">
                  <c:v>0.16912952945237084</c:v>
                </c:pt>
              </c:numCache>
            </c:numRef>
          </c:val>
        </c:ser>
        <c:dLbls>
          <c:showVal val="1"/>
        </c:dLbls>
        <c:firstSliceAng val="0"/>
      </c:pieChart>
      <c:spPr>
        <a:noFill/>
        <a:ln w="25400">
          <a:noFill/>
        </a:ln>
      </c:spPr>
    </c:plotArea>
    <c:legend>
      <c:legendPos val="b"/>
      <c:layout>
        <c:manualLayout>
          <c:xMode val="edge"/>
          <c:yMode val="edge"/>
          <c:x val="0.23293386243386244"/>
          <c:y val="0.87893979477314543"/>
          <c:w val="0.561233817043711"/>
          <c:h val="7.1448764589965089E-2"/>
        </c:manualLayout>
      </c:layout>
      <c:txPr>
        <a:bodyPr/>
        <a:lstStyle/>
        <a:p>
          <a:pPr>
            <a:defRPr sz="800"/>
          </a:pPr>
          <a:endParaRPr lang="ja-JP"/>
        </a:p>
      </c:txPr>
    </c:legend>
    <c:plotVisOnly val="1"/>
    <c:dispBlanksAs val="zero"/>
  </c:chart>
  <c:externalData r:id="rId2"/>
</c:chartSpace>
</file>

<file path=ppt/charts/chart19.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9846891534391534"/>
          <c:y val="5.5996472663139334E-2"/>
          <c:w val="0.64505985449738079"/>
          <c:h val="0.78189073272406662"/>
        </c:manualLayout>
      </c:layout>
      <c:pieChart>
        <c:varyColors val="1"/>
        <c:ser>
          <c:idx val="0"/>
          <c:order val="0"/>
          <c:tx>
            <c:strRef>
              <c:f>建物利用率!$B$32</c:f>
              <c:strCache>
                <c:ptCount val="1"/>
                <c:pt idx="0">
                  <c:v>非建物用途</c:v>
                </c:pt>
              </c:strCache>
            </c:strRef>
          </c:tx>
          <c:dPt>
            <c:idx val="1"/>
            <c:spPr>
              <a:solidFill>
                <a:srgbClr val="2D2D8A">
                  <a:lumMod val="40000"/>
                  <a:lumOff val="60000"/>
                </a:srgb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1"/>
              <c:layout>
                <c:manualLayout>
                  <c:x val="4.2052579365079362E-2"/>
                  <c:y val="-0.22342472342472339"/>
                </c:manualLayout>
              </c:layout>
              <c:dLblPos val="bestFit"/>
              <c:showVal val="1"/>
              <c:showCatName val="1"/>
              <c:separator>
</c:separator>
            </c:dLbl>
            <c:dLbl>
              <c:idx val="2"/>
              <c:layout>
                <c:manualLayout>
                  <c:x val="0.22922718253968274"/>
                  <c:y val="-5.6614157447490779E-2"/>
                </c:manualLayout>
              </c:layout>
              <c:dLblPos val="bestFit"/>
              <c:showVal val="1"/>
              <c:showCatName val="1"/>
              <c:separator>
</c:separator>
            </c:dLbl>
            <c:dLbl>
              <c:idx val="3"/>
              <c:delete val="1"/>
            </c:dLbl>
            <c:dLbl>
              <c:idx val="4"/>
              <c:layout>
                <c:manualLayout>
                  <c:x val="0.1748234126984127"/>
                  <c:y val="0.19778258778258778"/>
                </c:manualLayout>
              </c:layout>
              <c:dLblPos val="bestFit"/>
              <c:showVal val="1"/>
              <c:showCatName val="1"/>
              <c:separator>
</c:separator>
            </c:dLbl>
            <c:dLblPos val="ctr"/>
            <c:showVal val="1"/>
            <c:showCatName val="1"/>
            <c:separator>
</c:separator>
            <c:showLeaderLines val="1"/>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c:formatCode>
                <c:ptCount val="5"/>
                <c:pt idx="0">
                  <c:v>0.41170686631162451</c:v>
                </c:pt>
                <c:pt idx="1">
                  <c:v>0.21682858077327191</c:v>
                </c:pt>
                <c:pt idx="2">
                  <c:v>0.17292157195627059</c:v>
                </c:pt>
                <c:pt idx="3">
                  <c:v>3.8012886956273852E-4</c:v>
                </c:pt>
                <c:pt idx="4">
                  <c:v>0.19816285208928047</c:v>
                </c:pt>
              </c:numCache>
            </c:numRef>
          </c:val>
        </c:ser>
        <c:dLbls>
          <c:showVal val="1"/>
        </c:dLbls>
        <c:firstSliceAng val="0"/>
      </c:pieChart>
      <c:spPr>
        <a:noFill/>
        <a:ln w="25400">
          <a:noFill/>
        </a:ln>
      </c:spPr>
    </c:plotArea>
    <c:legend>
      <c:legendPos val="b"/>
      <c:layout>
        <c:manualLayout>
          <c:xMode val="edge"/>
          <c:yMode val="edge"/>
          <c:x val="0.17996031746032537"/>
          <c:y val="0.84807960557962714"/>
          <c:w val="0.66947685185185191"/>
          <c:h val="0.11124150006950792"/>
        </c:manualLayout>
      </c:layout>
      <c:txPr>
        <a:bodyPr/>
        <a:lstStyle/>
        <a:p>
          <a:pPr>
            <a:defRPr sz="800"/>
          </a:pPr>
          <a:endParaRPr lang="ja-JP"/>
        </a:p>
      </c:txPr>
    </c:legend>
    <c:plotVisOnly val="1"/>
    <c:dispBlanksAs val="zero"/>
  </c:chart>
  <c:externalData r:id="rId2"/>
</c:chartSpace>
</file>

<file path=ppt/charts/chart2.xml><?xml version="1.0" encoding="utf-8"?>
<c:chartSpace xmlns:c="http://schemas.openxmlformats.org/drawingml/2006/chart" xmlns:a="http://schemas.openxmlformats.org/drawingml/2006/main" xmlns:r="http://schemas.openxmlformats.org/officeDocument/2006/relationships">
  <c:lang val="ja-JP"/>
  <c:style val="5"/>
  <c:chart>
    <c:plotArea>
      <c:layout/>
      <c:doughnutChart>
        <c:varyColors val="1"/>
        <c:ser>
          <c:idx val="0"/>
          <c:order val="0"/>
          <c:val>
            <c:numRef>
              <c:f>Sheet1!$B$19:$B$25</c:f>
              <c:numCache>
                <c:formatCode>General</c:formatCode>
                <c:ptCount val="7"/>
                <c:pt idx="0">
                  <c:v>30</c:v>
                </c:pt>
                <c:pt idx="1">
                  <c:v>25</c:v>
                </c:pt>
                <c:pt idx="2">
                  <c:v>20</c:v>
                </c:pt>
                <c:pt idx="3">
                  <c:v>15</c:v>
                </c:pt>
                <c:pt idx="4">
                  <c:v>10</c:v>
                </c:pt>
                <c:pt idx="5">
                  <c:v>5</c:v>
                </c:pt>
                <c:pt idx="6">
                  <c:v>10</c:v>
                </c:pt>
              </c:numCache>
            </c:numRef>
          </c:val>
          <c:extLst xmlns:c16r2="http://schemas.microsoft.com/office/drawing/2015/06/chart">
            <c:ext xmlns:c16="http://schemas.microsoft.com/office/drawing/2014/chart" uri="{C3380CC4-5D6E-409C-BE32-E72D297353CC}">
              <c16:uniqueId val="{00000000-2B58-4BE3-892A-63316EF91130}"/>
            </c:ext>
          </c:extLst>
        </c:ser>
        <c:firstSliceAng val="0"/>
        <c:holeSize val="50"/>
      </c:doughnutChart>
    </c:plotArea>
    <c:plotVisOnly val="1"/>
    <c:dispBlanksAs val="zero"/>
  </c:chart>
  <c:externalData r:id="rId1"/>
</c:chartSpace>
</file>

<file path=ppt/charts/chart20.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rgbClr val="2D2D8A">
                  <a:lumMod val="40000"/>
                  <a:lumOff val="60000"/>
                </a:srgbClr>
              </a:solidFill>
            </a:ln>
          </c:spPr>
          <c:marker>
            <c:spPr>
              <a:solidFill>
                <a:srgbClr val="2D2D8A">
                  <a:lumMod val="60000"/>
                  <a:lumOff val="40000"/>
                </a:srgbClr>
              </a:solidFill>
              <a:ln>
                <a:solidFill>
                  <a:srgbClr val="2D2D8A">
                    <a:lumMod val="40000"/>
                    <a:lumOff val="60000"/>
                  </a:srgbClr>
                </a:solidFill>
              </a:ln>
            </c:spPr>
          </c:marker>
          <c:dLbls>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303621</c:v>
                </c:pt>
                <c:pt idx="1">
                  <c:v>315310</c:v>
                </c:pt>
                <c:pt idx="2">
                  <c:v>316665</c:v>
                </c:pt>
                <c:pt idx="3">
                  <c:v>305336.28762068</c:v>
                </c:pt>
                <c:pt idx="4">
                  <c:v>286901.07399077161</c:v>
                </c:pt>
              </c:numCache>
            </c:numRef>
          </c:val>
        </c:ser>
        <c:ser>
          <c:idx val="1"/>
          <c:order val="1"/>
          <c:tx>
            <c:strRef>
              <c:f>将来人口の見通し!$A$32</c:f>
              <c:strCache>
                <c:ptCount val="1"/>
                <c:pt idx="0">
                  <c:v>０～14歳（年少人口）</c:v>
                </c:pt>
              </c:strCache>
            </c:strRef>
          </c:tx>
          <c:spPr>
            <a:ln>
              <a:solidFill>
                <a:srgbClr val="BBE0E3">
                  <a:lumMod val="90000"/>
                </a:srgbClr>
              </a:solidFill>
            </a:ln>
          </c:spPr>
          <c:marker>
            <c:spPr>
              <a:solidFill>
                <a:srgbClr val="BBE0E3">
                  <a:lumMod val="90000"/>
                </a:srgbClr>
              </a:solidFill>
              <a:ln>
                <a:solidFill>
                  <a:srgbClr val="BBE0E3">
                    <a:lumMod val="90000"/>
                  </a:srgbClr>
                </a:solidFill>
              </a:ln>
            </c:spPr>
          </c:marker>
          <c:dLbls>
            <c:dLbl>
              <c:idx val="0"/>
              <c:layout>
                <c:manualLayout>
                  <c:x val="-4.3390241477978833E-2"/>
                  <c:y val="3.5516708372653812E-2"/>
                </c:manualLayout>
              </c:layout>
              <c:dLblPos val="r"/>
              <c:showVal val="1"/>
            </c:dLbl>
            <c:dLbl>
              <c:idx val="1"/>
              <c:layout>
                <c:manualLayout>
                  <c:x val="-5.9379726074083594E-2"/>
                  <c:y val="4.1188663057755322E-2"/>
                </c:manualLayout>
              </c:layout>
              <c:dLblPos val="r"/>
              <c:showVal val="1"/>
            </c:dLbl>
            <c:dLbl>
              <c:idx val="2"/>
              <c:layout>
                <c:manualLayout>
                  <c:x val="-5.3630157411549195E-2"/>
                  <c:y val="3.5449716781885812E-2"/>
                </c:manualLayout>
              </c:layout>
              <c:dLblPos val="r"/>
              <c:showVal val="1"/>
            </c:dLbl>
            <c:dLbl>
              <c:idx val="3"/>
              <c:layout>
                <c:manualLayout>
                  <c:x val="-5.5884472561256997E-2"/>
                  <c:y val="3.5449716781885812E-2"/>
                </c:manualLayout>
              </c:layout>
              <c:dLblPos val="r"/>
              <c:showVal val="1"/>
            </c:dLbl>
            <c:dLbl>
              <c:idx val="4"/>
              <c:layout>
                <c:manualLayout>
                  <c:x val="-4.9121527112134133E-2"/>
                  <c:y val="5.2465580837193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38654</c:v>
                </c:pt>
                <c:pt idx="1">
                  <c:v>39027</c:v>
                </c:pt>
                <c:pt idx="2">
                  <c:v>37502</c:v>
                </c:pt>
                <c:pt idx="3">
                  <c:v>34276.528630430192</c:v>
                </c:pt>
                <c:pt idx="4">
                  <c:v>28668.619296655794</c:v>
                </c:pt>
              </c:numCache>
            </c:numRef>
          </c:val>
        </c:ser>
        <c:ser>
          <c:idx val="2"/>
          <c:order val="2"/>
          <c:tx>
            <c:strRef>
              <c:f>将来人口の見通し!$A$33</c:f>
              <c:strCache>
                <c:ptCount val="1"/>
                <c:pt idx="0">
                  <c:v>15～64歳（生産年齢人口）</c:v>
                </c:pt>
              </c:strCache>
            </c:strRef>
          </c:tx>
          <c:spPr>
            <a:ln>
              <a:solidFill>
                <a:srgbClr val="BBE0E3">
                  <a:lumMod val="75000"/>
                </a:srgbClr>
              </a:solidFill>
            </a:ln>
          </c:spPr>
          <c:marker>
            <c:spPr>
              <a:solidFill>
                <a:srgbClr val="BBE0E3">
                  <a:lumMod val="75000"/>
                </a:srgbClr>
              </a:solidFill>
              <a:ln>
                <a:solidFill>
                  <a:srgbClr val="BBE0E3">
                    <a:lumMod val="75000"/>
                  </a:srgbClr>
                </a:solidFill>
              </a:ln>
            </c:spPr>
          </c:marker>
          <c:dLbls>
            <c:dLbl>
              <c:idx val="3"/>
              <c:layout>
                <c:manualLayout>
                  <c:x val="-4.8486707566462166E-2"/>
                  <c:y val="-5.1988019569842885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202829</c:v>
                </c:pt>
                <c:pt idx="1">
                  <c:v>205297</c:v>
                </c:pt>
                <c:pt idx="2">
                  <c:v>198267</c:v>
                </c:pt>
                <c:pt idx="3">
                  <c:v>191159.54717610031</c:v>
                </c:pt>
                <c:pt idx="4">
                  <c:v>173994.10501340893</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5266E-2"/>
                  <c:y val="-4.9282075034739824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60249</c:v>
                </c:pt>
                <c:pt idx="1">
                  <c:v>68911</c:v>
                </c:pt>
                <c:pt idx="2">
                  <c:v>76490</c:v>
                </c:pt>
                <c:pt idx="3">
                  <c:v>79900.211814148992</c:v>
                </c:pt>
                <c:pt idx="4">
                  <c:v>84238.349680705054</c:v>
                </c:pt>
              </c:numCache>
            </c:numRef>
          </c:val>
        </c:ser>
        <c:marker val="1"/>
        <c:axId val="192693376"/>
        <c:axId val="192694912"/>
      </c:lineChart>
      <c:catAx>
        <c:axId val="192693376"/>
        <c:scaling>
          <c:orientation val="minMax"/>
        </c:scaling>
        <c:axPos val="b"/>
        <c:numFmt formatCode="General" sourceLinked="1"/>
        <c:tickLblPos val="nextTo"/>
        <c:crossAx val="192694912"/>
        <c:crosses val="autoZero"/>
        <c:auto val="1"/>
        <c:lblAlgn val="ctr"/>
        <c:lblOffset val="100"/>
      </c:catAx>
      <c:valAx>
        <c:axId val="192694912"/>
        <c:scaling>
          <c:orientation val="minMax"/>
        </c:scaling>
        <c:axPos val="l"/>
        <c:majorGridlines/>
        <c:numFmt formatCode="#,##0_);[Red]\(#,##0\)" sourceLinked="0"/>
        <c:tickLblPos val="nextTo"/>
        <c:crossAx val="192693376"/>
        <c:crosses val="autoZero"/>
        <c:crossBetween val="between"/>
      </c:valAx>
    </c:plotArea>
    <c:legend>
      <c:legendPos val="b"/>
      <c:layout>
        <c:manualLayout>
          <c:xMode val="edge"/>
          <c:yMode val="edge"/>
          <c:x val="8.1560412095910265E-2"/>
          <c:y val="0.85340498158401168"/>
          <c:w val="0.9"/>
          <c:h val="8.4203516879871113E-2"/>
        </c:manualLayout>
      </c:layout>
    </c:legend>
    <c:plotVisOnly val="1"/>
    <c:dispBlanksAs val="gap"/>
  </c:chart>
  <c:spPr>
    <a:noFill/>
    <a:ln>
      <a:noFill/>
    </a:ln>
  </c:spPr>
  <c:txPr>
    <a:bodyPr/>
    <a:lstStyle/>
    <a:p>
      <a:pPr>
        <a:defRPr sz="800"/>
      </a:pPr>
      <a:endParaRPr lang="ja-JP"/>
    </a:p>
  </c:txPr>
  <c:externalData r:id="rId2"/>
</c:chartSpace>
</file>

<file path=ppt/charts/chart21.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785439560439591"/>
          <c:y val="9.071428571428572E-2"/>
          <c:w val="0.77274969474974686"/>
          <c:h val="0.68339047619052118"/>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11699</c:v>
                </c:pt>
                <c:pt idx="1">
                  <c:v>14569</c:v>
                </c:pt>
                <c:pt idx="2">
                  <c:v>18277</c:v>
                </c:pt>
                <c:pt idx="3">
                  <c:v>20211</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7307</c:v>
                </c:pt>
                <c:pt idx="1">
                  <c:v>8963</c:v>
                </c:pt>
                <c:pt idx="2">
                  <c:v>10277</c:v>
                </c:pt>
                <c:pt idx="3">
                  <c:v>11230</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dLbl>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109526</c:v>
                </c:pt>
                <c:pt idx="1">
                  <c:v>110495</c:v>
                </c:pt>
                <c:pt idx="2">
                  <c:v>119568</c:v>
                </c:pt>
                <c:pt idx="3">
                  <c:v>120053</c:v>
                </c:pt>
              </c:numCache>
            </c:numRef>
          </c:val>
        </c:ser>
        <c:gapWidth val="80"/>
        <c:overlap val="100"/>
        <c:serLines/>
        <c:axId val="192877696"/>
        <c:axId val="192879232"/>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8.2307997557997573E-2"/>
                  <c:y val="-2.0963492063492087E-2"/>
                </c:manualLayout>
              </c:layout>
              <c:dLblPos val="r"/>
              <c:showVal val="1"/>
            </c:dLbl>
            <c:dLbl>
              <c:idx val="1"/>
              <c:layout>
                <c:manualLayout>
                  <c:x val="-9.1101953601953584E-2"/>
                  <c:y val="-4.1325396825396904E-2"/>
                </c:manualLayout>
              </c:layout>
              <c:dLblPos val="r"/>
              <c:showVal val="1"/>
            </c:dLbl>
            <c:dLbl>
              <c:idx val="2"/>
              <c:layout>
                <c:manualLayout>
                  <c:x val="-9.4978632478632724E-2"/>
                  <c:y val="-3.1246031746031751E-2"/>
                </c:manualLayout>
              </c:layout>
              <c:dLblPos val="r"/>
              <c:showVal val="1"/>
            </c:dLbl>
            <c:dLbl>
              <c:idx val="3"/>
              <c:layout>
                <c:manualLayout>
                  <c:x val="-9.1101953601953584E-2"/>
                  <c:y val="-2.6206349206349212E-2"/>
                </c:manualLayout>
              </c:layout>
              <c:dLblPos val="r"/>
              <c:showVal val="1"/>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128532</c:v>
                </c:pt>
                <c:pt idx="1">
                  <c:v>134027</c:v>
                </c:pt>
                <c:pt idx="2">
                  <c:v>148122</c:v>
                </c:pt>
                <c:pt idx="3">
                  <c:v>151494</c:v>
                </c:pt>
              </c:numCache>
            </c:numRef>
          </c:val>
        </c:ser>
        <c:marker val="1"/>
        <c:axId val="192877696"/>
        <c:axId val="192879232"/>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2.0639834881322795E-3"/>
                  <c:y val="-1.3745704467354201E-2"/>
                </c:manualLayout>
              </c:layout>
              <c:dLblPos val="r"/>
              <c:showVal val="1"/>
            </c:dLbl>
            <c:dLbl>
              <c:idx val="1"/>
              <c:layout>
                <c:manualLayout>
                  <c:x val="0"/>
                  <c:y val="-1.0309278350515505E-2"/>
                </c:manualLayout>
              </c:layout>
              <c:dLblPos val="r"/>
              <c:showVal val="1"/>
            </c:dLbl>
            <c:dLbl>
              <c:idx val="2"/>
              <c:layout>
                <c:manualLayout>
                  <c:x val="-2.0639834881322795E-3"/>
                  <c:y val="-2.749140893470791E-2"/>
                </c:manualLayout>
              </c:layout>
              <c:dLblPos val="r"/>
              <c:showVal val="1"/>
            </c:dLbl>
            <c:txPr>
              <a:bodyPr/>
              <a:lstStyle/>
              <a:p>
                <a:pPr>
                  <a:defRPr sz="800">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2.3180530918370521</c:v>
                </c:pt>
                <c:pt idx="1">
                  <c:v>2.2281779044521492</c:v>
                </c:pt>
                <c:pt idx="2">
                  <c:v>2.1083566249443026</c:v>
                </c:pt>
                <c:pt idx="3">
                  <c:v>2.0653689255019998</c:v>
                </c:pt>
              </c:numCache>
            </c:numRef>
          </c:val>
        </c:ser>
        <c:marker val="1"/>
        <c:axId val="192926080"/>
        <c:axId val="192927616"/>
      </c:lineChart>
      <c:catAx>
        <c:axId val="192877696"/>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2879232"/>
        <c:crosses val="autoZero"/>
        <c:auto val="1"/>
        <c:lblAlgn val="ctr"/>
        <c:lblOffset val="100"/>
      </c:catAx>
      <c:valAx>
        <c:axId val="192879232"/>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92877696"/>
        <c:crosses val="autoZero"/>
        <c:crossBetween val="between"/>
      </c:valAx>
      <c:catAx>
        <c:axId val="192926080"/>
        <c:scaling>
          <c:orientation val="minMax"/>
        </c:scaling>
        <c:delete val="1"/>
        <c:axPos val="b"/>
        <c:tickLblPos val="none"/>
        <c:crossAx val="192927616"/>
        <c:crosses val="autoZero"/>
        <c:auto val="1"/>
        <c:lblAlgn val="ctr"/>
        <c:lblOffset val="100"/>
      </c:catAx>
      <c:valAx>
        <c:axId val="192927616"/>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192926080"/>
        <c:crosses val="max"/>
        <c:crossBetween val="between"/>
      </c:valAx>
    </c:plotArea>
    <c:legend>
      <c:legendPos val="b"/>
      <c:legendEntry>
        <c:idx val="3"/>
        <c:delete val="1"/>
      </c:legendEntry>
      <c:layout>
        <c:manualLayout>
          <c:xMode val="edge"/>
          <c:yMode val="edge"/>
          <c:x val="1.5415140415140419E-2"/>
          <c:y val="0.8374198412698417"/>
          <c:w val="0.91092796092792205"/>
          <c:h val="0.10714365079365647"/>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1103587962962973E-2"/>
          <c:y val="5.5436507936512329E-2"/>
          <c:w val="0.84642534722222218"/>
          <c:h val="0.6985095238095238"/>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txPr>
              <a:bodyPr/>
              <a:lstStyle/>
              <a:p>
                <a:pPr>
                  <a:defRPr>
                    <a:latin typeface="ＭＳ ゴシック" pitchFamily="49" charset="-128"/>
                    <a:ea typeface="ＭＳ ゴシック" pitchFamily="49" charset="-128"/>
                  </a:defRPr>
                </a:pPr>
                <a:endParaRPr lang="ja-JP"/>
              </a:p>
            </c:txPr>
            <c:dLblPos val="ctr"/>
            <c:showVal val="1"/>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9.9925102746675538</c:v>
                </c:pt>
                <c:pt idx="1">
                  <c:v>11.225828707595998</c:v>
                </c:pt>
                <c:pt idx="2">
                  <c:v>12.00990203645051</c:v>
                </c:pt>
                <c:pt idx="3">
                  <c:v>12.459335642568726</c:v>
                </c:pt>
                <c:pt idx="4">
                  <c:v>12.81070618959872</c:v>
                </c:pt>
              </c:numCache>
            </c:numRef>
          </c:val>
        </c:ser>
        <c:ser>
          <c:idx val="1"/>
          <c:order val="1"/>
          <c:tx>
            <c:strRef>
              <c:f>人口構成比の推移!$A$30</c:f>
              <c:strCache>
                <c:ptCount val="1"/>
                <c:pt idx="0">
                  <c:v>15歳～64歳（生産年齢人口）</c:v>
                </c:pt>
              </c:strCache>
            </c:strRef>
          </c:tx>
          <c:spPr>
            <a:solidFill>
              <a:srgbClr val="92D050"/>
            </a:solidFill>
          </c:spPr>
          <c:dLbls>
            <c:txPr>
              <a:bodyPr/>
              <a:lstStyle/>
              <a:p>
                <a:pPr>
                  <a:defRPr>
                    <a:latin typeface="ＭＳ ゴシック" pitchFamily="49" charset="-128"/>
                    <a:ea typeface="ＭＳ ゴシック" pitchFamily="49" charset="-128"/>
                  </a:defRPr>
                </a:pPr>
                <a:endParaRPr lang="ja-JP"/>
              </a:p>
            </c:txPr>
            <c:dLblPos val="ctr"/>
            <c:showVal val="1"/>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60.646027772975813</c:v>
                </c:pt>
                <c:pt idx="1">
                  <c:v>62.606232841076213</c:v>
                </c:pt>
                <c:pt idx="2">
                  <c:v>63.494406886590937</c:v>
                </c:pt>
                <c:pt idx="3">
                  <c:v>65.540887831819518</c:v>
                </c:pt>
                <c:pt idx="4">
                  <c:v>67.221574112120663</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txPr>
              <a:bodyPr/>
              <a:lstStyle/>
              <a:p>
                <a:pPr>
                  <a:defRPr>
                    <a:latin typeface="ＭＳ ゴシック" pitchFamily="49" charset="-128"/>
                    <a:ea typeface="ＭＳ ゴシック" pitchFamily="49" charset="-128"/>
                  </a:defRPr>
                </a:pPr>
                <a:endParaRPr lang="ja-JP"/>
              </a:p>
            </c:txPr>
            <c:dLblPos val="ctr"/>
            <c:showVal val="1"/>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29.361461952357377</c:v>
                </c:pt>
                <c:pt idx="1">
                  <c:v>26.16793845132792</c:v>
                </c:pt>
                <c:pt idx="2">
                  <c:v>24.495691076958529</c:v>
                </c:pt>
                <c:pt idx="3">
                  <c:v>21.999776525611729</c:v>
                </c:pt>
                <c:pt idx="4">
                  <c:v>19.967719698274689</c:v>
                </c:pt>
              </c:numCache>
            </c:numRef>
          </c:val>
        </c:ser>
        <c:overlap val="100"/>
        <c:serLines/>
        <c:axId val="192754432"/>
        <c:axId val="192755968"/>
      </c:barChart>
      <c:catAx>
        <c:axId val="192754432"/>
        <c:scaling>
          <c:orientation val="minMax"/>
        </c:scaling>
        <c:axPos val="l"/>
        <c:numFmt formatCode="General" sourceLinked="1"/>
        <c:tickLblPos val="nextTo"/>
        <c:txPr>
          <a:bodyPr/>
          <a:lstStyle/>
          <a:p>
            <a:pPr>
              <a:defRPr>
                <a:latin typeface="ＭＳ ゴシック" pitchFamily="49" charset="-128"/>
                <a:ea typeface="ＭＳ ゴシック" pitchFamily="49" charset="-128"/>
              </a:defRPr>
            </a:pPr>
            <a:endParaRPr lang="ja-JP"/>
          </a:p>
        </c:txPr>
        <c:crossAx val="192755968"/>
        <c:crosses val="autoZero"/>
        <c:auto val="1"/>
        <c:lblAlgn val="ctr"/>
        <c:lblOffset val="0"/>
      </c:catAx>
      <c:valAx>
        <c:axId val="192755968"/>
        <c:scaling>
          <c:orientation val="minMax"/>
        </c:scaling>
        <c:axPos val="b"/>
        <c:majorGridlines/>
        <c:numFmt formatCode="0%" sourceLinked="1"/>
        <c:tickLblPos val="nextTo"/>
        <c:txPr>
          <a:bodyPr/>
          <a:lstStyle/>
          <a:p>
            <a:pPr>
              <a:defRPr>
                <a:latin typeface="ＭＳ ゴシック" pitchFamily="49" charset="-128"/>
                <a:ea typeface="ＭＳ ゴシック" pitchFamily="49" charset="-128"/>
              </a:defRPr>
            </a:pPr>
            <a:endParaRPr lang="ja-JP"/>
          </a:p>
        </c:txPr>
        <c:crossAx val="192754432"/>
        <c:crosses val="autoZero"/>
        <c:crossBetween val="between"/>
      </c:valAx>
    </c:plotArea>
    <c:legend>
      <c:legendPos val="b"/>
      <c:layout>
        <c:manualLayout>
          <c:xMode val="edge"/>
          <c:yMode val="edge"/>
          <c:x val="5.8292824074074073E-2"/>
          <c:y val="0.83197698412698418"/>
          <c:w val="0.85034143518521565"/>
          <c:h val="0.10250714285714289"/>
        </c:manualLayout>
      </c:layout>
      <c:txPr>
        <a:bodyPr/>
        <a:lstStyle/>
        <a:p>
          <a:pPr>
            <a:defRPr>
              <a:latin typeface="ＭＳ ゴシック" pitchFamily="49" charset="-128"/>
              <a:ea typeface="ＭＳ ゴシック" pitchFamily="49" charset="-128"/>
            </a:defRPr>
          </a:pPr>
          <a:endParaRPr lang="ja-JP"/>
        </a:p>
      </c:txPr>
    </c:legend>
    <c:plotVisOnly val="1"/>
    <c:dispBlanksAs val="gap"/>
  </c:chart>
  <c:spPr>
    <a:noFill/>
    <a:ln>
      <a:noFill/>
    </a:ln>
  </c:spPr>
  <c:txPr>
    <a:bodyPr/>
    <a:lstStyle/>
    <a:p>
      <a:pPr>
        <a:defRPr sz="800"/>
      </a:pPr>
      <a:endParaRPr lang="ja-JP"/>
    </a:p>
  </c:txPr>
  <c:externalData r:id="rId2"/>
</c:chartSpace>
</file>

<file path=ppt/charts/chart23.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282304558199698"/>
          <c:y val="6.5129452051047809E-2"/>
          <c:w val="0.83078014319900262"/>
          <c:h val="0.77246675491906858"/>
        </c:manualLayout>
      </c:layout>
      <c:barChart>
        <c:barDir val="col"/>
        <c:grouping val="stacked"/>
        <c:ser>
          <c:idx val="0"/>
          <c:order val="0"/>
          <c:tx>
            <c:strRef>
              <c:f>産業別就業者数の推移!$A$31</c:f>
              <c:strCache>
                <c:ptCount val="1"/>
                <c:pt idx="0">
                  <c:v>第一次産業</c:v>
                </c:pt>
              </c:strCache>
            </c:strRef>
          </c:tx>
          <c:spPr>
            <a:solidFill>
              <a:schemeClr val="accent1">
                <a:lumMod val="90000"/>
              </a:schemeClr>
            </a:solidFill>
          </c:spPr>
          <c:dLbls>
            <c:dLbl>
              <c:idx val="0"/>
              <c:layout>
                <c:manualLayout>
                  <c:x val="0"/>
                  <c:y val="-2.5234990724936492E-2"/>
                </c:manualLayout>
              </c:layout>
              <c:dLblPos val="ctr"/>
              <c:showVal val="1"/>
            </c:dLbl>
            <c:dLbl>
              <c:idx val="1"/>
              <c:layout>
                <c:manualLayout>
                  <c:x val="0"/>
                  <c:y val="-1.6523416590075883E-2"/>
                </c:manualLayout>
              </c:layout>
              <c:dLblPos val="ctr"/>
              <c:showVal val="1"/>
            </c:dLbl>
            <c:dLbl>
              <c:idx val="2"/>
              <c:layout>
                <c:manualLayout>
                  <c:x val="0"/>
                  <c:y val="-1.3526616865199539E-2"/>
                </c:manualLayout>
              </c:layout>
              <c:dLblPos val="ctr"/>
              <c:showVal val="1"/>
            </c:dLbl>
            <c:dLbl>
              <c:idx val="3"/>
              <c:layout>
                <c:manualLayout>
                  <c:x val="0"/>
                  <c:y val="-1.3485429705903461E-2"/>
                </c:manualLayout>
              </c:layout>
              <c:dLblPos val="ctr"/>
              <c:showVal val="1"/>
            </c:dLbl>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106</c:v>
                </c:pt>
                <c:pt idx="1">
                  <c:v>77</c:v>
                </c:pt>
                <c:pt idx="2">
                  <c:v>83</c:v>
                </c:pt>
                <c:pt idx="3">
                  <c:v>106</c:v>
                </c:pt>
              </c:numCache>
            </c:numRef>
          </c:val>
        </c:ser>
        <c:ser>
          <c:idx val="1"/>
          <c:order val="1"/>
          <c:tx>
            <c:strRef>
              <c:f>産業別就業者数の推移!$A$32</c:f>
              <c:strCache>
                <c:ptCount val="1"/>
                <c:pt idx="0">
                  <c:v>第二次産業</c:v>
                </c:pt>
              </c:strCache>
            </c:strRef>
          </c:tx>
          <c:spPr>
            <a:solidFill>
              <a:srgbClr val="92D050"/>
            </a:solidFill>
          </c:spPr>
          <c:dLbls>
            <c:dLbl>
              <c:idx val="2"/>
              <c:layout>
                <c:manualLayout>
                  <c:x val="0"/>
                  <c:y val="-2.2493291991125812E-2"/>
                </c:manualLayout>
              </c:layout>
              <c:dLblPos val="ctr"/>
              <c:showVal val="1"/>
            </c:dLbl>
            <c:dLbl>
              <c:idx val="3"/>
              <c:layout>
                <c:manualLayout>
                  <c:x val="-3.8341150500186051E-3"/>
                  <c:y val="-2.3746519746964047E-2"/>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46140</c:v>
                </c:pt>
                <c:pt idx="1">
                  <c:v>37901</c:v>
                </c:pt>
                <c:pt idx="2">
                  <c:v>32393</c:v>
                </c:pt>
                <c:pt idx="3">
                  <c:v>30120</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98622</c:v>
                </c:pt>
                <c:pt idx="1">
                  <c:v>100392</c:v>
                </c:pt>
                <c:pt idx="2">
                  <c:v>95768</c:v>
                </c:pt>
                <c:pt idx="3">
                  <c:v>90502</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dLbl>
            <c:dLbl>
              <c:idx val="1"/>
              <c:layout>
                <c:manualLayout>
                  <c:x val="0"/>
                  <c:y val="3.0769230769230802E-2"/>
                </c:manualLayout>
              </c:layout>
              <c:dLblPos val="ctr"/>
              <c:showVal val="1"/>
            </c:dLbl>
            <c:dLbl>
              <c:idx val="2"/>
              <c:layout>
                <c:manualLayout>
                  <c:x val="0"/>
                  <c:y val="3.4188034188034231E-3"/>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967</c:v>
                </c:pt>
                <c:pt idx="1">
                  <c:v>2290</c:v>
                </c:pt>
                <c:pt idx="2">
                  <c:v>13921</c:v>
                </c:pt>
                <c:pt idx="3">
                  <c:v>18019</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145835</c:v>
                </c:pt>
                <c:pt idx="1">
                  <c:v>140660</c:v>
                </c:pt>
                <c:pt idx="2">
                  <c:v>142165</c:v>
                </c:pt>
                <c:pt idx="3">
                  <c:v>138747</c:v>
                </c:pt>
              </c:numCache>
            </c:numRef>
          </c:val>
        </c:ser>
        <c:gapWidth val="85"/>
        <c:overlap val="100"/>
        <c:serLines/>
        <c:axId val="193238528"/>
        <c:axId val="193240064"/>
      </c:barChart>
      <c:catAx>
        <c:axId val="193238528"/>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3240064"/>
        <c:crosses val="autoZero"/>
        <c:auto val="1"/>
        <c:lblAlgn val="ctr"/>
        <c:lblOffset val="100"/>
      </c:catAx>
      <c:valAx>
        <c:axId val="193240064"/>
        <c:scaling>
          <c:orientation val="minMax"/>
          <c:max val="20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3238528"/>
        <c:crosses val="autoZero"/>
        <c:crossBetween val="between"/>
      </c:valAx>
    </c:plotArea>
    <c:legend>
      <c:legendPos val="b"/>
      <c:layout>
        <c:manualLayout>
          <c:xMode val="edge"/>
          <c:yMode val="edge"/>
          <c:x val="8.3592640418817268E-2"/>
          <c:y val="0.9055825968885205"/>
          <c:w val="0.89999993962023672"/>
          <c:h val="7.4395774206909834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24.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業種別!$B$30</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numFmt formatCode="0.0%" sourceLinked="0"/>
            <c:txPr>
              <a:bodyPr/>
              <a:lstStyle/>
              <a:p>
                <a:pPr>
                  <a:defRPr sz="1000"/>
                </a:pPr>
                <a:endParaRPr lang="ja-JP"/>
              </a:p>
            </c:txPr>
            <c:dLblPos val="ctr"/>
            <c:showVal val="1"/>
            <c:showCatName val="1"/>
            <c:separator>
</c:separator>
            <c:showLeaderLines val="1"/>
          </c:dLbls>
          <c:cat>
            <c:strRef>
              <c:f>業種別!$C$29:$F$29</c:f>
              <c:strCache>
                <c:ptCount val="4"/>
                <c:pt idx="0">
                  <c:v>製造業</c:v>
                </c:pt>
                <c:pt idx="1">
                  <c:v>卸・小売業</c:v>
                </c:pt>
                <c:pt idx="2">
                  <c:v>サービス業</c:v>
                </c:pt>
                <c:pt idx="3">
                  <c:v>その他</c:v>
                </c:pt>
              </c:strCache>
            </c:strRef>
          </c:cat>
          <c:val>
            <c:numRef>
              <c:f>業種別!$C$30:$F$30</c:f>
              <c:numCache>
                <c:formatCode>0.0%</c:formatCode>
                <c:ptCount val="4"/>
                <c:pt idx="0">
                  <c:v>0.24232524347291032</c:v>
                </c:pt>
                <c:pt idx="1">
                  <c:v>0.19664035078111144</c:v>
                </c:pt>
                <c:pt idx="2">
                  <c:v>0.53276437123407161</c:v>
                </c:pt>
                <c:pt idx="3">
                  <c:v>2.8270034511915811E-2</c:v>
                </c:pt>
              </c:numCache>
            </c:numRef>
          </c:val>
        </c:ser>
        <c:firstSliceAng val="0"/>
      </c:pieChart>
      <c:spPr>
        <a:noFill/>
        <a:ln w="25400">
          <a:noFill/>
        </a:ln>
      </c:spPr>
    </c:plotArea>
    <c:legend>
      <c:legendPos val="b"/>
      <c:txPr>
        <a:bodyPr/>
        <a:lstStyle/>
        <a:p>
          <a:pPr>
            <a:defRPr sz="800"/>
          </a:pPr>
          <a:endParaRPr lang="ja-JP"/>
        </a:p>
      </c:txPr>
    </c:legend>
    <c:plotVisOnly val="1"/>
    <c:dispBlanksAs val="zero"/>
  </c:chart>
  <c:externalData r:id="rId2"/>
</c:chartSpace>
</file>

<file path=ppt/charts/chart25.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26135834757141"/>
          <c:y val="2.887671981585228E-2"/>
          <c:w val="0.72771831658347674"/>
          <c:h val="0.81515098643066608"/>
        </c:manualLayout>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0"/>
              <c:layout>
                <c:manualLayout>
                  <c:x val="-0.20961765542751459"/>
                  <c:y val="0.19162611793239351"/>
                </c:manualLayout>
              </c:layout>
              <c:tx>
                <c:rich>
                  <a:bodyPr/>
                  <a:lstStyle/>
                  <a:p>
                    <a:r>
                      <a:rPr lang="ja-JP" altLang="en-US" dirty="0" smtClean="0"/>
                      <a:t>住居</a:t>
                    </a:r>
                    <a:r>
                      <a:rPr lang="ja-JP" altLang="en-US" dirty="0"/>
                      <a:t>
</a:t>
                    </a:r>
                    <a:r>
                      <a:rPr lang="en-US" altLang="ja-JP" dirty="0" smtClean="0"/>
                      <a:t>25.7%</a:t>
                    </a:r>
                    <a:endParaRPr lang="en-US" altLang="ja-JP" dirty="0"/>
                  </a:p>
                </c:rich>
              </c:tx>
              <c:dLblPos val="bestFit"/>
              <c:showVal val="1"/>
              <c:showCatName val="1"/>
              <c:separator>
</c:separator>
            </c:dLbl>
            <c:dLbl>
              <c:idx val="1"/>
              <c:layout>
                <c:manualLayout>
                  <c:x val="-0.21099089486414749"/>
                  <c:y val="-0.13456646960740756"/>
                </c:manualLayout>
              </c:layout>
              <c:dLblPos val="bestFit"/>
              <c:showVal val="1"/>
              <c:showCatName val="1"/>
              <c:separator>
</c:separator>
            </c:dLbl>
            <c:dLbl>
              <c:idx val="3"/>
              <c:layout>
                <c:manualLayout>
                  <c:x val="0.13363956466069138"/>
                  <c:y val="0.14919433075642002"/>
                </c:manualLayout>
              </c:layout>
              <c:dLblPos val="bestFit"/>
              <c:showVal val="1"/>
              <c:showCatName val="1"/>
              <c:separator>
</c:separator>
            </c:dLbl>
            <c:numFmt formatCode="0.0%" sourceLinked="0"/>
            <c:txPr>
              <a:bodyPr/>
              <a:lstStyle/>
              <a:p>
                <a:pPr>
                  <a:defRPr sz="1000"/>
                </a:pPr>
                <a:endParaRPr lang="ja-JP"/>
              </a:p>
            </c:txPr>
            <c:dLblPos val="ctr"/>
            <c:showVal val="1"/>
            <c:showCatName val="1"/>
            <c:separator>
</c:separator>
            <c:showLeaderLines val="1"/>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0.2577133902657433</c:v>
                </c:pt>
                <c:pt idx="1">
                  <c:v>0.16665841049961072</c:v>
                </c:pt>
                <c:pt idx="2">
                  <c:v>0.46385659475906993</c:v>
                </c:pt>
                <c:pt idx="3">
                  <c:v>0.11177160447558597</c:v>
                </c:pt>
              </c:numCache>
            </c:numRef>
          </c:val>
        </c:ser>
        <c:firstSliceAng val="0"/>
      </c:pieChart>
      <c:spPr>
        <a:noFill/>
        <a:ln w="25400">
          <a:noFill/>
        </a:ln>
      </c:spPr>
    </c:plotArea>
    <c:legend>
      <c:legendPos val="b"/>
      <c:layout>
        <c:manualLayout>
          <c:xMode val="edge"/>
          <c:yMode val="edge"/>
          <c:x val="0.21486576566567678"/>
          <c:y val="0.85741247201521953"/>
          <c:w val="0.56123381704371222"/>
          <c:h val="7.1448764589965089E-2"/>
        </c:manualLayout>
      </c:layout>
      <c:txPr>
        <a:bodyPr/>
        <a:lstStyle/>
        <a:p>
          <a:pPr>
            <a:defRPr sz="800"/>
          </a:pPr>
          <a:endParaRPr lang="ja-JP"/>
        </a:p>
      </c:txPr>
    </c:legend>
    <c:plotVisOnly val="1"/>
    <c:dispBlanksAs val="zero"/>
  </c:chart>
  <c:externalData r:id="rId2"/>
</c:chartSpace>
</file>

<file path=ppt/charts/chart26.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613975439093571"/>
          <c:y val="4.0588334173810733E-2"/>
          <c:w val="0.73377515015018002"/>
          <c:h val="0.82147293662802734"/>
        </c:manualLayout>
      </c:layout>
      <c:pieChart>
        <c:varyColors val="1"/>
        <c:ser>
          <c:idx val="0"/>
          <c:order val="0"/>
          <c:tx>
            <c:strRef>
              <c:f>建物利用率!$B$32</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2"/>
              <c:layout>
                <c:manualLayout>
                  <c:x val="0.19600843604081244"/>
                  <c:y val="-5.9004454530173923E-2"/>
                </c:manualLayout>
              </c:layout>
              <c:numFmt formatCode="0.0%" sourceLinked="0"/>
              <c:spPr/>
              <c:txPr>
                <a:bodyPr/>
                <a:lstStyle/>
                <a:p>
                  <a:pPr>
                    <a:defRPr sz="800"/>
                  </a:pPr>
                  <a:endParaRPr lang="ja-JP"/>
                </a:p>
              </c:txPr>
              <c:dLblPos val="bestFit"/>
              <c:showVal val="1"/>
              <c:showCatName val="1"/>
              <c:separator>
</c:separator>
            </c:dLbl>
            <c:dLbl>
              <c:idx val="3"/>
              <c:delete val="1"/>
            </c:dLbl>
            <c:numFmt formatCode="0.0%" sourceLinked="0"/>
            <c:dLblPos val="ctr"/>
            <c:showVal val="1"/>
            <c:showCatName val="1"/>
            <c:separator>
</c:separator>
            <c:showLeaderLines val="1"/>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c:formatCode>
                <c:ptCount val="5"/>
                <c:pt idx="0">
                  <c:v>0.27915961375579168</c:v>
                </c:pt>
                <c:pt idx="1">
                  <c:v>0.37956648401979914</c:v>
                </c:pt>
                <c:pt idx="2">
                  <c:v>9.7554606464465246E-2</c:v>
                </c:pt>
                <c:pt idx="3">
                  <c:v>2.8724388827349405E-4</c:v>
                </c:pt>
                <c:pt idx="4">
                  <c:v>0.24343205187170125</c:v>
                </c:pt>
              </c:numCache>
            </c:numRef>
          </c:val>
        </c:ser>
        <c:firstSliceAng val="0"/>
      </c:pieChart>
      <c:spPr>
        <a:noFill/>
        <a:ln w="25400">
          <a:noFill/>
        </a:ln>
      </c:spPr>
    </c:plotArea>
    <c:legend>
      <c:legendPos val="b"/>
      <c:layout>
        <c:manualLayout>
          <c:xMode val="edge"/>
          <c:yMode val="edge"/>
          <c:x val="9.3472832170844247E-2"/>
          <c:y val="0.87273533366956357"/>
          <c:w val="0.82139527027029524"/>
          <c:h val="7.9231383425785853E-2"/>
        </c:manualLayout>
      </c:layout>
      <c:txPr>
        <a:bodyPr/>
        <a:lstStyle/>
        <a:p>
          <a:pPr>
            <a:defRPr sz="800"/>
          </a:pPr>
          <a:endParaRPr lang="ja-JP"/>
        </a:p>
      </c:txPr>
    </c:legend>
    <c:plotVisOnly val="1"/>
    <c:dispBlanksAs val="zero"/>
  </c:chart>
  <c:txPr>
    <a:bodyPr/>
    <a:lstStyle/>
    <a:p>
      <a:pPr>
        <a:defRPr sz="1000"/>
      </a:pPr>
      <a:endParaRPr lang="ja-JP"/>
    </a:p>
  </c:txPr>
  <c:externalData r:id="rId2"/>
</c:chartSpace>
</file>

<file path=ppt/charts/chart27.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dLbl>
              <c:idx val="4"/>
              <c:tx>
                <c:rich>
                  <a:bodyPr/>
                  <a:lstStyle/>
                  <a:p>
                    <a:r>
                      <a:rPr lang="en-US" altLang="en-US" smtClean="0"/>
                      <a:t>332,236 </a:t>
                    </a:r>
                    <a:endParaRPr lang="en-US" altLang="en-US"/>
                  </a:p>
                </c:rich>
              </c:tx>
              <c:dLblPos val="t"/>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347273</c:v>
                </c:pt>
                <c:pt idx="1">
                  <c:v>357245</c:v>
                </c:pt>
                <c:pt idx="2">
                  <c:v>356817</c:v>
                </c:pt>
                <c:pt idx="3">
                  <c:v>348924.93928558222</c:v>
                </c:pt>
                <c:pt idx="4">
                  <c:v>332237.22045589623</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4.5727754619752516E-2"/>
                  <c:y val="5.4643849792640316E-2"/>
                </c:manualLayout>
              </c:layout>
              <c:numFmt formatCode="#,##0_);[Red]\(#,##0\)" sourceLinked="0"/>
              <c:spPr/>
              <c:txPr>
                <a:bodyPr/>
                <a:lstStyle/>
                <a:p>
                  <a:pPr>
                    <a:defRPr/>
                  </a:pPr>
                  <a:endParaRPr lang="ja-JP"/>
                </a:p>
              </c:txPr>
              <c:dLblPos val="r"/>
              <c:showVal val="1"/>
            </c:dLbl>
            <c:dLbl>
              <c:idx val="1"/>
              <c:layout>
                <c:manualLayout>
                  <c:x val="-4.585374476209228E-2"/>
                  <c:y val="5.4643849792640316E-2"/>
                </c:manualLayout>
              </c:layout>
              <c:numFmt formatCode="#,##0_);[Red]\(#,##0\)" sourceLinked="0"/>
              <c:spPr/>
              <c:txPr>
                <a:bodyPr/>
                <a:lstStyle/>
                <a:p>
                  <a:pPr>
                    <a:defRPr/>
                  </a:pPr>
                  <a:endParaRPr lang="ja-JP"/>
                </a:p>
              </c:txPr>
              <c:dLblPos val="r"/>
              <c:showVal val="1"/>
            </c:dLbl>
            <c:dLbl>
              <c:idx val="2"/>
              <c:layout>
                <c:manualLayout>
                  <c:x val="-5.5991762945702024E-2"/>
                  <c:y val="5.0528055275262246E-2"/>
                </c:manualLayout>
              </c:layout>
              <c:dLblPos val="r"/>
              <c:showVal val="1"/>
            </c:dLbl>
            <c:dLbl>
              <c:idx val="3"/>
              <c:layout>
                <c:manualLayout>
                  <c:x val="-5.3820869027691183E-2"/>
                  <c:y val="4.5065562813071933E-2"/>
                </c:manualLayout>
              </c:layout>
              <c:dLblPos val="r"/>
              <c:showVal val="1"/>
            </c:dLbl>
            <c:dLbl>
              <c:idx val="4"/>
              <c:layout>
                <c:manualLayout>
                  <c:x val="-4.0794308869706912E-2"/>
                  <c:y val="3.9603070350881286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48201</c:v>
                </c:pt>
                <c:pt idx="1">
                  <c:v>49289</c:v>
                </c:pt>
                <c:pt idx="2">
                  <c:v>46501</c:v>
                </c:pt>
                <c:pt idx="3">
                  <c:v>42796.658001992648</c:v>
                </c:pt>
                <c:pt idx="4">
                  <c:v>36366.640065017185</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229836</c:v>
                </c:pt>
                <c:pt idx="1">
                  <c:v>229443</c:v>
                </c:pt>
                <c:pt idx="2">
                  <c:v>220862</c:v>
                </c:pt>
                <c:pt idx="3">
                  <c:v>216629.43658037068</c:v>
                </c:pt>
                <c:pt idx="4">
                  <c:v>198536.13414976984</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5162E-2"/>
                  <c:y val="-4.9282075034739824E-2"/>
                </c:manualLayout>
              </c:layout>
              <c:numFmt formatCode="#,##0_);[Red]\(#,##0\)" sourceLinked="0"/>
              <c:spPr/>
              <c:txPr>
                <a:bodyPr/>
                <a:lstStyle/>
                <a:p>
                  <a:pPr>
                    <a:defRPr/>
                  </a:pPr>
                  <a:endParaRPr lang="ja-JP"/>
                </a:p>
              </c:txPr>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66111</c:v>
                </c:pt>
                <c:pt idx="1">
                  <c:v>76326</c:v>
                </c:pt>
                <c:pt idx="2">
                  <c:v>85480</c:v>
                </c:pt>
                <c:pt idx="3">
                  <c:v>89498.844703203809</c:v>
                </c:pt>
                <c:pt idx="4">
                  <c:v>97334.446241104772</c:v>
                </c:pt>
              </c:numCache>
            </c:numRef>
          </c:val>
        </c:ser>
        <c:marker val="1"/>
        <c:axId val="194926080"/>
        <c:axId val="194927616"/>
      </c:lineChart>
      <c:catAx>
        <c:axId val="194926080"/>
        <c:scaling>
          <c:orientation val="minMax"/>
        </c:scaling>
        <c:axPos val="b"/>
        <c:numFmt formatCode="General" sourceLinked="1"/>
        <c:tickLblPos val="nextTo"/>
        <c:crossAx val="194927616"/>
        <c:crosses val="autoZero"/>
        <c:auto val="1"/>
        <c:lblAlgn val="ctr"/>
        <c:lblOffset val="100"/>
      </c:catAx>
      <c:valAx>
        <c:axId val="194927616"/>
        <c:scaling>
          <c:orientation val="minMax"/>
        </c:scaling>
        <c:axPos val="l"/>
        <c:majorGridlines/>
        <c:numFmt formatCode="#,##0_);[Red]\(#,##0\)" sourceLinked="0"/>
        <c:tickLblPos val="nextTo"/>
        <c:crossAx val="194926080"/>
        <c:crosses val="autoZero"/>
        <c:crossBetween val="between"/>
      </c:valAx>
    </c:plotArea>
    <c:legend>
      <c:legendPos val="b"/>
    </c:legend>
    <c:plotVisOnly val="1"/>
    <c:dispBlanksAs val="gap"/>
  </c:chart>
  <c:spPr>
    <a:noFill/>
    <a:ln>
      <a:noFill/>
    </a:ln>
  </c:spPr>
  <c:externalData r:id="rId2"/>
</c:chartSpace>
</file>

<file path=ppt/charts/chart28.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1103587962962973E-2"/>
          <c:y val="5.5436507936512176E-2"/>
          <c:w val="0.85744965277781138"/>
          <c:h val="0.70354920634923546"/>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10.94598612856047</c:v>
                </c:pt>
                <c:pt idx="1">
                  <c:v>12.265290663837296</c:v>
                </c:pt>
                <c:pt idx="2">
                  <c:v>13.178949277724104</c:v>
                </c:pt>
                <c:pt idx="3">
                  <c:v>13.881957314016304</c:v>
                </c:pt>
                <c:pt idx="4">
                  <c:v>14.005892813557514</c:v>
                </c:pt>
              </c:numCache>
            </c:numRef>
          </c:val>
        </c:ser>
        <c:ser>
          <c:idx val="1"/>
          <c:order val="1"/>
          <c:tx>
            <c:strRef>
              <c:f>人口構成比の推移!$A$30</c:f>
              <c:strCache>
                <c:ptCount val="1"/>
                <c:pt idx="0">
                  <c:v>15歳～64歳（生産年齢人口）</c:v>
                </c:pt>
              </c:strCache>
            </c:strRef>
          </c:tx>
          <c:spPr>
            <a:solidFill>
              <a:srgbClr val="92D050"/>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59.757342623241975</c:v>
                </c:pt>
                <c:pt idx="1">
                  <c:v>62.084824611251058</c:v>
                </c:pt>
                <c:pt idx="2">
                  <c:v>62.594978503186972</c:v>
                </c:pt>
                <c:pt idx="3">
                  <c:v>64.621273144106013</c:v>
                </c:pt>
                <c:pt idx="4">
                  <c:v>66.784058021548873</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29.296671248197189</c:v>
                </c:pt>
                <c:pt idx="1">
                  <c:v>25.649884724909231</c:v>
                </c:pt>
                <c:pt idx="2">
                  <c:v>24.226072219088927</c:v>
                </c:pt>
                <c:pt idx="3">
                  <c:v>21.496769541876589</c:v>
                </c:pt>
                <c:pt idx="4">
                  <c:v>19.21004916489419</c:v>
                </c:pt>
              </c:numCache>
            </c:numRef>
          </c:val>
        </c:ser>
        <c:overlap val="100"/>
        <c:serLines/>
        <c:axId val="194958848"/>
        <c:axId val="194960384"/>
      </c:barChart>
      <c:catAx>
        <c:axId val="194958848"/>
        <c:scaling>
          <c:orientation val="minMax"/>
        </c:scaling>
        <c:axPos val="l"/>
        <c:numFmt formatCode="General" sourceLinked="1"/>
        <c:tickLblPos val="nextTo"/>
        <c:crossAx val="194960384"/>
        <c:crosses val="autoZero"/>
        <c:auto val="1"/>
        <c:lblAlgn val="ctr"/>
        <c:lblOffset val="0"/>
      </c:catAx>
      <c:valAx>
        <c:axId val="194960384"/>
        <c:scaling>
          <c:orientation val="minMax"/>
        </c:scaling>
        <c:axPos val="b"/>
        <c:majorGridlines/>
        <c:numFmt formatCode="0%" sourceLinked="1"/>
        <c:tickLblPos val="nextTo"/>
        <c:crossAx val="194958848"/>
        <c:crosses val="autoZero"/>
        <c:crossBetween val="between"/>
      </c:valAx>
    </c:plotArea>
    <c:legend>
      <c:legendPos val="b"/>
      <c:layout>
        <c:manualLayout>
          <c:xMode val="edge"/>
          <c:yMode val="edge"/>
          <c:x val="5.8292824074074073E-2"/>
          <c:y val="0.82189761904761915"/>
          <c:w val="0.85034143518521565"/>
          <c:h val="0.11258650793650812"/>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29.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397771672771672"/>
          <c:y val="0.10079365079365744"/>
          <c:w val="0.75724297924297923"/>
          <c:h val="0.6934698412698412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11890</c:v>
                </c:pt>
                <c:pt idx="1">
                  <c:v>15266</c:v>
                </c:pt>
                <c:pt idx="2">
                  <c:v>18829</c:v>
                </c:pt>
                <c:pt idx="3">
                  <c:v>21859</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8387</c:v>
                </c:pt>
                <c:pt idx="1">
                  <c:v>10290</c:v>
                </c:pt>
                <c:pt idx="2">
                  <c:v>12178</c:v>
                </c:pt>
                <c:pt idx="3">
                  <c:v>13208</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dLbl>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120958</c:v>
                </c:pt>
                <c:pt idx="1">
                  <c:v>121823</c:v>
                </c:pt>
                <c:pt idx="2">
                  <c:v>129139</c:v>
                </c:pt>
                <c:pt idx="3">
                  <c:v>127429</c:v>
                </c:pt>
              </c:numCache>
            </c:numRef>
          </c:val>
        </c:ser>
        <c:gapWidth val="80"/>
        <c:overlap val="100"/>
        <c:serLines/>
        <c:axId val="195069440"/>
        <c:axId val="195070976"/>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9.8370879120885268E-2"/>
                  <c:y val="-3.9519047619047655E-2"/>
                </c:manualLayout>
              </c:layout>
              <c:dLblPos val="r"/>
              <c:showVal val="1"/>
            </c:dLbl>
            <c:dLbl>
              <c:idx val="1"/>
              <c:layout>
                <c:manualLayout>
                  <c:x val="-8.7225274725274721E-2"/>
                  <c:y val="-4.1325396825396904E-2"/>
                </c:manualLayout>
              </c:layout>
              <c:dLblPos val="r"/>
              <c:showVal val="1"/>
            </c:dLbl>
            <c:dLbl>
              <c:idx val="2"/>
              <c:layout>
                <c:manualLayout>
                  <c:x val="-9.1101953601953584E-2"/>
                  <c:y val="-4.1325396825396904E-2"/>
                </c:manualLayout>
              </c:layout>
              <c:dLblPos val="r"/>
              <c:showVal val="1"/>
            </c:dLbl>
            <c:dLbl>
              <c:idx val="3"/>
              <c:layout>
                <c:manualLayout>
                  <c:x val="-9.4978632478632724E-2"/>
                  <c:y val="-4.1325396825396814E-2"/>
                </c:manualLayout>
              </c:layout>
              <c:dLblPos val="r"/>
              <c:showVal val="1"/>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141235</c:v>
                </c:pt>
                <c:pt idx="1">
                  <c:v>147379</c:v>
                </c:pt>
                <c:pt idx="2">
                  <c:v>160146</c:v>
                </c:pt>
                <c:pt idx="3">
                  <c:v>162496</c:v>
                </c:pt>
              </c:numCache>
            </c:numRef>
          </c:val>
        </c:ser>
        <c:marker val="1"/>
        <c:axId val="195069440"/>
        <c:axId val="195070976"/>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2.0639834881322717E-3"/>
                  <c:y val="-1.0309278350515465E-2"/>
                </c:manualLayout>
              </c:layout>
              <c:dLblPos val="r"/>
              <c:showVal val="1"/>
            </c:dLbl>
            <c:dLbl>
              <c:idx val="1"/>
              <c:layout>
                <c:manualLayout>
                  <c:x val="0"/>
                  <c:y val="-1.0309278350515465E-2"/>
                </c:manualLayout>
              </c:layout>
              <c:dLblPos val="r"/>
              <c:showVal val="1"/>
            </c:dLbl>
            <c:dLbl>
              <c:idx val="2"/>
              <c:layout>
                <c:manualLayout>
                  <c:x val="0"/>
                  <c:y val="-2.0618556701030827E-2"/>
                </c:manualLayout>
              </c:layout>
              <c:dLblPos val="r"/>
              <c:showVal val="1"/>
            </c:dLbl>
            <c:txPr>
              <a:bodyPr/>
              <a:lstStyle/>
              <a:p>
                <a:pPr>
                  <a:defRPr sz="800">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2.3779587212801361</c:v>
                </c:pt>
                <c:pt idx="1">
                  <c:v>2.3162662251744104</c:v>
                </c:pt>
                <c:pt idx="2">
                  <c:v>2.211869169382938</c:v>
                </c:pt>
                <c:pt idx="3">
                  <c:v>2.1709642083497442</c:v>
                </c:pt>
              </c:numCache>
            </c:numRef>
          </c:val>
        </c:ser>
        <c:marker val="1"/>
        <c:axId val="195097344"/>
        <c:axId val="195098880"/>
      </c:lineChart>
      <c:catAx>
        <c:axId val="195069440"/>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5070976"/>
        <c:crosses val="autoZero"/>
        <c:auto val="1"/>
        <c:lblAlgn val="ctr"/>
        <c:lblOffset val="100"/>
      </c:catAx>
      <c:valAx>
        <c:axId val="195070976"/>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95069440"/>
        <c:crosses val="autoZero"/>
        <c:crossBetween val="between"/>
      </c:valAx>
      <c:catAx>
        <c:axId val="195097344"/>
        <c:scaling>
          <c:orientation val="minMax"/>
        </c:scaling>
        <c:delete val="1"/>
        <c:axPos val="b"/>
        <c:tickLblPos val="none"/>
        <c:crossAx val="195098880"/>
        <c:crosses val="autoZero"/>
        <c:auto val="1"/>
        <c:lblAlgn val="ctr"/>
        <c:lblOffset val="100"/>
      </c:catAx>
      <c:valAx>
        <c:axId val="195098880"/>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195097344"/>
        <c:crosses val="max"/>
        <c:crossBetween val="between"/>
      </c:valAx>
    </c:plotArea>
    <c:legend>
      <c:legendPos val="b"/>
      <c:legendEntry>
        <c:idx val="3"/>
        <c:delete val="1"/>
      </c:legendEntry>
      <c:layout>
        <c:manualLayout>
          <c:xMode val="edge"/>
          <c:yMode val="edge"/>
          <c:x val="2.704517704517952E-2"/>
          <c:y val="0.86221507936510677"/>
          <c:w val="0.80247252747252751"/>
          <c:h val="0.10754682539682539"/>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3.xml><?xml version="1.0" encoding="utf-8"?>
<c:chartSpace xmlns:c="http://schemas.openxmlformats.org/drawingml/2006/chart" xmlns:a="http://schemas.openxmlformats.org/drawingml/2006/main" xmlns:r="http://schemas.openxmlformats.org/officeDocument/2006/relationships">
  <c:lang val="ja-JP"/>
  <c:style val="4"/>
  <c:chart>
    <c:autoTitleDeleted val="1"/>
    <c:plotArea>
      <c:layout/>
      <c:doughnutChart>
        <c:varyColors val="1"/>
        <c:ser>
          <c:idx val="0"/>
          <c:order val="0"/>
          <c:val>
            <c:numRef>
              <c:f>Sheet1!$B$10:$B$16</c:f>
              <c:numCache>
                <c:formatCode>General</c:formatCode>
                <c:ptCount val="7"/>
                <c:pt idx="0">
                  <c:v>54</c:v>
                </c:pt>
                <c:pt idx="1">
                  <c:v>19</c:v>
                </c:pt>
                <c:pt idx="2">
                  <c:v>12</c:v>
                </c:pt>
                <c:pt idx="3">
                  <c:v>10</c:v>
                </c:pt>
                <c:pt idx="4">
                  <c:v>9</c:v>
                </c:pt>
                <c:pt idx="5">
                  <c:v>4</c:v>
                </c:pt>
                <c:pt idx="6">
                  <c:v>7</c:v>
                </c:pt>
              </c:numCache>
            </c:numRef>
          </c:val>
          <c:extLst xmlns:c16r2="http://schemas.microsoft.com/office/drawing/2015/06/chart">
            <c:ext xmlns:c16="http://schemas.microsoft.com/office/drawing/2014/chart" uri="{C3380CC4-5D6E-409C-BE32-E72D297353CC}">
              <c16:uniqueId val="{00000000-D0EE-446E-A78D-A510240B6EC4}"/>
            </c:ext>
          </c:extLst>
        </c:ser>
        <c:firstSliceAng val="0"/>
        <c:holeSize val="50"/>
      </c:doughnutChart>
    </c:plotArea>
    <c:plotVisOnly val="1"/>
    <c:dispBlanksAs val="zero"/>
  </c:chart>
  <c:externalData r:id="rId1"/>
</c:chartSpace>
</file>

<file path=ppt/charts/chart30.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764E-2"/>
                </c:manualLayout>
              </c:layout>
              <c:dLblPos val="ctr"/>
              <c:showVal val="1"/>
            </c:dLbl>
            <c:dLbl>
              <c:idx val="1"/>
              <c:layout>
                <c:manualLayout>
                  <c:x val="0"/>
                  <c:y val="-1.6984723063464491E-2"/>
                </c:manualLayout>
              </c:layout>
              <c:dLblPos val="ctr"/>
              <c:showVal val="1"/>
            </c:dLbl>
            <c:dLbl>
              <c:idx val="2"/>
              <c:layout>
                <c:manualLayout>
                  <c:x val="0"/>
                  <c:y val="-1.3526616865199539E-2"/>
                </c:manualLayout>
              </c:layout>
              <c:dLblPos val="ctr"/>
              <c:showVal val="1"/>
            </c:dLbl>
            <c:dLbl>
              <c:idx val="3"/>
              <c:layout>
                <c:manualLayout>
                  <c:x val="0"/>
                  <c:y val="-1.3485429705903412E-2"/>
                </c:manualLayout>
              </c:layout>
              <c:dLblPos val="ctr"/>
              <c:showVal val="1"/>
            </c:dLbl>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154</c:v>
                </c:pt>
                <c:pt idx="1">
                  <c:v>146</c:v>
                </c:pt>
                <c:pt idx="2">
                  <c:v>146</c:v>
                </c:pt>
                <c:pt idx="3">
                  <c:v>140</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dLbl>
            <c:dLbl>
              <c:idx val="2"/>
              <c:layout>
                <c:manualLayout>
                  <c:x val="0"/>
                  <c:y val="-1.8407968234739887E-2"/>
                </c:manualLayout>
              </c:layout>
              <c:dLblPos val="ctr"/>
              <c:showVal val="1"/>
            </c:dLbl>
            <c:dLbl>
              <c:idx val="3"/>
              <c:layout>
                <c:manualLayout>
                  <c:x val="0"/>
                  <c:y val="-1.3243421495390916E-2"/>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54113</c:v>
                </c:pt>
                <c:pt idx="1">
                  <c:v>46178</c:v>
                </c:pt>
                <c:pt idx="2">
                  <c:v>37390</c:v>
                </c:pt>
                <c:pt idx="3">
                  <c:v>35764</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108819</c:v>
                </c:pt>
                <c:pt idx="1">
                  <c:v>112446</c:v>
                </c:pt>
                <c:pt idx="2">
                  <c:v>106517</c:v>
                </c:pt>
                <c:pt idx="3">
                  <c:v>101426</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dLbl>
            <c:dLbl>
              <c:idx val="1"/>
              <c:layout>
                <c:manualLayout>
                  <c:x val="0"/>
                  <c:y val="3.0769230769230802E-2"/>
                </c:manualLayout>
              </c:layout>
              <c:dLblPos val="ctr"/>
              <c:showVal val="1"/>
            </c:dLbl>
            <c:dLbl>
              <c:idx val="2"/>
              <c:layout>
                <c:manualLayout>
                  <c:x val="0"/>
                  <c:y val="3.4188034188034192E-3"/>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975</c:v>
                </c:pt>
                <c:pt idx="1">
                  <c:v>2348</c:v>
                </c:pt>
                <c:pt idx="2">
                  <c:v>14188</c:v>
                </c:pt>
                <c:pt idx="3">
                  <c:v>19040</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164061</c:v>
                </c:pt>
                <c:pt idx="1">
                  <c:v>161118</c:v>
                </c:pt>
                <c:pt idx="2">
                  <c:v>158241</c:v>
                </c:pt>
                <c:pt idx="3">
                  <c:v>156370</c:v>
                </c:pt>
              </c:numCache>
            </c:numRef>
          </c:val>
        </c:ser>
        <c:gapWidth val="85"/>
        <c:overlap val="100"/>
        <c:serLines/>
        <c:axId val="195528576"/>
        <c:axId val="195530112"/>
      </c:barChart>
      <c:catAx>
        <c:axId val="195528576"/>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5530112"/>
        <c:crosses val="autoZero"/>
        <c:auto val="1"/>
        <c:lblAlgn val="ctr"/>
        <c:lblOffset val="100"/>
      </c:catAx>
      <c:valAx>
        <c:axId val="195530112"/>
        <c:scaling>
          <c:orientation val="minMax"/>
          <c:max val="20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5528576"/>
        <c:crosses val="autoZero"/>
        <c:crossBetween val="between"/>
      </c:valAx>
    </c:plotArea>
    <c:legend>
      <c:legendPos val="b"/>
      <c:layout>
        <c:manualLayout>
          <c:xMode val="edge"/>
          <c:yMode val="edge"/>
          <c:x val="5.7669082125603864E-2"/>
          <c:y val="0.85610942760947917"/>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31.xml><?xml version="1.0" encoding="utf-8"?>
<c:chartSpace xmlns:c="http://schemas.openxmlformats.org/drawingml/2006/chart" xmlns:a="http://schemas.openxmlformats.org/drawingml/2006/main" xmlns:r="http://schemas.openxmlformats.org/officeDocument/2006/relationships">
  <c:date1904 val="1"/>
  <c:lang val="ja-JP"/>
  <c:chart>
    <c:autoTitleDeleted val="1"/>
    <c:plotArea>
      <c:layout/>
      <c:pieChart>
        <c:varyColors val="1"/>
        <c:ser>
          <c:idx val="0"/>
          <c:order val="0"/>
          <c:tx>
            <c:strRef>
              <c:f>建物利用率!$B$34</c:f>
              <c:strCache>
                <c:ptCount val="1"/>
                <c:pt idx="0">
                  <c:v>業種別</c:v>
                </c:pt>
              </c:strCache>
            </c:strRef>
          </c:tx>
          <c:dPt>
            <c:idx val="0"/>
            <c:spPr>
              <a:solidFill>
                <a:schemeClr val="accent1">
                  <a:lumMod val="40000"/>
                  <a:lumOff val="60000"/>
                </a:schemeClr>
              </a:solidFill>
            </c:spPr>
          </c:dPt>
          <c:dPt>
            <c:idx val="1"/>
            <c:spPr>
              <a:solidFill>
                <a:srgbClr val="92D050"/>
              </a:solidFill>
            </c:spPr>
          </c:dPt>
          <c:dPt>
            <c:idx val="2"/>
            <c:spPr>
              <a:solidFill>
                <a:srgbClr val="9999FF"/>
              </a:solidFill>
            </c:spPr>
          </c:dPt>
          <c:dPt>
            <c:idx val="3"/>
            <c:spPr>
              <a:solidFill>
                <a:schemeClr val="accent5">
                  <a:lumMod val="60000"/>
                  <a:lumOff val="40000"/>
                </a:schemeClr>
              </a:solidFill>
            </c:spPr>
          </c:dPt>
          <c:dLbls>
            <c:dLbl>
              <c:idx val="0"/>
              <c:layout>
                <c:manualLayout>
                  <c:x val="-0.14119866311150614"/>
                  <c:y val="0.18274527435607779"/>
                </c:manualLayout>
              </c:layout>
              <c:dLblPos val="bestFit"/>
              <c:showVal val="1"/>
              <c:showCatName val="1"/>
              <c:separator>
</c:separator>
            </c:dLbl>
            <c:dLbl>
              <c:idx val="1"/>
              <c:layout>
                <c:manualLayout>
                  <c:x val="-0.16008985112765248"/>
                  <c:y val="-0.19449387200335103"/>
                </c:manualLayout>
              </c:layout>
              <c:dLblPos val="bestFit"/>
              <c:showVal val="1"/>
              <c:showCatName val="1"/>
              <c:separator>
</c:separator>
            </c:dLbl>
            <c:dLbl>
              <c:idx val="2"/>
              <c:layout>
                <c:manualLayout>
                  <c:x val="0.20181530755842042"/>
                  <c:y val="-2.2044821173931181E-2"/>
                </c:manualLayout>
              </c:layout>
              <c:dLblPos val="bestFit"/>
              <c:showVal val="1"/>
              <c:showCatName val="1"/>
              <c:separator>
</c:separator>
            </c:dLbl>
            <c:dLbl>
              <c:idx val="3"/>
              <c:layout>
                <c:manualLayout>
                  <c:x val="3.1270368107247412E-2"/>
                  <c:y val="0.12287024934537986"/>
                </c:manualLayout>
              </c:layout>
              <c:dLblPos val="bestFit"/>
              <c:showVal val="1"/>
              <c:showCatName val="1"/>
              <c:separator>
</c:separator>
            </c:dLbl>
            <c:txPr>
              <a:bodyPr/>
              <a:lstStyle/>
              <a:p>
                <a:pPr>
                  <a:defRPr sz="1000">
                    <a:latin typeface="ＭＳ Ｐゴシック" pitchFamily="50" charset="-128"/>
                    <a:ea typeface="ＭＳ Ｐゴシック" pitchFamily="50" charset="-128"/>
                  </a:defRPr>
                </a:pPr>
                <a:endParaRPr lang="ja-JP"/>
              </a:p>
            </c:txPr>
            <c:dLblPos val="ctr"/>
            <c:showVal val="1"/>
            <c:showCatName val="1"/>
            <c:separator>
</c:separator>
            <c:showLeaderLines val="1"/>
          </c:dLbls>
          <c:cat>
            <c:strRef>
              <c:f>建物利用率!$C$33:$F$33</c:f>
              <c:strCache>
                <c:ptCount val="4"/>
                <c:pt idx="0">
                  <c:v>製造業</c:v>
                </c:pt>
                <c:pt idx="1">
                  <c:v>卸・小売業</c:v>
                </c:pt>
                <c:pt idx="2">
                  <c:v>サービス業</c:v>
                </c:pt>
                <c:pt idx="3">
                  <c:v>その他</c:v>
                </c:pt>
              </c:strCache>
            </c:strRef>
          </c:cat>
          <c:val>
            <c:numRef>
              <c:f>建物利用率!$C$34:$F$34</c:f>
              <c:numCache>
                <c:formatCode>0.0%</c:formatCode>
                <c:ptCount val="4"/>
                <c:pt idx="0">
                  <c:v>0.26973827168443282</c:v>
                </c:pt>
                <c:pt idx="1">
                  <c:v>0.23400000000000001</c:v>
                </c:pt>
                <c:pt idx="2">
                  <c:v>0.45179488957672703</c:v>
                </c:pt>
                <c:pt idx="3">
                  <c:v>4.3525101209912785E-2</c:v>
                </c:pt>
              </c:numCache>
            </c:numRef>
          </c:val>
        </c:ser>
        <c:dLbls>
          <c:showVal val="1"/>
        </c:dLbls>
        <c:firstSliceAng val="0"/>
      </c:pieChart>
      <c:spPr>
        <a:noFill/>
        <a:ln w="25400">
          <a:noFill/>
        </a:ln>
      </c:spPr>
    </c:plotArea>
    <c:legend>
      <c:legendPos val="b"/>
      <c:txPr>
        <a:bodyPr/>
        <a:lstStyle/>
        <a:p>
          <a:pPr>
            <a:defRPr sz="800"/>
          </a:pPr>
          <a:endParaRPr lang="ja-JP"/>
        </a:p>
      </c:txPr>
    </c:legend>
    <c:plotVisOnly val="1"/>
    <c:dispBlanksAs val="zero"/>
  </c:chart>
  <c:externalData r:id="rId1"/>
</c:chartSpace>
</file>

<file path=ppt/charts/chart32.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1"/>
              <c:layout>
                <c:manualLayout>
                  <c:x val="0.15452304737516892"/>
                  <c:y val="-0.20637335152341973"/>
                </c:manualLayout>
              </c:layout>
              <c:tx>
                <c:rich>
                  <a:bodyPr/>
                  <a:lstStyle/>
                  <a:p>
                    <a:r>
                      <a:rPr lang="ja-JP" altLang="en-US" dirty="0"/>
                      <a:t>商業
</a:t>
                    </a:r>
                    <a:r>
                      <a:rPr lang="en-US" altLang="ja-JP" dirty="0" smtClean="0"/>
                      <a:t>14.9%</a:t>
                    </a:r>
                    <a:endParaRPr lang="en-US" altLang="ja-JP" dirty="0"/>
                  </a:p>
                </c:rich>
              </c:tx>
              <c:dLblPos val="bestFit"/>
              <c:showVal val="1"/>
              <c:showCatName val="1"/>
              <c:separator>
</c:separator>
            </c:dLbl>
            <c:dLbl>
              <c:idx val="2"/>
              <c:layout>
                <c:manualLayout>
                  <c:x val="0.20003805662256371"/>
                  <c:y val="-6.8663786569653331E-3"/>
                </c:manualLayout>
              </c:layout>
              <c:dLblPos val="bestFit"/>
              <c:showVal val="1"/>
              <c:showCatName val="1"/>
              <c:separator>
</c:separator>
            </c:dLbl>
            <c:dLbl>
              <c:idx val="3"/>
              <c:layout>
                <c:manualLayout>
                  <c:x val="0.15953834115807436"/>
                  <c:y val="0.15813210550250939"/>
                </c:manualLayout>
              </c:layout>
              <c:dLblPos val="bestFit"/>
              <c:showVal val="1"/>
              <c:showCatName val="1"/>
              <c:separator>
</c:separator>
            </c:dLbl>
            <c:numFmt formatCode="0.0%" sourceLinked="0"/>
            <c:dLblPos val="ctr"/>
            <c:showVal val="1"/>
            <c:showCatName val="1"/>
            <c:separator>
</c:separator>
            <c:showLeaderLines val="1"/>
          </c:dLbls>
          <c:cat>
            <c:strRef>
              <c:f>建物利用率!$C$29:$F$29</c:f>
              <c:strCache>
                <c:ptCount val="4"/>
                <c:pt idx="0">
                  <c:v>住居</c:v>
                </c:pt>
                <c:pt idx="1">
                  <c:v>商業</c:v>
                </c:pt>
                <c:pt idx="2">
                  <c:v>工業</c:v>
                </c:pt>
                <c:pt idx="3">
                  <c:v>その他</c:v>
                </c:pt>
              </c:strCache>
            </c:strRef>
          </c:cat>
          <c:val>
            <c:numRef>
              <c:f>建物利用率!$C$30:$F$30</c:f>
              <c:numCache>
                <c:formatCode>0.0_ </c:formatCode>
                <c:ptCount val="4"/>
                <c:pt idx="0">
                  <c:v>0.49712587655646795</c:v>
                </c:pt>
                <c:pt idx="1">
                  <c:v>0.14847182895498165</c:v>
                </c:pt>
                <c:pt idx="2">
                  <c:v>0.20647423536057721</c:v>
                </c:pt>
                <c:pt idx="3">
                  <c:v>0.14792805912800044</c:v>
                </c:pt>
              </c:numCache>
            </c:numRef>
          </c:val>
        </c:ser>
        <c:dLbls>
          <c:showVal val="1"/>
        </c:dLbls>
        <c:firstSliceAng val="0"/>
      </c:pieChart>
      <c:spPr>
        <a:noFill/>
        <a:ln w="25400">
          <a:noFill/>
        </a:ln>
      </c:spPr>
    </c:plotArea>
    <c:legend>
      <c:legendPos val="b"/>
      <c:layout>
        <c:manualLayout>
          <c:xMode val="edge"/>
          <c:yMode val="edge"/>
          <c:x val="0.21034891165173294"/>
          <c:y val="0.85635932999848463"/>
          <c:w val="0.56123381704371023"/>
          <c:h val="7.1448764589965089E-2"/>
        </c:manualLayout>
      </c:layout>
      <c:txPr>
        <a:bodyPr/>
        <a:lstStyle/>
        <a:p>
          <a:pPr>
            <a:defRPr sz="800"/>
          </a:pPr>
          <a:endParaRPr lang="ja-JP"/>
        </a:p>
      </c:txPr>
    </c:legend>
    <c:plotVisOnly val="1"/>
    <c:dispBlanksAs val="zero"/>
  </c:chart>
  <c:externalData r:id="rId2"/>
</c:chartSpace>
</file>

<file path=ppt/charts/chart33.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764517195767241"/>
          <c:y val="5.5996472663139334E-2"/>
          <c:w val="0.64990806878306884"/>
          <c:h val="0.7877673561006896"/>
        </c:manualLayout>
      </c:layout>
      <c:pieChart>
        <c:varyColors val="1"/>
        <c:ser>
          <c:idx val="0"/>
          <c:order val="0"/>
          <c:tx>
            <c:strRef>
              <c:f>建物利用率!$B$32</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1"/>
              <c:layout>
                <c:manualLayout>
                  <c:x val="0.12422189153439153"/>
                  <c:y val="-0.1606942440275774"/>
                </c:manualLayout>
              </c:layout>
              <c:dLblPos val="bestFit"/>
              <c:showVal val="1"/>
              <c:showCatName val="1"/>
              <c:separator>
</c:separator>
            </c:dLbl>
            <c:dLbl>
              <c:idx val="2"/>
              <c:layout>
                <c:manualLayout>
                  <c:x val="0.17575165343915342"/>
                  <c:y val="-5.0470578803912154E-2"/>
                </c:manualLayout>
              </c:layout>
              <c:tx>
                <c:rich>
                  <a:bodyPr/>
                  <a:lstStyle/>
                  <a:p>
                    <a:r>
                      <a:rPr lang="ja-JP" altLang="en-US" dirty="0" smtClean="0"/>
                      <a:t>公園緑地</a:t>
                    </a:r>
                    <a:r>
                      <a:rPr lang="ja-JP" altLang="en-US" dirty="0"/>
                      <a:t>
</a:t>
                    </a:r>
                    <a:r>
                      <a:rPr lang="en-US" altLang="ja-JP" dirty="0"/>
                      <a:t>12.0%</a:t>
                    </a:r>
                    <a:endParaRPr lang="ja-JP" altLang="en-US" dirty="0"/>
                  </a:p>
                </c:rich>
              </c:tx>
              <c:dLblPos val="bestFit"/>
              <c:showVal val="1"/>
              <c:showCatName val="1"/>
              <c:separator>
</c:separator>
            </c:dLbl>
            <c:dLbl>
              <c:idx val="3"/>
              <c:layout>
                <c:manualLayout>
                  <c:x val="0.13262098038352019"/>
                  <c:y val="1.1708832123175137E-2"/>
                </c:manualLayout>
              </c:layout>
              <c:dLblPos val="bestFit"/>
              <c:showVal val="1"/>
              <c:showCatName val="1"/>
              <c:separator>
</c:separator>
            </c:dLbl>
            <c:dLblPos val="ctr"/>
            <c:showVal val="1"/>
            <c:showCatName val="1"/>
            <c:separator>
</c:separator>
            <c:showLeaderLines val="1"/>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c:formatCode>
                <c:ptCount val="5"/>
                <c:pt idx="0">
                  <c:v>0.56186904578416319</c:v>
                </c:pt>
                <c:pt idx="1">
                  <c:v>6.8581046667345769E-2</c:v>
                </c:pt>
                <c:pt idx="2">
                  <c:v>0.12037535792627316</c:v>
                </c:pt>
                <c:pt idx="3">
                  <c:v>2.3448603947548767E-2</c:v>
                </c:pt>
                <c:pt idx="4">
                  <c:v>0.22572594567467202</c:v>
                </c:pt>
              </c:numCache>
            </c:numRef>
          </c:val>
        </c:ser>
        <c:dLbls>
          <c:showVal val="1"/>
        </c:dLbls>
        <c:firstSliceAng val="0"/>
      </c:pieChart>
      <c:spPr>
        <a:noFill/>
        <a:ln w="25400">
          <a:noFill/>
        </a:ln>
      </c:spPr>
    </c:plotArea>
    <c:legend>
      <c:legendPos val="b"/>
      <c:layout>
        <c:manualLayout>
          <c:xMode val="edge"/>
          <c:yMode val="edge"/>
          <c:x val="0.15499371693121691"/>
          <c:y val="0.85824955908290002"/>
          <c:w val="0.72361011904761907"/>
          <c:h val="7.5572791406124884E-2"/>
        </c:manualLayout>
      </c:layout>
      <c:txPr>
        <a:bodyPr/>
        <a:lstStyle/>
        <a:p>
          <a:pPr>
            <a:defRPr sz="800"/>
          </a:pPr>
          <a:endParaRPr lang="ja-JP"/>
        </a:p>
      </c:txPr>
    </c:legend>
    <c:plotVisOnly val="1"/>
    <c:dispBlanksAs val="zero"/>
  </c:chart>
  <c:externalData r:id="rId2"/>
</c:chartSpace>
</file>

<file path=ppt/charts/chart34.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266790</c:v>
                </c:pt>
                <c:pt idx="1">
                  <c:v>293000</c:v>
                </c:pt>
                <c:pt idx="2">
                  <c:v>320406</c:v>
                </c:pt>
                <c:pt idx="3">
                  <c:v>316594.23186512815</c:v>
                </c:pt>
                <c:pt idx="4">
                  <c:v>312310.60022986284</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4.5672989290611914E-2"/>
                  <c:y val="2.8985679801526412E-2"/>
                </c:manualLayout>
              </c:layout>
              <c:numFmt formatCode="#,##0_);[Red]\(#,##0\)" sourceLinked="0"/>
              <c:spPr/>
              <c:txPr>
                <a:bodyPr/>
                <a:lstStyle/>
                <a:p>
                  <a:pPr>
                    <a:defRPr/>
                  </a:pPr>
                  <a:endParaRPr lang="ja-JP"/>
                </a:p>
              </c:txPr>
              <c:dLblPos val="r"/>
              <c:showVal val="1"/>
            </c:dLbl>
            <c:dLbl>
              <c:idx val="1"/>
              <c:layout>
                <c:manualLayout>
                  <c:x val="-5.0305767197696534E-2"/>
                  <c:y val="2.8985679801526412E-2"/>
                </c:manualLayout>
              </c:layout>
              <c:numFmt formatCode="#,##0_);[Red]\(#,##0\)" sourceLinked="0"/>
              <c:spPr/>
              <c:txPr>
                <a:bodyPr/>
                <a:lstStyle/>
                <a:p>
                  <a:pPr>
                    <a:defRPr/>
                  </a:pPr>
                  <a:endParaRPr lang="ja-JP"/>
                </a:p>
              </c:txPr>
              <c:dLblPos val="r"/>
              <c:showVal val="1"/>
            </c:dLbl>
            <c:dLbl>
              <c:idx val="2"/>
              <c:layout>
                <c:manualLayout>
                  <c:x val="-4.6275725386493646E-2"/>
                  <c:y val="3.5002332753894652E-2"/>
                </c:manualLayout>
              </c:layout>
              <c:dLblPos val="r"/>
              <c:showVal val="1"/>
            </c:dLbl>
            <c:dLbl>
              <c:idx val="3"/>
              <c:layout>
                <c:manualLayout>
                  <c:x val="-3.9598131535629411E-2"/>
                  <c:y val="3.5002332753894652E-2"/>
                </c:manualLayout>
              </c:layout>
              <c:dLblPos val="r"/>
              <c:showVal val="1"/>
            </c:dLbl>
            <c:dLbl>
              <c:idx val="4"/>
              <c:layout>
                <c:manualLayout>
                  <c:x val="-8.4360268982595268E-3"/>
                  <c:y val="2.3801586272647338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24436</c:v>
                </c:pt>
                <c:pt idx="1">
                  <c:v>26848</c:v>
                </c:pt>
                <c:pt idx="2">
                  <c:v>30085</c:v>
                </c:pt>
                <c:pt idx="3">
                  <c:v>28748.954428076657</c:v>
                </c:pt>
                <c:pt idx="4">
                  <c:v>23974.872982486952</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180195</c:v>
                </c:pt>
                <c:pt idx="1">
                  <c:v>208226</c:v>
                </c:pt>
                <c:pt idx="2">
                  <c:v>221750</c:v>
                </c:pt>
                <c:pt idx="3">
                  <c:v>218242.64415862155</c:v>
                </c:pt>
                <c:pt idx="4">
                  <c:v>210297.98016948771</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5189E-2"/>
                  <c:y val="-4.9282075034739539E-2"/>
                </c:manualLayout>
              </c:layout>
              <c:numFmt formatCode="#,##0_);[Red]\(#,##0\)" sourceLinked="0"/>
              <c:spPr/>
              <c:txPr>
                <a:bodyPr/>
                <a:lstStyle/>
                <a:p>
                  <a:pPr>
                    <a:defRPr/>
                  </a:pPr>
                  <a:endParaRPr lang="ja-JP"/>
                </a:p>
              </c:txPr>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48798</c:v>
                </c:pt>
                <c:pt idx="1">
                  <c:v>54933</c:v>
                </c:pt>
                <c:pt idx="2">
                  <c:v>62148</c:v>
                </c:pt>
                <c:pt idx="3">
                  <c:v>69602.633278430003</c:v>
                </c:pt>
                <c:pt idx="4">
                  <c:v>78037.747077888213</c:v>
                </c:pt>
              </c:numCache>
            </c:numRef>
          </c:val>
        </c:ser>
        <c:marker val="1"/>
        <c:axId val="1688320"/>
        <c:axId val="1689856"/>
      </c:lineChart>
      <c:catAx>
        <c:axId val="1688320"/>
        <c:scaling>
          <c:orientation val="minMax"/>
        </c:scaling>
        <c:axPos val="b"/>
        <c:numFmt formatCode="General" sourceLinked="1"/>
        <c:tickLblPos val="nextTo"/>
        <c:crossAx val="1689856"/>
        <c:crosses val="autoZero"/>
        <c:auto val="1"/>
        <c:lblAlgn val="ctr"/>
        <c:lblOffset val="100"/>
      </c:catAx>
      <c:valAx>
        <c:axId val="1689856"/>
        <c:scaling>
          <c:orientation val="minMax"/>
        </c:scaling>
        <c:axPos val="l"/>
        <c:majorGridlines/>
        <c:numFmt formatCode="#,##0_);[Red]\(#,##0\)" sourceLinked="0"/>
        <c:tickLblPos val="nextTo"/>
        <c:crossAx val="1688320"/>
        <c:crosses val="autoZero"/>
        <c:crossBetween val="between"/>
      </c:valAx>
    </c:plotArea>
    <c:legend>
      <c:legendPos val="b"/>
    </c:legend>
    <c:plotVisOnly val="1"/>
    <c:dispBlanksAs val="gap"/>
  </c:chart>
  <c:spPr>
    <a:noFill/>
    <a:ln>
      <a:noFill/>
    </a:ln>
  </c:spPr>
  <c:externalData r:id="rId2"/>
</c:chartSpace>
</file>

<file path=ppt/charts/chart35.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2861111111111534E-2"/>
          <c:y val="8.3077380952381027E-2"/>
          <c:w val="0.84353501157410782"/>
          <c:h val="0.68056626984120328"/>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7.6766119897439564</c:v>
                </c:pt>
                <c:pt idx="1">
                  <c:v>9.0806943192584768</c:v>
                </c:pt>
                <c:pt idx="2">
                  <c:v>9.5817289471086013</c:v>
                </c:pt>
                <c:pt idx="3">
                  <c:v>9.2577075725758338</c:v>
                </c:pt>
                <c:pt idx="4">
                  <c:v>9.6421482939995009</c:v>
                </c:pt>
              </c:numCache>
            </c:numRef>
          </c:val>
        </c:ser>
        <c:ser>
          <c:idx val="1"/>
          <c:order val="1"/>
          <c:tx>
            <c:strRef>
              <c:f>人口構成比の推移!$A$30</c:f>
              <c:strCache>
                <c:ptCount val="1"/>
                <c:pt idx="0">
                  <c:v>15歳～64歳（生産年齢人口）</c:v>
                </c:pt>
              </c:strCache>
            </c:strRef>
          </c:tx>
          <c:spPr>
            <a:solidFill>
              <a:srgbClr val="92D050"/>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67.336164707412067</c:v>
                </c:pt>
                <c:pt idx="1">
                  <c:v>68.9344979132768</c:v>
                </c:pt>
                <c:pt idx="2">
                  <c:v>70.624842746262658</c:v>
                </c:pt>
                <c:pt idx="3">
                  <c:v>71.800335853956042</c:v>
                </c:pt>
                <c:pt idx="4">
                  <c:v>71.102754617662058</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24.987223302843589</c:v>
                </c:pt>
                <c:pt idx="1">
                  <c:v>21.98480776746473</c:v>
                </c:pt>
                <c:pt idx="2">
                  <c:v>19.793428306628066</c:v>
                </c:pt>
                <c:pt idx="3">
                  <c:v>18.941956573462022</c:v>
                </c:pt>
                <c:pt idx="4">
                  <c:v>19.255097088336289</c:v>
                </c:pt>
              </c:numCache>
            </c:numRef>
          </c:val>
        </c:ser>
        <c:overlap val="100"/>
        <c:serLines/>
        <c:axId val="197178112"/>
        <c:axId val="197179648"/>
      </c:barChart>
      <c:catAx>
        <c:axId val="197178112"/>
        <c:scaling>
          <c:orientation val="minMax"/>
        </c:scaling>
        <c:axPos val="l"/>
        <c:numFmt formatCode="General" sourceLinked="1"/>
        <c:tickLblPos val="nextTo"/>
        <c:crossAx val="197179648"/>
        <c:crosses val="autoZero"/>
        <c:auto val="1"/>
        <c:lblAlgn val="ctr"/>
        <c:lblOffset val="0"/>
      </c:catAx>
      <c:valAx>
        <c:axId val="197179648"/>
        <c:scaling>
          <c:orientation val="minMax"/>
        </c:scaling>
        <c:axPos val="b"/>
        <c:majorGridlines/>
        <c:numFmt formatCode="0%" sourceLinked="1"/>
        <c:tickLblPos val="nextTo"/>
        <c:crossAx val="197178112"/>
        <c:crosses val="autoZero"/>
        <c:crossBetween val="between"/>
      </c:valAx>
    </c:plotArea>
    <c:legend>
      <c:legendPos val="b"/>
      <c:layout>
        <c:manualLayout>
          <c:xMode val="edge"/>
          <c:yMode val="edge"/>
          <c:x val="3.9918981481481479E-2"/>
          <c:y val="0.83701666666666652"/>
          <c:w val="0.86871527777780455"/>
          <c:h val="0.11258650793650812"/>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36.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173107448107491"/>
          <c:y val="0.11087301587301587"/>
          <c:w val="0.77662637362641618"/>
          <c:h val="0.68843015873015856"/>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10710</c:v>
                </c:pt>
                <c:pt idx="1">
                  <c:v>15292</c:v>
                </c:pt>
                <c:pt idx="2">
                  <c:v>17720</c:v>
                </c:pt>
                <c:pt idx="3">
                  <c:v>19899</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5398</c:v>
                </c:pt>
                <c:pt idx="1">
                  <c:v>6493</c:v>
                </c:pt>
                <c:pt idx="2">
                  <c:v>7236</c:v>
                </c:pt>
                <c:pt idx="3">
                  <c:v>8095</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dLbl>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101567</c:v>
                </c:pt>
                <c:pt idx="1">
                  <c:v>112231</c:v>
                </c:pt>
                <c:pt idx="2">
                  <c:v>143906</c:v>
                </c:pt>
                <c:pt idx="3">
                  <c:v>159978</c:v>
                </c:pt>
              </c:numCache>
            </c:numRef>
          </c:val>
        </c:ser>
        <c:gapWidth val="80"/>
        <c:overlap val="100"/>
        <c:serLines/>
        <c:axId val="1594112"/>
        <c:axId val="1595648"/>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8.6740842490844766E-2"/>
                  <c:y val="-4.4559126984126993E-2"/>
                </c:manualLayout>
              </c:layout>
              <c:dLblPos val="r"/>
              <c:showVal val="1"/>
            </c:dLbl>
            <c:dLbl>
              <c:idx val="1"/>
              <c:layout>
                <c:manualLayout>
                  <c:x val="-8.4677045177055044E-2"/>
                  <c:y val="-1.7182539682540638E-3"/>
                </c:manualLayout>
              </c:layout>
              <c:dLblPos val="r"/>
              <c:showVal val="1"/>
            </c:dLbl>
            <c:dLbl>
              <c:idx val="2"/>
              <c:layout>
                <c:manualLayout>
                  <c:x val="-9.1101953601953514E-2"/>
                  <c:y val="-4.1325396825396904E-2"/>
                </c:manualLayout>
              </c:layout>
              <c:dLblPos val="r"/>
              <c:showVal val="1"/>
            </c:dLbl>
            <c:dLbl>
              <c:idx val="3"/>
              <c:layout>
                <c:manualLayout>
                  <c:x val="-8.7225274725274721E-2"/>
                  <c:y val="-2.116666666666667E-2"/>
                </c:manualLayout>
              </c:layout>
              <c:dLblPos val="r"/>
              <c:showVal val="1"/>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117675</c:v>
                </c:pt>
                <c:pt idx="1">
                  <c:v>134016</c:v>
                </c:pt>
                <c:pt idx="2">
                  <c:v>168862</c:v>
                </c:pt>
                <c:pt idx="3">
                  <c:v>187972</c:v>
                </c:pt>
              </c:numCache>
            </c:numRef>
          </c:val>
        </c:ser>
        <c:marker val="1"/>
        <c:axId val="1594112"/>
        <c:axId val="1595648"/>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2.0639834881322735E-3"/>
                  <c:y val="-2.749140893470791E-2"/>
                </c:manualLayout>
              </c:layout>
              <c:dLblPos val="r"/>
              <c:showVal val="1"/>
            </c:dLbl>
            <c:dLbl>
              <c:idx val="1"/>
              <c:layout>
                <c:manualLayout>
                  <c:x val="2.0639834881322735E-3"/>
                  <c:y val="-2.4055253402603612E-2"/>
                </c:manualLayout>
              </c:layout>
              <c:dLblPos val="r"/>
              <c:showVal val="1"/>
            </c:dLbl>
            <c:dLbl>
              <c:idx val="2"/>
              <c:layout>
                <c:manualLayout>
                  <c:x val="-1.238390092879257E-2"/>
                  <c:y val="-3.4364261168384883E-2"/>
                </c:manualLayout>
              </c:layout>
              <c:dLblPos val="r"/>
              <c:showVal val="1"/>
            </c:dLbl>
            <c:txPr>
              <a:bodyPr/>
              <a:lstStyle/>
              <a:p>
                <a:pPr>
                  <a:defRPr sz="800">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2.0349012109625253</c:v>
                </c:pt>
                <c:pt idx="1">
                  <c:v>1.8713810291308501</c:v>
                </c:pt>
                <c:pt idx="2">
                  <c:v>1.7187762788548691</c:v>
                </c:pt>
                <c:pt idx="3">
                  <c:v>1.6843678845786347</c:v>
                </c:pt>
              </c:numCache>
            </c:numRef>
          </c:val>
        </c:ser>
        <c:marker val="1"/>
        <c:axId val="1609728"/>
        <c:axId val="1611264"/>
      </c:lineChart>
      <c:catAx>
        <c:axId val="1594112"/>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595648"/>
        <c:crosses val="autoZero"/>
        <c:auto val="1"/>
        <c:lblAlgn val="ctr"/>
        <c:lblOffset val="100"/>
      </c:catAx>
      <c:valAx>
        <c:axId val="1595648"/>
        <c:scaling>
          <c:orientation val="minMax"/>
          <c:max val="200000"/>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594112"/>
        <c:crosses val="autoZero"/>
        <c:crossBetween val="between"/>
        <c:majorUnit val="40000"/>
      </c:valAx>
      <c:catAx>
        <c:axId val="1609728"/>
        <c:scaling>
          <c:orientation val="minMax"/>
        </c:scaling>
        <c:delete val="1"/>
        <c:axPos val="b"/>
        <c:tickLblPos val="none"/>
        <c:crossAx val="1611264"/>
        <c:crosses val="autoZero"/>
        <c:auto val="1"/>
        <c:lblAlgn val="ctr"/>
        <c:lblOffset val="100"/>
      </c:catAx>
      <c:valAx>
        <c:axId val="1611264"/>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1609728"/>
        <c:crosses val="max"/>
        <c:crossBetween val="between"/>
      </c:valAx>
    </c:plotArea>
    <c:legend>
      <c:legendPos val="b"/>
      <c:legendEntry>
        <c:idx val="3"/>
        <c:delete val="1"/>
      </c:legendEntry>
      <c:layout>
        <c:manualLayout>
          <c:xMode val="edge"/>
          <c:yMode val="edge"/>
          <c:x val="7.7442002442002431E-2"/>
          <c:y val="0.85717539682542065"/>
          <c:w val="0.79471916971916956"/>
          <c:h val="0.10754682539682539"/>
        </c:manualLayout>
      </c:layout>
      <c:overlay val="1"/>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37.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771E-2"/>
                </c:manualLayout>
              </c:layout>
              <c:dLblPos val="ctr"/>
              <c:showVal val="1"/>
            </c:dLbl>
            <c:dLbl>
              <c:idx val="1"/>
              <c:layout>
                <c:manualLayout>
                  <c:x val="0"/>
                  <c:y val="-1.6984723063464498E-2"/>
                </c:manualLayout>
              </c:layout>
              <c:dLblPos val="ctr"/>
              <c:showVal val="1"/>
            </c:dLbl>
            <c:dLbl>
              <c:idx val="2"/>
              <c:layout>
                <c:manualLayout>
                  <c:x val="0"/>
                  <c:y val="-1.3526616865199539E-2"/>
                </c:manualLayout>
              </c:layout>
              <c:dLblPos val="ctr"/>
              <c:showVal val="1"/>
            </c:dLbl>
            <c:dLbl>
              <c:idx val="3"/>
              <c:layout>
                <c:manualLayout>
                  <c:x val="0"/>
                  <c:y val="-1.3485429705903421E-2"/>
                </c:manualLayout>
              </c:layout>
              <c:dLblPos val="ctr"/>
              <c:showVal val="1"/>
            </c:dLbl>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82</c:v>
                </c:pt>
                <c:pt idx="1">
                  <c:v>39</c:v>
                </c:pt>
                <c:pt idx="2">
                  <c:v>51</c:v>
                </c:pt>
                <c:pt idx="3">
                  <c:v>86</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dLbl>
            <c:dLbl>
              <c:idx val="2"/>
              <c:layout>
                <c:manualLayout>
                  <c:x val="0"/>
                  <c:y val="-1.4989164815936481E-2"/>
                </c:manualLayout>
              </c:layout>
              <c:dLblPos val="ctr"/>
              <c:showVal val="1"/>
            </c:dLbl>
            <c:dLbl>
              <c:idx val="3"/>
              <c:layout>
                <c:manualLayout>
                  <c:x val="0"/>
                  <c:y val="-1.3243421495390923E-2"/>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26765</c:v>
                </c:pt>
                <c:pt idx="1">
                  <c:v>22924</c:v>
                </c:pt>
                <c:pt idx="2">
                  <c:v>19850</c:v>
                </c:pt>
                <c:pt idx="3">
                  <c:v>21485</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91274</c:v>
                </c:pt>
                <c:pt idx="1">
                  <c:v>90303</c:v>
                </c:pt>
                <c:pt idx="2">
                  <c:v>89543</c:v>
                </c:pt>
                <c:pt idx="3">
                  <c:v>90627</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dLbl>
            <c:dLbl>
              <c:idx val="1"/>
              <c:layout>
                <c:manualLayout>
                  <c:x val="0"/>
                  <c:y val="3.0769230769230802E-2"/>
                </c:manualLayout>
              </c:layout>
              <c:dLblPos val="ctr"/>
              <c:showVal val="1"/>
            </c:dLbl>
            <c:dLbl>
              <c:idx val="2"/>
              <c:layout>
                <c:manualLayout>
                  <c:x val="0"/>
                  <c:y val="3.4188034188034192E-3"/>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1643</c:v>
                </c:pt>
                <c:pt idx="1">
                  <c:v>3037</c:v>
                </c:pt>
                <c:pt idx="2">
                  <c:v>14570</c:v>
                </c:pt>
                <c:pt idx="3">
                  <c:v>26548</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119764</c:v>
                </c:pt>
                <c:pt idx="1">
                  <c:v>116303</c:v>
                </c:pt>
                <c:pt idx="2">
                  <c:v>124014</c:v>
                </c:pt>
                <c:pt idx="3">
                  <c:v>138746</c:v>
                </c:pt>
              </c:numCache>
            </c:numRef>
          </c:val>
        </c:ser>
        <c:gapWidth val="85"/>
        <c:overlap val="100"/>
        <c:serLines/>
        <c:axId val="197735552"/>
        <c:axId val="197737088"/>
      </c:barChart>
      <c:catAx>
        <c:axId val="197735552"/>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7737088"/>
        <c:crosses val="autoZero"/>
        <c:auto val="1"/>
        <c:lblAlgn val="ctr"/>
        <c:lblOffset val="100"/>
      </c:catAx>
      <c:valAx>
        <c:axId val="197737088"/>
        <c:scaling>
          <c:orientation val="minMax"/>
          <c:max val="16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7735552"/>
        <c:crosses val="autoZero"/>
        <c:crossBetween val="between"/>
      </c:valAx>
    </c:plotArea>
    <c:legend>
      <c:legendPos val="b"/>
      <c:layout>
        <c:manualLayout>
          <c:xMode val="edge"/>
          <c:yMode val="edge"/>
          <c:x val="6.4014038768984816E-2"/>
          <c:y val="0.87907251688946464"/>
          <c:w val="0.9"/>
          <c:h val="7.3942429270467652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38.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建物利用率!$B$34</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dLbl>
              <c:idx val="0"/>
              <c:layout>
                <c:manualLayout>
                  <c:x val="-6.7470963995354238E-2"/>
                  <c:y val="0.17247014224369298"/>
                </c:manualLayout>
              </c:layout>
              <c:dLblPos val="bestFit"/>
              <c:showVal val="1"/>
              <c:showCatName val="1"/>
              <c:separator>
</c:separator>
            </c:dLbl>
            <c:dLbl>
              <c:idx val="3"/>
              <c:layout>
                <c:manualLayout>
                  <c:x val="2.0205429732868797E-2"/>
                  <c:y val="4.8786902844874434E-2"/>
                </c:manualLayout>
              </c:layout>
              <c:dLblPos val="bestFit"/>
              <c:showVal val="1"/>
              <c:showCatName val="1"/>
              <c:separator>
</c:separator>
            </c:dLbl>
            <c:dLblPos val="ctr"/>
            <c:showVal val="1"/>
            <c:showCatName val="1"/>
            <c:separator>
</c:separator>
            <c:showLeaderLines val="1"/>
          </c:dLbls>
          <c:cat>
            <c:strRef>
              <c:f>建物利用率!$C$33:$F$33</c:f>
              <c:strCache>
                <c:ptCount val="4"/>
                <c:pt idx="0">
                  <c:v>製造業</c:v>
                </c:pt>
                <c:pt idx="1">
                  <c:v>卸・小売業</c:v>
                </c:pt>
                <c:pt idx="2">
                  <c:v>サービス業</c:v>
                </c:pt>
                <c:pt idx="3">
                  <c:v>その他</c:v>
                </c:pt>
              </c:strCache>
            </c:strRef>
          </c:cat>
          <c:val>
            <c:numRef>
              <c:f>建物利用率!$C$34:$F$34</c:f>
              <c:numCache>
                <c:formatCode>0.0%</c:formatCode>
                <c:ptCount val="4"/>
                <c:pt idx="0">
                  <c:v>7.3249498988034886E-2</c:v>
                </c:pt>
                <c:pt idx="1">
                  <c:v>0.29637700786339388</c:v>
                </c:pt>
                <c:pt idx="2">
                  <c:v>0.59885838278708836</c:v>
                </c:pt>
                <c:pt idx="3">
                  <c:v>3.1515110361483051E-2</c:v>
                </c:pt>
              </c:numCache>
            </c:numRef>
          </c:val>
        </c:ser>
        <c:dLbls>
          <c:showVal val="1"/>
        </c:dLbls>
        <c:firstSliceAng val="0"/>
      </c:pieChart>
      <c:spPr>
        <a:noFill/>
        <a:ln w="25400">
          <a:noFill/>
        </a:ln>
      </c:spPr>
    </c:plotArea>
    <c:legend>
      <c:legendPos val="b"/>
      <c:txPr>
        <a:bodyPr/>
        <a:lstStyle/>
        <a:p>
          <a:pPr>
            <a:defRPr sz="800"/>
          </a:pPr>
          <a:endParaRPr lang="ja-JP"/>
        </a:p>
      </c:txPr>
    </c:legend>
    <c:plotVisOnly val="1"/>
    <c:dispBlanksAs val="zero"/>
  </c:chart>
  <c:externalData r:id="rId2"/>
</c:chartSpace>
</file>

<file path=ppt/charts/chart39.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008180395504339"/>
          <c:y val="5.2940730635137184E-2"/>
          <c:w val="0.70435374875514956"/>
          <c:h val="0.75047786872820976"/>
        </c:manualLayout>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0"/>
              <c:layout>
                <c:manualLayout>
                  <c:x val="-0.19701344430218662"/>
                  <c:y val="0.19885781415795079"/>
                </c:manualLayout>
              </c:layout>
              <c:tx>
                <c:rich>
                  <a:bodyPr/>
                  <a:lstStyle/>
                  <a:p>
                    <a:r>
                      <a:rPr lang="ja-JP" altLang="en-US" dirty="0" smtClean="0"/>
                      <a:t>住居</a:t>
                    </a:r>
                    <a:r>
                      <a:rPr lang="ja-JP" altLang="en-US" dirty="0"/>
                      <a:t>
</a:t>
                    </a:r>
                    <a:r>
                      <a:rPr lang="en-US" altLang="ja-JP" dirty="0"/>
                      <a:t>21.2%</a:t>
                    </a:r>
                    <a:endParaRPr lang="ja-JP" altLang="en-US" dirty="0"/>
                  </a:p>
                </c:rich>
              </c:tx>
              <c:dLblPos val="bestFit"/>
              <c:showVal val="1"/>
              <c:showCatName val="1"/>
              <c:separator>
</c:separator>
            </c:dLbl>
            <c:dLbl>
              <c:idx val="2"/>
              <c:layout>
                <c:manualLayout>
                  <c:x val="0.20338419405320821"/>
                  <c:y val="-5.3199939366378714E-2"/>
                </c:manualLayout>
              </c:layout>
              <c:tx>
                <c:rich>
                  <a:bodyPr/>
                  <a:lstStyle/>
                  <a:p>
                    <a:r>
                      <a:rPr lang="ja-JP" altLang="en-US" dirty="0"/>
                      <a:t>工業
</a:t>
                    </a:r>
                    <a:r>
                      <a:rPr lang="en-US" altLang="ja-JP" dirty="0" smtClean="0"/>
                      <a:t>26.3%</a:t>
                    </a:r>
                    <a:endParaRPr lang="en-US" altLang="ja-JP" dirty="0"/>
                  </a:p>
                </c:rich>
              </c:tx>
              <c:dLblPos val="bestFit"/>
              <c:showVal val="1"/>
              <c:showCatName val="1"/>
              <c:separator>
</c:separator>
            </c:dLbl>
            <c:dLbl>
              <c:idx val="3"/>
              <c:layout>
                <c:manualLayout>
                  <c:x val="0.15568679755300024"/>
                  <c:y val="0.16808170380475967"/>
                </c:manualLayout>
              </c:layout>
              <c:dLblPos val="bestFit"/>
              <c:showVal val="1"/>
              <c:showCatName val="1"/>
              <c:separator>
</c:separator>
            </c:dLbl>
            <c:numFmt formatCode="0.0%" sourceLinked="0"/>
            <c:dLblPos val="ctr"/>
            <c:showVal val="1"/>
            <c:showCatName val="1"/>
            <c:separator>
</c:separator>
            <c:showLeaderLines val="1"/>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0.21228713144378544</c:v>
                </c:pt>
                <c:pt idx="1">
                  <c:v>0.37632279053500323</c:v>
                </c:pt>
                <c:pt idx="2">
                  <c:v>0.26230546759074724</c:v>
                </c:pt>
                <c:pt idx="3">
                  <c:v>0.14908461043047971</c:v>
                </c:pt>
              </c:numCache>
            </c:numRef>
          </c:val>
        </c:ser>
        <c:dLbls>
          <c:showVal val="1"/>
        </c:dLbls>
        <c:firstSliceAng val="0"/>
      </c:pieChart>
      <c:spPr>
        <a:noFill/>
        <a:ln w="25400">
          <a:noFill/>
        </a:ln>
      </c:spPr>
    </c:plotArea>
    <c:legend>
      <c:legendPos val="b"/>
      <c:layout>
        <c:manualLayout>
          <c:xMode val="edge"/>
          <c:yMode val="edge"/>
          <c:x val="0.1787299046806089"/>
          <c:y val="0.81785698044565658"/>
          <c:w val="0.56123381704371045"/>
          <c:h val="7.1448764589965089E-2"/>
        </c:manualLayout>
      </c:layout>
      <c:txPr>
        <a:bodyPr/>
        <a:lstStyle/>
        <a:p>
          <a:pPr>
            <a:defRPr sz="800"/>
          </a:pPr>
          <a:endParaRPr lang="ja-JP"/>
        </a:p>
      </c:txPr>
    </c:legend>
    <c:plotVisOnly val="1"/>
    <c:dispBlanksAs val="zero"/>
  </c:chart>
  <c:externalData r:id="rId2"/>
  <c:userShapes r:id="rId3"/>
</c:chartSpace>
</file>

<file path=ppt/charts/chart4.xml><?xml version="1.0" encoding="utf-8"?>
<c:chartSpace xmlns:c="http://schemas.openxmlformats.org/drawingml/2006/chart" xmlns:a="http://schemas.openxmlformats.org/drawingml/2006/main" xmlns:r="http://schemas.openxmlformats.org/officeDocument/2006/relationships">
  <c:lang val="ja-JP"/>
  <c:chart>
    <c:plotArea>
      <c:layout/>
      <c:doughnutChart>
        <c:varyColors val="1"/>
        <c:ser>
          <c:idx val="0"/>
          <c:order val="0"/>
          <c:val>
            <c:numRef>
              <c:f>Sheet1!$B$2:$B$8</c:f>
              <c:numCache>
                <c:formatCode>General</c:formatCode>
                <c:ptCount val="7"/>
                <c:pt idx="0">
                  <c:v>25</c:v>
                </c:pt>
                <c:pt idx="1">
                  <c:v>20</c:v>
                </c:pt>
                <c:pt idx="2">
                  <c:v>15</c:v>
                </c:pt>
                <c:pt idx="3">
                  <c:v>10</c:v>
                </c:pt>
                <c:pt idx="4">
                  <c:v>5</c:v>
                </c:pt>
                <c:pt idx="5">
                  <c:v>3</c:v>
                </c:pt>
                <c:pt idx="6">
                  <c:v>2</c:v>
                </c:pt>
              </c:numCache>
            </c:numRef>
          </c:val>
          <c:extLst xmlns:c16r2="http://schemas.microsoft.com/office/drawing/2015/06/chart">
            <c:ext xmlns:c16="http://schemas.microsoft.com/office/drawing/2014/chart" uri="{C3380CC4-5D6E-409C-BE32-E72D297353CC}">
              <c16:uniqueId val="{00000000-4893-40F9-AACB-979B6C35777B}"/>
            </c:ext>
          </c:extLst>
        </c:ser>
        <c:firstSliceAng val="0"/>
        <c:holeSize val="50"/>
      </c:doughnutChart>
    </c:plotArea>
    <c:plotVisOnly val="1"/>
    <c:dispBlanksAs val="zero"/>
  </c:chart>
  <c:externalData r:id="rId1"/>
</c:chartSpace>
</file>

<file path=ppt/charts/chart40.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建物利用率!$B$32</c:f>
              <c:strCache>
                <c:ptCount val="1"/>
                <c:pt idx="0">
                  <c:v>非建物用途</c:v>
                </c:pt>
              </c:strCache>
            </c:strRef>
          </c:tx>
          <c:dPt>
            <c:idx val="0"/>
            <c:spPr>
              <a:solidFill>
                <a:schemeClr val="accent1"/>
              </a:solidFill>
            </c:spPr>
          </c:dPt>
          <c:dPt>
            <c:idx val="1"/>
            <c:spPr>
              <a:solidFill>
                <a:schemeClr val="accent2">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2"/>
              <c:layout>
                <c:manualLayout>
                  <c:x val="0.16585120556487343"/>
                  <c:y val="-2.9744501231736727E-3"/>
                </c:manualLayout>
              </c:layout>
              <c:dLblPos val="bestFit"/>
              <c:showVal val="1"/>
              <c:showCatName val="1"/>
              <c:separator>
</c:separator>
            </c:dLbl>
            <c:dLbl>
              <c:idx val="3"/>
              <c:delete val="1"/>
            </c:dLbl>
            <c:dLblPos val="ctr"/>
            <c:showVal val="1"/>
            <c:showCatName val="1"/>
            <c:separator>
</c:separator>
            <c:showLeaderLines val="1"/>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c:formatCode>
                <c:ptCount val="5"/>
                <c:pt idx="0">
                  <c:v>0.45319612913390511</c:v>
                </c:pt>
                <c:pt idx="1">
                  <c:v>0.22952056338621277</c:v>
                </c:pt>
                <c:pt idx="2">
                  <c:v>0.12644628369193348</c:v>
                </c:pt>
                <c:pt idx="3">
                  <c:v>1.3860305689079218E-4</c:v>
                </c:pt>
                <c:pt idx="4">
                  <c:v>0.19069842073106771</c:v>
                </c:pt>
              </c:numCache>
            </c:numRef>
          </c:val>
        </c:ser>
        <c:dLbls>
          <c:showVal val="1"/>
        </c:dLbls>
        <c:firstSliceAng val="0"/>
      </c:pieChart>
      <c:spPr>
        <a:noFill/>
        <a:ln w="25400">
          <a:noFill/>
        </a:ln>
      </c:spPr>
    </c:plotArea>
    <c:legend>
      <c:legendPos val="b"/>
      <c:layout>
        <c:manualLayout>
          <c:xMode val="edge"/>
          <c:yMode val="edge"/>
          <c:x val="0.13819477513227521"/>
          <c:y val="0.84806838223504888"/>
          <c:w val="0.72361011904761907"/>
          <c:h val="7.5572791406124884E-2"/>
        </c:manualLayout>
      </c:layout>
      <c:txPr>
        <a:bodyPr/>
        <a:lstStyle/>
        <a:p>
          <a:pPr>
            <a:defRPr sz="800"/>
          </a:pPr>
          <a:endParaRPr lang="ja-JP"/>
        </a:p>
      </c:txPr>
    </c:legend>
    <c:plotVisOnly val="1"/>
    <c:dispBlanksAs val="zero"/>
  </c:chart>
  <c:externalData r:id="rId2"/>
</c:chartSpace>
</file>

<file path=ppt/charts/chart41.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dLbl>
              <c:idx val="4"/>
              <c:tx>
                <c:rich>
                  <a:bodyPr/>
                  <a:lstStyle/>
                  <a:p>
                    <a:r>
                      <a:rPr lang="en-US" altLang="en-US" smtClean="0"/>
                      <a:t>280,49</a:t>
                    </a:r>
                    <a:r>
                      <a:rPr lang="en-US" altLang="ja-JP" smtClean="0"/>
                      <a:t>1</a:t>
                    </a:r>
                    <a:r>
                      <a:rPr lang="en-US" altLang="en-US" smtClean="0"/>
                      <a:t> </a:t>
                    </a:r>
                    <a:endParaRPr lang="en-US" altLang="en-US" dirty="0"/>
                  </a:p>
                </c:rich>
              </c:tx>
              <c:dLblPos val="t"/>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310055</c:v>
                </c:pt>
                <c:pt idx="1">
                  <c:v>310134</c:v>
                </c:pt>
                <c:pt idx="2">
                  <c:v>313522</c:v>
                </c:pt>
                <c:pt idx="3">
                  <c:v>298406.8970209331</c:v>
                </c:pt>
                <c:pt idx="4">
                  <c:v>280490.18780052819</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5.5163321966784133E-2"/>
                  <c:y val="4.0212645561467156E-2"/>
                </c:manualLayout>
              </c:layout>
              <c:numFmt formatCode="#,##0_);[Red]\(#,##0\)" sourceLinked="0"/>
              <c:spPr/>
              <c:txPr>
                <a:bodyPr/>
                <a:lstStyle/>
                <a:p>
                  <a:pPr>
                    <a:defRPr/>
                  </a:pPr>
                  <a:endParaRPr lang="ja-JP"/>
                </a:p>
              </c:txPr>
              <c:dLblPos val="r"/>
              <c:showVal val="1"/>
            </c:dLbl>
            <c:dLbl>
              <c:idx val="1"/>
              <c:layout>
                <c:manualLayout>
                  <c:x val="-5.2845043252022883E-2"/>
                  <c:y val="3.8601984077659891E-2"/>
                </c:manualLayout>
              </c:layout>
              <c:numFmt formatCode="#,##0_);[Red]\(#,##0\)" sourceLinked="0"/>
              <c:spPr/>
              <c:txPr>
                <a:bodyPr/>
                <a:lstStyle/>
                <a:p>
                  <a:pPr>
                    <a:defRPr/>
                  </a:pPr>
                  <a:endParaRPr lang="ja-JP"/>
                </a:p>
              </c:txPr>
              <c:dLblPos val="r"/>
              <c:showVal val="1"/>
            </c:dLbl>
            <c:dLbl>
              <c:idx val="2"/>
              <c:layout>
                <c:manualLayout>
                  <c:x val="-5.0874653169370808E-2"/>
                  <c:y val="4.2415244697985813E-2"/>
                </c:manualLayout>
              </c:layout>
              <c:dLblPos val="r"/>
              <c:showVal val="1"/>
            </c:dLbl>
            <c:dLbl>
              <c:idx val="3"/>
              <c:layout>
                <c:manualLayout>
                  <c:x val="-4.7127336394315822E-2"/>
                  <c:y val="5.8973853044741724E-2"/>
                </c:manualLayout>
              </c:layout>
              <c:dLblPos val="r"/>
              <c:showVal val="1"/>
            </c:dLbl>
            <c:dLbl>
              <c:idx val="4"/>
              <c:layout>
                <c:manualLayout>
                  <c:x val="-5.8096019680754306E-2"/>
                  <c:y val="5.0232993961542134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37222</c:v>
                </c:pt>
                <c:pt idx="1">
                  <c:v>35657</c:v>
                </c:pt>
                <c:pt idx="2">
                  <c:v>34817</c:v>
                </c:pt>
                <c:pt idx="3">
                  <c:v>29630.397084202832</c:v>
                </c:pt>
                <c:pt idx="4">
                  <c:v>25118.723297156001</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199597</c:v>
                </c:pt>
                <c:pt idx="1">
                  <c:v>196804</c:v>
                </c:pt>
                <c:pt idx="2">
                  <c:v>191898</c:v>
                </c:pt>
                <c:pt idx="3">
                  <c:v>184779.98042417062</c:v>
                </c:pt>
                <c:pt idx="4">
                  <c:v>166327.37936602568</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4947E-2"/>
                  <c:y val="-4.9282075034739532E-2"/>
                </c:manualLayout>
              </c:layout>
              <c:numFmt formatCode="#,##0_);[Red]\(#,##0\)" sourceLinked="0"/>
              <c:spPr/>
              <c:txPr>
                <a:bodyPr/>
                <a:lstStyle/>
                <a:p>
                  <a:pPr>
                    <a:defRPr/>
                  </a:pPr>
                  <a:endParaRPr lang="ja-JP"/>
                </a:p>
              </c:txPr>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68071</c:v>
                </c:pt>
                <c:pt idx="1">
                  <c:v>74412</c:v>
                </c:pt>
                <c:pt idx="2">
                  <c:v>82321</c:v>
                </c:pt>
                <c:pt idx="3">
                  <c:v>83996.519512560088</c:v>
                </c:pt>
                <c:pt idx="4">
                  <c:v>89044.085137345784</c:v>
                </c:pt>
              </c:numCache>
            </c:numRef>
          </c:val>
        </c:ser>
        <c:marker val="1"/>
        <c:axId val="199114752"/>
        <c:axId val="199116288"/>
      </c:lineChart>
      <c:catAx>
        <c:axId val="199114752"/>
        <c:scaling>
          <c:orientation val="minMax"/>
        </c:scaling>
        <c:axPos val="b"/>
        <c:numFmt formatCode="General" sourceLinked="1"/>
        <c:tickLblPos val="nextTo"/>
        <c:crossAx val="199116288"/>
        <c:crosses val="autoZero"/>
        <c:auto val="1"/>
        <c:lblAlgn val="ctr"/>
        <c:lblOffset val="100"/>
      </c:catAx>
      <c:valAx>
        <c:axId val="199116288"/>
        <c:scaling>
          <c:orientation val="minMax"/>
        </c:scaling>
        <c:axPos val="l"/>
        <c:majorGridlines/>
        <c:numFmt formatCode="#,##0_);[Red]\(#,##0\)" sourceLinked="0"/>
        <c:tickLblPos val="nextTo"/>
        <c:crossAx val="199114752"/>
        <c:crosses val="autoZero"/>
        <c:crossBetween val="between"/>
      </c:valAx>
    </c:plotArea>
    <c:legend>
      <c:legendPos val="b"/>
    </c:legend>
    <c:plotVisOnly val="1"/>
    <c:dispBlanksAs val="gap"/>
  </c:chart>
  <c:spPr>
    <a:noFill/>
    <a:ln>
      <a:noFill/>
    </a:ln>
  </c:spPr>
  <c:externalData r:id="rId2"/>
</c:chartSpace>
</file>

<file path=ppt/charts/chart42.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010103785103791"/>
          <c:y val="0.13103174603174603"/>
          <c:w val="0.75724297924297923"/>
          <c:h val="0.6733111111111116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14698</c:v>
                </c:pt>
                <c:pt idx="1">
                  <c:v>17724</c:v>
                </c:pt>
                <c:pt idx="2">
                  <c:v>21087</c:v>
                </c:pt>
                <c:pt idx="3">
                  <c:v>25009</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8281</c:v>
                </c:pt>
                <c:pt idx="1">
                  <c:v>9940</c:v>
                </c:pt>
                <c:pt idx="2">
                  <c:v>10630</c:v>
                </c:pt>
                <c:pt idx="3">
                  <c:v>11172</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dLbl>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107626</c:v>
                </c:pt>
                <c:pt idx="1">
                  <c:v>108332</c:v>
                </c:pt>
                <c:pt idx="2">
                  <c:v>114992</c:v>
                </c:pt>
                <c:pt idx="3">
                  <c:v>115603</c:v>
                </c:pt>
              </c:numCache>
            </c:numRef>
          </c:val>
        </c:ser>
        <c:gapWidth val="80"/>
        <c:overlap val="100"/>
        <c:serLines/>
        <c:axId val="199208960"/>
        <c:axId val="199210496"/>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0.10612423687424227"/>
                  <c:y val="7.980158730159138E-4"/>
                </c:manualLayout>
              </c:layout>
              <c:dLblPos val="r"/>
              <c:showVal val="1"/>
            </c:dLbl>
            <c:dLbl>
              <c:idx val="1"/>
              <c:layout>
                <c:manualLayout>
                  <c:x val="-9.6307081807081682E-2"/>
                  <c:y val="-4.2955158730158656E-2"/>
                </c:manualLayout>
              </c:layout>
              <c:dLblPos val="r"/>
              <c:showVal val="1"/>
            </c:dLbl>
            <c:dLbl>
              <c:idx val="2"/>
              <c:layout>
                <c:manualLayout>
                  <c:x val="-9.4978632478632766E-2"/>
                  <c:y val="-4.1325396825396994E-2"/>
                </c:manualLayout>
              </c:layout>
              <c:dLblPos val="r"/>
              <c:showVal val="1"/>
            </c:dLbl>
            <c:dLbl>
              <c:idx val="3"/>
              <c:layout>
                <c:manualLayout>
                  <c:x val="-8.7225274725274721E-2"/>
                  <c:y val="-4.6365079365079345E-2"/>
                </c:manualLayout>
              </c:layout>
              <c:dLblPos val="r"/>
              <c:showVal val="1"/>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130605</c:v>
                </c:pt>
                <c:pt idx="1">
                  <c:v>135996</c:v>
                </c:pt>
                <c:pt idx="2">
                  <c:v>146709</c:v>
                </c:pt>
                <c:pt idx="3">
                  <c:v>151784</c:v>
                </c:pt>
              </c:numCache>
            </c:numRef>
          </c:val>
        </c:ser>
        <c:marker val="1"/>
        <c:axId val="199208960"/>
        <c:axId val="199210496"/>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4.8584249084249076E-2"/>
                  <c:y val="-4.7649999999999977E-2"/>
                </c:manualLayout>
              </c:layout>
              <c:dLblPos val="r"/>
              <c:showVal val="1"/>
            </c:dLbl>
            <c:dLbl>
              <c:idx val="1"/>
              <c:layout>
                <c:manualLayout>
                  <c:x val="2.0641025641027128E-3"/>
                  <c:y val="-8.9361111111111117E-3"/>
                </c:manualLayout>
              </c:layout>
              <c:dLblPos val="r"/>
              <c:showVal val="1"/>
            </c:dLbl>
            <c:dLbl>
              <c:idx val="2"/>
              <c:layout>
                <c:manualLayout>
                  <c:x val="-1.2384004884004884E-2"/>
                  <c:y val="-3.4364285714285715E-2"/>
                </c:manualLayout>
              </c:layout>
              <c:dLblPos val="r"/>
              <c:showVal val="1"/>
            </c:dLbl>
            <c:dLbl>
              <c:idx val="3"/>
              <c:layout>
                <c:manualLayout>
                  <c:x val="-2.3260073260073292E-2"/>
                  <c:y val="-4.5357142857143533E-2"/>
                </c:manualLayout>
              </c:layout>
              <c:showVal val="1"/>
            </c:dLbl>
            <c:txPr>
              <a:bodyPr/>
              <a:lstStyle/>
              <a:p>
                <a:pPr>
                  <a:defRPr sz="800">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2.2982274798055204</c:v>
                </c:pt>
                <c:pt idx="1">
                  <c:v>2.2060060590017354</c:v>
                </c:pt>
                <c:pt idx="2">
                  <c:v>2.0762529906139062</c:v>
                </c:pt>
                <c:pt idx="3">
                  <c:v>2.0264586517683023</c:v>
                </c:pt>
              </c:numCache>
            </c:numRef>
          </c:val>
        </c:ser>
        <c:marker val="1"/>
        <c:axId val="199212032"/>
        <c:axId val="199033600"/>
      </c:lineChart>
      <c:catAx>
        <c:axId val="199208960"/>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9210496"/>
        <c:crosses val="autoZero"/>
        <c:auto val="1"/>
        <c:lblAlgn val="ctr"/>
        <c:lblOffset val="100"/>
      </c:catAx>
      <c:valAx>
        <c:axId val="199210496"/>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99208960"/>
        <c:crosses val="autoZero"/>
        <c:crossBetween val="between"/>
      </c:valAx>
      <c:catAx>
        <c:axId val="199212032"/>
        <c:scaling>
          <c:orientation val="minMax"/>
        </c:scaling>
        <c:delete val="1"/>
        <c:axPos val="b"/>
        <c:tickLblPos val="none"/>
        <c:crossAx val="199033600"/>
        <c:crosses val="autoZero"/>
        <c:auto val="1"/>
        <c:lblAlgn val="ctr"/>
        <c:lblOffset val="100"/>
      </c:catAx>
      <c:valAx>
        <c:axId val="199033600"/>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199212032"/>
        <c:crosses val="max"/>
        <c:crossBetween val="between"/>
      </c:valAx>
    </c:plotArea>
    <c:legend>
      <c:legendPos val="b"/>
      <c:legendEntry>
        <c:idx val="3"/>
        <c:delete val="1"/>
      </c:legendEntry>
      <c:layout>
        <c:manualLayout>
          <c:xMode val="edge"/>
          <c:yMode val="edge"/>
          <c:x val="1.9291819291820458E-2"/>
          <c:y val="0.87229444444447679"/>
          <c:w val="0.82185592185592149"/>
          <c:h val="0.10754682539682539"/>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43.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6535879629629618E-2"/>
          <c:y val="8.3077380952381027E-2"/>
          <c:w val="0.86190885416666663"/>
          <c:h val="0.67048690476189998"/>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8.9552948337078817</c:v>
                </c:pt>
                <c:pt idx="1">
                  <c:v>9.9295282314213047</c:v>
                </c:pt>
                <c:pt idx="2">
                  <c:v>11.266324958904464</c:v>
                </c:pt>
                <c:pt idx="3">
                  <c:v>11.619464729709074</c:v>
                </c:pt>
                <c:pt idx="4">
                  <c:v>12.208337433172618</c:v>
                </c:pt>
              </c:numCache>
            </c:numRef>
          </c:val>
        </c:ser>
        <c:ser>
          <c:idx val="1"/>
          <c:order val="1"/>
          <c:tx>
            <c:strRef>
              <c:f>人口構成比の推移!$A$30</c:f>
              <c:strCache>
                <c:ptCount val="1"/>
                <c:pt idx="0">
                  <c:v>15歳～64歳（生産年齢人口）</c:v>
                </c:pt>
              </c:strCache>
            </c:strRef>
          </c:tx>
          <c:spPr>
            <a:solidFill>
              <a:srgbClr val="92D050"/>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59.298822775330372</c:v>
                </c:pt>
                <c:pt idx="1">
                  <c:v>61.922154705160501</c:v>
                </c:pt>
                <c:pt idx="2">
                  <c:v>62.095678173416694</c:v>
                </c:pt>
                <c:pt idx="3">
                  <c:v>64.132067663170105</c:v>
                </c:pt>
                <c:pt idx="4">
                  <c:v>65.465249762209325</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dLbl>
              <c:idx val="3"/>
              <c:tx>
                <c:rich>
                  <a:bodyPr/>
                  <a:lstStyle/>
                  <a:p>
                    <a:r>
                      <a:rPr lang="en-US" altLang="en-US" dirty="0" smtClean="0"/>
                      <a:t>24.3 </a:t>
                    </a:r>
                    <a:endParaRPr lang="en-US" altLang="en-US" dirty="0"/>
                  </a:p>
                </c:rich>
              </c:tx>
              <c:dLblPos val="ctr"/>
              <c:showVal val="1"/>
            </c:dLbl>
            <c:dLblPos val="ctr"/>
            <c:showVal val="1"/>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31.745882390962489</c:v>
                </c:pt>
                <c:pt idx="1">
                  <c:v>28.200000000000003</c:v>
                </c:pt>
                <c:pt idx="2">
                  <c:v>26.637996867679131</c:v>
                </c:pt>
                <c:pt idx="3">
                  <c:v>24.248467607120489</c:v>
                </c:pt>
                <c:pt idx="4">
                  <c:v>22.326412804618059</c:v>
                </c:pt>
              </c:numCache>
            </c:numRef>
          </c:val>
        </c:ser>
        <c:overlap val="100"/>
        <c:serLines/>
        <c:axId val="199056768"/>
        <c:axId val="199074944"/>
      </c:barChart>
      <c:catAx>
        <c:axId val="199056768"/>
        <c:scaling>
          <c:orientation val="minMax"/>
        </c:scaling>
        <c:axPos val="l"/>
        <c:numFmt formatCode="General" sourceLinked="1"/>
        <c:tickLblPos val="nextTo"/>
        <c:crossAx val="199074944"/>
        <c:crosses val="autoZero"/>
        <c:auto val="1"/>
        <c:lblAlgn val="ctr"/>
        <c:lblOffset val="0"/>
      </c:catAx>
      <c:valAx>
        <c:axId val="199074944"/>
        <c:scaling>
          <c:orientation val="minMax"/>
        </c:scaling>
        <c:axPos val="b"/>
        <c:majorGridlines/>
        <c:numFmt formatCode="0%" sourceLinked="1"/>
        <c:tickLblPos val="nextTo"/>
        <c:crossAx val="199056768"/>
        <c:crosses val="autoZero"/>
        <c:crossBetween val="between"/>
      </c:valAx>
    </c:plotArea>
    <c:legend>
      <c:legendPos val="b"/>
      <c:layout>
        <c:manualLayout>
          <c:xMode val="edge"/>
          <c:yMode val="edge"/>
          <c:x val="5.8292824074074073E-2"/>
          <c:y val="0.84205634920632422"/>
          <c:w val="0.85034143518521565"/>
          <c:h val="0.11258650793650812"/>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44.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684E-2"/>
                </c:manualLayout>
              </c:layout>
              <c:dLblPos val="ctr"/>
              <c:showVal val="1"/>
            </c:dLbl>
            <c:dLbl>
              <c:idx val="1"/>
              <c:layout>
                <c:manualLayout>
                  <c:x val="0"/>
                  <c:y val="-1.6984723063464408E-2"/>
                </c:manualLayout>
              </c:layout>
              <c:dLblPos val="ctr"/>
              <c:showVal val="1"/>
            </c:dLbl>
            <c:dLbl>
              <c:idx val="2"/>
              <c:layout>
                <c:manualLayout>
                  <c:x val="0"/>
                  <c:y val="-1.3526616865199539E-2"/>
                </c:manualLayout>
              </c:layout>
              <c:dLblPos val="ctr"/>
              <c:showVal val="1"/>
            </c:dLbl>
            <c:dLbl>
              <c:idx val="3"/>
              <c:layout>
                <c:manualLayout>
                  <c:x val="0"/>
                  <c:y val="-1.3485429705903326E-2"/>
                </c:manualLayout>
              </c:layout>
              <c:dLblPos val="ctr"/>
              <c:showVal val="1"/>
            </c:dLbl>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93</c:v>
                </c:pt>
                <c:pt idx="1">
                  <c:v>64</c:v>
                </c:pt>
                <c:pt idx="2">
                  <c:v>79</c:v>
                </c:pt>
                <c:pt idx="3">
                  <c:v>84</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dLbl>
            <c:dLbl>
              <c:idx val="2"/>
              <c:layout>
                <c:manualLayout>
                  <c:x val="0"/>
                  <c:y val="-1.4989164815936481E-2"/>
                </c:manualLayout>
              </c:layout>
              <c:dLblPos val="ctr"/>
              <c:showVal val="1"/>
            </c:dLbl>
            <c:dLbl>
              <c:idx val="3"/>
              <c:layout>
                <c:manualLayout>
                  <c:x val="0"/>
                  <c:y val="-1.3243421495390857E-2"/>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41359</c:v>
                </c:pt>
                <c:pt idx="1">
                  <c:v>33440</c:v>
                </c:pt>
                <c:pt idx="2">
                  <c:v>26662</c:v>
                </c:pt>
                <c:pt idx="3">
                  <c:v>24426</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101668</c:v>
                </c:pt>
                <c:pt idx="1">
                  <c:v>100675</c:v>
                </c:pt>
                <c:pt idx="2">
                  <c:v>89996</c:v>
                </c:pt>
                <c:pt idx="3">
                  <c:v>83701</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dLbl>
            <c:dLbl>
              <c:idx val="1"/>
              <c:layout>
                <c:manualLayout>
                  <c:x val="0"/>
                  <c:y val="3.0769230769230802E-2"/>
                </c:manualLayout>
              </c:layout>
              <c:dLblPos val="ctr"/>
              <c:showVal val="1"/>
            </c:dLbl>
            <c:dLbl>
              <c:idx val="2"/>
              <c:layout>
                <c:manualLayout>
                  <c:x val="0"/>
                  <c:y val="3.4188034188034192E-3"/>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1366</c:v>
                </c:pt>
                <c:pt idx="1">
                  <c:v>1890</c:v>
                </c:pt>
                <c:pt idx="2">
                  <c:v>14623</c:v>
                </c:pt>
                <c:pt idx="3">
                  <c:v>18453</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144486</c:v>
                </c:pt>
                <c:pt idx="1">
                  <c:v>136069</c:v>
                </c:pt>
                <c:pt idx="2">
                  <c:v>131360</c:v>
                </c:pt>
                <c:pt idx="3">
                  <c:v>126664</c:v>
                </c:pt>
              </c:numCache>
            </c:numRef>
          </c:val>
        </c:ser>
        <c:gapWidth val="85"/>
        <c:overlap val="100"/>
        <c:serLines/>
        <c:axId val="199868800"/>
        <c:axId val="199870336"/>
      </c:barChart>
      <c:catAx>
        <c:axId val="199868800"/>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9870336"/>
        <c:crosses val="autoZero"/>
        <c:auto val="1"/>
        <c:lblAlgn val="ctr"/>
        <c:lblOffset val="100"/>
      </c:catAx>
      <c:valAx>
        <c:axId val="199870336"/>
        <c:scaling>
          <c:orientation val="minMax"/>
          <c:max val="16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9868800"/>
        <c:crosses val="autoZero"/>
        <c:crossBetween val="between"/>
      </c:valAx>
    </c:plotArea>
    <c:legend>
      <c:legendPos val="b"/>
      <c:layout>
        <c:manualLayout>
          <c:xMode val="edge"/>
          <c:yMode val="edge"/>
          <c:x val="6.0179356514788146E-2"/>
          <c:y val="0.89261930429782954"/>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45.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建物利用率!$B$34</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dLblPos val="ctr"/>
            <c:showVal val="1"/>
            <c:showCatName val="1"/>
            <c:separator>
</c:separator>
            <c:showLeaderLines val="1"/>
          </c:dLbls>
          <c:cat>
            <c:strRef>
              <c:f>建物利用率!$C$33:$F$33</c:f>
              <c:strCache>
                <c:ptCount val="4"/>
                <c:pt idx="0">
                  <c:v>製造業</c:v>
                </c:pt>
                <c:pt idx="1">
                  <c:v>卸・小売業</c:v>
                </c:pt>
                <c:pt idx="2">
                  <c:v>サービス業</c:v>
                </c:pt>
                <c:pt idx="3">
                  <c:v>その他</c:v>
                </c:pt>
              </c:strCache>
            </c:strRef>
          </c:cat>
          <c:val>
            <c:numRef>
              <c:f>建物利用率!$C$34:$F$34</c:f>
              <c:numCache>
                <c:formatCode>0.0%</c:formatCode>
                <c:ptCount val="4"/>
                <c:pt idx="0">
                  <c:v>0.19266028176273794</c:v>
                </c:pt>
                <c:pt idx="1">
                  <c:v>0.16914183092022494</c:v>
                </c:pt>
                <c:pt idx="2">
                  <c:v>0.60717071775823261</c:v>
                </c:pt>
                <c:pt idx="3">
                  <c:v>3.1027169558810012E-2</c:v>
                </c:pt>
              </c:numCache>
            </c:numRef>
          </c:val>
        </c:ser>
        <c:dLbls>
          <c:showVal val="1"/>
        </c:dLbls>
        <c:firstSliceAng val="0"/>
      </c:pieChart>
      <c:spPr>
        <a:noFill/>
        <a:ln w="25400">
          <a:noFill/>
        </a:ln>
      </c:spPr>
    </c:plotArea>
    <c:legend>
      <c:legendPos val="b"/>
      <c:txPr>
        <a:bodyPr/>
        <a:lstStyle/>
        <a:p>
          <a:pPr>
            <a:defRPr sz="800"/>
          </a:pPr>
          <a:endParaRPr lang="ja-JP"/>
        </a:p>
      </c:txPr>
    </c:legend>
    <c:plotVisOnly val="1"/>
    <c:dispBlanksAs val="zero"/>
  </c:chart>
  <c:externalData r:id="rId2"/>
</c:chartSpace>
</file>

<file path=ppt/charts/chart46.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建物利用率!$B$32</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1"/>
              <c:layout>
                <c:manualLayout>
                  <c:x val="5.8662887257711254E-3"/>
                  <c:y val="1.0155158011088222E-2"/>
                </c:manualLayout>
              </c:layout>
              <c:dLblPos val="bestFit"/>
              <c:showVal val="1"/>
              <c:showCatName val="1"/>
              <c:separator>
</c:separator>
            </c:dLbl>
            <c:dLbl>
              <c:idx val="2"/>
              <c:layout>
                <c:manualLayout>
                  <c:x val="0.11229301128900022"/>
                  <c:y val="-3.4270947303712412E-2"/>
                </c:manualLayout>
              </c:layout>
              <c:tx>
                <c:rich>
                  <a:bodyPr/>
                  <a:lstStyle/>
                  <a:p>
                    <a:r>
                      <a:rPr lang="ja-JP" altLang="en-US" dirty="0" smtClean="0"/>
                      <a:t>公園緑地</a:t>
                    </a:r>
                    <a:r>
                      <a:rPr lang="ja-JP" altLang="en-US" dirty="0"/>
                      <a:t>
</a:t>
                    </a:r>
                    <a:r>
                      <a:rPr lang="en-US" altLang="ja-JP" dirty="0"/>
                      <a:t>10.9%</a:t>
                    </a:r>
                    <a:endParaRPr lang="ja-JP" altLang="en-US" dirty="0"/>
                  </a:p>
                </c:rich>
              </c:tx>
              <c:dLblPos val="bestFit"/>
              <c:showVal val="1"/>
              <c:showCatName val="1"/>
              <c:separator>
</c:separator>
            </c:dLbl>
            <c:dLbl>
              <c:idx val="3"/>
              <c:layout>
                <c:manualLayout>
                  <c:x val="-7.7823350632593514E-3"/>
                  <c:y val="-8.4209510803924414E-2"/>
                </c:manualLayout>
              </c:layout>
              <c:dLblPos val="bestFit"/>
              <c:showVal val="1"/>
              <c:showCatName val="1"/>
              <c:separator>
</c:separator>
            </c:dLbl>
            <c:dLblPos val="ctr"/>
            <c:showVal val="1"/>
            <c:showCatName val="1"/>
            <c:separator>
</c:separator>
            <c:showLeaderLines val="1"/>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c:formatCode>
                <c:ptCount val="5"/>
                <c:pt idx="0">
                  <c:v>0.65415164063821418</c:v>
                </c:pt>
                <c:pt idx="1">
                  <c:v>2.8049219064002411E-2</c:v>
                </c:pt>
                <c:pt idx="2">
                  <c:v>0.1093020868931283</c:v>
                </c:pt>
                <c:pt idx="3">
                  <c:v>8.7214536634448309E-3</c:v>
                </c:pt>
                <c:pt idx="4">
                  <c:v>0.19977559974124673</c:v>
                </c:pt>
              </c:numCache>
            </c:numRef>
          </c:val>
        </c:ser>
        <c:dLbls>
          <c:showVal val="1"/>
        </c:dLbls>
        <c:firstSliceAng val="0"/>
      </c:pieChart>
      <c:spPr>
        <a:noFill/>
        <a:ln w="25400">
          <a:noFill/>
        </a:ln>
      </c:spPr>
    </c:plotArea>
    <c:legend>
      <c:legendPos val="b"/>
      <c:layout>
        <c:manualLayout>
          <c:xMode val="edge"/>
          <c:yMode val="edge"/>
          <c:x val="0.16589219576720249"/>
          <c:y val="0.84220658970658957"/>
          <c:w val="0.66624966931219987"/>
          <c:h val="0.10845979790901328"/>
        </c:manualLayout>
      </c:layout>
      <c:txPr>
        <a:bodyPr/>
        <a:lstStyle/>
        <a:p>
          <a:pPr>
            <a:defRPr sz="800"/>
          </a:pPr>
          <a:endParaRPr lang="ja-JP"/>
        </a:p>
      </c:txPr>
    </c:legend>
    <c:plotVisOnly val="1"/>
    <c:dispBlanksAs val="zero"/>
  </c:chart>
  <c:externalData r:id="rId2"/>
</c:chartSpace>
</file>

<file path=ppt/charts/chart47.xml><?xml version="1.0" encoding="utf-8"?>
<c:chartSpace xmlns:c="http://schemas.openxmlformats.org/drawingml/2006/chart" xmlns:a="http://schemas.openxmlformats.org/drawingml/2006/main" xmlns:r="http://schemas.openxmlformats.org/officeDocument/2006/relationships">
  <c:date1904 val="1"/>
  <c:lang val="ja-JP"/>
  <c:chart>
    <c:autoTitleDeleted val="1"/>
    <c:plotArea>
      <c:layout/>
      <c:pieChart>
        <c:varyColors val="1"/>
        <c:ser>
          <c:idx val="0"/>
          <c:order val="0"/>
          <c:tx>
            <c:strRef>
              <c:f>建物利用率!$B$30</c:f>
              <c:strCache>
                <c:ptCount val="1"/>
                <c:pt idx="0">
                  <c:v>建物利用率</c:v>
                </c:pt>
              </c:strCache>
            </c:strRef>
          </c:tx>
          <c:dPt>
            <c:idx val="0"/>
            <c:spPr>
              <a:solidFill>
                <a:schemeClr val="accent5">
                  <a:lumMod val="40000"/>
                  <a:lumOff val="60000"/>
                </a:schemeClr>
              </a:solidFill>
            </c:spPr>
          </c:dPt>
          <c:dPt>
            <c:idx val="1"/>
            <c:spPr>
              <a:solidFill>
                <a:srgbClr val="9999FF"/>
              </a:solidFill>
            </c:spPr>
          </c:dPt>
          <c:dPt>
            <c:idx val="2"/>
            <c:spPr>
              <a:solidFill>
                <a:srgbClr val="66CCFF"/>
              </a:solidFill>
            </c:spPr>
          </c:dPt>
          <c:dPt>
            <c:idx val="3"/>
            <c:spPr>
              <a:solidFill>
                <a:srgbClr val="92D050"/>
              </a:solidFill>
            </c:spPr>
          </c:dPt>
          <c:dLbls>
            <c:dLblPos val="ctr"/>
            <c:showVal val="1"/>
            <c:showCatName val="1"/>
            <c:separator>
</c:separator>
            <c:showLeaderLines val="1"/>
          </c:dLbls>
          <c:cat>
            <c:strRef>
              <c:f>建物利用率!$C$29:$F$29</c:f>
              <c:strCache>
                <c:ptCount val="4"/>
                <c:pt idx="0">
                  <c:v>住居</c:v>
                </c:pt>
                <c:pt idx="1">
                  <c:v>商業</c:v>
                </c:pt>
                <c:pt idx="2">
                  <c:v>工業</c:v>
                </c:pt>
                <c:pt idx="3">
                  <c:v>その他</c:v>
                </c:pt>
              </c:strCache>
            </c:strRef>
          </c:cat>
          <c:val>
            <c:numRef>
              <c:f>建物利用率!$C$30:$F$30</c:f>
              <c:numCache>
                <c:formatCode>0.0%</c:formatCode>
                <c:ptCount val="4"/>
                <c:pt idx="0">
                  <c:v>0.50105830143985197</c:v>
                </c:pt>
                <c:pt idx="1">
                  <c:v>0.16723832901580699</c:v>
                </c:pt>
                <c:pt idx="2">
                  <c:v>0.11094410950433548</c:v>
                </c:pt>
                <c:pt idx="3">
                  <c:v>0.2207592600400054</c:v>
                </c:pt>
              </c:numCache>
            </c:numRef>
          </c:val>
        </c:ser>
        <c:dLbls>
          <c:showVal val="1"/>
        </c:dLbls>
        <c:firstSliceAng val="0"/>
      </c:pieChart>
      <c:spPr>
        <a:noFill/>
        <a:ln w="25400">
          <a:noFill/>
        </a:ln>
      </c:spPr>
    </c:plotArea>
    <c:legend>
      <c:legendPos val="b"/>
      <c:layout>
        <c:manualLayout>
          <c:xMode val="edge"/>
          <c:yMode val="edge"/>
          <c:x val="0.28660196943929445"/>
          <c:y val="0.86457220426153869"/>
          <c:w val="0.43357949544067964"/>
          <c:h val="7.6689422005152316E-2"/>
        </c:manualLayout>
      </c:layout>
      <c:txPr>
        <a:bodyPr/>
        <a:lstStyle/>
        <a:p>
          <a:pPr>
            <a:defRPr sz="800"/>
          </a:pPr>
          <a:endParaRPr lang="ja-JP"/>
        </a:p>
      </c:txPr>
    </c:legend>
    <c:plotVisOnly val="1"/>
    <c:dispBlanksAs val="zero"/>
  </c:chart>
  <c:externalData r:id="rId1"/>
</c:chartSpace>
</file>

<file path=ppt/charts/chart48.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422393</c:v>
                </c:pt>
                <c:pt idx="1">
                  <c:v>404754</c:v>
                </c:pt>
                <c:pt idx="2">
                  <c:v>389110</c:v>
                </c:pt>
                <c:pt idx="3">
                  <c:v>354178.76546449633</c:v>
                </c:pt>
                <c:pt idx="4">
                  <c:v>311354.67353484465</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4.5700713230419014E-2"/>
                  <c:y val="3.3679015958535882E-2"/>
                </c:manualLayout>
              </c:layout>
              <c:numFmt formatCode="#,##0_);[Red]\(#,##0\)" sourceLinked="0"/>
              <c:spPr/>
              <c:txPr>
                <a:bodyPr/>
                <a:lstStyle/>
                <a:p>
                  <a:pPr>
                    <a:defRPr/>
                  </a:pPr>
                  <a:endParaRPr lang="ja-JP"/>
                </a:p>
              </c:txPr>
              <c:dLblPos val="r"/>
              <c:showVal val="1"/>
            </c:dLbl>
            <c:dLbl>
              <c:idx val="1"/>
              <c:layout>
                <c:manualLayout>
                  <c:x val="-5.2448259294080486E-2"/>
                  <c:y val="6.1331884061757776E-2"/>
                </c:manualLayout>
              </c:layout>
              <c:numFmt formatCode="#,##0_);[Red]\(#,##0\)" sourceLinked="0"/>
              <c:spPr/>
              <c:txPr>
                <a:bodyPr/>
                <a:lstStyle/>
                <a:p>
                  <a:pPr>
                    <a:defRPr/>
                  </a:pPr>
                  <a:endParaRPr lang="ja-JP"/>
                </a:p>
              </c:txPr>
              <c:dLblPos val="r"/>
              <c:showVal val="1"/>
            </c:dLbl>
            <c:dLbl>
              <c:idx val="2"/>
              <c:layout>
                <c:manualLayout>
                  <c:x val="-5.2293352182961397E-2"/>
                  <c:y val="5.6688379611605666E-2"/>
                </c:manualLayout>
              </c:layout>
              <c:dLblPos val="r"/>
              <c:showVal val="1"/>
            </c:dLbl>
            <c:dLbl>
              <c:idx val="3"/>
              <c:layout>
                <c:manualLayout>
                  <c:x val="-4.7897105677458106E-2"/>
                  <c:y val="5.1157805990961217E-2"/>
                </c:manualLayout>
              </c:layout>
              <c:dLblPos val="r"/>
              <c:showVal val="1"/>
            </c:dLbl>
            <c:dLbl>
              <c:idx val="4"/>
              <c:layout>
                <c:manualLayout>
                  <c:x val="-4.5698982424706533E-2"/>
                  <c:y val="4.0096658749672512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47837</c:v>
                </c:pt>
                <c:pt idx="1">
                  <c:v>43628</c:v>
                </c:pt>
                <c:pt idx="2">
                  <c:v>39486</c:v>
                </c:pt>
                <c:pt idx="3">
                  <c:v>33164.683158018597</c:v>
                </c:pt>
                <c:pt idx="4">
                  <c:v>26784.125213522559</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273790</c:v>
                </c:pt>
                <c:pt idx="1">
                  <c:v>249652</c:v>
                </c:pt>
                <c:pt idx="2">
                  <c:v>224245</c:v>
                </c:pt>
                <c:pt idx="3">
                  <c:v>203817.93308972678</c:v>
                </c:pt>
                <c:pt idx="4">
                  <c:v>173130.58678739792</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5009E-2"/>
                  <c:y val="-4.9282075034739532E-2"/>
                </c:manualLayout>
              </c:layout>
              <c:numFmt formatCode="#,##0_);[Red]\(#,##0\)" sourceLinked="0"/>
              <c:spPr/>
              <c:txPr>
                <a:bodyPr/>
                <a:lstStyle/>
                <a:p>
                  <a:pPr>
                    <a:defRPr/>
                  </a:pPr>
                  <a:endParaRPr lang="ja-JP"/>
                </a:p>
              </c:txPr>
              <c:dLblPos val="r"/>
              <c:showVal val="1"/>
            </c:dLbl>
            <c:dLbl>
              <c:idx val="4"/>
              <c:layout>
                <c:manualLayout>
                  <c:x val="-5.6206011572859295E-2"/>
                  <c:y val="-1.5209077456772383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97279</c:v>
                </c:pt>
                <c:pt idx="1">
                  <c:v>107589</c:v>
                </c:pt>
                <c:pt idx="2">
                  <c:v>117227</c:v>
                </c:pt>
                <c:pt idx="3">
                  <c:v>117196.14921675142</c:v>
                </c:pt>
                <c:pt idx="4">
                  <c:v>111439.96153392131</c:v>
                </c:pt>
              </c:numCache>
            </c:numRef>
          </c:val>
        </c:ser>
        <c:marker val="1"/>
        <c:axId val="201219072"/>
        <c:axId val="201249536"/>
      </c:lineChart>
      <c:catAx>
        <c:axId val="201219072"/>
        <c:scaling>
          <c:orientation val="minMax"/>
        </c:scaling>
        <c:axPos val="b"/>
        <c:numFmt formatCode="General" sourceLinked="1"/>
        <c:tickLblPos val="nextTo"/>
        <c:crossAx val="201249536"/>
        <c:crosses val="autoZero"/>
        <c:auto val="1"/>
        <c:lblAlgn val="ctr"/>
        <c:lblOffset val="100"/>
      </c:catAx>
      <c:valAx>
        <c:axId val="201249536"/>
        <c:scaling>
          <c:orientation val="minMax"/>
        </c:scaling>
        <c:axPos val="l"/>
        <c:majorGridlines/>
        <c:numFmt formatCode="#,##0_);[Red]\(#,##0\)" sourceLinked="0"/>
        <c:tickLblPos val="nextTo"/>
        <c:crossAx val="201219072"/>
        <c:crosses val="autoZero"/>
        <c:crossBetween val="between"/>
      </c:valAx>
    </c:plotArea>
    <c:legend>
      <c:legendPos val="b"/>
    </c:legend>
    <c:plotVisOnly val="1"/>
    <c:dispBlanksAs val="gap"/>
  </c:chart>
  <c:spPr>
    <a:noFill/>
    <a:ln>
      <a:noFill/>
    </a:ln>
  </c:spPr>
  <c:externalData r:id="rId2"/>
</c:chartSpace>
</file>

<file path=ppt/charts/chart49.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756018518518519E-2"/>
          <c:y val="6.7958333333333523E-2"/>
          <c:w val="0.83907581018522215"/>
          <c:h val="0.68056626984120727"/>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8.6024484262398815</c:v>
                </c:pt>
                <c:pt idx="1">
                  <c:v>9.3638259522769527</c:v>
                </c:pt>
                <c:pt idx="2">
                  <c:v>10.36492211739877</c:v>
                </c:pt>
                <c:pt idx="3">
                  <c:v>10.883355909287074</c:v>
                </c:pt>
                <c:pt idx="4">
                  <c:v>11.419507001570759</c:v>
                </c:pt>
              </c:numCache>
            </c:numRef>
          </c:val>
        </c:ser>
        <c:ser>
          <c:idx val="1"/>
          <c:order val="1"/>
          <c:tx>
            <c:strRef>
              <c:f>人口構成比の推移!$A$30</c:f>
              <c:strCache>
                <c:ptCount val="1"/>
                <c:pt idx="0">
                  <c:v>15歳～64歳（生産年齢人口）</c:v>
                </c:pt>
              </c:strCache>
            </c:strRef>
          </c:tx>
          <c:spPr>
            <a:solidFill>
              <a:srgbClr val="92D050"/>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55.605584724914912</c:v>
                </c:pt>
                <c:pt idx="1">
                  <c:v>57.546627004141094</c:v>
                </c:pt>
                <c:pt idx="2">
                  <c:v>58.863444264196794</c:v>
                </c:pt>
                <c:pt idx="3">
                  <c:v>62.277701693071812</c:v>
                </c:pt>
                <c:pt idx="4">
                  <c:v>65.35833814745051</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35.791966848845213</c:v>
                </c:pt>
                <c:pt idx="1">
                  <c:v>33.089547043581554</c:v>
                </c:pt>
                <c:pt idx="2">
                  <c:v>30.7</c:v>
                </c:pt>
                <c:pt idx="3">
                  <c:v>26.838942397641123</c:v>
                </c:pt>
                <c:pt idx="4">
                  <c:v>23.222154850968789</c:v>
                </c:pt>
              </c:numCache>
            </c:numRef>
          </c:val>
        </c:ser>
        <c:overlap val="100"/>
        <c:serLines/>
        <c:axId val="201260032"/>
        <c:axId val="201298688"/>
      </c:barChart>
      <c:catAx>
        <c:axId val="201260032"/>
        <c:scaling>
          <c:orientation val="minMax"/>
        </c:scaling>
        <c:axPos val="l"/>
        <c:numFmt formatCode="General" sourceLinked="1"/>
        <c:tickLblPos val="nextTo"/>
        <c:crossAx val="201298688"/>
        <c:crosses val="autoZero"/>
        <c:auto val="1"/>
        <c:lblAlgn val="ctr"/>
        <c:lblOffset val="0"/>
      </c:catAx>
      <c:valAx>
        <c:axId val="201298688"/>
        <c:scaling>
          <c:orientation val="minMax"/>
        </c:scaling>
        <c:axPos val="b"/>
        <c:majorGridlines/>
        <c:numFmt formatCode="0%" sourceLinked="1"/>
        <c:tickLblPos val="nextTo"/>
        <c:crossAx val="201260032"/>
        <c:crosses val="autoZero"/>
        <c:crossBetween val="between"/>
      </c:valAx>
    </c:plotArea>
    <c:legend>
      <c:legendPos val="b"/>
      <c:layout>
        <c:manualLayout>
          <c:xMode val="edge"/>
          <c:yMode val="edge"/>
          <c:x val="5.8292824074074073E-2"/>
          <c:y val="0.8269373015873015"/>
          <c:w val="0.85034143518521565"/>
          <c:h val="0.10754682539682539"/>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5.xml><?xml version="1.0" encoding="utf-8"?>
<c:chartSpace xmlns:c="http://schemas.openxmlformats.org/drawingml/2006/chart" xmlns:a="http://schemas.openxmlformats.org/drawingml/2006/main" xmlns:r="http://schemas.openxmlformats.org/officeDocument/2006/relationships">
  <c:date1904 val="1"/>
  <c:lang val="ja-JP"/>
  <c:style val="6"/>
  <c:chart>
    <c:plotArea>
      <c:layout/>
      <c:doughnutChart>
        <c:varyColors val="1"/>
        <c:ser>
          <c:idx val="0"/>
          <c:order val="0"/>
          <c:val>
            <c:numRef>
              <c:f>Sheet1!$B$19:$B$25</c:f>
              <c:numCache>
                <c:formatCode>General</c:formatCode>
                <c:ptCount val="7"/>
                <c:pt idx="0">
                  <c:v>30</c:v>
                </c:pt>
                <c:pt idx="1">
                  <c:v>25</c:v>
                </c:pt>
                <c:pt idx="2">
                  <c:v>20</c:v>
                </c:pt>
                <c:pt idx="3">
                  <c:v>15</c:v>
                </c:pt>
                <c:pt idx="4">
                  <c:v>10</c:v>
                </c:pt>
                <c:pt idx="5">
                  <c:v>5</c:v>
                </c:pt>
                <c:pt idx="6">
                  <c:v>10</c:v>
                </c:pt>
              </c:numCache>
            </c:numRef>
          </c:val>
          <c:extLst xmlns:c16r2="http://schemas.microsoft.com/office/drawing/2015/06/chart">
            <c:ext xmlns:c16="http://schemas.microsoft.com/office/drawing/2014/chart" uri="{C3380CC4-5D6E-409C-BE32-E72D297353CC}">
              <c16:uniqueId val="{00000000-2B58-4BE3-892A-63316EF91130}"/>
            </c:ext>
          </c:extLst>
        </c:ser>
        <c:firstSliceAng val="0"/>
        <c:holeSize val="50"/>
      </c:doughnutChart>
    </c:plotArea>
    <c:plotVisOnly val="1"/>
    <c:dispBlanksAs val="zero"/>
  </c:chart>
  <c:txPr>
    <a:bodyPr/>
    <a:lstStyle/>
    <a:p>
      <a:pPr>
        <a:defRPr sz="1800"/>
      </a:pPr>
      <a:endParaRPr lang="ja-JP"/>
    </a:p>
  </c:txPr>
  <c:externalData r:id="rId1"/>
</c:chartSpace>
</file>

<file path=ppt/charts/chart50.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23476800976801"/>
          <c:y val="0.12599206349207198"/>
          <c:w val="0.78050305250305263"/>
          <c:h val="0.6733111111111116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c:spPr>
          <c:dLbls>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23138</c:v>
                </c:pt>
                <c:pt idx="1">
                  <c:v>33139</c:v>
                </c:pt>
                <c:pt idx="2">
                  <c:v>39610</c:v>
                </c:pt>
                <c:pt idx="3">
                  <c:v>43726</c:v>
                </c:pt>
              </c:numCache>
            </c:numRef>
          </c:val>
        </c:ser>
        <c:ser>
          <c:idx val="1"/>
          <c:order val="1"/>
          <c:tx>
            <c:strRef>
              <c:f>世帯数と１世帯あたり人員!$A$33</c:f>
              <c:strCache>
                <c:ptCount val="1"/>
                <c:pt idx="0">
                  <c:v>高齢夫婦世帯</c:v>
                </c:pt>
              </c:strCache>
            </c:strRef>
          </c:tx>
          <c:spPr>
            <a:solidFill>
              <a:srgbClr val="92D050"/>
            </a:solidFill>
          </c:spPr>
          <c:dLbls>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10518</c:v>
                </c:pt>
                <c:pt idx="1">
                  <c:v>12834</c:v>
                </c:pt>
                <c:pt idx="2">
                  <c:v>13615</c:v>
                </c:pt>
                <c:pt idx="3">
                  <c:v>14717</c:v>
                </c:pt>
              </c:numCache>
            </c:numRef>
          </c:val>
        </c:ser>
        <c:ser>
          <c:idx val="2"/>
          <c:order val="2"/>
          <c:tx>
            <c:strRef>
              <c:f>世帯数と１世帯あたり人員!$A$34</c:f>
              <c:strCache>
                <c:ptCount val="1"/>
                <c:pt idx="0">
                  <c:v>その他世帯</c:v>
                </c:pt>
              </c:strCache>
            </c:strRef>
          </c:tx>
          <c:spPr>
            <a:solidFill>
              <a:schemeClr val="accent1">
                <a:lumMod val="90000"/>
              </a:schemeClr>
            </a:solidFill>
          </c:spPr>
          <c:dLbls>
            <c:dLbl>
              <c:idx val="1"/>
              <c:layout>
                <c:manualLayout>
                  <c:x val="0"/>
                  <c:y val="6.5515873015873013E-2"/>
                </c:manualLayout>
              </c:layout>
              <c:showVal val="1"/>
            </c:dLbl>
            <c:dLbl>
              <c:idx val="2"/>
              <c:layout>
                <c:manualLayout>
                  <c:x val="2.0639834881322648E-3"/>
                  <c:y val="-6.5292096219932524E-2"/>
                </c:manualLayout>
              </c:layout>
              <c:dLblPos val="ctr"/>
              <c:showVal val="1"/>
            </c:dLbl>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154210</c:v>
                </c:pt>
                <c:pt idx="1">
                  <c:v>148504</c:v>
                </c:pt>
                <c:pt idx="2">
                  <c:v>146201</c:v>
                </c:pt>
                <c:pt idx="3">
                  <c:v>139420</c:v>
                </c:pt>
              </c:numCache>
            </c:numRef>
          </c:val>
        </c:ser>
        <c:gapWidth val="80"/>
        <c:overlap val="100"/>
        <c:serLines/>
        <c:axId val="201370624"/>
        <c:axId val="201491200"/>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8.6740842490844766E-2"/>
                  <c:y val="-3.9519047619047815E-2"/>
                </c:manualLayout>
              </c:layout>
              <c:dLblPos val="r"/>
              <c:showVal val="1"/>
            </c:dLbl>
            <c:dLbl>
              <c:idx val="1"/>
              <c:layout>
                <c:manualLayout>
                  <c:x val="-8.0800366300368298E-2"/>
                  <c:y val="-4.2955158730158656E-2"/>
                </c:manualLayout>
              </c:layout>
              <c:dLblPos val="r"/>
              <c:showVal val="1"/>
            </c:dLbl>
            <c:dLbl>
              <c:idx val="2"/>
              <c:layout>
                <c:manualLayout>
                  <c:x val="-8.7225274725274721E-2"/>
                  <c:y val="-4.1325396825396973E-2"/>
                </c:manualLayout>
              </c:layout>
              <c:dLblPos val="r"/>
              <c:showVal val="1"/>
            </c:dLbl>
            <c:dLbl>
              <c:idx val="3"/>
              <c:layout>
                <c:manualLayout>
                  <c:x val="-8.7225274725274721E-2"/>
                  <c:y val="-4.1325396825396973E-2"/>
                </c:manualLayout>
              </c:layout>
              <c:dLblPos val="r"/>
              <c:showVal val="1"/>
            </c:dLbl>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187866</c:v>
                </c:pt>
                <c:pt idx="1">
                  <c:v>194477</c:v>
                </c:pt>
                <c:pt idx="2">
                  <c:v>199426</c:v>
                </c:pt>
                <c:pt idx="3">
                  <c:v>197863</c:v>
                </c:pt>
              </c:numCache>
            </c:numRef>
          </c:val>
        </c:ser>
        <c:marker val="1"/>
        <c:axId val="201370624"/>
        <c:axId val="201491200"/>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8.735103785103783E-2"/>
                  <c:y val="4.3064285714285694E-2"/>
                </c:manualLayout>
              </c:layout>
              <c:dLblPos val="r"/>
              <c:showVal val="1"/>
            </c:dLbl>
            <c:dLbl>
              <c:idx val="1"/>
              <c:layout>
                <c:manualLayout>
                  <c:x val="2.0639834881322648E-3"/>
                  <c:y val="-2.4055253402603612E-2"/>
                </c:manualLayout>
              </c:layout>
              <c:dLblPos val="r"/>
              <c:showVal val="1"/>
            </c:dLbl>
            <c:dLbl>
              <c:idx val="2"/>
              <c:layout>
                <c:manualLayout>
                  <c:x val="-1.238390092879257E-2"/>
                  <c:y val="-3.4364261168384883E-2"/>
                </c:manualLayout>
              </c:layout>
              <c:dLblPos val="r"/>
              <c:showVal val="1"/>
            </c:dLbl>
            <c:txPr>
              <a:bodyPr/>
              <a:lstStyle/>
              <a:p>
                <a:pPr>
                  <a:defRPr sz="800">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2.202830741060227</c:v>
                </c:pt>
                <c:pt idx="1">
                  <c:v>2.0700751245646916</c:v>
                </c:pt>
                <c:pt idx="2">
                  <c:v>1.9677173487910802</c:v>
                </c:pt>
                <c:pt idx="3">
                  <c:v>1.9199648241459992</c:v>
                </c:pt>
              </c:numCache>
            </c:numRef>
          </c:val>
        </c:ser>
        <c:marker val="1"/>
        <c:axId val="201492736"/>
        <c:axId val="201494528"/>
      </c:lineChart>
      <c:catAx>
        <c:axId val="201370624"/>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201491200"/>
        <c:crosses val="autoZero"/>
        <c:auto val="1"/>
        <c:lblAlgn val="ctr"/>
        <c:lblOffset val="100"/>
      </c:catAx>
      <c:valAx>
        <c:axId val="201491200"/>
        <c:scaling>
          <c:orientation val="minMax"/>
          <c:max val="200000"/>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201370624"/>
        <c:crosses val="autoZero"/>
        <c:crossBetween val="between"/>
        <c:majorUnit val="40000"/>
      </c:valAx>
      <c:catAx>
        <c:axId val="201492736"/>
        <c:scaling>
          <c:orientation val="minMax"/>
        </c:scaling>
        <c:delete val="1"/>
        <c:axPos val="b"/>
        <c:tickLblPos val="none"/>
        <c:crossAx val="201494528"/>
        <c:crosses val="autoZero"/>
        <c:auto val="1"/>
        <c:lblAlgn val="ctr"/>
        <c:lblOffset val="100"/>
      </c:catAx>
      <c:valAx>
        <c:axId val="201494528"/>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201492736"/>
        <c:crosses val="max"/>
        <c:crossBetween val="between"/>
      </c:valAx>
    </c:plotArea>
    <c:legend>
      <c:legendPos val="b"/>
      <c:legendEntry>
        <c:idx val="3"/>
        <c:delete val="1"/>
      </c:legendEntry>
      <c:layout>
        <c:manualLayout>
          <c:xMode val="edge"/>
          <c:yMode val="edge"/>
          <c:x val="5.8058608058608532E-2"/>
          <c:y val="0.87229444444447779"/>
          <c:w val="0.80634920634923579"/>
          <c:h val="0.11258650793650823"/>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51.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691E-2"/>
                </c:manualLayout>
              </c:layout>
              <c:dLblPos val="ctr"/>
              <c:showVal val="1"/>
            </c:dLbl>
            <c:dLbl>
              <c:idx val="1"/>
              <c:layout>
                <c:manualLayout>
                  <c:x val="0"/>
                  <c:y val="-1.6984723063464418E-2"/>
                </c:manualLayout>
              </c:layout>
              <c:dLblPos val="ctr"/>
              <c:showVal val="1"/>
            </c:dLbl>
            <c:dLbl>
              <c:idx val="2"/>
              <c:layout>
                <c:manualLayout>
                  <c:x val="0"/>
                  <c:y val="-1.3526616865199539E-2"/>
                </c:manualLayout>
              </c:layout>
              <c:dLblPos val="ctr"/>
              <c:showVal val="1"/>
            </c:dLbl>
            <c:dLbl>
              <c:idx val="3"/>
              <c:layout>
                <c:manualLayout>
                  <c:x val="0"/>
                  <c:y val="-1.3485429705903334E-2"/>
                </c:manualLayout>
              </c:layout>
              <c:dLblPos val="ctr"/>
              <c:showVal val="1"/>
            </c:dLbl>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210</c:v>
                </c:pt>
                <c:pt idx="1">
                  <c:v>196</c:v>
                </c:pt>
                <c:pt idx="2">
                  <c:v>146</c:v>
                </c:pt>
                <c:pt idx="3">
                  <c:v>198</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dLbl>
            <c:dLbl>
              <c:idx val="2"/>
              <c:layout>
                <c:manualLayout>
                  <c:x val="0"/>
                  <c:y val="-1.4989164815936481E-2"/>
                </c:manualLayout>
              </c:layout>
              <c:dLblPos val="ctr"/>
              <c:showVal val="1"/>
            </c:dLbl>
            <c:dLbl>
              <c:idx val="3"/>
              <c:layout>
                <c:manualLayout>
                  <c:x val="0"/>
                  <c:y val="-1.3243421495390862E-2"/>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54909</c:v>
                </c:pt>
                <c:pt idx="1">
                  <c:v>39123</c:v>
                </c:pt>
                <c:pt idx="2">
                  <c:v>29328</c:v>
                </c:pt>
                <c:pt idx="3">
                  <c:v>26324</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137804</c:v>
                </c:pt>
                <c:pt idx="1">
                  <c:v>126365</c:v>
                </c:pt>
                <c:pt idx="2">
                  <c:v>110783</c:v>
                </c:pt>
                <c:pt idx="3">
                  <c:v>98793</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dLbl>
            <c:dLbl>
              <c:idx val="1"/>
              <c:layout>
                <c:manualLayout>
                  <c:x val="0"/>
                  <c:y val="3.0769230769230802E-2"/>
                </c:manualLayout>
              </c:layout>
              <c:dLblPos val="ctr"/>
              <c:showVal val="1"/>
            </c:dLbl>
            <c:dLbl>
              <c:idx val="2"/>
              <c:layout>
                <c:manualLayout>
                  <c:x val="0"/>
                  <c:y val="3.4188034188034192E-3"/>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2015</c:v>
                </c:pt>
                <c:pt idx="1">
                  <c:v>4181</c:v>
                </c:pt>
                <c:pt idx="2">
                  <c:v>17799</c:v>
                </c:pt>
                <c:pt idx="3">
                  <c:v>22222</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194938</c:v>
                </c:pt>
                <c:pt idx="1">
                  <c:v>169865</c:v>
                </c:pt>
                <c:pt idx="2">
                  <c:v>158056</c:v>
                </c:pt>
                <c:pt idx="3">
                  <c:v>147537</c:v>
                </c:pt>
              </c:numCache>
            </c:numRef>
          </c:val>
        </c:ser>
        <c:gapWidth val="85"/>
        <c:overlap val="100"/>
        <c:serLines/>
        <c:axId val="201911680"/>
        <c:axId val="201946240"/>
      </c:barChart>
      <c:catAx>
        <c:axId val="201911680"/>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201946240"/>
        <c:crosses val="autoZero"/>
        <c:auto val="1"/>
        <c:lblAlgn val="ctr"/>
        <c:lblOffset val="100"/>
      </c:catAx>
      <c:valAx>
        <c:axId val="201946240"/>
        <c:scaling>
          <c:orientation val="minMax"/>
          <c:max val="20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201911680"/>
        <c:crosses val="autoZero"/>
        <c:crossBetween val="between"/>
      </c:valAx>
    </c:plotArea>
    <c:legend>
      <c:legendPos val="b"/>
      <c:layout>
        <c:manualLayout>
          <c:xMode val="edge"/>
          <c:yMode val="edge"/>
          <c:x val="8.0538319344524545E-2"/>
          <c:y val="0.87892805807103058"/>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52.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業種別!$B$30</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dLbl>
              <c:idx val="0"/>
              <c:layout>
                <c:manualLayout>
                  <c:x val="-0.11501596980255505"/>
                  <c:y val="0.1696135265700483"/>
                </c:manualLayout>
              </c:layout>
              <c:dLblPos val="bestFit"/>
              <c:showVal val="1"/>
              <c:showCatName val="1"/>
              <c:separator>
</c:separator>
            </c:dLbl>
            <c:dLbl>
              <c:idx val="1"/>
              <c:layout>
                <c:manualLayout>
                  <c:x val="-0.21410956252419674"/>
                  <c:y val="6.3098497047774524E-2"/>
                </c:manualLayout>
              </c:layout>
              <c:dLblPos val="bestFit"/>
              <c:showVal val="1"/>
              <c:showCatName val="1"/>
              <c:separator>
</c:separator>
            </c:dLbl>
            <c:dLbl>
              <c:idx val="2"/>
              <c:tx>
                <c:rich>
                  <a:bodyPr/>
                  <a:lstStyle/>
                  <a:p>
                    <a:r>
                      <a:rPr lang="ja-JP" altLang="en-US" dirty="0"/>
                      <a:t>サービス業</a:t>
                    </a:r>
                    <a:r>
                      <a:rPr lang="ja-JP" altLang="en-US"/>
                      <a:t>
</a:t>
                    </a:r>
                    <a:r>
                      <a:rPr lang="en-US" altLang="ja-JP" smtClean="0"/>
                      <a:t>66.8%</a:t>
                    </a:r>
                    <a:endParaRPr lang="en-US" altLang="ja-JP"/>
                  </a:p>
                </c:rich>
              </c:tx>
              <c:dLblPos val="ctr"/>
              <c:showVal val="1"/>
              <c:showCatName val="1"/>
              <c:separator>
</c:separator>
            </c:dLbl>
            <c:dLbl>
              <c:idx val="3"/>
              <c:layout>
                <c:manualLayout>
                  <c:x val="7.9592528068139524E-3"/>
                  <c:y val="5.2562734836289128E-2"/>
                </c:manualLayout>
              </c:layout>
              <c:dLblPos val="bestFit"/>
              <c:showVal val="1"/>
              <c:showCatName val="1"/>
              <c:separator>
</c:separator>
            </c:dLbl>
            <c:dLblPos val="ctr"/>
            <c:showVal val="1"/>
            <c:showCatName val="1"/>
            <c:separator>
</c:separator>
            <c:showLeaderLines val="1"/>
          </c:dLbls>
          <c:cat>
            <c:strRef>
              <c:f>業種別!$C$29:$F$29</c:f>
              <c:strCache>
                <c:ptCount val="4"/>
                <c:pt idx="0">
                  <c:v>製造業</c:v>
                </c:pt>
                <c:pt idx="1">
                  <c:v>卸・小売業</c:v>
                </c:pt>
                <c:pt idx="2">
                  <c:v>サービス業</c:v>
                </c:pt>
                <c:pt idx="3">
                  <c:v>その他</c:v>
                </c:pt>
              </c:strCache>
            </c:strRef>
          </c:cat>
          <c:val>
            <c:numRef>
              <c:f>業種別!$C$30:$F$30</c:f>
              <c:numCache>
                <c:formatCode>0.0%</c:formatCode>
                <c:ptCount val="4"/>
                <c:pt idx="0">
                  <c:v>0.12400455431053529</c:v>
                </c:pt>
                <c:pt idx="1">
                  <c:v>0.18475348259786406</c:v>
                </c:pt>
                <c:pt idx="2">
                  <c:v>0.66861321507392524</c:v>
                </c:pt>
                <c:pt idx="3">
                  <c:v>2.2628748017705452E-2</c:v>
                </c:pt>
              </c:numCache>
            </c:numRef>
          </c:val>
        </c:ser>
        <c:dLbls>
          <c:showVal val="1"/>
        </c:dLbls>
        <c:firstSliceAng val="0"/>
      </c:pieChart>
      <c:spPr>
        <a:noFill/>
        <a:ln w="25400">
          <a:noFill/>
        </a:ln>
      </c:spPr>
    </c:plotArea>
    <c:legend>
      <c:legendPos val="b"/>
      <c:txPr>
        <a:bodyPr/>
        <a:lstStyle/>
        <a:p>
          <a:pPr>
            <a:defRPr sz="800"/>
          </a:pPr>
          <a:endParaRPr lang="ja-JP"/>
        </a:p>
      </c:txPr>
    </c:legend>
    <c:plotVisOnly val="1"/>
    <c:dispBlanksAs val="zero"/>
  </c:chart>
  <c:externalData r:id="rId2"/>
</c:chartSpace>
</file>

<file path=ppt/charts/chart53.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0"/>
              <c:tx>
                <c:rich>
                  <a:bodyPr/>
                  <a:lstStyle/>
                  <a:p>
                    <a:r>
                      <a:rPr lang="ja-JP" altLang="en-US" smtClean="0"/>
                      <a:t>住居</a:t>
                    </a:r>
                    <a:r>
                      <a:rPr lang="ja-JP" altLang="en-US"/>
                      <a:t>
</a:t>
                    </a:r>
                    <a:r>
                      <a:rPr lang="en-US" altLang="ja-JP" dirty="0"/>
                      <a:t>34.8%</a:t>
                    </a:r>
                  </a:p>
                </c:rich>
              </c:tx>
              <c:dLblPos val="ctr"/>
              <c:showVal val="1"/>
              <c:showCatName val="1"/>
              <c:separator>
</c:separator>
            </c:dLbl>
            <c:dLbl>
              <c:idx val="1"/>
              <c:layout>
                <c:manualLayout>
                  <c:x val="-0.14281514550265118"/>
                  <c:y val="-0.22020322270322271"/>
                </c:manualLayout>
              </c:layout>
              <c:dLblPos val="bestFit"/>
              <c:showVal val="1"/>
              <c:showCatName val="1"/>
              <c:separator>
</c:separator>
            </c:dLbl>
            <c:dLbl>
              <c:idx val="3"/>
              <c:layout>
                <c:manualLayout>
                  <c:x val="0.15738369611609973"/>
                  <c:y val="0.16672805820827638"/>
                </c:manualLayout>
              </c:layout>
              <c:dLblPos val="bestFit"/>
              <c:showVal val="1"/>
              <c:showCatName val="1"/>
              <c:separator>
</c:separator>
            </c:dLbl>
            <c:numFmt formatCode="0.0%" sourceLinked="0"/>
            <c:dLblPos val="ctr"/>
            <c:showVal val="1"/>
            <c:showCatName val="1"/>
            <c:separator>
</c:separator>
            <c:showLeaderLines val="1"/>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0.34845622000076631</c:v>
                </c:pt>
                <c:pt idx="1">
                  <c:v>0.12855078392406386</c:v>
                </c:pt>
                <c:pt idx="2">
                  <c:v>0.37879325940219422</c:v>
                </c:pt>
                <c:pt idx="3">
                  <c:v>0.14419973667297359</c:v>
                </c:pt>
              </c:numCache>
            </c:numRef>
          </c:val>
        </c:ser>
        <c:dLbls>
          <c:showVal val="1"/>
        </c:dLbls>
        <c:firstSliceAng val="0"/>
      </c:pieChart>
      <c:spPr>
        <a:noFill/>
        <a:ln w="25400">
          <a:noFill/>
        </a:ln>
      </c:spPr>
    </c:plotArea>
    <c:legend>
      <c:legendPos val="b"/>
      <c:layout>
        <c:manualLayout>
          <c:xMode val="edge"/>
          <c:yMode val="edge"/>
          <c:x val="0.21938291364347703"/>
          <c:y val="0.85635932999848463"/>
          <c:w val="0.56123381704370801"/>
          <c:h val="7.1448764589965089E-2"/>
        </c:manualLayout>
      </c:layout>
      <c:txPr>
        <a:bodyPr/>
        <a:lstStyle/>
        <a:p>
          <a:pPr>
            <a:defRPr sz="800"/>
          </a:pPr>
          <a:endParaRPr lang="ja-JP"/>
        </a:p>
      </c:txPr>
    </c:legend>
    <c:plotVisOnly val="1"/>
    <c:dispBlanksAs val="zero"/>
  </c:chart>
  <c:externalData r:id="rId2"/>
  <c:userShapes r:id="rId3"/>
</c:chartSpace>
</file>

<file path=ppt/charts/chart54.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非建物用途!$B$30</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2"/>
              <c:layout>
                <c:manualLayout>
                  <c:x val="0.19406613756614502"/>
                  <c:y val="-9.4559884559889368E-2"/>
                </c:manualLayout>
              </c:layout>
              <c:dLblPos val="bestFit"/>
              <c:showVal val="1"/>
              <c:showCatName val="1"/>
              <c:separator>
</c:separator>
            </c:dLbl>
            <c:dLbl>
              <c:idx val="3"/>
              <c:layout>
                <c:manualLayout>
                  <c:x val="-1.6137786046823262E-2"/>
                  <c:y val="-3.2214461048054865E-2"/>
                </c:manualLayout>
              </c:layout>
              <c:dLblPos val="bestFit"/>
              <c:showVal val="1"/>
              <c:showCatName val="1"/>
              <c:separator>
</c:separator>
            </c:dLbl>
            <c:dLblPos val="ctr"/>
            <c:showVal val="1"/>
            <c:showCatName val="1"/>
            <c:separator>
</c:separator>
            <c:showLeaderLines val="1"/>
          </c:dLbls>
          <c:cat>
            <c:strRef>
              <c:f>非建物用途!$C$29:$G$29</c:f>
              <c:strCache>
                <c:ptCount val="5"/>
                <c:pt idx="0">
                  <c:v>道路</c:v>
                </c:pt>
                <c:pt idx="1">
                  <c:v>水面</c:v>
                </c:pt>
                <c:pt idx="2">
                  <c:v>公園緑地</c:v>
                </c:pt>
                <c:pt idx="3">
                  <c:v>農地</c:v>
                </c:pt>
                <c:pt idx="4">
                  <c:v>その他</c:v>
                </c:pt>
              </c:strCache>
            </c:strRef>
          </c:cat>
          <c:val>
            <c:numRef>
              <c:f>非建物用途!$C$30:$G$30</c:f>
              <c:numCache>
                <c:formatCode>0.0%</c:formatCode>
                <c:ptCount val="5"/>
                <c:pt idx="0">
                  <c:v>0.45100000000000001</c:v>
                </c:pt>
                <c:pt idx="1">
                  <c:v>0.16472563091599629</c:v>
                </c:pt>
                <c:pt idx="2">
                  <c:v>0.11526610775203829</c:v>
                </c:pt>
                <c:pt idx="3">
                  <c:v>8.3067439870726546E-3</c:v>
                </c:pt>
                <c:pt idx="4">
                  <c:v>0.2613055364913246</c:v>
                </c:pt>
              </c:numCache>
            </c:numRef>
          </c:val>
        </c:ser>
        <c:dLbls>
          <c:showVal val="1"/>
        </c:dLbls>
        <c:firstSliceAng val="0"/>
      </c:pieChart>
      <c:spPr>
        <a:noFill/>
        <a:ln w="25400">
          <a:noFill/>
        </a:ln>
      </c:spPr>
    </c:plotArea>
    <c:legend>
      <c:legendPos val="b"/>
      <c:layout>
        <c:manualLayout>
          <c:xMode val="edge"/>
          <c:yMode val="edge"/>
          <c:x val="0.10363359788359792"/>
          <c:y val="0.85675485008821628"/>
          <c:w val="0.78433300264550265"/>
          <c:h val="7.3507234578760072E-2"/>
        </c:manualLayout>
      </c:layout>
      <c:txPr>
        <a:bodyPr/>
        <a:lstStyle/>
        <a:p>
          <a:pPr>
            <a:defRPr sz="800"/>
          </a:pPr>
          <a:endParaRPr lang="ja-JP"/>
        </a:p>
      </c:txPr>
    </c:legend>
    <c:plotVisOnly val="1"/>
    <c:dispBlanksAs val="zero"/>
  </c:chart>
  <c:externalData r:id="rId2"/>
</c:chartSpace>
</file>

<file path=ppt/charts/chart55.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335694</c:v>
                </c:pt>
                <c:pt idx="1">
                  <c:v>330729</c:v>
                </c:pt>
                <c:pt idx="2">
                  <c:v>322932</c:v>
                </c:pt>
                <c:pt idx="3">
                  <c:v>301303.64829046489</c:v>
                </c:pt>
                <c:pt idx="4">
                  <c:v>273575.82431023021</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4.5727754619752516E-2"/>
                  <c:y val="4.3718864868259322E-2"/>
                </c:manualLayout>
              </c:layout>
              <c:numFmt formatCode="#,##0_);[Red]\(#,##0\)" sourceLinked="0"/>
              <c:spPr/>
              <c:txPr>
                <a:bodyPr/>
                <a:lstStyle/>
                <a:p>
                  <a:pPr>
                    <a:defRPr/>
                  </a:pPr>
                  <a:endParaRPr lang="ja-JP"/>
                </a:p>
              </c:txPr>
              <c:dLblPos val="r"/>
              <c:showVal val="1"/>
            </c:dLbl>
            <c:dLbl>
              <c:idx val="1"/>
              <c:layout>
                <c:manualLayout>
                  <c:x val="-5.4538004234089534E-2"/>
                  <c:y val="7.1031327179211914E-2"/>
                </c:manualLayout>
              </c:layout>
              <c:numFmt formatCode="#,##0_);[Red]\(#,##0\)" sourceLinked="0"/>
              <c:spPr/>
              <c:txPr>
                <a:bodyPr/>
                <a:lstStyle/>
                <a:p>
                  <a:pPr>
                    <a:defRPr/>
                  </a:pPr>
                  <a:endParaRPr lang="ja-JP"/>
                </a:p>
              </c:txPr>
              <c:dLblPos val="r"/>
              <c:showVal val="1"/>
            </c:dLbl>
            <c:dLbl>
              <c:idx val="2"/>
              <c:layout>
                <c:manualLayout>
                  <c:x val="-5.5991762945701934E-2"/>
                  <c:y val="6.1453040199643434E-2"/>
                </c:manualLayout>
              </c:layout>
              <c:dLblPos val="r"/>
              <c:showVal val="1"/>
            </c:dLbl>
            <c:dLbl>
              <c:idx val="3"/>
              <c:layout>
                <c:manualLayout>
                  <c:x val="-5.3820698077701914E-2"/>
                  <c:y val="5.5990547737452816E-2"/>
                </c:manualLayout>
              </c:layout>
              <c:dLblPos val="r"/>
              <c:showVal val="1"/>
            </c:dLbl>
            <c:dLbl>
              <c:idx val="4"/>
              <c:layout>
                <c:manualLayout>
                  <c:x val="-5.3820698077701914E-2"/>
                  <c:y val="4.5065562813071933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47670</c:v>
                </c:pt>
                <c:pt idx="1">
                  <c:v>44336</c:v>
                </c:pt>
                <c:pt idx="2">
                  <c:v>38559</c:v>
                </c:pt>
                <c:pt idx="3">
                  <c:v>32462.908098498021</c:v>
                </c:pt>
                <c:pt idx="4">
                  <c:v>26943.799859283114</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215380</c:v>
                </c:pt>
                <c:pt idx="1">
                  <c:v>203200</c:v>
                </c:pt>
                <c:pt idx="2">
                  <c:v>190919</c:v>
                </c:pt>
                <c:pt idx="3">
                  <c:v>181550.69572479959</c:v>
                </c:pt>
                <c:pt idx="4">
                  <c:v>156050.7666439751</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4974E-2"/>
                  <c:y val="-4.9282075034739532E-2"/>
                </c:manualLayout>
              </c:layout>
              <c:numFmt formatCode="#,##0_);[Red]\(#,##0\)" sourceLinked="0"/>
              <c:spPr/>
              <c:txPr>
                <a:bodyPr/>
                <a:lstStyle/>
                <a:p>
                  <a:pPr>
                    <a:defRPr/>
                  </a:pPr>
                  <a:endParaRPr lang="ja-JP"/>
                </a:p>
              </c:txPr>
              <c:dLblPos val="r"/>
              <c:showVal val="1"/>
            </c:dLbl>
            <c:dLbl>
              <c:idx val="4"/>
              <c:layout>
                <c:manualLayout>
                  <c:x val="-4.2965373737705384E-2"/>
                  <c:y val="-1.5022284388540641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71436</c:v>
                </c:pt>
                <c:pt idx="1">
                  <c:v>81815</c:v>
                </c:pt>
                <c:pt idx="2">
                  <c:v>90055</c:v>
                </c:pt>
                <c:pt idx="3">
                  <c:v>87290.04446716739</c:v>
                </c:pt>
                <c:pt idx="4">
                  <c:v>90581.25780696857</c:v>
                </c:pt>
              </c:numCache>
            </c:numRef>
          </c:val>
        </c:ser>
        <c:marker val="1"/>
        <c:axId val="203421568"/>
        <c:axId val="203423104"/>
      </c:lineChart>
      <c:catAx>
        <c:axId val="203421568"/>
        <c:scaling>
          <c:orientation val="minMax"/>
        </c:scaling>
        <c:axPos val="b"/>
        <c:numFmt formatCode="General" sourceLinked="1"/>
        <c:tickLblPos val="nextTo"/>
        <c:crossAx val="203423104"/>
        <c:crosses val="autoZero"/>
        <c:auto val="1"/>
        <c:lblAlgn val="ctr"/>
        <c:lblOffset val="100"/>
      </c:catAx>
      <c:valAx>
        <c:axId val="203423104"/>
        <c:scaling>
          <c:orientation val="minMax"/>
        </c:scaling>
        <c:axPos val="l"/>
        <c:majorGridlines/>
        <c:numFmt formatCode="#,##0_);[Red]\(#,##0\)" sourceLinked="0"/>
        <c:tickLblPos val="nextTo"/>
        <c:crossAx val="203421568"/>
        <c:crosses val="autoZero"/>
        <c:crossBetween val="between"/>
      </c:valAx>
    </c:plotArea>
    <c:legend>
      <c:legendPos val="b"/>
    </c:legend>
    <c:plotVisOnly val="1"/>
    <c:dispBlanksAs val="gap"/>
  </c:chart>
  <c:spPr>
    <a:noFill/>
    <a:ln>
      <a:noFill/>
    </a:ln>
  </c:spPr>
  <c:externalData r:id="rId2"/>
</c:chartSpace>
</file>

<file path=ppt/charts/chart56.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1234953703703705E-2"/>
          <c:y val="6.291865079365079E-2"/>
          <c:w val="0.86112442129629663"/>
          <c:h val="0.69064563492066022"/>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9.9</c:v>
                </c:pt>
                <c:pt idx="1">
                  <c:v>10.774150357184812</c:v>
                </c:pt>
                <c:pt idx="2">
                  <c:v>12.067298213330078</c:v>
                </c:pt>
                <c:pt idx="3">
                  <c:v>13.461626046376054</c:v>
                </c:pt>
                <c:pt idx="4">
                  <c:v>14.251717560675168</c:v>
                </c:pt>
              </c:numCache>
            </c:numRef>
          </c:val>
        </c:ser>
        <c:ser>
          <c:idx val="1"/>
          <c:order val="1"/>
          <c:tx>
            <c:strRef>
              <c:f>人口構成比の推移!$A$30</c:f>
              <c:strCache>
                <c:ptCount val="1"/>
                <c:pt idx="0">
                  <c:v>15歳～64歳（生産年齢人口）</c:v>
                </c:pt>
              </c:strCache>
            </c:strRef>
          </c:tx>
          <c:spPr>
            <a:solidFill>
              <a:srgbClr val="92D050"/>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57.041139156732726</c:v>
                </c:pt>
                <c:pt idx="1">
                  <c:v>60.2</c:v>
                </c:pt>
                <c:pt idx="2">
                  <c:v>59.749384257650995</c:v>
                </c:pt>
                <c:pt idx="3">
                  <c:v>61.697095196310315</c:v>
                </c:pt>
                <c:pt idx="4">
                  <c:v>64.391334764384752</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dLbl>
              <c:idx val="4"/>
              <c:tx>
                <c:rich>
                  <a:bodyPr/>
                  <a:lstStyle/>
                  <a:p>
                    <a:r>
                      <a:rPr lang="en-US" altLang="en-US" smtClean="0"/>
                      <a:t>21.3 </a:t>
                    </a:r>
                    <a:endParaRPr lang="en-US" altLang="en-US"/>
                  </a:p>
                </c:rich>
              </c:tx>
              <c:dLblPos val="ctr"/>
              <c:showVal val="1"/>
            </c:dLbl>
            <c:dLblPos val="ctr"/>
            <c:showVal val="1"/>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33.110110527987359</c:v>
                </c:pt>
                <c:pt idx="1">
                  <c:v>28.970789090152689</c:v>
                </c:pt>
                <c:pt idx="2">
                  <c:v>28.183317529018915</c:v>
                </c:pt>
                <c:pt idx="3">
                  <c:v>24.841278757313631</c:v>
                </c:pt>
                <c:pt idx="4">
                  <c:v>21.356947674940059</c:v>
                </c:pt>
              </c:numCache>
            </c:numRef>
          </c:val>
        </c:ser>
        <c:overlap val="100"/>
        <c:serLines/>
        <c:axId val="203339648"/>
        <c:axId val="203341184"/>
      </c:barChart>
      <c:catAx>
        <c:axId val="203339648"/>
        <c:scaling>
          <c:orientation val="minMax"/>
        </c:scaling>
        <c:axPos val="l"/>
        <c:numFmt formatCode="General" sourceLinked="1"/>
        <c:tickLblPos val="nextTo"/>
        <c:crossAx val="203341184"/>
        <c:crosses val="autoZero"/>
        <c:auto val="1"/>
        <c:lblAlgn val="ctr"/>
        <c:lblOffset val="0"/>
      </c:catAx>
      <c:valAx>
        <c:axId val="203341184"/>
        <c:scaling>
          <c:orientation val="minMax"/>
        </c:scaling>
        <c:axPos val="b"/>
        <c:majorGridlines/>
        <c:numFmt formatCode="0%" sourceLinked="1"/>
        <c:tickLblPos val="nextTo"/>
        <c:crossAx val="203339648"/>
        <c:crosses val="autoZero"/>
        <c:crossBetween val="between"/>
      </c:valAx>
    </c:plotArea>
    <c:legend>
      <c:legendPos val="b"/>
      <c:layout>
        <c:manualLayout>
          <c:xMode val="edge"/>
          <c:yMode val="edge"/>
          <c:x val="4.7268518518518515E-2"/>
          <c:y val="0.83197698412698418"/>
          <c:w val="0.86871527777780255"/>
          <c:h val="0.11762619047619711"/>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57.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263569583034191"/>
          <c:y val="0.1116657672956976"/>
          <c:w val="0.74962025192808024"/>
          <c:h val="0.6858690304252006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13323</c:v>
                </c:pt>
                <c:pt idx="1">
                  <c:v>17494</c:v>
                </c:pt>
                <c:pt idx="2">
                  <c:v>21759</c:v>
                </c:pt>
                <c:pt idx="3">
                  <c:v>24756</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8789</c:v>
                </c:pt>
                <c:pt idx="1">
                  <c:v>11691</c:v>
                </c:pt>
                <c:pt idx="2">
                  <c:v>13279</c:v>
                </c:pt>
                <c:pt idx="3">
                  <c:v>14042</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0"/>
                  <c:y val="-6.0469471646007994E-2"/>
                </c:manualLayout>
              </c:layout>
              <c:dLblPos val="ctr"/>
              <c:showVal val="1"/>
            </c:dLbl>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118545</c:v>
                </c:pt>
                <c:pt idx="1">
                  <c:v>113709</c:v>
                </c:pt>
                <c:pt idx="2">
                  <c:v>111414</c:v>
                </c:pt>
                <c:pt idx="3">
                  <c:v>107959</c:v>
                </c:pt>
              </c:numCache>
            </c:numRef>
          </c:val>
        </c:ser>
        <c:dLbls>
          <c:showVal val="1"/>
        </c:dLbls>
        <c:gapWidth val="80"/>
        <c:overlap val="100"/>
        <c:serLines/>
        <c:axId val="203573120"/>
        <c:axId val="203574656"/>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8.9022228083288746E-2"/>
                  <c:y val="-8.0625962194690648E-2"/>
                </c:manualLayout>
              </c:layout>
              <c:dLblPos val="r"/>
              <c:showVal val="1"/>
            </c:dLbl>
            <c:dLbl>
              <c:idx val="1"/>
              <c:layout>
                <c:manualLayout>
                  <c:x val="-8.9022228083288746E-2"/>
                  <c:y val="-4.0312981097343499E-2"/>
                </c:manualLayout>
              </c:layout>
              <c:dLblPos val="r"/>
              <c:showVal val="1"/>
            </c:dLbl>
            <c:dLbl>
              <c:idx val="2"/>
              <c:layout>
                <c:manualLayout>
                  <c:x val="-8.9022228083288746E-2"/>
                  <c:y val="-2.5195613185836602E-2"/>
                </c:manualLayout>
              </c:layout>
              <c:dLblPos val="r"/>
              <c:showVal val="1"/>
            </c:dLbl>
            <c:dLbl>
              <c:idx val="3"/>
              <c:layout>
                <c:manualLayout>
                  <c:x val="-8.9022228083288746E-2"/>
                  <c:y val="-2.5195613185836602E-2"/>
                </c:manualLayout>
              </c:layout>
              <c:dLblPos val="r"/>
              <c:showVal val="1"/>
            </c:dLbl>
            <c:spPr>
              <a:ln>
                <a:solidFill>
                  <a:srgbClr val="FF0000"/>
                </a:solidFill>
              </a:ln>
            </c:spPr>
            <c:txPr>
              <a:bodyPr/>
              <a:lstStyle/>
              <a:p>
                <a:pPr>
                  <a:defRPr sz="800">
                    <a:latin typeface="ＭＳ ゴシック" pitchFamily="49" charset="-128"/>
                    <a:ea typeface="ＭＳ ゴシック"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140657</c:v>
                </c:pt>
                <c:pt idx="1">
                  <c:v>142894</c:v>
                </c:pt>
                <c:pt idx="2">
                  <c:v>146452</c:v>
                </c:pt>
                <c:pt idx="3">
                  <c:v>146757</c:v>
                </c:pt>
              </c:numCache>
            </c:numRef>
          </c:val>
        </c:ser>
        <c:dLbls>
          <c:showVal val="1"/>
        </c:dLbls>
        <c:marker val="1"/>
        <c:axId val="203573120"/>
        <c:axId val="203574656"/>
      </c:lineChart>
      <c:lineChart>
        <c:grouping val="standard"/>
        <c:ser>
          <c:idx val="4"/>
          <c:order val="4"/>
          <c:tx>
            <c:strRef>
              <c:f>世帯数と１世帯あたり人員!$A$36</c:f>
              <c:strCache>
                <c:ptCount val="1"/>
                <c:pt idx="0">
                  <c:v>１世帯当たりの人員</c:v>
                </c:pt>
              </c:strCache>
            </c:strRef>
          </c:tx>
          <c:spPr>
            <a:ln w="19050">
              <a:solidFill>
                <a:schemeClr val="tx2"/>
              </a:solidFill>
            </a:ln>
          </c:spPr>
          <c:marker>
            <c:symbol val="square"/>
            <c:size val="7"/>
            <c:spPr>
              <a:solidFill>
                <a:srgbClr val="FFFF00"/>
              </a:solidFill>
              <a:ln w="19050">
                <a:solidFill>
                  <a:schemeClr val="tx2"/>
                </a:solidFill>
              </a:ln>
            </c:spPr>
          </c:marker>
          <c:dLbls>
            <c:dLbl>
              <c:idx val="0"/>
              <c:layout>
                <c:manualLayout>
                  <c:x val="-7.5598561108913914E-2"/>
                  <c:y val="5.0391226371673134E-2"/>
                </c:manualLayout>
              </c:layout>
              <c:dLblPos val="r"/>
              <c:showVal val="1"/>
            </c:dLbl>
            <c:dLbl>
              <c:idx val="1"/>
              <c:layout>
                <c:manualLayout>
                  <c:x val="-1.9384246438183261E-3"/>
                  <c:y val="0"/>
                </c:manualLayout>
              </c:layout>
              <c:dLblPos val="r"/>
              <c:showVal val="1"/>
            </c:dLbl>
            <c:dLbl>
              <c:idx val="2"/>
              <c:layout>
                <c:manualLayout>
                  <c:x val="-1.3568972506728021E-2"/>
                  <c:y val="-1.5117367911501874E-2"/>
                </c:manualLayout>
              </c:layout>
              <c:dLblPos val="r"/>
              <c:showVal val="1"/>
            </c:dLbl>
            <c:dLbl>
              <c:idx val="3"/>
              <c:layout>
                <c:manualLayout>
                  <c:x val="-3.6830068232547482E-2"/>
                  <c:y val="-5.0391226371673134E-2"/>
                </c:manualLayout>
              </c:layout>
              <c:dLblPos val="r"/>
              <c:showVal val="1"/>
            </c:dLbl>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2.408177339201035</c:v>
                </c:pt>
                <c:pt idx="1">
                  <c:v>2.3161854241604192</c:v>
                </c:pt>
                <c:pt idx="2">
                  <c:v>2.2299456477207551</c:v>
                </c:pt>
                <c:pt idx="3">
                  <c:v>2.1607827905994292</c:v>
                </c:pt>
              </c:numCache>
            </c:numRef>
          </c:val>
        </c:ser>
        <c:dLbls>
          <c:showVal val="1"/>
        </c:dLbls>
        <c:marker val="1"/>
        <c:axId val="203592832"/>
        <c:axId val="203594368"/>
      </c:lineChart>
      <c:catAx>
        <c:axId val="203573120"/>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203574656"/>
        <c:crosses val="autoZero"/>
        <c:auto val="1"/>
        <c:lblAlgn val="ctr"/>
        <c:lblOffset val="100"/>
      </c:catAx>
      <c:valAx>
        <c:axId val="203574656"/>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203573120"/>
        <c:crosses val="autoZero"/>
        <c:crossBetween val="between"/>
        <c:majorUnit val="20000"/>
      </c:valAx>
      <c:catAx>
        <c:axId val="203592832"/>
        <c:scaling>
          <c:orientation val="minMax"/>
        </c:scaling>
        <c:delete val="1"/>
        <c:axPos val="b"/>
        <c:tickLblPos val="none"/>
        <c:crossAx val="203594368"/>
        <c:crosses val="autoZero"/>
        <c:auto val="1"/>
        <c:lblAlgn val="ctr"/>
        <c:lblOffset val="100"/>
      </c:catAx>
      <c:valAx>
        <c:axId val="203594368"/>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203592832"/>
        <c:crosses val="max"/>
        <c:crossBetween val="between"/>
      </c:valAx>
    </c:plotArea>
    <c:legend>
      <c:legendPos val="b"/>
      <c:legendEntry>
        <c:idx val="3"/>
        <c:delete val="1"/>
      </c:legendEntry>
      <c:layout>
        <c:manualLayout>
          <c:xMode val="edge"/>
          <c:yMode val="edge"/>
          <c:x val="3.0028792474394692E-2"/>
          <c:y val="0.86600972907772167"/>
          <c:w val="0.8126165785642766"/>
          <c:h val="0.1133024901994959"/>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58.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649E-2"/>
                </c:manualLayout>
              </c:layout>
              <c:dLblPos val="ctr"/>
              <c:showVal val="1"/>
            </c:dLbl>
            <c:dLbl>
              <c:idx val="1"/>
              <c:layout>
                <c:manualLayout>
                  <c:x val="0"/>
                  <c:y val="-1.6984723063464373E-2"/>
                </c:manualLayout>
              </c:layout>
              <c:dLblPos val="ctr"/>
              <c:showVal val="1"/>
            </c:dLbl>
            <c:dLbl>
              <c:idx val="2"/>
              <c:layout>
                <c:manualLayout>
                  <c:x val="0"/>
                  <c:y val="-1.3526616865199539E-2"/>
                </c:manualLayout>
              </c:layout>
              <c:dLblPos val="ctr"/>
              <c:showVal val="1"/>
            </c:dLbl>
            <c:dLbl>
              <c:idx val="3"/>
              <c:layout>
                <c:manualLayout>
                  <c:x val="0"/>
                  <c:y val="-1.3485429705903289E-2"/>
                </c:manualLayout>
              </c:layout>
              <c:dLblPos val="ctr"/>
              <c:showVal val="1"/>
            </c:dLbl>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354</c:v>
                </c:pt>
                <c:pt idx="1">
                  <c:v>326</c:v>
                </c:pt>
                <c:pt idx="2">
                  <c:v>269</c:v>
                </c:pt>
                <c:pt idx="3">
                  <c:v>283</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dLbl>
            <c:dLbl>
              <c:idx val="2"/>
              <c:layout>
                <c:manualLayout>
                  <c:x val="0"/>
                  <c:y val="-1.4989164815936481E-2"/>
                </c:manualLayout>
              </c:layout>
              <c:dLblPos val="ctr"/>
              <c:showVal val="1"/>
            </c:dLbl>
            <c:dLbl>
              <c:idx val="3"/>
              <c:layout>
                <c:manualLayout>
                  <c:x val="0"/>
                  <c:y val="-1.3243421495390833E-2"/>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52795</c:v>
                </c:pt>
                <c:pt idx="1">
                  <c:v>43246</c:v>
                </c:pt>
                <c:pt idx="2">
                  <c:v>34195</c:v>
                </c:pt>
                <c:pt idx="3">
                  <c:v>30692</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101804</c:v>
                </c:pt>
                <c:pt idx="1">
                  <c:v>97496</c:v>
                </c:pt>
                <c:pt idx="2">
                  <c:v>88454</c:v>
                </c:pt>
                <c:pt idx="3">
                  <c:v>80850</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dLbl>
            <c:dLbl>
              <c:idx val="1"/>
              <c:layout>
                <c:manualLayout>
                  <c:x val="0"/>
                  <c:y val="3.0769230769230802E-2"/>
                </c:manualLayout>
              </c:layout>
              <c:dLblPos val="ctr"/>
              <c:showVal val="1"/>
            </c:dLbl>
            <c:dLbl>
              <c:idx val="2"/>
              <c:layout>
                <c:manualLayout>
                  <c:x val="0"/>
                  <c:y val="3.4188034188034192E-3"/>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905</c:v>
                </c:pt>
                <c:pt idx="1">
                  <c:v>1369</c:v>
                </c:pt>
                <c:pt idx="2">
                  <c:v>13485</c:v>
                </c:pt>
                <c:pt idx="3">
                  <c:v>16341</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155858</c:v>
                </c:pt>
                <c:pt idx="1">
                  <c:v>142437</c:v>
                </c:pt>
                <c:pt idx="2">
                  <c:v>136403</c:v>
                </c:pt>
                <c:pt idx="3">
                  <c:v>128166</c:v>
                </c:pt>
              </c:numCache>
            </c:numRef>
          </c:val>
        </c:ser>
        <c:gapWidth val="85"/>
        <c:overlap val="100"/>
        <c:serLines/>
        <c:axId val="204024448"/>
        <c:axId val="204038528"/>
      </c:barChart>
      <c:catAx>
        <c:axId val="204024448"/>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204038528"/>
        <c:crosses val="autoZero"/>
        <c:auto val="1"/>
        <c:lblAlgn val="ctr"/>
        <c:lblOffset val="100"/>
      </c:catAx>
      <c:valAx>
        <c:axId val="204038528"/>
        <c:scaling>
          <c:orientation val="minMax"/>
          <c:max val="160000"/>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204024448"/>
        <c:crosses val="autoZero"/>
        <c:crossBetween val="between"/>
      </c:valAx>
    </c:plotArea>
    <c:legend>
      <c:legendPos val="b"/>
      <c:layout>
        <c:manualLayout>
          <c:xMode val="edge"/>
          <c:yMode val="edge"/>
          <c:x val="5.8331085131894493E-2"/>
          <c:y val="0.87970964496190884"/>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59.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業種別!$B$30</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dLblPos val="ctr"/>
            <c:showVal val="1"/>
            <c:showCatName val="1"/>
            <c:separator>
</c:separator>
            <c:showLeaderLines val="1"/>
          </c:dLbls>
          <c:cat>
            <c:strRef>
              <c:f>業種別!$C$29:$F$29</c:f>
              <c:strCache>
                <c:ptCount val="4"/>
                <c:pt idx="0">
                  <c:v>製造業</c:v>
                </c:pt>
                <c:pt idx="1">
                  <c:v>卸・小売業</c:v>
                </c:pt>
                <c:pt idx="2">
                  <c:v>サービス業</c:v>
                </c:pt>
                <c:pt idx="3">
                  <c:v>その他</c:v>
                </c:pt>
              </c:strCache>
            </c:strRef>
          </c:cat>
          <c:val>
            <c:numRef>
              <c:f>業種別!$C$30:$F$30</c:f>
              <c:numCache>
                <c:formatCode>0.0%</c:formatCode>
                <c:ptCount val="4"/>
                <c:pt idx="0">
                  <c:v>0.25622009686008712</c:v>
                </c:pt>
                <c:pt idx="1">
                  <c:v>0.2767172004539632</c:v>
                </c:pt>
                <c:pt idx="2">
                  <c:v>0.42363734517758384</c:v>
                </c:pt>
                <c:pt idx="3">
                  <c:v>4.3425357508365757E-2</c:v>
                </c:pt>
              </c:numCache>
            </c:numRef>
          </c:val>
        </c:ser>
        <c:dLbls>
          <c:showVal val="1"/>
        </c:dLbls>
        <c:firstSliceAng val="0"/>
      </c:pieChart>
      <c:spPr>
        <a:noFill/>
        <a:ln w="25400">
          <a:noFill/>
        </a:ln>
      </c:spPr>
    </c:plotArea>
    <c:legend>
      <c:legendPos val="b"/>
      <c:txPr>
        <a:bodyPr/>
        <a:lstStyle/>
        <a:p>
          <a:pPr>
            <a:defRPr sz="800"/>
          </a:pPr>
          <a:endParaRPr lang="ja-JP"/>
        </a:p>
      </c:txPr>
    </c:legend>
    <c:plotVisOnly val="1"/>
    <c:dispBlanksAs val="zero"/>
  </c:chart>
  <c:externalData r:id="rId2"/>
</c:chartSpace>
</file>

<file path=ppt/charts/chart6.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9299105654927213E-2"/>
          <c:y val="0.10241935483870968"/>
          <c:w val="0.88340564672708688"/>
          <c:h val="0.70203225806451663"/>
        </c:manualLayout>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rgbClr val="2D2D8A">
                  <a:lumMod val="40000"/>
                  <a:lumOff val="60000"/>
                </a:srgbClr>
              </a:solidFill>
              <a:ln>
                <a:solidFill>
                  <a:schemeClr val="accent6">
                    <a:lumMod val="40000"/>
                    <a:lumOff val="60000"/>
                  </a:schemeClr>
                </a:solidFill>
              </a:ln>
            </c:spPr>
          </c:marker>
          <c:dLbls>
            <c:dLbl>
              <c:idx val="3"/>
              <c:tx>
                <c:rich>
                  <a:bodyPr/>
                  <a:lstStyle/>
                  <a:p>
                    <a:r>
                      <a:rPr lang="en-US" altLang="en-US" smtClean="0"/>
                      <a:t>334,040 </a:t>
                    </a:r>
                    <a:endParaRPr lang="en-US" altLang="en-US"/>
                  </a:p>
                </c:rich>
              </c:tx>
              <c:dLblPos val="t"/>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347565</c:v>
                </c:pt>
                <c:pt idx="1">
                  <c:v>348663</c:v>
                </c:pt>
                <c:pt idx="2">
                  <c:v>351731</c:v>
                </c:pt>
                <c:pt idx="3">
                  <c:v>334040.67917290062</c:v>
                </c:pt>
                <c:pt idx="4">
                  <c:v>314465.33995560999</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4.0898763773564356E-2"/>
                  <c:y val="4.7902395398995823E-2"/>
                </c:manualLayout>
              </c:layout>
              <c:dLblPos val="r"/>
              <c:showVal val="1"/>
            </c:dLbl>
            <c:dLbl>
              <c:idx val="1"/>
              <c:layout>
                <c:manualLayout>
                  <c:x val="-5.0520554106356703E-2"/>
                  <c:y val="4.2836440253047357E-2"/>
                </c:manualLayout>
              </c:layout>
              <c:dLblPos val="r"/>
              <c:showVal val="1"/>
            </c:dLbl>
            <c:dLbl>
              <c:idx val="2"/>
              <c:layout>
                <c:manualLayout>
                  <c:x val="-5.0843362691705467E-2"/>
                  <c:y val="4.1794129954119102E-2"/>
                </c:manualLayout>
              </c:layout>
              <c:dLblPos val="r"/>
              <c:showVal val="1"/>
            </c:dLbl>
            <c:dLbl>
              <c:idx val="3"/>
              <c:layout>
                <c:manualLayout>
                  <c:x val="-6.0176701414368532E-2"/>
                  <c:y val="3.6728174808161845E-2"/>
                </c:manualLayout>
              </c:layout>
              <c:dLblPos val="r"/>
              <c:showVal val="1"/>
            </c:dLbl>
            <c:dLbl>
              <c:idx val="4"/>
              <c:layout>
                <c:manualLayout>
                  <c:x val="-5.7843366733702578E-2"/>
                  <c:y val="3.1662219662208682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39931</c:v>
                </c:pt>
                <c:pt idx="1">
                  <c:v>38236</c:v>
                </c:pt>
                <c:pt idx="2">
                  <c:v>36395</c:v>
                </c:pt>
                <c:pt idx="3">
                  <c:v>33720.435042361176</c:v>
                </c:pt>
                <c:pt idx="4">
                  <c:v>28067.029057102896</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245555</c:v>
                </c:pt>
                <c:pt idx="1">
                  <c:v>236685</c:v>
                </c:pt>
                <c:pt idx="2">
                  <c:v>228276</c:v>
                </c:pt>
                <c:pt idx="3">
                  <c:v>213527.76014467014</c:v>
                </c:pt>
                <c:pt idx="4">
                  <c:v>193912.95860891577</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4.2452452064181814E-2"/>
                  <c:y val="-3.8586887868962916E-2"/>
                </c:manualLayout>
              </c:layout>
              <c:dLblPos val="r"/>
              <c:showVal val="1"/>
            </c:dLbl>
            <c:numFmt formatCode="#,##0_);[Red]\(#,##0\)" sourceLinked="0"/>
            <c:dLblPos val="t"/>
            <c:showVal val="1"/>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59753</c:v>
                </c:pt>
                <c:pt idx="1">
                  <c:v>69836</c:v>
                </c:pt>
                <c:pt idx="2">
                  <c:v>81089</c:v>
                </c:pt>
                <c:pt idx="3">
                  <c:v>86792.483985874278</c:v>
                </c:pt>
                <c:pt idx="4">
                  <c:v>92485.352289591217</c:v>
                </c:pt>
              </c:numCache>
            </c:numRef>
          </c:val>
        </c:ser>
        <c:marker val="1"/>
        <c:axId val="170846080"/>
        <c:axId val="170847616"/>
      </c:lineChart>
      <c:catAx>
        <c:axId val="170846080"/>
        <c:scaling>
          <c:orientation val="minMax"/>
        </c:scaling>
        <c:axPos val="b"/>
        <c:numFmt formatCode="General" sourceLinked="1"/>
        <c:tickLblPos val="nextTo"/>
        <c:crossAx val="170847616"/>
        <c:crosses val="autoZero"/>
        <c:auto val="1"/>
        <c:lblAlgn val="ctr"/>
        <c:lblOffset val="100"/>
      </c:catAx>
      <c:valAx>
        <c:axId val="170847616"/>
        <c:scaling>
          <c:orientation val="minMax"/>
        </c:scaling>
        <c:axPos val="l"/>
        <c:majorGridlines/>
        <c:numFmt formatCode="#,##0_);[Red]\(#,##0\)" sourceLinked="0"/>
        <c:tickLblPos val="nextTo"/>
        <c:crossAx val="170846080"/>
        <c:crosses val="autoZero"/>
        <c:crossBetween val="between"/>
      </c:valAx>
    </c:plotArea>
    <c:legend>
      <c:legendPos val="b"/>
    </c:legend>
    <c:plotVisOnly val="1"/>
    <c:dispBlanksAs val="gap"/>
  </c:chart>
  <c:spPr>
    <a:noFill/>
    <a:ln>
      <a:noFill/>
    </a:ln>
  </c:spPr>
  <c:txPr>
    <a:bodyPr/>
    <a:lstStyle/>
    <a:p>
      <a:pPr>
        <a:defRPr sz="800"/>
      </a:pPr>
      <a:endParaRPr lang="ja-JP"/>
    </a:p>
  </c:txPr>
  <c:externalData r:id="rId2"/>
</c:chartSpace>
</file>

<file path=ppt/charts/chart60.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0"/>
              <c:tx>
                <c:rich>
                  <a:bodyPr/>
                  <a:lstStyle/>
                  <a:p>
                    <a:r>
                      <a:rPr lang="ja-JP" altLang="en-US" smtClean="0"/>
                      <a:t>住居</a:t>
                    </a:r>
                    <a:r>
                      <a:rPr lang="ja-JP" altLang="en-US"/>
                      <a:t>
</a:t>
                    </a:r>
                    <a:r>
                      <a:rPr lang="en-US" altLang="ja-JP" dirty="0"/>
                      <a:t>52.6%</a:t>
                    </a:r>
                  </a:p>
                </c:rich>
              </c:tx>
              <c:dLblPos val="ctr"/>
              <c:showVal val="1"/>
              <c:showCatName val="1"/>
              <c:separator>
</c:separator>
            </c:dLbl>
            <c:dLbl>
              <c:idx val="1"/>
              <c:layout>
                <c:manualLayout>
                  <c:x val="0.16990965998008248"/>
                  <c:y val="-0.19668523571320298"/>
                </c:manualLayout>
              </c:layout>
              <c:dLblPos val="bestFit"/>
              <c:showVal val="1"/>
              <c:showCatName val="1"/>
              <c:separator>
</c:separator>
            </c:dLbl>
            <c:dLbl>
              <c:idx val="2"/>
              <c:layout>
                <c:manualLayout>
                  <c:x val="0.17746834542610815"/>
                  <c:y val="-1.3788464453539487E-2"/>
                </c:manualLayout>
              </c:layout>
              <c:dLblPos val="bestFit"/>
              <c:showVal val="1"/>
              <c:showCatName val="1"/>
              <c:separator>
</c:separator>
            </c:dLbl>
            <c:dLbl>
              <c:idx val="3"/>
              <c:layout>
                <c:manualLayout>
                  <c:x val="0.18284962299047094"/>
                  <c:y val="0.1728137789904502"/>
                </c:manualLayout>
              </c:layout>
              <c:dLblPos val="bestFit"/>
              <c:showVal val="1"/>
              <c:showCatName val="1"/>
              <c:separator>
</c:separator>
            </c:dLbl>
            <c:numFmt formatCode="0.0%" sourceLinked="0"/>
            <c:dLblPos val="ctr"/>
            <c:showVal val="1"/>
            <c:showCatName val="1"/>
            <c:separator>
</c:separator>
            <c:showLeaderLines val="1"/>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0.52595525183379765</c:v>
                </c:pt>
                <c:pt idx="1">
                  <c:v>0.13442761732099689</c:v>
                </c:pt>
                <c:pt idx="2">
                  <c:v>0.17450964303575889</c:v>
                </c:pt>
                <c:pt idx="3">
                  <c:v>0.16510748780945458</c:v>
                </c:pt>
              </c:numCache>
            </c:numRef>
          </c:val>
        </c:ser>
        <c:dLbls>
          <c:showVal val="1"/>
        </c:dLbls>
        <c:firstSliceAng val="0"/>
      </c:pieChart>
      <c:spPr>
        <a:noFill/>
        <a:ln w="25400">
          <a:noFill/>
        </a:ln>
      </c:spPr>
    </c:plotArea>
    <c:legend>
      <c:legendPos val="b"/>
      <c:layout>
        <c:manualLayout>
          <c:xMode val="edge"/>
          <c:yMode val="edge"/>
          <c:x val="0.21938293650794408"/>
          <c:y val="0.84590027256695655"/>
          <c:w val="0.56123381704370678"/>
          <c:h val="7.1448764589965089E-2"/>
        </c:manualLayout>
      </c:layout>
      <c:txPr>
        <a:bodyPr/>
        <a:lstStyle/>
        <a:p>
          <a:pPr>
            <a:defRPr sz="800"/>
          </a:pPr>
          <a:endParaRPr lang="ja-JP"/>
        </a:p>
      </c:txPr>
    </c:legend>
    <c:plotVisOnly val="1"/>
    <c:dispBlanksAs val="zero"/>
  </c:chart>
  <c:externalData r:id="rId2"/>
  <c:userShapes r:id="rId3"/>
</c:chartSpace>
</file>

<file path=ppt/charts/chart61.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非建物用途!$B$30</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1"/>
              <c:layout>
                <c:manualLayout>
                  <c:x val="3.2111441798941799E-2"/>
                  <c:y val="-0.18329805996473139"/>
                </c:manualLayout>
              </c:layout>
              <c:dLblPos val="bestFit"/>
              <c:showVal val="1"/>
              <c:showCatName val="1"/>
              <c:separator>
</c:separator>
            </c:dLbl>
            <c:dLbl>
              <c:idx val="2"/>
              <c:layout>
                <c:manualLayout>
                  <c:x val="0.15657374338624341"/>
                  <c:y val="-0.17014029180695894"/>
                </c:manualLayout>
              </c:layout>
              <c:dLblPos val="bestFit"/>
              <c:showVal val="1"/>
              <c:showCatName val="1"/>
              <c:separator>
</c:separator>
            </c:dLbl>
            <c:dLbl>
              <c:idx val="3"/>
              <c:layout>
                <c:manualLayout>
                  <c:x val="0.11645403439153439"/>
                  <c:y val="-2.2635882635882641E-2"/>
                </c:manualLayout>
              </c:layout>
              <c:dLblPos val="bestFit"/>
              <c:showVal val="1"/>
              <c:showCatName val="1"/>
              <c:separator>
</c:separator>
            </c:dLbl>
            <c:dLblPos val="ctr"/>
            <c:showVal val="1"/>
            <c:showCatName val="1"/>
            <c:separator>
</c:separator>
            <c:showLeaderLines val="1"/>
          </c:dLbls>
          <c:cat>
            <c:strRef>
              <c:f>非建物用途!$C$29:$G$29</c:f>
              <c:strCache>
                <c:ptCount val="5"/>
                <c:pt idx="0">
                  <c:v>道路</c:v>
                </c:pt>
                <c:pt idx="1">
                  <c:v>水面</c:v>
                </c:pt>
                <c:pt idx="2">
                  <c:v>公園緑地</c:v>
                </c:pt>
                <c:pt idx="3">
                  <c:v>農地</c:v>
                </c:pt>
                <c:pt idx="4">
                  <c:v>その他</c:v>
                </c:pt>
              </c:strCache>
            </c:strRef>
          </c:cat>
          <c:val>
            <c:numRef>
              <c:f>非建物用途!$C$30:$G$30</c:f>
              <c:numCache>
                <c:formatCode>0.0%</c:formatCode>
                <c:ptCount val="5"/>
                <c:pt idx="0">
                  <c:v>0.49900000000000388</c:v>
                </c:pt>
                <c:pt idx="1">
                  <c:v>4.2702404874704399E-2</c:v>
                </c:pt>
                <c:pt idx="2">
                  <c:v>0.1506395982102299</c:v>
                </c:pt>
                <c:pt idx="3">
                  <c:v>5.9660625156945403E-2</c:v>
                </c:pt>
                <c:pt idx="4">
                  <c:v>0.24737575441306475</c:v>
                </c:pt>
              </c:numCache>
            </c:numRef>
          </c:val>
        </c:ser>
        <c:dLbls>
          <c:showVal val="1"/>
        </c:dLbls>
        <c:firstSliceAng val="0"/>
      </c:pieChart>
      <c:spPr>
        <a:noFill/>
        <a:ln w="25400">
          <a:noFill/>
        </a:ln>
      </c:spPr>
    </c:plotArea>
    <c:legend>
      <c:legendPos val="b"/>
      <c:layout>
        <c:manualLayout>
          <c:xMode val="edge"/>
          <c:yMode val="edge"/>
          <c:x val="0.13819477513227521"/>
          <c:y val="0.84806838223504888"/>
          <c:w val="0.72361011904761907"/>
          <c:h val="7.5572791406124884E-2"/>
        </c:manualLayout>
      </c:layout>
      <c:txPr>
        <a:bodyPr/>
        <a:lstStyle/>
        <a:p>
          <a:pPr>
            <a:defRPr sz="800"/>
          </a:pPr>
          <a:endParaRPr lang="ja-JP"/>
        </a:p>
      </c:txPr>
    </c:legend>
    <c:plotVisOnly val="1"/>
    <c:dispBlanksAs val="zero"/>
  </c:chart>
  <c:externalData r:id="rId2"/>
</c:chartSpace>
</file>

<file path=ppt/charts/chart7.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0079282407407401E-2"/>
          <c:y val="5.5436507936512648E-2"/>
          <c:w val="0.85010011574074051"/>
          <c:h val="0.68843015873015856"/>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8.9253171942780529</c:v>
                </c:pt>
                <c:pt idx="1">
                  <c:v>10.094709161128142</c:v>
                </c:pt>
                <c:pt idx="2">
                  <c:v>10.526087459509506</c:v>
                </c:pt>
                <c:pt idx="3">
                  <c:v>11.090710268391939</c:v>
                </c:pt>
                <c:pt idx="4">
                  <c:v>11.566190378259726</c:v>
                </c:pt>
              </c:numCache>
            </c:numRef>
          </c:val>
        </c:ser>
        <c:ser>
          <c:idx val="1"/>
          <c:order val="1"/>
          <c:tx>
            <c:strRef>
              <c:f>人口構成比の推移!$A$30</c:f>
              <c:strCache>
                <c:ptCount val="1"/>
                <c:pt idx="0">
                  <c:v>15歳～64歳（生産年齢人口）</c:v>
                </c:pt>
              </c:strCache>
            </c:strRef>
          </c:tx>
          <c:spPr>
            <a:solidFill>
              <a:srgbClr val="92D050"/>
            </a:solidFill>
          </c:spPr>
          <c:dLbls>
            <c:dLblPos val="ctr"/>
            <c:showVal val="1"/>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61.664334338496118</c:v>
                </c:pt>
                <c:pt idx="1">
                  <c:v>63.922681714505181</c:v>
                </c:pt>
                <c:pt idx="2">
                  <c:v>66.021517815825959</c:v>
                </c:pt>
                <c:pt idx="3">
                  <c:v>68.65270320834675</c:v>
                </c:pt>
                <c:pt idx="4">
                  <c:v>71.12608946266208</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dLbl>
              <c:idx val="3"/>
              <c:tx>
                <c:rich>
                  <a:bodyPr/>
                  <a:lstStyle/>
                  <a:p>
                    <a:r>
                      <a:rPr lang="en-US" altLang="en-US" smtClean="0"/>
                      <a:t>20.2 </a:t>
                    </a:r>
                    <a:endParaRPr lang="en-US" altLang="en-US"/>
                  </a:p>
                </c:rich>
              </c:tx>
              <c:dLblPos val="ctr"/>
              <c:showVal val="1"/>
            </c:dLbl>
            <c:dLblPos val="ctr"/>
            <c:showVal val="1"/>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29.410348467225823</c:v>
                </c:pt>
                <c:pt idx="1">
                  <c:v>25.982609124364863</c:v>
                </c:pt>
                <c:pt idx="2">
                  <c:v>23.452394724664508</c:v>
                </c:pt>
                <c:pt idx="3">
                  <c:v>20.256586523260989</c:v>
                </c:pt>
                <c:pt idx="4">
                  <c:v>17.307720159078205</c:v>
                </c:pt>
              </c:numCache>
            </c:numRef>
          </c:val>
        </c:ser>
        <c:overlap val="100"/>
        <c:serLines/>
        <c:axId val="171068032"/>
        <c:axId val="171266432"/>
      </c:barChart>
      <c:catAx>
        <c:axId val="171068032"/>
        <c:scaling>
          <c:orientation val="minMax"/>
        </c:scaling>
        <c:axPos val="l"/>
        <c:numFmt formatCode="General" sourceLinked="1"/>
        <c:tickLblPos val="nextTo"/>
        <c:crossAx val="171266432"/>
        <c:crosses val="autoZero"/>
        <c:auto val="1"/>
        <c:lblAlgn val="ctr"/>
        <c:lblOffset val="0"/>
      </c:catAx>
      <c:valAx>
        <c:axId val="171266432"/>
        <c:scaling>
          <c:orientation val="minMax"/>
        </c:scaling>
        <c:axPos val="b"/>
        <c:majorGridlines/>
        <c:numFmt formatCode="0%" sourceLinked="1"/>
        <c:tickLblPos val="nextTo"/>
        <c:crossAx val="171068032"/>
        <c:crosses val="autoZero"/>
        <c:crossBetween val="between"/>
      </c:valAx>
    </c:plotArea>
    <c:legend>
      <c:legendPos val="b"/>
      <c:layout>
        <c:manualLayout>
          <c:xMode val="edge"/>
          <c:yMode val="edge"/>
          <c:x val="6.1967592592592595E-2"/>
          <c:y val="0.8269373015873015"/>
          <c:w val="0.83564236111111112"/>
          <c:h val="0.11258650793650812"/>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8.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010103785103791"/>
          <c:y val="0.12599206349207029"/>
          <c:w val="0.77274969474975008"/>
          <c:h val="0.6934698412698412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12201</c:v>
                </c:pt>
                <c:pt idx="1">
                  <c:v>15926</c:v>
                </c:pt>
                <c:pt idx="2">
                  <c:v>20757</c:v>
                </c:pt>
                <c:pt idx="3">
                  <c:v>24570</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7316</c:v>
                </c:pt>
                <c:pt idx="1">
                  <c:v>9061</c:v>
                </c:pt>
                <c:pt idx="2">
                  <c:v>10487</c:v>
                </c:pt>
                <c:pt idx="3">
                  <c:v>11791</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dLbl>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148898</c:v>
                </c:pt>
                <c:pt idx="1">
                  <c:v>147787</c:v>
                </c:pt>
                <c:pt idx="2">
                  <c:v>151674</c:v>
                </c:pt>
                <c:pt idx="3">
                  <c:v>150635</c:v>
                </c:pt>
              </c:numCache>
            </c:numRef>
          </c:val>
        </c:ser>
        <c:gapWidth val="80"/>
        <c:overlap val="100"/>
        <c:serLines/>
        <c:axId val="171293312"/>
        <c:axId val="171348352"/>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9.6558302808303728E-2"/>
                  <c:y val="-5.1661507936507936E-2"/>
                </c:manualLayout>
              </c:layout>
              <c:dLblPos val="r"/>
              <c:showVal val="1"/>
            </c:dLbl>
            <c:dLbl>
              <c:idx val="1"/>
              <c:layout>
                <c:manualLayout>
                  <c:x val="-8.7225274725274721E-2"/>
                  <c:y val="-5.1404761904761904E-2"/>
                </c:manualLayout>
              </c:layout>
              <c:dLblPos val="r"/>
              <c:showVal val="1"/>
            </c:dLbl>
            <c:dLbl>
              <c:idx val="2"/>
              <c:layout>
                <c:manualLayout>
                  <c:x val="-8.7225274725274721E-2"/>
                  <c:y val="-4.6365079365079345E-2"/>
                </c:manualLayout>
              </c:layout>
              <c:dLblPos val="r"/>
              <c:showVal val="1"/>
            </c:dLbl>
            <c:dLbl>
              <c:idx val="3"/>
              <c:layout>
                <c:manualLayout>
                  <c:x val="-8.7225274725274721E-2"/>
                  <c:y val="-4.1325396825396904E-2"/>
                </c:manualLayout>
              </c:layout>
              <c:dLblPos val="r"/>
              <c:showVal val="1"/>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168415</c:v>
                </c:pt>
                <c:pt idx="1">
                  <c:v>172774</c:v>
                </c:pt>
                <c:pt idx="2">
                  <c:v>182918</c:v>
                </c:pt>
                <c:pt idx="3">
                  <c:v>186996</c:v>
                </c:pt>
              </c:numCache>
            </c:numRef>
          </c:val>
        </c:ser>
        <c:marker val="1"/>
        <c:axId val="171293312"/>
        <c:axId val="171348352"/>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5.4471001221001923E-2"/>
                  <c:y val="6.0022619047623564E-2"/>
                </c:manualLayout>
              </c:layout>
              <c:dLblPos val="r"/>
              <c:showVal val="1"/>
            </c:dLbl>
            <c:dLbl>
              <c:idx val="1"/>
              <c:layout>
                <c:manualLayout>
                  <c:x val="0"/>
                  <c:y val="-1.0309278350515465E-2"/>
                </c:manualLayout>
              </c:layout>
              <c:dLblPos val="r"/>
              <c:showVal val="1"/>
            </c:dLbl>
            <c:dLbl>
              <c:idx val="2"/>
              <c:layout>
                <c:manualLayout>
                  <c:x val="0"/>
                  <c:y val="-2.0618556701030927E-2"/>
                </c:manualLayout>
              </c:layout>
              <c:dLblPos val="r"/>
              <c:showVal val="1"/>
            </c:dLbl>
            <c:txPr>
              <a:bodyPr/>
              <a:lstStyle/>
              <a:p>
                <a:pPr>
                  <a:defRPr sz="800">
                    <a:latin typeface="ＭＳ ゴシック" panose="020B0609070205080204" pitchFamily="49" charset="-128"/>
                    <a:ea typeface="ＭＳ ゴシック" panose="020B0609070205080204" pitchFamily="49" charset="-128"/>
                  </a:defRPr>
                </a:pPr>
                <a:endParaRPr lang="ja-JP"/>
              </a:p>
            </c:txPr>
            <c:showVal val="1"/>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2.0454650714010034</c:v>
                </c:pt>
                <c:pt idx="1">
                  <c:v>1.9808999039207897</c:v>
                </c:pt>
                <c:pt idx="2">
                  <c:v>1.8905137821318843</c:v>
                </c:pt>
                <c:pt idx="3">
                  <c:v>1.8591788059637901</c:v>
                </c:pt>
              </c:numCache>
            </c:numRef>
          </c:val>
        </c:ser>
        <c:marker val="1"/>
        <c:axId val="171349888"/>
        <c:axId val="171351424"/>
      </c:lineChart>
      <c:catAx>
        <c:axId val="171293312"/>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71348352"/>
        <c:crosses val="autoZero"/>
        <c:auto val="1"/>
        <c:lblAlgn val="ctr"/>
        <c:lblOffset val="100"/>
      </c:catAx>
      <c:valAx>
        <c:axId val="171348352"/>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71293312"/>
        <c:crosses val="autoZero"/>
        <c:crossBetween val="between"/>
        <c:majorUnit val="40000"/>
      </c:valAx>
      <c:catAx>
        <c:axId val="171349888"/>
        <c:scaling>
          <c:orientation val="minMax"/>
        </c:scaling>
        <c:delete val="1"/>
        <c:axPos val="b"/>
        <c:tickLblPos val="none"/>
        <c:crossAx val="171351424"/>
        <c:crosses val="autoZero"/>
        <c:auto val="1"/>
        <c:lblAlgn val="ctr"/>
        <c:lblOffset val="100"/>
      </c:catAx>
      <c:valAx>
        <c:axId val="171351424"/>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171349888"/>
        <c:crosses val="max"/>
        <c:crossBetween val="between"/>
      </c:valAx>
    </c:plotArea>
    <c:legend>
      <c:legendPos val="b"/>
      <c:legendEntry>
        <c:idx val="3"/>
        <c:delete val="1"/>
      </c:legendEntry>
      <c:layout>
        <c:manualLayout>
          <c:xMode val="edge"/>
          <c:yMode val="edge"/>
          <c:x val="5.0396825396825523E-2"/>
          <c:y val="0.87733412698412694"/>
          <c:w val="0.79471916971916956"/>
          <c:h val="0.1125865079365081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9.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9510521885523383E-2"/>
                </c:manualLayout>
              </c:layout>
              <c:dLblPos val="ctr"/>
              <c:showVal val="1"/>
            </c:dLbl>
            <c:dLbl>
              <c:idx val="1"/>
              <c:layout>
                <c:manualLayout>
                  <c:x val="0"/>
                  <c:y val="-1.9519360269361425E-2"/>
                </c:manualLayout>
              </c:layout>
              <c:dLblPos val="ctr"/>
              <c:showVal val="1"/>
            </c:dLbl>
            <c:dLbl>
              <c:idx val="2"/>
              <c:layout>
                <c:manualLayout>
                  <c:x val="0"/>
                  <c:y val="-1.3526616865199539E-2"/>
                </c:manualLayout>
              </c:layout>
              <c:dLblPos val="ctr"/>
              <c:showVal val="1"/>
            </c:dLbl>
            <c:dLbl>
              <c:idx val="3"/>
              <c:layout>
                <c:manualLayout>
                  <c:x val="0"/>
                  <c:y val="-1.3485429705903527E-2"/>
                </c:manualLayout>
              </c:layout>
              <c:dLblPos val="ctr"/>
              <c:showVal val="1"/>
            </c:dLbl>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148</c:v>
                </c:pt>
                <c:pt idx="1">
                  <c:v>143</c:v>
                </c:pt>
                <c:pt idx="2">
                  <c:v>154</c:v>
                </c:pt>
                <c:pt idx="3">
                  <c:v>135</c:v>
                </c:pt>
              </c:numCache>
            </c:numRef>
          </c:val>
        </c:ser>
        <c:ser>
          <c:idx val="1"/>
          <c:order val="1"/>
          <c:tx>
            <c:strRef>
              <c:f>産業別就業者数の推移!$A$32</c:f>
              <c:strCache>
                <c:ptCount val="1"/>
                <c:pt idx="0">
                  <c:v>第二次産業</c:v>
                </c:pt>
              </c:strCache>
            </c:strRef>
          </c:tx>
          <c:spPr>
            <a:solidFill>
              <a:srgbClr val="92D050"/>
            </a:solidFill>
          </c:spPr>
          <c:dLbls>
            <c:dLbl>
              <c:idx val="2"/>
              <c:layout>
                <c:manualLayout>
                  <c:x val="0"/>
                  <c:y val="-1.111784511784512E-2"/>
                </c:manualLayout>
              </c:layout>
              <c:dLblPos val="ctr"/>
              <c:showVal val="1"/>
            </c:dLbl>
            <c:dLbl>
              <c:idx val="3"/>
              <c:layout>
                <c:manualLayout>
                  <c:x val="0"/>
                  <c:y val="-1.1886363636364482E-2"/>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47847</c:v>
                </c:pt>
                <c:pt idx="1">
                  <c:v>38880</c:v>
                </c:pt>
                <c:pt idx="2">
                  <c:v>32016</c:v>
                </c:pt>
                <c:pt idx="3">
                  <c:v>29473</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116383</c:v>
                </c:pt>
                <c:pt idx="1">
                  <c:v>115895</c:v>
                </c:pt>
                <c:pt idx="2">
                  <c:v>107192</c:v>
                </c:pt>
                <c:pt idx="3">
                  <c:v>94987</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dLbl>
            <c:dLbl>
              <c:idx val="1"/>
              <c:layout>
                <c:manualLayout>
                  <c:x val="0"/>
                  <c:y val="3.0769230769230802E-2"/>
                </c:manualLayout>
              </c:layout>
              <c:dLblPos val="ctr"/>
              <c:showVal val="1"/>
            </c:dLbl>
            <c:dLbl>
              <c:idx val="2"/>
              <c:layout>
                <c:manualLayout>
                  <c:x val="0"/>
                  <c:y val="3.4188034188034192E-3"/>
                </c:manualLayout>
              </c:layout>
              <c:dLblPos val="ctr"/>
              <c:showVal val="1"/>
            </c:dLbl>
            <c:numFmt formatCode="#,##0_);[Red]\(#,##0\)" sourceLinked="0"/>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3301</c:v>
                </c:pt>
                <c:pt idx="1">
                  <c:v>3643</c:v>
                </c:pt>
                <c:pt idx="2">
                  <c:v>16223</c:v>
                </c:pt>
                <c:pt idx="3">
                  <c:v>23261</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167679</c:v>
                </c:pt>
                <c:pt idx="1">
                  <c:v>158561</c:v>
                </c:pt>
                <c:pt idx="2">
                  <c:v>155585</c:v>
                </c:pt>
                <c:pt idx="3">
                  <c:v>147856</c:v>
                </c:pt>
              </c:numCache>
            </c:numRef>
          </c:val>
        </c:ser>
        <c:gapWidth val="85"/>
        <c:overlap val="100"/>
        <c:serLines/>
        <c:axId val="175991808"/>
        <c:axId val="175899392"/>
      </c:barChart>
      <c:catAx>
        <c:axId val="175991808"/>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75899392"/>
        <c:crosses val="autoZero"/>
        <c:auto val="1"/>
        <c:lblAlgn val="ctr"/>
        <c:lblOffset val="100"/>
      </c:catAx>
      <c:valAx>
        <c:axId val="175899392"/>
        <c:scaling>
          <c:orientation val="minMax"/>
          <c:max val="20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75991808"/>
        <c:crosses val="autoZero"/>
        <c:crossBetween val="between"/>
      </c:valAx>
    </c:plotArea>
    <c:legend>
      <c:legendPos val="b"/>
      <c:layout>
        <c:manualLayout>
          <c:xMode val="edge"/>
          <c:yMode val="edge"/>
          <c:x val="6.9034772182254192E-2"/>
          <c:y val="0.87814683053043419"/>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drawings/drawing1.xml><?xml version="1.0" encoding="utf-8"?>
<c:userShapes xmlns:c="http://schemas.openxmlformats.org/drawingml/2006/chart">
  <cdr:relSizeAnchor xmlns:cdr="http://schemas.openxmlformats.org/drawingml/2006/chartDrawing">
    <cdr:from>
      <cdr:x>0.01926</cdr:x>
      <cdr:y>0.05991</cdr:y>
    </cdr:from>
    <cdr:to>
      <cdr:x>0.18868</cdr:x>
      <cdr:y>0.10755</cdr:y>
    </cdr:to>
    <cdr:sp macro="" textlink="">
      <cdr:nvSpPr>
        <cdr:cNvPr id="2" name="テキスト ボックス 8"/>
        <cdr:cNvSpPr txBox="1"/>
      </cdr:nvSpPr>
      <cdr:spPr>
        <a:xfrm xmlns:a="http://schemas.openxmlformats.org/drawingml/2006/main">
          <a:off x="63080" y="150962"/>
          <a:ext cx="555020"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smtClean="0"/>
            <a:t>（世帯）</a:t>
          </a:r>
          <a:endParaRPr kumimoji="1" lang="ja-JP" altLang="en-US" sz="800" dirty="0"/>
        </a:p>
      </cdr:txBody>
    </cdr:sp>
  </cdr:relSizeAnchor>
  <cdr:relSizeAnchor xmlns:cdr="http://schemas.openxmlformats.org/drawingml/2006/chartDrawing">
    <cdr:from>
      <cdr:x>0.83057</cdr:x>
      <cdr:y>0.06442</cdr:y>
    </cdr:from>
    <cdr:to>
      <cdr:x>1</cdr:x>
      <cdr:y>0.11206</cdr:y>
    </cdr:to>
    <cdr:sp macro="" textlink="">
      <cdr:nvSpPr>
        <cdr:cNvPr id="3" name="テキスト ボックス 8"/>
        <cdr:cNvSpPr txBox="1"/>
      </cdr:nvSpPr>
      <cdr:spPr>
        <a:xfrm xmlns:a="http://schemas.openxmlformats.org/drawingml/2006/main">
          <a:off x="2758483" y="162348"/>
          <a:ext cx="555053"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10.xml><?xml version="1.0" encoding="utf-8"?>
<c:userShapes xmlns:c="http://schemas.openxmlformats.org/drawingml/2006/chart">
  <cdr:relSizeAnchor xmlns:cdr="http://schemas.openxmlformats.org/drawingml/2006/chartDrawing">
    <cdr:from>
      <cdr:x>0.82641</cdr:x>
      <cdr:y>0.05846</cdr:y>
    </cdr:from>
    <cdr:to>
      <cdr:x>0.99584</cdr:x>
      <cdr:y>0.10277</cdr:y>
    </cdr:to>
    <cdr:sp macro="" textlink="">
      <cdr:nvSpPr>
        <cdr:cNvPr id="3" name="テキスト ボックス 8"/>
        <cdr:cNvSpPr txBox="1"/>
      </cdr:nvSpPr>
      <cdr:spPr>
        <a:xfrm xmlns:a="http://schemas.openxmlformats.org/drawingml/2006/main">
          <a:off x="2707305" y="147328"/>
          <a:ext cx="555053" cy="11164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0.01005</cdr:x>
      <cdr:y>0.04232</cdr:y>
    </cdr:from>
    <cdr:to>
      <cdr:x>0.17947</cdr:x>
      <cdr:y>0.08996</cdr:y>
    </cdr:to>
    <cdr:sp macro="" textlink="">
      <cdr:nvSpPr>
        <cdr:cNvPr id="4" name="テキスト ボックス 8"/>
        <cdr:cNvSpPr txBox="1"/>
      </cdr:nvSpPr>
      <cdr:spPr>
        <a:xfrm xmlns:a="http://schemas.openxmlformats.org/drawingml/2006/main">
          <a:off x="32911" y="106635"/>
          <a:ext cx="555020"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ysClr val="windowText" lastClr="000000"/>
              </a:solidFill>
              <a:latin typeface="Calibri"/>
            </a:defRPr>
          </a:lvl1pPr>
          <a:lvl2pPr marL="457200" indent="0">
            <a:defRPr sz="1100">
              <a:solidFill>
                <a:sysClr val="windowText" lastClr="000000"/>
              </a:solidFill>
              <a:latin typeface="Calibri"/>
            </a:defRPr>
          </a:lvl2pPr>
          <a:lvl3pPr marL="914400" indent="0">
            <a:defRPr sz="1100">
              <a:solidFill>
                <a:sysClr val="windowText" lastClr="000000"/>
              </a:solidFill>
              <a:latin typeface="Calibri"/>
            </a:defRPr>
          </a:lvl3pPr>
          <a:lvl4pPr marL="1371600" indent="0">
            <a:defRPr sz="1100">
              <a:solidFill>
                <a:sysClr val="windowText" lastClr="000000"/>
              </a:solidFill>
              <a:latin typeface="Calibri"/>
            </a:defRPr>
          </a:lvl4pPr>
          <a:lvl5pPr marL="1828800" indent="0">
            <a:defRPr sz="1100">
              <a:solidFill>
                <a:sysClr val="windowText" lastClr="000000"/>
              </a:solidFill>
              <a:latin typeface="Calibri"/>
            </a:defRPr>
          </a:lvl5pPr>
          <a:lvl6pPr marL="2286000" indent="0">
            <a:defRPr sz="1100">
              <a:solidFill>
                <a:sysClr val="windowText" lastClr="000000"/>
              </a:solidFill>
              <a:latin typeface="Calibri"/>
            </a:defRPr>
          </a:lvl6pPr>
          <a:lvl7pPr marL="2743200" indent="0">
            <a:defRPr sz="1100">
              <a:solidFill>
                <a:sysClr val="windowText" lastClr="000000"/>
              </a:solidFill>
              <a:latin typeface="Calibri"/>
            </a:defRPr>
          </a:lvl7pPr>
          <a:lvl8pPr marL="3200400" indent="0">
            <a:defRPr sz="1100">
              <a:solidFill>
                <a:sysClr val="windowText" lastClr="000000"/>
              </a:solidFill>
              <a:latin typeface="Calibri"/>
            </a:defRPr>
          </a:lvl8pPr>
          <a:lvl9pPr marL="3657600" indent="0">
            <a:defRPr sz="1100">
              <a:solidFill>
                <a:sysClr val="windowText" lastClr="000000"/>
              </a:solidFill>
              <a:latin typeface="Calibri"/>
            </a:defRPr>
          </a:lvl9pPr>
        </a:lstStyle>
        <a:p xmlns:a="http://schemas.openxmlformats.org/drawingml/2006/main">
          <a:pPr algn="ctr"/>
          <a:r>
            <a:rPr kumimoji="1" lang="ja-JP" altLang="en-US" sz="800" dirty="0" smtClean="0"/>
            <a:t>（世帯）</a:t>
          </a:r>
          <a:endParaRPr kumimoji="1" lang="ja-JP" altLang="en-US" sz="800" dirty="0"/>
        </a:p>
      </cdr:txBody>
    </cdr:sp>
  </cdr:relSizeAnchor>
</c:userShapes>
</file>

<file path=ppt/drawings/drawing11.xml><?xml version="1.0" encoding="utf-8"?>
<c:userShapes xmlns:c="http://schemas.openxmlformats.org/drawingml/2006/chart">
  <cdr:relSizeAnchor xmlns:cdr="http://schemas.openxmlformats.org/drawingml/2006/chartDrawing">
    <cdr:from>
      <cdr:x>0.04336</cdr:x>
      <cdr:y>0.00142</cdr:y>
    </cdr:from>
    <cdr:to>
      <cdr:x>0.21094</cdr:x>
      <cdr:y>0.05162</cdr:y>
    </cdr:to>
    <cdr:sp macro="" textlink="">
      <cdr:nvSpPr>
        <cdr:cNvPr id="2" name="テキスト ボックス 8"/>
        <cdr:cNvSpPr txBox="1"/>
      </cdr:nvSpPr>
      <cdr:spPr>
        <a:xfrm xmlns:a="http://schemas.openxmlformats.org/drawingml/2006/main">
          <a:off x="143619" y="3398"/>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12.xml><?xml version="1.0" encoding="utf-8"?>
<c:userShapes xmlns:c="http://schemas.openxmlformats.org/drawingml/2006/chart">
  <cdr:relSizeAnchor xmlns:cdr="http://schemas.openxmlformats.org/drawingml/2006/chartDrawing">
    <cdr:from>
      <cdr:x>0.20773</cdr:x>
      <cdr:y>0.81116</cdr:y>
    </cdr:from>
    <cdr:to>
      <cdr:x>0.3614</cdr:x>
      <cdr:y>0.89303</cdr:y>
    </cdr:to>
    <cdr:grpSp>
      <cdr:nvGrpSpPr>
        <cdr:cNvPr id="2" name="グループ化 1"/>
        <cdr:cNvGrpSpPr/>
      </cdr:nvGrpSpPr>
      <cdr:grpSpPr>
        <a:xfrm xmlns:a="http://schemas.openxmlformats.org/drawingml/2006/main">
          <a:off x="584054" y="2140489"/>
          <a:ext cx="432058" cy="216039"/>
          <a:chOff x="701196" y="2120240"/>
          <a:chExt cx="432048" cy="216024"/>
        </a:xfrm>
      </cdr:grpSpPr>
      <cdr:sp macro="" textlink="">
        <cdr:nvSpPr>
          <cdr:cNvPr id="3" name="正方形/長方形 2"/>
          <cdr:cNvSpPr/>
        </cdr:nvSpPr>
        <cdr:spPr>
          <a:xfrm xmlns:a="http://schemas.openxmlformats.org/drawingml/2006/main">
            <a:off x="797984" y="2149956"/>
            <a:ext cx="216024" cy="144016"/>
          </a:xfrm>
          <a:prstGeom xmlns:a="http://schemas.openxmlformats.org/drawingml/2006/main" prst="rect">
            <a:avLst/>
          </a:prstGeom>
          <a:solidFill xmlns:a="http://schemas.openxmlformats.org/drawingml/2006/main">
            <a:sysClr val="window" lastClr="FFFFFF"/>
          </a:solidFill>
          <a:ln xmlns:a="http://schemas.openxmlformats.org/drawingml/2006/main" w="25400" cap="flat" cmpd="sng" algn="ctr">
            <a:noFill/>
            <a:prstDash val="solid"/>
          </a:ln>
          <a:effectLst xmlns:a="http://schemas.openxmlformats.org/drawingml/2006/mai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ysClr val="window" lastClr="FFFFFF"/>
                </a:solidFill>
                <a:latin typeface="Calibri"/>
              </a:defRPr>
            </a:lvl1pPr>
            <a:lvl2pPr marL="457200" indent="0">
              <a:defRPr sz="1100">
                <a:solidFill>
                  <a:sysClr val="window" lastClr="FFFFFF"/>
                </a:solidFill>
                <a:latin typeface="Calibri"/>
              </a:defRPr>
            </a:lvl2pPr>
            <a:lvl3pPr marL="914400" indent="0">
              <a:defRPr sz="1100">
                <a:solidFill>
                  <a:sysClr val="window" lastClr="FFFFFF"/>
                </a:solidFill>
                <a:latin typeface="Calibri"/>
              </a:defRPr>
            </a:lvl3pPr>
            <a:lvl4pPr marL="1371600" indent="0">
              <a:defRPr sz="1100">
                <a:solidFill>
                  <a:sysClr val="window" lastClr="FFFFFF"/>
                </a:solidFill>
                <a:latin typeface="Calibri"/>
              </a:defRPr>
            </a:lvl4pPr>
            <a:lvl5pPr marL="1828800" indent="0">
              <a:defRPr sz="1100">
                <a:solidFill>
                  <a:sysClr val="window" lastClr="FFFFFF"/>
                </a:solidFill>
                <a:latin typeface="Calibri"/>
              </a:defRPr>
            </a:lvl5pPr>
            <a:lvl6pPr marL="2286000" indent="0">
              <a:defRPr sz="1100">
                <a:solidFill>
                  <a:sysClr val="window" lastClr="FFFFFF"/>
                </a:solidFill>
                <a:latin typeface="Calibri"/>
              </a:defRPr>
            </a:lvl6pPr>
            <a:lvl7pPr marL="2743200" indent="0">
              <a:defRPr sz="1100">
                <a:solidFill>
                  <a:sysClr val="window" lastClr="FFFFFF"/>
                </a:solidFill>
                <a:latin typeface="Calibri"/>
              </a:defRPr>
            </a:lvl7pPr>
            <a:lvl8pPr marL="3200400" indent="0">
              <a:defRPr sz="1100">
                <a:solidFill>
                  <a:sysClr val="window" lastClr="FFFFFF"/>
                </a:solidFill>
                <a:latin typeface="Calibri"/>
              </a:defRPr>
            </a:lvl8pPr>
            <a:lvl9pPr marL="3657600" indent="0">
              <a:defRPr sz="1100">
                <a:solidFill>
                  <a:sysClr val="window" lastClr="FFFFFF"/>
                </a:solidFill>
                <a:latin typeface="Calibri"/>
              </a:defRPr>
            </a:lvl9pPr>
          </a:lstStyle>
          <a:p xmlns:a="http://schemas.openxmlformats.org/drawingml/2006/main">
            <a:endParaRPr lang="ja-JP"/>
          </a:p>
        </cdr:txBody>
      </cdr:sp>
      <cdr:sp macro="" textlink="">
        <cdr:nvSpPr>
          <cdr:cNvPr id="4" name="テキスト ボックス 3"/>
          <cdr:cNvSpPr txBox="1"/>
        </cdr:nvSpPr>
        <cdr:spPr>
          <a:xfrm xmlns:a="http://schemas.openxmlformats.org/drawingml/2006/main">
            <a:off x="701196" y="2120240"/>
            <a:ext cx="432048" cy="21602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r>
              <a:rPr lang="ja-JP" altLang="en-US" sz="800" dirty="0"/>
              <a:t>住居</a:t>
            </a:r>
          </a:p>
        </cdr:txBody>
      </cdr:sp>
    </cdr:grpSp>
  </cdr:relSizeAnchor>
</c:userShapes>
</file>

<file path=ppt/drawings/drawing13.xml><?xml version="1.0" encoding="utf-8"?>
<c:userShapes xmlns:c="http://schemas.openxmlformats.org/drawingml/2006/chart">
  <cdr:relSizeAnchor xmlns:cdr="http://schemas.openxmlformats.org/drawingml/2006/chartDrawing">
    <cdr:from>
      <cdr:x>0.81744</cdr:x>
      <cdr:y>0.07576</cdr:y>
    </cdr:from>
    <cdr:to>
      <cdr:x>0.98687</cdr:x>
      <cdr:y>0.1234</cdr:y>
    </cdr:to>
    <cdr:sp macro="" textlink="">
      <cdr:nvSpPr>
        <cdr:cNvPr id="3" name="テキスト ボックス 8"/>
        <cdr:cNvSpPr txBox="1"/>
      </cdr:nvSpPr>
      <cdr:spPr>
        <a:xfrm xmlns:a="http://schemas.openxmlformats.org/drawingml/2006/main">
          <a:off x="2677945" y="190922"/>
          <a:ext cx="555025" cy="12003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0.02202</cdr:x>
      <cdr:y>0.05715</cdr:y>
    </cdr:from>
    <cdr:to>
      <cdr:x>0.19144</cdr:x>
      <cdr:y>0.10479</cdr:y>
    </cdr:to>
    <cdr:sp macro="" textlink="">
      <cdr:nvSpPr>
        <cdr:cNvPr id="4" name="テキスト ボックス 8"/>
        <cdr:cNvSpPr txBox="1"/>
      </cdr:nvSpPr>
      <cdr:spPr>
        <a:xfrm xmlns:a="http://schemas.openxmlformats.org/drawingml/2006/main">
          <a:off x="72152" y="144016"/>
          <a:ext cx="555020"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ysClr val="windowText" lastClr="000000"/>
              </a:solidFill>
              <a:latin typeface="Calibri"/>
            </a:defRPr>
          </a:lvl1pPr>
          <a:lvl2pPr marL="457200" indent="0">
            <a:defRPr sz="1100">
              <a:solidFill>
                <a:sysClr val="windowText" lastClr="000000"/>
              </a:solidFill>
              <a:latin typeface="Calibri"/>
            </a:defRPr>
          </a:lvl2pPr>
          <a:lvl3pPr marL="914400" indent="0">
            <a:defRPr sz="1100">
              <a:solidFill>
                <a:sysClr val="windowText" lastClr="000000"/>
              </a:solidFill>
              <a:latin typeface="Calibri"/>
            </a:defRPr>
          </a:lvl3pPr>
          <a:lvl4pPr marL="1371600" indent="0">
            <a:defRPr sz="1100">
              <a:solidFill>
                <a:sysClr val="windowText" lastClr="000000"/>
              </a:solidFill>
              <a:latin typeface="Calibri"/>
            </a:defRPr>
          </a:lvl4pPr>
          <a:lvl5pPr marL="1828800" indent="0">
            <a:defRPr sz="1100">
              <a:solidFill>
                <a:sysClr val="windowText" lastClr="000000"/>
              </a:solidFill>
              <a:latin typeface="Calibri"/>
            </a:defRPr>
          </a:lvl5pPr>
          <a:lvl6pPr marL="2286000" indent="0">
            <a:defRPr sz="1100">
              <a:solidFill>
                <a:sysClr val="windowText" lastClr="000000"/>
              </a:solidFill>
              <a:latin typeface="Calibri"/>
            </a:defRPr>
          </a:lvl6pPr>
          <a:lvl7pPr marL="2743200" indent="0">
            <a:defRPr sz="1100">
              <a:solidFill>
                <a:sysClr val="windowText" lastClr="000000"/>
              </a:solidFill>
              <a:latin typeface="Calibri"/>
            </a:defRPr>
          </a:lvl7pPr>
          <a:lvl8pPr marL="3200400" indent="0">
            <a:defRPr sz="1100">
              <a:solidFill>
                <a:sysClr val="windowText" lastClr="000000"/>
              </a:solidFill>
              <a:latin typeface="Calibri"/>
            </a:defRPr>
          </a:lvl8pPr>
          <a:lvl9pPr marL="3657600" indent="0">
            <a:defRPr sz="1100">
              <a:solidFill>
                <a:sysClr val="windowText" lastClr="000000"/>
              </a:solidFill>
              <a:latin typeface="Calibri"/>
            </a:defRPr>
          </a:lvl9pPr>
        </a:lstStyle>
        <a:p xmlns:a="http://schemas.openxmlformats.org/drawingml/2006/main">
          <a:pPr algn="ctr"/>
          <a:r>
            <a:rPr kumimoji="1" lang="ja-JP" altLang="en-US" sz="800" dirty="0" smtClean="0"/>
            <a:t>（世帯）</a:t>
          </a:r>
          <a:endParaRPr kumimoji="1" lang="ja-JP" altLang="en-US" sz="800" dirty="0"/>
        </a:p>
      </cdr:txBody>
    </cdr:sp>
  </cdr:relSizeAnchor>
</c:userShapes>
</file>

<file path=ppt/drawings/drawing14.xml><?xml version="1.0" encoding="utf-8"?>
<c:userShapes xmlns:c="http://schemas.openxmlformats.org/drawingml/2006/chart">
  <cdr:relSizeAnchor xmlns:cdr="http://schemas.openxmlformats.org/drawingml/2006/chartDrawing">
    <cdr:from>
      <cdr:x>0.04106</cdr:x>
      <cdr:y>0</cdr:y>
    </cdr:from>
    <cdr:to>
      <cdr:x>0.20863</cdr:x>
      <cdr:y>0.05052</cdr:y>
    </cdr:to>
    <cdr:sp macro="" textlink="">
      <cdr:nvSpPr>
        <cdr:cNvPr id="2" name="テキスト ボックス 8"/>
        <cdr:cNvSpPr txBox="1"/>
      </cdr:nvSpPr>
      <cdr:spPr>
        <a:xfrm xmlns:a="http://schemas.openxmlformats.org/drawingml/2006/main">
          <a:off x="135979" y="-34702"/>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15.xml><?xml version="1.0" encoding="utf-8"?>
<c:userShapes xmlns:c="http://schemas.openxmlformats.org/drawingml/2006/chart">
  <cdr:relSizeAnchor xmlns:cdr="http://schemas.openxmlformats.org/drawingml/2006/chartDrawing">
    <cdr:from>
      <cdr:x>0.83058</cdr:x>
      <cdr:y>0.06927</cdr:y>
    </cdr:from>
    <cdr:to>
      <cdr:x>1</cdr:x>
      <cdr:y>0.1169</cdr:y>
    </cdr:to>
    <cdr:sp macro="" textlink="">
      <cdr:nvSpPr>
        <cdr:cNvPr id="3" name="テキスト ボックス 8"/>
        <cdr:cNvSpPr txBox="1"/>
      </cdr:nvSpPr>
      <cdr:spPr>
        <a:xfrm xmlns:a="http://schemas.openxmlformats.org/drawingml/2006/main">
          <a:off x="2723382" y="174551"/>
          <a:ext cx="555025" cy="12003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0.00014</cdr:x>
      <cdr:y>0.05715</cdr:y>
    </cdr:from>
    <cdr:to>
      <cdr:x>0.16956</cdr:x>
      <cdr:y>0.10479</cdr:y>
    </cdr:to>
    <cdr:sp macro="" textlink="">
      <cdr:nvSpPr>
        <cdr:cNvPr id="4" name="テキスト ボックス 8"/>
        <cdr:cNvSpPr txBox="1"/>
      </cdr:nvSpPr>
      <cdr:spPr>
        <a:xfrm xmlns:a="http://schemas.openxmlformats.org/drawingml/2006/main">
          <a:off x="466" y="144016"/>
          <a:ext cx="555020"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ysClr val="windowText" lastClr="000000"/>
              </a:solidFill>
              <a:latin typeface="Calibri"/>
            </a:defRPr>
          </a:lvl1pPr>
          <a:lvl2pPr marL="457200" indent="0">
            <a:defRPr sz="1100">
              <a:solidFill>
                <a:sysClr val="windowText" lastClr="000000"/>
              </a:solidFill>
              <a:latin typeface="Calibri"/>
            </a:defRPr>
          </a:lvl2pPr>
          <a:lvl3pPr marL="914400" indent="0">
            <a:defRPr sz="1100">
              <a:solidFill>
                <a:sysClr val="windowText" lastClr="000000"/>
              </a:solidFill>
              <a:latin typeface="Calibri"/>
            </a:defRPr>
          </a:lvl3pPr>
          <a:lvl4pPr marL="1371600" indent="0">
            <a:defRPr sz="1100">
              <a:solidFill>
                <a:sysClr val="windowText" lastClr="000000"/>
              </a:solidFill>
              <a:latin typeface="Calibri"/>
            </a:defRPr>
          </a:lvl4pPr>
          <a:lvl5pPr marL="1828800" indent="0">
            <a:defRPr sz="1100">
              <a:solidFill>
                <a:sysClr val="windowText" lastClr="000000"/>
              </a:solidFill>
              <a:latin typeface="Calibri"/>
            </a:defRPr>
          </a:lvl5pPr>
          <a:lvl6pPr marL="2286000" indent="0">
            <a:defRPr sz="1100">
              <a:solidFill>
                <a:sysClr val="windowText" lastClr="000000"/>
              </a:solidFill>
              <a:latin typeface="Calibri"/>
            </a:defRPr>
          </a:lvl6pPr>
          <a:lvl7pPr marL="2743200" indent="0">
            <a:defRPr sz="1100">
              <a:solidFill>
                <a:sysClr val="windowText" lastClr="000000"/>
              </a:solidFill>
              <a:latin typeface="Calibri"/>
            </a:defRPr>
          </a:lvl7pPr>
          <a:lvl8pPr marL="3200400" indent="0">
            <a:defRPr sz="1100">
              <a:solidFill>
                <a:sysClr val="windowText" lastClr="000000"/>
              </a:solidFill>
              <a:latin typeface="Calibri"/>
            </a:defRPr>
          </a:lvl8pPr>
          <a:lvl9pPr marL="3657600" indent="0">
            <a:defRPr sz="1100">
              <a:solidFill>
                <a:sysClr val="windowText" lastClr="000000"/>
              </a:solidFill>
              <a:latin typeface="Calibri"/>
            </a:defRPr>
          </a:lvl9pPr>
        </a:lstStyle>
        <a:p xmlns:a="http://schemas.openxmlformats.org/drawingml/2006/main">
          <a:pPr algn="ctr"/>
          <a:r>
            <a:rPr kumimoji="1" lang="ja-JP" altLang="en-US" sz="800" dirty="0" smtClean="0"/>
            <a:t>（世帯）</a:t>
          </a:r>
          <a:endParaRPr kumimoji="1" lang="ja-JP" altLang="en-US" sz="800" dirty="0"/>
        </a:p>
      </cdr:txBody>
    </cdr:sp>
  </cdr:relSizeAnchor>
</c:userShapes>
</file>

<file path=ppt/drawings/drawing16.xml><?xml version="1.0" encoding="utf-8"?>
<c:userShapes xmlns:c="http://schemas.openxmlformats.org/drawingml/2006/chart">
  <cdr:relSizeAnchor xmlns:cdr="http://schemas.openxmlformats.org/drawingml/2006/chartDrawing">
    <cdr:from>
      <cdr:x>0.04083</cdr:x>
      <cdr:y>0</cdr:y>
    </cdr:from>
    <cdr:to>
      <cdr:x>0.20841</cdr:x>
      <cdr:y>0.05052</cdr:y>
    </cdr:to>
    <cdr:sp macro="" textlink="">
      <cdr:nvSpPr>
        <cdr:cNvPr id="2" name="テキスト ボックス 8"/>
        <cdr:cNvSpPr txBox="1"/>
      </cdr:nvSpPr>
      <cdr:spPr>
        <a:xfrm xmlns:a="http://schemas.openxmlformats.org/drawingml/2006/main">
          <a:off x="135235" y="-53752"/>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17.xml><?xml version="1.0" encoding="utf-8"?>
<c:userShapes xmlns:c="http://schemas.openxmlformats.org/drawingml/2006/chart">
  <cdr:relSizeAnchor xmlns:cdr="http://schemas.openxmlformats.org/drawingml/2006/chartDrawing">
    <cdr:from>
      <cdr:x>0.25519</cdr:x>
      <cdr:y>0.83949</cdr:y>
    </cdr:from>
    <cdr:to>
      <cdr:x>0.39806</cdr:x>
      <cdr:y>0.92608</cdr:y>
    </cdr:to>
    <cdr:grpSp>
      <cdr:nvGrpSpPr>
        <cdr:cNvPr id="2" name="グループ化 1"/>
        <cdr:cNvGrpSpPr/>
      </cdr:nvGrpSpPr>
      <cdr:grpSpPr>
        <a:xfrm xmlns:a="http://schemas.openxmlformats.org/drawingml/2006/main">
          <a:off x="771695" y="2094360"/>
          <a:ext cx="432038" cy="216024"/>
          <a:chOff x="701196" y="2120240"/>
          <a:chExt cx="432048" cy="216024"/>
        </a:xfrm>
      </cdr:grpSpPr>
      <cdr:sp macro="" textlink="">
        <cdr:nvSpPr>
          <cdr:cNvPr id="3" name="正方形/長方形 2"/>
          <cdr:cNvSpPr/>
        </cdr:nvSpPr>
        <cdr:spPr>
          <a:xfrm xmlns:a="http://schemas.openxmlformats.org/drawingml/2006/main">
            <a:off x="797984" y="2149956"/>
            <a:ext cx="216024" cy="144016"/>
          </a:xfrm>
          <a:prstGeom xmlns:a="http://schemas.openxmlformats.org/drawingml/2006/main" prst="rect">
            <a:avLst/>
          </a:prstGeom>
          <a:solidFill xmlns:a="http://schemas.openxmlformats.org/drawingml/2006/main">
            <a:sysClr val="window" lastClr="FFFFFF"/>
          </a:solidFill>
          <a:ln xmlns:a="http://schemas.openxmlformats.org/drawingml/2006/main" w="25400" cap="flat" cmpd="sng" algn="ctr">
            <a:noFill/>
            <a:prstDash val="solid"/>
          </a:ln>
          <a:effectLst xmlns:a="http://schemas.openxmlformats.org/drawingml/2006/mai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ysClr val="window" lastClr="FFFFFF"/>
                </a:solidFill>
                <a:latin typeface="Calibri"/>
              </a:defRPr>
            </a:lvl1pPr>
            <a:lvl2pPr marL="457200" indent="0">
              <a:defRPr sz="1100">
                <a:solidFill>
                  <a:sysClr val="window" lastClr="FFFFFF"/>
                </a:solidFill>
                <a:latin typeface="Calibri"/>
              </a:defRPr>
            </a:lvl2pPr>
            <a:lvl3pPr marL="914400" indent="0">
              <a:defRPr sz="1100">
                <a:solidFill>
                  <a:sysClr val="window" lastClr="FFFFFF"/>
                </a:solidFill>
                <a:latin typeface="Calibri"/>
              </a:defRPr>
            </a:lvl3pPr>
            <a:lvl4pPr marL="1371600" indent="0">
              <a:defRPr sz="1100">
                <a:solidFill>
                  <a:sysClr val="window" lastClr="FFFFFF"/>
                </a:solidFill>
                <a:latin typeface="Calibri"/>
              </a:defRPr>
            </a:lvl4pPr>
            <a:lvl5pPr marL="1828800" indent="0">
              <a:defRPr sz="1100">
                <a:solidFill>
                  <a:sysClr val="window" lastClr="FFFFFF"/>
                </a:solidFill>
                <a:latin typeface="Calibri"/>
              </a:defRPr>
            </a:lvl5pPr>
            <a:lvl6pPr marL="2286000" indent="0">
              <a:defRPr sz="1100">
                <a:solidFill>
                  <a:sysClr val="window" lastClr="FFFFFF"/>
                </a:solidFill>
                <a:latin typeface="Calibri"/>
              </a:defRPr>
            </a:lvl6pPr>
            <a:lvl7pPr marL="2743200" indent="0">
              <a:defRPr sz="1100">
                <a:solidFill>
                  <a:sysClr val="window" lastClr="FFFFFF"/>
                </a:solidFill>
                <a:latin typeface="Calibri"/>
              </a:defRPr>
            </a:lvl7pPr>
            <a:lvl8pPr marL="3200400" indent="0">
              <a:defRPr sz="1100">
                <a:solidFill>
                  <a:sysClr val="window" lastClr="FFFFFF"/>
                </a:solidFill>
                <a:latin typeface="Calibri"/>
              </a:defRPr>
            </a:lvl8pPr>
            <a:lvl9pPr marL="3657600" indent="0">
              <a:defRPr sz="1100">
                <a:solidFill>
                  <a:sysClr val="window" lastClr="FFFFFF"/>
                </a:solidFill>
                <a:latin typeface="Calibri"/>
              </a:defRPr>
            </a:lvl9pPr>
          </a:lstStyle>
          <a:p xmlns:a="http://schemas.openxmlformats.org/drawingml/2006/main">
            <a:endParaRPr lang="ja-JP"/>
          </a:p>
        </cdr:txBody>
      </cdr:sp>
      <cdr:sp macro="" textlink="">
        <cdr:nvSpPr>
          <cdr:cNvPr id="4" name="テキスト ボックス 3"/>
          <cdr:cNvSpPr txBox="1"/>
        </cdr:nvSpPr>
        <cdr:spPr>
          <a:xfrm xmlns:a="http://schemas.openxmlformats.org/drawingml/2006/main">
            <a:off x="701196" y="2120240"/>
            <a:ext cx="432048" cy="21602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r>
              <a:rPr lang="ja-JP" altLang="en-US" sz="800" dirty="0"/>
              <a:t>住居</a:t>
            </a:r>
          </a:p>
        </cdr:txBody>
      </cdr:sp>
    </cdr:grpSp>
  </cdr:relSizeAnchor>
</c:userShapes>
</file>

<file path=ppt/drawings/drawing18.xml><?xml version="1.0" encoding="utf-8"?>
<c:userShapes xmlns:c="http://schemas.openxmlformats.org/drawingml/2006/chart">
  <cdr:relSizeAnchor xmlns:cdr="http://schemas.openxmlformats.org/drawingml/2006/chartDrawing">
    <cdr:from>
      <cdr:x>0.83057</cdr:x>
      <cdr:y>0.05428</cdr:y>
    </cdr:from>
    <cdr:to>
      <cdr:x>1</cdr:x>
      <cdr:y>0.10191</cdr:y>
    </cdr:to>
    <cdr:sp macro="" textlink="">
      <cdr:nvSpPr>
        <cdr:cNvPr id="3" name="テキスト ボックス 8"/>
        <cdr:cNvSpPr txBox="1"/>
      </cdr:nvSpPr>
      <cdr:spPr>
        <a:xfrm xmlns:a="http://schemas.openxmlformats.org/drawingml/2006/main">
          <a:off x="2776715" y="136798"/>
          <a:ext cx="555025" cy="12003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0.00984</cdr:x>
      <cdr:y>0.05273</cdr:y>
    </cdr:from>
    <cdr:to>
      <cdr:x>0.17927</cdr:x>
      <cdr:y>0.10037</cdr:y>
    </cdr:to>
    <cdr:sp macro="" textlink="">
      <cdr:nvSpPr>
        <cdr:cNvPr id="4" name="テキスト ボックス 8"/>
        <cdr:cNvSpPr txBox="1"/>
      </cdr:nvSpPr>
      <cdr:spPr>
        <a:xfrm xmlns:a="http://schemas.openxmlformats.org/drawingml/2006/main">
          <a:off x="32245" y="132903"/>
          <a:ext cx="555020"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ysClr val="windowText" lastClr="000000"/>
              </a:solidFill>
              <a:latin typeface="Calibri"/>
            </a:defRPr>
          </a:lvl1pPr>
          <a:lvl2pPr marL="457200" indent="0">
            <a:defRPr sz="1100">
              <a:solidFill>
                <a:sysClr val="windowText" lastClr="000000"/>
              </a:solidFill>
              <a:latin typeface="Calibri"/>
            </a:defRPr>
          </a:lvl2pPr>
          <a:lvl3pPr marL="914400" indent="0">
            <a:defRPr sz="1100">
              <a:solidFill>
                <a:sysClr val="windowText" lastClr="000000"/>
              </a:solidFill>
              <a:latin typeface="Calibri"/>
            </a:defRPr>
          </a:lvl3pPr>
          <a:lvl4pPr marL="1371600" indent="0">
            <a:defRPr sz="1100">
              <a:solidFill>
                <a:sysClr val="windowText" lastClr="000000"/>
              </a:solidFill>
              <a:latin typeface="Calibri"/>
            </a:defRPr>
          </a:lvl4pPr>
          <a:lvl5pPr marL="1828800" indent="0">
            <a:defRPr sz="1100">
              <a:solidFill>
                <a:sysClr val="windowText" lastClr="000000"/>
              </a:solidFill>
              <a:latin typeface="Calibri"/>
            </a:defRPr>
          </a:lvl5pPr>
          <a:lvl6pPr marL="2286000" indent="0">
            <a:defRPr sz="1100">
              <a:solidFill>
                <a:sysClr val="windowText" lastClr="000000"/>
              </a:solidFill>
              <a:latin typeface="Calibri"/>
            </a:defRPr>
          </a:lvl6pPr>
          <a:lvl7pPr marL="2743200" indent="0">
            <a:defRPr sz="1100">
              <a:solidFill>
                <a:sysClr val="windowText" lastClr="000000"/>
              </a:solidFill>
              <a:latin typeface="Calibri"/>
            </a:defRPr>
          </a:lvl7pPr>
          <a:lvl8pPr marL="3200400" indent="0">
            <a:defRPr sz="1100">
              <a:solidFill>
                <a:sysClr val="windowText" lastClr="000000"/>
              </a:solidFill>
              <a:latin typeface="Calibri"/>
            </a:defRPr>
          </a:lvl8pPr>
          <a:lvl9pPr marL="3657600" indent="0">
            <a:defRPr sz="1100">
              <a:solidFill>
                <a:sysClr val="windowText" lastClr="000000"/>
              </a:solidFill>
              <a:latin typeface="Calibri"/>
            </a:defRPr>
          </a:lvl9pPr>
        </a:lstStyle>
        <a:p xmlns:a="http://schemas.openxmlformats.org/drawingml/2006/main">
          <a:pPr algn="ctr"/>
          <a:r>
            <a:rPr kumimoji="1" lang="ja-JP" altLang="en-US" sz="800" dirty="0" smtClean="0"/>
            <a:t>（世帯）</a:t>
          </a:r>
          <a:endParaRPr kumimoji="1" lang="ja-JP" altLang="en-US" sz="800" dirty="0"/>
        </a:p>
      </cdr:txBody>
    </cdr:sp>
  </cdr:relSizeAnchor>
</c:userShapes>
</file>

<file path=ppt/drawings/drawing19.xml><?xml version="1.0" encoding="utf-8"?>
<c:userShapes xmlns:c="http://schemas.openxmlformats.org/drawingml/2006/chart">
  <cdr:relSizeAnchor xmlns:cdr="http://schemas.openxmlformats.org/drawingml/2006/chartDrawing">
    <cdr:from>
      <cdr:x>0.06015</cdr:x>
      <cdr:y>0</cdr:y>
    </cdr:from>
    <cdr:to>
      <cdr:x>0.22773</cdr:x>
      <cdr:y>0.05052</cdr:y>
    </cdr:to>
    <cdr:sp macro="" textlink="">
      <cdr:nvSpPr>
        <cdr:cNvPr id="2" name="テキスト ボックス 8"/>
        <cdr:cNvSpPr txBox="1"/>
      </cdr:nvSpPr>
      <cdr:spPr>
        <a:xfrm xmlns:a="http://schemas.openxmlformats.org/drawingml/2006/main">
          <a:off x="199206" y="-2729"/>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2.xml><?xml version="1.0" encoding="utf-8"?>
<c:userShapes xmlns:c="http://schemas.openxmlformats.org/drawingml/2006/chart">
  <cdr:relSizeAnchor xmlns:cdr="http://schemas.openxmlformats.org/drawingml/2006/chartDrawing">
    <cdr:from>
      <cdr:x>0.04348</cdr:x>
      <cdr:y>0</cdr:y>
    </cdr:from>
    <cdr:to>
      <cdr:x>0.21106</cdr:x>
      <cdr:y>0.05052</cdr:y>
    </cdr:to>
    <cdr:sp macro="" textlink="">
      <cdr:nvSpPr>
        <cdr:cNvPr id="2" name="テキスト ボックス 8"/>
        <cdr:cNvSpPr txBox="1"/>
      </cdr:nvSpPr>
      <cdr:spPr>
        <a:xfrm xmlns:a="http://schemas.openxmlformats.org/drawingml/2006/main">
          <a:off x="144016" y="0"/>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20.xml><?xml version="1.0" encoding="utf-8"?>
<c:userShapes xmlns:c="http://schemas.openxmlformats.org/drawingml/2006/chart">
  <cdr:relSizeAnchor xmlns:cdr="http://schemas.openxmlformats.org/drawingml/2006/chartDrawing">
    <cdr:from>
      <cdr:x>0.24517</cdr:x>
      <cdr:y>0.83446</cdr:y>
    </cdr:from>
    <cdr:to>
      <cdr:x>0.38805</cdr:x>
      <cdr:y>0.92105</cdr:y>
    </cdr:to>
    <cdr:grpSp>
      <cdr:nvGrpSpPr>
        <cdr:cNvPr id="2" name="グループ化 1"/>
        <cdr:cNvGrpSpPr/>
      </cdr:nvGrpSpPr>
      <cdr:grpSpPr>
        <a:xfrm xmlns:a="http://schemas.openxmlformats.org/drawingml/2006/main">
          <a:off x="741394" y="2081811"/>
          <a:ext cx="432069" cy="216025"/>
          <a:chOff x="701196" y="2120240"/>
          <a:chExt cx="432048" cy="216024"/>
        </a:xfrm>
      </cdr:grpSpPr>
      <cdr:sp macro="" textlink="">
        <cdr:nvSpPr>
          <cdr:cNvPr id="3" name="正方形/長方形 2"/>
          <cdr:cNvSpPr/>
        </cdr:nvSpPr>
        <cdr:spPr>
          <a:xfrm xmlns:a="http://schemas.openxmlformats.org/drawingml/2006/main">
            <a:off x="797984" y="2149956"/>
            <a:ext cx="216024" cy="144016"/>
          </a:xfrm>
          <a:prstGeom xmlns:a="http://schemas.openxmlformats.org/drawingml/2006/main" prst="rect">
            <a:avLst/>
          </a:prstGeom>
          <a:solidFill xmlns:a="http://schemas.openxmlformats.org/drawingml/2006/main">
            <a:sysClr val="window" lastClr="FFFFFF"/>
          </a:solidFill>
          <a:ln xmlns:a="http://schemas.openxmlformats.org/drawingml/2006/main" w="25400" cap="flat" cmpd="sng" algn="ctr">
            <a:noFill/>
            <a:prstDash val="solid"/>
          </a:ln>
          <a:effectLst xmlns:a="http://schemas.openxmlformats.org/drawingml/2006/mai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ysClr val="window" lastClr="FFFFFF"/>
                </a:solidFill>
                <a:latin typeface="Calibri"/>
              </a:defRPr>
            </a:lvl1pPr>
            <a:lvl2pPr marL="457200" indent="0">
              <a:defRPr sz="1100">
                <a:solidFill>
                  <a:sysClr val="window" lastClr="FFFFFF"/>
                </a:solidFill>
                <a:latin typeface="Calibri"/>
              </a:defRPr>
            </a:lvl2pPr>
            <a:lvl3pPr marL="914400" indent="0">
              <a:defRPr sz="1100">
                <a:solidFill>
                  <a:sysClr val="window" lastClr="FFFFFF"/>
                </a:solidFill>
                <a:latin typeface="Calibri"/>
              </a:defRPr>
            </a:lvl3pPr>
            <a:lvl4pPr marL="1371600" indent="0">
              <a:defRPr sz="1100">
                <a:solidFill>
                  <a:sysClr val="window" lastClr="FFFFFF"/>
                </a:solidFill>
                <a:latin typeface="Calibri"/>
              </a:defRPr>
            </a:lvl4pPr>
            <a:lvl5pPr marL="1828800" indent="0">
              <a:defRPr sz="1100">
                <a:solidFill>
                  <a:sysClr val="window" lastClr="FFFFFF"/>
                </a:solidFill>
                <a:latin typeface="Calibri"/>
              </a:defRPr>
            </a:lvl5pPr>
            <a:lvl6pPr marL="2286000" indent="0">
              <a:defRPr sz="1100">
                <a:solidFill>
                  <a:sysClr val="window" lastClr="FFFFFF"/>
                </a:solidFill>
                <a:latin typeface="Calibri"/>
              </a:defRPr>
            </a:lvl6pPr>
            <a:lvl7pPr marL="2743200" indent="0">
              <a:defRPr sz="1100">
                <a:solidFill>
                  <a:sysClr val="window" lastClr="FFFFFF"/>
                </a:solidFill>
                <a:latin typeface="Calibri"/>
              </a:defRPr>
            </a:lvl7pPr>
            <a:lvl8pPr marL="3200400" indent="0">
              <a:defRPr sz="1100">
                <a:solidFill>
                  <a:sysClr val="window" lastClr="FFFFFF"/>
                </a:solidFill>
                <a:latin typeface="Calibri"/>
              </a:defRPr>
            </a:lvl8pPr>
            <a:lvl9pPr marL="3657600" indent="0">
              <a:defRPr sz="1100">
                <a:solidFill>
                  <a:sysClr val="window" lastClr="FFFFFF"/>
                </a:solidFill>
                <a:latin typeface="Calibri"/>
              </a:defRPr>
            </a:lvl9pPr>
          </a:lstStyle>
          <a:p xmlns:a="http://schemas.openxmlformats.org/drawingml/2006/main">
            <a:endParaRPr lang="ja-JP"/>
          </a:p>
        </cdr:txBody>
      </cdr:sp>
      <cdr:sp macro="" textlink="">
        <cdr:nvSpPr>
          <cdr:cNvPr id="4" name="テキスト ボックス 3"/>
          <cdr:cNvSpPr txBox="1"/>
        </cdr:nvSpPr>
        <cdr:spPr>
          <a:xfrm xmlns:a="http://schemas.openxmlformats.org/drawingml/2006/main">
            <a:off x="701196" y="2120240"/>
            <a:ext cx="432048" cy="21602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r>
              <a:rPr lang="ja-JP" altLang="en-US" sz="800" dirty="0"/>
              <a:t>住居</a:t>
            </a:r>
          </a:p>
        </cdr:txBody>
      </cdr:sp>
    </cdr:grpSp>
  </cdr:relSizeAnchor>
</c:userShapes>
</file>

<file path=ppt/drawings/drawing3.xml><?xml version="1.0" encoding="utf-8"?>
<c:userShapes xmlns:c="http://schemas.openxmlformats.org/drawingml/2006/chart">
  <cdr:relSizeAnchor xmlns:cdr="http://schemas.openxmlformats.org/drawingml/2006/chartDrawing">
    <cdr:from>
      <cdr:x>0.23188</cdr:x>
      <cdr:y>0.84986</cdr:y>
    </cdr:from>
    <cdr:to>
      <cdr:x>0.37475</cdr:x>
      <cdr:y>0.93645</cdr:y>
    </cdr:to>
    <cdr:grpSp>
      <cdr:nvGrpSpPr>
        <cdr:cNvPr id="4" name="グループ化 3"/>
        <cdr:cNvGrpSpPr/>
      </cdr:nvGrpSpPr>
      <cdr:grpSpPr>
        <a:xfrm xmlns:a="http://schemas.openxmlformats.org/drawingml/2006/main">
          <a:off x="701205" y="2120231"/>
          <a:ext cx="432039" cy="216024"/>
          <a:chOff x="701196" y="2120240"/>
          <a:chExt cx="432048" cy="216024"/>
        </a:xfrm>
      </cdr:grpSpPr>
      <cdr:sp macro="" textlink="">
        <cdr:nvSpPr>
          <cdr:cNvPr id="3" name="正方形/長方形 2"/>
          <cdr:cNvSpPr/>
        </cdr:nvSpPr>
        <cdr:spPr>
          <a:xfrm xmlns:a="http://schemas.openxmlformats.org/drawingml/2006/main">
            <a:off x="797984" y="2149956"/>
            <a:ext cx="216024" cy="144016"/>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ja-JP"/>
          </a:p>
        </cdr:txBody>
      </cdr:sp>
      <cdr:sp macro="" textlink="">
        <cdr:nvSpPr>
          <cdr:cNvPr id="2" name="テキスト ボックス 1"/>
          <cdr:cNvSpPr txBox="1"/>
        </cdr:nvSpPr>
        <cdr:spPr>
          <a:xfrm xmlns:a="http://schemas.openxmlformats.org/drawingml/2006/main">
            <a:off x="701196" y="2120240"/>
            <a:ext cx="432048" cy="21602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sz="800" dirty="0"/>
              <a:t>住居</a:t>
            </a:r>
          </a:p>
        </cdr:txBody>
      </cdr:sp>
    </cdr:grpSp>
  </cdr:relSizeAnchor>
</c:userShapes>
</file>

<file path=ppt/drawings/drawing4.xml><?xml version="1.0" encoding="utf-8"?>
<c:userShapes xmlns:c="http://schemas.openxmlformats.org/drawingml/2006/chart">
  <cdr:relSizeAnchor xmlns:cdr="http://schemas.openxmlformats.org/drawingml/2006/chartDrawing">
    <cdr:from>
      <cdr:x>0.82591</cdr:x>
      <cdr:y>0.0493</cdr:y>
    </cdr:from>
    <cdr:to>
      <cdr:x>0.99534</cdr:x>
      <cdr:y>0.09694</cdr:y>
    </cdr:to>
    <cdr:sp macro="" textlink="">
      <cdr:nvSpPr>
        <cdr:cNvPr id="3" name="テキスト ボックス 8"/>
        <cdr:cNvSpPr txBox="1"/>
      </cdr:nvSpPr>
      <cdr:spPr>
        <a:xfrm xmlns:a="http://schemas.openxmlformats.org/drawingml/2006/main">
          <a:off x="2705691" y="124240"/>
          <a:ext cx="555053"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0.01242</cdr:x>
      <cdr:y>0.0384</cdr:y>
    </cdr:from>
    <cdr:to>
      <cdr:x>0.18184</cdr:x>
      <cdr:y>0.08604</cdr:y>
    </cdr:to>
    <cdr:sp macro="" textlink="">
      <cdr:nvSpPr>
        <cdr:cNvPr id="4" name="テキスト ボックス 8"/>
        <cdr:cNvSpPr txBox="1"/>
      </cdr:nvSpPr>
      <cdr:spPr>
        <a:xfrm xmlns:a="http://schemas.openxmlformats.org/drawingml/2006/main">
          <a:off x="40673" y="96780"/>
          <a:ext cx="555020"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ysClr val="windowText" lastClr="000000"/>
              </a:solidFill>
              <a:latin typeface="Calibri"/>
            </a:defRPr>
          </a:lvl1pPr>
          <a:lvl2pPr marL="457200" indent="0">
            <a:defRPr sz="1100">
              <a:solidFill>
                <a:sysClr val="windowText" lastClr="000000"/>
              </a:solidFill>
              <a:latin typeface="Calibri"/>
            </a:defRPr>
          </a:lvl2pPr>
          <a:lvl3pPr marL="914400" indent="0">
            <a:defRPr sz="1100">
              <a:solidFill>
                <a:sysClr val="windowText" lastClr="000000"/>
              </a:solidFill>
              <a:latin typeface="Calibri"/>
            </a:defRPr>
          </a:lvl3pPr>
          <a:lvl4pPr marL="1371600" indent="0">
            <a:defRPr sz="1100">
              <a:solidFill>
                <a:sysClr val="windowText" lastClr="000000"/>
              </a:solidFill>
              <a:latin typeface="Calibri"/>
            </a:defRPr>
          </a:lvl4pPr>
          <a:lvl5pPr marL="1828800" indent="0">
            <a:defRPr sz="1100">
              <a:solidFill>
                <a:sysClr val="windowText" lastClr="000000"/>
              </a:solidFill>
              <a:latin typeface="Calibri"/>
            </a:defRPr>
          </a:lvl5pPr>
          <a:lvl6pPr marL="2286000" indent="0">
            <a:defRPr sz="1100">
              <a:solidFill>
                <a:sysClr val="windowText" lastClr="000000"/>
              </a:solidFill>
              <a:latin typeface="Calibri"/>
            </a:defRPr>
          </a:lvl6pPr>
          <a:lvl7pPr marL="2743200" indent="0">
            <a:defRPr sz="1100">
              <a:solidFill>
                <a:sysClr val="windowText" lastClr="000000"/>
              </a:solidFill>
              <a:latin typeface="Calibri"/>
            </a:defRPr>
          </a:lvl7pPr>
          <a:lvl8pPr marL="3200400" indent="0">
            <a:defRPr sz="1100">
              <a:solidFill>
                <a:sysClr val="windowText" lastClr="000000"/>
              </a:solidFill>
              <a:latin typeface="Calibri"/>
            </a:defRPr>
          </a:lvl8pPr>
          <a:lvl9pPr marL="3657600" indent="0">
            <a:defRPr sz="1100">
              <a:solidFill>
                <a:sysClr val="windowText" lastClr="000000"/>
              </a:solidFill>
              <a:latin typeface="Calibri"/>
            </a:defRPr>
          </a:lvl9pPr>
        </a:lstStyle>
        <a:p xmlns:a="http://schemas.openxmlformats.org/drawingml/2006/main">
          <a:pPr algn="ctr"/>
          <a:r>
            <a:rPr kumimoji="1" lang="ja-JP" altLang="en-US" sz="800" dirty="0" smtClean="0"/>
            <a:t>（世帯）</a:t>
          </a:r>
          <a:endParaRPr kumimoji="1" lang="ja-JP" altLang="en-US" sz="800" dirty="0"/>
        </a:p>
      </cdr:txBody>
    </cdr:sp>
  </cdr:relSizeAnchor>
</c:userShapes>
</file>

<file path=ppt/drawings/drawing5.xml><?xml version="1.0" encoding="utf-8"?>
<c:userShapes xmlns:c="http://schemas.openxmlformats.org/drawingml/2006/chart">
  <cdr:relSizeAnchor xmlns:cdr="http://schemas.openxmlformats.org/drawingml/2006/chartDrawing">
    <cdr:from>
      <cdr:x>0.05234</cdr:x>
      <cdr:y>0.00143</cdr:y>
    </cdr:from>
    <cdr:to>
      <cdr:x>0.21991</cdr:x>
      <cdr:y>0.05195</cdr:y>
    </cdr:to>
    <cdr:sp macro="" textlink="">
      <cdr:nvSpPr>
        <cdr:cNvPr id="2" name="テキスト ボックス 8"/>
        <cdr:cNvSpPr txBox="1"/>
      </cdr:nvSpPr>
      <cdr:spPr>
        <a:xfrm xmlns:a="http://schemas.openxmlformats.org/drawingml/2006/main">
          <a:off x="173335" y="3398"/>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6.xml><?xml version="1.0" encoding="utf-8"?>
<c:userShapes xmlns:c="http://schemas.openxmlformats.org/drawingml/2006/chart">
  <cdr:relSizeAnchor xmlns:cdr="http://schemas.openxmlformats.org/drawingml/2006/chartDrawing">
    <cdr:from>
      <cdr:x>0.83057</cdr:x>
      <cdr:y>0.0443</cdr:y>
    </cdr:from>
    <cdr:to>
      <cdr:x>1</cdr:x>
      <cdr:y>0.09194</cdr:y>
    </cdr:to>
    <cdr:sp macro="" textlink="">
      <cdr:nvSpPr>
        <cdr:cNvPr id="3" name="テキスト ボックス 8"/>
        <cdr:cNvSpPr txBox="1"/>
      </cdr:nvSpPr>
      <cdr:spPr>
        <a:xfrm xmlns:a="http://schemas.openxmlformats.org/drawingml/2006/main">
          <a:off x="2721317" y="111646"/>
          <a:ext cx="555053"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0.01666</cdr:x>
      <cdr:y>0.02887</cdr:y>
    </cdr:from>
    <cdr:to>
      <cdr:x>0.18608</cdr:x>
      <cdr:y>0.07651</cdr:y>
    </cdr:to>
    <cdr:sp macro="" textlink="">
      <cdr:nvSpPr>
        <cdr:cNvPr id="4" name="テキスト ボックス 8"/>
        <cdr:cNvSpPr txBox="1"/>
      </cdr:nvSpPr>
      <cdr:spPr>
        <a:xfrm xmlns:a="http://schemas.openxmlformats.org/drawingml/2006/main">
          <a:off x="54587" y="72744"/>
          <a:ext cx="555020"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ysClr val="windowText" lastClr="000000"/>
              </a:solidFill>
              <a:latin typeface="Calibri"/>
            </a:defRPr>
          </a:lvl1pPr>
          <a:lvl2pPr marL="457200" indent="0">
            <a:defRPr sz="1100">
              <a:solidFill>
                <a:sysClr val="windowText" lastClr="000000"/>
              </a:solidFill>
              <a:latin typeface="Calibri"/>
            </a:defRPr>
          </a:lvl2pPr>
          <a:lvl3pPr marL="914400" indent="0">
            <a:defRPr sz="1100">
              <a:solidFill>
                <a:sysClr val="windowText" lastClr="000000"/>
              </a:solidFill>
              <a:latin typeface="Calibri"/>
            </a:defRPr>
          </a:lvl3pPr>
          <a:lvl4pPr marL="1371600" indent="0">
            <a:defRPr sz="1100">
              <a:solidFill>
                <a:sysClr val="windowText" lastClr="000000"/>
              </a:solidFill>
              <a:latin typeface="Calibri"/>
            </a:defRPr>
          </a:lvl4pPr>
          <a:lvl5pPr marL="1828800" indent="0">
            <a:defRPr sz="1100">
              <a:solidFill>
                <a:sysClr val="windowText" lastClr="000000"/>
              </a:solidFill>
              <a:latin typeface="Calibri"/>
            </a:defRPr>
          </a:lvl5pPr>
          <a:lvl6pPr marL="2286000" indent="0">
            <a:defRPr sz="1100">
              <a:solidFill>
                <a:sysClr val="windowText" lastClr="000000"/>
              </a:solidFill>
              <a:latin typeface="Calibri"/>
            </a:defRPr>
          </a:lvl6pPr>
          <a:lvl7pPr marL="2743200" indent="0">
            <a:defRPr sz="1100">
              <a:solidFill>
                <a:sysClr val="windowText" lastClr="000000"/>
              </a:solidFill>
              <a:latin typeface="Calibri"/>
            </a:defRPr>
          </a:lvl7pPr>
          <a:lvl8pPr marL="3200400" indent="0">
            <a:defRPr sz="1100">
              <a:solidFill>
                <a:sysClr val="windowText" lastClr="000000"/>
              </a:solidFill>
              <a:latin typeface="Calibri"/>
            </a:defRPr>
          </a:lvl8pPr>
          <a:lvl9pPr marL="3657600" indent="0">
            <a:defRPr sz="1100">
              <a:solidFill>
                <a:sysClr val="windowText" lastClr="000000"/>
              </a:solidFill>
              <a:latin typeface="Calibri"/>
            </a:defRPr>
          </a:lvl9pPr>
        </a:lstStyle>
        <a:p xmlns:a="http://schemas.openxmlformats.org/drawingml/2006/main">
          <a:pPr algn="ctr"/>
          <a:r>
            <a:rPr kumimoji="1" lang="ja-JP" altLang="en-US" sz="800" dirty="0" smtClean="0"/>
            <a:t>（世帯）</a:t>
          </a:r>
          <a:endParaRPr kumimoji="1" lang="ja-JP" altLang="en-US" sz="800" dirty="0"/>
        </a:p>
      </cdr:txBody>
    </cdr:sp>
  </cdr:relSizeAnchor>
</c:userShapes>
</file>

<file path=ppt/drawings/drawing7.xml><?xml version="1.0" encoding="utf-8"?>
<c:userShapes xmlns:c="http://schemas.openxmlformats.org/drawingml/2006/chart">
  <cdr:relSizeAnchor xmlns:cdr="http://schemas.openxmlformats.org/drawingml/2006/chartDrawing">
    <cdr:from>
      <cdr:x>0.04221</cdr:x>
      <cdr:y>0.00964</cdr:y>
    </cdr:from>
    <cdr:to>
      <cdr:x>0.20977</cdr:x>
      <cdr:y>0.06015</cdr:y>
    </cdr:to>
    <cdr:sp macro="" textlink="">
      <cdr:nvSpPr>
        <cdr:cNvPr id="2" name="テキスト ボックス 8"/>
        <cdr:cNvSpPr txBox="1"/>
      </cdr:nvSpPr>
      <cdr:spPr>
        <a:xfrm xmlns:a="http://schemas.openxmlformats.org/drawingml/2006/main">
          <a:off x="176722" y="28203"/>
          <a:ext cx="701604" cy="147739"/>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8.xml><?xml version="1.0" encoding="utf-8"?>
<c:userShapes xmlns:c="http://schemas.openxmlformats.org/drawingml/2006/chart">
  <cdr:relSizeAnchor xmlns:cdr="http://schemas.openxmlformats.org/drawingml/2006/chartDrawing">
    <cdr:from>
      <cdr:x>0.82023</cdr:x>
      <cdr:y>0.05475</cdr:y>
    </cdr:from>
    <cdr:to>
      <cdr:x>0.98966</cdr:x>
      <cdr:y>0.09905</cdr:y>
    </cdr:to>
    <cdr:sp macro="" textlink="">
      <cdr:nvSpPr>
        <cdr:cNvPr id="3" name="テキスト ボックス 8"/>
        <cdr:cNvSpPr txBox="1"/>
      </cdr:nvSpPr>
      <cdr:spPr>
        <a:xfrm xmlns:a="http://schemas.openxmlformats.org/drawingml/2006/main">
          <a:off x="2687064" y="137958"/>
          <a:ext cx="555053" cy="11164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0.02553</cdr:x>
      <cdr:y>0.02781</cdr:y>
    </cdr:from>
    <cdr:to>
      <cdr:x>0.19495</cdr:x>
      <cdr:y>0.07545</cdr:y>
    </cdr:to>
    <cdr:sp macro="" textlink="">
      <cdr:nvSpPr>
        <cdr:cNvPr id="4" name="テキスト ボックス 8"/>
        <cdr:cNvSpPr txBox="1"/>
      </cdr:nvSpPr>
      <cdr:spPr>
        <a:xfrm xmlns:a="http://schemas.openxmlformats.org/drawingml/2006/main">
          <a:off x="83640" y="70092"/>
          <a:ext cx="555020"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ysClr val="windowText" lastClr="000000"/>
              </a:solidFill>
              <a:latin typeface="Calibri"/>
            </a:defRPr>
          </a:lvl1pPr>
          <a:lvl2pPr marL="457200" indent="0">
            <a:defRPr sz="1100">
              <a:solidFill>
                <a:sysClr val="windowText" lastClr="000000"/>
              </a:solidFill>
              <a:latin typeface="Calibri"/>
            </a:defRPr>
          </a:lvl2pPr>
          <a:lvl3pPr marL="914400" indent="0">
            <a:defRPr sz="1100">
              <a:solidFill>
                <a:sysClr val="windowText" lastClr="000000"/>
              </a:solidFill>
              <a:latin typeface="Calibri"/>
            </a:defRPr>
          </a:lvl3pPr>
          <a:lvl4pPr marL="1371600" indent="0">
            <a:defRPr sz="1100">
              <a:solidFill>
                <a:sysClr val="windowText" lastClr="000000"/>
              </a:solidFill>
              <a:latin typeface="Calibri"/>
            </a:defRPr>
          </a:lvl4pPr>
          <a:lvl5pPr marL="1828800" indent="0">
            <a:defRPr sz="1100">
              <a:solidFill>
                <a:sysClr val="windowText" lastClr="000000"/>
              </a:solidFill>
              <a:latin typeface="Calibri"/>
            </a:defRPr>
          </a:lvl5pPr>
          <a:lvl6pPr marL="2286000" indent="0">
            <a:defRPr sz="1100">
              <a:solidFill>
                <a:sysClr val="windowText" lastClr="000000"/>
              </a:solidFill>
              <a:latin typeface="Calibri"/>
            </a:defRPr>
          </a:lvl6pPr>
          <a:lvl7pPr marL="2743200" indent="0">
            <a:defRPr sz="1100">
              <a:solidFill>
                <a:sysClr val="windowText" lastClr="000000"/>
              </a:solidFill>
              <a:latin typeface="Calibri"/>
            </a:defRPr>
          </a:lvl7pPr>
          <a:lvl8pPr marL="3200400" indent="0">
            <a:defRPr sz="1100">
              <a:solidFill>
                <a:sysClr val="windowText" lastClr="000000"/>
              </a:solidFill>
              <a:latin typeface="Calibri"/>
            </a:defRPr>
          </a:lvl8pPr>
          <a:lvl9pPr marL="3657600" indent="0">
            <a:defRPr sz="1100">
              <a:solidFill>
                <a:sysClr val="windowText" lastClr="000000"/>
              </a:solidFill>
              <a:latin typeface="Calibri"/>
            </a:defRPr>
          </a:lvl9pPr>
        </a:lstStyle>
        <a:p xmlns:a="http://schemas.openxmlformats.org/drawingml/2006/main">
          <a:pPr algn="ctr"/>
          <a:r>
            <a:rPr kumimoji="1" lang="ja-JP" altLang="en-US" sz="800" dirty="0" smtClean="0"/>
            <a:t>（世帯）</a:t>
          </a:r>
          <a:endParaRPr kumimoji="1" lang="ja-JP" altLang="en-US" sz="800" dirty="0"/>
        </a:p>
      </cdr:txBody>
    </cdr:sp>
  </cdr:relSizeAnchor>
</c:userShapes>
</file>

<file path=ppt/drawings/drawing9.xml><?xml version="1.0" encoding="utf-8"?>
<c:userShapes xmlns:c="http://schemas.openxmlformats.org/drawingml/2006/chart">
  <cdr:relSizeAnchor xmlns:cdr="http://schemas.openxmlformats.org/drawingml/2006/chartDrawing">
    <cdr:from>
      <cdr:x>0.04083</cdr:x>
      <cdr:y>0</cdr:y>
    </cdr:from>
    <cdr:to>
      <cdr:x>0.20841</cdr:x>
      <cdr:y>0.05052</cdr:y>
    </cdr:to>
    <cdr:sp macro="" textlink="">
      <cdr:nvSpPr>
        <cdr:cNvPr id="2" name="テキスト ボックス 8"/>
        <cdr:cNvSpPr txBox="1"/>
      </cdr:nvSpPr>
      <cdr:spPr>
        <a:xfrm xmlns:a="http://schemas.openxmlformats.org/drawingml/2006/main">
          <a:off x="135235" y="0"/>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1" y="0"/>
            <a:ext cx="4307047" cy="340360"/>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 2"/>
          <p:cNvSpPr>
            <a:spLocks noGrp="1"/>
          </p:cNvSpPr>
          <p:nvPr>
            <p:ph type="dt" idx="1"/>
          </p:nvPr>
        </p:nvSpPr>
        <p:spPr>
          <a:xfrm>
            <a:off x="5629992" y="0"/>
            <a:ext cx="4307047" cy="340360"/>
          </a:xfrm>
          <a:prstGeom prst="rect">
            <a:avLst/>
          </a:prstGeom>
        </p:spPr>
        <p:txBody>
          <a:bodyPr vert="horz" lIns="91440" tIns="45720" rIns="91440" bIns="45720" rtlCol="0"/>
          <a:lstStyle>
            <a:lvl1pPr algn="r">
              <a:defRPr sz="1200"/>
            </a:lvl1pPr>
          </a:lstStyle>
          <a:p>
            <a:fld id="{4179279C-853F-4F34-A5D2-B95F4823AB07}" type="datetimeFigureOut">
              <a:rPr kumimoji="1" lang="ja-JP" altLang="en-US" smtClean="0"/>
              <a:pPr/>
              <a:t>2017/8/21</a:t>
            </a:fld>
            <a:endParaRPr kumimoji="1" lang="ja-JP" altLang="en-US"/>
          </a:p>
        </p:txBody>
      </p:sp>
      <p:sp>
        <p:nvSpPr>
          <p:cNvPr id="4" name="スライド イメージ プレースホルダ 3"/>
          <p:cNvSpPr>
            <a:spLocks noGrp="1" noRot="1" noChangeAspect="1"/>
          </p:cNvSpPr>
          <p:nvPr>
            <p:ph type="sldImg" idx="2"/>
          </p:nvPr>
        </p:nvSpPr>
        <p:spPr>
          <a:xfrm>
            <a:off x="3268663" y="511175"/>
            <a:ext cx="3402012" cy="2551113"/>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 4"/>
          <p:cNvSpPr>
            <a:spLocks noGrp="1"/>
          </p:cNvSpPr>
          <p:nvPr>
            <p:ph type="body" sz="quarter" idx="3"/>
          </p:nvPr>
        </p:nvSpPr>
        <p:spPr>
          <a:xfrm>
            <a:off x="993934" y="3233420"/>
            <a:ext cx="7951470" cy="3063240"/>
          </a:xfrm>
          <a:prstGeom prst="rect">
            <a:avLst/>
          </a:prstGeom>
        </p:spPr>
        <p:txBody>
          <a:bodyPr vert="horz" lIns="91440" tIns="45720" rIns="91440" bIns="45720" rtlCol="0">
            <a:normAutofit/>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 5"/>
          <p:cNvSpPr>
            <a:spLocks noGrp="1"/>
          </p:cNvSpPr>
          <p:nvPr>
            <p:ph type="ftr" sz="quarter" idx="4"/>
          </p:nvPr>
        </p:nvSpPr>
        <p:spPr>
          <a:xfrm>
            <a:off x="1" y="6465659"/>
            <a:ext cx="4307047" cy="340360"/>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 6"/>
          <p:cNvSpPr>
            <a:spLocks noGrp="1"/>
          </p:cNvSpPr>
          <p:nvPr>
            <p:ph type="sldNum" sz="quarter" idx="5"/>
          </p:nvPr>
        </p:nvSpPr>
        <p:spPr>
          <a:xfrm>
            <a:off x="5629992" y="6465659"/>
            <a:ext cx="4307047" cy="340360"/>
          </a:xfrm>
          <a:prstGeom prst="rect">
            <a:avLst/>
          </a:prstGeom>
        </p:spPr>
        <p:txBody>
          <a:bodyPr vert="horz" lIns="91440" tIns="45720" rIns="91440" bIns="45720" rtlCol="0" anchor="b"/>
          <a:lstStyle>
            <a:lvl1pPr algn="r">
              <a:defRPr sz="1200"/>
            </a:lvl1pPr>
          </a:lstStyle>
          <a:p>
            <a:fld id="{4308C615-631D-4AD2-8CDC-5C132F111DAD}" type="slidenum">
              <a:rPr kumimoji="1" lang="ja-JP" altLang="en-US" smtClean="0"/>
              <a:pPr/>
              <a:t>&lt;#&gt;</a:t>
            </a:fld>
            <a:endParaRPr kumimoji="1" lang="ja-JP" altLang="en-US"/>
          </a:p>
        </p:txBody>
      </p:sp>
    </p:spTree>
    <p:extLst>
      <p:ext uri="{BB962C8B-B14F-4D97-AF65-F5344CB8AC3E}">
        <p14:creationId xmlns:p14="http://schemas.microsoft.com/office/powerpoint/2010/main" xmlns="" val="3145786608"/>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3</a:t>
            </a:fld>
            <a:endParaRPr lang="en-US" altLang="ja-JP" dirty="0">
              <a:solidFill>
                <a:prstClr val="black"/>
              </a:solidFil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21</a:t>
            </a:fld>
            <a:endParaRPr kumimoji="1" lang="ja-JP" altLang="en-US"/>
          </a:p>
        </p:txBody>
      </p:sp>
    </p:spTree>
    <p:extLst>
      <p:ext uri="{BB962C8B-B14F-4D97-AF65-F5344CB8AC3E}">
        <p14:creationId xmlns:p14="http://schemas.microsoft.com/office/powerpoint/2010/main" xmlns="" val="19914869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xfrm>
            <a:off x="3268663" y="511175"/>
            <a:ext cx="3402012" cy="2551113"/>
          </a:xfrm>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37</a:t>
            </a:fld>
            <a:endParaRPr lang="en-US" altLang="ja-JP" dirty="0">
              <a:solidFill>
                <a:prstClr val="black"/>
              </a:solidFill>
            </a:endParaRPr>
          </a:p>
        </p:txBody>
      </p:sp>
    </p:spTree>
    <p:extLst>
      <p:ext uri="{BB962C8B-B14F-4D97-AF65-F5344CB8AC3E}">
        <p14:creationId xmlns:p14="http://schemas.microsoft.com/office/powerpoint/2010/main" xmlns="" val="24925984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268663" y="511175"/>
            <a:ext cx="3402012" cy="2551113"/>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40</a:t>
            </a:fld>
            <a:endParaRPr kumimoji="1" lang="ja-JP" altLang="en-US"/>
          </a:p>
        </p:txBody>
      </p:sp>
    </p:spTree>
    <p:extLst>
      <p:ext uri="{BB962C8B-B14F-4D97-AF65-F5344CB8AC3E}">
        <p14:creationId xmlns:p14="http://schemas.microsoft.com/office/powerpoint/2010/main" xmlns="" val="225317734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268663" y="511175"/>
            <a:ext cx="3402012" cy="2551113"/>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41</a:t>
            </a:fld>
            <a:endParaRPr kumimoji="1" lang="ja-JP" altLang="en-US"/>
          </a:p>
        </p:txBody>
      </p:sp>
    </p:spTree>
    <p:extLst>
      <p:ext uri="{BB962C8B-B14F-4D97-AF65-F5344CB8AC3E}">
        <p14:creationId xmlns:p14="http://schemas.microsoft.com/office/powerpoint/2010/main" xmlns="" val="35986265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268663" y="511175"/>
            <a:ext cx="3402012" cy="2551113"/>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43</a:t>
            </a:fld>
            <a:endParaRPr kumimoji="1" lang="ja-JP" altLang="en-US"/>
          </a:p>
        </p:txBody>
      </p:sp>
    </p:spTree>
    <p:extLst>
      <p:ext uri="{BB962C8B-B14F-4D97-AF65-F5344CB8AC3E}">
        <p14:creationId xmlns:p14="http://schemas.microsoft.com/office/powerpoint/2010/main" xmlns="" val="32676117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268663" y="511175"/>
            <a:ext cx="3402012" cy="2551113"/>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44</a:t>
            </a:fld>
            <a:endParaRPr kumimoji="1" lang="ja-JP" altLang="en-US"/>
          </a:p>
        </p:txBody>
      </p:sp>
    </p:spTree>
    <p:extLst>
      <p:ext uri="{BB962C8B-B14F-4D97-AF65-F5344CB8AC3E}">
        <p14:creationId xmlns:p14="http://schemas.microsoft.com/office/powerpoint/2010/main" xmlns="" val="29818238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268663" y="511175"/>
            <a:ext cx="3402012" cy="2551113"/>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45</a:t>
            </a:fld>
            <a:endParaRPr kumimoji="1" lang="ja-JP" altLang="en-US"/>
          </a:p>
        </p:txBody>
      </p:sp>
    </p:spTree>
    <p:extLst>
      <p:ext uri="{BB962C8B-B14F-4D97-AF65-F5344CB8AC3E}">
        <p14:creationId xmlns:p14="http://schemas.microsoft.com/office/powerpoint/2010/main" xmlns="" val="6536231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49</a:t>
            </a:fld>
            <a:endParaRPr kumimoji="1" lang="ja-JP" altLang="en-US"/>
          </a:p>
        </p:txBody>
      </p:sp>
    </p:spTree>
    <p:extLst>
      <p:ext uri="{BB962C8B-B14F-4D97-AF65-F5344CB8AC3E}">
        <p14:creationId xmlns:p14="http://schemas.microsoft.com/office/powerpoint/2010/main" xmlns="" val="297512282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50</a:t>
            </a:fld>
            <a:endParaRPr kumimoji="1" lang="ja-JP" altLang="en-US"/>
          </a:p>
        </p:txBody>
      </p:sp>
    </p:spTree>
    <p:extLst>
      <p:ext uri="{BB962C8B-B14F-4D97-AF65-F5344CB8AC3E}">
        <p14:creationId xmlns:p14="http://schemas.microsoft.com/office/powerpoint/2010/main" xmlns="" val="15825968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51</a:t>
            </a:fld>
            <a:endParaRPr lang="en-US" altLang="ja-JP" dirty="0">
              <a:solidFill>
                <a:prstClr val="black"/>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6</a:t>
            </a:fld>
            <a:endParaRPr kumimoji="1" lang="ja-JP" altLang="en-US"/>
          </a:p>
        </p:txBody>
      </p:sp>
    </p:spTree>
    <p:extLst>
      <p:ext uri="{BB962C8B-B14F-4D97-AF65-F5344CB8AC3E}">
        <p14:creationId xmlns:p14="http://schemas.microsoft.com/office/powerpoint/2010/main" xmlns="" val="199148698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54</a:t>
            </a:fld>
            <a:endParaRPr kumimoji="1" lang="ja-JP"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55</a:t>
            </a:fld>
            <a:endParaRPr kumimoji="1" lang="ja-JP"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56</a:t>
            </a:fld>
            <a:endParaRPr kumimoji="1" lang="ja-JP"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57</a:t>
            </a:fld>
            <a:endParaRPr kumimoji="1" lang="ja-JP"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58</a:t>
            </a:fld>
            <a:endParaRPr kumimoji="1" lang="ja-JP"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59</a:t>
            </a:fld>
            <a:endParaRPr kumimoji="1" lang="ja-JP"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0596A0A2-DE06-4D69-B5CF-DAD507BE8DF0}" type="slidenum">
              <a:rPr lang="ja-JP" altLang="en-US" smtClean="0">
                <a:solidFill>
                  <a:prstClr val="black"/>
                </a:solidFill>
              </a:rPr>
              <a:pPr/>
              <a:t>65</a:t>
            </a:fld>
            <a:endParaRPr lang="ja-JP" altLang="en-US">
              <a:solidFill>
                <a:prstClr val="black"/>
              </a:solidFill>
            </a:endParaRPr>
          </a:p>
        </p:txBody>
      </p:sp>
    </p:spTree>
    <p:extLst>
      <p:ext uri="{BB962C8B-B14F-4D97-AF65-F5344CB8AC3E}">
        <p14:creationId xmlns:p14="http://schemas.microsoft.com/office/powerpoint/2010/main" xmlns="" val="201665255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69</a:t>
            </a:fld>
            <a:endParaRPr lang="en-US" altLang="ja-JP" dirty="0">
              <a:solidFill>
                <a:prstClr val="black"/>
              </a:solidFill>
            </a:endParaRPr>
          </a:p>
        </p:txBody>
      </p:sp>
    </p:spTree>
    <p:extLst>
      <p:ext uri="{BB962C8B-B14F-4D97-AF65-F5344CB8AC3E}">
        <p14:creationId xmlns:p14="http://schemas.microsoft.com/office/powerpoint/2010/main" xmlns="" val="115816395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lang="ja-JP" altLang="en-US" smtClean="0">
                <a:solidFill>
                  <a:prstClr val="black"/>
                </a:solidFill>
              </a:rPr>
              <a:pPr/>
              <a:t>72</a:t>
            </a:fld>
            <a:endParaRPr lang="ja-JP" altLang="en-US">
              <a:solidFill>
                <a:prstClr val="black"/>
              </a:solidFill>
            </a:endParaRPr>
          </a:p>
        </p:txBody>
      </p:sp>
    </p:spTree>
    <p:extLst>
      <p:ext uri="{BB962C8B-B14F-4D97-AF65-F5344CB8AC3E}">
        <p14:creationId xmlns:p14="http://schemas.microsoft.com/office/powerpoint/2010/main" xmlns="" val="67306014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lang="ja-JP" altLang="en-US" smtClean="0">
                <a:solidFill>
                  <a:prstClr val="black"/>
                </a:solidFill>
              </a:rPr>
              <a:pPr/>
              <a:t>73</a:t>
            </a:fld>
            <a:endParaRPr lang="ja-JP" altLang="en-US">
              <a:solidFill>
                <a:prstClr val="black"/>
              </a:solidFill>
            </a:endParaRPr>
          </a:p>
        </p:txBody>
      </p:sp>
    </p:spTree>
    <p:extLst>
      <p:ext uri="{BB962C8B-B14F-4D97-AF65-F5344CB8AC3E}">
        <p14:creationId xmlns:p14="http://schemas.microsoft.com/office/powerpoint/2010/main" xmlns="" val="22928690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9</a:t>
            </a:fld>
            <a:endParaRPr kumimoji="1" lang="ja-JP" altLang="en-US"/>
          </a:p>
        </p:txBody>
      </p:sp>
    </p:spTree>
    <p:extLst>
      <p:ext uri="{BB962C8B-B14F-4D97-AF65-F5344CB8AC3E}">
        <p14:creationId xmlns:p14="http://schemas.microsoft.com/office/powerpoint/2010/main" xmlns="" val="199148698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308C615-631D-4AD2-8CDC-5C132F111DAD}" type="slidenum">
              <a:rPr lang="ja-JP" altLang="en-US" smtClean="0">
                <a:solidFill>
                  <a:prstClr val="black"/>
                </a:solidFill>
              </a:rPr>
              <a:pPr/>
              <a:t>74</a:t>
            </a:fld>
            <a:endParaRPr lang="ja-JP" altLang="en-US">
              <a:solidFill>
                <a:prstClr val="black"/>
              </a:solidFill>
            </a:endParaRPr>
          </a:p>
        </p:txBody>
      </p:sp>
    </p:spTree>
    <p:extLst>
      <p:ext uri="{BB962C8B-B14F-4D97-AF65-F5344CB8AC3E}">
        <p14:creationId xmlns:p14="http://schemas.microsoft.com/office/powerpoint/2010/main" xmlns="" val="30264195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lang="ja-JP" altLang="en-US" smtClean="0">
                <a:solidFill>
                  <a:prstClr val="black"/>
                </a:solidFill>
              </a:rPr>
              <a:pPr/>
              <a:t>75</a:t>
            </a:fld>
            <a:endParaRPr lang="ja-JP" altLang="en-US">
              <a:solidFill>
                <a:prstClr val="black"/>
              </a:solidFill>
            </a:endParaRPr>
          </a:p>
        </p:txBody>
      </p:sp>
    </p:spTree>
    <p:extLst>
      <p:ext uri="{BB962C8B-B14F-4D97-AF65-F5344CB8AC3E}">
        <p14:creationId xmlns:p14="http://schemas.microsoft.com/office/powerpoint/2010/main" xmlns="" val="206018328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lang="ja-JP" altLang="en-US" smtClean="0">
                <a:solidFill>
                  <a:prstClr val="black"/>
                </a:solidFill>
              </a:rPr>
              <a:pPr/>
              <a:t>79</a:t>
            </a:fld>
            <a:endParaRPr lang="ja-JP" altLang="en-US">
              <a:solidFill>
                <a:prstClr val="black"/>
              </a:solidFill>
            </a:endParaRPr>
          </a:p>
        </p:txBody>
      </p:sp>
    </p:spTree>
    <p:extLst>
      <p:ext uri="{BB962C8B-B14F-4D97-AF65-F5344CB8AC3E}">
        <p14:creationId xmlns:p14="http://schemas.microsoft.com/office/powerpoint/2010/main" xmlns="" val="35747227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81</a:t>
            </a:fld>
            <a:endParaRPr lang="en-US" altLang="ja-JP" dirty="0">
              <a:solidFill>
                <a:prstClr val="black"/>
              </a:solidFil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84</a:t>
            </a:fld>
            <a:endParaRPr kumimoji="1" lang="ja-JP"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85</a:t>
            </a:fld>
            <a:endParaRPr kumimoji="1" lang="ja-JP"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86</a:t>
            </a:fld>
            <a:endParaRPr kumimoji="1" lang="ja-JP"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87</a:t>
            </a:fld>
            <a:endParaRPr kumimoji="1" lang="ja-JP"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88</a:t>
            </a:fld>
            <a:endParaRPr kumimoji="1" lang="ja-JP"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89</a:t>
            </a:fld>
            <a:endParaRPr lang="en-US" altLang="ja-JP" dirty="0">
              <a:solidFill>
                <a:prstClr val="black"/>
              </a:solidFill>
            </a:endParaRPr>
          </a:p>
        </p:txBody>
      </p:sp>
    </p:spTree>
    <p:extLst>
      <p:ext uri="{BB962C8B-B14F-4D97-AF65-F5344CB8AC3E}">
        <p14:creationId xmlns="" xmlns:p14="http://schemas.microsoft.com/office/powerpoint/2010/main" val="305661478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lang="ja-JP" altLang="en-US" smtClean="0">
                <a:solidFill>
                  <a:prstClr val="black"/>
                </a:solidFill>
              </a:rPr>
              <a:pPr/>
              <a:t>10</a:t>
            </a:fld>
            <a:endParaRPr lang="ja-JP" altLang="en-US">
              <a:solidFill>
                <a:prstClr val="black"/>
              </a:solidFill>
            </a:endParaRPr>
          </a:p>
        </p:txBody>
      </p:sp>
    </p:spTree>
    <p:extLst>
      <p:ext uri="{BB962C8B-B14F-4D97-AF65-F5344CB8AC3E}">
        <p14:creationId xmlns:p14="http://schemas.microsoft.com/office/powerpoint/2010/main" xmlns="" val="199148698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lang="ja-JP" altLang="en-US" smtClean="0">
                <a:solidFill>
                  <a:prstClr val="black"/>
                </a:solidFill>
              </a:rPr>
              <a:pPr/>
              <a:t>92</a:t>
            </a:fld>
            <a:endParaRPr lang="ja-JP" altLang="en-US">
              <a:solidFill>
                <a:prstClr val="black"/>
              </a:solidFill>
            </a:endParaRPr>
          </a:p>
        </p:txBody>
      </p:sp>
    </p:spTree>
    <p:extLst>
      <p:ext uri="{BB962C8B-B14F-4D97-AF65-F5344CB8AC3E}">
        <p14:creationId xmlns="" xmlns:p14="http://schemas.microsoft.com/office/powerpoint/2010/main" val="228178326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93</a:t>
            </a:fld>
            <a:endParaRPr kumimoji="1" lang="ja-JP" altLang="en-US"/>
          </a:p>
        </p:txBody>
      </p:sp>
    </p:spTree>
    <p:extLst>
      <p:ext uri="{BB962C8B-B14F-4D97-AF65-F5344CB8AC3E}">
        <p14:creationId xmlns="" xmlns:p14="http://schemas.microsoft.com/office/powerpoint/2010/main" val="127217649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54FFB0C5-31C4-406E-8D86-49C86D66A1AA}" type="slidenum">
              <a:rPr lang="en-US" altLang="ja-JP" smtClean="0"/>
              <a:pPr eaLnBrk="1" hangingPunct="1"/>
              <a:t>102</a:t>
            </a:fld>
            <a:endParaRPr lang="en-US" altLang="ja-JP" smtClean="0"/>
          </a:p>
        </p:txBody>
      </p:sp>
      <p:sp>
        <p:nvSpPr>
          <p:cNvPr id="58371" name="Rectangle 2"/>
          <p:cNvSpPr>
            <a:spLocks noGrp="1" noRot="1" noChangeAspect="1" noChangeArrowheads="1" noTextEdit="1"/>
          </p:cNvSpPr>
          <p:nvPr>
            <p:ph type="sldImg"/>
          </p:nvPr>
        </p:nvSpPr>
        <p:spPr>
          <a:xfrm>
            <a:off x="3268663" y="511175"/>
            <a:ext cx="3403600" cy="2552700"/>
          </a:xfrm>
          <a:ln/>
        </p:spPr>
      </p:sp>
      <p:sp>
        <p:nvSpPr>
          <p:cNvPr id="583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DDB25623-C332-4C8C-8196-1CAC7AC34957}" type="slidenum">
              <a:rPr lang="en-US" altLang="ja-JP" smtClean="0"/>
              <a:pPr eaLnBrk="1" hangingPunct="1"/>
              <a:t>103</a:t>
            </a:fld>
            <a:endParaRPr lang="en-US" altLang="ja-JP" smtClean="0"/>
          </a:p>
        </p:txBody>
      </p:sp>
      <p:sp>
        <p:nvSpPr>
          <p:cNvPr id="59395" name="Rectangle 2"/>
          <p:cNvSpPr>
            <a:spLocks noGrp="1" noRot="1" noChangeAspect="1" noTextEdit="1"/>
          </p:cNvSpPr>
          <p:nvPr>
            <p:ph type="sldImg"/>
          </p:nvPr>
        </p:nvSpPr>
        <p:spPr>
          <a:xfrm>
            <a:off x="3268663" y="511175"/>
            <a:ext cx="3403600" cy="2552700"/>
          </a:xfrm>
          <a:ln/>
        </p:spPr>
      </p:sp>
      <p:sp>
        <p:nvSpPr>
          <p:cNvPr id="59396"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E92C6F33-2D5E-48AB-BBFE-B50B69CAC4F8}" type="slidenum">
              <a:rPr lang="en-US" altLang="ja-JP" smtClean="0"/>
              <a:pPr eaLnBrk="1" hangingPunct="1"/>
              <a:t>108</a:t>
            </a:fld>
            <a:endParaRPr lang="en-US" altLang="ja-JP" smtClean="0"/>
          </a:p>
        </p:txBody>
      </p:sp>
      <p:sp>
        <p:nvSpPr>
          <p:cNvPr id="60419" name="Rectangle 2"/>
          <p:cNvSpPr>
            <a:spLocks noGrp="1" noRot="1" noChangeAspect="1" noChangeArrowheads="1" noTextEdit="1"/>
          </p:cNvSpPr>
          <p:nvPr>
            <p:ph type="sldImg"/>
          </p:nvPr>
        </p:nvSpPr>
        <p:spPr>
          <a:xfrm>
            <a:off x="3268663" y="511175"/>
            <a:ext cx="3403600" cy="2552700"/>
          </a:xfrm>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DA8713EA-9DE0-48A5-BE70-06AB87256EAB}" type="slidenum">
              <a:rPr lang="en-US" altLang="ja-JP" smtClean="0"/>
              <a:pPr eaLnBrk="1" hangingPunct="1"/>
              <a:t>109</a:t>
            </a:fld>
            <a:endParaRPr lang="en-US" altLang="ja-JP" smtClean="0"/>
          </a:p>
        </p:txBody>
      </p:sp>
      <p:sp>
        <p:nvSpPr>
          <p:cNvPr id="61443" name="Rectangle 2"/>
          <p:cNvSpPr>
            <a:spLocks noGrp="1" noRot="1" noChangeAspect="1" noTextEdit="1"/>
          </p:cNvSpPr>
          <p:nvPr>
            <p:ph type="sldImg"/>
          </p:nvPr>
        </p:nvSpPr>
        <p:spPr>
          <a:xfrm>
            <a:off x="3268663" y="511175"/>
            <a:ext cx="3403600" cy="2552700"/>
          </a:xfrm>
          <a:ln/>
        </p:spPr>
      </p:sp>
      <p:sp>
        <p:nvSpPr>
          <p:cNvPr id="6144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0D724C39-BBB9-4B29-AEB0-D02FE8C9BF7B}" type="slidenum">
              <a:rPr lang="en-US" altLang="ja-JP" smtClean="0"/>
              <a:pPr eaLnBrk="1" hangingPunct="1"/>
              <a:t>114</a:t>
            </a:fld>
            <a:endParaRPr lang="en-US" altLang="ja-JP" smtClean="0"/>
          </a:p>
        </p:txBody>
      </p:sp>
      <p:sp>
        <p:nvSpPr>
          <p:cNvPr id="62467" name="Rectangle 2"/>
          <p:cNvSpPr>
            <a:spLocks noGrp="1" noRot="1" noChangeAspect="1" noChangeArrowheads="1" noTextEdit="1"/>
          </p:cNvSpPr>
          <p:nvPr>
            <p:ph type="sldImg"/>
          </p:nvPr>
        </p:nvSpPr>
        <p:spPr>
          <a:xfrm>
            <a:off x="3268663" y="511175"/>
            <a:ext cx="3403600" cy="2552700"/>
          </a:xfrm>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671ACFA2-A9C6-4794-9DD9-F99E9C2BCCE3}" type="slidenum">
              <a:rPr lang="en-US" altLang="ja-JP" smtClean="0"/>
              <a:pPr eaLnBrk="1" hangingPunct="1"/>
              <a:t>115</a:t>
            </a:fld>
            <a:endParaRPr lang="en-US" altLang="ja-JP" smtClean="0"/>
          </a:p>
        </p:txBody>
      </p:sp>
      <p:sp>
        <p:nvSpPr>
          <p:cNvPr id="63491" name="Rectangle 2"/>
          <p:cNvSpPr>
            <a:spLocks noGrp="1" noRot="1" noChangeAspect="1" noTextEdit="1"/>
          </p:cNvSpPr>
          <p:nvPr>
            <p:ph type="sldImg"/>
          </p:nvPr>
        </p:nvSpPr>
        <p:spPr>
          <a:xfrm>
            <a:off x="3268663" y="511175"/>
            <a:ext cx="3403600" cy="2552700"/>
          </a:xfrm>
          <a:ln/>
        </p:spPr>
      </p:sp>
      <p:sp>
        <p:nvSpPr>
          <p:cNvPr id="63492"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151659F1-F066-4790-B905-74F09D385D8C}" type="slidenum">
              <a:rPr lang="en-US" altLang="ja-JP" smtClean="0"/>
              <a:pPr eaLnBrk="1" hangingPunct="1"/>
              <a:t>120</a:t>
            </a:fld>
            <a:endParaRPr lang="en-US" altLang="ja-JP" smtClean="0"/>
          </a:p>
        </p:txBody>
      </p:sp>
      <p:sp>
        <p:nvSpPr>
          <p:cNvPr id="64515" name="Rectangle 2"/>
          <p:cNvSpPr>
            <a:spLocks noGrp="1" noRot="1" noChangeAspect="1" noChangeArrowheads="1" noTextEdit="1"/>
          </p:cNvSpPr>
          <p:nvPr>
            <p:ph type="sldImg"/>
          </p:nvPr>
        </p:nvSpPr>
        <p:spPr>
          <a:xfrm>
            <a:off x="3268663" y="511175"/>
            <a:ext cx="3403600" cy="2552700"/>
          </a:xfrm>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3481DFE8-11E3-4FCD-AE5A-F578C32722DB}" type="slidenum">
              <a:rPr lang="en-US" altLang="ja-JP" smtClean="0"/>
              <a:pPr eaLnBrk="1" hangingPunct="1"/>
              <a:t>121</a:t>
            </a:fld>
            <a:endParaRPr lang="en-US" altLang="ja-JP" smtClean="0"/>
          </a:p>
        </p:txBody>
      </p:sp>
      <p:sp>
        <p:nvSpPr>
          <p:cNvPr id="65539" name="Rectangle 2"/>
          <p:cNvSpPr>
            <a:spLocks noGrp="1" noRot="1" noChangeAspect="1" noTextEdit="1"/>
          </p:cNvSpPr>
          <p:nvPr>
            <p:ph type="sldImg"/>
          </p:nvPr>
        </p:nvSpPr>
        <p:spPr>
          <a:xfrm>
            <a:off x="3268663" y="511175"/>
            <a:ext cx="3403600" cy="2552700"/>
          </a:xfrm>
          <a:ln/>
        </p:spPr>
      </p:sp>
      <p:sp>
        <p:nvSpPr>
          <p:cNvPr id="65540"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11</a:t>
            </a:fld>
            <a:endParaRPr kumimoji="1" lang="ja-JP" altLang="en-US"/>
          </a:p>
        </p:txBody>
      </p:sp>
    </p:spTree>
    <p:extLst>
      <p:ext uri="{BB962C8B-B14F-4D97-AF65-F5344CB8AC3E}">
        <p14:creationId xmlns:p14="http://schemas.microsoft.com/office/powerpoint/2010/main" xmlns="" val="199148698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3DA4B030-0FEA-41B5-A1FD-02EFA1F966D1}" type="slidenum">
              <a:rPr lang="en-US" altLang="ja-JP" smtClean="0"/>
              <a:pPr eaLnBrk="1" hangingPunct="1"/>
              <a:t>126</a:t>
            </a:fld>
            <a:endParaRPr lang="en-US" altLang="ja-JP" smtClean="0"/>
          </a:p>
        </p:txBody>
      </p:sp>
      <p:sp>
        <p:nvSpPr>
          <p:cNvPr id="66563" name="Rectangle 2"/>
          <p:cNvSpPr>
            <a:spLocks noGrp="1" noRot="1" noChangeAspect="1" noChangeArrowheads="1" noTextEdit="1"/>
          </p:cNvSpPr>
          <p:nvPr>
            <p:ph type="sldImg"/>
          </p:nvPr>
        </p:nvSpPr>
        <p:spPr>
          <a:xfrm>
            <a:off x="3268663" y="511175"/>
            <a:ext cx="3403600" cy="2552700"/>
          </a:xfrm>
          <a:ln/>
        </p:spPr>
      </p:sp>
      <p:sp>
        <p:nvSpPr>
          <p:cNvPr id="665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D0459AFF-C52C-458D-A0A0-989D58AB4E52}" type="slidenum">
              <a:rPr lang="en-US" altLang="ja-JP" smtClean="0"/>
              <a:pPr eaLnBrk="1" hangingPunct="1"/>
              <a:t>127</a:t>
            </a:fld>
            <a:endParaRPr lang="en-US" altLang="ja-JP" smtClean="0"/>
          </a:p>
        </p:txBody>
      </p:sp>
      <p:sp>
        <p:nvSpPr>
          <p:cNvPr id="67587" name="Rectangle 2"/>
          <p:cNvSpPr>
            <a:spLocks noGrp="1" noRot="1" noChangeAspect="1" noTextEdit="1"/>
          </p:cNvSpPr>
          <p:nvPr>
            <p:ph type="sldImg"/>
          </p:nvPr>
        </p:nvSpPr>
        <p:spPr>
          <a:xfrm>
            <a:off x="3268663" y="511175"/>
            <a:ext cx="3403600" cy="2552700"/>
          </a:xfrm>
          <a:ln/>
        </p:spPr>
      </p:sp>
      <p:sp>
        <p:nvSpPr>
          <p:cNvPr id="67588"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D9C55F98-2C45-4163-BF0F-2B6372F88E0C}" type="slidenum">
              <a:rPr lang="en-US" altLang="ja-JP" smtClean="0"/>
              <a:pPr eaLnBrk="1" hangingPunct="1"/>
              <a:t>132</a:t>
            </a:fld>
            <a:endParaRPr lang="en-US" altLang="ja-JP" smtClean="0"/>
          </a:p>
        </p:txBody>
      </p:sp>
      <p:sp>
        <p:nvSpPr>
          <p:cNvPr id="68611" name="Rectangle 2"/>
          <p:cNvSpPr>
            <a:spLocks noGrp="1" noRot="1" noChangeAspect="1" noChangeArrowheads="1" noTextEdit="1"/>
          </p:cNvSpPr>
          <p:nvPr>
            <p:ph type="sldImg"/>
          </p:nvPr>
        </p:nvSpPr>
        <p:spPr>
          <a:xfrm>
            <a:off x="3268663" y="511175"/>
            <a:ext cx="3403600" cy="2552700"/>
          </a:xfrm>
          <a:ln/>
        </p:spPr>
      </p:sp>
      <p:sp>
        <p:nvSpPr>
          <p:cNvPr id="686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97219EB9-6AD0-44A9-8C37-8FC5C1544A72}" type="slidenum">
              <a:rPr lang="en-US" altLang="ja-JP" smtClean="0"/>
              <a:pPr eaLnBrk="1" hangingPunct="1"/>
              <a:t>133</a:t>
            </a:fld>
            <a:endParaRPr lang="en-US" altLang="ja-JP" smtClean="0"/>
          </a:p>
        </p:txBody>
      </p:sp>
      <p:sp>
        <p:nvSpPr>
          <p:cNvPr id="69635" name="Rectangle 2"/>
          <p:cNvSpPr>
            <a:spLocks noGrp="1" noRot="1" noChangeAspect="1" noTextEdit="1"/>
          </p:cNvSpPr>
          <p:nvPr>
            <p:ph type="sldImg"/>
          </p:nvPr>
        </p:nvSpPr>
        <p:spPr>
          <a:xfrm>
            <a:off x="3268663" y="511175"/>
            <a:ext cx="3403600" cy="2552700"/>
          </a:xfrm>
          <a:ln/>
        </p:spPr>
      </p:sp>
      <p:sp>
        <p:nvSpPr>
          <p:cNvPr id="69636"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78794373-2F5C-411A-85DA-C2D9B9B7B700}" type="slidenum">
              <a:rPr lang="en-US" altLang="ja-JP" smtClean="0"/>
              <a:pPr eaLnBrk="1" hangingPunct="1"/>
              <a:t>138</a:t>
            </a:fld>
            <a:endParaRPr lang="en-US" altLang="ja-JP" smtClean="0"/>
          </a:p>
        </p:txBody>
      </p:sp>
      <p:sp>
        <p:nvSpPr>
          <p:cNvPr id="70659" name="Rectangle 2"/>
          <p:cNvSpPr>
            <a:spLocks noGrp="1" noRot="1" noChangeAspect="1" noChangeArrowheads="1" noTextEdit="1"/>
          </p:cNvSpPr>
          <p:nvPr>
            <p:ph type="sldImg"/>
          </p:nvPr>
        </p:nvSpPr>
        <p:spPr>
          <a:xfrm>
            <a:off x="3268663" y="511175"/>
            <a:ext cx="3403600" cy="2552700"/>
          </a:xfrm>
          <a:ln/>
        </p:spPr>
      </p:sp>
      <p:sp>
        <p:nvSpPr>
          <p:cNvPr id="706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1AFC3B0D-D206-4B10-9455-D711365CDF26}" type="slidenum">
              <a:rPr lang="en-US" altLang="ja-JP" smtClean="0"/>
              <a:pPr eaLnBrk="1" hangingPunct="1"/>
              <a:t>139</a:t>
            </a:fld>
            <a:endParaRPr lang="en-US" altLang="ja-JP" smtClean="0"/>
          </a:p>
        </p:txBody>
      </p:sp>
      <p:sp>
        <p:nvSpPr>
          <p:cNvPr id="71683" name="Rectangle 2"/>
          <p:cNvSpPr>
            <a:spLocks noGrp="1" noRot="1" noChangeAspect="1" noTextEdit="1"/>
          </p:cNvSpPr>
          <p:nvPr>
            <p:ph type="sldImg"/>
          </p:nvPr>
        </p:nvSpPr>
        <p:spPr>
          <a:xfrm>
            <a:off x="3268663" y="511175"/>
            <a:ext cx="3403600" cy="2552700"/>
          </a:xfrm>
          <a:ln/>
        </p:spPr>
      </p:sp>
      <p:sp>
        <p:nvSpPr>
          <p:cNvPr id="7168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F8863D6C-2AB1-432C-B965-671860020B5F}" type="slidenum">
              <a:rPr lang="en-US" altLang="ja-JP" smtClean="0"/>
              <a:pPr eaLnBrk="1" hangingPunct="1"/>
              <a:t>144</a:t>
            </a:fld>
            <a:endParaRPr lang="en-US" altLang="ja-JP" smtClean="0"/>
          </a:p>
        </p:txBody>
      </p:sp>
      <p:sp>
        <p:nvSpPr>
          <p:cNvPr id="72707" name="Rectangle 2"/>
          <p:cNvSpPr>
            <a:spLocks noGrp="1" noRot="1" noChangeAspect="1" noChangeArrowheads="1" noTextEdit="1"/>
          </p:cNvSpPr>
          <p:nvPr>
            <p:ph type="sldImg"/>
          </p:nvPr>
        </p:nvSpPr>
        <p:spPr>
          <a:xfrm>
            <a:off x="3268663" y="511175"/>
            <a:ext cx="3403600" cy="2552700"/>
          </a:xfrm>
          <a:ln/>
        </p:spPr>
      </p:sp>
      <p:sp>
        <p:nvSpPr>
          <p:cNvPr id="727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9A6B975A-D350-4216-BD92-C9A240582B5D}" type="slidenum">
              <a:rPr lang="en-US" altLang="ja-JP" smtClean="0"/>
              <a:pPr eaLnBrk="1" hangingPunct="1"/>
              <a:t>145</a:t>
            </a:fld>
            <a:endParaRPr lang="en-US" altLang="ja-JP" smtClean="0"/>
          </a:p>
        </p:txBody>
      </p:sp>
      <p:sp>
        <p:nvSpPr>
          <p:cNvPr id="73731" name="Rectangle 2"/>
          <p:cNvSpPr>
            <a:spLocks noGrp="1" noRot="1" noChangeAspect="1" noTextEdit="1"/>
          </p:cNvSpPr>
          <p:nvPr>
            <p:ph type="sldImg"/>
          </p:nvPr>
        </p:nvSpPr>
        <p:spPr>
          <a:xfrm>
            <a:off x="3268663" y="511175"/>
            <a:ext cx="3403600" cy="2552700"/>
          </a:xfrm>
          <a:ln/>
        </p:spPr>
      </p:sp>
      <p:sp>
        <p:nvSpPr>
          <p:cNvPr id="73732"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12</a:t>
            </a:fld>
            <a:endParaRPr kumimoji="1" lang="ja-JP"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13</a:t>
            </a:fld>
            <a:endParaRPr kumimoji="1" lang="ja-JP" altLang="en-US"/>
          </a:p>
        </p:txBody>
      </p:sp>
    </p:spTree>
    <p:extLst>
      <p:ext uri="{BB962C8B-B14F-4D97-AF65-F5344CB8AC3E}">
        <p14:creationId xmlns:p14="http://schemas.microsoft.com/office/powerpoint/2010/main" xmlns="" val="199148698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17</a:t>
            </a:fld>
            <a:endParaRPr lang="en-US" altLang="ja-JP" dirty="0">
              <a:solidFill>
                <a:prstClr val="black"/>
              </a:solidFill>
            </a:endParaRPr>
          </a:p>
        </p:txBody>
      </p:sp>
    </p:spTree>
    <p:extLst>
      <p:ext uri="{BB962C8B-B14F-4D97-AF65-F5344CB8AC3E}">
        <p14:creationId xmlns:p14="http://schemas.microsoft.com/office/powerpoint/2010/main" xmlns="" val="244230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20</a:t>
            </a:fld>
            <a:endParaRPr kumimoji="1" lang="ja-JP" altLang="en-US"/>
          </a:p>
        </p:txBody>
      </p:sp>
    </p:spTree>
    <p:extLst>
      <p:ext uri="{BB962C8B-B14F-4D97-AF65-F5344CB8AC3E}">
        <p14:creationId xmlns:p14="http://schemas.microsoft.com/office/powerpoint/2010/main" xmlns="" val="199148698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 サブタイトルの書式設定</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kumimoji="1" lang="ja-JP" altLang="en-US" smtClean="0"/>
              <a:pPr/>
              <a:t>2017/8/21</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kumimoji="1" lang="ja-JP" altLang="en-US" smtClean="0"/>
              <a:pPr/>
              <a:t>2017/8/21</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a:xfrm>
            <a:off x="457200" y="274638"/>
            <a:ext cx="6019800" cy="5851525"/>
          </a:xfrm>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kumimoji="1" lang="ja-JP" altLang="en-US" smtClean="0"/>
              <a:pPr/>
              <a:t>2017/8/21</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p:txBody>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kumimoji="1" lang="ja-JP" altLang="en-US" smtClean="0"/>
              <a:pPr/>
              <a:t>2017/8/21</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 テキストの書式設定</a:t>
            </a:r>
          </a:p>
        </p:txBody>
      </p:sp>
      <p:sp>
        <p:nvSpPr>
          <p:cNvPr id="4" name="日付プレースホルダ 3"/>
          <p:cNvSpPr>
            <a:spLocks noGrp="1"/>
          </p:cNvSpPr>
          <p:nvPr>
            <p:ph type="dt" sz="half" idx="10"/>
          </p:nvPr>
        </p:nvSpPr>
        <p:spPr/>
        <p:txBody>
          <a:bodyPr/>
          <a:lstStyle/>
          <a:p>
            <a:fld id="{E90ED720-0104-4369-84BC-D37694168613}" type="datetimeFigureOut">
              <a:rPr kumimoji="1" lang="ja-JP" altLang="en-US" smtClean="0"/>
              <a:pPr/>
              <a:t>2017/8/21</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 4"/>
          <p:cNvSpPr>
            <a:spLocks noGrp="1"/>
          </p:cNvSpPr>
          <p:nvPr>
            <p:ph type="dt" sz="half" idx="10"/>
          </p:nvPr>
        </p:nvSpPr>
        <p:spPr/>
        <p:txBody>
          <a:bodyPr/>
          <a:lstStyle/>
          <a:p>
            <a:fld id="{E90ED720-0104-4369-84BC-D37694168613}" type="datetimeFigureOut">
              <a:rPr kumimoji="1" lang="ja-JP" altLang="en-US" smtClean="0"/>
              <a:pPr/>
              <a:t>2017/8/21</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 6"/>
          <p:cNvSpPr>
            <a:spLocks noGrp="1"/>
          </p:cNvSpPr>
          <p:nvPr>
            <p:ph type="dt" sz="half" idx="10"/>
          </p:nvPr>
        </p:nvSpPr>
        <p:spPr/>
        <p:txBody>
          <a:bodyPr/>
          <a:lstStyle/>
          <a:p>
            <a:fld id="{E90ED720-0104-4369-84BC-D37694168613}" type="datetimeFigureOut">
              <a:rPr kumimoji="1" lang="ja-JP" altLang="en-US" smtClean="0"/>
              <a:pPr/>
              <a:t>2017/8/21</a:t>
            </a:fld>
            <a:endParaRPr kumimoji="1" lang="ja-JP" altLang="en-US"/>
          </a:p>
        </p:txBody>
      </p:sp>
      <p:sp>
        <p:nvSpPr>
          <p:cNvPr id="8" name="フッター プレースホルダ 7"/>
          <p:cNvSpPr>
            <a:spLocks noGrp="1"/>
          </p:cNvSpPr>
          <p:nvPr>
            <p:ph type="ftr" sz="quarter" idx="11"/>
          </p:nvPr>
        </p:nvSpPr>
        <p:spPr/>
        <p:txBody>
          <a:bodyPr/>
          <a:lstStyle/>
          <a:p>
            <a:endParaRPr kumimoji="1" lang="ja-JP" altLang="en-US"/>
          </a:p>
        </p:txBody>
      </p:sp>
      <p:sp>
        <p:nvSpPr>
          <p:cNvPr id="9" name="スライド番号プレースホルダ 8"/>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日付プレースホルダ 2"/>
          <p:cNvSpPr>
            <a:spLocks noGrp="1"/>
          </p:cNvSpPr>
          <p:nvPr>
            <p:ph type="dt" sz="half" idx="10"/>
          </p:nvPr>
        </p:nvSpPr>
        <p:spPr/>
        <p:txBody>
          <a:bodyPr/>
          <a:lstStyle/>
          <a:p>
            <a:fld id="{E90ED720-0104-4369-84BC-D37694168613}" type="datetimeFigureOut">
              <a:rPr kumimoji="1" lang="ja-JP" altLang="en-US" smtClean="0"/>
              <a:pPr/>
              <a:t>2017/8/21</a:t>
            </a:fld>
            <a:endParaRPr kumimoji="1" lang="ja-JP" altLang="en-US"/>
          </a:p>
        </p:txBody>
      </p:sp>
      <p:sp>
        <p:nvSpPr>
          <p:cNvPr id="4" name="フッター プレースホルダ 3"/>
          <p:cNvSpPr>
            <a:spLocks noGrp="1"/>
          </p:cNvSpPr>
          <p:nvPr>
            <p:ph type="ftr" sz="quarter" idx="11"/>
          </p:nvPr>
        </p:nvSpPr>
        <p:spPr/>
        <p:txBody>
          <a:bodyPr/>
          <a:lstStyle/>
          <a:p>
            <a:endParaRPr kumimoji="1" lang="ja-JP" altLang="en-US"/>
          </a:p>
        </p:txBody>
      </p:sp>
      <p:sp>
        <p:nvSpPr>
          <p:cNvPr id="5" name="スライド番号プレースホルダ 4"/>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E90ED720-0104-4369-84BC-D37694168613}" type="datetimeFigureOut">
              <a:rPr kumimoji="1" lang="ja-JP" altLang="en-US" smtClean="0"/>
              <a:pPr/>
              <a:t>2017/8/21</a:t>
            </a:fld>
            <a:endParaRPr kumimoji="1" lang="ja-JP" altLang="en-US"/>
          </a:p>
        </p:txBody>
      </p:sp>
      <p:sp>
        <p:nvSpPr>
          <p:cNvPr id="3" name="フッター プレースホルダ 2"/>
          <p:cNvSpPr>
            <a:spLocks noGrp="1"/>
          </p:cNvSpPr>
          <p:nvPr>
            <p:ph type="ftr" sz="quarter" idx="11"/>
          </p:nvPr>
        </p:nvSpPr>
        <p:spPr/>
        <p:txBody>
          <a:bodyPr/>
          <a:lstStyle/>
          <a:p>
            <a:endParaRPr kumimoji="1" lang="ja-JP" altLang="en-US"/>
          </a:p>
        </p:txBody>
      </p:sp>
      <p:sp>
        <p:nvSpPr>
          <p:cNvPr id="4" name="スライド番号プレースホルダ 3"/>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fld id="{E90ED720-0104-4369-84BC-D37694168613}" type="datetimeFigureOut">
              <a:rPr kumimoji="1" lang="ja-JP" altLang="en-US" smtClean="0"/>
              <a:pPr/>
              <a:t>2017/8/21</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fld id="{E90ED720-0104-4369-84BC-D37694168613}" type="datetimeFigureOut">
              <a:rPr kumimoji="1" lang="ja-JP" altLang="en-US" smtClean="0"/>
              <a:pPr/>
              <a:t>2017/8/21</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90ED720-0104-4369-84BC-D37694168613}" type="datetimeFigureOut">
              <a:rPr kumimoji="1" lang="ja-JP" altLang="en-US" smtClean="0"/>
              <a:pPr/>
              <a:t>2017/8/21</a:t>
            </a:fld>
            <a:endParaRPr kumimoji="1" lang="ja-JP" altLang="en-US"/>
          </a:p>
        </p:txBody>
      </p:sp>
      <p:sp>
        <p:nvSpPr>
          <p:cNvPr id="5" name="フッター プレースホルダ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2D8002D-B5B0-4BAC-B1F6-782DDCCE6D9C}" type="slidenum">
              <a:rPr kumimoji="1" lang="ja-JP" altLang="en-US" smtClean="0"/>
              <a:pPr/>
              <a:t>&lt;#&gt;</a:t>
            </a:fld>
            <a:endParaRPr kumimoji="1" lang="ja-JP"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2.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0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0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7.xml"/><Relationship Id="rId4" Type="http://schemas.openxmlformats.org/officeDocument/2006/relationships/chart" Target="../charts/chart8.xml"/></Relationships>
</file>

<file path=ppt/slides/_rels/slide10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0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7.xml"/><Relationship Id="rId4" Type="http://schemas.openxmlformats.org/officeDocument/2006/relationships/chart" Target="../charts/chart15.xml"/></Relationships>
</file>

<file path=ppt/slides/_rels/slide111.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chart" Target="../charts/chart16.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chart" Target="../charts/chart18.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16.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chart" Target="../charts/chart20.xml"/><Relationship Id="rId1" Type="http://schemas.openxmlformats.org/officeDocument/2006/relationships/slideLayout" Target="../slideLayouts/slideLayout7.xml"/><Relationship Id="rId4" Type="http://schemas.openxmlformats.org/officeDocument/2006/relationships/chart" Target="../charts/chart22.xml"/></Relationships>
</file>

<file path=ppt/slides/_rels/slide117.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chart" Target="../charts/chart25.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22.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chart" Target="../charts/chart27.xml"/><Relationship Id="rId1" Type="http://schemas.openxmlformats.org/officeDocument/2006/relationships/slideLayout" Target="../slideLayouts/slideLayout7.xml"/><Relationship Id="rId4" Type="http://schemas.openxmlformats.org/officeDocument/2006/relationships/chart" Target="../charts/chart29.xml"/></Relationships>
</file>

<file path=ppt/slides/_rels/slide123.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chart" Target="../charts/chart30.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chart" Target="../charts/chart32.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2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28.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chart" Target="../charts/chart34.xml"/><Relationship Id="rId1" Type="http://schemas.openxmlformats.org/officeDocument/2006/relationships/slideLayout" Target="../slideLayouts/slideLayout7.xml"/><Relationship Id="rId4" Type="http://schemas.openxmlformats.org/officeDocument/2006/relationships/chart" Target="../charts/chart36.xml"/></Relationships>
</file>

<file path=ppt/slides/_rels/slide129.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chart" Target="../charts/chart37.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chart" Target="../charts/chart39.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3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53.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34.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chart" Target="../charts/chart41.xml"/><Relationship Id="rId1" Type="http://schemas.openxmlformats.org/officeDocument/2006/relationships/slideLayout" Target="../slideLayouts/slideLayout7.xml"/><Relationship Id="rId4" Type="http://schemas.openxmlformats.org/officeDocument/2006/relationships/chart" Target="../charts/chart43.xml"/></Relationships>
</file>

<file path=ppt/slides/_rels/slide135.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chart" Target="../charts/chart44.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chart" Target="../charts/chart46.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3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5.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chart" Target="../charts/chart48.xml"/><Relationship Id="rId1" Type="http://schemas.openxmlformats.org/officeDocument/2006/relationships/slideLayout" Target="../slideLayouts/slideLayout7.xml"/><Relationship Id="rId4" Type="http://schemas.openxmlformats.org/officeDocument/2006/relationships/chart" Target="../charts/chart50.xml"/></Relationships>
</file>

<file path=ppt/slides/_rels/slide141.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chart" Target="../charts/chart51.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chart" Target="../charts/chart53.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6.xml"/><Relationship Id="rId1" Type="http://schemas.openxmlformats.org/officeDocument/2006/relationships/slideLayout" Target="../slideLayouts/slideLayout7.xml"/><Relationship Id="rId4" Type="http://schemas.openxmlformats.org/officeDocument/2006/relationships/image" Target="../media/image34.png"/></Relationships>
</file>

<file path=ppt/slides/_rels/slide1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7.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46.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chart" Target="../charts/chart55.xml"/><Relationship Id="rId1" Type="http://schemas.openxmlformats.org/officeDocument/2006/relationships/slideLayout" Target="../slideLayouts/slideLayout7.xml"/><Relationship Id="rId4" Type="http://schemas.openxmlformats.org/officeDocument/2006/relationships/chart" Target="../charts/chart57.xml"/></Relationships>
</file>

<file path=ppt/slides/_rels/slide147.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chart" Target="../charts/chart58.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chart" Target="../charts/chart60.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hyperlink" Target="http://www.google.co.jp/url?sa=i&amp;rct=j&amp;q=&amp;esrc=s&amp;source=images&amp;cd=&amp;cad=rja&amp;uact=8&amp;ved=0ahUKEwjc6NXDvOTUAhXMxrwKHUljC88QjRwIBw&amp;url=http://www.irasutoya.com/2016/03/blog-post_88.html&amp;psig=AFQjCNHSbLw3Oh1MBDoPozU8GBR1LYdQEg&amp;ust=1498874362920896" TargetMode="Externa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hyperlink" Target="http://www.google.co.jp/url?sa=i&amp;rct=j&amp;q=&amp;esrc=s&amp;source=images&amp;cd=&amp;cad=rja&amp;uact=8&amp;ved=&amp;url=http://kids.wanpug.com/illust18.html&amp;psig=AFQjCNFfHB5yyei_NdBCrfNzi5C7XfG3WA&amp;ust=1498869907838158"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8" Type="http://schemas.openxmlformats.org/officeDocument/2006/relationships/hyperlink" Target="https://www.google.co.jp/url?sa=i&amp;rct=j&amp;q=&amp;esrc=s&amp;source=images&amp;cd=&amp;cad=rja&amp;uact=8&amp;ved=0ahUKEwiOx7DI7uLUAhXKErwKHbV1DQUQjRwIBw&amp;url=https://sozai-good.com/archives/7241&amp;psig=AFQjCNGuVtQLtfTmUl90FvqN2cVrrqV99g&amp;ust=1498819124650567" TargetMode="External"/><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hyperlink" Target="http://iconhoihoi.oops.jp/item/2010/06/45-businessman3-blue.html" TargetMode="External"/><Relationship Id="rId1" Type="http://schemas.openxmlformats.org/officeDocument/2006/relationships/slideLayout" Target="../slideLayouts/slideLayout1.xml"/><Relationship Id="rId6" Type="http://schemas.openxmlformats.org/officeDocument/2006/relationships/image" Target="../media/image12.png"/><Relationship Id="rId5" Type="http://schemas.openxmlformats.org/officeDocument/2006/relationships/image" Target="../media/image11.png"/><Relationship Id="rId10" Type="http://schemas.openxmlformats.org/officeDocument/2006/relationships/image" Target="../media/image15.png"/><Relationship Id="rId4" Type="http://schemas.openxmlformats.org/officeDocument/2006/relationships/image" Target="../media/image10.png"/><Relationship Id="rId9" Type="http://schemas.openxmlformats.org/officeDocument/2006/relationships/image" Target="../media/image14.png"/></Relationships>
</file>

<file path=ppt/slides/_rels/slide3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hyperlink" Target="http://iconhoihoi.oops.jp/item/2012/06/158-workcar2-green.html" TargetMode="External"/><Relationship Id="rId2" Type="http://schemas.openxmlformats.org/officeDocument/2006/relationships/image" Target="../media/image11.png"/><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9.png"/><Relationship Id="rId10" Type="http://schemas.openxmlformats.org/officeDocument/2006/relationships/image" Target="../media/image17.png"/><Relationship Id="rId4" Type="http://schemas.openxmlformats.org/officeDocument/2006/relationships/hyperlink" Target="http://iconhoihoi.oops.jp/item/2010/06/45-businessman3-blue.html" TargetMode="External"/><Relationship Id="rId9" Type="http://schemas.openxmlformats.org/officeDocument/2006/relationships/hyperlink" Target="http://iconhoihoi.oops.jp/item/2012/04/152-bike-red.html" TargetMode="External"/></Relationships>
</file>

<file path=ppt/slides/_rels/slide3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18.png"/><Relationship Id="rId7" Type="http://schemas.openxmlformats.org/officeDocument/2006/relationships/image" Target="../media/image9.png"/><Relationship Id="rId2" Type="http://schemas.openxmlformats.org/officeDocument/2006/relationships/hyperlink" Target="http://www.google.co.jp/url?sa=i&amp;rct=j&amp;q=&amp;esrc=s&amp;source=images&amp;cd=&amp;cad=rja&amp;uact=8&amp;ved=0ahUKEwjq3cGD-OvUAhXEEbwKHUdpDKsQjRwIBw&amp;url=http://illpop.com/png_school/gym_a22.htm&amp;psig=AFQjCNGwQZNKHxvshN6g3gXPgPNv9Pl0Cw&amp;ust=1499130907738929" TargetMode="External"/><Relationship Id="rId1" Type="http://schemas.openxmlformats.org/officeDocument/2006/relationships/slideLayout" Target="../slideLayouts/slideLayout1.xml"/><Relationship Id="rId6" Type="http://schemas.openxmlformats.org/officeDocument/2006/relationships/hyperlink" Target="http://iconhoihoi.oops.jp/item/2010/06/45-businessman3-blue.html" TargetMode="External"/><Relationship Id="rId5" Type="http://schemas.openxmlformats.org/officeDocument/2006/relationships/image" Target="../media/image19.png"/><Relationship Id="rId4" Type="http://schemas.openxmlformats.org/officeDocument/2006/relationships/hyperlink" Target="http://www.google.co.jp/url?sa=i&amp;rct=j&amp;q=&amp;esrc=s&amp;source=images&amp;cd=&amp;cad=rja&amp;uact=8&amp;ved=0ahUKEwiAgeus-OvUAhVHOrwKHWxjD3AQjRwIBw&amp;url=http://www.irasutoya.com/2013/06/blog-post_5280.html&amp;psig=AFQjCNHa-O3x2cRL1mM-Uh6poUA69C0zlg&amp;ust=1499130989113915" TargetMode="External"/></Relationships>
</file>

<file path=ppt/slides/_rels/slide33.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20.jpeg"/><Relationship Id="rId2" Type="http://schemas.openxmlformats.org/officeDocument/2006/relationships/hyperlink" Target="http://iconhoihoi.oops.jp/item/2010/06/45-businessman3-blue.html" TargetMode="External"/><Relationship Id="rId1" Type="http://schemas.openxmlformats.org/officeDocument/2006/relationships/slideLayout" Target="../slideLayouts/slideLayout1.xml"/><Relationship Id="rId6" Type="http://schemas.openxmlformats.org/officeDocument/2006/relationships/hyperlink" Target="http://www.google.co.jp/url?sa=i&amp;rct=j&amp;q=&amp;esrc=s&amp;source=images&amp;cd=&amp;cad=rja&amp;uact=8&amp;ved=0ahUKEwid0Li8xpbVAhVQhbwKHSuVDqUQjRwIBw&amp;url=http://sozaic.com/tag/%E5%BB%BA%E7%89%A9/&amp;psig=AFQjCNGDB1rzvsI4GF3qyDhJCXMwXIaCFw&amp;ust=1500595069628161" TargetMode="External"/><Relationship Id="rId5" Type="http://schemas.openxmlformats.org/officeDocument/2006/relationships/image" Target="../media/image11.png"/><Relationship Id="rId4" Type="http://schemas.openxmlformats.org/officeDocument/2006/relationships/image" Target="../media/image10.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hyperlink" Target="https://www.google.co.jp/imgres?imgurl=http://www.sashienomori.com/110504_2/lady_counter.gif&amp;imgrefurl=http://www.sashienomori.com/japanese/life1.html&amp;docid=UOaNlaehYfgaKM&amp;tbnid=GRBTxYn5cdSz-M:&amp;vet=10ahUKEwiQxZzczIDVAhWBwLwKHYHoCqYQMwh2KEcwRw..i&amp;w=380&amp;h=284&amp;bih=673&amp;biw=1364&amp;q=%E3%82%A4%E3%83%A9%E3%82%B9%E3%83%88%20%E5%8F%97%E4%BB%98&amp;ved=0ahUKEwiQxZzczIDVAhWBwLwKHYHoCqYQMwh2KEcwRw&amp;iact=mrc&amp;uact=8" TargetMode="External"/><Relationship Id="rId1" Type="http://schemas.openxmlformats.org/officeDocument/2006/relationships/slideLayout" Target="../slideLayouts/slideLayout2.xml"/><Relationship Id="rId5" Type="http://schemas.openxmlformats.org/officeDocument/2006/relationships/image" Target="../media/image22.jpeg"/><Relationship Id="rId4" Type="http://schemas.openxmlformats.org/officeDocument/2006/relationships/hyperlink" Target="https://www.google.co.jp/imgres?imgurl=http://1.bp.blogspot.com/-CFy45WnKsbo/VozfKF7b1iI/AAAAAAAA2hU/8_0PGW7DUYM/s800/kaisya_uketsuke_man.png&amp;imgrefurl=http://www.irasutoya.com/2016/01/blog-post_297.html&amp;docid=cgOjX-eVXjNp-M&amp;tbnid=s6aWcDqYHQ8DQM:&amp;vet=10ahUKEwiQxZzczIDVAhWBwLwKHYHoCqYQMwhPKCAwIA..i&amp;w=732&amp;h=800&amp;bih=673&amp;biw=1364&amp;q=%E3%82%A4%E3%83%A9%E3%82%B9%E3%83%88%20%E5%8F%97%E4%BB%98&amp;ved=0ahUKEwiQxZzczIDVAhWBwLwKHYHoCqYQMwhPKCAwIA&amp;iact=mrc&amp;uact=8"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chart" Target="../charts/chart1.xml"/><Relationship Id="rId7" Type="http://schemas.openxmlformats.org/officeDocument/2006/relationships/chart" Target="../charts/chart5.xml"/><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3.emf"/><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3.emf"/><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1"/>
          <p:cNvSpPr txBox="1">
            <a:spLocks/>
          </p:cNvSpPr>
          <p:nvPr/>
        </p:nvSpPr>
        <p:spPr>
          <a:xfrm>
            <a:off x="12452" y="2636912"/>
            <a:ext cx="9144000" cy="1469813"/>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en-US" altLang="ja-JP" sz="3600" dirty="0" smtClean="0">
                <a:solidFill>
                  <a:prstClr val="black"/>
                </a:solidFill>
                <a:latin typeface="メイリオ" pitchFamily="50" charset="-128"/>
                <a:ea typeface="メイリオ" pitchFamily="50" charset="-128"/>
                <a:cs typeface="メイリオ" pitchFamily="50" charset="-128"/>
              </a:rPr>
              <a:t> </a:t>
            </a:r>
            <a:r>
              <a:rPr lang="en-US" altLang="ja-JP" dirty="0" smtClean="0">
                <a:solidFill>
                  <a:prstClr val="black"/>
                </a:solidFill>
                <a:latin typeface="HGP創英角ｺﾞｼｯｸUB" panose="020B0900000000000000" pitchFamily="50" charset="-128"/>
                <a:ea typeface="HGP創英角ｺﾞｼｯｸUB" panose="020B0900000000000000" pitchFamily="50" charset="-128"/>
                <a:cs typeface="メイリオ" pitchFamily="50" charset="-128"/>
              </a:rPr>
              <a:t>【</a:t>
            </a:r>
            <a:r>
              <a:rPr lang="ja-JP" altLang="en-US" dirty="0" smtClean="0">
                <a:solidFill>
                  <a:prstClr val="black"/>
                </a:solidFill>
                <a:latin typeface="HGP創英角ｺﾞｼｯｸUB" panose="020B0900000000000000" pitchFamily="50" charset="-128"/>
                <a:ea typeface="HGP創英角ｺﾞｼｯｸUB" panose="020B0900000000000000" pitchFamily="50" charset="-128"/>
                <a:cs typeface="メイリオ" pitchFamily="50" charset="-128"/>
              </a:rPr>
              <a:t>　各　　論　</a:t>
            </a:r>
            <a:r>
              <a:rPr lang="en-US" altLang="ja-JP" dirty="0" smtClean="0">
                <a:solidFill>
                  <a:prstClr val="black"/>
                </a:solidFill>
                <a:latin typeface="HGP創英角ｺﾞｼｯｸUB" panose="020B0900000000000000" pitchFamily="50" charset="-128"/>
                <a:ea typeface="HGP創英角ｺﾞｼｯｸUB" panose="020B0900000000000000" pitchFamily="50" charset="-128"/>
                <a:cs typeface="メイリオ" pitchFamily="50" charset="-128"/>
              </a:rPr>
              <a:t>】</a:t>
            </a:r>
            <a:endParaRPr lang="en-US" altLang="ja-JP" sz="3600" dirty="0" smtClean="0">
              <a:solidFill>
                <a:prstClr val="black"/>
              </a:solidFill>
              <a:latin typeface="メイリオ" pitchFamily="50" charset="-128"/>
              <a:ea typeface="メイリオ" pitchFamily="50" charset="-128"/>
              <a:cs typeface="メイリオ" pitchFamily="50" charset="-128"/>
            </a:endParaRPr>
          </a:p>
        </p:txBody>
      </p:sp>
    </p:spTree>
    <p:extLst>
      <p:ext uri="{BB962C8B-B14F-4D97-AF65-F5344CB8AC3E}">
        <p14:creationId xmlns:p14="http://schemas.microsoft.com/office/powerpoint/2010/main" xmlns="" val="275707965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bwMode="auto">
          <a:xfrm>
            <a:off x="251520" y="834876"/>
            <a:ext cx="8558650" cy="2517924"/>
          </a:xfrm>
          <a:prstGeom prst="rect">
            <a:avLst/>
          </a:prstGeom>
          <a:solidFill>
            <a:schemeClr val="accent6">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endParaRPr lang="ja-JP" altLang="en-US" sz="14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algn="r">
              <a:defRPr/>
            </a:pPr>
            <a:endParaRPr lang="ja-JP" altLang="en-US" sz="1600" kern="0" dirty="0">
              <a:solidFill>
                <a:sysClr val="windowText" lastClr="000000"/>
              </a:solidFill>
              <a:latin typeface="HGPｺﾞｼｯｸE" pitchFamily="50" charset="-128"/>
              <a:ea typeface="HGPｺﾞｼｯｸE" pitchFamily="50" charset="-128"/>
            </a:endParaRPr>
          </a:p>
        </p:txBody>
      </p:sp>
      <p:graphicFrame>
        <p:nvGraphicFramePr>
          <p:cNvPr id="14" name="表 13"/>
          <p:cNvGraphicFramePr>
            <a:graphicFrameLocks noGrp="1"/>
          </p:cNvGraphicFramePr>
          <p:nvPr>
            <p:extLst>
              <p:ext uri="{D42A27DB-BD31-4B8C-83A1-F6EECF244321}">
                <p14:modId xmlns:p14="http://schemas.microsoft.com/office/powerpoint/2010/main" xmlns="" val="422283485"/>
              </p:ext>
            </p:extLst>
          </p:nvPr>
        </p:nvGraphicFramePr>
        <p:xfrm>
          <a:off x="323528" y="3417308"/>
          <a:ext cx="8424937" cy="1955908"/>
        </p:xfrm>
        <a:graphic>
          <a:graphicData uri="http://schemas.openxmlformats.org/drawingml/2006/table">
            <a:tbl>
              <a:tblPr firstRow="1" bandRow="1">
                <a:tableStyleId>{5C22544A-7EE6-4342-B048-85BDC9FD1C3A}</a:tableStyleId>
              </a:tblPr>
              <a:tblGrid>
                <a:gridCol w="1880566"/>
                <a:gridCol w="3672904"/>
                <a:gridCol w="423194"/>
                <a:gridCol w="864096"/>
                <a:gridCol w="507498"/>
                <a:gridCol w="1076679"/>
              </a:tblGrid>
              <a:tr h="225680">
                <a:tc>
                  <a:txBody>
                    <a:bodyPr/>
                    <a:lstStyle/>
                    <a:p>
                      <a:pPr algn="ctr"/>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考慮すべき条件</a:t>
                      </a:r>
                      <a:endParaRPr kumimoji="1" lang="ja-JP" altLang="en-US" sz="12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評価項目</a:t>
                      </a:r>
                      <a:endParaRPr kumimoji="1" lang="ja-JP" altLang="en-US" sz="12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a:endParaRPr kumimoji="1" lang="ja-JP" altLang="en-US" sz="1200" b="1" dirty="0">
                        <a:solidFill>
                          <a:sysClr val="windowText" lastClr="000000"/>
                        </a:solidFill>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l"/>
                      <a:r>
                        <a:rPr kumimoji="1" lang="ja-JP" altLang="en-US" sz="1200" b="1" dirty="0" smtClean="0">
                          <a:solidFill>
                            <a:sysClr val="windowText" lastClr="000000"/>
                          </a:solidFill>
                        </a:rPr>
                        <a:t>　</a:t>
                      </a:r>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庁舎の整備条件</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05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（必要な延床面積充足状況等）</a:t>
                      </a:r>
                      <a:endParaRPr kumimoji="1" lang="ja-JP" altLang="en-US" sz="1050" b="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a:endParaRPr kumimoji="1" lang="ja-JP" altLang="en-US" sz="1200" b="1" dirty="0">
                        <a:solidFill>
                          <a:sysClr val="windowText" lastClr="000000"/>
                        </a:solidFill>
                      </a:endParaRPr>
                    </a:p>
                  </a:txBody>
                  <a:tcPr marL="75168" marR="75168" marT="37584" marB="37584" anchor="ct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総合区役所に選定する庁舎</a:t>
                      </a:r>
                      <a:endParaRPr kumimoji="1" lang="ja-JP" altLang="en-US" sz="12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vert="eaVert"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60000"/>
                        <a:lumOff val="40000"/>
                      </a:schemeClr>
                    </a:solidFill>
                  </a:tcPr>
                </a:tc>
              </a:tr>
              <a:tr h="518904">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住民からの近接性</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人口重心からの距離</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（総合区内の人口が全体としてバランスのとれる地点から庁舎までの距離）</a:t>
                      </a:r>
                      <a:endParaRPr kumimoji="1" lang="ja-JP" altLang="en-US" sz="1100" b="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678844">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交通の利便性</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総合区内での現区役所間の公共交通利用による所要時間</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b="0" spc="-30" baseline="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（各区役所間の徒歩・電車・バスによる所要時間の平均）</a:t>
                      </a:r>
                      <a:endParaRPr kumimoji="1" lang="ja-JP" altLang="en-US" sz="1100" b="0" spc="-30" baseline="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2292">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地域における中心性</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総合区内における各区間の移動者数</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（現在の行政区各区間での移動人数）</a:t>
                      </a:r>
                      <a:endParaRPr kumimoji="1" lang="ja-JP" altLang="en-US" sz="1100" b="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0" name="正方形/長方形 9"/>
          <p:cNvSpPr/>
          <p:nvPr/>
        </p:nvSpPr>
        <p:spPr>
          <a:xfrm>
            <a:off x="251520" y="832513"/>
            <a:ext cx="8640960" cy="2731517"/>
          </a:xfrm>
          <a:prstGeom prst="rect">
            <a:avLst/>
          </a:prstGeom>
        </p:spPr>
        <p:txBody>
          <a:bodyPr wrap="square">
            <a:spAutoFit/>
          </a:bodyPr>
          <a:lstStyle/>
          <a:p>
            <a:pPr fontAlgn="base">
              <a:spcBef>
                <a:spcPct val="0"/>
              </a:spcBef>
              <a:spcAft>
                <a:spcPct val="0"/>
              </a:spcAft>
            </a:pP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　考慮すべき条件を点数化</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ts val="600"/>
              </a:spcAft>
            </a:pPr>
            <a:r>
              <a:rPr lang="ja-JP" altLang="en-US" sz="1400" dirty="0" smtClean="0">
                <a:solidFill>
                  <a:prstClr val="black"/>
                </a:solidFill>
                <a:latin typeface="Meiryo UI" pitchFamily="50" charset="-128"/>
                <a:ea typeface="Meiryo UI" pitchFamily="50" charset="-128"/>
                <a:cs typeface="Meiryo UI" pitchFamily="50" charset="-128"/>
              </a:rPr>
              <a:t>　 ◆　新たな事務分担による職員体制案を基にした庁舎面積の充足状況を検討</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lnSpc>
                <a:spcPts val="500"/>
              </a:lnSpc>
              <a:spcBef>
                <a:spcPct val="0"/>
              </a:spcBef>
              <a:spcAft>
                <a:spcPct val="0"/>
              </a:spcAft>
            </a:pP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lnSpc>
                <a:spcPts val="500"/>
              </a:lnSpc>
              <a:spcBef>
                <a:spcPct val="0"/>
              </a:spcBef>
              <a:spcAft>
                <a:spcPct val="0"/>
              </a:spcAft>
            </a:pP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lnSpc>
                <a:spcPts val="500"/>
              </a:lnSpc>
              <a:spcBef>
                <a:spcPct val="0"/>
              </a:spcBef>
              <a:spcAft>
                <a:spcPct val="0"/>
              </a:spcAft>
            </a:pP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　点数の多い区役所庁舎の庁舎面積が、</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①　充足されている場合は、当該庁舎を総合区役所庁舎とする</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②　充足されてないが、活用可能な近隣市有施設がある場合は、当該庁舎を総合区役所庁舎とする</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③　充足されてなく、活用可能な近隣市有施設もない場合は、次点となった庁舎の充足状況や近隣市有施設</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の状況により、総合区役所庁舎を選定する</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16" name="正方形/長方形 15"/>
          <p:cNvSpPr/>
          <p:nvPr/>
        </p:nvSpPr>
        <p:spPr>
          <a:xfrm>
            <a:off x="6356" y="13668"/>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２　総合区役所の位置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2" name="ストライプ矢印 21"/>
          <p:cNvSpPr/>
          <p:nvPr/>
        </p:nvSpPr>
        <p:spPr>
          <a:xfrm rot="16200000">
            <a:off x="7065285" y="4896155"/>
            <a:ext cx="626016" cy="428010"/>
          </a:xfrm>
          <a:prstGeom prst="striped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右矢印 22"/>
          <p:cNvSpPr/>
          <p:nvPr/>
        </p:nvSpPr>
        <p:spPr>
          <a:xfrm>
            <a:off x="5940152" y="3933056"/>
            <a:ext cx="360040" cy="792088"/>
          </a:xfrm>
          <a:prstGeom prst="rightArrow">
            <a:avLst>
              <a:gd name="adj1" fmla="val 50000"/>
              <a:gd name="adj2" fmla="val 77309"/>
            </a:avLst>
          </a:prstGeom>
          <a:solidFill>
            <a:srgbClr val="FFC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右矢印 23"/>
          <p:cNvSpPr/>
          <p:nvPr/>
        </p:nvSpPr>
        <p:spPr>
          <a:xfrm>
            <a:off x="7236296" y="4005064"/>
            <a:ext cx="360040" cy="720080"/>
          </a:xfrm>
          <a:prstGeom prst="rightArrow">
            <a:avLst>
              <a:gd name="adj1" fmla="val 50000"/>
              <a:gd name="adj2" fmla="val 77309"/>
            </a:avLst>
          </a:prstGeom>
          <a:solidFill>
            <a:srgbClr val="FFC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（２）選定方法</a:t>
            </a:r>
            <a:endParaRPr lang="en-US" altLang="ja-JP" sz="20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7" name="テキスト ボックス 16"/>
          <p:cNvSpPr txBox="1"/>
          <p:nvPr/>
        </p:nvSpPr>
        <p:spPr>
          <a:xfrm>
            <a:off x="369722" y="923532"/>
            <a:ext cx="1040102" cy="307777"/>
          </a:xfrm>
          <a:prstGeom prst="rect">
            <a:avLst/>
          </a:prstGeom>
          <a:solidFill>
            <a:schemeClr val="accent6">
              <a:lumMod val="50000"/>
            </a:schemeClr>
          </a:solidFill>
          <a:ln w="25400">
            <a:noFill/>
          </a:ln>
        </p:spPr>
        <p:txBody>
          <a:bodyPr wrap="square" lIns="36000" rIns="0" rtlCol="0" anchor="ctr" anchorCtr="0">
            <a:spAutoFit/>
          </a:bodyPr>
          <a:lstStyle/>
          <a:p>
            <a:r>
              <a:rPr lang="ja-JP" altLang="en-US" sz="1400" b="1" dirty="0" smtClean="0">
                <a:solidFill>
                  <a:schemeClr val="bg1"/>
                </a:solidFill>
              </a:rPr>
              <a:t>　検討方法</a:t>
            </a:r>
            <a:endParaRPr lang="en-US" altLang="ja-JP" sz="1400" b="1" dirty="0" smtClean="0">
              <a:solidFill>
                <a:schemeClr val="bg1"/>
              </a:solidFill>
            </a:endParaRPr>
          </a:p>
        </p:txBody>
      </p:sp>
      <p:sp>
        <p:nvSpPr>
          <p:cNvPr id="19" name="テキスト ボックス 18"/>
          <p:cNvSpPr txBox="1"/>
          <p:nvPr/>
        </p:nvSpPr>
        <p:spPr>
          <a:xfrm>
            <a:off x="372614" y="1814337"/>
            <a:ext cx="1832190" cy="307777"/>
          </a:xfrm>
          <a:prstGeom prst="rect">
            <a:avLst/>
          </a:prstGeom>
          <a:solidFill>
            <a:schemeClr val="accent6">
              <a:lumMod val="50000"/>
            </a:schemeClr>
          </a:solidFill>
          <a:ln w="25400">
            <a:noFill/>
          </a:ln>
        </p:spPr>
        <p:txBody>
          <a:bodyPr wrap="square" lIns="36000" rIns="0" rtlCol="0" anchor="ctr" anchorCtr="0">
            <a:spAutoFit/>
          </a:bodyPr>
          <a:lstStyle/>
          <a:p>
            <a:r>
              <a:rPr lang="ja-JP" altLang="en-US" sz="1400" b="1" dirty="0" smtClean="0">
                <a:solidFill>
                  <a:schemeClr val="bg1"/>
                </a:solidFill>
              </a:rPr>
              <a:t>　基本とする選定条件</a:t>
            </a:r>
            <a:endParaRPr lang="en-US" altLang="ja-JP" sz="1400" b="1" dirty="0" smtClean="0">
              <a:solidFill>
                <a:schemeClr val="bg1"/>
              </a:solidFill>
            </a:endParaRPr>
          </a:p>
        </p:txBody>
      </p:sp>
      <p:sp>
        <p:nvSpPr>
          <p:cNvPr id="20" name="角丸四角形 19"/>
          <p:cNvSpPr/>
          <p:nvPr/>
        </p:nvSpPr>
        <p:spPr>
          <a:xfrm>
            <a:off x="1144216" y="5540990"/>
            <a:ext cx="6912768" cy="1228299"/>
          </a:xfrm>
          <a:prstGeom prst="round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300"/>
              </a:lnSpc>
            </a:pPr>
            <a:r>
              <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考慮す</a:t>
            </a:r>
            <a:r>
              <a:rPr lang="ja-JP" altLang="en-US" sz="140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べき条件ごとに</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最大</a:t>
            </a:r>
            <a:r>
              <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5.0</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点から最小</a:t>
            </a:r>
            <a:r>
              <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点と点数化し、合計得点を算出</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庁舎床面積は公有財産台帳により算出し、本庁舎及び保健福祉センターの床面積から、</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駐車場、駐輪場面積を除外した面積を算出</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不足する庁舎面積は、近隣の市有施設の活用などを考慮して検討</a:t>
            </a:r>
            <a:endParaRPr kumimoji="1" lang="ja-JP" altLang="en-US" sz="1400" dirty="0"/>
          </a:p>
        </p:txBody>
      </p:sp>
    </p:spTree>
    <p:extLst>
      <p:ext uri="{BB962C8B-B14F-4D97-AF65-F5344CB8AC3E}">
        <p14:creationId xmlns:p14="http://schemas.microsoft.com/office/powerpoint/2010/main" xmlns="" val="3805083894"/>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19" name="Rectangle 19"/>
          <p:cNvSpPr>
            <a:spLocks noChangeArrowheads="1"/>
          </p:cNvSpPr>
          <p:nvPr/>
        </p:nvSpPr>
        <p:spPr bwMode="auto">
          <a:xfrm>
            <a:off x="0" y="0"/>
            <a:ext cx="9144000" cy="360000"/>
          </a:xfrm>
          <a:prstGeom prst="rect">
            <a:avLst/>
          </a:prstGeom>
          <a:gradFill rotWithShape="1">
            <a:gsLst>
              <a:gs pos="0">
                <a:srgbClr val="E6B9B8"/>
              </a:gs>
              <a:gs pos="50000">
                <a:schemeClr val="bg1"/>
              </a:gs>
              <a:gs pos="100000">
                <a:srgbClr val="E6B9B8"/>
              </a:gs>
            </a:gsLst>
            <a:lin ang="5400000" scaled="1"/>
          </a:gradFill>
          <a:ln w="9525">
            <a:noFill/>
            <a:miter lim="800000"/>
            <a:headEnd/>
            <a:tailEnd/>
          </a:ln>
          <a:effectLst/>
        </p:spPr>
        <p:txBody>
          <a:bodyPr anchor="ctr"/>
          <a:lstStyle/>
          <a:p>
            <a:pPr algn="ctr">
              <a:defRPr/>
            </a:pP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総合区基礎データ③</a:t>
            </a:r>
          </a:p>
        </p:txBody>
      </p:sp>
      <p:sp>
        <p:nvSpPr>
          <p:cNvPr id="4"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pic>
        <p:nvPicPr>
          <p:cNvPr id="6" name="Picture 151"/>
          <p:cNvPicPr>
            <a:picLocks noChangeAspect="1" noChangeArrowheads="1"/>
          </p:cNvPicPr>
          <p:nvPr/>
        </p:nvPicPr>
        <p:blipFill>
          <a:blip r:embed="rId2" cstate="print"/>
          <a:srcRect/>
          <a:stretch>
            <a:fillRect/>
          </a:stretch>
        </p:blipFill>
        <p:spPr bwMode="auto">
          <a:xfrm>
            <a:off x="75944" y="426663"/>
            <a:ext cx="8994460" cy="6421812"/>
          </a:xfrm>
          <a:prstGeom prst="rect">
            <a:avLst/>
          </a:prstGeom>
          <a:noFill/>
        </p:spPr>
      </p:pic>
    </p:spTree>
    <p:extLst>
      <p:ext uri="{BB962C8B-B14F-4D97-AF65-F5344CB8AC3E}">
        <p14:creationId xmlns="" xmlns:p14="http://schemas.microsoft.com/office/powerpoint/2010/main" val="2506940769"/>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dirty="0">
                <a:latin typeface="ＭＳ Ｐゴシック" charset="-128"/>
              </a:rPr>
              <a:t>第一区</a:t>
            </a:r>
          </a:p>
          <a:p>
            <a:pPr algn="ctr" eaLnBrk="1" hangingPunct="1">
              <a:spcBef>
                <a:spcPct val="50000"/>
              </a:spcBef>
              <a:buFont typeface="Wingdings" pitchFamily="2" charset="2"/>
              <a:buNone/>
            </a:pPr>
            <a:r>
              <a:rPr lang="ja-JP" altLang="en-US" sz="2400" b="1" dirty="0">
                <a:latin typeface="ＭＳ Ｐゴシック" charset="-128"/>
              </a:rPr>
              <a:t>（淀川区・東淀川区）</a:t>
            </a:r>
          </a:p>
        </p:txBody>
      </p:sp>
      <p:sp>
        <p:nvSpPr>
          <p:cNvPr id="3"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587945281"/>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正方形/長方形 25"/>
          <p:cNvSpPr>
            <a:spLocks noChangeArrowheads="1"/>
          </p:cNvSpPr>
          <p:nvPr/>
        </p:nvSpPr>
        <p:spPr bwMode="gray">
          <a:xfrm>
            <a:off x="0" y="0"/>
            <a:ext cx="9144000" cy="360000"/>
          </a:xfrm>
          <a:prstGeom prst="rect">
            <a:avLst/>
          </a:prstGeom>
          <a:solidFill>
            <a:srgbClr val="E6B9B8"/>
          </a:solidFill>
          <a:ln>
            <a:noFill/>
          </a:ln>
          <a:extLst>
            <a:ext uri="{91240B29-F687-4F45-9708-019B960494DF}">
              <a14:hiddenLine xmlns="" xmlns:a14="http://schemas.microsoft.com/office/drawing/2010/main" w="22225" algn="ctr">
                <a:solidFill>
                  <a:srgbClr val="000000"/>
                </a:solidFill>
                <a:miter lim="800000"/>
                <a:headEnd/>
                <a:tailEnd/>
              </a14:hiddenLine>
            </a:ext>
          </a:extLst>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第一区（淀川区・東淀川区）</a:t>
            </a:r>
          </a:p>
        </p:txBody>
      </p:sp>
      <p:sp>
        <p:nvSpPr>
          <p:cNvPr id="9219"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sp>
        <p:nvSpPr>
          <p:cNvPr id="9220"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9221" name="タイトル 3"/>
          <p:cNvSpPr>
            <a:spLocks/>
          </p:cNvSpPr>
          <p:nvPr/>
        </p:nvSpPr>
        <p:spPr bwMode="auto">
          <a:xfrm>
            <a:off x="74613" y="549275"/>
            <a:ext cx="3816350"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9223" name="Text Box 8"/>
          <p:cNvSpPr txBox="1">
            <a:spLocks noChangeArrowheads="1"/>
          </p:cNvSpPr>
          <p:nvPr/>
        </p:nvSpPr>
        <p:spPr bwMode="auto">
          <a:xfrm>
            <a:off x="74613" y="2709863"/>
            <a:ext cx="1223962"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9224"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9225" name="Text Box 10"/>
          <p:cNvSpPr txBox="1">
            <a:spLocks noChangeArrowheads="1"/>
          </p:cNvSpPr>
          <p:nvPr/>
        </p:nvSpPr>
        <p:spPr bwMode="auto">
          <a:xfrm>
            <a:off x="74613" y="4283075"/>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47638" y="1125538"/>
          <a:ext cx="3671887" cy="1368723"/>
        </p:xfrm>
        <a:graphic>
          <a:graphicData uri="http://schemas.openxmlformats.org/drawingml/2006/table">
            <a:tbl>
              <a:tblPr/>
              <a:tblGrid>
                <a:gridCol w="1223962"/>
                <a:gridCol w="1223963"/>
                <a:gridCol w="1223962"/>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351,731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334,040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314,465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186,996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398,590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dirty="0"/>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13,575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9,618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25.91</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47638" y="4581525"/>
          <a:ext cx="3671887" cy="1346340"/>
        </p:xfrm>
        <a:graphic>
          <a:graphicData uri="http://schemas.openxmlformats.org/drawingml/2006/table">
            <a:tbl>
              <a:tblPr/>
              <a:tblGrid>
                <a:gridCol w="1223962"/>
                <a:gridCol w="1223963"/>
                <a:gridCol w="1223962"/>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algn="ctr"/>
                      <a:r>
                        <a:rPr lang="en-US" altLang="ja-JP" sz="1000" dirty="0" smtClean="0">
                          <a:latin typeface="ＭＳ Ｐゴシック" pitchFamily="50" charset="-128"/>
                          <a:ea typeface="ＭＳ Ｐゴシック" pitchFamily="50" charset="-128"/>
                        </a:rPr>
                        <a:t>118</a:t>
                      </a:r>
                      <a:r>
                        <a:rPr lang="ja-JP" altLang="en-US" sz="1000" dirty="0" smtClean="0">
                          <a:latin typeface="ＭＳ Ｐゴシック" pitchFamily="50" charset="-128"/>
                          <a:ea typeface="ＭＳ Ｐゴシック" pitchFamily="50" charset="-128"/>
                        </a:rPr>
                        <a:t>ヵ所（</a:t>
                      </a:r>
                      <a:r>
                        <a:rPr lang="en-US" altLang="ja-JP" sz="1000" dirty="0" smtClean="0">
                          <a:latin typeface="ＭＳ Ｐゴシック" pitchFamily="50" charset="-128"/>
                          <a:ea typeface="ＭＳ Ｐゴシック" pitchFamily="50" charset="-128"/>
                        </a:rPr>
                        <a:t>1.73㎡</a:t>
                      </a:r>
                      <a:r>
                        <a:rPr lang="ja-JP" altLang="en-US" sz="1000" dirty="0" smtClean="0">
                          <a:latin typeface="ＭＳ Ｐゴシック" pitchFamily="50" charset="-128"/>
                          <a:ea typeface="ＭＳ Ｐゴシック" pitchFamily="50" charset="-128"/>
                        </a:rPr>
                        <a:t>）</a:t>
                      </a:r>
                      <a:endParaRPr lang="ja-JP" altLang="en-US" sz="1000" dirty="0">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47638" y="2997200"/>
          <a:ext cx="3671887" cy="1104982"/>
        </p:xfrm>
        <a:graphic>
          <a:graphicData uri="http://schemas.openxmlformats.org/drawingml/2006/table">
            <a:tbl>
              <a:tblPr/>
              <a:tblGrid>
                <a:gridCol w="1841500"/>
                <a:gridCol w="1830387"/>
              </a:tblGrid>
              <a:tr h="4318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780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淀川 ⇔東淀川  </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5.0km</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r>
            </a:tbl>
          </a:graphicData>
        </a:graphic>
      </p:graphicFrame>
      <p:sp>
        <p:nvSpPr>
          <p:cNvPr id="79" name="正方形/長方形 78"/>
          <p:cNvSpPr>
            <a:spLocks/>
          </p:cNvSpPr>
          <p:nvPr/>
        </p:nvSpPr>
        <p:spPr bwMode="gray">
          <a:xfrm>
            <a:off x="7308850" y="246856"/>
            <a:ext cx="1835150" cy="1700213"/>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80" name="正方形/長方形 26"/>
          <p:cNvSpPr>
            <a:spLocks/>
          </p:cNvSpPr>
          <p:nvPr/>
        </p:nvSpPr>
        <p:spPr bwMode="gray">
          <a:xfrm>
            <a:off x="7399338" y="317778"/>
            <a:ext cx="1652587" cy="1530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2" name="グループ化 82"/>
          <p:cNvGrpSpPr>
            <a:grpSpLocks/>
          </p:cNvGrpSpPr>
          <p:nvPr/>
        </p:nvGrpSpPr>
        <p:grpSpPr bwMode="auto">
          <a:xfrm>
            <a:off x="7483475" y="387005"/>
            <a:ext cx="1484313" cy="1439863"/>
            <a:chOff x="7483996" y="130473"/>
            <a:chExt cx="1484312" cy="1439862"/>
          </a:xfrm>
        </p:grpSpPr>
        <p:grpSp>
          <p:nvGrpSpPr>
            <p:cNvPr id="4" name="Group 163"/>
            <p:cNvGrpSpPr>
              <a:grpSpLocks noChangeAspect="1"/>
            </p:cNvGrpSpPr>
            <p:nvPr/>
          </p:nvGrpSpPr>
          <p:grpSpPr bwMode="auto">
            <a:xfrm>
              <a:off x="7483996" y="130473"/>
              <a:ext cx="1484312" cy="1439862"/>
              <a:chOff x="1698" y="1802"/>
              <a:chExt cx="13239" cy="12848"/>
            </a:xfrm>
          </p:grpSpPr>
          <p:sp>
            <p:nvSpPr>
              <p:cNvPr id="9342" name="Freeform 164"/>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3" name="Freeform 165"/>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4" name="Freeform 166"/>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5" name="Freeform 167"/>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6" name="Freeform 168"/>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7" name="Freeform 169"/>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8" name="Freeform 170"/>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9" name="Freeform 171"/>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0" name="Freeform 172"/>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1" name="Freeform 173"/>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2" name="Freeform 174"/>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3" name="Freeform 175"/>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4" name="Freeform 176"/>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5" name="Freeform 177"/>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6" name="Freeform 178"/>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7" name="Freeform 179"/>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8" name="Freeform 180"/>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9" name="Freeform 181"/>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60" name="Freeform 182" descr="50%"/>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9361" name="Freeform 183"/>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62" name="Freeform 184"/>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63" name="Freeform 185"/>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64" name="Freeform 186" descr="5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9365" name="Freeform 187"/>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9340" name="AutoShape 170"/>
            <p:cNvSpPr>
              <a:spLocks/>
            </p:cNvSpPr>
            <p:nvPr/>
          </p:nvSpPr>
          <p:spPr bwMode="auto">
            <a:xfrm>
              <a:off x="7585349" y="602754"/>
              <a:ext cx="431800" cy="179388"/>
            </a:xfrm>
            <a:prstGeom prst="borderCallout2">
              <a:avLst>
                <a:gd name="adj1" fmla="val -3185"/>
                <a:gd name="adj2" fmla="val 24264"/>
                <a:gd name="adj3" fmla="val -72213"/>
                <a:gd name="adj4" fmla="val 23972"/>
                <a:gd name="adj5" fmla="val -73449"/>
                <a:gd name="adj6" fmla="val 10720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淀川区</a:t>
              </a:r>
            </a:p>
          </p:txBody>
        </p:sp>
        <p:sp>
          <p:nvSpPr>
            <p:cNvPr id="9341" name="AutoShape 170"/>
            <p:cNvSpPr>
              <a:spLocks/>
            </p:cNvSpPr>
            <p:nvPr/>
          </p:nvSpPr>
          <p:spPr bwMode="auto">
            <a:xfrm>
              <a:off x="8377511" y="674192"/>
              <a:ext cx="431800" cy="179387"/>
            </a:xfrm>
            <a:prstGeom prst="borderCallout2">
              <a:avLst>
                <a:gd name="adj1" fmla="val 7435"/>
                <a:gd name="adj2" fmla="val 50736"/>
                <a:gd name="adj3" fmla="val -82833"/>
                <a:gd name="adj4" fmla="val 48236"/>
                <a:gd name="adj5" fmla="val -169023"/>
                <a:gd name="adj6" fmla="val 14560"/>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東淀川区</a:t>
              </a:r>
            </a:p>
          </p:txBody>
        </p:sp>
      </p:grpSp>
      <p:grpSp>
        <p:nvGrpSpPr>
          <p:cNvPr id="5" name="グループ化 86"/>
          <p:cNvGrpSpPr>
            <a:grpSpLocks/>
          </p:cNvGrpSpPr>
          <p:nvPr/>
        </p:nvGrpSpPr>
        <p:grpSpPr bwMode="auto">
          <a:xfrm>
            <a:off x="4067175" y="2565400"/>
            <a:ext cx="4860925" cy="3625850"/>
            <a:chOff x="4067175" y="2565400"/>
            <a:chExt cx="4860925" cy="3625850"/>
          </a:xfrm>
        </p:grpSpPr>
        <p:grpSp>
          <p:nvGrpSpPr>
            <p:cNvPr id="6" name="グループ化 88"/>
            <p:cNvGrpSpPr>
              <a:grpSpLocks/>
            </p:cNvGrpSpPr>
            <p:nvPr/>
          </p:nvGrpSpPr>
          <p:grpSpPr bwMode="auto">
            <a:xfrm>
              <a:off x="4067175" y="2565400"/>
              <a:ext cx="4860925" cy="3625850"/>
              <a:chOff x="2316198" y="1484784"/>
              <a:chExt cx="5951764" cy="4440688"/>
            </a:xfrm>
          </p:grpSpPr>
          <p:grpSp>
            <p:nvGrpSpPr>
              <p:cNvPr id="7" name="グループ化 58"/>
              <p:cNvGrpSpPr>
                <a:grpSpLocks/>
              </p:cNvGrpSpPr>
              <p:nvPr/>
            </p:nvGrpSpPr>
            <p:grpSpPr bwMode="auto">
              <a:xfrm>
                <a:off x="2316198" y="1484784"/>
                <a:ext cx="5951764" cy="4440688"/>
                <a:chOff x="2316198" y="1484784"/>
                <a:chExt cx="5951764" cy="4440688"/>
              </a:xfrm>
            </p:grpSpPr>
            <p:grpSp>
              <p:nvGrpSpPr>
                <p:cNvPr id="8" name="グループ化 53"/>
                <p:cNvGrpSpPr>
                  <a:grpSpLocks/>
                </p:cNvGrpSpPr>
                <p:nvPr/>
              </p:nvGrpSpPr>
              <p:grpSpPr bwMode="auto">
                <a:xfrm>
                  <a:off x="2316198" y="1484784"/>
                  <a:ext cx="5951764" cy="4440688"/>
                  <a:chOff x="2316198" y="1484784"/>
                  <a:chExt cx="5951764" cy="4440688"/>
                </a:xfrm>
              </p:grpSpPr>
              <p:grpSp>
                <p:nvGrpSpPr>
                  <p:cNvPr id="9" name="グループ化 63"/>
                  <p:cNvGrpSpPr>
                    <a:grpSpLocks/>
                  </p:cNvGrpSpPr>
                  <p:nvPr/>
                </p:nvGrpSpPr>
                <p:grpSpPr bwMode="auto">
                  <a:xfrm>
                    <a:off x="2316198" y="1484784"/>
                    <a:ext cx="5951764" cy="4440688"/>
                    <a:chOff x="2388206" y="1556792"/>
                    <a:chExt cx="5951764" cy="4440688"/>
                  </a:xfrm>
                </p:grpSpPr>
                <p:grpSp>
                  <p:nvGrpSpPr>
                    <p:cNvPr id="10" name="グループ化 44"/>
                    <p:cNvGrpSpPr>
                      <a:grpSpLocks/>
                    </p:cNvGrpSpPr>
                    <p:nvPr/>
                  </p:nvGrpSpPr>
                  <p:grpSpPr bwMode="auto">
                    <a:xfrm>
                      <a:off x="2388206" y="1556792"/>
                      <a:ext cx="5951764" cy="4440688"/>
                      <a:chOff x="1740134" y="1484784"/>
                      <a:chExt cx="5951764" cy="4440688"/>
                    </a:xfrm>
                  </p:grpSpPr>
                  <p:grpSp>
                    <p:nvGrpSpPr>
                      <p:cNvPr id="11" name="グループ化 26"/>
                      <p:cNvGrpSpPr>
                        <a:grpSpLocks/>
                      </p:cNvGrpSpPr>
                      <p:nvPr/>
                    </p:nvGrpSpPr>
                    <p:grpSpPr bwMode="auto">
                      <a:xfrm>
                        <a:off x="1740134" y="1484784"/>
                        <a:ext cx="5951764" cy="4440688"/>
                        <a:chOff x="1380094" y="1196752"/>
                        <a:chExt cx="5951764" cy="4440688"/>
                      </a:xfrm>
                    </p:grpSpPr>
                    <p:grpSp>
                      <p:nvGrpSpPr>
                        <p:cNvPr id="12" name="グループ化 1"/>
                        <p:cNvGrpSpPr>
                          <a:grpSpLocks/>
                        </p:cNvGrpSpPr>
                        <p:nvPr/>
                      </p:nvGrpSpPr>
                      <p:grpSpPr bwMode="auto">
                        <a:xfrm>
                          <a:off x="1380094" y="1196752"/>
                          <a:ext cx="5951764" cy="4440688"/>
                          <a:chOff x="0" y="0"/>
                          <a:chExt cx="6000750" cy="4303609"/>
                        </a:xfrm>
                      </p:grpSpPr>
                      <p:pic>
                        <p:nvPicPr>
                          <p:cNvPr id="9337" name="図 117"/>
                          <p:cNvPicPr>
                            <a:picLocks noChangeAspect="1"/>
                          </p:cNvPicPr>
                          <p:nvPr/>
                        </p:nvPicPr>
                        <p:blipFill>
                          <a:blip r:embed="rId3" cstate="print">
                            <a:extLst>
                              <a:ext uri="{28A0092B-C50C-407E-A947-70E740481C1C}">
                                <a14:useLocalDpi xmlns="" xmlns:a14="http://schemas.microsoft.com/office/drawing/2010/main" val="0"/>
                              </a:ext>
                            </a:extLst>
                          </a:blip>
                          <a:srcRect l="10071" r="19836" b="1913"/>
                          <a:stretch>
                            <a:fillRect/>
                          </a:stretch>
                        </p:blipFill>
                        <p:spPr bwMode="auto">
                          <a:xfrm>
                            <a:off x="28620" y="0"/>
                            <a:ext cx="5857647" cy="4256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グループ化 4"/>
                          <p:cNvGrpSpPr/>
                          <p:nvPr/>
                        </p:nvGrpSpPr>
                        <p:grpSpPr>
                          <a:xfrm>
                            <a:off x="0" y="1671637"/>
                            <a:ext cx="6000750" cy="2631972"/>
                            <a:chOff x="0" y="1671637"/>
                            <a:chExt cx="6000750" cy="2631972"/>
                          </a:xfrm>
                          <a:solidFill>
                            <a:sysClr val="window" lastClr="FFFFFF"/>
                          </a:solidFill>
                        </p:grpSpPr>
                        <p:sp>
                          <p:nvSpPr>
                            <p:cNvPr id="122" name="正方形/長方形 5"/>
                            <p:cNvSpPr/>
                            <p:nvPr/>
                          </p:nvSpPr>
                          <p:spPr>
                            <a:xfrm>
                              <a:off x="0" y="2924469"/>
                              <a:ext cx="314825" cy="7805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3" name="正方形/長方形 122"/>
                            <p:cNvSpPr/>
                            <p:nvPr/>
                          </p:nvSpPr>
                          <p:spPr>
                            <a:xfrm>
                              <a:off x="5619143" y="1671637"/>
                              <a:ext cx="372066" cy="9718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4" name="正方形/長方形 123"/>
                            <p:cNvSpPr/>
                            <p:nvPr/>
                          </p:nvSpPr>
                          <p:spPr>
                            <a:xfrm>
                              <a:off x="5361620" y="2341657"/>
                              <a:ext cx="305285" cy="343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5" name="正方形/長方形 8"/>
                            <p:cNvSpPr/>
                            <p:nvPr/>
                          </p:nvSpPr>
                          <p:spPr>
                            <a:xfrm>
                              <a:off x="4124326" y="2566986"/>
                              <a:ext cx="112394"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6" name="正方形/長方形 125"/>
                            <p:cNvSpPr/>
                            <p:nvPr/>
                          </p:nvSpPr>
                          <p:spPr>
                            <a:xfrm>
                              <a:off x="3505201" y="3357561"/>
                              <a:ext cx="485774" cy="914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7" name="正方形/長方形 10"/>
                            <p:cNvSpPr/>
                            <p:nvPr/>
                          </p:nvSpPr>
                          <p:spPr>
                            <a:xfrm>
                              <a:off x="3790950" y="2657473"/>
                              <a:ext cx="2209800" cy="16461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sp>
                      <p:nvSpPr>
                        <p:cNvPr id="116" name="円/楕円 115"/>
                        <p:cNvSpPr/>
                        <p:nvPr/>
                      </p:nvSpPr>
                      <p:spPr>
                        <a:xfrm>
                          <a:off x="5509349" y="3167441"/>
                          <a:ext cx="143838" cy="143875"/>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7" name="正方形/長方形 116"/>
                        <p:cNvSpPr/>
                        <p:nvPr/>
                      </p:nvSpPr>
                      <p:spPr>
                        <a:xfrm>
                          <a:off x="4202420" y="2518848"/>
                          <a:ext cx="1498632" cy="44134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東淀川区役所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grpSp>
                    <p:nvGrpSpPr>
                      <p:cNvPr id="14" name="グループ化 43"/>
                      <p:cNvGrpSpPr>
                        <a:grpSpLocks/>
                      </p:cNvGrpSpPr>
                      <p:nvPr/>
                    </p:nvGrpSpPr>
                    <p:grpSpPr bwMode="auto">
                      <a:xfrm>
                        <a:off x="4427984" y="2132856"/>
                        <a:ext cx="2696716" cy="3067794"/>
                        <a:chOff x="4427984" y="2132856"/>
                        <a:chExt cx="2696716" cy="3067794"/>
                      </a:xfrm>
                    </p:grpSpPr>
                    <p:sp>
                      <p:nvSpPr>
                        <p:cNvPr id="109" name="フリーフォーム 108"/>
                        <p:cNvSpPr/>
                        <p:nvPr/>
                      </p:nvSpPr>
                      <p:spPr>
                        <a:xfrm>
                          <a:off x="4428342" y="3067411"/>
                          <a:ext cx="122456" cy="2132853"/>
                        </a:xfrm>
                        <a:custGeom>
                          <a:avLst/>
                          <a:gdLst>
                            <a:gd name="connsiteX0" fmla="*/ 17462 w 122237"/>
                            <a:gd name="connsiteY0" fmla="*/ 0 h 2133600"/>
                            <a:gd name="connsiteX1" fmla="*/ 17462 w 122237"/>
                            <a:gd name="connsiteY1" fmla="*/ 1485900 h 2133600"/>
                            <a:gd name="connsiteX2" fmla="*/ 122237 w 122237"/>
                            <a:gd name="connsiteY2" fmla="*/ 2133600 h 2133600"/>
                          </a:gdLst>
                          <a:ahLst/>
                          <a:cxnLst>
                            <a:cxn ang="0">
                              <a:pos x="connsiteX0" y="connsiteY0"/>
                            </a:cxn>
                            <a:cxn ang="0">
                              <a:pos x="connsiteX1" y="connsiteY1"/>
                            </a:cxn>
                            <a:cxn ang="0">
                              <a:pos x="connsiteX2" y="connsiteY2"/>
                            </a:cxn>
                          </a:cxnLst>
                          <a:rect l="l" t="t" r="r" b="b"/>
                          <a:pathLst>
                            <a:path w="122237" h="2133600">
                              <a:moveTo>
                                <a:pt x="17462" y="0"/>
                              </a:moveTo>
                              <a:cubicBezTo>
                                <a:pt x="8731" y="565150"/>
                                <a:pt x="0" y="1130300"/>
                                <a:pt x="17462" y="1485900"/>
                              </a:cubicBezTo>
                              <a:cubicBezTo>
                                <a:pt x="34924" y="1841500"/>
                                <a:pt x="78580" y="1987550"/>
                                <a:pt x="122237" y="213360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11" name="フリーフォーム 110"/>
                        <p:cNvSpPr/>
                        <p:nvPr/>
                      </p:nvSpPr>
                      <p:spPr>
                        <a:xfrm>
                          <a:off x="6632555" y="2132223"/>
                          <a:ext cx="491768" cy="1639010"/>
                        </a:xfrm>
                        <a:custGeom>
                          <a:avLst/>
                          <a:gdLst>
                            <a:gd name="connsiteX0" fmla="*/ 101600 w 492125"/>
                            <a:gd name="connsiteY0" fmla="*/ 0 h 1638300"/>
                            <a:gd name="connsiteX1" fmla="*/ 120650 w 492125"/>
                            <a:gd name="connsiteY1" fmla="*/ 476250 h 1638300"/>
                            <a:gd name="connsiteX2" fmla="*/ 53975 w 492125"/>
                            <a:gd name="connsiteY2" fmla="*/ 581025 h 1638300"/>
                            <a:gd name="connsiteX3" fmla="*/ 73025 w 492125"/>
                            <a:gd name="connsiteY3" fmla="*/ 1028700 h 1638300"/>
                            <a:gd name="connsiteX4" fmla="*/ 492125 w 492125"/>
                            <a:gd name="connsiteY4" fmla="*/ 1638300 h 1638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125" h="1638300">
                              <a:moveTo>
                                <a:pt x="101600" y="0"/>
                              </a:moveTo>
                              <a:cubicBezTo>
                                <a:pt x="115094" y="189706"/>
                                <a:pt x="128588" y="379413"/>
                                <a:pt x="120650" y="476250"/>
                              </a:cubicBezTo>
                              <a:cubicBezTo>
                                <a:pt x="112713" y="573088"/>
                                <a:pt x="61912" y="488950"/>
                                <a:pt x="53975" y="581025"/>
                              </a:cubicBezTo>
                              <a:cubicBezTo>
                                <a:pt x="46038" y="673100"/>
                                <a:pt x="0" y="852488"/>
                                <a:pt x="73025" y="1028700"/>
                              </a:cubicBezTo>
                              <a:cubicBezTo>
                                <a:pt x="146050" y="1204912"/>
                                <a:pt x="319087" y="1421606"/>
                                <a:pt x="492125" y="1638300"/>
                              </a:cubicBez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nvGrpSpPr>
                    <p:cNvPr id="15" name="グループ化 61"/>
                    <p:cNvGrpSpPr>
                      <a:grpSpLocks/>
                    </p:cNvGrpSpPr>
                    <p:nvPr/>
                  </p:nvGrpSpPr>
                  <p:grpSpPr bwMode="auto">
                    <a:xfrm>
                      <a:off x="5916114" y="3860740"/>
                      <a:ext cx="1226506" cy="744206"/>
                      <a:chOff x="5484066" y="3932748"/>
                      <a:chExt cx="1226506" cy="744206"/>
                    </a:xfrm>
                  </p:grpSpPr>
                  <p:sp>
                    <p:nvSpPr>
                      <p:cNvPr id="100" name="正方形/長方形 99"/>
                      <p:cNvSpPr/>
                      <p:nvPr/>
                    </p:nvSpPr>
                    <p:spPr>
                      <a:xfrm>
                        <a:off x="5507391" y="3932748"/>
                        <a:ext cx="143838" cy="143875"/>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03" name="正方形/長方形 102"/>
                      <p:cNvSpPr/>
                      <p:nvPr/>
                    </p:nvSpPr>
                    <p:spPr>
                      <a:xfrm>
                        <a:off x="5484066" y="4236052"/>
                        <a:ext cx="1226506" cy="44134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東淀川区役所</a:t>
                        </a:r>
                        <a:endParaRPr lang="en-US" altLang="ja-JP" sz="900" dirty="0">
                          <a:solidFill>
                            <a:schemeClr val="tx1"/>
                          </a:solidFill>
                        </a:endParaRPr>
                      </a:p>
                      <a:p>
                        <a:pPr algn="ctr">
                          <a:defRPr/>
                        </a:pPr>
                        <a:r>
                          <a:rPr lang="ja-JP" altLang="en-US" sz="900" dirty="0">
                            <a:solidFill>
                              <a:schemeClr val="tx1"/>
                            </a:solidFill>
                          </a:rPr>
                          <a:t>出張所</a:t>
                        </a:r>
                      </a:p>
                    </p:txBody>
                  </p:sp>
                </p:grpSp>
              </p:grpSp>
              <p:sp>
                <p:nvSpPr>
                  <p:cNvPr id="97" name="円/楕円 96"/>
                  <p:cNvSpPr/>
                  <p:nvPr/>
                </p:nvSpPr>
                <p:spPr>
                  <a:xfrm>
                    <a:off x="4283273" y="4797802"/>
                    <a:ext cx="215757" cy="215813"/>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4" name="フローチャート : 判断 93"/>
                <p:cNvSpPr/>
                <p:nvPr/>
              </p:nvSpPr>
              <p:spPr>
                <a:xfrm>
                  <a:off x="4081123" y="4581990"/>
                  <a:ext cx="130232" cy="143875"/>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5" name="正方形/長方形 94"/>
                <p:cNvSpPr/>
                <p:nvPr/>
              </p:nvSpPr>
              <p:spPr>
                <a:xfrm>
                  <a:off x="3198661" y="4725865"/>
                  <a:ext cx="940775" cy="2877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十三工営所</a:t>
                  </a:r>
                  <a:endParaRPr lang="en-US" altLang="ja-JP" sz="900" dirty="0">
                    <a:solidFill>
                      <a:schemeClr val="tx1"/>
                    </a:solidFill>
                  </a:endParaRPr>
                </a:p>
              </p:txBody>
            </p:sp>
          </p:grpSp>
          <p:sp>
            <p:nvSpPr>
              <p:cNvPr id="91" name="二等辺三角形 90"/>
              <p:cNvSpPr/>
              <p:nvPr/>
            </p:nvSpPr>
            <p:spPr>
              <a:xfrm>
                <a:off x="3810943" y="5058332"/>
                <a:ext cx="143838" cy="143875"/>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2" name="正方形/長方形 91"/>
              <p:cNvSpPr/>
              <p:nvPr/>
            </p:nvSpPr>
            <p:spPr>
              <a:xfrm>
                <a:off x="3068430" y="5188598"/>
                <a:ext cx="1150700" cy="2877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十三</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86" name="正方形/長方形 85"/>
            <p:cNvSpPr/>
            <p:nvPr/>
          </p:nvSpPr>
          <p:spPr bwMode="auto">
            <a:xfrm>
              <a:off x="5661025" y="5578475"/>
              <a:ext cx="998538" cy="44291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淀川区役所</a:t>
              </a:r>
              <a:endParaRPr lang="en-US" altLang="ja-JP" sz="1050" dirty="0">
                <a:solidFill>
                  <a:schemeClr val="tx1"/>
                </a:solidFill>
              </a:endParaRPr>
            </a:p>
            <a:p>
              <a:pPr algn="ctr">
                <a:defRPr/>
              </a:pPr>
              <a:r>
                <a:rPr lang="ja-JP" altLang="en-US" sz="1050" dirty="0">
                  <a:solidFill>
                    <a:schemeClr val="tx1"/>
                  </a:solidFill>
                </a:rPr>
                <a:t>（総合区役所）</a:t>
              </a:r>
            </a:p>
          </p:txBody>
        </p:sp>
      </p:grpSp>
      <p:grpSp>
        <p:nvGrpSpPr>
          <p:cNvPr id="16" name="グループ化 131"/>
          <p:cNvGrpSpPr>
            <a:grpSpLocks/>
          </p:cNvGrpSpPr>
          <p:nvPr/>
        </p:nvGrpSpPr>
        <p:grpSpPr bwMode="auto">
          <a:xfrm>
            <a:off x="4090988" y="908050"/>
            <a:ext cx="2281212" cy="2016125"/>
            <a:chOff x="683568" y="3212976"/>
            <a:chExt cx="2281509" cy="2016224"/>
          </a:xfrm>
        </p:grpSpPr>
        <p:grpSp>
          <p:nvGrpSpPr>
            <p:cNvPr id="17" name="グループ化 64"/>
            <p:cNvGrpSpPr>
              <a:grpSpLocks/>
            </p:cNvGrpSpPr>
            <p:nvPr/>
          </p:nvGrpSpPr>
          <p:grpSpPr bwMode="auto">
            <a:xfrm>
              <a:off x="683568" y="3212976"/>
              <a:ext cx="2281509" cy="2016224"/>
              <a:chOff x="5508104" y="3645024"/>
              <a:chExt cx="2281509" cy="2016224"/>
            </a:xfrm>
          </p:grpSpPr>
          <p:sp>
            <p:nvSpPr>
              <p:cNvPr id="90" name="Rectangle 63"/>
              <p:cNvSpPr>
                <a:spLocks noChangeArrowheads="1"/>
              </p:cNvSpPr>
              <p:nvPr/>
            </p:nvSpPr>
            <p:spPr bwMode="auto">
              <a:xfrm>
                <a:off x="5508104" y="3645024"/>
                <a:ext cx="2209492" cy="2016224"/>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93"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6"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8"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出張所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99" name="円/楕円 98"/>
              <p:cNvSpPr/>
              <p:nvPr/>
            </p:nvSpPr>
            <p:spPr>
              <a:xfrm>
                <a:off x="5681164"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1" name="円/楕円 100"/>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2"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4"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5" name="フローチャート : 判断 104"/>
              <p:cNvSpPr/>
              <p:nvPr/>
            </p:nvSpPr>
            <p:spPr>
              <a:xfrm>
                <a:off x="5684339" y="5167512"/>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6" name="二等辺三角形 105"/>
              <p:cNvSpPr/>
              <p:nvPr/>
            </p:nvSpPr>
            <p:spPr>
              <a:xfrm>
                <a:off x="5676401" y="5373897"/>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9" name="正方形/長方形 88"/>
            <p:cNvSpPr/>
            <p:nvPr/>
          </p:nvSpPr>
          <p:spPr>
            <a:xfrm>
              <a:off x="861391" y="4508440"/>
              <a:ext cx="144481" cy="14447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grpSp>
      <p:sp>
        <p:nvSpPr>
          <p:cNvPr id="107" name="正方形/長方形 27"/>
          <p:cNvSpPr>
            <a:spLocks noChangeArrowheads="1"/>
          </p:cNvSpPr>
          <p:nvPr/>
        </p:nvSpPr>
        <p:spPr bwMode="auto">
          <a:xfrm>
            <a:off x="8112125" y="0"/>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841094055"/>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10243" name="Rectangle 37"/>
          <p:cNvSpPr>
            <a:spLocks noChangeArrowheads="1"/>
          </p:cNvSpPr>
          <p:nvPr/>
        </p:nvSpPr>
        <p:spPr bwMode="gray">
          <a:xfrm>
            <a:off x="3635375" y="2133600"/>
            <a:ext cx="241300" cy="4032250"/>
          </a:xfrm>
          <a:prstGeom prst="rect">
            <a:avLst/>
          </a:prstGeom>
          <a:solidFill>
            <a:schemeClr val="bg1"/>
          </a:solidFill>
          <a:ln>
            <a:noFill/>
          </a:ln>
          <a:extLst>
            <a:ext uri="{91240B29-F687-4F45-9708-019B960494DF}">
              <a14:hiddenLine xmlns="" xmlns:a14="http://schemas.microsoft.com/office/drawing/2010/main" w="57150" cmpd="thickThin"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244" name="タイトル 3"/>
          <p:cNvSpPr txBox="1">
            <a:spLocks/>
          </p:cNvSpPr>
          <p:nvPr/>
        </p:nvSpPr>
        <p:spPr bwMode="auto">
          <a:xfrm>
            <a:off x="4029075" y="30163"/>
            <a:ext cx="5000625" cy="6629944"/>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5125" name="タイトル 3"/>
          <p:cNvSpPr>
            <a:spLocks/>
          </p:cNvSpPr>
          <p:nvPr/>
        </p:nvSpPr>
        <p:spPr bwMode="auto">
          <a:xfrm>
            <a:off x="107950" y="30163"/>
            <a:ext cx="3779838" cy="32035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○事業所あたりの工業出荷額が多い一方、都心の中に位置する緑豊かな水辺空間である淀川河川敷を有する住宅エリア</a:t>
            </a: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新大阪は、リニア中央新幹線・北陸新幹線の延伸により、大阪の玄関口としての拠点機能強化が期待される。また、阪急電鉄京都線・千里線連続立体交差事業、ＪＲおおさか東線北区間、なにわ筋線につながる西梅田十三</a:t>
            </a:r>
            <a:r>
              <a:rPr lang="ja-JP" altLang="en-US" sz="1300" dirty="0" smtClean="0">
                <a:solidFill>
                  <a:srgbClr val="000000"/>
                </a:solidFill>
                <a:latin typeface="HGP創英角ｺﾞｼｯｸUB" pitchFamily="50" charset="-128"/>
                <a:ea typeface="HGP創英角ｺﾞｼｯｸUB" pitchFamily="50" charset="-128"/>
              </a:rPr>
              <a:t>連絡</a:t>
            </a:r>
            <a:r>
              <a:rPr lang="ja-JP" altLang="en-US" sz="1300" dirty="0">
                <a:solidFill>
                  <a:srgbClr val="000000"/>
                </a:solidFill>
                <a:latin typeface="HGP創英角ｺﾞｼｯｸUB" pitchFamily="50" charset="-128"/>
                <a:ea typeface="HGP創英角ｺﾞｼｯｸUB" pitchFamily="50" charset="-128"/>
              </a:rPr>
              <a:t>線の計画等、鉄道ネットワークの充実・強化が進む</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 「にしなかバレー」に代表されるように、西中島近辺（新大阪、</a:t>
            </a:r>
            <a:r>
              <a:rPr lang="ja-JP" altLang="en-US" sz="1300" dirty="0" smtClean="0">
                <a:solidFill>
                  <a:srgbClr val="000000"/>
                </a:solidFill>
                <a:latin typeface="HGP創英角ｺﾞｼｯｸUB" pitchFamily="50" charset="-128"/>
                <a:ea typeface="HGP創英角ｺﾞｼｯｸUB" pitchFamily="50" charset="-128"/>
              </a:rPr>
              <a:t>西中島）</a:t>
            </a:r>
            <a:r>
              <a:rPr lang="ja-JP" altLang="en-US" sz="1300" dirty="0">
                <a:solidFill>
                  <a:srgbClr val="000000"/>
                </a:solidFill>
                <a:latin typeface="HGP創英角ｺﾞｼｯｸUB" pitchFamily="50" charset="-128"/>
                <a:ea typeface="HGP創英角ｺﾞｼｯｸUB" pitchFamily="50" charset="-128"/>
              </a:rPr>
              <a:t>は</a:t>
            </a:r>
            <a:r>
              <a:rPr lang="en-US" altLang="ja-JP" sz="1300" dirty="0">
                <a:solidFill>
                  <a:srgbClr val="000000"/>
                </a:solidFill>
                <a:latin typeface="HGP創英角ｺﾞｼｯｸUB" pitchFamily="50" charset="-128"/>
                <a:ea typeface="HGP創英角ｺﾞｼｯｸUB" pitchFamily="50" charset="-128"/>
              </a:rPr>
              <a:t>IT</a:t>
            </a:r>
            <a:r>
              <a:rPr lang="ja-JP" altLang="en-US" sz="1300" dirty="0">
                <a:solidFill>
                  <a:srgbClr val="000000"/>
                </a:solidFill>
                <a:latin typeface="HGP創英角ｺﾞｼｯｸUB" pitchFamily="50" charset="-128"/>
                <a:ea typeface="HGP創英角ｺﾞｼｯｸUB" pitchFamily="50" charset="-128"/>
              </a:rPr>
              <a:t>関連をはじめとするベンチャー企業の集積が進み、新たなビジネス創出拠点として注目を集める</a:t>
            </a:r>
            <a:endParaRPr lang="en-US" altLang="ja-JP" sz="13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ja-JP" altLang="en-US" sz="1200" dirty="0">
              <a:solidFill>
                <a:srgbClr val="000000"/>
              </a:solidFill>
              <a:latin typeface="+mn-ea"/>
              <a:ea typeface="+mn-ea"/>
            </a:endParaRPr>
          </a:p>
        </p:txBody>
      </p:sp>
      <p:sp>
        <p:nvSpPr>
          <p:cNvPr id="10246"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79388" y="3398838"/>
            <a:ext cx="1439862" cy="18415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5128" name="タイトル 3"/>
          <p:cNvSpPr>
            <a:spLocks/>
          </p:cNvSpPr>
          <p:nvPr/>
        </p:nvSpPr>
        <p:spPr bwMode="auto">
          <a:xfrm>
            <a:off x="107950" y="3357564"/>
            <a:ext cx="3779838" cy="3372502"/>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351,731</a:t>
            </a:r>
            <a:r>
              <a:rPr lang="ja-JP" altLang="en-US" sz="1100" dirty="0">
                <a:solidFill>
                  <a:srgbClr val="000000"/>
                </a:solidFill>
                <a:latin typeface="ＭＳ Ｐゴシック" pitchFamily="50" charset="-128"/>
                <a:ea typeface="ＭＳ Ｐゴシック" pitchFamily="50" charset="-128"/>
                <a:cs typeface="Times New Roman" pitchFamily="18" charset="0"/>
              </a:rPr>
              <a:t>人で人口推移を見ると増加</a:t>
            </a:r>
            <a:r>
              <a:rPr lang="ja-JP" altLang="en-US" sz="1100" dirty="0" smtClean="0">
                <a:solidFill>
                  <a:srgbClr val="000000"/>
                </a:solidFill>
                <a:latin typeface="ＭＳ Ｐゴシック" pitchFamily="50" charset="-128"/>
                <a:ea typeface="ＭＳ Ｐゴシック" pitchFamily="50" charset="-128"/>
                <a:cs typeface="Times New Roman" pitchFamily="18" charset="0"/>
              </a:rPr>
              <a:t>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314,465</a:t>
            </a:r>
            <a:r>
              <a:rPr lang="ja-JP" altLang="en-US" sz="1100" dirty="0">
                <a:solidFill>
                  <a:srgbClr val="000000"/>
                </a:solidFill>
                <a:latin typeface="ＭＳ Ｐゴシック" pitchFamily="50" charset="-128"/>
                <a:ea typeface="ＭＳ Ｐゴシック" pitchFamily="50" charset="-128"/>
                <a:cs typeface="Times New Roman" pitchFamily="18" charset="0"/>
              </a:rPr>
              <a:t>人で今後は減少傾向と予測される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1</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3,038</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○工業の出荷額は</a:t>
            </a:r>
            <a:r>
              <a:rPr lang="en-US" altLang="ja-JP" sz="1100" dirty="0">
                <a:solidFill>
                  <a:srgbClr val="000000"/>
                </a:solidFill>
                <a:latin typeface="ＭＳ Ｐゴシック" pitchFamily="50" charset="-128"/>
                <a:ea typeface="ＭＳ Ｐゴシック" pitchFamily="50" charset="-128"/>
                <a:cs typeface="Times New Roman" pitchFamily="18" charset="0"/>
              </a:rPr>
              <a:t>8,119</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a:t>
            </a:r>
            <a:r>
              <a:rPr lang="en-US" altLang="ja-JP" sz="1100" dirty="0">
                <a:solidFill>
                  <a:srgbClr val="000000"/>
                </a:solidFill>
                <a:latin typeface="ＭＳ Ｐゴシック" pitchFamily="50" charset="-128"/>
                <a:ea typeface="ＭＳ Ｐゴシック" pitchFamily="50" charset="-128"/>
                <a:cs typeface="Times New Roman" pitchFamily="18" charset="0"/>
              </a:rPr>
              <a:t>4,544</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a:t>
            </a:r>
            <a:r>
              <a:rPr lang="ja-JP" altLang="en-US" sz="1100" dirty="0" smtClean="0">
                <a:solidFill>
                  <a:srgbClr val="000000"/>
                </a:solidFill>
                <a:latin typeface="ＭＳ Ｐゴシック" pitchFamily="50" charset="-128"/>
                <a:ea typeface="ＭＳ Ｐゴシック" pitchFamily="50" charset="-128"/>
                <a:cs typeface="Times New Roman" pitchFamily="18" charset="0"/>
              </a:rPr>
              <a:t>は住居が</a:t>
            </a:r>
            <a:r>
              <a:rPr lang="en-US" altLang="ja-JP" sz="1100" dirty="0">
                <a:solidFill>
                  <a:srgbClr val="000000"/>
                </a:solidFill>
                <a:latin typeface="ＭＳ Ｐゴシック" pitchFamily="50" charset="-128"/>
                <a:ea typeface="ＭＳ Ｐゴシック" pitchFamily="50" charset="-128"/>
                <a:cs typeface="Times New Roman" pitchFamily="18" charset="0"/>
              </a:rPr>
              <a:t>48.1</a:t>
            </a:r>
            <a:r>
              <a:rPr lang="ja-JP" altLang="en-US" sz="1100" dirty="0">
                <a:solidFill>
                  <a:srgbClr val="000000"/>
                </a:solidFill>
                <a:latin typeface="ＭＳ Ｐゴシック" pitchFamily="50" charset="-128"/>
                <a:ea typeface="ＭＳ Ｐゴシック" pitchFamily="50" charset="-128"/>
                <a:cs typeface="Times New Roman" pitchFamily="18" charset="0"/>
              </a:rPr>
              <a:t>％と全体に占める割合が大きい</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cs typeface="Times New Roman" pitchFamily="18" charset="0"/>
              </a:rPr>
              <a:t>○区域内には鉄道駅が</a:t>
            </a:r>
            <a:r>
              <a:rPr lang="en-US" altLang="ja-JP" sz="1100" dirty="0">
                <a:latin typeface="ＭＳ Ｐゴシック" pitchFamily="50" charset="-128"/>
                <a:ea typeface="ＭＳ Ｐゴシック" pitchFamily="50" charset="-128"/>
                <a:cs typeface="Times New Roman" pitchFamily="18" charset="0"/>
              </a:rPr>
              <a:t>25</a:t>
            </a:r>
            <a:r>
              <a:rPr lang="ja-JP" altLang="ja-JP" sz="1100" dirty="0">
                <a:latin typeface="ＭＳ Ｐゴシック" pitchFamily="50" charset="-128"/>
                <a:ea typeface="ＭＳ Ｐゴシック" pitchFamily="50" charset="-128"/>
                <a:cs typeface="Times New Roman" pitchFamily="18" charset="0"/>
              </a:rPr>
              <a:t>駅設置されており、</a:t>
            </a:r>
            <a:r>
              <a:rPr lang="en-US" altLang="ja-JP" sz="1100" dirty="0">
                <a:latin typeface="ＭＳ Ｐゴシック" pitchFamily="50" charset="-128"/>
                <a:ea typeface="ＭＳ Ｐゴシック" pitchFamily="50" charset="-128"/>
                <a:cs typeface="Times New Roman" pitchFamily="18" charset="0"/>
              </a:rPr>
              <a:t>1</a:t>
            </a:r>
            <a:r>
              <a:rPr lang="ja-JP" altLang="ja-JP" sz="1100" dirty="0" err="1">
                <a:latin typeface="ＭＳ Ｐゴシック" pitchFamily="50" charset="-128"/>
                <a:ea typeface="ＭＳ Ｐゴシック" pitchFamily="50" charset="-128"/>
                <a:cs typeface="Times New Roman" pitchFamily="18" charset="0"/>
              </a:rPr>
              <a:t>ｋ</a:t>
            </a:r>
            <a:r>
              <a:rPr lang="ja-JP" altLang="ja-JP" sz="1100" dirty="0">
                <a:latin typeface="ＭＳ Ｐゴシック" pitchFamily="50" charset="-128"/>
                <a:ea typeface="ＭＳ Ｐゴシック" pitchFamily="50" charset="-128"/>
                <a:cs typeface="Times New Roman" pitchFamily="18" charset="0"/>
              </a:rPr>
              <a:t>㎡あたりの鉄道駅数は</a:t>
            </a:r>
            <a:r>
              <a:rPr lang="en-US" altLang="ja-JP" sz="1100" dirty="0">
                <a:latin typeface="ＭＳ Ｐゴシック" pitchFamily="50" charset="-128"/>
                <a:ea typeface="ＭＳ Ｐゴシック" pitchFamily="50" charset="-128"/>
                <a:cs typeface="Times New Roman" pitchFamily="18" charset="0"/>
              </a:rPr>
              <a:t>1.0</a:t>
            </a:r>
            <a:r>
              <a:rPr lang="ja-JP" altLang="ja-JP" sz="1100" dirty="0">
                <a:latin typeface="ＭＳ Ｐゴシック" pitchFamily="50" charset="-128"/>
                <a:ea typeface="ＭＳ Ｐゴシック" pitchFamily="50" charset="-128"/>
                <a:cs typeface="Times New Roman" pitchFamily="18" charset="0"/>
              </a:rPr>
              <a:t>駅ある</a:t>
            </a:r>
            <a:endParaRPr lang="en-US" altLang="ja-JP" sz="1100" dirty="0">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latin typeface="ＭＳ Ｐゴシック" pitchFamily="50" charset="-128"/>
                <a:ea typeface="ＭＳ Ｐゴシック" pitchFamily="50" charset="-128"/>
                <a:cs typeface="Times New Roman" pitchFamily="18" charset="0"/>
              </a:rPr>
              <a:t>○病院・診療所数は</a:t>
            </a:r>
            <a:r>
              <a:rPr lang="en-US" altLang="ja-JP" sz="1100" dirty="0">
                <a:latin typeface="ＭＳ Ｐゴシック" pitchFamily="50" charset="-128"/>
                <a:ea typeface="ＭＳ Ｐゴシック" pitchFamily="50" charset="-128"/>
                <a:cs typeface="Times New Roman" pitchFamily="18" charset="0"/>
              </a:rPr>
              <a:t>580</a:t>
            </a:r>
            <a:r>
              <a:rPr lang="ja-JP" altLang="en-US" sz="1100" dirty="0">
                <a:latin typeface="ＭＳ Ｐゴシック" pitchFamily="50" charset="-128"/>
                <a:ea typeface="ＭＳ Ｐゴシック" pitchFamily="50" charset="-128"/>
                <a:cs typeface="Times New Roman" pitchFamily="18" charset="0"/>
              </a:rPr>
              <a:t>カ所で、千人あたりの病院・診療所数は</a:t>
            </a:r>
            <a:r>
              <a:rPr lang="en-US" altLang="ja-JP" sz="1100" dirty="0">
                <a:latin typeface="ＭＳ Ｐゴシック" pitchFamily="50" charset="-128"/>
                <a:ea typeface="ＭＳ Ｐゴシック" pitchFamily="50" charset="-128"/>
                <a:cs typeface="Times New Roman" pitchFamily="18" charset="0"/>
              </a:rPr>
              <a:t>1.6</a:t>
            </a:r>
            <a:r>
              <a:rPr lang="ja-JP" altLang="en-US" sz="1100" dirty="0">
                <a:latin typeface="ＭＳ Ｐゴシック" pitchFamily="50" charset="-128"/>
                <a:ea typeface="ＭＳ Ｐゴシック" pitchFamily="50" charset="-128"/>
                <a:cs typeface="Times New Roman" pitchFamily="18" charset="0"/>
              </a:rPr>
              <a:t>カ所である</a:t>
            </a:r>
            <a:endParaRPr lang="en-US" altLang="ja-JP" sz="1100" dirty="0">
              <a:latin typeface="ＭＳ Ｐゴシック" pitchFamily="50" charset="-128"/>
              <a:ea typeface="ＭＳ Ｐゴシック" pitchFamily="50" charset="-128"/>
              <a:cs typeface="Times New Roman" pitchFamily="18" charset="0"/>
            </a:endParaRPr>
          </a:p>
          <a:p>
            <a:pPr marL="85725" indent="-85725">
              <a:lnSpc>
                <a:spcPts val="1800"/>
              </a:lnSpc>
              <a:buFont typeface="Wingdings" pitchFamily="2" charset="2"/>
              <a:buNone/>
              <a:defRPr/>
            </a:pPr>
            <a:endParaRPr lang="ja-JP" altLang="en-US" sz="1100" dirty="0">
              <a:solidFill>
                <a:srgbClr val="000000"/>
              </a:solidFill>
              <a:latin typeface="ＭＳ Ｐゴシック" pitchFamily="50" charset="-128"/>
              <a:ea typeface="ＭＳ Ｐゴシック" pitchFamily="50" charset="-128"/>
            </a:endParaRPr>
          </a:p>
        </p:txBody>
      </p:sp>
      <p:sp>
        <p:nvSpPr>
          <p:cNvPr id="10249" name="テキスト ボックス 57"/>
          <p:cNvSpPr>
            <a:spLocks noChangeArrowheads="1"/>
          </p:cNvSpPr>
          <p:nvPr/>
        </p:nvSpPr>
        <p:spPr bwMode="auto">
          <a:xfrm>
            <a:off x="4211638" y="5805488"/>
            <a:ext cx="4679950"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　新幹線１路線、地下鉄２路線、</a:t>
            </a:r>
            <a:r>
              <a:rPr lang="ja-JP" altLang="en-US" sz="1100">
                <a:latin typeface="HGP創英角ｺﾞｼｯｸUB" pitchFamily="50" charset="-128"/>
              </a:rPr>
              <a:t>ＪＲ４路線、</a:t>
            </a:r>
            <a:r>
              <a:rPr lang="ja-JP" altLang="en-US" sz="1100"/>
              <a:t>私鉄４路線が走り、主要駅として、</a:t>
            </a:r>
            <a:r>
              <a:rPr lang="ja-JP" altLang="en-US" sz="1100">
                <a:solidFill>
                  <a:srgbClr val="000000"/>
                </a:solidFill>
              </a:rPr>
              <a:t>新大阪駅、西中島南方・南方駅を有する</a:t>
            </a:r>
            <a:endParaRPr lang="en-US" altLang="ja-JP" sz="1100">
              <a:solidFill>
                <a:srgbClr val="000000"/>
              </a:solidFill>
            </a:endParaRPr>
          </a:p>
          <a:p>
            <a:pPr eaLnBrk="1" hangingPunct="1"/>
            <a:endParaRPr lang="ja-JP" altLang="en-US" sz="1100">
              <a:solidFill>
                <a:srgbClr val="000000"/>
              </a:solidFill>
            </a:endParaRPr>
          </a:p>
          <a:p>
            <a:pPr eaLnBrk="1" hangingPunct="1">
              <a:buFont typeface="Wingdings" pitchFamily="2" charset="2"/>
              <a:buChar char="ü"/>
            </a:pPr>
            <a:r>
              <a:rPr lang="ja-JP" altLang="en-US" sz="1100"/>
              <a:t>　</a:t>
            </a:r>
            <a:r>
              <a:rPr lang="ja-JP" altLang="ja-JP" sz="1100"/>
              <a:t>北を神崎川、</a:t>
            </a:r>
            <a:r>
              <a:rPr lang="ja-JP" altLang="en-US" sz="1100"/>
              <a:t>南を淀川</a:t>
            </a:r>
            <a:r>
              <a:rPr lang="ja-JP" altLang="ja-JP" sz="1100"/>
              <a:t>が流れる</a:t>
            </a:r>
            <a:endParaRPr lang="ja-JP" altLang="en-US" sz="1100">
              <a:solidFill>
                <a:srgbClr val="000000"/>
              </a:solidFill>
            </a:endParaRPr>
          </a:p>
        </p:txBody>
      </p:sp>
      <p:grpSp>
        <p:nvGrpSpPr>
          <p:cNvPr id="2" name="グループ化 66"/>
          <p:cNvGrpSpPr>
            <a:grpSpLocks/>
          </p:cNvGrpSpPr>
          <p:nvPr/>
        </p:nvGrpSpPr>
        <p:grpSpPr bwMode="auto">
          <a:xfrm>
            <a:off x="4067175" y="1916113"/>
            <a:ext cx="4537075" cy="3216275"/>
            <a:chOff x="4067944" y="1916113"/>
            <a:chExt cx="4536305" cy="3216275"/>
          </a:xfrm>
        </p:grpSpPr>
        <p:grpSp>
          <p:nvGrpSpPr>
            <p:cNvPr id="3" name="グループ化 63"/>
            <p:cNvGrpSpPr>
              <a:grpSpLocks/>
            </p:cNvGrpSpPr>
            <p:nvPr/>
          </p:nvGrpSpPr>
          <p:grpSpPr bwMode="auto">
            <a:xfrm>
              <a:off x="4212383" y="1916113"/>
              <a:ext cx="4391866" cy="3216275"/>
              <a:chOff x="2340781" y="1700808"/>
              <a:chExt cx="6063127" cy="4440688"/>
            </a:xfrm>
          </p:grpSpPr>
          <p:grpSp>
            <p:nvGrpSpPr>
              <p:cNvPr id="5" name="グループ化 72"/>
              <p:cNvGrpSpPr>
                <a:grpSpLocks/>
              </p:cNvGrpSpPr>
              <p:nvPr/>
            </p:nvGrpSpPr>
            <p:grpSpPr bwMode="auto">
              <a:xfrm>
                <a:off x="2340781" y="1700808"/>
                <a:ext cx="6063127" cy="4440688"/>
                <a:chOff x="2340781" y="1700808"/>
                <a:chExt cx="6063127" cy="4440688"/>
              </a:xfrm>
            </p:grpSpPr>
            <p:grpSp>
              <p:nvGrpSpPr>
                <p:cNvPr id="6" name="グループ化 57"/>
                <p:cNvGrpSpPr>
                  <a:grpSpLocks/>
                </p:cNvGrpSpPr>
                <p:nvPr/>
              </p:nvGrpSpPr>
              <p:grpSpPr bwMode="auto">
                <a:xfrm>
                  <a:off x="2411759" y="1700808"/>
                  <a:ext cx="5951764" cy="4440688"/>
                  <a:chOff x="1331640" y="1700808"/>
                  <a:chExt cx="5951764" cy="4440688"/>
                </a:xfrm>
              </p:grpSpPr>
              <p:grpSp>
                <p:nvGrpSpPr>
                  <p:cNvPr id="7" name="グループ化 31"/>
                  <p:cNvGrpSpPr>
                    <a:grpSpLocks/>
                  </p:cNvGrpSpPr>
                  <p:nvPr/>
                </p:nvGrpSpPr>
                <p:grpSpPr bwMode="auto">
                  <a:xfrm>
                    <a:off x="1331640" y="1700808"/>
                    <a:ext cx="5951764" cy="4440688"/>
                    <a:chOff x="1331640" y="1700808"/>
                    <a:chExt cx="5951764" cy="4440688"/>
                  </a:xfrm>
                </p:grpSpPr>
                <p:grpSp>
                  <p:nvGrpSpPr>
                    <p:cNvPr id="8" name="グループ化 56"/>
                    <p:cNvGrpSpPr>
                      <a:grpSpLocks/>
                    </p:cNvGrpSpPr>
                    <p:nvPr/>
                  </p:nvGrpSpPr>
                  <p:grpSpPr bwMode="auto">
                    <a:xfrm>
                      <a:off x="1331640" y="1700808"/>
                      <a:ext cx="5951764" cy="4440688"/>
                      <a:chOff x="2028166" y="1556792"/>
                      <a:chExt cx="5951764" cy="4440688"/>
                    </a:xfrm>
                  </p:grpSpPr>
                  <p:grpSp>
                    <p:nvGrpSpPr>
                      <p:cNvPr id="9" name="グループ化 44"/>
                      <p:cNvGrpSpPr>
                        <a:grpSpLocks/>
                      </p:cNvGrpSpPr>
                      <p:nvPr/>
                    </p:nvGrpSpPr>
                    <p:grpSpPr bwMode="auto">
                      <a:xfrm>
                        <a:off x="2028166" y="1556792"/>
                        <a:ext cx="5951764" cy="4440688"/>
                        <a:chOff x="1740134" y="1484784"/>
                        <a:chExt cx="5951764" cy="4440688"/>
                      </a:xfrm>
                    </p:grpSpPr>
                    <p:grpSp>
                      <p:nvGrpSpPr>
                        <p:cNvPr id="10" name="グループ化 26"/>
                        <p:cNvGrpSpPr>
                          <a:grpSpLocks/>
                        </p:cNvGrpSpPr>
                        <p:nvPr/>
                      </p:nvGrpSpPr>
                      <p:grpSpPr bwMode="auto">
                        <a:xfrm>
                          <a:off x="1740134" y="1484784"/>
                          <a:ext cx="5951764" cy="4440688"/>
                          <a:chOff x="1380094" y="1196752"/>
                          <a:chExt cx="5951764" cy="4440688"/>
                        </a:xfrm>
                      </p:grpSpPr>
                      <p:grpSp>
                        <p:nvGrpSpPr>
                          <p:cNvPr id="11" name="グループ化 1"/>
                          <p:cNvGrpSpPr>
                            <a:grpSpLocks/>
                          </p:cNvGrpSpPr>
                          <p:nvPr/>
                        </p:nvGrpSpPr>
                        <p:grpSpPr bwMode="auto">
                          <a:xfrm>
                            <a:off x="1380094" y="1196752"/>
                            <a:ext cx="5951764" cy="4440688"/>
                            <a:chOff x="0" y="0"/>
                            <a:chExt cx="6000750" cy="4303609"/>
                          </a:xfrm>
                        </p:grpSpPr>
                        <p:pic>
                          <p:nvPicPr>
                            <p:cNvPr id="10299" name="図 113"/>
                            <p:cNvPicPr>
                              <a:picLocks noChangeAspect="1"/>
                            </p:cNvPicPr>
                            <p:nvPr/>
                          </p:nvPicPr>
                          <p:blipFill>
                            <a:blip r:embed="rId3" cstate="print">
                              <a:extLst>
                                <a:ext uri="{28A0092B-C50C-407E-A947-70E740481C1C}">
                                  <a14:useLocalDpi xmlns="" xmlns:a14="http://schemas.microsoft.com/office/drawing/2010/main" val="0"/>
                                </a:ext>
                              </a:extLst>
                            </a:blip>
                            <a:srcRect l="10071" r="19836" b="1913"/>
                            <a:stretch>
                              <a:fillRect/>
                            </a:stretch>
                          </p:blipFill>
                          <p:spPr bwMode="auto">
                            <a:xfrm>
                              <a:off x="28620" y="0"/>
                              <a:ext cx="5857647" cy="4256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 name="グループ化 4"/>
                            <p:cNvGrpSpPr/>
                            <p:nvPr/>
                          </p:nvGrpSpPr>
                          <p:grpSpPr>
                            <a:xfrm>
                              <a:off x="0" y="1671637"/>
                              <a:ext cx="6000750" cy="2631972"/>
                              <a:chOff x="0" y="1671637"/>
                              <a:chExt cx="6000750" cy="2631972"/>
                            </a:xfrm>
                            <a:solidFill>
                              <a:sysClr val="window" lastClr="FFFFFF"/>
                            </a:solidFill>
                          </p:grpSpPr>
                          <p:sp>
                            <p:nvSpPr>
                              <p:cNvPr id="120" name="正方形/長方形 119"/>
                              <p:cNvSpPr/>
                              <p:nvPr/>
                            </p:nvSpPr>
                            <p:spPr>
                              <a:xfrm>
                                <a:off x="0" y="2924469"/>
                                <a:ext cx="314825" cy="7805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1" name="正方形/長方形 6"/>
                              <p:cNvSpPr/>
                              <p:nvPr/>
                            </p:nvSpPr>
                            <p:spPr>
                              <a:xfrm>
                                <a:off x="5619143" y="1671637"/>
                                <a:ext cx="372066" cy="9718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2" name="正方形/長方形 121"/>
                              <p:cNvSpPr/>
                              <p:nvPr/>
                            </p:nvSpPr>
                            <p:spPr>
                              <a:xfrm>
                                <a:off x="5361620" y="2341657"/>
                                <a:ext cx="305285" cy="343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3" name="正方形/長方形 122"/>
                              <p:cNvSpPr/>
                              <p:nvPr/>
                            </p:nvSpPr>
                            <p:spPr>
                              <a:xfrm>
                                <a:off x="4124326" y="2566986"/>
                                <a:ext cx="112394"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4" name="正方形/長方形 123"/>
                              <p:cNvSpPr/>
                              <p:nvPr/>
                            </p:nvSpPr>
                            <p:spPr>
                              <a:xfrm>
                                <a:off x="3505201" y="3357561"/>
                                <a:ext cx="485774" cy="914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5" name="正方形/長方形 124"/>
                              <p:cNvSpPr/>
                              <p:nvPr/>
                            </p:nvSpPr>
                            <p:spPr>
                              <a:xfrm>
                                <a:off x="3790950" y="2657473"/>
                                <a:ext cx="2209800" cy="16461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sp>
                        <p:nvSpPr>
                          <p:cNvPr id="117" name="円/楕円 116"/>
                          <p:cNvSpPr/>
                          <p:nvPr/>
                        </p:nvSpPr>
                        <p:spPr>
                          <a:xfrm>
                            <a:off x="5492819" y="3186163"/>
                            <a:ext cx="144621" cy="142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13" name="グループ化 43"/>
                        <p:cNvGrpSpPr>
                          <a:grpSpLocks/>
                        </p:cNvGrpSpPr>
                        <p:nvPr/>
                      </p:nvGrpSpPr>
                      <p:grpSpPr bwMode="auto">
                        <a:xfrm>
                          <a:off x="4427984" y="2132856"/>
                          <a:ext cx="2696716" cy="3067794"/>
                          <a:chOff x="4427984" y="2132856"/>
                          <a:chExt cx="2696716" cy="3067794"/>
                        </a:xfrm>
                      </p:grpSpPr>
                      <p:sp>
                        <p:nvSpPr>
                          <p:cNvPr id="114" name="フリーフォーム 113"/>
                          <p:cNvSpPr/>
                          <p:nvPr/>
                        </p:nvSpPr>
                        <p:spPr>
                          <a:xfrm>
                            <a:off x="4557194" y="3067299"/>
                            <a:ext cx="122709" cy="2132669"/>
                          </a:xfrm>
                          <a:custGeom>
                            <a:avLst/>
                            <a:gdLst>
                              <a:gd name="connsiteX0" fmla="*/ 17462 w 122237"/>
                              <a:gd name="connsiteY0" fmla="*/ 0 h 2133600"/>
                              <a:gd name="connsiteX1" fmla="*/ 17462 w 122237"/>
                              <a:gd name="connsiteY1" fmla="*/ 1485900 h 2133600"/>
                              <a:gd name="connsiteX2" fmla="*/ 122237 w 122237"/>
                              <a:gd name="connsiteY2" fmla="*/ 2133600 h 2133600"/>
                            </a:gdLst>
                            <a:ahLst/>
                            <a:cxnLst>
                              <a:cxn ang="0">
                                <a:pos x="connsiteX0" y="connsiteY0"/>
                              </a:cxn>
                              <a:cxn ang="0">
                                <a:pos x="connsiteX1" y="connsiteY1"/>
                              </a:cxn>
                              <a:cxn ang="0">
                                <a:pos x="connsiteX2" y="connsiteY2"/>
                              </a:cxn>
                            </a:cxnLst>
                            <a:rect l="l" t="t" r="r" b="b"/>
                            <a:pathLst>
                              <a:path w="122237" h="2133600">
                                <a:moveTo>
                                  <a:pt x="17462" y="0"/>
                                </a:moveTo>
                                <a:cubicBezTo>
                                  <a:pt x="8731" y="565150"/>
                                  <a:pt x="0" y="1130300"/>
                                  <a:pt x="17462" y="1485900"/>
                                </a:cubicBezTo>
                                <a:cubicBezTo>
                                  <a:pt x="34924" y="1841500"/>
                                  <a:pt x="78580" y="1987550"/>
                                  <a:pt x="122237" y="213360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15" name="フリーフォーム 114"/>
                          <p:cNvSpPr/>
                          <p:nvPr/>
                        </p:nvSpPr>
                        <p:spPr>
                          <a:xfrm>
                            <a:off x="6634479" y="2133571"/>
                            <a:ext cx="490835" cy="1637311"/>
                          </a:xfrm>
                          <a:custGeom>
                            <a:avLst/>
                            <a:gdLst>
                              <a:gd name="connsiteX0" fmla="*/ 101600 w 492125"/>
                              <a:gd name="connsiteY0" fmla="*/ 0 h 1638300"/>
                              <a:gd name="connsiteX1" fmla="*/ 120650 w 492125"/>
                              <a:gd name="connsiteY1" fmla="*/ 476250 h 1638300"/>
                              <a:gd name="connsiteX2" fmla="*/ 53975 w 492125"/>
                              <a:gd name="connsiteY2" fmla="*/ 581025 h 1638300"/>
                              <a:gd name="connsiteX3" fmla="*/ 73025 w 492125"/>
                              <a:gd name="connsiteY3" fmla="*/ 1028700 h 1638300"/>
                              <a:gd name="connsiteX4" fmla="*/ 492125 w 492125"/>
                              <a:gd name="connsiteY4" fmla="*/ 1638300 h 1638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125" h="1638300">
                                <a:moveTo>
                                  <a:pt x="101600" y="0"/>
                                </a:moveTo>
                                <a:cubicBezTo>
                                  <a:pt x="115094" y="189706"/>
                                  <a:pt x="128588" y="379413"/>
                                  <a:pt x="120650" y="476250"/>
                                </a:cubicBezTo>
                                <a:cubicBezTo>
                                  <a:pt x="112713" y="573088"/>
                                  <a:pt x="61912" y="488950"/>
                                  <a:pt x="53975" y="581025"/>
                                </a:cubicBezTo>
                                <a:cubicBezTo>
                                  <a:pt x="46038" y="673100"/>
                                  <a:pt x="0" y="852488"/>
                                  <a:pt x="73025" y="1028700"/>
                                </a:cubicBezTo>
                                <a:cubicBezTo>
                                  <a:pt x="146050" y="1204912"/>
                                  <a:pt x="319087" y="1421606"/>
                                  <a:pt x="492125" y="1638300"/>
                                </a:cubicBez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nvGrpSpPr>
                      <p:cNvPr id="14" name="グループ化 55"/>
                      <p:cNvGrpSpPr>
                        <a:grpSpLocks/>
                      </p:cNvGrpSpPr>
                      <p:nvPr/>
                    </p:nvGrpSpPr>
                    <p:grpSpPr bwMode="auto">
                      <a:xfrm>
                        <a:off x="2586069" y="2812722"/>
                        <a:ext cx="2129947" cy="3015985"/>
                        <a:chOff x="2586069" y="2812722"/>
                        <a:chExt cx="2129947" cy="3015985"/>
                      </a:xfrm>
                    </p:grpSpPr>
                    <p:sp>
                      <p:nvSpPr>
                        <p:cNvPr id="108" name="円/楕円 107"/>
                        <p:cNvSpPr/>
                        <p:nvPr/>
                      </p:nvSpPr>
                      <p:spPr>
                        <a:xfrm>
                          <a:off x="4211960" y="3573016"/>
                          <a:ext cx="504056" cy="792088"/>
                        </a:xfrm>
                        <a:prstGeom prst="ellipse">
                          <a:avLst/>
                        </a:prstGeom>
                        <a:gradFill>
                          <a:gsLst>
                            <a:gs pos="100000">
                              <a:srgbClr val="0070C0"/>
                            </a:gs>
                            <a:gs pos="30000">
                              <a:schemeClr val="accent1">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9" name="正方形/長方形 108"/>
                        <p:cNvSpPr/>
                        <p:nvPr/>
                      </p:nvSpPr>
                      <p:spPr>
                        <a:xfrm>
                          <a:off x="2586069" y="2812722"/>
                          <a:ext cx="1060554" cy="4361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商業・業務集積地</a:t>
                          </a:r>
                          <a:endParaRPr lang="en-US" altLang="ja-JP" sz="900" dirty="0">
                            <a:solidFill>
                              <a:schemeClr val="tx1"/>
                            </a:solidFill>
                          </a:endParaRPr>
                        </a:p>
                      </p:txBody>
                    </p:sp>
                    <p:sp>
                      <p:nvSpPr>
                        <p:cNvPr id="110" name="正方形/長方形 109"/>
                        <p:cNvSpPr/>
                        <p:nvPr/>
                      </p:nvSpPr>
                      <p:spPr>
                        <a:xfrm>
                          <a:off x="3466943" y="5589796"/>
                          <a:ext cx="729680" cy="2389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淀川</a:t>
                          </a:r>
                          <a:endParaRPr lang="en-US" altLang="ja-JP" sz="900" dirty="0">
                            <a:solidFill>
                              <a:schemeClr val="tx1"/>
                            </a:solidFill>
                          </a:endParaRPr>
                        </a:p>
                      </p:txBody>
                    </p:sp>
                    <p:cxnSp>
                      <p:nvCxnSpPr>
                        <p:cNvPr id="111" name="直線コネクタ 110"/>
                        <p:cNvCxnSpPr/>
                        <p:nvPr/>
                      </p:nvCxnSpPr>
                      <p:spPr>
                        <a:xfrm flipH="1" flipV="1">
                          <a:off x="3348616" y="3150267"/>
                          <a:ext cx="937846" cy="539195"/>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grpSp>
                <p:sp>
                  <p:nvSpPr>
                    <p:cNvPr id="105" name="正方形/長方形 104"/>
                    <p:cNvSpPr/>
                    <p:nvPr/>
                  </p:nvSpPr>
                  <p:spPr>
                    <a:xfrm>
                      <a:off x="4540929" y="2597274"/>
                      <a:ext cx="869918" cy="2257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神崎川</a:t>
                      </a:r>
                      <a:endParaRPr lang="en-US" altLang="ja-JP" sz="900" dirty="0">
                        <a:solidFill>
                          <a:schemeClr val="tx1"/>
                        </a:solidFill>
                      </a:endParaRPr>
                    </a:p>
                  </p:txBody>
                </p:sp>
              </p:grpSp>
              <p:sp>
                <p:nvSpPr>
                  <p:cNvPr id="102" name="円/楕円 101"/>
                  <p:cNvSpPr/>
                  <p:nvPr/>
                </p:nvSpPr>
                <p:spPr>
                  <a:xfrm>
                    <a:off x="3296311" y="5065297"/>
                    <a:ext cx="216932" cy="216994"/>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3" name="正方形/長方形 102"/>
                  <p:cNvSpPr/>
                  <p:nvPr/>
                </p:nvSpPr>
                <p:spPr>
                  <a:xfrm>
                    <a:off x="4880570" y="4076773"/>
                    <a:ext cx="124899" cy="14466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grpSp>
            <p:sp>
              <p:nvSpPr>
                <p:cNvPr id="89" name="正方形/長方形 88"/>
                <p:cNvSpPr/>
                <p:nvPr/>
              </p:nvSpPr>
              <p:spPr>
                <a:xfrm>
                  <a:off x="6019851" y="2099725"/>
                  <a:ext cx="1137248" cy="39453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阪急京都線</a:t>
                  </a:r>
                </a:p>
              </p:txBody>
            </p:sp>
            <p:sp>
              <p:nvSpPr>
                <p:cNvPr id="90" name="正方形/長方形 89"/>
                <p:cNvSpPr/>
                <p:nvPr/>
              </p:nvSpPr>
              <p:spPr>
                <a:xfrm>
                  <a:off x="5553121" y="2724401"/>
                  <a:ext cx="1062745" cy="3682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阪急千里線</a:t>
                  </a:r>
                </a:p>
              </p:txBody>
            </p:sp>
            <p:sp>
              <p:nvSpPr>
                <p:cNvPr id="91" name="正方形/長方形 90"/>
                <p:cNvSpPr/>
                <p:nvPr/>
              </p:nvSpPr>
              <p:spPr>
                <a:xfrm>
                  <a:off x="5147743" y="2993999"/>
                  <a:ext cx="872109" cy="3485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京都線</a:t>
                  </a:r>
                </a:p>
              </p:txBody>
            </p:sp>
            <p:sp>
              <p:nvSpPr>
                <p:cNvPr id="92" name="正方形/長方形 91"/>
                <p:cNvSpPr/>
                <p:nvPr/>
              </p:nvSpPr>
              <p:spPr>
                <a:xfrm>
                  <a:off x="3600735" y="3644978"/>
                  <a:ext cx="793225" cy="28713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a:t>
                  </a:r>
                  <a:endParaRPr lang="en-US" altLang="ja-JP" sz="900" dirty="0">
                    <a:solidFill>
                      <a:schemeClr val="tx1"/>
                    </a:solidFill>
                  </a:endParaRPr>
                </a:p>
                <a:p>
                  <a:pPr algn="ctr">
                    <a:defRPr/>
                  </a:pPr>
                  <a:r>
                    <a:rPr lang="ja-JP" altLang="en-US" sz="900" dirty="0">
                      <a:solidFill>
                        <a:schemeClr val="tx1"/>
                      </a:solidFill>
                    </a:rPr>
                    <a:t>宝塚線</a:t>
                  </a:r>
                </a:p>
              </p:txBody>
            </p:sp>
            <p:sp>
              <p:nvSpPr>
                <p:cNvPr id="93" name="正方形/長方形 92"/>
                <p:cNvSpPr/>
                <p:nvPr/>
              </p:nvSpPr>
              <p:spPr>
                <a:xfrm>
                  <a:off x="3138387" y="3989099"/>
                  <a:ext cx="793225" cy="2893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a:t>
                  </a:r>
                  <a:endParaRPr lang="en-US" altLang="ja-JP" sz="900" dirty="0">
                    <a:solidFill>
                      <a:schemeClr val="tx1"/>
                    </a:solidFill>
                  </a:endParaRPr>
                </a:p>
                <a:p>
                  <a:pPr algn="ctr">
                    <a:defRPr/>
                  </a:pPr>
                  <a:r>
                    <a:rPr lang="ja-JP" altLang="en-US" sz="900" dirty="0">
                      <a:solidFill>
                        <a:schemeClr val="tx1"/>
                      </a:solidFill>
                    </a:rPr>
                    <a:t>神戸線</a:t>
                  </a:r>
                </a:p>
              </p:txBody>
            </p:sp>
            <p:sp>
              <p:nvSpPr>
                <p:cNvPr id="94" name="正方形/長方形 93"/>
                <p:cNvSpPr/>
                <p:nvPr/>
              </p:nvSpPr>
              <p:spPr>
                <a:xfrm>
                  <a:off x="2340780" y="3989099"/>
                  <a:ext cx="791033" cy="2893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新幹線</a:t>
                  </a:r>
                </a:p>
              </p:txBody>
            </p:sp>
            <p:sp>
              <p:nvSpPr>
                <p:cNvPr id="95" name="正方形/長方形 94"/>
                <p:cNvSpPr/>
                <p:nvPr/>
              </p:nvSpPr>
              <p:spPr>
                <a:xfrm>
                  <a:off x="4626230" y="2695908"/>
                  <a:ext cx="918125" cy="41864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0000"/>
                      </a:solidFill>
                    </a:rPr>
                    <a:t>地下鉄</a:t>
                  </a:r>
                  <a:endParaRPr lang="en-US" altLang="ja-JP" sz="900" dirty="0">
                    <a:solidFill>
                      <a:srgbClr val="FF0000"/>
                    </a:solidFill>
                  </a:endParaRPr>
                </a:p>
                <a:p>
                  <a:pPr algn="ctr">
                    <a:defRPr/>
                  </a:pPr>
                  <a:r>
                    <a:rPr lang="ja-JP" altLang="en-US" sz="900" dirty="0">
                      <a:solidFill>
                        <a:srgbClr val="FF0000"/>
                      </a:solidFill>
                    </a:rPr>
                    <a:t>御堂筋線</a:t>
                  </a:r>
                </a:p>
              </p:txBody>
            </p:sp>
            <p:sp>
              <p:nvSpPr>
                <p:cNvPr id="96" name="正方形/長方形 95"/>
                <p:cNvSpPr/>
                <p:nvPr/>
              </p:nvSpPr>
              <p:spPr>
                <a:xfrm>
                  <a:off x="7415665" y="4087732"/>
                  <a:ext cx="988243" cy="39672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C000"/>
                      </a:solidFill>
                    </a:rPr>
                    <a:t>地下鉄</a:t>
                  </a:r>
                  <a:endParaRPr lang="en-US" altLang="ja-JP" sz="900" dirty="0">
                    <a:solidFill>
                      <a:srgbClr val="FFC000"/>
                    </a:solidFill>
                  </a:endParaRPr>
                </a:p>
                <a:p>
                  <a:pPr algn="ctr">
                    <a:defRPr/>
                  </a:pPr>
                  <a:r>
                    <a:rPr lang="ja-JP" altLang="en-US" sz="900" dirty="0">
                      <a:solidFill>
                        <a:srgbClr val="FFC000"/>
                      </a:solidFill>
                    </a:rPr>
                    <a:t>今里筋線</a:t>
                  </a:r>
                </a:p>
              </p:txBody>
            </p:sp>
          </p:grpSp>
          <p:sp>
            <p:nvSpPr>
              <p:cNvPr id="85" name="正方形/長方形 84"/>
              <p:cNvSpPr/>
              <p:nvPr/>
            </p:nvSpPr>
            <p:spPr>
              <a:xfrm>
                <a:off x="6085588" y="4870223"/>
                <a:ext cx="1224897" cy="40987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新大阪駅</a:t>
                </a:r>
              </a:p>
            </p:txBody>
          </p:sp>
          <p:cxnSp>
            <p:nvCxnSpPr>
              <p:cNvPr id="86" name="直線コネクタ 85"/>
              <p:cNvCxnSpPr>
                <a:stCxn id="85" idx="1"/>
                <a:endCxn id="87" idx="1"/>
              </p:cNvCxnSpPr>
              <p:nvPr/>
            </p:nvCxnSpPr>
            <p:spPr>
              <a:xfrm flipH="1" flipV="1">
                <a:off x="4985592" y="4201708"/>
                <a:ext cx="1099997" cy="872356"/>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7" name="円/楕円 86"/>
              <p:cNvSpPr/>
              <p:nvPr/>
            </p:nvSpPr>
            <p:spPr>
              <a:xfrm>
                <a:off x="4933002" y="4149104"/>
                <a:ext cx="359361" cy="359463"/>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0" name="正方形/長方形 59"/>
              <p:cNvSpPr/>
              <p:nvPr/>
            </p:nvSpPr>
            <p:spPr>
              <a:xfrm>
                <a:off x="6079015" y="5405034"/>
                <a:ext cx="1630274" cy="57207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西中島南方駅・南方駅</a:t>
                </a:r>
              </a:p>
            </p:txBody>
          </p:sp>
          <p:cxnSp>
            <p:nvCxnSpPr>
              <p:cNvPr id="61" name="直線コネクタ 60"/>
              <p:cNvCxnSpPr>
                <a:stCxn id="60" idx="1"/>
                <a:endCxn id="62" idx="1"/>
              </p:cNvCxnSpPr>
              <p:nvPr/>
            </p:nvCxnSpPr>
            <p:spPr>
              <a:xfrm flipH="1" flipV="1">
                <a:off x="4979019" y="4736519"/>
                <a:ext cx="1099997" cy="953455"/>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62" name="円/楕円 61"/>
              <p:cNvSpPr/>
              <p:nvPr/>
            </p:nvSpPr>
            <p:spPr>
              <a:xfrm>
                <a:off x="4926429" y="4683915"/>
                <a:ext cx="359361" cy="359463"/>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66" name="正方形/長方形 65"/>
            <p:cNvSpPr/>
            <p:nvPr/>
          </p:nvSpPr>
          <p:spPr bwMode="gray">
            <a:xfrm>
              <a:off x="4067944" y="4221163"/>
              <a:ext cx="784092" cy="4318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ＪＲ神戸線</a:t>
              </a:r>
              <a:endParaRPr lang="en-US" altLang="ja-JP" sz="900" dirty="0">
                <a:solidFill>
                  <a:schemeClr val="tx1"/>
                </a:solidFill>
              </a:endParaRPr>
            </a:p>
            <a:p>
              <a:pPr algn="ctr">
                <a:defRPr/>
              </a:pPr>
              <a:r>
                <a:rPr lang="ja-JP" altLang="en-US" sz="900" dirty="0">
                  <a:solidFill>
                    <a:schemeClr val="tx1"/>
                  </a:solidFill>
                </a:rPr>
                <a:t>・宝塚線</a:t>
              </a:r>
              <a:endParaRPr lang="en-US" altLang="ja-JP" sz="900" dirty="0">
                <a:solidFill>
                  <a:schemeClr val="tx1"/>
                </a:solidFill>
              </a:endParaRPr>
            </a:p>
            <a:p>
              <a:pPr algn="ctr">
                <a:defRPr/>
              </a:pPr>
              <a:r>
                <a:rPr lang="ja-JP" altLang="en-US" sz="900" dirty="0">
                  <a:solidFill>
                    <a:schemeClr val="tx1"/>
                  </a:solidFill>
                </a:rPr>
                <a:t>・東西線</a:t>
              </a:r>
            </a:p>
          </p:txBody>
        </p:sp>
      </p:grpSp>
      <p:grpSp>
        <p:nvGrpSpPr>
          <p:cNvPr id="15" name="グループ化 91"/>
          <p:cNvGrpSpPr>
            <a:grpSpLocks/>
          </p:cNvGrpSpPr>
          <p:nvPr/>
        </p:nvGrpSpPr>
        <p:grpSpPr bwMode="auto">
          <a:xfrm>
            <a:off x="4102100" y="378792"/>
            <a:ext cx="2198092" cy="1970087"/>
            <a:chOff x="683568" y="3212978"/>
            <a:chExt cx="2863688" cy="2566101"/>
          </a:xfrm>
        </p:grpSpPr>
        <p:grpSp>
          <p:nvGrpSpPr>
            <p:cNvPr id="16" name="グループ化 64"/>
            <p:cNvGrpSpPr>
              <a:grpSpLocks/>
            </p:cNvGrpSpPr>
            <p:nvPr/>
          </p:nvGrpSpPr>
          <p:grpSpPr bwMode="auto">
            <a:xfrm>
              <a:off x="683568" y="3212978"/>
              <a:ext cx="2863688" cy="2566101"/>
              <a:chOff x="5508104" y="3645026"/>
              <a:chExt cx="2863688" cy="2566101"/>
            </a:xfrm>
          </p:grpSpPr>
          <p:sp>
            <p:nvSpPr>
              <p:cNvPr id="69" name="Rectangle 63"/>
              <p:cNvSpPr>
                <a:spLocks noChangeArrowheads="1"/>
              </p:cNvSpPr>
              <p:nvPr/>
            </p:nvSpPr>
            <p:spPr bwMode="auto">
              <a:xfrm>
                <a:off x="5508104" y="3645026"/>
                <a:ext cx="2769876" cy="1909553"/>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70"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71"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72"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出張所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73" name="円/楕円 72"/>
              <p:cNvSpPr/>
              <p:nvPr/>
            </p:nvSpPr>
            <p:spPr>
              <a:xfrm>
                <a:off x="5729689" y="5005877"/>
                <a:ext cx="144774"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4" name="円/楕円 73"/>
              <p:cNvSpPr/>
              <p:nvPr/>
            </p:nvSpPr>
            <p:spPr>
              <a:xfrm>
                <a:off x="5694529" y="4670899"/>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5"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76"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68" name="正方形/長方形 67"/>
            <p:cNvSpPr/>
            <p:nvPr/>
          </p:nvSpPr>
          <p:spPr>
            <a:xfrm>
              <a:off x="905153" y="4859182"/>
              <a:ext cx="144774" cy="14474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grpSp>
      <p:sp>
        <p:nvSpPr>
          <p:cNvPr id="77" name="正方形/長方形 27"/>
          <p:cNvSpPr>
            <a:spLocks noChangeArrowheads="1"/>
          </p:cNvSpPr>
          <p:nvPr/>
        </p:nvSpPr>
        <p:spPr bwMode="auto">
          <a:xfrm>
            <a:off x="8112125" y="6630182"/>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７</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021561013"/>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タイトル 3"/>
          <p:cNvSpPr txBox="1">
            <a:spLocks/>
          </p:cNvSpPr>
          <p:nvPr/>
        </p:nvSpPr>
        <p:spPr bwMode="auto">
          <a:xfrm>
            <a:off x="107950" y="620713"/>
            <a:ext cx="8928100" cy="6127750"/>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1268" name="テキスト ボックス 24"/>
          <p:cNvSpPr txBox="1">
            <a:spLocks noChangeArrowheads="1"/>
          </p:cNvSpPr>
          <p:nvPr/>
        </p:nvSpPr>
        <p:spPr bwMode="auto">
          <a:xfrm>
            <a:off x="179388" y="765175"/>
            <a:ext cx="360362" cy="5903913"/>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11269"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11270"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11271"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11272"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11273" name="テキスト ボックス 35"/>
          <p:cNvSpPr txBox="1">
            <a:spLocks noChangeArrowheads="1"/>
          </p:cNvSpPr>
          <p:nvPr/>
        </p:nvSpPr>
        <p:spPr bwMode="auto">
          <a:xfrm>
            <a:off x="6797675"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（人口：</a:t>
            </a:r>
            <a:r>
              <a:rPr lang="en-US" altLang="ja-JP" sz="700"/>
              <a:t>H27</a:t>
            </a:r>
            <a:r>
              <a:rPr lang="ja-JP" altLang="en-US" sz="700"/>
              <a:t>国勢調査、推計人口：大阪市政策企画室作成）</a:t>
            </a:r>
            <a:endParaRPr lang="en-US" altLang="ja-JP" sz="700"/>
          </a:p>
        </p:txBody>
      </p:sp>
      <p:sp>
        <p:nvSpPr>
          <p:cNvPr id="11274"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11275" name="テキスト ボックス 37"/>
          <p:cNvSpPr txBox="1">
            <a:spLocks noChangeArrowheads="1"/>
          </p:cNvSpPr>
          <p:nvPr/>
        </p:nvSpPr>
        <p:spPr bwMode="auto">
          <a:xfrm>
            <a:off x="8316913" y="6594475"/>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11276"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第一区（淀川区・東淀川区）</a:t>
            </a:r>
          </a:p>
        </p:txBody>
      </p:sp>
      <p:sp>
        <p:nvSpPr>
          <p:cNvPr id="11277"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11278" name="テキスト ボックス 17"/>
          <p:cNvSpPr txBox="1">
            <a:spLocks noChangeArrowheads="1"/>
          </p:cNvSpPr>
          <p:nvPr/>
        </p:nvSpPr>
        <p:spPr bwMode="auto">
          <a:xfrm>
            <a:off x="611188" y="928688"/>
            <a:ext cx="80645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27</a:t>
            </a:r>
            <a:r>
              <a:rPr lang="ja-JP" altLang="ja-JP" sz="1200">
                <a:latin typeface="ＭＳ Ｐゴシック" charset="-128"/>
              </a:rPr>
              <a:t>年の人口は、</a:t>
            </a:r>
            <a:r>
              <a:rPr lang="en-US" altLang="ja-JP" sz="1200">
                <a:latin typeface="ＭＳ Ｐゴシック" charset="-128"/>
              </a:rPr>
              <a:t>351,731</a:t>
            </a:r>
            <a:r>
              <a:rPr lang="ja-JP" altLang="ja-JP" sz="1200">
                <a:latin typeface="ＭＳ Ｐゴシック" charset="-128"/>
              </a:rPr>
              <a:t>人で人口推移を見ると増加傾向</a:t>
            </a:r>
            <a:endParaRPr lang="en-US" altLang="ja-JP" sz="1200">
              <a:latin typeface="ＭＳ Ｐゴシック" charset="-128"/>
            </a:endParaRPr>
          </a:p>
          <a:p>
            <a:pPr eaLnBrk="1" hangingPunct="1">
              <a:lnSpc>
                <a:spcPts val="1000"/>
              </a:lnSpc>
              <a:spcBef>
                <a:spcPct val="50000"/>
              </a:spcBef>
            </a:pPr>
            <a:r>
              <a:rPr lang="ja-JP" altLang="en-US" sz="1200">
                <a:latin typeface="ＭＳ Ｐゴシック" charset="-128"/>
              </a:rPr>
              <a:t>○平成</a:t>
            </a:r>
            <a:r>
              <a:rPr lang="en-US" altLang="ja-JP" sz="1200">
                <a:latin typeface="ＭＳ Ｐゴシック" charset="-128"/>
              </a:rPr>
              <a:t>47</a:t>
            </a:r>
            <a:r>
              <a:rPr lang="ja-JP" altLang="en-US" sz="1200">
                <a:latin typeface="ＭＳ Ｐゴシック" charset="-128"/>
              </a:rPr>
              <a:t>年の将来推計人口は</a:t>
            </a:r>
            <a:r>
              <a:rPr lang="en-US" altLang="ja-JP" sz="1200">
                <a:latin typeface="ＭＳ Ｐゴシック" charset="-128"/>
              </a:rPr>
              <a:t>314,465</a:t>
            </a:r>
            <a:r>
              <a:rPr lang="ja-JP" altLang="en-US" sz="1200">
                <a:latin typeface="ＭＳ Ｐゴシック" charset="-128"/>
              </a:rPr>
              <a:t>人で、今後は減少傾向と予測される</a:t>
            </a:r>
            <a:endParaRPr lang="ja-JP" altLang="ja-JP" sz="1200">
              <a:latin typeface="ＭＳ Ｐゴシック" charset="-128"/>
            </a:endParaRPr>
          </a:p>
        </p:txBody>
      </p:sp>
      <p:graphicFrame>
        <p:nvGraphicFramePr>
          <p:cNvPr id="19" name="グラフ 18"/>
          <p:cNvGraphicFramePr>
            <a:graphicFrameLocks/>
          </p:cNvGraphicFramePr>
          <p:nvPr/>
        </p:nvGraphicFramePr>
        <p:xfrm>
          <a:off x="2699792" y="1772817"/>
          <a:ext cx="6048672" cy="2232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0" name="Group 23"/>
          <p:cNvGraphicFramePr>
            <a:graphicFrameLocks noGrp="1"/>
          </p:cNvGraphicFramePr>
          <p:nvPr/>
        </p:nvGraphicFramePr>
        <p:xfrm>
          <a:off x="611188" y="1700213"/>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351,731</a:t>
                      </a:r>
                      <a:r>
                        <a:rPr lang="ja-JP" altLang="en-US" sz="1000" b="0" i="0" u="none" strike="noStrike" dirty="0" smtClean="0">
                          <a:latin typeface="ＭＳ Ｐゴシック" pitchFamily="50" charset="-128"/>
                          <a:ea typeface="ＭＳ Ｐゴシック" pitchFamily="50" charset="-128"/>
                        </a:rPr>
                        <a:t>人</a:t>
                      </a:r>
                      <a:endParaRPr lang="ja-JP" altLang="en-US"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66.0%</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314,465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186,996</a:t>
                      </a:r>
                      <a:r>
                        <a:rPr lang="ja-JP" altLang="en-US" sz="1000" b="0" i="0" u="none" strike="noStrike" dirty="0" smtClean="0">
                          <a:latin typeface="ＭＳ Ｐゴシック" pitchFamily="50" charset="-128"/>
                          <a:ea typeface="ＭＳ Ｐゴシック" pitchFamily="50" charset="-128"/>
                        </a:rPr>
                        <a:t>世帯</a:t>
                      </a:r>
                      <a:endParaRPr lang="ja-JP" altLang="en-US"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39.9%</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16.9%</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23.8%</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398,590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lang="ja-JP" altLang="en-US" sz="1000" b="0" i="0" u="none" strike="noStrike" dirty="0" smtClean="0">
                          <a:solidFill>
                            <a:schemeClr val="tx1"/>
                          </a:solidFill>
                          <a:latin typeface="ＭＳ Ｐゴシック" pitchFamily="50" charset="-128"/>
                          <a:ea typeface="ＭＳ Ｐゴシック" pitchFamily="50" charset="-128"/>
                        </a:rPr>
                        <a:t>（</a:t>
                      </a:r>
                      <a:r>
                        <a:rPr lang="en-US" altLang="ja-JP" sz="1000" b="0" i="0" u="none" strike="noStrike" dirty="0" smtClean="0">
                          <a:solidFill>
                            <a:schemeClr val="tx1"/>
                          </a:solidFill>
                          <a:latin typeface="ＭＳ Ｐゴシック" pitchFamily="50" charset="-128"/>
                          <a:ea typeface="ＭＳ Ｐゴシック" pitchFamily="50" charset="-128"/>
                        </a:rPr>
                        <a:t>113%</a:t>
                      </a:r>
                      <a:r>
                        <a:rPr lang="ja-JP" altLang="en-US" sz="1000" b="0" i="0" u="none" strike="noStrike" dirty="0" smtClean="0">
                          <a:solidFill>
                            <a:schemeClr val="tx1"/>
                          </a:solidFill>
                          <a:latin typeface="ＭＳ Ｐゴシック" pitchFamily="50" charset="-128"/>
                          <a:ea typeface="ＭＳ Ｐゴシック" pitchFamily="50" charset="-128"/>
                        </a:rPr>
                        <a:t>） </a:t>
                      </a:r>
                      <a:endParaRPr lang="ja-JP" altLang="en-US" sz="1000" b="0" i="0" u="none" strike="noStrike" dirty="0">
                        <a:solidFill>
                          <a:schemeClr val="tx1"/>
                        </a:solidFill>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13,575</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ja-JP" altLang="en-US" sz="1000" b="0" i="0" u="none" strike="noStrike">
                          <a:latin typeface="ＭＳ Ｐゴシック" pitchFamily="50" charset="-128"/>
                          <a:ea typeface="ＭＳ Ｐゴシック" pitchFamily="50" charset="-128"/>
                        </a:rPr>
                        <a:t> </a:t>
                      </a:r>
                      <a:r>
                        <a:rPr lang="en-US" altLang="ja-JP" sz="1000" b="0" i="0" u="none" strike="noStrike">
                          <a:latin typeface="ＭＳ Ｐゴシック" pitchFamily="50" charset="-128"/>
                          <a:ea typeface="ＭＳ Ｐゴシック" pitchFamily="50" charset="-128"/>
                        </a:rPr>
                        <a:t>9,618</a:t>
                      </a:r>
                      <a:r>
                        <a:rPr lang="ja-JP" altLang="en-US" sz="1000" b="0" i="0" u="none" strike="noStrike">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25.91ｋ㎡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1" name="グラフ 20"/>
          <p:cNvGraphicFramePr>
            <a:graphicFrameLocks/>
          </p:cNvGraphicFramePr>
          <p:nvPr/>
        </p:nvGraphicFramePr>
        <p:xfrm>
          <a:off x="2573660" y="4338000"/>
          <a:ext cx="345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818937" y="4181303"/>
          <a:ext cx="327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3"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８</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954209835"/>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タイトル 3"/>
          <p:cNvSpPr txBox="1">
            <a:spLocks/>
          </p:cNvSpPr>
          <p:nvPr/>
        </p:nvSpPr>
        <p:spPr bwMode="auto">
          <a:xfrm>
            <a:off x="107950" y="260351"/>
            <a:ext cx="8928100" cy="6419850"/>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2292" name="テキスト ボックス 24"/>
          <p:cNvSpPr txBox="1">
            <a:spLocks noChangeArrowheads="1"/>
          </p:cNvSpPr>
          <p:nvPr/>
        </p:nvSpPr>
        <p:spPr bwMode="auto">
          <a:xfrm>
            <a:off x="187325" y="401639"/>
            <a:ext cx="360363" cy="6215062"/>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smtClean="0">
                          <a:latin typeface="ＭＳ Ｐゴシック" pitchFamily="50" charset="-128"/>
                          <a:ea typeface="ＭＳ Ｐゴシック" pitchFamily="50" charset="-128"/>
                        </a:rPr>
                        <a:t> </a:t>
                      </a:r>
                      <a:r>
                        <a:rPr lang="en-US" altLang="ja-JP" sz="1000" b="0" i="0" u="none" strike="noStrike" dirty="0" smtClean="0">
                          <a:latin typeface="ＭＳ Ｐゴシック" pitchFamily="50" charset="-128"/>
                          <a:ea typeface="ＭＳ Ｐゴシック" pitchFamily="50" charset="-128"/>
                        </a:rPr>
                        <a:t>1</a:t>
                      </a:r>
                      <a:r>
                        <a:rPr lang="ja-JP" altLang="en-US" sz="1000" b="0" i="0" u="none" strike="noStrike" dirty="0" smtClean="0">
                          <a:latin typeface="ＭＳ Ｐゴシック" pitchFamily="50" charset="-128"/>
                          <a:ea typeface="ＭＳ Ｐゴシック" pitchFamily="50" charset="-128"/>
                        </a:rPr>
                        <a:t>兆</a:t>
                      </a:r>
                      <a:r>
                        <a:rPr lang="en-US" altLang="ja-JP" sz="1000" b="0" i="0" u="none" strike="noStrike" dirty="0" smtClean="0">
                          <a:latin typeface="ＭＳ Ｐゴシック" pitchFamily="50" charset="-128"/>
                          <a:ea typeface="ＭＳ Ｐゴシック" pitchFamily="50" charset="-128"/>
                        </a:rPr>
                        <a:t>3,038</a:t>
                      </a:r>
                      <a:r>
                        <a:rPr lang="ja-JP" altLang="en-US" sz="1000" b="0" i="0" u="none" strike="noStrike" dirty="0" smtClean="0">
                          <a:latin typeface="ＭＳ Ｐゴシック" pitchFamily="50" charset="-128"/>
                          <a:ea typeface="ＭＳ Ｐゴシック" pitchFamily="50" charset="-128"/>
                        </a:rPr>
                        <a:t>億円</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36.7%</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46.4%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3.5%</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dirty="0"/>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9,357</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2320" name="Rectangle 86"/>
          <p:cNvSpPr>
            <a:spLocks noChangeArrowheads="1"/>
          </p:cNvSpPr>
          <p:nvPr/>
        </p:nvSpPr>
        <p:spPr bwMode="auto">
          <a:xfrm>
            <a:off x="5638800" y="3429447"/>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12321" name="テキスト ボックス 33"/>
          <p:cNvSpPr txBox="1">
            <a:spLocks noChangeArrowheads="1"/>
          </p:cNvSpPr>
          <p:nvPr/>
        </p:nvSpPr>
        <p:spPr bwMode="auto">
          <a:xfrm>
            <a:off x="8027988" y="6444109"/>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147,856</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a:t>
                      </a:r>
                      <a:r>
                        <a:rPr lang="en-US" altLang="ja-JP" sz="1000" b="0" i="0" u="none" strike="noStrike" dirty="0" smtClean="0">
                          <a:latin typeface="ＭＳ Ｐゴシック" pitchFamily="50" charset="-128"/>
                          <a:ea typeface="ＭＳ Ｐゴシック" pitchFamily="50" charset="-128"/>
                        </a:rPr>
                        <a:t>%</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23.7</a:t>
                      </a:r>
                      <a:r>
                        <a:rPr lang="en-US" altLang="ja-JP" sz="1000" b="0" i="0" u="none" strike="noStrike" dirty="0" smtClean="0">
                          <a:latin typeface="ＭＳ Ｐゴシック" pitchFamily="50" charset="-128"/>
                          <a:ea typeface="ＭＳ Ｐゴシック" pitchFamily="50" charset="-128"/>
                        </a:rPr>
                        <a:t>%</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第三次産業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76.2</a:t>
                      </a:r>
                      <a:r>
                        <a:rPr lang="en-US" altLang="ja-JP" sz="1000" b="0" i="0" u="none" strike="noStrike" dirty="0" smtClean="0">
                          <a:latin typeface="ＭＳ Ｐゴシック" pitchFamily="50" charset="-128"/>
                          <a:ea typeface="ＭＳ Ｐゴシック" pitchFamily="50" charset="-128"/>
                        </a:rPr>
                        <a:t>%</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992" marR="53992" marT="46814" marB="4681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3</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3,504</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992" marR="53992" marT="46814" marB="468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8,119</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15.0</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992" marR="53992" marT="46814" marB="4681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2,928</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992" marR="53992" marT="46814" marB="468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540</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992" marR="53992" marT="46814" marB="4681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32,875</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3992" marR="53992" marT="46814" marB="468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17,005</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2370" name="Rectangle 86"/>
          <p:cNvSpPr>
            <a:spLocks noChangeArrowheads="1"/>
          </p:cNvSpPr>
          <p:nvPr/>
        </p:nvSpPr>
        <p:spPr bwMode="auto">
          <a:xfrm>
            <a:off x="1425575" y="3429447"/>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12371"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1</a:t>
            </a:r>
            <a:r>
              <a:rPr lang="ja-JP" altLang="ja-JP" sz="1200" dirty="0">
                <a:latin typeface="+mn-ea"/>
                <a:ea typeface="ＭＳ Ｐゴシック" pitchFamily="50" charset="-128"/>
              </a:rPr>
              <a:t>兆</a:t>
            </a:r>
            <a:r>
              <a:rPr lang="en-US" altLang="ja-JP" sz="1200" dirty="0">
                <a:latin typeface="+mn-ea"/>
                <a:ea typeface="ＭＳ Ｐゴシック" pitchFamily="50" charset="-128"/>
              </a:rPr>
              <a:t>3,038</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○工業の出荷額は</a:t>
            </a:r>
            <a:r>
              <a:rPr lang="en-US" altLang="ja-JP" sz="1200" dirty="0">
                <a:latin typeface="+mn-ea"/>
                <a:ea typeface="ＭＳ Ｐゴシック" pitchFamily="50" charset="-128"/>
              </a:rPr>
              <a:t>8,119</a:t>
            </a:r>
            <a:r>
              <a:rPr lang="ja-JP" altLang="ja-JP" sz="1200" dirty="0">
                <a:latin typeface="+mn-ea"/>
                <a:ea typeface="ＭＳ Ｐゴシック" pitchFamily="50" charset="-128"/>
              </a:rPr>
              <a:t>億円となっており、</a:t>
            </a:r>
            <a:r>
              <a:rPr lang="ja-JP" altLang="en-US" sz="1200" dirty="0">
                <a:latin typeface="+mn-ea"/>
                <a:ea typeface="ＭＳ Ｐゴシック" pitchFamily="50" charset="-128"/>
              </a:rPr>
              <a:t>総合区</a:t>
            </a:r>
            <a:r>
              <a:rPr lang="en-US" altLang="ja-JP" sz="1200" dirty="0">
                <a:latin typeface="+mn-ea"/>
                <a:ea typeface="ＭＳ Ｐゴシック" pitchFamily="50" charset="-128"/>
              </a:rPr>
              <a:t>(8</a:t>
            </a:r>
            <a:r>
              <a:rPr lang="ja-JP" altLang="en-US" sz="1200" dirty="0">
                <a:latin typeface="+mn-ea"/>
                <a:ea typeface="ＭＳ Ｐゴシック" pitchFamily="50" charset="-128"/>
              </a:rPr>
              <a:t>区</a:t>
            </a:r>
            <a:r>
              <a:rPr lang="en-US" altLang="ja-JP" sz="1200" dirty="0">
                <a:latin typeface="+mn-ea"/>
                <a:ea typeface="ＭＳ Ｐゴシック" pitchFamily="50" charset="-128"/>
              </a:rPr>
              <a:t>)</a:t>
            </a:r>
            <a:r>
              <a:rPr lang="ja-JP" altLang="ja-JP" sz="1200" dirty="0">
                <a:latin typeface="+mn-ea"/>
                <a:ea typeface="ＭＳ Ｐゴシック" pitchFamily="50" charset="-128"/>
              </a:rPr>
              <a:t>平均</a:t>
            </a:r>
            <a:r>
              <a:rPr lang="en-US" altLang="ja-JP" sz="1200" dirty="0">
                <a:latin typeface="+mn-ea"/>
                <a:ea typeface="ＭＳ Ｐゴシック" pitchFamily="50" charset="-128"/>
              </a:rPr>
              <a:t>4,544</a:t>
            </a:r>
            <a:r>
              <a:rPr lang="ja-JP" altLang="ja-JP" sz="1200" dirty="0">
                <a:latin typeface="+mn-ea"/>
                <a:ea typeface="ＭＳ Ｐゴシック" pitchFamily="50" charset="-128"/>
              </a:rPr>
              <a:t>億円を上回っている</a:t>
            </a:r>
            <a:endParaRPr lang="en-US" altLang="ja-JP" sz="1200" dirty="0">
              <a:solidFill>
                <a:srgbClr val="000000"/>
              </a:solidFill>
              <a:latin typeface="+mn-ea"/>
              <a:ea typeface="ＭＳ Ｐゴシック" pitchFamily="50" charset="-128"/>
            </a:endParaRPr>
          </a:p>
        </p:txBody>
      </p:sp>
      <p:graphicFrame>
        <p:nvGraphicFramePr>
          <p:cNvPr id="18" name="グラフ 17"/>
          <p:cNvGraphicFramePr>
            <a:graphicFrameLocks/>
          </p:cNvGraphicFramePr>
          <p:nvPr/>
        </p:nvGraphicFramePr>
        <p:xfrm>
          <a:off x="4716016" y="3789040"/>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グラフ 15"/>
          <p:cNvGraphicFramePr>
            <a:graphicFrameLocks/>
          </p:cNvGraphicFramePr>
          <p:nvPr/>
        </p:nvGraphicFramePr>
        <p:xfrm>
          <a:off x="439200" y="3573016"/>
          <a:ext cx="413280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12375" name="テキスト ボックス 33"/>
          <p:cNvSpPr txBox="1">
            <a:spLocks noChangeArrowheads="1"/>
          </p:cNvSpPr>
          <p:nvPr/>
        </p:nvSpPr>
        <p:spPr bwMode="auto">
          <a:xfrm>
            <a:off x="2987675" y="6444109"/>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7" name="正方形/長方形 27"/>
          <p:cNvSpPr>
            <a:spLocks noChangeArrowheads="1"/>
          </p:cNvSpPr>
          <p:nvPr/>
        </p:nvSpPr>
        <p:spPr bwMode="auto">
          <a:xfrm>
            <a:off x="8112125" y="6617147"/>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９</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352429515"/>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3316"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53.5%</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48.1%</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15.1%</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23.0%</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13.8%</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61.0%</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342" name="Rectangle 86"/>
          <p:cNvSpPr>
            <a:spLocks noChangeArrowheads="1"/>
          </p:cNvSpPr>
          <p:nvPr/>
        </p:nvSpPr>
        <p:spPr bwMode="auto">
          <a:xfrm>
            <a:off x="3384550"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13343"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30821"/>
        </p:xfrm>
        <a:graphic>
          <a:graphicData uri="http://schemas.openxmlformats.org/drawingml/2006/table">
            <a:tbl>
              <a:tblPr/>
              <a:tblGrid>
                <a:gridCol w="288010"/>
                <a:gridCol w="719944"/>
                <a:gridCol w="719944"/>
                <a:gridCol w="935927"/>
              </a:tblGrid>
              <a:tr h="243837">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19" marB="4571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96">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5,788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199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515</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19.9</a:t>
                      </a:r>
                      <a:r>
                        <a:rPr lang="zh-TW" altLang="en-US" sz="1000" b="0" i="0" u="none" strike="noStrike" dirty="0" smtClean="0">
                          <a:latin typeface="ＭＳ Ｐゴシック" pitchFamily="50" charset="-128"/>
                          <a:ea typeface="ＭＳ Ｐゴシック" pitchFamily="50" charset="-128"/>
                        </a:rPr>
                        <a:t>業者） </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580</a:t>
                      </a:r>
                      <a:r>
                        <a:rPr lang="ja-JP" altLang="en-US" sz="1000" b="0" i="0" u="none" strike="noStrike" dirty="0" smtClean="0">
                          <a:solidFill>
                            <a:schemeClr val="tx1"/>
                          </a:solidFill>
                          <a:latin typeface="ＭＳ Ｐゴシック" pitchFamily="50" charset="-128"/>
                          <a:ea typeface="ＭＳ Ｐゴシック" pitchFamily="50" charset="-128"/>
                        </a:rPr>
                        <a:t>ヵ所</a:t>
                      </a:r>
                    </a:p>
                    <a:p>
                      <a:pPr algn="ctr" fontAlgn="ctr"/>
                      <a:r>
                        <a:rPr lang="ja-JP" altLang="en-US" sz="1000" b="0" i="0" u="none" strike="noStrike" dirty="0" smtClean="0">
                          <a:solidFill>
                            <a:schemeClr val="tx1"/>
                          </a:solidFill>
                          <a:latin typeface="ＭＳ Ｐゴシック" pitchFamily="50" charset="-128"/>
                          <a:ea typeface="ＭＳ Ｐゴシック" pitchFamily="50" charset="-128"/>
                        </a:rPr>
                        <a:t>（</a:t>
                      </a:r>
                      <a:r>
                        <a:rPr lang="en-US" altLang="ja-JP" sz="1000" b="0" i="0" u="none" strike="noStrike" dirty="0" smtClean="0">
                          <a:solidFill>
                            <a:schemeClr val="tx1"/>
                          </a:solidFill>
                          <a:latin typeface="ＭＳ Ｐゴシック" pitchFamily="50" charset="-128"/>
                          <a:ea typeface="ＭＳ Ｐゴシック" pitchFamily="50" charset="-128"/>
                        </a:rPr>
                        <a:t>1.6</a:t>
                      </a:r>
                      <a:r>
                        <a:rPr lang="ja-JP" altLang="en-US" sz="1000" b="0" i="0" u="none" strike="noStrike" dirty="0" smtClean="0">
                          <a:solidFill>
                            <a:schemeClr val="tx1"/>
                          </a:solidFill>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91,150</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25.9%</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17,740</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50.4‰</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9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25</a:t>
                      </a:r>
                      <a:r>
                        <a:rPr lang="ja-JP" altLang="en-US" sz="1000" b="0" i="0" u="none" strike="noStrike" dirty="0" smtClean="0">
                          <a:latin typeface="ＭＳ Ｐゴシック" pitchFamily="50" charset="-128"/>
                          <a:ea typeface="ＭＳ Ｐゴシック" pitchFamily="50" charset="-128"/>
                        </a:rPr>
                        <a:t>駅</a:t>
                      </a:r>
                      <a:endParaRPr lang="en-US" altLang="ja-JP" sz="1000" b="0" i="0" u="none" strike="noStrike" dirty="0" smtClean="0">
                        <a:latin typeface="ＭＳ Ｐゴシック" pitchFamily="50" charset="-128"/>
                        <a:ea typeface="ＭＳ Ｐゴシック" pitchFamily="50" charset="-128"/>
                      </a:endParaRPr>
                    </a:p>
                    <a:p>
                      <a:pPr algn="ctr" fontAlgn="ct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1.0</a:t>
                      </a:r>
                      <a:r>
                        <a:rPr lang="ja-JP" altLang="en-US" sz="1000" b="0" i="0" u="none" strike="noStrike" dirty="0" smtClean="0">
                          <a:latin typeface="ＭＳ Ｐゴシック" pitchFamily="50" charset="-128"/>
                          <a:ea typeface="ＭＳ Ｐゴシック" pitchFamily="50" charset="-128"/>
                        </a:rPr>
                        <a:t>駅）</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1,125</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799" marB="46799"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40.3%</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59.7%</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414"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3415" name="Rectangle 86"/>
          <p:cNvSpPr>
            <a:spLocks noChangeArrowheads="1"/>
          </p:cNvSpPr>
          <p:nvPr/>
        </p:nvSpPr>
        <p:spPr bwMode="auto">
          <a:xfrm>
            <a:off x="3384550"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13416"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smtClean="0">
                <a:latin typeface="+mn-ea"/>
                <a:ea typeface="ＭＳ Ｐゴシック" pitchFamily="50" charset="-128"/>
              </a:rPr>
              <a:t>住居</a:t>
            </a:r>
            <a:r>
              <a:rPr lang="ja-JP" altLang="ja-JP" sz="1200" dirty="0" smtClean="0">
                <a:latin typeface="+mn-ea"/>
                <a:ea typeface="ＭＳ Ｐゴシック" pitchFamily="50" charset="-128"/>
              </a:rPr>
              <a:t>が</a:t>
            </a:r>
            <a:r>
              <a:rPr lang="en-US" altLang="ja-JP" sz="1200" dirty="0">
                <a:latin typeface="+mn-ea"/>
                <a:ea typeface="ＭＳ Ｐゴシック" pitchFamily="50" charset="-128"/>
              </a:rPr>
              <a:t>48.1</a:t>
            </a:r>
            <a:r>
              <a:rPr lang="ja-JP" altLang="ja-JP" sz="1200" dirty="0">
                <a:latin typeface="+mn-ea"/>
                <a:ea typeface="ＭＳ Ｐゴシック" pitchFamily="50" charset="-128"/>
              </a:rPr>
              <a:t>％</a:t>
            </a:r>
            <a:r>
              <a:rPr lang="ja-JP" altLang="en-US" sz="1200" dirty="0">
                <a:latin typeface="+mn-ea"/>
                <a:ea typeface="ＭＳ Ｐゴシック" pitchFamily="50" charset="-128"/>
              </a:rPr>
              <a:t>と</a:t>
            </a:r>
            <a:r>
              <a:rPr lang="ja-JP" altLang="ja-JP" sz="1200" dirty="0">
                <a:latin typeface="+mn-ea"/>
                <a:ea typeface="ＭＳ Ｐゴシック" pitchFamily="50" charset="-128"/>
              </a:rPr>
              <a:t>全体に占める割合が大きい</a:t>
            </a:r>
            <a:endParaRPr lang="ja-JP" altLang="en-US"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25</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1.0</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580</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1.6</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46.5%</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39.2%</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19.3%</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12.2%</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0.7%</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28.6%</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951820" y="1412776"/>
          <a:ext cx="3024000" cy="2494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951820" y="4224908"/>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17"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１０</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119397890"/>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第二区</a:t>
            </a:r>
          </a:p>
          <a:p>
            <a:pPr algn="ctr" eaLnBrk="1" hangingPunct="1">
              <a:spcBef>
                <a:spcPct val="50000"/>
              </a:spcBef>
              <a:buFont typeface="Wingdings" pitchFamily="2" charset="2"/>
              <a:buNone/>
            </a:pPr>
            <a:r>
              <a:rPr lang="ja-JP" altLang="en-US" sz="2400" b="1">
                <a:latin typeface="ＭＳ Ｐゴシック" charset="-128"/>
              </a:rPr>
              <a:t>（北区・都島区・旭区）</a:t>
            </a:r>
            <a:endParaRPr lang="ja-JP" altLang="en-US" sz="2400" b="1">
              <a:latin typeface="HGS創英角ｺﾞｼｯｸUB" pitchFamily="50" charset="-128"/>
            </a:endParaRPr>
          </a:p>
        </p:txBody>
      </p:sp>
      <p:sp>
        <p:nvSpPr>
          <p:cNvPr id="3"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636452759"/>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第二区（北区・都島区・旭区）</a:t>
            </a:r>
          </a:p>
        </p:txBody>
      </p:sp>
      <p:sp>
        <p:nvSpPr>
          <p:cNvPr id="15364"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15365" name="タイトル 3"/>
          <p:cNvSpPr>
            <a:spLocks/>
          </p:cNvSpPr>
          <p:nvPr/>
        </p:nvSpPr>
        <p:spPr bwMode="auto">
          <a:xfrm>
            <a:off x="74613" y="549275"/>
            <a:ext cx="3816350"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endParaRPr lang="en-US" altLang="ja-JP" sz="1200" b="1" dirty="0">
              <a:solidFill>
                <a:schemeClr val="bg1"/>
              </a:solidFill>
              <a:latin typeface="ＭＳ Ｐゴシック" pitchFamily="50" charset="-128"/>
              <a:ea typeface="ＭＳ Ｐゴシック" pitchFamily="50" charset="-128"/>
            </a:endParaRPr>
          </a:p>
        </p:txBody>
      </p:sp>
      <p:sp>
        <p:nvSpPr>
          <p:cNvPr id="15367" name="Text Box 8"/>
          <p:cNvSpPr txBox="1">
            <a:spLocks noChangeArrowheads="1"/>
          </p:cNvSpPr>
          <p:nvPr/>
        </p:nvSpPr>
        <p:spPr bwMode="auto">
          <a:xfrm>
            <a:off x="74613" y="270986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15368"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15369" name="Text Box 10"/>
          <p:cNvSpPr txBox="1">
            <a:spLocks noChangeArrowheads="1"/>
          </p:cNvSpPr>
          <p:nvPr/>
        </p:nvSpPr>
        <p:spPr bwMode="auto">
          <a:xfrm>
            <a:off x="74613" y="4249738"/>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47638" y="1125538"/>
          <a:ext cx="3671887" cy="1368723"/>
        </p:xfrm>
        <a:graphic>
          <a:graphicData uri="http://schemas.openxmlformats.org/drawingml/2006/table">
            <a:tbl>
              <a:tblPr/>
              <a:tblGrid>
                <a:gridCol w="1223962"/>
                <a:gridCol w="1223963"/>
                <a:gridCol w="1223962"/>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320,002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310,219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297,982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169,431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598,913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187%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14,072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6,086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22.74</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47638" y="4548188"/>
          <a:ext cx="3671887" cy="1346340"/>
        </p:xfrm>
        <a:graphic>
          <a:graphicData uri="http://schemas.openxmlformats.org/drawingml/2006/table">
            <a:tbl>
              <a:tblPr/>
              <a:tblGrid>
                <a:gridCol w="1223962"/>
                <a:gridCol w="1223963"/>
                <a:gridCol w="1223962"/>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4.00㎡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47638" y="2997200"/>
          <a:ext cx="3671887" cy="1033510"/>
        </p:xfrm>
        <a:graphic>
          <a:graphicData uri="http://schemas.openxmlformats.org/drawingml/2006/table">
            <a:tbl>
              <a:tblPr/>
              <a:tblGrid>
                <a:gridCol w="1223962"/>
                <a:gridCol w="608112"/>
                <a:gridCol w="615851"/>
                <a:gridCol w="1223962"/>
              </a:tblGrid>
              <a:tr h="36032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378">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北 ⇔ 都島　 </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2.0km</a:t>
                      </a:r>
                    </a:p>
                  </a:txBody>
                  <a:tcPr marL="18000" marR="18000" marT="35997" marB="35997"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r>
                        <a:rPr lang="ja-JP" altLang="en-US" sz="1000" dirty="0" smtClean="0">
                          <a:latin typeface="ＭＳ Ｐゴシック" pitchFamily="50" charset="-128"/>
                          <a:ea typeface="ＭＳ Ｐゴシック" pitchFamily="50" charset="-128"/>
                        </a:rPr>
                        <a:t>北 ⇔ 旭　 </a:t>
                      </a:r>
                      <a:r>
                        <a:rPr lang="en-US" altLang="ja-JP" sz="1000" dirty="0" smtClean="0">
                          <a:latin typeface="ＭＳ Ｐゴシック" pitchFamily="50" charset="-128"/>
                          <a:ea typeface="ＭＳ Ｐゴシック" pitchFamily="50" charset="-128"/>
                        </a:rPr>
                        <a:t>4.3km</a:t>
                      </a:r>
                      <a:endParaRPr lang="ja-JP" altLang="en-US" sz="1000" dirty="0">
                        <a:latin typeface="ＭＳ Ｐゴシック" pitchFamily="50" charset="-128"/>
                        <a:ea typeface="ＭＳ Ｐゴシック" pitchFamily="50" charset="-128"/>
                      </a:endParaRPr>
                    </a:p>
                  </a:txBody>
                  <a:tcPr marL="18000" marR="18000" marT="35997" marB="35997"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都島 ⇔ 旭　 </a:t>
                      </a:r>
                      <a:r>
                        <a:rPr lang="en-US" altLang="ja-JP" sz="1000" dirty="0" smtClean="0">
                          <a:latin typeface="ＭＳ Ｐゴシック" pitchFamily="50" charset="-128"/>
                          <a:ea typeface="ＭＳ Ｐゴシック" pitchFamily="50" charset="-128"/>
                        </a:rPr>
                        <a:t>3.2km</a:t>
                      </a:r>
                      <a:endParaRPr lang="ja-JP" altLang="en-US" sz="1000" dirty="0">
                        <a:latin typeface="ＭＳ Ｐゴシック" pitchFamily="50" charset="-128"/>
                        <a:ea typeface="ＭＳ Ｐゴシック" pitchFamily="50" charset="-128"/>
                      </a:endParaRPr>
                    </a:p>
                  </a:txBody>
                  <a:tcPr marL="18000" marR="18000" marT="35997" marB="35997"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98" name="正方形/長方形 97"/>
          <p:cNvSpPr>
            <a:spLocks/>
          </p:cNvSpPr>
          <p:nvPr/>
        </p:nvSpPr>
        <p:spPr bwMode="gray">
          <a:xfrm>
            <a:off x="7297531" y="201042"/>
            <a:ext cx="1835150" cy="1700213"/>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grpSp>
        <p:nvGrpSpPr>
          <p:cNvPr id="2" name="グループ化 136"/>
          <p:cNvGrpSpPr>
            <a:grpSpLocks/>
          </p:cNvGrpSpPr>
          <p:nvPr/>
        </p:nvGrpSpPr>
        <p:grpSpPr bwMode="auto">
          <a:xfrm>
            <a:off x="7384844" y="294705"/>
            <a:ext cx="1660525" cy="1514475"/>
            <a:chOff x="7329488" y="41648"/>
            <a:chExt cx="1662112" cy="1514475"/>
          </a:xfrm>
        </p:grpSpPr>
        <p:sp>
          <p:nvSpPr>
            <p:cNvPr id="139" name="正方形/長方形 26"/>
            <p:cNvSpPr>
              <a:spLocks noChangeAspect="1"/>
            </p:cNvSpPr>
            <p:nvPr/>
          </p:nvSpPr>
          <p:spPr>
            <a:xfrm>
              <a:off x="7329488" y="41648"/>
              <a:ext cx="1662112" cy="15144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4" name="グループ化 114"/>
            <p:cNvGrpSpPr>
              <a:grpSpLocks/>
            </p:cNvGrpSpPr>
            <p:nvPr/>
          </p:nvGrpSpPr>
          <p:grpSpPr bwMode="auto">
            <a:xfrm>
              <a:off x="7418388" y="78160"/>
              <a:ext cx="1484313" cy="1441450"/>
              <a:chOff x="5724128" y="476672"/>
              <a:chExt cx="1484313" cy="1441450"/>
            </a:xfrm>
          </p:grpSpPr>
          <p:grpSp>
            <p:nvGrpSpPr>
              <p:cNvPr id="5" name="Group 167"/>
              <p:cNvGrpSpPr>
                <a:grpSpLocks noChangeAspect="1"/>
              </p:cNvGrpSpPr>
              <p:nvPr/>
            </p:nvGrpSpPr>
            <p:grpSpPr bwMode="auto">
              <a:xfrm>
                <a:off x="5724128" y="476672"/>
                <a:ext cx="1484313" cy="1441450"/>
                <a:chOff x="1698" y="1802"/>
                <a:chExt cx="13239" cy="12848"/>
              </a:xfrm>
            </p:grpSpPr>
            <p:sp>
              <p:nvSpPr>
                <p:cNvPr id="15506" name="Freeform 168"/>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07" name="Freeform 169" descr="50%"/>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pattFill prst="pct50">
                  <a:fgClr>
                    <a:srgbClr val="000000"/>
                  </a:fgClr>
                  <a:bgClr>
                    <a:srgbClr val="FFFFFF"/>
                  </a:bgClr>
                </a:pattFill>
                <a:ln w="0">
                  <a:solidFill>
                    <a:srgbClr val="000000"/>
                  </a:solidFill>
                  <a:round/>
                  <a:headEnd/>
                  <a:tailEnd/>
                </a:ln>
              </p:spPr>
              <p:txBody>
                <a:bodyPr/>
                <a:lstStyle/>
                <a:p>
                  <a:endParaRPr lang="ja-JP" altLang="en-US"/>
                </a:p>
              </p:txBody>
            </p:sp>
            <p:sp>
              <p:nvSpPr>
                <p:cNvPr id="15508" name="Freeform 170"/>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09" name="Freeform 171"/>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0" name="Freeform 172"/>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1" name="Freeform 173"/>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2" name="Freeform 174"/>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3" name="Freeform 175"/>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4" name="Freeform 176"/>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5" name="Freeform 177"/>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6" name="Freeform 178"/>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7" name="Freeform 179"/>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8" name="Freeform 180"/>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9" name="Freeform 181"/>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0" name="Freeform 182"/>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1" name="Freeform 183" descr="50%"/>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pattFill prst="pct50">
                  <a:fgClr>
                    <a:srgbClr val="000000"/>
                  </a:fgClr>
                  <a:bgClr>
                    <a:srgbClr val="FFFFFF"/>
                  </a:bgClr>
                </a:pattFill>
                <a:ln w="0">
                  <a:solidFill>
                    <a:srgbClr val="000000"/>
                  </a:solidFill>
                  <a:round/>
                  <a:headEnd/>
                  <a:tailEnd/>
                </a:ln>
              </p:spPr>
              <p:txBody>
                <a:bodyPr/>
                <a:lstStyle/>
                <a:p>
                  <a:endParaRPr lang="ja-JP" altLang="en-US"/>
                </a:p>
              </p:txBody>
            </p:sp>
            <p:sp>
              <p:nvSpPr>
                <p:cNvPr id="15522" name="Freeform 184"/>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3" name="Freeform 185"/>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4" name="Freeform 186"/>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5" name="Freeform 187"/>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6" name="Freeform 188"/>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7" name="Freeform 189" descr="50%"/>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pattFill prst="pct50">
                  <a:fgClr>
                    <a:srgbClr val="000000"/>
                  </a:fgClr>
                  <a:bgClr>
                    <a:srgbClr val="FFFFFF"/>
                  </a:bgClr>
                </a:pattFill>
                <a:ln w="0">
                  <a:solidFill>
                    <a:srgbClr val="000000"/>
                  </a:solidFill>
                  <a:round/>
                  <a:headEnd/>
                  <a:tailEnd/>
                </a:ln>
              </p:spPr>
              <p:txBody>
                <a:bodyPr/>
                <a:lstStyle/>
                <a:p>
                  <a:endParaRPr lang="ja-JP" altLang="en-US"/>
                </a:p>
              </p:txBody>
            </p:sp>
            <p:sp>
              <p:nvSpPr>
                <p:cNvPr id="15528" name="Freeform 19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9" name="Freeform 191"/>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15503" name="AutoShape 170"/>
              <p:cNvSpPr>
                <a:spLocks/>
              </p:cNvSpPr>
              <p:nvPr/>
            </p:nvSpPr>
            <p:spPr bwMode="auto">
              <a:xfrm>
                <a:off x="5940152" y="1196752"/>
                <a:ext cx="431800" cy="179388"/>
              </a:xfrm>
              <a:prstGeom prst="borderCallout2">
                <a:avLst>
                  <a:gd name="adj1" fmla="val 49912"/>
                  <a:gd name="adj2" fmla="val 105884"/>
                  <a:gd name="adj3" fmla="val 39292"/>
                  <a:gd name="adj4" fmla="val 143088"/>
                  <a:gd name="adj5" fmla="val -105310"/>
                  <a:gd name="adj6" fmla="val 146912"/>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北区</a:t>
                </a:r>
              </a:p>
            </p:txBody>
          </p:sp>
          <p:sp>
            <p:nvSpPr>
              <p:cNvPr id="15504" name="AutoShape 170"/>
              <p:cNvSpPr>
                <a:spLocks/>
              </p:cNvSpPr>
              <p:nvPr/>
            </p:nvSpPr>
            <p:spPr bwMode="auto">
              <a:xfrm>
                <a:off x="6084168" y="620688"/>
                <a:ext cx="431800" cy="179387"/>
              </a:xfrm>
              <a:prstGeom prst="borderCallout2">
                <a:avLst>
                  <a:gd name="adj1" fmla="val 55222"/>
                  <a:gd name="adj2" fmla="val 101472"/>
                  <a:gd name="adj3" fmla="val 49912"/>
                  <a:gd name="adj4" fmla="val 138676"/>
                  <a:gd name="adj5" fmla="val 123009"/>
                  <a:gd name="adj6" fmla="val 14470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都島区</a:t>
                </a:r>
              </a:p>
            </p:txBody>
          </p:sp>
          <p:sp>
            <p:nvSpPr>
              <p:cNvPr id="15505" name="AutoShape 170"/>
              <p:cNvSpPr>
                <a:spLocks/>
              </p:cNvSpPr>
              <p:nvPr/>
            </p:nvSpPr>
            <p:spPr bwMode="auto">
              <a:xfrm>
                <a:off x="6732240" y="1196752"/>
                <a:ext cx="431800" cy="179387"/>
              </a:xfrm>
              <a:prstGeom prst="borderCallout2">
                <a:avLst>
                  <a:gd name="adj1" fmla="val -3185"/>
                  <a:gd name="adj2" fmla="val 70588"/>
                  <a:gd name="adj3" fmla="val -93449"/>
                  <a:gd name="adj4" fmla="val 70292"/>
                  <a:gd name="adj5" fmla="val -206190"/>
                  <a:gd name="adj6" fmla="val 34412"/>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旭区</a:t>
                </a:r>
              </a:p>
            </p:txBody>
          </p:sp>
        </p:grpSp>
      </p:grpSp>
      <p:sp>
        <p:nvSpPr>
          <p:cNvPr id="90" name="正方形/長方形 89"/>
          <p:cNvSpPr/>
          <p:nvPr/>
        </p:nvSpPr>
        <p:spPr bwMode="auto">
          <a:xfrm>
            <a:off x="6318250" y="5464175"/>
            <a:ext cx="1277938" cy="36036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都島区役所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nvGrpSpPr>
          <p:cNvPr id="6" name="グループ化 110"/>
          <p:cNvGrpSpPr>
            <a:grpSpLocks/>
          </p:cNvGrpSpPr>
          <p:nvPr/>
        </p:nvGrpSpPr>
        <p:grpSpPr bwMode="auto">
          <a:xfrm>
            <a:off x="4356100" y="2349500"/>
            <a:ext cx="4537075" cy="3813175"/>
            <a:chOff x="4356100" y="2349500"/>
            <a:chExt cx="4537075" cy="3813175"/>
          </a:xfrm>
        </p:grpSpPr>
        <p:grpSp>
          <p:nvGrpSpPr>
            <p:cNvPr id="7" name="グループ化 96"/>
            <p:cNvGrpSpPr>
              <a:grpSpLocks/>
            </p:cNvGrpSpPr>
            <p:nvPr/>
          </p:nvGrpSpPr>
          <p:grpSpPr bwMode="auto">
            <a:xfrm>
              <a:off x="4356100" y="2349500"/>
              <a:ext cx="4537075" cy="3813175"/>
              <a:chOff x="4356100" y="2349500"/>
              <a:chExt cx="4537075" cy="3813175"/>
            </a:xfrm>
          </p:grpSpPr>
          <p:grpSp>
            <p:nvGrpSpPr>
              <p:cNvPr id="8" name="グループ化 95"/>
              <p:cNvGrpSpPr>
                <a:grpSpLocks/>
              </p:cNvGrpSpPr>
              <p:nvPr/>
            </p:nvGrpSpPr>
            <p:grpSpPr bwMode="auto">
              <a:xfrm>
                <a:off x="4356100" y="2349500"/>
                <a:ext cx="4537075" cy="3813175"/>
                <a:chOff x="4356100" y="2349500"/>
                <a:chExt cx="4537075" cy="3813175"/>
              </a:xfrm>
            </p:grpSpPr>
            <p:grpSp>
              <p:nvGrpSpPr>
                <p:cNvPr id="9" name="グループ化 93"/>
                <p:cNvGrpSpPr>
                  <a:grpSpLocks/>
                </p:cNvGrpSpPr>
                <p:nvPr/>
              </p:nvGrpSpPr>
              <p:grpSpPr bwMode="auto">
                <a:xfrm>
                  <a:off x="4356100" y="2349500"/>
                  <a:ext cx="4537075" cy="3813175"/>
                  <a:chOff x="4356100" y="2349500"/>
                  <a:chExt cx="4537075" cy="3813175"/>
                </a:xfrm>
              </p:grpSpPr>
              <p:grpSp>
                <p:nvGrpSpPr>
                  <p:cNvPr id="10" name="グループ化 91"/>
                  <p:cNvGrpSpPr>
                    <a:grpSpLocks/>
                  </p:cNvGrpSpPr>
                  <p:nvPr/>
                </p:nvGrpSpPr>
                <p:grpSpPr bwMode="auto">
                  <a:xfrm>
                    <a:off x="4356100" y="2349500"/>
                    <a:ext cx="4537075" cy="3813175"/>
                    <a:chOff x="4356100" y="2349500"/>
                    <a:chExt cx="4537075" cy="3813175"/>
                  </a:xfrm>
                </p:grpSpPr>
                <p:grpSp>
                  <p:nvGrpSpPr>
                    <p:cNvPr id="11" name="グループ化 99"/>
                    <p:cNvGrpSpPr>
                      <a:grpSpLocks/>
                    </p:cNvGrpSpPr>
                    <p:nvPr/>
                  </p:nvGrpSpPr>
                  <p:grpSpPr bwMode="auto">
                    <a:xfrm>
                      <a:off x="4356100" y="2349500"/>
                      <a:ext cx="4537075" cy="3813175"/>
                      <a:chOff x="2625080" y="1052736"/>
                      <a:chExt cx="5334000" cy="4484645"/>
                    </a:xfrm>
                  </p:grpSpPr>
                  <p:grpSp>
                    <p:nvGrpSpPr>
                      <p:cNvPr id="12" name="グループ化 79"/>
                      <p:cNvGrpSpPr>
                        <a:grpSpLocks/>
                      </p:cNvGrpSpPr>
                      <p:nvPr/>
                    </p:nvGrpSpPr>
                    <p:grpSpPr bwMode="auto">
                      <a:xfrm>
                        <a:off x="2625080" y="1052736"/>
                        <a:ext cx="5334000" cy="4484645"/>
                        <a:chOff x="2481064" y="980728"/>
                        <a:chExt cx="5334000" cy="4484645"/>
                      </a:xfrm>
                    </p:grpSpPr>
                    <p:grpSp>
                      <p:nvGrpSpPr>
                        <p:cNvPr id="13" name="グループ化 70"/>
                        <p:cNvGrpSpPr>
                          <a:grpSpLocks/>
                        </p:cNvGrpSpPr>
                        <p:nvPr/>
                      </p:nvGrpSpPr>
                      <p:grpSpPr bwMode="auto">
                        <a:xfrm>
                          <a:off x="2481064" y="980728"/>
                          <a:ext cx="5334000" cy="4484645"/>
                          <a:chOff x="2049016" y="1124744"/>
                          <a:chExt cx="5334000" cy="4484645"/>
                        </a:xfrm>
                      </p:grpSpPr>
                      <p:grpSp>
                        <p:nvGrpSpPr>
                          <p:cNvPr id="14" name="グループ化 78"/>
                          <p:cNvGrpSpPr>
                            <a:grpSpLocks/>
                          </p:cNvGrpSpPr>
                          <p:nvPr/>
                        </p:nvGrpSpPr>
                        <p:grpSpPr bwMode="auto">
                          <a:xfrm>
                            <a:off x="2049016" y="1124744"/>
                            <a:ext cx="5334000" cy="4484645"/>
                            <a:chOff x="2049016" y="1124744"/>
                            <a:chExt cx="5334000" cy="4484645"/>
                          </a:xfrm>
                        </p:grpSpPr>
                        <p:grpSp>
                          <p:nvGrpSpPr>
                            <p:cNvPr id="15" name="グループ化 49"/>
                            <p:cNvGrpSpPr>
                              <a:grpSpLocks/>
                            </p:cNvGrpSpPr>
                            <p:nvPr/>
                          </p:nvGrpSpPr>
                          <p:grpSpPr bwMode="auto">
                            <a:xfrm>
                              <a:off x="2049016" y="1124744"/>
                              <a:ext cx="5334000" cy="4484645"/>
                              <a:chOff x="2049016" y="1124744"/>
                              <a:chExt cx="5334000" cy="4484645"/>
                            </a:xfrm>
                          </p:grpSpPr>
                          <p:grpSp>
                            <p:nvGrpSpPr>
                              <p:cNvPr id="16" name="グループ化 64"/>
                              <p:cNvGrpSpPr>
                                <a:grpSpLocks/>
                              </p:cNvGrpSpPr>
                              <p:nvPr/>
                            </p:nvGrpSpPr>
                            <p:grpSpPr bwMode="auto">
                              <a:xfrm>
                                <a:off x="2049016" y="1124744"/>
                                <a:ext cx="5334000" cy="4484645"/>
                                <a:chOff x="2049016" y="908720"/>
                                <a:chExt cx="5334000" cy="4484645"/>
                              </a:xfrm>
                            </p:grpSpPr>
                            <p:grpSp>
                              <p:nvGrpSpPr>
                                <p:cNvPr id="17" name="グループ化 36"/>
                                <p:cNvGrpSpPr>
                                  <a:grpSpLocks/>
                                </p:cNvGrpSpPr>
                                <p:nvPr/>
                              </p:nvGrpSpPr>
                              <p:grpSpPr bwMode="auto">
                                <a:xfrm>
                                  <a:off x="2049016" y="908720"/>
                                  <a:ext cx="5334000" cy="4484645"/>
                                  <a:chOff x="1905000" y="1219561"/>
                                  <a:chExt cx="5334000" cy="4484645"/>
                                </a:xfrm>
                              </p:grpSpPr>
                              <p:grpSp>
                                <p:nvGrpSpPr>
                                  <p:cNvPr id="18" name="グループ化 1"/>
                                  <p:cNvGrpSpPr>
                                    <a:grpSpLocks/>
                                  </p:cNvGrpSpPr>
                                  <p:nvPr/>
                                </p:nvGrpSpPr>
                                <p:grpSpPr bwMode="auto">
                                  <a:xfrm>
                                    <a:off x="1905000" y="1219561"/>
                                    <a:ext cx="5334000" cy="4484645"/>
                                    <a:chOff x="0" y="0"/>
                                    <a:chExt cx="5334000" cy="4484645"/>
                                  </a:xfrm>
                                </p:grpSpPr>
                                <p:pic>
                                  <p:nvPicPr>
                                    <p:cNvPr id="15498" name="図 3"/>
                                    <p:cNvPicPr>
                                      <a:picLocks noChangeAspect="1"/>
                                    </p:cNvPicPr>
                                    <p:nvPr/>
                                  </p:nvPicPr>
                                  <p:blipFill>
                                    <a:blip r:embed="rId3" cstate="print">
                                      <a:extLst>
                                        <a:ext uri="{28A0092B-C50C-407E-A947-70E740481C1C}">
                                          <a14:useLocalDpi xmlns="" xmlns:a14="http://schemas.microsoft.com/office/drawing/2010/main" val="0"/>
                                        </a:ext>
                                      </a:extLst>
                                    </a:blip>
                                    <a:srcRect l="19238" t="227" r="25233" b="4405"/>
                                    <a:stretch>
                                      <a:fillRect/>
                                    </a:stretch>
                                  </p:blipFill>
                                  <p:spPr bwMode="auto">
                                    <a:xfrm>
                                      <a:off x="2704" y="72008"/>
                                      <a:ext cx="5290492" cy="4255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9" name="グループ化 4"/>
                                    <p:cNvGrpSpPr/>
                                    <p:nvPr/>
                                  </p:nvGrpSpPr>
                                  <p:grpSpPr>
                                    <a:xfrm>
                                      <a:off x="0" y="0"/>
                                      <a:ext cx="5334000" cy="4484645"/>
                                      <a:chOff x="0" y="0"/>
                                      <a:chExt cx="5334000" cy="4484645"/>
                                    </a:xfrm>
                                    <a:solidFill>
                                      <a:sysClr val="window" lastClr="FFFFFF"/>
                                    </a:solidFill>
                                  </p:grpSpPr>
                                  <p:sp>
                                    <p:nvSpPr>
                                      <p:cNvPr id="147" name="正方形/長方形 5"/>
                                      <p:cNvSpPr/>
                                      <p:nvPr/>
                                    </p:nvSpPr>
                                    <p:spPr>
                                      <a:xfrm>
                                        <a:off x="0" y="0"/>
                                        <a:ext cx="1885789" cy="184712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48" name="正方形/長方形 6"/>
                                      <p:cNvSpPr/>
                                      <p:nvPr/>
                                    </p:nvSpPr>
                                    <p:spPr>
                                      <a:xfrm>
                                        <a:off x="3869711" y="2207902"/>
                                        <a:ext cx="1464289" cy="214648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50" name="正方形/長方形 7"/>
                                      <p:cNvSpPr/>
                                      <p:nvPr/>
                                    </p:nvSpPr>
                                    <p:spPr>
                                      <a:xfrm>
                                        <a:off x="3396605" y="3672451"/>
                                        <a:ext cx="136070" cy="8069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51" name="正方形/長方形 8"/>
                                      <p:cNvSpPr/>
                                      <p:nvPr/>
                                    </p:nvSpPr>
                                    <p:spPr>
                                      <a:xfrm>
                                        <a:off x="1048696" y="3725366"/>
                                        <a:ext cx="136341" cy="7592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grpSp>
                                <p:nvGrpSpPr>
                                  <p:cNvPr id="20" name="グループ化 35"/>
                                  <p:cNvGrpSpPr>
                                    <a:grpSpLocks/>
                                  </p:cNvGrpSpPr>
                                  <p:nvPr/>
                                </p:nvGrpSpPr>
                                <p:grpSpPr bwMode="auto">
                                  <a:xfrm>
                                    <a:off x="4275223" y="2319776"/>
                                    <a:ext cx="1613766" cy="2091587"/>
                                    <a:chOff x="4275223" y="2319776"/>
                                    <a:chExt cx="1613766" cy="2091587"/>
                                  </a:xfrm>
                                </p:grpSpPr>
                                <p:sp>
                                  <p:nvSpPr>
                                    <p:cNvPr id="138" name="円/楕円 11"/>
                                    <p:cNvSpPr/>
                                    <p:nvPr/>
                                  </p:nvSpPr>
                                  <p:spPr>
                                    <a:xfrm>
                                      <a:off x="4782897" y="4268448"/>
                                      <a:ext cx="143709" cy="14376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2" name="円/楕円 13"/>
                                    <p:cNvSpPr/>
                                    <p:nvPr/>
                                  </p:nvSpPr>
                                  <p:spPr>
                                    <a:xfrm>
                                      <a:off x="5745928" y="2827088"/>
                                      <a:ext cx="143709" cy="14376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4" name="正方形/長方形 14"/>
                                    <p:cNvSpPr/>
                                    <p:nvPr/>
                                  </p:nvSpPr>
                                  <p:spPr>
                                    <a:xfrm>
                                      <a:off x="4275252" y="2319251"/>
                                      <a:ext cx="1498671" cy="4238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旭区役所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grpSp>
                            <p:grpSp>
                              <p:nvGrpSpPr>
                                <p:cNvPr id="21" name="グループ化 63"/>
                                <p:cNvGrpSpPr>
                                  <a:grpSpLocks/>
                                </p:cNvGrpSpPr>
                                <p:nvPr/>
                              </p:nvGrpSpPr>
                              <p:grpSpPr bwMode="auto">
                                <a:xfrm>
                                  <a:off x="2926196" y="2781368"/>
                                  <a:ext cx="2629645" cy="1895051"/>
                                  <a:chOff x="2926196" y="2781368"/>
                                  <a:chExt cx="2629645" cy="1895051"/>
                                </a:xfrm>
                              </p:grpSpPr>
                              <p:sp>
                                <p:nvSpPr>
                                  <p:cNvPr id="115" name="フリーフォーム 114"/>
                                  <p:cNvSpPr/>
                                  <p:nvPr/>
                                </p:nvSpPr>
                                <p:spPr>
                                  <a:xfrm>
                                    <a:off x="3176286" y="4006150"/>
                                    <a:ext cx="27996" cy="580651"/>
                                  </a:xfrm>
                                  <a:custGeom>
                                    <a:avLst/>
                                    <a:gdLst>
                                      <a:gd name="connsiteX0" fmla="*/ 28575 w 28575"/>
                                      <a:gd name="connsiteY0" fmla="*/ 0 h 581025"/>
                                      <a:gd name="connsiteX1" fmla="*/ 0 w 28575"/>
                                      <a:gd name="connsiteY1" fmla="*/ 581025 h 581025"/>
                                    </a:gdLst>
                                    <a:ahLst/>
                                    <a:cxnLst>
                                      <a:cxn ang="0">
                                        <a:pos x="connsiteX0" y="connsiteY0"/>
                                      </a:cxn>
                                      <a:cxn ang="0">
                                        <a:pos x="connsiteX1" y="connsiteY1"/>
                                      </a:cxn>
                                    </a:cxnLst>
                                    <a:rect l="l" t="t" r="r" b="b"/>
                                    <a:pathLst>
                                      <a:path w="28575" h="581025">
                                        <a:moveTo>
                                          <a:pt x="28575" y="0"/>
                                        </a:moveTo>
                                        <a:lnTo>
                                          <a:pt x="0" y="581025"/>
                                        </a:ln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nvGrpSpPr>
                                  <p:cNvPr id="22" name="グループ化 61"/>
                                  <p:cNvGrpSpPr>
                                    <a:grpSpLocks/>
                                  </p:cNvGrpSpPr>
                                  <p:nvPr/>
                                </p:nvGrpSpPr>
                                <p:grpSpPr bwMode="auto">
                                  <a:xfrm>
                                    <a:off x="2926196" y="2781368"/>
                                    <a:ext cx="2629645" cy="1895051"/>
                                    <a:chOff x="2926196" y="2781368"/>
                                    <a:chExt cx="2629645" cy="1895051"/>
                                  </a:xfrm>
                                </p:grpSpPr>
                                <p:sp>
                                  <p:nvSpPr>
                                    <p:cNvPr id="119" name="フリーフォーム 118"/>
                                    <p:cNvSpPr/>
                                    <p:nvPr/>
                                  </p:nvSpPr>
                                  <p:spPr>
                                    <a:xfrm>
                                      <a:off x="2926196" y="2895257"/>
                                      <a:ext cx="466585" cy="1685943"/>
                                    </a:xfrm>
                                    <a:custGeom>
                                      <a:avLst/>
                                      <a:gdLst>
                                        <a:gd name="connsiteX0" fmla="*/ 398462 w 466724"/>
                                        <a:gd name="connsiteY0" fmla="*/ 1685925 h 1685925"/>
                                        <a:gd name="connsiteX1" fmla="*/ 407987 w 466724"/>
                                        <a:gd name="connsiteY1" fmla="*/ 1400175 h 1685925"/>
                                        <a:gd name="connsiteX2" fmla="*/ 46037 w 466724"/>
                                        <a:gd name="connsiteY2" fmla="*/ 619125 h 1685925"/>
                                        <a:gd name="connsiteX3" fmla="*/ 131762 w 466724"/>
                                        <a:gd name="connsiteY3" fmla="*/ 238125 h 1685925"/>
                                        <a:gd name="connsiteX4" fmla="*/ 150812 w 466724"/>
                                        <a:gd name="connsiteY4" fmla="*/ 0 h 1685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24" h="1685925">
                                          <a:moveTo>
                                            <a:pt x="398462" y="1685925"/>
                                          </a:moveTo>
                                          <a:cubicBezTo>
                                            <a:pt x="432593" y="1631950"/>
                                            <a:pt x="466724" y="1577975"/>
                                            <a:pt x="407987" y="1400175"/>
                                          </a:cubicBezTo>
                                          <a:cubicBezTo>
                                            <a:pt x="349250" y="1222375"/>
                                            <a:pt x="92075" y="812800"/>
                                            <a:pt x="46037" y="619125"/>
                                          </a:cubicBezTo>
                                          <a:cubicBezTo>
                                            <a:pt x="0" y="425450"/>
                                            <a:pt x="114300" y="341312"/>
                                            <a:pt x="131762" y="238125"/>
                                          </a:cubicBezTo>
                                          <a:cubicBezTo>
                                            <a:pt x="149224" y="134938"/>
                                            <a:pt x="150018" y="67469"/>
                                            <a:pt x="150812" y="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2" name="フリーフォーム 121"/>
                                    <p:cNvSpPr/>
                                    <p:nvPr/>
                                  </p:nvSpPr>
                                  <p:spPr>
                                    <a:xfrm>
                                      <a:off x="3853767" y="2781368"/>
                                      <a:ext cx="285549" cy="1895051"/>
                                    </a:xfrm>
                                    <a:custGeom>
                                      <a:avLst/>
                                      <a:gdLst>
                                        <a:gd name="connsiteX0" fmla="*/ 0 w 287338"/>
                                        <a:gd name="connsiteY0" fmla="*/ 1895475 h 1895475"/>
                                        <a:gd name="connsiteX1" fmla="*/ 257175 w 287338"/>
                                        <a:gd name="connsiteY1" fmla="*/ 828675 h 1895475"/>
                                        <a:gd name="connsiteX2" fmla="*/ 180975 w 287338"/>
                                        <a:gd name="connsiteY2" fmla="*/ 0 h 1895475"/>
                                      </a:gdLst>
                                      <a:ahLst/>
                                      <a:cxnLst>
                                        <a:cxn ang="0">
                                          <a:pos x="connsiteX0" y="connsiteY0"/>
                                        </a:cxn>
                                        <a:cxn ang="0">
                                          <a:pos x="connsiteX1" y="connsiteY1"/>
                                        </a:cxn>
                                        <a:cxn ang="0">
                                          <a:pos x="connsiteX2" y="connsiteY2"/>
                                        </a:cxn>
                                      </a:cxnLst>
                                      <a:rect l="l" t="t" r="r" b="b"/>
                                      <a:pathLst>
                                        <a:path w="287338" h="1895475">
                                          <a:moveTo>
                                            <a:pt x="0" y="1895475"/>
                                          </a:moveTo>
                                          <a:cubicBezTo>
                                            <a:pt x="113506" y="1520031"/>
                                            <a:pt x="227013" y="1144588"/>
                                            <a:pt x="257175" y="828675"/>
                                          </a:cubicBezTo>
                                          <a:cubicBezTo>
                                            <a:pt x="287338" y="512763"/>
                                            <a:pt x="234156" y="256381"/>
                                            <a:pt x="180975" y="0"/>
                                          </a:cubicBezTo>
                                        </a:path>
                                      </a:pathLst>
                                    </a:custGeom>
                                    <a:ln w="63500" cmpd="tri">
                                      <a:solidFill>
                                        <a:schemeClr val="accent6">
                                          <a:lumMod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4" name="フリーフォーム 123"/>
                                    <p:cNvSpPr/>
                                    <p:nvPr/>
                                  </p:nvSpPr>
                                  <p:spPr>
                                    <a:xfrm>
                                      <a:off x="3208014" y="3363886"/>
                                      <a:ext cx="2347855" cy="703876"/>
                                    </a:xfrm>
                                    <a:custGeom>
                                      <a:avLst/>
                                      <a:gdLst>
                                        <a:gd name="connsiteX0" fmla="*/ 0 w 2371725"/>
                                        <a:gd name="connsiteY0" fmla="*/ 638175 h 638175"/>
                                        <a:gd name="connsiteX1" fmla="*/ 781050 w 2371725"/>
                                        <a:gd name="connsiteY1" fmla="*/ 66675 h 638175"/>
                                        <a:gd name="connsiteX2" fmla="*/ 1390650 w 2371725"/>
                                        <a:gd name="connsiteY2" fmla="*/ 238125 h 638175"/>
                                        <a:gd name="connsiteX3" fmla="*/ 2371725 w 2371725"/>
                                        <a:gd name="connsiteY3" fmla="*/ 123825 h 638175"/>
                                        <a:gd name="connsiteX0" fmla="*/ 0 w 2347438"/>
                                        <a:gd name="connsiteY0" fmla="*/ 638175 h 638175"/>
                                        <a:gd name="connsiteX1" fmla="*/ 781050 w 2347438"/>
                                        <a:gd name="connsiteY1" fmla="*/ 66675 h 638175"/>
                                        <a:gd name="connsiteX2" fmla="*/ 1390650 w 2347438"/>
                                        <a:gd name="connsiteY2" fmla="*/ 238125 h 638175"/>
                                        <a:gd name="connsiteX3" fmla="*/ 2347438 w 2347438"/>
                                        <a:gd name="connsiteY3" fmla="*/ 100550 h 638175"/>
                                      </a:gdLst>
                                      <a:ahLst/>
                                      <a:cxnLst>
                                        <a:cxn ang="0">
                                          <a:pos x="connsiteX0" y="connsiteY0"/>
                                        </a:cxn>
                                        <a:cxn ang="0">
                                          <a:pos x="connsiteX1" y="connsiteY1"/>
                                        </a:cxn>
                                        <a:cxn ang="0">
                                          <a:pos x="connsiteX2" y="connsiteY2"/>
                                        </a:cxn>
                                        <a:cxn ang="0">
                                          <a:pos x="connsiteX3" y="connsiteY3"/>
                                        </a:cxn>
                                      </a:cxnLst>
                                      <a:rect l="l" t="t" r="r" b="b"/>
                                      <a:pathLst>
                                        <a:path w="2347438" h="638175">
                                          <a:moveTo>
                                            <a:pt x="0" y="638175"/>
                                          </a:moveTo>
                                          <a:cubicBezTo>
                                            <a:pt x="274637" y="385762"/>
                                            <a:pt x="549275" y="133350"/>
                                            <a:pt x="781050" y="66675"/>
                                          </a:cubicBezTo>
                                          <a:cubicBezTo>
                                            <a:pt x="1012825" y="0"/>
                                            <a:pt x="1129585" y="232479"/>
                                            <a:pt x="1390650" y="238125"/>
                                          </a:cubicBezTo>
                                          <a:cubicBezTo>
                                            <a:pt x="1651715" y="243771"/>
                                            <a:pt x="1989457" y="162462"/>
                                            <a:pt x="2347438" y="100550"/>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nvGrpSpPr>
                                    <p:cNvPr id="23" name="グループ化 59"/>
                                    <p:cNvGrpSpPr>
                                      <a:grpSpLocks/>
                                    </p:cNvGrpSpPr>
                                    <p:nvPr/>
                                  </p:nvGrpSpPr>
                                  <p:grpSpPr bwMode="auto">
                                    <a:xfrm>
                                      <a:off x="3131840" y="4221088"/>
                                      <a:ext cx="2180431" cy="449188"/>
                                      <a:chOff x="5719936" y="3914006"/>
                                      <a:chExt cx="2180431" cy="449188"/>
                                    </a:xfrm>
                                  </p:grpSpPr>
                                  <p:sp>
                                    <p:nvSpPr>
                                      <p:cNvPr id="129" name="フリーフォーム 128"/>
                                      <p:cNvSpPr/>
                                      <p:nvPr/>
                                    </p:nvSpPr>
                                    <p:spPr>
                                      <a:xfrm>
                                        <a:off x="5723322" y="3932448"/>
                                        <a:ext cx="2278801" cy="382745"/>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noFill/>
                                      <a:ln w="25400" cmpd="sng">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30" name="フリーフォーム 129"/>
                                      <p:cNvSpPr/>
                                      <p:nvPr/>
                                    </p:nvSpPr>
                                    <p:spPr>
                                      <a:xfrm>
                                        <a:off x="5740120" y="3930582"/>
                                        <a:ext cx="2265736" cy="433154"/>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31" name="フリーフォーム 130"/>
                                      <p:cNvSpPr/>
                                      <p:nvPr/>
                                    </p:nvSpPr>
                                    <p:spPr>
                                      <a:xfrm>
                                        <a:off x="5719589" y="3913778"/>
                                        <a:ext cx="2276934" cy="380877"/>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grpSp>
                          <p:sp>
                            <p:nvSpPr>
                              <p:cNvPr id="112" name="正方形/長方形 111"/>
                              <p:cNvSpPr/>
                              <p:nvPr/>
                            </p:nvSpPr>
                            <p:spPr>
                              <a:xfrm>
                                <a:off x="3741787" y="3325992"/>
                                <a:ext cx="1269111" cy="45182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北区役所</a:t>
                                </a:r>
                                <a:endParaRPr lang="en-US" altLang="ja-JP" sz="1050" dirty="0">
                                  <a:solidFill>
                                    <a:schemeClr val="tx1"/>
                                  </a:solidFill>
                                </a:endParaRPr>
                              </a:p>
                              <a:p>
                                <a:pPr algn="ctr">
                                  <a:defRPr/>
                                </a:pPr>
                                <a:r>
                                  <a:rPr lang="ja-JP" altLang="en-US" sz="1050" dirty="0">
                                    <a:solidFill>
                                      <a:schemeClr val="tx1"/>
                                    </a:solidFill>
                                  </a:rPr>
                                  <a:t>（総合区役所）</a:t>
                                </a:r>
                              </a:p>
                            </p:txBody>
                          </p:sp>
                        </p:grpSp>
                        <p:sp>
                          <p:nvSpPr>
                            <p:cNvPr id="110" name="正方形/長方形 109"/>
                            <p:cNvSpPr/>
                            <p:nvPr/>
                          </p:nvSpPr>
                          <p:spPr>
                            <a:xfrm>
                              <a:off x="3150157" y="4849502"/>
                              <a:ext cx="647621" cy="36033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市役所</a:t>
                              </a:r>
                              <a:endParaRPr lang="en-US" altLang="ja-JP" sz="900" dirty="0">
                                <a:solidFill>
                                  <a:schemeClr val="tx1"/>
                                </a:solidFill>
                              </a:endParaRPr>
                            </a:p>
                            <a:p>
                              <a:pPr algn="ctr">
                                <a:defRPr/>
                              </a:pPr>
                              <a:r>
                                <a:rPr lang="ja-JP" altLang="en-US" sz="900" dirty="0">
                                  <a:solidFill>
                                    <a:schemeClr val="tx1"/>
                                  </a:solidFill>
                                </a:rPr>
                                <a:t>本庁舎</a:t>
                              </a:r>
                              <a:endParaRPr lang="en-US" altLang="ja-JP" sz="900" dirty="0">
                                <a:solidFill>
                                  <a:schemeClr val="tx1"/>
                                </a:solidFill>
                              </a:endParaRPr>
                            </a:p>
                          </p:txBody>
                        </p:sp>
                      </p:grpSp>
                      <p:sp>
                        <p:nvSpPr>
                          <p:cNvPr id="107" name="二等辺三角形 106"/>
                          <p:cNvSpPr/>
                          <p:nvPr/>
                        </p:nvSpPr>
                        <p:spPr>
                          <a:xfrm>
                            <a:off x="3644737" y="3951452"/>
                            <a:ext cx="145575" cy="143763"/>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8" name="正方形/長方形 107"/>
                          <p:cNvSpPr/>
                          <p:nvPr/>
                        </p:nvSpPr>
                        <p:spPr>
                          <a:xfrm>
                            <a:off x="3234143" y="4149359"/>
                            <a:ext cx="905174" cy="28752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扇町</a:t>
                            </a:r>
                            <a:endParaRPr lang="en-US" altLang="ja-JP" sz="900" dirty="0">
                              <a:solidFill>
                                <a:schemeClr val="tx1"/>
                              </a:solidFill>
                            </a:endParaRPr>
                          </a:p>
                          <a:p>
                            <a:pPr algn="ctr">
                              <a:defRPr/>
                            </a:pPr>
                            <a:r>
                              <a:rPr lang="ja-JP" altLang="en-US" sz="900" dirty="0">
                                <a:solidFill>
                                  <a:schemeClr val="tx1"/>
                                </a:solidFill>
                              </a:rPr>
                              <a:t>公園事務所</a:t>
                            </a:r>
                          </a:p>
                        </p:txBody>
                      </p:sp>
                    </p:grpSp>
                    <p:sp>
                      <p:nvSpPr>
                        <p:cNvPr id="104" name="円/楕円 103"/>
                        <p:cNvSpPr/>
                        <p:nvPr/>
                      </p:nvSpPr>
                      <p:spPr>
                        <a:xfrm>
                          <a:off x="4211162" y="3736488"/>
                          <a:ext cx="216495" cy="2147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02" name="二等辺三角形 101"/>
                      <p:cNvSpPr/>
                      <p:nvPr/>
                    </p:nvSpPr>
                    <p:spPr bwMode="auto">
                      <a:xfrm rot="10800000">
                        <a:off x="3980043" y="4609460"/>
                        <a:ext cx="143709" cy="14376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algn="ctr">
                          <a:defRPr/>
                        </a:pPr>
                        <a:endParaRPr lang="ja-JP" altLang="en-US"/>
                      </a:p>
                    </p:txBody>
                  </p:sp>
                </p:grpSp>
                <p:sp>
                  <p:nvSpPr>
                    <p:cNvPr id="91" name="フリーフォーム 90"/>
                    <p:cNvSpPr/>
                    <p:nvPr/>
                  </p:nvSpPr>
                  <p:spPr bwMode="auto">
                    <a:xfrm>
                      <a:off x="5251450" y="5013325"/>
                      <a:ext cx="976313" cy="576263"/>
                    </a:xfrm>
                    <a:custGeom>
                      <a:avLst/>
                      <a:gdLst>
                        <a:gd name="connsiteX0" fmla="*/ 120650 w 976312"/>
                        <a:gd name="connsiteY0" fmla="*/ 0 h 638175"/>
                        <a:gd name="connsiteX1" fmla="*/ 120650 w 976312"/>
                        <a:gd name="connsiteY1" fmla="*/ 247650 h 638175"/>
                        <a:gd name="connsiteX2" fmla="*/ 844550 w 976312"/>
                        <a:gd name="connsiteY2" fmla="*/ 266700 h 638175"/>
                        <a:gd name="connsiteX3" fmla="*/ 911225 w 976312"/>
                        <a:gd name="connsiteY3" fmla="*/ 638175 h 638175"/>
                      </a:gdLst>
                      <a:ahLst/>
                      <a:cxnLst>
                        <a:cxn ang="0">
                          <a:pos x="connsiteX0" y="connsiteY0"/>
                        </a:cxn>
                        <a:cxn ang="0">
                          <a:pos x="connsiteX1" y="connsiteY1"/>
                        </a:cxn>
                        <a:cxn ang="0">
                          <a:pos x="connsiteX2" y="connsiteY2"/>
                        </a:cxn>
                        <a:cxn ang="0">
                          <a:pos x="connsiteX3" y="connsiteY3"/>
                        </a:cxn>
                      </a:cxnLst>
                      <a:rect l="l" t="t" r="r" b="b"/>
                      <a:pathLst>
                        <a:path w="976312" h="638175">
                          <a:moveTo>
                            <a:pt x="120650" y="0"/>
                          </a:moveTo>
                          <a:cubicBezTo>
                            <a:pt x="60325" y="101600"/>
                            <a:pt x="0" y="203200"/>
                            <a:pt x="120650" y="247650"/>
                          </a:cubicBezTo>
                          <a:cubicBezTo>
                            <a:pt x="241300" y="292100"/>
                            <a:pt x="712788" y="201613"/>
                            <a:pt x="844550" y="266700"/>
                          </a:cubicBezTo>
                          <a:cubicBezTo>
                            <a:pt x="976312" y="331787"/>
                            <a:pt x="943768" y="484981"/>
                            <a:pt x="911225" y="638175"/>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93" name="フリーフォーム 92"/>
                  <p:cNvSpPr/>
                  <p:nvPr/>
                </p:nvSpPr>
                <p:spPr bwMode="auto">
                  <a:xfrm rot="852197">
                    <a:off x="8094663" y="3613150"/>
                    <a:ext cx="396875" cy="590550"/>
                  </a:xfrm>
                  <a:custGeom>
                    <a:avLst/>
                    <a:gdLst>
                      <a:gd name="connsiteX0" fmla="*/ 323850 w 396875"/>
                      <a:gd name="connsiteY0" fmla="*/ 0 h 590550"/>
                      <a:gd name="connsiteX1" fmla="*/ 342900 w 396875"/>
                      <a:gd name="connsiteY1" fmla="*/ 476250 h 590550"/>
                      <a:gd name="connsiteX2" fmla="*/ 0 w 396875"/>
                      <a:gd name="connsiteY2" fmla="*/ 590550 h 590550"/>
                    </a:gdLst>
                    <a:ahLst/>
                    <a:cxnLst>
                      <a:cxn ang="0">
                        <a:pos x="connsiteX0" y="connsiteY0"/>
                      </a:cxn>
                      <a:cxn ang="0">
                        <a:pos x="connsiteX1" y="connsiteY1"/>
                      </a:cxn>
                      <a:cxn ang="0">
                        <a:pos x="connsiteX2" y="connsiteY2"/>
                      </a:cxn>
                    </a:cxnLst>
                    <a:rect l="l" t="t" r="r" b="b"/>
                    <a:pathLst>
                      <a:path w="396875" h="590550">
                        <a:moveTo>
                          <a:pt x="323850" y="0"/>
                        </a:moveTo>
                        <a:cubicBezTo>
                          <a:pt x="360362" y="188912"/>
                          <a:pt x="396875" y="377825"/>
                          <a:pt x="342900" y="476250"/>
                        </a:cubicBezTo>
                        <a:cubicBezTo>
                          <a:pt x="288925" y="574675"/>
                          <a:pt x="144462" y="582612"/>
                          <a:pt x="0" y="590550"/>
                        </a:cubicBez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95" name="フリーフォーム 94"/>
                <p:cNvSpPr/>
                <p:nvPr/>
              </p:nvSpPr>
              <p:spPr bwMode="auto">
                <a:xfrm>
                  <a:off x="6948488" y="5373688"/>
                  <a:ext cx="280987" cy="190500"/>
                </a:xfrm>
                <a:custGeom>
                  <a:avLst/>
                  <a:gdLst>
                    <a:gd name="connsiteX0" fmla="*/ 280987 w 280987"/>
                    <a:gd name="connsiteY0" fmla="*/ 0 h 190500"/>
                    <a:gd name="connsiteX1" fmla="*/ 33337 w 280987"/>
                    <a:gd name="connsiteY1" fmla="*/ 66675 h 190500"/>
                    <a:gd name="connsiteX2" fmla="*/ 80962 w 280987"/>
                    <a:gd name="connsiteY2" fmla="*/ 190500 h 190500"/>
                  </a:gdLst>
                  <a:ahLst/>
                  <a:cxnLst>
                    <a:cxn ang="0">
                      <a:pos x="connsiteX0" y="connsiteY0"/>
                    </a:cxn>
                    <a:cxn ang="0">
                      <a:pos x="connsiteX1" y="connsiteY1"/>
                    </a:cxn>
                    <a:cxn ang="0">
                      <a:pos x="connsiteX2" y="connsiteY2"/>
                    </a:cxn>
                  </a:cxnLst>
                  <a:rect l="l" t="t" r="r" b="b"/>
                  <a:pathLst>
                    <a:path w="280987" h="190500">
                      <a:moveTo>
                        <a:pt x="280987" y="0"/>
                      </a:moveTo>
                      <a:cubicBezTo>
                        <a:pt x="173830" y="17462"/>
                        <a:pt x="66674" y="34925"/>
                        <a:pt x="33337" y="66675"/>
                      </a:cubicBezTo>
                      <a:cubicBezTo>
                        <a:pt x="0" y="98425"/>
                        <a:pt x="40481" y="144462"/>
                        <a:pt x="80962" y="190500"/>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96" name="正方形/長方形 95"/>
              <p:cNvSpPr/>
              <p:nvPr/>
            </p:nvSpPr>
            <p:spPr bwMode="auto">
              <a:xfrm>
                <a:off x="7019925" y="4797425"/>
                <a:ext cx="1277938" cy="36036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都島区役所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sp>
          <p:nvSpPr>
            <p:cNvPr id="109" name="フリーフォーム 108"/>
            <p:cNvSpPr/>
            <p:nvPr/>
          </p:nvSpPr>
          <p:spPr>
            <a:xfrm>
              <a:off x="7337425" y="3295650"/>
              <a:ext cx="808038" cy="1230313"/>
            </a:xfrm>
            <a:custGeom>
              <a:avLst/>
              <a:gdLst>
                <a:gd name="connsiteX0" fmla="*/ 0 w 807720"/>
                <a:gd name="connsiteY0" fmla="*/ 1235710 h 1235710"/>
                <a:gd name="connsiteX1" fmla="*/ 320040 w 807720"/>
                <a:gd name="connsiteY1" fmla="*/ 908050 h 1235710"/>
                <a:gd name="connsiteX2" fmla="*/ 449580 w 807720"/>
                <a:gd name="connsiteY2" fmla="*/ 885190 h 1235710"/>
                <a:gd name="connsiteX3" fmla="*/ 678180 w 807720"/>
                <a:gd name="connsiteY3" fmla="*/ 146050 h 1235710"/>
                <a:gd name="connsiteX4" fmla="*/ 807720 w 807720"/>
                <a:gd name="connsiteY4" fmla="*/ 8890 h 1235710"/>
                <a:gd name="connsiteX0" fmla="*/ 0 w 807720"/>
                <a:gd name="connsiteY0" fmla="*/ 1235710 h 1235710"/>
                <a:gd name="connsiteX1" fmla="*/ 285984 w 807720"/>
                <a:gd name="connsiteY1" fmla="*/ 927968 h 1235710"/>
                <a:gd name="connsiteX2" fmla="*/ 449580 w 807720"/>
                <a:gd name="connsiteY2" fmla="*/ 885190 h 1235710"/>
                <a:gd name="connsiteX3" fmla="*/ 678180 w 807720"/>
                <a:gd name="connsiteY3" fmla="*/ 146050 h 1235710"/>
                <a:gd name="connsiteX4" fmla="*/ 807720 w 807720"/>
                <a:gd name="connsiteY4" fmla="*/ 8890 h 1235710"/>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93846 w 807720"/>
                <a:gd name="connsiteY1" fmla="*/ 926941 h 1231265"/>
                <a:gd name="connsiteX2" fmla="*/ 474300 w 807720"/>
                <a:gd name="connsiteY2" fmla="*/ 854065 h 1231265"/>
                <a:gd name="connsiteX3" fmla="*/ 678180 w 807720"/>
                <a:gd name="connsiteY3" fmla="*/ 141605 h 1231265"/>
                <a:gd name="connsiteX4" fmla="*/ 807720 w 807720"/>
                <a:gd name="connsiteY4" fmla="*/ 4445 h 1231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720" h="1231265">
                  <a:moveTo>
                    <a:pt x="0" y="1231265"/>
                  </a:moveTo>
                  <a:cubicBezTo>
                    <a:pt x="122555" y="1096645"/>
                    <a:pt x="214796" y="989808"/>
                    <a:pt x="293846" y="926941"/>
                  </a:cubicBezTo>
                  <a:cubicBezTo>
                    <a:pt x="372896" y="864074"/>
                    <a:pt x="436220" y="932295"/>
                    <a:pt x="474300" y="854065"/>
                  </a:cubicBezTo>
                  <a:cubicBezTo>
                    <a:pt x="513423" y="776331"/>
                    <a:pt x="622610" y="283208"/>
                    <a:pt x="678180" y="141605"/>
                  </a:cubicBezTo>
                  <a:cubicBezTo>
                    <a:pt x="733750" y="2"/>
                    <a:pt x="772795" y="0"/>
                    <a:pt x="807720" y="4445"/>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100"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grpSp>
        <p:nvGrpSpPr>
          <p:cNvPr id="24" name="グループ化 64"/>
          <p:cNvGrpSpPr>
            <a:grpSpLocks/>
          </p:cNvGrpSpPr>
          <p:nvPr/>
        </p:nvGrpSpPr>
        <p:grpSpPr bwMode="auto">
          <a:xfrm>
            <a:off x="4090988" y="908051"/>
            <a:ext cx="2281212" cy="1872115"/>
            <a:chOff x="5508104" y="3645025"/>
            <a:chExt cx="2281509" cy="1872207"/>
          </a:xfrm>
        </p:grpSpPr>
        <p:sp>
          <p:nvSpPr>
            <p:cNvPr id="103" name="Rectangle 63"/>
            <p:cNvSpPr>
              <a:spLocks noChangeArrowheads="1"/>
            </p:cNvSpPr>
            <p:nvPr/>
          </p:nvSpPr>
          <p:spPr bwMode="auto">
            <a:xfrm>
              <a:off x="5508104" y="3645025"/>
              <a:ext cx="2209492" cy="1584924"/>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5"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6"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1"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13" name="円/楕円 112"/>
            <p:cNvSpPr/>
            <p:nvPr/>
          </p:nvSpPr>
          <p:spPr>
            <a:xfrm>
              <a:off x="5678782"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4" name="円/楕円 113"/>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6"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7"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8" name="二等辺三角形 117"/>
            <p:cNvSpPr/>
            <p:nvPr/>
          </p:nvSpPr>
          <p:spPr>
            <a:xfrm>
              <a:off x="5677988" y="4941902"/>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20"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583040269"/>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16387" name="Rectangle 37"/>
          <p:cNvSpPr>
            <a:spLocks noChangeArrowheads="1"/>
          </p:cNvSpPr>
          <p:nvPr/>
        </p:nvSpPr>
        <p:spPr bwMode="gray">
          <a:xfrm>
            <a:off x="3609975" y="2060575"/>
            <a:ext cx="241300" cy="4032250"/>
          </a:xfrm>
          <a:prstGeom prst="rect">
            <a:avLst/>
          </a:prstGeom>
          <a:solidFill>
            <a:schemeClr val="bg1"/>
          </a:solidFill>
          <a:ln>
            <a:noFill/>
          </a:ln>
          <a:extLst>
            <a:ext uri="{91240B29-F687-4F45-9708-019B960494DF}">
              <a14:hiddenLine xmlns="" xmlns:a14="http://schemas.microsoft.com/office/drawing/2010/main" w="57150" cmpd="thickThin"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6388" name="タイトル 3"/>
          <p:cNvSpPr txBox="1">
            <a:spLocks/>
          </p:cNvSpPr>
          <p:nvPr/>
        </p:nvSpPr>
        <p:spPr bwMode="auto">
          <a:xfrm>
            <a:off x="4029075" y="30163"/>
            <a:ext cx="5000625" cy="6643592"/>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5125" name="タイトル 3"/>
          <p:cNvSpPr>
            <a:spLocks/>
          </p:cNvSpPr>
          <p:nvPr/>
        </p:nvSpPr>
        <p:spPr bwMode="auto">
          <a:xfrm>
            <a:off x="107950" y="30163"/>
            <a:ext cx="3779838" cy="32035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85725" indent="-85725">
              <a:buFont typeface="Wingdings" pitchFamily="2" charset="2"/>
              <a:buNone/>
              <a:defRPr/>
            </a:pPr>
            <a:endParaRPr lang="en-US" altLang="ja-JP" sz="8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○西日本最大の地下街、大川・中之島エリアにある歴史的建造物、美術館などの文化集客施設、毛馬桜之宮公園、城北公園・菖蒲園を有し、都市基盤が充実するビジネス・商業エリア</a:t>
            </a: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○西日本最大の利用者数を誇る大阪・梅田ターミナル周辺では、大阪駅北側のうめきたを始めとした大型民間開発プロジェクトが進む</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みどり」と「イノベーション」の融合拠点をめざすうめきた２期区域のまちづくり、（仮称）大阪新美術館建設等による中之島エリアの文化芸術拠点化・再生医療国際拠点化や、なにわ筋線の新駅開設による鉄道ネットワークの充実等が計画されている</a:t>
            </a:r>
          </a:p>
        </p:txBody>
      </p:sp>
      <p:sp>
        <p:nvSpPr>
          <p:cNvPr id="16390"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79388" y="3400425"/>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5128" name="タイトル 3"/>
          <p:cNvSpPr>
            <a:spLocks/>
          </p:cNvSpPr>
          <p:nvPr/>
        </p:nvSpPr>
        <p:spPr bwMode="auto">
          <a:xfrm>
            <a:off x="107950" y="3357563"/>
            <a:ext cx="3779838" cy="3376328"/>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320,002</a:t>
            </a:r>
            <a:r>
              <a:rPr lang="ja-JP" altLang="en-US" sz="1100" dirty="0">
                <a:solidFill>
                  <a:srgbClr val="000000"/>
                </a:solidFill>
                <a:latin typeface="ＭＳ Ｐゴシック" pitchFamily="50" charset="-128"/>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人口推移を見ると</a:t>
            </a:r>
            <a:r>
              <a:rPr lang="ja-JP" altLang="en-US" sz="1100" dirty="0">
                <a:solidFill>
                  <a:srgbClr val="000000"/>
                </a:solidFill>
                <a:latin typeface="ＭＳ Ｐゴシック" pitchFamily="50" charset="-128"/>
                <a:ea typeface="ＭＳ Ｐゴシック" pitchFamily="50" charset="-128"/>
                <a:cs typeface="Times New Roman" pitchFamily="18" charset="0"/>
              </a:rPr>
              <a:t>増加傾向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297,982</a:t>
            </a:r>
            <a:r>
              <a:rPr lang="ja-JP" altLang="en-US" sz="1100" dirty="0">
                <a:solidFill>
                  <a:srgbClr val="000000"/>
                </a:solidFill>
                <a:latin typeface="ＭＳ Ｐゴシック" pitchFamily="50" charset="-128"/>
                <a:ea typeface="ＭＳ Ｐゴシック" pitchFamily="50" charset="-128"/>
                <a:cs typeface="Times New Roman" pitchFamily="18" charset="0"/>
              </a:rPr>
              <a:t>人で今後は減少傾向と予測される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4</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8,758</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○商業の販売額は</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9,428</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4</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3,435</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○建物用途の割合は</a:t>
            </a:r>
            <a:r>
              <a:rPr lang="ja-JP" altLang="en-US" sz="1100" dirty="0" smtClean="0">
                <a:solidFill>
                  <a:srgbClr val="000000"/>
                </a:solidFill>
                <a:latin typeface="ＭＳ Ｐゴシック" pitchFamily="50" charset="-128"/>
                <a:ea typeface="ＭＳ Ｐゴシック" pitchFamily="50" charset="-128"/>
                <a:cs typeface="Times New Roman" pitchFamily="18" charset="0"/>
              </a:rPr>
              <a:t>住居が</a:t>
            </a:r>
            <a:r>
              <a:rPr lang="en-US" altLang="ja-JP" sz="1100" dirty="0">
                <a:solidFill>
                  <a:srgbClr val="000000"/>
                </a:solidFill>
                <a:latin typeface="ＭＳ Ｐゴシック" pitchFamily="50" charset="-128"/>
                <a:ea typeface="ＭＳ Ｐゴシック" pitchFamily="50" charset="-128"/>
                <a:cs typeface="Times New Roman" pitchFamily="18" charset="0"/>
              </a:rPr>
              <a:t>43</a:t>
            </a:r>
            <a:r>
              <a:rPr lang="ja-JP" altLang="en-US" sz="1100" dirty="0">
                <a:solidFill>
                  <a:srgbClr val="000000"/>
                </a:solidFill>
                <a:latin typeface="ＭＳ Ｐゴシック" pitchFamily="50" charset="-128"/>
                <a:ea typeface="ＭＳ Ｐゴシック" pitchFamily="50" charset="-128"/>
                <a:cs typeface="Times New Roman" pitchFamily="18" charset="0"/>
              </a:rPr>
              <a:t>％と全体に占める割合が大きい</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rPr>
              <a:t>○区域内には鉄道駅が</a:t>
            </a:r>
            <a:r>
              <a:rPr lang="en-US" altLang="ja-JP" sz="1100" dirty="0">
                <a:latin typeface="ＭＳ Ｐゴシック" pitchFamily="50" charset="-128"/>
                <a:ea typeface="ＭＳ Ｐゴシック" pitchFamily="50" charset="-128"/>
              </a:rPr>
              <a:t>41</a:t>
            </a:r>
            <a:r>
              <a:rPr lang="ja-JP" altLang="ja-JP" sz="1100" dirty="0">
                <a:latin typeface="ＭＳ Ｐゴシック" pitchFamily="50" charset="-128"/>
                <a:ea typeface="ＭＳ Ｐゴシック" pitchFamily="50" charset="-128"/>
              </a:rPr>
              <a:t>駅設置されており、</a:t>
            </a:r>
            <a:r>
              <a:rPr lang="en-US" altLang="ja-JP" sz="1100" dirty="0">
                <a:latin typeface="ＭＳ Ｐゴシック" pitchFamily="50" charset="-128"/>
                <a:ea typeface="ＭＳ Ｐゴシック" pitchFamily="50" charset="-128"/>
              </a:rPr>
              <a:t>1</a:t>
            </a:r>
            <a:r>
              <a:rPr lang="ja-JP" altLang="ja-JP" sz="1100" dirty="0" err="1">
                <a:latin typeface="ＭＳ Ｐゴシック" pitchFamily="50" charset="-128"/>
                <a:ea typeface="ＭＳ Ｐゴシック" pitchFamily="50" charset="-128"/>
              </a:rPr>
              <a:t>ｋ</a:t>
            </a:r>
            <a:r>
              <a:rPr lang="ja-JP" altLang="ja-JP" sz="1100" dirty="0">
                <a:latin typeface="ＭＳ Ｐゴシック" pitchFamily="50" charset="-128"/>
                <a:ea typeface="ＭＳ Ｐゴシック" pitchFamily="50" charset="-128"/>
              </a:rPr>
              <a:t>㎡あたりの鉄道駅数は</a:t>
            </a:r>
            <a:r>
              <a:rPr lang="en-US" altLang="ja-JP" sz="1100" dirty="0">
                <a:latin typeface="ＭＳ Ｐゴシック" pitchFamily="50" charset="-128"/>
                <a:ea typeface="ＭＳ Ｐゴシック" pitchFamily="50" charset="-128"/>
              </a:rPr>
              <a:t>1.8</a:t>
            </a:r>
            <a:r>
              <a:rPr lang="ja-JP" altLang="ja-JP" sz="1100" dirty="0">
                <a:latin typeface="ＭＳ Ｐゴシック" pitchFamily="50" charset="-128"/>
                <a:ea typeface="ＭＳ Ｐゴシック" pitchFamily="50" charset="-128"/>
              </a:rPr>
              <a:t>駅ある</a:t>
            </a:r>
            <a:endParaRPr lang="en-US" altLang="ja-JP" sz="1100" dirty="0">
              <a:latin typeface="ＭＳ Ｐゴシック" pitchFamily="50" charset="-128"/>
              <a:ea typeface="ＭＳ Ｐゴシック" pitchFamily="50" charset="-128"/>
            </a:endParaRPr>
          </a:p>
          <a:p>
            <a:pPr marL="144000" indent="-457200" eaLnBrk="0" hangingPunct="0">
              <a:defRPr/>
            </a:pPr>
            <a:r>
              <a:rPr lang="ja-JP" altLang="en-US" sz="1100" dirty="0">
                <a:latin typeface="ＭＳ Ｐゴシック" pitchFamily="50" charset="-128"/>
                <a:ea typeface="ＭＳ Ｐゴシック" pitchFamily="50" charset="-128"/>
              </a:rPr>
              <a:t>○病院・診療所数は</a:t>
            </a:r>
            <a:r>
              <a:rPr lang="en-US" altLang="ja-JP" sz="1100" dirty="0">
                <a:latin typeface="ＭＳ Ｐゴシック" pitchFamily="50" charset="-128"/>
                <a:ea typeface="ＭＳ Ｐゴシック" pitchFamily="50" charset="-128"/>
              </a:rPr>
              <a:t>1,013</a:t>
            </a:r>
            <a:r>
              <a:rPr lang="ja-JP" altLang="en-US" sz="1100" dirty="0">
                <a:latin typeface="ＭＳ Ｐゴシック" pitchFamily="50" charset="-128"/>
                <a:ea typeface="ＭＳ Ｐゴシック" pitchFamily="50" charset="-128"/>
              </a:rPr>
              <a:t>カ所で、千人あたりの病院・診療所数は</a:t>
            </a:r>
            <a:r>
              <a:rPr lang="en-US" altLang="ja-JP" sz="1100" dirty="0">
                <a:latin typeface="ＭＳ Ｐゴシック" pitchFamily="50" charset="-128"/>
                <a:ea typeface="ＭＳ Ｐゴシック" pitchFamily="50" charset="-128"/>
              </a:rPr>
              <a:t>3.2</a:t>
            </a:r>
            <a:r>
              <a:rPr lang="ja-JP" altLang="en-US" sz="1100" dirty="0">
                <a:latin typeface="ＭＳ Ｐゴシック" pitchFamily="50" charset="-128"/>
                <a:ea typeface="ＭＳ Ｐゴシック" pitchFamily="50" charset="-128"/>
              </a:rPr>
              <a:t>カ所である</a:t>
            </a:r>
            <a:endParaRPr lang="en-US" altLang="ja-JP" sz="1100" dirty="0">
              <a:latin typeface="ＭＳ Ｐゴシック" pitchFamily="50" charset="-128"/>
              <a:ea typeface="ＭＳ Ｐゴシック" pitchFamily="50" charset="-128"/>
            </a:endParaRPr>
          </a:p>
          <a:p>
            <a:pPr marL="85725" indent="-85725">
              <a:buFont typeface="Wingdings" pitchFamily="2" charset="2"/>
              <a:buNone/>
              <a:defRPr/>
            </a:pPr>
            <a:endParaRPr lang="en-US" altLang="ja-JP" sz="1100" dirty="0">
              <a:solidFill>
                <a:srgbClr val="000000"/>
              </a:solidFill>
              <a:latin typeface="ＭＳ Ｐゴシック" pitchFamily="50" charset="-128"/>
              <a:ea typeface="ＭＳ Ｐゴシック" pitchFamily="50" charset="-128"/>
            </a:endParaRPr>
          </a:p>
          <a:p>
            <a:pPr marL="85725" indent="-85725">
              <a:lnSpc>
                <a:spcPts val="1800"/>
              </a:lnSpc>
              <a:buFont typeface="Wingdings" pitchFamily="2" charset="2"/>
              <a:buNone/>
              <a:defRPr/>
            </a:pPr>
            <a:endParaRPr lang="ja-JP" altLang="en-US" sz="1200" dirty="0">
              <a:solidFill>
                <a:srgbClr val="000000"/>
              </a:solidFill>
              <a:latin typeface="HGP創英角ｺﾞｼｯｸUB" pitchFamily="50" charset="-128"/>
              <a:ea typeface="HGP創英角ｺﾞｼｯｸUB" pitchFamily="50" charset="-128"/>
            </a:endParaRPr>
          </a:p>
        </p:txBody>
      </p:sp>
      <p:sp>
        <p:nvSpPr>
          <p:cNvPr id="16393" name="テキスト ボックス 57"/>
          <p:cNvSpPr>
            <a:spLocks noChangeArrowheads="1"/>
          </p:cNvSpPr>
          <p:nvPr/>
        </p:nvSpPr>
        <p:spPr bwMode="auto">
          <a:xfrm>
            <a:off x="4211638" y="5805488"/>
            <a:ext cx="4608512"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地下鉄６路線、</a:t>
            </a:r>
            <a:r>
              <a:rPr lang="ja-JP" altLang="en-US" sz="1100">
                <a:latin typeface="HGP創英角ｺﾞｼｯｸUB" pitchFamily="50" charset="-128"/>
              </a:rPr>
              <a:t>ＪＲ５路線、</a:t>
            </a:r>
            <a:r>
              <a:rPr lang="ja-JP" altLang="en-US" sz="1100"/>
              <a:t>私鉄７路線が走り、主要駅として、梅田・大阪駅、京橋駅</a:t>
            </a:r>
            <a:r>
              <a:rPr lang="ja-JP" altLang="en-US" sz="1100">
                <a:solidFill>
                  <a:srgbClr val="000000"/>
                </a:solidFill>
              </a:rPr>
              <a:t>を有する</a:t>
            </a:r>
            <a:endParaRPr lang="en-US" altLang="ja-JP" sz="1100">
              <a:solidFill>
                <a:srgbClr val="000000"/>
              </a:solidFill>
            </a:endParaRPr>
          </a:p>
          <a:p>
            <a:pPr eaLnBrk="1" hangingPunct="1">
              <a:buFont typeface="Wingdings" pitchFamily="2" charset="2"/>
              <a:buChar char="ü"/>
            </a:pPr>
            <a:endParaRPr lang="ja-JP" altLang="en-US" sz="1100">
              <a:solidFill>
                <a:srgbClr val="000000"/>
              </a:solidFill>
            </a:endParaRPr>
          </a:p>
          <a:p>
            <a:pPr eaLnBrk="1" hangingPunct="1">
              <a:buFont typeface="Wingdings" pitchFamily="2" charset="2"/>
              <a:buChar char="ü"/>
            </a:pPr>
            <a:r>
              <a:rPr lang="ja-JP" altLang="ja-JP" sz="1100"/>
              <a:t>北を</a:t>
            </a:r>
            <a:r>
              <a:rPr lang="ja-JP" altLang="en-US" sz="1100"/>
              <a:t>淀川</a:t>
            </a:r>
            <a:r>
              <a:rPr lang="ja-JP" altLang="ja-JP" sz="1100"/>
              <a:t>、中央部を南北に大川が流れる</a:t>
            </a:r>
            <a:endParaRPr lang="ja-JP" altLang="en-US" sz="1100">
              <a:solidFill>
                <a:srgbClr val="000000"/>
              </a:solidFill>
            </a:endParaRPr>
          </a:p>
        </p:txBody>
      </p:sp>
      <p:grpSp>
        <p:nvGrpSpPr>
          <p:cNvPr id="2" name="グループ化 115"/>
          <p:cNvGrpSpPr>
            <a:grpSpLocks/>
          </p:cNvGrpSpPr>
          <p:nvPr/>
        </p:nvGrpSpPr>
        <p:grpSpPr bwMode="auto">
          <a:xfrm>
            <a:off x="4140200" y="1484313"/>
            <a:ext cx="4840027" cy="3695700"/>
            <a:chOff x="4139952" y="1484313"/>
            <a:chExt cx="4896098" cy="3695700"/>
          </a:xfrm>
        </p:grpSpPr>
        <p:grpSp>
          <p:nvGrpSpPr>
            <p:cNvPr id="3" name="グループ化 114"/>
            <p:cNvGrpSpPr>
              <a:grpSpLocks/>
            </p:cNvGrpSpPr>
            <p:nvPr/>
          </p:nvGrpSpPr>
          <p:grpSpPr bwMode="auto">
            <a:xfrm>
              <a:off x="4139952" y="1484313"/>
              <a:ext cx="4896098" cy="3695700"/>
              <a:chOff x="3913833" y="1484313"/>
              <a:chExt cx="4896791" cy="3695997"/>
            </a:xfrm>
          </p:grpSpPr>
          <p:grpSp>
            <p:nvGrpSpPr>
              <p:cNvPr id="5" name="グループ化 135"/>
              <p:cNvGrpSpPr>
                <a:grpSpLocks/>
              </p:cNvGrpSpPr>
              <p:nvPr/>
            </p:nvGrpSpPr>
            <p:grpSpPr bwMode="auto">
              <a:xfrm>
                <a:off x="3913833" y="1484313"/>
                <a:ext cx="4896791" cy="3695997"/>
                <a:chOff x="3914036" y="1484784"/>
                <a:chExt cx="4896589" cy="3695998"/>
              </a:xfrm>
            </p:grpSpPr>
            <p:grpSp>
              <p:nvGrpSpPr>
                <p:cNvPr id="6" name="グループ化 110"/>
                <p:cNvGrpSpPr>
                  <a:grpSpLocks/>
                </p:cNvGrpSpPr>
                <p:nvPr/>
              </p:nvGrpSpPr>
              <p:grpSpPr bwMode="auto">
                <a:xfrm>
                  <a:off x="3914036" y="1484784"/>
                  <a:ext cx="4896589" cy="3695998"/>
                  <a:chOff x="3914036" y="1484784"/>
                  <a:chExt cx="4896589" cy="3695998"/>
                </a:xfrm>
              </p:grpSpPr>
              <p:grpSp>
                <p:nvGrpSpPr>
                  <p:cNvPr id="7" name="グループ化 94"/>
                  <p:cNvGrpSpPr>
                    <a:grpSpLocks/>
                  </p:cNvGrpSpPr>
                  <p:nvPr/>
                </p:nvGrpSpPr>
                <p:grpSpPr bwMode="auto">
                  <a:xfrm>
                    <a:off x="3914036" y="1484784"/>
                    <a:ext cx="4896589" cy="3695998"/>
                    <a:chOff x="3914037" y="1628775"/>
                    <a:chExt cx="4896589" cy="3695998"/>
                  </a:xfrm>
                </p:grpSpPr>
                <p:grpSp>
                  <p:nvGrpSpPr>
                    <p:cNvPr id="8" name="グループ化 85"/>
                    <p:cNvGrpSpPr>
                      <a:grpSpLocks/>
                    </p:cNvGrpSpPr>
                    <p:nvPr/>
                  </p:nvGrpSpPr>
                  <p:grpSpPr bwMode="auto">
                    <a:xfrm>
                      <a:off x="3914037" y="1628775"/>
                      <a:ext cx="4896589" cy="3695998"/>
                      <a:chOff x="3914037" y="1628775"/>
                      <a:chExt cx="4896589" cy="3695998"/>
                    </a:xfrm>
                  </p:grpSpPr>
                  <p:grpSp>
                    <p:nvGrpSpPr>
                      <p:cNvPr id="9" name="グループ化 77"/>
                      <p:cNvGrpSpPr>
                        <a:grpSpLocks/>
                      </p:cNvGrpSpPr>
                      <p:nvPr/>
                    </p:nvGrpSpPr>
                    <p:grpSpPr bwMode="auto">
                      <a:xfrm>
                        <a:off x="3914037" y="1628775"/>
                        <a:ext cx="4896589" cy="3695998"/>
                        <a:chOff x="1835349" y="1340768"/>
                        <a:chExt cx="5979715" cy="4514092"/>
                      </a:xfrm>
                    </p:grpSpPr>
                    <p:grpSp>
                      <p:nvGrpSpPr>
                        <p:cNvPr id="10" name="グループ化 105"/>
                        <p:cNvGrpSpPr>
                          <a:grpSpLocks/>
                        </p:cNvGrpSpPr>
                        <p:nvPr/>
                      </p:nvGrpSpPr>
                      <p:grpSpPr bwMode="auto">
                        <a:xfrm>
                          <a:off x="2330059" y="1340768"/>
                          <a:ext cx="5485005" cy="4514092"/>
                          <a:chOff x="2330059" y="1268760"/>
                          <a:chExt cx="5485005" cy="4514092"/>
                        </a:xfrm>
                      </p:grpSpPr>
                      <p:grpSp>
                        <p:nvGrpSpPr>
                          <p:cNvPr id="11" name="グループ化 70"/>
                          <p:cNvGrpSpPr>
                            <a:grpSpLocks/>
                          </p:cNvGrpSpPr>
                          <p:nvPr/>
                        </p:nvGrpSpPr>
                        <p:grpSpPr bwMode="auto">
                          <a:xfrm>
                            <a:off x="2481064" y="1268760"/>
                            <a:ext cx="5334000" cy="4514092"/>
                            <a:chOff x="2481064" y="1268760"/>
                            <a:chExt cx="5334000" cy="4514092"/>
                          </a:xfrm>
                        </p:grpSpPr>
                        <p:grpSp>
                          <p:nvGrpSpPr>
                            <p:cNvPr id="12" name="グループ化 62"/>
                            <p:cNvGrpSpPr>
                              <a:grpSpLocks/>
                            </p:cNvGrpSpPr>
                            <p:nvPr/>
                          </p:nvGrpSpPr>
                          <p:grpSpPr bwMode="auto">
                            <a:xfrm>
                              <a:off x="2481064" y="1268760"/>
                              <a:ext cx="5334000" cy="4514092"/>
                              <a:chOff x="2481064" y="1268760"/>
                              <a:chExt cx="5334000" cy="4514092"/>
                            </a:xfrm>
                          </p:grpSpPr>
                          <p:grpSp>
                            <p:nvGrpSpPr>
                              <p:cNvPr id="13" name="グループ化 82"/>
                              <p:cNvGrpSpPr>
                                <a:grpSpLocks/>
                              </p:cNvGrpSpPr>
                              <p:nvPr/>
                            </p:nvGrpSpPr>
                            <p:grpSpPr bwMode="auto">
                              <a:xfrm>
                                <a:off x="2481064" y="1268760"/>
                                <a:ext cx="5334000" cy="4514092"/>
                                <a:chOff x="1905000" y="1196752"/>
                                <a:chExt cx="5334000" cy="4514092"/>
                              </a:xfrm>
                            </p:grpSpPr>
                            <p:grpSp>
                              <p:nvGrpSpPr>
                                <p:cNvPr id="14" name="グループ化 80"/>
                                <p:cNvGrpSpPr>
                                  <a:grpSpLocks/>
                                </p:cNvGrpSpPr>
                                <p:nvPr/>
                              </p:nvGrpSpPr>
                              <p:grpSpPr bwMode="auto">
                                <a:xfrm>
                                  <a:off x="1905000" y="1196752"/>
                                  <a:ext cx="5334000" cy="4514092"/>
                                  <a:chOff x="1760984" y="1124744"/>
                                  <a:chExt cx="5334000" cy="4514092"/>
                                </a:xfrm>
                              </p:grpSpPr>
                              <p:grpSp>
                                <p:nvGrpSpPr>
                                  <p:cNvPr id="15" name="グループ化 73"/>
                                  <p:cNvGrpSpPr>
                                    <a:grpSpLocks/>
                                  </p:cNvGrpSpPr>
                                  <p:nvPr/>
                                </p:nvGrpSpPr>
                                <p:grpSpPr bwMode="auto">
                                  <a:xfrm>
                                    <a:off x="1760984" y="1124744"/>
                                    <a:ext cx="5334000" cy="4514092"/>
                                    <a:chOff x="1832992" y="1124744"/>
                                    <a:chExt cx="5334000" cy="4514092"/>
                                  </a:xfrm>
                                </p:grpSpPr>
                                <p:grpSp>
                                  <p:nvGrpSpPr>
                                    <p:cNvPr id="16" name="グループ化 64"/>
                                    <p:cNvGrpSpPr>
                                      <a:grpSpLocks/>
                                    </p:cNvGrpSpPr>
                                    <p:nvPr/>
                                  </p:nvGrpSpPr>
                                  <p:grpSpPr bwMode="auto">
                                    <a:xfrm>
                                      <a:off x="1832992" y="1124744"/>
                                      <a:ext cx="5334000" cy="4484645"/>
                                      <a:chOff x="2049016" y="908720"/>
                                      <a:chExt cx="5334000" cy="4484645"/>
                                    </a:xfrm>
                                  </p:grpSpPr>
                                  <p:grpSp>
                                    <p:nvGrpSpPr>
                                      <p:cNvPr id="17" name="グループ化 36"/>
                                      <p:cNvGrpSpPr>
                                        <a:grpSpLocks/>
                                      </p:cNvGrpSpPr>
                                      <p:nvPr/>
                                    </p:nvGrpSpPr>
                                    <p:grpSpPr bwMode="auto">
                                      <a:xfrm>
                                        <a:off x="2049016" y="908720"/>
                                        <a:ext cx="5334000" cy="4484645"/>
                                        <a:chOff x="1905000" y="1219561"/>
                                        <a:chExt cx="5334000" cy="4484645"/>
                                      </a:xfrm>
                                    </p:grpSpPr>
                                    <p:grpSp>
                                      <p:nvGrpSpPr>
                                        <p:cNvPr id="18" name="グループ化 1"/>
                                        <p:cNvGrpSpPr>
                                          <a:grpSpLocks/>
                                        </p:cNvGrpSpPr>
                                        <p:nvPr/>
                                      </p:nvGrpSpPr>
                                      <p:grpSpPr bwMode="auto">
                                        <a:xfrm>
                                          <a:off x="1905000" y="1219561"/>
                                          <a:ext cx="5334000" cy="4484645"/>
                                          <a:chOff x="0" y="0"/>
                                          <a:chExt cx="5334000" cy="4484645"/>
                                        </a:xfrm>
                                      </p:grpSpPr>
                                      <p:pic>
                                        <p:nvPicPr>
                                          <p:cNvPr id="16473" name="図 3"/>
                                          <p:cNvPicPr>
                                            <a:picLocks noChangeAspect="1"/>
                                          </p:cNvPicPr>
                                          <p:nvPr/>
                                        </p:nvPicPr>
                                        <p:blipFill>
                                          <a:blip r:embed="rId3" cstate="print">
                                            <a:extLst>
                                              <a:ext uri="{28A0092B-C50C-407E-A947-70E740481C1C}">
                                                <a14:useLocalDpi xmlns="" xmlns:a14="http://schemas.microsoft.com/office/drawing/2010/main" val="0"/>
                                              </a:ext>
                                            </a:extLst>
                                          </a:blip>
                                          <a:srcRect l="19238" t="227" r="25233" b="4405"/>
                                          <a:stretch>
                                            <a:fillRect/>
                                          </a:stretch>
                                        </p:blipFill>
                                        <p:spPr bwMode="gray">
                                          <a:xfrm>
                                            <a:off x="2704" y="72008"/>
                                            <a:ext cx="5290492" cy="4255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9" name="グループ化 4"/>
                                          <p:cNvGrpSpPr/>
                                          <p:nvPr/>
                                        </p:nvGrpSpPr>
                                        <p:grpSpPr bwMode="gray">
                                          <a:xfrm>
                                            <a:off x="0" y="0"/>
                                            <a:ext cx="5334000" cy="4484645"/>
                                            <a:chOff x="0" y="0"/>
                                            <a:chExt cx="5334000" cy="4484645"/>
                                          </a:xfrm>
                                          <a:solidFill>
                                            <a:sysClr val="window" lastClr="FFFFFF"/>
                                          </a:solidFill>
                                        </p:grpSpPr>
                                        <p:sp>
                                          <p:nvSpPr>
                                            <p:cNvPr id="168" name="正方形/長方形 167"/>
                                            <p:cNvSpPr/>
                                            <p:nvPr/>
                                          </p:nvSpPr>
                                          <p:spPr bwMode="gray">
                                            <a:xfrm>
                                              <a:off x="0" y="0"/>
                                              <a:ext cx="1885789" cy="184712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5" name="正方形/長方形 184"/>
                                            <p:cNvSpPr/>
                                            <p:nvPr/>
                                          </p:nvSpPr>
                                          <p:spPr bwMode="gray">
                                            <a:xfrm>
                                              <a:off x="3869711" y="2207902"/>
                                              <a:ext cx="1464289" cy="214648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4" name="正方形/長方形 193"/>
                                            <p:cNvSpPr/>
                                            <p:nvPr/>
                                          </p:nvSpPr>
                                          <p:spPr bwMode="gray">
                                            <a:xfrm>
                                              <a:off x="3396605" y="3672451"/>
                                              <a:ext cx="136070" cy="8069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5" name="正方形/長方形 194"/>
                                            <p:cNvSpPr/>
                                            <p:nvPr/>
                                          </p:nvSpPr>
                                          <p:spPr bwMode="gray">
                                            <a:xfrm>
                                              <a:off x="1048697" y="3725366"/>
                                              <a:ext cx="106135" cy="7592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grpSp>
                                      <p:nvGrpSpPr>
                                        <p:cNvPr id="20" name="グループ化 35"/>
                                        <p:cNvGrpSpPr>
                                          <a:grpSpLocks/>
                                        </p:cNvGrpSpPr>
                                        <p:nvPr/>
                                      </p:nvGrpSpPr>
                                      <p:grpSpPr bwMode="auto">
                                        <a:xfrm>
                                          <a:off x="4769330" y="2842085"/>
                                          <a:ext cx="1126380" cy="1567655"/>
                                          <a:chOff x="4769330" y="2842085"/>
                                          <a:chExt cx="1126380" cy="1567655"/>
                                        </a:xfrm>
                                      </p:grpSpPr>
                                      <p:sp>
                                        <p:nvSpPr>
                                          <p:cNvPr id="157" name="円/楕円 156"/>
                                          <p:cNvSpPr/>
                                          <p:nvPr/>
                                        </p:nvSpPr>
                                        <p:spPr bwMode="gray">
                                          <a:xfrm>
                                            <a:off x="4768780" y="4265796"/>
                                            <a:ext cx="143482" cy="143489"/>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59" name="円/楕円 158"/>
                                          <p:cNvSpPr/>
                                          <p:nvPr/>
                                        </p:nvSpPr>
                                        <p:spPr bwMode="gray">
                                          <a:xfrm>
                                            <a:off x="5751827" y="2842539"/>
                                            <a:ext cx="143482" cy="143489"/>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grpSp>
                                  </p:grpSp>
                                  <p:grpSp>
                                    <p:nvGrpSpPr>
                                      <p:cNvPr id="21" name="グループ化 63"/>
                                      <p:cNvGrpSpPr>
                                        <a:grpSpLocks/>
                                      </p:cNvGrpSpPr>
                                      <p:nvPr/>
                                    </p:nvGrpSpPr>
                                    <p:grpSpPr bwMode="auto">
                                      <a:xfrm>
                                        <a:off x="2910090" y="2781835"/>
                                        <a:ext cx="2627473" cy="1894444"/>
                                        <a:chOff x="2910090" y="2781835"/>
                                        <a:chExt cx="2627473" cy="1894444"/>
                                      </a:xfrm>
                                    </p:grpSpPr>
                                    <p:sp>
                                      <p:nvSpPr>
                                        <p:cNvPr id="130" name="フリーフォーム 32"/>
                                        <p:cNvSpPr/>
                                        <p:nvPr/>
                                      </p:nvSpPr>
                                      <p:spPr bwMode="gray">
                                        <a:xfrm>
                                          <a:off x="3159989" y="4005370"/>
                                          <a:ext cx="27145" cy="579774"/>
                                        </a:xfrm>
                                        <a:custGeom>
                                          <a:avLst/>
                                          <a:gdLst>
                                            <a:gd name="connsiteX0" fmla="*/ 28575 w 28575"/>
                                            <a:gd name="connsiteY0" fmla="*/ 0 h 581025"/>
                                            <a:gd name="connsiteX1" fmla="*/ 0 w 28575"/>
                                            <a:gd name="connsiteY1" fmla="*/ 581025 h 581025"/>
                                          </a:gdLst>
                                          <a:ahLst/>
                                          <a:cxnLst>
                                            <a:cxn ang="0">
                                              <a:pos x="connsiteX0" y="connsiteY0"/>
                                            </a:cxn>
                                            <a:cxn ang="0">
                                              <a:pos x="connsiteX1" y="connsiteY1"/>
                                            </a:cxn>
                                          </a:cxnLst>
                                          <a:rect l="l" t="t" r="r" b="b"/>
                                          <a:pathLst>
                                            <a:path w="28575" h="581025">
                                              <a:moveTo>
                                                <a:pt x="28575" y="0"/>
                                              </a:moveTo>
                                              <a:lnTo>
                                                <a:pt x="0" y="581025"/>
                                              </a:ln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nvGrpSpPr>
                                        <p:cNvPr id="22" name="グループ化 61"/>
                                        <p:cNvGrpSpPr>
                                          <a:grpSpLocks/>
                                        </p:cNvGrpSpPr>
                                        <p:nvPr/>
                                      </p:nvGrpSpPr>
                                      <p:grpSpPr bwMode="auto">
                                        <a:xfrm>
                                          <a:off x="2910090" y="2781835"/>
                                          <a:ext cx="2627473" cy="1894444"/>
                                          <a:chOff x="2910090" y="2781835"/>
                                          <a:chExt cx="2627473" cy="1894444"/>
                                        </a:xfrm>
                                      </p:grpSpPr>
                                      <p:sp>
                                        <p:nvSpPr>
                                          <p:cNvPr id="132" name="フリーフォーム 131"/>
                                          <p:cNvSpPr/>
                                          <p:nvPr/>
                                        </p:nvSpPr>
                                        <p:spPr bwMode="gray">
                                          <a:xfrm>
                                            <a:off x="2909865" y="2896238"/>
                                            <a:ext cx="467286" cy="1685029"/>
                                          </a:xfrm>
                                          <a:custGeom>
                                            <a:avLst/>
                                            <a:gdLst>
                                              <a:gd name="connsiteX0" fmla="*/ 398462 w 466724"/>
                                              <a:gd name="connsiteY0" fmla="*/ 1685925 h 1685925"/>
                                              <a:gd name="connsiteX1" fmla="*/ 407987 w 466724"/>
                                              <a:gd name="connsiteY1" fmla="*/ 1400175 h 1685925"/>
                                              <a:gd name="connsiteX2" fmla="*/ 46037 w 466724"/>
                                              <a:gd name="connsiteY2" fmla="*/ 619125 h 1685925"/>
                                              <a:gd name="connsiteX3" fmla="*/ 131762 w 466724"/>
                                              <a:gd name="connsiteY3" fmla="*/ 238125 h 1685925"/>
                                              <a:gd name="connsiteX4" fmla="*/ 150812 w 466724"/>
                                              <a:gd name="connsiteY4" fmla="*/ 0 h 1685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24" h="1685925">
                                                <a:moveTo>
                                                  <a:pt x="398462" y="1685925"/>
                                                </a:moveTo>
                                                <a:cubicBezTo>
                                                  <a:pt x="432593" y="1631950"/>
                                                  <a:pt x="466724" y="1577975"/>
                                                  <a:pt x="407987" y="1400175"/>
                                                </a:cubicBezTo>
                                                <a:cubicBezTo>
                                                  <a:pt x="349250" y="1222375"/>
                                                  <a:pt x="92075" y="812800"/>
                                                  <a:pt x="46037" y="619125"/>
                                                </a:cubicBezTo>
                                                <a:cubicBezTo>
                                                  <a:pt x="0" y="425450"/>
                                                  <a:pt x="114300" y="341312"/>
                                                  <a:pt x="131762" y="238125"/>
                                                </a:cubicBezTo>
                                                <a:cubicBezTo>
                                                  <a:pt x="149224" y="134938"/>
                                                  <a:pt x="150018" y="67469"/>
                                                  <a:pt x="150812" y="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33" name="フリーフォーム 39"/>
                                          <p:cNvSpPr/>
                                          <p:nvPr/>
                                        </p:nvSpPr>
                                        <p:spPr bwMode="gray">
                                          <a:xfrm>
                                            <a:off x="3852194" y="2781835"/>
                                            <a:ext cx="286964" cy="1894444"/>
                                          </a:xfrm>
                                          <a:custGeom>
                                            <a:avLst/>
                                            <a:gdLst>
                                              <a:gd name="connsiteX0" fmla="*/ 0 w 287338"/>
                                              <a:gd name="connsiteY0" fmla="*/ 1895475 h 1895475"/>
                                              <a:gd name="connsiteX1" fmla="*/ 257175 w 287338"/>
                                              <a:gd name="connsiteY1" fmla="*/ 828675 h 1895475"/>
                                              <a:gd name="connsiteX2" fmla="*/ 180975 w 287338"/>
                                              <a:gd name="connsiteY2" fmla="*/ 0 h 1895475"/>
                                            </a:gdLst>
                                            <a:ahLst/>
                                            <a:cxnLst>
                                              <a:cxn ang="0">
                                                <a:pos x="connsiteX0" y="connsiteY0"/>
                                              </a:cxn>
                                              <a:cxn ang="0">
                                                <a:pos x="connsiteX1" y="connsiteY1"/>
                                              </a:cxn>
                                              <a:cxn ang="0">
                                                <a:pos x="connsiteX2" y="connsiteY2"/>
                                              </a:cxn>
                                            </a:cxnLst>
                                            <a:rect l="l" t="t" r="r" b="b"/>
                                            <a:pathLst>
                                              <a:path w="287338" h="1895475">
                                                <a:moveTo>
                                                  <a:pt x="0" y="1895475"/>
                                                </a:moveTo>
                                                <a:cubicBezTo>
                                                  <a:pt x="113506" y="1520031"/>
                                                  <a:pt x="227013" y="1144588"/>
                                                  <a:pt x="257175" y="828675"/>
                                                </a:cubicBezTo>
                                                <a:cubicBezTo>
                                                  <a:pt x="287338" y="512763"/>
                                                  <a:pt x="234156" y="256381"/>
                                                  <a:pt x="180975" y="0"/>
                                                </a:cubicBezTo>
                                              </a:path>
                                            </a:pathLst>
                                          </a:custGeom>
                                          <a:ln w="63500" cmpd="tri">
                                            <a:solidFill>
                                              <a:srgbClr val="52300A"/>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34" name="フリーフォーム 133"/>
                                          <p:cNvSpPr/>
                                          <p:nvPr/>
                                        </p:nvSpPr>
                                        <p:spPr bwMode="gray">
                                          <a:xfrm>
                                            <a:off x="3150295" y="3394572"/>
                                            <a:ext cx="2386843" cy="637944"/>
                                          </a:xfrm>
                                          <a:custGeom>
                                            <a:avLst/>
                                            <a:gdLst>
                                              <a:gd name="connsiteX0" fmla="*/ 0 w 2371725"/>
                                              <a:gd name="connsiteY0" fmla="*/ 638175 h 638175"/>
                                              <a:gd name="connsiteX1" fmla="*/ 781050 w 2371725"/>
                                              <a:gd name="connsiteY1" fmla="*/ 66675 h 638175"/>
                                              <a:gd name="connsiteX2" fmla="*/ 1390650 w 2371725"/>
                                              <a:gd name="connsiteY2" fmla="*/ 238125 h 638175"/>
                                              <a:gd name="connsiteX3" fmla="*/ 2371725 w 2371725"/>
                                              <a:gd name="connsiteY3" fmla="*/ 123825 h 638175"/>
                                              <a:gd name="connsiteX0" fmla="*/ 0 w 2409807"/>
                                              <a:gd name="connsiteY0" fmla="*/ 638175 h 638175"/>
                                              <a:gd name="connsiteX1" fmla="*/ 781050 w 2409807"/>
                                              <a:gd name="connsiteY1" fmla="*/ 66675 h 638175"/>
                                              <a:gd name="connsiteX2" fmla="*/ 1390650 w 2409807"/>
                                              <a:gd name="connsiteY2" fmla="*/ 238125 h 638175"/>
                                              <a:gd name="connsiteX3" fmla="*/ 2409807 w 2409807"/>
                                              <a:gd name="connsiteY3" fmla="*/ 107185 h 638175"/>
                                              <a:gd name="connsiteX0" fmla="*/ 0 w 2409807"/>
                                              <a:gd name="connsiteY0" fmla="*/ 638175 h 638175"/>
                                              <a:gd name="connsiteX1" fmla="*/ 781050 w 2409807"/>
                                              <a:gd name="connsiteY1" fmla="*/ 66675 h 638175"/>
                                              <a:gd name="connsiteX2" fmla="*/ 1390650 w 2409807"/>
                                              <a:gd name="connsiteY2" fmla="*/ 238125 h 638175"/>
                                              <a:gd name="connsiteX3" fmla="*/ 2409807 w 2409807"/>
                                              <a:gd name="connsiteY3" fmla="*/ 107185 h 638175"/>
                                              <a:gd name="connsiteX0" fmla="*/ 0 w 2372056"/>
                                              <a:gd name="connsiteY0" fmla="*/ 638175 h 638175"/>
                                              <a:gd name="connsiteX1" fmla="*/ 781050 w 2372056"/>
                                              <a:gd name="connsiteY1" fmla="*/ 66675 h 638175"/>
                                              <a:gd name="connsiteX2" fmla="*/ 1390650 w 2372056"/>
                                              <a:gd name="connsiteY2" fmla="*/ 238125 h 638175"/>
                                              <a:gd name="connsiteX3" fmla="*/ 2372056 w 2372056"/>
                                              <a:gd name="connsiteY3" fmla="*/ 82514 h 638175"/>
                                            </a:gdLst>
                                            <a:ahLst/>
                                            <a:cxnLst>
                                              <a:cxn ang="0">
                                                <a:pos x="connsiteX0" y="connsiteY0"/>
                                              </a:cxn>
                                              <a:cxn ang="0">
                                                <a:pos x="connsiteX1" y="connsiteY1"/>
                                              </a:cxn>
                                              <a:cxn ang="0">
                                                <a:pos x="connsiteX2" y="connsiteY2"/>
                                              </a:cxn>
                                              <a:cxn ang="0">
                                                <a:pos x="connsiteX3" y="connsiteY3"/>
                                              </a:cxn>
                                            </a:cxnLst>
                                            <a:rect l="l" t="t" r="r" b="b"/>
                                            <a:pathLst>
                                              <a:path w="2372056" h="638175">
                                                <a:moveTo>
                                                  <a:pt x="0" y="638175"/>
                                                </a:moveTo>
                                                <a:cubicBezTo>
                                                  <a:pt x="274637" y="385762"/>
                                                  <a:pt x="549275" y="133350"/>
                                                  <a:pt x="781050" y="66675"/>
                                                </a:cubicBezTo>
                                                <a:cubicBezTo>
                                                  <a:pt x="1012825" y="0"/>
                                                  <a:pt x="1125482" y="235485"/>
                                                  <a:pt x="1390650" y="238125"/>
                                                </a:cubicBezTo>
                                                <a:cubicBezTo>
                                                  <a:pt x="1655818" y="240765"/>
                                                  <a:pt x="2089606" y="156883"/>
                                                  <a:pt x="2372056" y="82514"/>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nvGrpSpPr>
                                          <p:cNvPr id="23" name="グループ化 59"/>
                                          <p:cNvGrpSpPr>
                                            <a:grpSpLocks/>
                                          </p:cNvGrpSpPr>
                                          <p:nvPr/>
                                        </p:nvGrpSpPr>
                                        <p:grpSpPr bwMode="auto">
                                          <a:xfrm>
                                            <a:off x="3131840" y="4221088"/>
                                            <a:ext cx="2180431" cy="449188"/>
                                            <a:chOff x="5719936" y="3914006"/>
                                            <a:chExt cx="2180431" cy="449188"/>
                                          </a:xfrm>
                                        </p:grpSpPr>
                                        <p:sp>
                                          <p:nvSpPr>
                                            <p:cNvPr id="144" name="フリーフォーム 143"/>
                                            <p:cNvSpPr/>
                                            <p:nvPr/>
                                          </p:nvSpPr>
                                          <p:spPr bwMode="gray">
                                            <a:xfrm>
                                              <a:off x="5707368" y="3932913"/>
                                              <a:ext cx="2189071" cy="381990"/>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noFill/>
                                            <a:ln w="25400" cmpd="sng">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47" name="フリーフォーム 146"/>
                                            <p:cNvSpPr/>
                                            <p:nvPr/>
                                          </p:nvSpPr>
                                          <p:spPr bwMode="gray">
                                            <a:xfrm>
                                              <a:off x="5722880" y="3930973"/>
                                              <a:ext cx="2177437" cy="432407"/>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49" name="フリーフォーム 148"/>
                                            <p:cNvSpPr/>
                                            <p:nvPr/>
                                          </p:nvSpPr>
                                          <p:spPr bwMode="gray">
                                            <a:xfrm>
                                              <a:off x="5703490" y="3913522"/>
                                              <a:ext cx="2187133" cy="381990"/>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grpSp>
                                <p:grpSp>
                                  <p:nvGrpSpPr>
                                    <p:cNvPr id="24" name="グループ化 66"/>
                                    <p:cNvGrpSpPr>
                                      <a:grpSpLocks/>
                                    </p:cNvGrpSpPr>
                                    <p:nvPr/>
                                  </p:nvGrpSpPr>
                                  <p:grpSpPr bwMode="auto">
                                    <a:xfrm>
                                      <a:off x="3925513" y="4994975"/>
                                      <a:ext cx="936331" cy="643861"/>
                                      <a:chOff x="3925513" y="4994975"/>
                                      <a:chExt cx="936331" cy="643861"/>
                                    </a:xfrm>
                                  </p:grpSpPr>
                                  <p:cxnSp>
                                    <p:nvCxnSpPr>
                                      <p:cNvPr id="126" name="直線コネクタ 125"/>
                                      <p:cNvCxnSpPr>
                                        <a:endCxn id="125" idx="0"/>
                                      </p:cNvCxnSpPr>
                                      <p:nvPr/>
                                    </p:nvCxnSpPr>
                                    <p:spPr bwMode="gray">
                                      <a:xfrm>
                                        <a:off x="4101517" y="4995074"/>
                                        <a:ext cx="290842" cy="263710"/>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25" name="正方形/長方形 124"/>
                                      <p:cNvSpPr/>
                                      <p:nvPr/>
                                    </p:nvSpPr>
                                    <p:spPr bwMode="gray">
                                      <a:xfrm>
                                        <a:off x="3925072" y="5258784"/>
                                        <a:ext cx="936512" cy="38005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商業・業務集積地</a:t>
                                        </a:r>
                                        <a:endParaRPr lang="en-US" altLang="ja-JP" sz="900" dirty="0">
                                          <a:solidFill>
                                            <a:schemeClr val="tx1"/>
                                          </a:solidFill>
                                        </a:endParaRPr>
                                      </a:p>
                                    </p:txBody>
                                  </p:sp>
                                </p:grpSp>
                              </p:grpSp>
                              <p:grpSp>
                                <p:nvGrpSpPr>
                                  <p:cNvPr id="25" name="グループ化 79"/>
                                  <p:cNvGrpSpPr>
                                    <a:grpSpLocks/>
                                  </p:cNvGrpSpPr>
                                  <p:nvPr/>
                                </p:nvGrpSpPr>
                                <p:grpSpPr bwMode="auto">
                                  <a:xfrm>
                                    <a:off x="3851920" y="1844824"/>
                                    <a:ext cx="2592288" cy="941553"/>
                                    <a:chOff x="3851920" y="1844824"/>
                                    <a:chExt cx="2592288" cy="941553"/>
                                  </a:xfrm>
                                </p:grpSpPr>
                                <p:sp>
                                  <p:nvSpPr>
                                    <p:cNvPr id="117" name="正方形/長方形 116"/>
                                    <p:cNvSpPr/>
                                    <p:nvPr/>
                                  </p:nvSpPr>
                                  <p:spPr bwMode="gray">
                                    <a:xfrm>
                                      <a:off x="3851125" y="1844128"/>
                                      <a:ext cx="647608" cy="24044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淀川</a:t>
                                      </a:r>
                                      <a:endParaRPr lang="en-US" altLang="ja-JP" sz="900" dirty="0">
                                        <a:solidFill>
                                          <a:schemeClr val="tx1"/>
                                        </a:solidFill>
                                      </a:endParaRPr>
                                    </a:p>
                                  </p:txBody>
                                </p:sp>
                                <p:sp>
                                  <p:nvSpPr>
                                    <p:cNvPr id="118" name="正方形/長方形 117"/>
                                    <p:cNvSpPr/>
                                    <p:nvPr/>
                                  </p:nvSpPr>
                                  <p:spPr bwMode="gray">
                                    <a:xfrm>
                                      <a:off x="5148280" y="2133046"/>
                                      <a:ext cx="143482" cy="143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9" name="正方形/長方形 118"/>
                                    <p:cNvSpPr/>
                                    <p:nvPr/>
                                  </p:nvSpPr>
                                  <p:spPr bwMode="gray">
                                    <a:xfrm>
                                      <a:off x="5260739" y="1915873"/>
                                      <a:ext cx="808542" cy="3839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城北公園</a:t>
                                      </a:r>
                                      <a:endParaRPr lang="en-US" altLang="ja-JP" sz="900" dirty="0">
                                        <a:solidFill>
                                          <a:schemeClr val="tx1"/>
                                        </a:solidFill>
                                      </a:endParaRPr>
                                    </a:p>
                                  </p:txBody>
                                </p:sp>
                                <p:sp>
                                  <p:nvSpPr>
                                    <p:cNvPr id="120" name="正方形/長方形 119"/>
                                    <p:cNvSpPr/>
                                    <p:nvPr/>
                                  </p:nvSpPr>
                                  <p:spPr bwMode="gray">
                                    <a:xfrm>
                                      <a:off x="6082853" y="2348279"/>
                                      <a:ext cx="145422" cy="14542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21" name="正方形/長方形 120"/>
                                    <p:cNvSpPr/>
                                    <p:nvPr/>
                                  </p:nvSpPr>
                                  <p:spPr bwMode="gray">
                                    <a:xfrm>
                                      <a:off x="5369320" y="2468500"/>
                                      <a:ext cx="1074177" cy="31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千林商店街</a:t>
                                      </a:r>
                                      <a:endParaRPr lang="en-US" altLang="ja-JP" sz="900" dirty="0">
                                        <a:solidFill>
                                          <a:schemeClr val="tx1"/>
                                        </a:solidFill>
                                      </a:endParaRPr>
                                    </a:p>
                                  </p:txBody>
                                </p:sp>
                              </p:grpSp>
                            </p:grpSp>
                            <p:sp>
                              <p:nvSpPr>
                                <p:cNvPr id="114" name="正方形/長方形 113"/>
                                <p:cNvSpPr/>
                                <p:nvPr/>
                              </p:nvSpPr>
                              <p:spPr bwMode="gray">
                                <a:xfrm>
                                  <a:off x="4427526" y="3356846"/>
                                  <a:ext cx="647608" cy="24044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大川</a:t>
                                  </a:r>
                                  <a:endParaRPr lang="en-US" altLang="ja-JP" sz="900" dirty="0">
                                    <a:solidFill>
                                      <a:schemeClr val="tx1"/>
                                    </a:solidFill>
                                  </a:endParaRPr>
                                </a:p>
                              </p:txBody>
                            </p:sp>
                          </p:grpSp>
                          <p:sp>
                            <p:nvSpPr>
                              <p:cNvPr id="110" name="円/楕円 109"/>
                              <p:cNvSpPr/>
                              <p:nvPr/>
                            </p:nvSpPr>
                            <p:spPr bwMode="gray">
                              <a:xfrm>
                                <a:off x="4210561" y="4034683"/>
                                <a:ext cx="217163" cy="215234"/>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08" name="二等辺三角形 107"/>
                            <p:cNvSpPr/>
                            <p:nvPr/>
                          </p:nvSpPr>
                          <p:spPr bwMode="gray">
                            <a:xfrm rot="10800000">
                              <a:off x="3900330" y="4788122"/>
                              <a:ext cx="143482" cy="143489"/>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algn="ctr">
                                <a:defRPr/>
                              </a:pPr>
                              <a:endParaRPr lang="ja-JP" altLang="en-US"/>
                            </a:p>
                          </p:txBody>
                        </p:sp>
                      </p:grpSp>
                      <p:sp>
                        <p:nvSpPr>
                          <p:cNvPr id="96" name="正方形/長方形 95"/>
                          <p:cNvSpPr/>
                          <p:nvPr/>
                        </p:nvSpPr>
                        <p:spPr bwMode="gray">
                          <a:xfrm>
                            <a:off x="6876613" y="2348806"/>
                            <a:ext cx="791091" cy="28891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京阪本線</a:t>
                            </a:r>
                          </a:p>
                        </p:txBody>
                      </p:sp>
                      <p:sp>
                        <p:nvSpPr>
                          <p:cNvPr id="97" name="正方形/長方形 96"/>
                          <p:cNvSpPr/>
                          <p:nvPr/>
                        </p:nvSpPr>
                        <p:spPr bwMode="gray">
                          <a:xfrm rot="2195940">
                            <a:off x="5290554" y="3983420"/>
                            <a:ext cx="950084" cy="31218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大阪環状線</a:t>
                            </a:r>
                          </a:p>
                        </p:txBody>
                      </p:sp>
                      <p:sp>
                        <p:nvSpPr>
                          <p:cNvPr id="98" name="正方形/長方形 97"/>
                          <p:cNvSpPr/>
                          <p:nvPr/>
                        </p:nvSpPr>
                        <p:spPr bwMode="gray">
                          <a:xfrm>
                            <a:off x="3466005" y="2924703"/>
                            <a:ext cx="961718" cy="2889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ＪＲ京都線</a:t>
                            </a:r>
                          </a:p>
                        </p:txBody>
                      </p:sp>
                      <p:sp>
                        <p:nvSpPr>
                          <p:cNvPr id="99" name="正方形/長方形 98"/>
                          <p:cNvSpPr/>
                          <p:nvPr/>
                        </p:nvSpPr>
                        <p:spPr bwMode="gray">
                          <a:xfrm>
                            <a:off x="2329782" y="3269852"/>
                            <a:ext cx="1089689" cy="28697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阪急神戸・</a:t>
                            </a:r>
                            <a:endParaRPr lang="en-US" altLang="ja-JP" sz="900" dirty="0">
                              <a:solidFill>
                                <a:schemeClr val="tx1"/>
                              </a:solidFill>
                            </a:endParaRPr>
                          </a:p>
                          <a:p>
                            <a:pPr algn="ctr">
                              <a:defRPr/>
                            </a:pPr>
                            <a:r>
                              <a:rPr lang="ja-JP" altLang="en-US" sz="900" dirty="0">
                                <a:solidFill>
                                  <a:schemeClr val="tx1"/>
                                </a:solidFill>
                              </a:rPr>
                              <a:t>宝塚線</a:t>
                            </a:r>
                          </a:p>
                        </p:txBody>
                      </p:sp>
                      <p:sp>
                        <p:nvSpPr>
                          <p:cNvPr id="100" name="正方形/長方形 99"/>
                          <p:cNvSpPr/>
                          <p:nvPr/>
                        </p:nvSpPr>
                        <p:spPr bwMode="gray">
                          <a:xfrm>
                            <a:off x="3130567" y="4221922"/>
                            <a:ext cx="504126" cy="28697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阪神</a:t>
                            </a:r>
                            <a:endParaRPr lang="en-US" altLang="ja-JP" sz="900" dirty="0">
                              <a:solidFill>
                                <a:schemeClr val="tx1"/>
                              </a:solidFill>
                            </a:endParaRPr>
                          </a:p>
                          <a:p>
                            <a:pPr algn="ctr">
                              <a:defRPr/>
                            </a:pPr>
                            <a:r>
                              <a:rPr lang="ja-JP" altLang="en-US" sz="900" dirty="0">
                                <a:solidFill>
                                  <a:schemeClr val="tx1"/>
                                </a:solidFill>
                              </a:rPr>
                              <a:t>本線</a:t>
                            </a:r>
                          </a:p>
                        </p:txBody>
                      </p:sp>
                      <p:sp>
                        <p:nvSpPr>
                          <p:cNvPr id="101" name="正方形/長方形 100"/>
                          <p:cNvSpPr/>
                          <p:nvPr/>
                        </p:nvSpPr>
                        <p:spPr bwMode="gray">
                          <a:xfrm>
                            <a:off x="2901771" y="5226346"/>
                            <a:ext cx="866710" cy="31218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70C0"/>
                                </a:solidFill>
                              </a:rPr>
                              <a:t>地下鉄</a:t>
                            </a:r>
                            <a:endParaRPr lang="en-US" altLang="ja-JP" sz="900" dirty="0">
                              <a:solidFill>
                                <a:srgbClr val="0070C0"/>
                              </a:solidFill>
                            </a:endParaRPr>
                          </a:p>
                          <a:p>
                            <a:pPr algn="ctr">
                              <a:defRPr/>
                            </a:pPr>
                            <a:r>
                              <a:rPr lang="ja-JP" altLang="en-US" sz="900" dirty="0">
                                <a:solidFill>
                                  <a:srgbClr val="0070C0"/>
                                </a:solidFill>
                              </a:rPr>
                              <a:t>四ツ橋線</a:t>
                            </a:r>
                          </a:p>
                        </p:txBody>
                      </p:sp>
                      <p:sp>
                        <p:nvSpPr>
                          <p:cNvPr id="102" name="正方形/長方形 101"/>
                          <p:cNvSpPr/>
                          <p:nvPr/>
                        </p:nvSpPr>
                        <p:spPr bwMode="gray">
                          <a:xfrm>
                            <a:off x="2853298" y="2901434"/>
                            <a:ext cx="1052848" cy="31218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0000"/>
                                </a:solidFill>
                              </a:rPr>
                              <a:t>地下鉄</a:t>
                            </a:r>
                            <a:endParaRPr lang="en-US" altLang="ja-JP" sz="900" dirty="0">
                              <a:solidFill>
                                <a:srgbClr val="FF0000"/>
                              </a:solidFill>
                            </a:endParaRPr>
                          </a:p>
                          <a:p>
                            <a:pPr algn="ctr">
                              <a:defRPr/>
                            </a:pPr>
                            <a:r>
                              <a:rPr lang="ja-JP" altLang="en-US" sz="900" dirty="0">
                                <a:solidFill>
                                  <a:srgbClr val="FF0000"/>
                                </a:solidFill>
                              </a:rPr>
                              <a:t>御堂筋線</a:t>
                            </a:r>
                          </a:p>
                        </p:txBody>
                      </p:sp>
                      <p:sp>
                        <p:nvSpPr>
                          <p:cNvPr id="103" name="正方形/長方形 102"/>
                          <p:cNvSpPr/>
                          <p:nvPr/>
                        </p:nvSpPr>
                        <p:spPr bwMode="gray">
                          <a:xfrm>
                            <a:off x="4121369" y="2746311"/>
                            <a:ext cx="703837" cy="31024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3F1D20"/>
                                </a:solidFill>
                              </a:rPr>
                              <a:t>地下鉄</a:t>
                            </a:r>
                            <a:endParaRPr lang="en-US" altLang="ja-JP" sz="900" dirty="0">
                              <a:solidFill>
                                <a:srgbClr val="3F1D20"/>
                              </a:solidFill>
                            </a:endParaRPr>
                          </a:p>
                          <a:p>
                            <a:pPr algn="ctr">
                              <a:defRPr/>
                            </a:pPr>
                            <a:r>
                              <a:rPr lang="ja-JP" altLang="en-US" sz="900" dirty="0">
                                <a:solidFill>
                                  <a:srgbClr val="3F1D20"/>
                                </a:solidFill>
                              </a:rPr>
                              <a:t>堺筋線</a:t>
                            </a:r>
                          </a:p>
                        </p:txBody>
                      </p:sp>
                      <p:sp>
                        <p:nvSpPr>
                          <p:cNvPr id="104" name="正方形/長方形 103"/>
                          <p:cNvSpPr/>
                          <p:nvPr/>
                        </p:nvSpPr>
                        <p:spPr bwMode="gray">
                          <a:xfrm>
                            <a:off x="5957552" y="3766247"/>
                            <a:ext cx="701899" cy="31024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7030A0"/>
                                </a:solidFill>
                              </a:rPr>
                              <a:t>地下鉄</a:t>
                            </a:r>
                            <a:endParaRPr lang="en-US" altLang="ja-JP" sz="900" dirty="0">
                              <a:solidFill>
                                <a:srgbClr val="7030A0"/>
                              </a:solidFill>
                            </a:endParaRPr>
                          </a:p>
                          <a:p>
                            <a:pPr algn="ctr">
                              <a:defRPr/>
                            </a:pPr>
                            <a:r>
                              <a:rPr lang="ja-JP" altLang="en-US" sz="900" dirty="0">
                                <a:solidFill>
                                  <a:srgbClr val="7030A0"/>
                                </a:solidFill>
                              </a:rPr>
                              <a:t>谷町線</a:t>
                            </a:r>
                          </a:p>
                        </p:txBody>
                      </p:sp>
                      <p:sp>
                        <p:nvSpPr>
                          <p:cNvPr id="105" name="正方形/長方形 104"/>
                          <p:cNvSpPr/>
                          <p:nvPr/>
                        </p:nvSpPr>
                        <p:spPr bwMode="gray">
                          <a:xfrm rot="20540864">
                            <a:off x="4724381" y="4382863"/>
                            <a:ext cx="969474" cy="31024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ＪＲ東西線</a:t>
                            </a:r>
                          </a:p>
                        </p:txBody>
                      </p:sp>
                      <p:sp>
                        <p:nvSpPr>
                          <p:cNvPr id="106" name="正方形/長方形 105"/>
                          <p:cNvSpPr/>
                          <p:nvPr/>
                        </p:nvSpPr>
                        <p:spPr bwMode="gray">
                          <a:xfrm>
                            <a:off x="2461630" y="4689232"/>
                            <a:ext cx="851197" cy="3839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京阪</a:t>
                            </a:r>
                            <a:endParaRPr lang="en-US" altLang="ja-JP" sz="900" dirty="0">
                              <a:solidFill>
                                <a:schemeClr val="tx1"/>
                              </a:solidFill>
                            </a:endParaRPr>
                          </a:p>
                          <a:p>
                            <a:pPr algn="ctr">
                              <a:defRPr/>
                            </a:pPr>
                            <a:r>
                              <a:rPr lang="ja-JP" altLang="en-US" sz="900" dirty="0">
                                <a:solidFill>
                                  <a:schemeClr val="tx1"/>
                                </a:solidFill>
                              </a:rPr>
                              <a:t>中之島線</a:t>
                            </a:r>
                          </a:p>
                        </p:txBody>
                      </p:sp>
                    </p:grpSp>
                    <p:sp>
                      <p:nvSpPr>
                        <p:cNvPr id="88" name="正方形/長方形 87"/>
                        <p:cNvSpPr/>
                        <p:nvPr/>
                      </p:nvSpPr>
                      <p:spPr bwMode="gray">
                        <a:xfrm>
                          <a:off x="1835349" y="3803353"/>
                          <a:ext cx="907428" cy="56426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梅田駅</a:t>
                          </a:r>
                          <a:endParaRPr lang="en-US" altLang="ja-JP" sz="1200" dirty="0">
                            <a:solidFill>
                              <a:schemeClr val="tx1"/>
                            </a:solidFill>
                          </a:endParaRPr>
                        </a:p>
                        <a:p>
                          <a:pPr algn="ctr">
                            <a:defRPr/>
                          </a:pPr>
                          <a:r>
                            <a:rPr lang="ja-JP" altLang="en-US" sz="1200" dirty="0">
                              <a:solidFill>
                                <a:schemeClr val="tx1"/>
                              </a:solidFill>
                            </a:rPr>
                            <a:t>・大阪駅</a:t>
                          </a:r>
                        </a:p>
                      </p:txBody>
                    </p:sp>
                    <p:cxnSp>
                      <p:nvCxnSpPr>
                        <p:cNvPr id="89" name="直線コネクタ 88"/>
                        <p:cNvCxnSpPr>
                          <a:stCxn id="88" idx="3"/>
                          <a:endCxn id="94" idx="2"/>
                        </p:cNvCxnSpPr>
                        <p:nvPr/>
                      </p:nvCxnSpPr>
                      <p:spPr bwMode="gray">
                        <a:xfrm>
                          <a:off x="2742777" y="4086453"/>
                          <a:ext cx="748434" cy="242380"/>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90" name="正方形/長方形 89"/>
                        <p:cNvSpPr/>
                        <p:nvPr/>
                      </p:nvSpPr>
                      <p:spPr bwMode="gray">
                        <a:xfrm>
                          <a:off x="6444229" y="4557640"/>
                          <a:ext cx="843442" cy="2889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京橋駅</a:t>
                          </a:r>
                        </a:p>
                      </p:txBody>
                    </p:sp>
                    <p:cxnSp>
                      <p:nvCxnSpPr>
                        <p:cNvPr id="91" name="直線コネクタ 90"/>
                        <p:cNvCxnSpPr>
                          <a:stCxn id="90" idx="1"/>
                          <a:endCxn id="92" idx="6"/>
                        </p:cNvCxnSpPr>
                        <p:nvPr/>
                      </p:nvCxnSpPr>
                      <p:spPr bwMode="gray">
                        <a:xfrm flipH="1" flipV="1">
                          <a:off x="6011843" y="4677860"/>
                          <a:ext cx="432386" cy="25208"/>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92" name="円/楕円 91"/>
                        <p:cNvSpPr/>
                        <p:nvPr/>
                      </p:nvSpPr>
                      <p:spPr bwMode="gray">
                        <a:xfrm>
                          <a:off x="5651198" y="4497530"/>
                          <a:ext cx="360644" cy="360662"/>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4" name="円/楕円 93"/>
                        <p:cNvSpPr/>
                        <p:nvPr/>
                      </p:nvSpPr>
                      <p:spPr bwMode="gray">
                        <a:xfrm>
                          <a:off x="3491210" y="4148502"/>
                          <a:ext cx="360644" cy="360662"/>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4" name="フリーフォーム 83"/>
                      <p:cNvSpPr/>
                      <p:nvPr/>
                    </p:nvSpPr>
                    <p:spPr>
                      <a:xfrm rot="852197">
                        <a:off x="8026284" y="2821083"/>
                        <a:ext cx="396935" cy="590598"/>
                      </a:xfrm>
                      <a:custGeom>
                        <a:avLst/>
                        <a:gdLst>
                          <a:gd name="connsiteX0" fmla="*/ 323850 w 396875"/>
                          <a:gd name="connsiteY0" fmla="*/ 0 h 590550"/>
                          <a:gd name="connsiteX1" fmla="*/ 342900 w 396875"/>
                          <a:gd name="connsiteY1" fmla="*/ 476250 h 590550"/>
                          <a:gd name="connsiteX2" fmla="*/ 0 w 396875"/>
                          <a:gd name="connsiteY2" fmla="*/ 590550 h 590550"/>
                        </a:gdLst>
                        <a:ahLst/>
                        <a:cxnLst>
                          <a:cxn ang="0">
                            <a:pos x="connsiteX0" y="connsiteY0"/>
                          </a:cxn>
                          <a:cxn ang="0">
                            <a:pos x="connsiteX1" y="connsiteY1"/>
                          </a:cxn>
                          <a:cxn ang="0">
                            <a:pos x="connsiteX2" y="connsiteY2"/>
                          </a:cxn>
                        </a:cxnLst>
                        <a:rect l="l" t="t" r="r" b="b"/>
                        <a:pathLst>
                          <a:path w="396875" h="590550">
                            <a:moveTo>
                              <a:pt x="323850" y="0"/>
                            </a:moveTo>
                            <a:cubicBezTo>
                              <a:pt x="360362" y="188912"/>
                              <a:pt x="396875" y="377825"/>
                              <a:pt x="342900" y="476250"/>
                            </a:cubicBezTo>
                            <a:cubicBezTo>
                              <a:pt x="288925" y="574675"/>
                              <a:pt x="144462" y="582612"/>
                              <a:pt x="0" y="590550"/>
                            </a:cubicBez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5" name="正方形/長方形 84"/>
                      <p:cNvSpPr/>
                      <p:nvPr/>
                    </p:nvSpPr>
                    <p:spPr bwMode="gray">
                      <a:xfrm>
                        <a:off x="7811938" y="3429145"/>
                        <a:ext cx="720834" cy="254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C000"/>
                            </a:solidFill>
                          </a:rPr>
                          <a:t>地下鉄</a:t>
                        </a:r>
                        <a:endParaRPr lang="en-US" altLang="ja-JP" sz="900" dirty="0">
                          <a:solidFill>
                            <a:srgbClr val="FFC000"/>
                          </a:solidFill>
                        </a:endParaRPr>
                      </a:p>
                      <a:p>
                        <a:pPr algn="ctr">
                          <a:defRPr/>
                        </a:pPr>
                        <a:r>
                          <a:rPr lang="ja-JP" altLang="en-US" sz="900" dirty="0">
                            <a:solidFill>
                              <a:srgbClr val="FFC000"/>
                            </a:solidFill>
                          </a:rPr>
                          <a:t>今里筋線</a:t>
                        </a:r>
                      </a:p>
                    </p:txBody>
                  </p:sp>
                </p:grpSp>
                <p:sp>
                  <p:nvSpPr>
                    <p:cNvPr id="87" name="フリーフォーム 86"/>
                    <p:cNvSpPr/>
                    <p:nvPr/>
                  </p:nvSpPr>
                  <p:spPr>
                    <a:xfrm>
                      <a:off x="6967261" y="4524608"/>
                      <a:ext cx="281029" cy="190515"/>
                    </a:xfrm>
                    <a:custGeom>
                      <a:avLst/>
                      <a:gdLst>
                        <a:gd name="connsiteX0" fmla="*/ 280987 w 280987"/>
                        <a:gd name="connsiteY0" fmla="*/ 0 h 190500"/>
                        <a:gd name="connsiteX1" fmla="*/ 33337 w 280987"/>
                        <a:gd name="connsiteY1" fmla="*/ 66675 h 190500"/>
                        <a:gd name="connsiteX2" fmla="*/ 80962 w 280987"/>
                        <a:gd name="connsiteY2" fmla="*/ 190500 h 190500"/>
                      </a:gdLst>
                      <a:ahLst/>
                      <a:cxnLst>
                        <a:cxn ang="0">
                          <a:pos x="connsiteX0" y="connsiteY0"/>
                        </a:cxn>
                        <a:cxn ang="0">
                          <a:pos x="connsiteX1" y="connsiteY1"/>
                        </a:cxn>
                        <a:cxn ang="0">
                          <a:pos x="connsiteX2" y="connsiteY2"/>
                        </a:cxn>
                      </a:cxnLst>
                      <a:rect l="l" t="t" r="r" b="b"/>
                      <a:pathLst>
                        <a:path w="280987" h="190500">
                          <a:moveTo>
                            <a:pt x="280987" y="0"/>
                          </a:moveTo>
                          <a:cubicBezTo>
                            <a:pt x="173830" y="17462"/>
                            <a:pt x="66674" y="34925"/>
                            <a:pt x="33337" y="66675"/>
                          </a:cubicBezTo>
                          <a:cubicBezTo>
                            <a:pt x="0" y="98425"/>
                            <a:pt x="40481" y="144462"/>
                            <a:pt x="80962" y="190500"/>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93" name="正方形/長方形 92"/>
                    <p:cNvSpPr/>
                    <p:nvPr/>
                  </p:nvSpPr>
                  <p:spPr bwMode="gray">
                    <a:xfrm>
                      <a:off x="6659239" y="4724650"/>
                      <a:ext cx="1008214" cy="3603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92D050"/>
                          </a:solidFill>
                        </a:rPr>
                        <a:t>地下鉄</a:t>
                      </a:r>
                      <a:endParaRPr lang="en-US" altLang="ja-JP" sz="900" dirty="0">
                        <a:solidFill>
                          <a:srgbClr val="92D050"/>
                        </a:solidFill>
                      </a:endParaRPr>
                    </a:p>
                    <a:p>
                      <a:pPr algn="ctr">
                        <a:defRPr/>
                      </a:pPr>
                      <a:r>
                        <a:rPr lang="ja-JP" altLang="en-US" sz="900" dirty="0">
                          <a:solidFill>
                            <a:srgbClr val="92D050"/>
                          </a:solidFill>
                        </a:rPr>
                        <a:t>長堀鶴見緑地線</a:t>
                      </a:r>
                    </a:p>
                  </p:txBody>
                </p:sp>
              </p:grpSp>
              <p:sp>
                <p:nvSpPr>
                  <p:cNvPr id="109" name="正方形/長方形 108"/>
                  <p:cNvSpPr/>
                  <p:nvPr/>
                </p:nvSpPr>
                <p:spPr bwMode="gray">
                  <a:xfrm>
                    <a:off x="4768240" y="4151999"/>
                    <a:ext cx="697018" cy="3143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900" dirty="0">
                        <a:solidFill>
                          <a:schemeClr val="tx1"/>
                        </a:solidFill>
                      </a:rPr>
                      <a:t>JR</a:t>
                    </a:r>
                    <a:r>
                      <a:rPr lang="ja-JP" altLang="en-US" sz="900" dirty="0">
                        <a:solidFill>
                          <a:schemeClr val="tx1"/>
                        </a:solidFill>
                      </a:rPr>
                      <a:t>神戸・宝塚線</a:t>
                    </a:r>
                  </a:p>
                </p:txBody>
              </p:sp>
            </p:grpSp>
            <p:sp>
              <p:nvSpPr>
                <p:cNvPr id="112" name="正方形/長方形 111"/>
                <p:cNvSpPr/>
                <p:nvPr/>
              </p:nvSpPr>
              <p:spPr bwMode="gray">
                <a:xfrm>
                  <a:off x="4201417" y="4058328"/>
                  <a:ext cx="720834" cy="23496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阪急京都</a:t>
                  </a:r>
                  <a:endParaRPr lang="en-US" altLang="ja-JP" sz="900" dirty="0">
                    <a:solidFill>
                      <a:schemeClr val="tx1"/>
                    </a:solidFill>
                  </a:endParaRPr>
                </a:p>
                <a:p>
                  <a:pPr algn="ctr">
                    <a:defRPr/>
                  </a:pPr>
                  <a:r>
                    <a:rPr lang="ja-JP" altLang="en-US" sz="900" dirty="0">
                      <a:solidFill>
                        <a:schemeClr val="tx1"/>
                      </a:solidFill>
                    </a:rPr>
                    <a:t>・千里線</a:t>
                  </a:r>
                </a:p>
              </p:txBody>
            </p:sp>
          </p:grpSp>
          <p:sp>
            <p:nvSpPr>
              <p:cNvPr id="111" name="フリーフォーム 110"/>
              <p:cNvSpPr/>
              <p:nvPr/>
            </p:nvSpPr>
            <p:spPr bwMode="auto">
              <a:xfrm>
                <a:off x="5292048" y="4076908"/>
                <a:ext cx="976501" cy="576309"/>
              </a:xfrm>
              <a:custGeom>
                <a:avLst/>
                <a:gdLst>
                  <a:gd name="connsiteX0" fmla="*/ 120650 w 976312"/>
                  <a:gd name="connsiteY0" fmla="*/ 0 h 638175"/>
                  <a:gd name="connsiteX1" fmla="*/ 120650 w 976312"/>
                  <a:gd name="connsiteY1" fmla="*/ 247650 h 638175"/>
                  <a:gd name="connsiteX2" fmla="*/ 844550 w 976312"/>
                  <a:gd name="connsiteY2" fmla="*/ 266700 h 638175"/>
                  <a:gd name="connsiteX3" fmla="*/ 911225 w 976312"/>
                  <a:gd name="connsiteY3" fmla="*/ 638175 h 638175"/>
                </a:gdLst>
                <a:ahLst/>
                <a:cxnLst>
                  <a:cxn ang="0">
                    <a:pos x="connsiteX0" y="connsiteY0"/>
                  </a:cxn>
                  <a:cxn ang="0">
                    <a:pos x="connsiteX1" y="connsiteY1"/>
                  </a:cxn>
                  <a:cxn ang="0">
                    <a:pos x="connsiteX2" y="connsiteY2"/>
                  </a:cxn>
                  <a:cxn ang="0">
                    <a:pos x="connsiteX3" y="connsiteY3"/>
                  </a:cxn>
                </a:cxnLst>
                <a:rect l="l" t="t" r="r" b="b"/>
                <a:pathLst>
                  <a:path w="976312" h="638175">
                    <a:moveTo>
                      <a:pt x="120650" y="0"/>
                    </a:moveTo>
                    <a:cubicBezTo>
                      <a:pt x="60325" y="101600"/>
                      <a:pt x="0" y="203200"/>
                      <a:pt x="120650" y="247650"/>
                    </a:cubicBezTo>
                    <a:cubicBezTo>
                      <a:pt x="241300" y="292100"/>
                      <a:pt x="712788" y="201613"/>
                      <a:pt x="844550" y="266700"/>
                    </a:cubicBezTo>
                    <a:cubicBezTo>
                      <a:pt x="976312" y="331787"/>
                      <a:pt x="943768" y="484981"/>
                      <a:pt x="911225" y="638175"/>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95" name="円/楕円 94"/>
              <p:cNvSpPr/>
              <p:nvPr/>
            </p:nvSpPr>
            <p:spPr bwMode="gray">
              <a:xfrm>
                <a:off x="5292080" y="3908868"/>
                <a:ext cx="1061414" cy="825410"/>
              </a:xfrm>
              <a:prstGeom prst="ellipse">
                <a:avLst/>
              </a:prstGeom>
              <a:gradFill>
                <a:gsLst>
                  <a:gs pos="100000">
                    <a:srgbClr val="0070C0"/>
                  </a:gs>
                  <a:gs pos="30000">
                    <a:schemeClr val="accent1">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7" name="フリーフォーム 106"/>
              <p:cNvSpPr/>
              <p:nvPr/>
            </p:nvSpPr>
            <p:spPr bwMode="gray">
              <a:xfrm>
                <a:off x="5311102" y="4486516"/>
                <a:ext cx="998730" cy="595361"/>
              </a:xfrm>
              <a:custGeom>
                <a:avLst/>
                <a:gdLst>
                  <a:gd name="connsiteX0" fmla="*/ 0 w 1219200"/>
                  <a:gd name="connsiteY0" fmla="*/ 57150 h 726717"/>
                  <a:gd name="connsiteX1" fmla="*/ 142875 w 1219200"/>
                  <a:gd name="connsiteY1" fmla="*/ 28575 h 726717"/>
                  <a:gd name="connsiteX2" fmla="*/ 142875 w 1219200"/>
                  <a:gd name="connsiteY2" fmla="*/ 28575 h 726717"/>
                  <a:gd name="connsiteX3" fmla="*/ 190500 w 1219200"/>
                  <a:gd name="connsiteY3" fmla="*/ 19050 h 726717"/>
                  <a:gd name="connsiteX4" fmla="*/ 247650 w 1219200"/>
                  <a:gd name="connsiteY4" fmla="*/ 0 h 726717"/>
                  <a:gd name="connsiteX5" fmla="*/ 552450 w 1219200"/>
                  <a:gd name="connsiteY5" fmla="*/ 19050 h 726717"/>
                  <a:gd name="connsiteX6" fmla="*/ 581025 w 1219200"/>
                  <a:gd name="connsiteY6" fmla="*/ 28575 h 726717"/>
                  <a:gd name="connsiteX7" fmla="*/ 619125 w 1219200"/>
                  <a:gd name="connsiteY7" fmla="*/ 38100 h 726717"/>
                  <a:gd name="connsiteX8" fmla="*/ 676275 w 1219200"/>
                  <a:gd name="connsiteY8" fmla="*/ 57150 h 726717"/>
                  <a:gd name="connsiteX9" fmla="*/ 714375 w 1219200"/>
                  <a:gd name="connsiteY9" fmla="*/ 66675 h 726717"/>
                  <a:gd name="connsiteX10" fmla="*/ 771525 w 1219200"/>
                  <a:gd name="connsiteY10" fmla="*/ 85725 h 726717"/>
                  <a:gd name="connsiteX11" fmla="*/ 828675 w 1219200"/>
                  <a:gd name="connsiteY11" fmla="*/ 104775 h 726717"/>
                  <a:gd name="connsiteX12" fmla="*/ 857250 w 1219200"/>
                  <a:gd name="connsiteY12" fmla="*/ 114300 h 726717"/>
                  <a:gd name="connsiteX13" fmla="*/ 885825 w 1219200"/>
                  <a:gd name="connsiteY13" fmla="*/ 123825 h 726717"/>
                  <a:gd name="connsiteX14" fmla="*/ 933450 w 1219200"/>
                  <a:gd name="connsiteY14" fmla="*/ 133350 h 726717"/>
                  <a:gd name="connsiteX15" fmla="*/ 990600 w 1219200"/>
                  <a:gd name="connsiteY15" fmla="*/ 152400 h 726717"/>
                  <a:gd name="connsiteX16" fmla="*/ 1047750 w 1219200"/>
                  <a:gd name="connsiteY16" fmla="*/ 171450 h 726717"/>
                  <a:gd name="connsiteX17" fmla="*/ 1123950 w 1219200"/>
                  <a:gd name="connsiteY17" fmla="*/ 190500 h 726717"/>
                  <a:gd name="connsiteX18" fmla="*/ 1181100 w 1219200"/>
                  <a:gd name="connsiteY18" fmla="*/ 209550 h 726717"/>
                  <a:gd name="connsiteX19" fmla="*/ 1200150 w 1219200"/>
                  <a:gd name="connsiteY19" fmla="*/ 238125 h 726717"/>
                  <a:gd name="connsiteX20" fmla="*/ 1219200 w 1219200"/>
                  <a:gd name="connsiteY20" fmla="*/ 314325 h 726717"/>
                  <a:gd name="connsiteX21" fmla="*/ 1209675 w 1219200"/>
                  <a:gd name="connsiteY21" fmla="*/ 400050 h 726717"/>
                  <a:gd name="connsiteX22" fmla="*/ 1200150 w 1219200"/>
                  <a:gd name="connsiteY22" fmla="*/ 447675 h 726717"/>
                  <a:gd name="connsiteX23" fmla="*/ 1171575 w 1219200"/>
                  <a:gd name="connsiteY23" fmla="*/ 533400 h 726717"/>
                  <a:gd name="connsiteX24" fmla="*/ 1162050 w 1219200"/>
                  <a:gd name="connsiteY24" fmla="*/ 561975 h 726717"/>
                  <a:gd name="connsiteX25" fmla="*/ 1066800 w 1219200"/>
                  <a:gd name="connsiteY25" fmla="*/ 657225 h 726717"/>
                  <a:gd name="connsiteX26" fmla="*/ 1028700 w 1219200"/>
                  <a:gd name="connsiteY26" fmla="*/ 666750 h 726717"/>
                  <a:gd name="connsiteX27" fmla="*/ 971550 w 1219200"/>
                  <a:gd name="connsiteY27" fmla="*/ 685800 h 726717"/>
                  <a:gd name="connsiteX28" fmla="*/ 933450 w 1219200"/>
                  <a:gd name="connsiteY28" fmla="*/ 695325 h 726717"/>
                  <a:gd name="connsiteX29" fmla="*/ 381000 w 1219200"/>
                  <a:gd name="connsiteY29" fmla="*/ 676275 h 726717"/>
                  <a:gd name="connsiteX30" fmla="*/ 323850 w 1219200"/>
                  <a:gd name="connsiteY30" fmla="*/ 657225 h 726717"/>
                  <a:gd name="connsiteX31" fmla="*/ 228600 w 1219200"/>
                  <a:gd name="connsiteY31" fmla="*/ 609600 h 726717"/>
                  <a:gd name="connsiteX32" fmla="*/ 200025 w 1219200"/>
                  <a:gd name="connsiteY32" fmla="*/ 600075 h 726717"/>
                  <a:gd name="connsiteX33" fmla="*/ 142875 w 1219200"/>
                  <a:gd name="connsiteY33" fmla="*/ 561975 h 726717"/>
                  <a:gd name="connsiteX34" fmla="*/ 104775 w 1219200"/>
                  <a:gd name="connsiteY34" fmla="*/ 542925 h 726717"/>
                  <a:gd name="connsiteX35" fmla="*/ 47625 w 1219200"/>
                  <a:gd name="connsiteY35" fmla="*/ 485775 h 726717"/>
                  <a:gd name="connsiteX36" fmla="*/ 9525 w 1219200"/>
                  <a:gd name="connsiteY36" fmla="*/ 400050 h 726717"/>
                  <a:gd name="connsiteX37" fmla="*/ 0 w 1219200"/>
                  <a:gd name="connsiteY37" fmla="*/ 361950 h 726717"/>
                  <a:gd name="connsiteX38" fmla="*/ 0 w 1219200"/>
                  <a:gd name="connsiteY38" fmla="*/ 57150 h 72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9200" h="726717">
                    <a:moveTo>
                      <a:pt x="0" y="57150"/>
                    </a:moveTo>
                    <a:cubicBezTo>
                      <a:pt x="105683" y="45407"/>
                      <a:pt x="58450" y="56717"/>
                      <a:pt x="142875" y="28575"/>
                    </a:cubicBezTo>
                    <a:lnTo>
                      <a:pt x="142875" y="28575"/>
                    </a:lnTo>
                    <a:cubicBezTo>
                      <a:pt x="158750" y="25400"/>
                      <a:pt x="174881" y="23310"/>
                      <a:pt x="190500" y="19050"/>
                    </a:cubicBezTo>
                    <a:cubicBezTo>
                      <a:pt x="209873" y="13766"/>
                      <a:pt x="247650" y="0"/>
                      <a:pt x="247650" y="0"/>
                    </a:cubicBezTo>
                    <a:lnTo>
                      <a:pt x="552450" y="19050"/>
                    </a:lnTo>
                    <a:cubicBezTo>
                      <a:pt x="562429" y="20159"/>
                      <a:pt x="571371" y="25817"/>
                      <a:pt x="581025" y="28575"/>
                    </a:cubicBezTo>
                    <a:cubicBezTo>
                      <a:pt x="593612" y="32171"/>
                      <a:pt x="606586" y="34338"/>
                      <a:pt x="619125" y="38100"/>
                    </a:cubicBezTo>
                    <a:cubicBezTo>
                      <a:pt x="638359" y="43870"/>
                      <a:pt x="656794" y="52280"/>
                      <a:pt x="676275" y="57150"/>
                    </a:cubicBezTo>
                    <a:cubicBezTo>
                      <a:pt x="688975" y="60325"/>
                      <a:pt x="701836" y="62913"/>
                      <a:pt x="714375" y="66675"/>
                    </a:cubicBezTo>
                    <a:cubicBezTo>
                      <a:pt x="733609" y="72445"/>
                      <a:pt x="752475" y="79375"/>
                      <a:pt x="771525" y="85725"/>
                    </a:cubicBezTo>
                    <a:lnTo>
                      <a:pt x="828675" y="104775"/>
                    </a:lnTo>
                    <a:lnTo>
                      <a:pt x="857250" y="114300"/>
                    </a:lnTo>
                    <a:cubicBezTo>
                      <a:pt x="866775" y="117475"/>
                      <a:pt x="875980" y="121856"/>
                      <a:pt x="885825" y="123825"/>
                    </a:cubicBezTo>
                    <a:cubicBezTo>
                      <a:pt x="901700" y="127000"/>
                      <a:pt x="917831" y="129090"/>
                      <a:pt x="933450" y="133350"/>
                    </a:cubicBezTo>
                    <a:cubicBezTo>
                      <a:pt x="952823" y="138634"/>
                      <a:pt x="971550" y="146050"/>
                      <a:pt x="990600" y="152400"/>
                    </a:cubicBezTo>
                    <a:cubicBezTo>
                      <a:pt x="1009650" y="158750"/>
                      <a:pt x="1028269" y="166580"/>
                      <a:pt x="1047750" y="171450"/>
                    </a:cubicBezTo>
                    <a:cubicBezTo>
                      <a:pt x="1073150" y="177800"/>
                      <a:pt x="1099112" y="182221"/>
                      <a:pt x="1123950" y="190500"/>
                    </a:cubicBezTo>
                    <a:lnTo>
                      <a:pt x="1181100" y="209550"/>
                    </a:lnTo>
                    <a:cubicBezTo>
                      <a:pt x="1187450" y="219075"/>
                      <a:pt x="1196238" y="227367"/>
                      <a:pt x="1200150" y="238125"/>
                    </a:cubicBezTo>
                    <a:cubicBezTo>
                      <a:pt x="1209097" y="262730"/>
                      <a:pt x="1219200" y="314325"/>
                      <a:pt x="1219200" y="314325"/>
                    </a:cubicBezTo>
                    <a:cubicBezTo>
                      <a:pt x="1216025" y="342900"/>
                      <a:pt x="1213741" y="371588"/>
                      <a:pt x="1209675" y="400050"/>
                    </a:cubicBezTo>
                    <a:cubicBezTo>
                      <a:pt x="1207385" y="416077"/>
                      <a:pt x="1204598" y="432109"/>
                      <a:pt x="1200150" y="447675"/>
                    </a:cubicBezTo>
                    <a:cubicBezTo>
                      <a:pt x="1191875" y="476637"/>
                      <a:pt x="1181100" y="504825"/>
                      <a:pt x="1171575" y="533400"/>
                    </a:cubicBezTo>
                    <a:cubicBezTo>
                      <a:pt x="1168400" y="542925"/>
                      <a:pt x="1167619" y="553621"/>
                      <a:pt x="1162050" y="561975"/>
                    </a:cubicBezTo>
                    <a:cubicBezTo>
                      <a:pt x="1136650" y="600075"/>
                      <a:pt x="1117600" y="644525"/>
                      <a:pt x="1066800" y="657225"/>
                    </a:cubicBezTo>
                    <a:cubicBezTo>
                      <a:pt x="1054100" y="660400"/>
                      <a:pt x="1041239" y="662988"/>
                      <a:pt x="1028700" y="666750"/>
                    </a:cubicBezTo>
                    <a:cubicBezTo>
                      <a:pt x="1009466" y="672520"/>
                      <a:pt x="991031" y="680930"/>
                      <a:pt x="971550" y="685800"/>
                    </a:cubicBezTo>
                    <a:lnTo>
                      <a:pt x="933450" y="695325"/>
                    </a:lnTo>
                    <a:cubicBezTo>
                      <a:pt x="881753" y="694368"/>
                      <a:pt x="549141" y="726717"/>
                      <a:pt x="381000" y="676275"/>
                    </a:cubicBezTo>
                    <a:cubicBezTo>
                      <a:pt x="361766" y="670505"/>
                      <a:pt x="341811" y="666205"/>
                      <a:pt x="323850" y="657225"/>
                    </a:cubicBezTo>
                    <a:cubicBezTo>
                      <a:pt x="292100" y="641350"/>
                      <a:pt x="262276" y="620825"/>
                      <a:pt x="228600" y="609600"/>
                    </a:cubicBezTo>
                    <a:cubicBezTo>
                      <a:pt x="219075" y="606425"/>
                      <a:pt x="208802" y="604951"/>
                      <a:pt x="200025" y="600075"/>
                    </a:cubicBezTo>
                    <a:cubicBezTo>
                      <a:pt x="180011" y="588956"/>
                      <a:pt x="163353" y="572214"/>
                      <a:pt x="142875" y="561975"/>
                    </a:cubicBezTo>
                    <a:cubicBezTo>
                      <a:pt x="130175" y="555625"/>
                      <a:pt x="115863" y="551795"/>
                      <a:pt x="104775" y="542925"/>
                    </a:cubicBezTo>
                    <a:cubicBezTo>
                      <a:pt x="83738" y="526095"/>
                      <a:pt x="47625" y="485775"/>
                      <a:pt x="47625" y="485775"/>
                    </a:cubicBezTo>
                    <a:cubicBezTo>
                      <a:pt x="24955" y="417765"/>
                      <a:pt x="39714" y="445333"/>
                      <a:pt x="9525" y="400050"/>
                    </a:cubicBezTo>
                    <a:cubicBezTo>
                      <a:pt x="6350" y="387350"/>
                      <a:pt x="0" y="375041"/>
                      <a:pt x="0" y="361950"/>
                    </a:cubicBezTo>
                    <a:cubicBezTo>
                      <a:pt x="0" y="263474"/>
                      <a:pt x="9525" y="66675"/>
                      <a:pt x="0" y="571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15" name="フリーフォーム 114"/>
            <p:cNvSpPr/>
            <p:nvPr/>
          </p:nvSpPr>
          <p:spPr>
            <a:xfrm>
              <a:off x="7511973" y="2400300"/>
              <a:ext cx="800141" cy="1190625"/>
            </a:xfrm>
            <a:custGeom>
              <a:avLst/>
              <a:gdLst>
                <a:gd name="connsiteX0" fmla="*/ 0 w 807720"/>
                <a:gd name="connsiteY0" fmla="*/ 1235710 h 1235710"/>
                <a:gd name="connsiteX1" fmla="*/ 320040 w 807720"/>
                <a:gd name="connsiteY1" fmla="*/ 908050 h 1235710"/>
                <a:gd name="connsiteX2" fmla="*/ 449580 w 807720"/>
                <a:gd name="connsiteY2" fmla="*/ 885190 h 1235710"/>
                <a:gd name="connsiteX3" fmla="*/ 678180 w 807720"/>
                <a:gd name="connsiteY3" fmla="*/ 146050 h 1235710"/>
                <a:gd name="connsiteX4" fmla="*/ 807720 w 807720"/>
                <a:gd name="connsiteY4" fmla="*/ 8890 h 1235710"/>
                <a:gd name="connsiteX0" fmla="*/ 0 w 807720"/>
                <a:gd name="connsiteY0" fmla="*/ 1235710 h 1235710"/>
                <a:gd name="connsiteX1" fmla="*/ 285984 w 807720"/>
                <a:gd name="connsiteY1" fmla="*/ 927968 h 1235710"/>
                <a:gd name="connsiteX2" fmla="*/ 449580 w 807720"/>
                <a:gd name="connsiteY2" fmla="*/ 885190 h 1235710"/>
                <a:gd name="connsiteX3" fmla="*/ 678180 w 807720"/>
                <a:gd name="connsiteY3" fmla="*/ 146050 h 1235710"/>
                <a:gd name="connsiteX4" fmla="*/ 807720 w 807720"/>
                <a:gd name="connsiteY4" fmla="*/ 8890 h 1235710"/>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93846 w 807720"/>
                <a:gd name="connsiteY1" fmla="*/ 926941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3993"/>
                <a:gd name="connsiteY0" fmla="*/ 1221689 h 1221689"/>
                <a:gd name="connsiteX1" fmla="*/ 293846 w 803993"/>
                <a:gd name="connsiteY1" fmla="*/ 917365 h 1221689"/>
                <a:gd name="connsiteX2" fmla="*/ 474300 w 803993"/>
                <a:gd name="connsiteY2" fmla="*/ 844489 h 1221689"/>
                <a:gd name="connsiteX3" fmla="*/ 678180 w 803993"/>
                <a:gd name="connsiteY3" fmla="*/ 132029 h 1221689"/>
                <a:gd name="connsiteX4" fmla="*/ 803993 w 803993"/>
                <a:gd name="connsiteY4" fmla="*/ 52316 h 1221689"/>
                <a:gd name="connsiteX0" fmla="*/ 0 w 800521"/>
                <a:gd name="connsiteY0" fmla="*/ 1224326 h 1224326"/>
                <a:gd name="connsiteX1" fmla="*/ 293846 w 800521"/>
                <a:gd name="connsiteY1" fmla="*/ 920002 h 1224326"/>
                <a:gd name="connsiteX2" fmla="*/ 474300 w 800521"/>
                <a:gd name="connsiteY2" fmla="*/ 847126 h 1224326"/>
                <a:gd name="connsiteX3" fmla="*/ 678180 w 800521"/>
                <a:gd name="connsiteY3" fmla="*/ 134666 h 1224326"/>
                <a:gd name="connsiteX4" fmla="*/ 800521 w 800521"/>
                <a:gd name="connsiteY4" fmla="*/ 39128 h 1224326"/>
                <a:gd name="connsiteX0" fmla="*/ 0 w 800521"/>
                <a:gd name="connsiteY0" fmla="*/ 1189643 h 1189643"/>
                <a:gd name="connsiteX1" fmla="*/ 293846 w 800521"/>
                <a:gd name="connsiteY1" fmla="*/ 885319 h 1189643"/>
                <a:gd name="connsiteX2" fmla="*/ 474300 w 800521"/>
                <a:gd name="connsiteY2" fmla="*/ 812443 h 1189643"/>
                <a:gd name="connsiteX3" fmla="*/ 659978 w 800521"/>
                <a:gd name="connsiteY3" fmla="*/ 164286 h 1189643"/>
                <a:gd name="connsiteX4" fmla="*/ 800521 w 800521"/>
                <a:gd name="connsiteY4" fmla="*/ 4445 h 1189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521" h="1189643">
                  <a:moveTo>
                    <a:pt x="0" y="1189643"/>
                  </a:moveTo>
                  <a:cubicBezTo>
                    <a:pt x="122555" y="1055023"/>
                    <a:pt x="214796" y="948186"/>
                    <a:pt x="293846" y="885319"/>
                  </a:cubicBezTo>
                  <a:cubicBezTo>
                    <a:pt x="372896" y="822452"/>
                    <a:pt x="436220" y="890673"/>
                    <a:pt x="474300" y="812443"/>
                  </a:cubicBezTo>
                  <a:cubicBezTo>
                    <a:pt x="513423" y="734709"/>
                    <a:pt x="605608" y="298952"/>
                    <a:pt x="659978" y="164286"/>
                  </a:cubicBezTo>
                  <a:cubicBezTo>
                    <a:pt x="714348" y="29620"/>
                    <a:pt x="765596" y="0"/>
                    <a:pt x="800521" y="4445"/>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nvGrpSpPr>
          <p:cNvPr id="26" name="グループ化 64"/>
          <p:cNvGrpSpPr>
            <a:grpSpLocks/>
          </p:cNvGrpSpPr>
          <p:nvPr/>
        </p:nvGrpSpPr>
        <p:grpSpPr bwMode="auto">
          <a:xfrm>
            <a:off x="4102100" y="378792"/>
            <a:ext cx="2198092" cy="1970087"/>
            <a:chOff x="5508104" y="3645026"/>
            <a:chExt cx="2863688" cy="2566101"/>
          </a:xfrm>
        </p:grpSpPr>
        <p:sp>
          <p:nvSpPr>
            <p:cNvPr id="116"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22"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3"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4"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27" name="円/楕円 126"/>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8" name="円/楕円 127"/>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9"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31"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135"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１３</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16445263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ext uri="{D42A27DB-BD31-4B8C-83A1-F6EECF244321}">
                <p14:modId xmlns:p14="http://schemas.microsoft.com/office/powerpoint/2010/main" xmlns="" val="722827419"/>
              </p:ext>
            </p:extLst>
          </p:nvPr>
        </p:nvGraphicFramePr>
        <p:xfrm>
          <a:off x="88776" y="702359"/>
          <a:ext cx="8928102" cy="5613417"/>
        </p:xfrm>
        <a:graphic>
          <a:graphicData uri="http://schemas.openxmlformats.org/drawingml/2006/table">
            <a:tbl>
              <a:tblPr firstRow="1">
                <a:tableStyleId>{616DA210-FB5B-4158-B5E0-FEB733F419BA}</a:tableStyleId>
              </a:tblPr>
              <a:tblGrid>
                <a:gridCol w="1091451"/>
                <a:gridCol w="1652448"/>
                <a:gridCol w="6184203"/>
              </a:tblGrid>
              <a:tr h="612000">
                <a:tc>
                  <a:txBody>
                    <a:bodyPr/>
                    <a:lstStyle/>
                    <a:p>
                      <a:pPr algn="l"/>
                      <a:r>
                        <a:rPr kumimoji="1" lang="ja-JP" altLang="en-US" sz="1400" dirty="0" smtClean="0"/>
                        <a:t>総合区名</a:t>
                      </a:r>
                      <a:endParaRPr kumimoji="1" lang="en-US" altLang="ja-JP" sz="1400" dirty="0" smtClean="0"/>
                    </a:p>
                    <a:p>
                      <a:pPr algn="l"/>
                      <a:r>
                        <a:rPr kumimoji="1" lang="ja-JP" altLang="en-US" sz="1400" dirty="0" smtClean="0"/>
                        <a:t>（仮　称）</a:t>
                      </a:r>
                      <a:endParaRPr kumimoji="1" lang="ja-JP" altLang="en-US" sz="1400" dirty="0"/>
                    </a:p>
                  </a:txBody>
                  <a:tcPr marL="36005" marR="36005" marT="36003" marB="36003" anchor="ctr" anchorCtr="1">
                    <a:lnR w="12700" cap="flat" cmpd="sng" algn="ctr">
                      <a:solidFill>
                        <a:schemeClr val="tx1"/>
                      </a:solidFill>
                      <a:prstDash val="solid"/>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algn="l"/>
                      <a:r>
                        <a:rPr kumimoji="1" lang="ja-JP" altLang="en-US" sz="1600" b="1" dirty="0" smtClean="0"/>
                        <a:t>選定庁舎</a:t>
                      </a:r>
                      <a:endParaRPr kumimoji="1" lang="ja-JP" altLang="en-US" sz="1600" b="1" dirty="0"/>
                    </a:p>
                  </a:txBody>
                  <a:tcPr marL="36005" marR="36005" marT="36003" marB="36003"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algn="ctr"/>
                      <a:r>
                        <a:rPr kumimoji="1" lang="ja-JP" altLang="en-US" sz="1600" b="1" dirty="0" smtClean="0"/>
                        <a:t>選定理由</a:t>
                      </a:r>
                      <a:endParaRPr kumimoji="1" lang="ja-JP" altLang="en-US" sz="1600" b="1" dirty="0"/>
                    </a:p>
                  </a:txBody>
                  <a:tcPr marL="36005" marR="36005" marT="36003" marB="36003" anchor="ctr" anchorCtr="1">
                    <a:lnL w="12700" cap="flat" cmpd="sng" algn="ctr">
                      <a:solidFill>
                        <a:schemeClr val="tx1"/>
                      </a:solidFill>
                      <a:prstDash val="solid"/>
                      <a:round/>
                      <a:headEnd type="none" w="med" len="med"/>
                      <a:tailEnd type="none" w="med" len="med"/>
                    </a:lnL>
                    <a:lnB w="28575" cap="flat" cmpd="sng" algn="ctr">
                      <a:solidFill>
                        <a:schemeClr val="tx1"/>
                      </a:solidFill>
                      <a:prstDash val="solid"/>
                      <a:round/>
                      <a:headEnd type="none" w="med" len="med"/>
                      <a:tailEnd type="none" w="med" len="med"/>
                    </a:lnB>
                  </a:tcPr>
                </a:tc>
              </a:tr>
              <a:tr h="612000">
                <a:tc>
                  <a:txBody>
                    <a:bodyPr/>
                    <a:lstStyle/>
                    <a:p>
                      <a:pPr algn="l"/>
                      <a:r>
                        <a:rPr kumimoji="1" lang="ja-JP" altLang="en-US" sz="1600" b="1" dirty="0" smtClean="0"/>
                        <a:t>第一区</a:t>
                      </a:r>
                      <a:endParaRPr kumimoji="1" lang="ja-JP" altLang="en-US" sz="1600" b="1" dirty="0"/>
                    </a:p>
                  </a:txBody>
                  <a:tcPr marL="91453" marR="91453" marT="45724" marB="45724" anchor="ctr" anchorCtr="1">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淀川区役所</a:t>
                      </a:r>
                    </a:p>
                  </a:txBody>
                  <a:tcPr marL="66462" marR="33231" marT="36000" marB="36000" anchor="ctr">
                    <a:lnT w="28575" cap="flat" cmpd="sng" algn="ctr">
                      <a:solidFill>
                        <a:schemeClr val="tx1"/>
                      </a:solidFill>
                      <a:prstDash val="solid"/>
                      <a:round/>
                      <a:headEnd type="none" w="med" len="med"/>
                      <a:tailEnd type="none" w="med" len="med"/>
                    </a:lnT>
                  </a:tcPr>
                </a:tc>
                <a:tc>
                  <a:txBody>
                    <a:bodyPr/>
                    <a:lstStyle/>
                    <a:p>
                      <a:pPr fontAlgn="ctr"/>
                      <a:r>
                        <a:rPr lang="ja-JP" altLang="en-US" sz="1400" b="0" u="none" dirty="0" smtClean="0">
                          <a:solidFill>
                            <a:schemeClr val="tx1"/>
                          </a:solidFill>
                          <a:latin typeface="+mn-ea"/>
                          <a:ea typeface="+mn-ea"/>
                        </a:rPr>
                        <a:t>評価項目点数は同じであるが、現庁舎で新たな組織体制における職員の収容が可能な淀川区役所を選定</a:t>
                      </a:r>
                      <a:endParaRPr lang="en-US" altLang="ja-JP" sz="1400" b="0" u="none" dirty="0" smtClean="0">
                        <a:solidFill>
                          <a:schemeClr val="tx1"/>
                        </a:solidFill>
                        <a:latin typeface="+mn-ea"/>
                        <a:ea typeface="+mn-ea"/>
                      </a:endParaRPr>
                    </a:p>
                  </a:txBody>
                  <a:tcPr marL="66462" marR="33231" marT="36000" marB="36000" anchor="ct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tcPr>
                </a:tc>
              </a:tr>
              <a:tr h="612000">
                <a:tc>
                  <a:txBody>
                    <a:bodyPr/>
                    <a:lstStyle/>
                    <a:p>
                      <a:pPr algn="l"/>
                      <a:r>
                        <a:rPr kumimoji="1" lang="ja-JP" altLang="en-US" sz="1600" b="1" dirty="0" smtClean="0"/>
                        <a:t>第二区</a:t>
                      </a:r>
                      <a:endParaRPr kumimoji="1" lang="ja-JP" altLang="en-US" sz="1600" b="1" dirty="0"/>
                    </a:p>
                  </a:txBody>
                  <a:tcPr marL="91453" marR="91453" marT="45724" marB="45724" anchor="ctr" anchorCtr="1">
                    <a:lnT w="12700" cap="flat" cmpd="sng" algn="ctr">
                      <a:solidFill>
                        <a:schemeClr val="tx1"/>
                      </a:solidFill>
                      <a:prstDash val="solid"/>
                      <a:round/>
                      <a:headEnd type="none" w="med" len="med"/>
                      <a:tailEnd type="none" w="med" len="med"/>
                    </a:lnT>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北区役所</a:t>
                      </a:r>
                    </a:p>
                  </a:txBody>
                  <a:tcPr marL="66462" marR="33231" marT="36000" marB="36000" anchor="ctr">
                    <a:noFill/>
                  </a:tcPr>
                </a:tc>
                <a:tc>
                  <a:txBody>
                    <a:bodyPr/>
                    <a:lstStyle/>
                    <a:p>
                      <a:pPr fontAlgn="ctr"/>
                      <a:r>
                        <a:rPr lang="ja-JP" altLang="en-US" sz="1400" b="0" u="none" dirty="0" smtClean="0">
                          <a:solidFill>
                            <a:schemeClr val="tx1"/>
                          </a:solidFill>
                          <a:latin typeface="+mn-ea"/>
                          <a:ea typeface="+mn-ea"/>
                        </a:rPr>
                        <a:t>評価項目点数は都島区役所が最も高いが、必要延床面積が不足することから、現庁舎で新たな組織体制における職員の収容が可能な北区役所を選定</a:t>
                      </a:r>
                      <a:endParaRPr lang="en-US" altLang="ja-JP" sz="1400" b="0" u="none" dirty="0" smtClean="0">
                        <a:solidFill>
                          <a:schemeClr val="tx1"/>
                        </a:solidFill>
                        <a:latin typeface="+mn-ea"/>
                        <a:ea typeface="+mn-ea"/>
                      </a:endParaRPr>
                    </a:p>
                  </a:txBody>
                  <a:tcPr marL="66462" marR="33231" marT="36000" marB="36000" anchor="ctr">
                    <a:lnT w="12700" cap="flat" cmpd="sng" algn="ctr">
                      <a:solidFill>
                        <a:schemeClr val="tx1"/>
                      </a:solidFill>
                      <a:prstDash val="solid"/>
                      <a:round/>
                      <a:headEnd type="none" w="med" len="med"/>
                      <a:tailEnd type="none" w="med" len="med"/>
                    </a:lnT>
                    <a:lnBlToTr w="12700" cap="flat" cmpd="sng" algn="ctr">
                      <a:noFill/>
                      <a:prstDash val="solid"/>
                      <a:round/>
                      <a:headEnd type="none" w="med" len="med"/>
                      <a:tailEnd type="none" w="med" len="med"/>
                    </a:lnBlToTr>
                    <a:noFill/>
                  </a:tcPr>
                </a:tc>
              </a:tr>
              <a:tr h="612000">
                <a:tc>
                  <a:txBody>
                    <a:bodyPr/>
                    <a:lstStyle/>
                    <a:p>
                      <a:pPr algn="l"/>
                      <a:r>
                        <a:rPr kumimoji="1" lang="ja-JP" altLang="en-US" sz="1600" b="1" dirty="0" smtClean="0"/>
                        <a:t>第三区</a:t>
                      </a:r>
                      <a:endParaRPr kumimoji="1" lang="en-US" altLang="ja-JP" sz="1600" b="1" dirty="0" smtClean="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福島区役所</a:t>
                      </a:r>
                    </a:p>
                  </a:txBody>
                  <a:tcPr marL="66462" marR="33231" marT="36000" marB="36000" anchor="c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400" b="0" u="none" dirty="0" smtClean="0">
                          <a:solidFill>
                            <a:schemeClr val="tx1"/>
                          </a:solidFill>
                          <a:latin typeface="+mn-ea"/>
                          <a:ea typeface="+mn-ea"/>
                        </a:rPr>
                        <a:t>評価項目点数が最も高く、現庁舎で新たな組織体制における職員の収容が可能な福島区役所を選定</a:t>
                      </a:r>
                      <a:endParaRPr lang="en-US" altLang="ja-JP" sz="1400" b="0" u="none" dirty="0" smtClean="0">
                        <a:solidFill>
                          <a:schemeClr val="tx1"/>
                        </a:solidFill>
                        <a:latin typeface="+mn-ea"/>
                        <a:ea typeface="+mn-ea"/>
                      </a:endParaRPr>
                    </a:p>
                  </a:txBody>
                  <a:tcPr marL="66462" marR="33231" marT="36000" marB="36000" anchor="ctr">
                    <a:lnB w="12700" cap="flat" cmpd="sng" algn="ctr">
                      <a:solidFill>
                        <a:schemeClr val="tx1"/>
                      </a:solidFill>
                      <a:prstDash val="solid"/>
                      <a:round/>
                      <a:headEnd type="none" w="med" len="med"/>
                      <a:tailEnd type="none" w="med" len="med"/>
                    </a:lnB>
                    <a:noFill/>
                  </a:tcPr>
                </a:tc>
              </a:tr>
              <a:tr h="612000">
                <a:tc>
                  <a:txBody>
                    <a:bodyPr/>
                    <a:lstStyle/>
                    <a:p>
                      <a:pPr algn="l"/>
                      <a:r>
                        <a:rPr kumimoji="1" lang="ja-JP" altLang="en-US" sz="1600" b="1" dirty="0" smtClean="0"/>
                        <a:t>第四区</a:t>
                      </a:r>
                      <a:endParaRPr kumimoji="1" lang="ja-JP" altLang="en-US" sz="1600" b="1" dirty="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城東区役所</a:t>
                      </a:r>
                    </a:p>
                  </a:txBody>
                  <a:tcPr marL="66462" marR="33231" marT="36000" marB="36000" anchor="c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400" b="0" u="none" dirty="0" smtClean="0">
                          <a:solidFill>
                            <a:schemeClr val="tx1"/>
                          </a:solidFill>
                          <a:latin typeface="+mn-ea"/>
                          <a:ea typeface="+mn-ea"/>
                        </a:rPr>
                        <a:t>評価項目点数が最も高く、必要延床面積は不足するものの近隣に活用可能な市有施設がある城東区役所を選定</a:t>
                      </a:r>
                      <a:endParaRPr lang="en-US" altLang="ja-JP" sz="1400" b="0" u="none" dirty="0" smtClean="0">
                        <a:solidFill>
                          <a:schemeClr val="tx1"/>
                        </a:solidFill>
                        <a:latin typeface="+mn-ea"/>
                        <a:ea typeface="+mn-ea"/>
                      </a:endParaRPr>
                    </a:p>
                  </a:txBody>
                  <a:tcPr marL="66462" marR="33231"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612000">
                <a:tc>
                  <a:txBody>
                    <a:bodyPr/>
                    <a:lstStyle/>
                    <a:p>
                      <a:pPr algn="l"/>
                      <a:r>
                        <a:rPr kumimoji="1" lang="ja-JP" altLang="en-US" sz="1600" b="1" dirty="0" smtClean="0"/>
                        <a:t>第五区</a:t>
                      </a:r>
                      <a:endParaRPr kumimoji="1" lang="en-US" altLang="ja-JP" sz="1600" b="1" dirty="0" smtClean="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西区役所</a:t>
                      </a:r>
                    </a:p>
                  </a:txBody>
                  <a:tcPr marL="66462" marR="33231" marT="36000" marB="36000" anchor="c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400" b="0" u="none" dirty="0" smtClean="0">
                          <a:solidFill>
                            <a:schemeClr val="tx1"/>
                          </a:solidFill>
                          <a:latin typeface="+mn-ea"/>
                          <a:ea typeface="+mn-ea"/>
                        </a:rPr>
                        <a:t>評価項目点数が最も高く、現庁舎で新たな組織体制における職員の収容が可能な西区役所を選定</a:t>
                      </a:r>
                      <a:endParaRPr lang="en-US" altLang="ja-JP" sz="1400" b="0" u="none" dirty="0" smtClean="0">
                        <a:solidFill>
                          <a:schemeClr val="tx1"/>
                        </a:solidFill>
                        <a:latin typeface="+mn-ea"/>
                        <a:ea typeface="+mn-ea"/>
                      </a:endParaRPr>
                    </a:p>
                  </a:txBody>
                  <a:tcPr marL="66462" marR="33231"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61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第六区</a:t>
                      </a:r>
                      <a:endParaRPr kumimoji="1" lang="en-US" altLang="ja-JP" sz="1600" b="1" dirty="0" smtClean="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天王寺区役所</a:t>
                      </a:r>
                    </a:p>
                  </a:txBody>
                  <a:tcPr marL="66462" marR="33231" marT="36000" marB="36000" anchor="c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400" b="0" u="none" dirty="0" smtClean="0">
                          <a:solidFill>
                            <a:schemeClr val="tx1"/>
                          </a:solidFill>
                          <a:latin typeface="+mn-ea"/>
                          <a:ea typeface="+mn-ea"/>
                        </a:rPr>
                        <a:t>評価項目点数が最も高く、現庁舎で新たな組織体制における職員の収容が可能な天王寺区役所を選定</a:t>
                      </a:r>
                      <a:endParaRPr lang="en-US" altLang="ja-JP" sz="1400" b="0" u="none" dirty="0" smtClean="0">
                        <a:solidFill>
                          <a:schemeClr val="tx1"/>
                        </a:solidFill>
                        <a:latin typeface="+mn-ea"/>
                        <a:ea typeface="+mn-ea"/>
                      </a:endParaRPr>
                    </a:p>
                  </a:txBody>
                  <a:tcPr marL="66462" marR="33231" marT="36000" marB="36000" anchor="ctr">
                    <a:lnT w="12700" cap="flat" cmpd="sng" algn="ctr">
                      <a:solidFill>
                        <a:schemeClr val="tx1"/>
                      </a:solidFill>
                      <a:prstDash val="solid"/>
                      <a:round/>
                      <a:headEnd type="none" w="med" len="med"/>
                      <a:tailEnd type="none" w="med" len="med"/>
                    </a:lnT>
                    <a:noFill/>
                  </a:tcPr>
                </a:tc>
              </a:tr>
              <a:tr h="71741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第七区</a:t>
                      </a:r>
                      <a:endParaRPr kumimoji="1" lang="en-US" altLang="ja-JP" sz="1600" b="1" dirty="0" smtClean="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住吉区役所</a:t>
                      </a:r>
                    </a:p>
                  </a:txBody>
                  <a:tcPr marL="66462" marR="33231" marT="36000" marB="36000" anchor="c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400" b="0" u="none" dirty="0" smtClean="0">
                          <a:solidFill>
                            <a:schemeClr val="tx1"/>
                          </a:solidFill>
                          <a:latin typeface="+mn-ea"/>
                          <a:ea typeface="+mn-ea"/>
                        </a:rPr>
                        <a:t>評価項目点数は住之江区役所が最も高いが、必要延床面積が不足し、かつ近隣に活用可能な市有施設がなく、次点の西成区役所も同様であることから、現庁舎で新たな組織体制における職員の収容が可能な住吉区役所を選定</a:t>
                      </a:r>
                      <a:endParaRPr lang="en-US" altLang="ja-JP" sz="1400" b="0" u="none" dirty="0" smtClean="0">
                        <a:solidFill>
                          <a:schemeClr val="tx1"/>
                        </a:solidFill>
                        <a:latin typeface="+mn-ea"/>
                        <a:ea typeface="+mn-ea"/>
                      </a:endParaRPr>
                    </a:p>
                  </a:txBody>
                  <a:tcPr marL="66462" marR="33231" marT="36000" marB="36000" anchor="ctr">
                    <a:noFill/>
                  </a:tcPr>
                </a:tc>
              </a:tr>
              <a:tr h="61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第八区</a:t>
                      </a:r>
                      <a:endParaRPr kumimoji="1" lang="en-US" altLang="ja-JP" sz="1600" b="1" dirty="0" smtClean="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平野区役所</a:t>
                      </a:r>
                    </a:p>
                  </a:txBody>
                  <a:tcPr marL="66462" marR="33231" marT="36000" marB="36000" anchor="c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defRPr/>
                      </a:pPr>
                      <a:r>
                        <a:rPr lang="ja-JP" altLang="en-US" sz="1400" b="0" u="none" dirty="0" smtClean="0">
                          <a:solidFill>
                            <a:schemeClr val="tx1"/>
                          </a:solidFill>
                          <a:latin typeface="+mn-ea"/>
                          <a:ea typeface="+mn-ea"/>
                        </a:rPr>
                        <a:t>評価項目点数は同じであるが、現庁舎で新たな組織体制における職員の収容が可能な平野区役所を選定</a:t>
                      </a:r>
                      <a:endParaRPr lang="en-US" altLang="ja-JP" sz="1400" b="0" u="none" dirty="0" smtClean="0">
                        <a:solidFill>
                          <a:schemeClr val="tx1"/>
                        </a:solidFill>
                        <a:latin typeface="+mn-ea"/>
                        <a:ea typeface="+mn-ea"/>
                      </a:endParaRPr>
                    </a:p>
                  </a:txBody>
                  <a:tcPr marL="66462" marR="33231" marT="36000" marB="36000" anchor="ctr">
                    <a:noFill/>
                  </a:tcPr>
                </a:tc>
              </a:tr>
            </a:tbl>
          </a:graphicData>
        </a:graphic>
      </p:graphicFrame>
      <p:sp>
        <p:nvSpPr>
          <p:cNvPr id="8" name="テキスト ボックス 7"/>
          <p:cNvSpPr txBox="1"/>
          <p:nvPr/>
        </p:nvSpPr>
        <p:spPr>
          <a:xfrm>
            <a:off x="-121196" y="317638"/>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（３）選定庁舎と</a:t>
            </a:r>
            <a:r>
              <a:rPr lang="ja-JP" altLang="en-US" sz="1900" b="1" dirty="0" smtClean="0">
                <a:latin typeface="Meiryo UI" panose="020B0604030504040204" pitchFamily="50" charset="-128"/>
                <a:ea typeface="Meiryo UI" panose="020B0604030504040204" pitchFamily="50" charset="-128"/>
                <a:cs typeface="Meiryo UI" panose="020B0604030504040204" pitchFamily="50" charset="-128"/>
              </a:rPr>
              <a:t>選定理由</a:t>
            </a:r>
            <a:endParaRPr lang="en-US" altLang="ja-JP" sz="19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27"/>
          <p:cNvSpPr>
            <a:spLocks noChangeArrowheads="1"/>
          </p:cNvSpPr>
          <p:nvPr/>
        </p:nvSpPr>
        <p:spPr bwMode="auto">
          <a:xfrm>
            <a:off x="8112125"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7" name="テキスト ボックス 6"/>
          <p:cNvSpPr txBox="1"/>
          <p:nvPr/>
        </p:nvSpPr>
        <p:spPr>
          <a:xfrm>
            <a:off x="224345" y="6386844"/>
            <a:ext cx="8208912" cy="276999"/>
          </a:xfrm>
          <a:prstGeom prst="rect">
            <a:avLst/>
          </a:prstGeom>
          <a:noFill/>
        </p:spPr>
        <p:txBody>
          <a:bodyPr wrap="square" rtlCol="0">
            <a:spAutoFit/>
          </a:bodyPr>
          <a:lstStyle/>
          <a:p>
            <a:r>
              <a:rPr kumimoji="1" lang="en-US" altLang="ja-JP" sz="1200" dirty="0" smtClean="0"/>
              <a:t>※</a:t>
            </a:r>
            <a:r>
              <a:rPr kumimoji="1" lang="ja-JP" altLang="en-US" sz="1200" dirty="0" smtClean="0"/>
              <a:t>選定庁舎</a:t>
            </a:r>
            <a:r>
              <a:rPr lang="ja-JP" altLang="ja-JP" sz="1200" dirty="0" smtClean="0"/>
              <a:t>は、今後の施設利用計画や組織体制の確定等に伴い</a:t>
            </a:r>
            <a:r>
              <a:rPr lang="ja-JP" altLang="en-US" sz="1200" dirty="0" smtClean="0"/>
              <a:t>変更</a:t>
            </a:r>
            <a:r>
              <a:rPr lang="ja-JP" altLang="ja-JP" sz="1200" dirty="0" smtClean="0"/>
              <a:t>する可能性</a:t>
            </a:r>
            <a:r>
              <a:rPr lang="ja-JP" altLang="en-US" sz="1200" dirty="0" smtClean="0"/>
              <a:t>がある</a:t>
            </a:r>
            <a:endParaRPr kumimoji="1" lang="ja-JP" altLang="en-US" sz="1200" dirty="0"/>
          </a:p>
        </p:txBody>
      </p:sp>
    </p:spTree>
    <p:extLst>
      <p:ext uri="{BB962C8B-B14F-4D97-AF65-F5344CB8AC3E}">
        <p14:creationId xmlns:p14="http://schemas.microsoft.com/office/powerpoint/2010/main" xmlns="" val="2767419894"/>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タイトル 3"/>
          <p:cNvSpPr txBox="1">
            <a:spLocks/>
          </p:cNvSpPr>
          <p:nvPr/>
        </p:nvSpPr>
        <p:spPr bwMode="auto">
          <a:xfrm>
            <a:off x="107950" y="620712"/>
            <a:ext cx="8928100" cy="618013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7412" name="テキスト ボックス 24"/>
          <p:cNvSpPr txBox="1">
            <a:spLocks noChangeArrowheads="1"/>
          </p:cNvSpPr>
          <p:nvPr/>
        </p:nvSpPr>
        <p:spPr bwMode="auto">
          <a:xfrm>
            <a:off x="179388" y="765175"/>
            <a:ext cx="360362" cy="5903913"/>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17413"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17414"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17415"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17416"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17417" name="テキスト ボックス 35"/>
          <p:cNvSpPr txBox="1">
            <a:spLocks noChangeArrowheads="1"/>
          </p:cNvSpPr>
          <p:nvPr/>
        </p:nvSpPr>
        <p:spPr bwMode="auto">
          <a:xfrm>
            <a:off x="6706295"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17418"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17419" name="テキスト ボックス 37"/>
          <p:cNvSpPr txBox="1">
            <a:spLocks noChangeArrowheads="1"/>
          </p:cNvSpPr>
          <p:nvPr/>
        </p:nvSpPr>
        <p:spPr bwMode="auto">
          <a:xfrm>
            <a:off x="8316913" y="6594475"/>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17420"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第二区（北区・都島区・旭区）</a:t>
            </a:r>
          </a:p>
        </p:txBody>
      </p:sp>
      <p:sp>
        <p:nvSpPr>
          <p:cNvPr id="17421"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17422" name="テキスト ボックス 17"/>
          <p:cNvSpPr txBox="1">
            <a:spLocks noChangeArrowheads="1"/>
          </p:cNvSpPr>
          <p:nvPr/>
        </p:nvSpPr>
        <p:spPr bwMode="auto">
          <a:xfrm>
            <a:off x="611188" y="928688"/>
            <a:ext cx="80645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27 </a:t>
            </a:r>
            <a:r>
              <a:rPr lang="ja-JP" altLang="ja-JP" sz="1200">
                <a:latin typeface="ＭＳ Ｐゴシック" charset="-128"/>
              </a:rPr>
              <a:t>年の人口は、</a:t>
            </a:r>
            <a:r>
              <a:rPr lang="en-US" altLang="ja-JP" sz="1200">
                <a:latin typeface="ＭＳ Ｐゴシック" charset="-128"/>
              </a:rPr>
              <a:t>320,002</a:t>
            </a:r>
            <a:r>
              <a:rPr lang="ja-JP" altLang="ja-JP" sz="1200">
                <a:latin typeface="ＭＳ Ｐゴシック" charset="-128"/>
              </a:rPr>
              <a:t>人で人口推移を見ると増加傾向</a:t>
            </a:r>
            <a:endParaRPr lang="ja-JP" altLang="en-US" sz="1200">
              <a:solidFill>
                <a:srgbClr val="000000"/>
              </a:solidFill>
              <a:latin typeface="ＭＳ Ｐゴシック" charset="-128"/>
            </a:endParaRPr>
          </a:p>
          <a:p>
            <a:pPr eaLnBrk="1" hangingPunct="1">
              <a:lnSpc>
                <a:spcPts val="1000"/>
              </a:lnSpc>
              <a:spcBef>
                <a:spcPct val="50000"/>
              </a:spcBef>
              <a:buFont typeface="Wingdings" pitchFamily="2" charset="2"/>
              <a:buNone/>
            </a:pPr>
            <a:r>
              <a:rPr lang="ja-JP" altLang="en-US" sz="1200">
                <a:solidFill>
                  <a:srgbClr val="000000"/>
                </a:solidFill>
                <a:latin typeface="ＭＳ Ｐゴシック" charset="-128"/>
              </a:rPr>
              <a:t>○</a:t>
            </a:r>
            <a:r>
              <a:rPr lang="ja-JP" altLang="en-US" sz="1200">
                <a:latin typeface="ＭＳ Ｐゴシック" charset="-128"/>
              </a:rPr>
              <a:t>平成</a:t>
            </a:r>
            <a:r>
              <a:rPr lang="en-US" altLang="ja-JP" sz="1200">
                <a:latin typeface="ＭＳ Ｐゴシック" charset="-128"/>
              </a:rPr>
              <a:t>47</a:t>
            </a:r>
            <a:r>
              <a:rPr lang="ja-JP" altLang="en-US" sz="1200">
                <a:latin typeface="ＭＳ Ｐゴシック" charset="-128"/>
              </a:rPr>
              <a:t>年の将来推計人口は</a:t>
            </a:r>
            <a:r>
              <a:rPr lang="en-US" altLang="ja-JP" sz="1200">
                <a:latin typeface="ＭＳ Ｐゴシック" charset="-128"/>
              </a:rPr>
              <a:t>297,982</a:t>
            </a:r>
            <a:r>
              <a:rPr lang="ja-JP" altLang="en-US" sz="1200">
                <a:latin typeface="ＭＳ Ｐゴシック" charset="-128"/>
              </a:rPr>
              <a:t>人で、今後は減少傾向と予測される</a:t>
            </a:r>
            <a:endParaRPr lang="en-US" altLang="ja-JP" sz="1200">
              <a:latin typeface="ＭＳ Ｐゴシック" charset="-128"/>
            </a:endParaRPr>
          </a:p>
        </p:txBody>
      </p:sp>
      <p:graphicFrame>
        <p:nvGraphicFramePr>
          <p:cNvPr id="19" name="Group 23"/>
          <p:cNvGraphicFramePr>
            <a:graphicFrameLocks noGrp="1"/>
          </p:cNvGraphicFramePr>
          <p:nvPr/>
        </p:nvGraphicFramePr>
        <p:xfrm>
          <a:off x="592138" y="1700213"/>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320,002</a:t>
                      </a:r>
                      <a:r>
                        <a:rPr lang="ja-JP" altLang="en-US" sz="1000" b="0" i="0" u="none" strike="noStrike" dirty="0" smtClean="0">
                          <a:latin typeface="ＭＳ Ｐゴシック" pitchFamily="50" charset="-128"/>
                          <a:ea typeface="ＭＳ Ｐゴシック" pitchFamily="50" charset="-128"/>
                        </a:rPr>
                        <a:t>人</a:t>
                      </a:r>
                      <a:endParaRPr lang="ja-JP" altLang="en-US"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66.1%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297,982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169,431</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39.3%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12.4%</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18.3%</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598,913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187%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14,072</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6,086</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22.74ｋ㎡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627784" y="1772816"/>
          <a:ext cx="5624480" cy="242924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563540" y="4350204"/>
          <a:ext cx="345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827471" y="4268324"/>
          <a:ext cx="327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3"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26098946"/>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タイトル 3"/>
          <p:cNvSpPr txBox="1">
            <a:spLocks/>
          </p:cNvSpPr>
          <p:nvPr/>
        </p:nvSpPr>
        <p:spPr bwMode="auto">
          <a:xfrm>
            <a:off x="107950" y="260350"/>
            <a:ext cx="8928100" cy="6413405"/>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8436" name="テキスト ボックス 24"/>
          <p:cNvSpPr txBox="1">
            <a:spLocks noChangeArrowheads="1"/>
          </p:cNvSpPr>
          <p:nvPr/>
        </p:nvSpPr>
        <p:spPr bwMode="auto">
          <a:xfrm>
            <a:off x="187325" y="401639"/>
            <a:ext cx="360363" cy="6244822"/>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4</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8,758</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27.6%</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63.2%</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17,261</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8464" name="Rectangle 86"/>
          <p:cNvSpPr>
            <a:spLocks noChangeArrowheads="1"/>
          </p:cNvSpPr>
          <p:nvPr/>
        </p:nvSpPr>
        <p:spPr bwMode="auto">
          <a:xfrm>
            <a:off x="5638800" y="3477609"/>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18465" name="テキスト ボックス 33"/>
          <p:cNvSpPr txBox="1">
            <a:spLocks noChangeArrowheads="1"/>
          </p:cNvSpPr>
          <p:nvPr/>
        </p:nvSpPr>
        <p:spPr bwMode="auto">
          <a:xfrm>
            <a:off x="8027988" y="6493859"/>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136,109 </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19.8%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80.1%  </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8</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9,428</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1,961</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4.5</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5,737</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434</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69,243</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8,688</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8514" name="Rectangle 86"/>
          <p:cNvSpPr>
            <a:spLocks noChangeArrowheads="1"/>
          </p:cNvSpPr>
          <p:nvPr/>
        </p:nvSpPr>
        <p:spPr bwMode="auto">
          <a:xfrm>
            <a:off x="1498600" y="3479197"/>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18515"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4</a:t>
            </a:r>
            <a:r>
              <a:rPr lang="ja-JP" altLang="ja-JP" sz="1200" dirty="0">
                <a:latin typeface="+mn-ea"/>
                <a:ea typeface="ＭＳ Ｐゴシック" pitchFamily="50" charset="-128"/>
              </a:rPr>
              <a:t>兆</a:t>
            </a:r>
            <a:r>
              <a:rPr lang="en-US" altLang="ja-JP" sz="1200" dirty="0">
                <a:latin typeface="+mn-ea"/>
                <a:ea typeface="ＭＳ Ｐゴシック" pitchFamily="50" charset="-128"/>
              </a:rPr>
              <a:t>8,758</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a:t>
            </a:r>
            <a:r>
              <a:rPr lang="ja-JP" altLang="en-US" sz="1200" dirty="0">
                <a:solidFill>
                  <a:srgbClr val="000000"/>
                </a:solidFill>
                <a:latin typeface="ＭＳ Ｐゴシック" pitchFamily="50" charset="-128"/>
                <a:ea typeface="ＭＳ Ｐゴシック" pitchFamily="50" charset="-128"/>
                <a:cs typeface="Times New Roman" pitchFamily="18" charset="0"/>
              </a:rPr>
              <a:t>商業の販売額は</a:t>
            </a:r>
            <a:r>
              <a:rPr lang="en-US" altLang="ja-JP" sz="1200" dirty="0">
                <a:solidFill>
                  <a:srgbClr val="000000"/>
                </a:solidFill>
                <a:latin typeface="ＭＳ Ｐゴシック" pitchFamily="50" charset="-128"/>
                <a:ea typeface="ＭＳ Ｐゴシック" pitchFamily="50" charset="-128"/>
                <a:cs typeface="Times New Roman" pitchFamily="18" charset="0"/>
              </a:rPr>
              <a:t>8</a:t>
            </a:r>
            <a:r>
              <a:rPr lang="ja-JP" altLang="en-US" sz="1200" dirty="0">
                <a:solidFill>
                  <a:srgbClr val="000000"/>
                </a:solidFill>
                <a:latin typeface="ＭＳ Ｐゴシック" pitchFamily="50" charset="-128"/>
                <a:ea typeface="ＭＳ Ｐゴシック" pitchFamily="50" charset="-128"/>
                <a:cs typeface="Times New Roman" pitchFamily="18" charset="0"/>
              </a:rPr>
              <a:t>兆</a:t>
            </a:r>
            <a:r>
              <a:rPr lang="en-US" altLang="ja-JP" sz="1200" dirty="0">
                <a:solidFill>
                  <a:srgbClr val="000000"/>
                </a:solidFill>
                <a:latin typeface="ＭＳ Ｐゴシック" pitchFamily="50" charset="-128"/>
                <a:ea typeface="ＭＳ Ｐゴシック" pitchFamily="50" charset="-128"/>
                <a:cs typeface="Times New Roman" pitchFamily="18" charset="0"/>
              </a:rPr>
              <a:t>9,428</a:t>
            </a:r>
            <a:r>
              <a:rPr lang="ja-JP" altLang="en-US" sz="12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200" dirty="0">
                <a:solidFill>
                  <a:srgbClr val="000000"/>
                </a:solidFill>
                <a:latin typeface="ＭＳ Ｐゴシック" pitchFamily="50" charset="-128"/>
                <a:ea typeface="ＭＳ Ｐゴシック" pitchFamily="50" charset="-128"/>
                <a:cs typeface="Times New Roman" pitchFamily="18" charset="0"/>
              </a:rPr>
              <a:t>(8</a:t>
            </a:r>
            <a:r>
              <a:rPr lang="ja-JP" altLang="en-US" sz="1200" dirty="0">
                <a:solidFill>
                  <a:srgbClr val="000000"/>
                </a:solidFill>
                <a:latin typeface="ＭＳ Ｐゴシック" pitchFamily="50" charset="-128"/>
                <a:ea typeface="ＭＳ Ｐゴシック" pitchFamily="50" charset="-128"/>
                <a:cs typeface="Times New Roman" pitchFamily="18" charset="0"/>
              </a:rPr>
              <a:t>区</a:t>
            </a:r>
            <a:r>
              <a:rPr lang="en-US" altLang="ja-JP" sz="1200" dirty="0">
                <a:solidFill>
                  <a:srgbClr val="000000"/>
                </a:solidFill>
                <a:latin typeface="ＭＳ Ｐゴシック" pitchFamily="50" charset="-128"/>
                <a:ea typeface="ＭＳ Ｐゴシック" pitchFamily="50" charset="-128"/>
                <a:cs typeface="Times New Roman" pitchFamily="18" charset="0"/>
              </a:rPr>
              <a:t>)</a:t>
            </a:r>
            <a:r>
              <a:rPr lang="ja-JP" altLang="en-US" sz="1200" dirty="0">
                <a:solidFill>
                  <a:srgbClr val="000000"/>
                </a:solidFill>
                <a:latin typeface="ＭＳ Ｐゴシック" pitchFamily="50" charset="-128"/>
                <a:ea typeface="ＭＳ Ｐゴシック" pitchFamily="50" charset="-128"/>
                <a:cs typeface="Times New Roman" pitchFamily="18" charset="0"/>
              </a:rPr>
              <a:t>平均の</a:t>
            </a:r>
            <a:r>
              <a:rPr lang="en-US" altLang="ja-JP" sz="1200" dirty="0">
                <a:solidFill>
                  <a:srgbClr val="000000"/>
                </a:solidFill>
                <a:latin typeface="ＭＳ Ｐゴシック" pitchFamily="50" charset="-128"/>
                <a:ea typeface="ＭＳ Ｐゴシック" pitchFamily="50" charset="-128"/>
                <a:cs typeface="Times New Roman" pitchFamily="18" charset="0"/>
              </a:rPr>
              <a:t>4</a:t>
            </a:r>
            <a:r>
              <a:rPr lang="ja-JP" altLang="en-US" sz="1200" dirty="0">
                <a:solidFill>
                  <a:srgbClr val="000000"/>
                </a:solidFill>
                <a:latin typeface="ＭＳ Ｐゴシック" pitchFamily="50" charset="-128"/>
                <a:ea typeface="ＭＳ Ｐゴシック" pitchFamily="50" charset="-128"/>
                <a:cs typeface="Times New Roman" pitchFamily="18" charset="0"/>
              </a:rPr>
              <a:t>兆</a:t>
            </a:r>
            <a:r>
              <a:rPr lang="en-US" altLang="ja-JP" sz="1200" dirty="0">
                <a:solidFill>
                  <a:srgbClr val="000000"/>
                </a:solidFill>
                <a:latin typeface="ＭＳ Ｐゴシック" pitchFamily="50" charset="-128"/>
                <a:ea typeface="ＭＳ Ｐゴシック" pitchFamily="50" charset="-128"/>
                <a:cs typeface="Times New Roman" pitchFamily="18" charset="0"/>
              </a:rPr>
              <a:t>3,435</a:t>
            </a:r>
            <a:r>
              <a:rPr lang="ja-JP" altLang="en-US" sz="1200" dirty="0">
                <a:solidFill>
                  <a:srgbClr val="000000"/>
                </a:solidFill>
                <a:latin typeface="ＭＳ Ｐゴシック" pitchFamily="50" charset="-128"/>
                <a:ea typeface="ＭＳ Ｐゴシック" pitchFamily="50" charset="-128"/>
                <a:cs typeface="Times New Roman" pitchFamily="18" charset="0"/>
              </a:rPr>
              <a:t>億円を上回っている</a:t>
            </a:r>
            <a:endParaRPr lang="en-US" altLang="ja-JP" sz="1200" dirty="0">
              <a:latin typeface="+mn-ea"/>
              <a:ea typeface="ＭＳ Ｐゴシック" pitchFamily="50" charset="-128"/>
            </a:endParaRPr>
          </a:p>
        </p:txBody>
      </p:sp>
      <p:graphicFrame>
        <p:nvGraphicFramePr>
          <p:cNvPr id="17" name="グラフ 16"/>
          <p:cNvGraphicFramePr>
            <a:graphicFrameLocks/>
          </p:cNvGraphicFramePr>
          <p:nvPr/>
        </p:nvGraphicFramePr>
        <p:xfrm>
          <a:off x="4716016" y="3838790"/>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グラフ 14"/>
          <p:cNvGraphicFramePr>
            <a:graphicFrameLocks/>
          </p:cNvGraphicFramePr>
          <p:nvPr/>
        </p:nvGraphicFramePr>
        <p:xfrm>
          <a:off x="511208" y="3622766"/>
          <a:ext cx="413280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18519" name="テキスト ボックス 33"/>
          <p:cNvSpPr txBox="1">
            <a:spLocks noChangeArrowheads="1"/>
          </p:cNvSpPr>
          <p:nvPr/>
        </p:nvSpPr>
        <p:spPr bwMode="auto">
          <a:xfrm>
            <a:off x="2987675" y="6493859"/>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6" name="正方形/長方形 27"/>
          <p:cNvSpPr>
            <a:spLocks noChangeArrowheads="1"/>
          </p:cNvSpPr>
          <p:nvPr/>
        </p:nvSpPr>
        <p:spPr bwMode="auto">
          <a:xfrm>
            <a:off x="8112125" y="6669360"/>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282665738"/>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9460"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51.8%</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43.0%</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29.5%</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10.6%</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45.9%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54.1%</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9486" name="Rectangle 86"/>
          <p:cNvSpPr>
            <a:spLocks noChangeArrowheads="1"/>
          </p:cNvSpPr>
          <p:nvPr/>
        </p:nvSpPr>
        <p:spPr bwMode="auto">
          <a:xfrm>
            <a:off x="3348038"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19487"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61178"/>
        </p:xfrm>
        <a:graphic>
          <a:graphicData uri="http://schemas.openxmlformats.org/drawingml/2006/table">
            <a:tbl>
              <a:tblPr/>
              <a:tblGrid>
                <a:gridCol w="288010"/>
                <a:gridCol w="719944"/>
                <a:gridCol w="719944"/>
                <a:gridCol w="935927"/>
              </a:tblGrid>
              <a:tr h="243822">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17" marB="4571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79">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797" marB="46797"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89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4,809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  </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79">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198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71">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797" marB="46797"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zh-TW" sz="1000" b="0" i="0" u="none" strike="noStrike" dirty="0" smtClean="0">
                          <a:latin typeface="ＭＳ Ｐゴシック" pitchFamily="50" charset="-128"/>
                          <a:ea typeface="ＭＳ Ｐゴシック" pitchFamily="50" charset="-128"/>
                        </a:rPr>
                        <a:t>492</a:t>
                      </a:r>
                      <a:r>
                        <a:rPr lang="zh-TW" altLang="en-US" sz="1000" b="0" i="0" u="none" strike="noStrike" dirty="0" smtClean="0">
                          <a:latin typeface="ＭＳ Ｐゴシック" pitchFamily="50" charset="-128"/>
                          <a:ea typeface="ＭＳ Ｐゴシック" pitchFamily="50" charset="-128"/>
                        </a:rPr>
                        <a:t>業者</a:t>
                      </a:r>
                      <a:endParaRPr lang="en-US" altLang="zh-TW" sz="1000" b="0" i="0" u="none" strike="noStrike" dirty="0" smtClean="0">
                        <a:latin typeface="ＭＳ Ｐゴシック" pitchFamily="50" charset="-128"/>
                        <a:ea typeface="ＭＳ Ｐゴシック" pitchFamily="50" charset="-128"/>
                      </a:endParaRPr>
                    </a:p>
                    <a:p>
                      <a:pPr algn="ctr" fontAlgn="ct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21.6</a:t>
                      </a:r>
                      <a:r>
                        <a:rPr lang="zh-TW" altLang="en-US" sz="1000" b="0" i="0" u="none" strike="noStrike" dirty="0" smtClean="0">
                          <a:latin typeface="ＭＳ Ｐゴシック" pitchFamily="50" charset="-128"/>
                          <a:ea typeface="ＭＳ Ｐゴシック" pitchFamily="50" charset="-128"/>
                        </a:rPr>
                        <a:t>業者） </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6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1,013</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3.2</a:t>
                      </a:r>
                      <a:r>
                        <a:rPr lang="ja-JP" altLang="en-US" sz="1000" b="0" i="0" u="none" strike="noStrike" dirty="0" smtClean="0">
                          <a:latin typeface="ＭＳ Ｐゴシック" pitchFamily="50" charset="-128"/>
                          <a:ea typeface="ＭＳ Ｐゴシック" pitchFamily="50" charset="-128"/>
                        </a:rPr>
                        <a:t>ヵ所）</a:t>
                      </a:r>
                    </a:p>
                  </a:txBody>
                  <a:tcPr marL="9524" marR="9524" marT="9524"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6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82,528</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25.8%</a:t>
                      </a:r>
                      <a:r>
                        <a:rPr lang="ja-JP" altLang="en-US" sz="1000" b="0" i="0" u="none" strike="noStrike" dirty="0">
                          <a:latin typeface="ＭＳ Ｐゴシック" pitchFamily="50" charset="-128"/>
                          <a:ea typeface="ＭＳ Ｐゴシック" pitchFamily="50" charset="-128"/>
                        </a:rPr>
                        <a:t>）</a:t>
                      </a:r>
                    </a:p>
                  </a:txBody>
                  <a:tcPr marL="9524" marR="9524" marT="9524"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6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10,520</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32.7‰</a:t>
                      </a:r>
                      <a:r>
                        <a:rPr lang="ja-JP" altLang="en-US" sz="1000" b="0" i="0" u="none" strike="noStrike" dirty="0">
                          <a:latin typeface="ＭＳ Ｐゴシック" pitchFamily="50" charset="-128"/>
                          <a:ea typeface="ＭＳ Ｐゴシック" pitchFamily="50" charset="-128"/>
                        </a:rPr>
                        <a:t>）</a:t>
                      </a:r>
                    </a:p>
                  </a:txBody>
                  <a:tcPr marL="9524" marR="9524" marT="9524"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71">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797" marB="46797"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41</a:t>
                      </a:r>
                      <a:r>
                        <a:rPr lang="ja-JP" altLang="en-US" sz="1000" b="0" i="0" u="none" strike="noStrike" dirty="0" smtClean="0">
                          <a:latin typeface="ＭＳ Ｐゴシック" pitchFamily="50" charset="-128"/>
                          <a:ea typeface="ＭＳ Ｐゴシック" pitchFamily="50" charset="-128"/>
                        </a:rPr>
                        <a:t>駅</a:t>
                      </a:r>
                      <a:endParaRPr lang="en-US" altLang="ja-JP" sz="1000" b="0" i="0" u="none" strike="noStrike" dirty="0" smtClean="0">
                        <a:latin typeface="ＭＳ Ｐゴシック" pitchFamily="50" charset="-128"/>
                        <a:ea typeface="ＭＳ Ｐゴシック" pitchFamily="50" charset="-128"/>
                      </a:endParaRPr>
                    </a:p>
                    <a:p>
                      <a:pPr algn="ctr" fontAlgn="ct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1.8</a:t>
                      </a:r>
                      <a:r>
                        <a:rPr lang="ja-JP" altLang="en-US" sz="1000" b="0" i="0" u="none" strike="noStrike" dirty="0" smtClean="0">
                          <a:latin typeface="ＭＳ Ｐゴシック" pitchFamily="50" charset="-128"/>
                          <a:ea typeface="ＭＳ Ｐゴシック" pitchFamily="50" charset="-128"/>
                        </a:rPr>
                        <a:t>駅）</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79">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1,946</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4"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797" marB="46797"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a:solidFill>
                            <a:schemeClr val="tx1"/>
                          </a:solidFill>
                          <a:latin typeface="ＭＳ Ｐゴシック" pitchFamily="50" charset="-128"/>
                          <a:ea typeface="ＭＳ Ｐゴシック" pitchFamily="50" charset="-128"/>
                        </a:rPr>
                        <a:t>44.9%</a:t>
                      </a:r>
                    </a:p>
                  </a:txBody>
                  <a:tcPr marL="9524" marR="9524" marT="9524"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7" marB="46797"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a:solidFill>
                            <a:schemeClr val="tx1"/>
                          </a:solidFill>
                          <a:latin typeface="ＭＳ Ｐゴシック" pitchFamily="50" charset="-128"/>
                          <a:ea typeface="ＭＳ Ｐゴシック" pitchFamily="50" charset="-128"/>
                        </a:rPr>
                        <a:t>55.1%</a:t>
                      </a:r>
                    </a:p>
                  </a:txBody>
                  <a:tcPr marL="9524" marR="9524" marT="9524"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9558"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9559" name="Rectangle 86"/>
          <p:cNvSpPr>
            <a:spLocks noChangeArrowheads="1"/>
          </p:cNvSpPr>
          <p:nvPr/>
        </p:nvSpPr>
        <p:spPr bwMode="auto">
          <a:xfrm>
            <a:off x="3348038"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19560"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smtClean="0">
                <a:latin typeface="+mn-ea"/>
                <a:ea typeface="ＭＳ Ｐゴシック" pitchFamily="50" charset="-128"/>
              </a:rPr>
              <a:t>住居が</a:t>
            </a:r>
            <a:r>
              <a:rPr lang="en-US" altLang="ja-JP" sz="1200" dirty="0">
                <a:latin typeface="+mn-ea"/>
                <a:ea typeface="ＭＳ Ｐゴシック" pitchFamily="50" charset="-128"/>
              </a:rPr>
              <a:t>43</a:t>
            </a:r>
            <a:r>
              <a:rPr lang="ja-JP" altLang="ja-JP" sz="1200" dirty="0">
                <a:latin typeface="+mn-ea"/>
                <a:ea typeface="ＭＳ Ｐゴシック" pitchFamily="50" charset="-128"/>
              </a:rPr>
              <a:t>％</a:t>
            </a:r>
            <a:r>
              <a:rPr lang="ja-JP" altLang="en-US" sz="1200" dirty="0">
                <a:latin typeface="+mn-ea"/>
                <a:ea typeface="ＭＳ Ｐゴシック" pitchFamily="50" charset="-128"/>
              </a:rPr>
              <a:t>と</a:t>
            </a:r>
            <a:r>
              <a:rPr lang="ja-JP" altLang="ja-JP" sz="1200" dirty="0">
                <a:latin typeface="+mn-ea"/>
                <a:ea typeface="ＭＳ Ｐゴシック" pitchFamily="50" charset="-128"/>
              </a:rPr>
              <a:t>全体に占める割合が大きい</a:t>
            </a:r>
            <a:endParaRPr lang="ja-JP" altLang="en-US" sz="1200" dirty="0">
              <a:solidFill>
                <a:srgbClr val="000000"/>
              </a:solidFill>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41</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1.8</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1,013</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3.2</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48.2</a:t>
                      </a:r>
                      <a:r>
                        <a:rPr lang="en-US" altLang="ja-JP" sz="1000" b="0" i="0" u="none" strike="noStrike" dirty="0">
                          <a:latin typeface="ＭＳ Ｐゴシック" pitchFamily="50" charset="-128"/>
                          <a:ea typeface="ＭＳ Ｐゴシック" pitchFamily="50" charset="-128"/>
                        </a:rPr>
                        <a:t>%</a:t>
                      </a:r>
                      <a:endParaRPr lang="en-US" altLang="ja-JP" sz="1000" b="0" i="0" u="none" strike="noStrike" dirty="0" smtClean="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41.2%</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21.7%</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17.3%</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0.0%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19.8%</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931071" y="1366589"/>
          <a:ext cx="3024000" cy="2494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グラフ 18"/>
          <p:cNvGraphicFramePr>
            <a:graphicFrameLocks/>
          </p:cNvGraphicFramePr>
          <p:nvPr/>
        </p:nvGraphicFramePr>
        <p:xfrm>
          <a:off x="2875831" y="4240535"/>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17"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１６</a:t>
            </a:r>
            <a:endParaRPr lang="ja-JP" altLang="en-US" sz="1200" b="1" dirty="0">
              <a:solidFill>
                <a:srgbClr val="000000"/>
              </a:solidFill>
              <a:latin typeface="ＭＳ Ｐゴシック" charset="-128"/>
              <a:ea typeface="Meiryo UI" pitchFamily="50" charset="-128"/>
              <a:cs typeface="Meiryo UI" pitchFamily="50" charset="-128"/>
            </a:endParaRPr>
          </a:p>
        </p:txBody>
      </p:sp>
      <p:grpSp>
        <p:nvGrpSpPr>
          <p:cNvPr id="2" name="グループ化 19"/>
          <p:cNvGrpSpPr/>
          <p:nvPr/>
        </p:nvGrpSpPr>
        <p:grpSpPr>
          <a:xfrm>
            <a:off x="3730724" y="3535308"/>
            <a:ext cx="432048" cy="216024"/>
            <a:chOff x="701196" y="2120240"/>
            <a:chExt cx="432048" cy="216024"/>
          </a:xfrm>
        </p:grpSpPr>
        <p:sp>
          <p:nvSpPr>
            <p:cNvPr id="21" name="正方形/長方形 20"/>
            <p:cNvSpPr/>
            <p:nvPr/>
          </p:nvSpPr>
          <p:spPr>
            <a:xfrm>
              <a:off x="797984" y="2149956"/>
              <a:ext cx="216024"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p>
          </p:txBody>
        </p:sp>
        <p:sp>
          <p:nvSpPr>
            <p:cNvPr id="22" name="テキスト ボックス 3"/>
            <p:cNvSpPr txBox="1"/>
            <p:nvPr/>
          </p:nvSpPr>
          <p:spPr>
            <a:xfrm>
              <a:off x="701196" y="2120240"/>
              <a:ext cx="432048" cy="21602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800" dirty="0"/>
                <a:t>住居</a:t>
              </a:r>
            </a:p>
          </p:txBody>
        </p:sp>
      </p:grpSp>
    </p:spTree>
    <p:extLst>
      <p:ext uri="{BB962C8B-B14F-4D97-AF65-F5344CB8AC3E}">
        <p14:creationId xmlns="" xmlns:p14="http://schemas.microsoft.com/office/powerpoint/2010/main" val="1745521658"/>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HGS創英角ｺﾞｼｯｸUB" pitchFamily="50" charset="-128"/>
              </a:rPr>
              <a:t>第三区</a:t>
            </a:r>
          </a:p>
          <a:p>
            <a:pPr algn="ctr" eaLnBrk="1" hangingPunct="1">
              <a:spcBef>
                <a:spcPct val="50000"/>
              </a:spcBef>
              <a:buFont typeface="Wingdings" pitchFamily="2" charset="2"/>
              <a:buNone/>
            </a:pPr>
            <a:r>
              <a:rPr lang="ja-JP" altLang="en-US" sz="2400" b="1">
                <a:latin typeface="HGS創英角ｺﾞｼｯｸUB" pitchFamily="50" charset="-128"/>
              </a:rPr>
              <a:t>（福島</a:t>
            </a:r>
            <a:r>
              <a:rPr lang="ja-JP" altLang="en-US" sz="2400" b="1">
                <a:latin typeface="HGP創英角ｺﾞｼｯｸUB" pitchFamily="50" charset="-128"/>
              </a:rPr>
              <a:t>区・此花区・港区・西淀川区</a:t>
            </a:r>
            <a:r>
              <a:rPr lang="ja-JP" altLang="en-US" sz="2400" b="1">
                <a:latin typeface="HGS創英角ｺﾞｼｯｸUB" pitchFamily="50" charset="-128"/>
              </a:rPr>
              <a:t>）</a:t>
            </a:r>
          </a:p>
        </p:txBody>
      </p:sp>
      <p:sp>
        <p:nvSpPr>
          <p:cNvPr id="3"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１７</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777118389"/>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第三区（福島区・此花区・港区・西淀川区）</a:t>
            </a:r>
          </a:p>
        </p:txBody>
      </p:sp>
      <p:sp>
        <p:nvSpPr>
          <p:cNvPr id="21508"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1509" name="タイトル 3"/>
          <p:cNvSpPr>
            <a:spLocks/>
          </p:cNvSpPr>
          <p:nvPr/>
        </p:nvSpPr>
        <p:spPr bwMode="auto">
          <a:xfrm>
            <a:off x="74613" y="549275"/>
            <a:ext cx="3816350"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20713"/>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概要</a:t>
            </a:r>
          </a:p>
        </p:txBody>
      </p:sp>
      <p:sp>
        <p:nvSpPr>
          <p:cNvPr id="21511" name="Text Box 8"/>
          <p:cNvSpPr txBox="1">
            <a:spLocks noChangeArrowheads="1"/>
          </p:cNvSpPr>
          <p:nvPr/>
        </p:nvSpPr>
        <p:spPr bwMode="auto">
          <a:xfrm>
            <a:off x="74613" y="2708275"/>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21512"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21513" name="Text Box 10"/>
          <p:cNvSpPr txBox="1">
            <a:spLocks noChangeArrowheads="1"/>
          </p:cNvSpPr>
          <p:nvPr/>
        </p:nvSpPr>
        <p:spPr bwMode="auto">
          <a:xfrm>
            <a:off x="74613" y="4508500"/>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47638" y="1125538"/>
          <a:ext cx="3671887" cy="1368723"/>
        </p:xfrm>
        <a:graphic>
          <a:graphicData uri="http://schemas.openxmlformats.org/drawingml/2006/table">
            <a:tbl>
              <a:tblPr/>
              <a:tblGrid>
                <a:gridCol w="1223962"/>
                <a:gridCol w="1223963"/>
                <a:gridCol w="1223962"/>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316,665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305,336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286,901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151,494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358,467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6,884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5,591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46.00</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47638" y="4806950"/>
          <a:ext cx="3671887" cy="1346340"/>
        </p:xfrm>
        <a:graphic>
          <a:graphicData uri="http://schemas.openxmlformats.org/drawingml/2006/table">
            <a:tbl>
              <a:tblPr/>
              <a:tblGrid>
                <a:gridCol w="1223962"/>
                <a:gridCol w="1223963"/>
                <a:gridCol w="1223962"/>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館</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47638" y="2995613"/>
          <a:ext cx="3671887" cy="1257621"/>
        </p:xfrm>
        <a:graphic>
          <a:graphicData uri="http://schemas.openxmlformats.org/drawingml/2006/table">
            <a:tbl>
              <a:tblPr/>
              <a:tblGrid>
                <a:gridCol w="1223962"/>
                <a:gridCol w="608112"/>
                <a:gridCol w="615851"/>
                <a:gridCol w="1223962"/>
              </a:tblGrid>
              <a:tr h="360173">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en-US" altLang="ja-JP" sz="1000" b="0" i="0" u="none" strike="noStrike" cap="none" normalizeH="0" baseline="0" dirty="0" smtClean="0">
                        <a:ln>
                          <a:noFill/>
                        </a:ln>
                        <a:solidFill>
                          <a:srgbClr val="FF0000"/>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282">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282">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2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福島</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此花</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2.2km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gridSpan="2">
                  <a:txBody>
                    <a:bodyPr/>
                    <a:lstStyle/>
                    <a:p>
                      <a:r>
                        <a:rPr lang="ja-JP" altLang="en-US" sz="1000" dirty="0" smtClean="0">
                          <a:latin typeface="ＭＳ Ｐゴシック" pitchFamily="50" charset="-128"/>
                          <a:ea typeface="ＭＳ Ｐゴシック" pitchFamily="50" charset="-128"/>
                        </a:rPr>
                        <a:t>福島 ⇔ 港   　　</a:t>
                      </a:r>
                      <a:r>
                        <a:rPr lang="en-US" altLang="ja-JP" sz="1000" dirty="0" smtClean="0">
                          <a:latin typeface="ＭＳ Ｐゴシック" pitchFamily="50" charset="-128"/>
                          <a:ea typeface="ＭＳ Ｐゴシック" pitchFamily="50" charset="-128"/>
                        </a:rPr>
                        <a:t>4.2km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r>
                        <a:rPr lang="ja-JP" altLang="en-US" sz="1000" dirty="0" smtClean="0">
                          <a:latin typeface="ＭＳ Ｐゴシック" pitchFamily="50" charset="-128"/>
                          <a:ea typeface="ＭＳ Ｐゴシック" pitchFamily="50" charset="-128"/>
                        </a:rPr>
                        <a:t>福島 ⇔西淀川  </a:t>
                      </a:r>
                      <a:r>
                        <a:rPr lang="en-US" altLang="ja-JP" sz="1000" dirty="0" smtClean="0">
                          <a:latin typeface="ＭＳ Ｐゴシック" pitchFamily="50" charset="-128"/>
                          <a:ea typeface="ＭＳ Ｐゴシック" pitchFamily="50" charset="-128"/>
                        </a:rPr>
                        <a:t>2.9km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r>
              <a:tr h="2242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此花</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港</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2.7km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r>
                        <a:rPr lang="ja-JP" altLang="en-US" sz="1000" dirty="0" smtClean="0">
                          <a:latin typeface="ＭＳ Ｐゴシック" pitchFamily="50" charset="-128"/>
                          <a:ea typeface="ＭＳ Ｐゴシック" pitchFamily="50" charset="-128"/>
                        </a:rPr>
                        <a:t>此花 ⇔ 西淀川 </a:t>
                      </a:r>
                      <a:r>
                        <a:rPr lang="en-US" altLang="ja-JP" sz="1000" dirty="0" smtClean="0">
                          <a:latin typeface="ＭＳ Ｐゴシック" pitchFamily="50" charset="-128"/>
                          <a:ea typeface="ＭＳ Ｐゴシック" pitchFamily="50" charset="-128"/>
                        </a:rPr>
                        <a:t>4.1km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r>
                        <a:rPr lang="ja-JP" altLang="en-US" sz="1000" dirty="0" smtClean="0">
                          <a:latin typeface="ＭＳ Ｐゴシック" pitchFamily="50" charset="-128"/>
                          <a:ea typeface="ＭＳ Ｐゴシック" pitchFamily="50" charset="-128"/>
                        </a:rPr>
                        <a:t>港　  ⇔西淀川  </a:t>
                      </a:r>
                      <a:r>
                        <a:rPr lang="en-US" altLang="ja-JP" sz="1000" dirty="0" smtClean="0">
                          <a:latin typeface="ＭＳ Ｐゴシック" pitchFamily="50" charset="-128"/>
                          <a:ea typeface="ＭＳ Ｐゴシック" pitchFamily="50" charset="-128"/>
                        </a:rPr>
                        <a:t>6.9km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グループ化 89"/>
          <p:cNvGrpSpPr>
            <a:grpSpLocks/>
          </p:cNvGrpSpPr>
          <p:nvPr/>
        </p:nvGrpSpPr>
        <p:grpSpPr bwMode="auto">
          <a:xfrm>
            <a:off x="7292976" y="248369"/>
            <a:ext cx="1835150" cy="1700213"/>
            <a:chOff x="7308304" y="0"/>
            <a:chExt cx="1835696" cy="1700808"/>
          </a:xfrm>
        </p:grpSpPr>
        <p:sp>
          <p:nvSpPr>
            <p:cNvPr id="87" name="正方形/長方形 86"/>
            <p:cNvSpPr>
              <a:spLocks/>
            </p:cNvSpPr>
            <p:nvPr/>
          </p:nvSpPr>
          <p:spPr bwMode="gray">
            <a:xfrm>
              <a:off x="7308304" y="0"/>
              <a:ext cx="1835696" cy="1700808"/>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88" name="正方形/長方形 26"/>
            <p:cNvSpPr>
              <a:spLocks/>
            </p:cNvSpPr>
            <p:nvPr/>
          </p:nvSpPr>
          <p:spPr bwMode="gray">
            <a:xfrm>
              <a:off x="7400406" y="85755"/>
              <a:ext cx="1651491" cy="15292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4" name="グループ化 88"/>
          <p:cNvGrpSpPr>
            <a:grpSpLocks/>
          </p:cNvGrpSpPr>
          <p:nvPr/>
        </p:nvGrpSpPr>
        <p:grpSpPr bwMode="auto">
          <a:xfrm>
            <a:off x="7469189" y="378544"/>
            <a:ext cx="1482725" cy="1439863"/>
            <a:chOff x="7460457" y="94469"/>
            <a:chExt cx="1482725" cy="1439862"/>
          </a:xfrm>
        </p:grpSpPr>
        <p:grpSp>
          <p:nvGrpSpPr>
            <p:cNvPr id="5" name="Group 171"/>
            <p:cNvGrpSpPr>
              <a:grpSpLocks noChangeAspect="1"/>
            </p:cNvGrpSpPr>
            <p:nvPr/>
          </p:nvGrpSpPr>
          <p:grpSpPr bwMode="auto">
            <a:xfrm>
              <a:off x="7460457" y="94469"/>
              <a:ext cx="1482725" cy="1439862"/>
              <a:chOff x="6349" y="1776"/>
              <a:chExt cx="3819" cy="3706"/>
            </a:xfrm>
          </p:grpSpPr>
          <p:sp>
            <p:nvSpPr>
              <p:cNvPr id="21648" name="Freeform 172"/>
              <p:cNvSpPr>
                <a:spLocks noChangeAspect="1"/>
              </p:cNvSpPr>
              <p:nvPr/>
            </p:nvSpPr>
            <p:spPr bwMode="auto">
              <a:xfrm>
                <a:off x="8418" y="4218"/>
                <a:ext cx="568" cy="652"/>
              </a:xfrm>
              <a:custGeom>
                <a:avLst/>
                <a:gdLst>
                  <a:gd name="T0" fmla="*/ 0 w 1234"/>
                  <a:gd name="T1" fmla="*/ 0 h 1419"/>
                  <a:gd name="T2" fmla="*/ 0 w 1234"/>
                  <a:gd name="T3" fmla="*/ 0 h 1419"/>
                  <a:gd name="T4" fmla="*/ 0 w 1234"/>
                  <a:gd name="T5" fmla="*/ 0 h 1419"/>
                  <a:gd name="T6" fmla="*/ 0 w 1234"/>
                  <a:gd name="T7" fmla="*/ 0 h 1419"/>
                  <a:gd name="T8" fmla="*/ 0 w 1234"/>
                  <a:gd name="T9" fmla="*/ 0 h 1419"/>
                  <a:gd name="T10" fmla="*/ 0 w 1234"/>
                  <a:gd name="T11" fmla="*/ 0 h 1419"/>
                  <a:gd name="T12" fmla="*/ 0 w 1234"/>
                  <a:gd name="T13" fmla="*/ 0 h 1419"/>
                  <a:gd name="T14" fmla="*/ 0 w 1234"/>
                  <a:gd name="T15" fmla="*/ 0 h 1419"/>
                  <a:gd name="T16" fmla="*/ 0 w 1234"/>
                  <a:gd name="T17" fmla="*/ 0 h 1419"/>
                  <a:gd name="T18" fmla="*/ 0 w 1234"/>
                  <a:gd name="T19" fmla="*/ 0 h 1419"/>
                  <a:gd name="T20" fmla="*/ 0 w 1234"/>
                  <a:gd name="T21" fmla="*/ 0 h 1419"/>
                  <a:gd name="T22" fmla="*/ 0 w 1234"/>
                  <a:gd name="T23" fmla="*/ 0 h 1419"/>
                  <a:gd name="T24" fmla="*/ 0 w 1234"/>
                  <a:gd name="T25" fmla="*/ 0 h 1419"/>
                  <a:gd name="T26" fmla="*/ 0 w 1234"/>
                  <a:gd name="T27" fmla="*/ 0 h 1419"/>
                  <a:gd name="T28" fmla="*/ 0 w 1234"/>
                  <a:gd name="T29" fmla="*/ 0 h 1419"/>
                  <a:gd name="T30" fmla="*/ 0 w 1234"/>
                  <a:gd name="T31" fmla="*/ 0 h 1419"/>
                  <a:gd name="T32" fmla="*/ 0 w 1234"/>
                  <a:gd name="T33" fmla="*/ 0 h 1419"/>
                  <a:gd name="T34" fmla="*/ 0 w 1234"/>
                  <a:gd name="T35" fmla="*/ 0 h 1419"/>
                  <a:gd name="T36" fmla="*/ 0 w 1234"/>
                  <a:gd name="T37" fmla="*/ 0 h 1419"/>
                  <a:gd name="T38" fmla="*/ 0 w 1234"/>
                  <a:gd name="T39" fmla="*/ 0 h 1419"/>
                  <a:gd name="T40" fmla="*/ 0 w 1234"/>
                  <a:gd name="T41" fmla="*/ 0 h 1419"/>
                  <a:gd name="T42" fmla="*/ 0 w 1234"/>
                  <a:gd name="T43" fmla="*/ 0 h 1419"/>
                  <a:gd name="T44" fmla="*/ 0 w 1234"/>
                  <a:gd name="T45" fmla="*/ 0 h 1419"/>
                  <a:gd name="T46" fmla="*/ 0 w 1234"/>
                  <a:gd name="T47" fmla="*/ 0 h 1419"/>
                  <a:gd name="T48" fmla="*/ 0 w 1234"/>
                  <a:gd name="T49" fmla="*/ 0 h 1419"/>
                  <a:gd name="T50" fmla="*/ 0 w 1234"/>
                  <a:gd name="T51" fmla="*/ 0 h 1419"/>
                  <a:gd name="T52" fmla="*/ 0 w 1234"/>
                  <a:gd name="T53" fmla="*/ 0 h 1419"/>
                  <a:gd name="T54" fmla="*/ 0 w 1234"/>
                  <a:gd name="T55" fmla="*/ 0 h 1419"/>
                  <a:gd name="T56" fmla="*/ 0 w 1234"/>
                  <a:gd name="T57" fmla="*/ 0 h 1419"/>
                  <a:gd name="T58" fmla="*/ 0 w 1234"/>
                  <a:gd name="T59" fmla="*/ 0 h 1419"/>
                  <a:gd name="T60" fmla="*/ 0 w 1234"/>
                  <a:gd name="T61" fmla="*/ 0 h 1419"/>
                  <a:gd name="T62" fmla="*/ 0 w 1234"/>
                  <a:gd name="T63" fmla="*/ 0 h 1419"/>
                  <a:gd name="T64" fmla="*/ 0 w 1234"/>
                  <a:gd name="T65" fmla="*/ 0 h 1419"/>
                  <a:gd name="T66" fmla="*/ 0 w 1234"/>
                  <a:gd name="T67" fmla="*/ 0 h 1419"/>
                  <a:gd name="T68" fmla="*/ 0 w 1234"/>
                  <a:gd name="T69" fmla="*/ 0 h 1419"/>
                  <a:gd name="T70" fmla="*/ 0 w 1234"/>
                  <a:gd name="T71" fmla="*/ 0 h 1419"/>
                  <a:gd name="T72" fmla="*/ 0 w 1234"/>
                  <a:gd name="T73" fmla="*/ 0 h 1419"/>
                  <a:gd name="T74" fmla="*/ 0 w 1234"/>
                  <a:gd name="T75" fmla="*/ 0 h 1419"/>
                  <a:gd name="T76" fmla="*/ 0 w 1234"/>
                  <a:gd name="T77" fmla="*/ 0 h 1419"/>
                  <a:gd name="T78" fmla="*/ 0 w 1234"/>
                  <a:gd name="T79" fmla="*/ 0 h 1419"/>
                  <a:gd name="T80" fmla="*/ 0 w 1234"/>
                  <a:gd name="T81" fmla="*/ 0 h 1419"/>
                  <a:gd name="T82" fmla="*/ 0 w 1234"/>
                  <a:gd name="T83" fmla="*/ 0 h 1419"/>
                  <a:gd name="T84" fmla="*/ 0 w 1234"/>
                  <a:gd name="T85" fmla="*/ 0 h 1419"/>
                  <a:gd name="T86" fmla="*/ 0 w 1234"/>
                  <a:gd name="T87" fmla="*/ 0 h 1419"/>
                  <a:gd name="T88" fmla="*/ 0 w 1234"/>
                  <a:gd name="T89" fmla="*/ 0 h 1419"/>
                  <a:gd name="T90" fmla="*/ 0 w 1234"/>
                  <a:gd name="T91" fmla="*/ 0 h 1419"/>
                  <a:gd name="T92" fmla="*/ 0 w 1234"/>
                  <a:gd name="T93" fmla="*/ 0 h 1419"/>
                  <a:gd name="T94" fmla="*/ 0 w 1234"/>
                  <a:gd name="T95" fmla="*/ 0 h 1419"/>
                  <a:gd name="T96" fmla="*/ 0 w 1234"/>
                  <a:gd name="T97" fmla="*/ 0 h 1419"/>
                  <a:gd name="T98" fmla="*/ 0 w 1234"/>
                  <a:gd name="T99" fmla="*/ 0 h 1419"/>
                  <a:gd name="T100" fmla="*/ 0 w 1234"/>
                  <a:gd name="T101" fmla="*/ 0 h 1419"/>
                  <a:gd name="T102" fmla="*/ 0 w 1234"/>
                  <a:gd name="T103" fmla="*/ 0 h 1419"/>
                  <a:gd name="T104" fmla="*/ 0 w 1234"/>
                  <a:gd name="T105" fmla="*/ 0 h 1419"/>
                  <a:gd name="T106" fmla="*/ 0 w 1234"/>
                  <a:gd name="T107" fmla="*/ 0 h 1419"/>
                  <a:gd name="T108" fmla="*/ 0 w 1234"/>
                  <a:gd name="T109" fmla="*/ 0 h 1419"/>
                  <a:gd name="T110" fmla="*/ 0 w 1234"/>
                  <a:gd name="T111" fmla="*/ 0 h 1419"/>
                  <a:gd name="T112" fmla="*/ 0 w 1234"/>
                  <a:gd name="T113" fmla="*/ 0 h 1419"/>
                  <a:gd name="T114" fmla="*/ 0 w 1234"/>
                  <a:gd name="T115" fmla="*/ 0 h 1419"/>
                  <a:gd name="T116" fmla="*/ 0 w 1234"/>
                  <a:gd name="T117" fmla="*/ 0 h 1419"/>
                  <a:gd name="T118" fmla="*/ 0 w 1234"/>
                  <a:gd name="T119" fmla="*/ 0 h 1419"/>
                  <a:gd name="T120" fmla="*/ 0 w 1234"/>
                  <a:gd name="T121" fmla="*/ 0 h 1419"/>
                  <a:gd name="T122" fmla="*/ 0 w 1234"/>
                  <a:gd name="T123" fmla="*/ 0 h 1419"/>
                  <a:gd name="T124" fmla="*/ 0 w 1234"/>
                  <a:gd name="T125" fmla="*/ 0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49" name="Freeform 173"/>
              <p:cNvSpPr>
                <a:spLocks noChangeAspect="1"/>
              </p:cNvSpPr>
              <p:nvPr/>
            </p:nvSpPr>
            <p:spPr bwMode="auto">
              <a:xfrm>
                <a:off x="8934" y="2232"/>
                <a:ext cx="705" cy="710"/>
              </a:xfrm>
              <a:custGeom>
                <a:avLst/>
                <a:gdLst>
                  <a:gd name="T0" fmla="*/ 0 w 1531"/>
                  <a:gd name="T1" fmla="*/ 0 h 1546"/>
                  <a:gd name="T2" fmla="*/ 0 w 1531"/>
                  <a:gd name="T3" fmla="*/ 0 h 1546"/>
                  <a:gd name="T4" fmla="*/ 0 w 1531"/>
                  <a:gd name="T5" fmla="*/ 0 h 1546"/>
                  <a:gd name="T6" fmla="*/ 0 w 1531"/>
                  <a:gd name="T7" fmla="*/ 0 h 1546"/>
                  <a:gd name="T8" fmla="*/ 0 w 1531"/>
                  <a:gd name="T9" fmla="*/ 0 h 1546"/>
                  <a:gd name="T10" fmla="*/ 0 w 1531"/>
                  <a:gd name="T11" fmla="*/ 0 h 1546"/>
                  <a:gd name="T12" fmla="*/ 0 w 1531"/>
                  <a:gd name="T13" fmla="*/ 0 h 1546"/>
                  <a:gd name="T14" fmla="*/ 0 w 1531"/>
                  <a:gd name="T15" fmla="*/ 0 h 1546"/>
                  <a:gd name="T16" fmla="*/ 0 w 1531"/>
                  <a:gd name="T17" fmla="*/ 0 h 1546"/>
                  <a:gd name="T18" fmla="*/ 0 w 1531"/>
                  <a:gd name="T19" fmla="*/ 0 h 1546"/>
                  <a:gd name="T20" fmla="*/ 0 w 1531"/>
                  <a:gd name="T21" fmla="*/ 0 h 1546"/>
                  <a:gd name="T22" fmla="*/ 0 w 1531"/>
                  <a:gd name="T23" fmla="*/ 0 h 1546"/>
                  <a:gd name="T24" fmla="*/ 0 w 1531"/>
                  <a:gd name="T25" fmla="*/ 0 h 1546"/>
                  <a:gd name="T26" fmla="*/ 0 w 1531"/>
                  <a:gd name="T27" fmla="*/ 0 h 1546"/>
                  <a:gd name="T28" fmla="*/ 0 w 1531"/>
                  <a:gd name="T29" fmla="*/ 0 h 1546"/>
                  <a:gd name="T30" fmla="*/ 0 w 1531"/>
                  <a:gd name="T31" fmla="*/ 0 h 1546"/>
                  <a:gd name="T32" fmla="*/ 0 w 1531"/>
                  <a:gd name="T33" fmla="*/ 0 h 1546"/>
                  <a:gd name="T34" fmla="*/ 0 w 1531"/>
                  <a:gd name="T35" fmla="*/ 0 h 1546"/>
                  <a:gd name="T36" fmla="*/ 0 w 1531"/>
                  <a:gd name="T37" fmla="*/ 0 h 1546"/>
                  <a:gd name="T38" fmla="*/ 0 w 1531"/>
                  <a:gd name="T39" fmla="*/ 0 h 1546"/>
                  <a:gd name="T40" fmla="*/ 0 w 1531"/>
                  <a:gd name="T41" fmla="*/ 0 h 1546"/>
                  <a:gd name="T42" fmla="*/ 0 w 1531"/>
                  <a:gd name="T43" fmla="*/ 0 h 1546"/>
                  <a:gd name="T44" fmla="*/ 0 w 1531"/>
                  <a:gd name="T45" fmla="*/ 0 h 1546"/>
                  <a:gd name="T46" fmla="*/ 0 w 1531"/>
                  <a:gd name="T47" fmla="*/ 0 h 1546"/>
                  <a:gd name="T48" fmla="*/ 0 w 1531"/>
                  <a:gd name="T49" fmla="*/ 0 h 1546"/>
                  <a:gd name="T50" fmla="*/ 0 w 1531"/>
                  <a:gd name="T51" fmla="*/ 0 h 1546"/>
                  <a:gd name="T52" fmla="*/ 0 w 1531"/>
                  <a:gd name="T53" fmla="*/ 0 h 1546"/>
                  <a:gd name="T54" fmla="*/ 0 w 1531"/>
                  <a:gd name="T55" fmla="*/ 0 h 1546"/>
                  <a:gd name="T56" fmla="*/ 0 w 1531"/>
                  <a:gd name="T57" fmla="*/ 0 h 1546"/>
                  <a:gd name="T58" fmla="*/ 0 w 1531"/>
                  <a:gd name="T59" fmla="*/ 0 h 1546"/>
                  <a:gd name="T60" fmla="*/ 0 w 1531"/>
                  <a:gd name="T61" fmla="*/ 0 h 1546"/>
                  <a:gd name="T62" fmla="*/ 0 w 1531"/>
                  <a:gd name="T63" fmla="*/ 0 h 1546"/>
                  <a:gd name="T64" fmla="*/ 0 w 1531"/>
                  <a:gd name="T65" fmla="*/ 0 h 1546"/>
                  <a:gd name="T66" fmla="*/ 0 w 1531"/>
                  <a:gd name="T67" fmla="*/ 0 h 1546"/>
                  <a:gd name="T68" fmla="*/ 0 w 1531"/>
                  <a:gd name="T69" fmla="*/ 0 h 1546"/>
                  <a:gd name="T70" fmla="*/ 0 w 1531"/>
                  <a:gd name="T71" fmla="*/ 0 h 1546"/>
                  <a:gd name="T72" fmla="*/ 0 w 1531"/>
                  <a:gd name="T73" fmla="*/ 0 h 1546"/>
                  <a:gd name="T74" fmla="*/ 0 w 1531"/>
                  <a:gd name="T75" fmla="*/ 0 h 1546"/>
                  <a:gd name="T76" fmla="*/ 0 w 1531"/>
                  <a:gd name="T77" fmla="*/ 0 h 1546"/>
                  <a:gd name="T78" fmla="*/ 0 w 1531"/>
                  <a:gd name="T79" fmla="*/ 0 h 1546"/>
                  <a:gd name="T80" fmla="*/ 0 w 1531"/>
                  <a:gd name="T81" fmla="*/ 0 h 1546"/>
                  <a:gd name="T82" fmla="*/ 0 w 1531"/>
                  <a:gd name="T83" fmla="*/ 0 h 1546"/>
                  <a:gd name="T84" fmla="*/ 0 w 1531"/>
                  <a:gd name="T85" fmla="*/ 0 h 1546"/>
                  <a:gd name="T86" fmla="*/ 0 w 1531"/>
                  <a:gd name="T87" fmla="*/ 0 h 1546"/>
                  <a:gd name="T88" fmla="*/ 0 w 1531"/>
                  <a:gd name="T89" fmla="*/ 0 h 1546"/>
                  <a:gd name="T90" fmla="*/ 0 w 1531"/>
                  <a:gd name="T91" fmla="*/ 0 h 1546"/>
                  <a:gd name="T92" fmla="*/ 0 w 1531"/>
                  <a:gd name="T93" fmla="*/ 0 h 1546"/>
                  <a:gd name="T94" fmla="*/ 0 w 1531"/>
                  <a:gd name="T95" fmla="*/ 0 h 1546"/>
                  <a:gd name="T96" fmla="*/ 0 w 1531"/>
                  <a:gd name="T97" fmla="*/ 0 h 1546"/>
                  <a:gd name="T98" fmla="*/ 0 w 1531"/>
                  <a:gd name="T99" fmla="*/ 0 h 1546"/>
                  <a:gd name="T100" fmla="*/ 0 w 1531"/>
                  <a:gd name="T101" fmla="*/ 0 h 1546"/>
                  <a:gd name="T102" fmla="*/ 0 w 1531"/>
                  <a:gd name="T103" fmla="*/ 0 h 1546"/>
                  <a:gd name="T104" fmla="*/ 0 w 1531"/>
                  <a:gd name="T105" fmla="*/ 0 h 1546"/>
                  <a:gd name="T106" fmla="*/ 0 w 1531"/>
                  <a:gd name="T107" fmla="*/ 0 h 1546"/>
                  <a:gd name="T108" fmla="*/ 0 w 1531"/>
                  <a:gd name="T109" fmla="*/ 0 h 1546"/>
                  <a:gd name="T110" fmla="*/ 0 w 1531"/>
                  <a:gd name="T111" fmla="*/ 0 h 1546"/>
                  <a:gd name="T112" fmla="*/ 0 w 1531"/>
                  <a:gd name="T113" fmla="*/ 0 h 1546"/>
                  <a:gd name="T114" fmla="*/ 0 w 1531"/>
                  <a:gd name="T115" fmla="*/ 0 h 1546"/>
                  <a:gd name="T116" fmla="*/ 0 w 1531"/>
                  <a:gd name="T117" fmla="*/ 0 h 1546"/>
                  <a:gd name="T118" fmla="*/ 0 w 1531"/>
                  <a:gd name="T119" fmla="*/ 0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0" name="Freeform 174" descr="50%"/>
              <p:cNvSpPr>
                <a:spLocks noChangeAspect="1"/>
              </p:cNvSpPr>
              <p:nvPr/>
            </p:nvSpPr>
            <p:spPr bwMode="auto">
              <a:xfrm>
                <a:off x="7165" y="3619"/>
                <a:ext cx="908" cy="710"/>
              </a:xfrm>
              <a:custGeom>
                <a:avLst/>
                <a:gdLst>
                  <a:gd name="T0" fmla="*/ 0 w 1972"/>
                  <a:gd name="T1" fmla="*/ 0 h 1546"/>
                  <a:gd name="T2" fmla="*/ 0 w 1972"/>
                  <a:gd name="T3" fmla="*/ 0 h 1546"/>
                  <a:gd name="T4" fmla="*/ 0 w 1972"/>
                  <a:gd name="T5" fmla="*/ 0 h 1546"/>
                  <a:gd name="T6" fmla="*/ 0 w 1972"/>
                  <a:gd name="T7" fmla="*/ 0 h 1546"/>
                  <a:gd name="T8" fmla="*/ 0 w 1972"/>
                  <a:gd name="T9" fmla="*/ 0 h 1546"/>
                  <a:gd name="T10" fmla="*/ 0 w 1972"/>
                  <a:gd name="T11" fmla="*/ 0 h 1546"/>
                  <a:gd name="T12" fmla="*/ 0 w 1972"/>
                  <a:gd name="T13" fmla="*/ 0 h 1546"/>
                  <a:gd name="T14" fmla="*/ 0 w 1972"/>
                  <a:gd name="T15" fmla="*/ 0 h 1546"/>
                  <a:gd name="T16" fmla="*/ 0 w 1972"/>
                  <a:gd name="T17" fmla="*/ 0 h 1546"/>
                  <a:gd name="T18" fmla="*/ 0 w 1972"/>
                  <a:gd name="T19" fmla="*/ 0 h 1546"/>
                  <a:gd name="T20" fmla="*/ 0 w 1972"/>
                  <a:gd name="T21" fmla="*/ 0 h 1546"/>
                  <a:gd name="T22" fmla="*/ 0 w 1972"/>
                  <a:gd name="T23" fmla="*/ 0 h 1546"/>
                  <a:gd name="T24" fmla="*/ 0 w 1972"/>
                  <a:gd name="T25" fmla="*/ 0 h 1546"/>
                  <a:gd name="T26" fmla="*/ 0 w 1972"/>
                  <a:gd name="T27" fmla="*/ 0 h 1546"/>
                  <a:gd name="T28" fmla="*/ 0 w 1972"/>
                  <a:gd name="T29" fmla="*/ 0 h 1546"/>
                  <a:gd name="T30" fmla="*/ 0 w 1972"/>
                  <a:gd name="T31" fmla="*/ 0 h 1546"/>
                  <a:gd name="T32" fmla="*/ 0 w 1972"/>
                  <a:gd name="T33" fmla="*/ 0 h 1546"/>
                  <a:gd name="T34" fmla="*/ 0 w 1972"/>
                  <a:gd name="T35" fmla="*/ 0 h 1546"/>
                  <a:gd name="T36" fmla="*/ 0 w 1972"/>
                  <a:gd name="T37" fmla="*/ 0 h 1546"/>
                  <a:gd name="T38" fmla="*/ 0 w 1972"/>
                  <a:gd name="T39" fmla="*/ 0 h 1546"/>
                  <a:gd name="T40" fmla="*/ 0 w 1972"/>
                  <a:gd name="T41" fmla="*/ 0 h 1546"/>
                  <a:gd name="T42" fmla="*/ 0 w 1972"/>
                  <a:gd name="T43" fmla="*/ 0 h 1546"/>
                  <a:gd name="T44" fmla="*/ 0 w 1972"/>
                  <a:gd name="T45" fmla="*/ 0 h 1546"/>
                  <a:gd name="T46" fmla="*/ 0 w 1972"/>
                  <a:gd name="T47" fmla="*/ 0 h 1546"/>
                  <a:gd name="T48" fmla="*/ 0 w 1972"/>
                  <a:gd name="T49" fmla="*/ 0 h 1546"/>
                  <a:gd name="T50" fmla="*/ 0 w 1972"/>
                  <a:gd name="T51" fmla="*/ 0 h 1546"/>
                  <a:gd name="T52" fmla="*/ 0 w 1972"/>
                  <a:gd name="T53" fmla="*/ 0 h 1546"/>
                  <a:gd name="T54" fmla="*/ 0 w 1972"/>
                  <a:gd name="T55" fmla="*/ 0 h 1546"/>
                  <a:gd name="T56" fmla="*/ 0 w 1972"/>
                  <a:gd name="T57" fmla="*/ 0 h 1546"/>
                  <a:gd name="T58" fmla="*/ 0 w 1972"/>
                  <a:gd name="T59" fmla="*/ 0 h 1546"/>
                  <a:gd name="T60" fmla="*/ 0 w 1972"/>
                  <a:gd name="T61" fmla="*/ 0 h 1546"/>
                  <a:gd name="T62" fmla="*/ 0 w 1972"/>
                  <a:gd name="T63" fmla="*/ 0 h 1546"/>
                  <a:gd name="T64" fmla="*/ 0 w 1972"/>
                  <a:gd name="T65" fmla="*/ 0 h 1546"/>
                  <a:gd name="T66" fmla="*/ 0 w 1972"/>
                  <a:gd name="T67" fmla="*/ 0 h 1546"/>
                  <a:gd name="T68" fmla="*/ 0 w 1972"/>
                  <a:gd name="T69" fmla="*/ 0 h 1546"/>
                  <a:gd name="T70" fmla="*/ 0 w 1972"/>
                  <a:gd name="T71" fmla="*/ 0 h 1546"/>
                  <a:gd name="T72" fmla="*/ 0 w 1972"/>
                  <a:gd name="T73" fmla="*/ 0 h 1546"/>
                  <a:gd name="T74" fmla="*/ 0 w 1972"/>
                  <a:gd name="T75" fmla="*/ 0 h 1546"/>
                  <a:gd name="T76" fmla="*/ 0 w 1972"/>
                  <a:gd name="T77" fmla="*/ 0 h 1546"/>
                  <a:gd name="T78" fmla="*/ 0 w 1972"/>
                  <a:gd name="T79" fmla="*/ 0 h 1546"/>
                  <a:gd name="T80" fmla="*/ 0 w 1972"/>
                  <a:gd name="T81" fmla="*/ 0 h 1546"/>
                  <a:gd name="T82" fmla="*/ 0 w 1972"/>
                  <a:gd name="T83" fmla="*/ 0 h 1546"/>
                  <a:gd name="T84" fmla="*/ 0 w 1972"/>
                  <a:gd name="T85" fmla="*/ 0 h 1546"/>
                  <a:gd name="T86" fmla="*/ 0 w 1972"/>
                  <a:gd name="T87" fmla="*/ 0 h 1546"/>
                  <a:gd name="T88" fmla="*/ 0 w 1972"/>
                  <a:gd name="T89" fmla="*/ 0 h 1546"/>
                  <a:gd name="T90" fmla="*/ 0 w 1972"/>
                  <a:gd name="T91" fmla="*/ 0 h 1546"/>
                  <a:gd name="T92" fmla="*/ 0 w 1972"/>
                  <a:gd name="T93" fmla="*/ 0 h 1546"/>
                  <a:gd name="T94" fmla="*/ 0 w 1972"/>
                  <a:gd name="T95" fmla="*/ 0 h 1546"/>
                  <a:gd name="T96" fmla="*/ 0 w 1972"/>
                  <a:gd name="T97" fmla="*/ 0 h 1546"/>
                  <a:gd name="T98" fmla="*/ 0 w 1972"/>
                  <a:gd name="T99" fmla="*/ 0 h 1546"/>
                  <a:gd name="T100" fmla="*/ 0 w 1972"/>
                  <a:gd name="T101" fmla="*/ 0 h 1546"/>
                  <a:gd name="T102" fmla="*/ 0 w 1972"/>
                  <a:gd name="T103" fmla="*/ 0 h 1546"/>
                  <a:gd name="T104" fmla="*/ 0 w 1972"/>
                  <a:gd name="T105" fmla="*/ 0 h 1546"/>
                  <a:gd name="T106" fmla="*/ 0 w 1972"/>
                  <a:gd name="T107" fmla="*/ 0 h 1546"/>
                  <a:gd name="T108" fmla="*/ 0 w 1972"/>
                  <a:gd name="T109" fmla="*/ 0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pattFill prst="pct50">
                <a:fgClr>
                  <a:srgbClr val="000000"/>
                </a:fgClr>
                <a:bgClr>
                  <a:srgbClr val="FFFFFF"/>
                </a:bgClr>
              </a:pattFill>
              <a:ln w="0">
                <a:solidFill>
                  <a:srgbClr val="000000"/>
                </a:solidFill>
                <a:prstDash val="dash"/>
                <a:round/>
                <a:headEnd/>
                <a:tailEnd/>
              </a:ln>
            </p:spPr>
            <p:txBody>
              <a:bodyPr/>
              <a:lstStyle/>
              <a:p>
                <a:endParaRPr lang="ja-JP" altLang="en-US"/>
              </a:p>
            </p:txBody>
          </p:sp>
          <p:sp>
            <p:nvSpPr>
              <p:cNvPr id="21651" name="Freeform 175" descr="50%"/>
              <p:cNvSpPr>
                <a:spLocks noChangeAspect="1"/>
              </p:cNvSpPr>
              <p:nvPr/>
            </p:nvSpPr>
            <p:spPr bwMode="auto">
              <a:xfrm>
                <a:off x="6349" y="3169"/>
                <a:ext cx="1684" cy="1193"/>
              </a:xfrm>
              <a:custGeom>
                <a:avLst/>
                <a:gdLst>
                  <a:gd name="T0" fmla="*/ 0 w 5838"/>
                  <a:gd name="T1" fmla="*/ 0 h 4133"/>
                  <a:gd name="T2" fmla="*/ 0 w 5838"/>
                  <a:gd name="T3" fmla="*/ 0 h 4133"/>
                  <a:gd name="T4" fmla="*/ 0 w 5838"/>
                  <a:gd name="T5" fmla="*/ 0 h 4133"/>
                  <a:gd name="T6" fmla="*/ 0 w 5838"/>
                  <a:gd name="T7" fmla="*/ 0 h 4133"/>
                  <a:gd name="T8" fmla="*/ 0 w 5838"/>
                  <a:gd name="T9" fmla="*/ 0 h 4133"/>
                  <a:gd name="T10" fmla="*/ 0 w 5838"/>
                  <a:gd name="T11" fmla="*/ 0 h 4133"/>
                  <a:gd name="T12" fmla="*/ 0 w 5838"/>
                  <a:gd name="T13" fmla="*/ 0 h 4133"/>
                  <a:gd name="T14" fmla="*/ 0 w 5838"/>
                  <a:gd name="T15" fmla="*/ 0 h 4133"/>
                  <a:gd name="T16" fmla="*/ 0 w 5838"/>
                  <a:gd name="T17" fmla="*/ 0 h 4133"/>
                  <a:gd name="T18" fmla="*/ 0 w 5838"/>
                  <a:gd name="T19" fmla="*/ 0 h 4133"/>
                  <a:gd name="T20" fmla="*/ 0 w 5838"/>
                  <a:gd name="T21" fmla="*/ 0 h 4133"/>
                  <a:gd name="T22" fmla="*/ 0 w 5838"/>
                  <a:gd name="T23" fmla="*/ 0 h 4133"/>
                  <a:gd name="T24" fmla="*/ 0 w 5838"/>
                  <a:gd name="T25" fmla="*/ 0 h 4133"/>
                  <a:gd name="T26" fmla="*/ 0 w 5838"/>
                  <a:gd name="T27" fmla="*/ 0 h 4133"/>
                  <a:gd name="T28" fmla="*/ 0 w 5838"/>
                  <a:gd name="T29" fmla="*/ 0 h 4133"/>
                  <a:gd name="T30" fmla="*/ 0 w 5838"/>
                  <a:gd name="T31" fmla="*/ 0 h 4133"/>
                  <a:gd name="T32" fmla="*/ 0 w 5838"/>
                  <a:gd name="T33" fmla="*/ 0 h 4133"/>
                  <a:gd name="T34" fmla="*/ 0 w 5838"/>
                  <a:gd name="T35" fmla="*/ 0 h 4133"/>
                  <a:gd name="T36" fmla="*/ 0 w 5838"/>
                  <a:gd name="T37" fmla="*/ 0 h 4133"/>
                  <a:gd name="T38" fmla="*/ 0 w 5838"/>
                  <a:gd name="T39" fmla="*/ 0 h 4133"/>
                  <a:gd name="T40" fmla="*/ 0 w 5838"/>
                  <a:gd name="T41" fmla="*/ 0 h 4133"/>
                  <a:gd name="T42" fmla="*/ 0 w 5838"/>
                  <a:gd name="T43" fmla="*/ 0 h 4133"/>
                  <a:gd name="T44" fmla="*/ 0 w 5838"/>
                  <a:gd name="T45" fmla="*/ 0 h 4133"/>
                  <a:gd name="T46" fmla="*/ 0 w 5838"/>
                  <a:gd name="T47" fmla="*/ 0 h 4133"/>
                  <a:gd name="T48" fmla="*/ 0 w 5838"/>
                  <a:gd name="T49" fmla="*/ 0 h 4133"/>
                  <a:gd name="T50" fmla="*/ 0 w 5838"/>
                  <a:gd name="T51" fmla="*/ 0 h 4133"/>
                  <a:gd name="T52" fmla="*/ 0 w 5838"/>
                  <a:gd name="T53" fmla="*/ 0 h 4133"/>
                  <a:gd name="T54" fmla="*/ 0 w 5838"/>
                  <a:gd name="T55" fmla="*/ 0 h 4133"/>
                  <a:gd name="T56" fmla="*/ 0 w 5838"/>
                  <a:gd name="T57" fmla="*/ 0 h 4133"/>
                  <a:gd name="T58" fmla="*/ 0 w 5838"/>
                  <a:gd name="T59" fmla="*/ 0 h 4133"/>
                  <a:gd name="T60" fmla="*/ 0 w 5838"/>
                  <a:gd name="T61" fmla="*/ 0 h 4133"/>
                  <a:gd name="T62" fmla="*/ 0 w 5838"/>
                  <a:gd name="T63" fmla="*/ 0 h 4133"/>
                  <a:gd name="T64" fmla="*/ 0 w 5838"/>
                  <a:gd name="T65" fmla="*/ 0 h 4133"/>
                  <a:gd name="T66" fmla="*/ 0 w 5838"/>
                  <a:gd name="T67" fmla="*/ 0 h 4133"/>
                  <a:gd name="T68" fmla="*/ 0 w 5838"/>
                  <a:gd name="T69" fmla="*/ 0 h 4133"/>
                  <a:gd name="T70" fmla="*/ 0 w 5838"/>
                  <a:gd name="T71" fmla="*/ 0 h 4133"/>
                  <a:gd name="T72" fmla="*/ 0 w 5838"/>
                  <a:gd name="T73" fmla="*/ 0 h 4133"/>
                  <a:gd name="T74" fmla="*/ 0 w 5838"/>
                  <a:gd name="T75" fmla="*/ 0 h 4133"/>
                  <a:gd name="T76" fmla="*/ 0 w 5838"/>
                  <a:gd name="T77" fmla="*/ 0 h 4133"/>
                  <a:gd name="T78" fmla="*/ 0 w 5838"/>
                  <a:gd name="T79" fmla="*/ 0 h 4133"/>
                  <a:gd name="T80" fmla="*/ 0 w 5838"/>
                  <a:gd name="T81" fmla="*/ 0 h 4133"/>
                  <a:gd name="T82" fmla="*/ 0 w 5838"/>
                  <a:gd name="T83" fmla="*/ 0 h 4133"/>
                  <a:gd name="T84" fmla="*/ 0 w 5838"/>
                  <a:gd name="T85" fmla="*/ 0 h 4133"/>
                  <a:gd name="T86" fmla="*/ 0 w 5838"/>
                  <a:gd name="T87" fmla="*/ 0 h 4133"/>
                  <a:gd name="T88" fmla="*/ 0 w 5838"/>
                  <a:gd name="T89" fmla="*/ 0 h 4133"/>
                  <a:gd name="T90" fmla="*/ 0 w 5838"/>
                  <a:gd name="T91" fmla="*/ 0 h 4133"/>
                  <a:gd name="T92" fmla="*/ 0 w 5838"/>
                  <a:gd name="T93" fmla="*/ 0 h 4133"/>
                  <a:gd name="T94" fmla="*/ 0 w 5838"/>
                  <a:gd name="T95" fmla="*/ 0 h 4133"/>
                  <a:gd name="T96" fmla="*/ 0 w 5838"/>
                  <a:gd name="T97" fmla="*/ 0 h 4133"/>
                  <a:gd name="T98" fmla="*/ 0 w 5838"/>
                  <a:gd name="T99" fmla="*/ 0 h 4133"/>
                  <a:gd name="T100" fmla="*/ 0 w 5838"/>
                  <a:gd name="T101" fmla="*/ 0 h 4133"/>
                  <a:gd name="T102" fmla="*/ 0 w 5838"/>
                  <a:gd name="T103" fmla="*/ 0 h 4133"/>
                  <a:gd name="T104" fmla="*/ 0 w 5838"/>
                  <a:gd name="T105" fmla="*/ 0 h 4133"/>
                  <a:gd name="T106" fmla="*/ 0 w 5838"/>
                  <a:gd name="T107" fmla="*/ 0 h 4133"/>
                  <a:gd name="T108" fmla="*/ 0 w 5838"/>
                  <a:gd name="T109" fmla="*/ 0 h 4133"/>
                  <a:gd name="T110" fmla="*/ 0 w 5838"/>
                  <a:gd name="T111" fmla="*/ 0 h 4133"/>
                  <a:gd name="T112" fmla="*/ 0 w 5838"/>
                  <a:gd name="T113" fmla="*/ 0 h 4133"/>
                  <a:gd name="T114" fmla="*/ 0 w 5838"/>
                  <a:gd name="T115" fmla="*/ 0 h 4133"/>
                  <a:gd name="T116" fmla="*/ 0 w 5838"/>
                  <a:gd name="T117" fmla="*/ 0 h 4133"/>
                  <a:gd name="T118" fmla="*/ 0 w 5838"/>
                  <a:gd name="T119" fmla="*/ 0 h 4133"/>
                  <a:gd name="T120" fmla="*/ 0 w 5838"/>
                  <a:gd name="T121" fmla="*/ 0 h 4133"/>
                  <a:gd name="T122" fmla="*/ 0 w 5838"/>
                  <a:gd name="T123" fmla="*/ 0 h 4133"/>
                  <a:gd name="T124" fmla="*/ 0 w 5838"/>
                  <a:gd name="T125" fmla="*/ 0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1652" name="Freeform 176"/>
              <p:cNvSpPr>
                <a:spLocks noChangeAspect="1"/>
              </p:cNvSpPr>
              <p:nvPr/>
            </p:nvSpPr>
            <p:spPr bwMode="auto">
              <a:xfrm>
                <a:off x="8275" y="4694"/>
                <a:ext cx="613" cy="788"/>
              </a:xfrm>
              <a:custGeom>
                <a:avLst/>
                <a:gdLst>
                  <a:gd name="T0" fmla="*/ 0 w 1333"/>
                  <a:gd name="T1" fmla="*/ 0 h 1716"/>
                  <a:gd name="T2" fmla="*/ 0 w 1333"/>
                  <a:gd name="T3" fmla="*/ 0 h 1716"/>
                  <a:gd name="T4" fmla="*/ 0 w 1333"/>
                  <a:gd name="T5" fmla="*/ 0 h 1716"/>
                  <a:gd name="T6" fmla="*/ 0 w 1333"/>
                  <a:gd name="T7" fmla="*/ 0 h 1716"/>
                  <a:gd name="T8" fmla="*/ 0 w 1333"/>
                  <a:gd name="T9" fmla="*/ 0 h 1716"/>
                  <a:gd name="T10" fmla="*/ 0 w 1333"/>
                  <a:gd name="T11" fmla="*/ 0 h 1716"/>
                  <a:gd name="T12" fmla="*/ 0 w 1333"/>
                  <a:gd name="T13" fmla="*/ 0 h 1716"/>
                  <a:gd name="T14" fmla="*/ 0 w 1333"/>
                  <a:gd name="T15" fmla="*/ 0 h 1716"/>
                  <a:gd name="T16" fmla="*/ 0 w 1333"/>
                  <a:gd name="T17" fmla="*/ 0 h 1716"/>
                  <a:gd name="T18" fmla="*/ 0 w 1333"/>
                  <a:gd name="T19" fmla="*/ 0 h 1716"/>
                  <a:gd name="T20" fmla="*/ 0 w 1333"/>
                  <a:gd name="T21" fmla="*/ 0 h 1716"/>
                  <a:gd name="T22" fmla="*/ 0 w 1333"/>
                  <a:gd name="T23" fmla="*/ 0 h 1716"/>
                  <a:gd name="T24" fmla="*/ 0 w 1333"/>
                  <a:gd name="T25" fmla="*/ 0 h 1716"/>
                  <a:gd name="T26" fmla="*/ 0 w 1333"/>
                  <a:gd name="T27" fmla="*/ 0 h 1716"/>
                  <a:gd name="T28" fmla="*/ 0 w 1333"/>
                  <a:gd name="T29" fmla="*/ 0 h 1716"/>
                  <a:gd name="T30" fmla="*/ 0 w 1333"/>
                  <a:gd name="T31" fmla="*/ 0 h 1716"/>
                  <a:gd name="T32" fmla="*/ 0 w 1333"/>
                  <a:gd name="T33" fmla="*/ 0 h 1716"/>
                  <a:gd name="T34" fmla="*/ 0 w 1333"/>
                  <a:gd name="T35" fmla="*/ 0 h 1716"/>
                  <a:gd name="T36" fmla="*/ 0 w 1333"/>
                  <a:gd name="T37" fmla="*/ 0 h 1716"/>
                  <a:gd name="T38" fmla="*/ 0 w 1333"/>
                  <a:gd name="T39" fmla="*/ 0 h 1716"/>
                  <a:gd name="T40" fmla="*/ 0 w 1333"/>
                  <a:gd name="T41" fmla="*/ 0 h 1716"/>
                  <a:gd name="T42" fmla="*/ 0 w 1333"/>
                  <a:gd name="T43" fmla="*/ 0 h 1716"/>
                  <a:gd name="T44" fmla="*/ 0 w 1333"/>
                  <a:gd name="T45" fmla="*/ 0 h 1716"/>
                  <a:gd name="T46" fmla="*/ 0 w 1333"/>
                  <a:gd name="T47" fmla="*/ 0 h 1716"/>
                  <a:gd name="T48" fmla="*/ 0 w 1333"/>
                  <a:gd name="T49" fmla="*/ 0 h 1716"/>
                  <a:gd name="T50" fmla="*/ 0 w 1333"/>
                  <a:gd name="T51" fmla="*/ 0 h 1716"/>
                  <a:gd name="T52" fmla="*/ 0 w 1333"/>
                  <a:gd name="T53" fmla="*/ 0 h 1716"/>
                  <a:gd name="T54" fmla="*/ 0 w 1333"/>
                  <a:gd name="T55" fmla="*/ 0 h 1716"/>
                  <a:gd name="T56" fmla="*/ 0 w 1333"/>
                  <a:gd name="T57" fmla="*/ 0 h 1716"/>
                  <a:gd name="T58" fmla="*/ 0 w 1333"/>
                  <a:gd name="T59" fmla="*/ 0 h 1716"/>
                  <a:gd name="T60" fmla="*/ 0 w 1333"/>
                  <a:gd name="T61" fmla="*/ 0 h 1716"/>
                  <a:gd name="T62" fmla="*/ 0 w 1333"/>
                  <a:gd name="T63" fmla="*/ 0 h 1716"/>
                  <a:gd name="T64" fmla="*/ 0 w 1333"/>
                  <a:gd name="T65" fmla="*/ 0 h 1716"/>
                  <a:gd name="T66" fmla="*/ 0 w 1333"/>
                  <a:gd name="T67" fmla="*/ 0 h 1716"/>
                  <a:gd name="T68" fmla="*/ 0 w 1333"/>
                  <a:gd name="T69" fmla="*/ 0 h 1716"/>
                  <a:gd name="T70" fmla="*/ 0 w 1333"/>
                  <a:gd name="T71" fmla="*/ 0 h 1716"/>
                  <a:gd name="T72" fmla="*/ 0 w 1333"/>
                  <a:gd name="T73" fmla="*/ 0 h 1716"/>
                  <a:gd name="T74" fmla="*/ 0 w 1333"/>
                  <a:gd name="T75" fmla="*/ 0 h 1716"/>
                  <a:gd name="T76" fmla="*/ 0 w 1333"/>
                  <a:gd name="T77" fmla="*/ 0 h 1716"/>
                  <a:gd name="T78" fmla="*/ 0 w 1333"/>
                  <a:gd name="T79" fmla="*/ 0 h 1716"/>
                  <a:gd name="T80" fmla="*/ 0 w 1333"/>
                  <a:gd name="T81" fmla="*/ 0 h 1716"/>
                  <a:gd name="T82" fmla="*/ 0 w 1333"/>
                  <a:gd name="T83" fmla="*/ 0 h 1716"/>
                  <a:gd name="T84" fmla="*/ 0 w 1333"/>
                  <a:gd name="T85" fmla="*/ 0 h 1716"/>
                  <a:gd name="T86" fmla="*/ 0 w 1333"/>
                  <a:gd name="T87" fmla="*/ 0 h 1716"/>
                  <a:gd name="T88" fmla="*/ 0 w 1333"/>
                  <a:gd name="T89" fmla="*/ 0 h 1716"/>
                  <a:gd name="T90" fmla="*/ 0 w 1333"/>
                  <a:gd name="T91" fmla="*/ 0 h 1716"/>
                  <a:gd name="T92" fmla="*/ 0 w 1333"/>
                  <a:gd name="T93" fmla="*/ 0 h 1716"/>
                  <a:gd name="T94" fmla="*/ 0 w 1333"/>
                  <a:gd name="T95" fmla="*/ 0 h 1716"/>
                  <a:gd name="T96" fmla="*/ 0 w 1333"/>
                  <a:gd name="T97" fmla="*/ 0 h 1716"/>
                  <a:gd name="T98" fmla="*/ 0 w 1333"/>
                  <a:gd name="T99" fmla="*/ 0 h 1716"/>
                  <a:gd name="T100" fmla="*/ 0 w 1333"/>
                  <a:gd name="T101" fmla="*/ 0 h 1716"/>
                  <a:gd name="T102" fmla="*/ 0 w 1333"/>
                  <a:gd name="T103" fmla="*/ 0 h 1716"/>
                  <a:gd name="T104" fmla="*/ 0 w 1333"/>
                  <a:gd name="T105" fmla="*/ 0 h 1716"/>
                  <a:gd name="T106" fmla="*/ 0 w 1333"/>
                  <a:gd name="T107" fmla="*/ 0 h 1716"/>
                  <a:gd name="T108" fmla="*/ 0 w 1333"/>
                  <a:gd name="T109" fmla="*/ 0 h 1716"/>
                  <a:gd name="T110" fmla="*/ 0 w 1333"/>
                  <a:gd name="T111" fmla="*/ 0 h 1716"/>
                  <a:gd name="T112" fmla="*/ 0 w 1333"/>
                  <a:gd name="T113" fmla="*/ 0 h 1716"/>
                  <a:gd name="T114" fmla="*/ 0 w 1333"/>
                  <a:gd name="T115" fmla="*/ 0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3" name="Freeform 177"/>
              <p:cNvSpPr>
                <a:spLocks noChangeAspect="1"/>
              </p:cNvSpPr>
              <p:nvPr/>
            </p:nvSpPr>
            <p:spPr bwMode="auto">
              <a:xfrm>
                <a:off x="6629" y="4186"/>
                <a:ext cx="1744" cy="1094"/>
              </a:xfrm>
              <a:custGeom>
                <a:avLst/>
                <a:gdLst>
                  <a:gd name="T0" fmla="*/ 0 w 3787"/>
                  <a:gd name="T1" fmla="*/ 0 h 2383"/>
                  <a:gd name="T2" fmla="*/ 0 w 3787"/>
                  <a:gd name="T3" fmla="*/ 0 h 2383"/>
                  <a:gd name="T4" fmla="*/ 0 w 3787"/>
                  <a:gd name="T5" fmla="*/ 0 h 2383"/>
                  <a:gd name="T6" fmla="*/ 0 w 3787"/>
                  <a:gd name="T7" fmla="*/ 0 h 2383"/>
                  <a:gd name="T8" fmla="*/ 0 w 3787"/>
                  <a:gd name="T9" fmla="*/ 0 h 2383"/>
                  <a:gd name="T10" fmla="*/ 0 w 3787"/>
                  <a:gd name="T11" fmla="*/ 0 h 2383"/>
                  <a:gd name="T12" fmla="*/ 0 w 3787"/>
                  <a:gd name="T13" fmla="*/ 0 h 2383"/>
                  <a:gd name="T14" fmla="*/ 0 w 3787"/>
                  <a:gd name="T15" fmla="*/ 0 h 2383"/>
                  <a:gd name="T16" fmla="*/ 0 w 3787"/>
                  <a:gd name="T17" fmla="*/ 0 h 2383"/>
                  <a:gd name="T18" fmla="*/ 0 w 3787"/>
                  <a:gd name="T19" fmla="*/ 0 h 2383"/>
                  <a:gd name="T20" fmla="*/ 0 w 3787"/>
                  <a:gd name="T21" fmla="*/ 0 h 2383"/>
                  <a:gd name="T22" fmla="*/ 0 w 3787"/>
                  <a:gd name="T23" fmla="*/ 0 h 2383"/>
                  <a:gd name="T24" fmla="*/ 0 w 3787"/>
                  <a:gd name="T25" fmla="*/ 0 h 2383"/>
                  <a:gd name="T26" fmla="*/ 0 w 3787"/>
                  <a:gd name="T27" fmla="*/ 0 h 2383"/>
                  <a:gd name="T28" fmla="*/ 0 w 3787"/>
                  <a:gd name="T29" fmla="*/ 0 h 2383"/>
                  <a:gd name="T30" fmla="*/ 0 w 3787"/>
                  <a:gd name="T31" fmla="*/ 0 h 2383"/>
                  <a:gd name="T32" fmla="*/ 0 w 3787"/>
                  <a:gd name="T33" fmla="*/ 0 h 2383"/>
                  <a:gd name="T34" fmla="*/ 0 w 3787"/>
                  <a:gd name="T35" fmla="*/ 0 h 2383"/>
                  <a:gd name="T36" fmla="*/ 0 w 3787"/>
                  <a:gd name="T37" fmla="*/ 0 h 2383"/>
                  <a:gd name="T38" fmla="*/ 0 w 3787"/>
                  <a:gd name="T39" fmla="*/ 0 h 2383"/>
                  <a:gd name="T40" fmla="*/ 0 w 3787"/>
                  <a:gd name="T41" fmla="*/ 0 h 2383"/>
                  <a:gd name="T42" fmla="*/ 0 w 3787"/>
                  <a:gd name="T43" fmla="*/ 0 h 2383"/>
                  <a:gd name="T44" fmla="*/ 0 w 3787"/>
                  <a:gd name="T45" fmla="*/ 0 h 2383"/>
                  <a:gd name="T46" fmla="*/ 0 w 3787"/>
                  <a:gd name="T47" fmla="*/ 0 h 2383"/>
                  <a:gd name="T48" fmla="*/ 0 w 3787"/>
                  <a:gd name="T49" fmla="*/ 0 h 2383"/>
                  <a:gd name="T50" fmla="*/ 0 w 3787"/>
                  <a:gd name="T51" fmla="*/ 0 h 2383"/>
                  <a:gd name="T52" fmla="*/ 0 w 3787"/>
                  <a:gd name="T53" fmla="*/ 0 h 2383"/>
                  <a:gd name="T54" fmla="*/ 0 w 3787"/>
                  <a:gd name="T55" fmla="*/ 0 h 2383"/>
                  <a:gd name="T56" fmla="*/ 0 w 3787"/>
                  <a:gd name="T57" fmla="*/ 0 h 2383"/>
                  <a:gd name="T58" fmla="*/ 0 w 3787"/>
                  <a:gd name="T59" fmla="*/ 0 h 2383"/>
                  <a:gd name="T60" fmla="*/ 0 w 3787"/>
                  <a:gd name="T61" fmla="*/ 0 h 2383"/>
                  <a:gd name="T62" fmla="*/ 0 w 3787"/>
                  <a:gd name="T63" fmla="*/ 0 h 2383"/>
                  <a:gd name="T64" fmla="*/ 0 w 3787"/>
                  <a:gd name="T65" fmla="*/ 0 h 2383"/>
                  <a:gd name="T66" fmla="*/ 0 w 3787"/>
                  <a:gd name="T67" fmla="*/ 0 h 2383"/>
                  <a:gd name="T68" fmla="*/ 0 w 3787"/>
                  <a:gd name="T69" fmla="*/ 0 h 2383"/>
                  <a:gd name="T70" fmla="*/ 0 w 3787"/>
                  <a:gd name="T71" fmla="*/ 0 h 2383"/>
                  <a:gd name="T72" fmla="*/ 0 w 3787"/>
                  <a:gd name="T73" fmla="*/ 0 h 2383"/>
                  <a:gd name="T74" fmla="*/ 0 w 3787"/>
                  <a:gd name="T75" fmla="*/ 0 h 2383"/>
                  <a:gd name="T76" fmla="*/ 0 w 3787"/>
                  <a:gd name="T77" fmla="*/ 0 h 2383"/>
                  <a:gd name="T78" fmla="*/ 0 w 3787"/>
                  <a:gd name="T79" fmla="*/ 0 h 2383"/>
                  <a:gd name="T80" fmla="*/ 0 w 3787"/>
                  <a:gd name="T81" fmla="*/ 0 h 2383"/>
                  <a:gd name="T82" fmla="*/ 0 w 3787"/>
                  <a:gd name="T83" fmla="*/ 0 h 2383"/>
                  <a:gd name="T84" fmla="*/ 0 w 3787"/>
                  <a:gd name="T85" fmla="*/ 0 h 2383"/>
                  <a:gd name="T86" fmla="*/ 0 w 3787"/>
                  <a:gd name="T87" fmla="*/ 0 h 2383"/>
                  <a:gd name="T88" fmla="*/ 0 w 3787"/>
                  <a:gd name="T89" fmla="*/ 0 h 2383"/>
                  <a:gd name="T90" fmla="*/ 0 w 3787"/>
                  <a:gd name="T91" fmla="*/ 0 h 2383"/>
                  <a:gd name="T92" fmla="*/ 0 w 3787"/>
                  <a:gd name="T93" fmla="*/ 0 h 2383"/>
                  <a:gd name="T94" fmla="*/ 0 w 3787"/>
                  <a:gd name="T95" fmla="*/ 0 h 2383"/>
                  <a:gd name="T96" fmla="*/ 0 w 3787"/>
                  <a:gd name="T97" fmla="*/ 0 h 2383"/>
                  <a:gd name="T98" fmla="*/ 0 w 3787"/>
                  <a:gd name="T99" fmla="*/ 0 h 2383"/>
                  <a:gd name="T100" fmla="*/ 0 w 3787"/>
                  <a:gd name="T101" fmla="*/ 0 h 2383"/>
                  <a:gd name="T102" fmla="*/ 0 w 3787"/>
                  <a:gd name="T103" fmla="*/ 0 h 2383"/>
                  <a:gd name="T104" fmla="*/ 0 w 3787"/>
                  <a:gd name="T105" fmla="*/ 0 h 2383"/>
                  <a:gd name="T106" fmla="*/ 0 w 3787"/>
                  <a:gd name="T107" fmla="*/ 0 h 2383"/>
                  <a:gd name="T108" fmla="*/ 0 w 3787"/>
                  <a:gd name="T109" fmla="*/ 0 h 2383"/>
                  <a:gd name="T110" fmla="*/ 0 w 3787"/>
                  <a:gd name="T111" fmla="*/ 0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4" name="Freeform 178"/>
              <p:cNvSpPr>
                <a:spLocks noChangeAspect="1"/>
              </p:cNvSpPr>
              <p:nvPr/>
            </p:nvSpPr>
            <p:spPr bwMode="auto">
              <a:xfrm>
                <a:off x="9071" y="2864"/>
                <a:ext cx="555" cy="749"/>
              </a:xfrm>
              <a:custGeom>
                <a:avLst/>
                <a:gdLst>
                  <a:gd name="T0" fmla="*/ 0 w 1206"/>
                  <a:gd name="T1" fmla="*/ 0 h 1631"/>
                  <a:gd name="T2" fmla="*/ 0 w 1206"/>
                  <a:gd name="T3" fmla="*/ 0 h 1631"/>
                  <a:gd name="T4" fmla="*/ 0 w 1206"/>
                  <a:gd name="T5" fmla="*/ 0 h 1631"/>
                  <a:gd name="T6" fmla="*/ 0 w 1206"/>
                  <a:gd name="T7" fmla="*/ 0 h 1631"/>
                  <a:gd name="T8" fmla="*/ 0 w 1206"/>
                  <a:gd name="T9" fmla="*/ 0 h 1631"/>
                  <a:gd name="T10" fmla="*/ 0 w 1206"/>
                  <a:gd name="T11" fmla="*/ 0 h 1631"/>
                  <a:gd name="T12" fmla="*/ 0 w 1206"/>
                  <a:gd name="T13" fmla="*/ 0 h 1631"/>
                  <a:gd name="T14" fmla="*/ 0 w 1206"/>
                  <a:gd name="T15" fmla="*/ 0 h 1631"/>
                  <a:gd name="T16" fmla="*/ 0 w 1206"/>
                  <a:gd name="T17" fmla="*/ 0 h 1631"/>
                  <a:gd name="T18" fmla="*/ 0 w 1206"/>
                  <a:gd name="T19" fmla="*/ 0 h 1631"/>
                  <a:gd name="T20" fmla="*/ 0 w 1206"/>
                  <a:gd name="T21" fmla="*/ 0 h 1631"/>
                  <a:gd name="T22" fmla="*/ 0 w 1206"/>
                  <a:gd name="T23" fmla="*/ 0 h 1631"/>
                  <a:gd name="T24" fmla="*/ 0 w 1206"/>
                  <a:gd name="T25" fmla="*/ 0 h 1631"/>
                  <a:gd name="T26" fmla="*/ 0 w 1206"/>
                  <a:gd name="T27" fmla="*/ 0 h 1631"/>
                  <a:gd name="T28" fmla="*/ 0 w 1206"/>
                  <a:gd name="T29" fmla="*/ 0 h 1631"/>
                  <a:gd name="T30" fmla="*/ 0 w 1206"/>
                  <a:gd name="T31" fmla="*/ 0 h 1631"/>
                  <a:gd name="T32" fmla="*/ 0 w 1206"/>
                  <a:gd name="T33" fmla="*/ 0 h 1631"/>
                  <a:gd name="T34" fmla="*/ 0 w 1206"/>
                  <a:gd name="T35" fmla="*/ 0 h 1631"/>
                  <a:gd name="T36" fmla="*/ 0 w 1206"/>
                  <a:gd name="T37" fmla="*/ 0 h 1631"/>
                  <a:gd name="T38" fmla="*/ 0 w 1206"/>
                  <a:gd name="T39" fmla="*/ 0 h 1631"/>
                  <a:gd name="T40" fmla="*/ 0 w 1206"/>
                  <a:gd name="T41" fmla="*/ 0 h 1631"/>
                  <a:gd name="T42" fmla="*/ 0 w 1206"/>
                  <a:gd name="T43" fmla="*/ 0 h 1631"/>
                  <a:gd name="T44" fmla="*/ 0 w 1206"/>
                  <a:gd name="T45" fmla="*/ 0 h 1631"/>
                  <a:gd name="T46" fmla="*/ 0 w 1206"/>
                  <a:gd name="T47" fmla="*/ 0 h 1631"/>
                  <a:gd name="T48" fmla="*/ 0 w 1206"/>
                  <a:gd name="T49" fmla="*/ 0 h 1631"/>
                  <a:gd name="T50" fmla="*/ 0 w 1206"/>
                  <a:gd name="T51" fmla="*/ 0 h 1631"/>
                  <a:gd name="T52" fmla="*/ 0 w 1206"/>
                  <a:gd name="T53" fmla="*/ 0 h 1631"/>
                  <a:gd name="T54" fmla="*/ 0 w 1206"/>
                  <a:gd name="T55" fmla="*/ 0 h 1631"/>
                  <a:gd name="T56" fmla="*/ 0 w 1206"/>
                  <a:gd name="T57" fmla="*/ 0 h 1631"/>
                  <a:gd name="T58" fmla="*/ 0 w 1206"/>
                  <a:gd name="T59" fmla="*/ 0 h 1631"/>
                  <a:gd name="T60" fmla="*/ 0 w 1206"/>
                  <a:gd name="T61" fmla="*/ 0 h 1631"/>
                  <a:gd name="T62" fmla="*/ 0 w 1206"/>
                  <a:gd name="T63" fmla="*/ 0 h 1631"/>
                  <a:gd name="T64" fmla="*/ 0 w 1206"/>
                  <a:gd name="T65" fmla="*/ 0 h 1631"/>
                  <a:gd name="T66" fmla="*/ 0 w 1206"/>
                  <a:gd name="T67" fmla="*/ 0 h 1631"/>
                  <a:gd name="T68" fmla="*/ 0 w 1206"/>
                  <a:gd name="T69" fmla="*/ 0 h 1631"/>
                  <a:gd name="T70" fmla="*/ 0 w 1206"/>
                  <a:gd name="T71" fmla="*/ 0 h 1631"/>
                  <a:gd name="T72" fmla="*/ 0 w 1206"/>
                  <a:gd name="T73" fmla="*/ 0 h 1631"/>
                  <a:gd name="T74" fmla="*/ 0 w 1206"/>
                  <a:gd name="T75" fmla="*/ 0 h 1631"/>
                  <a:gd name="T76" fmla="*/ 0 w 1206"/>
                  <a:gd name="T77" fmla="*/ 0 h 1631"/>
                  <a:gd name="T78" fmla="*/ 0 w 1206"/>
                  <a:gd name="T79" fmla="*/ 0 h 1631"/>
                  <a:gd name="T80" fmla="*/ 0 w 1206"/>
                  <a:gd name="T81" fmla="*/ 0 h 1631"/>
                  <a:gd name="T82" fmla="*/ 0 w 1206"/>
                  <a:gd name="T83" fmla="*/ 0 h 1631"/>
                  <a:gd name="T84" fmla="*/ 0 w 1206"/>
                  <a:gd name="T85" fmla="*/ 0 h 1631"/>
                  <a:gd name="T86" fmla="*/ 0 w 1206"/>
                  <a:gd name="T87" fmla="*/ 0 h 1631"/>
                  <a:gd name="T88" fmla="*/ 0 w 1206"/>
                  <a:gd name="T89" fmla="*/ 0 h 1631"/>
                  <a:gd name="T90" fmla="*/ 0 w 1206"/>
                  <a:gd name="T91" fmla="*/ 0 h 1631"/>
                  <a:gd name="T92" fmla="*/ 0 w 1206"/>
                  <a:gd name="T93" fmla="*/ 0 h 1631"/>
                  <a:gd name="T94" fmla="*/ 0 w 1206"/>
                  <a:gd name="T95" fmla="*/ 0 h 1631"/>
                  <a:gd name="T96" fmla="*/ 0 w 1206"/>
                  <a:gd name="T97" fmla="*/ 0 h 1631"/>
                  <a:gd name="T98" fmla="*/ 0 w 1206"/>
                  <a:gd name="T99" fmla="*/ 0 h 1631"/>
                  <a:gd name="T100" fmla="*/ 0 w 1206"/>
                  <a:gd name="T101" fmla="*/ 0 h 1631"/>
                  <a:gd name="T102" fmla="*/ 0 w 1206"/>
                  <a:gd name="T103" fmla="*/ 0 h 1631"/>
                  <a:gd name="T104" fmla="*/ 0 w 1206"/>
                  <a:gd name="T105" fmla="*/ 0 h 1631"/>
                  <a:gd name="T106" fmla="*/ 0 w 1206"/>
                  <a:gd name="T107" fmla="*/ 0 h 1631"/>
                  <a:gd name="T108" fmla="*/ 0 w 1206"/>
                  <a:gd name="T109" fmla="*/ 0 h 1631"/>
                  <a:gd name="T110" fmla="*/ 0 w 1206"/>
                  <a:gd name="T111" fmla="*/ 0 h 1631"/>
                  <a:gd name="T112" fmla="*/ 0 w 1206"/>
                  <a:gd name="T113" fmla="*/ 0 h 1631"/>
                  <a:gd name="T114" fmla="*/ 0 w 1206"/>
                  <a:gd name="T115" fmla="*/ 0 h 1631"/>
                  <a:gd name="T116" fmla="*/ 0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5" name="Freeform 179"/>
              <p:cNvSpPr>
                <a:spLocks noChangeAspect="1"/>
              </p:cNvSpPr>
              <p:nvPr/>
            </p:nvSpPr>
            <p:spPr bwMode="auto">
              <a:xfrm>
                <a:off x="8902" y="3867"/>
                <a:ext cx="672" cy="664"/>
              </a:xfrm>
              <a:custGeom>
                <a:avLst/>
                <a:gdLst>
                  <a:gd name="T0" fmla="*/ 0 w 1460"/>
                  <a:gd name="T1" fmla="*/ 0 h 1447"/>
                  <a:gd name="T2" fmla="*/ 0 w 1460"/>
                  <a:gd name="T3" fmla="*/ 0 h 1447"/>
                  <a:gd name="T4" fmla="*/ 0 w 1460"/>
                  <a:gd name="T5" fmla="*/ 0 h 1447"/>
                  <a:gd name="T6" fmla="*/ 0 w 1460"/>
                  <a:gd name="T7" fmla="*/ 0 h 1447"/>
                  <a:gd name="T8" fmla="*/ 0 w 1460"/>
                  <a:gd name="T9" fmla="*/ 0 h 1447"/>
                  <a:gd name="T10" fmla="*/ 0 w 1460"/>
                  <a:gd name="T11" fmla="*/ 0 h 1447"/>
                  <a:gd name="T12" fmla="*/ 0 w 1460"/>
                  <a:gd name="T13" fmla="*/ 0 h 1447"/>
                  <a:gd name="T14" fmla="*/ 0 w 1460"/>
                  <a:gd name="T15" fmla="*/ 0 h 1447"/>
                  <a:gd name="T16" fmla="*/ 0 w 1460"/>
                  <a:gd name="T17" fmla="*/ 0 h 1447"/>
                  <a:gd name="T18" fmla="*/ 0 w 1460"/>
                  <a:gd name="T19" fmla="*/ 0 h 1447"/>
                  <a:gd name="T20" fmla="*/ 0 w 1460"/>
                  <a:gd name="T21" fmla="*/ 0 h 1447"/>
                  <a:gd name="T22" fmla="*/ 0 w 1460"/>
                  <a:gd name="T23" fmla="*/ 0 h 1447"/>
                  <a:gd name="T24" fmla="*/ 0 w 1460"/>
                  <a:gd name="T25" fmla="*/ 0 h 1447"/>
                  <a:gd name="T26" fmla="*/ 0 w 1460"/>
                  <a:gd name="T27" fmla="*/ 0 h 1447"/>
                  <a:gd name="T28" fmla="*/ 0 w 1460"/>
                  <a:gd name="T29" fmla="*/ 0 h 1447"/>
                  <a:gd name="T30" fmla="*/ 0 w 1460"/>
                  <a:gd name="T31" fmla="*/ 0 h 1447"/>
                  <a:gd name="T32" fmla="*/ 0 w 1460"/>
                  <a:gd name="T33" fmla="*/ 0 h 1447"/>
                  <a:gd name="T34" fmla="*/ 0 w 1460"/>
                  <a:gd name="T35" fmla="*/ 0 h 1447"/>
                  <a:gd name="T36" fmla="*/ 0 w 1460"/>
                  <a:gd name="T37" fmla="*/ 0 h 1447"/>
                  <a:gd name="T38" fmla="*/ 0 w 1460"/>
                  <a:gd name="T39" fmla="*/ 0 h 1447"/>
                  <a:gd name="T40" fmla="*/ 0 w 1460"/>
                  <a:gd name="T41" fmla="*/ 0 h 1447"/>
                  <a:gd name="T42" fmla="*/ 0 w 1460"/>
                  <a:gd name="T43" fmla="*/ 0 h 1447"/>
                  <a:gd name="T44" fmla="*/ 0 w 1460"/>
                  <a:gd name="T45" fmla="*/ 0 h 1447"/>
                  <a:gd name="T46" fmla="*/ 0 w 1460"/>
                  <a:gd name="T47" fmla="*/ 0 h 1447"/>
                  <a:gd name="T48" fmla="*/ 0 w 1460"/>
                  <a:gd name="T49" fmla="*/ 0 h 1447"/>
                  <a:gd name="T50" fmla="*/ 0 w 1460"/>
                  <a:gd name="T51" fmla="*/ 0 h 1447"/>
                  <a:gd name="T52" fmla="*/ 0 w 1460"/>
                  <a:gd name="T53" fmla="*/ 0 h 1447"/>
                  <a:gd name="T54" fmla="*/ 0 w 1460"/>
                  <a:gd name="T55" fmla="*/ 0 h 1447"/>
                  <a:gd name="T56" fmla="*/ 0 w 1460"/>
                  <a:gd name="T57" fmla="*/ 0 h 1447"/>
                  <a:gd name="T58" fmla="*/ 0 w 1460"/>
                  <a:gd name="T59" fmla="*/ 0 h 1447"/>
                  <a:gd name="T60" fmla="*/ 0 w 1460"/>
                  <a:gd name="T61" fmla="*/ 0 h 1447"/>
                  <a:gd name="T62" fmla="*/ 0 w 1460"/>
                  <a:gd name="T63" fmla="*/ 0 h 1447"/>
                  <a:gd name="T64" fmla="*/ 0 w 1460"/>
                  <a:gd name="T65" fmla="*/ 0 h 1447"/>
                  <a:gd name="T66" fmla="*/ 0 w 1460"/>
                  <a:gd name="T67" fmla="*/ 0 h 1447"/>
                  <a:gd name="T68" fmla="*/ 0 w 1460"/>
                  <a:gd name="T69" fmla="*/ 0 h 1447"/>
                  <a:gd name="T70" fmla="*/ 0 w 1460"/>
                  <a:gd name="T71" fmla="*/ 0 h 1447"/>
                  <a:gd name="T72" fmla="*/ 0 w 1460"/>
                  <a:gd name="T73" fmla="*/ 0 h 1447"/>
                  <a:gd name="T74" fmla="*/ 0 w 1460"/>
                  <a:gd name="T75" fmla="*/ 0 h 1447"/>
                  <a:gd name="T76" fmla="*/ 0 w 1460"/>
                  <a:gd name="T77" fmla="*/ 0 h 1447"/>
                  <a:gd name="T78" fmla="*/ 0 w 1460"/>
                  <a:gd name="T79" fmla="*/ 0 h 1447"/>
                  <a:gd name="T80" fmla="*/ 0 w 1460"/>
                  <a:gd name="T81" fmla="*/ 0 h 1447"/>
                  <a:gd name="T82" fmla="*/ 0 w 1460"/>
                  <a:gd name="T83" fmla="*/ 0 h 1447"/>
                  <a:gd name="T84" fmla="*/ 0 w 1460"/>
                  <a:gd name="T85" fmla="*/ 0 h 1447"/>
                  <a:gd name="T86" fmla="*/ 0 w 1460"/>
                  <a:gd name="T87" fmla="*/ 0 h 1447"/>
                  <a:gd name="T88" fmla="*/ 0 w 1460"/>
                  <a:gd name="T89" fmla="*/ 0 h 1447"/>
                  <a:gd name="T90" fmla="*/ 0 w 1460"/>
                  <a:gd name="T91" fmla="*/ 0 h 1447"/>
                  <a:gd name="T92" fmla="*/ 0 w 1460"/>
                  <a:gd name="T93" fmla="*/ 0 h 1447"/>
                  <a:gd name="T94" fmla="*/ 0 w 1460"/>
                  <a:gd name="T95" fmla="*/ 0 h 1447"/>
                  <a:gd name="T96" fmla="*/ 0 w 1460"/>
                  <a:gd name="T97" fmla="*/ 0 h 1447"/>
                  <a:gd name="T98" fmla="*/ 0 w 1460"/>
                  <a:gd name="T99" fmla="*/ 0 h 1447"/>
                  <a:gd name="T100" fmla="*/ 0 w 1460"/>
                  <a:gd name="T101" fmla="*/ 0 h 1447"/>
                  <a:gd name="T102" fmla="*/ 0 w 1460"/>
                  <a:gd name="T103" fmla="*/ 0 h 1447"/>
                  <a:gd name="T104" fmla="*/ 0 w 1460"/>
                  <a:gd name="T105" fmla="*/ 0 h 1447"/>
                  <a:gd name="T106" fmla="*/ 0 w 1460"/>
                  <a:gd name="T107" fmla="*/ 0 h 1447"/>
                  <a:gd name="T108" fmla="*/ 0 w 1460"/>
                  <a:gd name="T109" fmla="*/ 0 h 1447"/>
                  <a:gd name="T110" fmla="*/ 0 w 1460"/>
                  <a:gd name="T111" fmla="*/ 0 h 1447"/>
                  <a:gd name="T112" fmla="*/ 0 w 1460"/>
                  <a:gd name="T113" fmla="*/ 0 h 1447"/>
                  <a:gd name="T114" fmla="*/ 0 w 1460"/>
                  <a:gd name="T115" fmla="*/ 0 h 1447"/>
                  <a:gd name="T116" fmla="*/ 0 w 1460"/>
                  <a:gd name="T117" fmla="*/ 0 h 1447"/>
                  <a:gd name="T118" fmla="*/ 0 w 1460"/>
                  <a:gd name="T119" fmla="*/ 0 h 1447"/>
                  <a:gd name="T120" fmla="*/ 0 w 1460"/>
                  <a:gd name="T121" fmla="*/ 0 h 1447"/>
                  <a:gd name="T122" fmla="*/ 0 w 1460"/>
                  <a:gd name="T123" fmla="*/ 0 h 1447"/>
                  <a:gd name="T124" fmla="*/ 0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6" name="Freeform 180"/>
              <p:cNvSpPr>
                <a:spLocks noChangeAspect="1"/>
              </p:cNvSpPr>
              <p:nvPr/>
            </p:nvSpPr>
            <p:spPr bwMode="auto">
              <a:xfrm>
                <a:off x="7863" y="3313"/>
                <a:ext cx="601" cy="527"/>
              </a:xfrm>
              <a:custGeom>
                <a:avLst/>
                <a:gdLst>
                  <a:gd name="T0" fmla="*/ 0 w 1304"/>
                  <a:gd name="T1" fmla="*/ 0 h 1148"/>
                  <a:gd name="T2" fmla="*/ 0 w 1304"/>
                  <a:gd name="T3" fmla="*/ 0 h 1148"/>
                  <a:gd name="T4" fmla="*/ 0 w 1304"/>
                  <a:gd name="T5" fmla="*/ 0 h 1148"/>
                  <a:gd name="T6" fmla="*/ 0 w 1304"/>
                  <a:gd name="T7" fmla="*/ 0 h 1148"/>
                  <a:gd name="T8" fmla="*/ 0 w 1304"/>
                  <a:gd name="T9" fmla="*/ 0 h 1148"/>
                  <a:gd name="T10" fmla="*/ 0 w 1304"/>
                  <a:gd name="T11" fmla="*/ 0 h 1148"/>
                  <a:gd name="T12" fmla="*/ 0 w 1304"/>
                  <a:gd name="T13" fmla="*/ 0 h 1148"/>
                  <a:gd name="T14" fmla="*/ 0 w 1304"/>
                  <a:gd name="T15" fmla="*/ 0 h 1148"/>
                  <a:gd name="T16" fmla="*/ 0 w 1304"/>
                  <a:gd name="T17" fmla="*/ 0 h 1148"/>
                  <a:gd name="T18" fmla="*/ 0 w 1304"/>
                  <a:gd name="T19" fmla="*/ 0 h 1148"/>
                  <a:gd name="T20" fmla="*/ 0 w 1304"/>
                  <a:gd name="T21" fmla="*/ 0 h 1148"/>
                  <a:gd name="T22" fmla="*/ 0 w 1304"/>
                  <a:gd name="T23" fmla="*/ 0 h 1148"/>
                  <a:gd name="T24" fmla="*/ 0 w 1304"/>
                  <a:gd name="T25" fmla="*/ 0 h 1148"/>
                  <a:gd name="T26" fmla="*/ 0 w 1304"/>
                  <a:gd name="T27" fmla="*/ 0 h 1148"/>
                  <a:gd name="T28" fmla="*/ 0 w 1304"/>
                  <a:gd name="T29" fmla="*/ 0 h 1148"/>
                  <a:gd name="T30" fmla="*/ 0 w 1304"/>
                  <a:gd name="T31" fmla="*/ 0 h 1148"/>
                  <a:gd name="T32" fmla="*/ 0 w 1304"/>
                  <a:gd name="T33" fmla="*/ 0 h 1148"/>
                  <a:gd name="T34" fmla="*/ 0 w 1304"/>
                  <a:gd name="T35" fmla="*/ 0 h 1148"/>
                  <a:gd name="T36" fmla="*/ 0 w 1304"/>
                  <a:gd name="T37" fmla="*/ 0 h 1148"/>
                  <a:gd name="T38" fmla="*/ 0 w 1304"/>
                  <a:gd name="T39" fmla="*/ 0 h 1148"/>
                  <a:gd name="T40" fmla="*/ 0 w 1304"/>
                  <a:gd name="T41" fmla="*/ 0 h 1148"/>
                  <a:gd name="T42" fmla="*/ 0 w 1304"/>
                  <a:gd name="T43" fmla="*/ 0 h 1148"/>
                  <a:gd name="T44" fmla="*/ 0 w 1304"/>
                  <a:gd name="T45" fmla="*/ 0 h 1148"/>
                  <a:gd name="T46" fmla="*/ 0 w 1304"/>
                  <a:gd name="T47" fmla="*/ 0 h 1148"/>
                  <a:gd name="T48" fmla="*/ 0 w 1304"/>
                  <a:gd name="T49" fmla="*/ 0 h 1148"/>
                  <a:gd name="T50" fmla="*/ 0 w 1304"/>
                  <a:gd name="T51" fmla="*/ 0 h 1148"/>
                  <a:gd name="T52" fmla="*/ 0 w 1304"/>
                  <a:gd name="T53" fmla="*/ 0 h 1148"/>
                  <a:gd name="T54" fmla="*/ 0 w 1304"/>
                  <a:gd name="T55" fmla="*/ 0 h 1148"/>
                  <a:gd name="T56" fmla="*/ 0 w 1304"/>
                  <a:gd name="T57" fmla="*/ 0 h 1148"/>
                  <a:gd name="T58" fmla="*/ 0 w 1304"/>
                  <a:gd name="T59" fmla="*/ 0 h 1148"/>
                  <a:gd name="T60" fmla="*/ 0 w 1304"/>
                  <a:gd name="T61" fmla="*/ 0 h 1148"/>
                  <a:gd name="T62" fmla="*/ 0 w 1304"/>
                  <a:gd name="T63" fmla="*/ 0 h 1148"/>
                  <a:gd name="T64" fmla="*/ 0 w 1304"/>
                  <a:gd name="T65" fmla="*/ 0 h 1148"/>
                  <a:gd name="T66" fmla="*/ 0 w 1304"/>
                  <a:gd name="T67" fmla="*/ 0 h 1148"/>
                  <a:gd name="T68" fmla="*/ 0 w 1304"/>
                  <a:gd name="T69" fmla="*/ 0 h 1148"/>
                  <a:gd name="T70" fmla="*/ 0 w 1304"/>
                  <a:gd name="T71" fmla="*/ 0 h 1148"/>
                  <a:gd name="T72" fmla="*/ 0 w 1304"/>
                  <a:gd name="T73" fmla="*/ 0 h 1148"/>
                  <a:gd name="T74" fmla="*/ 0 w 1304"/>
                  <a:gd name="T75" fmla="*/ 0 h 1148"/>
                  <a:gd name="T76" fmla="*/ 0 w 1304"/>
                  <a:gd name="T77" fmla="*/ 0 h 1148"/>
                  <a:gd name="T78" fmla="*/ 0 w 1304"/>
                  <a:gd name="T79" fmla="*/ 0 h 1148"/>
                  <a:gd name="T80" fmla="*/ 0 w 1304"/>
                  <a:gd name="T81" fmla="*/ 0 h 1148"/>
                  <a:gd name="T82" fmla="*/ 0 w 1304"/>
                  <a:gd name="T83" fmla="*/ 0 h 1148"/>
                  <a:gd name="T84" fmla="*/ 0 w 1304"/>
                  <a:gd name="T85" fmla="*/ 0 h 1148"/>
                  <a:gd name="T86" fmla="*/ 0 w 1304"/>
                  <a:gd name="T87" fmla="*/ 0 h 1148"/>
                  <a:gd name="T88" fmla="*/ 0 w 1304"/>
                  <a:gd name="T89" fmla="*/ 0 h 1148"/>
                  <a:gd name="T90" fmla="*/ 0 w 1304"/>
                  <a:gd name="T91" fmla="*/ 0 h 1148"/>
                  <a:gd name="T92" fmla="*/ 0 w 1304"/>
                  <a:gd name="T93" fmla="*/ 0 h 1148"/>
                  <a:gd name="T94" fmla="*/ 0 w 1304"/>
                  <a:gd name="T95" fmla="*/ 0 h 1148"/>
                  <a:gd name="T96" fmla="*/ 0 w 1304"/>
                  <a:gd name="T97" fmla="*/ 0 h 1148"/>
                  <a:gd name="T98" fmla="*/ 0 w 1304"/>
                  <a:gd name="T99" fmla="*/ 0 h 1148"/>
                  <a:gd name="T100" fmla="*/ 0 w 1304"/>
                  <a:gd name="T101" fmla="*/ 0 h 1148"/>
                  <a:gd name="T102" fmla="*/ 0 w 1304"/>
                  <a:gd name="T103" fmla="*/ 0 h 1148"/>
                  <a:gd name="T104" fmla="*/ 0 w 1304"/>
                  <a:gd name="T105" fmla="*/ 0 h 1148"/>
                  <a:gd name="T106" fmla="*/ 0 w 1304"/>
                  <a:gd name="T107" fmla="*/ 0 h 1148"/>
                  <a:gd name="T108" fmla="*/ 0 w 1304"/>
                  <a:gd name="T109" fmla="*/ 0 h 1148"/>
                  <a:gd name="T110" fmla="*/ 0 w 1304"/>
                  <a:gd name="T111" fmla="*/ 0 h 1148"/>
                  <a:gd name="T112" fmla="*/ 0 w 1304"/>
                  <a:gd name="T113" fmla="*/ 0 h 1148"/>
                  <a:gd name="T114" fmla="*/ 0 w 1304"/>
                  <a:gd name="T115" fmla="*/ 0 h 1148"/>
                  <a:gd name="T116" fmla="*/ 0 w 1304"/>
                  <a:gd name="T117" fmla="*/ 0 h 1148"/>
                  <a:gd name="T118" fmla="*/ 0 w 1304"/>
                  <a:gd name="T119" fmla="*/ 0 h 1148"/>
                  <a:gd name="T120" fmla="*/ 0 w 1304"/>
                  <a:gd name="T121" fmla="*/ 0 h 1148"/>
                  <a:gd name="T122" fmla="*/ 0 w 1304"/>
                  <a:gd name="T123" fmla="*/ 0 h 1148"/>
                  <a:gd name="T124" fmla="*/ 0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7" name="Freeform 181"/>
              <p:cNvSpPr>
                <a:spLocks noChangeAspect="1"/>
              </p:cNvSpPr>
              <p:nvPr/>
            </p:nvSpPr>
            <p:spPr bwMode="auto">
              <a:xfrm>
                <a:off x="8053" y="4030"/>
                <a:ext cx="587" cy="723"/>
              </a:xfrm>
              <a:custGeom>
                <a:avLst/>
                <a:gdLst>
                  <a:gd name="T0" fmla="*/ 0 w 1276"/>
                  <a:gd name="T1" fmla="*/ 0 h 1574"/>
                  <a:gd name="T2" fmla="*/ 0 w 1276"/>
                  <a:gd name="T3" fmla="*/ 0 h 1574"/>
                  <a:gd name="T4" fmla="*/ 0 w 1276"/>
                  <a:gd name="T5" fmla="*/ 0 h 1574"/>
                  <a:gd name="T6" fmla="*/ 0 w 1276"/>
                  <a:gd name="T7" fmla="*/ 0 h 1574"/>
                  <a:gd name="T8" fmla="*/ 0 w 1276"/>
                  <a:gd name="T9" fmla="*/ 0 h 1574"/>
                  <a:gd name="T10" fmla="*/ 0 w 1276"/>
                  <a:gd name="T11" fmla="*/ 0 h 1574"/>
                  <a:gd name="T12" fmla="*/ 0 w 1276"/>
                  <a:gd name="T13" fmla="*/ 0 h 1574"/>
                  <a:gd name="T14" fmla="*/ 0 w 1276"/>
                  <a:gd name="T15" fmla="*/ 0 h 1574"/>
                  <a:gd name="T16" fmla="*/ 0 w 1276"/>
                  <a:gd name="T17" fmla="*/ 0 h 1574"/>
                  <a:gd name="T18" fmla="*/ 0 w 1276"/>
                  <a:gd name="T19" fmla="*/ 0 h 1574"/>
                  <a:gd name="T20" fmla="*/ 0 w 1276"/>
                  <a:gd name="T21" fmla="*/ 0 h 1574"/>
                  <a:gd name="T22" fmla="*/ 0 w 1276"/>
                  <a:gd name="T23" fmla="*/ 0 h 1574"/>
                  <a:gd name="T24" fmla="*/ 0 w 1276"/>
                  <a:gd name="T25" fmla="*/ 0 h 1574"/>
                  <a:gd name="T26" fmla="*/ 0 w 1276"/>
                  <a:gd name="T27" fmla="*/ 0 h 1574"/>
                  <a:gd name="T28" fmla="*/ 0 w 1276"/>
                  <a:gd name="T29" fmla="*/ 0 h 1574"/>
                  <a:gd name="T30" fmla="*/ 0 w 1276"/>
                  <a:gd name="T31" fmla="*/ 0 h 1574"/>
                  <a:gd name="T32" fmla="*/ 0 w 1276"/>
                  <a:gd name="T33" fmla="*/ 0 h 1574"/>
                  <a:gd name="T34" fmla="*/ 0 w 1276"/>
                  <a:gd name="T35" fmla="*/ 0 h 1574"/>
                  <a:gd name="T36" fmla="*/ 0 w 1276"/>
                  <a:gd name="T37" fmla="*/ 0 h 1574"/>
                  <a:gd name="T38" fmla="*/ 0 w 1276"/>
                  <a:gd name="T39" fmla="*/ 0 h 1574"/>
                  <a:gd name="T40" fmla="*/ 0 w 1276"/>
                  <a:gd name="T41" fmla="*/ 0 h 1574"/>
                  <a:gd name="T42" fmla="*/ 0 w 1276"/>
                  <a:gd name="T43" fmla="*/ 0 h 1574"/>
                  <a:gd name="T44" fmla="*/ 0 w 1276"/>
                  <a:gd name="T45" fmla="*/ 0 h 1574"/>
                  <a:gd name="T46" fmla="*/ 0 w 1276"/>
                  <a:gd name="T47" fmla="*/ 0 h 1574"/>
                  <a:gd name="T48" fmla="*/ 0 w 1276"/>
                  <a:gd name="T49" fmla="*/ 0 h 1574"/>
                  <a:gd name="T50" fmla="*/ 0 w 1276"/>
                  <a:gd name="T51" fmla="*/ 0 h 1574"/>
                  <a:gd name="T52" fmla="*/ 0 w 1276"/>
                  <a:gd name="T53" fmla="*/ 0 h 1574"/>
                  <a:gd name="T54" fmla="*/ 0 w 1276"/>
                  <a:gd name="T55" fmla="*/ 0 h 1574"/>
                  <a:gd name="T56" fmla="*/ 0 w 1276"/>
                  <a:gd name="T57" fmla="*/ 0 h 1574"/>
                  <a:gd name="T58" fmla="*/ 0 w 1276"/>
                  <a:gd name="T59" fmla="*/ 0 h 1574"/>
                  <a:gd name="T60" fmla="*/ 0 w 1276"/>
                  <a:gd name="T61" fmla="*/ 0 h 1574"/>
                  <a:gd name="T62" fmla="*/ 0 w 1276"/>
                  <a:gd name="T63" fmla="*/ 0 h 1574"/>
                  <a:gd name="T64" fmla="*/ 0 w 1276"/>
                  <a:gd name="T65" fmla="*/ 0 h 1574"/>
                  <a:gd name="T66" fmla="*/ 0 w 1276"/>
                  <a:gd name="T67" fmla="*/ 0 h 1574"/>
                  <a:gd name="T68" fmla="*/ 0 w 1276"/>
                  <a:gd name="T69" fmla="*/ 0 h 1574"/>
                  <a:gd name="T70" fmla="*/ 0 w 1276"/>
                  <a:gd name="T71" fmla="*/ 0 h 1574"/>
                  <a:gd name="T72" fmla="*/ 0 w 1276"/>
                  <a:gd name="T73" fmla="*/ 0 h 1574"/>
                  <a:gd name="T74" fmla="*/ 0 w 1276"/>
                  <a:gd name="T75" fmla="*/ 0 h 1574"/>
                  <a:gd name="T76" fmla="*/ 0 w 1276"/>
                  <a:gd name="T77" fmla="*/ 0 h 1574"/>
                  <a:gd name="T78" fmla="*/ 0 w 1276"/>
                  <a:gd name="T79" fmla="*/ 0 h 1574"/>
                  <a:gd name="T80" fmla="*/ 0 w 1276"/>
                  <a:gd name="T81" fmla="*/ 0 h 1574"/>
                  <a:gd name="T82" fmla="*/ 0 w 1276"/>
                  <a:gd name="T83" fmla="*/ 0 h 1574"/>
                  <a:gd name="T84" fmla="*/ 0 w 1276"/>
                  <a:gd name="T85" fmla="*/ 0 h 1574"/>
                  <a:gd name="T86" fmla="*/ 0 w 1276"/>
                  <a:gd name="T87" fmla="*/ 0 h 1574"/>
                  <a:gd name="T88" fmla="*/ 0 w 1276"/>
                  <a:gd name="T89" fmla="*/ 0 h 1574"/>
                  <a:gd name="T90" fmla="*/ 0 w 1276"/>
                  <a:gd name="T91" fmla="*/ 0 h 1574"/>
                  <a:gd name="T92" fmla="*/ 0 w 1276"/>
                  <a:gd name="T93" fmla="*/ 0 h 1574"/>
                  <a:gd name="T94" fmla="*/ 0 w 1276"/>
                  <a:gd name="T95" fmla="*/ 0 h 1574"/>
                  <a:gd name="T96" fmla="*/ 0 w 1276"/>
                  <a:gd name="T97" fmla="*/ 0 h 1574"/>
                  <a:gd name="T98" fmla="*/ 0 w 1276"/>
                  <a:gd name="T99" fmla="*/ 0 h 1574"/>
                  <a:gd name="T100" fmla="*/ 0 w 1276"/>
                  <a:gd name="T101" fmla="*/ 0 h 1574"/>
                  <a:gd name="T102" fmla="*/ 0 w 1276"/>
                  <a:gd name="T103" fmla="*/ 0 h 1574"/>
                  <a:gd name="T104" fmla="*/ 0 w 1276"/>
                  <a:gd name="T105" fmla="*/ 0 h 1574"/>
                  <a:gd name="T106" fmla="*/ 0 w 1276"/>
                  <a:gd name="T107" fmla="*/ 0 h 1574"/>
                  <a:gd name="T108" fmla="*/ 0 w 1276"/>
                  <a:gd name="T109" fmla="*/ 0 h 1574"/>
                  <a:gd name="T110" fmla="*/ 0 w 1276"/>
                  <a:gd name="T111" fmla="*/ 0 h 1574"/>
                  <a:gd name="T112" fmla="*/ 0 w 1276"/>
                  <a:gd name="T113" fmla="*/ 0 h 1574"/>
                  <a:gd name="T114" fmla="*/ 0 w 1276"/>
                  <a:gd name="T115" fmla="*/ 0 h 1574"/>
                  <a:gd name="T116" fmla="*/ 0 w 1276"/>
                  <a:gd name="T117" fmla="*/ 0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8" name="Freeform 182" descr="50%"/>
              <p:cNvSpPr>
                <a:spLocks noChangeAspect="1"/>
              </p:cNvSpPr>
              <p:nvPr/>
            </p:nvSpPr>
            <p:spPr bwMode="auto">
              <a:xfrm>
                <a:off x="6832" y="2571"/>
                <a:ext cx="1227" cy="996"/>
              </a:xfrm>
              <a:custGeom>
                <a:avLst/>
                <a:gdLst>
                  <a:gd name="T0" fmla="*/ 0 w 2666"/>
                  <a:gd name="T1" fmla="*/ 0 h 2170"/>
                  <a:gd name="T2" fmla="*/ 0 w 2666"/>
                  <a:gd name="T3" fmla="*/ 0 h 2170"/>
                  <a:gd name="T4" fmla="*/ 0 w 2666"/>
                  <a:gd name="T5" fmla="*/ 0 h 2170"/>
                  <a:gd name="T6" fmla="*/ 0 w 2666"/>
                  <a:gd name="T7" fmla="*/ 0 h 2170"/>
                  <a:gd name="T8" fmla="*/ 0 w 2666"/>
                  <a:gd name="T9" fmla="*/ 0 h 2170"/>
                  <a:gd name="T10" fmla="*/ 0 w 2666"/>
                  <a:gd name="T11" fmla="*/ 0 h 2170"/>
                  <a:gd name="T12" fmla="*/ 0 w 2666"/>
                  <a:gd name="T13" fmla="*/ 0 h 2170"/>
                  <a:gd name="T14" fmla="*/ 0 w 2666"/>
                  <a:gd name="T15" fmla="*/ 0 h 2170"/>
                  <a:gd name="T16" fmla="*/ 0 w 2666"/>
                  <a:gd name="T17" fmla="*/ 0 h 2170"/>
                  <a:gd name="T18" fmla="*/ 0 w 2666"/>
                  <a:gd name="T19" fmla="*/ 0 h 2170"/>
                  <a:gd name="T20" fmla="*/ 0 w 2666"/>
                  <a:gd name="T21" fmla="*/ 0 h 2170"/>
                  <a:gd name="T22" fmla="*/ 0 w 2666"/>
                  <a:gd name="T23" fmla="*/ 0 h 2170"/>
                  <a:gd name="T24" fmla="*/ 0 w 2666"/>
                  <a:gd name="T25" fmla="*/ 0 h 2170"/>
                  <a:gd name="T26" fmla="*/ 0 w 2666"/>
                  <a:gd name="T27" fmla="*/ 0 h 2170"/>
                  <a:gd name="T28" fmla="*/ 0 w 2666"/>
                  <a:gd name="T29" fmla="*/ 0 h 2170"/>
                  <a:gd name="T30" fmla="*/ 0 w 2666"/>
                  <a:gd name="T31" fmla="*/ 0 h 2170"/>
                  <a:gd name="T32" fmla="*/ 0 w 2666"/>
                  <a:gd name="T33" fmla="*/ 0 h 2170"/>
                  <a:gd name="T34" fmla="*/ 0 w 2666"/>
                  <a:gd name="T35" fmla="*/ 0 h 2170"/>
                  <a:gd name="T36" fmla="*/ 0 w 2666"/>
                  <a:gd name="T37" fmla="*/ 0 h 2170"/>
                  <a:gd name="T38" fmla="*/ 0 w 2666"/>
                  <a:gd name="T39" fmla="*/ 0 h 2170"/>
                  <a:gd name="T40" fmla="*/ 0 w 2666"/>
                  <a:gd name="T41" fmla="*/ 0 h 2170"/>
                  <a:gd name="T42" fmla="*/ 0 w 2666"/>
                  <a:gd name="T43" fmla="*/ 0 h 2170"/>
                  <a:gd name="T44" fmla="*/ 0 w 2666"/>
                  <a:gd name="T45" fmla="*/ 0 h 2170"/>
                  <a:gd name="T46" fmla="*/ 0 w 2666"/>
                  <a:gd name="T47" fmla="*/ 0 h 2170"/>
                  <a:gd name="T48" fmla="*/ 0 w 2666"/>
                  <a:gd name="T49" fmla="*/ 0 h 2170"/>
                  <a:gd name="T50" fmla="*/ 0 w 2666"/>
                  <a:gd name="T51" fmla="*/ 0 h 2170"/>
                  <a:gd name="T52" fmla="*/ 0 w 2666"/>
                  <a:gd name="T53" fmla="*/ 0 h 2170"/>
                  <a:gd name="T54" fmla="*/ 0 w 2666"/>
                  <a:gd name="T55" fmla="*/ 0 h 2170"/>
                  <a:gd name="T56" fmla="*/ 0 w 2666"/>
                  <a:gd name="T57" fmla="*/ 0 h 2170"/>
                  <a:gd name="T58" fmla="*/ 0 w 2666"/>
                  <a:gd name="T59" fmla="*/ 0 h 2170"/>
                  <a:gd name="T60" fmla="*/ 0 w 2666"/>
                  <a:gd name="T61" fmla="*/ 0 h 2170"/>
                  <a:gd name="T62" fmla="*/ 0 w 2666"/>
                  <a:gd name="T63" fmla="*/ 0 h 2170"/>
                  <a:gd name="T64" fmla="*/ 0 w 2666"/>
                  <a:gd name="T65" fmla="*/ 0 h 2170"/>
                  <a:gd name="T66" fmla="*/ 0 w 2666"/>
                  <a:gd name="T67" fmla="*/ 0 h 2170"/>
                  <a:gd name="T68" fmla="*/ 0 w 2666"/>
                  <a:gd name="T69" fmla="*/ 0 h 2170"/>
                  <a:gd name="T70" fmla="*/ 0 w 2666"/>
                  <a:gd name="T71" fmla="*/ 0 h 2170"/>
                  <a:gd name="T72" fmla="*/ 0 w 2666"/>
                  <a:gd name="T73" fmla="*/ 0 h 2170"/>
                  <a:gd name="T74" fmla="*/ 0 w 2666"/>
                  <a:gd name="T75" fmla="*/ 0 h 2170"/>
                  <a:gd name="T76" fmla="*/ 0 w 2666"/>
                  <a:gd name="T77" fmla="*/ 0 h 2170"/>
                  <a:gd name="T78" fmla="*/ 0 w 2666"/>
                  <a:gd name="T79" fmla="*/ 0 h 2170"/>
                  <a:gd name="T80" fmla="*/ 0 w 2666"/>
                  <a:gd name="T81" fmla="*/ 0 h 2170"/>
                  <a:gd name="T82" fmla="*/ 0 w 2666"/>
                  <a:gd name="T83" fmla="*/ 0 h 2170"/>
                  <a:gd name="T84" fmla="*/ 0 w 2666"/>
                  <a:gd name="T85" fmla="*/ 0 h 2170"/>
                  <a:gd name="T86" fmla="*/ 0 w 2666"/>
                  <a:gd name="T87" fmla="*/ 0 h 2170"/>
                  <a:gd name="T88" fmla="*/ 0 w 2666"/>
                  <a:gd name="T89" fmla="*/ 0 h 2170"/>
                  <a:gd name="T90" fmla="*/ 0 w 2666"/>
                  <a:gd name="T91" fmla="*/ 0 h 2170"/>
                  <a:gd name="T92" fmla="*/ 0 w 2666"/>
                  <a:gd name="T93" fmla="*/ 0 h 2170"/>
                  <a:gd name="T94" fmla="*/ 0 w 2666"/>
                  <a:gd name="T95" fmla="*/ 0 h 2170"/>
                  <a:gd name="T96" fmla="*/ 0 w 2666"/>
                  <a:gd name="T97" fmla="*/ 0 h 2170"/>
                  <a:gd name="T98" fmla="*/ 0 w 2666"/>
                  <a:gd name="T99" fmla="*/ 0 h 2170"/>
                  <a:gd name="T100" fmla="*/ 0 w 2666"/>
                  <a:gd name="T101" fmla="*/ 0 h 2170"/>
                  <a:gd name="T102" fmla="*/ 0 w 2666"/>
                  <a:gd name="T103" fmla="*/ 0 h 2170"/>
                  <a:gd name="T104" fmla="*/ 0 w 2666"/>
                  <a:gd name="T105" fmla="*/ 0 h 2170"/>
                  <a:gd name="T106" fmla="*/ 0 w 2666"/>
                  <a:gd name="T107" fmla="*/ 0 h 2170"/>
                  <a:gd name="T108" fmla="*/ 0 w 2666"/>
                  <a:gd name="T109" fmla="*/ 0 h 2170"/>
                  <a:gd name="T110" fmla="*/ 0 w 2666"/>
                  <a:gd name="T111" fmla="*/ 0 h 2170"/>
                  <a:gd name="T112" fmla="*/ 0 w 2666"/>
                  <a:gd name="T113" fmla="*/ 0 h 2170"/>
                  <a:gd name="T114" fmla="*/ 0 w 2666"/>
                  <a:gd name="T115" fmla="*/ 0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1659" name="Freeform 183"/>
              <p:cNvSpPr>
                <a:spLocks noChangeAspect="1"/>
              </p:cNvSpPr>
              <p:nvPr/>
            </p:nvSpPr>
            <p:spPr bwMode="auto">
              <a:xfrm>
                <a:off x="7495" y="3815"/>
                <a:ext cx="698" cy="879"/>
              </a:xfrm>
              <a:custGeom>
                <a:avLst/>
                <a:gdLst>
                  <a:gd name="T0" fmla="*/ 0 w 1517"/>
                  <a:gd name="T1" fmla="*/ 0 h 1915"/>
                  <a:gd name="T2" fmla="*/ 0 w 1517"/>
                  <a:gd name="T3" fmla="*/ 0 h 1915"/>
                  <a:gd name="T4" fmla="*/ 0 w 1517"/>
                  <a:gd name="T5" fmla="*/ 0 h 1915"/>
                  <a:gd name="T6" fmla="*/ 0 w 1517"/>
                  <a:gd name="T7" fmla="*/ 0 h 1915"/>
                  <a:gd name="T8" fmla="*/ 0 w 1517"/>
                  <a:gd name="T9" fmla="*/ 0 h 1915"/>
                  <a:gd name="T10" fmla="*/ 0 w 1517"/>
                  <a:gd name="T11" fmla="*/ 0 h 1915"/>
                  <a:gd name="T12" fmla="*/ 0 w 1517"/>
                  <a:gd name="T13" fmla="*/ 0 h 1915"/>
                  <a:gd name="T14" fmla="*/ 0 w 1517"/>
                  <a:gd name="T15" fmla="*/ 0 h 1915"/>
                  <a:gd name="T16" fmla="*/ 0 w 1517"/>
                  <a:gd name="T17" fmla="*/ 0 h 1915"/>
                  <a:gd name="T18" fmla="*/ 0 w 1517"/>
                  <a:gd name="T19" fmla="*/ 0 h 1915"/>
                  <a:gd name="T20" fmla="*/ 0 w 1517"/>
                  <a:gd name="T21" fmla="*/ 0 h 1915"/>
                  <a:gd name="T22" fmla="*/ 0 w 1517"/>
                  <a:gd name="T23" fmla="*/ 0 h 1915"/>
                  <a:gd name="T24" fmla="*/ 0 w 1517"/>
                  <a:gd name="T25" fmla="*/ 0 h 1915"/>
                  <a:gd name="T26" fmla="*/ 0 w 1517"/>
                  <a:gd name="T27" fmla="*/ 0 h 1915"/>
                  <a:gd name="T28" fmla="*/ 0 w 1517"/>
                  <a:gd name="T29" fmla="*/ 0 h 1915"/>
                  <a:gd name="T30" fmla="*/ 0 w 1517"/>
                  <a:gd name="T31" fmla="*/ 0 h 1915"/>
                  <a:gd name="T32" fmla="*/ 0 w 1517"/>
                  <a:gd name="T33" fmla="*/ 0 h 1915"/>
                  <a:gd name="T34" fmla="*/ 0 w 1517"/>
                  <a:gd name="T35" fmla="*/ 0 h 1915"/>
                  <a:gd name="T36" fmla="*/ 0 w 1517"/>
                  <a:gd name="T37" fmla="*/ 0 h 1915"/>
                  <a:gd name="T38" fmla="*/ 0 w 1517"/>
                  <a:gd name="T39" fmla="*/ 0 h 1915"/>
                  <a:gd name="T40" fmla="*/ 0 w 1517"/>
                  <a:gd name="T41" fmla="*/ 0 h 1915"/>
                  <a:gd name="T42" fmla="*/ 0 w 1517"/>
                  <a:gd name="T43" fmla="*/ 0 h 1915"/>
                  <a:gd name="T44" fmla="*/ 0 w 1517"/>
                  <a:gd name="T45" fmla="*/ 0 h 1915"/>
                  <a:gd name="T46" fmla="*/ 0 w 1517"/>
                  <a:gd name="T47" fmla="*/ 0 h 1915"/>
                  <a:gd name="T48" fmla="*/ 0 w 1517"/>
                  <a:gd name="T49" fmla="*/ 0 h 1915"/>
                  <a:gd name="T50" fmla="*/ 0 w 1517"/>
                  <a:gd name="T51" fmla="*/ 0 h 1915"/>
                  <a:gd name="T52" fmla="*/ 0 w 1517"/>
                  <a:gd name="T53" fmla="*/ 0 h 1915"/>
                  <a:gd name="T54" fmla="*/ 0 w 1517"/>
                  <a:gd name="T55" fmla="*/ 0 h 1915"/>
                  <a:gd name="T56" fmla="*/ 0 w 1517"/>
                  <a:gd name="T57" fmla="*/ 0 h 1915"/>
                  <a:gd name="T58" fmla="*/ 0 w 1517"/>
                  <a:gd name="T59" fmla="*/ 0 h 1915"/>
                  <a:gd name="T60" fmla="*/ 0 w 1517"/>
                  <a:gd name="T61" fmla="*/ 0 h 1915"/>
                  <a:gd name="T62" fmla="*/ 0 w 1517"/>
                  <a:gd name="T63" fmla="*/ 0 h 1915"/>
                  <a:gd name="T64" fmla="*/ 0 w 1517"/>
                  <a:gd name="T65" fmla="*/ 0 h 1915"/>
                  <a:gd name="T66" fmla="*/ 0 w 1517"/>
                  <a:gd name="T67" fmla="*/ 0 h 1915"/>
                  <a:gd name="T68" fmla="*/ 0 w 1517"/>
                  <a:gd name="T69" fmla="*/ 0 h 1915"/>
                  <a:gd name="T70" fmla="*/ 0 w 1517"/>
                  <a:gd name="T71" fmla="*/ 0 h 1915"/>
                  <a:gd name="T72" fmla="*/ 0 w 1517"/>
                  <a:gd name="T73" fmla="*/ 0 h 1915"/>
                  <a:gd name="T74" fmla="*/ 0 w 1517"/>
                  <a:gd name="T75" fmla="*/ 0 h 1915"/>
                  <a:gd name="T76" fmla="*/ 0 w 1517"/>
                  <a:gd name="T77" fmla="*/ 0 h 1915"/>
                  <a:gd name="T78" fmla="*/ 0 w 1517"/>
                  <a:gd name="T79" fmla="*/ 0 h 1915"/>
                  <a:gd name="T80" fmla="*/ 0 w 1517"/>
                  <a:gd name="T81" fmla="*/ 0 h 1915"/>
                  <a:gd name="T82" fmla="*/ 0 w 1517"/>
                  <a:gd name="T83" fmla="*/ 0 h 1915"/>
                  <a:gd name="T84" fmla="*/ 0 w 1517"/>
                  <a:gd name="T85" fmla="*/ 0 h 1915"/>
                  <a:gd name="T86" fmla="*/ 0 w 1517"/>
                  <a:gd name="T87" fmla="*/ 0 h 1915"/>
                  <a:gd name="T88" fmla="*/ 0 w 1517"/>
                  <a:gd name="T89" fmla="*/ 0 h 1915"/>
                  <a:gd name="T90" fmla="*/ 0 w 1517"/>
                  <a:gd name="T91" fmla="*/ 0 h 1915"/>
                  <a:gd name="T92" fmla="*/ 0 w 1517"/>
                  <a:gd name="T93" fmla="*/ 0 h 1915"/>
                  <a:gd name="T94" fmla="*/ 0 w 1517"/>
                  <a:gd name="T95" fmla="*/ 0 h 1915"/>
                  <a:gd name="T96" fmla="*/ 0 w 1517"/>
                  <a:gd name="T97" fmla="*/ 0 h 1915"/>
                  <a:gd name="T98" fmla="*/ 0 w 1517"/>
                  <a:gd name="T99" fmla="*/ 0 h 1915"/>
                  <a:gd name="T100" fmla="*/ 0 w 1517"/>
                  <a:gd name="T101" fmla="*/ 0 h 1915"/>
                  <a:gd name="T102" fmla="*/ 0 w 1517"/>
                  <a:gd name="T103" fmla="*/ 0 h 1915"/>
                  <a:gd name="T104" fmla="*/ 0 w 1517"/>
                  <a:gd name="T105" fmla="*/ 0 h 1915"/>
                  <a:gd name="T106" fmla="*/ 0 w 1517"/>
                  <a:gd name="T107" fmla="*/ 0 h 1915"/>
                  <a:gd name="T108" fmla="*/ 0 w 1517"/>
                  <a:gd name="T109" fmla="*/ 0 h 1915"/>
                  <a:gd name="T110" fmla="*/ 0 w 1517"/>
                  <a:gd name="T111" fmla="*/ 0 h 1915"/>
                  <a:gd name="T112" fmla="*/ 0 w 1517"/>
                  <a:gd name="T113" fmla="*/ 0 h 1915"/>
                  <a:gd name="T114" fmla="*/ 0 w 1517"/>
                  <a:gd name="T115" fmla="*/ 0 h 1915"/>
                  <a:gd name="T116" fmla="*/ 0 w 1517"/>
                  <a:gd name="T117" fmla="*/ 0 h 1915"/>
                  <a:gd name="T118" fmla="*/ 0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0" name="Freeform 184"/>
              <p:cNvSpPr>
                <a:spLocks noChangeAspect="1"/>
              </p:cNvSpPr>
              <p:nvPr/>
            </p:nvSpPr>
            <p:spPr bwMode="auto">
              <a:xfrm>
                <a:off x="8444" y="3267"/>
                <a:ext cx="653" cy="665"/>
              </a:xfrm>
              <a:custGeom>
                <a:avLst/>
                <a:gdLst>
                  <a:gd name="T0" fmla="*/ 0 w 1418"/>
                  <a:gd name="T1" fmla="*/ 0 h 1447"/>
                  <a:gd name="T2" fmla="*/ 0 w 1418"/>
                  <a:gd name="T3" fmla="*/ 0 h 1447"/>
                  <a:gd name="T4" fmla="*/ 0 w 1418"/>
                  <a:gd name="T5" fmla="*/ 0 h 1447"/>
                  <a:gd name="T6" fmla="*/ 0 w 1418"/>
                  <a:gd name="T7" fmla="*/ 0 h 1447"/>
                  <a:gd name="T8" fmla="*/ 0 w 1418"/>
                  <a:gd name="T9" fmla="*/ 0 h 1447"/>
                  <a:gd name="T10" fmla="*/ 0 w 1418"/>
                  <a:gd name="T11" fmla="*/ 0 h 1447"/>
                  <a:gd name="T12" fmla="*/ 0 w 1418"/>
                  <a:gd name="T13" fmla="*/ 0 h 1447"/>
                  <a:gd name="T14" fmla="*/ 0 w 1418"/>
                  <a:gd name="T15" fmla="*/ 0 h 1447"/>
                  <a:gd name="T16" fmla="*/ 0 w 1418"/>
                  <a:gd name="T17" fmla="*/ 0 h 1447"/>
                  <a:gd name="T18" fmla="*/ 0 w 1418"/>
                  <a:gd name="T19" fmla="*/ 0 h 1447"/>
                  <a:gd name="T20" fmla="*/ 0 w 1418"/>
                  <a:gd name="T21" fmla="*/ 0 h 1447"/>
                  <a:gd name="T22" fmla="*/ 0 w 1418"/>
                  <a:gd name="T23" fmla="*/ 0 h 1447"/>
                  <a:gd name="T24" fmla="*/ 0 w 1418"/>
                  <a:gd name="T25" fmla="*/ 0 h 1447"/>
                  <a:gd name="T26" fmla="*/ 0 w 1418"/>
                  <a:gd name="T27" fmla="*/ 0 h 1447"/>
                  <a:gd name="T28" fmla="*/ 0 w 1418"/>
                  <a:gd name="T29" fmla="*/ 0 h 1447"/>
                  <a:gd name="T30" fmla="*/ 0 w 1418"/>
                  <a:gd name="T31" fmla="*/ 0 h 1447"/>
                  <a:gd name="T32" fmla="*/ 0 w 1418"/>
                  <a:gd name="T33" fmla="*/ 0 h 1447"/>
                  <a:gd name="T34" fmla="*/ 0 w 1418"/>
                  <a:gd name="T35" fmla="*/ 0 h 1447"/>
                  <a:gd name="T36" fmla="*/ 0 w 1418"/>
                  <a:gd name="T37" fmla="*/ 0 h 1447"/>
                  <a:gd name="T38" fmla="*/ 0 w 1418"/>
                  <a:gd name="T39" fmla="*/ 0 h 1447"/>
                  <a:gd name="T40" fmla="*/ 0 w 1418"/>
                  <a:gd name="T41" fmla="*/ 0 h 1447"/>
                  <a:gd name="T42" fmla="*/ 0 w 1418"/>
                  <a:gd name="T43" fmla="*/ 0 h 1447"/>
                  <a:gd name="T44" fmla="*/ 0 w 1418"/>
                  <a:gd name="T45" fmla="*/ 0 h 1447"/>
                  <a:gd name="T46" fmla="*/ 0 w 1418"/>
                  <a:gd name="T47" fmla="*/ 0 h 1447"/>
                  <a:gd name="T48" fmla="*/ 0 w 1418"/>
                  <a:gd name="T49" fmla="*/ 0 h 1447"/>
                  <a:gd name="T50" fmla="*/ 0 w 1418"/>
                  <a:gd name="T51" fmla="*/ 0 h 1447"/>
                  <a:gd name="T52" fmla="*/ 0 w 1418"/>
                  <a:gd name="T53" fmla="*/ 0 h 1447"/>
                  <a:gd name="T54" fmla="*/ 0 w 1418"/>
                  <a:gd name="T55" fmla="*/ 0 h 1447"/>
                  <a:gd name="T56" fmla="*/ 0 w 1418"/>
                  <a:gd name="T57" fmla="*/ 0 h 1447"/>
                  <a:gd name="T58" fmla="*/ 0 w 1418"/>
                  <a:gd name="T59" fmla="*/ 0 h 1447"/>
                  <a:gd name="T60" fmla="*/ 0 w 1418"/>
                  <a:gd name="T61" fmla="*/ 0 h 1447"/>
                  <a:gd name="T62" fmla="*/ 0 w 1418"/>
                  <a:gd name="T63" fmla="*/ 0 h 1447"/>
                  <a:gd name="T64" fmla="*/ 0 w 1418"/>
                  <a:gd name="T65" fmla="*/ 0 h 1447"/>
                  <a:gd name="T66" fmla="*/ 0 w 1418"/>
                  <a:gd name="T67" fmla="*/ 0 h 1447"/>
                  <a:gd name="T68" fmla="*/ 0 w 1418"/>
                  <a:gd name="T69" fmla="*/ 0 h 1447"/>
                  <a:gd name="T70" fmla="*/ 0 w 1418"/>
                  <a:gd name="T71" fmla="*/ 0 h 1447"/>
                  <a:gd name="T72" fmla="*/ 0 w 1418"/>
                  <a:gd name="T73" fmla="*/ 0 h 1447"/>
                  <a:gd name="T74" fmla="*/ 0 w 1418"/>
                  <a:gd name="T75" fmla="*/ 0 h 1447"/>
                  <a:gd name="T76" fmla="*/ 0 w 1418"/>
                  <a:gd name="T77" fmla="*/ 0 h 1447"/>
                  <a:gd name="T78" fmla="*/ 0 w 1418"/>
                  <a:gd name="T79" fmla="*/ 0 h 1447"/>
                  <a:gd name="T80" fmla="*/ 0 w 1418"/>
                  <a:gd name="T81" fmla="*/ 0 h 1447"/>
                  <a:gd name="T82" fmla="*/ 0 w 1418"/>
                  <a:gd name="T83" fmla="*/ 0 h 1447"/>
                  <a:gd name="T84" fmla="*/ 0 w 1418"/>
                  <a:gd name="T85" fmla="*/ 0 h 1447"/>
                  <a:gd name="T86" fmla="*/ 0 w 1418"/>
                  <a:gd name="T87" fmla="*/ 0 h 1447"/>
                  <a:gd name="T88" fmla="*/ 0 w 1418"/>
                  <a:gd name="T89" fmla="*/ 0 h 1447"/>
                  <a:gd name="T90" fmla="*/ 0 w 1418"/>
                  <a:gd name="T91" fmla="*/ 0 h 1447"/>
                  <a:gd name="T92" fmla="*/ 0 w 1418"/>
                  <a:gd name="T93" fmla="*/ 0 h 1447"/>
                  <a:gd name="T94" fmla="*/ 0 w 1418"/>
                  <a:gd name="T95" fmla="*/ 0 h 1447"/>
                  <a:gd name="T96" fmla="*/ 0 w 1418"/>
                  <a:gd name="T97" fmla="*/ 0 h 1447"/>
                  <a:gd name="T98" fmla="*/ 0 w 1418"/>
                  <a:gd name="T99" fmla="*/ 0 h 1447"/>
                  <a:gd name="T100" fmla="*/ 0 w 1418"/>
                  <a:gd name="T101" fmla="*/ 0 h 1447"/>
                  <a:gd name="T102" fmla="*/ 0 w 1418"/>
                  <a:gd name="T103" fmla="*/ 0 h 1447"/>
                  <a:gd name="T104" fmla="*/ 0 w 1418"/>
                  <a:gd name="T105" fmla="*/ 0 h 1447"/>
                  <a:gd name="T106" fmla="*/ 0 w 1418"/>
                  <a:gd name="T107" fmla="*/ 0 h 1447"/>
                  <a:gd name="T108" fmla="*/ 0 w 1418"/>
                  <a:gd name="T109" fmla="*/ 0 h 1447"/>
                  <a:gd name="T110" fmla="*/ 0 w 1418"/>
                  <a:gd name="T111" fmla="*/ 0 h 1447"/>
                  <a:gd name="T112" fmla="*/ 0 w 1418"/>
                  <a:gd name="T113" fmla="*/ 0 h 1447"/>
                  <a:gd name="T114" fmla="*/ 0 w 1418"/>
                  <a:gd name="T115" fmla="*/ 0 h 1447"/>
                  <a:gd name="T116" fmla="*/ 0 w 1418"/>
                  <a:gd name="T117" fmla="*/ 0 h 1447"/>
                  <a:gd name="T118" fmla="*/ 0 w 1418"/>
                  <a:gd name="T119" fmla="*/ 0 h 1447"/>
                  <a:gd name="T120" fmla="*/ 0 w 1418"/>
                  <a:gd name="T121" fmla="*/ 0 h 1447"/>
                  <a:gd name="T122" fmla="*/ 0 w 1418"/>
                  <a:gd name="T123" fmla="*/ 0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1" name="Freeform 185"/>
              <p:cNvSpPr>
                <a:spLocks noChangeAspect="1"/>
              </p:cNvSpPr>
              <p:nvPr/>
            </p:nvSpPr>
            <p:spPr bwMode="auto">
              <a:xfrm>
                <a:off x="9489" y="2701"/>
                <a:ext cx="679" cy="736"/>
              </a:xfrm>
              <a:custGeom>
                <a:avLst/>
                <a:gdLst>
                  <a:gd name="T0" fmla="*/ 0 w 1475"/>
                  <a:gd name="T1" fmla="*/ 0 h 1603"/>
                  <a:gd name="T2" fmla="*/ 0 w 1475"/>
                  <a:gd name="T3" fmla="*/ 0 h 1603"/>
                  <a:gd name="T4" fmla="*/ 0 w 1475"/>
                  <a:gd name="T5" fmla="*/ 0 h 1603"/>
                  <a:gd name="T6" fmla="*/ 0 w 1475"/>
                  <a:gd name="T7" fmla="*/ 0 h 1603"/>
                  <a:gd name="T8" fmla="*/ 0 w 1475"/>
                  <a:gd name="T9" fmla="*/ 0 h 1603"/>
                  <a:gd name="T10" fmla="*/ 0 w 1475"/>
                  <a:gd name="T11" fmla="*/ 0 h 1603"/>
                  <a:gd name="T12" fmla="*/ 0 w 1475"/>
                  <a:gd name="T13" fmla="*/ 0 h 1603"/>
                  <a:gd name="T14" fmla="*/ 0 w 1475"/>
                  <a:gd name="T15" fmla="*/ 0 h 1603"/>
                  <a:gd name="T16" fmla="*/ 0 w 1475"/>
                  <a:gd name="T17" fmla="*/ 0 h 1603"/>
                  <a:gd name="T18" fmla="*/ 0 w 1475"/>
                  <a:gd name="T19" fmla="*/ 0 h 1603"/>
                  <a:gd name="T20" fmla="*/ 0 w 1475"/>
                  <a:gd name="T21" fmla="*/ 0 h 1603"/>
                  <a:gd name="T22" fmla="*/ 0 w 1475"/>
                  <a:gd name="T23" fmla="*/ 0 h 1603"/>
                  <a:gd name="T24" fmla="*/ 0 w 1475"/>
                  <a:gd name="T25" fmla="*/ 0 h 1603"/>
                  <a:gd name="T26" fmla="*/ 0 w 1475"/>
                  <a:gd name="T27" fmla="*/ 0 h 1603"/>
                  <a:gd name="T28" fmla="*/ 0 w 1475"/>
                  <a:gd name="T29" fmla="*/ 0 h 1603"/>
                  <a:gd name="T30" fmla="*/ 0 w 1475"/>
                  <a:gd name="T31" fmla="*/ 0 h 1603"/>
                  <a:gd name="T32" fmla="*/ 0 w 1475"/>
                  <a:gd name="T33" fmla="*/ 0 h 1603"/>
                  <a:gd name="T34" fmla="*/ 0 w 1475"/>
                  <a:gd name="T35" fmla="*/ 0 h 1603"/>
                  <a:gd name="T36" fmla="*/ 0 w 1475"/>
                  <a:gd name="T37" fmla="*/ 0 h 1603"/>
                  <a:gd name="T38" fmla="*/ 0 w 1475"/>
                  <a:gd name="T39" fmla="*/ 0 h 1603"/>
                  <a:gd name="T40" fmla="*/ 0 w 1475"/>
                  <a:gd name="T41" fmla="*/ 0 h 1603"/>
                  <a:gd name="T42" fmla="*/ 0 w 1475"/>
                  <a:gd name="T43" fmla="*/ 0 h 1603"/>
                  <a:gd name="T44" fmla="*/ 0 w 1475"/>
                  <a:gd name="T45" fmla="*/ 0 h 1603"/>
                  <a:gd name="T46" fmla="*/ 0 w 1475"/>
                  <a:gd name="T47" fmla="*/ 0 h 1603"/>
                  <a:gd name="T48" fmla="*/ 0 w 1475"/>
                  <a:gd name="T49" fmla="*/ 0 h 1603"/>
                  <a:gd name="T50" fmla="*/ 0 w 1475"/>
                  <a:gd name="T51" fmla="*/ 0 h 1603"/>
                  <a:gd name="T52" fmla="*/ 0 w 1475"/>
                  <a:gd name="T53" fmla="*/ 0 h 1603"/>
                  <a:gd name="T54" fmla="*/ 0 w 1475"/>
                  <a:gd name="T55" fmla="*/ 0 h 1603"/>
                  <a:gd name="T56" fmla="*/ 0 w 1475"/>
                  <a:gd name="T57" fmla="*/ 0 h 1603"/>
                  <a:gd name="T58" fmla="*/ 0 w 1475"/>
                  <a:gd name="T59" fmla="*/ 0 h 1603"/>
                  <a:gd name="T60" fmla="*/ 0 w 1475"/>
                  <a:gd name="T61" fmla="*/ 0 h 1603"/>
                  <a:gd name="T62" fmla="*/ 0 w 1475"/>
                  <a:gd name="T63" fmla="*/ 0 h 1603"/>
                  <a:gd name="T64" fmla="*/ 0 w 1475"/>
                  <a:gd name="T65" fmla="*/ 0 h 1603"/>
                  <a:gd name="T66" fmla="*/ 0 w 1475"/>
                  <a:gd name="T67" fmla="*/ 0 h 1603"/>
                  <a:gd name="T68" fmla="*/ 0 w 1475"/>
                  <a:gd name="T69" fmla="*/ 0 h 1603"/>
                  <a:gd name="T70" fmla="*/ 0 w 1475"/>
                  <a:gd name="T71" fmla="*/ 0 h 1603"/>
                  <a:gd name="T72" fmla="*/ 0 w 1475"/>
                  <a:gd name="T73" fmla="*/ 0 h 1603"/>
                  <a:gd name="T74" fmla="*/ 0 w 1475"/>
                  <a:gd name="T75" fmla="*/ 0 h 1603"/>
                  <a:gd name="T76" fmla="*/ 0 w 1475"/>
                  <a:gd name="T77" fmla="*/ 0 h 1603"/>
                  <a:gd name="T78" fmla="*/ 0 w 1475"/>
                  <a:gd name="T79" fmla="*/ 0 h 1603"/>
                  <a:gd name="T80" fmla="*/ 0 w 1475"/>
                  <a:gd name="T81" fmla="*/ 0 h 1603"/>
                  <a:gd name="T82" fmla="*/ 0 w 1475"/>
                  <a:gd name="T83" fmla="*/ 0 h 1603"/>
                  <a:gd name="T84" fmla="*/ 0 w 1475"/>
                  <a:gd name="T85" fmla="*/ 0 h 1603"/>
                  <a:gd name="T86" fmla="*/ 0 w 1475"/>
                  <a:gd name="T87" fmla="*/ 0 h 1603"/>
                  <a:gd name="T88" fmla="*/ 0 w 1475"/>
                  <a:gd name="T89" fmla="*/ 0 h 1603"/>
                  <a:gd name="T90" fmla="*/ 0 w 1475"/>
                  <a:gd name="T91" fmla="*/ 0 h 1603"/>
                  <a:gd name="T92" fmla="*/ 0 w 1475"/>
                  <a:gd name="T93" fmla="*/ 0 h 1603"/>
                  <a:gd name="T94" fmla="*/ 0 w 1475"/>
                  <a:gd name="T95" fmla="*/ 0 h 1603"/>
                  <a:gd name="T96" fmla="*/ 0 w 1475"/>
                  <a:gd name="T97" fmla="*/ 0 h 1603"/>
                  <a:gd name="T98" fmla="*/ 0 w 1475"/>
                  <a:gd name="T99" fmla="*/ 0 h 1603"/>
                  <a:gd name="T100" fmla="*/ 0 w 1475"/>
                  <a:gd name="T101" fmla="*/ 0 h 1603"/>
                  <a:gd name="T102" fmla="*/ 0 w 1475"/>
                  <a:gd name="T103" fmla="*/ 0 h 1603"/>
                  <a:gd name="T104" fmla="*/ 0 w 1475"/>
                  <a:gd name="T105" fmla="*/ 0 h 1603"/>
                  <a:gd name="T106" fmla="*/ 0 w 1475"/>
                  <a:gd name="T107" fmla="*/ 0 h 1603"/>
                  <a:gd name="T108" fmla="*/ 0 w 1475"/>
                  <a:gd name="T109" fmla="*/ 0 h 1603"/>
                  <a:gd name="T110" fmla="*/ 0 w 1475"/>
                  <a:gd name="T111" fmla="*/ 0 h 1603"/>
                  <a:gd name="T112" fmla="*/ 0 w 1475"/>
                  <a:gd name="T113" fmla="*/ 0 h 1603"/>
                  <a:gd name="T114" fmla="*/ 0 w 1475"/>
                  <a:gd name="T115" fmla="*/ 0 h 1603"/>
                  <a:gd name="T116" fmla="*/ 0 w 1475"/>
                  <a:gd name="T117" fmla="*/ 0 h 1603"/>
                  <a:gd name="T118" fmla="*/ 0 w 1475"/>
                  <a:gd name="T119" fmla="*/ 0 h 1603"/>
                  <a:gd name="T120" fmla="*/ 0 w 1475"/>
                  <a:gd name="T121" fmla="*/ 0 h 1603"/>
                  <a:gd name="T122" fmla="*/ 0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2" name="Freeform 186"/>
              <p:cNvSpPr>
                <a:spLocks noChangeAspect="1"/>
              </p:cNvSpPr>
              <p:nvPr/>
            </p:nvSpPr>
            <p:spPr bwMode="auto">
              <a:xfrm>
                <a:off x="8601" y="3665"/>
                <a:ext cx="457" cy="606"/>
              </a:xfrm>
              <a:custGeom>
                <a:avLst/>
                <a:gdLst>
                  <a:gd name="T0" fmla="*/ 0 w 993"/>
                  <a:gd name="T1" fmla="*/ 0 h 1319"/>
                  <a:gd name="T2" fmla="*/ 0 w 993"/>
                  <a:gd name="T3" fmla="*/ 0 h 1319"/>
                  <a:gd name="T4" fmla="*/ 0 w 993"/>
                  <a:gd name="T5" fmla="*/ 0 h 1319"/>
                  <a:gd name="T6" fmla="*/ 0 w 993"/>
                  <a:gd name="T7" fmla="*/ 0 h 1319"/>
                  <a:gd name="T8" fmla="*/ 0 w 993"/>
                  <a:gd name="T9" fmla="*/ 0 h 1319"/>
                  <a:gd name="T10" fmla="*/ 0 w 993"/>
                  <a:gd name="T11" fmla="*/ 0 h 1319"/>
                  <a:gd name="T12" fmla="*/ 0 w 993"/>
                  <a:gd name="T13" fmla="*/ 0 h 1319"/>
                  <a:gd name="T14" fmla="*/ 0 w 993"/>
                  <a:gd name="T15" fmla="*/ 0 h 1319"/>
                  <a:gd name="T16" fmla="*/ 0 w 993"/>
                  <a:gd name="T17" fmla="*/ 0 h 1319"/>
                  <a:gd name="T18" fmla="*/ 0 w 993"/>
                  <a:gd name="T19" fmla="*/ 0 h 1319"/>
                  <a:gd name="T20" fmla="*/ 0 w 993"/>
                  <a:gd name="T21" fmla="*/ 0 h 1319"/>
                  <a:gd name="T22" fmla="*/ 0 w 993"/>
                  <a:gd name="T23" fmla="*/ 0 h 1319"/>
                  <a:gd name="T24" fmla="*/ 0 w 993"/>
                  <a:gd name="T25" fmla="*/ 0 h 1319"/>
                  <a:gd name="T26" fmla="*/ 0 w 993"/>
                  <a:gd name="T27" fmla="*/ 0 h 1319"/>
                  <a:gd name="T28" fmla="*/ 0 w 993"/>
                  <a:gd name="T29" fmla="*/ 0 h 1319"/>
                  <a:gd name="T30" fmla="*/ 0 w 993"/>
                  <a:gd name="T31" fmla="*/ 0 h 1319"/>
                  <a:gd name="T32" fmla="*/ 0 w 993"/>
                  <a:gd name="T33" fmla="*/ 0 h 1319"/>
                  <a:gd name="T34" fmla="*/ 0 w 993"/>
                  <a:gd name="T35" fmla="*/ 0 h 1319"/>
                  <a:gd name="T36" fmla="*/ 0 w 993"/>
                  <a:gd name="T37" fmla="*/ 0 h 1319"/>
                  <a:gd name="T38" fmla="*/ 0 w 993"/>
                  <a:gd name="T39" fmla="*/ 0 h 1319"/>
                  <a:gd name="T40" fmla="*/ 0 w 993"/>
                  <a:gd name="T41" fmla="*/ 0 h 1319"/>
                  <a:gd name="T42" fmla="*/ 0 w 993"/>
                  <a:gd name="T43" fmla="*/ 0 h 1319"/>
                  <a:gd name="T44" fmla="*/ 0 w 993"/>
                  <a:gd name="T45" fmla="*/ 0 h 1319"/>
                  <a:gd name="T46" fmla="*/ 0 w 993"/>
                  <a:gd name="T47" fmla="*/ 0 h 1319"/>
                  <a:gd name="T48" fmla="*/ 0 w 993"/>
                  <a:gd name="T49" fmla="*/ 0 h 1319"/>
                  <a:gd name="T50" fmla="*/ 0 w 993"/>
                  <a:gd name="T51" fmla="*/ 0 h 1319"/>
                  <a:gd name="T52" fmla="*/ 0 w 993"/>
                  <a:gd name="T53" fmla="*/ 0 h 1319"/>
                  <a:gd name="T54" fmla="*/ 0 w 993"/>
                  <a:gd name="T55" fmla="*/ 0 h 1319"/>
                  <a:gd name="T56" fmla="*/ 0 w 993"/>
                  <a:gd name="T57" fmla="*/ 0 h 1319"/>
                  <a:gd name="T58" fmla="*/ 0 w 993"/>
                  <a:gd name="T59" fmla="*/ 0 h 1319"/>
                  <a:gd name="T60" fmla="*/ 0 w 993"/>
                  <a:gd name="T61" fmla="*/ 0 h 1319"/>
                  <a:gd name="T62" fmla="*/ 0 w 993"/>
                  <a:gd name="T63" fmla="*/ 0 h 1319"/>
                  <a:gd name="T64" fmla="*/ 0 w 993"/>
                  <a:gd name="T65" fmla="*/ 0 h 1319"/>
                  <a:gd name="T66" fmla="*/ 0 w 993"/>
                  <a:gd name="T67" fmla="*/ 0 h 1319"/>
                  <a:gd name="T68" fmla="*/ 0 w 993"/>
                  <a:gd name="T69" fmla="*/ 0 h 1319"/>
                  <a:gd name="T70" fmla="*/ 0 w 993"/>
                  <a:gd name="T71" fmla="*/ 0 h 1319"/>
                  <a:gd name="T72" fmla="*/ 0 w 993"/>
                  <a:gd name="T73" fmla="*/ 0 h 1319"/>
                  <a:gd name="T74" fmla="*/ 0 w 993"/>
                  <a:gd name="T75" fmla="*/ 0 h 1319"/>
                  <a:gd name="T76" fmla="*/ 0 w 993"/>
                  <a:gd name="T77" fmla="*/ 0 h 1319"/>
                  <a:gd name="T78" fmla="*/ 0 w 993"/>
                  <a:gd name="T79" fmla="*/ 0 h 1319"/>
                  <a:gd name="T80" fmla="*/ 0 w 993"/>
                  <a:gd name="T81" fmla="*/ 0 h 1319"/>
                  <a:gd name="T82" fmla="*/ 0 w 993"/>
                  <a:gd name="T83" fmla="*/ 0 h 1319"/>
                  <a:gd name="T84" fmla="*/ 0 w 993"/>
                  <a:gd name="T85" fmla="*/ 0 h 1319"/>
                  <a:gd name="T86" fmla="*/ 0 w 993"/>
                  <a:gd name="T87" fmla="*/ 0 h 1319"/>
                  <a:gd name="T88" fmla="*/ 0 w 993"/>
                  <a:gd name="T89" fmla="*/ 0 h 1319"/>
                  <a:gd name="T90" fmla="*/ 0 w 993"/>
                  <a:gd name="T91" fmla="*/ 0 h 1319"/>
                  <a:gd name="T92" fmla="*/ 0 w 993"/>
                  <a:gd name="T93" fmla="*/ 0 h 1319"/>
                  <a:gd name="T94" fmla="*/ 0 w 993"/>
                  <a:gd name="T95" fmla="*/ 0 h 1319"/>
                  <a:gd name="T96" fmla="*/ 0 w 993"/>
                  <a:gd name="T97" fmla="*/ 0 h 1319"/>
                  <a:gd name="T98" fmla="*/ 0 w 993"/>
                  <a:gd name="T99" fmla="*/ 0 h 1319"/>
                  <a:gd name="T100" fmla="*/ 0 w 993"/>
                  <a:gd name="T101" fmla="*/ 0 h 1319"/>
                  <a:gd name="T102" fmla="*/ 0 w 993"/>
                  <a:gd name="T103" fmla="*/ 0 h 1319"/>
                  <a:gd name="T104" fmla="*/ 0 w 993"/>
                  <a:gd name="T105" fmla="*/ 0 h 1319"/>
                  <a:gd name="T106" fmla="*/ 0 w 993"/>
                  <a:gd name="T107" fmla="*/ 0 h 1319"/>
                  <a:gd name="T108" fmla="*/ 0 w 993"/>
                  <a:gd name="T109" fmla="*/ 0 h 1319"/>
                  <a:gd name="T110" fmla="*/ 0 w 993"/>
                  <a:gd name="T111" fmla="*/ 0 h 1319"/>
                  <a:gd name="T112" fmla="*/ 0 w 993"/>
                  <a:gd name="T113" fmla="*/ 0 h 1319"/>
                  <a:gd name="T114" fmla="*/ 0 w 993"/>
                  <a:gd name="T115" fmla="*/ 0 h 1319"/>
                  <a:gd name="T116" fmla="*/ 0 w 993"/>
                  <a:gd name="T117" fmla="*/ 0 h 1319"/>
                  <a:gd name="T118" fmla="*/ 0 w 993"/>
                  <a:gd name="T119" fmla="*/ 0 h 1319"/>
                  <a:gd name="T120" fmla="*/ 0 w 993"/>
                  <a:gd name="T121" fmla="*/ 0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3" name="Freeform 187"/>
              <p:cNvSpPr>
                <a:spLocks noChangeAspect="1"/>
              </p:cNvSpPr>
              <p:nvPr/>
            </p:nvSpPr>
            <p:spPr bwMode="auto">
              <a:xfrm>
                <a:off x="8719" y="2492"/>
                <a:ext cx="463" cy="860"/>
              </a:xfrm>
              <a:custGeom>
                <a:avLst/>
                <a:gdLst>
                  <a:gd name="T0" fmla="*/ 0 w 1006"/>
                  <a:gd name="T1" fmla="*/ 0 h 1873"/>
                  <a:gd name="T2" fmla="*/ 0 w 1006"/>
                  <a:gd name="T3" fmla="*/ 0 h 1873"/>
                  <a:gd name="T4" fmla="*/ 0 w 1006"/>
                  <a:gd name="T5" fmla="*/ 0 h 1873"/>
                  <a:gd name="T6" fmla="*/ 0 w 1006"/>
                  <a:gd name="T7" fmla="*/ 0 h 1873"/>
                  <a:gd name="T8" fmla="*/ 0 w 1006"/>
                  <a:gd name="T9" fmla="*/ 0 h 1873"/>
                  <a:gd name="T10" fmla="*/ 0 w 1006"/>
                  <a:gd name="T11" fmla="*/ 0 h 1873"/>
                  <a:gd name="T12" fmla="*/ 0 w 1006"/>
                  <a:gd name="T13" fmla="*/ 0 h 1873"/>
                  <a:gd name="T14" fmla="*/ 0 w 1006"/>
                  <a:gd name="T15" fmla="*/ 0 h 1873"/>
                  <a:gd name="T16" fmla="*/ 0 w 1006"/>
                  <a:gd name="T17" fmla="*/ 0 h 1873"/>
                  <a:gd name="T18" fmla="*/ 0 w 1006"/>
                  <a:gd name="T19" fmla="*/ 0 h 1873"/>
                  <a:gd name="T20" fmla="*/ 0 w 1006"/>
                  <a:gd name="T21" fmla="*/ 0 h 1873"/>
                  <a:gd name="T22" fmla="*/ 0 w 1006"/>
                  <a:gd name="T23" fmla="*/ 0 h 1873"/>
                  <a:gd name="T24" fmla="*/ 0 w 1006"/>
                  <a:gd name="T25" fmla="*/ 0 h 1873"/>
                  <a:gd name="T26" fmla="*/ 0 w 1006"/>
                  <a:gd name="T27" fmla="*/ 0 h 1873"/>
                  <a:gd name="T28" fmla="*/ 0 w 1006"/>
                  <a:gd name="T29" fmla="*/ 0 h 1873"/>
                  <a:gd name="T30" fmla="*/ 0 w 1006"/>
                  <a:gd name="T31" fmla="*/ 0 h 1873"/>
                  <a:gd name="T32" fmla="*/ 0 w 1006"/>
                  <a:gd name="T33" fmla="*/ 0 h 1873"/>
                  <a:gd name="T34" fmla="*/ 0 w 1006"/>
                  <a:gd name="T35" fmla="*/ 0 h 1873"/>
                  <a:gd name="T36" fmla="*/ 0 w 1006"/>
                  <a:gd name="T37" fmla="*/ 0 h 1873"/>
                  <a:gd name="T38" fmla="*/ 0 w 1006"/>
                  <a:gd name="T39" fmla="*/ 0 h 1873"/>
                  <a:gd name="T40" fmla="*/ 0 w 1006"/>
                  <a:gd name="T41" fmla="*/ 0 h 1873"/>
                  <a:gd name="T42" fmla="*/ 0 w 1006"/>
                  <a:gd name="T43" fmla="*/ 0 h 1873"/>
                  <a:gd name="T44" fmla="*/ 0 w 1006"/>
                  <a:gd name="T45" fmla="*/ 0 h 1873"/>
                  <a:gd name="T46" fmla="*/ 0 w 1006"/>
                  <a:gd name="T47" fmla="*/ 0 h 1873"/>
                  <a:gd name="T48" fmla="*/ 0 w 1006"/>
                  <a:gd name="T49" fmla="*/ 0 h 1873"/>
                  <a:gd name="T50" fmla="*/ 0 w 1006"/>
                  <a:gd name="T51" fmla="*/ 0 h 1873"/>
                  <a:gd name="T52" fmla="*/ 0 w 1006"/>
                  <a:gd name="T53" fmla="*/ 0 h 1873"/>
                  <a:gd name="T54" fmla="*/ 0 w 1006"/>
                  <a:gd name="T55" fmla="*/ 0 h 1873"/>
                  <a:gd name="T56" fmla="*/ 0 w 1006"/>
                  <a:gd name="T57" fmla="*/ 0 h 1873"/>
                  <a:gd name="T58" fmla="*/ 0 w 1006"/>
                  <a:gd name="T59" fmla="*/ 0 h 1873"/>
                  <a:gd name="T60" fmla="*/ 0 w 1006"/>
                  <a:gd name="T61" fmla="*/ 0 h 1873"/>
                  <a:gd name="T62" fmla="*/ 0 w 1006"/>
                  <a:gd name="T63" fmla="*/ 0 h 1873"/>
                  <a:gd name="T64" fmla="*/ 0 w 1006"/>
                  <a:gd name="T65" fmla="*/ 0 h 1873"/>
                  <a:gd name="T66" fmla="*/ 0 w 1006"/>
                  <a:gd name="T67" fmla="*/ 0 h 1873"/>
                  <a:gd name="T68" fmla="*/ 0 w 1006"/>
                  <a:gd name="T69" fmla="*/ 0 h 1873"/>
                  <a:gd name="T70" fmla="*/ 0 w 1006"/>
                  <a:gd name="T71" fmla="*/ 0 h 1873"/>
                  <a:gd name="T72" fmla="*/ 0 w 1006"/>
                  <a:gd name="T73" fmla="*/ 0 h 1873"/>
                  <a:gd name="T74" fmla="*/ 0 w 1006"/>
                  <a:gd name="T75" fmla="*/ 0 h 1873"/>
                  <a:gd name="T76" fmla="*/ 0 w 1006"/>
                  <a:gd name="T77" fmla="*/ 0 h 1873"/>
                  <a:gd name="T78" fmla="*/ 0 w 1006"/>
                  <a:gd name="T79" fmla="*/ 0 h 1873"/>
                  <a:gd name="T80" fmla="*/ 0 w 1006"/>
                  <a:gd name="T81" fmla="*/ 0 h 1873"/>
                  <a:gd name="T82" fmla="*/ 0 w 1006"/>
                  <a:gd name="T83" fmla="*/ 0 h 1873"/>
                  <a:gd name="T84" fmla="*/ 0 w 1006"/>
                  <a:gd name="T85" fmla="*/ 0 h 1873"/>
                  <a:gd name="T86" fmla="*/ 0 w 1006"/>
                  <a:gd name="T87" fmla="*/ 0 h 1873"/>
                  <a:gd name="T88" fmla="*/ 0 w 1006"/>
                  <a:gd name="T89" fmla="*/ 0 h 1873"/>
                  <a:gd name="T90" fmla="*/ 0 w 1006"/>
                  <a:gd name="T91" fmla="*/ 0 h 1873"/>
                  <a:gd name="T92" fmla="*/ 0 w 1006"/>
                  <a:gd name="T93" fmla="*/ 0 h 1873"/>
                  <a:gd name="T94" fmla="*/ 0 w 1006"/>
                  <a:gd name="T95" fmla="*/ 0 h 1873"/>
                  <a:gd name="T96" fmla="*/ 0 w 1006"/>
                  <a:gd name="T97" fmla="*/ 0 h 1873"/>
                  <a:gd name="T98" fmla="*/ 0 w 1006"/>
                  <a:gd name="T99" fmla="*/ 0 h 1873"/>
                  <a:gd name="T100" fmla="*/ 0 w 1006"/>
                  <a:gd name="T101" fmla="*/ 0 h 1873"/>
                  <a:gd name="T102" fmla="*/ 0 w 1006"/>
                  <a:gd name="T103" fmla="*/ 0 h 1873"/>
                  <a:gd name="T104" fmla="*/ 0 w 1006"/>
                  <a:gd name="T105" fmla="*/ 0 h 1873"/>
                  <a:gd name="T106" fmla="*/ 0 w 1006"/>
                  <a:gd name="T107" fmla="*/ 0 h 1873"/>
                  <a:gd name="T108" fmla="*/ 0 w 1006"/>
                  <a:gd name="T109" fmla="*/ 0 h 1873"/>
                  <a:gd name="T110" fmla="*/ 0 w 1006"/>
                  <a:gd name="T111" fmla="*/ 0 h 1873"/>
                  <a:gd name="T112" fmla="*/ 0 w 1006"/>
                  <a:gd name="T113" fmla="*/ 0 h 1873"/>
                  <a:gd name="T114" fmla="*/ 0 w 1006"/>
                  <a:gd name="T115" fmla="*/ 0 h 1873"/>
                  <a:gd name="T116" fmla="*/ 0 w 1006"/>
                  <a:gd name="T117" fmla="*/ 0 h 1873"/>
                  <a:gd name="T118" fmla="*/ 0 w 1006"/>
                  <a:gd name="T119" fmla="*/ 0 h 1873"/>
                  <a:gd name="T120" fmla="*/ 0 w 1006"/>
                  <a:gd name="T121" fmla="*/ 0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4" name="Freeform 188"/>
              <p:cNvSpPr>
                <a:spLocks noChangeAspect="1"/>
              </p:cNvSpPr>
              <p:nvPr/>
            </p:nvSpPr>
            <p:spPr bwMode="auto">
              <a:xfrm>
                <a:off x="8720" y="4296"/>
                <a:ext cx="575" cy="1126"/>
              </a:xfrm>
              <a:custGeom>
                <a:avLst/>
                <a:gdLst>
                  <a:gd name="T0" fmla="*/ 0 w 1248"/>
                  <a:gd name="T1" fmla="*/ 0 h 2454"/>
                  <a:gd name="T2" fmla="*/ 0 w 1248"/>
                  <a:gd name="T3" fmla="*/ 0 h 2454"/>
                  <a:gd name="T4" fmla="*/ 0 w 1248"/>
                  <a:gd name="T5" fmla="*/ 0 h 2454"/>
                  <a:gd name="T6" fmla="*/ 0 w 1248"/>
                  <a:gd name="T7" fmla="*/ 0 h 2454"/>
                  <a:gd name="T8" fmla="*/ 0 w 1248"/>
                  <a:gd name="T9" fmla="*/ 0 h 2454"/>
                  <a:gd name="T10" fmla="*/ 0 w 1248"/>
                  <a:gd name="T11" fmla="*/ 0 h 2454"/>
                  <a:gd name="T12" fmla="*/ 0 w 1248"/>
                  <a:gd name="T13" fmla="*/ 0 h 2454"/>
                  <a:gd name="T14" fmla="*/ 0 w 1248"/>
                  <a:gd name="T15" fmla="*/ 0 h 2454"/>
                  <a:gd name="T16" fmla="*/ 0 w 1248"/>
                  <a:gd name="T17" fmla="*/ 0 h 2454"/>
                  <a:gd name="T18" fmla="*/ 0 w 1248"/>
                  <a:gd name="T19" fmla="*/ 0 h 2454"/>
                  <a:gd name="T20" fmla="*/ 0 w 1248"/>
                  <a:gd name="T21" fmla="*/ 0 h 2454"/>
                  <a:gd name="T22" fmla="*/ 0 w 1248"/>
                  <a:gd name="T23" fmla="*/ 0 h 2454"/>
                  <a:gd name="T24" fmla="*/ 0 w 1248"/>
                  <a:gd name="T25" fmla="*/ 0 h 2454"/>
                  <a:gd name="T26" fmla="*/ 0 w 1248"/>
                  <a:gd name="T27" fmla="*/ 0 h 2454"/>
                  <a:gd name="T28" fmla="*/ 0 w 1248"/>
                  <a:gd name="T29" fmla="*/ 0 h 2454"/>
                  <a:gd name="T30" fmla="*/ 0 w 1248"/>
                  <a:gd name="T31" fmla="*/ 0 h 2454"/>
                  <a:gd name="T32" fmla="*/ 0 w 1248"/>
                  <a:gd name="T33" fmla="*/ 0 h 2454"/>
                  <a:gd name="T34" fmla="*/ 0 w 1248"/>
                  <a:gd name="T35" fmla="*/ 0 h 2454"/>
                  <a:gd name="T36" fmla="*/ 0 w 1248"/>
                  <a:gd name="T37" fmla="*/ 0 h 2454"/>
                  <a:gd name="T38" fmla="*/ 0 w 1248"/>
                  <a:gd name="T39" fmla="*/ 0 h 2454"/>
                  <a:gd name="T40" fmla="*/ 0 w 1248"/>
                  <a:gd name="T41" fmla="*/ 0 h 2454"/>
                  <a:gd name="T42" fmla="*/ 0 w 1248"/>
                  <a:gd name="T43" fmla="*/ 0 h 2454"/>
                  <a:gd name="T44" fmla="*/ 0 w 1248"/>
                  <a:gd name="T45" fmla="*/ 0 h 2454"/>
                  <a:gd name="T46" fmla="*/ 0 w 1248"/>
                  <a:gd name="T47" fmla="*/ 0 h 2454"/>
                  <a:gd name="T48" fmla="*/ 0 w 1248"/>
                  <a:gd name="T49" fmla="*/ 0 h 2454"/>
                  <a:gd name="T50" fmla="*/ 0 w 1248"/>
                  <a:gd name="T51" fmla="*/ 0 h 2454"/>
                  <a:gd name="T52" fmla="*/ 0 w 1248"/>
                  <a:gd name="T53" fmla="*/ 0 h 2454"/>
                  <a:gd name="T54" fmla="*/ 0 w 1248"/>
                  <a:gd name="T55" fmla="*/ 0 h 2454"/>
                  <a:gd name="T56" fmla="*/ 0 w 1248"/>
                  <a:gd name="T57" fmla="*/ 0 h 2454"/>
                  <a:gd name="T58" fmla="*/ 0 w 1248"/>
                  <a:gd name="T59" fmla="*/ 0 h 2454"/>
                  <a:gd name="T60" fmla="*/ 0 w 1248"/>
                  <a:gd name="T61" fmla="*/ 0 h 2454"/>
                  <a:gd name="T62" fmla="*/ 0 w 1248"/>
                  <a:gd name="T63" fmla="*/ 0 h 2454"/>
                  <a:gd name="T64" fmla="*/ 0 w 1248"/>
                  <a:gd name="T65" fmla="*/ 0 h 2454"/>
                  <a:gd name="T66" fmla="*/ 0 w 1248"/>
                  <a:gd name="T67" fmla="*/ 0 h 2454"/>
                  <a:gd name="T68" fmla="*/ 0 w 1248"/>
                  <a:gd name="T69" fmla="*/ 0 h 2454"/>
                  <a:gd name="T70" fmla="*/ 0 w 1248"/>
                  <a:gd name="T71" fmla="*/ 0 h 2454"/>
                  <a:gd name="T72" fmla="*/ 0 w 1248"/>
                  <a:gd name="T73" fmla="*/ 0 h 2454"/>
                  <a:gd name="T74" fmla="*/ 0 w 1248"/>
                  <a:gd name="T75" fmla="*/ 0 h 2454"/>
                  <a:gd name="T76" fmla="*/ 0 w 1248"/>
                  <a:gd name="T77" fmla="*/ 0 h 2454"/>
                  <a:gd name="T78" fmla="*/ 0 w 1248"/>
                  <a:gd name="T79" fmla="*/ 0 h 2454"/>
                  <a:gd name="T80" fmla="*/ 0 w 1248"/>
                  <a:gd name="T81" fmla="*/ 0 h 2454"/>
                  <a:gd name="T82" fmla="*/ 0 w 1248"/>
                  <a:gd name="T83" fmla="*/ 0 h 2454"/>
                  <a:gd name="T84" fmla="*/ 0 w 1248"/>
                  <a:gd name="T85" fmla="*/ 0 h 2454"/>
                  <a:gd name="T86" fmla="*/ 0 w 1248"/>
                  <a:gd name="T87" fmla="*/ 0 h 2454"/>
                  <a:gd name="T88" fmla="*/ 0 w 1248"/>
                  <a:gd name="T89" fmla="*/ 0 h 2454"/>
                  <a:gd name="T90" fmla="*/ 0 w 1248"/>
                  <a:gd name="T91" fmla="*/ 0 h 2454"/>
                  <a:gd name="T92" fmla="*/ 0 w 1248"/>
                  <a:gd name="T93" fmla="*/ 0 h 2454"/>
                  <a:gd name="T94" fmla="*/ 0 w 1248"/>
                  <a:gd name="T95" fmla="*/ 0 h 2454"/>
                  <a:gd name="T96" fmla="*/ 0 w 1248"/>
                  <a:gd name="T97" fmla="*/ 0 h 2454"/>
                  <a:gd name="T98" fmla="*/ 0 w 1248"/>
                  <a:gd name="T99" fmla="*/ 0 h 2454"/>
                  <a:gd name="T100" fmla="*/ 0 w 1248"/>
                  <a:gd name="T101" fmla="*/ 0 h 2454"/>
                  <a:gd name="T102" fmla="*/ 0 w 1248"/>
                  <a:gd name="T103" fmla="*/ 0 h 2454"/>
                  <a:gd name="T104" fmla="*/ 0 w 1248"/>
                  <a:gd name="T105" fmla="*/ 0 h 2454"/>
                  <a:gd name="T106" fmla="*/ 0 w 1248"/>
                  <a:gd name="T107" fmla="*/ 0 h 2454"/>
                  <a:gd name="T108" fmla="*/ 0 w 1248"/>
                  <a:gd name="T109" fmla="*/ 0 h 2454"/>
                  <a:gd name="T110" fmla="*/ 0 w 1248"/>
                  <a:gd name="T111" fmla="*/ 0 h 2454"/>
                  <a:gd name="T112" fmla="*/ 0 w 1248"/>
                  <a:gd name="T113" fmla="*/ 0 h 2454"/>
                  <a:gd name="T114" fmla="*/ 0 w 1248"/>
                  <a:gd name="T115" fmla="*/ 0 h 2454"/>
                  <a:gd name="T116" fmla="*/ 0 w 1248"/>
                  <a:gd name="T117" fmla="*/ 0 h 2454"/>
                  <a:gd name="T118" fmla="*/ 0 w 1248"/>
                  <a:gd name="T119" fmla="*/ 0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5" name="Freeform 189"/>
              <p:cNvSpPr>
                <a:spLocks noChangeAspect="1"/>
              </p:cNvSpPr>
              <p:nvPr/>
            </p:nvSpPr>
            <p:spPr bwMode="auto">
              <a:xfrm>
                <a:off x="9006" y="3502"/>
                <a:ext cx="555" cy="397"/>
              </a:xfrm>
              <a:custGeom>
                <a:avLst/>
                <a:gdLst>
                  <a:gd name="T0" fmla="*/ 0 w 1205"/>
                  <a:gd name="T1" fmla="*/ 0 h 865"/>
                  <a:gd name="T2" fmla="*/ 0 w 1205"/>
                  <a:gd name="T3" fmla="*/ 0 h 865"/>
                  <a:gd name="T4" fmla="*/ 0 w 1205"/>
                  <a:gd name="T5" fmla="*/ 0 h 865"/>
                  <a:gd name="T6" fmla="*/ 0 w 1205"/>
                  <a:gd name="T7" fmla="*/ 0 h 865"/>
                  <a:gd name="T8" fmla="*/ 0 w 1205"/>
                  <a:gd name="T9" fmla="*/ 0 h 865"/>
                  <a:gd name="T10" fmla="*/ 0 w 1205"/>
                  <a:gd name="T11" fmla="*/ 0 h 865"/>
                  <a:gd name="T12" fmla="*/ 0 w 1205"/>
                  <a:gd name="T13" fmla="*/ 0 h 865"/>
                  <a:gd name="T14" fmla="*/ 0 w 1205"/>
                  <a:gd name="T15" fmla="*/ 0 h 865"/>
                  <a:gd name="T16" fmla="*/ 0 w 1205"/>
                  <a:gd name="T17" fmla="*/ 0 h 865"/>
                  <a:gd name="T18" fmla="*/ 0 w 1205"/>
                  <a:gd name="T19" fmla="*/ 0 h 865"/>
                  <a:gd name="T20" fmla="*/ 0 w 1205"/>
                  <a:gd name="T21" fmla="*/ 0 h 865"/>
                  <a:gd name="T22" fmla="*/ 0 w 1205"/>
                  <a:gd name="T23" fmla="*/ 0 h 865"/>
                  <a:gd name="T24" fmla="*/ 0 w 1205"/>
                  <a:gd name="T25" fmla="*/ 0 h 865"/>
                  <a:gd name="T26" fmla="*/ 0 w 1205"/>
                  <a:gd name="T27" fmla="*/ 0 h 865"/>
                  <a:gd name="T28" fmla="*/ 0 w 1205"/>
                  <a:gd name="T29" fmla="*/ 0 h 865"/>
                  <a:gd name="T30" fmla="*/ 0 w 1205"/>
                  <a:gd name="T31" fmla="*/ 0 h 865"/>
                  <a:gd name="T32" fmla="*/ 0 w 1205"/>
                  <a:gd name="T33" fmla="*/ 0 h 865"/>
                  <a:gd name="T34" fmla="*/ 0 w 1205"/>
                  <a:gd name="T35" fmla="*/ 0 h 865"/>
                  <a:gd name="T36" fmla="*/ 0 w 1205"/>
                  <a:gd name="T37" fmla="*/ 0 h 865"/>
                  <a:gd name="T38" fmla="*/ 0 w 1205"/>
                  <a:gd name="T39" fmla="*/ 0 h 865"/>
                  <a:gd name="T40" fmla="*/ 0 w 1205"/>
                  <a:gd name="T41" fmla="*/ 0 h 865"/>
                  <a:gd name="T42" fmla="*/ 0 w 1205"/>
                  <a:gd name="T43" fmla="*/ 0 h 865"/>
                  <a:gd name="T44" fmla="*/ 0 w 1205"/>
                  <a:gd name="T45" fmla="*/ 0 h 865"/>
                  <a:gd name="T46" fmla="*/ 0 w 1205"/>
                  <a:gd name="T47" fmla="*/ 0 h 865"/>
                  <a:gd name="T48" fmla="*/ 0 w 1205"/>
                  <a:gd name="T49" fmla="*/ 0 h 865"/>
                  <a:gd name="T50" fmla="*/ 0 w 1205"/>
                  <a:gd name="T51" fmla="*/ 0 h 865"/>
                  <a:gd name="T52" fmla="*/ 0 w 1205"/>
                  <a:gd name="T53" fmla="*/ 0 h 865"/>
                  <a:gd name="T54" fmla="*/ 0 w 1205"/>
                  <a:gd name="T55" fmla="*/ 0 h 865"/>
                  <a:gd name="T56" fmla="*/ 0 w 1205"/>
                  <a:gd name="T57" fmla="*/ 0 h 865"/>
                  <a:gd name="T58" fmla="*/ 0 w 1205"/>
                  <a:gd name="T59" fmla="*/ 0 h 865"/>
                  <a:gd name="T60" fmla="*/ 0 w 1205"/>
                  <a:gd name="T61" fmla="*/ 0 h 865"/>
                  <a:gd name="T62" fmla="*/ 0 w 1205"/>
                  <a:gd name="T63" fmla="*/ 0 h 865"/>
                  <a:gd name="T64" fmla="*/ 0 w 1205"/>
                  <a:gd name="T65" fmla="*/ 0 h 865"/>
                  <a:gd name="T66" fmla="*/ 0 w 1205"/>
                  <a:gd name="T67" fmla="*/ 0 h 865"/>
                  <a:gd name="T68" fmla="*/ 0 w 1205"/>
                  <a:gd name="T69" fmla="*/ 0 h 865"/>
                  <a:gd name="T70" fmla="*/ 0 w 1205"/>
                  <a:gd name="T71" fmla="*/ 0 h 865"/>
                  <a:gd name="T72" fmla="*/ 0 w 1205"/>
                  <a:gd name="T73" fmla="*/ 0 h 865"/>
                  <a:gd name="T74" fmla="*/ 0 w 1205"/>
                  <a:gd name="T75" fmla="*/ 0 h 865"/>
                  <a:gd name="T76" fmla="*/ 0 w 1205"/>
                  <a:gd name="T77" fmla="*/ 0 h 865"/>
                  <a:gd name="T78" fmla="*/ 0 w 1205"/>
                  <a:gd name="T79" fmla="*/ 0 h 865"/>
                  <a:gd name="T80" fmla="*/ 0 w 1205"/>
                  <a:gd name="T81" fmla="*/ 0 h 865"/>
                  <a:gd name="T82" fmla="*/ 0 w 1205"/>
                  <a:gd name="T83" fmla="*/ 0 h 865"/>
                  <a:gd name="T84" fmla="*/ 0 w 1205"/>
                  <a:gd name="T85" fmla="*/ 0 h 865"/>
                  <a:gd name="T86" fmla="*/ 0 w 1205"/>
                  <a:gd name="T87" fmla="*/ 0 h 865"/>
                  <a:gd name="T88" fmla="*/ 0 w 1205"/>
                  <a:gd name="T89" fmla="*/ 0 h 865"/>
                  <a:gd name="T90" fmla="*/ 0 w 1205"/>
                  <a:gd name="T91" fmla="*/ 0 h 865"/>
                  <a:gd name="T92" fmla="*/ 0 w 1205"/>
                  <a:gd name="T93" fmla="*/ 0 h 865"/>
                  <a:gd name="T94" fmla="*/ 0 w 1205"/>
                  <a:gd name="T95" fmla="*/ 0 h 865"/>
                  <a:gd name="T96" fmla="*/ 0 w 1205"/>
                  <a:gd name="T97" fmla="*/ 0 h 865"/>
                  <a:gd name="T98" fmla="*/ 0 w 1205"/>
                  <a:gd name="T99" fmla="*/ 0 h 865"/>
                  <a:gd name="T100" fmla="*/ 0 w 1205"/>
                  <a:gd name="T101" fmla="*/ 0 h 865"/>
                  <a:gd name="T102" fmla="*/ 0 w 1205"/>
                  <a:gd name="T103" fmla="*/ 0 h 865"/>
                  <a:gd name="T104" fmla="*/ 0 w 1205"/>
                  <a:gd name="T105" fmla="*/ 0 h 865"/>
                  <a:gd name="T106" fmla="*/ 0 w 1205"/>
                  <a:gd name="T107" fmla="*/ 0 h 865"/>
                  <a:gd name="T108" fmla="*/ 0 w 1205"/>
                  <a:gd name="T109" fmla="*/ 0 h 865"/>
                  <a:gd name="T110" fmla="*/ 0 w 1205"/>
                  <a:gd name="T111" fmla="*/ 0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6" name="Freeform 190"/>
              <p:cNvSpPr>
                <a:spLocks noChangeAspect="1"/>
              </p:cNvSpPr>
              <p:nvPr/>
            </p:nvSpPr>
            <p:spPr bwMode="auto">
              <a:xfrm>
                <a:off x="8536" y="1776"/>
                <a:ext cx="979" cy="990"/>
              </a:xfrm>
              <a:custGeom>
                <a:avLst/>
                <a:gdLst>
                  <a:gd name="T0" fmla="*/ 0 w 2128"/>
                  <a:gd name="T1" fmla="*/ 0 h 2156"/>
                  <a:gd name="T2" fmla="*/ 0 w 2128"/>
                  <a:gd name="T3" fmla="*/ 0 h 2156"/>
                  <a:gd name="T4" fmla="*/ 0 w 2128"/>
                  <a:gd name="T5" fmla="*/ 0 h 2156"/>
                  <a:gd name="T6" fmla="*/ 0 w 2128"/>
                  <a:gd name="T7" fmla="*/ 0 h 2156"/>
                  <a:gd name="T8" fmla="*/ 0 w 2128"/>
                  <a:gd name="T9" fmla="*/ 0 h 2156"/>
                  <a:gd name="T10" fmla="*/ 0 w 2128"/>
                  <a:gd name="T11" fmla="*/ 0 h 2156"/>
                  <a:gd name="T12" fmla="*/ 0 w 2128"/>
                  <a:gd name="T13" fmla="*/ 0 h 2156"/>
                  <a:gd name="T14" fmla="*/ 0 w 2128"/>
                  <a:gd name="T15" fmla="*/ 0 h 2156"/>
                  <a:gd name="T16" fmla="*/ 0 w 2128"/>
                  <a:gd name="T17" fmla="*/ 0 h 2156"/>
                  <a:gd name="T18" fmla="*/ 0 w 2128"/>
                  <a:gd name="T19" fmla="*/ 0 h 2156"/>
                  <a:gd name="T20" fmla="*/ 0 w 2128"/>
                  <a:gd name="T21" fmla="*/ 0 h 2156"/>
                  <a:gd name="T22" fmla="*/ 0 w 2128"/>
                  <a:gd name="T23" fmla="*/ 0 h 2156"/>
                  <a:gd name="T24" fmla="*/ 0 w 2128"/>
                  <a:gd name="T25" fmla="*/ 0 h 2156"/>
                  <a:gd name="T26" fmla="*/ 0 w 2128"/>
                  <a:gd name="T27" fmla="*/ 0 h 2156"/>
                  <a:gd name="T28" fmla="*/ 0 w 2128"/>
                  <a:gd name="T29" fmla="*/ 0 h 2156"/>
                  <a:gd name="T30" fmla="*/ 0 w 2128"/>
                  <a:gd name="T31" fmla="*/ 0 h 2156"/>
                  <a:gd name="T32" fmla="*/ 0 w 2128"/>
                  <a:gd name="T33" fmla="*/ 0 h 2156"/>
                  <a:gd name="T34" fmla="*/ 0 w 2128"/>
                  <a:gd name="T35" fmla="*/ 0 h 2156"/>
                  <a:gd name="T36" fmla="*/ 0 w 2128"/>
                  <a:gd name="T37" fmla="*/ 0 h 2156"/>
                  <a:gd name="T38" fmla="*/ 0 w 2128"/>
                  <a:gd name="T39" fmla="*/ 0 h 2156"/>
                  <a:gd name="T40" fmla="*/ 0 w 2128"/>
                  <a:gd name="T41" fmla="*/ 0 h 2156"/>
                  <a:gd name="T42" fmla="*/ 0 w 2128"/>
                  <a:gd name="T43" fmla="*/ 0 h 2156"/>
                  <a:gd name="T44" fmla="*/ 0 w 2128"/>
                  <a:gd name="T45" fmla="*/ 0 h 2156"/>
                  <a:gd name="T46" fmla="*/ 0 w 2128"/>
                  <a:gd name="T47" fmla="*/ 0 h 2156"/>
                  <a:gd name="T48" fmla="*/ 0 w 2128"/>
                  <a:gd name="T49" fmla="*/ 0 h 2156"/>
                  <a:gd name="T50" fmla="*/ 0 w 2128"/>
                  <a:gd name="T51" fmla="*/ 0 h 2156"/>
                  <a:gd name="T52" fmla="*/ 0 w 2128"/>
                  <a:gd name="T53" fmla="*/ 0 h 2156"/>
                  <a:gd name="T54" fmla="*/ 0 w 2128"/>
                  <a:gd name="T55" fmla="*/ 0 h 2156"/>
                  <a:gd name="T56" fmla="*/ 0 w 2128"/>
                  <a:gd name="T57" fmla="*/ 0 h 2156"/>
                  <a:gd name="T58" fmla="*/ 0 w 2128"/>
                  <a:gd name="T59" fmla="*/ 0 h 2156"/>
                  <a:gd name="T60" fmla="*/ 0 w 2128"/>
                  <a:gd name="T61" fmla="*/ 0 h 2156"/>
                  <a:gd name="T62" fmla="*/ 0 w 2128"/>
                  <a:gd name="T63" fmla="*/ 0 h 2156"/>
                  <a:gd name="T64" fmla="*/ 0 w 2128"/>
                  <a:gd name="T65" fmla="*/ 0 h 2156"/>
                  <a:gd name="T66" fmla="*/ 0 w 2128"/>
                  <a:gd name="T67" fmla="*/ 0 h 2156"/>
                  <a:gd name="T68" fmla="*/ 0 w 2128"/>
                  <a:gd name="T69" fmla="*/ 0 h 2156"/>
                  <a:gd name="T70" fmla="*/ 0 w 2128"/>
                  <a:gd name="T71" fmla="*/ 0 h 2156"/>
                  <a:gd name="T72" fmla="*/ 0 w 2128"/>
                  <a:gd name="T73" fmla="*/ 0 h 2156"/>
                  <a:gd name="T74" fmla="*/ 0 w 2128"/>
                  <a:gd name="T75" fmla="*/ 0 h 2156"/>
                  <a:gd name="T76" fmla="*/ 0 w 2128"/>
                  <a:gd name="T77" fmla="*/ 0 h 2156"/>
                  <a:gd name="T78" fmla="*/ 0 w 2128"/>
                  <a:gd name="T79" fmla="*/ 0 h 2156"/>
                  <a:gd name="T80" fmla="*/ 0 w 2128"/>
                  <a:gd name="T81" fmla="*/ 0 h 2156"/>
                  <a:gd name="T82" fmla="*/ 0 w 2128"/>
                  <a:gd name="T83" fmla="*/ 0 h 2156"/>
                  <a:gd name="T84" fmla="*/ 0 w 2128"/>
                  <a:gd name="T85" fmla="*/ 0 h 2156"/>
                  <a:gd name="T86" fmla="*/ 0 w 2128"/>
                  <a:gd name="T87" fmla="*/ 0 h 2156"/>
                  <a:gd name="T88" fmla="*/ 0 w 2128"/>
                  <a:gd name="T89" fmla="*/ 0 h 2156"/>
                  <a:gd name="T90" fmla="*/ 0 w 2128"/>
                  <a:gd name="T91" fmla="*/ 0 h 2156"/>
                  <a:gd name="T92" fmla="*/ 0 w 2128"/>
                  <a:gd name="T93" fmla="*/ 0 h 2156"/>
                  <a:gd name="T94" fmla="*/ 0 w 2128"/>
                  <a:gd name="T95" fmla="*/ 0 h 2156"/>
                  <a:gd name="T96" fmla="*/ 0 w 2128"/>
                  <a:gd name="T97" fmla="*/ 0 h 2156"/>
                  <a:gd name="T98" fmla="*/ 0 w 2128"/>
                  <a:gd name="T99" fmla="*/ 0 h 2156"/>
                  <a:gd name="T100" fmla="*/ 0 w 2128"/>
                  <a:gd name="T101" fmla="*/ 0 h 2156"/>
                  <a:gd name="T102" fmla="*/ 0 w 2128"/>
                  <a:gd name="T103" fmla="*/ 0 h 2156"/>
                  <a:gd name="T104" fmla="*/ 0 w 2128"/>
                  <a:gd name="T105" fmla="*/ 0 h 2156"/>
                  <a:gd name="T106" fmla="*/ 0 w 2128"/>
                  <a:gd name="T107" fmla="*/ 0 h 2156"/>
                  <a:gd name="T108" fmla="*/ 0 w 2128"/>
                  <a:gd name="T109" fmla="*/ 0 h 2156"/>
                  <a:gd name="T110" fmla="*/ 0 w 2128"/>
                  <a:gd name="T111" fmla="*/ 0 h 2156"/>
                  <a:gd name="T112" fmla="*/ 0 w 2128"/>
                  <a:gd name="T113" fmla="*/ 0 h 2156"/>
                  <a:gd name="T114" fmla="*/ 0 w 2128"/>
                  <a:gd name="T115" fmla="*/ 0 h 2156"/>
                  <a:gd name="T116" fmla="*/ 0 w 2128"/>
                  <a:gd name="T117" fmla="*/ 0 h 2156"/>
                  <a:gd name="T118" fmla="*/ 0 w 2128"/>
                  <a:gd name="T119" fmla="*/ 0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7" name="Freeform 191" descr="50%"/>
              <p:cNvSpPr>
                <a:spLocks noChangeAspect="1"/>
              </p:cNvSpPr>
              <p:nvPr/>
            </p:nvSpPr>
            <p:spPr bwMode="auto">
              <a:xfrm>
                <a:off x="7863" y="3033"/>
                <a:ext cx="490" cy="528"/>
              </a:xfrm>
              <a:custGeom>
                <a:avLst/>
                <a:gdLst>
                  <a:gd name="T0" fmla="*/ 0 w 1063"/>
                  <a:gd name="T1" fmla="*/ 0 h 1149"/>
                  <a:gd name="T2" fmla="*/ 0 w 1063"/>
                  <a:gd name="T3" fmla="*/ 0 h 1149"/>
                  <a:gd name="T4" fmla="*/ 0 w 1063"/>
                  <a:gd name="T5" fmla="*/ 0 h 1149"/>
                  <a:gd name="T6" fmla="*/ 0 w 1063"/>
                  <a:gd name="T7" fmla="*/ 0 h 1149"/>
                  <a:gd name="T8" fmla="*/ 0 w 1063"/>
                  <a:gd name="T9" fmla="*/ 0 h 1149"/>
                  <a:gd name="T10" fmla="*/ 0 w 1063"/>
                  <a:gd name="T11" fmla="*/ 0 h 1149"/>
                  <a:gd name="T12" fmla="*/ 0 w 1063"/>
                  <a:gd name="T13" fmla="*/ 0 h 1149"/>
                  <a:gd name="T14" fmla="*/ 0 w 1063"/>
                  <a:gd name="T15" fmla="*/ 0 h 1149"/>
                  <a:gd name="T16" fmla="*/ 0 w 1063"/>
                  <a:gd name="T17" fmla="*/ 0 h 1149"/>
                  <a:gd name="T18" fmla="*/ 0 w 1063"/>
                  <a:gd name="T19" fmla="*/ 0 h 1149"/>
                  <a:gd name="T20" fmla="*/ 0 w 1063"/>
                  <a:gd name="T21" fmla="*/ 0 h 1149"/>
                  <a:gd name="T22" fmla="*/ 0 w 1063"/>
                  <a:gd name="T23" fmla="*/ 0 h 1149"/>
                  <a:gd name="T24" fmla="*/ 0 w 1063"/>
                  <a:gd name="T25" fmla="*/ 0 h 1149"/>
                  <a:gd name="T26" fmla="*/ 0 w 1063"/>
                  <a:gd name="T27" fmla="*/ 0 h 1149"/>
                  <a:gd name="T28" fmla="*/ 0 w 1063"/>
                  <a:gd name="T29" fmla="*/ 0 h 1149"/>
                  <a:gd name="T30" fmla="*/ 0 w 1063"/>
                  <a:gd name="T31" fmla="*/ 0 h 1149"/>
                  <a:gd name="T32" fmla="*/ 0 w 1063"/>
                  <a:gd name="T33" fmla="*/ 0 h 1149"/>
                  <a:gd name="T34" fmla="*/ 0 w 1063"/>
                  <a:gd name="T35" fmla="*/ 0 h 1149"/>
                  <a:gd name="T36" fmla="*/ 0 w 1063"/>
                  <a:gd name="T37" fmla="*/ 0 h 1149"/>
                  <a:gd name="T38" fmla="*/ 0 w 1063"/>
                  <a:gd name="T39" fmla="*/ 0 h 1149"/>
                  <a:gd name="T40" fmla="*/ 0 w 1063"/>
                  <a:gd name="T41" fmla="*/ 0 h 1149"/>
                  <a:gd name="T42" fmla="*/ 0 w 1063"/>
                  <a:gd name="T43" fmla="*/ 0 h 1149"/>
                  <a:gd name="T44" fmla="*/ 0 w 1063"/>
                  <a:gd name="T45" fmla="*/ 0 h 1149"/>
                  <a:gd name="T46" fmla="*/ 0 w 1063"/>
                  <a:gd name="T47" fmla="*/ 0 h 1149"/>
                  <a:gd name="T48" fmla="*/ 0 w 1063"/>
                  <a:gd name="T49" fmla="*/ 0 h 1149"/>
                  <a:gd name="T50" fmla="*/ 0 w 1063"/>
                  <a:gd name="T51" fmla="*/ 0 h 1149"/>
                  <a:gd name="T52" fmla="*/ 0 w 1063"/>
                  <a:gd name="T53" fmla="*/ 0 h 1149"/>
                  <a:gd name="T54" fmla="*/ 0 w 1063"/>
                  <a:gd name="T55" fmla="*/ 0 h 1149"/>
                  <a:gd name="T56" fmla="*/ 0 w 1063"/>
                  <a:gd name="T57" fmla="*/ 0 h 1149"/>
                  <a:gd name="T58" fmla="*/ 0 w 1063"/>
                  <a:gd name="T59" fmla="*/ 0 h 1149"/>
                  <a:gd name="T60" fmla="*/ 0 w 1063"/>
                  <a:gd name="T61" fmla="*/ 0 h 1149"/>
                  <a:gd name="T62" fmla="*/ 0 w 1063"/>
                  <a:gd name="T63" fmla="*/ 0 h 1149"/>
                  <a:gd name="T64" fmla="*/ 0 w 1063"/>
                  <a:gd name="T65" fmla="*/ 0 h 1149"/>
                  <a:gd name="T66" fmla="*/ 0 w 1063"/>
                  <a:gd name="T67" fmla="*/ 0 h 1149"/>
                  <a:gd name="T68" fmla="*/ 0 w 1063"/>
                  <a:gd name="T69" fmla="*/ 0 h 1149"/>
                  <a:gd name="T70" fmla="*/ 0 w 1063"/>
                  <a:gd name="T71" fmla="*/ 0 h 1149"/>
                  <a:gd name="T72" fmla="*/ 0 w 1063"/>
                  <a:gd name="T73" fmla="*/ 0 h 1149"/>
                  <a:gd name="T74" fmla="*/ 0 w 1063"/>
                  <a:gd name="T75" fmla="*/ 0 h 1149"/>
                  <a:gd name="T76" fmla="*/ 0 w 1063"/>
                  <a:gd name="T77" fmla="*/ 0 h 1149"/>
                  <a:gd name="T78" fmla="*/ 0 w 1063"/>
                  <a:gd name="T79" fmla="*/ 0 h 1149"/>
                  <a:gd name="T80" fmla="*/ 0 w 1063"/>
                  <a:gd name="T81" fmla="*/ 0 h 1149"/>
                  <a:gd name="T82" fmla="*/ 0 w 1063"/>
                  <a:gd name="T83" fmla="*/ 0 h 1149"/>
                  <a:gd name="T84" fmla="*/ 0 w 1063"/>
                  <a:gd name="T85" fmla="*/ 0 h 1149"/>
                  <a:gd name="T86" fmla="*/ 0 w 1063"/>
                  <a:gd name="T87" fmla="*/ 0 h 1149"/>
                  <a:gd name="T88" fmla="*/ 0 w 1063"/>
                  <a:gd name="T89" fmla="*/ 0 h 1149"/>
                  <a:gd name="T90" fmla="*/ 0 w 1063"/>
                  <a:gd name="T91" fmla="*/ 0 h 1149"/>
                  <a:gd name="T92" fmla="*/ 0 w 1063"/>
                  <a:gd name="T93" fmla="*/ 0 h 1149"/>
                  <a:gd name="T94" fmla="*/ 0 w 1063"/>
                  <a:gd name="T95" fmla="*/ 0 h 1149"/>
                  <a:gd name="T96" fmla="*/ 0 w 1063"/>
                  <a:gd name="T97" fmla="*/ 0 h 1149"/>
                  <a:gd name="T98" fmla="*/ 0 w 1063"/>
                  <a:gd name="T99" fmla="*/ 0 h 1149"/>
                  <a:gd name="T100" fmla="*/ 0 w 1063"/>
                  <a:gd name="T101" fmla="*/ 0 h 1149"/>
                  <a:gd name="T102" fmla="*/ 0 w 1063"/>
                  <a:gd name="T103" fmla="*/ 0 h 1149"/>
                  <a:gd name="T104" fmla="*/ 0 w 1063"/>
                  <a:gd name="T105" fmla="*/ 0 h 1149"/>
                  <a:gd name="T106" fmla="*/ 0 w 1063"/>
                  <a:gd name="T107" fmla="*/ 0 h 1149"/>
                  <a:gd name="T108" fmla="*/ 0 w 1063"/>
                  <a:gd name="T109" fmla="*/ 0 h 1149"/>
                  <a:gd name="T110" fmla="*/ 0 w 1063"/>
                  <a:gd name="T111" fmla="*/ 0 h 1149"/>
                  <a:gd name="T112" fmla="*/ 0 w 1063"/>
                  <a:gd name="T113" fmla="*/ 0 h 1149"/>
                  <a:gd name="T114" fmla="*/ 0 w 1063"/>
                  <a:gd name="T115" fmla="*/ 0 h 1149"/>
                  <a:gd name="T116" fmla="*/ 0 w 1063"/>
                  <a:gd name="T117" fmla="*/ 0 h 1149"/>
                  <a:gd name="T118" fmla="*/ 0 w 1063"/>
                  <a:gd name="T119" fmla="*/ 0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1668" name="Freeform 192"/>
              <p:cNvSpPr>
                <a:spLocks noChangeAspect="1"/>
              </p:cNvSpPr>
              <p:nvPr/>
            </p:nvSpPr>
            <p:spPr bwMode="auto">
              <a:xfrm>
                <a:off x="9175" y="4303"/>
                <a:ext cx="784" cy="1166"/>
              </a:xfrm>
              <a:custGeom>
                <a:avLst/>
                <a:gdLst>
                  <a:gd name="T0" fmla="*/ 0 w 1702"/>
                  <a:gd name="T1" fmla="*/ 0 h 2539"/>
                  <a:gd name="T2" fmla="*/ 0 w 1702"/>
                  <a:gd name="T3" fmla="*/ 0 h 2539"/>
                  <a:gd name="T4" fmla="*/ 0 w 1702"/>
                  <a:gd name="T5" fmla="*/ 0 h 2539"/>
                  <a:gd name="T6" fmla="*/ 0 w 1702"/>
                  <a:gd name="T7" fmla="*/ 0 h 2539"/>
                  <a:gd name="T8" fmla="*/ 0 w 1702"/>
                  <a:gd name="T9" fmla="*/ 0 h 2539"/>
                  <a:gd name="T10" fmla="*/ 0 w 1702"/>
                  <a:gd name="T11" fmla="*/ 0 h 2539"/>
                  <a:gd name="T12" fmla="*/ 0 w 1702"/>
                  <a:gd name="T13" fmla="*/ 0 h 2539"/>
                  <a:gd name="T14" fmla="*/ 0 w 1702"/>
                  <a:gd name="T15" fmla="*/ 0 h 2539"/>
                  <a:gd name="T16" fmla="*/ 0 w 1702"/>
                  <a:gd name="T17" fmla="*/ 0 h 2539"/>
                  <a:gd name="T18" fmla="*/ 0 w 1702"/>
                  <a:gd name="T19" fmla="*/ 0 h 2539"/>
                  <a:gd name="T20" fmla="*/ 0 w 1702"/>
                  <a:gd name="T21" fmla="*/ 0 h 2539"/>
                  <a:gd name="T22" fmla="*/ 0 w 1702"/>
                  <a:gd name="T23" fmla="*/ 0 h 2539"/>
                  <a:gd name="T24" fmla="*/ 0 w 1702"/>
                  <a:gd name="T25" fmla="*/ 0 h 2539"/>
                  <a:gd name="T26" fmla="*/ 0 w 1702"/>
                  <a:gd name="T27" fmla="*/ 0 h 2539"/>
                  <a:gd name="T28" fmla="*/ 0 w 1702"/>
                  <a:gd name="T29" fmla="*/ 0 h 2539"/>
                  <a:gd name="T30" fmla="*/ 0 w 1702"/>
                  <a:gd name="T31" fmla="*/ 0 h 2539"/>
                  <a:gd name="T32" fmla="*/ 0 w 1702"/>
                  <a:gd name="T33" fmla="*/ 0 h 2539"/>
                  <a:gd name="T34" fmla="*/ 0 w 1702"/>
                  <a:gd name="T35" fmla="*/ 0 h 2539"/>
                  <a:gd name="T36" fmla="*/ 0 w 1702"/>
                  <a:gd name="T37" fmla="*/ 0 h 2539"/>
                  <a:gd name="T38" fmla="*/ 0 w 1702"/>
                  <a:gd name="T39" fmla="*/ 0 h 2539"/>
                  <a:gd name="T40" fmla="*/ 0 w 1702"/>
                  <a:gd name="T41" fmla="*/ 0 h 2539"/>
                  <a:gd name="T42" fmla="*/ 0 w 1702"/>
                  <a:gd name="T43" fmla="*/ 0 h 2539"/>
                  <a:gd name="T44" fmla="*/ 0 w 1702"/>
                  <a:gd name="T45" fmla="*/ 0 h 2539"/>
                  <a:gd name="T46" fmla="*/ 0 w 1702"/>
                  <a:gd name="T47" fmla="*/ 0 h 2539"/>
                  <a:gd name="T48" fmla="*/ 0 w 1702"/>
                  <a:gd name="T49" fmla="*/ 0 h 2539"/>
                  <a:gd name="T50" fmla="*/ 0 w 1702"/>
                  <a:gd name="T51" fmla="*/ 0 h 2539"/>
                  <a:gd name="T52" fmla="*/ 0 w 1702"/>
                  <a:gd name="T53" fmla="*/ 0 h 2539"/>
                  <a:gd name="T54" fmla="*/ 0 w 1702"/>
                  <a:gd name="T55" fmla="*/ 0 h 2539"/>
                  <a:gd name="T56" fmla="*/ 0 w 1702"/>
                  <a:gd name="T57" fmla="*/ 0 h 2539"/>
                  <a:gd name="T58" fmla="*/ 0 w 1702"/>
                  <a:gd name="T59" fmla="*/ 0 h 2539"/>
                  <a:gd name="T60" fmla="*/ 0 w 1702"/>
                  <a:gd name="T61" fmla="*/ 0 h 2539"/>
                  <a:gd name="T62" fmla="*/ 0 w 1702"/>
                  <a:gd name="T63" fmla="*/ 0 h 2539"/>
                  <a:gd name="T64" fmla="*/ 0 w 1702"/>
                  <a:gd name="T65" fmla="*/ 0 h 2539"/>
                  <a:gd name="T66" fmla="*/ 0 w 1702"/>
                  <a:gd name="T67" fmla="*/ 0 h 2539"/>
                  <a:gd name="T68" fmla="*/ 0 w 1702"/>
                  <a:gd name="T69" fmla="*/ 0 h 2539"/>
                  <a:gd name="T70" fmla="*/ 0 w 1702"/>
                  <a:gd name="T71" fmla="*/ 0 h 2539"/>
                  <a:gd name="T72" fmla="*/ 0 w 1702"/>
                  <a:gd name="T73" fmla="*/ 0 h 2539"/>
                  <a:gd name="T74" fmla="*/ 0 w 1702"/>
                  <a:gd name="T75" fmla="*/ 0 h 2539"/>
                  <a:gd name="T76" fmla="*/ 0 w 1702"/>
                  <a:gd name="T77" fmla="*/ 0 h 2539"/>
                  <a:gd name="T78" fmla="*/ 0 w 1702"/>
                  <a:gd name="T79" fmla="*/ 0 h 2539"/>
                  <a:gd name="T80" fmla="*/ 0 w 1702"/>
                  <a:gd name="T81" fmla="*/ 0 h 2539"/>
                  <a:gd name="T82" fmla="*/ 0 w 1702"/>
                  <a:gd name="T83" fmla="*/ 0 h 2539"/>
                  <a:gd name="T84" fmla="*/ 0 w 1702"/>
                  <a:gd name="T85" fmla="*/ 0 h 2539"/>
                  <a:gd name="T86" fmla="*/ 0 w 1702"/>
                  <a:gd name="T87" fmla="*/ 0 h 2539"/>
                  <a:gd name="T88" fmla="*/ 0 w 1702"/>
                  <a:gd name="T89" fmla="*/ 0 h 2539"/>
                  <a:gd name="T90" fmla="*/ 0 w 1702"/>
                  <a:gd name="T91" fmla="*/ 0 h 2539"/>
                  <a:gd name="T92" fmla="*/ 0 w 1702"/>
                  <a:gd name="T93" fmla="*/ 0 h 2539"/>
                  <a:gd name="T94" fmla="*/ 0 w 1702"/>
                  <a:gd name="T95" fmla="*/ 0 h 2539"/>
                  <a:gd name="T96" fmla="*/ 0 w 1702"/>
                  <a:gd name="T97" fmla="*/ 0 h 2539"/>
                  <a:gd name="T98" fmla="*/ 0 w 1702"/>
                  <a:gd name="T99" fmla="*/ 0 h 2539"/>
                  <a:gd name="T100" fmla="*/ 0 w 1702"/>
                  <a:gd name="T101" fmla="*/ 0 h 2539"/>
                  <a:gd name="T102" fmla="*/ 0 w 1702"/>
                  <a:gd name="T103" fmla="*/ 0 h 2539"/>
                  <a:gd name="T104" fmla="*/ 0 w 1702"/>
                  <a:gd name="T105" fmla="*/ 0 h 2539"/>
                  <a:gd name="T106" fmla="*/ 0 w 1702"/>
                  <a:gd name="T107" fmla="*/ 0 h 2539"/>
                  <a:gd name="T108" fmla="*/ 0 w 1702"/>
                  <a:gd name="T109" fmla="*/ 0 h 2539"/>
                  <a:gd name="T110" fmla="*/ 0 w 1702"/>
                  <a:gd name="T111" fmla="*/ 0 h 2539"/>
                  <a:gd name="T112" fmla="*/ 0 w 1702"/>
                  <a:gd name="T113" fmla="*/ 0 h 2539"/>
                  <a:gd name="T114" fmla="*/ 0 w 1702"/>
                  <a:gd name="T115" fmla="*/ 0 h 2539"/>
                  <a:gd name="T116" fmla="*/ 0 w 1702"/>
                  <a:gd name="T117" fmla="*/ 0 h 2539"/>
                  <a:gd name="T118" fmla="*/ 0 w 1702"/>
                  <a:gd name="T119" fmla="*/ 0 h 2539"/>
                  <a:gd name="T120" fmla="*/ 0 w 1702"/>
                  <a:gd name="T121" fmla="*/ 0 h 2539"/>
                  <a:gd name="T122" fmla="*/ 0 w 1702"/>
                  <a:gd name="T123" fmla="*/ 0 h 2539"/>
                  <a:gd name="T124" fmla="*/ 0 w 1702"/>
                  <a:gd name="T125" fmla="*/ 0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9" name="Freeform 193"/>
              <p:cNvSpPr>
                <a:spLocks noChangeAspect="1"/>
              </p:cNvSpPr>
              <p:nvPr/>
            </p:nvSpPr>
            <p:spPr bwMode="auto">
              <a:xfrm>
                <a:off x="8066" y="2720"/>
                <a:ext cx="822" cy="762"/>
              </a:xfrm>
              <a:custGeom>
                <a:avLst/>
                <a:gdLst>
                  <a:gd name="T0" fmla="*/ 0 w 1787"/>
                  <a:gd name="T1" fmla="*/ 0 h 1659"/>
                  <a:gd name="T2" fmla="*/ 0 w 1787"/>
                  <a:gd name="T3" fmla="*/ 0 h 1659"/>
                  <a:gd name="T4" fmla="*/ 0 w 1787"/>
                  <a:gd name="T5" fmla="*/ 0 h 1659"/>
                  <a:gd name="T6" fmla="*/ 0 w 1787"/>
                  <a:gd name="T7" fmla="*/ 0 h 1659"/>
                  <a:gd name="T8" fmla="*/ 0 w 1787"/>
                  <a:gd name="T9" fmla="*/ 0 h 1659"/>
                  <a:gd name="T10" fmla="*/ 0 w 1787"/>
                  <a:gd name="T11" fmla="*/ 0 h 1659"/>
                  <a:gd name="T12" fmla="*/ 0 w 1787"/>
                  <a:gd name="T13" fmla="*/ 0 h 1659"/>
                  <a:gd name="T14" fmla="*/ 0 w 1787"/>
                  <a:gd name="T15" fmla="*/ 0 h 1659"/>
                  <a:gd name="T16" fmla="*/ 0 w 1787"/>
                  <a:gd name="T17" fmla="*/ 0 h 1659"/>
                  <a:gd name="T18" fmla="*/ 0 w 1787"/>
                  <a:gd name="T19" fmla="*/ 0 h 1659"/>
                  <a:gd name="T20" fmla="*/ 0 w 1787"/>
                  <a:gd name="T21" fmla="*/ 0 h 1659"/>
                  <a:gd name="T22" fmla="*/ 0 w 1787"/>
                  <a:gd name="T23" fmla="*/ 0 h 1659"/>
                  <a:gd name="T24" fmla="*/ 0 w 1787"/>
                  <a:gd name="T25" fmla="*/ 0 h 1659"/>
                  <a:gd name="T26" fmla="*/ 0 w 1787"/>
                  <a:gd name="T27" fmla="*/ 0 h 1659"/>
                  <a:gd name="T28" fmla="*/ 0 w 1787"/>
                  <a:gd name="T29" fmla="*/ 0 h 1659"/>
                  <a:gd name="T30" fmla="*/ 0 w 1787"/>
                  <a:gd name="T31" fmla="*/ 0 h 1659"/>
                  <a:gd name="T32" fmla="*/ 0 w 1787"/>
                  <a:gd name="T33" fmla="*/ 0 h 1659"/>
                  <a:gd name="T34" fmla="*/ 0 w 1787"/>
                  <a:gd name="T35" fmla="*/ 0 h 1659"/>
                  <a:gd name="T36" fmla="*/ 0 w 1787"/>
                  <a:gd name="T37" fmla="*/ 0 h 1659"/>
                  <a:gd name="T38" fmla="*/ 0 w 1787"/>
                  <a:gd name="T39" fmla="*/ 0 h 1659"/>
                  <a:gd name="T40" fmla="*/ 0 w 1787"/>
                  <a:gd name="T41" fmla="*/ 0 h 1659"/>
                  <a:gd name="T42" fmla="*/ 0 w 1787"/>
                  <a:gd name="T43" fmla="*/ 0 h 1659"/>
                  <a:gd name="T44" fmla="*/ 0 w 1787"/>
                  <a:gd name="T45" fmla="*/ 0 h 1659"/>
                  <a:gd name="T46" fmla="*/ 0 w 1787"/>
                  <a:gd name="T47" fmla="*/ 0 h 1659"/>
                  <a:gd name="T48" fmla="*/ 0 w 1787"/>
                  <a:gd name="T49" fmla="*/ 0 h 1659"/>
                  <a:gd name="T50" fmla="*/ 0 w 1787"/>
                  <a:gd name="T51" fmla="*/ 0 h 1659"/>
                  <a:gd name="T52" fmla="*/ 0 w 1787"/>
                  <a:gd name="T53" fmla="*/ 0 h 1659"/>
                  <a:gd name="T54" fmla="*/ 0 w 1787"/>
                  <a:gd name="T55" fmla="*/ 0 h 1659"/>
                  <a:gd name="T56" fmla="*/ 0 w 1787"/>
                  <a:gd name="T57" fmla="*/ 0 h 1659"/>
                  <a:gd name="T58" fmla="*/ 0 w 1787"/>
                  <a:gd name="T59" fmla="*/ 0 h 1659"/>
                  <a:gd name="T60" fmla="*/ 0 w 1787"/>
                  <a:gd name="T61" fmla="*/ 0 h 1659"/>
                  <a:gd name="T62" fmla="*/ 0 w 1787"/>
                  <a:gd name="T63" fmla="*/ 0 h 1659"/>
                  <a:gd name="T64" fmla="*/ 0 w 1787"/>
                  <a:gd name="T65" fmla="*/ 0 h 1659"/>
                  <a:gd name="T66" fmla="*/ 0 w 1787"/>
                  <a:gd name="T67" fmla="*/ 0 h 1659"/>
                  <a:gd name="T68" fmla="*/ 0 w 1787"/>
                  <a:gd name="T69" fmla="*/ 0 h 1659"/>
                  <a:gd name="T70" fmla="*/ 0 w 1787"/>
                  <a:gd name="T71" fmla="*/ 0 h 1659"/>
                  <a:gd name="T72" fmla="*/ 0 w 1787"/>
                  <a:gd name="T73" fmla="*/ 0 h 1659"/>
                  <a:gd name="T74" fmla="*/ 0 w 1787"/>
                  <a:gd name="T75" fmla="*/ 0 h 1659"/>
                  <a:gd name="T76" fmla="*/ 0 w 1787"/>
                  <a:gd name="T77" fmla="*/ 0 h 1659"/>
                  <a:gd name="T78" fmla="*/ 0 w 1787"/>
                  <a:gd name="T79" fmla="*/ 0 h 1659"/>
                  <a:gd name="T80" fmla="*/ 0 w 1787"/>
                  <a:gd name="T81" fmla="*/ 0 h 1659"/>
                  <a:gd name="T82" fmla="*/ 0 w 1787"/>
                  <a:gd name="T83" fmla="*/ 0 h 1659"/>
                  <a:gd name="T84" fmla="*/ 0 w 1787"/>
                  <a:gd name="T85" fmla="*/ 0 h 1659"/>
                  <a:gd name="T86" fmla="*/ 0 w 1787"/>
                  <a:gd name="T87" fmla="*/ 0 h 1659"/>
                  <a:gd name="T88" fmla="*/ 0 w 1787"/>
                  <a:gd name="T89" fmla="*/ 0 h 1659"/>
                  <a:gd name="T90" fmla="*/ 0 w 1787"/>
                  <a:gd name="T91" fmla="*/ 0 h 1659"/>
                  <a:gd name="T92" fmla="*/ 0 w 1787"/>
                  <a:gd name="T93" fmla="*/ 0 h 1659"/>
                  <a:gd name="T94" fmla="*/ 0 w 1787"/>
                  <a:gd name="T95" fmla="*/ 0 h 1659"/>
                  <a:gd name="T96" fmla="*/ 0 w 1787"/>
                  <a:gd name="T97" fmla="*/ 0 h 1659"/>
                  <a:gd name="T98" fmla="*/ 0 w 1787"/>
                  <a:gd name="T99" fmla="*/ 0 h 1659"/>
                  <a:gd name="T100" fmla="*/ 0 w 1787"/>
                  <a:gd name="T101" fmla="*/ 0 h 1659"/>
                  <a:gd name="T102" fmla="*/ 0 w 1787"/>
                  <a:gd name="T103" fmla="*/ 0 h 1659"/>
                  <a:gd name="T104" fmla="*/ 0 w 1787"/>
                  <a:gd name="T105" fmla="*/ 0 h 1659"/>
                  <a:gd name="T106" fmla="*/ 0 w 1787"/>
                  <a:gd name="T107" fmla="*/ 0 h 1659"/>
                  <a:gd name="T108" fmla="*/ 0 w 1787"/>
                  <a:gd name="T109" fmla="*/ 0 h 1659"/>
                  <a:gd name="T110" fmla="*/ 0 w 1787"/>
                  <a:gd name="T111" fmla="*/ 0 h 1659"/>
                  <a:gd name="T112" fmla="*/ 0 w 1787"/>
                  <a:gd name="T113" fmla="*/ 0 h 1659"/>
                  <a:gd name="T114" fmla="*/ 0 w 1787"/>
                  <a:gd name="T115" fmla="*/ 0 h 1659"/>
                  <a:gd name="T116" fmla="*/ 0 w 1787"/>
                  <a:gd name="T117" fmla="*/ 0 h 1659"/>
                  <a:gd name="T118" fmla="*/ 0 w 1787"/>
                  <a:gd name="T119" fmla="*/ 0 h 1659"/>
                  <a:gd name="T120" fmla="*/ 0 w 1787"/>
                  <a:gd name="T121" fmla="*/ 0 h 1659"/>
                  <a:gd name="T122" fmla="*/ 0 w 1787"/>
                  <a:gd name="T123" fmla="*/ 0 h 1659"/>
                  <a:gd name="T124" fmla="*/ 0 w 1787"/>
                  <a:gd name="T125" fmla="*/ 0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70" name="Freeform 194" descr="20%"/>
              <p:cNvSpPr>
                <a:spLocks noChangeAspect="1"/>
              </p:cNvSpPr>
              <p:nvPr/>
            </p:nvSpPr>
            <p:spPr bwMode="auto">
              <a:xfrm>
                <a:off x="7589" y="2128"/>
                <a:ext cx="1025" cy="905"/>
              </a:xfrm>
              <a:custGeom>
                <a:avLst/>
                <a:gdLst>
                  <a:gd name="T0" fmla="*/ 0 w 2227"/>
                  <a:gd name="T1" fmla="*/ 0 h 1972"/>
                  <a:gd name="T2" fmla="*/ 0 w 2227"/>
                  <a:gd name="T3" fmla="*/ 0 h 1972"/>
                  <a:gd name="T4" fmla="*/ 0 w 2227"/>
                  <a:gd name="T5" fmla="*/ 0 h 1972"/>
                  <a:gd name="T6" fmla="*/ 0 w 2227"/>
                  <a:gd name="T7" fmla="*/ 0 h 1972"/>
                  <a:gd name="T8" fmla="*/ 0 w 2227"/>
                  <a:gd name="T9" fmla="*/ 0 h 1972"/>
                  <a:gd name="T10" fmla="*/ 0 w 2227"/>
                  <a:gd name="T11" fmla="*/ 0 h 1972"/>
                  <a:gd name="T12" fmla="*/ 0 w 2227"/>
                  <a:gd name="T13" fmla="*/ 0 h 1972"/>
                  <a:gd name="T14" fmla="*/ 0 w 2227"/>
                  <a:gd name="T15" fmla="*/ 0 h 1972"/>
                  <a:gd name="T16" fmla="*/ 0 w 2227"/>
                  <a:gd name="T17" fmla="*/ 0 h 1972"/>
                  <a:gd name="T18" fmla="*/ 0 w 2227"/>
                  <a:gd name="T19" fmla="*/ 0 h 1972"/>
                  <a:gd name="T20" fmla="*/ 0 w 2227"/>
                  <a:gd name="T21" fmla="*/ 0 h 1972"/>
                  <a:gd name="T22" fmla="*/ 0 w 2227"/>
                  <a:gd name="T23" fmla="*/ 0 h 1972"/>
                  <a:gd name="T24" fmla="*/ 0 w 2227"/>
                  <a:gd name="T25" fmla="*/ 0 h 1972"/>
                  <a:gd name="T26" fmla="*/ 0 w 2227"/>
                  <a:gd name="T27" fmla="*/ 0 h 1972"/>
                  <a:gd name="T28" fmla="*/ 0 w 2227"/>
                  <a:gd name="T29" fmla="*/ 0 h 1972"/>
                  <a:gd name="T30" fmla="*/ 0 w 2227"/>
                  <a:gd name="T31" fmla="*/ 0 h 1972"/>
                  <a:gd name="T32" fmla="*/ 0 w 2227"/>
                  <a:gd name="T33" fmla="*/ 0 h 1972"/>
                  <a:gd name="T34" fmla="*/ 0 w 2227"/>
                  <a:gd name="T35" fmla="*/ 0 h 1972"/>
                  <a:gd name="T36" fmla="*/ 0 w 2227"/>
                  <a:gd name="T37" fmla="*/ 0 h 1972"/>
                  <a:gd name="T38" fmla="*/ 0 w 2227"/>
                  <a:gd name="T39" fmla="*/ 0 h 1972"/>
                  <a:gd name="T40" fmla="*/ 0 w 2227"/>
                  <a:gd name="T41" fmla="*/ 0 h 1972"/>
                  <a:gd name="T42" fmla="*/ 0 w 2227"/>
                  <a:gd name="T43" fmla="*/ 0 h 1972"/>
                  <a:gd name="T44" fmla="*/ 0 w 2227"/>
                  <a:gd name="T45" fmla="*/ 0 h 1972"/>
                  <a:gd name="T46" fmla="*/ 0 w 2227"/>
                  <a:gd name="T47" fmla="*/ 0 h 1972"/>
                  <a:gd name="T48" fmla="*/ 0 w 2227"/>
                  <a:gd name="T49" fmla="*/ 0 h 1972"/>
                  <a:gd name="T50" fmla="*/ 0 w 2227"/>
                  <a:gd name="T51" fmla="*/ 0 h 1972"/>
                  <a:gd name="T52" fmla="*/ 0 w 2227"/>
                  <a:gd name="T53" fmla="*/ 0 h 1972"/>
                  <a:gd name="T54" fmla="*/ 0 w 2227"/>
                  <a:gd name="T55" fmla="*/ 0 h 1972"/>
                  <a:gd name="T56" fmla="*/ 0 w 2227"/>
                  <a:gd name="T57" fmla="*/ 0 h 1972"/>
                  <a:gd name="T58" fmla="*/ 0 w 2227"/>
                  <a:gd name="T59" fmla="*/ 0 h 1972"/>
                  <a:gd name="T60" fmla="*/ 0 w 2227"/>
                  <a:gd name="T61" fmla="*/ 0 h 1972"/>
                  <a:gd name="T62" fmla="*/ 0 w 2227"/>
                  <a:gd name="T63" fmla="*/ 0 h 1972"/>
                  <a:gd name="T64" fmla="*/ 0 w 2227"/>
                  <a:gd name="T65" fmla="*/ 0 h 1972"/>
                  <a:gd name="T66" fmla="*/ 0 w 2227"/>
                  <a:gd name="T67" fmla="*/ 0 h 1972"/>
                  <a:gd name="T68" fmla="*/ 0 w 2227"/>
                  <a:gd name="T69" fmla="*/ 0 h 1972"/>
                  <a:gd name="T70" fmla="*/ 0 w 2227"/>
                  <a:gd name="T71" fmla="*/ 0 h 1972"/>
                  <a:gd name="T72" fmla="*/ 0 w 2227"/>
                  <a:gd name="T73" fmla="*/ 0 h 1972"/>
                  <a:gd name="T74" fmla="*/ 0 w 2227"/>
                  <a:gd name="T75" fmla="*/ 0 h 1972"/>
                  <a:gd name="T76" fmla="*/ 0 w 2227"/>
                  <a:gd name="T77" fmla="*/ 0 h 1972"/>
                  <a:gd name="T78" fmla="*/ 0 w 2227"/>
                  <a:gd name="T79" fmla="*/ 0 h 1972"/>
                  <a:gd name="T80" fmla="*/ 0 w 2227"/>
                  <a:gd name="T81" fmla="*/ 0 h 1972"/>
                  <a:gd name="T82" fmla="*/ 0 w 2227"/>
                  <a:gd name="T83" fmla="*/ 0 h 1972"/>
                  <a:gd name="T84" fmla="*/ 0 w 2227"/>
                  <a:gd name="T85" fmla="*/ 0 h 1972"/>
                  <a:gd name="T86" fmla="*/ 0 w 2227"/>
                  <a:gd name="T87" fmla="*/ 0 h 1972"/>
                  <a:gd name="T88" fmla="*/ 0 w 2227"/>
                  <a:gd name="T89" fmla="*/ 0 h 1972"/>
                  <a:gd name="T90" fmla="*/ 0 w 2227"/>
                  <a:gd name="T91" fmla="*/ 0 h 1972"/>
                  <a:gd name="T92" fmla="*/ 0 w 2227"/>
                  <a:gd name="T93" fmla="*/ 0 h 1972"/>
                  <a:gd name="T94" fmla="*/ 0 w 2227"/>
                  <a:gd name="T95" fmla="*/ 0 h 1972"/>
                  <a:gd name="T96" fmla="*/ 0 w 2227"/>
                  <a:gd name="T97" fmla="*/ 0 h 1972"/>
                  <a:gd name="T98" fmla="*/ 0 w 2227"/>
                  <a:gd name="T99" fmla="*/ 0 h 1972"/>
                  <a:gd name="T100" fmla="*/ 0 w 2227"/>
                  <a:gd name="T101" fmla="*/ 0 h 1972"/>
                  <a:gd name="T102" fmla="*/ 0 w 2227"/>
                  <a:gd name="T103" fmla="*/ 0 h 1972"/>
                  <a:gd name="T104" fmla="*/ 0 w 2227"/>
                  <a:gd name="T105" fmla="*/ 0 h 1972"/>
                  <a:gd name="T106" fmla="*/ 0 w 2227"/>
                  <a:gd name="T107" fmla="*/ 0 h 1972"/>
                  <a:gd name="T108" fmla="*/ 0 w 2227"/>
                  <a:gd name="T109" fmla="*/ 0 h 1972"/>
                  <a:gd name="T110" fmla="*/ 0 w 2227"/>
                  <a:gd name="T111" fmla="*/ 0 h 1972"/>
                  <a:gd name="T112" fmla="*/ 0 w 2227"/>
                  <a:gd name="T113" fmla="*/ 0 h 1972"/>
                  <a:gd name="T114" fmla="*/ 0 w 2227"/>
                  <a:gd name="T115" fmla="*/ 0 h 1972"/>
                  <a:gd name="T116" fmla="*/ 0 w 2227"/>
                  <a:gd name="T117" fmla="*/ 0 h 1972"/>
                  <a:gd name="T118" fmla="*/ 0 w 2227"/>
                  <a:gd name="T119" fmla="*/ 0 h 1972"/>
                  <a:gd name="T120" fmla="*/ 0 w 2227"/>
                  <a:gd name="T121" fmla="*/ 0 h 1972"/>
                  <a:gd name="T122" fmla="*/ 0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71" name="Freeform 195"/>
              <p:cNvSpPr>
                <a:spLocks noChangeAspect="1"/>
              </p:cNvSpPr>
              <p:nvPr/>
            </p:nvSpPr>
            <p:spPr bwMode="auto">
              <a:xfrm>
                <a:off x="8170" y="3776"/>
                <a:ext cx="509" cy="436"/>
              </a:xfrm>
              <a:custGeom>
                <a:avLst/>
                <a:gdLst>
                  <a:gd name="T0" fmla="*/ 0 w 1106"/>
                  <a:gd name="T1" fmla="*/ 0 h 950"/>
                  <a:gd name="T2" fmla="*/ 0 w 1106"/>
                  <a:gd name="T3" fmla="*/ 0 h 950"/>
                  <a:gd name="T4" fmla="*/ 0 w 1106"/>
                  <a:gd name="T5" fmla="*/ 0 h 950"/>
                  <a:gd name="T6" fmla="*/ 0 w 1106"/>
                  <a:gd name="T7" fmla="*/ 0 h 950"/>
                  <a:gd name="T8" fmla="*/ 0 w 1106"/>
                  <a:gd name="T9" fmla="*/ 0 h 950"/>
                  <a:gd name="T10" fmla="*/ 0 w 1106"/>
                  <a:gd name="T11" fmla="*/ 0 h 950"/>
                  <a:gd name="T12" fmla="*/ 0 w 1106"/>
                  <a:gd name="T13" fmla="*/ 0 h 950"/>
                  <a:gd name="T14" fmla="*/ 0 w 1106"/>
                  <a:gd name="T15" fmla="*/ 0 h 950"/>
                  <a:gd name="T16" fmla="*/ 0 w 1106"/>
                  <a:gd name="T17" fmla="*/ 0 h 950"/>
                  <a:gd name="T18" fmla="*/ 0 w 1106"/>
                  <a:gd name="T19" fmla="*/ 0 h 950"/>
                  <a:gd name="T20" fmla="*/ 0 w 1106"/>
                  <a:gd name="T21" fmla="*/ 0 h 950"/>
                  <a:gd name="T22" fmla="*/ 0 w 1106"/>
                  <a:gd name="T23" fmla="*/ 0 h 950"/>
                  <a:gd name="T24" fmla="*/ 0 w 1106"/>
                  <a:gd name="T25" fmla="*/ 0 h 950"/>
                  <a:gd name="T26" fmla="*/ 0 w 1106"/>
                  <a:gd name="T27" fmla="*/ 0 h 950"/>
                  <a:gd name="T28" fmla="*/ 0 w 1106"/>
                  <a:gd name="T29" fmla="*/ 0 h 950"/>
                  <a:gd name="T30" fmla="*/ 0 w 1106"/>
                  <a:gd name="T31" fmla="*/ 0 h 950"/>
                  <a:gd name="T32" fmla="*/ 0 w 1106"/>
                  <a:gd name="T33" fmla="*/ 0 h 950"/>
                  <a:gd name="T34" fmla="*/ 0 w 1106"/>
                  <a:gd name="T35" fmla="*/ 0 h 950"/>
                  <a:gd name="T36" fmla="*/ 0 w 1106"/>
                  <a:gd name="T37" fmla="*/ 0 h 950"/>
                  <a:gd name="T38" fmla="*/ 0 w 1106"/>
                  <a:gd name="T39" fmla="*/ 0 h 950"/>
                  <a:gd name="T40" fmla="*/ 0 w 1106"/>
                  <a:gd name="T41" fmla="*/ 0 h 950"/>
                  <a:gd name="T42" fmla="*/ 0 w 1106"/>
                  <a:gd name="T43" fmla="*/ 0 h 950"/>
                  <a:gd name="T44" fmla="*/ 0 w 1106"/>
                  <a:gd name="T45" fmla="*/ 0 h 950"/>
                  <a:gd name="T46" fmla="*/ 0 w 1106"/>
                  <a:gd name="T47" fmla="*/ 0 h 950"/>
                  <a:gd name="T48" fmla="*/ 0 w 1106"/>
                  <a:gd name="T49" fmla="*/ 0 h 950"/>
                  <a:gd name="T50" fmla="*/ 0 w 1106"/>
                  <a:gd name="T51" fmla="*/ 0 h 950"/>
                  <a:gd name="T52" fmla="*/ 0 w 1106"/>
                  <a:gd name="T53" fmla="*/ 0 h 950"/>
                  <a:gd name="T54" fmla="*/ 0 w 1106"/>
                  <a:gd name="T55" fmla="*/ 0 h 950"/>
                  <a:gd name="T56" fmla="*/ 0 w 1106"/>
                  <a:gd name="T57" fmla="*/ 0 h 950"/>
                  <a:gd name="T58" fmla="*/ 0 w 1106"/>
                  <a:gd name="T59" fmla="*/ 0 h 950"/>
                  <a:gd name="T60" fmla="*/ 0 w 1106"/>
                  <a:gd name="T61" fmla="*/ 0 h 950"/>
                  <a:gd name="T62" fmla="*/ 0 w 1106"/>
                  <a:gd name="T63" fmla="*/ 0 h 950"/>
                  <a:gd name="T64" fmla="*/ 0 w 1106"/>
                  <a:gd name="T65" fmla="*/ 0 h 950"/>
                  <a:gd name="T66" fmla="*/ 0 w 1106"/>
                  <a:gd name="T67" fmla="*/ 0 h 950"/>
                  <a:gd name="T68" fmla="*/ 0 w 1106"/>
                  <a:gd name="T69" fmla="*/ 0 h 950"/>
                  <a:gd name="T70" fmla="*/ 0 w 1106"/>
                  <a:gd name="T71" fmla="*/ 0 h 950"/>
                  <a:gd name="T72" fmla="*/ 0 w 1106"/>
                  <a:gd name="T73" fmla="*/ 0 h 950"/>
                  <a:gd name="T74" fmla="*/ 0 w 1106"/>
                  <a:gd name="T75" fmla="*/ 0 h 950"/>
                  <a:gd name="T76" fmla="*/ 0 w 1106"/>
                  <a:gd name="T77" fmla="*/ 0 h 950"/>
                  <a:gd name="T78" fmla="*/ 0 w 1106"/>
                  <a:gd name="T79" fmla="*/ 0 h 950"/>
                  <a:gd name="T80" fmla="*/ 0 w 1106"/>
                  <a:gd name="T81" fmla="*/ 0 h 950"/>
                  <a:gd name="T82" fmla="*/ 0 w 1106"/>
                  <a:gd name="T83" fmla="*/ 0 h 950"/>
                  <a:gd name="T84" fmla="*/ 0 w 1106"/>
                  <a:gd name="T85" fmla="*/ 0 h 950"/>
                  <a:gd name="T86" fmla="*/ 0 w 1106"/>
                  <a:gd name="T87" fmla="*/ 0 h 950"/>
                  <a:gd name="T88" fmla="*/ 0 w 1106"/>
                  <a:gd name="T89" fmla="*/ 0 h 950"/>
                  <a:gd name="T90" fmla="*/ 0 w 1106"/>
                  <a:gd name="T91" fmla="*/ 0 h 950"/>
                  <a:gd name="T92" fmla="*/ 0 w 1106"/>
                  <a:gd name="T93" fmla="*/ 0 h 950"/>
                  <a:gd name="T94" fmla="*/ 0 w 1106"/>
                  <a:gd name="T95" fmla="*/ 0 h 950"/>
                  <a:gd name="T96" fmla="*/ 0 w 1106"/>
                  <a:gd name="T97" fmla="*/ 0 h 950"/>
                  <a:gd name="T98" fmla="*/ 0 w 1106"/>
                  <a:gd name="T99" fmla="*/ 0 h 950"/>
                  <a:gd name="T100" fmla="*/ 0 w 1106"/>
                  <a:gd name="T101" fmla="*/ 0 h 950"/>
                  <a:gd name="T102" fmla="*/ 0 w 1106"/>
                  <a:gd name="T103" fmla="*/ 0 h 950"/>
                  <a:gd name="T104" fmla="*/ 0 w 1106"/>
                  <a:gd name="T105" fmla="*/ 0 h 950"/>
                  <a:gd name="T106" fmla="*/ 0 w 1106"/>
                  <a:gd name="T107" fmla="*/ 0 h 950"/>
                  <a:gd name="T108" fmla="*/ 0 w 1106"/>
                  <a:gd name="T109" fmla="*/ 0 h 950"/>
                  <a:gd name="T110" fmla="*/ 0 w 1106"/>
                  <a:gd name="T111" fmla="*/ 0 h 950"/>
                  <a:gd name="T112" fmla="*/ 0 w 1106"/>
                  <a:gd name="T113" fmla="*/ 0 h 950"/>
                  <a:gd name="T114" fmla="*/ 0 w 1106"/>
                  <a:gd name="T115" fmla="*/ 0 h 950"/>
                  <a:gd name="T116" fmla="*/ 0 w 1106"/>
                  <a:gd name="T117" fmla="*/ 0 h 950"/>
                  <a:gd name="T118" fmla="*/ 0 w 1106"/>
                  <a:gd name="T119" fmla="*/ 0 h 950"/>
                  <a:gd name="T120" fmla="*/ 0 w 1106"/>
                  <a:gd name="T121" fmla="*/ 0 h 950"/>
                  <a:gd name="T122" fmla="*/ 0 w 1106"/>
                  <a:gd name="T123" fmla="*/ 0 h 950"/>
                  <a:gd name="T124" fmla="*/ 0 w 1106"/>
                  <a:gd name="T125" fmla="*/ 0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21644" name="AutoShape 170"/>
            <p:cNvSpPr>
              <a:spLocks/>
            </p:cNvSpPr>
            <p:nvPr/>
          </p:nvSpPr>
          <p:spPr bwMode="auto">
            <a:xfrm>
              <a:off x="8388350" y="692150"/>
              <a:ext cx="431800" cy="179388"/>
            </a:xfrm>
            <a:prstGeom prst="borderCallout2">
              <a:avLst>
                <a:gd name="adj1" fmla="val 49912"/>
                <a:gd name="adj2" fmla="val 0"/>
                <a:gd name="adj3" fmla="val 55222"/>
                <a:gd name="adj4" fmla="val -24560"/>
                <a:gd name="adj5" fmla="val -4426"/>
                <a:gd name="adj6" fmla="val -58236"/>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福島区</a:t>
              </a:r>
            </a:p>
          </p:txBody>
        </p:sp>
        <p:sp>
          <p:nvSpPr>
            <p:cNvPr id="21645" name="AutoShape 170"/>
            <p:cNvSpPr>
              <a:spLocks/>
            </p:cNvSpPr>
            <p:nvPr/>
          </p:nvSpPr>
          <p:spPr bwMode="auto">
            <a:xfrm>
              <a:off x="8172450" y="1125538"/>
              <a:ext cx="431800" cy="179387"/>
            </a:xfrm>
            <a:prstGeom prst="borderCallout2">
              <a:avLst>
                <a:gd name="adj1" fmla="val 49912"/>
                <a:gd name="adj2" fmla="val 0"/>
                <a:gd name="adj3" fmla="val 55222"/>
                <a:gd name="adj4" fmla="val -24560"/>
                <a:gd name="adj5" fmla="val -100000"/>
                <a:gd name="adj6" fmla="val -47208"/>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港区</a:t>
              </a:r>
            </a:p>
          </p:txBody>
        </p:sp>
        <p:sp>
          <p:nvSpPr>
            <p:cNvPr id="21646" name="AutoShape 170"/>
            <p:cNvSpPr>
              <a:spLocks/>
            </p:cNvSpPr>
            <p:nvPr/>
          </p:nvSpPr>
          <p:spPr bwMode="auto">
            <a:xfrm>
              <a:off x="7812088" y="188913"/>
              <a:ext cx="431800" cy="179387"/>
            </a:xfrm>
            <a:prstGeom prst="borderCallout2">
              <a:avLst>
                <a:gd name="adj1" fmla="val 49912"/>
                <a:gd name="adj2" fmla="val 0"/>
                <a:gd name="adj3" fmla="val 55222"/>
                <a:gd name="adj4" fmla="val -24560"/>
                <a:gd name="adj5" fmla="val 229204"/>
                <a:gd name="adj6" fmla="val -20736"/>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西淀川区</a:t>
              </a:r>
            </a:p>
          </p:txBody>
        </p:sp>
        <p:sp>
          <p:nvSpPr>
            <p:cNvPr id="21647" name="AutoShape 170"/>
            <p:cNvSpPr>
              <a:spLocks/>
            </p:cNvSpPr>
            <p:nvPr/>
          </p:nvSpPr>
          <p:spPr bwMode="auto">
            <a:xfrm>
              <a:off x="7524750" y="1268413"/>
              <a:ext cx="431800" cy="179387"/>
            </a:xfrm>
            <a:prstGeom prst="borderCallout2">
              <a:avLst>
                <a:gd name="adj1" fmla="val 49912"/>
                <a:gd name="adj2" fmla="val 0"/>
                <a:gd name="adj3" fmla="val 55222"/>
                <a:gd name="adj4" fmla="val -24560"/>
                <a:gd name="adj5" fmla="val -169023"/>
                <a:gd name="adj6" fmla="val -3088"/>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此花区</a:t>
              </a:r>
            </a:p>
          </p:txBody>
        </p:sp>
      </p:grpSp>
      <p:sp>
        <p:nvSpPr>
          <p:cNvPr id="100" name="フリーフォーム 99"/>
          <p:cNvSpPr/>
          <p:nvPr/>
        </p:nvSpPr>
        <p:spPr>
          <a:xfrm>
            <a:off x="7229475" y="2571750"/>
            <a:ext cx="1428750" cy="1433513"/>
          </a:xfrm>
          <a:custGeom>
            <a:avLst/>
            <a:gdLst>
              <a:gd name="connsiteX0" fmla="*/ 47625 w 1428750"/>
              <a:gd name="connsiteY0" fmla="*/ 531 h 1434044"/>
              <a:gd name="connsiteX1" fmla="*/ 38100 w 1428750"/>
              <a:gd name="connsiteY1" fmla="*/ 48156 h 1434044"/>
              <a:gd name="connsiteX2" fmla="*/ 33338 w 1428750"/>
              <a:gd name="connsiteY2" fmla="*/ 67206 h 1434044"/>
              <a:gd name="connsiteX3" fmla="*/ 19050 w 1428750"/>
              <a:gd name="connsiteY3" fmla="*/ 248181 h 1434044"/>
              <a:gd name="connsiteX4" fmla="*/ 14288 w 1428750"/>
              <a:gd name="connsiteY4" fmla="*/ 324381 h 1434044"/>
              <a:gd name="connsiteX5" fmla="*/ 9525 w 1428750"/>
              <a:gd name="connsiteY5" fmla="*/ 338669 h 1434044"/>
              <a:gd name="connsiteX6" fmla="*/ 4763 w 1428750"/>
              <a:gd name="connsiteY6" fmla="*/ 376769 h 1434044"/>
              <a:gd name="connsiteX7" fmla="*/ 0 w 1428750"/>
              <a:gd name="connsiteY7" fmla="*/ 391056 h 1434044"/>
              <a:gd name="connsiteX8" fmla="*/ 4763 w 1428750"/>
              <a:gd name="connsiteY8" fmla="*/ 657756 h 1434044"/>
              <a:gd name="connsiteX9" fmla="*/ 28575 w 1428750"/>
              <a:gd name="connsiteY9" fmla="*/ 686331 h 1434044"/>
              <a:gd name="connsiteX10" fmla="*/ 42863 w 1428750"/>
              <a:gd name="connsiteY10" fmla="*/ 691094 h 1434044"/>
              <a:gd name="connsiteX11" fmla="*/ 52388 w 1428750"/>
              <a:gd name="connsiteY11" fmla="*/ 705381 h 1434044"/>
              <a:gd name="connsiteX12" fmla="*/ 66675 w 1428750"/>
              <a:gd name="connsiteY12" fmla="*/ 710144 h 1434044"/>
              <a:gd name="connsiteX13" fmla="*/ 100013 w 1428750"/>
              <a:gd name="connsiteY13" fmla="*/ 724431 h 1434044"/>
              <a:gd name="connsiteX14" fmla="*/ 128588 w 1428750"/>
              <a:gd name="connsiteY14" fmla="*/ 743481 h 1434044"/>
              <a:gd name="connsiteX15" fmla="*/ 142875 w 1428750"/>
              <a:gd name="connsiteY15" fmla="*/ 753006 h 1434044"/>
              <a:gd name="connsiteX16" fmla="*/ 171450 w 1428750"/>
              <a:gd name="connsiteY16" fmla="*/ 776819 h 1434044"/>
              <a:gd name="connsiteX17" fmla="*/ 200025 w 1428750"/>
              <a:gd name="connsiteY17" fmla="*/ 795869 h 1434044"/>
              <a:gd name="connsiteX18" fmla="*/ 214313 w 1428750"/>
              <a:gd name="connsiteY18" fmla="*/ 805394 h 1434044"/>
              <a:gd name="connsiteX19" fmla="*/ 228600 w 1428750"/>
              <a:gd name="connsiteY19" fmla="*/ 814919 h 1434044"/>
              <a:gd name="connsiteX20" fmla="*/ 271463 w 1428750"/>
              <a:gd name="connsiteY20" fmla="*/ 853019 h 1434044"/>
              <a:gd name="connsiteX21" fmla="*/ 300038 w 1428750"/>
              <a:gd name="connsiteY21" fmla="*/ 895881 h 1434044"/>
              <a:gd name="connsiteX22" fmla="*/ 309563 w 1428750"/>
              <a:gd name="connsiteY22" fmla="*/ 910169 h 1434044"/>
              <a:gd name="connsiteX23" fmla="*/ 319088 w 1428750"/>
              <a:gd name="connsiteY23" fmla="*/ 924456 h 1434044"/>
              <a:gd name="connsiteX24" fmla="*/ 328613 w 1428750"/>
              <a:gd name="connsiteY24" fmla="*/ 943506 h 1434044"/>
              <a:gd name="connsiteX25" fmla="*/ 347663 w 1428750"/>
              <a:gd name="connsiteY25" fmla="*/ 972081 h 1434044"/>
              <a:gd name="connsiteX26" fmla="*/ 371475 w 1428750"/>
              <a:gd name="connsiteY26" fmla="*/ 1014944 h 1434044"/>
              <a:gd name="connsiteX27" fmla="*/ 381000 w 1428750"/>
              <a:gd name="connsiteY27" fmla="*/ 1033994 h 1434044"/>
              <a:gd name="connsiteX28" fmla="*/ 390525 w 1428750"/>
              <a:gd name="connsiteY28" fmla="*/ 1048281 h 1434044"/>
              <a:gd name="connsiteX29" fmla="*/ 400050 w 1428750"/>
              <a:gd name="connsiteY29" fmla="*/ 1076856 h 1434044"/>
              <a:gd name="connsiteX30" fmla="*/ 404813 w 1428750"/>
              <a:gd name="connsiteY30" fmla="*/ 1091144 h 1434044"/>
              <a:gd name="connsiteX31" fmla="*/ 414338 w 1428750"/>
              <a:gd name="connsiteY31" fmla="*/ 1105431 h 1434044"/>
              <a:gd name="connsiteX32" fmla="*/ 433388 w 1428750"/>
              <a:gd name="connsiteY32" fmla="*/ 1134006 h 1434044"/>
              <a:gd name="connsiteX33" fmla="*/ 438150 w 1428750"/>
              <a:gd name="connsiteY33" fmla="*/ 1148294 h 1434044"/>
              <a:gd name="connsiteX34" fmla="*/ 447675 w 1428750"/>
              <a:gd name="connsiteY34" fmla="*/ 1162581 h 1434044"/>
              <a:gd name="connsiteX35" fmla="*/ 452438 w 1428750"/>
              <a:gd name="connsiteY35" fmla="*/ 1181631 h 1434044"/>
              <a:gd name="connsiteX36" fmla="*/ 490538 w 1428750"/>
              <a:gd name="connsiteY36" fmla="*/ 1248306 h 1434044"/>
              <a:gd name="connsiteX37" fmla="*/ 528638 w 1428750"/>
              <a:gd name="connsiteY37" fmla="*/ 1295931 h 1434044"/>
              <a:gd name="connsiteX38" fmla="*/ 547688 w 1428750"/>
              <a:gd name="connsiteY38" fmla="*/ 1310219 h 1434044"/>
              <a:gd name="connsiteX39" fmla="*/ 561975 w 1428750"/>
              <a:gd name="connsiteY39" fmla="*/ 1319744 h 1434044"/>
              <a:gd name="connsiteX40" fmla="*/ 576263 w 1428750"/>
              <a:gd name="connsiteY40" fmla="*/ 1338794 h 1434044"/>
              <a:gd name="connsiteX41" fmla="*/ 595313 w 1428750"/>
              <a:gd name="connsiteY41" fmla="*/ 1348319 h 1434044"/>
              <a:gd name="connsiteX42" fmla="*/ 623888 w 1428750"/>
              <a:gd name="connsiteY42" fmla="*/ 1367369 h 1434044"/>
              <a:gd name="connsiteX43" fmla="*/ 642938 w 1428750"/>
              <a:gd name="connsiteY43" fmla="*/ 1376894 h 1434044"/>
              <a:gd name="connsiteX44" fmla="*/ 676275 w 1428750"/>
              <a:gd name="connsiteY44" fmla="*/ 1400706 h 1434044"/>
              <a:gd name="connsiteX45" fmla="*/ 695325 w 1428750"/>
              <a:gd name="connsiteY45" fmla="*/ 1410231 h 1434044"/>
              <a:gd name="connsiteX46" fmla="*/ 714375 w 1428750"/>
              <a:gd name="connsiteY46" fmla="*/ 1424519 h 1434044"/>
              <a:gd name="connsiteX47" fmla="*/ 728663 w 1428750"/>
              <a:gd name="connsiteY47" fmla="*/ 1434044 h 1434044"/>
              <a:gd name="connsiteX48" fmla="*/ 900113 w 1428750"/>
              <a:gd name="connsiteY48" fmla="*/ 1429281 h 1434044"/>
              <a:gd name="connsiteX49" fmla="*/ 919163 w 1428750"/>
              <a:gd name="connsiteY49" fmla="*/ 1424519 h 1434044"/>
              <a:gd name="connsiteX50" fmla="*/ 942975 w 1428750"/>
              <a:gd name="connsiteY50" fmla="*/ 1419756 h 1434044"/>
              <a:gd name="connsiteX51" fmla="*/ 981075 w 1428750"/>
              <a:gd name="connsiteY51" fmla="*/ 1410231 h 1434044"/>
              <a:gd name="connsiteX52" fmla="*/ 1009650 w 1428750"/>
              <a:gd name="connsiteY52" fmla="*/ 1395944 h 1434044"/>
              <a:gd name="connsiteX53" fmla="*/ 1038225 w 1428750"/>
              <a:gd name="connsiteY53" fmla="*/ 1381656 h 1434044"/>
              <a:gd name="connsiteX54" fmla="*/ 1057275 w 1428750"/>
              <a:gd name="connsiteY54" fmla="*/ 1367369 h 1434044"/>
              <a:gd name="connsiteX55" fmla="*/ 1062038 w 1428750"/>
              <a:gd name="connsiteY55" fmla="*/ 1353081 h 1434044"/>
              <a:gd name="connsiteX56" fmla="*/ 1076325 w 1428750"/>
              <a:gd name="connsiteY56" fmla="*/ 1343556 h 1434044"/>
              <a:gd name="connsiteX57" fmla="*/ 1114425 w 1428750"/>
              <a:gd name="connsiteY57" fmla="*/ 1324506 h 1434044"/>
              <a:gd name="connsiteX58" fmla="*/ 1143000 w 1428750"/>
              <a:gd name="connsiteY58" fmla="*/ 1305456 h 1434044"/>
              <a:gd name="connsiteX59" fmla="*/ 1200150 w 1428750"/>
              <a:gd name="connsiteY59" fmla="*/ 1272119 h 1434044"/>
              <a:gd name="connsiteX60" fmla="*/ 1214438 w 1428750"/>
              <a:gd name="connsiteY60" fmla="*/ 1262594 h 1434044"/>
              <a:gd name="connsiteX61" fmla="*/ 1228725 w 1428750"/>
              <a:gd name="connsiteY61" fmla="*/ 1257831 h 1434044"/>
              <a:gd name="connsiteX62" fmla="*/ 1243013 w 1428750"/>
              <a:gd name="connsiteY62" fmla="*/ 1248306 h 1434044"/>
              <a:gd name="connsiteX63" fmla="*/ 1276350 w 1428750"/>
              <a:gd name="connsiteY63" fmla="*/ 1234019 h 1434044"/>
              <a:gd name="connsiteX64" fmla="*/ 1304925 w 1428750"/>
              <a:gd name="connsiteY64" fmla="*/ 1214969 h 1434044"/>
              <a:gd name="connsiteX65" fmla="*/ 1319213 w 1428750"/>
              <a:gd name="connsiteY65" fmla="*/ 1210206 h 1434044"/>
              <a:gd name="connsiteX66" fmla="*/ 1333500 w 1428750"/>
              <a:gd name="connsiteY66" fmla="*/ 1200681 h 1434044"/>
              <a:gd name="connsiteX67" fmla="*/ 1357313 w 1428750"/>
              <a:gd name="connsiteY67" fmla="*/ 1195919 h 1434044"/>
              <a:gd name="connsiteX68" fmla="*/ 1404938 w 1428750"/>
              <a:gd name="connsiteY68" fmla="*/ 1181631 h 1434044"/>
              <a:gd name="connsiteX69" fmla="*/ 1428750 w 1428750"/>
              <a:gd name="connsiteY69" fmla="*/ 1167344 h 143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8750" h="1434044">
                <a:moveTo>
                  <a:pt x="47625" y="531"/>
                </a:moveTo>
                <a:cubicBezTo>
                  <a:pt x="37846" y="29873"/>
                  <a:pt x="46856" y="0"/>
                  <a:pt x="38100" y="48156"/>
                </a:cubicBezTo>
                <a:cubicBezTo>
                  <a:pt x="36929" y="54596"/>
                  <a:pt x="34925" y="60856"/>
                  <a:pt x="33338" y="67206"/>
                </a:cubicBezTo>
                <a:lnTo>
                  <a:pt x="19050" y="248181"/>
                </a:lnTo>
                <a:cubicBezTo>
                  <a:pt x="17047" y="273552"/>
                  <a:pt x="16952" y="299071"/>
                  <a:pt x="14288" y="324381"/>
                </a:cubicBezTo>
                <a:cubicBezTo>
                  <a:pt x="13762" y="329374"/>
                  <a:pt x="11113" y="333906"/>
                  <a:pt x="9525" y="338669"/>
                </a:cubicBezTo>
                <a:cubicBezTo>
                  <a:pt x="7938" y="351369"/>
                  <a:pt x="7053" y="364177"/>
                  <a:pt x="4763" y="376769"/>
                </a:cubicBezTo>
                <a:cubicBezTo>
                  <a:pt x="3865" y="381708"/>
                  <a:pt x="0" y="386036"/>
                  <a:pt x="0" y="391056"/>
                </a:cubicBezTo>
                <a:cubicBezTo>
                  <a:pt x="0" y="479970"/>
                  <a:pt x="1751" y="568893"/>
                  <a:pt x="4763" y="657756"/>
                </a:cubicBezTo>
                <a:cubicBezTo>
                  <a:pt x="5284" y="673112"/>
                  <a:pt x="16183" y="679250"/>
                  <a:pt x="28575" y="686331"/>
                </a:cubicBezTo>
                <a:cubicBezTo>
                  <a:pt x="32934" y="688822"/>
                  <a:pt x="38100" y="689506"/>
                  <a:pt x="42863" y="691094"/>
                </a:cubicBezTo>
                <a:cubicBezTo>
                  <a:pt x="46038" y="695856"/>
                  <a:pt x="47919" y="701805"/>
                  <a:pt x="52388" y="705381"/>
                </a:cubicBezTo>
                <a:cubicBezTo>
                  <a:pt x="56308" y="708517"/>
                  <a:pt x="62185" y="707899"/>
                  <a:pt x="66675" y="710144"/>
                </a:cubicBezTo>
                <a:cubicBezTo>
                  <a:pt x="99560" y="726587"/>
                  <a:pt x="60372" y="714522"/>
                  <a:pt x="100013" y="724431"/>
                </a:cubicBezTo>
                <a:lnTo>
                  <a:pt x="128588" y="743481"/>
                </a:lnTo>
                <a:lnTo>
                  <a:pt x="142875" y="753006"/>
                </a:lnTo>
                <a:cubicBezTo>
                  <a:pt x="158503" y="776449"/>
                  <a:pt x="144595" y="760706"/>
                  <a:pt x="171450" y="776819"/>
                </a:cubicBezTo>
                <a:cubicBezTo>
                  <a:pt x="181266" y="782709"/>
                  <a:pt x="190500" y="789519"/>
                  <a:pt x="200025" y="795869"/>
                </a:cubicBezTo>
                <a:lnTo>
                  <a:pt x="214313" y="805394"/>
                </a:lnTo>
                <a:lnTo>
                  <a:pt x="228600" y="814919"/>
                </a:lnTo>
                <a:cubicBezTo>
                  <a:pt x="245780" y="826372"/>
                  <a:pt x="258412" y="833443"/>
                  <a:pt x="271463" y="853019"/>
                </a:cubicBezTo>
                <a:lnTo>
                  <a:pt x="300038" y="895881"/>
                </a:lnTo>
                <a:lnTo>
                  <a:pt x="309563" y="910169"/>
                </a:lnTo>
                <a:cubicBezTo>
                  <a:pt x="312738" y="914931"/>
                  <a:pt x="316528" y="919337"/>
                  <a:pt x="319088" y="924456"/>
                </a:cubicBezTo>
                <a:cubicBezTo>
                  <a:pt x="322263" y="930806"/>
                  <a:pt x="324960" y="937418"/>
                  <a:pt x="328613" y="943506"/>
                </a:cubicBezTo>
                <a:cubicBezTo>
                  <a:pt x="334503" y="953322"/>
                  <a:pt x="347663" y="972081"/>
                  <a:pt x="347663" y="972081"/>
                </a:cubicBezTo>
                <a:cubicBezTo>
                  <a:pt x="360830" y="1011588"/>
                  <a:pt x="338728" y="949449"/>
                  <a:pt x="371475" y="1014944"/>
                </a:cubicBezTo>
                <a:cubicBezTo>
                  <a:pt x="374650" y="1021294"/>
                  <a:pt x="377478" y="1027830"/>
                  <a:pt x="381000" y="1033994"/>
                </a:cubicBezTo>
                <a:cubicBezTo>
                  <a:pt x="383840" y="1038964"/>
                  <a:pt x="388200" y="1043051"/>
                  <a:pt x="390525" y="1048281"/>
                </a:cubicBezTo>
                <a:cubicBezTo>
                  <a:pt x="394603" y="1057456"/>
                  <a:pt x="396875" y="1067331"/>
                  <a:pt x="400050" y="1076856"/>
                </a:cubicBezTo>
                <a:cubicBezTo>
                  <a:pt x="401638" y="1081619"/>
                  <a:pt x="402028" y="1086967"/>
                  <a:pt x="404813" y="1091144"/>
                </a:cubicBezTo>
                <a:lnTo>
                  <a:pt x="414338" y="1105431"/>
                </a:lnTo>
                <a:cubicBezTo>
                  <a:pt x="425661" y="1139405"/>
                  <a:pt x="409605" y="1098331"/>
                  <a:pt x="433388" y="1134006"/>
                </a:cubicBezTo>
                <a:cubicBezTo>
                  <a:pt x="436173" y="1138183"/>
                  <a:pt x="435905" y="1143804"/>
                  <a:pt x="438150" y="1148294"/>
                </a:cubicBezTo>
                <a:cubicBezTo>
                  <a:pt x="440710" y="1153413"/>
                  <a:pt x="444500" y="1157819"/>
                  <a:pt x="447675" y="1162581"/>
                </a:cubicBezTo>
                <a:cubicBezTo>
                  <a:pt x="449263" y="1168931"/>
                  <a:pt x="449920" y="1175589"/>
                  <a:pt x="452438" y="1181631"/>
                </a:cubicBezTo>
                <a:cubicBezTo>
                  <a:pt x="465867" y="1213859"/>
                  <a:pt x="472271" y="1220906"/>
                  <a:pt x="490538" y="1248306"/>
                </a:cubicBezTo>
                <a:cubicBezTo>
                  <a:pt x="501919" y="1265378"/>
                  <a:pt x="512828" y="1282380"/>
                  <a:pt x="528638" y="1295931"/>
                </a:cubicBezTo>
                <a:cubicBezTo>
                  <a:pt x="534665" y="1301097"/>
                  <a:pt x="541229" y="1305605"/>
                  <a:pt x="547688" y="1310219"/>
                </a:cubicBezTo>
                <a:cubicBezTo>
                  <a:pt x="552345" y="1313546"/>
                  <a:pt x="557928" y="1315697"/>
                  <a:pt x="561975" y="1319744"/>
                </a:cubicBezTo>
                <a:cubicBezTo>
                  <a:pt x="567588" y="1325357"/>
                  <a:pt x="570236" y="1333628"/>
                  <a:pt x="576263" y="1338794"/>
                </a:cubicBezTo>
                <a:cubicBezTo>
                  <a:pt x="581653" y="1343414"/>
                  <a:pt x="589225" y="1344666"/>
                  <a:pt x="595313" y="1348319"/>
                </a:cubicBezTo>
                <a:cubicBezTo>
                  <a:pt x="605129" y="1354209"/>
                  <a:pt x="613649" y="1362249"/>
                  <a:pt x="623888" y="1367369"/>
                </a:cubicBezTo>
                <a:cubicBezTo>
                  <a:pt x="630238" y="1370544"/>
                  <a:pt x="636774" y="1373372"/>
                  <a:pt x="642938" y="1376894"/>
                </a:cubicBezTo>
                <a:cubicBezTo>
                  <a:pt x="666438" y="1390323"/>
                  <a:pt x="649028" y="1383677"/>
                  <a:pt x="676275" y="1400706"/>
                </a:cubicBezTo>
                <a:cubicBezTo>
                  <a:pt x="682295" y="1404469"/>
                  <a:pt x="689305" y="1406468"/>
                  <a:pt x="695325" y="1410231"/>
                </a:cubicBezTo>
                <a:cubicBezTo>
                  <a:pt x="702056" y="1414438"/>
                  <a:pt x="707916" y="1419905"/>
                  <a:pt x="714375" y="1424519"/>
                </a:cubicBezTo>
                <a:cubicBezTo>
                  <a:pt x="719033" y="1427846"/>
                  <a:pt x="723900" y="1430869"/>
                  <a:pt x="728663" y="1434044"/>
                </a:cubicBezTo>
                <a:cubicBezTo>
                  <a:pt x="785813" y="1432456"/>
                  <a:pt x="843012" y="1432136"/>
                  <a:pt x="900113" y="1429281"/>
                </a:cubicBezTo>
                <a:cubicBezTo>
                  <a:pt x="906650" y="1428954"/>
                  <a:pt x="912773" y="1425939"/>
                  <a:pt x="919163" y="1424519"/>
                </a:cubicBezTo>
                <a:cubicBezTo>
                  <a:pt x="927065" y="1422763"/>
                  <a:pt x="935088" y="1421576"/>
                  <a:pt x="942975" y="1419756"/>
                </a:cubicBezTo>
                <a:cubicBezTo>
                  <a:pt x="955731" y="1416812"/>
                  <a:pt x="981075" y="1410231"/>
                  <a:pt x="981075" y="1410231"/>
                </a:cubicBezTo>
                <a:cubicBezTo>
                  <a:pt x="1022024" y="1382933"/>
                  <a:pt x="970214" y="1415661"/>
                  <a:pt x="1009650" y="1395944"/>
                </a:cubicBezTo>
                <a:cubicBezTo>
                  <a:pt x="1046586" y="1377476"/>
                  <a:pt x="1002308" y="1393630"/>
                  <a:pt x="1038225" y="1381656"/>
                </a:cubicBezTo>
                <a:cubicBezTo>
                  <a:pt x="1044575" y="1376894"/>
                  <a:pt x="1052194" y="1373467"/>
                  <a:pt x="1057275" y="1367369"/>
                </a:cubicBezTo>
                <a:cubicBezTo>
                  <a:pt x="1060489" y="1363512"/>
                  <a:pt x="1058902" y="1357001"/>
                  <a:pt x="1062038" y="1353081"/>
                </a:cubicBezTo>
                <a:cubicBezTo>
                  <a:pt x="1065614" y="1348612"/>
                  <a:pt x="1071300" y="1346297"/>
                  <a:pt x="1076325" y="1343556"/>
                </a:cubicBezTo>
                <a:cubicBezTo>
                  <a:pt x="1088790" y="1336757"/>
                  <a:pt x="1104384" y="1334546"/>
                  <a:pt x="1114425" y="1324506"/>
                </a:cubicBezTo>
                <a:cubicBezTo>
                  <a:pt x="1132263" y="1306669"/>
                  <a:pt x="1122324" y="1312349"/>
                  <a:pt x="1143000" y="1305456"/>
                </a:cubicBezTo>
                <a:cubicBezTo>
                  <a:pt x="1173409" y="1282650"/>
                  <a:pt x="1154951" y="1294719"/>
                  <a:pt x="1200150" y="1272119"/>
                </a:cubicBezTo>
                <a:cubicBezTo>
                  <a:pt x="1205270" y="1269559"/>
                  <a:pt x="1209318" y="1265154"/>
                  <a:pt x="1214438" y="1262594"/>
                </a:cubicBezTo>
                <a:cubicBezTo>
                  <a:pt x="1218928" y="1260349"/>
                  <a:pt x="1224235" y="1260076"/>
                  <a:pt x="1228725" y="1257831"/>
                </a:cubicBezTo>
                <a:cubicBezTo>
                  <a:pt x="1233845" y="1255271"/>
                  <a:pt x="1237893" y="1250866"/>
                  <a:pt x="1243013" y="1248306"/>
                </a:cubicBezTo>
                <a:cubicBezTo>
                  <a:pt x="1282426" y="1228600"/>
                  <a:pt x="1226801" y="1263748"/>
                  <a:pt x="1276350" y="1234019"/>
                </a:cubicBezTo>
                <a:cubicBezTo>
                  <a:pt x="1286166" y="1228129"/>
                  <a:pt x="1294065" y="1218589"/>
                  <a:pt x="1304925" y="1214969"/>
                </a:cubicBezTo>
                <a:cubicBezTo>
                  <a:pt x="1309688" y="1213381"/>
                  <a:pt x="1314723" y="1212451"/>
                  <a:pt x="1319213" y="1210206"/>
                </a:cubicBezTo>
                <a:cubicBezTo>
                  <a:pt x="1324332" y="1207646"/>
                  <a:pt x="1328141" y="1202691"/>
                  <a:pt x="1333500" y="1200681"/>
                </a:cubicBezTo>
                <a:cubicBezTo>
                  <a:pt x="1341079" y="1197839"/>
                  <a:pt x="1349411" y="1197675"/>
                  <a:pt x="1357313" y="1195919"/>
                </a:cubicBezTo>
                <a:cubicBezTo>
                  <a:pt x="1378898" y="1191122"/>
                  <a:pt x="1381205" y="1189542"/>
                  <a:pt x="1404938" y="1181631"/>
                </a:cubicBezTo>
                <a:cubicBezTo>
                  <a:pt x="1420731" y="1176367"/>
                  <a:pt x="1420632" y="1175462"/>
                  <a:pt x="1428750" y="1167344"/>
                </a:cubicBezTo>
              </a:path>
            </a:pathLst>
          </a:custGeom>
          <a:ln w="317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01" name="フリーフォーム 100"/>
          <p:cNvSpPr/>
          <p:nvPr/>
        </p:nvSpPr>
        <p:spPr>
          <a:xfrm>
            <a:off x="7232650" y="2571750"/>
            <a:ext cx="1428750" cy="1433513"/>
          </a:xfrm>
          <a:custGeom>
            <a:avLst/>
            <a:gdLst>
              <a:gd name="connsiteX0" fmla="*/ 47625 w 1428750"/>
              <a:gd name="connsiteY0" fmla="*/ 531 h 1434044"/>
              <a:gd name="connsiteX1" fmla="*/ 38100 w 1428750"/>
              <a:gd name="connsiteY1" fmla="*/ 48156 h 1434044"/>
              <a:gd name="connsiteX2" fmla="*/ 33338 w 1428750"/>
              <a:gd name="connsiteY2" fmla="*/ 67206 h 1434044"/>
              <a:gd name="connsiteX3" fmla="*/ 19050 w 1428750"/>
              <a:gd name="connsiteY3" fmla="*/ 248181 h 1434044"/>
              <a:gd name="connsiteX4" fmla="*/ 14288 w 1428750"/>
              <a:gd name="connsiteY4" fmla="*/ 324381 h 1434044"/>
              <a:gd name="connsiteX5" fmla="*/ 9525 w 1428750"/>
              <a:gd name="connsiteY5" fmla="*/ 338669 h 1434044"/>
              <a:gd name="connsiteX6" fmla="*/ 4763 w 1428750"/>
              <a:gd name="connsiteY6" fmla="*/ 376769 h 1434044"/>
              <a:gd name="connsiteX7" fmla="*/ 0 w 1428750"/>
              <a:gd name="connsiteY7" fmla="*/ 391056 h 1434044"/>
              <a:gd name="connsiteX8" fmla="*/ 4763 w 1428750"/>
              <a:gd name="connsiteY8" fmla="*/ 657756 h 1434044"/>
              <a:gd name="connsiteX9" fmla="*/ 28575 w 1428750"/>
              <a:gd name="connsiteY9" fmla="*/ 686331 h 1434044"/>
              <a:gd name="connsiteX10" fmla="*/ 42863 w 1428750"/>
              <a:gd name="connsiteY10" fmla="*/ 691094 h 1434044"/>
              <a:gd name="connsiteX11" fmla="*/ 52388 w 1428750"/>
              <a:gd name="connsiteY11" fmla="*/ 705381 h 1434044"/>
              <a:gd name="connsiteX12" fmla="*/ 66675 w 1428750"/>
              <a:gd name="connsiteY12" fmla="*/ 710144 h 1434044"/>
              <a:gd name="connsiteX13" fmla="*/ 100013 w 1428750"/>
              <a:gd name="connsiteY13" fmla="*/ 724431 h 1434044"/>
              <a:gd name="connsiteX14" fmla="*/ 128588 w 1428750"/>
              <a:gd name="connsiteY14" fmla="*/ 743481 h 1434044"/>
              <a:gd name="connsiteX15" fmla="*/ 142875 w 1428750"/>
              <a:gd name="connsiteY15" fmla="*/ 753006 h 1434044"/>
              <a:gd name="connsiteX16" fmla="*/ 171450 w 1428750"/>
              <a:gd name="connsiteY16" fmla="*/ 776819 h 1434044"/>
              <a:gd name="connsiteX17" fmla="*/ 200025 w 1428750"/>
              <a:gd name="connsiteY17" fmla="*/ 795869 h 1434044"/>
              <a:gd name="connsiteX18" fmla="*/ 214313 w 1428750"/>
              <a:gd name="connsiteY18" fmla="*/ 805394 h 1434044"/>
              <a:gd name="connsiteX19" fmla="*/ 228600 w 1428750"/>
              <a:gd name="connsiteY19" fmla="*/ 814919 h 1434044"/>
              <a:gd name="connsiteX20" fmla="*/ 271463 w 1428750"/>
              <a:gd name="connsiteY20" fmla="*/ 853019 h 1434044"/>
              <a:gd name="connsiteX21" fmla="*/ 300038 w 1428750"/>
              <a:gd name="connsiteY21" fmla="*/ 895881 h 1434044"/>
              <a:gd name="connsiteX22" fmla="*/ 309563 w 1428750"/>
              <a:gd name="connsiteY22" fmla="*/ 910169 h 1434044"/>
              <a:gd name="connsiteX23" fmla="*/ 319088 w 1428750"/>
              <a:gd name="connsiteY23" fmla="*/ 924456 h 1434044"/>
              <a:gd name="connsiteX24" fmla="*/ 328613 w 1428750"/>
              <a:gd name="connsiteY24" fmla="*/ 943506 h 1434044"/>
              <a:gd name="connsiteX25" fmla="*/ 347663 w 1428750"/>
              <a:gd name="connsiteY25" fmla="*/ 972081 h 1434044"/>
              <a:gd name="connsiteX26" fmla="*/ 371475 w 1428750"/>
              <a:gd name="connsiteY26" fmla="*/ 1014944 h 1434044"/>
              <a:gd name="connsiteX27" fmla="*/ 381000 w 1428750"/>
              <a:gd name="connsiteY27" fmla="*/ 1033994 h 1434044"/>
              <a:gd name="connsiteX28" fmla="*/ 390525 w 1428750"/>
              <a:gd name="connsiteY28" fmla="*/ 1048281 h 1434044"/>
              <a:gd name="connsiteX29" fmla="*/ 400050 w 1428750"/>
              <a:gd name="connsiteY29" fmla="*/ 1076856 h 1434044"/>
              <a:gd name="connsiteX30" fmla="*/ 404813 w 1428750"/>
              <a:gd name="connsiteY30" fmla="*/ 1091144 h 1434044"/>
              <a:gd name="connsiteX31" fmla="*/ 414338 w 1428750"/>
              <a:gd name="connsiteY31" fmla="*/ 1105431 h 1434044"/>
              <a:gd name="connsiteX32" fmla="*/ 433388 w 1428750"/>
              <a:gd name="connsiteY32" fmla="*/ 1134006 h 1434044"/>
              <a:gd name="connsiteX33" fmla="*/ 438150 w 1428750"/>
              <a:gd name="connsiteY33" fmla="*/ 1148294 h 1434044"/>
              <a:gd name="connsiteX34" fmla="*/ 447675 w 1428750"/>
              <a:gd name="connsiteY34" fmla="*/ 1162581 h 1434044"/>
              <a:gd name="connsiteX35" fmla="*/ 452438 w 1428750"/>
              <a:gd name="connsiteY35" fmla="*/ 1181631 h 1434044"/>
              <a:gd name="connsiteX36" fmla="*/ 490538 w 1428750"/>
              <a:gd name="connsiteY36" fmla="*/ 1248306 h 1434044"/>
              <a:gd name="connsiteX37" fmla="*/ 528638 w 1428750"/>
              <a:gd name="connsiteY37" fmla="*/ 1295931 h 1434044"/>
              <a:gd name="connsiteX38" fmla="*/ 547688 w 1428750"/>
              <a:gd name="connsiteY38" fmla="*/ 1310219 h 1434044"/>
              <a:gd name="connsiteX39" fmla="*/ 561975 w 1428750"/>
              <a:gd name="connsiteY39" fmla="*/ 1319744 h 1434044"/>
              <a:gd name="connsiteX40" fmla="*/ 576263 w 1428750"/>
              <a:gd name="connsiteY40" fmla="*/ 1338794 h 1434044"/>
              <a:gd name="connsiteX41" fmla="*/ 595313 w 1428750"/>
              <a:gd name="connsiteY41" fmla="*/ 1348319 h 1434044"/>
              <a:gd name="connsiteX42" fmla="*/ 623888 w 1428750"/>
              <a:gd name="connsiteY42" fmla="*/ 1367369 h 1434044"/>
              <a:gd name="connsiteX43" fmla="*/ 642938 w 1428750"/>
              <a:gd name="connsiteY43" fmla="*/ 1376894 h 1434044"/>
              <a:gd name="connsiteX44" fmla="*/ 676275 w 1428750"/>
              <a:gd name="connsiteY44" fmla="*/ 1400706 h 1434044"/>
              <a:gd name="connsiteX45" fmla="*/ 695325 w 1428750"/>
              <a:gd name="connsiteY45" fmla="*/ 1410231 h 1434044"/>
              <a:gd name="connsiteX46" fmla="*/ 714375 w 1428750"/>
              <a:gd name="connsiteY46" fmla="*/ 1424519 h 1434044"/>
              <a:gd name="connsiteX47" fmla="*/ 728663 w 1428750"/>
              <a:gd name="connsiteY47" fmla="*/ 1434044 h 1434044"/>
              <a:gd name="connsiteX48" fmla="*/ 900113 w 1428750"/>
              <a:gd name="connsiteY48" fmla="*/ 1429281 h 1434044"/>
              <a:gd name="connsiteX49" fmla="*/ 919163 w 1428750"/>
              <a:gd name="connsiteY49" fmla="*/ 1424519 h 1434044"/>
              <a:gd name="connsiteX50" fmla="*/ 942975 w 1428750"/>
              <a:gd name="connsiteY50" fmla="*/ 1419756 h 1434044"/>
              <a:gd name="connsiteX51" fmla="*/ 981075 w 1428750"/>
              <a:gd name="connsiteY51" fmla="*/ 1410231 h 1434044"/>
              <a:gd name="connsiteX52" fmla="*/ 1009650 w 1428750"/>
              <a:gd name="connsiteY52" fmla="*/ 1395944 h 1434044"/>
              <a:gd name="connsiteX53" fmla="*/ 1038225 w 1428750"/>
              <a:gd name="connsiteY53" fmla="*/ 1381656 h 1434044"/>
              <a:gd name="connsiteX54" fmla="*/ 1057275 w 1428750"/>
              <a:gd name="connsiteY54" fmla="*/ 1367369 h 1434044"/>
              <a:gd name="connsiteX55" fmla="*/ 1062038 w 1428750"/>
              <a:gd name="connsiteY55" fmla="*/ 1353081 h 1434044"/>
              <a:gd name="connsiteX56" fmla="*/ 1076325 w 1428750"/>
              <a:gd name="connsiteY56" fmla="*/ 1343556 h 1434044"/>
              <a:gd name="connsiteX57" fmla="*/ 1114425 w 1428750"/>
              <a:gd name="connsiteY57" fmla="*/ 1324506 h 1434044"/>
              <a:gd name="connsiteX58" fmla="*/ 1143000 w 1428750"/>
              <a:gd name="connsiteY58" fmla="*/ 1305456 h 1434044"/>
              <a:gd name="connsiteX59" fmla="*/ 1200150 w 1428750"/>
              <a:gd name="connsiteY59" fmla="*/ 1272119 h 1434044"/>
              <a:gd name="connsiteX60" fmla="*/ 1214438 w 1428750"/>
              <a:gd name="connsiteY60" fmla="*/ 1262594 h 1434044"/>
              <a:gd name="connsiteX61" fmla="*/ 1228725 w 1428750"/>
              <a:gd name="connsiteY61" fmla="*/ 1257831 h 1434044"/>
              <a:gd name="connsiteX62" fmla="*/ 1243013 w 1428750"/>
              <a:gd name="connsiteY62" fmla="*/ 1248306 h 1434044"/>
              <a:gd name="connsiteX63" fmla="*/ 1276350 w 1428750"/>
              <a:gd name="connsiteY63" fmla="*/ 1234019 h 1434044"/>
              <a:gd name="connsiteX64" fmla="*/ 1304925 w 1428750"/>
              <a:gd name="connsiteY64" fmla="*/ 1214969 h 1434044"/>
              <a:gd name="connsiteX65" fmla="*/ 1319213 w 1428750"/>
              <a:gd name="connsiteY65" fmla="*/ 1210206 h 1434044"/>
              <a:gd name="connsiteX66" fmla="*/ 1333500 w 1428750"/>
              <a:gd name="connsiteY66" fmla="*/ 1200681 h 1434044"/>
              <a:gd name="connsiteX67" fmla="*/ 1357313 w 1428750"/>
              <a:gd name="connsiteY67" fmla="*/ 1195919 h 1434044"/>
              <a:gd name="connsiteX68" fmla="*/ 1404938 w 1428750"/>
              <a:gd name="connsiteY68" fmla="*/ 1181631 h 1434044"/>
              <a:gd name="connsiteX69" fmla="*/ 1428750 w 1428750"/>
              <a:gd name="connsiteY69" fmla="*/ 1167344 h 143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8750" h="1434044">
                <a:moveTo>
                  <a:pt x="47625" y="531"/>
                </a:moveTo>
                <a:cubicBezTo>
                  <a:pt x="37846" y="29873"/>
                  <a:pt x="46856" y="0"/>
                  <a:pt x="38100" y="48156"/>
                </a:cubicBezTo>
                <a:cubicBezTo>
                  <a:pt x="36929" y="54596"/>
                  <a:pt x="34925" y="60856"/>
                  <a:pt x="33338" y="67206"/>
                </a:cubicBezTo>
                <a:lnTo>
                  <a:pt x="19050" y="248181"/>
                </a:lnTo>
                <a:cubicBezTo>
                  <a:pt x="17047" y="273552"/>
                  <a:pt x="16952" y="299071"/>
                  <a:pt x="14288" y="324381"/>
                </a:cubicBezTo>
                <a:cubicBezTo>
                  <a:pt x="13762" y="329374"/>
                  <a:pt x="11113" y="333906"/>
                  <a:pt x="9525" y="338669"/>
                </a:cubicBezTo>
                <a:cubicBezTo>
                  <a:pt x="7938" y="351369"/>
                  <a:pt x="7053" y="364177"/>
                  <a:pt x="4763" y="376769"/>
                </a:cubicBezTo>
                <a:cubicBezTo>
                  <a:pt x="3865" y="381708"/>
                  <a:pt x="0" y="386036"/>
                  <a:pt x="0" y="391056"/>
                </a:cubicBezTo>
                <a:cubicBezTo>
                  <a:pt x="0" y="479970"/>
                  <a:pt x="1751" y="568893"/>
                  <a:pt x="4763" y="657756"/>
                </a:cubicBezTo>
                <a:cubicBezTo>
                  <a:pt x="5284" y="673112"/>
                  <a:pt x="16183" y="679250"/>
                  <a:pt x="28575" y="686331"/>
                </a:cubicBezTo>
                <a:cubicBezTo>
                  <a:pt x="32934" y="688822"/>
                  <a:pt x="38100" y="689506"/>
                  <a:pt x="42863" y="691094"/>
                </a:cubicBezTo>
                <a:cubicBezTo>
                  <a:pt x="46038" y="695856"/>
                  <a:pt x="47919" y="701805"/>
                  <a:pt x="52388" y="705381"/>
                </a:cubicBezTo>
                <a:cubicBezTo>
                  <a:pt x="56308" y="708517"/>
                  <a:pt x="62185" y="707899"/>
                  <a:pt x="66675" y="710144"/>
                </a:cubicBezTo>
                <a:cubicBezTo>
                  <a:pt x="99560" y="726587"/>
                  <a:pt x="60372" y="714522"/>
                  <a:pt x="100013" y="724431"/>
                </a:cubicBezTo>
                <a:lnTo>
                  <a:pt x="128588" y="743481"/>
                </a:lnTo>
                <a:lnTo>
                  <a:pt x="142875" y="753006"/>
                </a:lnTo>
                <a:cubicBezTo>
                  <a:pt x="158503" y="776449"/>
                  <a:pt x="144595" y="760706"/>
                  <a:pt x="171450" y="776819"/>
                </a:cubicBezTo>
                <a:cubicBezTo>
                  <a:pt x="181266" y="782709"/>
                  <a:pt x="190500" y="789519"/>
                  <a:pt x="200025" y="795869"/>
                </a:cubicBezTo>
                <a:lnTo>
                  <a:pt x="214313" y="805394"/>
                </a:lnTo>
                <a:lnTo>
                  <a:pt x="228600" y="814919"/>
                </a:lnTo>
                <a:cubicBezTo>
                  <a:pt x="245780" y="826372"/>
                  <a:pt x="258412" y="833443"/>
                  <a:pt x="271463" y="853019"/>
                </a:cubicBezTo>
                <a:lnTo>
                  <a:pt x="300038" y="895881"/>
                </a:lnTo>
                <a:lnTo>
                  <a:pt x="309563" y="910169"/>
                </a:lnTo>
                <a:cubicBezTo>
                  <a:pt x="312738" y="914931"/>
                  <a:pt x="316528" y="919337"/>
                  <a:pt x="319088" y="924456"/>
                </a:cubicBezTo>
                <a:cubicBezTo>
                  <a:pt x="322263" y="930806"/>
                  <a:pt x="324960" y="937418"/>
                  <a:pt x="328613" y="943506"/>
                </a:cubicBezTo>
                <a:cubicBezTo>
                  <a:pt x="334503" y="953322"/>
                  <a:pt x="347663" y="972081"/>
                  <a:pt x="347663" y="972081"/>
                </a:cubicBezTo>
                <a:cubicBezTo>
                  <a:pt x="360830" y="1011588"/>
                  <a:pt x="338728" y="949449"/>
                  <a:pt x="371475" y="1014944"/>
                </a:cubicBezTo>
                <a:cubicBezTo>
                  <a:pt x="374650" y="1021294"/>
                  <a:pt x="377478" y="1027830"/>
                  <a:pt x="381000" y="1033994"/>
                </a:cubicBezTo>
                <a:cubicBezTo>
                  <a:pt x="383840" y="1038964"/>
                  <a:pt x="388200" y="1043051"/>
                  <a:pt x="390525" y="1048281"/>
                </a:cubicBezTo>
                <a:cubicBezTo>
                  <a:pt x="394603" y="1057456"/>
                  <a:pt x="396875" y="1067331"/>
                  <a:pt x="400050" y="1076856"/>
                </a:cubicBezTo>
                <a:cubicBezTo>
                  <a:pt x="401638" y="1081619"/>
                  <a:pt x="402028" y="1086967"/>
                  <a:pt x="404813" y="1091144"/>
                </a:cubicBezTo>
                <a:lnTo>
                  <a:pt x="414338" y="1105431"/>
                </a:lnTo>
                <a:cubicBezTo>
                  <a:pt x="425661" y="1139405"/>
                  <a:pt x="409605" y="1098331"/>
                  <a:pt x="433388" y="1134006"/>
                </a:cubicBezTo>
                <a:cubicBezTo>
                  <a:pt x="436173" y="1138183"/>
                  <a:pt x="435905" y="1143804"/>
                  <a:pt x="438150" y="1148294"/>
                </a:cubicBezTo>
                <a:cubicBezTo>
                  <a:pt x="440710" y="1153413"/>
                  <a:pt x="444500" y="1157819"/>
                  <a:pt x="447675" y="1162581"/>
                </a:cubicBezTo>
                <a:cubicBezTo>
                  <a:pt x="449263" y="1168931"/>
                  <a:pt x="449920" y="1175589"/>
                  <a:pt x="452438" y="1181631"/>
                </a:cubicBezTo>
                <a:cubicBezTo>
                  <a:pt x="465867" y="1213859"/>
                  <a:pt x="472271" y="1220906"/>
                  <a:pt x="490538" y="1248306"/>
                </a:cubicBezTo>
                <a:cubicBezTo>
                  <a:pt x="501919" y="1265378"/>
                  <a:pt x="512828" y="1282380"/>
                  <a:pt x="528638" y="1295931"/>
                </a:cubicBezTo>
                <a:cubicBezTo>
                  <a:pt x="534665" y="1301097"/>
                  <a:pt x="541229" y="1305605"/>
                  <a:pt x="547688" y="1310219"/>
                </a:cubicBezTo>
                <a:cubicBezTo>
                  <a:pt x="552345" y="1313546"/>
                  <a:pt x="557928" y="1315697"/>
                  <a:pt x="561975" y="1319744"/>
                </a:cubicBezTo>
                <a:cubicBezTo>
                  <a:pt x="567588" y="1325357"/>
                  <a:pt x="570236" y="1333628"/>
                  <a:pt x="576263" y="1338794"/>
                </a:cubicBezTo>
                <a:cubicBezTo>
                  <a:pt x="581653" y="1343414"/>
                  <a:pt x="589225" y="1344666"/>
                  <a:pt x="595313" y="1348319"/>
                </a:cubicBezTo>
                <a:cubicBezTo>
                  <a:pt x="605129" y="1354209"/>
                  <a:pt x="613649" y="1362249"/>
                  <a:pt x="623888" y="1367369"/>
                </a:cubicBezTo>
                <a:cubicBezTo>
                  <a:pt x="630238" y="1370544"/>
                  <a:pt x="636774" y="1373372"/>
                  <a:pt x="642938" y="1376894"/>
                </a:cubicBezTo>
                <a:cubicBezTo>
                  <a:pt x="666438" y="1390323"/>
                  <a:pt x="649028" y="1383677"/>
                  <a:pt x="676275" y="1400706"/>
                </a:cubicBezTo>
                <a:cubicBezTo>
                  <a:pt x="682295" y="1404469"/>
                  <a:pt x="689305" y="1406468"/>
                  <a:pt x="695325" y="1410231"/>
                </a:cubicBezTo>
                <a:cubicBezTo>
                  <a:pt x="702056" y="1414438"/>
                  <a:pt x="707916" y="1419905"/>
                  <a:pt x="714375" y="1424519"/>
                </a:cubicBezTo>
                <a:cubicBezTo>
                  <a:pt x="719033" y="1427846"/>
                  <a:pt x="723900" y="1430869"/>
                  <a:pt x="728663" y="1434044"/>
                </a:cubicBezTo>
                <a:cubicBezTo>
                  <a:pt x="785813" y="1432456"/>
                  <a:pt x="843012" y="1432136"/>
                  <a:pt x="900113" y="1429281"/>
                </a:cubicBezTo>
                <a:cubicBezTo>
                  <a:pt x="906650" y="1428954"/>
                  <a:pt x="912773" y="1425939"/>
                  <a:pt x="919163" y="1424519"/>
                </a:cubicBezTo>
                <a:cubicBezTo>
                  <a:pt x="927065" y="1422763"/>
                  <a:pt x="935088" y="1421576"/>
                  <a:pt x="942975" y="1419756"/>
                </a:cubicBezTo>
                <a:cubicBezTo>
                  <a:pt x="955731" y="1416812"/>
                  <a:pt x="981075" y="1410231"/>
                  <a:pt x="981075" y="1410231"/>
                </a:cubicBezTo>
                <a:cubicBezTo>
                  <a:pt x="1022024" y="1382933"/>
                  <a:pt x="970214" y="1415661"/>
                  <a:pt x="1009650" y="1395944"/>
                </a:cubicBezTo>
                <a:cubicBezTo>
                  <a:pt x="1046586" y="1377476"/>
                  <a:pt x="1002308" y="1393630"/>
                  <a:pt x="1038225" y="1381656"/>
                </a:cubicBezTo>
                <a:cubicBezTo>
                  <a:pt x="1044575" y="1376894"/>
                  <a:pt x="1052194" y="1373467"/>
                  <a:pt x="1057275" y="1367369"/>
                </a:cubicBezTo>
                <a:cubicBezTo>
                  <a:pt x="1060489" y="1363512"/>
                  <a:pt x="1058902" y="1357001"/>
                  <a:pt x="1062038" y="1353081"/>
                </a:cubicBezTo>
                <a:cubicBezTo>
                  <a:pt x="1065614" y="1348612"/>
                  <a:pt x="1071300" y="1346297"/>
                  <a:pt x="1076325" y="1343556"/>
                </a:cubicBezTo>
                <a:cubicBezTo>
                  <a:pt x="1088790" y="1336757"/>
                  <a:pt x="1104384" y="1334546"/>
                  <a:pt x="1114425" y="1324506"/>
                </a:cubicBezTo>
                <a:cubicBezTo>
                  <a:pt x="1132263" y="1306669"/>
                  <a:pt x="1122324" y="1312349"/>
                  <a:pt x="1143000" y="1305456"/>
                </a:cubicBezTo>
                <a:cubicBezTo>
                  <a:pt x="1173409" y="1282650"/>
                  <a:pt x="1154951" y="1294719"/>
                  <a:pt x="1200150" y="1272119"/>
                </a:cubicBezTo>
                <a:cubicBezTo>
                  <a:pt x="1205270" y="1269559"/>
                  <a:pt x="1209318" y="1265154"/>
                  <a:pt x="1214438" y="1262594"/>
                </a:cubicBezTo>
                <a:cubicBezTo>
                  <a:pt x="1218928" y="1260349"/>
                  <a:pt x="1224235" y="1260076"/>
                  <a:pt x="1228725" y="1257831"/>
                </a:cubicBezTo>
                <a:cubicBezTo>
                  <a:pt x="1233845" y="1255271"/>
                  <a:pt x="1237893" y="1250866"/>
                  <a:pt x="1243013" y="1248306"/>
                </a:cubicBezTo>
                <a:cubicBezTo>
                  <a:pt x="1282426" y="1228600"/>
                  <a:pt x="1226801" y="1263748"/>
                  <a:pt x="1276350" y="1234019"/>
                </a:cubicBezTo>
                <a:cubicBezTo>
                  <a:pt x="1286166" y="1228129"/>
                  <a:pt x="1294065" y="1218589"/>
                  <a:pt x="1304925" y="1214969"/>
                </a:cubicBezTo>
                <a:cubicBezTo>
                  <a:pt x="1309688" y="1213381"/>
                  <a:pt x="1314723" y="1212451"/>
                  <a:pt x="1319213" y="1210206"/>
                </a:cubicBezTo>
                <a:cubicBezTo>
                  <a:pt x="1324332" y="1207646"/>
                  <a:pt x="1328141" y="1202691"/>
                  <a:pt x="1333500" y="1200681"/>
                </a:cubicBezTo>
                <a:cubicBezTo>
                  <a:pt x="1341079" y="1197839"/>
                  <a:pt x="1349411" y="1197675"/>
                  <a:pt x="1357313" y="1195919"/>
                </a:cubicBezTo>
                <a:cubicBezTo>
                  <a:pt x="1378898" y="1191122"/>
                  <a:pt x="1381205" y="1189542"/>
                  <a:pt x="1404938" y="1181631"/>
                </a:cubicBezTo>
                <a:cubicBezTo>
                  <a:pt x="1420731" y="1176367"/>
                  <a:pt x="1420632" y="1175462"/>
                  <a:pt x="1428750" y="1167344"/>
                </a:cubicBezTo>
              </a:path>
            </a:pathLst>
          </a:custGeom>
          <a:ln w="25400">
            <a:solidFill>
              <a:schemeClr val="bg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08" name="円/楕円 107"/>
          <p:cNvSpPr/>
          <p:nvPr/>
        </p:nvSpPr>
        <p:spPr bwMode="gray">
          <a:xfrm>
            <a:off x="7235825" y="3068638"/>
            <a:ext cx="138113" cy="1381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2"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sp>
        <p:nvSpPr>
          <p:cNvPr id="131" name="正方形/長方形 27"/>
          <p:cNvSpPr>
            <a:spLocks noChangeArrowheads="1"/>
          </p:cNvSpPr>
          <p:nvPr/>
        </p:nvSpPr>
        <p:spPr bwMode="auto">
          <a:xfrm>
            <a:off x="8112125" y="-11648"/>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１８</a:t>
            </a:r>
            <a:endParaRPr lang="ja-JP" altLang="en-US" sz="1200" b="1" dirty="0">
              <a:solidFill>
                <a:srgbClr val="000000"/>
              </a:solidFill>
              <a:latin typeface="ＭＳ Ｐゴシック" charset="-128"/>
              <a:ea typeface="Meiryo UI" pitchFamily="50" charset="-128"/>
              <a:cs typeface="Meiryo UI" pitchFamily="50" charset="-128"/>
            </a:endParaRPr>
          </a:p>
        </p:txBody>
      </p:sp>
      <p:grpSp>
        <p:nvGrpSpPr>
          <p:cNvPr id="6" name="グループ化 137"/>
          <p:cNvGrpSpPr/>
          <p:nvPr/>
        </p:nvGrpSpPr>
        <p:grpSpPr>
          <a:xfrm>
            <a:off x="4140200" y="2349500"/>
            <a:ext cx="4752975" cy="4103688"/>
            <a:chOff x="4140200" y="2349500"/>
            <a:chExt cx="4752975" cy="4103688"/>
          </a:xfrm>
        </p:grpSpPr>
        <p:grpSp>
          <p:nvGrpSpPr>
            <p:cNvPr id="7" name="グループ化 90"/>
            <p:cNvGrpSpPr>
              <a:grpSpLocks/>
            </p:cNvGrpSpPr>
            <p:nvPr/>
          </p:nvGrpSpPr>
          <p:grpSpPr bwMode="auto">
            <a:xfrm>
              <a:off x="4140200" y="2349500"/>
              <a:ext cx="4752975" cy="4103688"/>
              <a:chOff x="2483769" y="1844824"/>
              <a:chExt cx="4965374" cy="4287473"/>
            </a:xfrm>
          </p:grpSpPr>
          <p:grpSp>
            <p:nvGrpSpPr>
              <p:cNvPr id="8" name="グループ化 58"/>
              <p:cNvGrpSpPr>
                <a:grpSpLocks/>
              </p:cNvGrpSpPr>
              <p:nvPr/>
            </p:nvGrpSpPr>
            <p:grpSpPr bwMode="auto">
              <a:xfrm>
                <a:off x="2483769" y="1844824"/>
                <a:ext cx="4965374" cy="4287473"/>
                <a:chOff x="2988126" y="1772816"/>
                <a:chExt cx="4965371" cy="4287473"/>
              </a:xfrm>
            </p:grpSpPr>
            <p:grpSp>
              <p:nvGrpSpPr>
                <p:cNvPr id="9" name="グループ化 78"/>
                <p:cNvGrpSpPr>
                  <a:grpSpLocks/>
                </p:cNvGrpSpPr>
                <p:nvPr/>
              </p:nvGrpSpPr>
              <p:grpSpPr bwMode="auto">
                <a:xfrm>
                  <a:off x="2988126" y="1772816"/>
                  <a:ext cx="4965371" cy="4287473"/>
                  <a:chOff x="1908006" y="1844824"/>
                  <a:chExt cx="4965371" cy="4287473"/>
                </a:xfrm>
              </p:grpSpPr>
              <p:grpSp>
                <p:nvGrpSpPr>
                  <p:cNvPr id="10" name="グループ化 53"/>
                  <p:cNvGrpSpPr>
                    <a:grpSpLocks/>
                  </p:cNvGrpSpPr>
                  <p:nvPr/>
                </p:nvGrpSpPr>
                <p:grpSpPr bwMode="auto">
                  <a:xfrm>
                    <a:off x="1908006" y="1844824"/>
                    <a:ext cx="4965371" cy="4287473"/>
                    <a:chOff x="1835998" y="1916832"/>
                    <a:chExt cx="4965371" cy="4287473"/>
                  </a:xfrm>
                </p:grpSpPr>
                <p:grpSp>
                  <p:nvGrpSpPr>
                    <p:cNvPr id="11" name="グループ化 50"/>
                    <p:cNvGrpSpPr>
                      <a:grpSpLocks/>
                    </p:cNvGrpSpPr>
                    <p:nvPr/>
                  </p:nvGrpSpPr>
                  <p:grpSpPr bwMode="auto">
                    <a:xfrm>
                      <a:off x="1835998" y="1916832"/>
                      <a:ext cx="4965371" cy="4287473"/>
                      <a:chOff x="1908006" y="1916832"/>
                      <a:chExt cx="4965371" cy="4287473"/>
                    </a:xfrm>
                  </p:grpSpPr>
                  <p:grpSp>
                    <p:nvGrpSpPr>
                      <p:cNvPr id="12" name="グループ化 75"/>
                      <p:cNvGrpSpPr>
                        <a:grpSpLocks/>
                      </p:cNvGrpSpPr>
                      <p:nvPr/>
                    </p:nvGrpSpPr>
                    <p:grpSpPr bwMode="auto">
                      <a:xfrm>
                        <a:off x="1908006" y="1916832"/>
                        <a:ext cx="4965371" cy="4287473"/>
                        <a:chOff x="2484070" y="1916832"/>
                        <a:chExt cx="4965371" cy="4287473"/>
                      </a:xfrm>
                    </p:grpSpPr>
                    <p:grpSp>
                      <p:nvGrpSpPr>
                        <p:cNvPr id="13" name="グループ化 65"/>
                        <p:cNvGrpSpPr>
                          <a:grpSpLocks/>
                        </p:cNvGrpSpPr>
                        <p:nvPr/>
                      </p:nvGrpSpPr>
                      <p:grpSpPr bwMode="auto">
                        <a:xfrm>
                          <a:off x="2484070" y="1916832"/>
                          <a:ext cx="4824234" cy="4287473"/>
                          <a:chOff x="0" y="0"/>
                          <a:chExt cx="4824234" cy="4287473"/>
                        </a:xfrm>
                      </p:grpSpPr>
                      <p:pic>
                        <p:nvPicPr>
                          <p:cNvPr id="21634" name="Picture 1"/>
                          <p:cNvPicPr>
                            <a:picLocks noChangeAspect="1" noChangeArrowheads="1"/>
                          </p:cNvPicPr>
                          <p:nvPr/>
                        </p:nvPicPr>
                        <p:blipFill>
                          <a:blip r:embed="rId3" cstate="print">
                            <a:extLst>
                              <a:ext uri="{28A0092B-C50C-407E-A947-70E740481C1C}">
                                <a14:useLocalDpi xmlns="" xmlns:a14="http://schemas.microsoft.com/office/drawing/2010/main" val="0"/>
                              </a:ext>
                            </a:extLst>
                          </a:blip>
                          <a:srcRect l="20763" t="7838" r="50945" b="31415"/>
                          <a:stretch>
                            <a:fillRect/>
                          </a:stretch>
                        </p:blipFill>
                        <p:spPr bwMode="gray">
                          <a:xfrm>
                            <a:off x="0" y="6724"/>
                            <a:ext cx="4765964" cy="425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
                                <a:solidFill>
                                  <a:srgbClr val="000000"/>
                                </a:solidFill>
                                <a:miter lim="800000"/>
                                <a:headEnd/>
                                <a:tailEnd/>
                              </a14:hiddenLine>
                            </a:ext>
                          </a:extLst>
                        </p:spPr>
                      </p:pic>
                      <p:sp>
                        <p:nvSpPr>
                          <p:cNvPr id="122" name="正方形/長方形 121"/>
                          <p:cNvSpPr/>
                          <p:nvPr/>
                        </p:nvSpPr>
                        <p:spPr bwMode="gray">
                          <a:xfrm>
                            <a:off x="474314" y="0"/>
                            <a:ext cx="625233" cy="21064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3" name="正方形/長方形 122"/>
                          <p:cNvSpPr/>
                          <p:nvPr/>
                        </p:nvSpPr>
                        <p:spPr bwMode="gray">
                          <a:xfrm>
                            <a:off x="4003476" y="2351890"/>
                            <a:ext cx="772833" cy="191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4" name="正方形/長方形 123"/>
                          <p:cNvSpPr/>
                          <p:nvPr/>
                        </p:nvSpPr>
                        <p:spPr bwMode="gray">
                          <a:xfrm>
                            <a:off x="4015085" y="476018"/>
                            <a:ext cx="774491" cy="5722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5" name="正方形/長方形 124"/>
                          <p:cNvSpPr/>
                          <p:nvPr/>
                        </p:nvSpPr>
                        <p:spPr bwMode="gray">
                          <a:xfrm>
                            <a:off x="4489399" y="1753137"/>
                            <a:ext cx="335005" cy="620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6" name="正方形/長方形 125"/>
                          <p:cNvSpPr/>
                          <p:nvPr/>
                        </p:nvSpPr>
                        <p:spPr bwMode="gray">
                          <a:xfrm>
                            <a:off x="4310288" y="1962120"/>
                            <a:ext cx="336663" cy="4013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7" name="正方形/長方形 126"/>
                          <p:cNvSpPr/>
                          <p:nvPr/>
                        </p:nvSpPr>
                        <p:spPr bwMode="gray">
                          <a:xfrm>
                            <a:off x="4235657" y="2094808"/>
                            <a:ext cx="335005" cy="4013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8" name="正方形/長方形 127"/>
                          <p:cNvSpPr/>
                          <p:nvPr/>
                        </p:nvSpPr>
                        <p:spPr bwMode="gray">
                          <a:xfrm>
                            <a:off x="2265430" y="4105027"/>
                            <a:ext cx="771175" cy="1824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9" name="正方形/長方形 128"/>
                          <p:cNvSpPr/>
                          <p:nvPr/>
                        </p:nvSpPr>
                        <p:spPr bwMode="gray">
                          <a:xfrm>
                            <a:off x="4976" y="4144834"/>
                            <a:ext cx="305153" cy="1426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sp>
                      <p:nvSpPr>
                        <p:cNvPr id="110" name="正方形/長方形 109"/>
                        <p:cNvSpPr/>
                        <p:nvPr/>
                      </p:nvSpPr>
                      <p:spPr bwMode="gray">
                        <a:xfrm>
                          <a:off x="5867289" y="2291675"/>
                          <a:ext cx="1280316" cy="37650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西淀川区役所</a:t>
                          </a:r>
                          <a:endParaRPr lang="en-US" altLang="ja-JP" sz="900" dirty="0">
                            <a:solidFill>
                              <a:schemeClr val="tx1"/>
                            </a:solidFill>
                          </a:endParaRPr>
                        </a:p>
                        <a:p>
                          <a:pPr algn="ctr">
                            <a:defRPr/>
                          </a:pPr>
                          <a:r>
                            <a:rPr lang="ja-JP" altLang="en-US" sz="900" dirty="0">
                              <a:solidFill>
                                <a:schemeClr val="tx1"/>
                              </a:solidFill>
                            </a:rPr>
                            <a:t>（地域自治区事務所）</a:t>
                          </a:r>
                          <a:endParaRPr lang="en-US" altLang="ja-JP" sz="900" dirty="0">
                            <a:solidFill>
                              <a:schemeClr val="tx1"/>
                            </a:solidFill>
                          </a:endParaRPr>
                        </a:p>
                      </p:txBody>
                    </p:sp>
                    <p:sp>
                      <p:nvSpPr>
                        <p:cNvPr id="111" name="正方形/長方形 110"/>
                        <p:cNvSpPr/>
                        <p:nvPr/>
                      </p:nvSpPr>
                      <p:spPr bwMode="gray">
                        <a:xfrm>
                          <a:off x="6394673" y="3946954"/>
                          <a:ext cx="1054768" cy="45943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福島区役所</a:t>
                          </a:r>
                          <a:endParaRPr lang="en-US" altLang="ja-JP" sz="1050" dirty="0">
                            <a:solidFill>
                              <a:schemeClr val="tx1"/>
                            </a:solidFill>
                          </a:endParaRPr>
                        </a:p>
                        <a:p>
                          <a:pPr algn="ctr">
                            <a:defRPr/>
                          </a:pPr>
                          <a:r>
                            <a:rPr lang="ja-JP" altLang="en-US" sz="1050" dirty="0">
                              <a:solidFill>
                                <a:schemeClr val="tx1"/>
                              </a:solidFill>
                            </a:rPr>
                            <a:t>（総合区役所）</a:t>
                          </a:r>
                        </a:p>
                      </p:txBody>
                    </p:sp>
                    <p:sp>
                      <p:nvSpPr>
                        <p:cNvPr id="112" name="円/楕円 111"/>
                        <p:cNvSpPr/>
                        <p:nvPr/>
                      </p:nvSpPr>
                      <p:spPr bwMode="gray">
                        <a:xfrm>
                          <a:off x="5436094" y="4087936"/>
                          <a:ext cx="144285" cy="14429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3" name="正方形/長方形 112"/>
                        <p:cNvSpPr/>
                        <p:nvPr/>
                      </p:nvSpPr>
                      <p:spPr bwMode="gray">
                        <a:xfrm>
                          <a:off x="4063553" y="4097938"/>
                          <a:ext cx="1326752" cy="37650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此花区役所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sp>
                      <p:nvSpPr>
                        <p:cNvPr id="114" name="正方形/長方形 113"/>
                        <p:cNvSpPr/>
                        <p:nvPr/>
                      </p:nvSpPr>
                      <p:spPr bwMode="gray">
                        <a:xfrm>
                          <a:off x="5940260" y="5229050"/>
                          <a:ext cx="1281975" cy="37650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港区役所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sp>
                      <p:nvSpPr>
                        <p:cNvPr id="115" name="フリーフォーム 114"/>
                        <p:cNvSpPr/>
                        <p:nvPr/>
                      </p:nvSpPr>
                      <p:spPr bwMode="gray">
                        <a:xfrm>
                          <a:off x="4427762" y="4653517"/>
                          <a:ext cx="1802725" cy="1094674"/>
                        </a:xfrm>
                        <a:custGeom>
                          <a:avLst/>
                          <a:gdLst>
                            <a:gd name="connsiteX0" fmla="*/ 0 w 1803400"/>
                            <a:gd name="connsiteY0" fmla="*/ 1095375 h 1095375"/>
                            <a:gd name="connsiteX1" fmla="*/ 409575 w 1803400"/>
                            <a:gd name="connsiteY1" fmla="*/ 809625 h 1095375"/>
                            <a:gd name="connsiteX2" fmla="*/ 971550 w 1803400"/>
                            <a:gd name="connsiteY2" fmla="*/ 542925 h 1095375"/>
                            <a:gd name="connsiteX3" fmla="*/ 1143000 w 1803400"/>
                            <a:gd name="connsiteY3" fmla="*/ 314325 h 1095375"/>
                            <a:gd name="connsiteX4" fmla="*/ 1695450 w 1803400"/>
                            <a:gd name="connsiteY4" fmla="*/ 104775 h 1095375"/>
                            <a:gd name="connsiteX5" fmla="*/ 1790700 w 1803400"/>
                            <a:gd name="connsiteY5" fmla="*/ 0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3400" h="1095375">
                              <a:moveTo>
                                <a:pt x="0" y="1095375"/>
                              </a:moveTo>
                              <a:cubicBezTo>
                                <a:pt x="123825" y="998537"/>
                                <a:pt x="247650" y="901700"/>
                                <a:pt x="409575" y="809625"/>
                              </a:cubicBezTo>
                              <a:cubicBezTo>
                                <a:pt x="571500" y="717550"/>
                                <a:pt x="849313" y="625475"/>
                                <a:pt x="971550" y="542925"/>
                              </a:cubicBezTo>
                              <a:cubicBezTo>
                                <a:pt x="1093788" y="460375"/>
                                <a:pt x="1022350" y="387350"/>
                                <a:pt x="1143000" y="314325"/>
                              </a:cubicBezTo>
                              <a:cubicBezTo>
                                <a:pt x="1263650" y="241300"/>
                                <a:pt x="1587500" y="157162"/>
                                <a:pt x="1695450" y="104775"/>
                              </a:cubicBezTo>
                              <a:cubicBezTo>
                                <a:pt x="1803400" y="52388"/>
                                <a:pt x="1797050" y="26194"/>
                                <a:pt x="1790700" y="0"/>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17" name="フリーフォーム 116"/>
                        <p:cNvSpPr/>
                        <p:nvPr/>
                      </p:nvSpPr>
                      <p:spPr bwMode="gray">
                        <a:xfrm>
                          <a:off x="6588711" y="3655041"/>
                          <a:ext cx="157551" cy="278644"/>
                        </a:xfrm>
                        <a:custGeom>
                          <a:avLst/>
                          <a:gdLst>
                            <a:gd name="connsiteX0" fmla="*/ 0 w 600075"/>
                            <a:gd name="connsiteY0" fmla="*/ 0 h 581025"/>
                            <a:gd name="connsiteX1" fmla="*/ 152400 w 600075"/>
                            <a:gd name="connsiteY1" fmla="*/ 352425 h 581025"/>
                            <a:gd name="connsiteX2" fmla="*/ 600075 w 600075"/>
                            <a:gd name="connsiteY2" fmla="*/ 581025 h 581025"/>
                          </a:gdLst>
                          <a:ahLst/>
                          <a:cxnLst>
                            <a:cxn ang="0">
                              <a:pos x="connsiteX0" y="connsiteY0"/>
                            </a:cxn>
                            <a:cxn ang="0">
                              <a:pos x="connsiteX1" y="connsiteY1"/>
                            </a:cxn>
                            <a:cxn ang="0">
                              <a:pos x="connsiteX2" y="connsiteY2"/>
                            </a:cxn>
                          </a:cxnLst>
                          <a:rect l="l" t="t" r="r" b="b"/>
                          <a:pathLst>
                            <a:path w="600075" h="581025">
                              <a:moveTo>
                                <a:pt x="0" y="0"/>
                              </a:moveTo>
                              <a:cubicBezTo>
                                <a:pt x="26194" y="127794"/>
                                <a:pt x="52388" y="255588"/>
                                <a:pt x="152400" y="352425"/>
                              </a:cubicBezTo>
                              <a:cubicBezTo>
                                <a:pt x="252412" y="449262"/>
                                <a:pt x="600075" y="581025"/>
                                <a:pt x="600075" y="581025"/>
                              </a:cubicBez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34" name="円/楕円 133"/>
                        <p:cNvSpPr/>
                        <p:nvPr/>
                      </p:nvSpPr>
                      <p:spPr bwMode="gray">
                        <a:xfrm>
                          <a:off x="5711887" y="2668513"/>
                          <a:ext cx="144285" cy="14429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06" name="フローチャート : 判断 105"/>
                      <p:cNvSpPr/>
                      <p:nvPr/>
                    </p:nvSpPr>
                    <p:spPr bwMode="gray">
                      <a:xfrm>
                        <a:off x="5219912" y="3573771"/>
                        <a:ext cx="131016" cy="14263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7" name="正方形/長方形 106"/>
                      <p:cNvSpPr/>
                      <p:nvPr/>
                    </p:nvSpPr>
                    <p:spPr bwMode="gray">
                      <a:xfrm>
                        <a:off x="4644433" y="3356494"/>
                        <a:ext cx="575479" cy="3599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海老江工営所</a:t>
                        </a:r>
                        <a:endParaRPr lang="en-US" altLang="ja-JP" sz="900" dirty="0">
                          <a:solidFill>
                            <a:schemeClr val="tx1"/>
                          </a:solidFill>
                        </a:endParaRPr>
                      </a:p>
                    </p:txBody>
                  </p:sp>
                </p:grpSp>
                <p:sp>
                  <p:nvSpPr>
                    <p:cNvPr id="103" name="フローチャート : 判断 102"/>
                    <p:cNvSpPr/>
                    <p:nvPr/>
                  </p:nvSpPr>
                  <p:spPr bwMode="gray">
                    <a:xfrm>
                      <a:off x="5003619" y="5157730"/>
                      <a:ext cx="131017" cy="144298"/>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4" name="正方形/長方形 103"/>
                    <p:cNvSpPr/>
                    <p:nvPr/>
                  </p:nvSpPr>
                  <p:spPr bwMode="gray">
                    <a:xfrm>
                      <a:off x="4499454" y="5302028"/>
                      <a:ext cx="577137" cy="35991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市岡</a:t>
                      </a:r>
                      <a:endParaRPr lang="en-US" altLang="ja-JP" sz="900" dirty="0">
                        <a:solidFill>
                          <a:schemeClr val="tx1"/>
                        </a:solidFill>
                      </a:endParaRPr>
                    </a:p>
                    <a:p>
                      <a:pPr algn="ctr">
                        <a:defRPr/>
                      </a:pPr>
                      <a:r>
                        <a:rPr lang="ja-JP" altLang="en-US" sz="900" dirty="0">
                          <a:solidFill>
                            <a:schemeClr val="tx1"/>
                          </a:solidFill>
                        </a:rPr>
                        <a:t>工営所</a:t>
                      </a:r>
                      <a:endParaRPr lang="en-US" altLang="ja-JP" sz="900" dirty="0">
                        <a:solidFill>
                          <a:schemeClr val="tx1"/>
                        </a:solidFill>
                      </a:endParaRPr>
                    </a:p>
                  </p:txBody>
                </p:sp>
              </p:grpSp>
              <p:sp>
                <p:nvSpPr>
                  <p:cNvPr id="98" name="二等辺三角形 97"/>
                  <p:cNvSpPr/>
                  <p:nvPr/>
                </p:nvSpPr>
                <p:spPr bwMode="gray">
                  <a:xfrm>
                    <a:off x="4687552" y="5004451"/>
                    <a:ext cx="144285" cy="144297"/>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9" name="正方形/長方形 98"/>
                  <p:cNvSpPr/>
                  <p:nvPr/>
                </p:nvSpPr>
                <p:spPr bwMode="gray">
                  <a:xfrm>
                    <a:off x="5894897" y="4402380"/>
                    <a:ext cx="827562" cy="3599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八幡屋</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95" name="円/楕円 94"/>
                <p:cNvSpPr/>
                <p:nvPr/>
              </p:nvSpPr>
              <p:spPr bwMode="gray">
                <a:xfrm>
                  <a:off x="6256913" y="4897612"/>
                  <a:ext cx="144284" cy="144298"/>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6" name="円/楕円 95"/>
                <p:cNvSpPr/>
                <p:nvPr/>
              </p:nvSpPr>
              <p:spPr bwMode="gray">
                <a:xfrm>
                  <a:off x="6659913" y="3534246"/>
                  <a:ext cx="215597" cy="217277"/>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cxnSp>
            <p:nvCxnSpPr>
              <p:cNvPr id="93" name="直線コネクタ 92"/>
              <p:cNvCxnSpPr>
                <a:stCxn id="98" idx="5"/>
                <a:endCxn id="99" idx="1"/>
              </p:cNvCxnSpPr>
              <p:nvPr/>
            </p:nvCxnSpPr>
            <p:spPr bwMode="gray">
              <a:xfrm flipV="1">
                <a:off x="5371116" y="4581509"/>
                <a:ext cx="1099546" cy="49426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sp>
          <p:nvSpPr>
            <p:cNvPr id="132" name="テキスト ボックス 131"/>
            <p:cNvSpPr txBox="1"/>
            <p:nvPr/>
          </p:nvSpPr>
          <p:spPr>
            <a:xfrm>
              <a:off x="4613055" y="5373216"/>
              <a:ext cx="599874" cy="108000"/>
            </a:xfrm>
            <a:prstGeom prst="rect">
              <a:avLst/>
            </a:prstGeom>
            <a:solidFill>
              <a:srgbClr val="CCECFF"/>
            </a:solidFill>
          </p:spPr>
          <p:txBody>
            <a:bodyPr wrap="square" rtlCol="0">
              <a:spAutoFit/>
            </a:bodyPr>
            <a:lstStyle/>
            <a:p>
              <a:endParaRPr kumimoji="1" lang="ja-JP" altLang="en-US" sz="700" dirty="0"/>
            </a:p>
          </p:txBody>
        </p:sp>
        <p:sp>
          <p:nvSpPr>
            <p:cNvPr id="133" name="フリーフォーム 132"/>
            <p:cNvSpPr/>
            <p:nvPr/>
          </p:nvSpPr>
          <p:spPr>
            <a:xfrm>
              <a:off x="4683460" y="5353050"/>
              <a:ext cx="536627" cy="114300"/>
            </a:xfrm>
            <a:custGeom>
              <a:avLst/>
              <a:gdLst>
                <a:gd name="connsiteX0" fmla="*/ 514809 w 536627"/>
                <a:gd name="connsiteY0" fmla="*/ 114300 h 114300"/>
                <a:gd name="connsiteX1" fmla="*/ 505284 w 536627"/>
                <a:gd name="connsiteY1" fmla="*/ 109538 h 114300"/>
                <a:gd name="connsiteX2" fmla="*/ 476709 w 536627"/>
                <a:gd name="connsiteY2" fmla="*/ 104775 h 114300"/>
                <a:gd name="connsiteX3" fmla="*/ 464803 w 536627"/>
                <a:gd name="connsiteY3" fmla="*/ 100013 h 114300"/>
                <a:gd name="connsiteX4" fmla="*/ 452896 w 536627"/>
                <a:gd name="connsiteY4" fmla="*/ 97631 h 114300"/>
                <a:gd name="connsiteX5" fmla="*/ 436228 w 536627"/>
                <a:gd name="connsiteY5" fmla="*/ 92869 h 114300"/>
                <a:gd name="connsiteX6" fmla="*/ 402890 w 536627"/>
                <a:gd name="connsiteY6" fmla="*/ 88106 h 114300"/>
                <a:gd name="connsiteX7" fmla="*/ 362409 w 536627"/>
                <a:gd name="connsiteY7" fmla="*/ 80963 h 114300"/>
                <a:gd name="connsiteX8" fmla="*/ 243346 w 536627"/>
                <a:gd name="connsiteY8" fmla="*/ 78581 h 114300"/>
                <a:gd name="connsiteX9" fmla="*/ 226678 w 536627"/>
                <a:gd name="connsiteY9" fmla="*/ 73819 h 114300"/>
                <a:gd name="connsiteX10" fmla="*/ 205246 w 536627"/>
                <a:gd name="connsiteY10" fmla="*/ 71438 h 114300"/>
                <a:gd name="connsiteX11" fmla="*/ 181434 w 536627"/>
                <a:gd name="connsiteY11" fmla="*/ 66675 h 114300"/>
                <a:gd name="connsiteX12" fmla="*/ 162384 w 536627"/>
                <a:gd name="connsiteY12" fmla="*/ 64294 h 114300"/>
                <a:gd name="connsiteX13" fmla="*/ 148096 w 536627"/>
                <a:gd name="connsiteY13" fmla="*/ 61913 h 114300"/>
                <a:gd name="connsiteX14" fmla="*/ 129046 w 536627"/>
                <a:gd name="connsiteY14" fmla="*/ 57150 h 114300"/>
                <a:gd name="connsiteX15" fmla="*/ 114759 w 536627"/>
                <a:gd name="connsiteY15" fmla="*/ 54769 h 114300"/>
                <a:gd name="connsiteX16" fmla="*/ 107615 w 536627"/>
                <a:gd name="connsiteY16" fmla="*/ 52388 h 114300"/>
                <a:gd name="connsiteX17" fmla="*/ 88565 w 536627"/>
                <a:gd name="connsiteY17" fmla="*/ 47625 h 114300"/>
                <a:gd name="connsiteX18" fmla="*/ 64753 w 536627"/>
                <a:gd name="connsiteY18" fmla="*/ 45244 h 114300"/>
                <a:gd name="connsiteX19" fmla="*/ 52846 w 536627"/>
                <a:gd name="connsiteY19" fmla="*/ 42863 h 114300"/>
                <a:gd name="connsiteX20" fmla="*/ 43321 w 536627"/>
                <a:gd name="connsiteY20" fmla="*/ 40481 h 114300"/>
                <a:gd name="connsiteX21" fmla="*/ 29034 w 536627"/>
                <a:gd name="connsiteY21" fmla="*/ 35719 h 114300"/>
                <a:gd name="connsiteX22" fmla="*/ 24271 w 536627"/>
                <a:gd name="connsiteY22" fmla="*/ 11906 h 114300"/>
                <a:gd name="connsiteX23" fmla="*/ 90946 w 536627"/>
                <a:gd name="connsiteY23" fmla="*/ 9525 h 114300"/>
                <a:gd name="connsiteX24" fmla="*/ 219534 w 536627"/>
                <a:gd name="connsiteY24" fmla="*/ 7144 h 114300"/>
                <a:gd name="connsiteX25" fmla="*/ 321928 w 536627"/>
                <a:gd name="connsiteY25" fmla="*/ 4763 h 114300"/>
                <a:gd name="connsiteX26" fmla="*/ 345740 w 536627"/>
                <a:gd name="connsiteY26" fmla="*/ 0 h 114300"/>
                <a:gd name="connsiteX27" fmla="*/ 429084 w 536627"/>
                <a:gd name="connsiteY27" fmla="*/ 2381 h 114300"/>
                <a:gd name="connsiteX28" fmla="*/ 469565 w 536627"/>
                <a:gd name="connsiteY28" fmla="*/ 4763 h 114300"/>
                <a:gd name="connsiteX29" fmla="*/ 481471 w 536627"/>
                <a:gd name="connsiteY29" fmla="*/ 9525 h 114300"/>
                <a:gd name="connsiteX30" fmla="*/ 500521 w 536627"/>
                <a:gd name="connsiteY30" fmla="*/ 14288 h 114300"/>
                <a:gd name="connsiteX31" fmla="*/ 519571 w 536627"/>
                <a:gd name="connsiteY31" fmla="*/ 19050 h 114300"/>
                <a:gd name="connsiteX32" fmla="*/ 529096 w 536627"/>
                <a:gd name="connsiteY32" fmla="*/ 21431 h 114300"/>
                <a:gd name="connsiteX33" fmla="*/ 531478 w 536627"/>
                <a:gd name="connsiteY33" fmla="*/ 30956 h 114300"/>
                <a:gd name="connsiteX34" fmla="*/ 531478 w 536627"/>
                <a:gd name="connsiteY34" fmla="*/ 100013 h 114300"/>
                <a:gd name="connsiteX35" fmla="*/ 517190 w 536627"/>
                <a:gd name="connsiteY35" fmla="*/ 109538 h 114300"/>
                <a:gd name="connsiteX36" fmla="*/ 514809 w 536627"/>
                <a:gd name="connsiteY36"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6627" h="114300">
                  <a:moveTo>
                    <a:pt x="514809" y="114300"/>
                  </a:moveTo>
                  <a:cubicBezTo>
                    <a:pt x="511634" y="112713"/>
                    <a:pt x="508709" y="110472"/>
                    <a:pt x="505284" y="109538"/>
                  </a:cubicBezTo>
                  <a:cubicBezTo>
                    <a:pt x="474690" y="101194"/>
                    <a:pt x="501271" y="112143"/>
                    <a:pt x="476709" y="104775"/>
                  </a:cubicBezTo>
                  <a:cubicBezTo>
                    <a:pt x="472615" y="103547"/>
                    <a:pt x="468897" y="101241"/>
                    <a:pt x="464803" y="100013"/>
                  </a:cubicBezTo>
                  <a:cubicBezTo>
                    <a:pt x="460926" y="98850"/>
                    <a:pt x="456823" y="98613"/>
                    <a:pt x="452896" y="97631"/>
                  </a:cubicBezTo>
                  <a:cubicBezTo>
                    <a:pt x="441573" y="94800"/>
                    <a:pt x="449590" y="95096"/>
                    <a:pt x="436228" y="92869"/>
                  </a:cubicBezTo>
                  <a:cubicBezTo>
                    <a:pt x="425155" y="91023"/>
                    <a:pt x="413945" y="90057"/>
                    <a:pt x="402890" y="88106"/>
                  </a:cubicBezTo>
                  <a:cubicBezTo>
                    <a:pt x="389396" y="85725"/>
                    <a:pt x="376108" y="81237"/>
                    <a:pt x="362409" y="80963"/>
                  </a:cubicBezTo>
                  <a:lnTo>
                    <a:pt x="243346" y="78581"/>
                  </a:lnTo>
                  <a:cubicBezTo>
                    <a:pt x="238011" y="76803"/>
                    <a:pt x="232232" y="74673"/>
                    <a:pt x="226678" y="73819"/>
                  </a:cubicBezTo>
                  <a:cubicBezTo>
                    <a:pt x="219574" y="72726"/>
                    <a:pt x="212346" y="72559"/>
                    <a:pt x="205246" y="71438"/>
                  </a:cubicBezTo>
                  <a:cubicBezTo>
                    <a:pt x="197250" y="70176"/>
                    <a:pt x="189371" y="68263"/>
                    <a:pt x="181434" y="66675"/>
                  </a:cubicBezTo>
                  <a:cubicBezTo>
                    <a:pt x="175159" y="65420"/>
                    <a:pt x="168719" y="65199"/>
                    <a:pt x="162384" y="64294"/>
                  </a:cubicBezTo>
                  <a:cubicBezTo>
                    <a:pt x="157604" y="63611"/>
                    <a:pt x="152817" y="62925"/>
                    <a:pt x="148096" y="61913"/>
                  </a:cubicBezTo>
                  <a:cubicBezTo>
                    <a:pt x="141696" y="60542"/>
                    <a:pt x="135446" y="58522"/>
                    <a:pt x="129046" y="57150"/>
                  </a:cubicBezTo>
                  <a:cubicBezTo>
                    <a:pt x="124325" y="56138"/>
                    <a:pt x="119472" y="55816"/>
                    <a:pt x="114759" y="54769"/>
                  </a:cubicBezTo>
                  <a:cubicBezTo>
                    <a:pt x="112309" y="54225"/>
                    <a:pt x="110037" y="53048"/>
                    <a:pt x="107615" y="52388"/>
                  </a:cubicBezTo>
                  <a:cubicBezTo>
                    <a:pt x="101300" y="50666"/>
                    <a:pt x="94915" y="49213"/>
                    <a:pt x="88565" y="47625"/>
                  </a:cubicBezTo>
                  <a:cubicBezTo>
                    <a:pt x="80826" y="45690"/>
                    <a:pt x="72660" y="46298"/>
                    <a:pt x="64753" y="45244"/>
                  </a:cubicBezTo>
                  <a:cubicBezTo>
                    <a:pt x="60741" y="44709"/>
                    <a:pt x="56797" y="43741"/>
                    <a:pt x="52846" y="42863"/>
                  </a:cubicBezTo>
                  <a:cubicBezTo>
                    <a:pt x="49651" y="42153"/>
                    <a:pt x="46456" y="41421"/>
                    <a:pt x="43321" y="40481"/>
                  </a:cubicBezTo>
                  <a:cubicBezTo>
                    <a:pt x="38513" y="39038"/>
                    <a:pt x="29034" y="35719"/>
                    <a:pt x="29034" y="35719"/>
                  </a:cubicBezTo>
                  <a:cubicBezTo>
                    <a:pt x="26197" y="33827"/>
                    <a:pt x="0" y="19438"/>
                    <a:pt x="24271" y="11906"/>
                  </a:cubicBezTo>
                  <a:cubicBezTo>
                    <a:pt x="45511" y="5314"/>
                    <a:pt x="68713" y="10067"/>
                    <a:pt x="90946" y="9525"/>
                  </a:cubicBezTo>
                  <a:lnTo>
                    <a:pt x="219534" y="7144"/>
                  </a:lnTo>
                  <a:lnTo>
                    <a:pt x="321928" y="4763"/>
                  </a:lnTo>
                  <a:cubicBezTo>
                    <a:pt x="328224" y="3188"/>
                    <a:pt x="339897" y="0"/>
                    <a:pt x="345740" y="0"/>
                  </a:cubicBezTo>
                  <a:cubicBezTo>
                    <a:pt x="373533" y="0"/>
                    <a:pt x="401303" y="1587"/>
                    <a:pt x="429084" y="2381"/>
                  </a:cubicBezTo>
                  <a:cubicBezTo>
                    <a:pt x="442578" y="3175"/>
                    <a:pt x="456172" y="2937"/>
                    <a:pt x="469565" y="4763"/>
                  </a:cubicBezTo>
                  <a:cubicBezTo>
                    <a:pt x="473800" y="5341"/>
                    <a:pt x="477386" y="8268"/>
                    <a:pt x="481471" y="9525"/>
                  </a:cubicBezTo>
                  <a:cubicBezTo>
                    <a:pt x="487727" y="11450"/>
                    <a:pt x="494171" y="12700"/>
                    <a:pt x="500521" y="14288"/>
                  </a:cubicBezTo>
                  <a:lnTo>
                    <a:pt x="519571" y="19050"/>
                  </a:lnTo>
                  <a:lnTo>
                    <a:pt x="529096" y="21431"/>
                  </a:lnTo>
                  <a:cubicBezTo>
                    <a:pt x="529890" y="24606"/>
                    <a:pt x="530940" y="27728"/>
                    <a:pt x="531478" y="30956"/>
                  </a:cubicBezTo>
                  <a:cubicBezTo>
                    <a:pt x="534984" y="51989"/>
                    <a:pt x="536627" y="81624"/>
                    <a:pt x="531478" y="100013"/>
                  </a:cubicBezTo>
                  <a:cubicBezTo>
                    <a:pt x="529935" y="105525"/>
                    <a:pt x="521237" y="105491"/>
                    <a:pt x="517190" y="109538"/>
                  </a:cubicBezTo>
                  <a:lnTo>
                    <a:pt x="514809" y="1143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フリーフォーム 136"/>
            <p:cNvSpPr/>
            <p:nvPr/>
          </p:nvSpPr>
          <p:spPr>
            <a:xfrm>
              <a:off x="4699000" y="5365750"/>
              <a:ext cx="524879" cy="114300"/>
            </a:xfrm>
            <a:custGeom>
              <a:avLst/>
              <a:gdLst>
                <a:gd name="connsiteX0" fmla="*/ 0 w 524879"/>
                <a:gd name="connsiteY0" fmla="*/ 0 h 114300"/>
                <a:gd name="connsiteX1" fmla="*/ 3175 w 524879"/>
                <a:gd name="connsiteY1" fmla="*/ 15875 h 114300"/>
                <a:gd name="connsiteX2" fmla="*/ 25400 w 524879"/>
                <a:gd name="connsiteY2" fmla="*/ 31750 h 114300"/>
                <a:gd name="connsiteX3" fmla="*/ 101600 w 524879"/>
                <a:gd name="connsiteY3" fmla="*/ 41275 h 114300"/>
                <a:gd name="connsiteX4" fmla="*/ 127000 w 524879"/>
                <a:gd name="connsiteY4" fmla="*/ 47625 h 114300"/>
                <a:gd name="connsiteX5" fmla="*/ 152400 w 524879"/>
                <a:gd name="connsiteY5" fmla="*/ 53975 h 114300"/>
                <a:gd name="connsiteX6" fmla="*/ 161925 w 524879"/>
                <a:gd name="connsiteY6" fmla="*/ 60325 h 114300"/>
                <a:gd name="connsiteX7" fmla="*/ 187325 w 524879"/>
                <a:gd name="connsiteY7" fmla="*/ 66675 h 114300"/>
                <a:gd name="connsiteX8" fmla="*/ 196850 w 524879"/>
                <a:gd name="connsiteY8" fmla="*/ 69850 h 114300"/>
                <a:gd name="connsiteX9" fmla="*/ 292100 w 524879"/>
                <a:gd name="connsiteY9" fmla="*/ 76200 h 114300"/>
                <a:gd name="connsiteX10" fmla="*/ 301625 w 524879"/>
                <a:gd name="connsiteY10" fmla="*/ 79375 h 114300"/>
                <a:gd name="connsiteX11" fmla="*/ 377825 w 524879"/>
                <a:gd name="connsiteY11" fmla="*/ 85725 h 114300"/>
                <a:gd name="connsiteX12" fmla="*/ 396875 w 524879"/>
                <a:gd name="connsiteY12" fmla="*/ 88900 h 114300"/>
                <a:gd name="connsiteX13" fmla="*/ 415925 w 524879"/>
                <a:gd name="connsiteY13" fmla="*/ 95250 h 114300"/>
                <a:gd name="connsiteX14" fmla="*/ 428625 w 524879"/>
                <a:gd name="connsiteY14" fmla="*/ 98425 h 114300"/>
                <a:gd name="connsiteX15" fmla="*/ 438150 w 524879"/>
                <a:gd name="connsiteY15" fmla="*/ 101600 h 114300"/>
                <a:gd name="connsiteX16" fmla="*/ 514350 w 524879"/>
                <a:gd name="connsiteY16" fmla="*/ 107950 h 114300"/>
                <a:gd name="connsiteX17" fmla="*/ 523875 w 524879"/>
                <a:gd name="connsiteY17"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4879" h="114300">
                  <a:moveTo>
                    <a:pt x="0" y="0"/>
                  </a:moveTo>
                  <a:cubicBezTo>
                    <a:pt x="1058" y="5292"/>
                    <a:pt x="762" y="11048"/>
                    <a:pt x="3175" y="15875"/>
                  </a:cubicBezTo>
                  <a:cubicBezTo>
                    <a:pt x="6288" y="22102"/>
                    <a:pt x="18970" y="30396"/>
                    <a:pt x="25400" y="31750"/>
                  </a:cubicBezTo>
                  <a:cubicBezTo>
                    <a:pt x="38169" y="34438"/>
                    <a:pt x="83650" y="39281"/>
                    <a:pt x="101600" y="41275"/>
                  </a:cubicBezTo>
                  <a:lnTo>
                    <a:pt x="127000" y="47625"/>
                  </a:lnTo>
                  <a:cubicBezTo>
                    <a:pt x="151904" y="53372"/>
                    <a:pt x="134191" y="47905"/>
                    <a:pt x="152400" y="53975"/>
                  </a:cubicBezTo>
                  <a:cubicBezTo>
                    <a:pt x="155575" y="56092"/>
                    <a:pt x="158512" y="58618"/>
                    <a:pt x="161925" y="60325"/>
                  </a:cubicBezTo>
                  <a:cubicBezTo>
                    <a:pt x="169183" y="63954"/>
                    <a:pt x="180079" y="64864"/>
                    <a:pt x="187325" y="66675"/>
                  </a:cubicBezTo>
                  <a:cubicBezTo>
                    <a:pt x="190572" y="67487"/>
                    <a:pt x="193526" y="69459"/>
                    <a:pt x="196850" y="69850"/>
                  </a:cubicBezTo>
                  <a:cubicBezTo>
                    <a:pt x="206787" y="71019"/>
                    <a:pt x="285224" y="75770"/>
                    <a:pt x="292100" y="76200"/>
                  </a:cubicBezTo>
                  <a:cubicBezTo>
                    <a:pt x="295275" y="77258"/>
                    <a:pt x="298343" y="78719"/>
                    <a:pt x="301625" y="79375"/>
                  </a:cubicBezTo>
                  <a:cubicBezTo>
                    <a:pt x="325474" y="84145"/>
                    <a:pt x="355436" y="84408"/>
                    <a:pt x="377825" y="85725"/>
                  </a:cubicBezTo>
                  <a:cubicBezTo>
                    <a:pt x="384175" y="86783"/>
                    <a:pt x="390630" y="87339"/>
                    <a:pt x="396875" y="88900"/>
                  </a:cubicBezTo>
                  <a:cubicBezTo>
                    <a:pt x="403369" y="90523"/>
                    <a:pt x="409431" y="93627"/>
                    <a:pt x="415925" y="95250"/>
                  </a:cubicBezTo>
                  <a:cubicBezTo>
                    <a:pt x="420158" y="96308"/>
                    <a:pt x="424429" y="97226"/>
                    <a:pt x="428625" y="98425"/>
                  </a:cubicBezTo>
                  <a:cubicBezTo>
                    <a:pt x="431843" y="99344"/>
                    <a:pt x="434837" y="101127"/>
                    <a:pt x="438150" y="101600"/>
                  </a:cubicBezTo>
                  <a:cubicBezTo>
                    <a:pt x="448473" y="103075"/>
                    <a:pt x="506683" y="107360"/>
                    <a:pt x="514350" y="107950"/>
                  </a:cubicBezTo>
                  <a:cubicBezTo>
                    <a:pt x="524879" y="111460"/>
                    <a:pt x="523875" y="107778"/>
                    <a:pt x="523875" y="114300"/>
                  </a:cubicBezTo>
                </a:path>
              </a:pathLst>
            </a:custGeom>
            <a:ln>
              <a:solidFill>
                <a:srgbClr val="00CC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grpSp>
        <p:nvGrpSpPr>
          <p:cNvPr id="14" name="グループ化 64"/>
          <p:cNvGrpSpPr>
            <a:grpSpLocks/>
          </p:cNvGrpSpPr>
          <p:nvPr/>
        </p:nvGrpSpPr>
        <p:grpSpPr bwMode="auto">
          <a:xfrm>
            <a:off x="4090988" y="908050"/>
            <a:ext cx="2281212" cy="1872116"/>
            <a:chOff x="5508104" y="3645024"/>
            <a:chExt cx="2281509" cy="1872208"/>
          </a:xfrm>
        </p:grpSpPr>
        <p:sp>
          <p:nvSpPr>
            <p:cNvPr id="97" name="Rectangle 63"/>
            <p:cNvSpPr>
              <a:spLocks noChangeArrowheads="1"/>
            </p:cNvSpPr>
            <p:nvPr/>
          </p:nvSpPr>
          <p:spPr bwMode="auto">
            <a:xfrm>
              <a:off x="5508104" y="3645024"/>
              <a:ext cx="2209492" cy="1800957"/>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2"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5"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9"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16" name="円/楕円 115"/>
            <p:cNvSpPr/>
            <p:nvPr/>
          </p:nvSpPr>
          <p:spPr>
            <a:xfrm>
              <a:off x="5689103"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8" name="円/楕円 117"/>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9"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0"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1" name="フローチャート : 判断 120"/>
            <p:cNvSpPr/>
            <p:nvPr/>
          </p:nvSpPr>
          <p:spPr>
            <a:xfrm>
              <a:off x="5695453" y="4922975"/>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30" name="二等辺三角形 129"/>
            <p:cNvSpPr/>
            <p:nvPr/>
          </p:nvSpPr>
          <p:spPr>
            <a:xfrm>
              <a:off x="5688308" y="5119834"/>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Tree>
    <p:extLst>
      <p:ext uri="{BB962C8B-B14F-4D97-AF65-F5344CB8AC3E}">
        <p14:creationId xmlns="" xmlns:p14="http://schemas.microsoft.com/office/powerpoint/2010/main" val="728992383"/>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22531" name="テキスト ボックス 57"/>
          <p:cNvSpPr>
            <a:spLocks noChangeArrowheads="1"/>
          </p:cNvSpPr>
          <p:nvPr/>
        </p:nvSpPr>
        <p:spPr bwMode="auto">
          <a:xfrm>
            <a:off x="4140200" y="5805488"/>
            <a:ext cx="4824413"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地下鉄２路線、</a:t>
            </a:r>
            <a:r>
              <a:rPr lang="ja-JP" altLang="en-US" sz="1100">
                <a:latin typeface="HGP創英角ｺﾞｼｯｸUB" pitchFamily="50" charset="-128"/>
              </a:rPr>
              <a:t>ＪＲ３路線、</a:t>
            </a:r>
            <a:r>
              <a:rPr lang="ja-JP" altLang="en-US" sz="1100"/>
              <a:t>私鉄２路線が</a:t>
            </a:r>
            <a:r>
              <a:rPr lang="ja-JP" altLang="en-US" sz="1100">
                <a:solidFill>
                  <a:srgbClr val="000000"/>
                </a:solidFill>
              </a:rPr>
              <a:t>走り、主要駅として西九条駅、弁天町駅を有する</a:t>
            </a:r>
            <a:endParaRPr lang="en-US" altLang="ja-JP" sz="1100">
              <a:solidFill>
                <a:srgbClr val="000000"/>
              </a:solidFill>
            </a:endParaRPr>
          </a:p>
          <a:p>
            <a:pPr eaLnBrk="1" hangingPunct="1"/>
            <a:endParaRPr lang="en-US" altLang="ja-JP" sz="1100"/>
          </a:p>
          <a:p>
            <a:pPr eaLnBrk="1" hangingPunct="1">
              <a:buFont typeface="Wingdings" pitchFamily="2" charset="2"/>
              <a:buChar char="ü"/>
            </a:pPr>
            <a:r>
              <a:rPr lang="ja-JP" altLang="en-US" sz="1100"/>
              <a:t>西は大阪湾に面し、中央部を東西に淀川・安治川、南を東西に尻無川が流れる</a:t>
            </a:r>
            <a:endParaRPr lang="ja-JP" altLang="en-US" sz="1100">
              <a:solidFill>
                <a:srgbClr val="000000"/>
              </a:solidFill>
            </a:endParaRPr>
          </a:p>
        </p:txBody>
      </p:sp>
      <p:sp>
        <p:nvSpPr>
          <p:cNvPr id="22532" name="タイトル 3"/>
          <p:cNvSpPr txBox="1">
            <a:spLocks/>
          </p:cNvSpPr>
          <p:nvPr/>
        </p:nvSpPr>
        <p:spPr bwMode="auto">
          <a:xfrm>
            <a:off x="4029075" y="30163"/>
            <a:ext cx="5013325" cy="6643592"/>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4106" name="タイトル 3"/>
          <p:cNvSpPr>
            <a:spLocks/>
          </p:cNvSpPr>
          <p:nvPr/>
        </p:nvSpPr>
        <p:spPr bwMode="auto">
          <a:xfrm>
            <a:off x="107950" y="30163"/>
            <a:ext cx="3779838" cy="32035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85725" indent="-85725">
              <a:buFont typeface="Wingdings" pitchFamily="2" charset="2"/>
              <a:buNone/>
              <a:defRPr/>
            </a:pPr>
            <a:endParaRPr lang="en-US" altLang="ja-JP" sz="8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ja-JP" sz="1300" dirty="0">
                <a:latin typeface="HGP創英角ｺﾞｼｯｸUB" pitchFamily="50" charset="-128"/>
                <a:ea typeface="HGP創英角ｺﾞｼｯｸUB" pitchFamily="50" charset="-128"/>
              </a:rPr>
              <a:t>○</a:t>
            </a:r>
            <a:r>
              <a:rPr lang="en-US" altLang="ja-JP" sz="1300" dirty="0">
                <a:latin typeface="HGP創英角ｺﾞｼｯｸUB" pitchFamily="50" charset="-128"/>
                <a:ea typeface="HGP創英角ｺﾞｼｯｸUB" pitchFamily="50" charset="-128"/>
              </a:rPr>
              <a:t>USJ</a:t>
            </a:r>
            <a:r>
              <a:rPr lang="ja-JP" altLang="en-US" sz="1300" dirty="0" err="1">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海遊館</a:t>
            </a:r>
            <a:r>
              <a:rPr lang="ja-JP" altLang="en-US" sz="1300" dirty="0">
                <a:latin typeface="HGP創英角ｺﾞｼｯｸUB" pitchFamily="50" charset="-128"/>
                <a:ea typeface="HGP創英角ｺﾞｼｯｸUB" pitchFamily="50" charset="-128"/>
              </a:rPr>
              <a:t>等の</a:t>
            </a:r>
            <a:r>
              <a:rPr lang="ja-JP" altLang="ja-JP" sz="1300" dirty="0">
                <a:latin typeface="HGP創英角ｺﾞｼｯｸUB" pitchFamily="50" charset="-128"/>
                <a:ea typeface="HGP創英角ｺﾞｼｯｸUB" pitchFamily="50" charset="-128"/>
              </a:rPr>
              <a:t>集客施設</a:t>
            </a:r>
            <a:r>
              <a:rPr lang="ja-JP" altLang="en-US" sz="1300" dirty="0">
                <a:latin typeface="HGP創英角ｺﾞｼｯｸUB" pitchFamily="50" charset="-128"/>
                <a:ea typeface="HGP創英角ｺﾞｼｯｸUB" pitchFamily="50" charset="-128"/>
              </a:rPr>
              <a:t>のほか、福島地区やほたるまちなどの商業地を有している</a:t>
            </a:r>
            <a:endParaRPr lang="en-US" altLang="ja-JP" sz="1300" dirty="0">
              <a:latin typeface="HGP創英角ｺﾞｼｯｸUB" pitchFamily="50" charset="-128"/>
              <a:ea typeface="HGP創英角ｺﾞｼｯｸUB" pitchFamily="50" charset="-128"/>
            </a:endParaRPr>
          </a:p>
          <a:p>
            <a:pPr marL="144000" indent="-457200">
              <a:lnSpc>
                <a:spcPts val="1600"/>
              </a:lnSpc>
              <a:defRPr/>
            </a:pPr>
            <a:r>
              <a:rPr lang="ja-JP" altLang="ja-JP" sz="1300" dirty="0" smtClean="0">
                <a:latin typeface="HGP創英角ｺﾞｼｯｸUB" pitchFamily="50" charset="-128"/>
                <a:ea typeface="HGP創英角ｺﾞｼｯｸUB" pitchFamily="50" charset="-128"/>
              </a:rPr>
              <a:t>○工業</a:t>
            </a:r>
            <a:r>
              <a:rPr lang="ja-JP" altLang="ja-JP" sz="1300" dirty="0">
                <a:latin typeface="HGP創英角ｺﾞｼｯｸUB" pitchFamily="50" charset="-128"/>
                <a:ea typeface="HGP創英角ｺﾞｼｯｸUB" pitchFamily="50" charset="-128"/>
              </a:rPr>
              <a:t>従業者が多く、工業出荷額</a:t>
            </a:r>
            <a:r>
              <a:rPr lang="ja-JP" altLang="en-US" sz="1300" dirty="0">
                <a:latin typeface="HGP創英角ｺﾞｼｯｸUB" pitchFamily="50" charset="-128"/>
                <a:ea typeface="HGP創英角ｺﾞｼｯｸUB" pitchFamily="50" charset="-128"/>
              </a:rPr>
              <a:t>や</a:t>
            </a:r>
            <a:r>
              <a:rPr lang="ja-JP" altLang="ja-JP" sz="1300" dirty="0">
                <a:latin typeface="HGP創英角ｺﾞｼｯｸUB" pitchFamily="50" charset="-128"/>
                <a:ea typeface="HGP創英角ｺﾞｼｯｸUB" pitchFamily="50" charset="-128"/>
              </a:rPr>
              <a:t>工業地域割合が</a:t>
            </a:r>
            <a:r>
              <a:rPr lang="ja-JP" altLang="en-US" sz="1300" dirty="0">
                <a:latin typeface="HGP創英角ｺﾞｼｯｸUB" pitchFamily="50" charset="-128"/>
                <a:ea typeface="HGP創英角ｺﾞｼｯｸUB" pitchFamily="50" charset="-128"/>
              </a:rPr>
              <a:t>大きい</a:t>
            </a:r>
            <a:r>
              <a:rPr lang="ja-JP" altLang="ja-JP" sz="1300" dirty="0">
                <a:latin typeface="HGP創英角ｺﾞｼｯｸUB" pitchFamily="50" charset="-128"/>
                <a:ea typeface="HGP創英角ｺﾞｼｯｸUB" pitchFamily="50" charset="-128"/>
              </a:rPr>
              <a:t>工業・港湾エリア</a:t>
            </a:r>
          </a:p>
          <a:p>
            <a:pPr marL="144000" indent="-457200">
              <a:lnSpc>
                <a:spcPts val="1600"/>
              </a:lnSpc>
              <a:defRPr/>
            </a:pP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夢洲地区は、現在誘致が進む</a:t>
            </a:r>
            <a:r>
              <a:rPr lang="en-US" altLang="ja-JP" sz="1300" dirty="0">
                <a:latin typeface="HGP創英角ｺﾞｼｯｸUB" pitchFamily="50" charset="-128"/>
                <a:ea typeface="HGP創英角ｺﾞｼｯｸUB" pitchFamily="50" charset="-128"/>
              </a:rPr>
              <a:t>2025</a:t>
            </a:r>
            <a:r>
              <a:rPr lang="ja-JP" altLang="ja-JP" sz="1300" dirty="0">
                <a:latin typeface="HGP創英角ｺﾞｼｯｸUB" pitchFamily="50" charset="-128"/>
                <a:ea typeface="HGP創英角ｺﾞｼｯｸUB" pitchFamily="50" charset="-128"/>
              </a:rPr>
              <a:t>年日本万国博覧会の開催が</a:t>
            </a:r>
            <a:r>
              <a:rPr lang="ja-JP" altLang="en-US" sz="1300" dirty="0">
                <a:latin typeface="HGP創英角ｺﾞｼｯｸUB" pitchFamily="50" charset="-128"/>
                <a:ea typeface="HGP創英角ｺﾞｼｯｸUB" pitchFamily="50" charset="-128"/>
              </a:rPr>
              <a:t>計画</a:t>
            </a:r>
            <a:r>
              <a:rPr lang="ja-JP" altLang="ja-JP" sz="1300" dirty="0">
                <a:latin typeface="HGP創英角ｺﾞｼｯｸUB" pitchFamily="50" charset="-128"/>
                <a:ea typeface="HGP創英角ｺﾞｼｯｸUB" pitchFamily="50" charset="-128"/>
              </a:rPr>
              <a:t>されている</a:t>
            </a:r>
          </a:p>
          <a:p>
            <a:pPr marL="144000" indent="-457200">
              <a:lnSpc>
                <a:spcPts val="1600"/>
              </a:lnSpc>
              <a:defRPr/>
            </a:pP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ベイエリアでは、夢洲において、</a:t>
            </a:r>
            <a:r>
              <a:rPr lang="en-US" altLang="ja-JP" sz="1300" dirty="0">
                <a:latin typeface="HGP創英角ｺﾞｼｯｸUB" pitchFamily="50" charset="-128"/>
                <a:ea typeface="HGP創英角ｺﾞｼｯｸUB" pitchFamily="50" charset="-128"/>
              </a:rPr>
              <a:t>MICE</a:t>
            </a:r>
            <a:r>
              <a:rPr lang="ja-JP" altLang="ja-JP" sz="1300" dirty="0">
                <a:latin typeface="HGP創英角ｺﾞｼｯｸUB" pitchFamily="50" charset="-128"/>
                <a:ea typeface="HGP創英角ｺﾞｼｯｸUB" pitchFamily="50" charset="-128"/>
              </a:rPr>
              <a:t>機能や国際的なエンターテイメント機能等を備えた国際観光拠点形成に向けた取組みが</a:t>
            </a:r>
            <a:r>
              <a:rPr lang="ja-JP" altLang="en-US" sz="1300" dirty="0">
                <a:latin typeface="HGP創英角ｺﾞｼｯｸUB" pitchFamily="50" charset="-128"/>
                <a:ea typeface="HGP創英角ｺﾞｼｯｸUB" pitchFamily="50" charset="-128"/>
              </a:rPr>
              <a:t>計画されている。</a:t>
            </a:r>
            <a:r>
              <a:rPr lang="ja-JP" altLang="ja-JP" sz="1300" dirty="0">
                <a:latin typeface="HGP創英角ｺﾞｼｯｸUB" pitchFamily="50" charset="-128"/>
                <a:ea typeface="HGP創英角ｺﾞｼｯｸUB" pitchFamily="50" charset="-128"/>
              </a:rPr>
              <a:t>また、舞洲において、大阪を本拠とするプロスポーツチーム（大阪エヴェッサ、オリックス・バファローズ、セレッソ大阪）の活動拠点を核として、スポーツアイランドが形成されている</a:t>
            </a:r>
          </a:p>
          <a:p>
            <a:pPr marL="85725" indent="-85725">
              <a:lnSpc>
                <a:spcPts val="1800"/>
              </a:lnSpc>
              <a:buFont typeface="Wingdings" pitchFamily="2" charset="2"/>
              <a:buNone/>
              <a:defRPr/>
            </a:pPr>
            <a:endParaRPr lang="ja-JP" altLang="en-US" sz="1200" dirty="0">
              <a:solidFill>
                <a:srgbClr val="000000"/>
              </a:solidFill>
              <a:latin typeface="HGP創英角ｺﾞｼｯｸUB" pitchFamily="50" charset="-128"/>
              <a:ea typeface="HGP創英角ｺﾞｼｯｸUB" pitchFamily="50" charset="-128"/>
            </a:endParaRPr>
          </a:p>
        </p:txBody>
      </p:sp>
      <p:sp>
        <p:nvSpPr>
          <p:cNvPr id="22534"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79388" y="3409950"/>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84" name="タイトル 3"/>
          <p:cNvSpPr>
            <a:spLocks/>
          </p:cNvSpPr>
          <p:nvPr/>
        </p:nvSpPr>
        <p:spPr bwMode="auto">
          <a:xfrm>
            <a:off x="107950" y="3357563"/>
            <a:ext cx="3779838" cy="3376328"/>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316,665</a:t>
            </a:r>
            <a:r>
              <a:rPr lang="ja-JP" altLang="en-US" sz="1100" dirty="0">
                <a:solidFill>
                  <a:srgbClr val="000000"/>
                </a:solidFill>
                <a:latin typeface="ＭＳ Ｐゴシック" pitchFamily="50" charset="-128"/>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人口推移を見ると</a:t>
            </a:r>
            <a:r>
              <a:rPr lang="ja-JP" altLang="en-US" sz="1100" dirty="0">
                <a:solidFill>
                  <a:srgbClr val="000000"/>
                </a:solidFill>
                <a:latin typeface="ＭＳ Ｐゴシック" pitchFamily="50" charset="-128"/>
                <a:ea typeface="ＭＳ Ｐゴシック" pitchFamily="50" charset="-128"/>
                <a:cs typeface="Times New Roman" pitchFamily="18" charset="0"/>
              </a:rPr>
              <a:t>増加傾向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年の年少人口（</a:t>
            </a:r>
            <a:r>
              <a:rPr lang="en-US" altLang="ja-JP" sz="1100" dirty="0">
                <a:solidFill>
                  <a:srgbClr val="000000"/>
                </a:solidFill>
                <a:latin typeface="ＭＳ Ｐゴシック" pitchFamily="50" charset="-128"/>
                <a:ea typeface="ＭＳ Ｐゴシック" pitchFamily="50" charset="-128"/>
                <a:cs typeface="Times New Roman" pitchFamily="18" charset="0"/>
              </a:rPr>
              <a:t>15</a:t>
            </a:r>
            <a:r>
              <a:rPr lang="ja-JP" altLang="en-US" sz="1100" dirty="0">
                <a:solidFill>
                  <a:srgbClr val="000000"/>
                </a:solidFill>
                <a:latin typeface="ＭＳ Ｐゴシック" pitchFamily="50" charset="-128"/>
                <a:ea typeface="ＭＳ Ｐゴシック" pitchFamily="50" charset="-128"/>
                <a:cs typeface="Times New Roman" pitchFamily="18" charset="0"/>
              </a:rPr>
              <a:t>歳未満）の割合は</a:t>
            </a:r>
            <a:r>
              <a:rPr lang="en-US" altLang="ja-JP" sz="1100" dirty="0">
                <a:solidFill>
                  <a:srgbClr val="000000"/>
                </a:solidFill>
                <a:latin typeface="ＭＳ Ｐゴシック" pitchFamily="50" charset="-128"/>
                <a:ea typeface="ＭＳ Ｐゴシック" pitchFamily="50" charset="-128"/>
                <a:cs typeface="Times New Roman" pitchFamily="18" charset="0"/>
              </a:rPr>
              <a:t>12.0</a:t>
            </a:r>
            <a:r>
              <a:rPr lang="ja-JP" altLang="en-US" sz="1100" dirty="0">
                <a:solidFill>
                  <a:srgbClr val="000000"/>
                </a:solidFill>
                <a:latin typeface="ＭＳ Ｐゴシック" pitchFamily="50" charset="-128"/>
                <a:ea typeface="ＭＳ Ｐゴシック" pitchFamily="50" charset="-128"/>
                <a:cs typeface="Times New Roman" pitchFamily="18" charset="0"/>
              </a:rPr>
              <a:t>％となっており、総合区（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a:t>
            </a:r>
            <a:r>
              <a:rPr lang="en-US" altLang="ja-JP" sz="1100" dirty="0">
                <a:solidFill>
                  <a:srgbClr val="000000"/>
                </a:solidFill>
                <a:latin typeface="ＭＳ Ｐゴシック" pitchFamily="50" charset="-128"/>
                <a:ea typeface="ＭＳ Ｐゴシック" pitchFamily="50" charset="-128"/>
                <a:cs typeface="Times New Roman" pitchFamily="18" charset="0"/>
              </a:rPr>
              <a:t>11.2 </a:t>
            </a:r>
            <a:r>
              <a:rPr lang="ja-JP" altLang="en-US" sz="1100" dirty="0">
                <a:solidFill>
                  <a:srgbClr val="000000"/>
                </a:solidFill>
                <a:latin typeface="ＭＳ Ｐゴシック" pitchFamily="50" charset="-128"/>
                <a:ea typeface="ＭＳ Ｐゴシック" pitchFamily="50" charset="-128"/>
                <a:cs typeface="Times New Roman" pitchFamily="18" charset="0"/>
              </a:rPr>
              <a:t>％を上回っている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286,901</a:t>
            </a:r>
            <a:r>
              <a:rPr lang="ja-JP" altLang="en-US" sz="1100" dirty="0">
                <a:solidFill>
                  <a:srgbClr val="000000"/>
                </a:solidFill>
                <a:latin typeface="ＭＳ Ｐゴシック" pitchFamily="50" charset="-128"/>
                <a:ea typeface="ＭＳ Ｐゴシック" pitchFamily="50" charset="-128"/>
                <a:cs typeface="Times New Roman" pitchFamily="18" charset="0"/>
              </a:rPr>
              <a:t>人で今後は減少傾向と予測される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1</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3,424</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○工業の出荷額は</a:t>
            </a:r>
            <a:r>
              <a:rPr lang="en-US" altLang="ja-JP" sz="1100" dirty="0">
                <a:solidFill>
                  <a:srgbClr val="000000"/>
                </a:solidFill>
                <a:latin typeface="ＭＳ Ｐゴシック" pitchFamily="50" charset="-128"/>
                <a:ea typeface="ＭＳ Ｐゴシック" pitchFamily="50" charset="-128"/>
                <a:cs typeface="Times New Roman" pitchFamily="18" charset="0"/>
              </a:rPr>
              <a:t>9,391</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4,544</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○建物用途の割合は工業が</a:t>
            </a:r>
            <a:r>
              <a:rPr lang="en-US" altLang="ja-JP" sz="1100" dirty="0">
                <a:solidFill>
                  <a:srgbClr val="000000"/>
                </a:solidFill>
                <a:latin typeface="ＭＳ Ｐゴシック" pitchFamily="50" charset="-128"/>
                <a:ea typeface="ＭＳ Ｐゴシック" pitchFamily="50" charset="-128"/>
                <a:cs typeface="Times New Roman" pitchFamily="18" charset="0"/>
              </a:rPr>
              <a:t>46.4</a:t>
            </a:r>
            <a:r>
              <a:rPr lang="ja-JP" altLang="en-US" sz="1100" dirty="0">
                <a:solidFill>
                  <a:srgbClr val="000000"/>
                </a:solidFill>
                <a:latin typeface="ＭＳ Ｐゴシック" pitchFamily="50" charset="-128"/>
                <a:ea typeface="ＭＳ Ｐゴシック" pitchFamily="50" charset="-128"/>
                <a:cs typeface="Times New Roman" pitchFamily="18" charset="0"/>
              </a:rPr>
              <a:t>％と全体に占める割合が大きい</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rPr>
              <a:t>○区域内には鉄道駅が</a:t>
            </a:r>
            <a:r>
              <a:rPr lang="en-US" altLang="ja-JP" sz="1100" dirty="0">
                <a:latin typeface="ＭＳ Ｐゴシック" pitchFamily="50" charset="-128"/>
                <a:ea typeface="ＭＳ Ｐゴシック" pitchFamily="50" charset="-128"/>
              </a:rPr>
              <a:t>26</a:t>
            </a:r>
            <a:r>
              <a:rPr lang="ja-JP" altLang="ja-JP" sz="1100" dirty="0">
                <a:latin typeface="ＭＳ Ｐゴシック" pitchFamily="50" charset="-128"/>
                <a:ea typeface="ＭＳ Ｐゴシック" pitchFamily="50" charset="-128"/>
              </a:rPr>
              <a:t>駅設置されており、１ｋ㎡</a:t>
            </a:r>
            <a:r>
              <a:rPr lang="ja-JP" altLang="ja-JP" sz="1100" dirty="0" err="1">
                <a:latin typeface="ＭＳ Ｐゴシック" pitchFamily="50" charset="-128"/>
                <a:ea typeface="ＭＳ Ｐゴシック" pitchFamily="50" charset="-128"/>
              </a:rPr>
              <a:t>あた</a:t>
            </a:r>
            <a:r>
              <a:rPr lang="en-US" altLang="ja-JP" sz="1100" dirty="0">
                <a:latin typeface="ＭＳ Ｐゴシック" pitchFamily="50" charset="-128"/>
                <a:ea typeface="ＭＳ Ｐゴシック" pitchFamily="50" charset="-128"/>
              </a:rPr>
              <a:t> </a:t>
            </a:r>
            <a:r>
              <a:rPr lang="ja-JP" altLang="ja-JP" sz="1100" dirty="0" err="1">
                <a:latin typeface="ＭＳ Ｐゴシック" pitchFamily="50" charset="-128"/>
                <a:ea typeface="ＭＳ Ｐゴシック" pitchFamily="50" charset="-128"/>
              </a:rPr>
              <a:t>りの</a:t>
            </a:r>
            <a:r>
              <a:rPr lang="ja-JP" altLang="en-US" sz="1100" dirty="0">
                <a:latin typeface="ＭＳ Ｐゴシック" pitchFamily="50" charset="-128"/>
                <a:ea typeface="ＭＳ Ｐゴシック" pitchFamily="50" charset="-128"/>
              </a:rPr>
              <a:t>鉄</a:t>
            </a:r>
            <a:r>
              <a:rPr lang="ja-JP" altLang="ja-JP" sz="1100" dirty="0">
                <a:latin typeface="ＭＳ Ｐゴシック" pitchFamily="50" charset="-128"/>
                <a:ea typeface="ＭＳ Ｐゴシック" pitchFamily="50" charset="-128"/>
              </a:rPr>
              <a:t>道駅数は</a:t>
            </a:r>
            <a:r>
              <a:rPr lang="en-US" altLang="ja-JP" sz="1100" dirty="0">
                <a:latin typeface="ＭＳ Ｐゴシック" pitchFamily="50" charset="-128"/>
                <a:ea typeface="ＭＳ Ｐゴシック" pitchFamily="50" charset="-128"/>
              </a:rPr>
              <a:t>0.6</a:t>
            </a:r>
            <a:r>
              <a:rPr lang="ja-JP" altLang="ja-JP" sz="1100" dirty="0">
                <a:latin typeface="ＭＳ Ｐゴシック" pitchFamily="50" charset="-128"/>
                <a:ea typeface="ＭＳ Ｐゴシック" pitchFamily="50" charset="-128"/>
              </a:rPr>
              <a:t>駅ある</a:t>
            </a:r>
            <a:endParaRPr lang="en-US" altLang="ja-JP" sz="1100" dirty="0">
              <a:latin typeface="ＭＳ Ｐゴシック" pitchFamily="50" charset="-128"/>
              <a:ea typeface="ＭＳ Ｐゴシック" pitchFamily="50" charset="-128"/>
            </a:endParaRPr>
          </a:p>
          <a:p>
            <a:pPr marL="144000" indent="-457200" eaLnBrk="0" hangingPunct="0">
              <a:defRPr/>
            </a:pPr>
            <a:r>
              <a:rPr lang="ja-JP" altLang="en-US" sz="1100" dirty="0">
                <a:latin typeface="ＭＳ Ｐゴシック" pitchFamily="50" charset="-128"/>
                <a:ea typeface="ＭＳ Ｐゴシック" pitchFamily="50" charset="-128"/>
              </a:rPr>
              <a:t>○病院・診療所数は</a:t>
            </a:r>
            <a:r>
              <a:rPr lang="en-US" altLang="ja-JP" sz="1100" dirty="0">
                <a:latin typeface="ＭＳ Ｐゴシック" pitchFamily="50" charset="-128"/>
                <a:ea typeface="ＭＳ Ｐゴシック" pitchFamily="50" charset="-128"/>
              </a:rPr>
              <a:t>530</a:t>
            </a:r>
            <a:r>
              <a:rPr lang="ja-JP" altLang="en-US" sz="1100" dirty="0">
                <a:latin typeface="ＭＳ Ｐゴシック" pitchFamily="50" charset="-128"/>
                <a:ea typeface="ＭＳ Ｐゴシック" pitchFamily="50" charset="-128"/>
              </a:rPr>
              <a:t>カ所で、千人あたりの病院・</a:t>
            </a:r>
            <a:r>
              <a:rPr lang="ja-JP" altLang="en-US" sz="1100" dirty="0">
                <a:latin typeface="ＭＳ Ｐゴシック" pitchFamily="50" charset="-128"/>
                <a:ea typeface="ＭＳ Ｐゴシック" pitchFamily="50" charset="-128"/>
                <a:cs typeface="Times New Roman" pitchFamily="18" charset="0"/>
              </a:rPr>
              <a:t>診療所</a:t>
            </a:r>
            <a:r>
              <a:rPr lang="ja-JP" altLang="en-US" sz="1100" dirty="0">
                <a:latin typeface="ＭＳ Ｐゴシック" pitchFamily="50" charset="-128"/>
                <a:ea typeface="ＭＳ Ｐゴシック" pitchFamily="50" charset="-128"/>
              </a:rPr>
              <a:t>数は</a:t>
            </a:r>
            <a:r>
              <a:rPr lang="en-US" altLang="ja-JP" sz="1100" dirty="0">
                <a:latin typeface="ＭＳ Ｐゴシック" pitchFamily="50" charset="-128"/>
                <a:ea typeface="ＭＳ Ｐゴシック" pitchFamily="50" charset="-128"/>
              </a:rPr>
              <a:t>1.7</a:t>
            </a:r>
            <a:r>
              <a:rPr lang="ja-JP" altLang="en-US" sz="1100" dirty="0">
                <a:latin typeface="ＭＳ Ｐゴシック" pitchFamily="50" charset="-128"/>
                <a:ea typeface="ＭＳ Ｐゴシック" pitchFamily="50" charset="-128"/>
              </a:rPr>
              <a:t>カ所である</a:t>
            </a:r>
            <a:endParaRPr lang="en-US" altLang="ja-JP" sz="1100" dirty="0">
              <a:latin typeface="ＭＳ Ｐゴシック" pitchFamily="50" charset="-128"/>
              <a:ea typeface="ＭＳ Ｐゴシック" pitchFamily="50" charset="-128"/>
            </a:endParaRPr>
          </a:p>
          <a:p>
            <a:pPr>
              <a:lnSpc>
                <a:spcPts val="1800"/>
              </a:lnSpc>
              <a:defRPr/>
            </a:pPr>
            <a:endParaRPr lang="ja-JP" altLang="en-US" sz="1200" dirty="0">
              <a:solidFill>
                <a:srgbClr val="000000"/>
              </a:solidFill>
              <a:latin typeface="HGP創英角ｺﾞｼｯｸUB" pitchFamily="50" charset="-128"/>
              <a:ea typeface="HGP創英角ｺﾞｼｯｸUB" pitchFamily="50" charset="-128"/>
            </a:endParaRPr>
          </a:p>
        </p:txBody>
      </p:sp>
      <p:grpSp>
        <p:nvGrpSpPr>
          <p:cNvPr id="2" name="グループ化 77"/>
          <p:cNvGrpSpPr>
            <a:grpSpLocks/>
          </p:cNvGrpSpPr>
          <p:nvPr/>
        </p:nvGrpSpPr>
        <p:grpSpPr bwMode="auto">
          <a:xfrm>
            <a:off x="4057650" y="1544638"/>
            <a:ext cx="4910138" cy="3940175"/>
            <a:chOff x="4057650" y="1545206"/>
            <a:chExt cx="4910087" cy="3939607"/>
          </a:xfrm>
        </p:grpSpPr>
        <p:grpSp>
          <p:nvGrpSpPr>
            <p:cNvPr id="3" name="グループ化 109"/>
            <p:cNvGrpSpPr>
              <a:grpSpLocks/>
            </p:cNvGrpSpPr>
            <p:nvPr/>
          </p:nvGrpSpPr>
          <p:grpSpPr bwMode="auto">
            <a:xfrm>
              <a:off x="4057650" y="1545206"/>
              <a:ext cx="4910087" cy="3939607"/>
              <a:chOff x="2616840" y="1988840"/>
              <a:chExt cx="5344418" cy="4287473"/>
            </a:xfrm>
          </p:grpSpPr>
          <p:grpSp>
            <p:nvGrpSpPr>
              <p:cNvPr id="5" name="グループ化 97"/>
              <p:cNvGrpSpPr>
                <a:grpSpLocks/>
              </p:cNvGrpSpPr>
              <p:nvPr/>
            </p:nvGrpSpPr>
            <p:grpSpPr bwMode="auto">
              <a:xfrm>
                <a:off x="2616840" y="1988840"/>
                <a:ext cx="5266662" cy="4287473"/>
                <a:chOff x="2328808" y="1916832"/>
                <a:chExt cx="5266662" cy="4287473"/>
              </a:xfrm>
            </p:grpSpPr>
            <p:grpSp>
              <p:nvGrpSpPr>
                <p:cNvPr id="6" name="グループ化 128"/>
                <p:cNvGrpSpPr>
                  <a:grpSpLocks/>
                </p:cNvGrpSpPr>
                <p:nvPr/>
              </p:nvGrpSpPr>
              <p:grpSpPr bwMode="auto">
                <a:xfrm>
                  <a:off x="2328808" y="1916832"/>
                  <a:ext cx="5266662" cy="4287473"/>
                  <a:chOff x="2616840" y="1412776"/>
                  <a:chExt cx="5266662" cy="4287473"/>
                </a:xfrm>
              </p:grpSpPr>
              <p:grpSp>
                <p:nvGrpSpPr>
                  <p:cNvPr id="7" name="グループ化 68"/>
                  <p:cNvGrpSpPr>
                    <a:grpSpLocks/>
                  </p:cNvGrpSpPr>
                  <p:nvPr/>
                </p:nvGrpSpPr>
                <p:grpSpPr bwMode="auto">
                  <a:xfrm>
                    <a:off x="3059832" y="1412776"/>
                    <a:ext cx="4823670" cy="4287473"/>
                    <a:chOff x="0" y="0"/>
                    <a:chExt cx="4823670" cy="4287473"/>
                  </a:xfrm>
                </p:grpSpPr>
                <p:pic>
                  <p:nvPicPr>
                    <p:cNvPr id="22601" name="Picture 1"/>
                    <p:cNvPicPr>
                      <a:picLocks noChangeAspect="1" noChangeArrowheads="1"/>
                    </p:cNvPicPr>
                    <p:nvPr/>
                  </p:nvPicPr>
                  <p:blipFill>
                    <a:blip r:embed="rId3" cstate="print">
                      <a:extLst>
                        <a:ext uri="{28A0092B-C50C-407E-A947-70E740481C1C}">
                          <a14:useLocalDpi xmlns="" xmlns:a14="http://schemas.microsoft.com/office/drawing/2010/main" val="0"/>
                        </a:ext>
                      </a:extLst>
                    </a:blip>
                    <a:srcRect l="20763" t="7838" r="50945" b="31415"/>
                    <a:stretch>
                      <a:fillRect/>
                    </a:stretch>
                  </p:blipFill>
                  <p:spPr bwMode="gray">
                    <a:xfrm>
                      <a:off x="0" y="6724"/>
                      <a:ext cx="4765964" cy="425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
                          <a:solidFill>
                            <a:srgbClr val="000000"/>
                          </a:solidFill>
                          <a:miter lim="800000"/>
                          <a:headEnd/>
                          <a:tailEnd/>
                        </a14:hiddenLine>
                      </a:ext>
                    </a:extLst>
                  </p:spPr>
                </p:pic>
                <p:sp>
                  <p:nvSpPr>
                    <p:cNvPr id="186" name="正方形/長方形 185"/>
                    <p:cNvSpPr/>
                    <p:nvPr/>
                  </p:nvSpPr>
                  <p:spPr bwMode="gray">
                    <a:xfrm>
                      <a:off x="472799" y="0"/>
                      <a:ext cx="625503" cy="21074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7" name="正方形/長方形 186"/>
                    <p:cNvSpPr/>
                    <p:nvPr/>
                  </p:nvSpPr>
                  <p:spPr bwMode="gray">
                    <a:xfrm>
                      <a:off x="4002915" y="2352755"/>
                      <a:ext cx="772374" cy="19157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8" name="正方形/長方形 187"/>
                    <p:cNvSpPr/>
                    <p:nvPr/>
                  </p:nvSpPr>
                  <p:spPr bwMode="gray">
                    <a:xfrm>
                      <a:off x="4016738" y="476770"/>
                      <a:ext cx="770647" cy="5735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9" name="正方形/長方形 188"/>
                    <p:cNvSpPr/>
                    <p:nvPr/>
                  </p:nvSpPr>
                  <p:spPr bwMode="gray">
                    <a:xfrm>
                      <a:off x="4490184" y="1755065"/>
                      <a:ext cx="333486" cy="618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0" name="正方形/長方形 189"/>
                    <p:cNvSpPr/>
                    <p:nvPr/>
                  </p:nvSpPr>
                  <p:spPr bwMode="gray">
                    <a:xfrm>
                      <a:off x="4312209" y="1962357"/>
                      <a:ext cx="333487" cy="4007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1" name="正方形/長方形 190"/>
                    <p:cNvSpPr/>
                    <p:nvPr/>
                  </p:nvSpPr>
                  <p:spPr bwMode="gray">
                    <a:xfrm>
                      <a:off x="4236181" y="2095368"/>
                      <a:ext cx="333487" cy="4024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2" name="正方形/長方形 191"/>
                    <p:cNvSpPr/>
                    <p:nvPr/>
                  </p:nvSpPr>
                  <p:spPr bwMode="gray">
                    <a:xfrm>
                      <a:off x="2264640" y="4104366"/>
                      <a:ext cx="770647" cy="1831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3" name="正方形/長方形 192"/>
                    <p:cNvSpPr/>
                    <p:nvPr/>
                  </p:nvSpPr>
                  <p:spPr bwMode="gray">
                    <a:xfrm>
                      <a:off x="2808" y="4144096"/>
                      <a:ext cx="305840" cy="1433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sp>
                <p:nvSpPr>
                  <p:cNvPr id="155" name="円/楕円 154"/>
                  <p:cNvSpPr/>
                  <p:nvPr/>
                </p:nvSpPr>
                <p:spPr bwMode="gray">
                  <a:xfrm>
                    <a:off x="6012179" y="3575514"/>
                    <a:ext cx="145144" cy="14510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56" name="フリーフォーム 155"/>
                  <p:cNvSpPr/>
                  <p:nvPr/>
                </p:nvSpPr>
                <p:spPr bwMode="gray">
                  <a:xfrm>
                    <a:off x="5075653" y="4133472"/>
                    <a:ext cx="1802207" cy="1095189"/>
                  </a:xfrm>
                  <a:custGeom>
                    <a:avLst/>
                    <a:gdLst>
                      <a:gd name="connsiteX0" fmla="*/ 0 w 1803400"/>
                      <a:gd name="connsiteY0" fmla="*/ 1095375 h 1095375"/>
                      <a:gd name="connsiteX1" fmla="*/ 409575 w 1803400"/>
                      <a:gd name="connsiteY1" fmla="*/ 809625 h 1095375"/>
                      <a:gd name="connsiteX2" fmla="*/ 971550 w 1803400"/>
                      <a:gd name="connsiteY2" fmla="*/ 542925 h 1095375"/>
                      <a:gd name="connsiteX3" fmla="*/ 1143000 w 1803400"/>
                      <a:gd name="connsiteY3" fmla="*/ 314325 h 1095375"/>
                      <a:gd name="connsiteX4" fmla="*/ 1695450 w 1803400"/>
                      <a:gd name="connsiteY4" fmla="*/ 104775 h 1095375"/>
                      <a:gd name="connsiteX5" fmla="*/ 1790700 w 1803400"/>
                      <a:gd name="connsiteY5" fmla="*/ 0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3400" h="1095375">
                        <a:moveTo>
                          <a:pt x="0" y="1095375"/>
                        </a:moveTo>
                        <a:cubicBezTo>
                          <a:pt x="123825" y="998537"/>
                          <a:pt x="247650" y="901700"/>
                          <a:pt x="409575" y="809625"/>
                        </a:cubicBezTo>
                        <a:cubicBezTo>
                          <a:pt x="571500" y="717550"/>
                          <a:pt x="849313" y="625475"/>
                          <a:pt x="971550" y="542925"/>
                        </a:cubicBezTo>
                        <a:cubicBezTo>
                          <a:pt x="1093788" y="460375"/>
                          <a:pt x="1022350" y="387350"/>
                          <a:pt x="1143000" y="314325"/>
                        </a:cubicBezTo>
                        <a:cubicBezTo>
                          <a:pt x="1263650" y="241300"/>
                          <a:pt x="1587500" y="157162"/>
                          <a:pt x="1695450" y="104775"/>
                        </a:cubicBezTo>
                        <a:cubicBezTo>
                          <a:pt x="1803400" y="52388"/>
                          <a:pt x="1797050" y="26194"/>
                          <a:pt x="1790700" y="0"/>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58" name="フリーフォーム 157"/>
                  <p:cNvSpPr/>
                  <p:nvPr/>
                </p:nvSpPr>
                <p:spPr bwMode="gray">
                  <a:xfrm>
                    <a:off x="7162965" y="3141930"/>
                    <a:ext cx="157239" cy="278116"/>
                  </a:xfrm>
                  <a:custGeom>
                    <a:avLst/>
                    <a:gdLst>
                      <a:gd name="connsiteX0" fmla="*/ 0 w 600075"/>
                      <a:gd name="connsiteY0" fmla="*/ 0 h 581025"/>
                      <a:gd name="connsiteX1" fmla="*/ 152400 w 600075"/>
                      <a:gd name="connsiteY1" fmla="*/ 352425 h 581025"/>
                      <a:gd name="connsiteX2" fmla="*/ 600075 w 600075"/>
                      <a:gd name="connsiteY2" fmla="*/ 581025 h 581025"/>
                    </a:gdLst>
                    <a:ahLst/>
                    <a:cxnLst>
                      <a:cxn ang="0">
                        <a:pos x="connsiteX0" y="connsiteY0"/>
                      </a:cxn>
                      <a:cxn ang="0">
                        <a:pos x="connsiteX1" y="connsiteY1"/>
                      </a:cxn>
                      <a:cxn ang="0">
                        <a:pos x="connsiteX2" y="connsiteY2"/>
                      </a:cxn>
                    </a:cxnLst>
                    <a:rect l="l" t="t" r="r" b="b"/>
                    <a:pathLst>
                      <a:path w="600075" h="581025">
                        <a:moveTo>
                          <a:pt x="0" y="0"/>
                        </a:moveTo>
                        <a:cubicBezTo>
                          <a:pt x="26194" y="127794"/>
                          <a:pt x="52388" y="255588"/>
                          <a:pt x="152400" y="352425"/>
                        </a:cubicBezTo>
                        <a:cubicBezTo>
                          <a:pt x="252412" y="449262"/>
                          <a:pt x="600075" y="581025"/>
                          <a:pt x="600075" y="581025"/>
                        </a:cubicBez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nvGrpSpPr>
                  <p:cNvPr id="8" name="グループ化 53"/>
                  <p:cNvGrpSpPr>
                    <a:grpSpLocks/>
                  </p:cNvGrpSpPr>
                  <p:nvPr/>
                </p:nvGrpSpPr>
                <p:grpSpPr bwMode="auto">
                  <a:xfrm>
                    <a:off x="2616840" y="2502782"/>
                    <a:ext cx="4689540" cy="3086912"/>
                    <a:chOff x="2040776" y="3030776"/>
                    <a:chExt cx="4689540" cy="3086912"/>
                  </a:xfrm>
                </p:grpSpPr>
                <p:grpSp>
                  <p:nvGrpSpPr>
                    <p:cNvPr id="9" name="グループ化 153"/>
                    <p:cNvGrpSpPr>
                      <a:grpSpLocks/>
                    </p:cNvGrpSpPr>
                    <p:nvPr/>
                  </p:nvGrpSpPr>
                  <p:grpSpPr bwMode="auto">
                    <a:xfrm>
                      <a:off x="2040776" y="3030776"/>
                      <a:ext cx="4689540" cy="2792521"/>
                      <a:chOff x="1680736" y="2814752"/>
                      <a:chExt cx="4689540" cy="2792521"/>
                    </a:xfrm>
                  </p:grpSpPr>
                  <p:sp>
                    <p:nvSpPr>
                      <p:cNvPr id="162" name="正方形/長方形 161"/>
                      <p:cNvSpPr/>
                      <p:nvPr/>
                    </p:nvSpPr>
                    <p:spPr bwMode="gray">
                      <a:xfrm>
                        <a:off x="1680736" y="3320888"/>
                        <a:ext cx="1092038" cy="27811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工場集積地</a:t>
                        </a:r>
                        <a:endParaRPr lang="en-US" altLang="ja-JP" sz="900" dirty="0">
                          <a:solidFill>
                            <a:schemeClr val="tx1"/>
                          </a:solidFill>
                        </a:endParaRPr>
                      </a:p>
                    </p:txBody>
                  </p:sp>
                  <p:sp>
                    <p:nvSpPr>
                      <p:cNvPr id="163" name="円/楕円 162"/>
                      <p:cNvSpPr/>
                      <p:nvPr/>
                    </p:nvSpPr>
                    <p:spPr bwMode="gray">
                      <a:xfrm>
                        <a:off x="3635896" y="3308922"/>
                        <a:ext cx="936104" cy="360040"/>
                      </a:xfrm>
                      <a:prstGeom prst="ellipse">
                        <a:avLst/>
                      </a:prstGeom>
                      <a:gradFill>
                        <a:gsLst>
                          <a:gs pos="100000">
                            <a:srgbClr val="92D050"/>
                          </a:gs>
                          <a:gs pos="30000">
                            <a:schemeClr val="accent3">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164" name="直線コネクタ 163"/>
                      <p:cNvCxnSpPr/>
                      <p:nvPr/>
                    </p:nvCxnSpPr>
                    <p:spPr bwMode="gray">
                      <a:xfrm>
                        <a:off x="2632814" y="3460809"/>
                        <a:ext cx="1003914" cy="27639"/>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65" name="円/楕円 164"/>
                      <p:cNvSpPr/>
                      <p:nvPr/>
                    </p:nvSpPr>
                    <p:spPr bwMode="gray">
                      <a:xfrm>
                        <a:off x="4427984" y="4245026"/>
                        <a:ext cx="432048" cy="360040"/>
                      </a:xfrm>
                      <a:prstGeom prst="ellipse">
                        <a:avLst/>
                      </a:prstGeom>
                      <a:gradFill>
                        <a:gsLst>
                          <a:gs pos="100000">
                            <a:srgbClr val="92D050"/>
                          </a:gs>
                          <a:gs pos="30000">
                            <a:schemeClr val="accent3">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166" name="直線コネクタ 165"/>
                      <p:cNvCxnSpPr/>
                      <p:nvPr/>
                    </p:nvCxnSpPr>
                    <p:spPr bwMode="gray">
                      <a:xfrm>
                        <a:off x="2632814" y="3460809"/>
                        <a:ext cx="1859229" cy="83780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10" name="グループ化 132"/>
                      <p:cNvGrpSpPr>
                        <a:grpSpLocks/>
                      </p:cNvGrpSpPr>
                      <p:nvPr/>
                    </p:nvGrpSpPr>
                    <p:grpSpPr bwMode="auto">
                      <a:xfrm>
                        <a:off x="4139952" y="4533058"/>
                        <a:ext cx="504056" cy="360040"/>
                        <a:chOff x="2167161" y="3740970"/>
                        <a:chExt cx="504056" cy="360040"/>
                      </a:xfrm>
                    </p:grpSpPr>
                    <p:sp>
                      <p:nvSpPr>
                        <p:cNvPr id="180" name="円/楕円 179"/>
                        <p:cNvSpPr/>
                        <p:nvPr/>
                      </p:nvSpPr>
                      <p:spPr bwMode="gray">
                        <a:xfrm>
                          <a:off x="2265248" y="3741454"/>
                          <a:ext cx="290289" cy="35930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81" name="正方形/長方形 180"/>
                        <p:cNvSpPr/>
                        <p:nvPr/>
                      </p:nvSpPr>
                      <p:spPr bwMode="gray">
                        <a:xfrm>
                          <a:off x="2165030" y="3805368"/>
                          <a:ext cx="506278" cy="23838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900" dirty="0">
                              <a:solidFill>
                                <a:schemeClr val="tx1"/>
                              </a:solidFill>
                            </a:rPr>
                            <a:t>USJ</a:t>
                          </a:r>
                        </a:p>
                      </p:txBody>
                    </p:sp>
                  </p:grpSp>
                  <p:grpSp>
                    <p:nvGrpSpPr>
                      <p:cNvPr id="11" name="グループ化 133"/>
                      <p:cNvGrpSpPr>
                        <a:grpSpLocks/>
                      </p:cNvGrpSpPr>
                      <p:nvPr/>
                    </p:nvGrpSpPr>
                    <p:grpSpPr bwMode="auto">
                      <a:xfrm>
                        <a:off x="2361532" y="4606098"/>
                        <a:ext cx="1007370" cy="431857"/>
                        <a:chOff x="2322067" y="3833863"/>
                        <a:chExt cx="503685" cy="359882"/>
                      </a:xfrm>
                    </p:grpSpPr>
                    <p:sp>
                      <p:nvSpPr>
                        <p:cNvPr id="178" name="円/楕円 177"/>
                        <p:cNvSpPr/>
                        <p:nvPr/>
                      </p:nvSpPr>
                      <p:spPr bwMode="gray">
                        <a:xfrm>
                          <a:off x="2383408" y="3833859"/>
                          <a:ext cx="360269" cy="35988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79" name="正方形/長方形 178"/>
                        <p:cNvSpPr/>
                        <p:nvPr/>
                      </p:nvSpPr>
                      <p:spPr bwMode="gray">
                        <a:xfrm>
                          <a:off x="2322067" y="3924549"/>
                          <a:ext cx="503686" cy="24040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00" dirty="0">
                              <a:solidFill>
                                <a:schemeClr val="tx1"/>
                              </a:solidFill>
                            </a:rPr>
                            <a:t>舞洲スポーツ</a:t>
                          </a:r>
                          <a:endParaRPr lang="en-US" altLang="ja-JP" sz="800" dirty="0">
                            <a:solidFill>
                              <a:schemeClr val="tx1"/>
                            </a:solidFill>
                          </a:endParaRPr>
                        </a:p>
                        <a:p>
                          <a:pPr algn="ctr">
                            <a:defRPr/>
                          </a:pPr>
                          <a:r>
                            <a:rPr lang="ja-JP" altLang="en-US" sz="800" dirty="0">
                              <a:solidFill>
                                <a:schemeClr val="tx1"/>
                              </a:solidFill>
                            </a:rPr>
                            <a:t>アイランド</a:t>
                          </a:r>
                          <a:endParaRPr lang="en-US" altLang="ja-JP" sz="800" dirty="0">
                            <a:solidFill>
                              <a:schemeClr val="tx1"/>
                            </a:solidFill>
                          </a:endParaRPr>
                        </a:p>
                      </p:txBody>
                    </p:sp>
                  </p:grpSp>
                  <p:sp>
                    <p:nvSpPr>
                      <p:cNvPr id="169" name="円/楕円 168"/>
                      <p:cNvSpPr/>
                      <p:nvPr/>
                    </p:nvSpPr>
                    <p:spPr bwMode="gray">
                      <a:xfrm rot="18316210">
                        <a:off x="2865008" y="4959201"/>
                        <a:ext cx="936104" cy="360040"/>
                      </a:xfrm>
                      <a:prstGeom prst="ellipse">
                        <a:avLst/>
                      </a:prstGeom>
                      <a:gradFill>
                        <a:gsLst>
                          <a:gs pos="100000">
                            <a:schemeClr val="accent6">
                              <a:lumMod val="75000"/>
                            </a:schemeClr>
                          </a:gs>
                          <a:gs pos="30000">
                            <a:schemeClr val="accent6">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70" name="正方形/長方形 169"/>
                      <p:cNvSpPr/>
                      <p:nvPr/>
                    </p:nvSpPr>
                    <p:spPr bwMode="gray">
                      <a:xfrm>
                        <a:off x="2005583" y="4087866"/>
                        <a:ext cx="1040200" cy="24011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大型物流施設</a:t>
                        </a:r>
                        <a:endParaRPr lang="en-US" altLang="ja-JP" sz="900" dirty="0">
                          <a:solidFill>
                            <a:schemeClr val="tx1"/>
                          </a:solidFill>
                        </a:endParaRPr>
                      </a:p>
                    </p:txBody>
                  </p:sp>
                  <p:cxnSp>
                    <p:nvCxnSpPr>
                      <p:cNvPr id="171" name="直線コネクタ 170"/>
                      <p:cNvCxnSpPr/>
                      <p:nvPr/>
                    </p:nvCxnSpPr>
                    <p:spPr bwMode="gray">
                      <a:xfrm>
                        <a:off x="2710569" y="4322796"/>
                        <a:ext cx="708442" cy="473315"/>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72" name="正方形/長方形 171"/>
                      <p:cNvSpPr/>
                      <p:nvPr/>
                    </p:nvSpPr>
                    <p:spPr bwMode="gray">
                      <a:xfrm>
                        <a:off x="4282965" y="5202055"/>
                        <a:ext cx="145144" cy="14337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73" name="正方形/長方形 172"/>
                      <p:cNvSpPr/>
                      <p:nvPr/>
                    </p:nvSpPr>
                    <p:spPr bwMode="gray">
                      <a:xfrm>
                        <a:off x="3754225" y="5157142"/>
                        <a:ext cx="647966" cy="2418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海遊館</a:t>
                        </a:r>
                        <a:endParaRPr lang="en-US" altLang="ja-JP" sz="900" dirty="0">
                          <a:solidFill>
                            <a:schemeClr val="tx1"/>
                          </a:solidFill>
                        </a:endParaRPr>
                      </a:p>
                    </p:txBody>
                  </p:sp>
                  <p:sp>
                    <p:nvSpPr>
                      <p:cNvPr id="174" name="正方形/長方形 173"/>
                      <p:cNvSpPr/>
                      <p:nvPr/>
                    </p:nvSpPr>
                    <p:spPr bwMode="gray">
                      <a:xfrm>
                        <a:off x="3968486" y="3631825"/>
                        <a:ext cx="143417" cy="14337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75" name="正方形/長方形 174"/>
                      <p:cNvSpPr/>
                      <p:nvPr/>
                    </p:nvSpPr>
                    <p:spPr bwMode="gray">
                      <a:xfrm>
                        <a:off x="3965030" y="3540271"/>
                        <a:ext cx="806933" cy="2504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矢倉緑地</a:t>
                        </a:r>
                        <a:endParaRPr lang="en-US" altLang="ja-JP" sz="900" dirty="0">
                          <a:solidFill>
                            <a:schemeClr val="tx1"/>
                          </a:solidFill>
                        </a:endParaRPr>
                      </a:p>
                    </p:txBody>
                  </p:sp>
                  <p:sp>
                    <p:nvSpPr>
                      <p:cNvPr id="176" name="正方形/長方形 175"/>
                      <p:cNvSpPr/>
                      <p:nvPr/>
                    </p:nvSpPr>
                    <p:spPr bwMode="gray">
                      <a:xfrm>
                        <a:off x="5722312" y="2814752"/>
                        <a:ext cx="647965" cy="3023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淀川</a:t>
                        </a:r>
                        <a:endParaRPr lang="en-US" altLang="ja-JP" sz="900" dirty="0">
                          <a:solidFill>
                            <a:schemeClr val="tx1"/>
                          </a:solidFill>
                        </a:endParaRPr>
                      </a:p>
                    </p:txBody>
                  </p:sp>
                  <p:sp>
                    <p:nvSpPr>
                      <p:cNvPr id="177" name="正方形/長方形 176"/>
                      <p:cNvSpPr/>
                      <p:nvPr/>
                    </p:nvSpPr>
                    <p:spPr bwMode="gray">
                      <a:xfrm>
                        <a:off x="4930931" y="4101685"/>
                        <a:ext cx="647965" cy="24011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安治川</a:t>
                        </a:r>
                        <a:endParaRPr lang="en-US" altLang="ja-JP" sz="900" dirty="0">
                          <a:solidFill>
                            <a:schemeClr val="tx1"/>
                          </a:solidFill>
                        </a:endParaRPr>
                      </a:p>
                    </p:txBody>
                  </p:sp>
                </p:grpSp>
                <p:sp>
                  <p:nvSpPr>
                    <p:cNvPr id="161" name="正方形/長方形 160"/>
                    <p:cNvSpPr/>
                    <p:nvPr/>
                  </p:nvSpPr>
                  <p:spPr bwMode="gray">
                    <a:xfrm>
                      <a:off x="5434386" y="5877575"/>
                      <a:ext cx="647966" cy="24011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尻無川</a:t>
                      </a:r>
                      <a:endParaRPr lang="en-US" altLang="ja-JP" sz="900" dirty="0">
                        <a:solidFill>
                          <a:schemeClr val="tx1"/>
                        </a:solidFill>
                      </a:endParaRPr>
                    </a:p>
                  </p:txBody>
                </p:sp>
              </p:grpSp>
            </p:grpSp>
            <p:sp>
              <p:nvSpPr>
                <p:cNvPr id="145" name="円/楕円 144"/>
                <p:cNvSpPr/>
                <p:nvPr/>
              </p:nvSpPr>
              <p:spPr bwMode="gray">
                <a:xfrm>
                  <a:off x="6444684" y="3645986"/>
                  <a:ext cx="214261" cy="215929"/>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6" name="円/楕円 145"/>
                <p:cNvSpPr/>
                <p:nvPr/>
              </p:nvSpPr>
              <p:spPr bwMode="gray">
                <a:xfrm>
                  <a:off x="6045538" y="5041746"/>
                  <a:ext cx="143416" cy="1433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36" name="正方形/長方形 135"/>
              <p:cNvSpPr/>
              <p:nvPr/>
            </p:nvSpPr>
            <p:spPr bwMode="gray">
              <a:xfrm rot="18864271">
                <a:off x="4461504" y="4630906"/>
                <a:ext cx="875805" cy="2349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ＪＲゆめ咲線</a:t>
                </a:r>
              </a:p>
            </p:txBody>
          </p:sp>
          <p:sp>
            <p:nvSpPr>
              <p:cNvPr id="138" name="正方形/長方形 137"/>
              <p:cNvSpPr/>
              <p:nvPr/>
            </p:nvSpPr>
            <p:spPr bwMode="gray">
              <a:xfrm>
                <a:off x="5219068" y="2349872"/>
                <a:ext cx="720538" cy="2867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阪神</a:t>
                </a:r>
                <a:endParaRPr lang="en-US" altLang="ja-JP" sz="900" dirty="0">
                  <a:solidFill>
                    <a:schemeClr val="tx1"/>
                  </a:solidFill>
                </a:endParaRPr>
              </a:p>
              <a:p>
                <a:pPr algn="ctr">
                  <a:defRPr/>
                </a:pPr>
                <a:r>
                  <a:rPr lang="ja-JP" altLang="en-US" sz="900" dirty="0">
                    <a:solidFill>
                      <a:schemeClr val="tx1"/>
                    </a:solidFill>
                  </a:rPr>
                  <a:t>本線</a:t>
                </a:r>
              </a:p>
            </p:txBody>
          </p:sp>
          <p:sp>
            <p:nvSpPr>
              <p:cNvPr id="139" name="正方形/長方形 138"/>
              <p:cNvSpPr/>
              <p:nvPr/>
            </p:nvSpPr>
            <p:spPr bwMode="gray">
              <a:xfrm>
                <a:off x="4716248" y="2565801"/>
                <a:ext cx="718809" cy="2867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阪神</a:t>
                </a:r>
                <a:endParaRPr lang="en-US" altLang="ja-JP" sz="900" dirty="0">
                  <a:solidFill>
                    <a:schemeClr val="tx1"/>
                  </a:solidFill>
                </a:endParaRPr>
              </a:p>
              <a:p>
                <a:pPr algn="ctr">
                  <a:defRPr/>
                </a:pPr>
                <a:r>
                  <a:rPr lang="ja-JP" altLang="en-US" sz="900" dirty="0">
                    <a:solidFill>
                      <a:schemeClr val="tx1"/>
                    </a:solidFill>
                  </a:rPr>
                  <a:t>なんば線</a:t>
                </a:r>
              </a:p>
            </p:txBody>
          </p:sp>
          <p:sp>
            <p:nvSpPr>
              <p:cNvPr id="140" name="正方形/長方形 139"/>
              <p:cNvSpPr/>
              <p:nvPr/>
            </p:nvSpPr>
            <p:spPr bwMode="gray">
              <a:xfrm>
                <a:off x="7095576" y="4744085"/>
                <a:ext cx="865682" cy="28848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大阪環状線</a:t>
                </a:r>
              </a:p>
            </p:txBody>
          </p:sp>
          <p:sp>
            <p:nvSpPr>
              <p:cNvPr id="141" name="正方形/長方形 140"/>
              <p:cNvSpPr/>
              <p:nvPr/>
            </p:nvSpPr>
            <p:spPr bwMode="gray">
              <a:xfrm rot="3103240">
                <a:off x="5960462" y="2994161"/>
                <a:ext cx="865441" cy="2885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ＪＲ東西線</a:t>
                </a:r>
              </a:p>
            </p:txBody>
          </p:sp>
          <p:sp>
            <p:nvSpPr>
              <p:cNvPr id="142" name="正方形/長方形 141"/>
              <p:cNvSpPr/>
              <p:nvPr/>
            </p:nvSpPr>
            <p:spPr bwMode="gray">
              <a:xfrm>
                <a:off x="6786281" y="4510883"/>
                <a:ext cx="701530" cy="3126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B050"/>
                    </a:solidFill>
                  </a:rPr>
                  <a:t>地下鉄</a:t>
                </a:r>
                <a:endParaRPr lang="en-US" altLang="ja-JP" sz="900" dirty="0">
                  <a:solidFill>
                    <a:srgbClr val="00B050"/>
                  </a:solidFill>
                </a:endParaRPr>
              </a:p>
              <a:p>
                <a:pPr algn="ctr">
                  <a:defRPr/>
                </a:pPr>
                <a:r>
                  <a:rPr lang="ja-JP" altLang="en-US" sz="900" dirty="0">
                    <a:solidFill>
                      <a:srgbClr val="00B050"/>
                    </a:solidFill>
                  </a:rPr>
                  <a:t>中央線</a:t>
                </a:r>
              </a:p>
            </p:txBody>
          </p:sp>
          <p:sp>
            <p:nvSpPr>
              <p:cNvPr id="143" name="正方形/長方形 142"/>
              <p:cNvSpPr/>
              <p:nvPr/>
            </p:nvSpPr>
            <p:spPr bwMode="gray">
              <a:xfrm>
                <a:off x="7235537" y="3933922"/>
                <a:ext cx="703258" cy="3109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412E4"/>
                    </a:solidFill>
                  </a:rPr>
                  <a:t>地下鉄</a:t>
                </a:r>
                <a:endParaRPr lang="en-US" altLang="ja-JP" sz="900" dirty="0">
                  <a:solidFill>
                    <a:srgbClr val="F412E4"/>
                  </a:solidFill>
                </a:endParaRPr>
              </a:p>
              <a:p>
                <a:pPr algn="ctr">
                  <a:defRPr/>
                </a:pPr>
                <a:r>
                  <a:rPr lang="ja-JP" altLang="en-US" sz="900" dirty="0">
                    <a:solidFill>
                      <a:srgbClr val="F412E4"/>
                    </a:solidFill>
                  </a:rPr>
                  <a:t>千日前線</a:t>
                </a:r>
              </a:p>
            </p:txBody>
          </p:sp>
        </p:grpSp>
        <p:sp>
          <p:nvSpPr>
            <p:cNvPr id="72" name="正方形/長方形 71"/>
            <p:cNvSpPr/>
            <p:nvPr/>
          </p:nvSpPr>
          <p:spPr bwMode="gray">
            <a:xfrm>
              <a:off x="8100971" y="4437214"/>
              <a:ext cx="815967" cy="21586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弁天町駅</a:t>
              </a:r>
            </a:p>
          </p:txBody>
        </p:sp>
        <p:cxnSp>
          <p:nvCxnSpPr>
            <p:cNvPr id="73" name="直線コネクタ 72"/>
            <p:cNvCxnSpPr>
              <a:stCxn id="72" idx="1"/>
              <a:endCxn id="74" idx="5"/>
            </p:cNvCxnSpPr>
            <p:nvPr/>
          </p:nvCxnSpPr>
          <p:spPr bwMode="gray">
            <a:xfrm flipH="1" flipV="1">
              <a:off x="7821574" y="4159441"/>
              <a:ext cx="279397" cy="385707"/>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4" name="円/楕円 73"/>
            <p:cNvSpPr/>
            <p:nvPr/>
          </p:nvSpPr>
          <p:spPr bwMode="gray">
            <a:xfrm>
              <a:off x="7596151" y="3934049"/>
              <a:ext cx="263522" cy="263487"/>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5" name="正方形/長方形 74"/>
            <p:cNvSpPr/>
            <p:nvPr/>
          </p:nvSpPr>
          <p:spPr bwMode="gray">
            <a:xfrm>
              <a:off x="8100971" y="3645165"/>
              <a:ext cx="863591" cy="21586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西九条駅</a:t>
              </a:r>
            </a:p>
          </p:txBody>
        </p:sp>
        <p:cxnSp>
          <p:nvCxnSpPr>
            <p:cNvPr id="76" name="直線コネクタ 75"/>
            <p:cNvCxnSpPr/>
            <p:nvPr/>
          </p:nvCxnSpPr>
          <p:spPr bwMode="gray">
            <a:xfrm flipH="1" flipV="1">
              <a:off x="7931110" y="3668975"/>
              <a:ext cx="169861" cy="120633"/>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7" name="円/楕円 76"/>
            <p:cNvSpPr/>
            <p:nvPr/>
          </p:nvSpPr>
          <p:spPr bwMode="gray">
            <a:xfrm>
              <a:off x="7667588" y="3500724"/>
              <a:ext cx="263522" cy="263487"/>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78" name="フリーフォーム 77"/>
          <p:cNvSpPr/>
          <p:nvPr/>
        </p:nvSpPr>
        <p:spPr>
          <a:xfrm>
            <a:off x="7380288" y="1700213"/>
            <a:ext cx="1428750" cy="1435100"/>
          </a:xfrm>
          <a:custGeom>
            <a:avLst/>
            <a:gdLst>
              <a:gd name="connsiteX0" fmla="*/ 47625 w 1428750"/>
              <a:gd name="connsiteY0" fmla="*/ 531 h 1434044"/>
              <a:gd name="connsiteX1" fmla="*/ 38100 w 1428750"/>
              <a:gd name="connsiteY1" fmla="*/ 48156 h 1434044"/>
              <a:gd name="connsiteX2" fmla="*/ 33338 w 1428750"/>
              <a:gd name="connsiteY2" fmla="*/ 67206 h 1434044"/>
              <a:gd name="connsiteX3" fmla="*/ 19050 w 1428750"/>
              <a:gd name="connsiteY3" fmla="*/ 248181 h 1434044"/>
              <a:gd name="connsiteX4" fmla="*/ 14288 w 1428750"/>
              <a:gd name="connsiteY4" fmla="*/ 324381 h 1434044"/>
              <a:gd name="connsiteX5" fmla="*/ 9525 w 1428750"/>
              <a:gd name="connsiteY5" fmla="*/ 338669 h 1434044"/>
              <a:gd name="connsiteX6" fmla="*/ 4763 w 1428750"/>
              <a:gd name="connsiteY6" fmla="*/ 376769 h 1434044"/>
              <a:gd name="connsiteX7" fmla="*/ 0 w 1428750"/>
              <a:gd name="connsiteY7" fmla="*/ 391056 h 1434044"/>
              <a:gd name="connsiteX8" fmla="*/ 4763 w 1428750"/>
              <a:gd name="connsiteY8" fmla="*/ 657756 h 1434044"/>
              <a:gd name="connsiteX9" fmla="*/ 28575 w 1428750"/>
              <a:gd name="connsiteY9" fmla="*/ 686331 h 1434044"/>
              <a:gd name="connsiteX10" fmla="*/ 42863 w 1428750"/>
              <a:gd name="connsiteY10" fmla="*/ 691094 h 1434044"/>
              <a:gd name="connsiteX11" fmla="*/ 52388 w 1428750"/>
              <a:gd name="connsiteY11" fmla="*/ 705381 h 1434044"/>
              <a:gd name="connsiteX12" fmla="*/ 66675 w 1428750"/>
              <a:gd name="connsiteY12" fmla="*/ 710144 h 1434044"/>
              <a:gd name="connsiteX13" fmla="*/ 100013 w 1428750"/>
              <a:gd name="connsiteY13" fmla="*/ 724431 h 1434044"/>
              <a:gd name="connsiteX14" fmla="*/ 128588 w 1428750"/>
              <a:gd name="connsiteY14" fmla="*/ 743481 h 1434044"/>
              <a:gd name="connsiteX15" fmla="*/ 142875 w 1428750"/>
              <a:gd name="connsiteY15" fmla="*/ 753006 h 1434044"/>
              <a:gd name="connsiteX16" fmla="*/ 171450 w 1428750"/>
              <a:gd name="connsiteY16" fmla="*/ 776819 h 1434044"/>
              <a:gd name="connsiteX17" fmla="*/ 200025 w 1428750"/>
              <a:gd name="connsiteY17" fmla="*/ 795869 h 1434044"/>
              <a:gd name="connsiteX18" fmla="*/ 214313 w 1428750"/>
              <a:gd name="connsiteY18" fmla="*/ 805394 h 1434044"/>
              <a:gd name="connsiteX19" fmla="*/ 228600 w 1428750"/>
              <a:gd name="connsiteY19" fmla="*/ 814919 h 1434044"/>
              <a:gd name="connsiteX20" fmla="*/ 271463 w 1428750"/>
              <a:gd name="connsiteY20" fmla="*/ 853019 h 1434044"/>
              <a:gd name="connsiteX21" fmla="*/ 300038 w 1428750"/>
              <a:gd name="connsiteY21" fmla="*/ 895881 h 1434044"/>
              <a:gd name="connsiteX22" fmla="*/ 309563 w 1428750"/>
              <a:gd name="connsiteY22" fmla="*/ 910169 h 1434044"/>
              <a:gd name="connsiteX23" fmla="*/ 319088 w 1428750"/>
              <a:gd name="connsiteY23" fmla="*/ 924456 h 1434044"/>
              <a:gd name="connsiteX24" fmla="*/ 328613 w 1428750"/>
              <a:gd name="connsiteY24" fmla="*/ 943506 h 1434044"/>
              <a:gd name="connsiteX25" fmla="*/ 347663 w 1428750"/>
              <a:gd name="connsiteY25" fmla="*/ 972081 h 1434044"/>
              <a:gd name="connsiteX26" fmla="*/ 371475 w 1428750"/>
              <a:gd name="connsiteY26" fmla="*/ 1014944 h 1434044"/>
              <a:gd name="connsiteX27" fmla="*/ 381000 w 1428750"/>
              <a:gd name="connsiteY27" fmla="*/ 1033994 h 1434044"/>
              <a:gd name="connsiteX28" fmla="*/ 390525 w 1428750"/>
              <a:gd name="connsiteY28" fmla="*/ 1048281 h 1434044"/>
              <a:gd name="connsiteX29" fmla="*/ 400050 w 1428750"/>
              <a:gd name="connsiteY29" fmla="*/ 1076856 h 1434044"/>
              <a:gd name="connsiteX30" fmla="*/ 404813 w 1428750"/>
              <a:gd name="connsiteY30" fmla="*/ 1091144 h 1434044"/>
              <a:gd name="connsiteX31" fmla="*/ 414338 w 1428750"/>
              <a:gd name="connsiteY31" fmla="*/ 1105431 h 1434044"/>
              <a:gd name="connsiteX32" fmla="*/ 433388 w 1428750"/>
              <a:gd name="connsiteY32" fmla="*/ 1134006 h 1434044"/>
              <a:gd name="connsiteX33" fmla="*/ 438150 w 1428750"/>
              <a:gd name="connsiteY33" fmla="*/ 1148294 h 1434044"/>
              <a:gd name="connsiteX34" fmla="*/ 447675 w 1428750"/>
              <a:gd name="connsiteY34" fmla="*/ 1162581 h 1434044"/>
              <a:gd name="connsiteX35" fmla="*/ 452438 w 1428750"/>
              <a:gd name="connsiteY35" fmla="*/ 1181631 h 1434044"/>
              <a:gd name="connsiteX36" fmla="*/ 490538 w 1428750"/>
              <a:gd name="connsiteY36" fmla="*/ 1248306 h 1434044"/>
              <a:gd name="connsiteX37" fmla="*/ 528638 w 1428750"/>
              <a:gd name="connsiteY37" fmla="*/ 1295931 h 1434044"/>
              <a:gd name="connsiteX38" fmla="*/ 547688 w 1428750"/>
              <a:gd name="connsiteY38" fmla="*/ 1310219 h 1434044"/>
              <a:gd name="connsiteX39" fmla="*/ 561975 w 1428750"/>
              <a:gd name="connsiteY39" fmla="*/ 1319744 h 1434044"/>
              <a:gd name="connsiteX40" fmla="*/ 576263 w 1428750"/>
              <a:gd name="connsiteY40" fmla="*/ 1338794 h 1434044"/>
              <a:gd name="connsiteX41" fmla="*/ 595313 w 1428750"/>
              <a:gd name="connsiteY41" fmla="*/ 1348319 h 1434044"/>
              <a:gd name="connsiteX42" fmla="*/ 623888 w 1428750"/>
              <a:gd name="connsiteY42" fmla="*/ 1367369 h 1434044"/>
              <a:gd name="connsiteX43" fmla="*/ 642938 w 1428750"/>
              <a:gd name="connsiteY43" fmla="*/ 1376894 h 1434044"/>
              <a:gd name="connsiteX44" fmla="*/ 676275 w 1428750"/>
              <a:gd name="connsiteY44" fmla="*/ 1400706 h 1434044"/>
              <a:gd name="connsiteX45" fmla="*/ 695325 w 1428750"/>
              <a:gd name="connsiteY45" fmla="*/ 1410231 h 1434044"/>
              <a:gd name="connsiteX46" fmla="*/ 714375 w 1428750"/>
              <a:gd name="connsiteY46" fmla="*/ 1424519 h 1434044"/>
              <a:gd name="connsiteX47" fmla="*/ 728663 w 1428750"/>
              <a:gd name="connsiteY47" fmla="*/ 1434044 h 1434044"/>
              <a:gd name="connsiteX48" fmla="*/ 900113 w 1428750"/>
              <a:gd name="connsiteY48" fmla="*/ 1429281 h 1434044"/>
              <a:gd name="connsiteX49" fmla="*/ 919163 w 1428750"/>
              <a:gd name="connsiteY49" fmla="*/ 1424519 h 1434044"/>
              <a:gd name="connsiteX50" fmla="*/ 942975 w 1428750"/>
              <a:gd name="connsiteY50" fmla="*/ 1419756 h 1434044"/>
              <a:gd name="connsiteX51" fmla="*/ 981075 w 1428750"/>
              <a:gd name="connsiteY51" fmla="*/ 1410231 h 1434044"/>
              <a:gd name="connsiteX52" fmla="*/ 1009650 w 1428750"/>
              <a:gd name="connsiteY52" fmla="*/ 1395944 h 1434044"/>
              <a:gd name="connsiteX53" fmla="*/ 1038225 w 1428750"/>
              <a:gd name="connsiteY53" fmla="*/ 1381656 h 1434044"/>
              <a:gd name="connsiteX54" fmla="*/ 1057275 w 1428750"/>
              <a:gd name="connsiteY54" fmla="*/ 1367369 h 1434044"/>
              <a:gd name="connsiteX55" fmla="*/ 1062038 w 1428750"/>
              <a:gd name="connsiteY55" fmla="*/ 1353081 h 1434044"/>
              <a:gd name="connsiteX56" fmla="*/ 1076325 w 1428750"/>
              <a:gd name="connsiteY56" fmla="*/ 1343556 h 1434044"/>
              <a:gd name="connsiteX57" fmla="*/ 1114425 w 1428750"/>
              <a:gd name="connsiteY57" fmla="*/ 1324506 h 1434044"/>
              <a:gd name="connsiteX58" fmla="*/ 1143000 w 1428750"/>
              <a:gd name="connsiteY58" fmla="*/ 1305456 h 1434044"/>
              <a:gd name="connsiteX59" fmla="*/ 1200150 w 1428750"/>
              <a:gd name="connsiteY59" fmla="*/ 1272119 h 1434044"/>
              <a:gd name="connsiteX60" fmla="*/ 1214438 w 1428750"/>
              <a:gd name="connsiteY60" fmla="*/ 1262594 h 1434044"/>
              <a:gd name="connsiteX61" fmla="*/ 1228725 w 1428750"/>
              <a:gd name="connsiteY61" fmla="*/ 1257831 h 1434044"/>
              <a:gd name="connsiteX62" fmla="*/ 1243013 w 1428750"/>
              <a:gd name="connsiteY62" fmla="*/ 1248306 h 1434044"/>
              <a:gd name="connsiteX63" fmla="*/ 1276350 w 1428750"/>
              <a:gd name="connsiteY63" fmla="*/ 1234019 h 1434044"/>
              <a:gd name="connsiteX64" fmla="*/ 1304925 w 1428750"/>
              <a:gd name="connsiteY64" fmla="*/ 1214969 h 1434044"/>
              <a:gd name="connsiteX65" fmla="*/ 1319213 w 1428750"/>
              <a:gd name="connsiteY65" fmla="*/ 1210206 h 1434044"/>
              <a:gd name="connsiteX66" fmla="*/ 1333500 w 1428750"/>
              <a:gd name="connsiteY66" fmla="*/ 1200681 h 1434044"/>
              <a:gd name="connsiteX67" fmla="*/ 1357313 w 1428750"/>
              <a:gd name="connsiteY67" fmla="*/ 1195919 h 1434044"/>
              <a:gd name="connsiteX68" fmla="*/ 1404938 w 1428750"/>
              <a:gd name="connsiteY68" fmla="*/ 1181631 h 1434044"/>
              <a:gd name="connsiteX69" fmla="*/ 1428750 w 1428750"/>
              <a:gd name="connsiteY69" fmla="*/ 1167344 h 143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8750" h="1434044">
                <a:moveTo>
                  <a:pt x="47625" y="531"/>
                </a:moveTo>
                <a:cubicBezTo>
                  <a:pt x="37846" y="29873"/>
                  <a:pt x="46856" y="0"/>
                  <a:pt x="38100" y="48156"/>
                </a:cubicBezTo>
                <a:cubicBezTo>
                  <a:pt x="36929" y="54596"/>
                  <a:pt x="34925" y="60856"/>
                  <a:pt x="33338" y="67206"/>
                </a:cubicBezTo>
                <a:lnTo>
                  <a:pt x="19050" y="248181"/>
                </a:lnTo>
                <a:cubicBezTo>
                  <a:pt x="17047" y="273552"/>
                  <a:pt x="16952" y="299071"/>
                  <a:pt x="14288" y="324381"/>
                </a:cubicBezTo>
                <a:cubicBezTo>
                  <a:pt x="13762" y="329374"/>
                  <a:pt x="11113" y="333906"/>
                  <a:pt x="9525" y="338669"/>
                </a:cubicBezTo>
                <a:cubicBezTo>
                  <a:pt x="7938" y="351369"/>
                  <a:pt x="7053" y="364177"/>
                  <a:pt x="4763" y="376769"/>
                </a:cubicBezTo>
                <a:cubicBezTo>
                  <a:pt x="3865" y="381708"/>
                  <a:pt x="0" y="386036"/>
                  <a:pt x="0" y="391056"/>
                </a:cubicBezTo>
                <a:cubicBezTo>
                  <a:pt x="0" y="479970"/>
                  <a:pt x="1751" y="568893"/>
                  <a:pt x="4763" y="657756"/>
                </a:cubicBezTo>
                <a:cubicBezTo>
                  <a:pt x="5284" y="673112"/>
                  <a:pt x="16183" y="679250"/>
                  <a:pt x="28575" y="686331"/>
                </a:cubicBezTo>
                <a:cubicBezTo>
                  <a:pt x="32934" y="688822"/>
                  <a:pt x="38100" y="689506"/>
                  <a:pt x="42863" y="691094"/>
                </a:cubicBezTo>
                <a:cubicBezTo>
                  <a:pt x="46038" y="695856"/>
                  <a:pt x="47919" y="701805"/>
                  <a:pt x="52388" y="705381"/>
                </a:cubicBezTo>
                <a:cubicBezTo>
                  <a:pt x="56308" y="708517"/>
                  <a:pt x="62185" y="707899"/>
                  <a:pt x="66675" y="710144"/>
                </a:cubicBezTo>
                <a:cubicBezTo>
                  <a:pt x="99560" y="726587"/>
                  <a:pt x="60372" y="714522"/>
                  <a:pt x="100013" y="724431"/>
                </a:cubicBezTo>
                <a:lnTo>
                  <a:pt x="128588" y="743481"/>
                </a:lnTo>
                <a:lnTo>
                  <a:pt x="142875" y="753006"/>
                </a:lnTo>
                <a:cubicBezTo>
                  <a:pt x="158503" y="776449"/>
                  <a:pt x="144595" y="760706"/>
                  <a:pt x="171450" y="776819"/>
                </a:cubicBezTo>
                <a:cubicBezTo>
                  <a:pt x="181266" y="782709"/>
                  <a:pt x="190500" y="789519"/>
                  <a:pt x="200025" y="795869"/>
                </a:cubicBezTo>
                <a:lnTo>
                  <a:pt x="214313" y="805394"/>
                </a:lnTo>
                <a:lnTo>
                  <a:pt x="228600" y="814919"/>
                </a:lnTo>
                <a:cubicBezTo>
                  <a:pt x="245780" y="826372"/>
                  <a:pt x="258412" y="833443"/>
                  <a:pt x="271463" y="853019"/>
                </a:cubicBezTo>
                <a:lnTo>
                  <a:pt x="300038" y="895881"/>
                </a:lnTo>
                <a:lnTo>
                  <a:pt x="309563" y="910169"/>
                </a:lnTo>
                <a:cubicBezTo>
                  <a:pt x="312738" y="914931"/>
                  <a:pt x="316528" y="919337"/>
                  <a:pt x="319088" y="924456"/>
                </a:cubicBezTo>
                <a:cubicBezTo>
                  <a:pt x="322263" y="930806"/>
                  <a:pt x="324960" y="937418"/>
                  <a:pt x="328613" y="943506"/>
                </a:cubicBezTo>
                <a:cubicBezTo>
                  <a:pt x="334503" y="953322"/>
                  <a:pt x="347663" y="972081"/>
                  <a:pt x="347663" y="972081"/>
                </a:cubicBezTo>
                <a:cubicBezTo>
                  <a:pt x="360830" y="1011588"/>
                  <a:pt x="338728" y="949449"/>
                  <a:pt x="371475" y="1014944"/>
                </a:cubicBezTo>
                <a:cubicBezTo>
                  <a:pt x="374650" y="1021294"/>
                  <a:pt x="377478" y="1027830"/>
                  <a:pt x="381000" y="1033994"/>
                </a:cubicBezTo>
                <a:cubicBezTo>
                  <a:pt x="383840" y="1038964"/>
                  <a:pt x="388200" y="1043051"/>
                  <a:pt x="390525" y="1048281"/>
                </a:cubicBezTo>
                <a:cubicBezTo>
                  <a:pt x="394603" y="1057456"/>
                  <a:pt x="396875" y="1067331"/>
                  <a:pt x="400050" y="1076856"/>
                </a:cubicBezTo>
                <a:cubicBezTo>
                  <a:pt x="401638" y="1081619"/>
                  <a:pt x="402028" y="1086967"/>
                  <a:pt x="404813" y="1091144"/>
                </a:cubicBezTo>
                <a:lnTo>
                  <a:pt x="414338" y="1105431"/>
                </a:lnTo>
                <a:cubicBezTo>
                  <a:pt x="425661" y="1139405"/>
                  <a:pt x="409605" y="1098331"/>
                  <a:pt x="433388" y="1134006"/>
                </a:cubicBezTo>
                <a:cubicBezTo>
                  <a:pt x="436173" y="1138183"/>
                  <a:pt x="435905" y="1143804"/>
                  <a:pt x="438150" y="1148294"/>
                </a:cubicBezTo>
                <a:cubicBezTo>
                  <a:pt x="440710" y="1153413"/>
                  <a:pt x="444500" y="1157819"/>
                  <a:pt x="447675" y="1162581"/>
                </a:cubicBezTo>
                <a:cubicBezTo>
                  <a:pt x="449263" y="1168931"/>
                  <a:pt x="449920" y="1175589"/>
                  <a:pt x="452438" y="1181631"/>
                </a:cubicBezTo>
                <a:cubicBezTo>
                  <a:pt x="465867" y="1213859"/>
                  <a:pt x="472271" y="1220906"/>
                  <a:pt x="490538" y="1248306"/>
                </a:cubicBezTo>
                <a:cubicBezTo>
                  <a:pt x="501919" y="1265378"/>
                  <a:pt x="512828" y="1282380"/>
                  <a:pt x="528638" y="1295931"/>
                </a:cubicBezTo>
                <a:cubicBezTo>
                  <a:pt x="534665" y="1301097"/>
                  <a:pt x="541229" y="1305605"/>
                  <a:pt x="547688" y="1310219"/>
                </a:cubicBezTo>
                <a:cubicBezTo>
                  <a:pt x="552345" y="1313546"/>
                  <a:pt x="557928" y="1315697"/>
                  <a:pt x="561975" y="1319744"/>
                </a:cubicBezTo>
                <a:cubicBezTo>
                  <a:pt x="567588" y="1325357"/>
                  <a:pt x="570236" y="1333628"/>
                  <a:pt x="576263" y="1338794"/>
                </a:cubicBezTo>
                <a:cubicBezTo>
                  <a:pt x="581653" y="1343414"/>
                  <a:pt x="589225" y="1344666"/>
                  <a:pt x="595313" y="1348319"/>
                </a:cubicBezTo>
                <a:cubicBezTo>
                  <a:pt x="605129" y="1354209"/>
                  <a:pt x="613649" y="1362249"/>
                  <a:pt x="623888" y="1367369"/>
                </a:cubicBezTo>
                <a:cubicBezTo>
                  <a:pt x="630238" y="1370544"/>
                  <a:pt x="636774" y="1373372"/>
                  <a:pt x="642938" y="1376894"/>
                </a:cubicBezTo>
                <a:cubicBezTo>
                  <a:pt x="666438" y="1390323"/>
                  <a:pt x="649028" y="1383677"/>
                  <a:pt x="676275" y="1400706"/>
                </a:cubicBezTo>
                <a:cubicBezTo>
                  <a:pt x="682295" y="1404469"/>
                  <a:pt x="689305" y="1406468"/>
                  <a:pt x="695325" y="1410231"/>
                </a:cubicBezTo>
                <a:cubicBezTo>
                  <a:pt x="702056" y="1414438"/>
                  <a:pt x="707916" y="1419905"/>
                  <a:pt x="714375" y="1424519"/>
                </a:cubicBezTo>
                <a:cubicBezTo>
                  <a:pt x="719033" y="1427846"/>
                  <a:pt x="723900" y="1430869"/>
                  <a:pt x="728663" y="1434044"/>
                </a:cubicBezTo>
                <a:cubicBezTo>
                  <a:pt x="785813" y="1432456"/>
                  <a:pt x="843012" y="1432136"/>
                  <a:pt x="900113" y="1429281"/>
                </a:cubicBezTo>
                <a:cubicBezTo>
                  <a:pt x="906650" y="1428954"/>
                  <a:pt x="912773" y="1425939"/>
                  <a:pt x="919163" y="1424519"/>
                </a:cubicBezTo>
                <a:cubicBezTo>
                  <a:pt x="927065" y="1422763"/>
                  <a:pt x="935088" y="1421576"/>
                  <a:pt x="942975" y="1419756"/>
                </a:cubicBezTo>
                <a:cubicBezTo>
                  <a:pt x="955731" y="1416812"/>
                  <a:pt x="981075" y="1410231"/>
                  <a:pt x="981075" y="1410231"/>
                </a:cubicBezTo>
                <a:cubicBezTo>
                  <a:pt x="1022024" y="1382933"/>
                  <a:pt x="970214" y="1415661"/>
                  <a:pt x="1009650" y="1395944"/>
                </a:cubicBezTo>
                <a:cubicBezTo>
                  <a:pt x="1046586" y="1377476"/>
                  <a:pt x="1002308" y="1393630"/>
                  <a:pt x="1038225" y="1381656"/>
                </a:cubicBezTo>
                <a:cubicBezTo>
                  <a:pt x="1044575" y="1376894"/>
                  <a:pt x="1052194" y="1373467"/>
                  <a:pt x="1057275" y="1367369"/>
                </a:cubicBezTo>
                <a:cubicBezTo>
                  <a:pt x="1060489" y="1363512"/>
                  <a:pt x="1058902" y="1357001"/>
                  <a:pt x="1062038" y="1353081"/>
                </a:cubicBezTo>
                <a:cubicBezTo>
                  <a:pt x="1065614" y="1348612"/>
                  <a:pt x="1071300" y="1346297"/>
                  <a:pt x="1076325" y="1343556"/>
                </a:cubicBezTo>
                <a:cubicBezTo>
                  <a:pt x="1088790" y="1336757"/>
                  <a:pt x="1104384" y="1334546"/>
                  <a:pt x="1114425" y="1324506"/>
                </a:cubicBezTo>
                <a:cubicBezTo>
                  <a:pt x="1132263" y="1306669"/>
                  <a:pt x="1122324" y="1312349"/>
                  <a:pt x="1143000" y="1305456"/>
                </a:cubicBezTo>
                <a:cubicBezTo>
                  <a:pt x="1173409" y="1282650"/>
                  <a:pt x="1154951" y="1294719"/>
                  <a:pt x="1200150" y="1272119"/>
                </a:cubicBezTo>
                <a:cubicBezTo>
                  <a:pt x="1205270" y="1269559"/>
                  <a:pt x="1209318" y="1265154"/>
                  <a:pt x="1214438" y="1262594"/>
                </a:cubicBezTo>
                <a:cubicBezTo>
                  <a:pt x="1218928" y="1260349"/>
                  <a:pt x="1224235" y="1260076"/>
                  <a:pt x="1228725" y="1257831"/>
                </a:cubicBezTo>
                <a:cubicBezTo>
                  <a:pt x="1233845" y="1255271"/>
                  <a:pt x="1237893" y="1250866"/>
                  <a:pt x="1243013" y="1248306"/>
                </a:cubicBezTo>
                <a:cubicBezTo>
                  <a:pt x="1282426" y="1228600"/>
                  <a:pt x="1226801" y="1263748"/>
                  <a:pt x="1276350" y="1234019"/>
                </a:cubicBezTo>
                <a:cubicBezTo>
                  <a:pt x="1286166" y="1228129"/>
                  <a:pt x="1294065" y="1218589"/>
                  <a:pt x="1304925" y="1214969"/>
                </a:cubicBezTo>
                <a:cubicBezTo>
                  <a:pt x="1309688" y="1213381"/>
                  <a:pt x="1314723" y="1212451"/>
                  <a:pt x="1319213" y="1210206"/>
                </a:cubicBezTo>
                <a:cubicBezTo>
                  <a:pt x="1324332" y="1207646"/>
                  <a:pt x="1328141" y="1202691"/>
                  <a:pt x="1333500" y="1200681"/>
                </a:cubicBezTo>
                <a:cubicBezTo>
                  <a:pt x="1341079" y="1197839"/>
                  <a:pt x="1349411" y="1197675"/>
                  <a:pt x="1357313" y="1195919"/>
                </a:cubicBezTo>
                <a:cubicBezTo>
                  <a:pt x="1378898" y="1191122"/>
                  <a:pt x="1381205" y="1189542"/>
                  <a:pt x="1404938" y="1181631"/>
                </a:cubicBezTo>
                <a:cubicBezTo>
                  <a:pt x="1420731" y="1176367"/>
                  <a:pt x="1420632" y="1175462"/>
                  <a:pt x="1428750" y="1167344"/>
                </a:cubicBezTo>
              </a:path>
            </a:pathLst>
          </a:custGeom>
          <a:ln w="317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79" name="フリーフォーム 78"/>
          <p:cNvSpPr/>
          <p:nvPr/>
        </p:nvSpPr>
        <p:spPr>
          <a:xfrm>
            <a:off x="7380288" y="1706563"/>
            <a:ext cx="1428750" cy="1435100"/>
          </a:xfrm>
          <a:custGeom>
            <a:avLst/>
            <a:gdLst>
              <a:gd name="connsiteX0" fmla="*/ 47625 w 1428750"/>
              <a:gd name="connsiteY0" fmla="*/ 531 h 1434044"/>
              <a:gd name="connsiteX1" fmla="*/ 38100 w 1428750"/>
              <a:gd name="connsiteY1" fmla="*/ 48156 h 1434044"/>
              <a:gd name="connsiteX2" fmla="*/ 33338 w 1428750"/>
              <a:gd name="connsiteY2" fmla="*/ 67206 h 1434044"/>
              <a:gd name="connsiteX3" fmla="*/ 19050 w 1428750"/>
              <a:gd name="connsiteY3" fmla="*/ 248181 h 1434044"/>
              <a:gd name="connsiteX4" fmla="*/ 14288 w 1428750"/>
              <a:gd name="connsiteY4" fmla="*/ 324381 h 1434044"/>
              <a:gd name="connsiteX5" fmla="*/ 9525 w 1428750"/>
              <a:gd name="connsiteY5" fmla="*/ 338669 h 1434044"/>
              <a:gd name="connsiteX6" fmla="*/ 4763 w 1428750"/>
              <a:gd name="connsiteY6" fmla="*/ 376769 h 1434044"/>
              <a:gd name="connsiteX7" fmla="*/ 0 w 1428750"/>
              <a:gd name="connsiteY7" fmla="*/ 391056 h 1434044"/>
              <a:gd name="connsiteX8" fmla="*/ 4763 w 1428750"/>
              <a:gd name="connsiteY8" fmla="*/ 657756 h 1434044"/>
              <a:gd name="connsiteX9" fmla="*/ 28575 w 1428750"/>
              <a:gd name="connsiteY9" fmla="*/ 686331 h 1434044"/>
              <a:gd name="connsiteX10" fmla="*/ 42863 w 1428750"/>
              <a:gd name="connsiteY10" fmla="*/ 691094 h 1434044"/>
              <a:gd name="connsiteX11" fmla="*/ 52388 w 1428750"/>
              <a:gd name="connsiteY11" fmla="*/ 705381 h 1434044"/>
              <a:gd name="connsiteX12" fmla="*/ 66675 w 1428750"/>
              <a:gd name="connsiteY12" fmla="*/ 710144 h 1434044"/>
              <a:gd name="connsiteX13" fmla="*/ 100013 w 1428750"/>
              <a:gd name="connsiteY13" fmla="*/ 724431 h 1434044"/>
              <a:gd name="connsiteX14" fmla="*/ 128588 w 1428750"/>
              <a:gd name="connsiteY14" fmla="*/ 743481 h 1434044"/>
              <a:gd name="connsiteX15" fmla="*/ 142875 w 1428750"/>
              <a:gd name="connsiteY15" fmla="*/ 753006 h 1434044"/>
              <a:gd name="connsiteX16" fmla="*/ 171450 w 1428750"/>
              <a:gd name="connsiteY16" fmla="*/ 776819 h 1434044"/>
              <a:gd name="connsiteX17" fmla="*/ 200025 w 1428750"/>
              <a:gd name="connsiteY17" fmla="*/ 795869 h 1434044"/>
              <a:gd name="connsiteX18" fmla="*/ 214313 w 1428750"/>
              <a:gd name="connsiteY18" fmla="*/ 805394 h 1434044"/>
              <a:gd name="connsiteX19" fmla="*/ 228600 w 1428750"/>
              <a:gd name="connsiteY19" fmla="*/ 814919 h 1434044"/>
              <a:gd name="connsiteX20" fmla="*/ 271463 w 1428750"/>
              <a:gd name="connsiteY20" fmla="*/ 853019 h 1434044"/>
              <a:gd name="connsiteX21" fmla="*/ 300038 w 1428750"/>
              <a:gd name="connsiteY21" fmla="*/ 895881 h 1434044"/>
              <a:gd name="connsiteX22" fmla="*/ 309563 w 1428750"/>
              <a:gd name="connsiteY22" fmla="*/ 910169 h 1434044"/>
              <a:gd name="connsiteX23" fmla="*/ 319088 w 1428750"/>
              <a:gd name="connsiteY23" fmla="*/ 924456 h 1434044"/>
              <a:gd name="connsiteX24" fmla="*/ 328613 w 1428750"/>
              <a:gd name="connsiteY24" fmla="*/ 943506 h 1434044"/>
              <a:gd name="connsiteX25" fmla="*/ 347663 w 1428750"/>
              <a:gd name="connsiteY25" fmla="*/ 972081 h 1434044"/>
              <a:gd name="connsiteX26" fmla="*/ 371475 w 1428750"/>
              <a:gd name="connsiteY26" fmla="*/ 1014944 h 1434044"/>
              <a:gd name="connsiteX27" fmla="*/ 381000 w 1428750"/>
              <a:gd name="connsiteY27" fmla="*/ 1033994 h 1434044"/>
              <a:gd name="connsiteX28" fmla="*/ 390525 w 1428750"/>
              <a:gd name="connsiteY28" fmla="*/ 1048281 h 1434044"/>
              <a:gd name="connsiteX29" fmla="*/ 400050 w 1428750"/>
              <a:gd name="connsiteY29" fmla="*/ 1076856 h 1434044"/>
              <a:gd name="connsiteX30" fmla="*/ 404813 w 1428750"/>
              <a:gd name="connsiteY30" fmla="*/ 1091144 h 1434044"/>
              <a:gd name="connsiteX31" fmla="*/ 414338 w 1428750"/>
              <a:gd name="connsiteY31" fmla="*/ 1105431 h 1434044"/>
              <a:gd name="connsiteX32" fmla="*/ 433388 w 1428750"/>
              <a:gd name="connsiteY32" fmla="*/ 1134006 h 1434044"/>
              <a:gd name="connsiteX33" fmla="*/ 438150 w 1428750"/>
              <a:gd name="connsiteY33" fmla="*/ 1148294 h 1434044"/>
              <a:gd name="connsiteX34" fmla="*/ 447675 w 1428750"/>
              <a:gd name="connsiteY34" fmla="*/ 1162581 h 1434044"/>
              <a:gd name="connsiteX35" fmla="*/ 452438 w 1428750"/>
              <a:gd name="connsiteY35" fmla="*/ 1181631 h 1434044"/>
              <a:gd name="connsiteX36" fmla="*/ 490538 w 1428750"/>
              <a:gd name="connsiteY36" fmla="*/ 1248306 h 1434044"/>
              <a:gd name="connsiteX37" fmla="*/ 528638 w 1428750"/>
              <a:gd name="connsiteY37" fmla="*/ 1295931 h 1434044"/>
              <a:gd name="connsiteX38" fmla="*/ 547688 w 1428750"/>
              <a:gd name="connsiteY38" fmla="*/ 1310219 h 1434044"/>
              <a:gd name="connsiteX39" fmla="*/ 561975 w 1428750"/>
              <a:gd name="connsiteY39" fmla="*/ 1319744 h 1434044"/>
              <a:gd name="connsiteX40" fmla="*/ 576263 w 1428750"/>
              <a:gd name="connsiteY40" fmla="*/ 1338794 h 1434044"/>
              <a:gd name="connsiteX41" fmla="*/ 595313 w 1428750"/>
              <a:gd name="connsiteY41" fmla="*/ 1348319 h 1434044"/>
              <a:gd name="connsiteX42" fmla="*/ 623888 w 1428750"/>
              <a:gd name="connsiteY42" fmla="*/ 1367369 h 1434044"/>
              <a:gd name="connsiteX43" fmla="*/ 642938 w 1428750"/>
              <a:gd name="connsiteY43" fmla="*/ 1376894 h 1434044"/>
              <a:gd name="connsiteX44" fmla="*/ 676275 w 1428750"/>
              <a:gd name="connsiteY44" fmla="*/ 1400706 h 1434044"/>
              <a:gd name="connsiteX45" fmla="*/ 695325 w 1428750"/>
              <a:gd name="connsiteY45" fmla="*/ 1410231 h 1434044"/>
              <a:gd name="connsiteX46" fmla="*/ 714375 w 1428750"/>
              <a:gd name="connsiteY46" fmla="*/ 1424519 h 1434044"/>
              <a:gd name="connsiteX47" fmla="*/ 728663 w 1428750"/>
              <a:gd name="connsiteY47" fmla="*/ 1434044 h 1434044"/>
              <a:gd name="connsiteX48" fmla="*/ 900113 w 1428750"/>
              <a:gd name="connsiteY48" fmla="*/ 1429281 h 1434044"/>
              <a:gd name="connsiteX49" fmla="*/ 919163 w 1428750"/>
              <a:gd name="connsiteY49" fmla="*/ 1424519 h 1434044"/>
              <a:gd name="connsiteX50" fmla="*/ 942975 w 1428750"/>
              <a:gd name="connsiteY50" fmla="*/ 1419756 h 1434044"/>
              <a:gd name="connsiteX51" fmla="*/ 981075 w 1428750"/>
              <a:gd name="connsiteY51" fmla="*/ 1410231 h 1434044"/>
              <a:gd name="connsiteX52" fmla="*/ 1009650 w 1428750"/>
              <a:gd name="connsiteY52" fmla="*/ 1395944 h 1434044"/>
              <a:gd name="connsiteX53" fmla="*/ 1038225 w 1428750"/>
              <a:gd name="connsiteY53" fmla="*/ 1381656 h 1434044"/>
              <a:gd name="connsiteX54" fmla="*/ 1057275 w 1428750"/>
              <a:gd name="connsiteY54" fmla="*/ 1367369 h 1434044"/>
              <a:gd name="connsiteX55" fmla="*/ 1062038 w 1428750"/>
              <a:gd name="connsiteY55" fmla="*/ 1353081 h 1434044"/>
              <a:gd name="connsiteX56" fmla="*/ 1076325 w 1428750"/>
              <a:gd name="connsiteY56" fmla="*/ 1343556 h 1434044"/>
              <a:gd name="connsiteX57" fmla="*/ 1114425 w 1428750"/>
              <a:gd name="connsiteY57" fmla="*/ 1324506 h 1434044"/>
              <a:gd name="connsiteX58" fmla="*/ 1143000 w 1428750"/>
              <a:gd name="connsiteY58" fmla="*/ 1305456 h 1434044"/>
              <a:gd name="connsiteX59" fmla="*/ 1200150 w 1428750"/>
              <a:gd name="connsiteY59" fmla="*/ 1272119 h 1434044"/>
              <a:gd name="connsiteX60" fmla="*/ 1214438 w 1428750"/>
              <a:gd name="connsiteY60" fmla="*/ 1262594 h 1434044"/>
              <a:gd name="connsiteX61" fmla="*/ 1228725 w 1428750"/>
              <a:gd name="connsiteY61" fmla="*/ 1257831 h 1434044"/>
              <a:gd name="connsiteX62" fmla="*/ 1243013 w 1428750"/>
              <a:gd name="connsiteY62" fmla="*/ 1248306 h 1434044"/>
              <a:gd name="connsiteX63" fmla="*/ 1276350 w 1428750"/>
              <a:gd name="connsiteY63" fmla="*/ 1234019 h 1434044"/>
              <a:gd name="connsiteX64" fmla="*/ 1304925 w 1428750"/>
              <a:gd name="connsiteY64" fmla="*/ 1214969 h 1434044"/>
              <a:gd name="connsiteX65" fmla="*/ 1319213 w 1428750"/>
              <a:gd name="connsiteY65" fmla="*/ 1210206 h 1434044"/>
              <a:gd name="connsiteX66" fmla="*/ 1333500 w 1428750"/>
              <a:gd name="connsiteY66" fmla="*/ 1200681 h 1434044"/>
              <a:gd name="connsiteX67" fmla="*/ 1357313 w 1428750"/>
              <a:gd name="connsiteY67" fmla="*/ 1195919 h 1434044"/>
              <a:gd name="connsiteX68" fmla="*/ 1404938 w 1428750"/>
              <a:gd name="connsiteY68" fmla="*/ 1181631 h 1434044"/>
              <a:gd name="connsiteX69" fmla="*/ 1428750 w 1428750"/>
              <a:gd name="connsiteY69" fmla="*/ 1167344 h 143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8750" h="1434044">
                <a:moveTo>
                  <a:pt x="47625" y="531"/>
                </a:moveTo>
                <a:cubicBezTo>
                  <a:pt x="37846" y="29873"/>
                  <a:pt x="46856" y="0"/>
                  <a:pt x="38100" y="48156"/>
                </a:cubicBezTo>
                <a:cubicBezTo>
                  <a:pt x="36929" y="54596"/>
                  <a:pt x="34925" y="60856"/>
                  <a:pt x="33338" y="67206"/>
                </a:cubicBezTo>
                <a:lnTo>
                  <a:pt x="19050" y="248181"/>
                </a:lnTo>
                <a:cubicBezTo>
                  <a:pt x="17047" y="273552"/>
                  <a:pt x="16952" y="299071"/>
                  <a:pt x="14288" y="324381"/>
                </a:cubicBezTo>
                <a:cubicBezTo>
                  <a:pt x="13762" y="329374"/>
                  <a:pt x="11113" y="333906"/>
                  <a:pt x="9525" y="338669"/>
                </a:cubicBezTo>
                <a:cubicBezTo>
                  <a:pt x="7938" y="351369"/>
                  <a:pt x="7053" y="364177"/>
                  <a:pt x="4763" y="376769"/>
                </a:cubicBezTo>
                <a:cubicBezTo>
                  <a:pt x="3865" y="381708"/>
                  <a:pt x="0" y="386036"/>
                  <a:pt x="0" y="391056"/>
                </a:cubicBezTo>
                <a:cubicBezTo>
                  <a:pt x="0" y="479970"/>
                  <a:pt x="1751" y="568893"/>
                  <a:pt x="4763" y="657756"/>
                </a:cubicBezTo>
                <a:cubicBezTo>
                  <a:pt x="5284" y="673112"/>
                  <a:pt x="16183" y="679250"/>
                  <a:pt x="28575" y="686331"/>
                </a:cubicBezTo>
                <a:cubicBezTo>
                  <a:pt x="32934" y="688822"/>
                  <a:pt x="38100" y="689506"/>
                  <a:pt x="42863" y="691094"/>
                </a:cubicBezTo>
                <a:cubicBezTo>
                  <a:pt x="46038" y="695856"/>
                  <a:pt x="47919" y="701805"/>
                  <a:pt x="52388" y="705381"/>
                </a:cubicBezTo>
                <a:cubicBezTo>
                  <a:pt x="56308" y="708517"/>
                  <a:pt x="62185" y="707899"/>
                  <a:pt x="66675" y="710144"/>
                </a:cubicBezTo>
                <a:cubicBezTo>
                  <a:pt x="99560" y="726587"/>
                  <a:pt x="60372" y="714522"/>
                  <a:pt x="100013" y="724431"/>
                </a:cubicBezTo>
                <a:lnTo>
                  <a:pt x="128588" y="743481"/>
                </a:lnTo>
                <a:lnTo>
                  <a:pt x="142875" y="753006"/>
                </a:lnTo>
                <a:cubicBezTo>
                  <a:pt x="158503" y="776449"/>
                  <a:pt x="144595" y="760706"/>
                  <a:pt x="171450" y="776819"/>
                </a:cubicBezTo>
                <a:cubicBezTo>
                  <a:pt x="181266" y="782709"/>
                  <a:pt x="190500" y="789519"/>
                  <a:pt x="200025" y="795869"/>
                </a:cubicBezTo>
                <a:lnTo>
                  <a:pt x="214313" y="805394"/>
                </a:lnTo>
                <a:lnTo>
                  <a:pt x="228600" y="814919"/>
                </a:lnTo>
                <a:cubicBezTo>
                  <a:pt x="245780" y="826372"/>
                  <a:pt x="258412" y="833443"/>
                  <a:pt x="271463" y="853019"/>
                </a:cubicBezTo>
                <a:lnTo>
                  <a:pt x="300038" y="895881"/>
                </a:lnTo>
                <a:lnTo>
                  <a:pt x="309563" y="910169"/>
                </a:lnTo>
                <a:cubicBezTo>
                  <a:pt x="312738" y="914931"/>
                  <a:pt x="316528" y="919337"/>
                  <a:pt x="319088" y="924456"/>
                </a:cubicBezTo>
                <a:cubicBezTo>
                  <a:pt x="322263" y="930806"/>
                  <a:pt x="324960" y="937418"/>
                  <a:pt x="328613" y="943506"/>
                </a:cubicBezTo>
                <a:cubicBezTo>
                  <a:pt x="334503" y="953322"/>
                  <a:pt x="347663" y="972081"/>
                  <a:pt x="347663" y="972081"/>
                </a:cubicBezTo>
                <a:cubicBezTo>
                  <a:pt x="360830" y="1011588"/>
                  <a:pt x="338728" y="949449"/>
                  <a:pt x="371475" y="1014944"/>
                </a:cubicBezTo>
                <a:cubicBezTo>
                  <a:pt x="374650" y="1021294"/>
                  <a:pt x="377478" y="1027830"/>
                  <a:pt x="381000" y="1033994"/>
                </a:cubicBezTo>
                <a:cubicBezTo>
                  <a:pt x="383840" y="1038964"/>
                  <a:pt x="388200" y="1043051"/>
                  <a:pt x="390525" y="1048281"/>
                </a:cubicBezTo>
                <a:cubicBezTo>
                  <a:pt x="394603" y="1057456"/>
                  <a:pt x="396875" y="1067331"/>
                  <a:pt x="400050" y="1076856"/>
                </a:cubicBezTo>
                <a:cubicBezTo>
                  <a:pt x="401638" y="1081619"/>
                  <a:pt x="402028" y="1086967"/>
                  <a:pt x="404813" y="1091144"/>
                </a:cubicBezTo>
                <a:lnTo>
                  <a:pt x="414338" y="1105431"/>
                </a:lnTo>
                <a:cubicBezTo>
                  <a:pt x="425661" y="1139405"/>
                  <a:pt x="409605" y="1098331"/>
                  <a:pt x="433388" y="1134006"/>
                </a:cubicBezTo>
                <a:cubicBezTo>
                  <a:pt x="436173" y="1138183"/>
                  <a:pt x="435905" y="1143804"/>
                  <a:pt x="438150" y="1148294"/>
                </a:cubicBezTo>
                <a:cubicBezTo>
                  <a:pt x="440710" y="1153413"/>
                  <a:pt x="444500" y="1157819"/>
                  <a:pt x="447675" y="1162581"/>
                </a:cubicBezTo>
                <a:cubicBezTo>
                  <a:pt x="449263" y="1168931"/>
                  <a:pt x="449920" y="1175589"/>
                  <a:pt x="452438" y="1181631"/>
                </a:cubicBezTo>
                <a:cubicBezTo>
                  <a:pt x="465867" y="1213859"/>
                  <a:pt x="472271" y="1220906"/>
                  <a:pt x="490538" y="1248306"/>
                </a:cubicBezTo>
                <a:cubicBezTo>
                  <a:pt x="501919" y="1265378"/>
                  <a:pt x="512828" y="1282380"/>
                  <a:pt x="528638" y="1295931"/>
                </a:cubicBezTo>
                <a:cubicBezTo>
                  <a:pt x="534665" y="1301097"/>
                  <a:pt x="541229" y="1305605"/>
                  <a:pt x="547688" y="1310219"/>
                </a:cubicBezTo>
                <a:cubicBezTo>
                  <a:pt x="552345" y="1313546"/>
                  <a:pt x="557928" y="1315697"/>
                  <a:pt x="561975" y="1319744"/>
                </a:cubicBezTo>
                <a:cubicBezTo>
                  <a:pt x="567588" y="1325357"/>
                  <a:pt x="570236" y="1333628"/>
                  <a:pt x="576263" y="1338794"/>
                </a:cubicBezTo>
                <a:cubicBezTo>
                  <a:pt x="581653" y="1343414"/>
                  <a:pt x="589225" y="1344666"/>
                  <a:pt x="595313" y="1348319"/>
                </a:cubicBezTo>
                <a:cubicBezTo>
                  <a:pt x="605129" y="1354209"/>
                  <a:pt x="613649" y="1362249"/>
                  <a:pt x="623888" y="1367369"/>
                </a:cubicBezTo>
                <a:cubicBezTo>
                  <a:pt x="630238" y="1370544"/>
                  <a:pt x="636774" y="1373372"/>
                  <a:pt x="642938" y="1376894"/>
                </a:cubicBezTo>
                <a:cubicBezTo>
                  <a:pt x="666438" y="1390323"/>
                  <a:pt x="649028" y="1383677"/>
                  <a:pt x="676275" y="1400706"/>
                </a:cubicBezTo>
                <a:cubicBezTo>
                  <a:pt x="682295" y="1404469"/>
                  <a:pt x="689305" y="1406468"/>
                  <a:pt x="695325" y="1410231"/>
                </a:cubicBezTo>
                <a:cubicBezTo>
                  <a:pt x="702056" y="1414438"/>
                  <a:pt x="707916" y="1419905"/>
                  <a:pt x="714375" y="1424519"/>
                </a:cubicBezTo>
                <a:cubicBezTo>
                  <a:pt x="719033" y="1427846"/>
                  <a:pt x="723900" y="1430869"/>
                  <a:pt x="728663" y="1434044"/>
                </a:cubicBezTo>
                <a:cubicBezTo>
                  <a:pt x="785813" y="1432456"/>
                  <a:pt x="843012" y="1432136"/>
                  <a:pt x="900113" y="1429281"/>
                </a:cubicBezTo>
                <a:cubicBezTo>
                  <a:pt x="906650" y="1428954"/>
                  <a:pt x="912773" y="1425939"/>
                  <a:pt x="919163" y="1424519"/>
                </a:cubicBezTo>
                <a:cubicBezTo>
                  <a:pt x="927065" y="1422763"/>
                  <a:pt x="935088" y="1421576"/>
                  <a:pt x="942975" y="1419756"/>
                </a:cubicBezTo>
                <a:cubicBezTo>
                  <a:pt x="955731" y="1416812"/>
                  <a:pt x="981075" y="1410231"/>
                  <a:pt x="981075" y="1410231"/>
                </a:cubicBezTo>
                <a:cubicBezTo>
                  <a:pt x="1022024" y="1382933"/>
                  <a:pt x="970214" y="1415661"/>
                  <a:pt x="1009650" y="1395944"/>
                </a:cubicBezTo>
                <a:cubicBezTo>
                  <a:pt x="1046586" y="1377476"/>
                  <a:pt x="1002308" y="1393630"/>
                  <a:pt x="1038225" y="1381656"/>
                </a:cubicBezTo>
                <a:cubicBezTo>
                  <a:pt x="1044575" y="1376894"/>
                  <a:pt x="1052194" y="1373467"/>
                  <a:pt x="1057275" y="1367369"/>
                </a:cubicBezTo>
                <a:cubicBezTo>
                  <a:pt x="1060489" y="1363512"/>
                  <a:pt x="1058902" y="1357001"/>
                  <a:pt x="1062038" y="1353081"/>
                </a:cubicBezTo>
                <a:cubicBezTo>
                  <a:pt x="1065614" y="1348612"/>
                  <a:pt x="1071300" y="1346297"/>
                  <a:pt x="1076325" y="1343556"/>
                </a:cubicBezTo>
                <a:cubicBezTo>
                  <a:pt x="1088790" y="1336757"/>
                  <a:pt x="1104384" y="1334546"/>
                  <a:pt x="1114425" y="1324506"/>
                </a:cubicBezTo>
                <a:cubicBezTo>
                  <a:pt x="1132263" y="1306669"/>
                  <a:pt x="1122324" y="1312349"/>
                  <a:pt x="1143000" y="1305456"/>
                </a:cubicBezTo>
                <a:cubicBezTo>
                  <a:pt x="1173409" y="1282650"/>
                  <a:pt x="1154951" y="1294719"/>
                  <a:pt x="1200150" y="1272119"/>
                </a:cubicBezTo>
                <a:cubicBezTo>
                  <a:pt x="1205270" y="1269559"/>
                  <a:pt x="1209318" y="1265154"/>
                  <a:pt x="1214438" y="1262594"/>
                </a:cubicBezTo>
                <a:cubicBezTo>
                  <a:pt x="1218928" y="1260349"/>
                  <a:pt x="1224235" y="1260076"/>
                  <a:pt x="1228725" y="1257831"/>
                </a:cubicBezTo>
                <a:cubicBezTo>
                  <a:pt x="1233845" y="1255271"/>
                  <a:pt x="1237893" y="1250866"/>
                  <a:pt x="1243013" y="1248306"/>
                </a:cubicBezTo>
                <a:cubicBezTo>
                  <a:pt x="1282426" y="1228600"/>
                  <a:pt x="1226801" y="1263748"/>
                  <a:pt x="1276350" y="1234019"/>
                </a:cubicBezTo>
                <a:cubicBezTo>
                  <a:pt x="1286166" y="1228129"/>
                  <a:pt x="1294065" y="1218589"/>
                  <a:pt x="1304925" y="1214969"/>
                </a:cubicBezTo>
                <a:cubicBezTo>
                  <a:pt x="1309688" y="1213381"/>
                  <a:pt x="1314723" y="1212451"/>
                  <a:pt x="1319213" y="1210206"/>
                </a:cubicBezTo>
                <a:cubicBezTo>
                  <a:pt x="1324332" y="1207646"/>
                  <a:pt x="1328141" y="1202691"/>
                  <a:pt x="1333500" y="1200681"/>
                </a:cubicBezTo>
                <a:cubicBezTo>
                  <a:pt x="1341079" y="1197839"/>
                  <a:pt x="1349411" y="1197675"/>
                  <a:pt x="1357313" y="1195919"/>
                </a:cubicBezTo>
                <a:cubicBezTo>
                  <a:pt x="1378898" y="1191122"/>
                  <a:pt x="1381205" y="1189542"/>
                  <a:pt x="1404938" y="1181631"/>
                </a:cubicBezTo>
                <a:cubicBezTo>
                  <a:pt x="1420731" y="1176367"/>
                  <a:pt x="1420632" y="1175462"/>
                  <a:pt x="1428750" y="1167344"/>
                </a:cubicBezTo>
              </a:path>
            </a:pathLst>
          </a:custGeom>
          <a:ln w="25400">
            <a:solidFill>
              <a:schemeClr val="bg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0" name="円/楕円 79"/>
          <p:cNvSpPr/>
          <p:nvPr/>
        </p:nvSpPr>
        <p:spPr bwMode="gray">
          <a:xfrm>
            <a:off x="7407275" y="2236788"/>
            <a:ext cx="131763" cy="13176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12" name="グループ化 64"/>
          <p:cNvGrpSpPr>
            <a:grpSpLocks/>
          </p:cNvGrpSpPr>
          <p:nvPr/>
        </p:nvGrpSpPr>
        <p:grpSpPr bwMode="auto">
          <a:xfrm>
            <a:off x="4102100" y="378792"/>
            <a:ext cx="2198092" cy="1970087"/>
            <a:chOff x="5508104" y="3645026"/>
            <a:chExt cx="2863688" cy="2566101"/>
          </a:xfrm>
        </p:grpSpPr>
        <p:sp>
          <p:nvSpPr>
            <p:cNvPr id="82"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85"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86"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87"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88" name="円/楕円 87"/>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9" name="円/楕円 88"/>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0"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1"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92"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１９</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548530775"/>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タイトル 3"/>
          <p:cNvSpPr txBox="1">
            <a:spLocks/>
          </p:cNvSpPr>
          <p:nvPr/>
        </p:nvSpPr>
        <p:spPr bwMode="auto">
          <a:xfrm>
            <a:off x="107950" y="620713"/>
            <a:ext cx="8928100" cy="6189662"/>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23556" name="テキスト ボックス 24"/>
          <p:cNvSpPr txBox="1">
            <a:spLocks noChangeArrowheads="1"/>
          </p:cNvSpPr>
          <p:nvPr/>
        </p:nvSpPr>
        <p:spPr bwMode="auto">
          <a:xfrm>
            <a:off x="179388" y="765175"/>
            <a:ext cx="360362" cy="5903913"/>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graphicFrame>
        <p:nvGraphicFramePr>
          <p:cNvPr id="73751" name="Group 23"/>
          <p:cNvGraphicFramePr>
            <a:graphicFrameLocks noGrp="1"/>
          </p:cNvGraphicFramePr>
          <p:nvPr/>
        </p:nvGraphicFramePr>
        <p:xfrm>
          <a:off x="592138" y="1700213"/>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316,665</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12.0%</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63.5%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24.5%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286,901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151,494</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30.7%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18.5%</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7.4%</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30.1%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358,467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6,884</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5,591</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46.00ｋ㎡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sp>
        <p:nvSpPr>
          <p:cNvPr id="23614"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23615"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23616"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23617"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23618" name="テキスト ボックス 35"/>
          <p:cNvSpPr txBox="1">
            <a:spLocks noChangeArrowheads="1"/>
          </p:cNvSpPr>
          <p:nvPr/>
        </p:nvSpPr>
        <p:spPr bwMode="auto">
          <a:xfrm>
            <a:off x="6739062"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23619"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23620" name="テキスト ボックス 37"/>
          <p:cNvSpPr txBox="1">
            <a:spLocks noChangeArrowheads="1"/>
          </p:cNvSpPr>
          <p:nvPr/>
        </p:nvSpPr>
        <p:spPr bwMode="auto">
          <a:xfrm>
            <a:off x="8316913" y="6594475"/>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23621"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第三区（福島区・此花区・港区・西淀川区）</a:t>
            </a:r>
          </a:p>
        </p:txBody>
      </p:sp>
      <p:graphicFrame>
        <p:nvGraphicFramePr>
          <p:cNvPr id="23" name="グラフ 22"/>
          <p:cNvGraphicFramePr>
            <a:graphicFrameLocks/>
          </p:cNvGraphicFramePr>
          <p:nvPr/>
        </p:nvGraphicFramePr>
        <p:xfrm>
          <a:off x="2627784" y="1916833"/>
          <a:ext cx="6048672" cy="223224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6" name="グラフ 25"/>
          <p:cNvGraphicFramePr>
            <a:graphicFrameLocks/>
          </p:cNvGraphicFramePr>
          <p:nvPr/>
        </p:nvGraphicFramePr>
        <p:xfrm>
          <a:off x="5813557" y="4292360"/>
          <a:ext cx="327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グラフ 23"/>
          <p:cNvGraphicFramePr>
            <a:graphicFrameLocks/>
          </p:cNvGraphicFramePr>
          <p:nvPr/>
        </p:nvGraphicFramePr>
        <p:xfrm>
          <a:off x="2534568" y="4338000"/>
          <a:ext cx="345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3625"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23626" name="テキスト ボックス 17"/>
          <p:cNvSpPr txBox="1">
            <a:spLocks noChangeArrowheads="1"/>
          </p:cNvSpPr>
          <p:nvPr/>
        </p:nvSpPr>
        <p:spPr bwMode="auto">
          <a:xfrm>
            <a:off x="611188" y="846138"/>
            <a:ext cx="8064500" cy="661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27</a:t>
            </a:r>
            <a:r>
              <a:rPr lang="ja-JP" altLang="ja-JP" sz="1200">
                <a:latin typeface="ＭＳ Ｐゴシック" charset="-128"/>
              </a:rPr>
              <a:t>年の人口は、</a:t>
            </a:r>
            <a:r>
              <a:rPr lang="en-US" altLang="ja-JP" sz="1200">
                <a:latin typeface="ＭＳ Ｐゴシック" charset="-128"/>
              </a:rPr>
              <a:t>316,665</a:t>
            </a:r>
            <a:r>
              <a:rPr lang="ja-JP" altLang="ja-JP" sz="1200">
                <a:latin typeface="ＭＳ Ｐゴシック" charset="-128"/>
              </a:rPr>
              <a:t>人で人口推移を見ると増加傾向</a:t>
            </a:r>
            <a:endParaRPr lang="ja-JP" altLang="en-US" sz="1200">
              <a:solidFill>
                <a:srgbClr val="000000"/>
              </a:solidFill>
              <a:latin typeface="ＭＳ Ｐゴシック" charset="-128"/>
            </a:endParaRPr>
          </a:p>
          <a:p>
            <a:pPr eaLnBrk="1" hangingPunct="1">
              <a:lnSpc>
                <a:spcPts val="1000"/>
              </a:lnSpc>
              <a:spcBef>
                <a:spcPct val="50000"/>
              </a:spcBef>
            </a:pPr>
            <a:r>
              <a:rPr lang="ja-JP" altLang="ja-JP" sz="1200">
                <a:latin typeface="ＭＳ Ｐゴシック" charset="-128"/>
              </a:rPr>
              <a:t>○</a:t>
            </a:r>
            <a:r>
              <a:rPr lang="ja-JP" altLang="en-US" sz="1200">
                <a:latin typeface="ＭＳ Ｐゴシック" charset="-128"/>
              </a:rPr>
              <a:t>平成</a:t>
            </a:r>
            <a:r>
              <a:rPr lang="en-US" altLang="ja-JP" sz="1200">
                <a:latin typeface="ＭＳ Ｐゴシック" charset="-128"/>
              </a:rPr>
              <a:t>27</a:t>
            </a:r>
            <a:r>
              <a:rPr lang="ja-JP" altLang="en-US" sz="1200">
                <a:latin typeface="ＭＳ Ｐゴシック" charset="-128"/>
              </a:rPr>
              <a:t>年の年少</a:t>
            </a:r>
            <a:r>
              <a:rPr lang="ja-JP" altLang="ja-JP" sz="1200">
                <a:latin typeface="ＭＳ Ｐゴシック" charset="-128"/>
              </a:rPr>
              <a:t>人口</a:t>
            </a:r>
            <a:r>
              <a:rPr lang="en-US" altLang="ja-JP" sz="1200">
                <a:latin typeface="ＭＳ Ｐゴシック" charset="-128"/>
              </a:rPr>
              <a:t>(15</a:t>
            </a:r>
            <a:r>
              <a:rPr lang="ja-JP" altLang="ja-JP" sz="1200">
                <a:latin typeface="ＭＳ Ｐゴシック" charset="-128"/>
              </a:rPr>
              <a:t>歳未満</a:t>
            </a:r>
            <a:r>
              <a:rPr lang="en-US" altLang="ja-JP" sz="1200">
                <a:latin typeface="ＭＳ Ｐゴシック" charset="-128"/>
              </a:rPr>
              <a:t>)</a:t>
            </a:r>
            <a:r>
              <a:rPr lang="ja-JP" altLang="ja-JP" sz="1200">
                <a:latin typeface="ＭＳ Ｐゴシック" charset="-128"/>
              </a:rPr>
              <a:t>の割合は</a:t>
            </a:r>
            <a:r>
              <a:rPr lang="en-US" altLang="ja-JP" sz="1200">
                <a:latin typeface="ＭＳ Ｐゴシック" charset="-128"/>
              </a:rPr>
              <a:t>12.0</a:t>
            </a:r>
            <a:r>
              <a:rPr lang="ja-JP" altLang="ja-JP" sz="1200">
                <a:latin typeface="ＭＳ Ｐゴシック" charset="-128"/>
              </a:rPr>
              <a:t>％となっており、</a:t>
            </a:r>
            <a:r>
              <a:rPr lang="ja-JP" altLang="en-US" sz="1200">
                <a:latin typeface="ＭＳ Ｐゴシック" charset="-128"/>
              </a:rPr>
              <a:t>総合区</a:t>
            </a:r>
            <a:r>
              <a:rPr lang="en-US" altLang="ja-JP" sz="1200">
                <a:latin typeface="ＭＳ Ｐゴシック" charset="-128"/>
              </a:rPr>
              <a:t>(8</a:t>
            </a:r>
            <a:r>
              <a:rPr lang="ja-JP" altLang="en-US" sz="1200">
                <a:latin typeface="ＭＳ Ｐゴシック" charset="-128"/>
              </a:rPr>
              <a:t>区</a:t>
            </a:r>
            <a:r>
              <a:rPr lang="en-US" altLang="ja-JP" sz="1200">
                <a:latin typeface="ＭＳ Ｐゴシック" charset="-128"/>
              </a:rPr>
              <a:t>)</a:t>
            </a:r>
            <a:r>
              <a:rPr lang="ja-JP" altLang="ja-JP" sz="1200">
                <a:latin typeface="ＭＳ Ｐゴシック" charset="-128"/>
              </a:rPr>
              <a:t>平均</a:t>
            </a:r>
            <a:r>
              <a:rPr lang="en-US" altLang="ja-JP" sz="1200">
                <a:latin typeface="ＭＳ Ｐゴシック" charset="-128"/>
              </a:rPr>
              <a:t>11.2</a:t>
            </a:r>
            <a:r>
              <a:rPr lang="ja-JP" altLang="ja-JP" sz="1200">
                <a:latin typeface="ＭＳ Ｐゴシック" charset="-128"/>
              </a:rPr>
              <a:t>％を上回っている</a:t>
            </a:r>
          </a:p>
          <a:p>
            <a:pPr eaLnBrk="1" hangingPunct="1">
              <a:lnSpc>
                <a:spcPts val="1000"/>
              </a:lnSpc>
              <a:spcBef>
                <a:spcPct val="50000"/>
              </a:spcBef>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47</a:t>
            </a:r>
            <a:r>
              <a:rPr lang="ja-JP" altLang="ja-JP" sz="1200">
                <a:latin typeface="ＭＳ Ｐゴシック" charset="-128"/>
              </a:rPr>
              <a:t>年の</a:t>
            </a:r>
            <a:r>
              <a:rPr lang="ja-JP" altLang="en-US" sz="1200">
                <a:latin typeface="ＭＳ Ｐゴシック" charset="-128"/>
              </a:rPr>
              <a:t>将来</a:t>
            </a:r>
            <a:r>
              <a:rPr lang="ja-JP" altLang="ja-JP" sz="1200">
                <a:latin typeface="ＭＳ Ｐゴシック" charset="-128"/>
              </a:rPr>
              <a:t>推計人口は</a:t>
            </a:r>
            <a:r>
              <a:rPr lang="en-US" altLang="ja-JP" sz="1200">
                <a:latin typeface="ＭＳ Ｐゴシック" charset="-128"/>
              </a:rPr>
              <a:t>286,901</a:t>
            </a:r>
            <a:r>
              <a:rPr lang="ja-JP" altLang="ja-JP" sz="1200">
                <a:latin typeface="ＭＳ Ｐゴシック" charset="-128"/>
              </a:rPr>
              <a:t>人</a:t>
            </a:r>
            <a:r>
              <a:rPr lang="ja-JP" altLang="en-US" sz="1200">
                <a:latin typeface="ＭＳ Ｐゴシック" charset="-128"/>
              </a:rPr>
              <a:t>で今後は</a:t>
            </a:r>
            <a:r>
              <a:rPr lang="ja-JP" altLang="ja-JP" sz="1200">
                <a:latin typeface="ＭＳ Ｐゴシック" charset="-128"/>
              </a:rPr>
              <a:t>減少傾向</a:t>
            </a:r>
            <a:r>
              <a:rPr lang="ja-JP" altLang="en-US" sz="1200">
                <a:latin typeface="ＭＳ Ｐゴシック" charset="-128"/>
              </a:rPr>
              <a:t>と予測される</a:t>
            </a:r>
            <a:endParaRPr lang="en-US" altLang="ja-JP" sz="1200">
              <a:latin typeface="ＭＳ Ｐゴシック" charset="-128"/>
            </a:endParaRPr>
          </a:p>
        </p:txBody>
      </p:sp>
      <p:sp>
        <p:nvSpPr>
          <p:cNvPr id="19"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２０</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535593358"/>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タイトル 3"/>
          <p:cNvSpPr txBox="1">
            <a:spLocks/>
          </p:cNvSpPr>
          <p:nvPr/>
        </p:nvSpPr>
        <p:spPr bwMode="auto">
          <a:xfrm>
            <a:off x="107950" y="260351"/>
            <a:ext cx="8928100" cy="6358814"/>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24580" name="テキスト ボックス 24"/>
          <p:cNvSpPr txBox="1">
            <a:spLocks noChangeArrowheads="1"/>
          </p:cNvSpPr>
          <p:nvPr/>
        </p:nvSpPr>
        <p:spPr bwMode="auto">
          <a:xfrm>
            <a:off x="187325" y="401638"/>
            <a:ext cx="360363" cy="6162935"/>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smtClean="0">
                          <a:latin typeface="ＭＳ Ｐゴシック" pitchFamily="50" charset="-128"/>
                          <a:ea typeface="ＭＳ Ｐゴシック" pitchFamily="50" charset="-128"/>
                        </a:rPr>
                        <a:t> </a:t>
                      </a:r>
                      <a:r>
                        <a:rPr lang="en-US" altLang="ja-JP" sz="1000" b="0" i="0" u="none" strike="noStrike" dirty="0" smtClean="0">
                          <a:latin typeface="ＭＳ Ｐゴシック" pitchFamily="50" charset="-128"/>
                          <a:ea typeface="ＭＳ Ｐゴシック" pitchFamily="50" charset="-128"/>
                        </a:rPr>
                        <a:t>1</a:t>
                      </a:r>
                      <a:r>
                        <a:rPr lang="ja-JP" altLang="en-US" sz="1000" b="0" i="0" u="none" strike="noStrike" dirty="0" smtClean="0">
                          <a:latin typeface="ＭＳ Ｐゴシック" pitchFamily="50" charset="-128"/>
                          <a:ea typeface="ＭＳ Ｐゴシック" pitchFamily="50" charset="-128"/>
                        </a:rPr>
                        <a:t>兆</a:t>
                      </a:r>
                      <a:r>
                        <a:rPr lang="en-US" altLang="ja-JP" sz="1000" b="0" i="0" u="none" strike="noStrike" dirty="0" smtClean="0">
                          <a:latin typeface="ＭＳ Ｐゴシック" pitchFamily="50" charset="-128"/>
                          <a:ea typeface="ＭＳ Ｐゴシック" pitchFamily="50" charset="-128"/>
                        </a:rPr>
                        <a:t>3,424</a:t>
                      </a:r>
                      <a:r>
                        <a:rPr lang="ja-JP" altLang="en-US" sz="1000" b="0" i="0" u="none" strike="noStrike" dirty="0" smtClean="0">
                          <a:latin typeface="ＭＳ Ｐゴシック" pitchFamily="50" charset="-128"/>
                          <a:ea typeface="ＭＳ Ｐゴシック" pitchFamily="50" charset="-128"/>
                        </a:rPr>
                        <a:t>億円</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a:rPr>
                        <a:t>24.2%</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a:rPr>
                        <a:t>19.7%</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a:rPr>
                        <a:t>53.3%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a:rPr>
                        <a:t>2.8%</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10,098</a:t>
                      </a:r>
                      <a:r>
                        <a:rPr lang="ja-JP" altLang="en-US" sz="1000" b="0" i="0" u="none" strike="noStrike" dirty="0">
                          <a:latin typeface="ＭＳ Ｐゴシック" pitchFamily="50" charset="-128"/>
                          <a:ea typeface="ＭＳ Ｐゴシック" pitchFamily="50" charset="-128"/>
                        </a:rPr>
                        <a:t>社</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4608" name="Rectangle 86"/>
          <p:cNvSpPr>
            <a:spLocks noChangeArrowheads="1"/>
          </p:cNvSpPr>
          <p:nvPr/>
        </p:nvSpPr>
        <p:spPr bwMode="auto">
          <a:xfrm>
            <a:off x="5637213" y="3426035"/>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graphicFrame>
        <p:nvGraphicFramePr>
          <p:cNvPr id="7" name="グラフ 6"/>
          <p:cNvGraphicFramePr>
            <a:graphicFrameLocks/>
          </p:cNvGraphicFramePr>
          <p:nvPr/>
        </p:nvGraphicFramePr>
        <p:xfrm>
          <a:off x="4716016" y="3713620"/>
          <a:ext cx="4001369" cy="2780928"/>
        </p:xfrm>
        <a:graphic>
          <a:graphicData uri="http://schemas.openxmlformats.org/drawingml/2006/chart">
            <c:chart xmlns:c="http://schemas.openxmlformats.org/drawingml/2006/chart" xmlns:r="http://schemas.openxmlformats.org/officeDocument/2006/relationships" r:id="rId2"/>
          </a:graphicData>
        </a:graphic>
      </p:graphicFrame>
      <p:sp>
        <p:nvSpPr>
          <p:cNvPr id="24610" name="テキスト ボックス 33"/>
          <p:cNvSpPr txBox="1">
            <a:spLocks noChangeArrowheads="1"/>
          </p:cNvSpPr>
          <p:nvPr/>
        </p:nvSpPr>
        <p:spPr bwMode="auto">
          <a:xfrm>
            <a:off x="8027988" y="6440697"/>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138,747</a:t>
                      </a:r>
                      <a:r>
                        <a:rPr lang="ja-JP" altLang="en-US" sz="1000" b="0" i="0" u="none" strike="noStrike" dirty="0" smtClean="0">
                          <a:latin typeface="ＭＳ Ｐゴシック" pitchFamily="50" charset="-128"/>
                          <a:ea typeface="ＭＳ Ｐゴシック" pitchFamily="50" charset="-128"/>
                        </a:rPr>
                        <a:t>人</a:t>
                      </a:r>
                      <a:endParaRPr lang="ja-JP" altLang="en-US"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24.9%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75.0%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2</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422</a:t>
                      </a:r>
                      <a:r>
                        <a:rPr lang="ja-JP" altLang="en-US" sz="1000" b="0" i="0" u="none" strike="noStrike" dirty="0">
                          <a:latin typeface="ＭＳ Ｐゴシック" pitchFamily="50" charset="-128"/>
                          <a:ea typeface="ＭＳ Ｐゴシック" pitchFamily="50" charset="-128"/>
                        </a:rPr>
                        <a:t>億円</a:t>
                      </a:r>
                    </a:p>
                  </a:txBody>
                  <a:tcPr marL="9423" marR="9423" marT="942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9,391</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10.4</a:t>
                      </a:r>
                      <a:r>
                        <a:rPr lang="zh-TW" altLang="en-US" sz="1000" b="0" i="0" u="none" strike="noStrike" dirty="0">
                          <a:latin typeface="ＭＳ Ｐゴシック" pitchFamily="50" charset="-128"/>
                          <a:ea typeface="ＭＳ Ｐゴシック" pitchFamily="50" charset="-128"/>
                        </a:rPr>
                        <a:t>億円）</a:t>
                      </a:r>
                    </a:p>
                  </a:txBody>
                  <a:tcPr marL="9423" marR="9423" marT="9427"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2,821</a:t>
                      </a:r>
                      <a:r>
                        <a:rPr lang="ja-JP" altLang="en-US" sz="1000" b="0" i="0" u="none" strike="noStrike" dirty="0">
                          <a:latin typeface="ＭＳ Ｐゴシック" pitchFamily="50" charset="-128"/>
                          <a:ea typeface="ＭＳ Ｐゴシック" pitchFamily="50" charset="-128"/>
                        </a:rPr>
                        <a:t>ヵ所</a:t>
                      </a:r>
                    </a:p>
                  </a:txBody>
                  <a:tcPr marL="9423" marR="9423" marT="942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899</a:t>
                      </a:r>
                      <a:r>
                        <a:rPr lang="ja-JP" altLang="en-US" sz="1000" b="0" i="0" u="none" strike="noStrike" dirty="0">
                          <a:latin typeface="ＭＳ Ｐゴシック" pitchFamily="50" charset="-128"/>
                          <a:ea typeface="ＭＳ Ｐゴシック" pitchFamily="50" charset="-128"/>
                        </a:rPr>
                        <a:t>ヵ所</a:t>
                      </a:r>
                    </a:p>
                  </a:txBody>
                  <a:tcPr marL="9423" marR="9423" marT="9427"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29,615</a:t>
                      </a:r>
                      <a:r>
                        <a:rPr lang="ja-JP" altLang="en-US" sz="1000" b="0" i="0" u="none" strike="noStrike" dirty="0">
                          <a:latin typeface="ＭＳ Ｐゴシック" pitchFamily="50" charset="-128"/>
                          <a:ea typeface="ＭＳ Ｐゴシック" pitchFamily="50" charset="-128"/>
                        </a:rPr>
                        <a:t>人</a:t>
                      </a:r>
                    </a:p>
                  </a:txBody>
                  <a:tcPr marL="9423" marR="9423" marT="942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24,469</a:t>
                      </a:r>
                      <a:r>
                        <a:rPr lang="ja-JP" altLang="en-US" sz="1000" b="0" i="0" u="none" strike="noStrike" dirty="0">
                          <a:latin typeface="ＭＳ Ｐゴシック" pitchFamily="50" charset="-128"/>
                          <a:ea typeface="ＭＳ Ｐゴシック" pitchFamily="50" charset="-128"/>
                        </a:rPr>
                        <a:t>人</a:t>
                      </a:r>
                    </a:p>
                  </a:txBody>
                  <a:tcPr marL="9423" marR="9423" marT="9427"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4659" name="Rectangle 86"/>
          <p:cNvSpPr>
            <a:spLocks noChangeArrowheads="1"/>
          </p:cNvSpPr>
          <p:nvPr/>
        </p:nvSpPr>
        <p:spPr bwMode="auto">
          <a:xfrm>
            <a:off x="1512888" y="3426035"/>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24660"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1</a:t>
            </a:r>
            <a:r>
              <a:rPr lang="ja-JP" altLang="ja-JP" sz="1200" dirty="0">
                <a:latin typeface="+mn-ea"/>
                <a:ea typeface="ＭＳ Ｐゴシック" pitchFamily="50" charset="-128"/>
              </a:rPr>
              <a:t>兆</a:t>
            </a:r>
            <a:r>
              <a:rPr lang="en-US" altLang="ja-JP" sz="1200" dirty="0">
                <a:latin typeface="+mn-ea"/>
                <a:ea typeface="ＭＳ Ｐゴシック" pitchFamily="50" charset="-128"/>
              </a:rPr>
              <a:t>3,424</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○工業の出荷額は</a:t>
            </a:r>
            <a:r>
              <a:rPr lang="en-US" altLang="ja-JP" sz="1200" dirty="0">
                <a:latin typeface="+mn-ea"/>
                <a:ea typeface="ＭＳ Ｐゴシック" pitchFamily="50" charset="-128"/>
              </a:rPr>
              <a:t>9,391</a:t>
            </a:r>
            <a:r>
              <a:rPr lang="ja-JP" altLang="ja-JP" sz="1200" dirty="0">
                <a:latin typeface="+mn-ea"/>
                <a:ea typeface="ＭＳ Ｐゴシック" pitchFamily="50" charset="-128"/>
              </a:rPr>
              <a:t>億円となっており、</a:t>
            </a:r>
            <a:r>
              <a:rPr lang="ja-JP" altLang="en-US" sz="1200" dirty="0">
                <a:latin typeface="+mn-ea"/>
                <a:ea typeface="ＭＳ Ｐゴシック" pitchFamily="50" charset="-128"/>
              </a:rPr>
              <a:t>総合区</a:t>
            </a:r>
            <a:r>
              <a:rPr lang="en-US" altLang="ja-JP" sz="1200" dirty="0">
                <a:latin typeface="+mn-ea"/>
                <a:ea typeface="ＭＳ Ｐゴシック" pitchFamily="50" charset="-128"/>
              </a:rPr>
              <a:t>(8</a:t>
            </a:r>
            <a:r>
              <a:rPr lang="ja-JP" altLang="en-US" sz="1200" dirty="0">
                <a:latin typeface="+mn-ea"/>
                <a:ea typeface="ＭＳ Ｐゴシック" pitchFamily="50" charset="-128"/>
              </a:rPr>
              <a:t>区</a:t>
            </a:r>
            <a:r>
              <a:rPr lang="en-US" altLang="ja-JP" sz="1200" dirty="0">
                <a:latin typeface="+mn-ea"/>
                <a:ea typeface="ＭＳ Ｐゴシック" pitchFamily="50" charset="-128"/>
              </a:rPr>
              <a:t>)</a:t>
            </a:r>
            <a:r>
              <a:rPr lang="ja-JP" altLang="ja-JP" sz="1200" dirty="0">
                <a:latin typeface="+mn-ea"/>
                <a:ea typeface="ＭＳ Ｐゴシック" pitchFamily="50" charset="-128"/>
              </a:rPr>
              <a:t>平均</a:t>
            </a:r>
            <a:r>
              <a:rPr lang="en-US" altLang="ja-JP" sz="1200" dirty="0">
                <a:latin typeface="+mn-ea"/>
                <a:ea typeface="ＭＳ Ｐゴシック" pitchFamily="50" charset="-128"/>
              </a:rPr>
              <a:t>4,544</a:t>
            </a:r>
            <a:r>
              <a:rPr lang="ja-JP" altLang="ja-JP" sz="1200" dirty="0">
                <a:latin typeface="+mn-ea"/>
                <a:ea typeface="ＭＳ Ｐゴシック" pitchFamily="50" charset="-128"/>
              </a:rPr>
              <a:t>億円を上回っている</a:t>
            </a:r>
            <a:endParaRPr lang="en-US" altLang="ja-JP" sz="1200" dirty="0">
              <a:solidFill>
                <a:srgbClr val="000000"/>
              </a:solidFill>
              <a:latin typeface="+mn-ea"/>
              <a:ea typeface="ＭＳ Ｐゴシック" pitchFamily="50" charset="-128"/>
            </a:endParaRPr>
          </a:p>
        </p:txBody>
      </p:sp>
      <p:graphicFrame>
        <p:nvGraphicFramePr>
          <p:cNvPr id="15" name="グラフ 14"/>
          <p:cNvGraphicFramePr>
            <a:graphicFrameLocks/>
          </p:cNvGraphicFramePr>
          <p:nvPr/>
        </p:nvGraphicFramePr>
        <p:xfrm>
          <a:off x="539552" y="3569604"/>
          <a:ext cx="4104456"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24663" name="テキスト ボックス 33"/>
          <p:cNvSpPr txBox="1">
            <a:spLocks noChangeArrowheads="1"/>
          </p:cNvSpPr>
          <p:nvPr/>
        </p:nvSpPr>
        <p:spPr bwMode="auto">
          <a:xfrm>
            <a:off x="2987675" y="6440697"/>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6" name="正方形/長方形 27"/>
          <p:cNvSpPr>
            <a:spLocks noChangeArrowheads="1"/>
          </p:cNvSpPr>
          <p:nvPr/>
        </p:nvSpPr>
        <p:spPr bwMode="auto">
          <a:xfrm>
            <a:off x="8112125" y="6612408"/>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845820196"/>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25604"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48.7%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25.7%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46.4%</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11.2%</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51.2%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48.8%</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5630" name="Rectangle 86"/>
          <p:cNvSpPr>
            <a:spLocks noChangeArrowheads="1"/>
          </p:cNvSpPr>
          <p:nvPr/>
        </p:nvSpPr>
        <p:spPr bwMode="auto">
          <a:xfrm>
            <a:off x="3319463"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graphicFrame>
        <p:nvGraphicFramePr>
          <p:cNvPr id="9" name="グラフ 8"/>
          <p:cNvGraphicFramePr>
            <a:graphicFrameLocks/>
          </p:cNvGraphicFramePr>
          <p:nvPr/>
        </p:nvGraphicFramePr>
        <p:xfrm>
          <a:off x="3066132" y="1482523"/>
          <a:ext cx="2664296" cy="2378525"/>
        </p:xfrm>
        <a:graphic>
          <a:graphicData uri="http://schemas.openxmlformats.org/drawingml/2006/chart">
            <c:chart xmlns:c="http://schemas.openxmlformats.org/drawingml/2006/chart" xmlns:r="http://schemas.openxmlformats.org/officeDocument/2006/relationships" r:id="rId2"/>
          </a:graphicData>
        </a:graphic>
      </p:graphicFrame>
      <p:sp>
        <p:nvSpPr>
          <p:cNvPr id="25632"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00633"/>
        </p:xfrm>
        <a:graphic>
          <a:graphicData uri="http://schemas.openxmlformats.org/drawingml/2006/table">
            <a:tbl>
              <a:tblPr/>
              <a:tblGrid>
                <a:gridCol w="288010"/>
                <a:gridCol w="719944"/>
                <a:gridCol w="719944"/>
                <a:gridCol w="935927"/>
              </a:tblGrid>
              <a:tr h="243852">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22" marB="4572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8014">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6,890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42.4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 </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201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416</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9.0</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業者） </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530</a:t>
                      </a:r>
                      <a:r>
                        <a:rPr lang="ja-JP" altLang="en-US" sz="1000" b="0" i="0" u="none" strike="noStrike" dirty="0" smtClean="0">
                          <a:latin typeface="ＭＳ Ｐゴシック" pitchFamily="50" charset="-128"/>
                          <a:ea typeface="ＭＳ Ｐゴシック" pitchFamily="50" charset="-128"/>
                        </a:rPr>
                        <a:t>ヵ所</a:t>
                      </a:r>
                    </a:p>
                    <a:p>
                      <a:pPr algn="ctr" fontAlgn="ct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1.7</a:t>
                      </a:r>
                      <a:r>
                        <a:rPr lang="ja-JP" altLang="en-US" sz="1000" b="0" i="0" u="none" strike="noStrike" dirty="0" smtClean="0">
                          <a:latin typeface="ＭＳ Ｐゴシック" pitchFamily="50" charset="-128"/>
                          <a:ea typeface="ＭＳ Ｐゴシック" pitchFamily="50" charset="-128"/>
                        </a:rPr>
                        <a:t>ヵ所）</a:t>
                      </a:r>
                      <a:endParaRPr lang="ja-JP" altLang="en-US" sz="1000" b="0" i="0" u="none" strike="noStrike" dirty="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81,507</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25.7%</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11,708</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37.0‰</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駅 </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駅）</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945</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802" marB="46802"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a:rPr>
                        <a:t>45.0%</a:t>
                      </a:r>
                      <a:endParaRPr lang="en-US" altLang="ja-JP" sz="1000" b="0" i="0" u="none" strike="noStrike" dirty="0">
                        <a:solidFill>
                          <a:schemeClr val="tx1"/>
                        </a:solidFill>
                        <a:latin typeface="ＭＳ Ｐゴシック"/>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a:rPr>
                        <a:t>55.0%</a:t>
                      </a:r>
                      <a:endParaRPr lang="en-US" altLang="ja-JP" sz="1000" b="0" i="0" u="none" strike="noStrike" dirty="0">
                        <a:solidFill>
                          <a:schemeClr val="tx1"/>
                        </a:solidFill>
                        <a:latin typeface="ＭＳ Ｐゴシック"/>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5703"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25704" name="Rectangle 86"/>
          <p:cNvSpPr>
            <a:spLocks noChangeArrowheads="1"/>
          </p:cNvSpPr>
          <p:nvPr/>
        </p:nvSpPr>
        <p:spPr bwMode="auto">
          <a:xfrm>
            <a:off x="3319463"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25705"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建物用途の割合は工業が</a:t>
            </a:r>
            <a:r>
              <a:rPr lang="en-US" altLang="ja-JP" sz="1200" dirty="0">
                <a:latin typeface="+mn-ea"/>
                <a:ea typeface="ＭＳ Ｐゴシック" pitchFamily="50" charset="-128"/>
              </a:rPr>
              <a:t>46.4</a:t>
            </a:r>
            <a:r>
              <a:rPr lang="ja-JP" altLang="ja-JP" sz="1200" dirty="0">
                <a:latin typeface="+mn-ea"/>
                <a:ea typeface="ＭＳ Ｐゴシック" pitchFamily="50" charset="-128"/>
              </a:rPr>
              <a:t>％</a:t>
            </a:r>
            <a:r>
              <a:rPr lang="ja-JP" altLang="en-US" sz="1200" dirty="0">
                <a:latin typeface="+mn-ea"/>
                <a:ea typeface="ＭＳ Ｐゴシック" pitchFamily="50" charset="-128"/>
              </a:rPr>
              <a:t>と</a:t>
            </a:r>
            <a:r>
              <a:rPr lang="ja-JP" altLang="ja-JP" sz="1200" dirty="0">
                <a:latin typeface="+mn-ea"/>
                <a:ea typeface="ＭＳ Ｐゴシック" pitchFamily="50" charset="-128"/>
              </a:rPr>
              <a:t>全体に占める割合が大きい</a:t>
            </a:r>
            <a:endParaRPr lang="ja-JP" altLang="en-US" sz="1200" dirty="0">
              <a:solidFill>
                <a:srgbClr val="000000"/>
              </a:solidFill>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26</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0.6</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530</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1.7</a:t>
            </a:r>
            <a:r>
              <a:rPr lang="ja-JP" altLang="ja-JP" sz="1200" dirty="0">
                <a:latin typeface="+mn-ea"/>
                <a:ea typeface="ＭＳ Ｐゴシック" pitchFamily="50" charset="-128"/>
              </a:rPr>
              <a:t>カ所である</a:t>
            </a:r>
          </a:p>
        </p:txBody>
      </p:sp>
      <p:graphicFrame>
        <p:nvGraphicFramePr>
          <p:cNvPr id="17" name="グラフ 16"/>
          <p:cNvGraphicFramePr>
            <a:graphicFrameLocks/>
          </p:cNvGraphicFramePr>
          <p:nvPr/>
        </p:nvGraphicFramePr>
        <p:xfrm>
          <a:off x="2960203" y="4283224"/>
          <a:ext cx="2880024" cy="23796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51.3%</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100" b="0" i="0" u="none" strike="noStrike" dirty="0">
                          <a:latin typeface="ＭＳ Ｐゴシック"/>
                        </a:rPr>
                        <a:t>27.9%</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100" b="0" i="0" u="none" strike="noStrike" dirty="0">
                          <a:latin typeface="ＭＳ Ｐゴシック"/>
                        </a:rPr>
                        <a:t>38.0%</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100" b="0" i="0" u="none" strike="noStrike" dirty="0">
                          <a:latin typeface="ＭＳ Ｐゴシック"/>
                        </a:rPr>
                        <a:t>9.8%</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100" b="0" i="0" u="none" strike="noStrike" dirty="0">
                          <a:latin typeface="ＭＳ Ｐゴシック"/>
                        </a:rPr>
                        <a:t>0.0%</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100" b="0" i="0" u="none" strike="noStrike" dirty="0">
                          <a:latin typeface="ＭＳ Ｐゴシック"/>
                        </a:rPr>
                        <a:t>24.3%</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6"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２２</a:t>
            </a:r>
            <a:endParaRPr lang="ja-JP" altLang="en-US" sz="1200" b="1" dirty="0">
              <a:solidFill>
                <a:srgbClr val="000000"/>
              </a:solidFill>
              <a:latin typeface="ＭＳ Ｐゴシック" charset="-128"/>
              <a:ea typeface="Meiryo UI" pitchFamily="50" charset="-128"/>
              <a:cs typeface="Meiryo UI" pitchFamily="50" charset="-128"/>
            </a:endParaRPr>
          </a:p>
        </p:txBody>
      </p:sp>
      <p:grpSp>
        <p:nvGrpSpPr>
          <p:cNvPr id="2" name="グループ化 18"/>
          <p:cNvGrpSpPr/>
          <p:nvPr/>
        </p:nvGrpSpPr>
        <p:grpSpPr>
          <a:xfrm>
            <a:off x="3688844" y="3491488"/>
            <a:ext cx="432048" cy="216024"/>
            <a:chOff x="701196" y="2120240"/>
            <a:chExt cx="432048" cy="216024"/>
          </a:xfrm>
        </p:grpSpPr>
        <p:sp>
          <p:nvSpPr>
            <p:cNvPr id="20" name="正方形/長方形 19"/>
            <p:cNvSpPr/>
            <p:nvPr/>
          </p:nvSpPr>
          <p:spPr>
            <a:xfrm>
              <a:off x="797984" y="2149956"/>
              <a:ext cx="216024" cy="144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p>
          </p:txBody>
        </p:sp>
        <p:sp>
          <p:nvSpPr>
            <p:cNvPr id="21" name="テキスト ボックス 3"/>
            <p:cNvSpPr txBox="1"/>
            <p:nvPr/>
          </p:nvSpPr>
          <p:spPr>
            <a:xfrm>
              <a:off x="701196" y="2120240"/>
              <a:ext cx="432048" cy="21602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800" dirty="0"/>
                <a:t>住居</a:t>
              </a:r>
            </a:p>
          </p:txBody>
        </p:sp>
      </p:grpSp>
    </p:spTree>
    <p:extLst>
      <p:ext uri="{BB962C8B-B14F-4D97-AF65-F5344CB8AC3E}">
        <p14:creationId xmlns="" xmlns:p14="http://schemas.microsoft.com/office/powerpoint/2010/main" val="4236574282"/>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第四区</a:t>
            </a:r>
          </a:p>
          <a:p>
            <a:pPr algn="ctr" eaLnBrk="1" hangingPunct="1">
              <a:spcBef>
                <a:spcPct val="50000"/>
              </a:spcBef>
              <a:buFont typeface="Wingdings" pitchFamily="2" charset="2"/>
              <a:buNone/>
            </a:pPr>
            <a:r>
              <a:rPr lang="ja-JP" altLang="en-US" sz="2400" b="1">
                <a:latin typeface="ＭＳ Ｐゴシック" charset="-128"/>
              </a:rPr>
              <a:t>（東成区・城東区・鶴見区）</a:t>
            </a:r>
            <a:endParaRPr lang="ja-JP" altLang="en-US" sz="2400" b="1">
              <a:latin typeface="HGS創英角ｺﾞｼｯｸUB" pitchFamily="50" charset="-128"/>
            </a:endParaRPr>
          </a:p>
        </p:txBody>
      </p:sp>
      <p:sp>
        <p:nvSpPr>
          <p:cNvPr id="3"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２３</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53177010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表 56"/>
          <p:cNvGraphicFramePr>
            <a:graphicFrameLocks noGrp="1"/>
          </p:cNvGraphicFramePr>
          <p:nvPr>
            <p:extLst>
              <p:ext uri="{D42A27DB-BD31-4B8C-83A1-F6EECF244321}">
                <p14:modId xmlns:p14="http://schemas.microsoft.com/office/powerpoint/2010/main" xmlns="" val="997787799"/>
              </p:ext>
            </p:extLst>
          </p:nvPr>
        </p:nvGraphicFramePr>
        <p:xfrm>
          <a:off x="35496" y="906435"/>
          <a:ext cx="3168352" cy="5775984"/>
        </p:xfrm>
        <a:graphic>
          <a:graphicData uri="http://schemas.openxmlformats.org/drawingml/2006/table">
            <a:tbl>
              <a:tblPr firstRow="1" bandRow="1">
                <a:tableStyleId>{5C22544A-7EE6-4342-B048-85BDC9FD1C3A}</a:tableStyleId>
              </a:tblPr>
              <a:tblGrid>
                <a:gridCol w="865764"/>
                <a:gridCol w="2302588"/>
              </a:tblGrid>
              <a:tr h="720000">
                <a:tc>
                  <a:txBody>
                    <a:bodyPr/>
                    <a:lstStyle/>
                    <a:p>
                      <a:pPr algn="ctr"/>
                      <a:r>
                        <a:rPr kumimoji="1" lang="ja-JP" altLang="en-US" sz="1200" b="0" dirty="0" smtClean="0">
                          <a:solidFill>
                            <a:schemeClr val="tx1"/>
                          </a:solidFill>
                        </a:rPr>
                        <a:t>総合区名（仮　称）</a:t>
                      </a:r>
                      <a:endParaRPr kumimoji="1" lang="en-US" altLang="ja-JP" sz="1200" b="0" dirty="0" smtClean="0">
                        <a:solidFill>
                          <a:schemeClr val="tx1"/>
                        </a:solidFill>
                      </a:endParaRPr>
                    </a:p>
                  </a:txBody>
                  <a:tcPr anchor="ctr">
                    <a:solidFill>
                      <a:schemeClr val="accent1">
                        <a:lumMod val="60000"/>
                        <a:lumOff val="40000"/>
                      </a:schemeClr>
                    </a:solidFill>
                  </a:tcPr>
                </a:tc>
                <a:tc>
                  <a:txBody>
                    <a:bodyPr/>
                    <a:lstStyle/>
                    <a:p>
                      <a:pPr algn="ctr"/>
                      <a:r>
                        <a:rPr kumimoji="1" lang="ja-JP" altLang="en-US" sz="1600" b="0" dirty="0" smtClean="0">
                          <a:solidFill>
                            <a:schemeClr val="tx1"/>
                          </a:solidFill>
                        </a:rPr>
                        <a:t>総合区役所の位置</a:t>
                      </a:r>
                      <a:endParaRPr kumimoji="1" lang="en-US" altLang="ja-JP" sz="1600" b="0" dirty="0" smtClean="0">
                        <a:solidFill>
                          <a:schemeClr val="tx1"/>
                        </a:solidFill>
                      </a:endParaRPr>
                    </a:p>
                  </a:txBody>
                  <a:tcPr anchor="ctr">
                    <a:solidFill>
                      <a:schemeClr val="accent1">
                        <a:lumMod val="60000"/>
                        <a:lumOff val="40000"/>
                      </a:schemeClr>
                    </a:solidFill>
                  </a:tcPr>
                </a:tc>
              </a:tr>
              <a:tr h="631998">
                <a:tc>
                  <a:txBody>
                    <a:bodyPr/>
                    <a:lstStyle/>
                    <a:p>
                      <a:pPr algn="ctr"/>
                      <a:r>
                        <a:rPr kumimoji="1" lang="ja-JP" altLang="en-US" sz="1600" b="0" dirty="0" smtClean="0">
                          <a:solidFill>
                            <a:sysClr val="windowText" lastClr="000000"/>
                          </a:solidFill>
                        </a:rPr>
                        <a:t>第一区</a:t>
                      </a:r>
                      <a:endParaRPr kumimoji="1" lang="ja-JP" altLang="en-US" sz="1600" b="0" dirty="0">
                        <a:solidFill>
                          <a:sysClr val="windowText" lastClr="000000"/>
                        </a:solidFill>
                      </a:endParaRPr>
                    </a:p>
                  </a:txBody>
                  <a:tcPr anchor="ctr">
                    <a:solidFill>
                      <a:schemeClr val="accent1">
                        <a:lumMod val="40000"/>
                        <a:lumOff val="60000"/>
                      </a:schemeClr>
                    </a:solidFill>
                  </a:tcPr>
                </a:tc>
                <a:tc>
                  <a:txBody>
                    <a:bodyPr/>
                    <a:lstStyle/>
                    <a:p>
                      <a:r>
                        <a:rPr kumimoji="1" lang="ja-JP" altLang="en-US" sz="1600" b="0" dirty="0" smtClean="0">
                          <a:solidFill>
                            <a:schemeClr val="tx1"/>
                          </a:solidFill>
                        </a:rPr>
                        <a:t>　淀川区役所</a:t>
                      </a:r>
                      <a:endParaRPr kumimoji="1" lang="ja-JP" altLang="en-US" sz="1600" b="0" dirty="0">
                        <a:solidFill>
                          <a:schemeClr val="tx1"/>
                        </a:solidFill>
                      </a:endParaRPr>
                    </a:p>
                  </a:txBody>
                  <a:tcPr anchor="ctr">
                    <a:solidFill>
                      <a:schemeClr val="accent1">
                        <a:lumMod val="40000"/>
                        <a:lumOff val="60000"/>
                      </a:schemeClr>
                    </a:solidFill>
                  </a:tcPr>
                </a:tc>
              </a:tr>
              <a:tr h="631998">
                <a:tc>
                  <a:txBody>
                    <a:bodyPr/>
                    <a:lstStyle/>
                    <a:p>
                      <a:pPr algn="ctr"/>
                      <a:r>
                        <a:rPr kumimoji="1" lang="ja-JP" altLang="en-US" sz="1600" b="0" dirty="0" smtClean="0">
                          <a:solidFill>
                            <a:sysClr val="windowText" lastClr="000000"/>
                          </a:solidFill>
                        </a:rPr>
                        <a:t>第二区</a:t>
                      </a:r>
                      <a:endParaRPr kumimoji="1" lang="ja-JP" altLang="en-US" sz="1600" b="0" dirty="0">
                        <a:solidFill>
                          <a:sysClr val="windowText" lastClr="000000"/>
                        </a:solidFill>
                      </a:endParaRPr>
                    </a:p>
                  </a:txBody>
                  <a:tcPr anchor="ctr"/>
                </a:tc>
                <a:tc>
                  <a:txBody>
                    <a:bodyPr/>
                    <a:lstStyle/>
                    <a:p>
                      <a:r>
                        <a:rPr kumimoji="1" lang="ja-JP" altLang="en-US" sz="1600" dirty="0" smtClean="0"/>
                        <a:t>　北区役所</a:t>
                      </a:r>
                      <a:endParaRPr kumimoji="1" lang="ja-JP" altLang="en-US" sz="1600" dirty="0"/>
                    </a:p>
                  </a:txBody>
                  <a:tcPr anchor="ctr"/>
                </a:tc>
              </a:tr>
              <a:tr h="631998">
                <a:tc>
                  <a:txBody>
                    <a:bodyPr/>
                    <a:lstStyle/>
                    <a:p>
                      <a:pPr algn="ctr"/>
                      <a:r>
                        <a:rPr kumimoji="1" lang="ja-JP" altLang="en-US" sz="1600" b="0" dirty="0" smtClean="0"/>
                        <a:t>第三区</a:t>
                      </a:r>
                      <a:endParaRPr kumimoji="1" lang="ja-JP" altLang="en-US" sz="1600" b="0" dirty="0"/>
                    </a:p>
                  </a:txBody>
                  <a:tcPr anchor="ctr">
                    <a:solidFill>
                      <a:schemeClr val="accent1">
                        <a:lumMod val="40000"/>
                        <a:lumOff val="60000"/>
                      </a:schemeClr>
                    </a:solidFill>
                  </a:tcPr>
                </a:tc>
                <a:tc>
                  <a:txBody>
                    <a:bodyPr/>
                    <a:lstStyle/>
                    <a:p>
                      <a:r>
                        <a:rPr kumimoji="1" lang="ja-JP" altLang="en-US" sz="1600" dirty="0" smtClean="0"/>
                        <a:t>　福島区役所</a:t>
                      </a:r>
                      <a:endParaRPr kumimoji="1" lang="ja-JP" altLang="en-US" sz="1600" dirty="0"/>
                    </a:p>
                  </a:txBody>
                  <a:tcPr anchor="ctr">
                    <a:solidFill>
                      <a:schemeClr val="accent1">
                        <a:lumMod val="40000"/>
                        <a:lumOff val="60000"/>
                      </a:schemeClr>
                    </a:solidFill>
                  </a:tcPr>
                </a:tc>
              </a:tr>
              <a:tr h="631998">
                <a:tc>
                  <a:txBody>
                    <a:bodyPr/>
                    <a:lstStyle/>
                    <a:p>
                      <a:pPr algn="ctr"/>
                      <a:r>
                        <a:rPr kumimoji="1" lang="ja-JP" altLang="en-US" sz="1600" b="0" dirty="0" smtClean="0"/>
                        <a:t>第四区</a:t>
                      </a:r>
                      <a:endParaRPr kumimoji="1" lang="ja-JP" altLang="en-US" sz="1600" b="0" dirty="0"/>
                    </a:p>
                  </a:txBody>
                  <a:tcPr anchor="ctr"/>
                </a:tc>
                <a:tc>
                  <a:txBody>
                    <a:bodyPr/>
                    <a:lstStyle/>
                    <a:p>
                      <a:r>
                        <a:rPr kumimoji="1" lang="ja-JP" altLang="en-US" sz="1600" dirty="0" smtClean="0"/>
                        <a:t>　城東区役所</a:t>
                      </a:r>
                      <a:endParaRPr kumimoji="1" lang="ja-JP" altLang="en-US" sz="1600" dirty="0"/>
                    </a:p>
                  </a:txBody>
                  <a:tcPr anchor="ctr"/>
                </a:tc>
              </a:tr>
              <a:tr h="631998">
                <a:tc>
                  <a:txBody>
                    <a:bodyPr/>
                    <a:lstStyle/>
                    <a:p>
                      <a:pPr algn="ctr"/>
                      <a:r>
                        <a:rPr kumimoji="1" lang="ja-JP" altLang="en-US" sz="1600" b="0" dirty="0" smtClean="0"/>
                        <a:t>第五区</a:t>
                      </a:r>
                      <a:endParaRPr kumimoji="1" lang="ja-JP" altLang="en-US" sz="1600" b="0" dirty="0"/>
                    </a:p>
                  </a:txBody>
                  <a:tcPr anchor="ctr">
                    <a:solidFill>
                      <a:schemeClr val="accent1">
                        <a:lumMod val="40000"/>
                        <a:lumOff val="60000"/>
                      </a:schemeClr>
                    </a:solidFill>
                  </a:tcPr>
                </a:tc>
                <a:tc>
                  <a:txBody>
                    <a:bodyPr/>
                    <a:lstStyle/>
                    <a:p>
                      <a:r>
                        <a:rPr kumimoji="1" lang="ja-JP" altLang="en-US" sz="1600" dirty="0" smtClean="0"/>
                        <a:t>　西区役所</a:t>
                      </a:r>
                      <a:endParaRPr kumimoji="1" lang="en-US" altLang="ja-JP" sz="1600" dirty="0" smtClean="0"/>
                    </a:p>
                  </a:txBody>
                  <a:tcPr anchor="ctr">
                    <a:solidFill>
                      <a:schemeClr val="accent1">
                        <a:lumMod val="40000"/>
                        <a:lumOff val="60000"/>
                      </a:schemeClr>
                    </a:solidFill>
                  </a:tcPr>
                </a:tc>
              </a:tr>
              <a:tr h="631998">
                <a:tc>
                  <a:txBody>
                    <a:bodyPr/>
                    <a:lstStyle/>
                    <a:p>
                      <a:pPr algn="ctr"/>
                      <a:r>
                        <a:rPr kumimoji="1" lang="ja-JP" altLang="en-US" sz="1600" b="0" dirty="0" smtClean="0"/>
                        <a:t>第六区</a:t>
                      </a:r>
                      <a:endParaRPr kumimoji="1" lang="ja-JP" altLang="en-US" sz="1600" b="0" dirty="0"/>
                    </a:p>
                  </a:txBody>
                  <a:tcPr anchor="ctr"/>
                </a:tc>
                <a:tc>
                  <a:txBody>
                    <a:bodyPr/>
                    <a:lstStyle/>
                    <a:p>
                      <a:r>
                        <a:rPr kumimoji="1" lang="ja-JP" altLang="en-US" sz="1600" dirty="0" smtClean="0"/>
                        <a:t>　天王寺区役所</a:t>
                      </a:r>
                      <a:endParaRPr kumimoji="1" lang="ja-JP" altLang="en-US" sz="1600" dirty="0"/>
                    </a:p>
                  </a:txBody>
                  <a:tcPr anchor="ctr"/>
                </a:tc>
              </a:tr>
              <a:tr h="631998">
                <a:tc>
                  <a:txBody>
                    <a:bodyPr/>
                    <a:lstStyle/>
                    <a:p>
                      <a:pPr algn="ctr"/>
                      <a:r>
                        <a:rPr kumimoji="1" lang="ja-JP" altLang="en-US" sz="1600" b="0" dirty="0" smtClean="0"/>
                        <a:t>第七区</a:t>
                      </a:r>
                      <a:endParaRPr kumimoji="1" lang="ja-JP" altLang="en-US" sz="1600" b="0" dirty="0"/>
                    </a:p>
                  </a:txBody>
                  <a:tcPr anchor="ctr">
                    <a:solidFill>
                      <a:schemeClr val="accent1">
                        <a:lumMod val="40000"/>
                        <a:lumOff val="60000"/>
                      </a:schemeClr>
                    </a:solidFill>
                  </a:tcPr>
                </a:tc>
                <a:tc>
                  <a:txBody>
                    <a:bodyPr/>
                    <a:lstStyle/>
                    <a:p>
                      <a:r>
                        <a:rPr kumimoji="1" lang="ja-JP" altLang="en-US" sz="1600" dirty="0" smtClean="0"/>
                        <a:t>　住吉区役所</a:t>
                      </a:r>
                      <a:endParaRPr kumimoji="1" lang="ja-JP" altLang="en-US" sz="1600" dirty="0"/>
                    </a:p>
                  </a:txBody>
                  <a:tcPr anchor="ctr">
                    <a:solidFill>
                      <a:schemeClr val="accent1">
                        <a:lumMod val="40000"/>
                        <a:lumOff val="60000"/>
                      </a:schemeClr>
                    </a:solidFill>
                  </a:tcPr>
                </a:tc>
              </a:tr>
              <a:tr h="631998">
                <a:tc>
                  <a:txBody>
                    <a:bodyPr/>
                    <a:lstStyle/>
                    <a:p>
                      <a:pPr algn="ctr"/>
                      <a:r>
                        <a:rPr kumimoji="1" lang="ja-JP" altLang="en-US" sz="1600" b="0" dirty="0" smtClean="0"/>
                        <a:t>第八区</a:t>
                      </a:r>
                      <a:endParaRPr kumimoji="1" lang="ja-JP" altLang="en-US" sz="1600" b="0" dirty="0"/>
                    </a:p>
                  </a:txBody>
                  <a:tcPr anchor="ctr"/>
                </a:tc>
                <a:tc>
                  <a:txBody>
                    <a:bodyPr/>
                    <a:lstStyle/>
                    <a:p>
                      <a:r>
                        <a:rPr kumimoji="1" lang="ja-JP" altLang="en-US" sz="1600" dirty="0" smtClean="0"/>
                        <a:t>　平野区役所</a:t>
                      </a:r>
                      <a:endParaRPr kumimoji="1" lang="ja-JP" altLang="en-US" sz="1600" dirty="0"/>
                    </a:p>
                  </a:txBody>
                  <a:tcPr anchor="ctr"/>
                </a:tc>
              </a:tr>
            </a:tbl>
          </a:graphicData>
        </a:graphic>
      </p:graphicFrame>
      <p:grpSp>
        <p:nvGrpSpPr>
          <p:cNvPr id="2" name="グループ化 86"/>
          <p:cNvGrpSpPr/>
          <p:nvPr/>
        </p:nvGrpSpPr>
        <p:grpSpPr>
          <a:xfrm>
            <a:off x="3347864" y="476672"/>
            <a:ext cx="5685296" cy="5976664"/>
            <a:chOff x="38832" y="476672"/>
            <a:chExt cx="5685296" cy="5976664"/>
          </a:xfrm>
        </p:grpSpPr>
        <p:grpSp>
          <p:nvGrpSpPr>
            <p:cNvPr id="3" name="Group 9"/>
            <p:cNvGrpSpPr>
              <a:grpSpLocks/>
            </p:cNvGrpSpPr>
            <p:nvPr/>
          </p:nvGrpSpPr>
          <p:grpSpPr bwMode="auto">
            <a:xfrm>
              <a:off x="38832" y="476672"/>
              <a:ext cx="5685296" cy="5976664"/>
              <a:chOff x="1" y="110"/>
              <a:chExt cx="6840" cy="6368"/>
            </a:xfrm>
          </p:grpSpPr>
          <p:grpSp>
            <p:nvGrpSpPr>
              <p:cNvPr id="4" name="Group 34"/>
              <p:cNvGrpSpPr>
                <a:grpSpLocks/>
              </p:cNvGrpSpPr>
              <p:nvPr/>
            </p:nvGrpSpPr>
            <p:grpSpPr bwMode="auto">
              <a:xfrm>
                <a:off x="1" y="110"/>
                <a:ext cx="6840" cy="6368"/>
                <a:chOff x="0" y="140"/>
                <a:chExt cx="7786" cy="7931"/>
              </a:xfrm>
            </p:grpSpPr>
            <p:sp>
              <p:nvSpPr>
                <p:cNvPr id="33" name="Freeform 58"/>
                <p:cNvSpPr>
                  <a:spLocks/>
                </p:cNvSpPr>
                <p:nvPr/>
              </p:nvSpPr>
              <p:spPr bwMode="auto">
                <a:xfrm>
                  <a:off x="3984" y="5319"/>
                  <a:ext cx="1234" cy="1419"/>
                </a:xfrm>
                <a:custGeom>
                  <a:avLst/>
                  <a:gdLst>
                    <a:gd name="T0" fmla="*/ 1191 w 1234"/>
                    <a:gd name="T1" fmla="*/ 270 h 1419"/>
                    <a:gd name="T2" fmla="*/ 1135 w 1234"/>
                    <a:gd name="T3" fmla="*/ 397 h 1419"/>
                    <a:gd name="T4" fmla="*/ 1035 w 1234"/>
                    <a:gd name="T5" fmla="*/ 525 h 1419"/>
                    <a:gd name="T6" fmla="*/ 1021 w 1234"/>
                    <a:gd name="T7" fmla="*/ 695 h 1419"/>
                    <a:gd name="T8" fmla="*/ 1007 w 1234"/>
                    <a:gd name="T9" fmla="*/ 766 h 1419"/>
                    <a:gd name="T10" fmla="*/ 993 w 1234"/>
                    <a:gd name="T11" fmla="*/ 809 h 1419"/>
                    <a:gd name="T12" fmla="*/ 950 w 1234"/>
                    <a:gd name="T13" fmla="*/ 936 h 1419"/>
                    <a:gd name="T14" fmla="*/ 879 w 1234"/>
                    <a:gd name="T15" fmla="*/ 1107 h 1419"/>
                    <a:gd name="T16" fmla="*/ 837 w 1234"/>
                    <a:gd name="T17" fmla="*/ 1220 h 1419"/>
                    <a:gd name="T18" fmla="*/ 794 w 1234"/>
                    <a:gd name="T19" fmla="*/ 1334 h 1419"/>
                    <a:gd name="T20" fmla="*/ 752 w 1234"/>
                    <a:gd name="T21" fmla="*/ 1390 h 1419"/>
                    <a:gd name="T22" fmla="*/ 738 w 1234"/>
                    <a:gd name="T23" fmla="*/ 1419 h 1419"/>
                    <a:gd name="T24" fmla="*/ 539 w 1234"/>
                    <a:gd name="T25" fmla="*/ 1404 h 1419"/>
                    <a:gd name="T26" fmla="*/ 468 w 1234"/>
                    <a:gd name="T27" fmla="*/ 1390 h 1419"/>
                    <a:gd name="T28" fmla="*/ 454 w 1234"/>
                    <a:gd name="T29" fmla="*/ 1334 h 1419"/>
                    <a:gd name="T30" fmla="*/ 468 w 1234"/>
                    <a:gd name="T31" fmla="*/ 1305 h 1419"/>
                    <a:gd name="T32" fmla="*/ 468 w 1234"/>
                    <a:gd name="T33" fmla="*/ 1277 h 1419"/>
                    <a:gd name="T34" fmla="*/ 468 w 1234"/>
                    <a:gd name="T35" fmla="*/ 1206 h 1419"/>
                    <a:gd name="T36" fmla="*/ 426 w 1234"/>
                    <a:gd name="T37" fmla="*/ 1149 h 1419"/>
                    <a:gd name="T38" fmla="*/ 355 w 1234"/>
                    <a:gd name="T39" fmla="*/ 1121 h 1419"/>
                    <a:gd name="T40" fmla="*/ 170 w 1234"/>
                    <a:gd name="T41" fmla="*/ 1050 h 1419"/>
                    <a:gd name="T42" fmla="*/ 114 w 1234"/>
                    <a:gd name="T43" fmla="*/ 1050 h 1419"/>
                    <a:gd name="T44" fmla="*/ 29 w 1234"/>
                    <a:gd name="T45" fmla="*/ 1092 h 1419"/>
                    <a:gd name="T46" fmla="*/ 0 w 1234"/>
                    <a:gd name="T47" fmla="*/ 1092 h 1419"/>
                    <a:gd name="T48" fmla="*/ 14 w 1234"/>
                    <a:gd name="T49" fmla="*/ 1064 h 1419"/>
                    <a:gd name="T50" fmla="*/ 14 w 1234"/>
                    <a:gd name="T51" fmla="*/ 1050 h 1419"/>
                    <a:gd name="T52" fmla="*/ 29 w 1234"/>
                    <a:gd name="T53" fmla="*/ 1021 h 1419"/>
                    <a:gd name="T54" fmla="*/ 43 w 1234"/>
                    <a:gd name="T55" fmla="*/ 965 h 1419"/>
                    <a:gd name="T56" fmla="*/ 57 w 1234"/>
                    <a:gd name="T57" fmla="*/ 951 h 1419"/>
                    <a:gd name="T58" fmla="*/ 71 w 1234"/>
                    <a:gd name="T59" fmla="*/ 922 h 1419"/>
                    <a:gd name="T60" fmla="*/ 114 w 1234"/>
                    <a:gd name="T61" fmla="*/ 865 h 1419"/>
                    <a:gd name="T62" fmla="*/ 128 w 1234"/>
                    <a:gd name="T63" fmla="*/ 823 h 1419"/>
                    <a:gd name="T64" fmla="*/ 142 w 1234"/>
                    <a:gd name="T65" fmla="*/ 809 h 1419"/>
                    <a:gd name="T66" fmla="*/ 170 w 1234"/>
                    <a:gd name="T67" fmla="*/ 780 h 1419"/>
                    <a:gd name="T68" fmla="*/ 185 w 1234"/>
                    <a:gd name="T69" fmla="*/ 738 h 1419"/>
                    <a:gd name="T70" fmla="*/ 185 w 1234"/>
                    <a:gd name="T71" fmla="*/ 724 h 1419"/>
                    <a:gd name="T72" fmla="*/ 199 w 1234"/>
                    <a:gd name="T73" fmla="*/ 695 h 1419"/>
                    <a:gd name="T74" fmla="*/ 213 w 1234"/>
                    <a:gd name="T75" fmla="*/ 681 h 1419"/>
                    <a:gd name="T76" fmla="*/ 227 w 1234"/>
                    <a:gd name="T77" fmla="*/ 639 h 1419"/>
                    <a:gd name="T78" fmla="*/ 241 w 1234"/>
                    <a:gd name="T79" fmla="*/ 610 h 1419"/>
                    <a:gd name="T80" fmla="*/ 255 w 1234"/>
                    <a:gd name="T81" fmla="*/ 553 h 1419"/>
                    <a:gd name="T82" fmla="*/ 270 w 1234"/>
                    <a:gd name="T83" fmla="*/ 525 h 1419"/>
                    <a:gd name="T84" fmla="*/ 298 w 1234"/>
                    <a:gd name="T85" fmla="*/ 482 h 1419"/>
                    <a:gd name="T86" fmla="*/ 312 w 1234"/>
                    <a:gd name="T87" fmla="*/ 454 h 1419"/>
                    <a:gd name="T88" fmla="*/ 355 w 1234"/>
                    <a:gd name="T89" fmla="*/ 383 h 1419"/>
                    <a:gd name="T90" fmla="*/ 397 w 1234"/>
                    <a:gd name="T91" fmla="*/ 270 h 1419"/>
                    <a:gd name="T92" fmla="*/ 411 w 1234"/>
                    <a:gd name="T93" fmla="*/ 227 h 1419"/>
                    <a:gd name="T94" fmla="*/ 426 w 1234"/>
                    <a:gd name="T95" fmla="*/ 185 h 1419"/>
                    <a:gd name="T96" fmla="*/ 440 w 1234"/>
                    <a:gd name="T97" fmla="*/ 142 h 1419"/>
                    <a:gd name="T98" fmla="*/ 454 w 1234"/>
                    <a:gd name="T99" fmla="*/ 114 h 1419"/>
                    <a:gd name="T100" fmla="*/ 468 w 1234"/>
                    <a:gd name="T101" fmla="*/ 71 h 1419"/>
                    <a:gd name="T102" fmla="*/ 482 w 1234"/>
                    <a:gd name="T103" fmla="*/ 14 h 1419"/>
                    <a:gd name="T104" fmla="*/ 497 w 1234"/>
                    <a:gd name="T105" fmla="*/ 14 h 1419"/>
                    <a:gd name="T106" fmla="*/ 525 w 1234"/>
                    <a:gd name="T107" fmla="*/ 29 h 1419"/>
                    <a:gd name="T108" fmla="*/ 610 w 1234"/>
                    <a:gd name="T109" fmla="*/ 57 h 1419"/>
                    <a:gd name="T110" fmla="*/ 794 w 1234"/>
                    <a:gd name="T111" fmla="*/ 114 h 1419"/>
                    <a:gd name="T112" fmla="*/ 837 w 1234"/>
                    <a:gd name="T113" fmla="*/ 114 h 1419"/>
                    <a:gd name="T114" fmla="*/ 879 w 1234"/>
                    <a:gd name="T115" fmla="*/ 114 h 1419"/>
                    <a:gd name="T116" fmla="*/ 922 w 1234"/>
                    <a:gd name="T117" fmla="*/ 99 h 1419"/>
                    <a:gd name="T118" fmla="*/ 965 w 1234"/>
                    <a:gd name="T119" fmla="*/ 85 h 1419"/>
                    <a:gd name="T120" fmla="*/ 993 w 1234"/>
                    <a:gd name="T121" fmla="*/ 71 h 1419"/>
                    <a:gd name="T122" fmla="*/ 1021 w 1234"/>
                    <a:gd name="T123" fmla="*/ 29 h 1419"/>
                    <a:gd name="T124" fmla="*/ 1078 w 1234"/>
                    <a:gd name="T125" fmla="*/ 43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pattFill prst="wdUpDiag">
                  <a:fgClr>
                    <a:schemeClr val="accent5">
                      <a:lumMod val="40000"/>
                      <a:lumOff val="60000"/>
                    </a:schemeClr>
                  </a:fgClr>
                  <a:bgClr>
                    <a:schemeClr val="bg1"/>
                  </a:bgClr>
                </a:pattFill>
                <a:ln w="9525">
                  <a:solidFill>
                    <a:srgbClr val="333333"/>
                  </a:solidFill>
                  <a:round/>
                  <a:headEnd/>
                  <a:tailEnd/>
                </a:ln>
              </p:spPr>
              <p:txBody>
                <a:bodyPr/>
                <a:lstStyle/>
                <a:p>
                  <a:pPr eaLnBrk="1" hangingPunct="1">
                    <a:defRPr/>
                  </a:pPr>
                  <a:endParaRPr lang="ja-JP" altLang="en-US"/>
                </a:p>
              </p:txBody>
            </p:sp>
            <p:sp>
              <p:nvSpPr>
                <p:cNvPr id="34" name="Freeform 57"/>
                <p:cNvSpPr>
                  <a:spLocks/>
                </p:cNvSpPr>
                <p:nvPr/>
              </p:nvSpPr>
              <p:spPr bwMode="auto">
                <a:xfrm>
                  <a:off x="5106" y="1133"/>
                  <a:ext cx="1531" cy="1546"/>
                </a:xfrm>
                <a:custGeom>
                  <a:avLst/>
                  <a:gdLst>
                    <a:gd name="T0" fmla="*/ 1276 w 1531"/>
                    <a:gd name="T1" fmla="*/ 241 h 1546"/>
                    <a:gd name="T2" fmla="*/ 1290 w 1531"/>
                    <a:gd name="T3" fmla="*/ 284 h 1546"/>
                    <a:gd name="T4" fmla="*/ 1290 w 1531"/>
                    <a:gd name="T5" fmla="*/ 326 h 1546"/>
                    <a:gd name="T6" fmla="*/ 1290 w 1531"/>
                    <a:gd name="T7" fmla="*/ 355 h 1546"/>
                    <a:gd name="T8" fmla="*/ 1262 w 1531"/>
                    <a:gd name="T9" fmla="*/ 411 h 1546"/>
                    <a:gd name="T10" fmla="*/ 1191 w 1531"/>
                    <a:gd name="T11" fmla="*/ 468 h 1546"/>
                    <a:gd name="T12" fmla="*/ 1134 w 1531"/>
                    <a:gd name="T13" fmla="*/ 511 h 1546"/>
                    <a:gd name="T14" fmla="*/ 1106 w 1531"/>
                    <a:gd name="T15" fmla="*/ 525 h 1546"/>
                    <a:gd name="T16" fmla="*/ 1063 w 1531"/>
                    <a:gd name="T17" fmla="*/ 553 h 1546"/>
                    <a:gd name="T18" fmla="*/ 1007 w 1531"/>
                    <a:gd name="T19" fmla="*/ 596 h 1546"/>
                    <a:gd name="T20" fmla="*/ 1035 w 1531"/>
                    <a:gd name="T21" fmla="*/ 652 h 1546"/>
                    <a:gd name="T22" fmla="*/ 1049 w 1531"/>
                    <a:gd name="T23" fmla="*/ 709 h 1546"/>
                    <a:gd name="T24" fmla="*/ 1063 w 1531"/>
                    <a:gd name="T25" fmla="*/ 837 h 1546"/>
                    <a:gd name="T26" fmla="*/ 1077 w 1531"/>
                    <a:gd name="T27" fmla="*/ 950 h 1546"/>
                    <a:gd name="T28" fmla="*/ 1163 w 1531"/>
                    <a:gd name="T29" fmla="*/ 936 h 1546"/>
                    <a:gd name="T30" fmla="*/ 1233 w 1531"/>
                    <a:gd name="T31" fmla="*/ 908 h 1546"/>
                    <a:gd name="T32" fmla="*/ 1276 w 1531"/>
                    <a:gd name="T33" fmla="*/ 936 h 1546"/>
                    <a:gd name="T34" fmla="*/ 1319 w 1531"/>
                    <a:gd name="T35" fmla="*/ 950 h 1546"/>
                    <a:gd name="T36" fmla="*/ 1361 w 1531"/>
                    <a:gd name="T37" fmla="*/ 950 h 1546"/>
                    <a:gd name="T38" fmla="*/ 1418 w 1531"/>
                    <a:gd name="T39" fmla="*/ 1007 h 1546"/>
                    <a:gd name="T40" fmla="*/ 1432 w 1531"/>
                    <a:gd name="T41" fmla="*/ 1035 h 1546"/>
                    <a:gd name="T42" fmla="*/ 1446 w 1531"/>
                    <a:gd name="T43" fmla="*/ 1064 h 1546"/>
                    <a:gd name="T44" fmla="*/ 1446 w 1531"/>
                    <a:gd name="T45" fmla="*/ 1092 h 1546"/>
                    <a:gd name="T46" fmla="*/ 1460 w 1531"/>
                    <a:gd name="T47" fmla="*/ 1177 h 1546"/>
                    <a:gd name="T48" fmla="*/ 1517 w 1531"/>
                    <a:gd name="T49" fmla="*/ 1234 h 1546"/>
                    <a:gd name="T50" fmla="*/ 1489 w 1531"/>
                    <a:gd name="T51" fmla="*/ 1291 h 1546"/>
                    <a:gd name="T52" fmla="*/ 1347 w 1531"/>
                    <a:gd name="T53" fmla="*/ 1277 h 1546"/>
                    <a:gd name="T54" fmla="*/ 1361 w 1531"/>
                    <a:gd name="T55" fmla="*/ 1390 h 1546"/>
                    <a:gd name="T56" fmla="*/ 1106 w 1531"/>
                    <a:gd name="T57" fmla="*/ 1376 h 1546"/>
                    <a:gd name="T58" fmla="*/ 978 w 1531"/>
                    <a:gd name="T59" fmla="*/ 1376 h 1546"/>
                    <a:gd name="T60" fmla="*/ 794 w 1531"/>
                    <a:gd name="T61" fmla="*/ 1376 h 1546"/>
                    <a:gd name="T62" fmla="*/ 680 w 1531"/>
                    <a:gd name="T63" fmla="*/ 1404 h 1546"/>
                    <a:gd name="T64" fmla="*/ 538 w 1531"/>
                    <a:gd name="T65" fmla="*/ 1546 h 1546"/>
                    <a:gd name="T66" fmla="*/ 482 w 1531"/>
                    <a:gd name="T67" fmla="*/ 1447 h 1546"/>
                    <a:gd name="T68" fmla="*/ 425 w 1531"/>
                    <a:gd name="T69" fmla="*/ 1376 h 1546"/>
                    <a:gd name="T70" fmla="*/ 354 w 1531"/>
                    <a:gd name="T71" fmla="*/ 1262 h 1546"/>
                    <a:gd name="T72" fmla="*/ 312 w 1531"/>
                    <a:gd name="T73" fmla="*/ 1206 h 1546"/>
                    <a:gd name="T74" fmla="*/ 241 w 1531"/>
                    <a:gd name="T75" fmla="*/ 1106 h 1546"/>
                    <a:gd name="T76" fmla="*/ 212 w 1531"/>
                    <a:gd name="T77" fmla="*/ 1064 h 1546"/>
                    <a:gd name="T78" fmla="*/ 198 w 1531"/>
                    <a:gd name="T79" fmla="*/ 1021 h 1546"/>
                    <a:gd name="T80" fmla="*/ 156 w 1531"/>
                    <a:gd name="T81" fmla="*/ 950 h 1546"/>
                    <a:gd name="T82" fmla="*/ 127 w 1531"/>
                    <a:gd name="T83" fmla="*/ 879 h 1546"/>
                    <a:gd name="T84" fmla="*/ 70 w 1531"/>
                    <a:gd name="T85" fmla="*/ 752 h 1546"/>
                    <a:gd name="T86" fmla="*/ 28 w 1531"/>
                    <a:gd name="T87" fmla="*/ 638 h 1546"/>
                    <a:gd name="T88" fmla="*/ 42 w 1531"/>
                    <a:gd name="T89" fmla="*/ 553 h 1546"/>
                    <a:gd name="T90" fmla="*/ 170 w 1531"/>
                    <a:gd name="T91" fmla="*/ 567 h 1546"/>
                    <a:gd name="T92" fmla="*/ 354 w 1531"/>
                    <a:gd name="T93" fmla="*/ 581 h 1546"/>
                    <a:gd name="T94" fmla="*/ 425 w 1531"/>
                    <a:gd name="T95" fmla="*/ 581 h 1546"/>
                    <a:gd name="T96" fmla="*/ 538 w 1531"/>
                    <a:gd name="T97" fmla="*/ 567 h 1546"/>
                    <a:gd name="T98" fmla="*/ 694 w 1531"/>
                    <a:gd name="T99" fmla="*/ 539 h 1546"/>
                    <a:gd name="T100" fmla="*/ 836 w 1531"/>
                    <a:gd name="T101" fmla="*/ 482 h 1546"/>
                    <a:gd name="T102" fmla="*/ 936 w 1531"/>
                    <a:gd name="T103" fmla="*/ 425 h 1546"/>
                    <a:gd name="T104" fmla="*/ 1063 w 1531"/>
                    <a:gd name="T105" fmla="*/ 312 h 1546"/>
                    <a:gd name="T106" fmla="*/ 1106 w 1531"/>
                    <a:gd name="T107" fmla="*/ 170 h 1546"/>
                    <a:gd name="T108" fmla="*/ 1106 w 1531"/>
                    <a:gd name="T109" fmla="*/ 14 h 1546"/>
                    <a:gd name="T110" fmla="*/ 1163 w 1531"/>
                    <a:gd name="T111" fmla="*/ 71 h 1546"/>
                    <a:gd name="T112" fmla="*/ 1205 w 1531"/>
                    <a:gd name="T113" fmla="*/ 113 h 1546"/>
                    <a:gd name="T114" fmla="*/ 1233 w 1531"/>
                    <a:gd name="T115" fmla="*/ 142 h 1546"/>
                    <a:gd name="T116" fmla="*/ 1248 w 1531"/>
                    <a:gd name="T117" fmla="*/ 170 h 1546"/>
                    <a:gd name="T118" fmla="*/ 1262 w 1531"/>
                    <a:gd name="T119" fmla="*/ 199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pattFill prst="divot">
                  <a:fgClr>
                    <a:srgbClr val="FF66FF"/>
                  </a:fgClr>
                  <a:bgClr>
                    <a:srgbClr val="FFFFFF"/>
                  </a:bgClr>
                </a:pattFill>
                <a:ln w="9525">
                  <a:solidFill>
                    <a:srgbClr val="333333"/>
                  </a:solidFill>
                  <a:round/>
                  <a:headEnd/>
                  <a:tailEnd/>
                </a:ln>
              </p:spPr>
              <p:txBody>
                <a:bodyPr/>
                <a:lstStyle/>
                <a:p>
                  <a:endParaRPr lang="ja-JP" altLang="en-US"/>
                </a:p>
              </p:txBody>
            </p:sp>
            <p:sp>
              <p:nvSpPr>
                <p:cNvPr id="35" name="Freeform 56"/>
                <p:cNvSpPr>
                  <a:spLocks/>
                </p:cNvSpPr>
                <p:nvPr/>
              </p:nvSpPr>
              <p:spPr bwMode="auto">
                <a:xfrm>
                  <a:off x="1263" y="4014"/>
                  <a:ext cx="1970" cy="1547"/>
                </a:xfrm>
                <a:custGeom>
                  <a:avLst/>
                  <a:gdLst>
                    <a:gd name="T0" fmla="*/ 1929 w 1972"/>
                    <a:gd name="T1" fmla="*/ 482 h 1546"/>
                    <a:gd name="T2" fmla="*/ 1929 w 1972"/>
                    <a:gd name="T3" fmla="*/ 482 h 1546"/>
                    <a:gd name="T4" fmla="*/ 1872 w 1972"/>
                    <a:gd name="T5" fmla="*/ 511 h 1546"/>
                    <a:gd name="T6" fmla="*/ 1816 w 1972"/>
                    <a:gd name="T7" fmla="*/ 553 h 1546"/>
                    <a:gd name="T8" fmla="*/ 1773 w 1972"/>
                    <a:gd name="T9" fmla="*/ 610 h 1546"/>
                    <a:gd name="T10" fmla="*/ 1745 w 1972"/>
                    <a:gd name="T11" fmla="*/ 639 h 1546"/>
                    <a:gd name="T12" fmla="*/ 1674 w 1972"/>
                    <a:gd name="T13" fmla="*/ 709 h 1546"/>
                    <a:gd name="T14" fmla="*/ 1660 w 1972"/>
                    <a:gd name="T15" fmla="*/ 724 h 1546"/>
                    <a:gd name="T16" fmla="*/ 1631 w 1972"/>
                    <a:gd name="T17" fmla="*/ 766 h 1546"/>
                    <a:gd name="T18" fmla="*/ 1574 w 1972"/>
                    <a:gd name="T19" fmla="*/ 851 h 1546"/>
                    <a:gd name="T20" fmla="*/ 1546 w 1972"/>
                    <a:gd name="T21" fmla="*/ 908 h 1546"/>
                    <a:gd name="T22" fmla="*/ 1475 w 1972"/>
                    <a:gd name="T23" fmla="*/ 993 h 1546"/>
                    <a:gd name="T24" fmla="*/ 1433 w 1972"/>
                    <a:gd name="T25" fmla="*/ 1064 h 1546"/>
                    <a:gd name="T26" fmla="*/ 1404 w 1972"/>
                    <a:gd name="T27" fmla="*/ 1121 h 1546"/>
                    <a:gd name="T28" fmla="*/ 1348 w 1972"/>
                    <a:gd name="T29" fmla="*/ 1220 h 1546"/>
                    <a:gd name="T30" fmla="*/ 1135 w 1972"/>
                    <a:gd name="T31" fmla="*/ 1376 h 1546"/>
                    <a:gd name="T32" fmla="*/ 724 w 1972"/>
                    <a:gd name="T33" fmla="*/ 1546 h 1546"/>
                    <a:gd name="T34" fmla="*/ 596 w 1972"/>
                    <a:gd name="T35" fmla="*/ 1490 h 1546"/>
                    <a:gd name="T36" fmla="*/ 298 w 1972"/>
                    <a:gd name="T37" fmla="*/ 1376 h 1546"/>
                    <a:gd name="T38" fmla="*/ 99 w 1972"/>
                    <a:gd name="T39" fmla="*/ 1277 h 1546"/>
                    <a:gd name="T40" fmla="*/ 185 w 1972"/>
                    <a:gd name="T41" fmla="*/ 965 h 1546"/>
                    <a:gd name="T42" fmla="*/ 326 w 1972"/>
                    <a:gd name="T43" fmla="*/ 865 h 1546"/>
                    <a:gd name="T44" fmla="*/ 369 w 1972"/>
                    <a:gd name="T45" fmla="*/ 837 h 1546"/>
                    <a:gd name="T46" fmla="*/ 411 w 1972"/>
                    <a:gd name="T47" fmla="*/ 809 h 1546"/>
                    <a:gd name="T48" fmla="*/ 440 w 1972"/>
                    <a:gd name="T49" fmla="*/ 795 h 1546"/>
                    <a:gd name="T50" fmla="*/ 440 w 1972"/>
                    <a:gd name="T51" fmla="*/ 795 h 1546"/>
                    <a:gd name="T52" fmla="*/ 482 w 1972"/>
                    <a:gd name="T53" fmla="*/ 766 h 1546"/>
                    <a:gd name="T54" fmla="*/ 553 w 1972"/>
                    <a:gd name="T55" fmla="*/ 738 h 1546"/>
                    <a:gd name="T56" fmla="*/ 567 w 1972"/>
                    <a:gd name="T57" fmla="*/ 724 h 1546"/>
                    <a:gd name="T58" fmla="*/ 624 w 1972"/>
                    <a:gd name="T59" fmla="*/ 695 h 1546"/>
                    <a:gd name="T60" fmla="*/ 638 w 1972"/>
                    <a:gd name="T61" fmla="*/ 695 h 1546"/>
                    <a:gd name="T62" fmla="*/ 681 w 1972"/>
                    <a:gd name="T63" fmla="*/ 681 h 1546"/>
                    <a:gd name="T64" fmla="*/ 695 w 1972"/>
                    <a:gd name="T65" fmla="*/ 681 h 1546"/>
                    <a:gd name="T66" fmla="*/ 709 w 1972"/>
                    <a:gd name="T67" fmla="*/ 667 h 1546"/>
                    <a:gd name="T68" fmla="*/ 724 w 1972"/>
                    <a:gd name="T69" fmla="*/ 639 h 1546"/>
                    <a:gd name="T70" fmla="*/ 766 w 1972"/>
                    <a:gd name="T71" fmla="*/ 582 h 1546"/>
                    <a:gd name="T72" fmla="*/ 880 w 1972"/>
                    <a:gd name="T73" fmla="*/ 369 h 1546"/>
                    <a:gd name="T74" fmla="*/ 922 w 1972"/>
                    <a:gd name="T75" fmla="*/ 298 h 1546"/>
                    <a:gd name="T76" fmla="*/ 950 w 1972"/>
                    <a:gd name="T77" fmla="*/ 284 h 1546"/>
                    <a:gd name="T78" fmla="*/ 979 w 1972"/>
                    <a:gd name="T79" fmla="*/ 256 h 1546"/>
                    <a:gd name="T80" fmla="*/ 1106 w 1972"/>
                    <a:gd name="T81" fmla="*/ 170 h 1546"/>
                    <a:gd name="T82" fmla="*/ 1177 w 1972"/>
                    <a:gd name="T83" fmla="*/ 114 h 1546"/>
                    <a:gd name="T84" fmla="*/ 1305 w 1972"/>
                    <a:gd name="T85" fmla="*/ 85 h 1546"/>
                    <a:gd name="T86" fmla="*/ 1348 w 1972"/>
                    <a:gd name="T87" fmla="*/ 71 h 1546"/>
                    <a:gd name="T88" fmla="*/ 1504 w 1972"/>
                    <a:gd name="T89" fmla="*/ 14 h 1546"/>
                    <a:gd name="T90" fmla="*/ 1518 w 1972"/>
                    <a:gd name="T91" fmla="*/ 14 h 1546"/>
                    <a:gd name="T92" fmla="*/ 1532 w 1972"/>
                    <a:gd name="T93" fmla="*/ 57 h 1546"/>
                    <a:gd name="T94" fmla="*/ 1603 w 1972"/>
                    <a:gd name="T95" fmla="*/ 128 h 1546"/>
                    <a:gd name="T96" fmla="*/ 1745 w 1972"/>
                    <a:gd name="T97" fmla="*/ 256 h 1546"/>
                    <a:gd name="T98" fmla="*/ 1801 w 1972"/>
                    <a:gd name="T99" fmla="*/ 326 h 1546"/>
                    <a:gd name="T100" fmla="*/ 1872 w 1972"/>
                    <a:gd name="T101" fmla="*/ 383 h 1546"/>
                    <a:gd name="T102" fmla="*/ 1886 w 1972"/>
                    <a:gd name="T103" fmla="*/ 397 h 1546"/>
                    <a:gd name="T104" fmla="*/ 1929 w 1972"/>
                    <a:gd name="T105" fmla="*/ 426 h 1546"/>
                    <a:gd name="T106" fmla="*/ 1929 w 1972"/>
                    <a:gd name="T107" fmla="*/ 440 h 1546"/>
                    <a:gd name="T108" fmla="*/ 1943 w 1972"/>
                    <a:gd name="T109" fmla="*/ 454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36" name="Freeform 55"/>
                <p:cNvSpPr>
                  <a:spLocks/>
                </p:cNvSpPr>
                <p:nvPr/>
              </p:nvSpPr>
              <p:spPr bwMode="auto">
                <a:xfrm>
                  <a:off x="0" y="3106"/>
                  <a:ext cx="3147" cy="2595"/>
                </a:xfrm>
                <a:custGeom>
                  <a:avLst/>
                  <a:gdLst>
                    <a:gd name="T0" fmla="*/ 3007 w 3148"/>
                    <a:gd name="T1" fmla="*/ 639 h 2596"/>
                    <a:gd name="T2" fmla="*/ 3021 w 3148"/>
                    <a:gd name="T3" fmla="*/ 653 h 2596"/>
                    <a:gd name="T4" fmla="*/ 3021 w 3148"/>
                    <a:gd name="T5" fmla="*/ 653 h 2596"/>
                    <a:gd name="T6" fmla="*/ 3035 w 3148"/>
                    <a:gd name="T7" fmla="*/ 667 h 2596"/>
                    <a:gd name="T8" fmla="*/ 3063 w 3148"/>
                    <a:gd name="T9" fmla="*/ 710 h 2596"/>
                    <a:gd name="T10" fmla="*/ 3120 w 3148"/>
                    <a:gd name="T11" fmla="*/ 809 h 2596"/>
                    <a:gd name="T12" fmla="*/ 3148 w 3148"/>
                    <a:gd name="T13" fmla="*/ 852 h 2596"/>
                    <a:gd name="T14" fmla="*/ 2992 w 3148"/>
                    <a:gd name="T15" fmla="*/ 894 h 2596"/>
                    <a:gd name="T16" fmla="*/ 2836 w 3148"/>
                    <a:gd name="T17" fmla="*/ 965 h 2596"/>
                    <a:gd name="T18" fmla="*/ 2624 w 3148"/>
                    <a:gd name="T19" fmla="*/ 1036 h 2596"/>
                    <a:gd name="T20" fmla="*/ 2496 w 3148"/>
                    <a:gd name="T21" fmla="*/ 1079 h 2596"/>
                    <a:gd name="T22" fmla="*/ 2354 w 3148"/>
                    <a:gd name="T23" fmla="*/ 1164 h 2596"/>
                    <a:gd name="T24" fmla="*/ 2212 w 3148"/>
                    <a:gd name="T25" fmla="*/ 1263 h 2596"/>
                    <a:gd name="T26" fmla="*/ 2156 w 3148"/>
                    <a:gd name="T27" fmla="*/ 1320 h 2596"/>
                    <a:gd name="T28" fmla="*/ 2000 w 3148"/>
                    <a:gd name="T29" fmla="*/ 1618 h 2596"/>
                    <a:gd name="T30" fmla="*/ 1971 w 3148"/>
                    <a:gd name="T31" fmla="*/ 1646 h 2596"/>
                    <a:gd name="T32" fmla="*/ 1943 w 3148"/>
                    <a:gd name="T33" fmla="*/ 1660 h 2596"/>
                    <a:gd name="T34" fmla="*/ 1886 w 3148"/>
                    <a:gd name="T35" fmla="*/ 1674 h 2596"/>
                    <a:gd name="T36" fmla="*/ 1815 w 3148"/>
                    <a:gd name="T37" fmla="*/ 1717 h 2596"/>
                    <a:gd name="T38" fmla="*/ 1744 w 3148"/>
                    <a:gd name="T39" fmla="*/ 1759 h 2596"/>
                    <a:gd name="T40" fmla="*/ 1702 w 3148"/>
                    <a:gd name="T41" fmla="*/ 1774 h 2596"/>
                    <a:gd name="T42" fmla="*/ 1645 w 3148"/>
                    <a:gd name="T43" fmla="*/ 1802 h 2596"/>
                    <a:gd name="T44" fmla="*/ 1475 w 3148"/>
                    <a:gd name="T45" fmla="*/ 1901 h 2596"/>
                    <a:gd name="T46" fmla="*/ 1120 w 3148"/>
                    <a:gd name="T47" fmla="*/ 2270 h 2596"/>
                    <a:gd name="T48" fmla="*/ 369 w 3148"/>
                    <a:gd name="T49" fmla="*/ 2554 h 2596"/>
                    <a:gd name="T50" fmla="*/ 397 w 3148"/>
                    <a:gd name="T51" fmla="*/ 2383 h 2596"/>
                    <a:gd name="T52" fmla="*/ 681 w 3148"/>
                    <a:gd name="T53" fmla="*/ 1986 h 2596"/>
                    <a:gd name="T54" fmla="*/ 411 w 3148"/>
                    <a:gd name="T55" fmla="*/ 1745 h 2596"/>
                    <a:gd name="T56" fmla="*/ 596 w 3148"/>
                    <a:gd name="T57" fmla="*/ 1107 h 2596"/>
                    <a:gd name="T58" fmla="*/ 993 w 3148"/>
                    <a:gd name="T59" fmla="*/ 823 h 2596"/>
                    <a:gd name="T60" fmla="*/ 1588 w 3148"/>
                    <a:gd name="T61" fmla="*/ 625 h 2596"/>
                    <a:gd name="T62" fmla="*/ 1688 w 3148"/>
                    <a:gd name="T63" fmla="*/ 582 h 2596"/>
                    <a:gd name="T64" fmla="*/ 1787 w 3148"/>
                    <a:gd name="T65" fmla="*/ 540 h 2596"/>
                    <a:gd name="T66" fmla="*/ 1915 w 3148"/>
                    <a:gd name="T67" fmla="*/ 483 h 2596"/>
                    <a:gd name="T68" fmla="*/ 2028 w 3148"/>
                    <a:gd name="T69" fmla="*/ 426 h 2596"/>
                    <a:gd name="T70" fmla="*/ 2269 w 3148"/>
                    <a:gd name="T71" fmla="*/ 298 h 2596"/>
                    <a:gd name="T72" fmla="*/ 2439 w 3148"/>
                    <a:gd name="T73" fmla="*/ 199 h 2596"/>
                    <a:gd name="T74" fmla="*/ 2567 w 3148"/>
                    <a:gd name="T75" fmla="*/ 142 h 2596"/>
                    <a:gd name="T76" fmla="*/ 2723 w 3148"/>
                    <a:gd name="T77" fmla="*/ 43 h 2596"/>
                    <a:gd name="T78" fmla="*/ 2780 w 3148"/>
                    <a:gd name="T79" fmla="*/ 15 h 2596"/>
                    <a:gd name="T80" fmla="*/ 2865 w 3148"/>
                    <a:gd name="T81" fmla="*/ 128 h 2596"/>
                    <a:gd name="T82" fmla="*/ 2865 w 3148"/>
                    <a:gd name="T83" fmla="*/ 142 h 2596"/>
                    <a:gd name="T84" fmla="*/ 2822 w 3148"/>
                    <a:gd name="T85" fmla="*/ 171 h 2596"/>
                    <a:gd name="T86" fmla="*/ 2808 w 3148"/>
                    <a:gd name="T87" fmla="*/ 185 h 2596"/>
                    <a:gd name="T88" fmla="*/ 2822 w 3148"/>
                    <a:gd name="T89" fmla="*/ 242 h 2596"/>
                    <a:gd name="T90" fmla="*/ 2851 w 3148"/>
                    <a:gd name="T91" fmla="*/ 298 h 2596"/>
                    <a:gd name="T92" fmla="*/ 2851 w 3148"/>
                    <a:gd name="T93" fmla="*/ 341 h 2596"/>
                    <a:gd name="T94" fmla="*/ 2836 w 3148"/>
                    <a:gd name="T95" fmla="*/ 412 h 2596"/>
                    <a:gd name="T96" fmla="*/ 2794 w 3148"/>
                    <a:gd name="T97" fmla="*/ 525 h 2596"/>
                    <a:gd name="T98" fmla="*/ 2794 w 3148"/>
                    <a:gd name="T99" fmla="*/ 540 h 2596"/>
                    <a:gd name="T100" fmla="*/ 2794 w 3148"/>
                    <a:gd name="T101" fmla="*/ 554 h 2596"/>
                    <a:gd name="T102" fmla="*/ 2865 w 3148"/>
                    <a:gd name="T103" fmla="*/ 568 h 2596"/>
                    <a:gd name="T104" fmla="*/ 2907 w 3148"/>
                    <a:gd name="T105" fmla="*/ 582 h 2596"/>
                    <a:gd name="T106" fmla="*/ 2950 w 3148"/>
                    <a:gd name="T107" fmla="*/ 582 h 2596"/>
                    <a:gd name="T108" fmla="*/ 2992 w 3148"/>
                    <a:gd name="T109" fmla="*/ 610 h 2596"/>
                    <a:gd name="T110" fmla="*/ 3007 w 3148"/>
                    <a:gd name="T111" fmla="*/ 625 h 2596"/>
                    <a:gd name="T112" fmla="*/ 3007 w 3148"/>
                    <a:gd name="T113" fmla="*/ 625 h 259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48"/>
                    <a:gd name="T172" fmla="*/ 0 h 2596"/>
                    <a:gd name="T173" fmla="*/ 3148 w 3148"/>
                    <a:gd name="T174" fmla="*/ 2596 h 259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48" h="2596">
                      <a:moveTo>
                        <a:pt x="3007" y="625"/>
                      </a:moveTo>
                      <a:lnTo>
                        <a:pt x="3007" y="625"/>
                      </a:lnTo>
                      <a:lnTo>
                        <a:pt x="3007" y="639"/>
                      </a:lnTo>
                      <a:lnTo>
                        <a:pt x="3021" y="639"/>
                      </a:lnTo>
                      <a:lnTo>
                        <a:pt x="3021" y="653"/>
                      </a:lnTo>
                      <a:lnTo>
                        <a:pt x="3021" y="667"/>
                      </a:lnTo>
                      <a:lnTo>
                        <a:pt x="3035" y="667"/>
                      </a:lnTo>
                      <a:lnTo>
                        <a:pt x="3035" y="681"/>
                      </a:lnTo>
                      <a:lnTo>
                        <a:pt x="3063" y="710"/>
                      </a:lnTo>
                      <a:lnTo>
                        <a:pt x="3078" y="738"/>
                      </a:lnTo>
                      <a:lnTo>
                        <a:pt x="3092" y="752"/>
                      </a:lnTo>
                      <a:lnTo>
                        <a:pt x="3092" y="766"/>
                      </a:lnTo>
                      <a:lnTo>
                        <a:pt x="3106" y="781"/>
                      </a:lnTo>
                      <a:lnTo>
                        <a:pt x="3106" y="795"/>
                      </a:lnTo>
                      <a:lnTo>
                        <a:pt x="3120" y="795"/>
                      </a:lnTo>
                      <a:lnTo>
                        <a:pt x="3120" y="809"/>
                      </a:lnTo>
                      <a:lnTo>
                        <a:pt x="3120" y="823"/>
                      </a:lnTo>
                      <a:lnTo>
                        <a:pt x="3134" y="823"/>
                      </a:lnTo>
                      <a:lnTo>
                        <a:pt x="3134" y="837"/>
                      </a:lnTo>
                      <a:lnTo>
                        <a:pt x="3148" y="852"/>
                      </a:lnTo>
                      <a:lnTo>
                        <a:pt x="3134" y="852"/>
                      </a:lnTo>
                      <a:lnTo>
                        <a:pt x="3120" y="852"/>
                      </a:lnTo>
                      <a:lnTo>
                        <a:pt x="3106" y="852"/>
                      </a:lnTo>
                      <a:lnTo>
                        <a:pt x="3078" y="866"/>
                      </a:lnTo>
                      <a:lnTo>
                        <a:pt x="3049" y="880"/>
                      </a:lnTo>
                      <a:lnTo>
                        <a:pt x="3035" y="880"/>
                      </a:lnTo>
                      <a:lnTo>
                        <a:pt x="2992" y="894"/>
                      </a:lnTo>
                      <a:lnTo>
                        <a:pt x="2964" y="908"/>
                      </a:lnTo>
                      <a:lnTo>
                        <a:pt x="2950" y="908"/>
                      </a:lnTo>
                      <a:lnTo>
                        <a:pt x="2922" y="922"/>
                      </a:lnTo>
                      <a:lnTo>
                        <a:pt x="2893" y="937"/>
                      </a:lnTo>
                      <a:lnTo>
                        <a:pt x="2879" y="937"/>
                      </a:lnTo>
                      <a:lnTo>
                        <a:pt x="2836" y="965"/>
                      </a:lnTo>
                      <a:lnTo>
                        <a:pt x="2794" y="979"/>
                      </a:lnTo>
                      <a:lnTo>
                        <a:pt x="2780" y="979"/>
                      </a:lnTo>
                      <a:lnTo>
                        <a:pt x="2766" y="979"/>
                      </a:lnTo>
                      <a:lnTo>
                        <a:pt x="2766" y="993"/>
                      </a:lnTo>
                      <a:lnTo>
                        <a:pt x="2695" y="1022"/>
                      </a:lnTo>
                      <a:lnTo>
                        <a:pt x="2638" y="1036"/>
                      </a:lnTo>
                      <a:lnTo>
                        <a:pt x="2624" y="1036"/>
                      </a:lnTo>
                      <a:lnTo>
                        <a:pt x="2610" y="1050"/>
                      </a:lnTo>
                      <a:lnTo>
                        <a:pt x="2595" y="1050"/>
                      </a:lnTo>
                      <a:lnTo>
                        <a:pt x="2567" y="1064"/>
                      </a:lnTo>
                      <a:lnTo>
                        <a:pt x="2553" y="1064"/>
                      </a:lnTo>
                      <a:lnTo>
                        <a:pt x="2496" y="1079"/>
                      </a:lnTo>
                      <a:lnTo>
                        <a:pt x="2468" y="1093"/>
                      </a:lnTo>
                      <a:lnTo>
                        <a:pt x="2439" y="1093"/>
                      </a:lnTo>
                      <a:lnTo>
                        <a:pt x="2411" y="1121"/>
                      </a:lnTo>
                      <a:lnTo>
                        <a:pt x="2397" y="1135"/>
                      </a:lnTo>
                      <a:lnTo>
                        <a:pt x="2368" y="1149"/>
                      </a:lnTo>
                      <a:lnTo>
                        <a:pt x="2354" y="1164"/>
                      </a:lnTo>
                      <a:lnTo>
                        <a:pt x="2340" y="1164"/>
                      </a:lnTo>
                      <a:lnTo>
                        <a:pt x="2326" y="1178"/>
                      </a:lnTo>
                      <a:lnTo>
                        <a:pt x="2241" y="1235"/>
                      </a:lnTo>
                      <a:lnTo>
                        <a:pt x="2227" y="1249"/>
                      </a:lnTo>
                      <a:lnTo>
                        <a:pt x="2212" y="1249"/>
                      </a:lnTo>
                      <a:lnTo>
                        <a:pt x="2212" y="1263"/>
                      </a:lnTo>
                      <a:lnTo>
                        <a:pt x="2198" y="1263"/>
                      </a:lnTo>
                      <a:lnTo>
                        <a:pt x="2198" y="1277"/>
                      </a:lnTo>
                      <a:lnTo>
                        <a:pt x="2184" y="1277"/>
                      </a:lnTo>
                      <a:lnTo>
                        <a:pt x="2184" y="1291"/>
                      </a:lnTo>
                      <a:lnTo>
                        <a:pt x="2170" y="1305"/>
                      </a:lnTo>
                      <a:lnTo>
                        <a:pt x="2156" y="1320"/>
                      </a:lnTo>
                      <a:lnTo>
                        <a:pt x="2142" y="1348"/>
                      </a:lnTo>
                      <a:lnTo>
                        <a:pt x="2127" y="1376"/>
                      </a:lnTo>
                      <a:lnTo>
                        <a:pt x="2042" y="1532"/>
                      </a:lnTo>
                      <a:lnTo>
                        <a:pt x="2028" y="1561"/>
                      </a:lnTo>
                      <a:lnTo>
                        <a:pt x="2014" y="1575"/>
                      </a:lnTo>
                      <a:lnTo>
                        <a:pt x="2000" y="1618"/>
                      </a:lnTo>
                      <a:lnTo>
                        <a:pt x="1986" y="1618"/>
                      </a:lnTo>
                      <a:lnTo>
                        <a:pt x="1986" y="1632"/>
                      </a:lnTo>
                      <a:lnTo>
                        <a:pt x="1971" y="1646"/>
                      </a:lnTo>
                      <a:lnTo>
                        <a:pt x="1957" y="1646"/>
                      </a:lnTo>
                      <a:lnTo>
                        <a:pt x="1957" y="1660"/>
                      </a:lnTo>
                      <a:lnTo>
                        <a:pt x="1943" y="1660"/>
                      </a:lnTo>
                      <a:lnTo>
                        <a:pt x="1929" y="1660"/>
                      </a:lnTo>
                      <a:lnTo>
                        <a:pt x="1915" y="1660"/>
                      </a:lnTo>
                      <a:lnTo>
                        <a:pt x="1900" y="1674"/>
                      </a:lnTo>
                      <a:lnTo>
                        <a:pt x="1886" y="1674"/>
                      </a:lnTo>
                      <a:lnTo>
                        <a:pt x="1872" y="1674"/>
                      </a:lnTo>
                      <a:lnTo>
                        <a:pt x="1872" y="1688"/>
                      </a:lnTo>
                      <a:lnTo>
                        <a:pt x="1858" y="1688"/>
                      </a:lnTo>
                      <a:lnTo>
                        <a:pt x="1829" y="1703"/>
                      </a:lnTo>
                      <a:lnTo>
                        <a:pt x="1829" y="1717"/>
                      </a:lnTo>
                      <a:lnTo>
                        <a:pt x="1815" y="1717"/>
                      </a:lnTo>
                      <a:lnTo>
                        <a:pt x="1801" y="1731"/>
                      </a:lnTo>
                      <a:lnTo>
                        <a:pt x="1787" y="1731"/>
                      </a:lnTo>
                      <a:lnTo>
                        <a:pt x="1759" y="1745"/>
                      </a:lnTo>
                      <a:lnTo>
                        <a:pt x="1744" y="1745"/>
                      </a:lnTo>
                      <a:lnTo>
                        <a:pt x="1744" y="1759"/>
                      </a:lnTo>
                      <a:lnTo>
                        <a:pt x="1730" y="1759"/>
                      </a:lnTo>
                      <a:lnTo>
                        <a:pt x="1716" y="1774"/>
                      </a:lnTo>
                      <a:lnTo>
                        <a:pt x="1702" y="1774"/>
                      </a:lnTo>
                      <a:lnTo>
                        <a:pt x="1688" y="1788"/>
                      </a:lnTo>
                      <a:lnTo>
                        <a:pt x="1673" y="1788"/>
                      </a:lnTo>
                      <a:lnTo>
                        <a:pt x="1673" y="1802"/>
                      </a:lnTo>
                      <a:lnTo>
                        <a:pt x="1659" y="1802"/>
                      </a:lnTo>
                      <a:lnTo>
                        <a:pt x="1645" y="1802"/>
                      </a:lnTo>
                      <a:lnTo>
                        <a:pt x="1631" y="1816"/>
                      </a:lnTo>
                      <a:lnTo>
                        <a:pt x="1617" y="1816"/>
                      </a:lnTo>
                      <a:lnTo>
                        <a:pt x="1617" y="1830"/>
                      </a:lnTo>
                      <a:lnTo>
                        <a:pt x="1603" y="1830"/>
                      </a:lnTo>
                      <a:lnTo>
                        <a:pt x="1588" y="1844"/>
                      </a:lnTo>
                      <a:lnTo>
                        <a:pt x="1475" y="1901"/>
                      </a:lnTo>
                      <a:lnTo>
                        <a:pt x="1447" y="1944"/>
                      </a:lnTo>
                      <a:lnTo>
                        <a:pt x="1404" y="2001"/>
                      </a:lnTo>
                      <a:lnTo>
                        <a:pt x="1262" y="2227"/>
                      </a:lnTo>
                      <a:lnTo>
                        <a:pt x="1248" y="2213"/>
                      </a:lnTo>
                      <a:lnTo>
                        <a:pt x="1120" y="2270"/>
                      </a:lnTo>
                      <a:lnTo>
                        <a:pt x="794" y="2412"/>
                      </a:lnTo>
                      <a:lnTo>
                        <a:pt x="610" y="2497"/>
                      </a:lnTo>
                      <a:lnTo>
                        <a:pt x="496" y="2554"/>
                      </a:lnTo>
                      <a:lnTo>
                        <a:pt x="369" y="2596"/>
                      </a:lnTo>
                      <a:lnTo>
                        <a:pt x="369" y="2554"/>
                      </a:lnTo>
                      <a:lnTo>
                        <a:pt x="355" y="2554"/>
                      </a:lnTo>
                      <a:lnTo>
                        <a:pt x="355" y="2511"/>
                      </a:lnTo>
                      <a:lnTo>
                        <a:pt x="355" y="2497"/>
                      </a:lnTo>
                      <a:lnTo>
                        <a:pt x="355" y="2454"/>
                      </a:lnTo>
                      <a:lnTo>
                        <a:pt x="369" y="2426"/>
                      </a:lnTo>
                      <a:lnTo>
                        <a:pt x="383" y="2398"/>
                      </a:lnTo>
                      <a:lnTo>
                        <a:pt x="397" y="2383"/>
                      </a:lnTo>
                      <a:lnTo>
                        <a:pt x="411" y="2369"/>
                      </a:lnTo>
                      <a:lnTo>
                        <a:pt x="425" y="2355"/>
                      </a:lnTo>
                      <a:lnTo>
                        <a:pt x="454" y="2341"/>
                      </a:lnTo>
                      <a:lnTo>
                        <a:pt x="737" y="2227"/>
                      </a:lnTo>
                      <a:lnTo>
                        <a:pt x="723" y="2213"/>
                      </a:lnTo>
                      <a:lnTo>
                        <a:pt x="709" y="2015"/>
                      </a:lnTo>
                      <a:lnTo>
                        <a:pt x="681" y="1986"/>
                      </a:lnTo>
                      <a:lnTo>
                        <a:pt x="652" y="1788"/>
                      </a:lnTo>
                      <a:lnTo>
                        <a:pt x="553" y="1774"/>
                      </a:lnTo>
                      <a:lnTo>
                        <a:pt x="525" y="1759"/>
                      </a:lnTo>
                      <a:lnTo>
                        <a:pt x="511" y="1759"/>
                      </a:lnTo>
                      <a:lnTo>
                        <a:pt x="496" y="1759"/>
                      </a:lnTo>
                      <a:lnTo>
                        <a:pt x="411" y="1745"/>
                      </a:lnTo>
                      <a:lnTo>
                        <a:pt x="0" y="1660"/>
                      </a:lnTo>
                      <a:lnTo>
                        <a:pt x="0" y="1618"/>
                      </a:lnTo>
                      <a:lnTo>
                        <a:pt x="0" y="1433"/>
                      </a:lnTo>
                      <a:lnTo>
                        <a:pt x="0" y="1362"/>
                      </a:lnTo>
                      <a:lnTo>
                        <a:pt x="553" y="1121"/>
                      </a:lnTo>
                      <a:lnTo>
                        <a:pt x="596" y="1107"/>
                      </a:lnTo>
                      <a:lnTo>
                        <a:pt x="596" y="1022"/>
                      </a:lnTo>
                      <a:lnTo>
                        <a:pt x="596" y="908"/>
                      </a:lnTo>
                      <a:lnTo>
                        <a:pt x="794" y="880"/>
                      </a:lnTo>
                      <a:lnTo>
                        <a:pt x="837" y="866"/>
                      </a:lnTo>
                      <a:lnTo>
                        <a:pt x="979" y="823"/>
                      </a:lnTo>
                      <a:lnTo>
                        <a:pt x="993" y="823"/>
                      </a:lnTo>
                      <a:lnTo>
                        <a:pt x="1035" y="795"/>
                      </a:lnTo>
                      <a:lnTo>
                        <a:pt x="1064" y="795"/>
                      </a:lnTo>
                      <a:lnTo>
                        <a:pt x="1078" y="781"/>
                      </a:lnTo>
                      <a:lnTo>
                        <a:pt x="1205" y="752"/>
                      </a:lnTo>
                      <a:lnTo>
                        <a:pt x="1220" y="738"/>
                      </a:lnTo>
                      <a:lnTo>
                        <a:pt x="1517" y="639"/>
                      </a:lnTo>
                      <a:lnTo>
                        <a:pt x="1588" y="625"/>
                      </a:lnTo>
                      <a:lnTo>
                        <a:pt x="1603" y="610"/>
                      </a:lnTo>
                      <a:lnTo>
                        <a:pt x="1617" y="610"/>
                      </a:lnTo>
                      <a:lnTo>
                        <a:pt x="1631" y="596"/>
                      </a:lnTo>
                      <a:lnTo>
                        <a:pt x="1645" y="596"/>
                      </a:lnTo>
                      <a:lnTo>
                        <a:pt x="1659" y="596"/>
                      </a:lnTo>
                      <a:lnTo>
                        <a:pt x="1673" y="582"/>
                      </a:lnTo>
                      <a:lnTo>
                        <a:pt x="1688" y="582"/>
                      </a:lnTo>
                      <a:lnTo>
                        <a:pt x="1702" y="568"/>
                      </a:lnTo>
                      <a:lnTo>
                        <a:pt x="1716" y="568"/>
                      </a:lnTo>
                      <a:lnTo>
                        <a:pt x="1730" y="554"/>
                      </a:lnTo>
                      <a:lnTo>
                        <a:pt x="1744" y="554"/>
                      </a:lnTo>
                      <a:lnTo>
                        <a:pt x="1759" y="540"/>
                      </a:lnTo>
                      <a:lnTo>
                        <a:pt x="1773" y="540"/>
                      </a:lnTo>
                      <a:lnTo>
                        <a:pt x="1787" y="540"/>
                      </a:lnTo>
                      <a:lnTo>
                        <a:pt x="1815" y="525"/>
                      </a:lnTo>
                      <a:lnTo>
                        <a:pt x="1829" y="511"/>
                      </a:lnTo>
                      <a:lnTo>
                        <a:pt x="1844" y="511"/>
                      </a:lnTo>
                      <a:lnTo>
                        <a:pt x="1872" y="497"/>
                      </a:lnTo>
                      <a:lnTo>
                        <a:pt x="1886" y="483"/>
                      </a:lnTo>
                      <a:lnTo>
                        <a:pt x="1915" y="483"/>
                      </a:lnTo>
                      <a:lnTo>
                        <a:pt x="1943" y="469"/>
                      </a:lnTo>
                      <a:lnTo>
                        <a:pt x="1957" y="454"/>
                      </a:lnTo>
                      <a:lnTo>
                        <a:pt x="1971" y="454"/>
                      </a:lnTo>
                      <a:lnTo>
                        <a:pt x="1986" y="440"/>
                      </a:lnTo>
                      <a:lnTo>
                        <a:pt x="2000" y="440"/>
                      </a:lnTo>
                      <a:lnTo>
                        <a:pt x="2028" y="426"/>
                      </a:lnTo>
                      <a:lnTo>
                        <a:pt x="2042" y="412"/>
                      </a:lnTo>
                      <a:lnTo>
                        <a:pt x="2227" y="313"/>
                      </a:lnTo>
                      <a:lnTo>
                        <a:pt x="2241" y="313"/>
                      </a:lnTo>
                      <a:lnTo>
                        <a:pt x="2269" y="298"/>
                      </a:lnTo>
                      <a:lnTo>
                        <a:pt x="2283" y="284"/>
                      </a:lnTo>
                      <a:lnTo>
                        <a:pt x="2383" y="227"/>
                      </a:lnTo>
                      <a:lnTo>
                        <a:pt x="2397" y="227"/>
                      </a:lnTo>
                      <a:lnTo>
                        <a:pt x="2439" y="199"/>
                      </a:lnTo>
                      <a:lnTo>
                        <a:pt x="2454" y="199"/>
                      </a:lnTo>
                      <a:lnTo>
                        <a:pt x="2482" y="185"/>
                      </a:lnTo>
                      <a:lnTo>
                        <a:pt x="2510" y="171"/>
                      </a:lnTo>
                      <a:lnTo>
                        <a:pt x="2539" y="157"/>
                      </a:lnTo>
                      <a:lnTo>
                        <a:pt x="2553" y="142"/>
                      </a:lnTo>
                      <a:lnTo>
                        <a:pt x="2567" y="142"/>
                      </a:lnTo>
                      <a:lnTo>
                        <a:pt x="2581" y="128"/>
                      </a:lnTo>
                      <a:lnTo>
                        <a:pt x="2595" y="128"/>
                      </a:lnTo>
                      <a:lnTo>
                        <a:pt x="2595" y="114"/>
                      </a:lnTo>
                      <a:lnTo>
                        <a:pt x="2624" y="100"/>
                      </a:lnTo>
                      <a:lnTo>
                        <a:pt x="2652" y="86"/>
                      </a:lnTo>
                      <a:lnTo>
                        <a:pt x="2680" y="71"/>
                      </a:lnTo>
                      <a:lnTo>
                        <a:pt x="2723" y="43"/>
                      </a:lnTo>
                      <a:lnTo>
                        <a:pt x="2751" y="29"/>
                      </a:lnTo>
                      <a:lnTo>
                        <a:pt x="2766" y="15"/>
                      </a:lnTo>
                      <a:lnTo>
                        <a:pt x="2780" y="0"/>
                      </a:lnTo>
                      <a:lnTo>
                        <a:pt x="2780" y="15"/>
                      </a:lnTo>
                      <a:lnTo>
                        <a:pt x="2822" y="57"/>
                      </a:lnTo>
                      <a:lnTo>
                        <a:pt x="2836" y="100"/>
                      </a:lnTo>
                      <a:lnTo>
                        <a:pt x="2851" y="114"/>
                      </a:lnTo>
                      <a:lnTo>
                        <a:pt x="2865" y="128"/>
                      </a:lnTo>
                      <a:lnTo>
                        <a:pt x="2865" y="142"/>
                      </a:lnTo>
                      <a:lnTo>
                        <a:pt x="2851" y="142"/>
                      </a:lnTo>
                      <a:lnTo>
                        <a:pt x="2836" y="157"/>
                      </a:lnTo>
                      <a:lnTo>
                        <a:pt x="2822" y="157"/>
                      </a:lnTo>
                      <a:lnTo>
                        <a:pt x="2822" y="171"/>
                      </a:lnTo>
                      <a:lnTo>
                        <a:pt x="2808" y="185"/>
                      </a:lnTo>
                      <a:lnTo>
                        <a:pt x="2808" y="199"/>
                      </a:lnTo>
                      <a:lnTo>
                        <a:pt x="2822" y="213"/>
                      </a:lnTo>
                      <a:lnTo>
                        <a:pt x="2822" y="242"/>
                      </a:lnTo>
                      <a:lnTo>
                        <a:pt x="2836" y="242"/>
                      </a:lnTo>
                      <a:lnTo>
                        <a:pt x="2836" y="256"/>
                      </a:lnTo>
                      <a:lnTo>
                        <a:pt x="2836" y="270"/>
                      </a:lnTo>
                      <a:lnTo>
                        <a:pt x="2836" y="284"/>
                      </a:lnTo>
                      <a:lnTo>
                        <a:pt x="2851" y="298"/>
                      </a:lnTo>
                      <a:lnTo>
                        <a:pt x="2851" y="313"/>
                      </a:lnTo>
                      <a:lnTo>
                        <a:pt x="2851" y="327"/>
                      </a:lnTo>
                      <a:lnTo>
                        <a:pt x="2851" y="341"/>
                      </a:lnTo>
                      <a:lnTo>
                        <a:pt x="2851" y="355"/>
                      </a:lnTo>
                      <a:lnTo>
                        <a:pt x="2851" y="383"/>
                      </a:lnTo>
                      <a:lnTo>
                        <a:pt x="2851" y="398"/>
                      </a:lnTo>
                      <a:lnTo>
                        <a:pt x="2851" y="412"/>
                      </a:lnTo>
                      <a:lnTo>
                        <a:pt x="2836" y="412"/>
                      </a:lnTo>
                      <a:lnTo>
                        <a:pt x="2808" y="469"/>
                      </a:lnTo>
                      <a:lnTo>
                        <a:pt x="2794" y="483"/>
                      </a:lnTo>
                      <a:lnTo>
                        <a:pt x="2794" y="511"/>
                      </a:lnTo>
                      <a:lnTo>
                        <a:pt x="2794" y="525"/>
                      </a:lnTo>
                      <a:lnTo>
                        <a:pt x="2794" y="540"/>
                      </a:lnTo>
                      <a:lnTo>
                        <a:pt x="2794" y="554"/>
                      </a:lnTo>
                      <a:lnTo>
                        <a:pt x="2822" y="568"/>
                      </a:lnTo>
                      <a:lnTo>
                        <a:pt x="2851" y="568"/>
                      </a:lnTo>
                      <a:lnTo>
                        <a:pt x="2865" y="568"/>
                      </a:lnTo>
                      <a:lnTo>
                        <a:pt x="2879" y="568"/>
                      </a:lnTo>
                      <a:lnTo>
                        <a:pt x="2893" y="582"/>
                      </a:lnTo>
                      <a:lnTo>
                        <a:pt x="2907" y="582"/>
                      </a:lnTo>
                      <a:lnTo>
                        <a:pt x="2922" y="582"/>
                      </a:lnTo>
                      <a:lnTo>
                        <a:pt x="2936" y="582"/>
                      </a:lnTo>
                      <a:lnTo>
                        <a:pt x="2950" y="582"/>
                      </a:lnTo>
                      <a:lnTo>
                        <a:pt x="2978" y="596"/>
                      </a:lnTo>
                      <a:lnTo>
                        <a:pt x="2978" y="610"/>
                      </a:lnTo>
                      <a:lnTo>
                        <a:pt x="2992" y="610"/>
                      </a:lnTo>
                      <a:lnTo>
                        <a:pt x="2992" y="625"/>
                      </a:lnTo>
                      <a:lnTo>
                        <a:pt x="3007" y="625"/>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37" name="Freeform 54"/>
                <p:cNvSpPr>
                  <a:spLocks/>
                </p:cNvSpPr>
                <p:nvPr/>
              </p:nvSpPr>
              <p:spPr bwMode="auto">
                <a:xfrm>
                  <a:off x="3673" y="6355"/>
                  <a:ext cx="1333" cy="1716"/>
                </a:xfrm>
                <a:custGeom>
                  <a:avLst/>
                  <a:gdLst>
                    <a:gd name="T0" fmla="*/ 454 w 1333"/>
                    <a:gd name="T1" fmla="*/ 14 h 1716"/>
                    <a:gd name="T2" fmla="*/ 638 w 1333"/>
                    <a:gd name="T3" fmla="*/ 71 h 1716"/>
                    <a:gd name="T4" fmla="*/ 752 w 1333"/>
                    <a:gd name="T5" fmla="*/ 113 h 1716"/>
                    <a:gd name="T6" fmla="*/ 780 w 1333"/>
                    <a:gd name="T7" fmla="*/ 212 h 1716"/>
                    <a:gd name="T8" fmla="*/ 780 w 1333"/>
                    <a:gd name="T9" fmla="*/ 255 h 1716"/>
                    <a:gd name="T10" fmla="*/ 780 w 1333"/>
                    <a:gd name="T11" fmla="*/ 283 h 1716"/>
                    <a:gd name="T12" fmla="*/ 780 w 1333"/>
                    <a:gd name="T13" fmla="*/ 354 h 1716"/>
                    <a:gd name="T14" fmla="*/ 908 w 1333"/>
                    <a:gd name="T15" fmla="*/ 368 h 1716"/>
                    <a:gd name="T16" fmla="*/ 993 w 1333"/>
                    <a:gd name="T17" fmla="*/ 496 h 1716"/>
                    <a:gd name="T18" fmla="*/ 965 w 1333"/>
                    <a:gd name="T19" fmla="*/ 681 h 1716"/>
                    <a:gd name="T20" fmla="*/ 1206 w 1333"/>
                    <a:gd name="T21" fmla="*/ 695 h 1716"/>
                    <a:gd name="T22" fmla="*/ 1319 w 1333"/>
                    <a:gd name="T23" fmla="*/ 723 h 1716"/>
                    <a:gd name="T24" fmla="*/ 1305 w 1333"/>
                    <a:gd name="T25" fmla="*/ 737 h 1716"/>
                    <a:gd name="T26" fmla="*/ 1305 w 1333"/>
                    <a:gd name="T27" fmla="*/ 780 h 1716"/>
                    <a:gd name="T28" fmla="*/ 1305 w 1333"/>
                    <a:gd name="T29" fmla="*/ 837 h 1716"/>
                    <a:gd name="T30" fmla="*/ 1305 w 1333"/>
                    <a:gd name="T31" fmla="*/ 879 h 1716"/>
                    <a:gd name="T32" fmla="*/ 1291 w 1333"/>
                    <a:gd name="T33" fmla="*/ 922 h 1716"/>
                    <a:gd name="T34" fmla="*/ 1291 w 1333"/>
                    <a:gd name="T35" fmla="*/ 1049 h 1716"/>
                    <a:gd name="T36" fmla="*/ 1305 w 1333"/>
                    <a:gd name="T37" fmla="*/ 1092 h 1716"/>
                    <a:gd name="T38" fmla="*/ 1305 w 1333"/>
                    <a:gd name="T39" fmla="*/ 1177 h 1716"/>
                    <a:gd name="T40" fmla="*/ 1291 w 1333"/>
                    <a:gd name="T41" fmla="*/ 1205 h 1716"/>
                    <a:gd name="T42" fmla="*/ 1305 w 1333"/>
                    <a:gd name="T43" fmla="*/ 1234 h 1716"/>
                    <a:gd name="T44" fmla="*/ 1291 w 1333"/>
                    <a:gd name="T45" fmla="*/ 1276 h 1716"/>
                    <a:gd name="T46" fmla="*/ 1291 w 1333"/>
                    <a:gd name="T47" fmla="*/ 1305 h 1716"/>
                    <a:gd name="T48" fmla="*/ 1277 w 1333"/>
                    <a:gd name="T49" fmla="*/ 1361 h 1716"/>
                    <a:gd name="T50" fmla="*/ 1177 w 1333"/>
                    <a:gd name="T51" fmla="*/ 1404 h 1716"/>
                    <a:gd name="T52" fmla="*/ 1078 w 1333"/>
                    <a:gd name="T53" fmla="*/ 1475 h 1716"/>
                    <a:gd name="T54" fmla="*/ 965 w 1333"/>
                    <a:gd name="T55" fmla="*/ 1532 h 1716"/>
                    <a:gd name="T56" fmla="*/ 809 w 1333"/>
                    <a:gd name="T57" fmla="*/ 1617 h 1716"/>
                    <a:gd name="T58" fmla="*/ 667 w 1333"/>
                    <a:gd name="T59" fmla="*/ 1688 h 1716"/>
                    <a:gd name="T60" fmla="*/ 567 w 1333"/>
                    <a:gd name="T61" fmla="*/ 1716 h 1716"/>
                    <a:gd name="T62" fmla="*/ 525 w 1333"/>
                    <a:gd name="T63" fmla="*/ 1702 h 1716"/>
                    <a:gd name="T64" fmla="*/ 454 w 1333"/>
                    <a:gd name="T65" fmla="*/ 1659 h 1716"/>
                    <a:gd name="T66" fmla="*/ 440 w 1333"/>
                    <a:gd name="T67" fmla="*/ 1588 h 1716"/>
                    <a:gd name="T68" fmla="*/ 411 w 1333"/>
                    <a:gd name="T69" fmla="*/ 1532 h 1716"/>
                    <a:gd name="T70" fmla="*/ 383 w 1333"/>
                    <a:gd name="T71" fmla="*/ 1461 h 1716"/>
                    <a:gd name="T72" fmla="*/ 355 w 1333"/>
                    <a:gd name="T73" fmla="*/ 1404 h 1716"/>
                    <a:gd name="T74" fmla="*/ 298 w 1333"/>
                    <a:gd name="T75" fmla="*/ 1347 h 1716"/>
                    <a:gd name="T76" fmla="*/ 241 w 1333"/>
                    <a:gd name="T77" fmla="*/ 1333 h 1716"/>
                    <a:gd name="T78" fmla="*/ 43 w 1333"/>
                    <a:gd name="T79" fmla="*/ 1276 h 1716"/>
                    <a:gd name="T80" fmla="*/ 43 w 1333"/>
                    <a:gd name="T81" fmla="*/ 1163 h 1716"/>
                    <a:gd name="T82" fmla="*/ 85 w 1333"/>
                    <a:gd name="T83" fmla="*/ 936 h 1716"/>
                    <a:gd name="T84" fmla="*/ 128 w 1333"/>
                    <a:gd name="T85" fmla="*/ 766 h 1716"/>
                    <a:gd name="T86" fmla="*/ 142 w 1333"/>
                    <a:gd name="T87" fmla="*/ 666 h 1716"/>
                    <a:gd name="T88" fmla="*/ 128 w 1333"/>
                    <a:gd name="T89" fmla="*/ 652 h 1716"/>
                    <a:gd name="T90" fmla="*/ 99 w 1333"/>
                    <a:gd name="T91" fmla="*/ 624 h 1716"/>
                    <a:gd name="T92" fmla="*/ 99 w 1333"/>
                    <a:gd name="T93" fmla="*/ 581 h 1716"/>
                    <a:gd name="T94" fmla="*/ 114 w 1333"/>
                    <a:gd name="T95" fmla="*/ 510 h 1716"/>
                    <a:gd name="T96" fmla="*/ 128 w 1333"/>
                    <a:gd name="T97" fmla="*/ 468 h 1716"/>
                    <a:gd name="T98" fmla="*/ 142 w 1333"/>
                    <a:gd name="T99" fmla="*/ 439 h 1716"/>
                    <a:gd name="T100" fmla="*/ 142 w 1333"/>
                    <a:gd name="T101" fmla="*/ 411 h 1716"/>
                    <a:gd name="T102" fmla="*/ 156 w 1333"/>
                    <a:gd name="T103" fmla="*/ 340 h 1716"/>
                    <a:gd name="T104" fmla="*/ 170 w 1333"/>
                    <a:gd name="T105" fmla="*/ 312 h 1716"/>
                    <a:gd name="T106" fmla="*/ 170 w 1333"/>
                    <a:gd name="T107" fmla="*/ 255 h 1716"/>
                    <a:gd name="T108" fmla="*/ 199 w 1333"/>
                    <a:gd name="T109" fmla="*/ 127 h 1716"/>
                    <a:gd name="T110" fmla="*/ 213 w 1333"/>
                    <a:gd name="T111" fmla="*/ 99 h 1716"/>
                    <a:gd name="T112" fmla="*/ 298 w 1333"/>
                    <a:gd name="T113" fmla="*/ 71 h 1716"/>
                    <a:gd name="T114" fmla="*/ 341 w 1333"/>
                    <a:gd name="T115" fmla="*/ 71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9525">
                  <a:solidFill>
                    <a:srgbClr val="333333"/>
                  </a:solidFill>
                  <a:round/>
                  <a:headEnd/>
                  <a:tailEnd/>
                </a:ln>
              </p:spPr>
              <p:txBody>
                <a:bodyPr/>
                <a:lstStyle/>
                <a:p>
                  <a:endParaRPr lang="ja-JP" altLang="en-US"/>
                </a:p>
              </p:txBody>
            </p:sp>
            <p:sp>
              <p:nvSpPr>
                <p:cNvPr id="38" name="Freeform 53"/>
                <p:cNvSpPr>
                  <a:spLocks/>
                </p:cNvSpPr>
                <p:nvPr/>
              </p:nvSpPr>
              <p:spPr bwMode="auto">
                <a:xfrm>
                  <a:off x="99" y="5248"/>
                  <a:ext cx="3787" cy="2383"/>
                </a:xfrm>
                <a:custGeom>
                  <a:avLst/>
                  <a:gdLst>
                    <a:gd name="T0" fmla="*/ 2170 w 3787"/>
                    <a:gd name="T1" fmla="*/ 1022 h 2383"/>
                    <a:gd name="T2" fmla="*/ 2326 w 3787"/>
                    <a:gd name="T3" fmla="*/ 1092 h 2383"/>
                    <a:gd name="T4" fmla="*/ 2411 w 3787"/>
                    <a:gd name="T5" fmla="*/ 1107 h 2383"/>
                    <a:gd name="T6" fmla="*/ 2525 w 3787"/>
                    <a:gd name="T7" fmla="*/ 1092 h 2383"/>
                    <a:gd name="T8" fmla="*/ 2709 w 3787"/>
                    <a:gd name="T9" fmla="*/ 1064 h 2383"/>
                    <a:gd name="T10" fmla="*/ 2922 w 3787"/>
                    <a:gd name="T11" fmla="*/ 1007 h 2383"/>
                    <a:gd name="T12" fmla="*/ 3021 w 3787"/>
                    <a:gd name="T13" fmla="*/ 951 h 2383"/>
                    <a:gd name="T14" fmla="*/ 3120 w 3787"/>
                    <a:gd name="T15" fmla="*/ 936 h 2383"/>
                    <a:gd name="T16" fmla="*/ 3191 w 3787"/>
                    <a:gd name="T17" fmla="*/ 993 h 2383"/>
                    <a:gd name="T18" fmla="*/ 3390 w 3787"/>
                    <a:gd name="T19" fmla="*/ 1163 h 2383"/>
                    <a:gd name="T20" fmla="*/ 3574 w 3787"/>
                    <a:gd name="T21" fmla="*/ 1206 h 2383"/>
                    <a:gd name="T22" fmla="*/ 3688 w 3787"/>
                    <a:gd name="T23" fmla="*/ 1178 h 2383"/>
                    <a:gd name="T24" fmla="*/ 3759 w 3787"/>
                    <a:gd name="T25" fmla="*/ 1178 h 2383"/>
                    <a:gd name="T26" fmla="*/ 3787 w 3787"/>
                    <a:gd name="T27" fmla="*/ 1206 h 2383"/>
                    <a:gd name="T28" fmla="*/ 3773 w 3787"/>
                    <a:gd name="T29" fmla="*/ 1234 h 2383"/>
                    <a:gd name="T30" fmla="*/ 3773 w 3787"/>
                    <a:gd name="T31" fmla="*/ 1277 h 2383"/>
                    <a:gd name="T32" fmla="*/ 3744 w 3787"/>
                    <a:gd name="T33" fmla="*/ 1390 h 2383"/>
                    <a:gd name="T34" fmla="*/ 3730 w 3787"/>
                    <a:gd name="T35" fmla="*/ 1419 h 2383"/>
                    <a:gd name="T36" fmla="*/ 3730 w 3787"/>
                    <a:gd name="T37" fmla="*/ 1447 h 2383"/>
                    <a:gd name="T38" fmla="*/ 3716 w 3787"/>
                    <a:gd name="T39" fmla="*/ 1504 h 2383"/>
                    <a:gd name="T40" fmla="*/ 3716 w 3787"/>
                    <a:gd name="T41" fmla="*/ 1518 h 2383"/>
                    <a:gd name="T42" fmla="*/ 3716 w 3787"/>
                    <a:gd name="T43" fmla="*/ 1546 h 2383"/>
                    <a:gd name="T44" fmla="*/ 3702 w 3787"/>
                    <a:gd name="T45" fmla="*/ 1561 h 2383"/>
                    <a:gd name="T46" fmla="*/ 3702 w 3787"/>
                    <a:gd name="T47" fmla="*/ 1589 h 2383"/>
                    <a:gd name="T48" fmla="*/ 3688 w 3787"/>
                    <a:gd name="T49" fmla="*/ 1631 h 2383"/>
                    <a:gd name="T50" fmla="*/ 3673 w 3787"/>
                    <a:gd name="T51" fmla="*/ 1688 h 2383"/>
                    <a:gd name="T52" fmla="*/ 3673 w 3787"/>
                    <a:gd name="T53" fmla="*/ 1717 h 2383"/>
                    <a:gd name="T54" fmla="*/ 3688 w 3787"/>
                    <a:gd name="T55" fmla="*/ 1745 h 2383"/>
                    <a:gd name="T56" fmla="*/ 3716 w 3787"/>
                    <a:gd name="T57" fmla="*/ 1759 h 2383"/>
                    <a:gd name="T58" fmla="*/ 3730 w 3787"/>
                    <a:gd name="T59" fmla="*/ 1773 h 2383"/>
                    <a:gd name="T60" fmla="*/ 3716 w 3787"/>
                    <a:gd name="T61" fmla="*/ 1802 h 2383"/>
                    <a:gd name="T62" fmla="*/ 3688 w 3787"/>
                    <a:gd name="T63" fmla="*/ 1915 h 2383"/>
                    <a:gd name="T64" fmla="*/ 3659 w 3787"/>
                    <a:gd name="T65" fmla="*/ 2043 h 2383"/>
                    <a:gd name="T66" fmla="*/ 3631 w 3787"/>
                    <a:gd name="T67" fmla="*/ 2199 h 2383"/>
                    <a:gd name="T68" fmla="*/ 3588 w 3787"/>
                    <a:gd name="T69" fmla="*/ 2355 h 2383"/>
                    <a:gd name="T70" fmla="*/ 3517 w 3787"/>
                    <a:gd name="T71" fmla="*/ 2369 h 2383"/>
                    <a:gd name="T72" fmla="*/ 3447 w 3787"/>
                    <a:gd name="T73" fmla="*/ 2355 h 2383"/>
                    <a:gd name="T74" fmla="*/ 3333 w 3787"/>
                    <a:gd name="T75" fmla="*/ 2312 h 2383"/>
                    <a:gd name="T76" fmla="*/ 3248 w 3787"/>
                    <a:gd name="T77" fmla="*/ 2270 h 2383"/>
                    <a:gd name="T78" fmla="*/ 3120 w 3787"/>
                    <a:gd name="T79" fmla="*/ 2213 h 2383"/>
                    <a:gd name="T80" fmla="*/ 3049 w 3787"/>
                    <a:gd name="T81" fmla="*/ 2171 h 2383"/>
                    <a:gd name="T82" fmla="*/ 2964 w 3787"/>
                    <a:gd name="T83" fmla="*/ 2128 h 2383"/>
                    <a:gd name="T84" fmla="*/ 2865 w 3787"/>
                    <a:gd name="T85" fmla="*/ 2085 h 2383"/>
                    <a:gd name="T86" fmla="*/ 2709 w 3787"/>
                    <a:gd name="T87" fmla="*/ 2043 h 2383"/>
                    <a:gd name="T88" fmla="*/ 2610 w 3787"/>
                    <a:gd name="T89" fmla="*/ 2000 h 2383"/>
                    <a:gd name="T90" fmla="*/ 2511 w 3787"/>
                    <a:gd name="T91" fmla="*/ 1958 h 2383"/>
                    <a:gd name="T92" fmla="*/ 2057 w 3787"/>
                    <a:gd name="T93" fmla="*/ 1816 h 2383"/>
                    <a:gd name="T94" fmla="*/ 1844 w 3787"/>
                    <a:gd name="T95" fmla="*/ 1816 h 2383"/>
                    <a:gd name="T96" fmla="*/ 1532 w 3787"/>
                    <a:gd name="T97" fmla="*/ 1816 h 2383"/>
                    <a:gd name="T98" fmla="*/ 426 w 3787"/>
                    <a:gd name="T99" fmla="*/ 1788 h 2383"/>
                    <a:gd name="T100" fmla="*/ 270 w 3787"/>
                    <a:gd name="T101" fmla="*/ 1192 h 2383"/>
                    <a:gd name="T102" fmla="*/ 724 w 3787"/>
                    <a:gd name="T103" fmla="*/ 681 h 2383"/>
                    <a:gd name="T104" fmla="*/ 270 w 3787"/>
                    <a:gd name="T105" fmla="*/ 397 h 2383"/>
                    <a:gd name="T106" fmla="*/ 1163 w 3787"/>
                    <a:gd name="T107" fmla="*/ 14 h 2383"/>
                    <a:gd name="T108" fmla="*/ 1745 w 3787"/>
                    <a:gd name="T109" fmla="*/ 256 h 2383"/>
                    <a:gd name="T110" fmla="*/ 1957 w 3787"/>
                    <a:gd name="T111" fmla="*/ 511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9525">
                  <a:solidFill>
                    <a:srgbClr val="333333"/>
                  </a:solidFill>
                  <a:round/>
                  <a:headEnd/>
                  <a:tailEnd/>
                </a:ln>
              </p:spPr>
              <p:txBody>
                <a:bodyPr/>
                <a:lstStyle/>
                <a:p>
                  <a:endParaRPr lang="ja-JP" altLang="en-US"/>
                </a:p>
              </p:txBody>
            </p:sp>
            <p:sp>
              <p:nvSpPr>
                <p:cNvPr id="39" name="Freeform 52"/>
                <p:cNvSpPr>
                  <a:spLocks/>
                </p:cNvSpPr>
                <p:nvPr/>
              </p:nvSpPr>
              <p:spPr bwMode="auto">
                <a:xfrm>
                  <a:off x="5403" y="2511"/>
                  <a:ext cx="1206" cy="1539"/>
                </a:xfrm>
                <a:custGeom>
                  <a:avLst/>
                  <a:gdLst>
                    <a:gd name="T0" fmla="*/ 653 w 1206"/>
                    <a:gd name="T1" fmla="*/ 0 h 1631"/>
                    <a:gd name="T2" fmla="*/ 766 w 1206"/>
                    <a:gd name="T3" fmla="*/ 0 h 1631"/>
                    <a:gd name="T4" fmla="*/ 965 w 1206"/>
                    <a:gd name="T5" fmla="*/ 11 h 1631"/>
                    <a:gd name="T6" fmla="*/ 965 w 1206"/>
                    <a:gd name="T7" fmla="*/ 214 h 1631"/>
                    <a:gd name="T8" fmla="*/ 951 w 1206"/>
                    <a:gd name="T9" fmla="*/ 370 h 1631"/>
                    <a:gd name="T10" fmla="*/ 951 w 1206"/>
                    <a:gd name="T11" fmla="*/ 500 h 1631"/>
                    <a:gd name="T12" fmla="*/ 936 w 1206"/>
                    <a:gd name="T13" fmla="*/ 715 h 1631"/>
                    <a:gd name="T14" fmla="*/ 908 w 1206"/>
                    <a:gd name="T15" fmla="*/ 989 h 1631"/>
                    <a:gd name="T16" fmla="*/ 993 w 1206"/>
                    <a:gd name="T17" fmla="*/ 1036 h 1631"/>
                    <a:gd name="T18" fmla="*/ 1107 w 1206"/>
                    <a:gd name="T19" fmla="*/ 1036 h 1631"/>
                    <a:gd name="T20" fmla="*/ 1135 w 1206"/>
                    <a:gd name="T21" fmla="*/ 1025 h 1631"/>
                    <a:gd name="T22" fmla="*/ 1178 w 1206"/>
                    <a:gd name="T23" fmla="*/ 1025 h 1631"/>
                    <a:gd name="T24" fmla="*/ 1149 w 1206"/>
                    <a:gd name="T25" fmla="*/ 1036 h 1631"/>
                    <a:gd name="T26" fmla="*/ 1149 w 1206"/>
                    <a:gd name="T27" fmla="*/ 1036 h 1631"/>
                    <a:gd name="T28" fmla="*/ 1206 w 1206"/>
                    <a:gd name="T29" fmla="*/ 1049 h 1631"/>
                    <a:gd name="T30" fmla="*/ 1178 w 1206"/>
                    <a:gd name="T31" fmla="*/ 1049 h 1631"/>
                    <a:gd name="T32" fmla="*/ 1149 w 1206"/>
                    <a:gd name="T33" fmla="*/ 1049 h 1631"/>
                    <a:gd name="T34" fmla="*/ 1121 w 1206"/>
                    <a:gd name="T35" fmla="*/ 1072 h 1631"/>
                    <a:gd name="T36" fmla="*/ 1121 w 1206"/>
                    <a:gd name="T37" fmla="*/ 1096 h 1631"/>
                    <a:gd name="T38" fmla="*/ 1107 w 1206"/>
                    <a:gd name="T39" fmla="*/ 1109 h 1631"/>
                    <a:gd name="T40" fmla="*/ 1092 w 1206"/>
                    <a:gd name="T41" fmla="*/ 1156 h 1631"/>
                    <a:gd name="T42" fmla="*/ 1107 w 1206"/>
                    <a:gd name="T43" fmla="*/ 1179 h 1631"/>
                    <a:gd name="T44" fmla="*/ 1107 w 1206"/>
                    <a:gd name="T45" fmla="*/ 1203 h 1631"/>
                    <a:gd name="T46" fmla="*/ 1078 w 1206"/>
                    <a:gd name="T47" fmla="*/ 1228 h 1631"/>
                    <a:gd name="T48" fmla="*/ 1078 w 1206"/>
                    <a:gd name="T49" fmla="*/ 1299 h 1631"/>
                    <a:gd name="T50" fmla="*/ 1036 w 1206"/>
                    <a:gd name="T51" fmla="*/ 1370 h 1631"/>
                    <a:gd name="T52" fmla="*/ 837 w 1206"/>
                    <a:gd name="T53" fmla="*/ 1322 h 1631"/>
                    <a:gd name="T54" fmla="*/ 738 w 1206"/>
                    <a:gd name="T55" fmla="*/ 1287 h 1631"/>
                    <a:gd name="T56" fmla="*/ 681 w 1206"/>
                    <a:gd name="T57" fmla="*/ 1275 h 1631"/>
                    <a:gd name="T58" fmla="*/ 624 w 1206"/>
                    <a:gd name="T59" fmla="*/ 1275 h 1631"/>
                    <a:gd name="T60" fmla="*/ 582 w 1206"/>
                    <a:gd name="T61" fmla="*/ 1263 h 1631"/>
                    <a:gd name="T62" fmla="*/ 454 w 1206"/>
                    <a:gd name="T63" fmla="*/ 1251 h 1631"/>
                    <a:gd name="T64" fmla="*/ 241 w 1206"/>
                    <a:gd name="T65" fmla="*/ 1192 h 1631"/>
                    <a:gd name="T66" fmla="*/ 227 w 1206"/>
                    <a:gd name="T67" fmla="*/ 1228 h 1631"/>
                    <a:gd name="T68" fmla="*/ 213 w 1206"/>
                    <a:gd name="T69" fmla="*/ 1251 h 1631"/>
                    <a:gd name="T70" fmla="*/ 114 w 1206"/>
                    <a:gd name="T71" fmla="*/ 1251 h 1631"/>
                    <a:gd name="T72" fmla="*/ 0 w 1206"/>
                    <a:gd name="T73" fmla="*/ 1228 h 1631"/>
                    <a:gd name="T74" fmla="*/ 15 w 1206"/>
                    <a:gd name="T75" fmla="*/ 977 h 1631"/>
                    <a:gd name="T76" fmla="*/ 29 w 1206"/>
                    <a:gd name="T77" fmla="*/ 917 h 1631"/>
                    <a:gd name="T78" fmla="*/ 43 w 1206"/>
                    <a:gd name="T79" fmla="*/ 870 h 1631"/>
                    <a:gd name="T80" fmla="*/ 57 w 1206"/>
                    <a:gd name="T81" fmla="*/ 845 h 1631"/>
                    <a:gd name="T82" fmla="*/ 57 w 1206"/>
                    <a:gd name="T83" fmla="*/ 811 h 1631"/>
                    <a:gd name="T84" fmla="*/ 29 w 1206"/>
                    <a:gd name="T85" fmla="*/ 738 h 1631"/>
                    <a:gd name="T86" fmla="*/ 15 w 1206"/>
                    <a:gd name="T87" fmla="*/ 692 h 1631"/>
                    <a:gd name="T88" fmla="*/ 57 w 1206"/>
                    <a:gd name="T89" fmla="*/ 678 h 1631"/>
                    <a:gd name="T90" fmla="*/ 85 w 1206"/>
                    <a:gd name="T91" fmla="*/ 595 h 1631"/>
                    <a:gd name="T92" fmla="*/ 100 w 1206"/>
                    <a:gd name="T93" fmla="*/ 536 h 1631"/>
                    <a:gd name="T94" fmla="*/ 114 w 1206"/>
                    <a:gd name="T95" fmla="*/ 465 h 1631"/>
                    <a:gd name="T96" fmla="*/ 100 w 1206"/>
                    <a:gd name="T97" fmla="*/ 441 h 1631"/>
                    <a:gd name="T98" fmla="*/ 85 w 1206"/>
                    <a:gd name="T99" fmla="*/ 405 h 1631"/>
                    <a:gd name="T100" fmla="*/ 100 w 1206"/>
                    <a:gd name="T101" fmla="*/ 381 h 1631"/>
                    <a:gd name="T102" fmla="*/ 85 w 1206"/>
                    <a:gd name="T103" fmla="*/ 345 h 1631"/>
                    <a:gd name="T104" fmla="*/ 85 w 1206"/>
                    <a:gd name="T105" fmla="*/ 309 h 1631"/>
                    <a:gd name="T106" fmla="*/ 85 w 1206"/>
                    <a:gd name="T107" fmla="*/ 261 h 1631"/>
                    <a:gd name="T108" fmla="*/ 100 w 1206"/>
                    <a:gd name="T109" fmla="*/ 250 h 1631"/>
                    <a:gd name="T110" fmla="*/ 213 w 1206"/>
                    <a:gd name="T111" fmla="*/ 179 h 1631"/>
                    <a:gd name="T112" fmla="*/ 284 w 1206"/>
                    <a:gd name="T113" fmla="*/ 95 h 1631"/>
                    <a:gd name="T114" fmla="*/ 397 w 1206"/>
                    <a:gd name="T115" fmla="*/ 24 h 1631"/>
                    <a:gd name="T116" fmla="*/ 468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pattFill prst="dotGrid">
                  <a:fgClr>
                    <a:srgbClr val="009900"/>
                  </a:fgClr>
                  <a:bgClr>
                    <a:srgbClr val="F2FFE5"/>
                  </a:bgClr>
                </a:pattFill>
                <a:ln w="9525">
                  <a:solidFill>
                    <a:srgbClr val="333333"/>
                  </a:solidFill>
                  <a:round/>
                  <a:headEnd/>
                  <a:tailEnd/>
                </a:ln>
              </p:spPr>
              <p:txBody>
                <a:bodyPr anchor="ctr" anchorCtr="1"/>
                <a:lstStyle/>
                <a:p>
                  <a:endParaRPr lang="ja-JP" altLang="en-US"/>
                </a:p>
              </p:txBody>
            </p:sp>
            <p:sp>
              <p:nvSpPr>
                <p:cNvPr id="40" name="Freeform 51"/>
                <p:cNvSpPr>
                  <a:spLocks/>
                </p:cNvSpPr>
                <p:nvPr/>
              </p:nvSpPr>
              <p:spPr bwMode="auto">
                <a:xfrm>
                  <a:off x="5036" y="4543"/>
                  <a:ext cx="1459" cy="1445"/>
                </a:xfrm>
                <a:custGeom>
                  <a:avLst/>
                  <a:gdLst>
                    <a:gd name="T0" fmla="*/ 666 w 1460"/>
                    <a:gd name="T1" fmla="*/ 14 h 1447"/>
                    <a:gd name="T2" fmla="*/ 723 w 1460"/>
                    <a:gd name="T3" fmla="*/ 14 h 1447"/>
                    <a:gd name="T4" fmla="*/ 808 w 1460"/>
                    <a:gd name="T5" fmla="*/ 29 h 1447"/>
                    <a:gd name="T6" fmla="*/ 893 w 1460"/>
                    <a:gd name="T7" fmla="*/ 43 h 1447"/>
                    <a:gd name="T8" fmla="*/ 950 w 1460"/>
                    <a:gd name="T9" fmla="*/ 43 h 1447"/>
                    <a:gd name="T10" fmla="*/ 978 w 1460"/>
                    <a:gd name="T11" fmla="*/ 43 h 1447"/>
                    <a:gd name="T12" fmla="*/ 1049 w 1460"/>
                    <a:gd name="T13" fmla="*/ 57 h 1447"/>
                    <a:gd name="T14" fmla="*/ 1106 w 1460"/>
                    <a:gd name="T15" fmla="*/ 57 h 1447"/>
                    <a:gd name="T16" fmla="*/ 1148 w 1460"/>
                    <a:gd name="T17" fmla="*/ 57 h 1447"/>
                    <a:gd name="T18" fmla="*/ 1205 w 1460"/>
                    <a:gd name="T19" fmla="*/ 100 h 1447"/>
                    <a:gd name="T20" fmla="*/ 1276 w 1460"/>
                    <a:gd name="T21" fmla="*/ 128 h 1447"/>
                    <a:gd name="T22" fmla="*/ 1333 w 1460"/>
                    <a:gd name="T23" fmla="*/ 128 h 1447"/>
                    <a:gd name="T24" fmla="*/ 1361 w 1460"/>
                    <a:gd name="T25" fmla="*/ 170 h 1447"/>
                    <a:gd name="T26" fmla="*/ 1347 w 1460"/>
                    <a:gd name="T27" fmla="*/ 199 h 1447"/>
                    <a:gd name="T28" fmla="*/ 1361 w 1460"/>
                    <a:gd name="T29" fmla="*/ 256 h 1447"/>
                    <a:gd name="T30" fmla="*/ 1375 w 1460"/>
                    <a:gd name="T31" fmla="*/ 284 h 1447"/>
                    <a:gd name="T32" fmla="*/ 1375 w 1460"/>
                    <a:gd name="T33" fmla="*/ 312 h 1447"/>
                    <a:gd name="T34" fmla="*/ 1390 w 1460"/>
                    <a:gd name="T35" fmla="*/ 326 h 1447"/>
                    <a:gd name="T36" fmla="*/ 1432 w 1460"/>
                    <a:gd name="T37" fmla="*/ 326 h 1447"/>
                    <a:gd name="T38" fmla="*/ 1460 w 1460"/>
                    <a:gd name="T39" fmla="*/ 355 h 1447"/>
                    <a:gd name="T40" fmla="*/ 1460 w 1460"/>
                    <a:gd name="T41" fmla="*/ 412 h 1447"/>
                    <a:gd name="T42" fmla="*/ 1418 w 1460"/>
                    <a:gd name="T43" fmla="*/ 454 h 1447"/>
                    <a:gd name="T44" fmla="*/ 1248 w 1460"/>
                    <a:gd name="T45" fmla="*/ 440 h 1447"/>
                    <a:gd name="T46" fmla="*/ 1276 w 1460"/>
                    <a:gd name="T47" fmla="*/ 497 h 1447"/>
                    <a:gd name="T48" fmla="*/ 1276 w 1460"/>
                    <a:gd name="T49" fmla="*/ 553 h 1447"/>
                    <a:gd name="T50" fmla="*/ 1375 w 1460"/>
                    <a:gd name="T51" fmla="*/ 695 h 1447"/>
                    <a:gd name="T52" fmla="*/ 1333 w 1460"/>
                    <a:gd name="T53" fmla="*/ 851 h 1447"/>
                    <a:gd name="T54" fmla="*/ 1290 w 1460"/>
                    <a:gd name="T55" fmla="*/ 993 h 1447"/>
                    <a:gd name="T56" fmla="*/ 1092 w 1460"/>
                    <a:gd name="T57" fmla="*/ 1007 h 1447"/>
                    <a:gd name="T58" fmla="*/ 1092 w 1460"/>
                    <a:gd name="T59" fmla="*/ 1064 h 1447"/>
                    <a:gd name="T60" fmla="*/ 1049 w 1460"/>
                    <a:gd name="T61" fmla="*/ 1220 h 1447"/>
                    <a:gd name="T62" fmla="*/ 1049 w 1460"/>
                    <a:gd name="T63" fmla="*/ 1277 h 1447"/>
                    <a:gd name="T64" fmla="*/ 1049 w 1460"/>
                    <a:gd name="T65" fmla="*/ 1319 h 1447"/>
                    <a:gd name="T66" fmla="*/ 1092 w 1460"/>
                    <a:gd name="T67" fmla="*/ 1405 h 1447"/>
                    <a:gd name="T68" fmla="*/ 1092 w 1460"/>
                    <a:gd name="T69" fmla="*/ 1447 h 1447"/>
                    <a:gd name="T70" fmla="*/ 1049 w 1460"/>
                    <a:gd name="T71" fmla="*/ 1447 h 1447"/>
                    <a:gd name="T72" fmla="*/ 950 w 1460"/>
                    <a:gd name="T73" fmla="*/ 1390 h 1447"/>
                    <a:gd name="T74" fmla="*/ 893 w 1460"/>
                    <a:gd name="T75" fmla="*/ 1319 h 1447"/>
                    <a:gd name="T76" fmla="*/ 765 w 1460"/>
                    <a:gd name="T77" fmla="*/ 1220 h 1447"/>
                    <a:gd name="T78" fmla="*/ 751 w 1460"/>
                    <a:gd name="T79" fmla="*/ 1163 h 1447"/>
                    <a:gd name="T80" fmla="*/ 765 w 1460"/>
                    <a:gd name="T81" fmla="*/ 1121 h 1447"/>
                    <a:gd name="T82" fmla="*/ 638 w 1460"/>
                    <a:gd name="T83" fmla="*/ 1092 h 1447"/>
                    <a:gd name="T84" fmla="*/ 468 w 1460"/>
                    <a:gd name="T85" fmla="*/ 1064 h 1447"/>
                    <a:gd name="T86" fmla="*/ 411 w 1460"/>
                    <a:gd name="T87" fmla="*/ 1121 h 1447"/>
                    <a:gd name="T88" fmla="*/ 326 w 1460"/>
                    <a:gd name="T89" fmla="*/ 1078 h 1447"/>
                    <a:gd name="T90" fmla="*/ 212 w 1460"/>
                    <a:gd name="T91" fmla="*/ 965 h 1447"/>
                    <a:gd name="T92" fmla="*/ 42 w 1460"/>
                    <a:gd name="T93" fmla="*/ 823 h 1447"/>
                    <a:gd name="T94" fmla="*/ 28 w 1460"/>
                    <a:gd name="T95" fmla="*/ 724 h 1447"/>
                    <a:gd name="T96" fmla="*/ 42 w 1460"/>
                    <a:gd name="T97" fmla="*/ 681 h 1447"/>
                    <a:gd name="T98" fmla="*/ 71 w 1460"/>
                    <a:gd name="T99" fmla="*/ 596 h 1447"/>
                    <a:gd name="T100" fmla="*/ 85 w 1460"/>
                    <a:gd name="T101" fmla="*/ 553 h 1447"/>
                    <a:gd name="T102" fmla="*/ 85 w 1460"/>
                    <a:gd name="T103" fmla="*/ 525 h 1447"/>
                    <a:gd name="T104" fmla="*/ 99 w 1460"/>
                    <a:gd name="T105" fmla="*/ 468 h 1447"/>
                    <a:gd name="T106" fmla="*/ 113 w 1460"/>
                    <a:gd name="T107" fmla="*/ 440 h 1447"/>
                    <a:gd name="T108" fmla="*/ 127 w 1460"/>
                    <a:gd name="T109" fmla="*/ 369 h 1447"/>
                    <a:gd name="T110" fmla="*/ 170 w 1460"/>
                    <a:gd name="T111" fmla="*/ 213 h 1447"/>
                    <a:gd name="T112" fmla="*/ 184 w 1460"/>
                    <a:gd name="T113" fmla="*/ 156 h 1447"/>
                    <a:gd name="T114" fmla="*/ 212 w 1460"/>
                    <a:gd name="T115" fmla="*/ 71 h 1447"/>
                    <a:gd name="T116" fmla="*/ 255 w 1460"/>
                    <a:gd name="T117" fmla="*/ 14 h 1447"/>
                    <a:gd name="T118" fmla="*/ 297 w 1460"/>
                    <a:gd name="T119" fmla="*/ 14 h 1447"/>
                    <a:gd name="T120" fmla="*/ 326 w 1460"/>
                    <a:gd name="T121" fmla="*/ 14 h 1447"/>
                    <a:gd name="T122" fmla="*/ 411 w 1460"/>
                    <a:gd name="T123" fmla="*/ 14 h 1447"/>
                    <a:gd name="T124" fmla="*/ 524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pattFill prst="wdUpDiag">
                  <a:fgClr>
                    <a:schemeClr val="accent5">
                      <a:lumMod val="40000"/>
                      <a:lumOff val="6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41" name="Freeform 49"/>
                <p:cNvSpPr>
                  <a:spLocks/>
                </p:cNvSpPr>
                <p:nvPr/>
              </p:nvSpPr>
              <p:spPr bwMode="auto">
                <a:xfrm>
                  <a:off x="3191" y="4908"/>
                  <a:ext cx="1276" cy="1574"/>
                </a:xfrm>
                <a:custGeom>
                  <a:avLst/>
                  <a:gdLst>
                    <a:gd name="T0" fmla="*/ 425 w 1276"/>
                    <a:gd name="T1" fmla="*/ 85 h 1574"/>
                    <a:gd name="T2" fmla="*/ 440 w 1276"/>
                    <a:gd name="T3" fmla="*/ 255 h 1574"/>
                    <a:gd name="T4" fmla="*/ 539 w 1276"/>
                    <a:gd name="T5" fmla="*/ 156 h 1574"/>
                    <a:gd name="T6" fmla="*/ 610 w 1276"/>
                    <a:gd name="T7" fmla="*/ 170 h 1574"/>
                    <a:gd name="T8" fmla="*/ 667 w 1276"/>
                    <a:gd name="T9" fmla="*/ 170 h 1574"/>
                    <a:gd name="T10" fmla="*/ 709 w 1276"/>
                    <a:gd name="T11" fmla="*/ 213 h 1574"/>
                    <a:gd name="T12" fmla="*/ 766 w 1276"/>
                    <a:gd name="T13" fmla="*/ 241 h 1574"/>
                    <a:gd name="T14" fmla="*/ 808 w 1276"/>
                    <a:gd name="T15" fmla="*/ 284 h 1574"/>
                    <a:gd name="T16" fmla="*/ 851 w 1276"/>
                    <a:gd name="T17" fmla="*/ 298 h 1574"/>
                    <a:gd name="T18" fmla="*/ 922 w 1276"/>
                    <a:gd name="T19" fmla="*/ 312 h 1574"/>
                    <a:gd name="T20" fmla="*/ 964 w 1276"/>
                    <a:gd name="T21" fmla="*/ 326 h 1574"/>
                    <a:gd name="T22" fmla="*/ 1021 w 1276"/>
                    <a:gd name="T23" fmla="*/ 340 h 1574"/>
                    <a:gd name="T24" fmla="*/ 1078 w 1276"/>
                    <a:gd name="T25" fmla="*/ 354 h 1574"/>
                    <a:gd name="T26" fmla="*/ 1135 w 1276"/>
                    <a:gd name="T27" fmla="*/ 369 h 1574"/>
                    <a:gd name="T28" fmla="*/ 1191 w 1276"/>
                    <a:gd name="T29" fmla="*/ 397 h 1574"/>
                    <a:gd name="T30" fmla="*/ 1220 w 1276"/>
                    <a:gd name="T31" fmla="*/ 397 h 1574"/>
                    <a:gd name="T32" fmla="*/ 1262 w 1276"/>
                    <a:gd name="T33" fmla="*/ 440 h 1574"/>
                    <a:gd name="T34" fmla="*/ 1262 w 1276"/>
                    <a:gd name="T35" fmla="*/ 496 h 1574"/>
                    <a:gd name="T36" fmla="*/ 1234 w 1276"/>
                    <a:gd name="T37" fmla="*/ 539 h 1574"/>
                    <a:gd name="T38" fmla="*/ 1234 w 1276"/>
                    <a:gd name="T39" fmla="*/ 567 h 1574"/>
                    <a:gd name="T40" fmla="*/ 1220 w 1276"/>
                    <a:gd name="T41" fmla="*/ 610 h 1574"/>
                    <a:gd name="T42" fmla="*/ 1191 w 1276"/>
                    <a:gd name="T43" fmla="*/ 667 h 1574"/>
                    <a:gd name="T44" fmla="*/ 1149 w 1276"/>
                    <a:gd name="T45" fmla="*/ 780 h 1574"/>
                    <a:gd name="T46" fmla="*/ 1106 w 1276"/>
                    <a:gd name="T47" fmla="*/ 865 h 1574"/>
                    <a:gd name="T48" fmla="*/ 1092 w 1276"/>
                    <a:gd name="T49" fmla="*/ 893 h 1574"/>
                    <a:gd name="T50" fmla="*/ 1064 w 1276"/>
                    <a:gd name="T51" fmla="*/ 936 h 1574"/>
                    <a:gd name="T52" fmla="*/ 1049 w 1276"/>
                    <a:gd name="T53" fmla="*/ 979 h 1574"/>
                    <a:gd name="T54" fmla="*/ 1021 w 1276"/>
                    <a:gd name="T55" fmla="*/ 1035 h 1574"/>
                    <a:gd name="T56" fmla="*/ 1007 w 1276"/>
                    <a:gd name="T57" fmla="*/ 1078 h 1574"/>
                    <a:gd name="T58" fmla="*/ 1007 w 1276"/>
                    <a:gd name="T59" fmla="*/ 1106 h 1574"/>
                    <a:gd name="T60" fmla="*/ 993 w 1276"/>
                    <a:gd name="T61" fmla="*/ 1120 h 1574"/>
                    <a:gd name="T62" fmla="*/ 979 w 1276"/>
                    <a:gd name="T63" fmla="*/ 1149 h 1574"/>
                    <a:gd name="T64" fmla="*/ 964 w 1276"/>
                    <a:gd name="T65" fmla="*/ 1177 h 1574"/>
                    <a:gd name="T66" fmla="*/ 936 w 1276"/>
                    <a:gd name="T67" fmla="*/ 1220 h 1574"/>
                    <a:gd name="T68" fmla="*/ 922 w 1276"/>
                    <a:gd name="T69" fmla="*/ 1248 h 1574"/>
                    <a:gd name="T70" fmla="*/ 893 w 1276"/>
                    <a:gd name="T71" fmla="*/ 1276 h 1574"/>
                    <a:gd name="T72" fmla="*/ 865 w 1276"/>
                    <a:gd name="T73" fmla="*/ 1347 h 1574"/>
                    <a:gd name="T74" fmla="*/ 851 w 1276"/>
                    <a:gd name="T75" fmla="*/ 1362 h 1574"/>
                    <a:gd name="T76" fmla="*/ 823 w 1276"/>
                    <a:gd name="T77" fmla="*/ 1404 h 1574"/>
                    <a:gd name="T78" fmla="*/ 808 w 1276"/>
                    <a:gd name="T79" fmla="*/ 1447 h 1574"/>
                    <a:gd name="T80" fmla="*/ 808 w 1276"/>
                    <a:gd name="T81" fmla="*/ 1475 h 1574"/>
                    <a:gd name="T82" fmla="*/ 794 w 1276"/>
                    <a:gd name="T83" fmla="*/ 1503 h 1574"/>
                    <a:gd name="T84" fmla="*/ 752 w 1276"/>
                    <a:gd name="T85" fmla="*/ 1518 h 1574"/>
                    <a:gd name="T86" fmla="*/ 610 w 1276"/>
                    <a:gd name="T87" fmla="*/ 1518 h 1574"/>
                    <a:gd name="T88" fmla="*/ 511 w 1276"/>
                    <a:gd name="T89" fmla="*/ 1532 h 1574"/>
                    <a:gd name="T90" fmla="*/ 298 w 1276"/>
                    <a:gd name="T91" fmla="*/ 1503 h 1574"/>
                    <a:gd name="T92" fmla="*/ 85 w 1276"/>
                    <a:gd name="T93" fmla="*/ 1319 h 1574"/>
                    <a:gd name="T94" fmla="*/ 0 w 1276"/>
                    <a:gd name="T95" fmla="*/ 1248 h 1574"/>
                    <a:gd name="T96" fmla="*/ 142 w 1276"/>
                    <a:gd name="T97" fmla="*/ 964 h 1574"/>
                    <a:gd name="T98" fmla="*/ 184 w 1276"/>
                    <a:gd name="T99" fmla="*/ 794 h 1574"/>
                    <a:gd name="T100" fmla="*/ 199 w 1276"/>
                    <a:gd name="T101" fmla="*/ 567 h 1574"/>
                    <a:gd name="T102" fmla="*/ 184 w 1276"/>
                    <a:gd name="T103" fmla="*/ 340 h 1574"/>
                    <a:gd name="T104" fmla="*/ 199 w 1276"/>
                    <a:gd name="T105" fmla="*/ 284 h 1574"/>
                    <a:gd name="T106" fmla="*/ 241 w 1276"/>
                    <a:gd name="T107" fmla="*/ 184 h 1574"/>
                    <a:gd name="T108" fmla="*/ 269 w 1276"/>
                    <a:gd name="T109" fmla="*/ 128 h 1574"/>
                    <a:gd name="T110" fmla="*/ 312 w 1276"/>
                    <a:gd name="T111" fmla="*/ 85 h 1574"/>
                    <a:gd name="T112" fmla="*/ 355 w 1276"/>
                    <a:gd name="T113" fmla="*/ 57 h 1574"/>
                    <a:gd name="T114" fmla="*/ 411 w 1276"/>
                    <a:gd name="T115" fmla="*/ 28 h 1574"/>
                    <a:gd name="T116" fmla="*/ 440 w 1276"/>
                    <a:gd name="T117" fmla="*/ 14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9525">
                  <a:solidFill>
                    <a:srgbClr val="333333"/>
                  </a:solidFill>
                  <a:round/>
                  <a:headEnd/>
                  <a:tailEnd/>
                </a:ln>
              </p:spPr>
              <p:txBody>
                <a:bodyPr/>
                <a:lstStyle/>
                <a:p>
                  <a:endParaRPr lang="ja-JP" altLang="en-US"/>
                </a:p>
              </p:txBody>
            </p:sp>
            <p:sp>
              <p:nvSpPr>
                <p:cNvPr id="42" name="Freeform 50"/>
                <p:cNvSpPr>
                  <a:spLocks/>
                </p:cNvSpPr>
                <p:nvPr/>
              </p:nvSpPr>
              <p:spPr bwMode="auto">
                <a:xfrm>
                  <a:off x="2796" y="3404"/>
                  <a:ext cx="1304" cy="1148"/>
                </a:xfrm>
                <a:custGeom>
                  <a:avLst/>
                  <a:gdLst>
                    <a:gd name="T0" fmla="*/ 1290 w 1304"/>
                    <a:gd name="T1" fmla="*/ 28 h 1148"/>
                    <a:gd name="T2" fmla="*/ 1290 w 1304"/>
                    <a:gd name="T3" fmla="*/ 42 h 1148"/>
                    <a:gd name="T4" fmla="*/ 1290 w 1304"/>
                    <a:gd name="T5" fmla="*/ 99 h 1148"/>
                    <a:gd name="T6" fmla="*/ 1290 w 1304"/>
                    <a:gd name="T7" fmla="*/ 113 h 1148"/>
                    <a:gd name="T8" fmla="*/ 1290 w 1304"/>
                    <a:gd name="T9" fmla="*/ 141 h 1148"/>
                    <a:gd name="T10" fmla="*/ 1304 w 1304"/>
                    <a:gd name="T11" fmla="*/ 170 h 1148"/>
                    <a:gd name="T12" fmla="*/ 1304 w 1304"/>
                    <a:gd name="T13" fmla="*/ 227 h 1148"/>
                    <a:gd name="T14" fmla="*/ 1304 w 1304"/>
                    <a:gd name="T15" fmla="*/ 269 h 1148"/>
                    <a:gd name="T16" fmla="*/ 1304 w 1304"/>
                    <a:gd name="T17" fmla="*/ 340 h 1148"/>
                    <a:gd name="T18" fmla="*/ 1304 w 1304"/>
                    <a:gd name="T19" fmla="*/ 397 h 1148"/>
                    <a:gd name="T20" fmla="*/ 1304 w 1304"/>
                    <a:gd name="T21" fmla="*/ 439 h 1148"/>
                    <a:gd name="T22" fmla="*/ 1304 w 1304"/>
                    <a:gd name="T23" fmla="*/ 482 h 1148"/>
                    <a:gd name="T24" fmla="*/ 1304 w 1304"/>
                    <a:gd name="T25" fmla="*/ 482 h 1148"/>
                    <a:gd name="T26" fmla="*/ 1304 w 1304"/>
                    <a:gd name="T27" fmla="*/ 482 h 1148"/>
                    <a:gd name="T28" fmla="*/ 1304 w 1304"/>
                    <a:gd name="T29" fmla="*/ 496 h 1148"/>
                    <a:gd name="T30" fmla="*/ 1304 w 1304"/>
                    <a:gd name="T31" fmla="*/ 539 h 1148"/>
                    <a:gd name="T32" fmla="*/ 1304 w 1304"/>
                    <a:gd name="T33" fmla="*/ 581 h 1148"/>
                    <a:gd name="T34" fmla="*/ 1304 w 1304"/>
                    <a:gd name="T35" fmla="*/ 638 h 1148"/>
                    <a:gd name="T36" fmla="*/ 1290 w 1304"/>
                    <a:gd name="T37" fmla="*/ 709 h 1148"/>
                    <a:gd name="T38" fmla="*/ 1290 w 1304"/>
                    <a:gd name="T39" fmla="*/ 794 h 1148"/>
                    <a:gd name="T40" fmla="*/ 1290 w 1304"/>
                    <a:gd name="T41" fmla="*/ 851 h 1148"/>
                    <a:gd name="T42" fmla="*/ 1276 w 1304"/>
                    <a:gd name="T43" fmla="*/ 907 h 1148"/>
                    <a:gd name="T44" fmla="*/ 1276 w 1304"/>
                    <a:gd name="T45" fmla="*/ 964 h 1148"/>
                    <a:gd name="T46" fmla="*/ 1276 w 1304"/>
                    <a:gd name="T47" fmla="*/ 1035 h 1148"/>
                    <a:gd name="T48" fmla="*/ 1262 w 1304"/>
                    <a:gd name="T49" fmla="*/ 1049 h 1148"/>
                    <a:gd name="T50" fmla="*/ 1191 w 1304"/>
                    <a:gd name="T51" fmla="*/ 1049 h 1148"/>
                    <a:gd name="T52" fmla="*/ 1120 w 1304"/>
                    <a:gd name="T53" fmla="*/ 1035 h 1148"/>
                    <a:gd name="T54" fmla="*/ 1078 w 1304"/>
                    <a:gd name="T55" fmla="*/ 1021 h 1148"/>
                    <a:gd name="T56" fmla="*/ 964 w 1304"/>
                    <a:gd name="T57" fmla="*/ 1021 h 1148"/>
                    <a:gd name="T58" fmla="*/ 879 w 1304"/>
                    <a:gd name="T59" fmla="*/ 1007 h 1148"/>
                    <a:gd name="T60" fmla="*/ 780 w 1304"/>
                    <a:gd name="T61" fmla="*/ 1035 h 1148"/>
                    <a:gd name="T62" fmla="*/ 723 w 1304"/>
                    <a:gd name="T63" fmla="*/ 1035 h 1148"/>
                    <a:gd name="T64" fmla="*/ 695 w 1304"/>
                    <a:gd name="T65" fmla="*/ 1049 h 1148"/>
                    <a:gd name="T66" fmla="*/ 666 w 1304"/>
                    <a:gd name="T67" fmla="*/ 1092 h 1148"/>
                    <a:gd name="T68" fmla="*/ 624 w 1304"/>
                    <a:gd name="T69" fmla="*/ 1106 h 1148"/>
                    <a:gd name="T70" fmla="*/ 510 w 1304"/>
                    <a:gd name="T71" fmla="*/ 1134 h 1148"/>
                    <a:gd name="T72" fmla="*/ 454 w 1304"/>
                    <a:gd name="T73" fmla="*/ 1148 h 1148"/>
                    <a:gd name="T74" fmla="*/ 411 w 1304"/>
                    <a:gd name="T75" fmla="*/ 1106 h 1148"/>
                    <a:gd name="T76" fmla="*/ 397 w 1304"/>
                    <a:gd name="T77" fmla="*/ 1092 h 1148"/>
                    <a:gd name="T78" fmla="*/ 354 w 1304"/>
                    <a:gd name="T79" fmla="*/ 1049 h 1148"/>
                    <a:gd name="T80" fmla="*/ 227 w 1304"/>
                    <a:gd name="T81" fmla="*/ 936 h 1148"/>
                    <a:gd name="T82" fmla="*/ 127 w 1304"/>
                    <a:gd name="T83" fmla="*/ 836 h 1148"/>
                    <a:gd name="T84" fmla="*/ 14 w 1304"/>
                    <a:gd name="T85" fmla="*/ 709 h 1148"/>
                    <a:gd name="T86" fmla="*/ 14 w 1304"/>
                    <a:gd name="T87" fmla="*/ 666 h 1148"/>
                    <a:gd name="T88" fmla="*/ 184 w 1304"/>
                    <a:gd name="T89" fmla="*/ 595 h 1148"/>
                    <a:gd name="T90" fmla="*/ 326 w 1304"/>
                    <a:gd name="T91" fmla="*/ 539 h 1148"/>
                    <a:gd name="T92" fmla="*/ 383 w 1304"/>
                    <a:gd name="T93" fmla="*/ 539 h 1148"/>
                    <a:gd name="T94" fmla="*/ 510 w 1304"/>
                    <a:gd name="T95" fmla="*/ 482 h 1148"/>
                    <a:gd name="T96" fmla="*/ 680 w 1304"/>
                    <a:gd name="T97" fmla="*/ 368 h 1148"/>
                    <a:gd name="T98" fmla="*/ 737 w 1304"/>
                    <a:gd name="T99" fmla="*/ 354 h 1148"/>
                    <a:gd name="T100" fmla="*/ 780 w 1304"/>
                    <a:gd name="T101" fmla="*/ 312 h 1148"/>
                    <a:gd name="T102" fmla="*/ 794 w 1304"/>
                    <a:gd name="T103" fmla="*/ 312 h 1148"/>
                    <a:gd name="T104" fmla="*/ 836 w 1304"/>
                    <a:gd name="T105" fmla="*/ 283 h 1148"/>
                    <a:gd name="T106" fmla="*/ 950 w 1304"/>
                    <a:gd name="T107" fmla="*/ 198 h 1148"/>
                    <a:gd name="T108" fmla="*/ 1049 w 1304"/>
                    <a:gd name="T109" fmla="*/ 141 h 1148"/>
                    <a:gd name="T110" fmla="*/ 1063 w 1304"/>
                    <a:gd name="T111" fmla="*/ 127 h 1148"/>
                    <a:gd name="T112" fmla="*/ 1120 w 1304"/>
                    <a:gd name="T113" fmla="*/ 85 h 1148"/>
                    <a:gd name="T114" fmla="*/ 1163 w 1304"/>
                    <a:gd name="T115" fmla="*/ 42 h 1148"/>
                    <a:gd name="T116" fmla="*/ 1177 w 1304"/>
                    <a:gd name="T117" fmla="*/ 14 h 1148"/>
                    <a:gd name="T118" fmla="*/ 1219 w 1304"/>
                    <a:gd name="T119" fmla="*/ 14 h 1148"/>
                    <a:gd name="T120" fmla="*/ 1234 w 1304"/>
                    <a:gd name="T121" fmla="*/ 14 h 1148"/>
                    <a:gd name="T122" fmla="*/ 1248 w 1304"/>
                    <a:gd name="T123" fmla="*/ 14 h 1148"/>
                    <a:gd name="T124" fmla="*/ 1276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43" name="Freeform 48"/>
                <p:cNvSpPr>
                  <a:spLocks/>
                </p:cNvSpPr>
                <p:nvPr/>
              </p:nvSpPr>
              <p:spPr bwMode="auto">
                <a:xfrm>
                  <a:off x="556" y="1829"/>
                  <a:ext cx="2664" cy="2171"/>
                </a:xfrm>
                <a:custGeom>
                  <a:avLst/>
                  <a:gdLst>
                    <a:gd name="T0" fmla="*/ 0 w 2666"/>
                    <a:gd name="T1" fmla="*/ 1829 h 2170"/>
                    <a:gd name="T2" fmla="*/ 57 w 2666"/>
                    <a:gd name="T3" fmla="*/ 1716 h 2170"/>
                    <a:gd name="T4" fmla="*/ 184 w 2666"/>
                    <a:gd name="T5" fmla="*/ 1517 h 2170"/>
                    <a:gd name="T6" fmla="*/ 284 w 2666"/>
                    <a:gd name="T7" fmla="*/ 1361 h 2170"/>
                    <a:gd name="T8" fmla="*/ 383 w 2666"/>
                    <a:gd name="T9" fmla="*/ 1234 h 2170"/>
                    <a:gd name="T10" fmla="*/ 468 w 2666"/>
                    <a:gd name="T11" fmla="*/ 1177 h 2170"/>
                    <a:gd name="T12" fmla="*/ 567 w 2666"/>
                    <a:gd name="T13" fmla="*/ 1134 h 2170"/>
                    <a:gd name="T14" fmla="*/ 837 w 2666"/>
                    <a:gd name="T15" fmla="*/ 1049 h 2170"/>
                    <a:gd name="T16" fmla="*/ 908 w 2666"/>
                    <a:gd name="T17" fmla="*/ 1021 h 2170"/>
                    <a:gd name="T18" fmla="*/ 936 w 2666"/>
                    <a:gd name="T19" fmla="*/ 964 h 2170"/>
                    <a:gd name="T20" fmla="*/ 1007 w 2666"/>
                    <a:gd name="T21" fmla="*/ 851 h 2170"/>
                    <a:gd name="T22" fmla="*/ 1049 w 2666"/>
                    <a:gd name="T23" fmla="*/ 794 h 2170"/>
                    <a:gd name="T24" fmla="*/ 1078 w 2666"/>
                    <a:gd name="T25" fmla="*/ 780 h 2170"/>
                    <a:gd name="T26" fmla="*/ 1134 w 2666"/>
                    <a:gd name="T27" fmla="*/ 737 h 2170"/>
                    <a:gd name="T28" fmla="*/ 1205 w 2666"/>
                    <a:gd name="T29" fmla="*/ 695 h 2170"/>
                    <a:gd name="T30" fmla="*/ 1305 w 2666"/>
                    <a:gd name="T31" fmla="*/ 638 h 2170"/>
                    <a:gd name="T32" fmla="*/ 1418 w 2666"/>
                    <a:gd name="T33" fmla="*/ 595 h 2170"/>
                    <a:gd name="T34" fmla="*/ 1532 w 2666"/>
                    <a:gd name="T35" fmla="*/ 553 h 2170"/>
                    <a:gd name="T36" fmla="*/ 1617 w 2666"/>
                    <a:gd name="T37" fmla="*/ 510 h 2170"/>
                    <a:gd name="T38" fmla="*/ 1702 w 2666"/>
                    <a:gd name="T39" fmla="*/ 439 h 2170"/>
                    <a:gd name="T40" fmla="*/ 1744 w 2666"/>
                    <a:gd name="T41" fmla="*/ 340 h 2170"/>
                    <a:gd name="T42" fmla="*/ 1730 w 2666"/>
                    <a:gd name="T43" fmla="*/ 269 h 2170"/>
                    <a:gd name="T44" fmla="*/ 1688 w 2666"/>
                    <a:gd name="T45" fmla="*/ 156 h 2170"/>
                    <a:gd name="T46" fmla="*/ 1659 w 2666"/>
                    <a:gd name="T47" fmla="*/ 56 h 2170"/>
                    <a:gd name="T48" fmla="*/ 1688 w 2666"/>
                    <a:gd name="T49" fmla="*/ 14 h 2170"/>
                    <a:gd name="T50" fmla="*/ 1872 w 2666"/>
                    <a:gd name="T51" fmla="*/ 56 h 2170"/>
                    <a:gd name="T52" fmla="*/ 1915 w 2666"/>
                    <a:gd name="T53" fmla="*/ 70 h 2170"/>
                    <a:gd name="T54" fmla="*/ 1943 w 2666"/>
                    <a:gd name="T55" fmla="*/ 85 h 2170"/>
                    <a:gd name="T56" fmla="*/ 1971 w 2666"/>
                    <a:gd name="T57" fmla="*/ 99 h 2170"/>
                    <a:gd name="T58" fmla="*/ 2014 w 2666"/>
                    <a:gd name="T59" fmla="*/ 127 h 2170"/>
                    <a:gd name="T60" fmla="*/ 2042 w 2666"/>
                    <a:gd name="T61" fmla="*/ 156 h 2170"/>
                    <a:gd name="T62" fmla="*/ 2056 w 2666"/>
                    <a:gd name="T63" fmla="*/ 170 h 2170"/>
                    <a:gd name="T64" fmla="*/ 2099 w 2666"/>
                    <a:gd name="T65" fmla="*/ 226 h 2170"/>
                    <a:gd name="T66" fmla="*/ 2127 w 2666"/>
                    <a:gd name="T67" fmla="*/ 269 h 2170"/>
                    <a:gd name="T68" fmla="*/ 2170 w 2666"/>
                    <a:gd name="T69" fmla="*/ 297 h 2170"/>
                    <a:gd name="T70" fmla="*/ 2212 w 2666"/>
                    <a:gd name="T71" fmla="*/ 340 h 2170"/>
                    <a:gd name="T72" fmla="*/ 2255 w 2666"/>
                    <a:gd name="T73" fmla="*/ 411 h 2170"/>
                    <a:gd name="T74" fmla="*/ 2283 w 2666"/>
                    <a:gd name="T75" fmla="*/ 453 h 2170"/>
                    <a:gd name="T76" fmla="*/ 2326 w 2666"/>
                    <a:gd name="T77" fmla="*/ 510 h 2170"/>
                    <a:gd name="T78" fmla="*/ 2354 w 2666"/>
                    <a:gd name="T79" fmla="*/ 553 h 2170"/>
                    <a:gd name="T80" fmla="*/ 2411 w 2666"/>
                    <a:gd name="T81" fmla="*/ 624 h 2170"/>
                    <a:gd name="T82" fmla="*/ 2439 w 2666"/>
                    <a:gd name="T83" fmla="*/ 680 h 2170"/>
                    <a:gd name="T84" fmla="*/ 2468 w 2666"/>
                    <a:gd name="T85" fmla="*/ 709 h 2170"/>
                    <a:gd name="T86" fmla="*/ 2496 w 2666"/>
                    <a:gd name="T87" fmla="*/ 765 h 2170"/>
                    <a:gd name="T88" fmla="*/ 2553 w 2666"/>
                    <a:gd name="T89" fmla="*/ 836 h 2170"/>
                    <a:gd name="T90" fmla="*/ 2581 w 2666"/>
                    <a:gd name="T91" fmla="*/ 879 h 2170"/>
                    <a:gd name="T92" fmla="*/ 2666 w 2666"/>
                    <a:gd name="T93" fmla="*/ 1007 h 2170"/>
                    <a:gd name="T94" fmla="*/ 2510 w 2666"/>
                    <a:gd name="T95" fmla="*/ 1120 h 2170"/>
                    <a:gd name="T96" fmla="*/ 2397 w 2666"/>
                    <a:gd name="T97" fmla="*/ 1205 h 2170"/>
                    <a:gd name="T98" fmla="*/ 2241 w 2666"/>
                    <a:gd name="T99" fmla="*/ 1304 h 2170"/>
                    <a:gd name="T100" fmla="*/ 2141 w 2666"/>
                    <a:gd name="T101" fmla="*/ 1375 h 2170"/>
                    <a:gd name="T102" fmla="*/ 2014 w 2666"/>
                    <a:gd name="T103" fmla="*/ 1446 h 2170"/>
                    <a:gd name="T104" fmla="*/ 1744 w 2666"/>
                    <a:gd name="T105" fmla="*/ 1588 h 2170"/>
                    <a:gd name="T106" fmla="*/ 1489 w 2666"/>
                    <a:gd name="T107" fmla="*/ 1730 h 2170"/>
                    <a:gd name="T108" fmla="*/ 1347 w 2666"/>
                    <a:gd name="T109" fmla="*/ 1787 h 2170"/>
                    <a:gd name="T110" fmla="*/ 1220 w 2666"/>
                    <a:gd name="T111" fmla="*/ 1844 h 2170"/>
                    <a:gd name="T112" fmla="*/ 1106 w 2666"/>
                    <a:gd name="T113" fmla="*/ 1900 h 2170"/>
                    <a:gd name="T114" fmla="*/ 539 w 2666"/>
                    <a:gd name="T115" fmla="*/ 2085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44" name="Freeform 47"/>
                <p:cNvSpPr>
                  <a:spLocks/>
                </p:cNvSpPr>
                <p:nvPr/>
              </p:nvSpPr>
              <p:spPr bwMode="auto">
                <a:xfrm>
                  <a:off x="1986" y="4440"/>
                  <a:ext cx="1517" cy="1915"/>
                </a:xfrm>
                <a:custGeom>
                  <a:avLst/>
                  <a:gdLst>
                    <a:gd name="T0" fmla="*/ 1503 w 1517"/>
                    <a:gd name="T1" fmla="*/ 142 h 1915"/>
                    <a:gd name="T2" fmla="*/ 1503 w 1517"/>
                    <a:gd name="T3" fmla="*/ 142 h 1915"/>
                    <a:gd name="T4" fmla="*/ 1517 w 1517"/>
                    <a:gd name="T5" fmla="*/ 198 h 1915"/>
                    <a:gd name="T6" fmla="*/ 1503 w 1517"/>
                    <a:gd name="T7" fmla="*/ 213 h 1915"/>
                    <a:gd name="T8" fmla="*/ 1517 w 1517"/>
                    <a:gd name="T9" fmla="*/ 312 h 1915"/>
                    <a:gd name="T10" fmla="*/ 1517 w 1517"/>
                    <a:gd name="T11" fmla="*/ 340 h 1915"/>
                    <a:gd name="T12" fmla="*/ 1517 w 1517"/>
                    <a:gd name="T13" fmla="*/ 397 h 1915"/>
                    <a:gd name="T14" fmla="*/ 1503 w 1517"/>
                    <a:gd name="T15" fmla="*/ 439 h 1915"/>
                    <a:gd name="T16" fmla="*/ 1503 w 1517"/>
                    <a:gd name="T17" fmla="*/ 482 h 1915"/>
                    <a:gd name="T18" fmla="*/ 1489 w 1517"/>
                    <a:gd name="T19" fmla="*/ 567 h 1915"/>
                    <a:gd name="T20" fmla="*/ 1474 w 1517"/>
                    <a:gd name="T21" fmla="*/ 581 h 1915"/>
                    <a:gd name="T22" fmla="*/ 1474 w 1517"/>
                    <a:gd name="T23" fmla="*/ 596 h 1915"/>
                    <a:gd name="T24" fmla="*/ 1460 w 1517"/>
                    <a:gd name="T25" fmla="*/ 624 h 1915"/>
                    <a:gd name="T26" fmla="*/ 1446 w 1517"/>
                    <a:gd name="T27" fmla="*/ 666 h 1915"/>
                    <a:gd name="T28" fmla="*/ 1418 w 1517"/>
                    <a:gd name="T29" fmla="*/ 723 h 1915"/>
                    <a:gd name="T30" fmla="*/ 1404 w 1517"/>
                    <a:gd name="T31" fmla="*/ 752 h 1915"/>
                    <a:gd name="T32" fmla="*/ 1404 w 1517"/>
                    <a:gd name="T33" fmla="*/ 794 h 1915"/>
                    <a:gd name="T34" fmla="*/ 1389 w 1517"/>
                    <a:gd name="T35" fmla="*/ 808 h 1915"/>
                    <a:gd name="T36" fmla="*/ 1389 w 1517"/>
                    <a:gd name="T37" fmla="*/ 893 h 1915"/>
                    <a:gd name="T38" fmla="*/ 1404 w 1517"/>
                    <a:gd name="T39" fmla="*/ 1007 h 1915"/>
                    <a:gd name="T40" fmla="*/ 1404 w 1517"/>
                    <a:gd name="T41" fmla="*/ 1120 h 1915"/>
                    <a:gd name="T42" fmla="*/ 1389 w 1517"/>
                    <a:gd name="T43" fmla="*/ 1234 h 1915"/>
                    <a:gd name="T44" fmla="*/ 1375 w 1517"/>
                    <a:gd name="T45" fmla="*/ 1347 h 1915"/>
                    <a:gd name="T46" fmla="*/ 1361 w 1517"/>
                    <a:gd name="T47" fmla="*/ 1404 h 1915"/>
                    <a:gd name="T48" fmla="*/ 1333 w 1517"/>
                    <a:gd name="T49" fmla="*/ 1503 h 1915"/>
                    <a:gd name="T50" fmla="*/ 1304 w 1517"/>
                    <a:gd name="T51" fmla="*/ 1574 h 1915"/>
                    <a:gd name="T52" fmla="*/ 1304 w 1517"/>
                    <a:gd name="T53" fmla="*/ 1574 h 1915"/>
                    <a:gd name="T54" fmla="*/ 1276 w 1517"/>
                    <a:gd name="T55" fmla="*/ 1617 h 1915"/>
                    <a:gd name="T56" fmla="*/ 1191 w 1517"/>
                    <a:gd name="T57" fmla="*/ 1730 h 1915"/>
                    <a:gd name="T58" fmla="*/ 1134 w 1517"/>
                    <a:gd name="T59" fmla="*/ 1759 h 1915"/>
                    <a:gd name="T60" fmla="*/ 1077 w 1517"/>
                    <a:gd name="T61" fmla="*/ 1801 h 1915"/>
                    <a:gd name="T62" fmla="*/ 992 w 1517"/>
                    <a:gd name="T63" fmla="*/ 1830 h 1915"/>
                    <a:gd name="T64" fmla="*/ 865 w 1517"/>
                    <a:gd name="T65" fmla="*/ 1858 h 1915"/>
                    <a:gd name="T66" fmla="*/ 808 w 1517"/>
                    <a:gd name="T67" fmla="*/ 1872 h 1915"/>
                    <a:gd name="T68" fmla="*/ 638 w 1517"/>
                    <a:gd name="T69" fmla="*/ 1900 h 1915"/>
                    <a:gd name="T70" fmla="*/ 553 w 1517"/>
                    <a:gd name="T71" fmla="*/ 1915 h 1915"/>
                    <a:gd name="T72" fmla="*/ 496 w 1517"/>
                    <a:gd name="T73" fmla="*/ 1915 h 1915"/>
                    <a:gd name="T74" fmla="*/ 439 w 1517"/>
                    <a:gd name="T75" fmla="*/ 1900 h 1915"/>
                    <a:gd name="T76" fmla="*/ 397 w 1517"/>
                    <a:gd name="T77" fmla="*/ 1886 h 1915"/>
                    <a:gd name="T78" fmla="*/ 283 w 1517"/>
                    <a:gd name="T79" fmla="*/ 1830 h 1915"/>
                    <a:gd name="T80" fmla="*/ 184 w 1517"/>
                    <a:gd name="T81" fmla="*/ 1744 h 1915"/>
                    <a:gd name="T82" fmla="*/ 113 w 1517"/>
                    <a:gd name="T83" fmla="*/ 1447 h 1915"/>
                    <a:gd name="T84" fmla="*/ 14 w 1517"/>
                    <a:gd name="T85" fmla="*/ 1120 h 1915"/>
                    <a:gd name="T86" fmla="*/ 411 w 1517"/>
                    <a:gd name="T87" fmla="*/ 950 h 1915"/>
                    <a:gd name="T88" fmla="*/ 638 w 1517"/>
                    <a:gd name="T89" fmla="*/ 766 h 1915"/>
                    <a:gd name="T90" fmla="*/ 694 w 1517"/>
                    <a:gd name="T91" fmla="*/ 666 h 1915"/>
                    <a:gd name="T92" fmla="*/ 751 w 1517"/>
                    <a:gd name="T93" fmla="*/ 581 h 1915"/>
                    <a:gd name="T94" fmla="*/ 822 w 1517"/>
                    <a:gd name="T95" fmla="*/ 482 h 1915"/>
                    <a:gd name="T96" fmla="*/ 865 w 1517"/>
                    <a:gd name="T97" fmla="*/ 397 h 1915"/>
                    <a:gd name="T98" fmla="*/ 936 w 1517"/>
                    <a:gd name="T99" fmla="*/ 298 h 1915"/>
                    <a:gd name="T100" fmla="*/ 950 w 1517"/>
                    <a:gd name="T101" fmla="*/ 283 h 1915"/>
                    <a:gd name="T102" fmla="*/ 1021 w 1517"/>
                    <a:gd name="T103" fmla="*/ 213 h 1915"/>
                    <a:gd name="T104" fmla="*/ 1063 w 1517"/>
                    <a:gd name="T105" fmla="*/ 170 h 1915"/>
                    <a:gd name="T106" fmla="*/ 1120 w 1517"/>
                    <a:gd name="T107" fmla="*/ 113 h 1915"/>
                    <a:gd name="T108" fmla="*/ 1205 w 1517"/>
                    <a:gd name="T109" fmla="*/ 56 h 1915"/>
                    <a:gd name="T110" fmla="*/ 1205 w 1517"/>
                    <a:gd name="T111" fmla="*/ 56 h 1915"/>
                    <a:gd name="T112" fmla="*/ 1290 w 1517"/>
                    <a:gd name="T113" fmla="*/ 42 h 1915"/>
                    <a:gd name="T114" fmla="*/ 1318 w 1517"/>
                    <a:gd name="T115" fmla="*/ 42 h 1915"/>
                    <a:gd name="T116" fmla="*/ 1418 w 1517"/>
                    <a:gd name="T117" fmla="*/ 14 h 1915"/>
                    <a:gd name="T118" fmla="*/ 1460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45" name="Freeform 46"/>
                <p:cNvSpPr>
                  <a:spLocks/>
                </p:cNvSpPr>
                <p:nvPr/>
              </p:nvSpPr>
              <p:spPr bwMode="auto">
                <a:xfrm>
                  <a:off x="4042" y="3248"/>
                  <a:ext cx="1418" cy="1447"/>
                </a:xfrm>
                <a:custGeom>
                  <a:avLst/>
                  <a:gdLst>
                    <a:gd name="T0" fmla="*/ 1418 w 1418"/>
                    <a:gd name="T1" fmla="*/ 114 h 1447"/>
                    <a:gd name="T2" fmla="*/ 1418 w 1418"/>
                    <a:gd name="T3" fmla="*/ 142 h 1447"/>
                    <a:gd name="T4" fmla="*/ 1404 w 1418"/>
                    <a:gd name="T5" fmla="*/ 199 h 1447"/>
                    <a:gd name="T6" fmla="*/ 1390 w 1418"/>
                    <a:gd name="T7" fmla="*/ 256 h 1447"/>
                    <a:gd name="T8" fmla="*/ 1376 w 1418"/>
                    <a:gd name="T9" fmla="*/ 298 h 1447"/>
                    <a:gd name="T10" fmla="*/ 1361 w 1418"/>
                    <a:gd name="T11" fmla="*/ 596 h 1447"/>
                    <a:gd name="T12" fmla="*/ 1361 w 1418"/>
                    <a:gd name="T13" fmla="*/ 639 h 1447"/>
                    <a:gd name="T14" fmla="*/ 1361 w 1418"/>
                    <a:gd name="T15" fmla="*/ 695 h 1447"/>
                    <a:gd name="T16" fmla="*/ 1361 w 1418"/>
                    <a:gd name="T17" fmla="*/ 724 h 1447"/>
                    <a:gd name="T18" fmla="*/ 1361 w 1418"/>
                    <a:gd name="T19" fmla="*/ 766 h 1447"/>
                    <a:gd name="T20" fmla="*/ 1361 w 1418"/>
                    <a:gd name="T21" fmla="*/ 795 h 1447"/>
                    <a:gd name="T22" fmla="*/ 1205 w 1418"/>
                    <a:gd name="T23" fmla="*/ 922 h 1447"/>
                    <a:gd name="T24" fmla="*/ 1120 w 1418"/>
                    <a:gd name="T25" fmla="*/ 908 h 1447"/>
                    <a:gd name="T26" fmla="*/ 879 w 1418"/>
                    <a:gd name="T27" fmla="*/ 866 h 1447"/>
                    <a:gd name="T28" fmla="*/ 822 w 1418"/>
                    <a:gd name="T29" fmla="*/ 1248 h 1447"/>
                    <a:gd name="T30" fmla="*/ 737 w 1418"/>
                    <a:gd name="T31" fmla="*/ 1277 h 1447"/>
                    <a:gd name="T32" fmla="*/ 624 w 1418"/>
                    <a:gd name="T33" fmla="*/ 1263 h 1447"/>
                    <a:gd name="T34" fmla="*/ 510 w 1418"/>
                    <a:gd name="T35" fmla="*/ 1405 h 1447"/>
                    <a:gd name="T36" fmla="*/ 411 w 1418"/>
                    <a:gd name="T37" fmla="*/ 1433 h 1447"/>
                    <a:gd name="T38" fmla="*/ 269 w 1418"/>
                    <a:gd name="T39" fmla="*/ 1419 h 1447"/>
                    <a:gd name="T40" fmla="*/ 213 w 1418"/>
                    <a:gd name="T41" fmla="*/ 1390 h 1447"/>
                    <a:gd name="T42" fmla="*/ 142 w 1418"/>
                    <a:gd name="T43" fmla="*/ 1405 h 1447"/>
                    <a:gd name="T44" fmla="*/ 99 w 1418"/>
                    <a:gd name="T45" fmla="*/ 1334 h 1447"/>
                    <a:gd name="T46" fmla="*/ 85 w 1418"/>
                    <a:gd name="T47" fmla="*/ 1305 h 1447"/>
                    <a:gd name="T48" fmla="*/ 57 w 1418"/>
                    <a:gd name="T49" fmla="*/ 1248 h 1447"/>
                    <a:gd name="T50" fmla="*/ 42 w 1418"/>
                    <a:gd name="T51" fmla="*/ 1220 h 1447"/>
                    <a:gd name="T52" fmla="*/ 14 w 1418"/>
                    <a:gd name="T53" fmla="*/ 1149 h 1447"/>
                    <a:gd name="T54" fmla="*/ 14 w 1418"/>
                    <a:gd name="T55" fmla="*/ 1064 h 1447"/>
                    <a:gd name="T56" fmla="*/ 28 w 1418"/>
                    <a:gd name="T57" fmla="*/ 951 h 1447"/>
                    <a:gd name="T58" fmla="*/ 42 w 1418"/>
                    <a:gd name="T59" fmla="*/ 795 h 1447"/>
                    <a:gd name="T60" fmla="*/ 42 w 1418"/>
                    <a:gd name="T61" fmla="*/ 709 h 1447"/>
                    <a:gd name="T62" fmla="*/ 42 w 1418"/>
                    <a:gd name="T63" fmla="*/ 596 h 1447"/>
                    <a:gd name="T64" fmla="*/ 42 w 1418"/>
                    <a:gd name="T65" fmla="*/ 539 h 1447"/>
                    <a:gd name="T66" fmla="*/ 42 w 1418"/>
                    <a:gd name="T67" fmla="*/ 426 h 1447"/>
                    <a:gd name="T68" fmla="*/ 42 w 1418"/>
                    <a:gd name="T69" fmla="*/ 327 h 1447"/>
                    <a:gd name="T70" fmla="*/ 28 w 1418"/>
                    <a:gd name="T71" fmla="*/ 241 h 1447"/>
                    <a:gd name="T72" fmla="*/ 28 w 1418"/>
                    <a:gd name="T73" fmla="*/ 156 h 1447"/>
                    <a:gd name="T74" fmla="*/ 42 w 1418"/>
                    <a:gd name="T75" fmla="*/ 100 h 1447"/>
                    <a:gd name="T76" fmla="*/ 128 w 1418"/>
                    <a:gd name="T77" fmla="*/ 100 h 1447"/>
                    <a:gd name="T78" fmla="*/ 184 w 1418"/>
                    <a:gd name="T79" fmla="*/ 100 h 1447"/>
                    <a:gd name="T80" fmla="*/ 269 w 1418"/>
                    <a:gd name="T81" fmla="*/ 114 h 1447"/>
                    <a:gd name="T82" fmla="*/ 354 w 1418"/>
                    <a:gd name="T83" fmla="*/ 128 h 1447"/>
                    <a:gd name="T84" fmla="*/ 425 w 1418"/>
                    <a:gd name="T85" fmla="*/ 156 h 1447"/>
                    <a:gd name="T86" fmla="*/ 468 w 1418"/>
                    <a:gd name="T87" fmla="*/ 185 h 1447"/>
                    <a:gd name="T88" fmla="*/ 510 w 1418"/>
                    <a:gd name="T89" fmla="*/ 199 h 1447"/>
                    <a:gd name="T90" fmla="*/ 610 w 1418"/>
                    <a:gd name="T91" fmla="*/ 185 h 1447"/>
                    <a:gd name="T92" fmla="*/ 752 w 1418"/>
                    <a:gd name="T93" fmla="*/ 185 h 1447"/>
                    <a:gd name="T94" fmla="*/ 851 w 1418"/>
                    <a:gd name="T95" fmla="*/ 156 h 1447"/>
                    <a:gd name="T96" fmla="*/ 879 w 1418"/>
                    <a:gd name="T97" fmla="*/ 170 h 1447"/>
                    <a:gd name="T98" fmla="*/ 908 w 1418"/>
                    <a:gd name="T99" fmla="*/ 170 h 1447"/>
                    <a:gd name="T100" fmla="*/ 936 w 1418"/>
                    <a:gd name="T101" fmla="*/ 185 h 1447"/>
                    <a:gd name="T102" fmla="*/ 964 w 1418"/>
                    <a:gd name="T103" fmla="*/ 185 h 1447"/>
                    <a:gd name="T104" fmla="*/ 1007 w 1418"/>
                    <a:gd name="T105" fmla="*/ 170 h 1447"/>
                    <a:gd name="T106" fmla="*/ 1049 w 1418"/>
                    <a:gd name="T107" fmla="*/ 156 h 1447"/>
                    <a:gd name="T108" fmla="*/ 1134 w 1418"/>
                    <a:gd name="T109" fmla="*/ 114 h 1447"/>
                    <a:gd name="T110" fmla="*/ 1177 w 1418"/>
                    <a:gd name="T111" fmla="*/ 85 h 1447"/>
                    <a:gd name="T112" fmla="*/ 1220 w 1418"/>
                    <a:gd name="T113" fmla="*/ 57 h 1447"/>
                    <a:gd name="T114" fmla="*/ 1262 w 1418"/>
                    <a:gd name="T115" fmla="*/ 43 h 1447"/>
                    <a:gd name="T116" fmla="*/ 1290 w 1418"/>
                    <a:gd name="T117" fmla="*/ 29 h 1447"/>
                    <a:gd name="T118" fmla="*/ 1347 w 1418"/>
                    <a:gd name="T119" fmla="*/ 14 h 1447"/>
                    <a:gd name="T120" fmla="*/ 1376 w 1418"/>
                    <a:gd name="T121" fmla="*/ 0 h 1447"/>
                    <a:gd name="T122" fmla="*/ 1404 w 1418"/>
                    <a:gd name="T123" fmla="*/ 5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46" name="Freeform 45"/>
                <p:cNvSpPr>
                  <a:spLocks/>
                </p:cNvSpPr>
                <p:nvPr/>
              </p:nvSpPr>
              <p:spPr bwMode="auto">
                <a:xfrm>
                  <a:off x="6311" y="2169"/>
                  <a:ext cx="1475" cy="1512"/>
                </a:xfrm>
                <a:custGeom>
                  <a:avLst/>
                  <a:gdLst>
                    <a:gd name="T0" fmla="*/ 894 w 1475"/>
                    <a:gd name="T1" fmla="*/ 48 h 1603"/>
                    <a:gd name="T2" fmla="*/ 964 w 1475"/>
                    <a:gd name="T3" fmla="*/ 59 h 1603"/>
                    <a:gd name="T4" fmla="*/ 1021 w 1475"/>
                    <a:gd name="T5" fmla="*/ 119 h 1603"/>
                    <a:gd name="T6" fmla="*/ 1035 w 1475"/>
                    <a:gd name="T7" fmla="*/ 155 h 1603"/>
                    <a:gd name="T8" fmla="*/ 1035 w 1475"/>
                    <a:gd name="T9" fmla="*/ 214 h 1603"/>
                    <a:gd name="T10" fmla="*/ 1035 w 1475"/>
                    <a:gd name="T11" fmla="*/ 261 h 1603"/>
                    <a:gd name="T12" fmla="*/ 1021 w 1475"/>
                    <a:gd name="T13" fmla="*/ 309 h 1603"/>
                    <a:gd name="T14" fmla="*/ 1007 w 1475"/>
                    <a:gd name="T15" fmla="*/ 369 h 1603"/>
                    <a:gd name="T16" fmla="*/ 979 w 1475"/>
                    <a:gd name="T17" fmla="*/ 405 h 1603"/>
                    <a:gd name="T18" fmla="*/ 1007 w 1475"/>
                    <a:gd name="T19" fmla="*/ 464 h 1603"/>
                    <a:gd name="T20" fmla="*/ 1064 w 1475"/>
                    <a:gd name="T21" fmla="*/ 392 h 1603"/>
                    <a:gd name="T22" fmla="*/ 1120 w 1475"/>
                    <a:gd name="T23" fmla="*/ 357 h 1603"/>
                    <a:gd name="T24" fmla="*/ 1191 w 1475"/>
                    <a:gd name="T25" fmla="*/ 357 h 1603"/>
                    <a:gd name="T26" fmla="*/ 1248 w 1475"/>
                    <a:gd name="T27" fmla="*/ 369 h 1603"/>
                    <a:gd name="T28" fmla="*/ 1305 w 1475"/>
                    <a:gd name="T29" fmla="*/ 369 h 1603"/>
                    <a:gd name="T30" fmla="*/ 1404 w 1475"/>
                    <a:gd name="T31" fmla="*/ 346 h 1603"/>
                    <a:gd name="T32" fmla="*/ 1475 w 1475"/>
                    <a:gd name="T33" fmla="*/ 346 h 1603"/>
                    <a:gd name="T34" fmla="*/ 1461 w 1475"/>
                    <a:gd name="T35" fmla="*/ 405 h 1603"/>
                    <a:gd name="T36" fmla="*/ 1418 w 1475"/>
                    <a:gd name="T37" fmla="*/ 524 h 1603"/>
                    <a:gd name="T38" fmla="*/ 1248 w 1475"/>
                    <a:gd name="T39" fmla="*/ 607 h 1603"/>
                    <a:gd name="T40" fmla="*/ 1177 w 1475"/>
                    <a:gd name="T41" fmla="*/ 607 h 1603"/>
                    <a:gd name="T42" fmla="*/ 1177 w 1475"/>
                    <a:gd name="T43" fmla="*/ 619 h 1603"/>
                    <a:gd name="T44" fmla="*/ 1248 w 1475"/>
                    <a:gd name="T45" fmla="*/ 667 h 1603"/>
                    <a:gd name="T46" fmla="*/ 1291 w 1475"/>
                    <a:gd name="T47" fmla="*/ 702 h 1603"/>
                    <a:gd name="T48" fmla="*/ 1234 w 1475"/>
                    <a:gd name="T49" fmla="*/ 774 h 1603"/>
                    <a:gd name="T50" fmla="*/ 1149 w 1475"/>
                    <a:gd name="T51" fmla="*/ 822 h 1603"/>
                    <a:gd name="T52" fmla="*/ 1064 w 1475"/>
                    <a:gd name="T53" fmla="*/ 881 h 1603"/>
                    <a:gd name="T54" fmla="*/ 1007 w 1475"/>
                    <a:gd name="T55" fmla="*/ 929 h 1603"/>
                    <a:gd name="T56" fmla="*/ 950 w 1475"/>
                    <a:gd name="T57" fmla="*/ 929 h 1603"/>
                    <a:gd name="T58" fmla="*/ 908 w 1475"/>
                    <a:gd name="T59" fmla="*/ 940 h 1603"/>
                    <a:gd name="T60" fmla="*/ 879 w 1475"/>
                    <a:gd name="T61" fmla="*/ 989 h 1603"/>
                    <a:gd name="T62" fmla="*/ 794 w 1475"/>
                    <a:gd name="T63" fmla="*/ 1155 h 1603"/>
                    <a:gd name="T64" fmla="*/ 738 w 1475"/>
                    <a:gd name="T65" fmla="*/ 1250 h 1603"/>
                    <a:gd name="T66" fmla="*/ 624 w 1475"/>
                    <a:gd name="T67" fmla="*/ 1309 h 1603"/>
                    <a:gd name="T68" fmla="*/ 567 w 1475"/>
                    <a:gd name="T69" fmla="*/ 1309 h 1603"/>
                    <a:gd name="T70" fmla="*/ 496 w 1475"/>
                    <a:gd name="T71" fmla="*/ 1286 h 1603"/>
                    <a:gd name="T72" fmla="*/ 511 w 1475"/>
                    <a:gd name="T73" fmla="*/ 1309 h 1603"/>
                    <a:gd name="T74" fmla="*/ 525 w 1475"/>
                    <a:gd name="T75" fmla="*/ 1322 h 1603"/>
                    <a:gd name="T76" fmla="*/ 454 w 1475"/>
                    <a:gd name="T77" fmla="*/ 1309 h 1603"/>
                    <a:gd name="T78" fmla="*/ 411 w 1475"/>
                    <a:gd name="T79" fmla="*/ 1309 h 1603"/>
                    <a:gd name="T80" fmla="*/ 284 w 1475"/>
                    <a:gd name="T81" fmla="*/ 1322 h 1603"/>
                    <a:gd name="T82" fmla="*/ 184 w 1475"/>
                    <a:gd name="T83" fmla="*/ 1345 h 1603"/>
                    <a:gd name="T84" fmla="*/ 14 w 1475"/>
                    <a:gd name="T85" fmla="*/ 1167 h 1603"/>
                    <a:gd name="T86" fmla="*/ 43 w 1475"/>
                    <a:gd name="T87" fmla="*/ 702 h 1603"/>
                    <a:gd name="T88" fmla="*/ 57 w 1475"/>
                    <a:gd name="T89" fmla="*/ 392 h 1603"/>
                    <a:gd name="T90" fmla="*/ 142 w 1475"/>
                    <a:gd name="T91" fmla="*/ 239 h 1603"/>
                    <a:gd name="T92" fmla="*/ 326 w 1475"/>
                    <a:gd name="T93" fmla="*/ 227 h 1603"/>
                    <a:gd name="T94" fmla="*/ 369 w 1475"/>
                    <a:gd name="T95" fmla="*/ 417 h 1603"/>
                    <a:gd name="T96" fmla="*/ 411 w 1475"/>
                    <a:gd name="T97" fmla="*/ 489 h 1603"/>
                    <a:gd name="T98" fmla="*/ 496 w 1475"/>
                    <a:gd name="T99" fmla="*/ 548 h 1603"/>
                    <a:gd name="T100" fmla="*/ 567 w 1475"/>
                    <a:gd name="T101" fmla="*/ 511 h 1603"/>
                    <a:gd name="T102" fmla="*/ 610 w 1475"/>
                    <a:gd name="T103" fmla="*/ 381 h 1603"/>
                    <a:gd name="T104" fmla="*/ 638 w 1475"/>
                    <a:gd name="T105" fmla="*/ 298 h 1603"/>
                    <a:gd name="T106" fmla="*/ 596 w 1475"/>
                    <a:gd name="T107" fmla="*/ 227 h 1603"/>
                    <a:gd name="T108" fmla="*/ 695 w 1475"/>
                    <a:gd name="T109" fmla="*/ 227 h 1603"/>
                    <a:gd name="T110" fmla="*/ 879 w 1475"/>
                    <a:gd name="T111" fmla="*/ 239 h 1603"/>
                    <a:gd name="T112" fmla="*/ 908 w 1475"/>
                    <a:gd name="T113" fmla="*/ 179 h 1603"/>
                    <a:gd name="T114" fmla="*/ 851 w 1475"/>
                    <a:gd name="T115" fmla="*/ 167 h 1603"/>
                    <a:gd name="T116" fmla="*/ 894 w 1475"/>
                    <a:gd name="T117" fmla="*/ 155 h 1603"/>
                    <a:gd name="T118" fmla="*/ 865 w 1475"/>
                    <a:gd name="T119" fmla="*/ 131 h 1603"/>
                    <a:gd name="T120" fmla="*/ 894 w 1475"/>
                    <a:gd name="T121" fmla="*/ 83 h 1603"/>
                    <a:gd name="T122" fmla="*/ 865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pattFill prst="dotGrid">
                  <a:fgClr>
                    <a:srgbClr val="009900"/>
                  </a:fgClr>
                  <a:bgClr>
                    <a:srgbClr val="F2FFE5"/>
                  </a:bgClr>
                </a:pattFill>
                <a:ln w="9525">
                  <a:solidFill>
                    <a:srgbClr val="333333"/>
                  </a:solidFill>
                  <a:round/>
                  <a:headEnd/>
                  <a:tailEnd/>
                </a:ln>
              </p:spPr>
              <p:txBody>
                <a:bodyPr/>
                <a:lstStyle/>
                <a:p>
                  <a:endParaRPr lang="ja-JP" altLang="en-US"/>
                </a:p>
              </p:txBody>
            </p:sp>
            <p:sp>
              <p:nvSpPr>
                <p:cNvPr id="47" name="Freeform 44"/>
                <p:cNvSpPr>
                  <a:spLocks/>
                </p:cNvSpPr>
                <p:nvPr/>
              </p:nvSpPr>
              <p:spPr bwMode="auto">
                <a:xfrm>
                  <a:off x="4381" y="4116"/>
                  <a:ext cx="994" cy="1317"/>
                </a:xfrm>
                <a:custGeom>
                  <a:avLst/>
                  <a:gdLst>
                    <a:gd name="T0" fmla="*/ 965 w 993"/>
                    <a:gd name="T1" fmla="*/ 156 h 1319"/>
                    <a:gd name="T2" fmla="*/ 950 w 993"/>
                    <a:gd name="T3" fmla="*/ 212 h 1319"/>
                    <a:gd name="T4" fmla="*/ 894 w 993"/>
                    <a:gd name="T5" fmla="*/ 382 h 1319"/>
                    <a:gd name="T6" fmla="*/ 880 w 993"/>
                    <a:gd name="T7" fmla="*/ 425 h 1319"/>
                    <a:gd name="T8" fmla="*/ 865 w 993"/>
                    <a:gd name="T9" fmla="*/ 496 h 1319"/>
                    <a:gd name="T10" fmla="*/ 851 w 993"/>
                    <a:gd name="T11" fmla="*/ 567 h 1319"/>
                    <a:gd name="T12" fmla="*/ 837 w 993"/>
                    <a:gd name="T13" fmla="*/ 595 h 1319"/>
                    <a:gd name="T14" fmla="*/ 837 w 993"/>
                    <a:gd name="T15" fmla="*/ 624 h 1319"/>
                    <a:gd name="T16" fmla="*/ 823 w 993"/>
                    <a:gd name="T17" fmla="*/ 652 h 1319"/>
                    <a:gd name="T18" fmla="*/ 809 w 993"/>
                    <a:gd name="T19" fmla="*/ 723 h 1319"/>
                    <a:gd name="T20" fmla="*/ 780 w 993"/>
                    <a:gd name="T21" fmla="*/ 794 h 1319"/>
                    <a:gd name="T22" fmla="*/ 780 w 993"/>
                    <a:gd name="T23" fmla="*/ 836 h 1319"/>
                    <a:gd name="T24" fmla="*/ 766 w 993"/>
                    <a:gd name="T25" fmla="*/ 865 h 1319"/>
                    <a:gd name="T26" fmla="*/ 766 w 993"/>
                    <a:gd name="T27" fmla="*/ 893 h 1319"/>
                    <a:gd name="T28" fmla="*/ 752 w 993"/>
                    <a:gd name="T29" fmla="*/ 907 h 1319"/>
                    <a:gd name="T30" fmla="*/ 752 w 993"/>
                    <a:gd name="T31" fmla="*/ 936 h 1319"/>
                    <a:gd name="T32" fmla="*/ 738 w 993"/>
                    <a:gd name="T33" fmla="*/ 950 h 1319"/>
                    <a:gd name="T34" fmla="*/ 738 w 993"/>
                    <a:gd name="T35" fmla="*/ 964 h 1319"/>
                    <a:gd name="T36" fmla="*/ 738 w 993"/>
                    <a:gd name="T37" fmla="*/ 992 h 1319"/>
                    <a:gd name="T38" fmla="*/ 724 w 993"/>
                    <a:gd name="T39" fmla="*/ 1021 h 1319"/>
                    <a:gd name="T40" fmla="*/ 724 w 993"/>
                    <a:gd name="T41" fmla="*/ 1035 h 1319"/>
                    <a:gd name="T42" fmla="*/ 709 w 993"/>
                    <a:gd name="T43" fmla="*/ 1063 h 1319"/>
                    <a:gd name="T44" fmla="*/ 695 w 993"/>
                    <a:gd name="T45" fmla="*/ 1106 h 1319"/>
                    <a:gd name="T46" fmla="*/ 695 w 993"/>
                    <a:gd name="T47" fmla="*/ 1134 h 1319"/>
                    <a:gd name="T48" fmla="*/ 681 w 993"/>
                    <a:gd name="T49" fmla="*/ 1163 h 1319"/>
                    <a:gd name="T50" fmla="*/ 653 w 993"/>
                    <a:gd name="T51" fmla="*/ 1191 h 1319"/>
                    <a:gd name="T52" fmla="*/ 624 w 993"/>
                    <a:gd name="T53" fmla="*/ 1219 h 1319"/>
                    <a:gd name="T54" fmla="*/ 596 w 993"/>
                    <a:gd name="T55" fmla="*/ 1262 h 1319"/>
                    <a:gd name="T56" fmla="*/ 596 w 993"/>
                    <a:gd name="T57" fmla="*/ 1276 h 1319"/>
                    <a:gd name="T58" fmla="*/ 568 w 993"/>
                    <a:gd name="T59" fmla="*/ 1290 h 1319"/>
                    <a:gd name="T60" fmla="*/ 553 w 993"/>
                    <a:gd name="T61" fmla="*/ 1304 h 1319"/>
                    <a:gd name="T62" fmla="*/ 525 w 993"/>
                    <a:gd name="T63" fmla="*/ 1319 h 1319"/>
                    <a:gd name="T64" fmla="*/ 497 w 993"/>
                    <a:gd name="T65" fmla="*/ 1319 h 1319"/>
                    <a:gd name="T66" fmla="*/ 468 w 993"/>
                    <a:gd name="T67" fmla="*/ 1319 h 1319"/>
                    <a:gd name="T68" fmla="*/ 426 w 993"/>
                    <a:gd name="T69" fmla="*/ 1319 h 1319"/>
                    <a:gd name="T70" fmla="*/ 397 w 993"/>
                    <a:gd name="T71" fmla="*/ 1319 h 1319"/>
                    <a:gd name="T72" fmla="*/ 241 w 993"/>
                    <a:gd name="T73" fmla="*/ 1262 h 1319"/>
                    <a:gd name="T74" fmla="*/ 213 w 993"/>
                    <a:gd name="T75" fmla="*/ 1262 h 1319"/>
                    <a:gd name="T76" fmla="*/ 156 w 993"/>
                    <a:gd name="T77" fmla="*/ 1234 h 1319"/>
                    <a:gd name="T78" fmla="*/ 114 w 993"/>
                    <a:gd name="T79" fmla="*/ 1219 h 1319"/>
                    <a:gd name="T80" fmla="*/ 100 w 993"/>
                    <a:gd name="T81" fmla="*/ 1219 h 1319"/>
                    <a:gd name="T82" fmla="*/ 85 w 993"/>
                    <a:gd name="T83" fmla="*/ 1219 h 1319"/>
                    <a:gd name="T84" fmla="*/ 57 w 993"/>
                    <a:gd name="T85" fmla="*/ 1205 h 1319"/>
                    <a:gd name="T86" fmla="*/ 14 w 993"/>
                    <a:gd name="T87" fmla="*/ 1191 h 1319"/>
                    <a:gd name="T88" fmla="*/ 0 w 993"/>
                    <a:gd name="T89" fmla="*/ 1177 h 1319"/>
                    <a:gd name="T90" fmla="*/ 57 w 993"/>
                    <a:gd name="T91" fmla="*/ 1021 h 1319"/>
                    <a:gd name="T92" fmla="*/ 57 w 993"/>
                    <a:gd name="T93" fmla="*/ 978 h 1319"/>
                    <a:gd name="T94" fmla="*/ 128 w 993"/>
                    <a:gd name="T95" fmla="*/ 964 h 1319"/>
                    <a:gd name="T96" fmla="*/ 156 w 993"/>
                    <a:gd name="T97" fmla="*/ 751 h 1319"/>
                    <a:gd name="T98" fmla="*/ 170 w 993"/>
                    <a:gd name="T99" fmla="*/ 680 h 1319"/>
                    <a:gd name="T100" fmla="*/ 185 w 993"/>
                    <a:gd name="T101" fmla="*/ 468 h 1319"/>
                    <a:gd name="T102" fmla="*/ 284 w 993"/>
                    <a:gd name="T103" fmla="*/ 397 h 1319"/>
                    <a:gd name="T104" fmla="*/ 383 w 993"/>
                    <a:gd name="T105" fmla="*/ 411 h 1319"/>
                    <a:gd name="T106" fmla="*/ 440 w 993"/>
                    <a:gd name="T107" fmla="*/ 411 h 1319"/>
                    <a:gd name="T108" fmla="*/ 511 w 993"/>
                    <a:gd name="T109" fmla="*/ 198 h 1319"/>
                    <a:gd name="T110" fmla="*/ 539 w 993"/>
                    <a:gd name="T111" fmla="*/ 0 h 1319"/>
                    <a:gd name="T112" fmla="*/ 738 w 993"/>
                    <a:gd name="T113" fmla="*/ 28 h 1319"/>
                    <a:gd name="T114" fmla="*/ 809 w 993"/>
                    <a:gd name="T115" fmla="*/ 42 h 1319"/>
                    <a:gd name="T116" fmla="*/ 922 w 993"/>
                    <a:gd name="T117" fmla="*/ 56 h 1319"/>
                    <a:gd name="T118" fmla="*/ 979 w 993"/>
                    <a:gd name="T119" fmla="*/ 85 h 1319"/>
                    <a:gd name="T120" fmla="*/ 979 w 993"/>
                    <a:gd name="T121" fmla="*/ 113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pattFill prst="wdUpDiag">
                  <a:fgClr>
                    <a:schemeClr val="accent5">
                      <a:lumMod val="40000"/>
                      <a:lumOff val="6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48" name="Freeform 43"/>
                <p:cNvSpPr>
                  <a:spLocks/>
                </p:cNvSpPr>
                <p:nvPr/>
              </p:nvSpPr>
              <p:spPr bwMode="auto">
                <a:xfrm>
                  <a:off x="4638" y="1686"/>
                  <a:ext cx="1006" cy="1873"/>
                </a:xfrm>
                <a:custGeom>
                  <a:avLst/>
                  <a:gdLst>
                    <a:gd name="T0" fmla="*/ 780 w 1006"/>
                    <a:gd name="T1" fmla="*/ 639 h 1873"/>
                    <a:gd name="T2" fmla="*/ 808 w 1006"/>
                    <a:gd name="T3" fmla="*/ 695 h 1873"/>
                    <a:gd name="T4" fmla="*/ 865 w 1006"/>
                    <a:gd name="T5" fmla="*/ 752 h 1873"/>
                    <a:gd name="T6" fmla="*/ 936 w 1006"/>
                    <a:gd name="T7" fmla="*/ 866 h 1873"/>
                    <a:gd name="T8" fmla="*/ 992 w 1006"/>
                    <a:gd name="T9" fmla="*/ 951 h 1873"/>
                    <a:gd name="T10" fmla="*/ 978 w 1006"/>
                    <a:gd name="T11" fmla="*/ 1022 h 1873"/>
                    <a:gd name="T12" fmla="*/ 850 w 1006"/>
                    <a:gd name="T13" fmla="*/ 1107 h 1873"/>
                    <a:gd name="T14" fmla="*/ 850 w 1006"/>
                    <a:gd name="T15" fmla="*/ 1135 h 1873"/>
                    <a:gd name="T16" fmla="*/ 850 w 1006"/>
                    <a:gd name="T17" fmla="*/ 1192 h 1873"/>
                    <a:gd name="T18" fmla="*/ 865 w 1006"/>
                    <a:gd name="T19" fmla="*/ 1234 h 1873"/>
                    <a:gd name="T20" fmla="*/ 865 w 1006"/>
                    <a:gd name="T21" fmla="*/ 1277 h 1873"/>
                    <a:gd name="T22" fmla="*/ 850 w 1006"/>
                    <a:gd name="T23" fmla="*/ 1305 h 1873"/>
                    <a:gd name="T24" fmla="*/ 879 w 1006"/>
                    <a:gd name="T25" fmla="*/ 1362 h 1873"/>
                    <a:gd name="T26" fmla="*/ 865 w 1006"/>
                    <a:gd name="T27" fmla="*/ 1433 h 1873"/>
                    <a:gd name="T28" fmla="*/ 850 w 1006"/>
                    <a:gd name="T29" fmla="*/ 1518 h 1873"/>
                    <a:gd name="T30" fmla="*/ 808 w 1006"/>
                    <a:gd name="T31" fmla="*/ 1617 h 1873"/>
                    <a:gd name="T32" fmla="*/ 780 w 1006"/>
                    <a:gd name="T33" fmla="*/ 1646 h 1873"/>
                    <a:gd name="T34" fmla="*/ 780 w 1006"/>
                    <a:gd name="T35" fmla="*/ 1688 h 1873"/>
                    <a:gd name="T36" fmla="*/ 723 w 1006"/>
                    <a:gd name="T37" fmla="*/ 1717 h 1873"/>
                    <a:gd name="T38" fmla="*/ 666 w 1006"/>
                    <a:gd name="T39" fmla="*/ 1731 h 1873"/>
                    <a:gd name="T40" fmla="*/ 624 w 1006"/>
                    <a:gd name="T41" fmla="*/ 1745 h 1873"/>
                    <a:gd name="T42" fmla="*/ 567 w 1006"/>
                    <a:gd name="T43" fmla="*/ 1773 h 1873"/>
                    <a:gd name="T44" fmla="*/ 496 w 1006"/>
                    <a:gd name="T45" fmla="*/ 1816 h 1873"/>
                    <a:gd name="T46" fmla="*/ 425 w 1006"/>
                    <a:gd name="T47" fmla="*/ 1844 h 1873"/>
                    <a:gd name="T48" fmla="*/ 368 w 1006"/>
                    <a:gd name="T49" fmla="*/ 1873 h 1873"/>
                    <a:gd name="T50" fmla="*/ 326 w 1006"/>
                    <a:gd name="T51" fmla="*/ 1873 h 1873"/>
                    <a:gd name="T52" fmla="*/ 297 w 1006"/>
                    <a:gd name="T53" fmla="*/ 1858 h 1873"/>
                    <a:gd name="T54" fmla="*/ 269 w 1006"/>
                    <a:gd name="T55" fmla="*/ 1830 h 1873"/>
                    <a:gd name="T56" fmla="*/ 297 w 1006"/>
                    <a:gd name="T57" fmla="*/ 1802 h 1873"/>
                    <a:gd name="T58" fmla="*/ 340 w 1006"/>
                    <a:gd name="T59" fmla="*/ 1745 h 1873"/>
                    <a:gd name="T60" fmla="*/ 354 w 1006"/>
                    <a:gd name="T61" fmla="*/ 1688 h 1873"/>
                    <a:gd name="T62" fmla="*/ 368 w 1006"/>
                    <a:gd name="T63" fmla="*/ 1617 h 1873"/>
                    <a:gd name="T64" fmla="*/ 340 w 1006"/>
                    <a:gd name="T65" fmla="*/ 1546 h 1873"/>
                    <a:gd name="T66" fmla="*/ 312 w 1006"/>
                    <a:gd name="T67" fmla="*/ 1475 h 1873"/>
                    <a:gd name="T68" fmla="*/ 269 w 1006"/>
                    <a:gd name="T69" fmla="*/ 1405 h 1873"/>
                    <a:gd name="T70" fmla="*/ 226 w 1006"/>
                    <a:gd name="T71" fmla="*/ 1334 h 1873"/>
                    <a:gd name="T72" fmla="*/ 198 w 1006"/>
                    <a:gd name="T73" fmla="*/ 1291 h 1873"/>
                    <a:gd name="T74" fmla="*/ 184 w 1006"/>
                    <a:gd name="T75" fmla="*/ 1234 h 1873"/>
                    <a:gd name="T76" fmla="*/ 170 w 1006"/>
                    <a:gd name="T77" fmla="*/ 1178 h 1873"/>
                    <a:gd name="T78" fmla="*/ 198 w 1006"/>
                    <a:gd name="T79" fmla="*/ 1121 h 1873"/>
                    <a:gd name="T80" fmla="*/ 226 w 1006"/>
                    <a:gd name="T81" fmla="*/ 1064 h 1873"/>
                    <a:gd name="T82" fmla="*/ 297 w 1006"/>
                    <a:gd name="T83" fmla="*/ 993 h 1873"/>
                    <a:gd name="T84" fmla="*/ 312 w 1006"/>
                    <a:gd name="T85" fmla="*/ 894 h 1873"/>
                    <a:gd name="T86" fmla="*/ 312 w 1006"/>
                    <a:gd name="T87" fmla="*/ 795 h 1873"/>
                    <a:gd name="T88" fmla="*/ 283 w 1006"/>
                    <a:gd name="T89" fmla="*/ 752 h 1873"/>
                    <a:gd name="T90" fmla="*/ 226 w 1006"/>
                    <a:gd name="T91" fmla="*/ 653 h 1873"/>
                    <a:gd name="T92" fmla="*/ 127 w 1006"/>
                    <a:gd name="T93" fmla="*/ 610 h 1873"/>
                    <a:gd name="T94" fmla="*/ 85 w 1006"/>
                    <a:gd name="T95" fmla="*/ 582 h 1873"/>
                    <a:gd name="T96" fmla="*/ 42 w 1006"/>
                    <a:gd name="T97" fmla="*/ 539 h 1873"/>
                    <a:gd name="T98" fmla="*/ 184 w 1006"/>
                    <a:gd name="T99" fmla="*/ 270 h 1873"/>
                    <a:gd name="T100" fmla="*/ 255 w 1006"/>
                    <a:gd name="T101" fmla="*/ 156 h 1873"/>
                    <a:gd name="T102" fmla="*/ 312 w 1006"/>
                    <a:gd name="T103" fmla="*/ 85 h 1873"/>
                    <a:gd name="T104" fmla="*/ 368 w 1006"/>
                    <a:gd name="T105" fmla="*/ 43 h 1873"/>
                    <a:gd name="T106" fmla="*/ 453 w 1006"/>
                    <a:gd name="T107" fmla="*/ 0 h 1873"/>
                    <a:gd name="T108" fmla="*/ 510 w 1006"/>
                    <a:gd name="T109" fmla="*/ 128 h 1873"/>
                    <a:gd name="T110" fmla="*/ 553 w 1006"/>
                    <a:gd name="T111" fmla="*/ 199 h 1873"/>
                    <a:gd name="T112" fmla="*/ 595 w 1006"/>
                    <a:gd name="T113" fmla="*/ 327 h 1873"/>
                    <a:gd name="T114" fmla="*/ 624 w 1006"/>
                    <a:gd name="T115" fmla="*/ 383 h 1873"/>
                    <a:gd name="T116" fmla="*/ 666 w 1006"/>
                    <a:gd name="T117" fmla="*/ 454 h 1873"/>
                    <a:gd name="T118" fmla="*/ 680 w 1006"/>
                    <a:gd name="T119" fmla="*/ 497 h 1873"/>
                    <a:gd name="T120" fmla="*/ 709 w 1006"/>
                    <a:gd name="T121" fmla="*/ 539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pattFill prst="divot">
                  <a:fgClr>
                    <a:srgbClr val="FF66FF"/>
                  </a:fgClr>
                  <a:bgClr>
                    <a:srgbClr val="FFFFFF"/>
                  </a:bgClr>
                </a:pattFill>
                <a:ln w="0">
                  <a:solidFill>
                    <a:srgbClr val="333333"/>
                  </a:solidFill>
                  <a:round/>
                  <a:headEnd/>
                  <a:tailEnd/>
                </a:ln>
              </p:spPr>
              <p:txBody>
                <a:bodyPr/>
                <a:lstStyle/>
                <a:p>
                  <a:endParaRPr lang="ja-JP" altLang="en-US"/>
                </a:p>
              </p:txBody>
            </p:sp>
            <p:sp>
              <p:nvSpPr>
                <p:cNvPr id="49" name="Freeform 42"/>
                <p:cNvSpPr>
                  <a:spLocks/>
                </p:cNvSpPr>
                <p:nvPr/>
              </p:nvSpPr>
              <p:spPr bwMode="auto">
                <a:xfrm>
                  <a:off x="4638" y="5489"/>
                  <a:ext cx="1248" cy="2454"/>
                </a:xfrm>
                <a:custGeom>
                  <a:avLst/>
                  <a:gdLst>
                    <a:gd name="T0" fmla="*/ 836 w 1248"/>
                    <a:gd name="T1" fmla="*/ 156 h 2454"/>
                    <a:gd name="T2" fmla="*/ 950 w 1248"/>
                    <a:gd name="T3" fmla="*/ 142 h 2454"/>
                    <a:gd name="T4" fmla="*/ 1148 w 1248"/>
                    <a:gd name="T5" fmla="*/ 185 h 2454"/>
                    <a:gd name="T6" fmla="*/ 1148 w 1248"/>
                    <a:gd name="T7" fmla="*/ 213 h 2454"/>
                    <a:gd name="T8" fmla="*/ 1162 w 1248"/>
                    <a:gd name="T9" fmla="*/ 284 h 2454"/>
                    <a:gd name="T10" fmla="*/ 1233 w 1248"/>
                    <a:gd name="T11" fmla="*/ 355 h 2454"/>
                    <a:gd name="T12" fmla="*/ 1106 w 1248"/>
                    <a:gd name="T13" fmla="*/ 681 h 2454"/>
                    <a:gd name="T14" fmla="*/ 992 w 1248"/>
                    <a:gd name="T15" fmla="*/ 1008 h 2454"/>
                    <a:gd name="T16" fmla="*/ 992 w 1248"/>
                    <a:gd name="T17" fmla="*/ 1277 h 2454"/>
                    <a:gd name="T18" fmla="*/ 992 w 1248"/>
                    <a:gd name="T19" fmla="*/ 1362 h 2454"/>
                    <a:gd name="T20" fmla="*/ 992 w 1248"/>
                    <a:gd name="T21" fmla="*/ 1476 h 2454"/>
                    <a:gd name="T22" fmla="*/ 1120 w 1248"/>
                    <a:gd name="T23" fmla="*/ 1561 h 2454"/>
                    <a:gd name="T24" fmla="*/ 1120 w 1248"/>
                    <a:gd name="T25" fmla="*/ 1646 h 2454"/>
                    <a:gd name="T26" fmla="*/ 1120 w 1248"/>
                    <a:gd name="T27" fmla="*/ 1802 h 2454"/>
                    <a:gd name="T28" fmla="*/ 1106 w 1248"/>
                    <a:gd name="T29" fmla="*/ 1915 h 2454"/>
                    <a:gd name="T30" fmla="*/ 1106 w 1248"/>
                    <a:gd name="T31" fmla="*/ 1972 h 2454"/>
                    <a:gd name="T32" fmla="*/ 1106 w 1248"/>
                    <a:gd name="T33" fmla="*/ 2000 h 2454"/>
                    <a:gd name="T34" fmla="*/ 992 w 1248"/>
                    <a:gd name="T35" fmla="*/ 2000 h 2454"/>
                    <a:gd name="T36" fmla="*/ 893 w 1248"/>
                    <a:gd name="T37" fmla="*/ 2015 h 2454"/>
                    <a:gd name="T38" fmla="*/ 780 w 1248"/>
                    <a:gd name="T39" fmla="*/ 2015 h 2454"/>
                    <a:gd name="T40" fmla="*/ 680 w 1248"/>
                    <a:gd name="T41" fmla="*/ 2029 h 2454"/>
                    <a:gd name="T42" fmla="*/ 638 w 1248"/>
                    <a:gd name="T43" fmla="*/ 2128 h 2454"/>
                    <a:gd name="T44" fmla="*/ 638 w 1248"/>
                    <a:gd name="T45" fmla="*/ 2185 h 2454"/>
                    <a:gd name="T46" fmla="*/ 595 w 1248"/>
                    <a:gd name="T47" fmla="*/ 2227 h 2454"/>
                    <a:gd name="T48" fmla="*/ 595 w 1248"/>
                    <a:gd name="T49" fmla="*/ 2270 h 2454"/>
                    <a:gd name="T50" fmla="*/ 609 w 1248"/>
                    <a:gd name="T51" fmla="*/ 2312 h 2454"/>
                    <a:gd name="T52" fmla="*/ 609 w 1248"/>
                    <a:gd name="T53" fmla="*/ 2355 h 2454"/>
                    <a:gd name="T54" fmla="*/ 624 w 1248"/>
                    <a:gd name="T55" fmla="*/ 2412 h 2454"/>
                    <a:gd name="T56" fmla="*/ 609 w 1248"/>
                    <a:gd name="T57" fmla="*/ 2412 h 2454"/>
                    <a:gd name="T58" fmla="*/ 609 w 1248"/>
                    <a:gd name="T59" fmla="*/ 2327 h 2454"/>
                    <a:gd name="T60" fmla="*/ 595 w 1248"/>
                    <a:gd name="T61" fmla="*/ 2242 h 2454"/>
                    <a:gd name="T62" fmla="*/ 567 w 1248"/>
                    <a:gd name="T63" fmla="*/ 2213 h 2454"/>
                    <a:gd name="T64" fmla="*/ 524 w 1248"/>
                    <a:gd name="T65" fmla="*/ 2199 h 2454"/>
                    <a:gd name="T66" fmla="*/ 468 w 1248"/>
                    <a:gd name="T67" fmla="*/ 2199 h 2454"/>
                    <a:gd name="T68" fmla="*/ 397 w 1248"/>
                    <a:gd name="T69" fmla="*/ 2171 h 2454"/>
                    <a:gd name="T70" fmla="*/ 326 w 1248"/>
                    <a:gd name="T71" fmla="*/ 2171 h 2454"/>
                    <a:gd name="T72" fmla="*/ 326 w 1248"/>
                    <a:gd name="T73" fmla="*/ 2142 h 2454"/>
                    <a:gd name="T74" fmla="*/ 326 w 1248"/>
                    <a:gd name="T75" fmla="*/ 2100 h 2454"/>
                    <a:gd name="T76" fmla="*/ 326 w 1248"/>
                    <a:gd name="T77" fmla="*/ 2057 h 2454"/>
                    <a:gd name="T78" fmla="*/ 340 w 1248"/>
                    <a:gd name="T79" fmla="*/ 2029 h 2454"/>
                    <a:gd name="T80" fmla="*/ 340 w 1248"/>
                    <a:gd name="T81" fmla="*/ 1944 h 2454"/>
                    <a:gd name="T82" fmla="*/ 326 w 1248"/>
                    <a:gd name="T83" fmla="*/ 1873 h 2454"/>
                    <a:gd name="T84" fmla="*/ 340 w 1248"/>
                    <a:gd name="T85" fmla="*/ 1759 h 2454"/>
                    <a:gd name="T86" fmla="*/ 340 w 1248"/>
                    <a:gd name="T87" fmla="*/ 1717 h 2454"/>
                    <a:gd name="T88" fmla="*/ 340 w 1248"/>
                    <a:gd name="T89" fmla="*/ 1660 h 2454"/>
                    <a:gd name="T90" fmla="*/ 340 w 1248"/>
                    <a:gd name="T91" fmla="*/ 1617 h 2454"/>
                    <a:gd name="T92" fmla="*/ 354 w 1248"/>
                    <a:gd name="T93" fmla="*/ 1589 h 2454"/>
                    <a:gd name="T94" fmla="*/ 241 w 1248"/>
                    <a:gd name="T95" fmla="*/ 1561 h 2454"/>
                    <a:gd name="T96" fmla="*/ 14 w 1248"/>
                    <a:gd name="T97" fmla="*/ 1518 h 2454"/>
                    <a:gd name="T98" fmla="*/ 56 w 1248"/>
                    <a:gd name="T99" fmla="*/ 1305 h 2454"/>
                    <a:gd name="T100" fmla="*/ 113 w 1248"/>
                    <a:gd name="T101" fmla="*/ 1206 h 2454"/>
                    <a:gd name="T102" fmla="*/ 141 w 1248"/>
                    <a:gd name="T103" fmla="*/ 1135 h 2454"/>
                    <a:gd name="T104" fmla="*/ 212 w 1248"/>
                    <a:gd name="T105" fmla="*/ 965 h 2454"/>
                    <a:gd name="T106" fmla="*/ 312 w 1248"/>
                    <a:gd name="T107" fmla="*/ 738 h 2454"/>
                    <a:gd name="T108" fmla="*/ 354 w 1248"/>
                    <a:gd name="T109" fmla="*/ 610 h 2454"/>
                    <a:gd name="T110" fmla="*/ 368 w 1248"/>
                    <a:gd name="T111" fmla="*/ 539 h 2454"/>
                    <a:gd name="T112" fmla="*/ 382 w 1248"/>
                    <a:gd name="T113" fmla="*/ 341 h 2454"/>
                    <a:gd name="T114" fmla="*/ 524 w 1248"/>
                    <a:gd name="T115" fmla="*/ 128 h 2454"/>
                    <a:gd name="T116" fmla="*/ 624 w 1248"/>
                    <a:gd name="T117" fmla="*/ 57 h 2454"/>
                    <a:gd name="T118" fmla="*/ 723 w 1248"/>
                    <a:gd name="T119" fmla="*/ 142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pattFill prst="pct20">
                  <a:fgClr>
                    <a:srgbClr val="FF0000"/>
                  </a:fgClr>
                  <a:bgClr>
                    <a:srgbClr val="FFFFFF"/>
                  </a:bgClr>
                </a:pattFill>
                <a:ln w="9525">
                  <a:solidFill>
                    <a:srgbClr val="333333"/>
                  </a:solidFill>
                  <a:round/>
                  <a:headEnd/>
                  <a:tailEnd/>
                </a:ln>
              </p:spPr>
              <p:txBody>
                <a:bodyPr/>
                <a:lstStyle/>
                <a:p>
                  <a:endParaRPr lang="ja-JP" altLang="en-US"/>
                </a:p>
              </p:txBody>
            </p:sp>
            <p:sp>
              <p:nvSpPr>
                <p:cNvPr id="50" name="Freeform 41"/>
                <p:cNvSpPr>
                  <a:spLocks/>
                </p:cNvSpPr>
                <p:nvPr/>
              </p:nvSpPr>
              <p:spPr bwMode="auto">
                <a:xfrm>
                  <a:off x="5262" y="3773"/>
                  <a:ext cx="1205" cy="832"/>
                </a:xfrm>
                <a:custGeom>
                  <a:avLst/>
                  <a:gdLst>
                    <a:gd name="T0" fmla="*/ 723 w 1205"/>
                    <a:gd name="T1" fmla="*/ 99 h 865"/>
                    <a:gd name="T2" fmla="*/ 751 w 1205"/>
                    <a:gd name="T3" fmla="*/ 112 h 865"/>
                    <a:gd name="T4" fmla="*/ 822 w 1205"/>
                    <a:gd name="T5" fmla="*/ 112 h 865"/>
                    <a:gd name="T6" fmla="*/ 865 w 1205"/>
                    <a:gd name="T7" fmla="*/ 124 h 865"/>
                    <a:gd name="T8" fmla="*/ 936 w 1205"/>
                    <a:gd name="T9" fmla="*/ 148 h 865"/>
                    <a:gd name="T10" fmla="*/ 1021 w 1205"/>
                    <a:gd name="T11" fmla="*/ 173 h 865"/>
                    <a:gd name="T12" fmla="*/ 1205 w 1205"/>
                    <a:gd name="T13" fmla="*/ 223 h 865"/>
                    <a:gd name="T14" fmla="*/ 1191 w 1205"/>
                    <a:gd name="T15" fmla="*/ 272 h 865"/>
                    <a:gd name="T16" fmla="*/ 1205 w 1205"/>
                    <a:gd name="T17" fmla="*/ 285 h 865"/>
                    <a:gd name="T18" fmla="*/ 1205 w 1205"/>
                    <a:gd name="T19" fmla="*/ 310 h 865"/>
                    <a:gd name="T20" fmla="*/ 1191 w 1205"/>
                    <a:gd name="T21" fmla="*/ 347 h 865"/>
                    <a:gd name="T22" fmla="*/ 1177 w 1205"/>
                    <a:gd name="T23" fmla="*/ 384 h 865"/>
                    <a:gd name="T24" fmla="*/ 1163 w 1205"/>
                    <a:gd name="T25" fmla="*/ 421 h 865"/>
                    <a:gd name="T26" fmla="*/ 1163 w 1205"/>
                    <a:gd name="T27" fmla="*/ 495 h 865"/>
                    <a:gd name="T28" fmla="*/ 1163 w 1205"/>
                    <a:gd name="T29" fmla="*/ 532 h 865"/>
                    <a:gd name="T30" fmla="*/ 1148 w 1205"/>
                    <a:gd name="T31" fmla="*/ 557 h 865"/>
                    <a:gd name="T32" fmla="*/ 1134 w 1205"/>
                    <a:gd name="T33" fmla="*/ 607 h 865"/>
                    <a:gd name="T34" fmla="*/ 992 w 1205"/>
                    <a:gd name="T35" fmla="*/ 656 h 865"/>
                    <a:gd name="T36" fmla="*/ 950 w 1205"/>
                    <a:gd name="T37" fmla="*/ 755 h 865"/>
                    <a:gd name="T38" fmla="*/ 921 w 1205"/>
                    <a:gd name="T39" fmla="*/ 743 h 865"/>
                    <a:gd name="T40" fmla="*/ 893 w 1205"/>
                    <a:gd name="T41" fmla="*/ 743 h 865"/>
                    <a:gd name="T42" fmla="*/ 851 w 1205"/>
                    <a:gd name="T43" fmla="*/ 743 h 865"/>
                    <a:gd name="T44" fmla="*/ 822 w 1205"/>
                    <a:gd name="T45" fmla="*/ 743 h 865"/>
                    <a:gd name="T46" fmla="*/ 765 w 1205"/>
                    <a:gd name="T47" fmla="*/ 731 h 865"/>
                    <a:gd name="T48" fmla="*/ 737 w 1205"/>
                    <a:gd name="T49" fmla="*/ 731 h 865"/>
                    <a:gd name="T50" fmla="*/ 723 w 1205"/>
                    <a:gd name="T51" fmla="*/ 731 h 865"/>
                    <a:gd name="T52" fmla="*/ 680 w 1205"/>
                    <a:gd name="T53" fmla="*/ 731 h 865"/>
                    <a:gd name="T54" fmla="*/ 652 w 1205"/>
                    <a:gd name="T55" fmla="*/ 718 h 865"/>
                    <a:gd name="T56" fmla="*/ 581 w 1205"/>
                    <a:gd name="T57" fmla="*/ 718 h 865"/>
                    <a:gd name="T58" fmla="*/ 496 w 1205"/>
                    <a:gd name="T59" fmla="*/ 705 h 865"/>
                    <a:gd name="T60" fmla="*/ 468 w 1205"/>
                    <a:gd name="T61" fmla="*/ 705 h 865"/>
                    <a:gd name="T62" fmla="*/ 425 w 1205"/>
                    <a:gd name="T63" fmla="*/ 705 h 865"/>
                    <a:gd name="T64" fmla="*/ 397 w 1205"/>
                    <a:gd name="T65" fmla="*/ 705 h 865"/>
                    <a:gd name="T66" fmla="*/ 312 w 1205"/>
                    <a:gd name="T67" fmla="*/ 693 h 865"/>
                    <a:gd name="T68" fmla="*/ 283 w 1205"/>
                    <a:gd name="T69" fmla="*/ 693 h 865"/>
                    <a:gd name="T70" fmla="*/ 198 w 1205"/>
                    <a:gd name="T71" fmla="*/ 705 h 865"/>
                    <a:gd name="T72" fmla="*/ 113 w 1205"/>
                    <a:gd name="T73" fmla="*/ 705 h 865"/>
                    <a:gd name="T74" fmla="*/ 85 w 1205"/>
                    <a:gd name="T75" fmla="*/ 705 h 865"/>
                    <a:gd name="T76" fmla="*/ 70 w 1205"/>
                    <a:gd name="T77" fmla="*/ 705 h 865"/>
                    <a:gd name="T78" fmla="*/ 42 w 1205"/>
                    <a:gd name="T79" fmla="*/ 705 h 865"/>
                    <a:gd name="T80" fmla="*/ 14 w 1205"/>
                    <a:gd name="T81" fmla="*/ 705 h 865"/>
                    <a:gd name="T82" fmla="*/ 0 w 1205"/>
                    <a:gd name="T83" fmla="*/ 681 h 865"/>
                    <a:gd name="T84" fmla="*/ 28 w 1205"/>
                    <a:gd name="T85" fmla="*/ 631 h 865"/>
                    <a:gd name="T86" fmla="*/ 85 w 1205"/>
                    <a:gd name="T87" fmla="*/ 458 h 865"/>
                    <a:gd name="T88" fmla="*/ 99 w 1205"/>
                    <a:gd name="T89" fmla="*/ 396 h 865"/>
                    <a:gd name="T90" fmla="*/ 113 w 1205"/>
                    <a:gd name="T91" fmla="*/ 359 h 865"/>
                    <a:gd name="T92" fmla="*/ 141 w 1205"/>
                    <a:gd name="T93" fmla="*/ 248 h 865"/>
                    <a:gd name="T94" fmla="*/ 141 w 1205"/>
                    <a:gd name="T95" fmla="*/ 210 h 865"/>
                    <a:gd name="T96" fmla="*/ 141 w 1205"/>
                    <a:gd name="T97" fmla="*/ 173 h 865"/>
                    <a:gd name="T98" fmla="*/ 141 w 1205"/>
                    <a:gd name="T99" fmla="*/ 148 h 865"/>
                    <a:gd name="T100" fmla="*/ 141 w 1205"/>
                    <a:gd name="T101" fmla="*/ 99 h 865"/>
                    <a:gd name="T102" fmla="*/ 269 w 1205"/>
                    <a:gd name="T103" fmla="*/ 86 h 865"/>
                    <a:gd name="T104" fmla="*/ 354 w 1205"/>
                    <a:gd name="T105" fmla="*/ 86 h 865"/>
                    <a:gd name="T106" fmla="*/ 368 w 1205"/>
                    <a:gd name="T107" fmla="*/ 62 h 865"/>
                    <a:gd name="T108" fmla="*/ 368 w 1205"/>
                    <a:gd name="T109" fmla="*/ 13 h 865"/>
                    <a:gd name="T110" fmla="*/ 581 w 1205"/>
                    <a:gd name="T111" fmla="*/ 86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pattFill prst="dotGrid">
                  <a:fgClr>
                    <a:srgbClr val="009900"/>
                  </a:fgClr>
                  <a:bgClr>
                    <a:srgbClr val="F2FFE5"/>
                  </a:bgClr>
                </a:pattFill>
                <a:ln w="9525">
                  <a:solidFill>
                    <a:srgbClr val="333333"/>
                  </a:solidFill>
                  <a:round/>
                  <a:headEnd/>
                  <a:tailEnd/>
                </a:ln>
              </p:spPr>
              <p:txBody>
                <a:bodyPr/>
                <a:lstStyle/>
                <a:p>
                  <a:endParaRPr lang="ja-JP" altLang="en-US"/>
                </a:p>
              </p:txBody>
            </p:sp>
            <p:sp>
              <p:nvSpPr>
                <p:cNvPr id="51" name="Freeform 40"/>
                <p:cNvSpPr>
                  <a:spLocks/>
                </p:cNvSpPr>
                <p:nvPr/>
              </p:nvSpPr>
              <p:spPr bwMode="auto">
                <a:xfrm>
                  <a:off x="4240" y="140"/>
                  <a:ext cx="2128" cy="2156"/>
                </a:xfrm>
                <a:custGeom>
                  <a:avLst/>
                  <a:gdLst>
                    <a:gd name="T0" fmla="*/ 1731 w 2128"/>
                    <a:gd name="T1" fmla="*/ 14 h 2156"/>
                    <a:gd name="T2" fmla="*/ 1787 w 2128"/>
                    <a:gd name="T3" fmla="*/ 71 h 2156"/>
                    <a:gd name="T4" fmla="*/ 1802 w 2128"/>
                    <a:gd name="T5" fmla="*/ 142 h 2156"/>
                    <a:gd name="T6" fmla="*/ 1802 w 2128"/>
                    <a:gd name="T7" fmla="*/ 213 h 2156"/>
                    <a:gd name="T8" fmla="*/ 1787 w 2128"/>
                    <a:gd name="T9" fmla="*/ 270 h 2156"/>
                    <a:gd name="T10" fmla="*/ 1773 w 2128"/>
                    <a:gd name="T11" fmla="*/ 369 h 2156"/>
                    <a:gd name="T12" fmla="*/ 1787 w 2128"/>
                    <a:gd name="T13" fmla="*/ 482 h 2156"/>
                    <a:gd name="T14" fmla="*/ 1958 w 2128"/>
                    <a:gd name="T15" fmla="*/ 553 h 2156"/>
                    <a:gd name="T16" fmla="*/ 1887 w 2128"/>
                    <a:gd name="T17" fmla="*/ 567 h 2156"/>
                    <a:gd name="T18" fmla="*/ 1943 w 2128"/>
                    <a:gd name="T19" fmla="*/ 596 h 2156"/>
                    <a:gd name="T20" fmla="*/ 1986 w 2128"/>
                    <a:gd name="T21" fmla="*/ 553 h 2156"/>
                    <a:gd name="T22" fmla="*/ 2071 w 2128"/>
                    <a:gd name="T23" fmla="*/ 582 h 2156"/>
                    <a:gd name="T24" fmla="*/ 2043 w 2128"/>
                    <a:gd name="T25" fmla="*/ 738 h 2156"/>
                    <a:gd name="T26" fmla="*/ 1986 w 2128"/>
                    <a:gd name="T27" fmla="*/ 908 h 2156"/>
                    <a:gd name="T28" fmla="*/ 1958 w 2128"/>
                    <a:gd name="T29" fmla="*/ 1106 h 2156"/>
                    <a:gd name="T30" fmla="*/ 1929 w 2128"/>
                    <a:gd name="T31" fmla="*/ 1291 h 2156"/>
                    <a:gd name="T32" fmla="*/ 1802 w 2128"/>
                    <a:gd name="T33" fmla="*/ 1418 h 2156"/>
                    <a:gd name="T34" fmla="*/ 1646 w 2128"/>
                    <a:gd name="T35" fmla="*/ 1504 h 2156"/>
                    <a:gd name="T36" fmla="*/ 1447 w 2128"/>
                    <a:gd name="T37" fmla="*/ 1560 h 2156"/>
                    <a:gd name="T38" fmla="*/ 1291 w 2128"/>
                    <a:gd name="T39" fmla="*/ 1574 h 2156"/>
                    <a:gd name="T40" fmla="*/ 1163 w 2128"/>
                    <a:gd name="T41" fmla="*/ 1574 h 2156"/>
                    <a:gd name="T42" fmla="*/ 965 w 2128"/>
                    <a:gd name="T43" fmla="*/ 1546 h 2156"/>
                    <a:gd name="T44" fmla="*/ 851 w 2128"/>
                    <a:gd name="T45" fmla="*/ 1560 h 2156"/>
                    <a:gd name="T46" fmla="*/ 752 w 2128"/>
                    <a:gd name="T47" fmla="*/ 1617 h 2156"/>
                    <a:gd name="T48" fmla="*/ 667 w 2128"/>
                    <a:gd name="T49" fmla="*/ 1688 h 2156"/>
                    <a:gd name="T50" fmla="*/ 582 w 2128"/>
                    <a:gd name="T51" fmla="*/ 1830 h 2156"/>
                    <a:gd name="T52" fmla="*/ 57 w 2128"/>
                    <a:gd name="T53" fmla="*/ 2156 h 2156"/>
                    <a:gd name="T54" fmla="*/ 43 w 2128"/>
                    <a:gd name="T55" fmla="*/ 1901 h 2156"/>
                    <a:gd name="T56" fmla="*/ 29 w 2128"/>
                    <a:gd name="T57" fmla="*/ 1844 h 2156"/>
                    <a:gd name="T58" fmla="*/ 0 w 2128"/>
                    <a:gd name="T59" fmla="*/ 1731 h 2156"/>
                    <a:gd name="T60" fmla="*/ 0 w 2128"/>
                    <a:gd name="T61" fmla="*/ 1617 h 2156"/>
                    <a:gd name="T62" fmla="*/ 15 w 2128"/>
                    <a:gd name="T63" fmla="*/ 1518 h 2156"/>
                    <a:gd name="T64" fmla="*/ 29 w 2128"/>
                    <a:gd name="T65" fmla="*/ 1475 h 2156"/>
                    <a:gd name="T66" fmla="*/ 57 w 2128"/>
                    <a:gd name="T67" fmla="*/ 1390 h 2156"/>
                    <a:gd name="T68" fmla="*/ 128 w 2128"/>
                    <a:gd name="T69" fmla="*/ 1248 h 2156"/>
                    <a:gd name="T70" fmla="*/ 128 w 2128"/>
                    <a:gd name="T71" fmla="*/ 1206 h 2156"/>
                    <a:gd name="T72" fmla="*/ 142 w 2128"/>
                    <a:gd name="T73" fmla="*/ 1149 h 2156"/>
                    <a:gd name="T74" fmla="*/ 156 w 2128"/>
                    <a:gd name="T75" fmla="*/ 1106 h 2156"/>
                    <a:gd name="T76" fmla="*/ 227 w 2128"/>
                    <a:gd name="T77" fmla="*/ 1064 h 2156"/>
                    <a:gd name="T78" fmla="*/ 369 w 2128"/>
                    <a:gd name="T79" fmla="*/ 950 h 2156"/>
                    <a:gd name="T80" fmla="*/ 511 w 2128"/>
                    <a:gd name="T81" fmla="*/ 851 h 2156"/>
                    <a:gd name="T82" fmla="*/ 624 w 2128"/>
                    <a:gd name="T83" fmla="*/ 851 h 2156"/>
                    <a:gd name="T84" fmla="*/ 681 w 2128"/>
                    <a:gd name="T85" fmla="*/ 865 h 2156"/>
                    <a:gd name="T86" fmla="*/ 752 w 2128"/>
                    <a:gd name="T87" fmla="*/ 879 h 2156"/>
                    <a:gd name="T88" fmla="*/ 809 w 2128"/>
                    <a:gd name="T89" fmla="*/ 908 h 2156"/>
                    <a:gd name="T90" fmla="*/ 866 w 2128"/>
                    <a:gd name="T91" fmla="*/ 908 h 2156"/>
                    <a:gd name="T92" fmla="*/ 951 w 2128"/>
                    <a:gd name="T93" fmla="*/ 879 h 2156"/>
                    <a:gd name="T94" fmla="*/ 993 w 2128"/>
                    <a:gd name="T95" fmla="*/ 851 h 2156"/>
                    <a:gd name="T96" fmla="*/ 1022 w 2128"/>
                    <a:gd name="T97" fmla="*/ 794 h 2156"/>
                    <a:gd name="T98" fmla="*/ 1064 w 2128"/>
                    <a:gd name="T99" fmla="*/ 766 h 2156"/>
                    <a:gd name="T100" fmla="*/ 1092 w 2128"/>
                    <a:gd name="T101" fmla="*/ 709 h 2156"/>
                    <a:gd name="T102" fmla="*/ 979 w 2128"/>
                    <a:gd name="T103" fmla="*/ 638 h 2156"/>
                    <a:gd name="T104" fmla="*/ 1064 w 2128"/>
                    <a:gd name="T105" fmla="*/ 539 h 2156"/>
                    <a:gd name="T106" fmla="*/ 1107 w 2128"/>
                    <a:gd name="T107" fmla="*/ 426 h 2156"/>
                    <a:gd name="T108" fmla="*/ 1192 w 2128"/>
                    <a:gd name="T109" fmla="*/ 383 h 2156"/>
                    <a:gd name="T110" fmla="*/ 1348 w 2128"/>
                    <a:gd name="T111" fmla="*/ 340 h 2156"/>
                    <a:gd name="T112" fmla="*/ 1404 w 2128"/>
                    <a:gd name="T113" fmla="*/ 284 h 2156"/>
                    <a:gd name="T114" fmla="*/ 1447 w 2128"/>
                    <a:gd name="T115" fmla="*/ 156 h 2156"/>
                    <a:gd name="T116" fmla="*/ 1518 w 2128"/>
                    <a:gd name="T117" fmla="*/ 57 h 2156"/>
                    <a:gd name="T118" fmla="*/ 1617 w 2128"/>
                    <a:gd name="T119" fmla="*/ 14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pattFill prst="ltUpDiag">
                  <a:fgClr>
                    <a:srgbClr val="FFFF00"/>
                  </a:fgClr>
                  <a:bgClr>
                    <a:srgbClr val="FFFFFF"/>
                  </a:bgClr>
                </a:pattFill>
                <a:ln w="9525">
                  <a:solidFill>
                    <a:srgbClr val="333333"/>
                  </a:solidFill>
                  <a:round/>
                  <a:headEnd/>
                  <a:tailEnd/>
                </a:ln>
              </p:spPr>
              <p:txBody>
                <a:bodyPr/>
                <a:lstStyle/>
                <a:p>
                  <a:endParaRPr lang="ja-JP" altLang="en-US"/>
                </a:p>
              </p:txBody>
            </p:sp>
            <p:sp>
              <p:nvSpPr>
                <p:cNvPr id="52" name="Freeform 39"/>
                <p:cNvSpPr>
                  <a:spLocks/>
                </p:cNvSpPr>
                <p:nvPr/>
              </p:nvSpPr>
              <p:spPr bwMode="auto">
                <a:xfrm>
                  <a:off x="2779" y="2823"/>
                  <a:ext cx="1065" cy="1148"/>
                </a:xfrm>
                <a:custGeom>
                  <a:avLst/>
                  <a:gdLst>
                    <a:gd name="T0" fmla="*/ 610 w 1063"/>
                    <a:gd name="T1" fmla="*/ 212 h 1149"/>
                    <a:gd name="T2" fmla="*/ 638 w 1063"/>
                    <a:gd name="T3" fmla="*/ 227 h 1149"/>
                    <a:gd name="T4" fmla="*/ 652 w 1063"/>
                    <a:gd name="T5" fmla="*/ 241 h 1149"/>
                    <a:gd name="T6" fmla="*/ 766 w 1063"/>
                    <a:gd name="T7" fmla="*/ 297 h 1149"/>
                    <a:gd name="T8" fmla="*/ 822 w 1063"/>
                    <a:gd name="T9" fmla="*/ 283 h 1149"/>
                    <a:gd name="T10" fmla="*/ 893 w 1063"/>
                    <a:gd name="T11" fmla="*/ 241 h 1149"/>
                    <a:gd name="T12" fmla="*/ 950 w 1063"/>
                    <a:gd name="T13" fmla="*/ 198 h 1149"/>
                    <a:gd name="T14" fmla="*/ 1049 w 1063"/>
                    <a:gd name="T15" fmla="*/ 184 h 1149"/>
                    <a:gd name="T16" fmla="*/ 1049 w 1063"/>
                    <a:gd name="T17" fmla="*/ 198 h 1149"/>
                    <a:gd name="T18" fmla="*/ 1035 w 1063"/>
                    <a:gd name="T19" fmla="*/ 241 h 1149"/>
                    <a:gd name="T20" fmla="*/ 1021 w 1063"/>
                    <a:gd name="T21" fmla="*/ 283 h 1149"/>
                    <a:gd name="T22" fmla="*/ 1007 w 1063"/>
                    <a:gd name="T23" fmla="*/ 297 h 1149"/>
                    <a:gd name="T24" fmla="*/ 1007 w 1063"/>
                    <a:gd name="T25" fmla="*/ 340 h 1149"/>
                    <a:gd name="T26" fmla="*/ 1007 w 1063"/>
                    <a:gd name="T27" fmla="*/ 368 h 1149"/>
                    <a:gd name="T28" fmla="*/ 1021 w 1063"/>
                    <a:gd name="T29" fmla="*/ 397 h 1149"/>
                    <a:gd name="T30" fmla="*/ 1049 w 1063"/>
                    <a:gd name="T31" fmla="*/ 524 h 1149"/>
                    <a:gd name="T32" fmla="*/ 1063 w 1063"/>
                    <a:gd name="T33" fmla="*/ 567 h 1149"/>
                    <a:gd name="T34" fmla="*/ 1021 w 1063"/>
                    <a:gd name="T35" fmla="*/ 581 h 1149"/>
                    <a:gd name="T36" fmla="*/ 978 w 1063"/>
                    <a:gd name="T37" fmla="*/ 610 h 1149"/>
                    <a:gd name="T38" fmla="*/ 964 w 1063"/>
                    <a:gd name="T39" fmla="*/ 624 h 1149"/>
                    <a:gd name="T40" fmla="*/ 922 w 1063"/>
                    <a:gd name="T41" fmla="*/ 652 h 1149"/>
                    <a:gd name="T42" fmla="*/ 879 w 1063"/>
                    <a:gd name="T43" fmla="*/ 695 h 1149"/>
                    <a:gd name="T44" fmla="*/ 780 w 1063"/>
                    <a:gd name="T45" fmla="*/ 808 h 1149"/>
                    <a:gd name="T46" fmla="*/ 737 w 1063"/>
                    <a:gd name="T47" fmla="*/ 879 h 1149"/>
                    <a:gd name="T48" fmla="*/ 709 w 1063"/>
                    <a:gd name="T49" fmla="*/ 922 h 1149"/>
                    <a:gd name="T50" fmla="*/ 496 w 1063"/>
                    <a:gd name="T51" fmla="*/ 1092 h 1149"/>
                    <a:gd name="T52" fmla="*/ 368 w 1063"/>
                    <a:gd name="T53" fmla="*/ 1149 h 1149"/>
                    <a:gd name="T54" fmla="*/ 340 w 1063"/>
                    <a:gd name="T55" fmla="*/ 1092 h 1149"/>
                    <a:gd name="T56" fmla="*/ 255 w 1063"/>
                    <a:gd name="T57" fmla="*/ 978 h 1149"/>
                    <a:gd name="T58" fmla="*/ 241 w 1063"/>
                    <a:gd name="T59" fmla="*/ 950 h 1149"/>
                    <a:gd name="T60" fmla="*/ 241 w 1063"/>
                    <a:gd name="T61" fmla="*/ 950 h 1149"/>
                    <a:gd name="T62" fmla="*/ 241 w 1063"/>
                    <a:gd name="T63" fmla="*/ 936 h 1149"/>
                    <a:gd name="T64" fmla="*/ 227 w 1063"/>
                    <a:gd name="T65" fmla="*/ 922 h 1149"/>
                    <a:gd name="T66" fmla="*/ 227 w 1063"/>
                    <a:gd name="T67" fmla="*/ 922 h 1149"/>
                    <a:gd name="T68" fmla="*/ 212 w 1063"/>
                    <a:gd name="T69" fmla="*/ 907 h 1149"/>
                    <a:gd name="T70" fmla="*/ 170 w 1063"/>
                    <a:gd name="T71" fmla="*/ 879 h 1149"/>
                    <a:gd name="T72" fmla="*/ 113 w 1063"/>
                    <a:gd name="T73" fmla="*/ 879 h 1149"/>
                    <a:gd name="T74" fmla="*/ 71 w 1063"/>
                    <a:gd name="T75" fmla="*/ 865 h 1149"/>
                    <a:gd name="T76" fmla="*/ 14 w 1063"/>
                    <a:gd name="T77" fmla="*/ 851 h 1149"/>
                    <a:gd name="T78" fmla="*/ 14 w 1063"/>
                    <a:gd name="T79" fmla="*/ 822 h 1149"/>
                    <a:gd name="T80" fmla="*/ 28 w 1063"/>
                    <a:gd name="T81" fmla="*/ 766 h 1149"/>
                    <a:gd name="T82" fmla="*/ 71 w 1063"/>
                    <a:gd name="T83" fmla="*/ 638 h 1149"/>
                    <a:gd name="T84" fmla="*/ 56 w 1063"/>
                    <a:gd name="T85" fmla="*/ 581 h 1149"/>
                    <a:gd name="T86" fmla="*/ 28 w 1063"/>
                    <a:gd name="T87" fmla="*/ 496 h 1149"/>
                    <a:gd name="T88" fmla="*/ 28 w 1063"/>
                    <a:gd name="T89" fmla="*/ 482 h 1149"/>
                    <a:gd name="T90" fmla="*/ 56 w 1063"/>
                    <a:gd name="T91" fmla="*/ 454 h 1149"/>
                    <a:gd name="T92" fmla="*/ 85 w 1063"/>
                    <a:gd name="T93" fmla="*/ 425 h 1149"/>
                    <a:gd name="T94" fmla="*/ 42 w 1063"/>
                    <a:gd name="T95" fmla="*/ 354 h 1149"/>
                    <a:gd name="T96" fmla="*/ 28 w 1063"/>
                    <a:gd name="T97" fmla="*/ 283 h 1149"/>
                    <a:gd name="T98" fmla="*/ 156 w 1063"/>
                    <a:gd name="T99" fmla="*/ 198 h 1149"/>
                    <a:gd name="T100" fmla="*/ 227 w 1063"/>
                    <a:gd name="T101" fmla="*/ 141 h 1149"/>
                    <a:gd name="T102" fmla="*/ 368 w 1063"/>
                    <a:gd name="T103" fmla="*/ 42 h 1149"/>
                    <a:gd name="T104" fmla="*/ 439 w 1063"/>
                    <a:gd name="T105" fmla="*/ 0 h 1149"/>
                    <a:gd name="T106" fmla="*/ 496 w 1063"/>
                    <a:gd name="T107" fmla="*/ 71 h 1149"/>
                    <a:gd name="T108" fmla="*/ 524 w 1063"/>
                    <a:gd name="T109" fmla="*/ 113 h 1149"/>
                    <a:gd name="T110" fmla="*/ 539 w 1063"/>
                    <a:gd name="T111" fmla="*/ 127 h 1149"/>
                    <a:gd name="T112" fmla="*/ 567 w 1063"/>
                    <a:gd name="T113" fmla="*/ 156 h 1149"/>
                    <a:gd name="T114" fmla="*/ 567 w 1063"/>
                    <a:gd name="T115" fmla="*/ 156 h 1149"/>
                    <a:gd name="T116" fmla="*/ 581 w 1063"/>
                    <a:gd name="T117" fmla="*/ 184 h 1149"/>
                    <a:gd name="T118" fmla="*/ 610 w 1063"/>
                    <a:gd name="T119" fmla="*/ 212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53" name="Freeform 38"/>
                <p:cNvSpPr>
                  <a:spLocks/>
                </p:cNvSpPr>
                <p:nvPr/>
              </p:nvSpPr>
              <p:spPr bwMode="auto">
                <a:xfrm>
                  <a:off x="5630" y="5490"/>
                  <a:ext cx="1702" cy="2539"/>
                </a:xfrm>
                <a:custGeom>
                  <a:avLst/>
                  <a:gdLst>
                    <a:gd name="T0" fmla="*/ 837 w 1702"/>
                    <a:gd name="T1" fmla="*/ 156 h 2539"/>
                    <a:gd name="T2" fmla="*/ 1177 w 1702"/>
                    <a:gd name="T3" fmla="*/ 468 h 2539"/>
                    <a:gd name="T4" fmla="*/ 1248 w 1702"/>
                    <a:gd name="T5" fmla="*/ 624 h 2539"/>
                    <a:gd name="T6" fmla="*/ 1305 w 1702"/>
                    <a:gd name="T7" fmla="*/ 737 h 2539"/>
                    <a:gd name="T8" fmla="*/ 1291 w 1702"/>
                    <a:gd name="T9" fmla="*/ 851 h 2539"/>
                    <a:gd name="T10" fmla="*/ 1277 w 1702"/>
                    <a:gd name="T11" fmla="*/ 1007 h 2539"/>
                    <a:gd name="T12" fmla="*/ 1277 w 1702"/>
                    <a:gd name="T13" fmla="*/ 1120 h 2539"/>
                    <a:gd name="T14" fmla="*/ 1206 w 1702"/>
                    <a:gd name="T15" fmla="*/ 1134 h 2539"/>
                    <a:gd name="T16" fmla="*/ 1135 w 1702"/>
                    <a:gd name="T17" fmla="*/ 1106 h 2539"/>
                    <a:gd name="T18" fmla="*/ 1021 w 1702"/>
                    <a:gd name="T19" fmla="*/ 1063 h 2539"/>
                    <a:gd name="T20" fmla="*/ 979 w 1702"/>
                    <a:gd name="T21" fmla="*/ 1035 h 2539"/>
                    <a:gd name="T22" fmla="*/ 851 w 1702"/>
                    <a:gd name="T23" fmla="*/ 1021 h 2539"/>
                    <a:gd name="T24" fmla="*/ 823 w 1702"/>
                    <a:gd name="T25" fmla="*/ 964 h 2539"/>
                    <a:gd name="T26" fmla="*/ 780 w 1702"/>
                    <a:gd name="T27" fmla="*/ 993 h 2539"/>
                    <a:gd name="T28" fmla="*/ 780 w 1702"/>
                    <a:gd name="T29" fmla="*/ 1177 h 2539"/>
                    <a:gd name="T30" fmla="*/ 851 w 1702"/>
                    <a:gd name="T31" fmla="*/ 1234 h 2539"/>
                    <a:gd name="T32" fmla="*/ 993 w 1702"/>
                    <a:gd name="T33" fmla="*/ 1262 h 2539"/>
                    <a:gd name="T34" fmla="*/ 1121 w 1702"/>
                    <a:gd name="T35" fmla="*/ 1361 h 2539"/>
                    <a:gd name="T36" fmla="*/ 1234 w 1702"/>
                    <a:gd name="T37" fmla="*/ 1347 h 2539"/>
                    <a:gd name="T38" fmla="*/ 1206 w 1702"/>
                    <a:gd name="T39" fmla="*/ 1248 h 2539"/>
                    <a:gd name="T40" fmla="*/ 1206 w 1702"/>
                    <a:gd name="T41" fmla="*/ 1205 h 2539"/>
                    <a:gd name="T42" fmla="*/ 1234 w 1702"/>
                    <a:gd name="T43" fmla="*/ 1276 h 2539"/>
                    <a:gd name="T44" fmla="*/ 1319 w 1702"/>
                    <a:gd name="T45" fmla="*/ 1319 h 2539"/>
                    <a:gd name="T46" fmla="*/ 1319 w 1702"/>
                    <a:gd name="T47" fmla="*/ 1361 h 2539"/>
                    <a:gd name="T48" fmla="*/ 1433 w 1702"/>
                    <a:gd name="T49" fmla="*/ 1446 h 2539"/>
                    <a:gd name="T50" fmla="*/ 1532 w 1702"/>
                    <a:gd name="T51" fmla="*/ 1461 h 2539"/>
                    <a:gd name="T52" fmla="*/ 1589 w 1702"/>
                    <a:gd name="T53" fmla="*/ 1532 h 2539"/>
                    <a:gd name="T54" fmla="*/ 1688 w 1702"/>
                    <a:gd name="T55" fmla="*/ 1546 h 2539"/>
                    <a:gd name="T56" fmla="*/ 1688 w 1702"/>
                    <a:gd name="T57" fmla="*/ 1602 h 2539"/>
                    <a:gd name="T58" fmla="*/ 1702 w 1702"/>
                    <a:gd name="T59" fmla="*/ 1688 h 2539"/>
                    <a:gd name="T60" fmla="*/ 1631 w 1702"/>
                    <a:gd name="T61" fmla="*/ 1773 h 2539"/>
                    <a:gd name="T62" fmla="*/ 1575 w 1702"/>
                    <a:gd name="T63" fmla="*/ 1844 h 2539"/>
                    <a:gd name="T64" fmla="*/ 1433 w 1702"/>
                    <a:gd name="T65" fmla="*/ 1929 h 2539"/>
                    <a:gd name="T66" fmla="*/ 1433 w 1702"/>
                    <a:gd name="T67" fmla="*/ 2085 h 2539"/>
                    <a:gd name="T68" fmla="*/ 1433 w 1702"/>
                    <a:gd name="T69" fmla="*/ 2212 h 2539"/>
                    <a:gd name="T70" fmla="*/ 1333 w 1702"/>
                    <a:gd name="T71" fmla="*/ 2269 h 2539"/>
                    <a:gd name="T72" fmla="*/ 1121 w 1702"/>
                    <a:gd name="T73" fmla="*/ 2227 h 2539"/>
                    <a:gd name="T74" fmla="*/ 1135 w 1702"/>
                    <a:gd name="T75" fmla="*/ 2297 h 2539"/>
                    <a:gd name="T76" fmla="*/ 1078 w 1702"/>
                    <a:gd name="T77" fmla="*/ 2368 h 2539"/>
                    <a:gd name="T78" fmla="*/ 1107 w 1702"/>
                    <a:gd name="T79" fmla="*/ 2454 h 2539"/>
                    <a:gd name="T80" fmla="*/ 1050 w 1702"/>
                    <a:gd name="T81" fmla="*/ 2524 h 2539"/>
                    <a:gd name="T82" fmla="*/ 1050 w 1702"/>
                    <a:gd name="T83" fmla="*/ 2397 h 2539"/>
                    <a:gd name="T84" fmla="*/ 993 w 1702"/>
                    <a:gd name="T85" fmla="*/ 2326 h 2539"/>
                    <a:gd name="T86" fmla="*/ 951 w 1702"/>
                    <a:gd name="T87" fmla="*/ 2241 h 2539"/>
                    <a:gd name="T88" fmla="*/ 851 w 1702"/>
                    <a:gd name="T89" fmla="*/ 2184 h 2539"/>
                    <a:gd name="T90" fmla="*/ 752 w 1702"/>
                    <a:gd name="T91" fmla="*/ 2184 h 2539"/>
                    <a:gd name="T92" fmla="*/ 624 w 1702"/>
                    <a:gd name="T93" fmla="*/ 2184 h 2539"/>
                    <a:gd name="T94" fmla="*/ 497 w 1702"/>
                    <a:gd name="T95" fmla="*/ 2184 h 2539"/>
                    <a:gd name="T96" fmla="*/ 355 w 1702"/>
                    <a:gd name="T97" fmla="*/ 2184 h 2539"/>
                    <a:gd name="T98" fmla="*/ 298 w 1702"/>
                    <a:gd name="T99" fmla="*/ 2170 h 2539"/>
                    <a:gd name="T100" fmla="*/ 185 w 1702"/>
                    <a:gd name="T101" fmla="*/ 2170 h 2539"/>
                    <a:gd name="T102" fmla="*/ 114 w 1702"/>
                    <a:gd name="T103" fmla="*/ 2099 h 2539"/>
                    <a:gd name="T104" fmla="*/ 114 w 1702"/>
                    <a:gd name="T105" fmla="*/ 1985 h 2539"/>
                    <a:gd name="T106" fmla="*/ 114 w 1702"/>
                    <a:gd name="T107" fmla="*/ 1900 h 2539"/>
                    <a:gd name="T108" fmla="*/ 128 w 1702"/>
                    <a:gd name="T109" fmla="*/ 1631 h 2539"/>
                    <a:gd name="T110" fmla="*/ 0 w 1702"/>
                    <a:gd name="T111" fmla="*/ 1461 h 2539"/>
                    <a:gd name="T112" fmla="*/ 0 w 1702"/>
                    <a:gd name="T113" fmla="*/ 1276 h 2539"/>
                    <a:gd name="T114" fmla="*/ 114 w 1702"/>
                    <a:gd name="T115" fmla="*/ 794 h 2539"/>
                    <a:gd name="T116" fmla="*/ 327 w 1702"/>
                    <a:gd name="T117" fmla="*/ 411 h 2539"/>
                    <a:gd name="T118" fmla="*/ 483 w 1702"/>
                    <a:gd name="T119" fmla="*/ 496 h 2539"/>
                    <a:gd name="T120" fmla="*/ 454 w 1702"/>
                    <a:gd name="T121" fmla="*/ 411 h 2539"/>
                    <a:gd name="T122" fmla="*/ 454 w 1702"/>
                    <a:gd name="T123" fmla="*/ 297 h 2539"/>
                    <a:gd name="T124" fmla="*/ 497 w 1702"/>
                    <a:gd name="T125" fmla="*/ 71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pattFill prst="pct20">
                  <a:fgClr>
                    <a:srgbClr val="FF0000"/>
                  </a:fgClr>
                  <a:bgClr>
                    <a:srgbClr val="FFFFFF"/>
                  </a:bgClr>
                </a:pattFill>
                <a:ln w="9525">
                  <a:solidFill>
                    <a:srgbClr val="333333"/>
                  </a:solidFill>
                  <a:round/>
                  <a:headEnd/>
                  <a:tailEnd/>
                </a:ln>
              </p:spPr>
              <p:txBody>
                <a:bodyPr/>
                <a:lstStyle/>
                <a:p>
                  <a:endParaRPr lang="ja-JP" altLang="en-US"/>
                </a:p>
              </p:txBody>
            </p:sp>
            <p:sp>
              <p:nvSpPr>
                <p:cNvPr id="54" name="Freeform 37"/>
                <p:cNvSpPr>
                  <a:spLocks/>
                </p:cNvSpPr>
                <p:nvPr/>
              </p:nvSpPr>
              <p:spPr bwMode="auto">
                <a:xfrm>
                  <a:off x="3219" y="2155"/>
                  <a:ext cx="1787" cy="1659"/>
                </a:xfrm>
                <a:custGeom>
                  <a:avLst/>
                  <a:gdLst>
                    <a:gd name="T0" fmla="*/ 1504 w 1787"/>
                    <a:gd name="T1" fmla="*/ 85 h 1659"/>
                    <a:gd name="T2" fmla="*/ 1546 w 1787"/>
                    <a:gd name="T3" fmla="*/ 99 h 1659"/>
                    <a:gd name="T4" fmla="*/ 1631 w 1787"/>
                    <a:gd name="T5" fmla="*/ 156 h 1659"/>
                    <a:gd name="T6" fmla="*/ 1702 w 1787"/>
                    <a:gd name="T7" fmla="*/ 255 h 1659"/>
                    <a:gd name="T8" fmla="*/ 1731 w 1787"/>
                    <a:gd name="T9" fmla="*/ 298 h 1659"/>
                    <a:gd name="T10" fmla="*/ 1731 w 1787"/>
                    <a:gd name="T11" fmla="*/ 397 h 1659"/>
                    <a:gd name="T12" fmla="*/ 1716 w 1787"/>
                    <a:gd name="T13" fmla="*/ 482 h 1659"/>
                    <a:gd name="T14" fmla="*/ 1645 w 1787"/>
                    <a:gd name="T15" fmla="*/ 567 h 1659"/>
                    <a:gd name="T16" fmla="*/ 1617 w 1787"/>
                    <a:gd name="T17" fmla="*/ 610 h 1659"/>
                    <a:gd name="T18" fmla="*/ 1589 w 1787"/>
                    <a:gd name="T19" fmla="*/ 681 h 1659"/>
                    <a:gd name="T20" fmla="*/ 1603 w 1787"/>
                    <a:gd name="T21" fmla="*/ 737 h 1659"/>
                    <a:gd name="T22" fmla="*/ 1617 w 1787"/>
                    <a:gd name="T23" fmla="*/ 794 h 1659"/>
                    <a:gd name="T24" fmla="*/ 1645 w 1787"/>
                    <a:gd name="T25" fmla="*/ 837 h 1659"/>
                    <a:gd name="T26" fmla="*/ 1688 w 1787"/>
                    <a:gd name="T27" fmla="*/ 908 h 1659"/>
                    <a:gd name="T28" fmla="*/ 1731 w 1787"/>
                    <a:gd name="T29" fmla="*/ 964 h 1659"/>
                    <a:gd name="T30" fmla="*/ 1759 w 1787"/>
                    <a:gd name="T31" fmla="*/ 1035 h 1659"/>
                    <a:gd name="T32" fmla="*/ 1773 w 1787"/>
                    <a:gd name="T33" fmla="*/ 1106 h 1659"/>
                    <a:gd name="T34" fmla="*/ 1773 w 1787"/>
                    <a:gd name="T35" fmla="*/ 1177 h 1659"/>
                    <a:gd name="T36" fmla="*/ 1759 w 1787"/>
                    <a:gd name="T37" fmla="*/ 1248 h 1659"/>
                    <a:gd name="T38" fmla="*/ 1716 w 1787"/>
                    <a:gd name="T39" fmla="*/ 1305 h 1659"/>
                    <a:gd name="T40" fmla="*/ 1702 w 1787"/>
                    <a:gd name="T41" fmla="*/ 1333 h 1659"/>
                    <a:gd name="T42" fmla="*/ 1674 w 1787"/>
                    <a:gd name="T43" fmla="*/ 1347 h 1659"/>
                    <a:gd name="T44" fmla="*/ 1575 w 1787"/>
                    <a:gd name="T45" fmla="*/ 1376 h 1659"/>
                    <a:gd name="T46" fmla="*/ 1419 w 1787"/>
                    <a:gd name="T47" fmla="*/ 1376 h 1659"/>
                    <a:gd name="T48" fmla="*/ 1305 w 1787"/>
                    <a:gd name="T49" fmla="*/ 1376 h 1659"/>
                    <a:gd name="T50" fmla="*/ 1263 w 1787"/>
                    <a:gd name="T51" fmla="*/ 1347 h 1659"/>
                    <a:gd name="T52" fmla="*/ 1177 w 1787"/>
                    <a:gd name="T53" fmla="*/ 1319 h 1659"/>
                    <a:gd name="T54" fmla="*/ 1078 w 1787"/>
                    <a:gd name="T55" fmla="*/ 1305 h 1659"/>
                    <a:gd name="T56" fmla="*/ 979 w 1787"/>
                    <a:gd name="T57" fmla="*/ 1291 h 1659"/>
                    <a:gd name="T58" fmla="*/ 865 w 1787"/>
                    <a:gd name="T59" fmla="*/ 1291 h 1659"/>
                    <a:gd name="T60" fmla="*/ 795 w 1787"/>
                    <a:gd name="T61" fmla="*/ 1305 h 1659"/>
                    <a:gd name="T62" fmla="*/ 752 w 1787"/>
                    <a:gd name="T63" fmla="*/ 1305 h 1659"/>
                    <a:gd name="T64" fmla="*/ 681 w 1787"/>
                    <a:gd name="T65" fmla="*/ 1361 h 1659"/>
                    <a:gd name="T66" fmla="*/ 610 w 1787"/>
                    <a:gd name="T67" fmla="*/ 1432 h 1659"/>
                    <a:gd name="T68" fmla="*/ 397 w 1787"/>
                    <a:gd name="T69" fmla="*/ 1574 h 1659"/>
                    <a:gd name="T70" fmla="*/ 327 w 1787"/>
                    <a:gd name="T71" fmla="*/ 1631 h 1659"/>
                    <a:gd name="T72" fmla="*/ 298 w 1787"/>
                    <a:gd name="T73" fmla="*/ 1560 h 1659"/>
                    <a:gd name="T74" fmla="*/ 426 w 1787"/>
                    <a:gd name="T75" fmla="*/ 1376 h 1659"/>
                    <a:gd name="T76" fmla="*/ 483 w 1787"/>
                    <a:gd name="T77" fmla="*/ 1319 h 1659"/>
                    <a:gd name="T78" fmla="*/ 539 w 1787"/>
                    <a:gd name="T79" fmla="*/ 1291 h 1659"/>
                    <a:gd name="T80" fmla="*/ 596 w 1787"/>
                    <a:gd name="T81" fmla="*/ 1262 h 1659"/>
                    <a:gd name="T82" fmla="*/ 596 w 1787"/>
                    <a:gd name="T83" fmla="*/ 1120 h 1659"/>
                    <a:gd name="T84" fmla="*/ 568 w 1787"/>
                    <a:gd name="T85" fmla="*/ 1049 h 1659"/>
                    <a:gd name="T86" fmla="*/ 582 w 1787"/>
                    <a:gd name="T87" fmla="*/ 964 h 1659"/>
                    <a:gd name="T88" fmla="*/ 596 w 1787"/>
                    <a:gd name="T89" fmla="*/ 922 h 1659"/>
                    <a:gd name="T90" fmla="*/ 596 w 1787"/>
                    <a:gd name="T91" fmla="*/ 865 h 1659"/>
                    <a:gd name="T92" fmla="*/ 483 w 1787"/>
                    <a:gd name="T93" fmla="*/ 922 h 1659"/>
                    <a:gd name="T94" fmla="*/ 369 w 1787"/>
                    <a:gd name="T95" fmla="*/ 978 h 1659"/>
                    <a:gd name="T96" fmla="*/ 227 w 1787"/>
                    <a:gd name="T97" fmla="*/ 922 h 1659"/>
                    <a:gd name="T98" fmla="*/ 185 w 1787"/>
                    <a:gd name="T99" fmla="*/ 893 h 1659"/>
                    <a:gd name="T100" fmla="*/ 142 w 1787"/>
                    <a:gd name="T101" fmla="*/ 865 h 1659"/>
                    <a:gd name="T102" fmla="*/ 128 w 1787"/>
                    <a:gd name="T103" fmla="*/ 837 h 1659"/>
                    <a:gd name="T104" fmla="*/ 85 w 1787"/>
                    <a:gd name="T105" fmla="*/ 794 h 1659"/>
                    <a:gd name="T106" fmla="*/ 29 w 1787"/>
                    <a:gd name="T107" fmla="*/ 709 h 1659"/>
                    <a:gd name="T108" fmla="*/ 199 w 1787"/>
                    <a:gd name="T109" fmla="*/ 525 h 1659"/>
                    <a:gd name="T110" fmla="*/ 397 w 1787"/>
                    <a:gd name="T111" fmla="*/ 383 h 1659"/>
                    <a:gd name="T112" fmla="*/ 468 w 1787"/>
                    <a:gd name="T113" fmla="*/ 340 h 1659"/>
                    <a:gd name="T114" fmla="*/ 639 w 1787"/>
                    <a:gd name="T115" fmla="*/ 213 h 1659"/>
                    <a:gd name="T116" fmla="*/ 766 w 1787"/>
                    <a:gd name="T117" fmla="*/ 142 h 1659"/>
                    <a:gd name="T118" fmla="*/ 837 w 1787"/>
                    <a:gd name="T119" fmla="*/ 113 h 1659"/>
                    <a:gd name="T120" fmla="*/ 922 w 1787"/>
                    <a:gd name="T121" fmla="*/ 99 h 1659"/>
                    <a:gd name="T122" fmla="*/ 1064 w 1787"/>
                    <a:gd name="T123" fmla="*/ 99 h 1659"/>
                    <a:gd name="T124" fmla="*/ 1348 w 1787"/>
                    <a:gd name="T125" fmla="*/ 28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pattFill prst="divot">
                  <a:fgClr>
                    <a:srgbClr val="FF66FF"/>
                  </a:fgClr>
                  <a:bgClr>
                    <a:srgbClr val="FFFFFF"/>
                  </a:bgClr>
                </a:pattFill>
                <a:ln w="9525">
                  <a:solidFill>
                    <a:srgbClr val="333333"/>
                  </a:solidFill>
                  <a:round/>
                  <a:headEnd/>
                  <a:tailEnd/>
                </a:ln>
              </p:spPr>
              <p:txBody>
                <a:bodyPr/>
                <a:lstStyle/>
                <a:p>
                  <a:endParaRPr lang="ja-JP" altLang="en-US"/>
                </a:p>
              </p:txBody>
            </p:sp>
            <p:sp>
              <p:nvSpPr>
                <p:cNvPr id="55" name="Freeform 36"/>
                <p:cNvSpPr>
                  <a:spLocks/>
                </p:cNvSpPr>
                <p:nvPr/>
              </p:nvSpPr>
              <p:spPr bwMode="auto">
                <a:xfrm>
                  <a:off x="2200" y="878"/>
                  <a:ext cx="2227" cy="1972"/>
                </a:xfrm>
                <a:custGeom>
                  <a:avLst/>
                  <a:gdLst>
                    <a:gd name="T0" fmla="*/ 1830 w 2227"/>
                    <a:gd name="T1" fmla="*/ 28 h 1972"/>
                    <a:gd name="T2" fmla="*/ 1900 w 2227"/>
                    <a:gd name="T3" fmla="*/ 43 h 1972"/>
                    <a:gd name="T4" fmla="*/ 1986 w 2227"/>
                    <a:gd name="T5" fmla="*/ 71 h 1972"/>
                    <a:gd name="T6" fmla="*/ 1971 w 2227"/>
                    <a:gd name="T7" fmla="*/ 128 h 1972"/>
                    <a:gd name="T8" fmla="*/ 2212 w 2227"/>
                    <a:gd name="T9" fmla="*/ 298 h 1972"/>
                    <a:gd name="T10" fmla="*/ 2212 w 2227"/>
                    <a:gd name="T11" fmla="*/ 340 h 1972"/>
                    <a:gd name="T12" fmla="*/ 2198 w 2227"/>
                    <a:gd name="T13" fmla="*/ 383 h 1972"/>
                    <a:gd name="T14" fmla="*/ 2184 w 2227"/>
                    <a:gd name="T15" fmla="*/ 440 h 1972"/>
                    <a:gd name="T16" fmla="*/ 2184 w 2227"/>
                    <a:gd name="T17" fmla="*/ 482 h 1972"/>
                    <a:gd name="T18" fmla="*/ 2127 w 2227"/>
                    <a:gd name="T19" fmla="*/ 582 h 1972"/>
                    <a:gd name="T20" fmla="*/ 2085 w 2227"/>
                    <a:gd name="T21" fmla="*/ 695 h 1972"/>
                    <a:gd name="T22" fmla="*/ 2085 w 2227"/>
                    <a:gd name="T23" fmla="*/ 738 h 1972"/>
                    <a:gd name="T24" fmla="*/ 2071 w 2227"/>
                    <a:gd name="T25" fmla="*/ 794 h 1972"/>
                    <a:gd name="T26" fmla="*/ 2056 w 2227"/>
                    <a:gd name="T27" fmla="*/ 908 h 1972"/>
                    <a:gd name="T28" fmla="*/ 2071 w 2227"/>
                    <a:gd name="T29" fmla="*/ 1035 h 1972"/>
                    <a:gd name="T30" fmla="*/ 2099 w 2227"/>
                    <a:gd name="T31" fmla="*/ 1106 h 1972"/>
                    <a:gd name="T32" fmla="*/ 2113 w 2227"/>
                    <a:gd name="T33" fmla="*/ 1234 h 1972"/>
                    <a:gd name="T34" fmla="*/ 2099 w 2227"/>
                    <a:gd name="T35" fmla="*/ 1390 h 1972"/>
                    <a:gd name="T36" fmla="*/ 1915 w 2227"/>
                    <a:gd name="T37" fmla="*/ 1390 h 1972"/>
                    <a:gd name="T38" fmla="*/ 1844 w 2227"/>
                    <a:gd name="T39" fmla="*/ 1404 h 1972"/>
                    <a:gd name="T40" fmla="*/ 1674 w 2227"/>
                    <a:gd name="T41" fmla="*/ 1504 h 1972"/>
                    <a:gd name="T42" fmla="*/ 1489 w 2227"/>
                    <a:gd name="T43" fmla="*/ 1631 h 1972"/>
                    <a:gd name="T44" fmla="*/ 1362 w 2227"/>
                    <a:gd name="T45" fmla="*/ 1716 h 1972"/>
                    <a:gd name="T46" fmla="*/ 1021 w 2227"/>
                    <a:gd name="T47" fmla="*/ 1972 h 1972"/>
                    <a:gd name="T48" fmla="*/ 922 w 2227"/>
                    <a:gd name="T49" fmla="*/ 1816 h 1972"/>
                    <a:gd name="T50" fmla="*/ 837 w 2227"/>
                    <a:gd name="T51" fmla="*/ 1702 h 1972"/>
                    <a:gd name="T52" fmla="*/ 794 w 2227"/>
                    <a:gd name="T53" fmla="*/ 1645 h 1972"/>
                    <a:gd name="T54" fmla="*/ 723 w 2227"/>
                    <a:gd name="T55" fmla="*/ 1532 h 1972"/>
                    <a:gd name="T56" fmla="*/ 667 w 2227"/>
                    <a:gd name="T57" fmla="*/ 1461 h 1972"/>
                    <a:gd name="T58" fmla="*/ 610 w 2227"/>
                    <a:gd name="T59" fmla="*/ 1376 h 1972"/>
                    <a:gd name="T60" fmla="*/ 539 w 2227"/>
                    <a:gd name="T61" fmla="*/ 1291 h 1972"/>
                    <a:gd name="T62" fmla="*/ 482 w 2227"/>
                    <a:gd name="T63" fmla="*/ 1220 h 1972"/>
                    <a:gd name="T64" fmla="*/ 426 w 2227"/>
                    <a:gd name="T65" fmla="*/ 1149 h 1972"/>
                    <a:gd name="T66" fmla="*/ 397 w 2227"/>
                    <a:gd name="T67" fmla="*/ 1121 h 1972"/>
                    <a:gd name="T68" fmla="*/ 326 w 2227"/>
                    <a:gd name="T69" fmla="*/ 1064 h 1972"/>
                    <a:gd name="T70" fmla="*/ 270 w 2227"/>
                    <a:gd name="T71" fmla="*/ 1035 h 1972"/>
                    <a:gd name="T72" fmla="*/ 213 w 2227"/>
                    <a:gd name="T73" fmla="*/ 1021 h 1972"/>
                    <a:gd name="T74" fmla="*/ 0 w 2227"/>
                    <a:gd name="T75" fmla="*/ 950 h 1972"/>
                    <a:gd name="T76" fmla="*/ 28 w 2227"/>
                    <a:gd name="T77" fmla="*/ 865 h 1972"/>
                    <a:gd name="T78" fmla="*/ 71 w 2227"/>
                    <a:gd name="T79" fmla="*/ 794 h 1972"/>
                    <a:gd name="T80" fmla="*/ 99 w 2227"/>
                    <a:gd name="T81" fmla="*/ 752 h 1972"/>
                    <a:gd name="T82" fmla="*/ 156 w 2227"/>
                    <a:gd name="T83" fmla="*/ 738 h 1972"/>
                    <a:gd name="T84" fmla="*/ 355 w 2227"/>
                    <a:gd name="T85" fmla="*/ 738 h 1972"/>
                    <a:gd name="T86" fmla="*/ 482 w 2227"/>
                    <a:gd name="T87" fmla="*/ 780 h 1972"/>
                    <a:gd name="T88" fmla="*/ 567 w 2227"/>
                    <a:gd name="T89" fmla="*/ 808 h 1972"/>
                    <a:gd name="T90" fmla="*/ 681 w 2227"/>
                    <a:gd name="T91" fmla="*/ 851 h 1972"/>
                    <a:gd name="T92" fmla="*/ 738 w 2227"/>
                    <a:gd name="T93" fmla="*/ 908 h 1972"/>
                    <a:gd name="T94" fmla="*/ 808 w 2227"/>
                    <a:gd name="T95" fmla="*/ 908 h 1972"/>
                    <a:gd name="T96" fmla="*/ 908 w 2227"/>
                    <a:gd name="T97" fmla="*/ 851 h 1972"/>
                    <a:gd name="T98" fmla="*/ 979 w 2227"/>
                    <a:gd name="T99" fmla="*/ 780 h 1972"/>
                    <a:gd name="T100" fmla="*/ 1064 w 2227"/>
                    <a:gd name="T101" fmla="*/ 695 h 1972"/>
                    <a:gd name="T102" fmla="*/ 1135 w 2227"/>
                    <a:gd name="T103" fmla="*/ 652 h 1972"/>
                    <a:gd name="T104" fmla="*/ 1262 w 2227"/>
                    <a:gd name="T105" fmla="*/ 596 h 1972"/>
                    <a:gd name="T106" fmla="*/ 1333 w 2227"/>
                    <a:gd name="T107" fmla="*/ 525 h 1972"/>
                    <a:gd name="T108" fmla="*/ 1319 w 2227"/>
                    <a:gd name="T109" fmla="*/ 426 h 1972"/>
                    <a:gd name="T110" fmla="*/ 1347 w 2227"/>
                    <a:gd name="T111" fmla="*/ 426 h 1972"/>
                    <a:gd name="T112" fmla="*/ 1418 w 2227"/>
                    <a:gd name="T113" fmla="*/ 312 h 1972"/>
                    <a:gd name="T114" fmla="*/ 1404 w 2227"/>
                    <a:gd name="T115" fmla="*/ 241 h 1972"/>
                    <a:gd name="T116" fmla="*/ 1461 w 2227"/>
                    <a:gd name="T117" fmla="*/ 128 h 1972"/>
                    <a:gd name="T118" fmla="*/ 1518 w 2227"/>
                    <a:gd name="T119" fmla="*/ 113 h 1972"/>
                    <a:gd name="T120" fmla="*/ 1617 w 2227"/>
                    <a:gd name="T121" fmla="*/ 14 h 1972"/>
                    <a:gd name="T122" fmla="*/ 1702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pattFill prst="ltUpDiag">
                  <a:fgClr>
                    <a:srgbClr val="FFFF00"/>
                  </a:fgClr>
                  <a:bgClr>
                    <a:srgbClr val="FFFFFF"/>
                  </a:bgClr>
                </a:pattFill>
                <a:ln w="9525">
                  <a:solidFill>
                    <a:srgbClr val="333333"/>
                  </a:solidFill>
                  <a:round/>
                  <a:headEnd/>
                  <a:tailEnd/>
                </a:ln>
              </p:spPr>
              <p:txBody>
                <a:bodyPr/>
                <a:lstStyle/>
                <a:p>
                  <a:endParaRPr lang="ja-JP" altLang="en-US"/>
                </a:p>
              </p:txBody>
            </p:sp>
            <p:sp>
              <p:nvSpPr>
                <p:cNvPr id="56" name="Freeform 35"/>
                <p:cNvSpPr>
                  <a:spLocks/>
                </p:cNvSpPr>
                <p:nvPr/>
              </p:nvSpPr>
              <p:spPr bwMode="auto">
                <a:xfrm>
                  <a:off x="3446" y="4355"/>
                  <a:ext cx="1106" cy="950"/>
                </a:xfrm>
                <a:custGeom>
                  <a:avLst/>
                  <a:gdLst>
                    <a:gd name="T0" fmla="*/ 610 w 1106"/>
                    <a:gd name="T1" fmla="*/ 71 h 950"/>
                    <a:gd name="T2" fmla="*/ 638 w 1106"/>
                    <a:gd name="T3" fmla="*/ 127 h 950"/>
                    <a:gd name="T4" fmla="*/ 653 w 1106"/>
                    <a:gd name="T5" fmla="*/ 141 h 950"/>
                    <a:gd name="T6" fmla="*/ 667 w 1106"/>
                    <a:gd name="T7" fmla="*/ 156 h 950"/>
                    <a:gd name="T8" fmla="*/ 695 w 1106"/>
                    <a:gd name="T9" fmla="*/ 212 h 950"/>
                    <a:gd name="T10" fmla="*/ 709 w 1106"/>
                    <a:gd name="T11" fmla="*/ 241 h 950"/>
                    <a:gd name="T12" fmla="*/ 738 w 1106"/>
                    <a:gd name="T13" fmla="*/ 298 h 950"/>
                    <a:gd name="T14" fmla="*/ 794 w 1106"/>
                    <a:gd name="T15" fmla="*/ 283 h 950"/>
                    <a:gd name="T16" fmla="*/ 823 w 1106"/>
                    <a:gd name="T17" fmla="*/ 312 h 950"/>
                    <a:gd name="T18" fmla="*/ 894 w 1106"/>
                    <a:gd name="T19" fmla="*/ 312 h 950"/>
                    <a:gd name="T20" fmla="*/ 1007 w 1106"/>
                    <a:gd name="T21" fmla="*/ 326 h 950"/>
                    <a:gd name="T22" fmla="*/ 1092 w 1106"/>
                    <a:gd name="T23" fmla="*/ 340 h 950"/>
                    <a:gd name="T24" fmla="*/ 1092 w 1106"/>
                    <a:gd name="T25" fmla="*/ 496 h 950"/>
                    <a:gd name="T26" fmla="*/ 1092 w 1106"/>
                    <a:gd name="T27" fmla="*/ 539 h 950"/>
                    <a:gd name="T28" fmla="*/ 1021 w 1106"/>
                    <a:gd name="T29" fmla="*/ 723 h 950"/>
                    <a:gd name="T30" fmla="*/ 993 w 1106"/>
                    <a:gd name="T31" fmla="*/ 737 h 950"/>
                    <a:gd name="T32" fmla="*/ 965 w 1106"/>
                    <a:gd name="T33" fmla="*/ 851 h 950"/>
                    <a:gd name="T34" fmla="*/ 936 w 1106"/>
                    <a:gd name="T35" fmla="*/ 950 h 950"/>
                    <a:gd name="T36" fmla="*/ 894 w 1106"/>
                    <a:gd name="T37" fmla="*/ 936 h 950"/>
                    <a:gd name="T38" fmla="*/ 865 w 1106"/>
                    <a:gd name="T39" fmla="*/ 922 h 950"/>
                    <a:gd name="T40" fmla="*/ 851 w 1106"/>
                    <a:gd name="T41" fmla="*/ 922 h 950"/>
                    <a:gd name="T42" fmla="*/ 823 w 1106"/>
                    <a:gd name="T43" fmla="*/ 907 h 950"/>
                    <a:gd name="T44" fmla="*/ 780 w 1106"/>
                    <a:gd name="T45" fmla="*/ 893 h 950"/>
                    <a:gd name="T46" fmla="*/ 738 w 1106"/>
                    <a:gd name="T47" fmla="*/ 893 h 950"/>
                    <a:gd name="T48" fmla="*/ 709 w 1106"/>
                    <a:gd name="T49" fmla="*/ 879 h 950"/>
                    <a:gd name="T50" fmla="*/ 681 w 1106"/>
                    <a:gd name="T51" fmla="*/ 865 h 950"/>
                    <a:gd name="T52" fmla="*/ 653 w 1106"/>
                    <a:gd name="T53" fmla="*/ 865 h 950"/>
                    <a:gd name="T54" fmla="*/ 610 w 1106"/>
                    <a:gd name="T55" fmla="*/ 851 h 950"/>
                    <a:gd name="T56" fmla="*/ 582 w 1106"/>
                    <a:gd name="T57" fmla="*/ 837 h 950"/>
                    <a:gd name="T58" fmla="*/ 553 w 1106"/>
                    <a:gd name="T59" fmla="*/ 822 h 950"/>
                    <a:gd name="T60" fmla="*/ 525 w 1106"/>
                    <a:gd name="T61" fmla="*/ 808 h 950"/>
                    <a:gd name="T62" fmla="*/ 482 w 1106"/>
                    <a:gd name="T63" fmla="*/ 780 h 950"/>
                    <a:gd name="T64" fmla="*/ 454 w 1106"/>
                    <a:gd name="T65" fmla="*/ 766 h 950"/>
                    <a:gd name="T66" fmla="*/ 440 w 1106"/>
                    <a:gd name="T67" fmla="*/ 751 h 950"/>
                    <a:gd name="T68" fmla="*/ 412 w 1106"/>
                    <a:gd name="T69" fmla="*/ 723 h 950"/>
                    <a:gd name="T70" fmla="*/ 369 w 1106"/>
                    <a:gd name="T71" fmla="*/ 723 h 950"/>
                    <a:gd name="T72" fmla="*/ 341 w 1106"/>
                    <a:gd name="T73" fmla="*/ 709 h 950"/>
                    <a:gd name="T74" fmla="*/ 298 w 1106"/>
                    <a:gd name="T75" fmla="*/ 709 h 950"/>
                    <a:gd name="T76" fmla="*/ 256 w 1106"/>
                    <a:gd name="T77" fmla="*/ 766 h 950"/>
                    <a:gd name="T78" fmla="*/ 185 w 1106"/>
                    <a:gd name="T79" fmla="*/ 808 h 950"/>
                    <a:gd name="T80" fmla="*/ 170 w 1106"/>
                    <a:gd name="T81" fmla="*/ 709 h 950"/>
                    <a:gd name="T82" fmla="*/ 170 w 1106"/>
                    <a:gd name="T83" fmla="*/ 610 h 950"/>
                    <a:gd name="T84" fmla="*/ 185 w 1106"/>
                    <a:gd name="T85" fmla="*/ 567 h 950"/>
                    <a:gd name="T86" fmla="*/ 170 w 1106"/>
                    <a:gd name="T87" fmla="*/ 553 h 950"/>
                    <a:gd name="T88" fmla="*/ 142 w 1106"/>
                    <a:gd name="T89" fmla="*/ 581 h 950"/>
                    <a:gd name="T90" fmla="*/ 114 w 1106"/>
                    <a:gd name="T91" fmla="*/ 595 h 950"/>
                    <a:gd name="T92" fmla="*/ 85 w 1106"/>
                    <a:gd name="T93" fmla="*/ 610 h 950"/>
                    <a:gd name="T94" fmla="*/ 57 w 1106"/>
                    <a:gd name="T95" fmla="*/ 638 h 950"/>
                    <a:gd name="T96" fmla="*/ 29 w 1106"/>
                    <a:gd name="T97" fmla="*/ 652 h 950"/>
                    <a:gd name="T98" fmla="*/ 43 w 1106"/>
                    <a:gd name="T99" fmla="*/ 595 h 950"/>
                    <a:gd name="T100" fmla="*/ 57 w 1106"/>
                    <a:gd name="T101" fmla="*/ 496 h 950"/>
                    <a:gd name="T102" fmla="*/ 57 w 1106"/>
                    <a:gd name="T103" fmla="*/ 397 h 950"/>
                    <a:gd name="T104" fmla="*/ 57 w 1106"/>
                    <a:gd name="T105" fmla="*/ 298 h 950"/>
                    <a:gd name="T106" fmla="*/ 43 w 1106"/>
                    <a:gd name="T107" fmla="*/ 227 h 950"/>
                    <a:gd name="T108" fmla="*/ 14 w 1106"/>
                    <a:gd name="T109" fmla="*/ 113 h 950"/>
                    <a:gd name="T110" fmla="*/ 14 w 1106"/>
                    <a:gd name="T111" fmla="*/ 71 h 950"/>
                    <a:gd name="T112" fmla="*/ 57 w 1106"/>
                    <a:gd name="T113" fmla="*/ 28 h 950"/>
                    <a:gd name="T114" fmla="*/ 71 w 1106"/>
                    <a:gd name="T115" fmla="*/ 28 h 950"/>
                    <a:gd name="T116" fmla="*/ 213 w 1106"/>
                    <a:gd name="T117" fmla="*/ 0 h 950"/>
                    <a:gd name="T118" fmla="*/ 298 w 1106"/>
                    <a:gd name="T119" fmla="*/ 14 h 950"/>
                    <a:gd name="T120" fmla="*/ 426 w 1106"/>
                    <a:gd name="T121" fmla="*/ 28 h 950"/>
                    <a:gd name="T122" fmla="*/ 497 w 1106"/>
                    <a:gd name="T123" fmla="*/ 28 h 950"/>
                    <a:gd name="T124" fmla="*/ 582 w 1106"/>
                    <a:gd name="T125" fmla="*/ 42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grpSp>
          <p:sp>
            <p:nvSpPr>
              <p:cNvPr id="8" name="Text Box 33"/>
              <p:cNvSpPr txBox="1">
                <a:spLocks noChangeArrowheads="1"/>
              </p:cNvSpPr>
              <p:nvPr/>
            </p:nvSpPr>
            <p:spPr bwMode="auto">
              <a:xfrm>
                <a:off x="2740" y="1403"/>
                <a:ext cx="1119"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淀川区</a:t>
                </a:r>
                <a:endParaRPr lang="ja-JP" altLang="en-US" sz="1200" b="1" dirty="0" smtClean="0">
                  <a:latin typeface="Meiryo UI" pitchFamily="50" charset="-128"/>
                  <a:ea typeface="Meiryo UI" pitchFamily="50" charset="-128"/>
                  <a:cs typeface="Meiryo UI" pitchFamily="50" charset="-128"/>
                </a:endParaRPr>
              </a:p>
            </p:txBody>
          </p:sp>
          <p:sp>
            <p:nvSpPr>
              <p:cNvPr id="10" name="Text Box 32"/>
              <p:cNvSpPr txBox="1">
                <a:spLocks noChangeArrowheads="1"/>
              </p:cNvSpPr>
              <p:nvPr/>
            </p:nvSpPr>
            <p:spPr bwMode="auto">
              <a:xfrm>
                <a:off x="4302" y="952"/>
                <a:ext cx="1135" cy="2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東淀川区</a:t>
                </a:r>
                <a:endParaRPr lang="ja-JP" altLang="en-US" sz="1200" b="1" dirty="0" smtClean="0">
                  <a:latin typeface="Meiryo UI" pitchFamily="50" charset="-128"/>
                  <a:ea typeface="Meiryo UI" pitchFamily="50" charset="-128"/>
                  <a:cs typeface="Meiryo UI" pitchFamily="50" charset="-128"/>
                </a:endParaRPr>
              </a:p>
            </p:txBody>
          </p:sp>
          <p:sp>
            <p:nvSpPr>
              <p:cNvPr id="11" name="Text Box 31"/>
              <p:cNvSpPr txBox="1">
                <a:spLocks noChangeArrowheads="1"/>
              </p:cNvSpPr>
              <p:nvPr/>
            </p:nvSpPr>
            <p:spPr bwMode="auto">
              <a:xfrm>
                <a:off x="1228" y="2431"/>
                <a:ext cx="1108"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西淀川区</a:t>
                </a:r>
                <a:endParaRPr lang="ja-JP" altLang="en-US" sz="1200" b="1" dirty="0" smtClean="0">
                  <a:latin typeface="Meiryo UI" pitchFamily="50" charset="-128"/>
                  <a:ea typeface="Meiryo UI" pitchFamily="50" charset="-128"/>
                  <a:cs typeface="Meiryo UI" pitchFamily="50" charset="-128"/>
                </a:endParaRPr>
              </a:p>
            </p:txBody>
          </p:sp>
          <p:sp>
            <p:nvSpPr>
              <p:cNvPr id="12" name="Text Box 30"/>
              <p:cNvSpPr txBox="1">
                <a:spLocks noChangeArrowheads="1"/>
              </p:cNvSpPr>
              <p:nvPr/>
            </p:nvSpPr>
            <p:spPr bwMode="auto">
              <a:xfrm>
                <a:off x="2569" y="2511"/>
                <a:ext cx="901"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福島区</a:t>
                </a:r>
                <a:endParaRPr lang="ja-JP" altLang="en-US" sz="1200" b="1" dirty="0" smtClean="0">
                  <a:latin typeface="Meiryo UI" pitchFamily="50" charset="-128"/>
                  <a:ea typeface="Meiryo UI" pitchFamily="50" charset="-128"/>
                  <a:cs typeface="Meiryo UI" pitchFamily="50" charset="-128"/>
                </a:endParaRPr>
              </a:p>
            </p:txBody>
          </p:sp>
          <p:sp>
            <p:nvSpPr>
              <p:cNvPr id="13" name="Text Box 29"/>
              <p:cNvSpPr txBox="1">
                <a:spLocks noChangeArrowheads="1"/>
              </p:cNvSpPr>
              <p:nvPr/>
            </p:nvSpPr>
            <p:spPr bwMode="auto">
              <a:xfrm>
                <a:off x="3255" y="2146"/>
                <a:ext cx="720"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北区</a:t>
                </a:r>
                <a:endParaRPr lang="ja-JP" altLang="en-US" sz="1200" b="1" dirty="0" smtClean="0">
                  <a:latin typeface="Meiryo UI" pitchFamily="50" charset="-128"/>
                  <a:ea typeface="Meiryo UI" pitchFamily="50" charset="-128"/>
                  <a:cs typeface="Meiryo UI" pitchFamily="50" charset="-128"/>
                </a:endParaRPr>
              </a:p>
            </p:txBody>
          </p:sp>
          <p:sp>
            <p:nvSpPr>
              <p:cNvPr id="14" name="Text Box 28"/>
              <p:cNvSpPr txBox="1">
                <a:spLocks noChangeArrowheads="1"/>
              </p:cNvSpPr>
              <p:nvPr/>
            </p:nvSpPr>
            <p:spPr bwMode="auto">
              <a:xfrm>
                <a:off x="4174" y="2258"/>
                <a:ext cx="899"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都島区</a:t>
                </a:r>
                <a:endParaRPr lang="ja-JP" altLang="en-US" sz="1200" b="1" dirty="0" smtClean="0">
                  <a:latin typeface="Meiryo UI" pitchFamily="50" charset="-128"/>
                  <a:ea typeface="Meiryo UI" pitchFamily="50" charset="-128"/>
                  <a:cs typeface="Meiryo UI" pitchFamily="50" charset="-128"/>
                </a:endParaRPr>
              </a:p>
            </p:txBody>
          </p:sp>
          <p:sp>
            <p:nvSpPr>
              <p:cNvPr id="15" name="Text Box 27"/>
              <p:cNvSpPr txBox="1">
                <a:spLocks noChangeArrowheads="1"/>
              </p:cNvSpPr>
              <p:nvPr/>
            </p:nvSpPr>
            <p:spPr bwMode="auto">
              <a:xfrm>
                <a:off x="4876" y="1575"/>
                <a:ext cx="900" cy="360"/>
              </a:xfrm>
              <a:prstGeom prst="rect">
                <a:avLst/>
              </a:prstGeom>
              <a:noFill/>
              <a:ln w="9525">
                <a:noFill/>
                <a:miter lim="800000"/>
                <a:headEnd/>
                <a:tailEnd/>
              </a:ln>
            </p:spPr>
            <p:txBody>
              <a:bodyPr lIns="74295" tIns="8890" rIns="74295" bIns="8890"/>
              <a:lstStyle/>
              <a:p>
                <a:pPr eaLnBrk="1" hangingPunct="1"/>
                <a:r>
                  <a:rPr lang="ja-JP" altLang="en-US" sz="1200" b="1" dirty="0">
                    <a:solidFill>
                      <a:srgbClr val="000000"/>
                    </a:solidFill>
                    <a:latin typeface="Meiryo UI" pitchFamily="50" charset="-128"/>
                    <a:ea typeface="Meiryo UI" pitchFamily="50" charset="-128"/>
                    <a:cs typeface="Meiryo UI" pitchFamily="50" charset="-128"/>
                  </a:rPr>
                  <a:t>旭区</a:t>
                </a:r>
                <a:endParaRPr lang="ja-JP" altLang="en-US" sz="1200" b="1" dirty="0">
                  <a:latin typeface="Meiryo UI" pitchFamily="50" charset="-128"/>
                  <a:ea typeface="Meiryo UI" pitchFamily="50" charset="-128"/>
                  <a:cs typeface="Meiryo UI" pitchFamily="50" charset="-128"/>
                </a:endParaRPr>
              </a:p>
            </p:txBody>
          </p:sp>
          <p:sp>
            <p:nvSpPr>
              <p:cNvPr id="16" name="Text Box 26"/>
              <p:cNvSpPr txBox="1">
                <a:spLocks noChangeArrowheads="1"/>
              </p:cNvSpPr>
              <p:nvPr/>
            </p:nvSpPr>
            <p:spPr bwMode="auto">
              <a:xfrm>
                <a:off x="1059" y="3379"/>
                <a:ext cx="901"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此花区</a:t>
                </a:r>
                <a:endParaRPr lang="ja-JP" altLang="en-US" sz="1200" b="1" dirty="0" smtClean="0">
                  <a:latin typeface="Meiryo UI" pitchFamily="50" charset="-128"/>
                  <a:ea typeface="Meiryo UI" pitchFamily="50" charset="-128"/>
                  <a:cs typeface="Meiryo UI" pitchFamily="50" charset="-128"/>
                </a:endParaRPr>
              </a:p>
            </p:txBody>
          </p:sp>
          <p:sp>
            <p:nvSpPr>
              <p:cNvPr id="17" name="Text Box 25"/>
              <p:cNvSpPr txBox="1">
                <a:spLocks noChangeArrowheads="1"/>
              </p:cNvSpPr>
              <p:nvPr/>
            </p:nvSpPr>
            <p:spPr bwMode="auto">
              <a:xfrm>
                <a:off x="2727" y="3330"/>
                <a:ext cx="901"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西区</a:t>
                </a:r>
                <a:endParaRPr lang="ja-JP" altLang="en-US" sz="1200" b="1" dirty="0" smtClean="0">
                  <a:latin typeface="Meiryo UI" pitchFamily="50" charset="-128"/>
                  <a:ea typeface="Meiryo UI" pitchFamily="50" charset="-128"/>
                  <a:cs typeface="Meiryo UI" pitchFamily="50" charset="-128"/>
                </a:endParaRPr>
              </a:p>
            </p:txBody>
          </p:sp>
          <p:sp>
            <p:nvSpPr>
              <p:cNvPr id="18" name="Text Box 24"/>
              <p:cNvSpPr txBox="1">
                <a:spLocks noChangeArrowheads="1"/>
              </p:cNvSpPr>
              <p:nvPr/>
            </p:nvSpPr>
            <p:spPr bwMode="auto">
              <a:xfrm>
                <a:off x="3798" y="2946"/>
                <a:ext cx="899"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中央区</a:t>
                </a:r>
                <a:endParaRPr lang="ja-JP" altLang="en-US" sz="1200" b="1" dirty="0" smtClean="0">
                  <a:latin typeface="Meiryo UI" pitchFamily="50" charset="-128"/>
                  <a:ea typeface="Meiryo UI" pitchFamily="50" charset="-128"/>
                  <a:cs typeface="Meiryo UI" pitchFamily="50" charset="-128"/>
                </a:endParaRPr>
              </a:p>
            </p:txBody>
          </p:sp>
          <p:sp>
            <p:nvSpPr>
              <p:cNvPr id="19" name="Text Box 23"/>
              <p:cNvSpPr txBox="1">
                <a:spLocks noChangeArrowheads="1"/>
              </p:cNvSpPr>
              <p:nvPr/>
            </p:nvSpPr>
            <p:spPr bwMode="auto">
              <a:xfrm>
                <a:off x="4876" y="2211"/>
                <a:ext cx="899"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城東区</a:t>
                </a:r>
                <a:endParaRPr lang="ja-JP" altLang="en-US" sz="1200" b="1" dirty="0" smtClean="0">
                  <a:latin typeface="Meiryo UI" pitchFamily="50" charset="-128"/>
                  <a:ea typeface="Meiryo UI" pitchFamily="50" charset="-128"/>
                  <a:cs typeface="Meiryo UI" pitchFamily="50" charset="-128"/>
                </a:endParaRPr>
              </a:p>
            </p:txBody>
          </p:sp>
          <p:sp>
            <p:nvSpPr>
              <p:cNvPr id="20" name="Text Box 21"/>
              <p:cNvSpPr txBox="1">
                <a:spLocks noChangeArrowheads="1"/>
              </p:cNvSpPr>
              <p:nvPr/>
            </p:nvSpPr>
            <p:spPr bwMode="auto">
              <a:xfrm>
                <a:off x="1465" y="5251"/>
                <a:ext cx="1114" cy="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住之江区</a:t>
                </a:r>
                <a:endParaRPr lang="ja-JP" altLang="en-US" sz="1200" b="1" dirty="0" smtClean="0">
                  <a:latin typeface="Meiryo UI" pitchFamily="50" charset="-128"/>
                  <a:ea typeface="Meiryo UI" pitchFamily="50" charset="-128"/>
                  <a:cs typeface="Meiryo UI" pitchFamily="50" charset="-128"/>
                </a:endParaRPr>
              </a:p>
            </p:txBody>
          </p:sp>
          <p:sp>
            <p:nvSpPr>
              <p:cNvPr id="21" name="Text Box 20"/>
              <p:cNvSpPr txBox="1">
                <a:spLocks noChangeArrowheads="1"/>
              </p:cNvSpPr>
              <p:nvPr/>
            </p:nvSpPr>
            <p:spPr bwMode="auto">
              <a:xfrm>
                <a:off x="1845" y="3788"/>
                <a:ext cx="901"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港区</a:t>
                </a:r>
                <a:endParaRPr lang="ja-JP" altLang="en-US" sz="1200" b="1" dirty="0" smtClean="0">
                  <a:latin typeface="Meiryo UI" pitchFamily="50" charset="-128"/>
                  <a:ea typeface="Meiryo UI" pitchFamily="50" charset="-128"/>
                  <a:cs typeface="Meiryo UI" pitchFamily="50" charset="-128"/>
                </a:endParaRPr>
              </a:p>
            </p:txBody>
          </p:sp>
          <p:sp>
            <p:nvSpPr>
              <p:cNvPr id="22" name="Text Box 19"/>
              <p:cNvSpPr txBox="1">
                <a:spLocks noChangeArrowheads="1"/>
              </p:cNvSpPr>
              <p:nvPr/>
            </p:nvSpPr>
            <p:spPr bwMode="auto">
              <a:xfrm>
                <a:off x="2116" y="4446"/>
                <a:ext cx="900" cy="360"/>
              </a:xfrm>
              <a:prstGeom prst="rect">
                <a:avLst/>
              </a:prstGeom>
              <a:noFill/>
              <a:ln w="9525">
                <a:noFill/>
                <a:miter lim="800000"/>
                <a:headEnd/>
                <a:tailEnd/>
              </a:ln>
            </p:spPr>
            <p:txBody>
              <a:bodyPr lIns="74295" tIns="8890" rIns="74295" bIns="8890"/>
              <a:lstStyle/>
              <a:p>
                <a:pPr eaLnBrk="1" hangingPunct="1"/>
                <a:r>
                  <a:rPr lang="ja-JP" altLang="en-US" sz="1200" b="1" dirty="0">
                    <a:solidFill>
                      <a:srgbClr val="000000"/>
                    </a:solidFill>
                    <a:latin typeface="Meiryo UI" pitchFamily="50" charset="-128"/>
                    <a:ea typeface="Meiryo UI" pitchFamily="50" charset="-128"/>
                    <a:cs typeface="Meiryo UI" pitchFamily="50" charset="-128"/>
                  </a:rPr>
                  <a:t>大正区</a:t>
                </a:r>
                <a:endParaRPr lang="ja-JP" altLang="en-US" sz="1200" b="1" dirty="0">
                  <a:latin typeface="Meiryo UI" pitchFamily="50" charset="-128"/>
                  <a:ea typeface="Meiryo UI" pitchFamily="50" charset="-128"/>
                  <a:cs typeface="Meiryo UI" pitchFamily="50" charset="-128"/>
                </a:endParaRPr>
              </a:p>
            </p:txBody>
          </p:sp>
          <p:sp>
            <p:nvSpPr>
              <p:cNvPr id="23" name="Text Box 18"/>
              <p:cNvSpPr txBox="1">
                <a:spLocks noChangeArrowheads="1"/>
              </p:cNvSpPr>
              <p:nvPr/>
            </p:nvSpPr>
            <p:spPr bwMode="auto">
              <a:xfrm>
                <a:off x="2997" y="4387"/>
                <a:ext cx="901"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西成区</a:t>
                </a:r>
                <a:endParaRPr lang="ja-JP" altLang="en-US" sz="1200" b="1" dirty="0" smtClean="0">
                  <a:latin typeface="Meiryo UI" pitchFamily="50" charset="-128"/>
                  <a:ea typeface="Meiryo UI" pitchFamily="50" charset="-128"/>
                  <a:cs typeface="Meiryo UI" pitchFamily="50" charset="-128"/>
                </a:endParaRPr>
              </a:p>
            </p:txBody>
          </p:sp>
          <p:sp>
            <p:nvSpPr>
              <p:cNvPr id="24" name="Text Box 17"/>
              <p:cNvSpPr txBox="1">
                <a:spLocks noChangeArrowheads="1"/>
              </p:cNvSpPr>
              <p:nvPr/>
            </p:nvSpPr>
            <p:spPr bwMode="auto">
              <a:xfrm>
                <a:off x="3151" y="3766"/>
                <a:ext cx="899"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浪速区</a:t>
                </a:r>
                <a:endParaRPr lang="ja-JP" altLang="en-US" sz="1200" b="1" dirty="0" smtClean="0">
                  <a:latin typeface="Meiryo UI" pitchFamily="50" charset="-128"/>
                  <a:ea typeface="Meiryo UI" pitchFamily="50" charset="-128"/>
                  <a:cs typeface="Meiryo UI" pitchFamily="50" charset="-128"/>
                </a:endParaRPr>
              </a:p>
            </p:txBody>
          </p:sp>
          <p:sp>
            <p:nvSpPr>
              <p:cNvPr id="25" name="Text Box 16"/>
              <p:cNvSpPr txBox="1">
                <a:spLocks noChangeArrowheads="1"/>
              </p:cNvSpPr>
              <p:nvPr/>
            </p:nvSpPr>
            <p:spPr bwMode="auto">
              <a:xfrm>
                <a:off x="3813" y="3678"/>
                <a:ext cx="1009"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天王寺区</a:t>
                </a:r>
                <a:endParaRPr lang="ja-JP" altLang="en-US" sz="1200" b="1" dirty="0" smtClean="0">
                  <a:latin typeface="Meiryo UI" pitchFamily="50" charset="-128"/>
                  <a:ea typeface="Meiryo UI" pitchFamily="50" charset="-128"/>
                  <a:cs typeface="Meiryo UI" pitchFamily="50" charset="-128"/>
                </a:endParaRPr>
              </a:p>
            </p:txBody>
          </p:sp>
          <p:sp>
            <p:nvSpPr>
              <p:cNvPr id="26" name="Text Box 15"/>
              <p:cNvSpPr txBox="1">
                <a:spLocks noChangeArrowheads="1"/>
              </p:cNvSpPr>
              <p:nvPr/>
            </p:nvSpPr>
            <p:spPr bwMode="auto">
              <a:xfrm>
                <a:off x="4817" y="3282"/>
                <a:ext cx="901"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東成区</a:t>
                </a:r>
                <a:endParaRPr lang="ja-JP" altLang="en-US" sz="1200" b="1" dirty="0" smtClean="0">
                  <a:latin typeface="Meiryo UI" pitchFamily="50" charset="-128"/>
                  <a:ea typeface="Meiryo UI" pitchFamily="50" charset="-128"/>
                  <a:cs typeface="Meiryo UI" pitchFamily="50" charset="-128"/>
                </a:endParaRPr>
              </a:p>
            </p:txBody>
          </p:sp>
          <p:sp>
            <p:nvSpPr>
              <p:cNvPr id="27" name="Text Box 14"/>
              <p:cNvSpPr txBox="1">
                <a:spLocks noChangeArrowheads="1"/>
              </p:cNvSpPr>
              <p:nvPr/>
            </p:nvSpPr>
            <p:spPr bwMode="auto">
              <a:xfrm>
                <a:off x="4861" y="4175"/>
                <a:ext cx="901" cy="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生野区</a:t>
                </a:r>
                <a:endParaRPr lang="ja-JP" altLang="en-US" sz="1200" b="1" dirty="0" smtClean="0">
                  <a:latin typeface="Meiryo UI" pitchFamily="50" charset="-128"/>
                  <a:ea typeface="Meiryo UI" pitchFamily="50" charset="-128"/>
                  <a:cs typeface="Meiryo UI" pitchFamily="50" charset="-128"/>
                </a:endParaRPr>
              </a:p>
            </p:txBody>
          </p:sp>
          <p:sp>
            <p:nvSpPr>
              <p:cNvPr id="28" name="Text Box 13"/>
              <p:cNvSpPr txBox="1">
                <a:spLocks noChangeArrowheads="1"/>
              </p:cNvSpPr>
              <p:nvPr/>
            </p:nvSpPr>
            <p:spPr bwMode="auto">
              <a:xfrm>
                <a:off x="3380" y="5557"/>
                <a:ext cx="899"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住吉区</a:t>
                </a:r>
                <a:endParaRPr lang="ja-JP" altLang="en-US" sz="1200" b="1" dirty="0" smtClean="0">
                  <a:latin typeface="Meiryo UI" pitchFamily="50" charset="-128"/>
                  <a:ea typeface="Meiryo UI" pitchFamily="50" charset="-128"/>
                  <a:cs typeface="Meiryo UI" pitchFamily="50" charset="-128"/>
                </a:endParaRPr>
              </a:p>
            </p:txBody>
          </p:sp>
          <p:sp>
            <p:nvSpPr>
              <p:cNvPr id="29" name="Text Box 12"/>
              <p:cNvSpPr txBox="1">
                <a:spLocks noChangeArrowheads="1"/>
              </p:cNvSpPr>
              <p:nvPr/>
            </p:nvSpPr>
            <p:spPr bwMode="auto">
              <a:xfrm>
                <a:off x="3640" y="4695"/>
                <a:ext cx="953"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阿倍野区</a:t>
                </a:r>
                <a:endParaRPr lang="ja-JP" altLang="en-US" sz="1200" b="1" dirty="0" smtClean="0">
                  <a:latin typeface="Meiryo UI" pitchFamily="50" charset="-128"/>
                  <a:ea typeface="Meiryo UI" pitchFamily="50" charset="-128"/>
                  <a:cs typeface="Meiryo UI" pitchFamily="50" charset="-128"/>
                </a:endParaRPr>
              </a:p>
            </p:txBody>
          </p:sp>
          <p:sp>
            <p:nvSpPr>
              <p:cNvPr id="30" name="Text Box 11"/>
              <p:cNvSpPr txBox="1">
                <a:spLocks noChangeArrowheads="1"/>
              </p:cNvSpPr>
              <p:nvPr/>
            </p:nvSpPr>
            <p:spPr bwMode="auto">
              <a:xfrm>
                <a:off x="4138" y="5224"/>
                <a:ext cx="1178" cy="3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東住吉区</a:t>
                </a:r>
                <a:endParaRPr lang="ja-JP" altLang="en-US" sz="1200" b="1" dirty="0" smtClean="0">
                  <a:latin typeface="Meiryo UI" pitchFamily="50" charset="-128"/>
                  <a:ea typeface="Meiryo UI" pitchFamily="50" charset="-128"/>
                  <a:cs typeface="Meiryo UI" pitchFamily="50" charset="-128"/>
                </a:endParaRPr>
              </a:p>
            </p:txBody>
          </p:sp>
          <p:sp>
            <p:nvSpPr>
              <p:cNvPr id="31" name="Text Box 10"/>
              <p:cNvSpPr txBox="1">
                <a:spLocks noChangeArrowheads="1"/>
              </p:cNvSpPr>
              <p:nvPr/>
            </p:nvSpPr>
            <p:spPr bwMode="auto">
              <a:xfrm>
                <a:off x="5108" y="4957"/>
                <a:ext cx="901"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平野区</a:t>
                </a:r>
                <a:endParaRPr lang="ja-JP" altLang="en-US" sz="1200" b="1" dirty="0" smtClean="0">
                  <a:latin typeface="Meiryo UI" pitchFamily="50" charset="-128"/>
                  <a:ea typeface="Meiryo UI" pitchFamily="50" charset="-128"/>
                  <a:cs typeface="Meiryo UI" pitchFamily="50" charset="-128"/>
                </a:endParaRPr>
              </a:p>
            </p:txBody>
          </p:sp>
          <p:sp>
            <p:nvSpPr>
              <p:cNvPr id="32" name="Text Box 23"/>
              <p:cNvSpPr txBox="1">
                <a:spLocks noChangeArrowheads="1"/>
              </p:cNvSpPr>
              <p:nvPr/>
            </p:nvSpPr>
            <p:spPr bwMode="auto">
              <a:xfrm>
                <a:off x="5670" y="2338"/>
                <a:ext cx="899" cy="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4295" tIns="8890" rIns="74295" bIns="8890" anchor="ctr"/>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鶴見区</a:t>
                </a:r>
                <a:endParaRPr lang="ja-JP" altLang="en-US" sz="1200" b="1" dirty="0" smtClean="0">
                  <a:latin typeface="Meiryo UI" pitchFamily="50" charset="-128"/>
                  <a:ea typeface="Meiryo UI" pitchFamily="50" charset="-128"/>
                  <a:cs typeface="Meiryo UI" pitchFamily="50" charset="-128"/>
                </a:endParaRPr>
              </a:p>
            </p:txBody>
          </p:sp>
        </p:grpSp>
        <p:sp>
          <p:nvSpPr>
            <p:cNvPr id="59" name="Text Box 4"/>
            <p:cNvSpPr txBox="1">
              <a:spLocks noChangeArrowheads="1"/>
            </p:cNvSpPr>
            <p:nvPr/>
          </p:nvSpPr>
          <p:spPr bwMode="auto">
            <a:xfrm>
              <a:off x="2871944" y="1356504"/>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第一区</a:t>
              </a:r>
              <a:endParaRPr lang="ja-JP" altLang="en-US" sz="1600" dirty="0">
                <a:latin typeface="Meiryo UI" pitchFamily="50" charset="-128"/>
                <a:ea typeface="Meiryo UI" pitchFamily="50" charset="-128"/>
                <a:cs typeface="Meiryo UI" pitchFamily="50" charset="-128"/>
              </a:endParaRPr>
            </a:p>
          </p:txBody>
        </p:sp>
        <p:sp>
          <p:nvSpPr>
            <p:cNvPr id="77" name="Text Box 4"/>
            <p:cNvSpPr txBox="1">
              <a:spLocks noChangeArrowheads="1"/>
            </p:cNvSpPr>
            <p:nvPr/>
          </p:nvSpPr>
          <p:spPr bwMode="auto">
            <a:xfrm>
              <a:off x="1187624" y="3011020"/>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第三区</a:t>
              </a:r>
              <a:endParaRPr lang="ja-JP" altLang="en-US" sz="1600" dirty="0">
                <a:latin typeface="Meiryo UI" pitchFamily="50" charset="-128"/>
                <a:ea typeface="Meiryo UI" pitchFamily="50" charset="-128"/>
                <a:cs typeface="Meiryo UI" pitchFamily="50" charset="-128"/>
              </a:endParaRPr>
            </a:p>
          </p:txBody>
        </p:sp>
        <p:sp>
          <p:nvSpPr>
            <p:cNvPr id="78" name="Text Box 4"/>
            <p:cNvSpPr txBox="1">
              <a:spLocks noChangeArrowheads="1"/>
            </p:cNvSpPr>
            <p:nvPr/>
          </p:nvSpPr>
          <p:spPr bwMode="auto">
            <a:xfrm>
              <a:off x="3347864" y="1982168"/>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第二区</a:t>
              </a:r>
              <a:endParaRPr lang="ja-JP" altLang="en-US" sz="1600" dirty="0">
                <a:latin typeface="Meiryo UI" pitchFamily="50" charset="-128"/>
                <a:ea typeface="Meiryo UI" pitchFamily="50" charset="-128"/>
                <a:cs typeface="Meiryo UI" pitchFamily="50" charset="-128"/>
              </a:endParaRPr>
            </a:p>
          </p:txBody>
        </p:sp>
        <p:sp>
          <p:nvSpPr>
            <p:cNvPr id="79" name="Text Box 4"/>
            <p:cNvSpPr txBox="1">
              <a:spLocks noChangeArrowheads="1"/>
            </p:cNvSpPr>
            <p:nvPr/>
          </p:nvSpPr>
          <p:spPr bwMode="auto">
            <a:xfrm>
              <a:off x="4211960" y="2924944"/>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第四区</a:t>
              </a:r>
              <a:endParaRPr lang="ja-JP" altLang="en-US" sz="1600" dirty="0">
                <a:latin typeface="Meiryo UI" pitchFamily="50" charset="-128"/>
                <a:ea typeface="Meiryo UI" pitchFamily="50" charset="-128"/>
                <a:cs typeface="Meiryo UI" pitchFamily="50" charset="-128"/>
              </a:endParaRPr>
            </a:p>
          </p:txBody>
        </p:sp>
        <p:sp>
          <p:nvSpPr>
            <p:cNvPr id="80" name="Text Box 4"/>
            <p:cNvSpPr txBox="1">
              <a:spLocks noChangeArrowheads="1"/>
            </p:cNvSpPr>
            <p:nvPr/>
          </p:nvSpPr>
          <p:spPr bwMode="auto">
            <a:xfrm>
              <a:off x="2771800" y="3356992"/>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第五区</a:t>
              </a:r>
              <a:endParaRPr lang="ja-JP" altLang="en-US" sz="1600" dirty="0">
                <a:latin typeface="Meiryo UI" pitchFamily="50" charset="-128"/>
                <a:ea typeface="Meiryo UI" pitchFamily="50" charset="-128"/>
                <a:cs typeface="Meiryo UI" pitchFamily="50" charset="-128"/>
              </a:endParaRPr>
            </a:p>
          </p:txBody>
        </p:sp>
        <p:sp>
          <p:nvSpPr>
            <p:cNvPr id="81" name="Text Box 4"/>
            <p:cNvSpPr txBox="1">
              <a:spLocks noChangeArrowheads="1"/>
            </p:cNvSpPr>
            <p:nvPr/>
          </p:nvSpPr>
          <p:spPr bwMode="auto">
            <a:xfrm>
              <a:off x="3851920" y="3852708"/>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第六区</a:t>
              </a:r>
              <a:endParaRPr lang="ja-JP" altLang="en-US" sz="1600" dirty="0">
                <a:latin typeface="Meiryo UI" pitchFamily="50" charset="-128"/>
                <a:ea typeface="Meiryo UI" pitchFamily="50" charset="-128"/>
                <a:cs typeface="Meiryo UI" pitchFamily="50" charset="-128"/>
              </a:endParaRPr>
            </a:p>
          </p:txBody>
        </p:sp>
        <p:sp>
          <p:nvSpPr>
            <p:cNvPr id="82" name="Text Box 4"/>
            <p:cNvSpPr txBox="1">
              <a:spLocks noChangeArrowheads="1"/>
            </p:cNvSpPr>
            <p:nvPr/>
          </p:nvSpPr>
          <p:spPr bwMode="auto">
            <a:xfrm>
              <a:off x="2123728" y="5157192"/>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第七区</a:t>
              </a:r>
              <a:endParaRPr lang="ja-JP" altLang="en-US" sz="1600" dirty="0">
                <a:latin typeface="Meiryo UI" pitchFamily="50" charset="-128"/>
                <a:ea typeface="Meiryo UI" pitchFamily="50" charset="-128"/>
                <a:cs typeface="Meiryo UI" pitchFamily="50" charset="-128"/>
              </a:endParaRPr>
            </a:p>
          </p:txBody>
        </p:sp>
        <p:sp>
          <p:nvSpPr>
            <p:cNvPr id="83" name="Text Box 4"/>
            <p:cNvSpPr txBox="1">
              <a:spLocks noChangeArrowheads="1"/>
            </p:cNvSpPr>
            <p:nvPr/>
          </p:nvSpPr>
          <p:spPr bwMode="auto">
            <a:xfrm>
              <a:off x="3864320" y="5508168"/>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第八区</a:t>
              </a:r>
              <a:endParaRPr lang="ja-JP" altLang="en-US" sz="1600" dirty="0">
                <a:latin typeface="Meiryo UI" pitchFamily="50" charset="-128"/>
                <a:ea typeface="Meiryo UI" pitchFamily="50" charset="-128"/>
                <a:cs typeface="Meiryo UI" pitchFamily="50" charset="-128"/>
              </a:endParaRPr>
            </a:p>
          </p:txBody>
        </p:sp>
      </p:grpSp>
      <p:sp>
        <p:nvSpPr>
          <p:cNvPr id="86" name="正方形/長方形 85"/>
          <p:cNvSpPr/>
          <p:nvPr/>
        </p:nvSpPr>
        <p:spPr>
          <a:xfrm>
            <a:off x="6356"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２　総合区役所の位置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87" name="テキスト ボックス 86"/>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（４）総合区役所の位置（案）</a:t>
            </a:r>
            <a:endParaRPr lang="en-US" altLang="ja-JP" sz="20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円/楕円 87"/>
          <p:cNvSpPr/>
          <p:nvPr/>
        </p:nvSpPr>
        <p:spPr bwMode="auto">
          <a:xfrm>
            <a:off x="7679920" y="5246850"/>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0" name="円/楕円 89"/>
          <p:cNvSpPr/>
          <p:nvPr/>
        </p:nvSpPr>
        <p:spPr bwMode="auto">
          <a:xfrm>
            <a:off x="6300192" y="5805264"/>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1" name="円/楕円 90"/>
          <p:cNvSpPr/>
          <p:nvPr/>
        </p:nvSpPr>
        <p:spPr bwMode="auto">
          <a:xfrm>
            <a:off x="6820111" y="4090559"/>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2" name="円/楕円 91"/>
          <p:cNvSpPr/>
          <p:nvPr/>
        </p:nvSpPr>
        <p:spPr bwMode="auto">
          <a:xfrm>
            <a:off x="5939116" y="1934213"/>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3" name="円/楕円 92"/>
          <p:cNvSpPr/>
          <p:nvPr/>
        </p:nvSpPr>
        <p:spPr bwMode="auto">
          <a:xfrm>
            <a:off x="7526026" y="2657544"/>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4" name="円/楕円 93"/>
          <p:cNvSpPr/>
          <p:nvPr/>
        </p:nvSpPr>
        <p:spPr bwMode="auto">
          <a:xfrm>
            <a:off x="5820056" y="3289110"/>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5" name="円/楕円 94"/>
          <p:cNvSpPr/>
          <p:nvPr/>
        </p:nvSpPr>
        <p:spPr bwMode="auto">
          <a:xfrm>
            <a:off x="5601691" y="2944147"/>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6" name="円/楕円 95"/>
          <p:cNvSpPr/>
          <p:nvPr/>
        </p:nvSpPr>
        <p:spPr bwMode="auto">
          <a:xfrm>
            <a:off x="6488796" y="2480123"/>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5" name="円/楕円 74"/>
          <p:cNvSpPr/>
          <p:nvPr/>
        </p:nvSpPr>
        <p:spPr bwMode="auto">
          <a:xfrm>
            <a:off x="3779912" y="764704"/>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6" name="テキスト ボックス 75"/>
          <p:cNvSpPr txBox="1"/>
          <p:nvPr/>
        </p:nvSpPr>
        <p:spPr>
          <a:xfrm>
            <a:off x="3900936" y="729079"/>
            <a:ext cx="1872208" cy="276999"/>
          </a:xfrm>
          <a:prstGeom prst="rect">
            <a:avLst/>
          </a:prstGeom>
          <a:noFill/>
        </p:spPr>
        <p:txBody>
          <a:bodyPr wrap="square" rtlCol="0">
            <a:spAutoFit/>
          </a:bodyPr>
          <a:lstStyle/>
          <a:p>
            <a:r>
              <a:rPr lang="ja-JP" altLang="en-US" sz="1200" dirty="0" smtClean="0"/>
              <a:t>：</a:t>
            </a:r>
            <a:r>
              <a:rPr kumimoji="1" lang="ja-JP" altLang="en-US" sz="1200" dirty="0" smtClean="0"/>
              <a:t>総合区役所の位置</a:t>
            </a:r>
            <a:endParaRPr kumimoji="1" lang="ja-JP" altLang="en-US" sz="1200" dirty="0"/>
          </a:p>
        </p:txBody>
      </p:sp>
      <p:sp>
        <p:nvSpPr>
          <p:cNvPr id="84"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７</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324613001"/>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第四区（東成区・城東区・鶴見区）</a:t>
            </a:r>
          </a:p>
        </p:txBody>
      </p:sp>
      <p:sp>
        <p:nvSpPr>
          <p:cNvPr id="27652"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7653" name="タイトル 3"/>
          <p:cNvSpPr>
            <a:spLocks/>
          </p:cNvSpPr>
          <p:nvPr/>
        </p:nvSpPr>
        <p:spPr bwMode="auto">
          <a:xfrm>
            <a:off x="74613" y="549275"/>
            <a:ext cx="3816350"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27655" name="Text Box 8"/>
          <p:cNvSpPr txBox="1">
            <a:spLocks noChangeArrowheads="1"/>
          </p:cNvSpPr>
          <p:nvPr/>
        </p:nvSpPr>
        <p:spPr bwMode="auto">
          <a:xfrm>
            <a:off x="74613" y="2708275"/>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27656"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27657" name="Text Box 10"/>
          <p:cNvSpPr txBox="1">
            <a:spLocks noChangeArrowheads="1"/>
          </p:cNvSpPr>
          <p:nvPr/>
        </p:nvSpPr>
        <p:spPr bwMode="auto">
          <a:xfrm>
            <a:off x="74613" y="4240213"/>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47638" y="1125538"/>
          <a:ext cx="3671887" cy="1368723"/>
        </p:xfrm>
        <a:graphic>
          <a:graphicData uri="http://schemas.openxmlformats.org/drawingml/2006/table">
            <a:tbl>
              <a:tblPr/>
              <a:tblGrid>
                <a:gridCol w="1223962"/>
                <a:gridCol w="1223963"/>
                <a:gridCol w="1223962"/>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356,817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348,925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332,236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162,496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321,840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16,919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9,632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21.09</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47638" y="4538663"/>
          <a:ext cx="3671887" cy="1346340"/>
        </p:xfrm>
        <a:graphic>
          <a:graphicData uri="http://schemas.openxmlformats.org/drawingml/2006/table">
            <a:tbl>
              <a:tblPr/>
              <a:tblGrid>
                <a:gridCol w="1223962"/>
                <a:gridCol w="1223963"/>
                <a:gridCol w="1223962"/>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algn="ctr"/>
                      <a:r>
                        <a:rPr lang="en-US" altLang="ja-JP" sz="1000" dirty="0" smtClean="0">
                          <a:latin typeface="ＭＳ Ｐゴシック" pitchFamily="50" charset="-128"/>
                          <a:ea typeface="ＭＳ Ｐゴシック" pitchFamily="50" charset="-128"/>
                        </a:rPr>
                        <a:t>105</a:t>
                      </a:r>
                      <a:r>
                        <a:rPr lang="ja-JP" altLang="en-US" sz="1000" dirty="0" smtClean="0">
                          <a:latin typeface="ＭＳ Ｐゴシック" pitchFamily="50" charset="-128"/>
                          <a:ea typeface="ＭＳ Ｐゴシック" pitchFamily="50" charset="-128"/>
                        </a:rPr>
                        <a:t>ヵ所（</a:t>
                      </a:r>
                      <a:r>
                        <a:rPr lang="en-US" altLang="ja-JP" sz="1000" dirty="0" smtClean="0">
                          <a:latin typeface="ＭＳ Ｐゴシック" pitchFamily="50" charset="-128"/>
                          <a:ea typeface="ＭＳ Ｐゴシック" pitchFamily="50" charset="-128"/>
                        </a:rPr>
                        <a:t>2.89㎡</a:t>
                      </a:r>
                      <a:r>
                        <a:rPr lang="ja-JP" altLang="en-US" sz="1000" dirty="0" smtClean="0">
                          <a:latin typeface="ＭＳ Ｐゴシック" pitchFamily="50" charset="-128"/>
                          <a:ea typeface="ＭＳ Ｐゴシック" pitchFamily="50" charset="-128"/>
                        </a:rPr>
                        <a:t>）</a:t>
                      </a:r>
                      <a:endParaRPr lang="ja-JP" altLang="en-US" sz="1000" dirty="0">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47638" y="2995613"/>
          <a:ext cx="3671887" cy="1033504"/>
        </p:xfrm>
        <a:graphic>
          <a:graphicData uri="http://schemas.openxmlformats.org/drawingml/2006/table">
            <a:tbl>
              <a:tblPr/>
              <a:tblGrid>
                <a:gridCol w="1223962"/>
                <a:gridCol w="608112"/>
                <a:gridCol w="615851"/>
                <a:gridCol w="1223962"/>
              </a:tblGrid>
              <a:tr h="36032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780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378">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東成</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城東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r>
                        <a:rPr lang="ja-JP" altLang="en-US" sz="1000" dirty="0" smtClean="0">
                          <a:latin typeface="ＭＳ Ｐゴシック" pitchFamily="50" charset="-128"/>
                          <a:ea typeface="ＭＳ Ｐゴシック" pitchFamily="50" charset="-128"/>
                        </a:rPr>
                        <a:t>東成 ⇔ 鶴見  </a:t>
                      </a:r>
                      <a:r>
                        <a:rPr lang="en-US" altLang="ja-JP" sz="1000" dirty="0" smtClean="0">
                          <a:latin typeface="ＭＳ Ｐゴシック" pitchFamily="50" charset="-128"/>
                          <a:ea typeface="ＭＳ Ｐゴシック" pitchFamily="50" charset="-128"/>
                        </a:rPr>
                        <a:t>6.0km</a:t>
                      </a:r>
                      <a:endParaRPr lang="ja-JP" altLang="en-US" sz="1000" dirty="0">
                        <a:latin typeface="ＭＳ Ｐゴシック" pitchFamily="50" charset="-128"/>
                        <a:ea typeface="ＭＳ Ｐゴシック" pitchFamily="50" charset="-128"/>
                      </a:endParaRPr>
                    </a:p>
                  </a:txBody>
                  <a:tcPr marL="18000" marR="18000" marT="35996" marB="35996"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城東 ⇔ 鶴見</a:t>
                      </a:r>
                      <a:r>
                        <a:rPr lang="ja-JP" altLang="en-US" sz="1000" baseline="0" dirty="0" smtClean="0">
                          <a:latin typeface="ＭＳ Ｐゴシック" pitchFamily="50" charset="-128"/>
                          <a:ea typeface="ＭＳ Ｐゴシック" pitchFamily="50" charset="-128"/>
                        </a:rPr>
                        <a:t>  </a:t>
                      </a:r>
                      <a:r>
                        <a:rPr lang="en-US" altLang="ja-JP" sz="1000" dirty="0" smtClean="0">
                          <a:latin typeface="ＭＳ Ｐゴシック" pitchFamily="50" charset="-128"/>
                          <a:ea typeface="ＭＳ Ｐゴシック" pitchFamily="50" charset="-128"/>
                        </a:rPr>
                        <a:t>2.9km</a:t>
                      </a:r>
                      <a:endParaRPr lang="ja-JP" altLang="en-US" sz="1000" dirty="0">
                        <a:latin typeface="ＭＳ Ｐゴシック" pitchFamily="50" charset="-128"/>
                        <a:ea typeface="ＭＳ Ｐゴシック" pitchFamily="50" charset="-128"/>
                      </a:endParaRPr>
                    </a:p>
                  </a:txBody>
                  <a:tcPr marL="18000" marR="18000" marT="35996" marB="35996"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86" name="正方形/長方形 85"/>
          <p:cNvSpPr>
            <a:spLocks/>
          </p:cNvSpPr>
          <p:nvPr/>
        </p:nvSpPr>
        <p:spPr bwMode="gray">
          <a:xfrm>
            <a:off x="7308850" y="201042"/>
            <a:ext cx="1835150" cy="1700213"/>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87" name="正方形/長方形 26"/>
          <p:cNvSpPr>
            <a:spLocks/>
          </p:cNvSpPr>
          <p:nvPr/>
        </p:nvSpPr>
        <p:spPr bwMode="gray">
          <a:xfrm>
            <a:off x="7399338" y="286767"/>
            <a:ext cx="1652587" cy="1530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2" name="グループ化 87"/>
          <p:cNvGrpSpPr>
            <a:grpSpLocks/>
          </p:cNvGrpSpPr>
          <p:nvPr/>
        </p:nvGrpSpPr>
        <p:grpSpPr bwMode="auto">
          <a:xfrm>
            <a:off x="7448215" y="360022"/>
            <a:ext cx="1482725" cy="1441450"/>
            <a:chOff x="7418388" y="68263"/>
            <a:chExt cx="1482725" cy="1441450"/>
          </a:xfrm>
        </p:grpSpPr>
        <p:grpSp>
          <p:nvGrpSpPr>
            <p:cNvPr id="4" name="Group 167"/>
            <p:cNvGrpSpPr>
              <a:grpSpLocks noChangeAspect="1"/>
            </p:cNvGrpSpPr>
            <p:nvPr/>
          </p:nvGrpSpPr>
          <p:grpSpPr bwMode="auto">
            <a:xfrm>
              <a:off x="7418388" y="68263"/>
              <a:ext cx="1482725" cy="1441450"/>
              <a:chOff x="1698" y="1802"/>
              <a:chExt cx="13239" cy="12848"/>
            </a:xfrm>
          </p:grpSpPr>
          <p:sp>
            <p:nvSpPr>
              <p:cNvPr id="27776" name="Freeform 168"/>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77" name="Freeform 169"/>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78" name="Freeform 170"/>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79" name="Freeform 171"/>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0" name="Freeform 172"/>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1" name="Freeform 173"/>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2" name="Freeform 174" descr="50%"/>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7783" name="Freeform 175"/>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4" name="Freeform 176"/>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5" name="Freeform 177"/>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6" name="Freeform 178"/>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7" name="Freeform 179"/>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8" name="Freeform 180"/>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9" name="Freeform 181" descr="50%"/>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7790" name="Freeform 182"/>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1" name="Freeform 183"/>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2" name="Freeform 184"/>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3" name="Freeform 185" descr="50%"/>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7794" name="Freeform 186" descr="20%"/>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5" name="Freeform 187"/>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6" name="Freeform 188"/>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7" name="Freeform 189"/>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8" name="Freeform 190" descr="2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9" name="Freeform 191"/>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27773" name="AutoShape 170"/>
            <p:cNvSpPr>
              <a:spLocks/>
            </p:cNvSpPr>
            <p:nvPr/>
          </p:nvSpPr>
          <p:spPr bwMode="auto">
            <a:xfrm>
              <a:off x="8243888" y="179388"/>
              <a:ext cx="431800" cy="179387"/>
            </a:xfrm>
            <a:prstGeom prst="borderCallout2">
              <a:avLst>
                <a:gd name="adj1" fmla="val 55222"/>
                <a:gd name="adj2" fmla="val 105880"/>
                <a:gd name="adj3" fmla="val 60532"/>
                <a:gd name="adj4" fmla="val 138676"/>
                <a:gd name="adj5" fmla="val 176106"/>
                <a:gd name="adj6" fmla="val 13588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鶴見区</a:t>
              </a:r>
            </a:p>
          </p:txBody>
        </p:sp>
        <p:sp>
          <p:nvSpPr>
            <p:cNvPr id="27774" name="AutoShape 170"/>
            <p:cNvSpPr>
              <a:spLocks/>
            </p:cNvSpPr>
            <p:nvPr/>
          </p:nvSpPr>
          <p:spPr bwMode="auto">
            <a:xfrm>
              <a:off x="7812088" y="466725"/>
              <a:ext cx="431800" cy="179388"/>
            </a:xfrm>
            <a:prstGeom prst="borderCallout2">
              <a:avLst>
                <a:gd name="adj1" fmla="val 55222"/>
                <a:gd name="adj2" fmla="val 105880"/>
                <a:gd name="adj3" fmla="val 60532"/>
                <a:gd name="adj4" fmla="val 138676"/>
                <a:gd name="adj5" fmla="val 101769"/>
                <a:gd name="adj6" fmla="val 164560"/>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城東区</a:t>
              </a:r>
            </a:p>
          </p:txBody>
        </p:sp>
        <p:sp>
          <p:nvSpPr>
            <p:cNvPr id="27775" name="AutoShape 170"/>
            <p:cNvSpPr>
              <a:spLocks/>
            </p:cNvSpPr>
            <p:nvPr/>
          </p:nvSpPr>
          <p:spPr bwMode="auto">
            <a:xfrm>
              <a:off x="7885113" y="898525"/>
              <a:ext cx="431800" cy="179388"/>
            </a:xfrm>
            <a:prstGeom prst="borderCallout2">
              <a:avLst>
                <a:gd name="adj1" fmla="val 55222"/>
                <a:gd name="adj2" fmla="val 105880"/>
                <a:gd name="adj3" fmla="val 60532"/>
                <a:gd name="adj4" fmla="val 138676"/>
                <a:gd name="adj5" fmla="val -20352"/>
                <a:gd name="adj6" fmla="val 15132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東成区</a:t>
              </a:r>
            </a:p>
          </p:txBody>
        </p:sp>
      </p:grpSp>
      <p:grpSp>
        <p:nvGrpSpPr>
          <p:cNvPr id="5" name="グループ化 95"/>
          <p:cNvGrpSpPr>
            <a:grpSpLocks/>
          </p:cNvGrpSpPr>
          <p:nvPr/>
        </p:nvGrpSpPr>
        <p:grpSpPr bwMode="auto">
          <a:xfrm>
            <a:off x="4356100" y="2133600"/>
            <a:ext cx="4537075" cy="4157663"/>
            <a:chOff x="1539717" y="1268760"/>
            <a:chExt cx="4851059" cy="4446815"/>
          </a:xfrm>
        </p:grpSpPr>
        <p:grpSp>
          <p:nvGrpSpPr>
            <p:cNvPr id="6" name="グループ化 56"/>
            <p:cNvGrpSpPr>
              <a:grpSpLocks/>
            </p:cNvGrpSpPr>
            <p:nvPr/>
          </p:nvGrpSpPr>
          <p:grpSpPr bwMode="auto">
            <a:xfrm>
              <a:off x="1539717" y="1268760"/>
              <a:ext cx="4851059" cy="4446815"/>
              <a:chOff x="1539717" y="1268760"/>
              <a:chExt cx="4851059" cy="4446815"/>
            </a:xfrm>
          </p:grpSpPr>
          <p:grpSp>
            <p:nvGrpSpPr>
              <p:cNvPr id="7" name="グループ化 38"/>
              <p:cNvGrpSpPr>
                <a:grpSpLocks/>
              </p:cNvGrpSpPr>
              <p:nvPr/>
            </p:nvGrpSpPr>
            <p:grpSpPr bwMode="auto">
              <a:xfrm>
                <a:off x="2051720" y="1268760"/>
                <a:ext cx="4339056" cy="4446815"/>
                <a:chOff x="2267744" y="1340768"/>
                <a:chExt cx="4339056" cy="4446815"/>
              </a:xfrm>
            </p:grpSpPr>
            <p:grpSp>
              <p:nvGrpSpPr>
                <p:cNvPr id="8" name="グループ化 27"/>
                <p:cNvGrpSpPr>
                  <a:grpSpLocks/>
                </p:cNvGrpSpPr>
                <p:nvPr/>
              </p:nvGrpSpPr>
              <p:grpSpPr bwMode="auto">
                <a:xfrm>
                  <a:off x="2267744" y="1340768"/>
                  <a:ext cx="4339056" cy="4446815"/>
                  <a:chOff x="2411760" y="1196752"/>
                  <a:chExt cx="4339056" cy="4446815"/>
                </a:xfrm>
              </p:grpSpPr>
              <p:grpSp>
                <p:nvGrpSpPr>
                  <p:cNvPr id="9" name="グループ化 1"/>
                  <p:cNvGrpSpPr>
                    <a:grpSpLocks/>
                  </p:cNvGrpSpPr>
                  <p:nvPr/>
                </p:nvGrpSpPr>
                <p:grpSpPr bwMode="auto">
                  <a:xfrm>
                    <a:off x="2411760" y="1196752"/>
                    <a:ext cx="4339056" cy="4446815"/>
                    <a:chOff x="0" y="0"/>
                    <a:chExt cx="4339056" cy="4446815"/>
                  </a:xfrm>
                </p:grpSpPr>
                <p:pic>
                  <p:nvPicPr>
                    <p:cNvPr id="27770" name="図 119"/>
                    <p:cNvPicPr>
                      <a:picLocks noChangeAspect="1"/>
                    </p:cNvPicPr>
                    <p:nvPr/>
                  </p:nvPicPr>
                  <p:blipFill>
                    <a:blip r:embed="rId3" cstate="print">
                      <a:extLst>
                        <a:ext uri="{28A0092B-C50C-407E-A947-70E740481C1C}">
                          <a14:useLocalDpi xmlns="" xmlns:a14="http://schemas.microsoft.com/office/drawing/2010/main" val="0"/>
                        </a:ext>
                      </a:extLst>
                    </a:blip>
                    <a:srcRect l="29512" t="3287" r="28511" b="4916"/>
                    <a:stretch>
                      <a:fillRect/>
                    </a:stretch>
                  </p:blipFill>
                  <p:spPr bwMode="auto">
                    <a:xfrm>
                      <a:off x="31377" y="34739"/>
                      <a:ext cx="4307679" cy="44120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0" name="グループ化 4"/>
                    <p:cNvGrpSpPr/>
                    <p:nvPr/>
                  </p:nvGrpSpPr>
                  <p:grpSpPr>
                    <a:xfrm>
                      <a:off x="0" y="0"/>
                      <a:ext cx="2411186" cy="3888922"/>
                      <a:chOff x="0" y="0"/>
                      <a:chExt cx="2411186" cy="3888922"/>
                    </a:xfrm>
                    <a:solidFill>
                      <a:sysClr val="window" lastClr="FFFFFF"/>
                    </a:solidFill>
                  </p:grpSpPr>
                  <p:sp>
                    <p:nvSpPr>
                      <p:cNvPr id="122" name="正方形/長方形 121"/>
                      <p:cNvSpPr/>
                      <p:nvPr/>
                    </p:nvSpPr>
                    <p:spPr>
                      <a:xfrm>
                        <a:off x="27215" y="10886"/>
                        <a:ext cx="585107" cy="8572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3" name="正方形/長方形 122"/>
                      <p:cNvSpPr/>
                      <p:nvPr/>
                    </p:nvSpPr>
                    <p:spPr>
                      <a:xfrm>
                        <a:off x="1826079" y="0"/>
                        <a:ext cx="585107" cy="4327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6" name="正方形/長方形 7"/>
                      <p:cNvSpPr/>
                      <p:nvPr/>
                    </p:nvSpPr>
                    <p:spPr>
                      <a:xfrm>
                        <a:off x="0" y="2188029"/>
                        <a:ext cx="326571" cy="3673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7" name="正方形/長方形 126"/>
                      <p:cNvSpPr/>
                      <p:nvPr/>
                    </p:nvSpPr>
                    <p:spPr>
                      <a:xfrm>
                        <a:off x="2723" y="3551464"/>
                        <a:ext cx="242206" cy="3374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grpSp>
                <p:nvGrpSpPr>
                  <p:cNvPr id="11" name="グループ化 26"/>
                  <p:cNvGrpSpPr>
                    <a:grpSpLocks/>
                  </p:cNvGrpSpPr>
                  <p:nvPr/>
                </p:nvGrpSpPr>
                <p:grpSpPr bwMode="auto">
                  <a:xfrm>
                    <a:off x="2859880" y="2120412"/>
                    <a:ext cx="2288669" cy="3211111"/>
                    <a:chOff x="2859880" y="2120412"/>
                    <a:chExt cx="2288669" cy="3211111"/>
                  </a:xfrm>
                </p:grpSpPr>
                <p:sp>
                  <p:nvSpPr>
                    <p:cNvPr id="115" name="円/楕円 11"/>
                    <p:cNvSpPr/>
                    <p:nvPr/>
                  </p:nvSpPr>
                  <p:spPr>
                    <a:xfrm>
                      <a:off x="5004232" y="2563567"/>
                      <a:ext cx="144275" cy="14432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6" name="正方形/長方形 115"/>
                    <p:cNvSpPr/>
                    <p:nvPr/>
                  </p:nvSpPr>
                  <p:spPr>
                    <a:xfrm>
                      <a:off x="3727816" y="2120413"/>
                      <a:ext cx="1308665" cy="38542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鶴見区役所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sp>
                  <p:nvSpPr>
                    <p:cNvPr id="118" name="円/楕円 117"/>
                    <p:cNvSpPr/>
                    <p:nvPr/>
                  </p:nvSpPr>
                  <p:spPr>
                    <a:xfrm>
                      <a:off x="2860464" y="5186830"/>
                      <a:ext cx="144276" cy="144323"/>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grpSp>
              <p:nvGrpSpPr>
                <p:cNvPr id="12" name="グループ化 37"/>
                <p:cNvGrpSpPr>
                  <a:grpSpLocks/>
                </p:cNvGrpSpPr>
                <p:nvPr/>
              </p:nvGrpSpPr>
              <p:grpSpPr bwMode="auto">
                <a:xfrm>
                  <a:off x="2524758" y="2047097"/>
                  <a:ext cx="3228293" cy="3451735"/>
                  <a:chOff x="2524758" y="2047097"/>
                  <a:chExt cx="3228293" cy="3451735"/>
                </a:xfrm>
              </p:grpSpPr>
              <p:sp>
                <p:nvSpPr>
                  <p:cNvPr id="109" name="フリーフォーム 108"/>
                  <p:cNvSpPr/>
                  <p:nvPr/>
                </p:nvSpPr>
                <p:spPr>
                  <a:xfrm>
                    <a:off x="2619698" y="2255940"/>
                    <a:ext cx="3133329" cy="1268335"/>
                  </a:xfrm>
                  <a:custGeom>
                    <a:avLst/>
                    <a:gdLst>
                      <a:gd name="connsiteX0" fmla="*/ 0 w 3133725"/>
                      <a:gd name="connsiteY0" fmla="*/ 1266825 h 1266825"/>
                      <a:gd name="connsiteX1" fmla="*/ 2266950 w 3133725"/>
                      <a:gd name="connsiteY1" fmla="*/ 714375 h 1266825"/>
                      <a:gd name="connsiteX2" fmla="*/ 2495550 w 3133725"/>
                      <a:gd name="connsiteY2" fmla="*/ 323850 h 1266825"/>
                      <a:gd name="connsiteX3" fmla="*/ 3133725 w 3133725"/>
                      <a:gd name="connsiteY3" fmla="*/ 0 h 1266825"/>
                    </a:gdLst>
                    <a:ahLst/>
                    <a:cxnLst>
                      <a:cxn ang="0">
                        <a:pos x="connsiteX0" y="connsiteY0"/>
                      </a:cxn>
                      <a:cxn ang="0">
                        <a:pos x="connsiteX1" y="connsiteY1"/>
                      </a:cxn>
                      <a:cxn ang="0">
                        <a:pos x="connsiteX2" y="connsiteY2"/>
                      </a:cxn>
                      <a:cxn ang="0">
                        <a:pos x="connsiteX3" y="connsiteY3"/>
                      </a:cxn>
                    </a:cxnLst>
                    <a:rect l="l" t="t" r="r" b="b"/>
                    <a:pathLst>
                      <a:path w="3133725" h="1266825">
                        <a:moveTo>
                          <a:pt x="0" y="1266825"/>
                        </a:moveTo>
                        <a:cubicBezTo>
                          <a:pt x="925512" y="1069181"/>
                          <a:pt x="1851025" y="871538"/>
                          <a:pt x="2266950" y="714375"/>
                        </a:cubicBezTo>
                        <a:cubicBezTo>
                          <a:pt x="2682875" y="557213"/>
                          <a:pt x="2351088" y="442912"/>
                          <a:pt x="2495550" y="323850"/>
                        </a:cubicBezTo>
                        <a:cubicBezTo>
                          <a:pt x="2640012" y="204788"/>
                          <a:pt x="2886868" y="102394"/>
                          <a:pt x="3133725" y="0"/>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10" name="フリーフォーム 109"/>
                  <p:cNvSpPr/>
                  <p:nvPr/>
                </p:nvSpPr>
                <p:spPr>
                  <a:xfrm>
                    <a:off x="2524646" y="4364738"/>
                    <a:ext cx="1828058" cy="258082"/>
                  </a:xfrm>
                  <a:custGeom>
                    <a:avLst/>
                    <a:gdLst>
                      <a:gd name="connsiteX0" fmla="*/ 0 w 1828800"/>
                      <a:gd name="connsiteY0" fmla="*/ 0 h 257175"/>
                      <a:gd name="connsiteX1" fmla="*/ 1828800 w 1828800"/>
                      <a:gd name="connsiteY1" fmla="*/ 257175 h 257175"/>
                    </a:gdLst>
                    <a:ahLst/>
                    <a:cxnLst>
                      <a:cxn ang="0">
                        <a:pos x="connsiteX0" y="connsiteY0"/>
                      </a:cxn>
                      <a:cxn ang="0">
                        <a:pos x="connsiteX1" y="connsiteY1"/>
                      </a:cxn>
                    </a:cxnLst>
                    <a:rect l="l" t="t" r="r" b="b"/>
                    <a:pathLst>
                      <a:path w="1828800" h="257175">
                        <a:moveTo>
                          <a:pt x="0" y="0"/>
                        </a:moveTo>
                        <a:lnTo>
                          <a:pt x="1828800" y="257175"/>
                        </a:ln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11" name="フリーフォーム 110"/>
                  <p:cNvSpPr/>
                  <p:nvPr/>
                </p:nvSpPr>
                <p:spPr>
                  <a:xfrm>
                    <a:off x="3038946" y="2047097"/>
                    <a:ext cx="169736" cy="3451842"/>
                  </a:xfrm>
                  <a:custGeom>
                    <a:avLst/>
                    <a:gdLst>
                      <a:gd name="connsiteX0" fmla="*/ 104775 w 169863"/>
                      <a:gd name="connsiteY0" fmla="*/ 0 h 3019425"/>
                      <a:gd name="connsiteX1" fmla="*/ 152400 w 169863"/>
                      <a:gd name="connsiteY1" fmla="*/ 1743075 h 3019425"/>
                      <a:gd name="connsiteX2" fmla="*/ 0 w 169863"/>
                      <a:gd name="connsiteY2" fmla="*/ 3019425 h 3019425"/>
                      <a:gd name="connsiteX3" fmla="*/ 0 w 169863"/>
                      <a:gd name="connsiteY3" fmla="*/ 3019425 h 3019425"/>
                    </a:gdLst>
                    <a:ahLst/>
                    <a:cxnLst>
                      <a:cxn ang="0">
                        <a:pos x="connsiteX0" y="connsiteY0"/>
                      </a:cxn>
                      <a:cxn ang="0">
                        <a:pos x="connsiteX1" y="connsiteY1"/>
                      </a:cxn>
                      <a:cxn ang="0">
                        <a:pos x="connsiteX2" y="connsiteY2"/>
                      </a:cxn>
                      <a:cxn ang="0">
                        <a:pos x="connsiteX3" y="connsiteY3"/>
                      </a:cxn>
                    </a:cxnLst>
                    <a:rect l="l" t="t" r="r" b="b"/>
                    <a:pathLst>
                      <a:path w="169863" h="3019425">
                        <a:moveTo>
                          <a:pt x="104775" y="0"/>
                        </a:moveTo>
                        <a:cubicBezTo>
                          <a:pt x="137319" y="619918"/>
                          <a:pt x="169863" y="1239837"/>
                          <a:pt x="152400" y="1743075"/>
                        </a:cubicBezTo>
                        <a:cubicBezTo>
                          <a:pt x="134937" y="2246313"/>
                          <a:pt x="0" y="3019425"/>
                          <a:pt x="0" y="3019425"/>
                        </a:cubicBezTo>
                        <a:lnTo>
                          <a:pt x="0" y="3019425"/>
                        </a:ln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sp>
            <p:nvSpPr>
              <p:cNvPr id="104" name="正方形/長方形 103"/>
              <p:cNvSpPr/>
              <p:nvPr/>
            </p:nvSpPr>
            <p:spPr>
              <a:xfrm>
                <a:off x="1539717" y="2577846"/>
                <a:ext cx="1123653" cy="47371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城東区役所</a:t>
                </a:r>
                <a:endParaRPr lang="en-US" altLang="ja-JP" sz="1050" dirty="0">
                  <a:solidFill>
                    <a:schemeClr val="tx1"/>
                  </a:solidFill>
                </a:endParaRPr>
              </a:p>
              <a:p>
                <a:pPr algn="ctr">
                  <a:defRPr/>
                </a:pPr>
                <a:r>
                  <a:rPr lang="ja-JP" altLang="en-US" sz="1050" dirty="0">
                    <a:solidFill>
                      <a:schemeClr val="tx1"/>
                    </a:solidFill>
                  </a:rPr>
                  <a:t>（総合区役所）</a:t>
                </a:r>
              </a:p>
            </p:txBody>
          </p:sp>
          <p:sp>
            <p:nvSpPr>
              <p:cNvPr id="105" name="円/楕円 104"/>
              <p:cNvSpPr/>
              <p:nvPr/>
            </p:nvSpPr>
            <p:spPr>
              <a:xfrm>
                <a:off x="2715989" y="2829136"/>
                <a:ext cx="215564" cy="215633"/>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8" name="フローチャート : 判断 97"/>
            <p:cNvSpPr/>
            <p:nvPr/>
          </p:nvSpPr>
          <p:spPr>
            <a:xfrm>
              <a:off x="2799159" y="3956545"/>
              <a:ext cx="130697" cy="144321"/>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9" name="正方形/長方形 98"/>
            <p:cNvSpPr/>
            <p:nvPr/>
          </p:nvSpPr>
          <p:spPr>
            <a:xfrm>
              <a:off x="2772001" y="3769775"/>
              <a:ext cx="792668" cy="35995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中浜</a:t>
              </a:r>
              <a:endParaRPr lang="en-US" altLang="ja-JP" sz="900" dirty="0">
                <a:solidFill>
                  <a:schemeClr val="tx1"/>
                </a:solidFill>
              </a:endParaRPr>
            </a:p>
            <a:p>
              <a:pPr algn="ctr">
                <a:defRPr/>
              </a:pPr>
              <a:r>
                <a:rPr lang="ja-JP" altLang="en-US" sz="900" dirty="0">
                  <a:solidFill>
                    <a:schemeClr val="tx1"/>
                  </a:solidFill>
                </a:rPr>
                <a:t>工営所</a:t>
              </a:r>
              <a:endParaRPr lang="en-US" altLang="ja-JP" sz="900" dirty="0">
                <a:solidFill>
                  <a:schemeClr val="tx1"/>
                </a:solidFill>
              </a:endParaRPr>
            </a:p>
          </p:txBody>
        </p:sp>
        <p:sp>
          <p:nvSpPr>
            <p:cNvPr id="100" name="二等辺三角形 99"/>
            <p:cNvSpPr/>
            <p:nvPr/>
          </p:nvSpPr>
          <p:spPr>
            <a:xfrm>
              <a:off x="4859756" y="2204306"/>
              <a:ext cx="144276" cy="144321"/>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1" name="正方形/長方形 100"/>
            <p:cNvSpPr/>
            <p:nvPr/>
          </p:nvSpPr>
          <p:spPr>
            <a:xfrm>
              <a:off x="4932743" y="2277316"/>
              <a:ext cx="899602" cy="35995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鶴見緑地</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82" name="正方形/長方形 81"/>
          <p:cNvSpPr/>
          <p:nvPr/>
        </p:nvSpPr>
        <p:spPr bwMode="auto">
          <a:xfrm>
            <a:off x="4138613" y="5373688"/>
            <a:ext cx="1296987" cy="35877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東成区役所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sp>
        <p:nvSpPr>
          <p:cNvPr id="83" name="フリーフォーム 82"/>
          <p:cNvSpPr/>
          <p:nvPr/>
        </p:nvSpPr>
        <p:spPr>
          <a:xfrm>
            <a:off x="4895850" y="5999163"/>
            <a:ext cx="1500188" cy="309562"/>
          </a:xfrm>
          <a:custGeom>
            <a:avLst/>
            <a:gdLst>
              <a:gd name="connsiteX0" fmla="*/ 0 w 1500717"/>
              <a:gd name="connsiteY0" fmla="*/ 154517 h 310092"/>
              <a:gd name="connsiteX1" fmla="*/ 139700 w 1500717"/>
              <a:gd name="connsiteY1" fmla="*/ 154517 h 310092"/>
              <a:gd name="connsiteX2" fmla="*/ 311150 w 1500717"/>
              <a:gd name="connsiteY2" fmla="*/ 91017 h 310092"/>
              <a:gd name="connsiteX3" fmla="*/ 615950 w 1500717"/>
              <a:gd name="connsiteY3" fmla="*/ 2117 h 310092"/>
              <a:gd name="connsiteX4" fmla="*/ 869950 w 1500717"/>
              <a:gd name="connsiteY4" fmla="*/ 78317 h 310092"/>
              <a:gd name="connsiteX5" fmla="*/ 1085850 w 1500717"/>
              <a:gd name="connsiteY5" fmla="*/ 59267 h 310092"/>
              <a:gd name="connsiteX6" fmla="*/ 1435100 w 1500717"/>
              <a:gd name="connsiteY6" fmla="*/ 59267 h 310092"/>
              <a:gd name="connsiteX7" fmla="*/ 1479550 w 1500717"/>
              <a:gd name="connsiteY7" fmla="*/ 275167 h 310092"/>
              <a:gd name="connsiteX8" fmla="*/ 1485900 w 1500717"/>
              <a:gd name="connsiteY8" fmla="*/ 268817 h 31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0717" h="310092">
                <a:moveTo>
                  <a:pt x="0" y="154517"/>
                </a:moveTo>
                <a:cubicBezTo>
                  <a:pt x="43921" y="159808"/>
                  <a:pt x="87842" y="165100"/>
                  <a:pt x="139700" y="154517"/>
                </a:cubicBezTo>
                <a:cubicBezTo>
                  <a:pt x="191558" y="143934"/>
                  <a:pt x="231775" y="116417"/>
                  <a:pt x="311150" y="91017"/>
                </a:cubicBezTo>
                <a:cubicBezTo>
                  <a:pt x="390525" y="65617"/>
                  <a:pt x="522817" y="4234"/>
                  <a:pt x="615950" y="2117"/>
                </a:cubicBezTo>
                <a:cubicBezTo>
                  <a:pt x="709083" y="0"/>
                  <a:pt x="791633" y="68792"/>
                  <a:pt x="869950" y="78317"/>
                </a:cubicBezTo>
                <a:cubicBezTo>
                  <a:pt x="948267" y="87842"/>
                  <a:pt x="991658" y="62442"/>
                  <a:pt x="1085850" y="59267"/>
                </a:cubicBezTo>
                <a:cubicBezTo>
                  <a:pt x="1180042" y="56092"/>
                  <a:pt x="1369483" y="23284"/>
                  <a:pt x="1435100" y="59267"/>
                </a:cubicBezTo>
                <a:cubicBezTo>
                  <a:pt x="1500717" y="95250"/>
                  <a:pt x="1471083" y="240242"/>
                  <a:pt x="1479550" y="275167"/>
                </a:cubicBezTo>
                <a:cubicBezTo>
                  <a:pt x="1488017" y="310092"/>
                  <a:pt x="1486958" y="289454"/>
                  <a:pt x="1485900" y="268817"/>
                </a:cubicBezTo>
              </a:path>
            </a:pathLst>
          </a:custGeom>
          <a:ln w="63500" cmpd="tri">
            <a:solidFill>
              <a:srgbClr val="E0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4"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grpSp>
        <p:nvGrpSpPr>
          <p:cNvPr id="13" name="グループ化 64"/>
          <p:cNvGrpSpPr>
            <a:grpSpLocks/>
          </p:cNvGrpSpPr>
          <p:nvPr/>
        </p:nvGrpSpPr>
        <p:grpSpPr bwMode="auto">
          <a:xfrm>
            <a:off x="4090988" y="908050"/>
            <a:ext cx="2281212" cy="1872116"/>
            <a:chOff x="5508104" y="3645024"/>
            <a:chExt cx="2281509" cy="1872208"/>
          </a:xfrm>
        </p:grpSpPr>
        <p:sp>
          <p:nvSpPr>
            <p:cNvPr id="90" name="Rectangle 63"/>
            <p:cNvSpPr>
              <a:spLocks noChangeArrowheads="1"/>
            </p:cNvSpPr>
            <p:nvPr/>
          </p:nvSpPr>
          <p:spPr bwMode="auto">
            <a:xfrm>
              <a:off x="5508104" y="3645024"/>
              <a:ext cx="2209492" cy="1800957"/>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91"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2"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3"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94" name="円/楕円 93"/>
            <p:cNvSpPr/>
            <p:nvPr/>
          </p:nvSpPr>
          <p:spPr>
            <a:xfrm>
              <a:off x="5710983"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5" name="円/楕円 94"/>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6"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7"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2" name="フローチャート : 判断 101"/>
            <p:cNvSpPr/>
            <p:nvPr/>
          </p:nvSpPr>
          <p:spPr>
            <a:xfrm>
              <a:off x="5717334" y="4922975"/>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3" name="二等辺三角形 102"/>
            <p:cNvSpPr/>
            <p:nvPr/>
          </p:nvSpPr>
          <p:spPr>
            <a:xfrm>
              <a:off x="5710189" y="5119834"/>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5" name="正方形/長方形 27"/>
          <p:cNvSpPr>
            <a:spLocks noChangeArrowheads="1"/>
          </p:cNvSpPr>
          <p:nvPr/>
        </p:nvSpPr>
        <p:spPr bwMode="auto">
          <a:xfrm>
            <a:off x="8112125" y="-45001"/>
            <a:ext cx="1031875" cy="261610"/>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374886308"/>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79388" y="291389"/>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28675" name="タイトル 3"/>
          <p:cNvSpPr txBox="1">
            <a:spLocks/>
          </p:cNvSpPr>
          <p:nvPr/>
        </p:nvSpPr>
        <p:spPr bwMode="auto">
          <a:xfrm>
            <a:off x="4029075" y="245660"/>
            <a:ext cx="5038725" cy="659186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5125" name="タイトル 3"/>
          <p:cNvSpPr>
            <a:spLocks/>
          </p:cNvSpPr>
          <p:nvPr/>
        </p:nvSpPr>
        <p:spPr bwMode="auto">
          <a:xfrm>
            <a:off x="107950" y="248528"/>
            <a:ext cx="3816350" cy="3368130"/>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ja-JP" sz="1300" dirty="0">
                <a:latin typeface="HGP創英角ｺﾞｼｯｸUB" pitchFamily="50" charset="-128"/>
                <a:ea typeface="HGP創英角ｺﾞｼｯｸUB" pitchFamily="50" charset="-128"/>
              </a:rPr>
              <a:t>○大規模公園である鶴見緑地、城北川の</a:t>
            </a:r>
            <a:r>
              <a:rPr lang="ja-JP" altLang="ja-JP" sz="1300" dirty="0" smtClean="0">
                <a:latin typeface="HGP創英角ｺﾞｼｯｸUB" pitchFamily="50" charset="-128"/>
                <a:ea typeface="HGP創英角ｺﾞｼｯｸUB" pitchFamily="50" charset="-128"/>
              </a:rPr>
              <a:t>親水</a:t>
            </a:r>
            <a:r>
              <a:rPr lang="ja-JP" altLang="en-US" sz="1300" spc="-150" dirty="0" smtClean="0">
                <a:latin typeface="HGP創英角ｺﾞｼｯｸUB" pitchFamily="50" charset="-128"/>
                <a:ea typeface="HGP創英角ｺﾞｼｯｸUB" pitchFamily="50" charset="-128"/>
              </a:rPr>
              <a:t>空間</a:t>
            </a:r>
            <a:r>
              <a:rPr lang="ja-JP" altLang="ja-JP" sz="1300" dirty="0" smtClean="0">
                <a:latin typeface="HGP創英角ｺﾞｼｯｸUB" pitchFamily="50" charset="-128"/>
                <a:ea typeface="HGP創英角ｺﾞｼｯｸUB" pitchFamily="50" charset="-128"/>
              </a:rPr>
              <a:t>、</a:t>
            </a:r>
            <a:r>
              <a:rPr lang="ja-JP" altLang="en-US" sz="1300" dirty="0">
                <a:latin typeface="HGP創英角ｺﾞｼｯｸUB" pitchFamily="50" charset="-128"/>
                <a:ea typeface="HGP創英角ｺﾞｼｯｸUB" pitchFamily="50" charset="-128"/>
              </a:rPr>
              <a:t>鶴橋・京橋地区等の商業地</a:t>
            </a:r>
            <a:r>
              <a:rPr lang="ja-JP" altLang="ja-JP" sz="1300" dirty="0">
                <a:latin typeface="HGP創英角ｺﾞｼｯｸUB" pitchFamily="50" charset="-128"/>
                <a:ea typeface="HGP創英角ｺﾞｼｯｸUB" pitchFamily="50" charset="-128"/>
              </a:rPr>
              <a:t>を有し</a:t>
            </a:r>
            <a:r>
              <a:rPr lang="ja-JP" altLang="en-US" sz="1300" dirty="0">
                <a:latin typeface="HGP創英角ｺﾞｼｯｸUB" pitchFamily="50" charset="-128"/>
                <a:ea typeface="HGP創英角ｺﾞｼｯｸUB" pitchFamily="50" charset="-128"/>
              </a:rPr>
              <a:t>ており</a:t>
            </a:r>
            <a:r>
              <a:rPr lang="ja-JP" altLang="ja-JP" sz="1300" dirty="0">
                <a:latin typeface="HGP創英角ｺﾞｼｯｸUB" pitchFamily="50" charset="-128"/>
                <a:ea typeface="HGP創英角ｺﾞｼｯｸUB" pitchFamily="50" charset="-128"/>
              </a:rPr>
              <a:t>、</a:t>
            </a:r>
            <a:r>
              <a:rPr lang="ja-JP" altLang="en-US" sz="1300" dirty="0">
                <a:latin typeface="HGP創英角ｺﾞｼｯｸUB" pitchFamily="50" charset="-128"/>
                <a:ea typeface="HGP創英角ｺﾞｼｯｸUB" pitchFamily="50" charset="-128"/>
              </a:rPr>
              <a:t>多くの</a:t>
            </a:r>
            <a:r>
              <a:rPr lang="ja-JP" altLang="ja-JP" sz="1300" dirty="0">
                <a:latin typeface="HGP創英角ｺﾞｼｯｸUB" pitchFamily="50" charset="-128"/>
                <a:ea typeface="HGP創英角ｺﾞｼｯｸUB" pitchFamily="50" charset="-128"/>
              </a:rPr>
              <a:t>子育て世帯</a:t>
            </a:r>
            <a:r>
              <a:rPr lang="ja-JP" altLang="en-US" sz="1300" dirty="0">
                <a:latin typeface="HGP創英角ｺﾞｼｯｸUB" pitchFamily="50" charset="-128"/>
                <a:ea typeface="HGP創英角ｺﾞｼｯｸUB" pitchFamily="50" charset="-128"/>
              </a:rPr>
              <a:t>が住む</a:t>
            </a:r>
            <a:r>
              <a:rPr lang="ja-JP" altLang="ja-JP" sz="1300" dirty="0">
                <a:latin typeface="HGP創英角ｺﾞｼｯｸUB" pitchFamily="50" charset="-128"/>
                <a:ea typeface="HGP創英角ｺﾞｼｯｸUB" pitchFamily="50" charset="-128"/>
              </a:rPr>
              <a:t>住宅エリア</a:t>
            </a:r>
            <a:endParaRPr lang="en-US"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smtClean="0">
                <a:latin typeface="HGP創英角ｺﾞｼｯｸUB" pitchFamily="50" charset="-128"/>
                <a:ea typeface="HGP創英角ｺﾞｼｯｸUB" pitchFamily="50" charset="-128"/>
              </a:rPr>
              <a:t>○森之宮</a:t>
            </a:r>
            <a:r>
              <a:rPr lang="ja-JP" altLang="ja-JP" sz="1300" dirty="0" smtClean="0">
                <a:latin typeface="HGP創英角ｺﾞｼｯｸUB" pitchFamily="50" charset="-128"/>
                <a:ea typeface="HGP創英角ｺﾞｼｯｸUB" pitchFamily="50" charset="-128"/>
              </a:rPr>
              <a:t>等</a:t>
            </a:r>
            <a:r>
              <a:rPr lang="ja-JP" altLang="ja-JP" sz="1300" dirty="0">
                <a:latin typeface="HGP創英角ｺﾞｼｯｸUB" pitchFamily="50" charset="-128"/>
                <a:ea typeface="HGP創英角ｺﾞｼｯｸUB" pitchFamily="50" charset="-128"/>
              </a:rPr>
              <a:t>の大阪城東部地区では、</a:t>
            </a:r>
            <a:r>
              <a:rPr lang="ja-JP" altLang="en-US" sz="1300" dirty="0">
                <a:latin typeface="HGP創英角ｺﾞｼｯｸUB" pitchFamily="50" charset="-128"/>
                <a:ea typeface="HGP創英角ｺﾞｼｯｸUB" pitchFamily="50" charset="-128"/>
              </a:rPr>
              <a:t>大阪</a:t>
            </a:r>
            <a:r>
              <a:rPr lang="ja-JP" altLang="ja-JP" sz="1300" dirty="0">
                <a:latin typeface="HGP創英角ｺﾞｼｯｸUB" pitchFamily="50" charset="-128"/>
                <a:ea typeface="HGP創英角ｺﾞｼｯｸUB" pitchFamily="50" charset="-128"/>
              </a:rPr>
              <a:t>健康安全基盤研究所等の健康医療機能をはじめ、観光・人材育成・居住等の機能</a:t>
            </a:r>
            <a:r>
              <a:rPr lang="ja-JP" altLang="en-US" sz="1300" dirty="0">
                <a:latin typeface="HGP創英角ｺﾞｼｯｸUB" pitchFamily="50" charset="-128"/>
                <a:ea typeface="HGP創英角ｺﾞｼｯｸUB" pitchFamily="50" charset="-128"/>
              </a:rPr>
              <a:t>を</a:t>
            </a:r>
            <a:r>
              <a:rPr lang="ja-JP" altLang="ja-JP" sz="1300" dirty="0">
                <a:latin typeface="HGP創英角ｺﾞｼｯｸUB" pitchFamily="50" charset="-128"/>
                <a:ea typeface="HGP創英角ｺﾞｼｯｸUB" pitchFamily="50" charset="-128"/>
              </a:rPr>
              <a:t>集積</a:t>
            </a:r>
            <a:r>
              <a:rPr lang="ja-JP" altLang="en-US" sz="1300" dirty="0">
                <a:latin typeface="HGP創英角ｺﾞｼｯｸUB" pitchFamily="50" charset="-128"/>
                <a:ea typeface="HGP創英角ｺﾞｼｯｸUB" pitchFamily="50" charset="-128"/>
              </a:rPr>
              <a:t>し</a:t>
            </a:r>
            <a:r>
              <a:rPr lang="ja-JP" altLang="ja-JP" sz="1300" dirty="0">
                <a:latin typeface="HGP創英角ｺﾞｼｯｸUB" pitchFamily="50" charset="-128"/>
                <a:ea typeface="HGP創英角ｺﾞｼｯｸUB" pitchFamily="50" charset="-128"/>
              </a:rPr>
              <a:t>、多世代・多様な人が集い、交流をはぐくむまちをめざ</a:t>
            </a:r>
            <a:r>
              <a:rPr lang="ja-JP" altLang="en-US" sz="1300" dirty="0">
                <a:latin typeface="HGP創英角ｺﾞｼｯｸUB" pitchFamily="50" charset="-128"/>
                <a:ea typeface="HGP創英角ｺﾞｼｯｸUB" pitchFamily="50" charset="-128"/>
              </a:rPr>
              <a:t>す</a:t>
            </a:r>
            <a:endParaRPr lang="ja-JP"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○城東・東成地区はものづくり産業の集積地</a:t>
            </a:r>
            <a:endParaRPr lang="en-US"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　 企業の成長・発展に貢献する大阪</a:t>
            </a:r>
            <a:r>
              <a:rPr lang="ja-JP" altLang="ja-JP" sz="1300" dirty="0">
                <a:latin typeface="HGP創英角ｺﾞｼｯｸUB" pitchFamily="50" charset="-128"/>
                <a:ea typeface="HGP創英角ｺﾞｼｯｸUB" pitchFamily="50" charset="-128"/>
              </a:rPr>
              <a:t>産業技術研究所（森之宮センター）</a:t>
            </a:r>
            <a:r>
              <a:rPr lang="ja-JP" altLang="en-US" sz="1300" dirty="0">
                <a:latin typeface="HGP創英角ｺﾞｼｯｸUB" pitchFamily="50" charset="-128"/>
                <a:ea typeface="HGP創英角ｺﾞｼｯｸUB" pitchFamily="50" charset="-128"/>
              </a:rPr>
              <a:t>も立地</a:t>
            </a:r>
            <a:endParaRPr lang="en-US"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淀川左岸線延伸部の整備や</a:t>
            </a:r>
            <a:r>
              <a:rPr lang="en-US" altLang="ja-JP" sz="1300" dirty="0">
                <a:latin typeface="HGP創英角ｺﾞｼｯｸUB" pitchFamily="50" charset="-128"/>
                <a:ea typeface="HGP創英角ｺﾞｼｯｸUB" pitchFamily="50" charset="-128"/>
              </a:rPr>
              <a:t>JR</a:t>
            </a:r>
            <a:r>
              <a:rPr lang="ja-JP" altLang="ja-JP" sz="1300" dirty="0">
                <a:latin typeface="HGP創英角ｺﾞｼｯｸUB" pitchFamily="50" charset="-128"/>
                <a:ea typeface="HGP創英角ｺﾞｼｯｸUB" pitchFamily="50" charset="-128"/>
              </a:rPr>
              <a:t>おおさか東線の新駅設置など、交通ネットワークの充実による利便性の向上</a:t>
            </a:r>
            <a:r>
              <a:rPr lang="ja-JP" altLang="en-US" sz="1300" dirty="0">
                <a:latin typeface="HGP創英角ｺﾞｼｯｸUB" pitchFamily="50" charset="-128"/>
                <a:ea typeface="HGP創英角ｺﾞｼｯｸUB" pitchFamily="50" charset="-128"/>
              </a:rPr>
              <a:t>が</a:t>
            </a:r>
            <a:r>
              <a:rPr lang="ja-JP" altLang="ja-JP" sz="1300" dirty="0">
                <a:latin typeface="HGP創英角ｺﾞｼｯｸUB" pitchFamily="50" charset="-128"/>
                <a:ea typeface="HGP創英角ｺﾞｼｯｸUB" pitchFamily="50" charset="-128"/>
              </a:rPr>
              <a:t>見込まれる</a:t>
            </a:r>
            <a:endParaRPr lang="en-US" altLang="ja-JP" sz="1300" dirty="0">
              <a:latin typeface="HGP創英角ｺﾞｼｯｸUB" pitchFamily="50" charset="-128"/>
              <a:ea typeface="HGP創英角ｺﾞｼｯｸUB" pitchFamily="50" charset="-128"/>
            </a:endParaRPr>
          </a:p>
          <a:p>
            <a:pPr>
              <a:defRPr/>
            </a:pPr>
            <a:endParaRPr lang="ja-JP" altLang="ja-JP" sz="1200" dirty="0">
              <a:ea typeface="ＭＳ Ｐゴシック" pitchFamily="50" charset="-128"/>
            </a:endParaRPr>
          </a:p>
        </p:txBody>
      </p:sp>
      <p:sp>
        <p:nvSpPr>
          <p:cNvPr id="28677" name="テキスト ボックス 24"/>
          <p:cNvSpPr txBox="1">
            <a:spLocks noChangeArrowheads="1"/>
          </p:cNvSpPr>
          <p:nvPr/>
        </p:nvSpPr>
        <p:spPr bwMode="gray">
          <a:xfrm>
            <a:off x="4102100" y="295729"/>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鉄道、地域特性</a:t>
            </a:r>
          </a:p>
        </p:txBody>
      </p:sp>
      <p:sp>
        <p:nvSpPr>
          <p:cNvPr id="83" name="テキスト ボックス 24"/>
          <p:cNvSpPr txBox="1"/>
          <p:nvPr/>
        </p:nvSpPr>
        <p:spPr bwMode="gray">
          <a:xfrm>
            <a:off x="179388" y="3712295"/>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6152" name="タイトル 3"/>
          <p:cNvSpPr>
            <a:spLocks/>
          </p:cNvSpPr>
          <p:nvPr/>
        </p:nvSpPr>
        <p:spPr bwMode="auto">
          <a:xfrm>
            <a:off x="107950" y="3664918"/>
            <a:ext cx="3816350" cy="3168531"/>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356,817</a:t>
            </a:r>
            <a:r>
              <a:rPr lang="ja-JP" altLang="en-US" sz="1100" dirty="0">
                <a:solidFill>
                  <a:srgbClr val="000000"/>
                </a:solidFill>
                <a:latin typeface="ＭＳ Ｐゴシック" pitchFamily="50" charset="-128"/>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人口推移を見ると</a:t>
            </a:r>
            <a:r>
              <a:rPr lang="ja-JP" altLang="en-US" sz="1100" dirty="0">
                <a:solidFill>
                  <a:srgbClr val="000000"/>
                </a:solidFill>
                <a:latin typeface="ＭＳ Ｐゴシック" pitchFamily="50" charset="-128"/>
                <a:ea typeface="ＭＳ Ｐゴシック" pitchFamily="50" charset="-128"/>
                <a:cs typeface="Times New Roman" pitchFamily="18" charset="0"/>
              </a:rPr>
              <a:t>増加傾向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年の年少人口（</a:t>
            </a:r>
            <a:r>
              <a:rPr lang="en-US" altLang="ja-JP" sz="1100" dirty="0">
                <a:solidFill>
                  <a:srgbClr val="000000"/>
                </a:solidFill>
                <a:latin typeface="ＭＳ Ｐゴシック" pitchFamily="50" charset="-128"/>
                <a:ea typeface="ＭＳ Ｐゴシック" pitchFamily="50" charset="-128"/>
                <a:cs typeface="Times New Roman" pitchFamily="18" charset="0"/>
              </a:rPr>
              <a:t>15</a:t>
            </a:r>
            <a:r>
              <a:rPr lang="ja-JP" altLang="en-US" sz="1100" dirty="0">
                <a:solidFill>
                  <a:srgbClr val="000000"/>
                </a:solidFill>
                <a:latin typeface="ＭＳ Ｐゴシック" pitchFamily="50" charset="-128"/>
                <a:ea typeface="ＭＳ Ｐゴシック" pitchFamily="50" charset="-128"/>
                <a:cs typeface="Times New Roman" pitchFamily="18" charset="0"/>
              </a:rPr>
              <a:t>歳未満）の割合は</a:t>
            </a:r>
            <a:r>
              <a:rPr lang="en-US" altLang="ja-JP" sz="1100" dirty="0">
                <a:solidFill>
                  <a:srgbClr val="000000"/>
                </a:solidFill>
                <a:latin typeface="ＭＳ Ｐゴシック" pitchFamily="50" charset="-128"/>
                <a:ea typeface="ＭＳ Ｐゴシック" pitchFamily="50" charset="-128"/>
                <a:cs typeface="Times New Roman" pitchFamily="18" charset="0"/>
              </a:rPr>
              <a:t>13.2</a:t>
            </a:r>
            <a:r>
              <a:rPr lang="ja-JP" altLang="en-US" sz="1100" dirty="0">
                <a:solidFill>
                  <a:srgbClr val="000000"/>
                </a:solidFill>
                <a:latin typeface="ＭＳ Ｐゴシック" pitchFamily="50" charset="-128"/>
                <a:ea typeface="ＭＳ Ｐゴシック" pitchFamily="50" charset="-128"/>
                <a:cs typeface="Times New Roman" pitchFamily="18" charset="0"/>
              </a:rPr>
              <a:t>％となっており、総合区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11.2 </a:t>
            </a:r>
            <a:r>
              <a:rPr lang="ja-JP" altLang="en-US" sz="1100" dirty="0">
                <a:solidFill>
                  <a:srgbClr val="000000"/>
                </a:solidFill>
                <a:latin typeface="ＭＳ Ｐゴシック" pitchFamily="50" charset="-128"/>
                <a:ea typeface="ＭＳ Ｐゴシック" pitchFamily="50" charset="-128"/>
                <a:cs typeface="Times New Roman" pitchFamily="18" charset="0"/>
              </a:rPr>
              <a:t>％を上回っている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smtClean="0">
                <a:solidFill>
                  <a:srgbClr val="000000"/>
                </a:solidFill>
                <a:latin typeface="ＭＳ Ｐゴシック" pitchFamily="50" charset="-128"/>
                <a:ea typeface="ＭＳ Ｐゴシック" pitchFamily="50" charset="-128"/>
                <a:cs typeface="Times New Roman" pitchFamily="18" charset="0"/>
              </a:rPr>
              <a:t>332,236</a:t>
            </a:r>
            <a:r>
              <a:rPr lang="ja-JP" altLang="en-US" sz="1100" dirty="0" smtClean="0">
                <a:solidFill>
                  <a:srgbClr val="000000"/>
                </a:solidFill>
                <a:latin typeface="ＭＳ Ｐゴシック" pitchFamily="50" charset="-128"/>
                <a:ea typeface="ＭＳ Ｐゴシック" pitchFamily="50" charset="-128"/>
                <a:cs typeface="Times New Roman" pitchFamily="18" charset="0"/>
              </a:rPr>
              <a:t>人</a:t>
            </a:r>
            <a:r>
              <a:rPr lang="ja-JP" altLang="en-US" sz="1100" dirty="0">
                <a:solidFill>
                  <a:srgbClr val="000000"/>
                </a:solidFill>
                <a:latin typeface="ＭＳ Ｐゴシック" pitchFamily="50" charset="-128"/>
                <a:ea typeface="ＭＳ Ｐゴシック" pitchFamily="50" charset="-128"/>
                <a:cs typeface="Times New Roman" pitchFamily="18" charset="0"/>
              </a:rPr>
              <a:t>で今後は減少傾向と予測される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4,825</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○商業の販売額は</a:t>
            </a:r>
            <a:r>
              <a:rPr lang="en-US" altLang="ja-JP" sz="1100" dirty="0">
                <a:solidFill>
                  <a:srgbClr val="000000"/>
                </a:solidFill>
                <a:latin typeface="ＭＳ Ｐゴシック" pitchFamily="50" charset="-128"/>
                <a:ea typeface="ＭＳ Ｐゴシック" pitchFamily="50" charset="-128"/>
                <a:cs typeface="Times New Roman" pitchFamily="18" charset="0"/>
              </a:rPr>
              <a:t>8,764</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4</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3,435</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億円を下回っている </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○建物用途の割合は</a:t>
            </a:r>
            <a:r>
              <a:rPr lang="ja-JP" altLang="en-US" sz="1100" dirty="0" smtClean="0">
                <a:solidFill>
                  <a:srgbClr val="000000"/>
                </a:solidFill>
                <a:latin typeface="ＭＳ Ｐゴシック" pitchFamily="50" charset="-128"/>
                <a:ea typeface="ＭＳ Ｐゴシック" pitchFamily="50" charset="-128"/>
                <a:cs typeface="Times New Roman" pitchFamily="18" charset="0"/>
              </a:rPr>
              <a:t>住居が</a:t>
            </a:r>
            <a:r>
              <a:rPr lang="en-US" altLang="ja-JP" sz="1100" dirty="0">
                <a:solidFill>
                  <a:srgbClr val="000000"/>
                </a:solidFill>
                <a:latin typeface="ＭＳ Ｐゴシック" pitchFamily="50" charset="-128"/>
                <a:ea typeface="ＭＳ Ｐゴシック" pitchFamily="50" charset="-128"/>
                <a:cs typeface="Times New Roman" pitchFamily="18" charset="0"/>
              </a:rPr>
              <a:t>49.7</a:t>
            </a:r>
            <a:r>
              <a:rPr lang="ja-JP" altLang="en-US" sz="1100" dirty="0">
                <a:solidFill>
                  <a:srgbClr val="000000"/>
                </a:solidFill>
                <a:latin typeface="ＭＳ Ｐゴシック" pitchFamily="50" charset="-128"/>
                <a:ea typeface="ＭＳ Ｐゴシック" pitchFamily="50" charset="-128"/>
                <a:cs typeface="Times New Roman" pitchFamily="18" charset="0"/>
              </a:rPr>
              <a:t>％と全体に占める割合が大きい</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rPr>
              <a:t>○区域内には鉄道駅が</a:t>
            </a:r>
            <a:r>
              <a:rPr lang="en-US" altLang="ja-JP" sz="1100" dirty="0">
                <a:latin typeface="ＭＳ Ｐゴシック" pitchFamily="50" charset="-128"/>
                <a:ea typeface="ＭＳ Ｐゴシック" pitchFamily="50" charset="-128"/>
              </a:rPr>
              <a:t>21</a:t>
            </a:r>
            <a:r>
              <a:rPr lang="ja-JP" altLang="ja-JP" sz="1100" dirty="0">
                <a:latin typeface="ＭＳ Ｐゴシック" pitchFamily="50" charset="-128"/>
                <a:ea typeface="ＭＳ Ｐゴシック" pitchFamily="50" charset="-128"/>
              </a:rPr>
              <a:t>駅設置されており、１ｋ㎡あたりの鉄道駅数は</a:t>
            </a:r>
            <a:r>
              <a:rPr lang="en-US" altLang="ja-JP" sz="1100" dirty="0">
                <a:latin typeface="ＭＳ Ｐゴシック" pitchFamily="50" charset="-128"/>
                <a:ea typeface="ＭＳ Ｐゴシック" pitchFamily="50" charset="-128"/>
              </a:rPr>
              <a:t>1.0</a:t>
            </a:r>
            <a:r>
              <a:rPr lang="ja-JP" altLang="ja-JP" sz="1100" dirty="0">
                <a:latin typeface="ＭＳ Ｐゴシック" pitchFamily="50" charset="-128"/>
                <a:ea typeface="ＭＳ Ｐゴシック" pitchFamily="50" charset="-128"/>
              </a:rPr>
              <a:t>駅ある</a:t>
            </a:r>
            <a:endParaRPr lang="en-US" altLang="ja-JP" sz="1100" dirty="0">
              <a:latin typeface="ＭＳ Ｐゴシック" pitchFamily="50" charset="-128"/>
              <a:ea typeface="ＭＳ Ｐゴシック" pitchFamily="50" charset="-128"/>
            </a:endParaRPr>
          </a:p>
          <a:p>
            <a:pPr marL="144000" indent="-457200" eaLnBrk="0" hangingPunct="0">
              <a:defRPr/>
            </a:pPr>
            <a:r>
              <a:rPr lang="ja-JP" altLang="en-US" sz="1100" dirty="0">
                <a:latin typeface="ＭＳ Ｐゴシック" pitchFamily="50" charset="-128"/>
                <a:ea typeface="ＭＳ Ｐゴシック" pitchFamily="50" charset="-128"/>
              </a:rPr>
              <a:t>○病院・診療所数は</a:t>
            </a:r>
            <a:r>
              <a:rPr lang="en-US" altLang="ja-JP" sz="1100" dirty="0">
                <a:latin typeface="ＭＳ Ｐゴシック" pitchFamily="50" charset="-128"/>
                <a:ea typeface="ＭＳ Ｐゴシック" pitchFamily="50" charset="-128"/>
              </a:rPr>
              <a:t>590</a:t>
            </a:r>
            <a:r>
              <a:rPr lang="ja-JP" altLang="en-US" sz="1100" dirty="0">
                <a:latin typeface="ＭＳ Ｐゴシック" pitchFamily="50" charset="-128"/>
                <a:ea typeface="ＭＳ Ｐゴシック" pitchFamily="50" charset="-128"/>
              </a:rPr>
              <a:t>カ所で、千人あたりの病院・診療所数は</a:t>
            </a:r>
            <a:r>
              <a:rPr lang="en-US" altLang="ja-JP" sz="1100" dirty="0">
                <a:latin typeface="ＭＳ Ｐゴシック" pitchFamily="50" charset="-128"/>
                <a:ea typeface="ＭＳ Ｐゴシック" pitchFamily="50" charset="-128"/>
              </a:rPr>
              <a:t>1.7</a:t>
            </a:r>
            <a:r>
              <a:rPr lang="ja-JP" altLang="en-US" sz="1100" dirty="0">
                <a:latin typeface="ＭＳ Ｐゴシック" pitchFamily="50" charset="-128"/>
                <a:ea typeface="ＭＳ Ｐゴシック" pitchFamily="50" charset="-128"/>
              </a:rPr>
              <a:t>カ所である</a:t>
            </a:r>
            <a:endParaRPr lang="en-US" altLang="ja-JP" sz="1100" dirty="0">
              <a:latin typeface="ＭＳ Ｐゴシック" pitchFamily="50" charset="-128"/>
              <a:ea typeface="ＭＳ Ｐゴシック" pitchFamily="50" charset="-128"/>
            </a:endParaRPr>
          </a:p>
          <a:p>
            <a:pPr marL="85725" indent="-85725">
              <a:buFont typeface="Wingdings" pitchFamily="2" charset="2"/>
              <a:buNone/>
              <a:defRPr/>
            </a:pPr>
            <a:endParaRPr lang="en-US" altLang="ja-JP" sz="1100" dirty="0">
              <a:solidFill>
                <a:srgbClr val="000000"/>
              </a:solidFill>
              <a:latin typeface="ＭＳ Ｐゴシック" pitchFamily="50" charset="-128"/>
              <a:ea typeface="ＭＳ Ｐゴシック" pitchFamily="50" charset="-128"/>
            </a:endParaRPr>
          </a:p>
          <a:p>
            <a:pPr marL="85725" indent="-85725">
              <a:lnSpc>
                <a:spcPts val="1800"/>
              </a:lnSpc>
              <a:buFont typeface="Wingdings" pitchFamily="2" charset="2"/>
              <a:buNone/>
              <a:defRPr/>
            </a:pPr>
            <a:endParaRPr lang="ja-JP" altLang="en-US" sz="1200" dirty="0">
              <a:solidFill>
                <a:srgbClr val="000000"/>
              </a:solidFill>
              <a:latin typeface="HGP創英角ｺﾞｼｯｸUB" pitchFamily="50" charset="-128"/>
              <a:ea typeface="HGP創英角ｺﾞｼｯｸUB" pitchFamily="50" charset="-128"/>
            </a:endParaRPr>
          </a:p>
        </p:txBody>
      </p:sp>
      <p:sp>
        <p:nvSpPr>
          <p:cNvPr id="28680" name="テキスト ボックス 57"/>
          <p:cNvSpPr>
            <a:spLocks noChangeArrowheads="1"/>
          </p:cNvSpPr>
          <p:nvPr/>
        </p:nvSpPr>
        <p:spPr bwMode="auto">
          <a:xfrm>
            <a:off x="4211638" y="5733256"/>
            <a:ext cx="4679950"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地下鉄４路線、</a:t>
            </a:r>
            <a:r>
              <a:rPr lang="ja-JP" altLang="en-US" sz="1100">
                <a:latin typeface="HGP創英角ｺﾞｼｯｸUB" pitchFamily="50" charset="-128"/>
              </a:rPr>
              <a:t>ＪＲ４路線、</a:t>
            </a:r>
            <a:r>
              <a:rPr lang="ja-JP" altLang="en-US" sz="1100"/>
              <a:t>私鉄１路線が走り、主要駅として京橋駅、放出</a:t>
            </a:r>
            <a:r>
              <a:rPr lang="ja-JP" altLang="en-US" sz="1100">
                <a:solidFill>
                  <a:srgbClr val="000000"/>
                </a:solidFill>
              </a:rPr>
              <a:t>駅を有する</a:t>
            </a:r>
          </a:p>
          <a:p>
            <a:pPr eaLnBrk="1" hangingPunct="1">
              <a:buFont typeface="Wingdings" pitchFamily="2" charset="2"/>
              <a:buChar char="ü"/>
            </a:pPr>
            <a:r>
              <a:rPr lang="ja-JP" altLang="en-US" sz="1100"/>
              <a:t>南北に城北川・平野</a:t>
            </a:r>
            <a:r>
              <a:rPr lang="ja-JP" altLang="ja-JP" sz="1100"/>
              <a:t>川</a:t>
            </a:r>
            <a:r>
              <a:rPr lang="ja-JP" altLang="en-US" sz="1100"/>
              <a:t>・平野川分水路</a:t>
            </a:r>
            <a:r>
              <a:rPr lang="ja-JP" altLang="ja-JP" sz="1100"/>
              <a:t>が流れ</a:t>
            </a:r>
            <a:r>
              <a:rPr lang="ja-JP" altLang="en-US" sz="1100"/>
              <a:t>、中央部を東西に寝屋川・第二寝屋川が流れ</a:t>
            </a:r>
            <a:r>
              <a:rPr lang="ja-JP" altLang="ja-JP" sz="1100"/>
              <a:t>る</a:t>
            </a:r>
            <a:endParaRPr lang="ja-JP" altLang="en-US" sz="1100">
              <a:solidFill>
                <a:srgbClr val="000000"/>
              </a:solidFill>
            </a:endParaRPr>
          </a:p>
        </p:txBody>
      </p:sp>
      <p:grpSp>
        <p:nvGrpSpPr>
          <p:cNvPr id="2" name="グループ化 73"/>
          <p:cNvGrpSpPr>
            <a:grpSpLocks/>
          </p:cNvGrpSpPr>
          <p:nvPr/>
        </p:nvGrpSpPr>
        <p:grpSpPr bwMode="auto">
          <a:xfrm>
            <a:off x="4500563" y="1809395"/>
            <a:ext cx="4175125" cy="3914775"/>
            <a:chOff x="4523804" y="1628775"/>
            <a:chExt cx="4176464" cy="3914775"/>
          </a:xfrm>
        </p:grpSpPr>
        <p:grpSp>
          <p:nvGrpSpPr>
            <p:cNvPr id="3" name="グループ化 71"/>
            <p:cNvGrpSpPr>
              <a:grpSpLocks/>
            </p:cNvGrpSpPr>
            <p:nvPr/>
          </p:nvGrpSpPr>
          <p:grpSpPr bwMode="auto">
            <a:xfrm>
              <a:off x="4523804" y="1628775"/>
              <a:ext cx="4176464" cy="3914775"/>
              <a:chOff x="4523804" y="1628775"/>
              <a:chExt cx="4176464" cy="3914775"/>
            </a:xfrm>
          </p:grpSpPr>
          <p:grpSp>
            <p:nvGrpSpPr>
              <p:cNvPr id="5" name="グループ化 64"/>
              <p:cNvGrpSpPr>
                <a:grpSpLocks/>
              </p:cNvGrpSpPr>
              <p:nvPr/>
            </p:nvGrpSpPr>
            <p:grpSpPr bwMode="auto">
              <a:xfrm>
                <a:off x="4523804" y="1628775"/>
                <a:ext cx="4176464" cy="3914775"/>
                <a:chOff x="1073693" y="1412776"/>
                <a:chExt cx="5406442" cy="5067582"/>
              </a:xfrm>
            </p:grpSpPr>
            <p:grpSp>
              <p:nvGrpSpPr>
                <p:cNvPr id="6" name="グループ化 78"/>
                <p:cNvGrpSpPr>
                  <a:grpSpLocks/>
                </p:cNvGrpSpPr>
                <p:nvPr/>
              </p:nvGrpSpPr>
              <p:grpSpPr bwMode="auto">
                <a:xfrm>
                  <a:off x="1322511" y="1412776"/>
                  <a:ext cx="5068264" cy="5067582"/>
                  <a:chOff x="1538535" y="1484784"/>
                  <a:chExt cx="5068264" cy="5067582"/>
                </a:xfrm>
              </p:grpSpPr>
              <p:grpSp>
                <p:nvGrpSpPr>
                  <p:cNvPr id="7" name="グループ化 65"/>
                  <p:cNvGrpSpPr>
                    <a:grpSpLocks/>
                  </p:cNvGrpSpPr>
                  <p:nvPr/>
                </p:nvGrpSpPr>
                <p:grpSpPr bwMode="auto">
                  <a:xfrm>
                    <a:off x="1538535" y="1484784"/>
                    <a:ext cx="5068264" cy="5067582"/>
                    <a:chOff x="1250503" y="1412776"/>
                    <a:chExt cx="5068264" cy="5067582"/>
                  </a:xfrm>
                </p:grpSpPr>
                <p:grpSp>
                  <p:nvGrpSpPr>
                    <p:cNvPr id="8" name="グループ化 49"/>
                    <p:cNvGrpSpPr>
                      <a:grpSpLocks/>
                    </p:cNvGrpSpPr>
                    <p:nvPr/>
                  </p:nvGrpSpPr>
                  <p:grpSpPr bwMode="auto">
                    <a:xfrm>
                      <a:off x="1250503" y="1412776"/>
                      <a:ext cx="5068264" cy="5067582"/>
                      <a:chOff x="1250503" y="1412776"/>
                      <a:chExt cx="5068264" cy="5067582"/>
                    </a:xfrm>
                  </p:grpSpPr>
                  <p:grpSp>
                    <p:nvGrpSpPr>
                      <p:cNvPr id="9" name="グループ化 60"/>
                      <p:cNvGrpSpPr>
                        <a:grpSpLocks/>
                      </p:cNvGrpSpPr>
                      <p:nvPr/>
                    </p:nvGrpSpPr>
                    <p:grpSpPr bwMode="auto">
                      <a:xfrm>
                        <a:off x="1979712" y="1412776"/>
                        <a:ext cx="4339055" cy="5067582"/>
                        <a:chOff x="1907704" y="1340768"/>
                        <a:chExt cx="4339055" cy="5067582"/>
                      </a:xfrm>
                    </p:grpSpPr>
                    <p:grpSp>
                      <p:nvGrpSpPr>
                        <p:cNvPr id="10" name="グループ化 38"/>
                        <p:cNvGrpSpPr>
                          <a:grpSpLocks/>
                        </p:cNvGrpSpPr>
                        <p:nvPr/>
                      </p:nvGrpSpPr>
                      <p:grpSpPr bwMode="auto">
                        <a:xfrm>
                          <a:off x="1907704" y="1340768"/>
                          <a:ext cx="4339055" cy="4446815"/>
                          <a:chOff x="2267744" y="1340768"/>
                          <a:chExt cx="4339055" cy="4446815"/>
                        </a:xfrm>
                      </p:grpSpPr>
                      <p:grpSp>
                        <p:nvGrpSpPr>
                          <p:cNvPr id="11" name="グループ化 27"/>
                          <p:cNvGrpSpPr>
                            <a:grpSpLocks/>
                          </p:cNvGrpSpPr>
                          <p:nvPr/>
                        </p:nvGrpSpPr>
                        <p:grpSpPr bwMode="auto">
                          <a:xfrm>
                            <a:off x="2267744" y="1340768"/>
                            <a:ext cx="4339055" cy="4446815"/>
                            <a:chOff x="2411760" y="1196752"/>
                            <a:chExt cx="4339055" cy="4446815"/>
                          </a:xfrm>
                        </p:grpSpPr>
                        <p:grpSp>
                          <p:nvGrpSpPr>
                            <p:cNvPr id="12" name="グループ化 1"/>
                            <p:cNvGrpSpPr>
                              <a:grpSpLocks/>
                            </p:cNvGrpSpPr>
                            <p:nvPr/>
                          </p:nvGrpSpPr>
                          <p:grpSpPr bwMode="auto">
                            <a:xfrm>
                              <a:off x="2411760" y="1196752"/>
                              <a:ext cx="4339055" cy="4446815"/>
                              <a:chOff x="0" y="0"/>
                              <a:chExt cx="4339055" cy="4446815"/>
                            </a:xfrm>
                          </p:grpSpPr>
                          <p:pic>
                            <p:nvPicPr>
                              <p:cNvPr id="28738" name="図 142"/>
                              <p:cNvPicPr>
                                <a:picLocks noChangeAspect="1"/>
                              </p:cNvPicPr>
                              <p:nvPr/>
                            </p:nvPicPr>
                            <p:blipFill>
                              <a:blip r:embed="rId3" cstate="print">
                                <a:extLst>
                                  <a:ext uri="{28A0092B-C50C-407E-A947-70E740481C1C}">
                                    <a14:useLocalDpi xmlns="" xmlns:a14="http://schemas.microsoft.com/office/drawing/2010/main" val="0"/>
                                  </a:ext>
                                </a:extLst>
                              </a:blip>
                              <a:srcRect l="29512" t="3287" r="28511" b="4916"/>
                              <a:stretch>
                                <a:fillRect/>
                              </a:stretch>
                            </p:blipFill>
                            <p:spPr bwMode="gray">
                              <a:xfrm>
                                <a:off x="31377" y="34739"/>
                                <a:ext cx="4307678" cy="44120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グループ化 4"/>
                              <p:cNvGrpSpPr/>
                              <p:nvPr/>
                            </p:nvGrpSpPr>
                            <p:grpSpPr bwMode="gray">
                              <a:xfrm>
                                <a:off x="0" y="0"/>
                                <a:ext cx="2411186" cy="3888922"/>
                                <a:chOff x="0" y="0"/>
                                <a:chExt cx="2411186" cy="3888922"/>
                              </a:xfrm>
                              <a:solidFill>
                                <a:sysClr val="window" lastClr="FFFFFF"/>
                              </a:solidFill>
                            </p:grpSpPr>
                            <p:sp>
                              <p:nvSpPr>
                                <p:cNvPr id="130" name="正方形/長方形 129"/>
                                <p:cNvSpPr/>
                                <p:nvPr/>
                              </p:nvSpPr>
                              <p:spPr bwMode="gray">
                                <a:xfrm>
                                  <a:off x="27215" y="10886"/>
                                  <a:ext cx="585107" cy="8572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1" name="正方形/長方形 130"/>
                                <p:cNvSpPr/>
                                <p:nvPr/>
                              </p:nvSpPr>
                              <p:spPr bwMode="gray">
                                <a:xfrm>
                                  <a:off x="1826079" y="0"/>
                                  <a:ext cx="585107" cy="4327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2" name="正方形/長方形 131"/>
                                <p:cNvSpPr/>
                                <p:nvPr/>
                              </p:nvSpPr>
                              <p:spPr bwMode="gray">
                                <a:xfrm>
                                  <a:off x="0" y="2188029"/>
                                  <a:ext cx="326571" cy="3673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3" name="正方形/長方形 132"/>
                                <p:cNvSpPr/>
                                <p:nvPr/>
                              </p:nvSpPr>
                              <p:spPr bwMode="gray">
                                <a:xfrm>
                                  <a:off x="2723" y="3551464"/>
                                  <a:ext cx="242206" cy="3374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grpSp>
                          <p:nvGrpSpPr>
                            <p:cNvPr id="14" name="グループ化 26"/>
                            <p:cNvGrpSpPr>
                              <a:grpSpLocks/>
                            </p:cNvGrpSpPr>
                            <p:nvPr/>
                          </p:nvGrpSpPr>
                          <p:grpSpPr bwMode="auto">
                            <a:xfrm>
                              <a:off x="2875846" y="2565369"/>
                              <a:ext cx="2272053" cy="2784145"/>
                              <a:chOff x="2875846" y="2565369"/>
                              <a:chExt cx="2272053" cy="2784145"/>
                            </a:xfrm>
                          </p:grpSpPr>
                          <p:sp>
                            <p:nvSpPr>
                              <p:cNvPr id="126" name="円/楕円 125"/>
                              <p:cNvSpPr/>
                              <p:nvPr/>
                            </p:nvSpPr>
                            <p:spPr bwMode="gray">
                              <a:xfrm>
                                <a:off x="5004451" y="2565369"/>
                                <a:ext cx="143898" cy="143849"/>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7" name="円/楕円 126"/>
                              <p:cNvSpPr/>
                              <p:nvPr/>
                            </p:nvSpPr>
                            <p:spPr bwMode="gray">
                              <a:xfrm>
                                <a:off x="2887099" y="5206019"/>
                                <a:ext cx="143898" cy="143849"/>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grpSp>
                        <p:nvGrpSpPr>
                          <p:cNvPr id="15" name="グループ化 118"/>
                          <p:cNvGrpSpPr>
                            <a:grpSpLocks/>
                          </p:cNvGrpSpPr>
                          <p:nvPr/>
                        </p:nvGrpSpPr>
                        <p:grpSpPr bwMode="auto">
                          <a:xfrm>
                            <a:off x="2315077" y="2047681"/>
                            <a:ext cx="3438888" cy="3637861"/>
                            <a:chOff x="2315077" y="2047681"/>
                            <a:chExt cx="3438888" cy="3637861"/>
                          </a:xfrm>
                        </p:grpSpPr>
                        <p:sp>
                          <p:nvSpPr>
                            <p:cNvPr id="120" name="フリーフォーム 29"/>
                            <p:cNvSpPr/>
                            <p:nvPr/>
                          </p:nvSpPr>
                          <p:spPr bwMode="gray">
                            <a:xfrm>
                              <a:off x="2728693" y="2257289"/>
                              <a:ext cx="3025963" cy="1265868"/>
                            </a:xfrm>
                            <a:custGeom>
                              <a:avLst/>
                              <a:gdLst>
                                <a:gd name="connsiteX0" fmla="*/ 0 w 3133725"/>
                                <a:gd name="connsiteY0" fmla="*/ 1266825 h 1266825"/>
                                <a:gd name="connsiteX1" fmla="*/ 2266950 w 3133725"/>
                                <a:gd name="connsiteY1" fmla="*/ 714375 h 1266825"/>
                                <a:gd name="connsiteX2" fmla="*/ 2495550 w 3133725"/>
                                <a:gd name="connsiteY2" fmla="*/ 323850 h 1266825"/>
                                <a:gd name="connsiteX3" fmla="*/ 3133725 w 3133725"/>
                                <a:gd name="connsiteY3" fmla="*/ 0 h 1266825"/>
                              </a:gdLst>
                              <a:ahLst/>
                              <a:cxnLst>
                                <a:cxn ang="0">
                                  <a:pos x="connsiteX0" y="connsiteY0"/>
                                </a:cxn>
                                <a:cxn ang="0">
                                  <a:pos x="connsiteX1" y="connsiteY1"/>
                                </a:cxn>
                                <a:cxn ang="0">
                                  <a:pos x="connsiteX2" y="connsiteY2"/>
                                </a:cxn>
                                <a:cxn ang="0">
                                  <a:pos x="connsiteX3" y="connsiteY3"/>
                                </a:cxn>
                              </a:cxnLst>
                              <a:rect l="l" t="t" r="r" b="b"/>
                              <a:pathLst>
                                <a:path w="3133725" h="1266825">
                                  <a:moveTo>
                                    <a:pt x="0" y="1266825"/>
                                  </a:moveTo>
                                  <a:cubicBezTo>
                                    <a:pt x="925512" y="1069181"/>
                                    <a:pt x="1851025" y="871538"/>
                                    <a:pt x="2266950" y="714375"/>
                                  </a:cubicBezTo>
                                  <a:cubicBezTo>
                                    <a:pt x="2682875" y="557213"/>
                                    <a:pt x="2351088" y="442912"/>
                                    <a:pt x="2495550" y="323850"/>
                                  </a:cubicBezTo>
                                  <a:cubicBezTo>
                                    <a:pt x="2640012" y="204788"/>
                                    <a:pt x="2886868" y="102394"/>
                                    <a:pt x="3133725" y="0"/>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1" name="フリーフォーム 120"/>
                            <p:cNvSpPr/>
                            <p:nvPr/>
                          </p:nvSpPr>
                          <p:spPr bwMode="gray">
                            <a:xfrm>
                              <a:off x="2634132" y="4365699"/>
                              <a:ext cx="1829557" cy="256872"/>
                            </a:xfrm>
                            <a:custGeom>
                              <a:avLst/>
                              <a:gdLst>
                                <a:gd name="connsiteX0" fmla="*/ 0 w 1828800"/>
                                <a:gd name="connsiteY0" fmla="*/ 0 h 257175"/>
                                <a:gd name="connsiteX1" fmla="*/ 1828800 w 1828800"/>
                                <a:gd name="connsiteY1" fmla="*/ 257175 h 257175"/>
                              </a:gdLst>
                              <a:ahLst/>
                              <a:cxnLst>
                                <a:cxn ang="0">
                                  <a:pos x="connsiteX0" y="connsiteY0"/>
                                </a:cxn>
                                <a:cxn ang="0">
                                  <a:pos x="connsiteX1" y="connsiteY1"/>
                                </a:cxn>
                              </a:cxnLst>
                              <a:rect l="l" t="t" r="r" b="b"/>
                              <a:pathLst>
                                <a:path w="1828800" h="257175">
                                  <a:moveTo>
                                    <a:pt x="0" y="0"/>
                                  </a:moveTo>
                                  <a:lnTo>
                                    <a:pt x="1828800" y="257175"/>
                                  </a:ln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2" name="フリーフォーム 121"/>
                            <p:cNvSpPr/>
                            <p:nvPr/>
                          </p:nvSpPr>
                          <p:spPr bwMode="gray">
                            <a:xfrm>
                              <a:off x="3061714" y="2047681"/>
                              <a:ext cx="256960" cy="3487302"/>
                            </a:xfrm>
                            <a:custGeom>
                              <a:avLst/>
                              <a:gdLst>
                                <a:gd name="connsiteX0" fmla="*/ 104775 w 169863"/>
                                <a:gd name="connsiteY0" fmla="*/ 0 h 3019425"/>
                                <a:gd name="connsiteX1" fmla="*/ 152400 w 169863"/>
                                <a:gd name="connsiteY1" fmla="*/ 1743075 h 3019425"/>
                                <a:gd name="connsiteX2" fmla="*/ 0 w 169863"/>
                                <a:gd name="connsiteY2" fmla="*/ 3019425 h 3019425"/>
                                <a:gd name="connsiteX3" fmla="*/ 0 w 169863"/>
                                <a:gd name="connsiteY3" fmla="*/ 3019425 h 3019425"/>
                              </a:gdLst>
                              <a:ahLst/>
                              <a:cxnLst>
                                <a:cxn ang="0">
                                  <a:pos x="connsiteX0" y="connsiteY0"/>
                                </a:cxn>
                                <a:cxn ang="0">
                                  <a:pos x="connsiteX1" y="connsiteY1"/>
                                </a:cxn>
                                <a:cxn ang="0">
                                  <a:pos x="connsiteX2" y="connsiteY2"/>
                                </a:cxn>
                                <a:cxn ang="0">
                                  <a:pos x="connsiteX3" y="connsiteY3"/>
                                </a:cxn>
                              </a:cxnLst>
                              <a:rect l="l" t="t" r="r" b="b"/>
                              <a:pathLst>
                                <a:path w="169863" h="3019425">
                                  <a:moveTo>
                                    <a:pt x="104775" y="0"/>
                                  </a:moveTo>
                                  <a:cubicBezTo>
                                    <a:pt x="137319" y="619918"/>
                                    <a:pt x="169863" y="1239837"/>
                                    <a:pt x="152400" y="1743075"/>
                                  </a:cubicBezTo>
                                  <a:cubicBezTo>
                                    <a:pt x="134937" y="2246313"/>
                                    <a:pt x="0" y="3019425"/>
                                    <a:pt x="0" y="3019425"/>
                                  </a:cubicBezTo>
                                  <a:lnTo>
                                    <a:pt x="0" y="3019425"/>
                                  </a:ln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3" name="フリーフォーム 122"/>
                            <p:cNvSpPr/>
                            <p:nvPr/>
                          </p:nvSpPr>
                          <p:spPr bwMode="gray">
                            <a:xfrm>
                              <a:off x="2315500" y="5534983"/>
                              <a:ext cx="1677436" cy="150014"/>
                            </a:xfrm>
                            <a:custGeom>
                              <a:avLst/>
                              <a:gdLst>
                                <a:gd name="connsiteX0" fmla="*/ 0 w 1752600"/>
                                <a:gd name="connsiteY0" fmla="*/ 107950 h 146050"/>
                                <a:gd name="connsiteX1" fmla="*/ 476250 w 1752600"/>
                                <a:gd name="connsiteY1" fmla="*/ 3175 h 146050"/>
                                <a:gd name="connsiteX2" fmla="*/ 1362075 w 1752600"/>
                                <a:gd name="connsiteY2" fmla="*/ 127000 h 146050"/>
                                <a:gd name="connsiteX3" fmla="*/ 1752600 w 1752600"/>
                                <a:gd name="connsiteY3" fmla="*/ 117475 h 146050"/>
                              </a:gdLst>
                              <a:ahLst/>
                              <a:cxnLst>
                                <a:cxn ang="0">
                                  <a:pos x="connsiteX0" y="connsiteY0"/>
                                </a:cxn>
                                <a:cxn ang="0">
                                  <a:pos x="connsiteX1" y="connsiteY1"/>
                                </a:cxn>
                                <a:cxn ang="0">
                                  <a:pos x="connsiteX2" y="connsiteY2"/>
                                </a:cxn>
                                <a:cxn ang="0">
                                  <a:pos x="connsiteX3" y="connsiteY3"/>
                                </a:cxn>
                              </a:cxnLst>
                              <a:rect l="l" t="t" r="r" b="b"/>
                              <a:pathLst>
                                <a:path w="1752600" h="146050">
                                  <a:moveTo>
                                    <a:pt x="0" y="107950"/>
                                  </a:moveTo>
                                  <a:cubicBezTo>
                                    <a:pt x="124619" y="53975"/>
                                    <a:pt x="249238" y="0"/>
                                    <a:pt x="476250" y="3175"/>
                                  </a:cubicBezTo>
                                  <a:cubicBezTo>
                                    <a:pt x="703262" y="6350"/>
                                    <a:pt x="1149350" y="107950"/>
                                    <a:pt x="1362075" y="127000"/>
                                  </a:cubicBezTo>
                                  <a:cubicBezTo>
                                    <a:pt x="1574800" y="146050"/>
                                    <a:pt x="1663700" y="131762"/>
                                    <a:pt x="1752600" y="117475"/>
                                  </a:cubicBez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nvGrpSpPr>
                        <p:cNvPr id="16" name="グループ化 44"/>
                        <p:cNvGrpSpPr>
                          <a:grpSpLocks/>
                        </p:cNvGrpSpPr>
                        <p:nvPr/>
                      </p:nvGrpSpPr>
                      <p:grpSpPr bwMode="auto">
                        <a:xfrm>
                          <a:off x="4355976" y="2204864"/>
                          <a:ext cx="1008112" cy="432048"/>
                          <a:chOff x="4355976" y="2204864"/>
                          <a:chExt cx="1008112" cy="432048"/>
                        </a:xfrm>
                      </p:grpSpPr>
                      <p:sp>
                        <p:nvSpPr>
                          <p:cNvPr id="116" name="円/楕円 115"/>
                          <p:cNvSpPr/>
                          <p:nvPr/>
                        </p:nvSpPr>
                        <p:spPr bwMode="gray">
                          <a:xfrm>
                            <a:off x="4500394" y="2203859"/>
                            <a:ext cx="723600" cy="4336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7" name="正方形/長方形 116"/>
                          <p:cNvSpPr/>
                          <p:nvPr/>
                        </p:nvSpPr>
                        <p:spPr bwMode="gray">
                          <a:xfrm>
                            <a:off x="4356497" y="2275783"/>
                            <a:ext cx="1073066" cy="2897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鶴見緑地</a:t>
                            </a:r>
                            <a:endParaRPr lang="en-US" altLang="ja-JP" sz="900" dirty="0">
                              <a:solidFill>
                                <a:schemeClr val="tx1"/>
                              </a:solidFill>
                            </a:endParaRPr>
                          </a:p>
                        </p:txBody>
                      </p:sp>
                    </p:grpSp>
                    <p:grpSp>
                      <p:nvGrpSpPr>
                        <p:cNvPr id="17" name="グループ化 57"/>
                        <p:cNvGrpSpPr>
                          <a:grpSpLocks/>
                        </p:cNvGrpSpPr>
                        <p:nvPr/>
                      </p:nvGrpSpPr>
                      <p:grpSpPr bwMode="auto">
                        <a:xfrm>
                          <a:off x="2771800" y="3933056"/>
                          <a:ext cx="2857034" cy="2475294"/>
                          <a:chOff x="2771800" y="3933056"/>
                          <a:chExt cx="2857034" cy="2475294"/>
                        </a:xfrm>
                      </p:grpSpPr>
                      <p:sp>
                        <p:nvSpPr>
                          <p:cNvPr id="112" name="円/楕円 111"/>
                          <p:cNvSpPr/>
                          <p:nvPr/>
                        </p:nvSpPr>
                        <p:spPr bwMode="gray">
                          <a:xfrm>
                            <a:off x="2771800" y="3933056"/>
                            <a:ext cx="1656184" cy="2232248"/>
                          </a:xfrm>
                          <a:prstGeom prst="ellipse">
                            <a:avLst/>
                          </a:prstGeom>
                          <a:gradFill>
                            <a:gsLst>
                              <a:gs pos="100000">
                                <a:srgbClr val="0070C0">
                                  <a:alpha val="70000"/>
                                </a:srgbClr>
                              </a:gs>
                              <a:gs pos="30000">
                                <a:schemeClr val="accent1">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5" name="フリーフォーム 114"/>
                          <p:cNvSpPr/>
                          <p:nvPr/>
                        </p:nvSpPr>
                        <p:spPr bwMode="gray">
                          <a:xfrm>
                            <a:off x="2905186" y="4137596"/>
                            <a:ext cx="2000178" cy="2270754"/>
                          </a:xfrm>
                          <a:custGeom>
                            <a:avLst/>
                            <a:gdLst>
                              <a:gd name="connsiteX0" fmla="*/ 1162050 w 2000250"/>
                              <a:gd name="connsiteY0" fmla="*/ 4762 h 2269737"/>
                              <a:gd name="connsiteX1" fmla="*/ 1285875 w 2000250"/>
                              <a:gd name="connsiteY1" fmla="*/ 23812 h 2269737"/>
                              <a:gd name="connsiteX2" fmla="*/ 1447800 w 2000250"/>
                              <a:gd name="connsiteY2" fmla="*/ 42862 h 2269737"/>
                              <a:gd name="connsiteX3" fmla="*/ 1485900 w 2000250"/>
                              <a:gd name="connsiteY3" fmla="*/ 61912 h 2269737"/>
                              <a:gd name="connsiteX4" fmla="*/ 1552575 w 2000250"/>
                              <a:gd name="connsiteY4" fmla="*/ 80962 h 2269737"/>
                              <a:gd name="connsiteX5" fmla="*/ 1581150 w 2000250"/>
                              <a:gd name="connsiteY5" fmla="*/ 100012 h 2269737"/>
                              <a:gd name="connsiteX6" fmla="*/ 1638300 w 2000250"/>
                              <a:gd name="connsiteY6" fmla="*/ 119062 h 2269737"/>
                              <a:gd name="connsiteX7" fmla="*/ 1704975 w 2000250"/>
                              <a:gd name="connsiteY7" fmla="*/ 157162 h 2269737"/>
                              <a:gd name="connsiteX8" fmla="*/ 1743075 w 2000250"/>
                              <a:gd name="connsiteY8" fmla="*/ 195262 h 2269737"/>
                              <a:gd name="connsiteX9" fmla="*/ 1819275 w 2000250"/>
                              <a:gd name="connsiteY9" fmla="*/ 290512 h 2269737"/>
                              <a:gd name="connsiteX10" fmla="*/ 1857375 w 2000250"/>
                              <a:gd name="connsiteY10" fmla="*/ 357187 h 2269737"/>
                              <a:gd name="connsiteX11" fmla="*/ 1876425 w 2000250"/>
                              <a:gd name="connsiteY11" fmla="*/ 423862 h 2269737"/>
                              <a:gd name="connsiteX12" fmla="*/ 1924050 w 2000250"/>
                              <a:gd name="connsiteY12" fmla="*/ 547687 h 2269737"/>
                              <a:gd name="connsiteX13" fmla="*/ 1943100 w 2000250"/>
                              <a:gd name="connsiteY13" fmla="*/ 623887 h 2269737"/>
                              <a:gd name="connsiteX14" fmla="*/ 1962150 w 2000250"/>
                              <a:gd name="connsiteY14" fmla="*/ 785812 h 2269737"/>
                              <a:gd name="connsiteX15" fmla="*/ 1990725 w 2000250"/>
                              <a:gd name="connsiteY15" fmla="*/ 947737 h 2269737"/>
                              <a:gd name="connsiteX16" fmla="*/ 2000250 w 2000250"/>
                              <a:gd name="connsiteY16" fmla="*/ 1033462 h 2269737"/>
                              <a:gd name="connsiteX17" fmla="*/ 1990725 w 2000250"/>
                              <a:gd name="connsiteY17" fmla="*/ 1519237 h 2269737"/>
                              <a:gd name="connsiteX18" fmla="*/ 1981200 w 2000250"/>
                              <a:gd name="connsiteY18" fmla="*/ 1547812 h 2269737"/>
                              <a:gd name="connsiteX19" fmla="*/ 1971675 w 2000250"/>
                              <a:gd name="connsiteY19" fmla="*/ 1595437 h 2269737"/>
                              <a:gd name="connsiteX20" fmla="*/ 1952625 w 2000250"/>
                              <a:gd name="connsiteY20" fmla="*/ 1633537 h 2269737"/>
                              <a:gd name="connsiteX21" fmla="*/ 1943100 w 2000250"/>
                              <a:gd name="connsiteY21" fmla="*/ 1671637 h 2269737"/>
                              <a:gd name="connsiteX22" fmla="*/ 1914525 w 2000250"/>
                              <a:gd name="connsiteY22" fmla="*/ 1719262 h 2269737"/>
                              <a:gd name="connsiteX23" fmla="*/ 1876425 w 2000250"/>
                              <a:gd name="connsiteY23" fmla="*/ 1785937 h 2269737"/>
                              <a:gd name="connsiteX24" fmla="*/ 1847850 w 2000250"/>
                              <a:gd name="connsiteY24" fmla="*/ 1814512 h 2269737"/>
                              <a:gd name="connsiteX25" fmla="*/ 1800225 w 2000250"/>
                              <a:gd name="connsiteY25" fmla="*/ 1890712 h 2269737"/>
                              <a:gd name="connsiteX26" fmla="*/ 1762125 w 2000250"/>
                              <a:gd name="connsiteY26" fmla="*/ 1909762 h 2269737"/>
                              <a:gd name="connsiteX27" fmla="*/ 1676400 w 2000250"/>
                              <a:gd name="connsiteY27" fmla="*/ 2005012 h 2269737"/>
                              <a:gd name="connsiteX28" fmla="*/ 1647825 w 2000250"/>
                              <a:gd name="connsiteY28" fmla="*/ 2024062 h 2269737"/>
                              <a:gd name="connsiteX29" fmla="*/ 1524000 w 2000250"/>
                              <a:gd name="connsiteY29" fmla="*/ 2128837 h 2269737"/>
                              <a:gd name="connsiteX30" fmla="*/ 1476375 w 2000250"/>
                              <a:gd name="connsiteY30" fmla="*/ 2138362 h 2269737"/>
                              <a:gd name="connsiteX31" fmla="*/ 1447800 w 2000250"/>
                              <a:gd name="connsiteY31" fmla="*/ 2157412 h 2269737"/>
                              <a:gd name="connsiteX32" fmla="*/ 1419225 w 2000250"/>
                              <a:gd name="connsiteY32" fmla="*/ 2166937 h 2269737"/>
                              <a:gd name="connsiteX33" fmla="*/ 1343025 w 2000250"/>
                              <a:gd name="connsiteY33" fmla="*/ 2185987 h 2269737"/>
                              <a:gd name="connsiteX34" fmla="*/ 1181100 w 2000250"/>
                              <a:gd name="connsiteY34" fmla="*/ 2205037 h 2269737"/>
                              <a:gd name="connsiteX35" fmla="*/ 1000125 w 2000250"/>
                              <a:gd name="connsiteY35" fmla="*/ 2233612 h 2269737"/>
                              <a:gd name="connsiteX36" fmla="*/ 904875 w 2000250"/>
                              <a:gd name="connsiteY36" fmla="*/ 2243137 h 2269737"/>
                              <a:gd name="connsiteX37" fmla="*/ 876300 w 2000250"/>
                              <a:gd name="connsiteY37" fmla="*/ 2252662 h 2269737"/>
                              <a:gd name="connsiteX38" fmla="*/ 495300 w 2000250"/>
                              <a:gd name="connsiteY38" fmla="*/ 2233612 h 2269737"/>
                              <a:gd name="connsiteX39" fmla="*/ 428625 w 2000250"/>
                              <a:gd name="connsiteY39" fmla="*/ 2205037 h 2269737"/>
                              <a:gd name="connsiteX40" fmla="*/ 400050 w 2000250"/>
                              <a:gd name="connsiteY40" fmla="*/ 2185987 h 2269737"/>
                              <a:gd name="connsiteX41" fmla="*/ 323850 w 2000250"/>
                              <a:gd name="connsiteY41" fmla="*/ 2166937 h 2269737"/>
                              <a:gd name="connsiteX42" fmla="*/ 247650 w 2000250"/>
                              <a:gd name="connsiteY42" fmla="*/ 2119312 h 2269737"/>
                              <a:gd name="connsiteX43" fmla="*/ 219075 w 2000250"/>
                              <a:gd name="connsiteY43" fmla="*/ 2109787 h 2269737"/>
                              <a:gd name="connsiteX44" fmla="*/ 180975 w 2000250"/>
                              <a:gd name="connsiteY44" fmla="*/ 2090737 h 2269737"/>
                              <a:gd name="connsiteX45" fmla="*/ 104775 w 2000250"/>
                              <a:gd name="connsiteY45" fmla="*/ 2062162 h 2269737"/>
                              <a:gd name="connsiteX46" fmla="*/ 47625 w 2000250"/>
                              <a:gd name="connsiteY46" fmla="*/ 2014537 h 2269737"/>
                              <a:gd name="connsiteX47" fmla="*/ 19050 w 2000250"/>
                              <a:gd name="connsiteY47" fmla="*/ 1957387 h 2269737"/>
                              <a:gd name="connsiteX48" fmla="*/ 0 w 2000250"/>
                              <a:gd name="connsiteY48" fmla="*/ 1919287 h 2269737"/>
                              <a:gd name="connsiteX49" fmla="*/ 9525 w 2000250"/>
                              <a:gd name="connsiteY49" fmla="*/ 1614487 h 2269737"/>
                              <a:gd name="connsiteX50" fmla="*/ 19050 w 2000250"/>
                              <a:gd name="connsiteY50" fmla="*/ 1566862 h 2269737"/>
                              <a:gd name="connsiteX51" fmla="*/ 123825 w 2000250"/>
                              <a:gd name="connsiteY51" fmla="*/ 1557337 h 2269737"/>
                              <a:gd name="connsiteX52" fmla="*/ 323850 w 2000250"/>
                              <a:gd name="connsiteY52" fmla="*/ 1566862 h 2269737"/>
                              <a:gd name="connsiteX53" fmla="*/ 428625 w 2000250"/>
                              <a:gd name="connsiteY53" fmla="*/ 1595437 h 2269737"/>
                              <a:gd name="connsiteX54" fmla="*/ 504825 w 2000250"/>
                              <a:gd name="connsiteY54" fmla="*/ 1614487 h 2269737"/>
                              <a:gd name="connsiteX55" fmla="*/ 666750 w 2000250"/>
                              <a:gd name="connsiteY55" fmla="*/ 1633537 h 2269737"/>
                              <a:gd name="connsiteX56" fmla="*/ 704850 w 2000250"/>
                              <a:gd name="connsiteY56" fmla="*/ 1643062 h 2269737"/>
                              <a:gd name="connsiteX57" fmla="*/ 723900 w 2000250"/>
                              <a:gd name="connsiteY57" fmla="*/ 1614487 h 2269737"/>
                              <a:gd name="connsiteX58" fmla="*/ 733425 w 2000250"/>
                              <a:gd name="connsiteY58" fmla="*/ 1452562 h 2269737"/>
                              <a:gd name="connsiteX59" fmla="*/ 762000 w 2000250"/>
                              <a:gd name="connsiteY59" fmla="*/ 1443037 h 2269737"/>
                              <a:gd name="connsiteX60" fmla="*/ 790575 w 2000250"/>
                              <a:gd name="connsiteY60" fmla="*/ 1423987 h 2269737"/>
                              <a:gd name="connsiteX61" fmla="*/ 876300 w 2000250"/>
                              <a:gd name="connsiteY61" fmla="*/ 1385887 h 2269737"/>
                              <a:gd name="connsiteX62" fmla="*/ 923925 w 2000250"/>
                              <a:gd name="connsiteY62" fmla="*/ 1347787 h 2269737"/>
                              <a:gd name="connsiteX63" fmla="*/ 952500 w 2000250"/>
                              <a:gd name="connsiteY63" fmla="*/ 1309687 h 2269737"/>
                              <a:gd name="connsiteX64" fmla="*/ 981075 w 2000250"/>
                              <a:gd name="connsiteY64" fmla="*/ 1281112 h 2269737"/>
                              <a:gd name="connsiteX65" fmla="*/ 990600 w 2000250"/>
                              <a:gd name="connsiteY65" fmla="*/ 1252537 h 2269737"/>
                              <a:gd name="connsiteX66" fmla="*/ 1028700 w 2000250"/>
                              <a:gd name="connsiteY66" fmla="*/ 1195387 h 2269737"/>
                              <a:gd name="connsiteX67" fmla="*/ 1047750 w 2000250"/>
                              <a:gd name="connsiteY67" fmla="*/ 1138237 h 2269737"/>
                              <a:gd name="connsiteX68" fmla="*/ 1066800 w 2000250"/>
                              <a:gd name="connsiteY68" fmla="*/ 1052512 h 2269737"/>
                              <a:gd name="connsiteX69" fmla="*/ 1076325 w 2000250"/>
                              <a:gd name="connsiteY69" fmla="*/ 957262 h 2269737"/>
                              <a:gd name="connsiteX70" fmla="*/ 1095375 w 2000250"/>
                              <a:gd name="connsiteY70" fmla="*/ 862012 h 2269737"/>
                              <a:gd name="connsiteX71" fmla="*/ 1104900 w 2000250"/>
                              <a:gd name="connsiteY71" fmla="*/ 604837 h 2269737"/>
                              <a:gd name="connsiteX72" fmla="*/ 1123950 w 2000250"/>
                              <a:gd name="connsiteY72" fmla="*/ 519112 h 2269737"/>
                              <a:gd name="connsiteX73" fmla="*/ 1133475 w 2000250"/>
                              <a:gd name="connsiteY73" fmla="*/ 452437 h 2269737"/>
                              <a:gd name="connsiteX74" fmla="*/ 1143000 w 2000250"/>
                              <a:gd name="connsiteY74" fmla="*/ 147637 h 2269737"/>
                              <a:gd name="connsiteX75" fmla="*/ 1162050 w 2000250"/>
                              <a:gd name="connsiteY75" fmla="*/ 52387 h 2269737"/>
                              <a:gd name="connsiteX76" fmla="*/ 1162050 w 2000250"/>
                              <a:gd name="connsiteY76" fmla="*/ 4762 h 226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000250" h="2269737">
                                <a:moveTo>
                                  <a:pt x="1162050" y="4762"/>
                                </a:moveTo>
                                <a:cubicBezTo>
                                  <a:pt x="1182687" y="0"/>
                                  <a:pt x="1244534" y="17906"/>
                                  <a:pt x="1285875" y="23812"/>
                                </a:cubicBezTo>
                                <a:cubicBezTo>
                                  <a:pt x="1331694" y="30358"/>
                                  <a:pt x="1402801" y="37862"/>
                                  <a:pt x="1447800" y="42862"/>
                                </a:cubicBezTo>
                                <a:cubicBezTo>
                                  <a:pt x="1460500" y="49212"/>
                                  <a:pt x="1472605" y="56926"/>
                                  <a:pt x="1485900" y="61912"/>
                                </a:cubicBezTo>
                                <a:cubicBezTo>
                                  <a:pt x="1510315" y="71067"/>
                                  <a:pt x="1529548" y="69448"/>
                                  <a:pt x="1552575" y="80962"/>
                                </a:cubicBezTo>
                                <a:cubicBezTo>
                                  <a:pt x="1562814" y="86082"/>
                                  <a:pt x="1570689" y="95363"/>
                                  <a:pt x="1581150" y="100012"/>
                                </a:cubicBezTo>
                                <a:cubicBezTo>
                                  <a:pt x="1599500" y="108167"/>
                                  <a:pt x="1638300" y="119062"/>
                                  <a:pt x="1638300" y="119062"/>
                                </a:cubicBezTo>
                                <a:cubicBezTo>
                                  <a:pt x="1728783" y="209545"/>
                                  <a:pt x="1602639" y="93202"/>
                                  <a:pt x="1704975" y="157162"/>
                                </a:cubicBezTo>
                                <a:cubicBezTo>
                                  <a:pt x="1720205" y="166681"/>
                                  <a:pt x="1731386" y="181625"/>
                                  <a:pt x="1743075" y="195262"/>
                                </a:cubicBezTo>
                                <a:cubicBezTo>
                                  <a:pt x="1769536" y="226133"/>
                                  <a:pt x="1819275" y="290512"/>
                                  <a:pt x="1819275" y="290512"/>
                                </a:cubicBezTo>
                                <a:cubicBezTo>
                                  <a:pt x="1839420" y="371093"/>
                                  <a:pt x="1811977" y="289090"/>
                                  <a:pt x="1857375" y="357187"/>
                                </a:cubicBezTo>
                                <a:cubicBezTo>
                                  <a:pt x="1863740" y="366735"/>
                                  <a:pt x="1873982" y="417023"/>
                                  <a:pt x="1876425" y="423862"/>
                                </a:cubicBezTo>
                                <a:cubicBezTo>
                                  <a:pt x="1879448" y="432326"/>
                                  <a:pt x="1915105" y="514889"/>
                                  <a:pt x="1924050" y="547687"/>
                                </a:cubicBezTo>
                                <a:cubicBezTo>
                                  <a:pt x="1930939" y="572946"/>
                                  <a:pt x="1936750" y="598487"/>
                                  <a:pt x="1943100" y="623887"/>
                                </a:cubicBezTo>
                                <a:cubicBezTo>
                                  <a:pt x="1948100" y="668886"/>
                                  <a:pt x="1955604" y="739993"/>
                                  <a:pt x="1962150" y="785812"/>
                                </a:cubicBezTo>
                                <a:cubicBezTo>
                                  <a:pt x="1979684" y="908549"/>
                                  <a:pt x="1972171" y="873520"/>
                                  <a:pt x="1990725" y="947737"/>
                                </a:cubicBezTo>
                                <a:cubicBezTo>
                                  <a:pt x="1993900" y="976312"/>
                                  <a:pt x="2000250" y="1004711"/>
                                  <a:pt x="2000250" y="1033462"/>
                                </a:cubicBezTo>
                                <a:cubicBezTo>
                                  <a:pt x="2000250" y="1195418"/>
                                  <a:pt x="1996719" y="1357392"/>
                                  <a:pt x="1990725" y="1519237"/>
                                </a:cubicBezTo>
                                <a:cubicBezTo>
                                  <a:pt x="1990353" y="1529270"/>
                                  <a:pt x="1983635" y="1538072"/>
                                  <a:pt x="1981200" y="1547812"/>
                                </a:cubicBezTo>
                                <a:cubicBezTo>
                                  <a:pt x="1977273" y="1563518"/>
                                  <a:pt x="1976795" y="1580078"/>
                                  <a:pt x="1971675" y="1595437"/>
                                </a:cubicBezTo>
                                <a:cubicBezTo>
                                  <a:pt x="1967185" y="1608907"/>
                                  <a:pt x="1957611" y="1620242"/>
                                  <a:pt x="1952625" y="1633537"/>
                                </a:cubicBezTo>
                                <a:cubicBezTo>
                                  <a:pt x="1948028" y="1645794"/>
                                  <a:pt x="1948417" y="1659674"/>
                                  <a:pt x="1943100" y="1671637"/>
                                </a:cubicBezTo>
                                <a:cubicBezTo>
                                  <a:pt x="1935581" y="1688555"/>
                                  <a:pt x="1923516" y="1703078"/>
                                  <a:pt x="1914525" y="1719262"/>
                                </a:cubicBezTo>
                                <a:cubicBezTo>
                                  <a:pt x="1898998" y="1747211"/>
                                  <a:pt x="1896383" y="1761987"/>
                                  <a:pt x="1876425" y="1785937"/>
                                </a:cubicBezTo>
                                <a:cubicBezTo>
                                  <a:pt x="1867801" y="1796285"/>
                                  <a:pt x="1855680" y="1803551"/>
                                  <a:pt x="1847850" y="1814512"/>
                                </a:cubicBezTo>
                                <a:cubicBezTo>
                                  <a:pt x="1821902" y="1850839"/>
                                  <a:pt x="1837094" y="1859110"/>
                                  <a:pt x="1800225" y="1890712"/>
                                </a:cubicBezTo>
                                <a:cubicBezTo>
                                  <a:pt x="1789444" y="1899953"/>
                                  <a:pt x="1774825" y="1903412"/>
                                  <a:pt x="1762125" y="1909762"/>
                                </a:cubicBezTo>
                                <a:cubicBezTo>
                                  <a:pt x="1737531" y="1942554"/>
                                  <a:pt x="1710588" y="1982220"/>
                                  <a:pt x="1676400" y="2005012"/>
                                </a:cubicBezTo>
                                <a:cubicBezTo>
                                  <a:pt x="1666875" y="2011362"/>
                                  <a:pt x="1656334" y="2016404"/>
                                  <a:pt x="1647825" y="2024062"/>
                                </a:cubicBezTo>
                                <a:cubicBezTo>
                                  <a:pt x="1629362" y="2040679"/>
                                  <a:pt x="1560390" y="2121559"/>
                                  <a:pt x="1524000" y="2128837"/>
                                </a:cubicBezTo>
                                <a:lnTo>
                                  <a:pt x="1476375" y="2138362"/>
                                </a:lnTo>
                                <a:cubicBezTo>
                                  <a:pt x="1466850" y="2144712"/>
                                  <a:pt x="1458039" y="2152292"/>
                                  <a:pt x="1447800" y="2157412"/>
                                </a:cubicBezTo>
                                <a:cubicBezTo>
                                  <a:pt x="1438820" y="2161902"/>
                                  <a:pt x="1428911" y="2164295"/>
                                  <a:pt x="1419225" y="2166937"/>
                                </a:cubicBezTo>
                                <a:cubicBezTo>
                                  <a:pt x="1393966" y="2173826"/>
                                  <a:pt x="1368626" y="2180501"/>
                                  <a:pt x="1343025" y="2185987"/>
                                </a:cubicBezTo>
                                <a:cubicBezTo>
                                  <a:pt x="1286692" y="2198058"/>
                                  <a:pt x="1240811" y="2199609"/>
                                  <a:pt x="1181100" y="2205037"/>
                                </a:cubicBezTo>
                                <a:cubicBezTo>
                                  <a:pt x="1112528" y="2218751"/>
                                  <a:pt x="1085483" y="2225076"/>
                                  <a:pt x="1000125" y="2233612"/>
                                </a:cubicBezTo>
                                <a:lnTo>
                                  <a:pt x="904875" y="2243137"/>
                                </a:lnTo>
                                <a:cubicBezTo>
                                  <a:pt x="895350" y="2246312"/>
                                  <a:pt x="886340" y="2252662"/>
                                  <a:pt x="876300" y="2252662"/>
                                </a:cubicBezTo>
                                <a:cubicBezTo>
                                  <a:pt x="559868" y="2252662"/>
                                  <a:pt x="639802" y="2269737"/>
                                  <a:pt x="495300" y="2233612"/>
                                </a:cubicBezTo>
                                <a:cubicBezTo>
                                  <a:pt x="423561" y="2185786"/>
                                  <a:pt x="514735" y="2241941"/>
                                  <a:pt x="428625" y="2205037"/>
                                </a:cubicBezTo>
                                <a:cubicBezTo>
                                  <a:pt x="418103" y="2200528"/>
                                  <a:pt x="410769" y="2190007"/>
                                  <a:pt x="400050" y="2185987"/>
                                </a:cubicBezTo>
                                <a:cubicBezTo>
                                  <a:pt x="371734" y="2175369"/>
                                  <a:pt x="349703" y="2181038"/>
                                  <a:pt x="323850" y="2166937"/>
                                </a:cubicBezTo>
                                <a:cubicBezTo>
                                  <a:pt x="297554" y="2152594"/>
                                  <a:pt x="276066" y="2128784"/>
                                  <a:pt x="247650" y="2119312"/>
                                </a:cubicBezTo>
                                <a:cubicBezTo>
                                  <a:pt x="238125" y="2116137"/>
                                  <a:pt x="228303" y="2113742"/>
                                  <a:pt x="219075" y="2109787"/>
                                </a:cubicBezTo>
                                <a:cubicBezTo>
                                  <a:pt x="206024" y="2104194"/>
                                  <a:pt x="194270" y="2095723"/>
                                  <a:pt x="180975" y="2090737"/>
                                </a:cubicBezTo>
                                <a:cubicBezTo>
                                  <a:pt x="77225" y="2051831"/>
                                  <a:pt x="210850" y="2115200"/>
                                  <a:pt x="104775" y="2062162"/>
                                </a:cubicBezTo>
                                <a:cubicBezTo>
                                  <a:pt x="58363" y="1992544"/>
                                  <a:pt x="120134" y="2074961"/>
                                  <a:pt x="47625" y="2014537"/>
                                </a:cubicBezTo>
                                <a:cubicBezTo>
                                  <a:pt x="27286" y="1997588"/>
                                  <a:pt x="28441" y="1979298"/>
                                  <a:pt x="19050" y="1957387"/>
                                </a:cubicBezTo>
                                <a:cubicBezTo>
                                  <a:pt x="13457" y="1944336"/>
                                  <a:pt x="6350" y="1931987"/>
                                  <a:pt x="0" y="1919287"/>
                                </a:cubicBezTo>
                                <a:cubicBezTo>
                                  <a:pt x="3175" y="1817687"/>
                                  <a:pt x="4038" y="1715988"/>
                                  <a:pt x="9525" y="1614487"/>
                                </a:cubicBezTo>
                                <a:cubicBezTo>
                                  <a:pt x="10399" y="1598321"/>
                                  <a:pt x="4570" y="1574102"/>
                                  <a:pt x="19050" y="1566862"/>
                                </a:cubicBezTo>
                                <a:cubicBezTo>
                                  <a:pt x="50417" y="1551179"/>
                                  <a:pt x="88900" y="1560512"/>
                                  <a:pt x="123825" y="1557337"/>
                                </a:cubicBezTo>
                                <a:cubicBezTo>
                                  <a:pt x="190500" y="1560512"/>
                                  <a:pt x="257296" y="1561742"/>
                                  <a:pt x="323850" y="1566862"/>
                                </a:cubicBezTo>
                                <a:cubicBezTo>
                                  <a:pt x="387180" y="1571734"/>
                                  <a:pt x="361060" y="1581924"/>
                                  <a:pt x="428625" y="1595437"/>
                                </a:cubicBezTo>
                                <a:cubicBezTo>
                                  <a:pt x="604163" y="1630545"/>
                                  <a:pt x="387669" y="1585198"/>
                                  <a:pt x="504825" y="1614487"/>
                                </a:cubicBezTo>
                                <a:cubicBezTo>
                                  <a:pt x="564405" y="1629382"/>
                                  <a:pt x="596617" y="1627693"/>
                                  <a:pt x="666750" y="1633537"/>
                                </a:cubicBezTo>
                                <a:cubicBezTo>
                                  <a:pt x="679450" y="1636712"/>
                                  <a:pt x="692431" y="1647202"/>
                                  <a:pt x="704850" y="1643062"/>
                                </a:cubicBezTo>
                                <a:cubicBezTo>
                                  <a:pt x="715710" y="1639442"/>
                                  <a:pt x="722202" y="1625808"/>
                                  <a:pt x="723900" y="1614487"/>
                                </a:cubicBezTo>
                                <a:cubicBezTo>
                                  <a:pt x="731921" y="1561017"/>
                                  <a:pt x="721696" y="1505343"/>
                                  <a:pt x="733425" y="1452562"/>
                                </a:cubicBezTo>
                                <a:cubicBezTo>
                                  <a:pt x="735603" y="1442761"/>
                                  <a:pt x="753020" y="1447527"/>
                                  <a:pt x="762000" y="1443037"/>
                                </a:cubicBezTo>
                                <a:cubicBezTo>
                                  <a:pt x="772239" y="1437917"/>
                                  <a:pt x="780114" y="1428636"/>
                                  <a:pt x="790575" y="1423987"/>
                                </a:cubicBezTo>
                                <a:cubicBezTo>
                                  <a:pt x="892590" y="1378647"/>
                                  <a:pt x="811631" y="1429000"/>
                                  <a:pt x="876300" y="1385887"/>
                                </a:cubicBezTo>
                                <a:cubicBezTo>
                                  <a:pt x="934642" y="1298375"/>
                                  <a:pt x="854913" y="1405297"/>
                                  <a:pt x="923925" y="1347787"/>
                                </a:cubicBezTo>
                                <a:cubicBezTo>
                                  <a:pt x="936121" y="1337624"/>
                                  <a:pt x="942169" y="1321740"/>
                                  <a:pt x="952500" y="1309687"/>
                                </a:cubicBezTo>
                                <a:cubicBezTo>
                                  <a:pt x="961266" y="1299460"/>
                                  <a:pt x="971550" y="1290637"/>
                                  <a:pt x="981075" y="1281112"/>
                                </a:cubicBezTo>
                                <a:cubicBezTo>
                                  <a:pt x="984250" y="1271587"/>
                                  <a:pt x="985724" y="1261314"/>
                                  <a:pt x="990600" y="1252537"/>
                                </a:cubicBezTo>
                                <a:cubicBezTo>
                                  <a:pt x="1001719" y="1232523"/>
                                  <a:pt x="1021460" y="1217107"/>
                                  <a:pt x="1028700" y="1195387"/>
                                </a:cubicBezTo>
                                <a:cubicBezTo>
                                  <a:pt x="1035050" y="1176337"/>
                                  <a:pt x="1043812" y="1157928"/>
                                  <a:pt x="1047750" y="1138237"/>
                                </a:cubicBezTo>
                                <a:cubicBezTo>
                                  <a:pt x="1059842" y="1077775"/>
                                  <a:pt x="1053348" y="1106318"/>
                                  <a:pt x="1066800" y="1052512"/>
                                </a:cubicBezTo>
                                <a:cubicBezTo>
                                  <a:pt x="1069975" y="1020762"/>
                                  <a:pt x="1071592" y="988817"/>
                                  <a:pt x="1076325" y="957262"/>
                                </a:cubicBezTo>
                                <a:cubicBezTo>
                                  <a:pt x="1081128" y="925241"/>
                                  <a:pt x="1095375" y="862012"/>
                                  <a:pt x="1095375" y="862012"/>
                                </a:cubicBezTo>
                                <a:cubicBezTo>
                                  <a:pt x="1098550" y="776287"/>
                                  <a:pt x="1099549" y="690454"/>
                                  <a:pt x="1104900" y="604837"/>
                                </a:cubicBezTo>
                                <a:cubicBezTo>
                                  <a:pt x="1106701" y="576026"/>
                                  <a:pt x="1118820" y="547325"/>
                                  <a:pt x="1123950" y="519112"/>
                                </a:cubicBezTo>
                                <a:cubicBezTo>
                                  <a:pt x="1127966" y="497023"/>
                                  <a:pt x="1130300" y="474662"/>
                                  <a:pt x="1133475" y="452437"/>
                                </a:cubicBezTo>
                                <a:cubicBezTo>
                                  <a:pt x="1136650" y="350837"/>
                                  <a:pt x="1137657" y="249146"/>
                                  <a:pt x="1143000" y="147637"/>
                                </a:cubicBezTo>
                                <a:cubicBezTo>
                                  <a:pt x="1149978" y="15054"/>
                                  <a:pt x="1151026" y="151602"/>
                                  <a:pt x="1162050" y="52387"/>
                                </a:cubicBezTo>
                                <a:cubicBezTo>
                                  <a:pt x="1163803" y="36609"/>
                                  <a:pt x="1141413" y="9524"/>
                                  <a:pt x="1162050" y="476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3" name="正方形/長方形 112"/>
                          <p:cNvSpPr/>
                          <p:nvPr/>
                        </p:nvSpPr>
                        <p:spPr bwMode="gray">
                          <a:xfrm>
                            <a:off x="4321421" y="5301560"/>
                            <a:ext cx="1307413" cy="39866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中小工場立地</a:t>
                            </a:r>
                            <a:endParaRPr lang="en-US" altLang="ja-JP" sz="900" dirty="0">
                              <a:solidFill>
                                <a:schemeClr val="tx1"/>
                              </a:solidFill>
                            </a:endParaRPr>
                          </a:p>
                        </p:txBody>
                      </p:sp>
                      <p:cxnSp>
                        <p:nvCxnSpPr>
                          <p:cNvPr id="114" name="直線コネクタ 113"/>
                          <p:cNvCxnSpPr/>
                          <p:nvPr/>
                        </p:nvCxnSpPr>
                        <p:spPr bwMode="gray">
                          <a:xfrm>
                            <a:off x="3881635" y="5347980"/>
                            <a:ext cx="590590" cy="140005"/>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grpSp>
                  <p:sp>
                    <p:nvSpPr>
                      <p:cNvPr id="104" name="正方形/長方形 103"/>
                      <p:cNvSpPr/>
                      <p:nvPr/>
                    </p:nvSpPr>
                    <p:spPr bwMode="gray">
                      <a:xfrm>
                        <a:off x="3780966" y="3572560"/>
                        <a:ext cx="935334" cy="16850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寝屋川</a:t>
                        </a:r>
                        <a:endParaRPr lang="en-US" altLang="ja-JP" sz="900" dirty="0">
                          <a:solidFill>
                            <a:schemeClr val="tx1"/>
                          </a:solidFill>
                        </a:endParaRPr>
                      </a:p>
                    </p:txBody>
                  </p:sp>
                  <p:sp>
                    <p:nvSpPr>
                      <p:cNvPr id="105" name="正方形/長方形 104"/>
                      <p:cNvSpPr/>
                      <p:nvPr/>
                    </p:nvSpPr>
                    <p:spPr bwMode="gray">
                      <a:xfrm>
                        <a:off x="2771626" y="2325187"/>
                        <a:ext cx="937391" cy="16850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城北川</a:t>
                        </a:r>
                        <a:endParaRPr lang="en-US" altLang="ja-JP" sz="900" dirty="0">
                          <a:solidFill>
                            <a:schemeClr val="tx1"/>
                          </a:solidFill>
                        </a:endParaRPr>
                      </a:p>
                    </p:txBody>
                  </p:sp>
                  <p:sp>
                    <p:nvSpPr>
                      <p:cNvPr id="106" name="正方形/長方形 105"/>
                      <p:cNvSpPr/>
                      <p:nvPr/>
                    </p:nvSpPr>
                    <p:spPr bwMode="gray">
                      <a:xfrm>
                        <a:off x="2267984" y="4269199"/>
                        <a:ext cx="935334" cy="16850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平野川</a:t>
                        </a:r>
                        <a:endParaRPr lang="en-US" altLang="ja-JP" sz="900" dirty="0">
                          <a:solidFill>
                            <a:schemeClr val="tx1"/>
                          </a:solidFill>
                        </a:endParaRPr>
                      </a:p>
                    </p:txBody>
                  </p:sp>
                  <p:sp>
                    <p:nvSpPr>
                      <p:cNvPr id="107" name="正方形/長方形 106"/>
                      <p:cNvSpPr/>
                      <p:nvPr/>
                    </p:nvSpPr>
                    <p:spPr bwMode="gray">
                      <a:xfrm>
                        <a:off x="4068761" y="4437707"/>
                        <a:ext cx="1179961" cy="3308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平野川分水路</a:t>
                        </a:r>
                        <a:endParaRPr lang="en-US" altLang="ja-JP" sz="900" dirty="0">
                          <a:solidFill>
                            <a:schemeClr val="tx1"/>
                          </a:solidFill>
                        </a:endParaRPr>
                      </a:p>
                    </p:txBody>
                  </p:sp>
                  <p:sp>
                    <p:nvSpPr>
                      <p:cNvPr id="108" name="正方形/長方形 107"/>
                      <p:cNvSpPr/>
                      <p:nvPr/>
                    </p:nvSpPr>
                    <p:spPr bwMode="gray">
                      <a:xfrm>
                        <a:off x="1250421" y="3930127"/>
                        <a:ext cx="1151182" cy="17878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第二寝屋川</a:t>
                        </a:r>
                        <a:endParaRPr lang="en-US" altLang="ja-JP" sz="900" dirty="0">
                          <a:solidFill>
                            <a:schemeClr val="tx1"/>
                          </a:solidFill>
                        </a:endParaRPr>
                      </a:p>
                    </p:txBody>
                  </p:sp>
                </p:grpSp>
                <p:sp>
                  <p:nvSpPr>
                    <p:cNvPr id="102" name="円/楕円 101"/>
                    <p:cNvSpPr/>
                    <p:nvPr/>
                  </p:nvSpPr>
                  <p:spPr bwMode="gray">
                    <a:xfrm>
                      <a:off x="2656507" y="2980726"/>
                      <a:ext cx="215847" cy="215774"/>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2" name="正方形/長方形 91"/>
                  <p:cNvSpPr/>
                  <p:nvPr/>
                </p:nvSpPr>
                <p:spPr bwMode="gray">
                  <a:xfrm>
                    <a:off x="5113284" y="3907605"/>
                    <a:ext cx="1087455" cy="3616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学研都市線</a:t>
                    </a:r>
                  </a:p>
                </p:txBody>
              </p:sp>
              <p:sp>
                <p:nvSpPr>
                  <p:cNvPr id="93" name="正方形/長方形 92"/>
                  <p:cNvSpPr/>
                  <p:nvPr/>
                </p:nvSpPr>
                <p:spPr bwMode="gray">
                  <a:xfrm rot="18242437">
                    <a:off x="2408172" y="2462888"/>
                    <a:ext cx="963787" cy="38441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京阪本線</a:t>
                    </a:r>
                  </a:p>
                </p:txBody>
              </p:sp>
              <p:sp>
                <p:nvSpPr>
                  <p:cNvPr id="94" name="正方形/長方形 93"/>
                  <p:cNvSpPr/>
                  <p:nvPr/>
                </p:nvSpPr>
                <p:spPr bwMode="gray">
                  <a:xfrm>
                    <a:off x="3059658" y="2976700"/>
                    <a:ext cx="1276579" cy="31030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92D050"/>
                        </a:solidFill>
                      </a:rPr>
                      <a:t>地下鉄</a:t>
                    </a:r>
                    <a:endParaRPr lang="en-US" altLang="ja-JP" sz="900" dirty="0">
                      <a:solidFill>
                        <a:srgbClr val="92D050"/>
                      </a:solidFill>
                    </a:endParaRPr>
                  </a:p>
                  <a:p>
                    <a:pPr algn="ctr">
                      <a:defRPr/>
                    </a:pPr>
                    <a:r>
                      <a:rPr lang="ja-JP" altLang="en-US" sz="900" dirty="0">
                        <a:solidFill>
                          <a:srgbClr val="92D050"/>
                        </a:solidFill>
                      </a:rPr>
                      <a:t>長堀鶴見緑地線</a:t>
                    </a:r>
                  </a:p>
                </p:txBody>
              </p:sp>
              <p:sp>
                <p:nvSpPr>
                  <p:cNvPr id="95" name="正方形/長方形 94"/>
                  <p:cNvSpPr/>
                  <p:nvPr/>
                </p:nvSpPr>
                <p:spPr bwMode="gray">
                  <a:xfrm>
                    <a:off x="1892031" y="4269282"/>
                    <a:ext cx="703043" cy="3123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B050"/>
                        </a:solidFill>
                      </a:rPr>
                      <a:t>地下鉄</a:t>
                    </a:r>
                    <a:endParaRPr lang="en-US" altLang="ja-JP" sz="900" dirty="0">
                      <a:solidFill>
                        <a:srgbClr val="00B050"/>
                      </a:solidFill>
                    </a:endParaRPr>
                  </a:p>
                  <a:p>
                    <a:pPr algn="ctr">
                      <a:defRPr/>
                    </a:pPr>
                    <a:r>
                      <a:rPr lang="ja-JP" altLang="en-US" sz="900" dirty="0">
                        <a:solidFill>
                          <a:srgbClr val="00B050"/>
                        </a:solidFill>
                      </a:rPr>
                      <a:t>中央線</a:t>
                    </a:r>
                  </a:p>
                </p:txBody>
              </p:sp>
              <p:sp>
                <p:nvSpPr>
                  <p:cNvPr id="96" name="正方形/長方形 95"/>
                  <p:cNvSpPr/>
                  <p:nvPr/>
                </p:nvSpPr>
                <p:spPr bwMode="gray">
                  <a:xfrm>
                    <a:off x="2788308" y="1844405"/>
                    <a:ext cx="883943" cy="3123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C000"/>
                        </a:solidFill>
                      </a:rPr>
                      <a:t>地下鉄</a:t>
                    </a:r>
                    <a:endParaRPr lang="en-US" altLang="ja-JP" sz="900" dirty="0">
                      <a:solidFill>
                        <a:srgbClr val="FFC000"/>
                      </a:solidFill>
                    </a:endParaRPr>
                  </a:p>
                  <a:p>
                    <a:pPr algn="ctr">
                      <a:defRPr/>
                    </a:pPr>
                    <a:r>
                      <a:rPr lang="ja-JP" altLang="en-US" sz="900" dirty="0">
                        <a:solidFill>
                          <a:srgbClr val="FFC000"/>
                        </a:solidFill>
                      </a:rPr>
                      <a:t>今里筋線</a:t>
                    </a:r>
                  </a:p>
                </p:txBody>
              </p:sp>
              <p:sp>
                <p:nvSpPr>
                  <p:cNvPr id="97" name="正方形/長方形 96"/>
                  <p:cNvSpPr/>
                  <p:nvPr/>
                </p:nvSpPr>
                <p:spPr bwMode="gray">
                  <a:xfrm>
                    <a:off x="1556858" y="5566242"/>
                    <a:ext cx="851052" cy="3123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412E4"/>
                        </a:solidFill>
                      </a:rPr>
                      <a:t>地下鉄</a:t>
                    </a:r>
                    <a:endParaRPr lang="en-US" altLang="ja-JP" sz="900" dirty="0">
                      <a:solidFill>
                        <a:srgbClr val="F412E4"/>
                      </a:solidFill>
                    </a:endParaRPr>
                  </a:p>
                  <a:p>
                    <a:pPr algn="ctr">
                      <a:defRPr/>
                    </a:pPr>
                    <a:r>
                      <a:rPr lang="ja-JP" altLang="en-US" sz="900" dirty="0">
                        <a:solidFill>
                          <a:srgbClr val="F412E4"/>
                        </a:solidFill>
                      </a:rPr>
                      <a:t>千日前線</a:t>
                    </a:r>
                  </a:p>
                </p:txBody>
              </p:sp>
            </p:grpSp>
            <p:sp>
              <p:nvSpPr>
                <p:cNvPr id="85" name="正方形/長方形 84"/>
                <p:cNvSpPr/>
                <p:nvPr/>
              </p:nvSpPr>
              <p:spPr bwMode="gray">
                <a:xfrm>
                  <a:off x="1073693" y="3356788"/>
                  <a:ext cx="906555" cy="29386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京橋駅</a:t>
                  </a:r>
                </a:p>
              </p:txBody>
            </p:sp>
            <p:cxnSp>
              <p:nvCxnSpPr>
                <p:cNvPr id="86" name="直線コネクタ 85"/>
                <p:cNvCxnSpPr>
                  <a:stCxn id="85" idx="3"/>
                  <a:endCxn id="90" idx="2"/>
                </p:cNvCxnSpPr>
                <p:nvPr/>
              </p:nvCxnSpPr>
              <p:spPr bwMode="gray">
                <a:xfrm flipV="1">
                  <a:off x="1980248" y="3391722"/>
                  <a:ext cx="215847" cy="110969"/>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7" name="正方形/長方形 86"/>
                <p:cNvSpPr/>
                <p:nvPr/>
              </p:nvSpPr>
              <p:spPr bwMode="gray">
                <a:xfrm>
                  <a:off x="5610581" y="3463647"/>
                  <a:ext cx="869554" cy="27947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放出駅</a:t>
                  </a:r>
                </a:p>
              </p:txBody>
            </p:sp>
            <p:cxnSp>
              <p:nvCxnSpPr>
                <p:cNvPr id="88" name="直線コネクタ 87"/>
                <p:cNvCxnSpPr>
                  <a:stCxn id="87" idx="1"/>
                  <a:endCxn id="89" idx="7"/>
                </p:cNvCxnSpPr>
                <p:nvPr/>
              </p:nvCxnSpPr>
              <p:spPr bwMode="gray">
                <a:xfrm flipH="1">
                  <a:off x="4239442" y="3603385"/>
                  <a:ext cx="1371139" cy="380171"/>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9" name="円/楕円 88"/>
                <p:cNvSpPr/>
                <p:nvPr/>
              </p:nvSpPr>
              <p:spPr bwMode="gray">
                <a:xfrm>
                  <a:off x="3933145" y="3930127"/>
                  <a:ext cx="359745" cy="359622"/>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0" name="円/楕円 89"/>
                <p:cNvSpPr/>
                <p:nvPr/>
              </p:nvSpPr>
              <p:spPr bwMode="gray">
                <a:xfrm>
                  <a:off x="2196095" y="3212939"/>
                  <a:ext cx="359744" cy="359621"/>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71" name="正方形/長方形 70"/>
              <p:cNvSpPr/>
              <p:nvPr/>
            </p:nvSpPr>
            <p:spPr bwMode="gray">
              <a:xfrm>
                <a:off x="4787414" y="2781300"/>
                <a:ext cx="840056" cy="279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ＪＲ東西線・</a:t>
                </a:r>
                <a:endParaRPr lang="en-US" altLang="ja-JP" sz="900" dirty="0">
                  <a:solidFill>
                    <a:schemeClr val="tx1"/>
                  </a:solidFill>
                </a:endParaRPr>
              </a:p>
              <a:p>
                <a:pPr algn="ctr">
                  <a:defRPr/>
                </a:pPr>
                <a:r>
                  <a:rPr lang="ja-JP" altLang="en-US" sz="900" dirty="0">
                    <a:solidFill>
                      <a:schemeClr val="tx1"/>
                    </a:solidFill>
                  </a:rPr>
                  <a:t>大阪環状線</a:t>
                </a:r>
              </a:p>
            </p:txBody>
          </p:sp>
        </p:grpSp>
        <p:sp>
          <p:nvSpPr>
            <p:cNvPr id="73" name="正方形/長方形 72"/>
            <p:cNvSpPr/>
            <p:nvPr/>
          </p:nvSpPr>
          <p:spPr bwMode="gray">
            <a:xfrm>
              <a:off x="6732724" y="3716337"/>
              <a:ext cx="1224356" cy="279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ＪＲおおさか東線</a:t>
              </a:r>
            </a:p>
          </p:txBody>
        </p:sp>
      </p:grpSp>
      <p:grpSp>
        <p:nvGrpSpPr>
          <p:cNvPr id="18" name="グループ化 64"/>
          <p:cNvGrpSpPr>
            <a:grpSpLocks/>
          </p:cNvGrpSpPr>
          <p:nvPr/>
        </p:nvGrpSpPr>
        <p:grpSpPr bwMode="auto">
          <a:xfrm>
            <a:off x="4102100" y="601496"/>
            <a:ext cx="2198092" cy="1970087"/>
            <a:chOff x="5508104" y="3645026"/>
            <a:chExt cx="2863688" cy="2566101"/>
          </a:xfrm>
        </p:grpSpPr>
        <p:sp>
          <p:nvSpPr>
            <p:cNvPr id="72"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74"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75"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76"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77" name="円/楕円 76"/>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8" name="円/楕円 77"/>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9"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80"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81" name="正方形/長方形 27"/>
          <p:cNvSpPr>
            <a:spLocks noChangeArrowheads="1"/>
          </p:cNvSpPr>
          <p:nvPr/>
        </p:nvSpPr>
        <p:spPr bwMode="auto">
          <a:xfrm>
            <a:off x="8043414" y="6563444"/>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611259817"/>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タイトル 3"/>
          <p:cNvSpPr txBox="1">
            <a:spLocks/>
          </p:cNvSpPr>
          <p:nvPr/>
        </p:nvSpPr>
        <p:spPr bwMode="auto">
          <a:xfrm>
            <a:off x="107950" y="518639"/>
            <a:ext cx="8928100" cy="6158385"/>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421802"/>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29700" name="テキスト ボックス 24"/>
          <p:cNvSpPr txBox="1">
            <a:spLocks noChangeArrowheads="1"/>
          </p:cNvSpPr>
          <p:nvPr/>
        </p:nvSpPr>
        <p:spPr bwMode="auto">
          <a:xfrm>
            <a:off x="179388" y="663102"/>
            <a:ext cx="360362" cy="5903913"/>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29701" name="Rectangle 86"/>
          <p:cNvSpPr>
            <a:spLocks noChangeArrowheads="1"/>
          </p:cNvSpPr>
          <p:nvPr/>
        </p:nvSpPr>
        <p:spPr bwMode="auto">
          <a:xfrm>
            <a:off x="2967038" y="1526702"/>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29702" name="Rectangle 86"/>
          <p:cNvSpPr>
            <a:spLocks noChangeArrowheads="1"/>
          </p:cNvSpPr>
          <p:nvPr/>
        </p:nvSpPr>
        <p:spPr bwMode="auto">
          <a:xfrm>
            <a:off x="3182938" y="4106390"/>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29703" name="Rectangle 86"/>
          <p:cNvSpPr>
            <a:spLocks noChangeArrowheads="1"/>
          </p:cNvSpPr>
          <p:nvPr/>
        </p:nvSpPr>
        <p:spPr bwMode="auto">
          <a:xfrm>
            <a:off x="6372225" y="4106390"/>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29704" name="テキスト ボックス 21"/>
          <p:cNvSpPr txBox="1">
            <a:spLocks noChangeArrowheads="1"/>
          </p:cNvSpPr>
          <p:nvPr/>
        </p:nvSpPr>
        <p:spPr bwMode="auto">
          <a:xfrm>
            <a:off x="6804025" y="1598140"/>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29705" name="テキスト ボックス 35"/>
          <p:cNvSpPr txBox="1">
            <a:spLocks noChangeArrowheads="1"/>
          </p:cNvSpPr>
          <p:nvPr/>
        </p:nvSpPr>
        <p:spPr bwMode="auto">
          <a:xfrm>
            <a:off x="6744395" y="3903190"/>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29706" name="テキスト ボックス 36"/>
          <p:cNvSpPr txBox="1">
            <a:spLocks noChangeArrowheads="1"/>
          </p:cNvSpPr>
          <p:nvPr/>
        </p:nvSpPr>
        <p:spPr bwMode="auto">
          <a:xfrm>
            <a:off x="4932363" y="6492402"/>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29707" name="テキスト ボックス 37"/>
          <p:cNvSpPr txBox="1">
            <a:spLocks noChangeArrowheads="1"/>
          </p:cNvSpPr>
          <p:nvPr/>
        </p:nvSpPr>
        <p:spPr bwMode="auto">
          <a:xfrm>
            <a:off x="8296400" y="6501208"/>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29708"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第四区（東成区・城東区・鶴見区）</a:t>
            </a:r>
          </a:p>
        </p:txBody>
      </p:sp>
      <p:sp>
        <p:nvSpPr>
          <p:cNvPr id="29709" name="タイトル 3"/>
          <p:cNvSpPr>
            <a:spLocks/>
          </p:cNvSpPr>
          <p:nvPr/>
        </p:nvSpPr>
        <p:spPr bwMode="gray">
          <a:xfrm>
            <a:off x="611188" y="68691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29710" name="テキスト ボックス 17"/>
          <p:cNvSpPr txBox="1">
            <a:spLocks noChangeArrowheads="1"/>
          </p:cNvSpPr>
          <p:nvPr/>
        </p:nvSpPr>
        <p:spPr bwMode="auto">
          <a:xfrm>
            <a:off x="611188" y="744065"/>
            <a:ext cx="8064500" cy="661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dirty="0">
                <a:solidFill>
                  <a:srgbClr val="000000"/>
                </a:solidFill>
                <a:latin typeface="ＭＳ Ｐゴシック" charset="-128"/>
              </a:rPr>
              <a:t>○</a:t>
            </a:r>
            <a:r>
              <a:rPr lang="ja-JP" altLang="ja-JP" sz="1200" dirty="0">
                <a:latin typeface="ＭＳ Ｐゴシック" charset="-128"/>
              </a:rPr>
              <a:t>平成</a:t>
            </a:r>
            <a:r>
              <a:rPr lang="en-US" altLang="ja-JP" sz="1200" dirty="0">
                <a:latin typeface="ＭＳ Ｐゴシック" charset="-128"/>
              </a:rPr>
              <a:t>27</a:t>
            </a:r>
            <a:r>
              <a:rPr lang="ja-JP" altLang="ja-JP" sz="1200" dirty="0">
                <a:latin typeface="ＭＳ Ｐゴシック" charset="-128"/>
              </a:rPr>
              <a:t>年の人口は、</a:t>
            </a:r>
            <a:r>
              <a:rPr lang="en-US" altLang="ja-JP" sz="1200" dirty="0">
                <a:latin typeface="ＭＳ Ｐゴシック" charset="-128"/>
              </a:rPr>
              <a:t>356,817</a:t>
            </a:r>
            <a:r>
              <a:rPr lang="ja-JP" altLang="ja-JP" sz="1200" dirty="0">
                <a:latin typeface="ＭＳ Ｐゴシック" charset="-128"/>
              </a:rPr>
              <a:t>人で人口推移を見ると増加傾向</a:t>
            </a:r>
            <a:endParaRPr lang="ja-JP" altLang="en-US" sz="1200" dirty="0">
              <a:solidFill>
                <a:srgbClr val="000000"/>
              </a:solidFill>
              <a:latin typeface="ＭＳ Ｐゴシック" charset="-128"/>
            </a:endParaRPr>
          </a:p>
          <a:p>
            <a:pPr eaLnBrk="1" hangingPunct="1">
              <a:lnSpc>
                <a:spcPts val="1000"/>
              </a:lnSpc>
              <a:spcBef>
                <a:spcPct val="50000"/>
              </a:spcBef>
            </a:pPr>
            <a:r>
              <a:rPr lang="ja-JP" altLang="en-US" sz="1200" dirty="0">
                <a:solidFill>
                  <a:srgbClr val="000000"/>
                </a:solidFill>
                <a:latin typeface="ＭＳ Ｐゴシック" charset="-128"/>
              </a:rPr>
              <a:t>○平成</a:t>
            </a:r>
            <a:r>
              <a:rPr lang="en-US" altLang="ja-JP" sz="1200" dirty="0">
                <a:solidFill>
                  <a:srgbClr val="000000"/>
                </a:solidFill>
                <a:latin typeface="ＭＳ Ｐゴシック" charset="-128"/>
              </a:rPr>
              <a:t>27</a:t>
            </a:r>
            <a:r>
              <a:rPr lang="ja-JP" altLang="en-US" sz="1200" dirty="0">
                <a:solidFill>
                  <a:srgbClr val="000000"/>
                </a:solidFill>
                <a:latin typeface="ＭＳ Ｐゴシック" charset="-128"/>
              </a:rPr>
              <a:t>年の</a:t>
            </a:r>
            <a:r>
              <a:rPr lang="ja-JP" altLang="en-US" sz="1200" dirty="0">
                <a:latin typeface="ＭＳ Ｐゴシック" charset="-128"/>
              </a:rPr>
              <a:t>年少</a:t>
            </a:r>
            <a:r>
              <a:rPr lang="ja-JP" altLang="ja-JP" sz="1200" dirty="0">
                <a:latin typeface="ＭＳ Ｐゴシック" charset="-128"/>
              </a:rPr>
              <a:t>人口</a:t>
            </a:r>
            <a:r>
              <a:rPr lang="en-US" altLang="ja-JP" sz="1200" dirty="0">
                <a:latin typeface="ＭＳ Ｐゴシック" charset="-128"/>
              </a:rPr>
              <a:t>(15</a:t>
            </a:r>
            <a:r>
              <a:rPr lang="ja-JP" altLang="ja-JP" sz="1200" dirty="0">
                <a:latin typeface="ＭＳ Ｐゴシック" charset="-128"/>
              </a:rPr>
              <a:t>歳未満</a:t>
            </a:r>
            <a:r>
              <a:rPr lang="en-US" altLang="ja-JP" sz="1200" dirty="0">
                <a:latin typeface="ＭＳ Ｐゴシック" charset="-128"/>
              </a:rPr>
              <a:t>)</a:t>
            </a:r>
            <a:r>
              <a:rPr lang="ja-JP" altLang="ja-JP" sz="1200" dirty="0">
                <a:latin typeface="ＭＳ Ｐゴシック" charset="-128"/>
              </a:rPr>
              <a:t>の割合は</a:t>
            </a:r>
            <a:r>
              <a:rPr lang="en-US" altLang="ja-JP" sz="1200" dirty="0">
                <a:latin typeface="ＭＳ Ｐゴシック" charset="-128"/>
              </a:rPr>
              <a:t>13.2</a:t>
            </a:r>
            <a:r>
              <a:rPr lang="ja-JP" altLang="ja-JP" sz="1200" dirty="0">
                <a:latin typeface="ＭＳ Ｐゴシック" charset="-128"/>
              </a:rPr>
              <a:t>％となっており、</a:t>
            </a:r>
            <a:r>
              <a:rPr lang="ja-JP" altLang="en-US" sz="1200" dirty="0">
                <a:latin typeface="ＭＳ Ｐゴシック" charset="-128"/>
              </a:rPr>
              <a:t>総合区</a:t>
            </a:r>
            <a:r>
              <a:rPr lang="en-US" altLang="ja-JP" sz="1200" dirty="0">
                <a:latin typeface="ＭＳ Ｐゴシック" charset="-128"/>
              </a:rPr>
              <a:t>(8</a:t>
            </a:r>
            <a:r>
              <a:rPr lang="ja-JP" altLang="en-US" sz="1200" dirty="0">
                <a:latin typeface="ＭＳ Ｐゴシック" charset="-128"/>
              </a:rPr>
              <a:t>区</a:t>
            </a:r>
            <a:r>
              <a:rPr lang="en-US" altLang="ja-JP" sz="1200" dirty="0">
                <a:latin typeface="ＭＳ Ｐゴシック" charset="-128"/>
              </a:rPr>
              <a:t>)</a:t>
            </a:r>
            <a:r>
              <a:rPr lang="ja-JP" altLang="ja-JP" sz="1200" dirty="0">
                <a:latin typeface="ＭＳ Ｐゴシック" charset="-128"/>
              </a:rPr>
              <a:t>平均の</a:t>
            </a:r>
            <a:r>
              <a:rPr lang="en-US" altLang="ja-JP" sz="1200" dirty="0">
                <a:latin typeface="ＭＳ Ｐゴシック" charset="-128"/>
              </a:rPr>
              <a:t>11.2</a:t>
            </a:r>
            <a:r>
              <a:rPr lang="ja-JP" altLang="ja-JP" sz="1200" dirty="0">
                <a:latin typeface="ＭＳ Ｐゴシック" charset="-128"/>
              </a:rPr>
              <a:t>％を上回っている</a:t>
            </a:r>
            <a:endParaRPr lang="ja-JP" altLang="en-US" sz="1200" dirty="0">
              <a:solidFill>
                <a:srgbClr val="000000"/>
              </a:solidFill>
              <a:latin typeface="ＭＳ Ｐゴシック" charset="-128"/>
            </a:endParaRPr>
          </a:p>
          <a:p>
            <a:pPr eaLnBrk="1" hangingPunct="1">
              <a:lnSpc>
                <a:spcPts val="1000"/>
              </a:lnSpc>
              <a:spcBef>
                <a:spcPct val="50000"/>
              </a:spcBef>
              <a:buFont typeface="Wingdings" pitchFamily="2" charset="2"/>
              <a:buNone/>
            </a:pPr>
            <a:r>
              <a:rPr lang="ja-JP" altLang="en-US" sz="1200" dirty="0">
                <a:latin typeface="ＭＳ Ｐゴシック" charset="-128"/>
              </a:rPr>
              <a:t>○平成</a:t>
            </a:r>
            <a:r>
              <a:rPr lang="en-US" altLang="ja-JP" sz="1200" dirty="0">
                <a:latin typeface="ＭＳ Ｐゴシック" charset="-128"/>
              </a:rPr>
              <a:t>47</a:t>
            </a:r>
            <a:r>
              <a:rPr lang="ja-JP" altLang="en-US" sz="1200" dirty="0">
                <a:latin typeface="ＭＳ Ｐゴシック" charset="-128"/>
              </a:rPr>
              <a:t>年の将来推計人口は、</a:t>
            </a:r>
            <a:r>
              <a:rPr lang="en-US" altLang="ja-JP" sz="1200" dirty="0" smtClean="0">
                <a:latin typeface="ＭＳ Ｐゴシック" charset="-128"/>
              </a:rPr>
              <a:t>332,236</a:t>
            </a:r>
            <a:r>
              <a:rPr lang="ja-JP" altLang="en-US" sz="1200" dirty="0" smtClean="0">
                <a:latin typeface="ＭＳ Ｐゴシック" charset="-128"/>
              </a:rPr>
              <a:t>人</a:t>
            </a:r>
            <a:r>
              <a:rPr lang="ja-JP" altLang="en-US" sz="1200" dirty="0">
                <a:latin typeface="ＭＳ Ｐゴシック" charset="-128"/>
              </a:rPr>
              <a:t>で、今後は減少傾向が予測される</a:t>
            </a:r>
            <a:endParaRPr lang="ja-JP" altLang="ja-JP" sz="1200" dirty="0">
              <a:latin typeface="ＭＳ Ｐゴシック" charset="-128"/>
            </a:endParaRPr>
          </a:p>
        </p:txBody>
      </p:sp>
      <p:graphicFrame>
        <p:nvGraphicFramePr>
          <p:cNvPr id="19" name="Group 23"/>
          <p:cNvGraphicFramePr>
            <a:graphicFrameLocks noGrp="1"/>
          </p:cNvGraphicFramePr>
          <p:nvPr/>
        </p:nvGraphicFramePr>
        <p:xfrm>
          <a:off x="611188" y="1526702"/>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356,817</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62.6%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24.2%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332,236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162,496</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25.7%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19.2%</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8.1%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33.5%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321,840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16,919</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9,632</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21.09ｋ㎡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771800" y="1742751"/>
          <a:ext cx="5849664" cy="232494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530376" y="4235927"/>
          <a:ext cx="345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856512" y="4150996"/>
          <a:ext cx="327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4" name="正方形/長方形 27"/>
          <p:cNvSpPr>
            <a:spLocks noChangeArrowheads="1"/>
          </p:cNvSpPr>
          <p:nvPr/>
        </p:nvSpPr>
        <p:spPr bwMode="auto">
          <a:xfrm>
            <a:off x="8112125" y="70719"/>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２６</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931405314"/>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タイトル 3"/>
          <p:cNvSpPr txBox="1">
            <a:spLocks/>
          </p:cNvSpPr>
          <p:nvPr/>
        </p:nvSpPr>
        <p:spPr bwMode="auto">
          <a:xfrm>
            <a:off x="107950" y="13618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3934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30724" name="テキスト ボックス 24"/>
          <p:cNvSpPr txBox="1">
            <a:spLocks noChangeArrowheads="1"/>
          </p:cNvSpPr>
          <p:nvPr/>
        </p:nvSpPr>
        <p:spPr bwMode="auto">
          <a:xfrm>
            <a:off x="187325" y="277468"/>
            <a:ext cx="360363"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14424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4,825</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27.0%</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45.2%</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9,975</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0752" name="Rectangle 86"/>
          <p:cNvSpPr>
            <a:spLocks noChangeArrowheads="1"/>
          </p:cNvSpPr>
          <p:nvPr/>
        </p:nvSpPr>
        <p:spPr bwMode="auto">
          <a:xfrm>
            <a:off x="5634038" y="344929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30753" name="テキスト ボックス 33"/>
          <p:cNvSpPr txBox="1">
            <a:spLocks noChangeArrowheads="1"/>
          </p:cNvSpPr>
          <p:nvPr/>
        </p:nvSpPr>
        <p:spPr bwMode="auto">
          <a:xfrm>
            <a:off x="8027988" y="6463955"/>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14424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156,370</a:t>
                      </a:r>
                      <a:r>
                        <a:rPr lang="ja-JP" altLang="en-US" sz="1000" b="0" i="0" u="none" strike="noStrike" dirty="0" smtClean="0">
                          <a:latin typeface="ＭＳ Ｐゴシック" pitchFamily="50" charset="-128"/>
                          <a:ea typeface="ＭＳ Ｐゴシック" pitchFamily="50" charset="-128"/>
                        </a:rPr>
                        <a:t>人</a:t>
                      </a:r>
                      <a:r>
                        <a:rPr lang="en-US" altLang="ja-JP" sz="1000" b="0" i="0" u="none" strike="noStrike" dirty="0" smtClean="0">
                          <a:latin typeface="ＭＳ Ｐゴシック" pitchFamily="50" charset="-128"/>
                          <a:ea typeface="ＭＳ Ｐゴシック" pitchFamily="50" charset="-128"/>
                        </a:rPr>
                        <a:t>  </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26.0%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73.9%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14424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8,764</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4,272</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4.5</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2,569</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960</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19,955</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16,661</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0802" name="Rectangle 86"/>
          <p:cNvSpPr>
            <a:spLocks noChangeArrowheads="1"/>
          </p:cNvSpPr>
          <p:nvPr/>
        </p:nvSpPr>
        <p:spPr bwMode="auto">
          <a:xfrm>
            <a:off x="1454150" y="344929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30803" name="タイトル 3"/>
          <p:cNvSpPr>
            <a:spLocks/>
          </p:cNvSpPr>
          <p:nvPr/>
        </p:nvSpPr>
        <p:spPr bwMode="gray">
          <a:xfrm>
            <a:off x="611188" y="30445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44415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4,825</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en-US" sz="1200" dirty="0">
                <a:latin typeface="+mn-ea"/>
                <a:ea typeface="ＭＳ Ｐゴシック" pitchFamily="50" charset="-128"/>
              </a:rPr>
              <a:t>○商業の販売</a:t>
            </a:r>
            <a:r>
              <a:rPr lang="ja-JP" altLang="ja-JP" sz="1200" dirty="0">
                <a:latin typeface="+mn-ea"/>
                <a:ea typeface="ＭＳ Ｐゴシック" pitchFamily="50" charset="-128"/>
              </a:rPr>
              <a:t>額は</a:t>
            </a:r>
            <a:r>
              <a:rPr lang="en-US" altLang="ja-JP" sz="1200" dirty="0">
                <a:latin typeface="+mn-ea"/>
                <a:ea typeface="ＭＳ Ｐゴシック" pitchFamily="50" charset="-128"/>
              </a:rPr>
              <a:t>8,764</a:t>
            </a:r>
            <a:r>
              <a:rPr lang="ja-JP" altLang="ja-JP" sz="1200" dirty="0">
                <a:latin typeface="+mn-ea"/>
                <a:ea typeface="ＭＳ Ｐゴシック" pitchFamily="50" charset="-128"/>
              </a:rPr>
              <a:t>億円となっており、</a:t>
            </a:r>
            <a:r>
              <a:rPr lang="ja-JP" altLang="en-US" sz="1200" dirty="0">
                <a:latin typeface="+mn-ea"/>
                <a:ea typeface="ＭＳ Ｐゴシック" pitchFamily="50" charset="-128"/>
              </a:rPr>
              <a:t>総合区</a:t>
            </a:r>
            <a:r>
              <a:rPr lang="en-US" altLang="ja-JP" sz="1200" dirty="0">
                <a:latin typeface="+mn-ea"/>
                <a:ea typeface="ＭＳ Ｐゴシック" pitchFamily="50" charset="-128"/>
              </a:rPr>
              <a:t>(8</a:t>
            </a:r>
            <a:r>
              <a:rPr lang="ja-JP" altLang="en-US" sz="1200" dirty="0">
                <a:latin typeface="+mn-ea"/>
                <a:ea typeface="ＭＳ Ｐゴシック" pitchFamily="50" charset="-128"/>
              </a:rPr>
              <a:t>区</a:t>
            </a:r>
            <a:r>
              <a:rPr lang="en-US" altLang="ja-JP" sz="1200" dirty="0">
                <a:latin typeface="+mn-ea"/>
                <a:ea typeface="ＭＳ Ｐゴシック" pitchFamily="50" charset="-128"/>
              </a:rPr>
              <a:t>)</a:t>
            </a:r>
            <a:r>
              <a:rPr lang="ja-JP" altLang="ja-JP" sz="1200" dirty="0">
                <a:latin typeface="+mn-ea"/>
                <a:ea typeface="ＭＳ Ｐゴシック" pitchFamily="50" charset="-128"/>
              </a:rPr>
              <a:t>平均</a:t>
            </a:r>
            <a:r>
              <a:rPr lang="ja-JP" altLang="en-US" sz="1200" dirty="0">
                <a:latin typeface="+mn-ea"/>
                <a:ea typeface="ＭＳ Ｐゴシック" pitchFamily="50" charset="-128"/>
              </a:rPr>
              <a:t>の</a:t>
            </a:r>
            <a:r>
              <a:rPr lang="en-US" altLang="ja-JP" sz="1200" dirty="0">
                <a:latin typeface="+mn-ea"/>
                <a:ea typeface="ＭＳ Ｐゴシック" pitchFamily="50" charset="-128"/>
              </a:rPr>
              <a:t>4</a:t>
            </a:r>
            <a:r>
              <a:rPr lang="ja-JP" altLang="en-US" sz="1200" dirty="0">
                <a:latin typeface="+mn-ea"/>
                <a:ea typeface="ＭＳ Ｐゴシック" pitchFamily="50" charset="-128"/>
              </a:rPr>
              <a:t>兆</a:t>
            </a:r>
            <a:r>
              <a:rPr lang="en-US" altLang="ja-JP" sz="1200" dirty="0">
                <a:latin typeface="+mn-ea"/>
                <a:ea typeface="ＭＳ Ｐゴシック" pitchFamily="50" charset="-128"/>
              </a:rPr>
              <a:t>3,435</a:t>
            </a:r>
            <a:r>
              <a:rPr lang="ja-JP" altLang="ja-JP" sz="1200" dirty="0">
                <a:latin typeface="+mn-ea"/>
                <a:ea typeface="ＭＳ Ｐゴシック" pitchFamily="50" charset="-128"/>
              </a:rPr>
              <a:t>億円を</a:t>
            </a:r>
            <a:r>
              <a:rPr lang="ja-JP" altLang="en-US" sz="1200" dirty="0">
                <a:latin typeface="+mn-ea"/>
                <a:ea typeface="ＭＳ Ｐゴシック" pitchFamily="50" charset="-128"/>
              </a:rPr>
              <a:t>下回って</a:t>
            </a:r>
            <a:r>
              <a:rPr lang="ja-JP" altLang="ja-JP" sz="1200" dirty="0">
                <a:latin typeface="+mn-ea"/>
                <a:ea typeface="ＭＳ Ｐゴシック" pitchFamily="50" charset="-128"/>
              </a:rPr>
              <a:t>いる</a:t>
            </a:r>
            <a:endParaRPr lang="en-US" altLang="ja-JP" sz="1200" dirty="0">
              <a:solidFill>
                <a:srgbClr val="000000"/>
              </a:solidFill>
              <a:latin typeface="+mn-ea"/>
              <a:ea typeface="ＭＳ Ｐゴシック" pitchFamily="50" charset="-128"/>
            </a:endParaRPr>
          </a:p>
        </p:txBody>
      </p:sp>
      <p:graphicFrame>
        <p:nvGraphicFramePr>
          <p:cNvPr id="16" name="グラフ 15"/>
          <p:cNvGraphicFramePr>
            <a:graphicFrameLocks/>
          </p:cNvGraphicFramePr>
          <p:nvPr/>
        </p:nvGraphicFramePr>
        <p:xfrm>
          <a:off x="4711502" y="3847383"/>
          <a:ext cx="4003200" cy="2782800"/>
        </p:xfrm>
        <a:graphic>
          <a:graphicData uri="http://schemas.openxmlformats.org/drawingml/2006/chart">
            <c:chart xmlns:c="http://schemas.openxmlformats.org/drawingml/2006/chart" xmlns:r="http://schemas.openxmlformats.org/officeDocument/2006/relationships" r:id="rId2"/>
          </a:graphicData>
        </a:graphic>
      </p:graphicFrame>
      <p:sp>
        <p:nvSpPr>
          <p:cNvPr id="30807" name="テキスト ボックス 33"/>
          <p:cNvSpPr txBox="1">
            <a:spLocks noChangeArrowheads="1"/>
          </p:cNvSpPr>
          <p:nvPr/>
        </p:nvSpPr>
        <p:spPr bwMode="auto">
          <a:xfrm>
            <a:off x="2987675" y="6463955"/>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7" name="正方形/長方形 27"/>
          <p:cNvSpPr>
            <a:spLocks noChangeArrowheads="1"/>
          </p:cNvSpPr>
          <p:nvPr/>
        </p:nvSpPr>
        <p:spPr bwMode="auto">
          <a:xfrm>
            <a:off x="8112125" y="663566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２７</a:t>
            </a:r>
            <a:endParaRPr lang="ja-JP" altLang="en-US" sz="1200" b="1" dirty="0">
              <a:solidFill>
                <a:srgbClr val="000000"/>
              </a:solidFill>
              <a:latin typeface="ＭＳ Ｐゴシック" charset="-128"/>
              <a:ea typeface="Meiryo UI" pitchFamily="50" charset="-128"/>
              <a:cs typeface="Meiryo UI" pitchFamily="50" charset="-128"/>
            </a:endParaRPr>
          </a:p>
        </p:txBody>
      </p:sp>
      <p:graphicFrame>
        <p:nvGraphicFramePr>
          <p:cNvPr id="18" name="グラフ 17"/>
          <p:cNvGraphicFramePr>
            <a:graphicFrameLocks/>
          </p:cNvGraphicFramePr>
          <p:nvPr/>
        </p:nvGraphicFramePr>
        <p:xfrm>
          <a:off x="395536" y="3573016"/>
          <a:ext cx="4320480" cy="299371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 xmlns:p14="http://schemas.microsoft.com/office/powerpoint/2010/main" val="1936939325"/>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31748"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64.7%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49.7%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14.9%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20.6%</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14.8%</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52.7%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47.3%</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1774" name="Rectangle 86"/>
          <p:cNvSpPr>
            <a:spLocks noChangeArrowheads="1"/>
          </p:cNvSpPr>
          <p:nvPr/>
        </p:nvSpPr>
        <p:spPr bwMode="auto">
          <a:xfrm>
            <a:off x="3421063"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31775"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00633"/>
        </p:xfrm>
        <a:graphic>
          <a:graphicData uri="http://schemas.openxmlformats.org/drawingml/2006/table">
            <a:tbl>
              <a:tblPr/>
              <a:tblGrid>
                <a:gridCol w="288010"/>
                <a:gridCol w="719944"/>
                <a:gridCol w="719944"/>
                <a:gridCol w="935927"/>
              </a:tblGrid>
              <a:tr h="243852">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22" marB="4572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8014">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7,590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37.9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 </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201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552</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26.2</a:t>
                      </a:r>
                      <a:r>
                        <a:rPr lang="zh-TW" altLang="en-US" sz="1000" b="0" i="0" u="none" strike="noStrike" dirty="0" smtClean="0">
                          <a:latin typeface="ＭＳ Ｐゴシック" pitchFamily="50" charset="-128"/>
                          <a:ea typeface="ＭＳ Ｐゴシック" pitchFamily="50" charset="-128"/>
                        </a:rPr>
                        <a:t>業者） </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590</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1.7</a:t>
                      </a:r>
                      <a:r>
                        <a:rPr lang="ja-JP" altLang="en-US" sz="1000" b="0" i="0" u="none" strike="noStrike" dirty="0" smtClean="0">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91,631</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25.7%</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12,108</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33.9‰</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21</a:t>
                      </a:r>
                      <a:r>
                        <a:rPr lang="ja-JP" altLang="en-US" sz="1000" b="0" i="0" u="none" strike="noStrike" dirty="0" smtClean="0">
                          <a:latin typeface="ＭＳ Ｐゴシック" pitchFamily="50" charset="-128"/>
                          <a:ea typeface="ＭＳ Ｐゴシック" pitchFamily="50" charset="-128"/>
                        </a:rPr>
                        <a:t>駅 （</a:t>
                      </a:r>
                      <a:r>
                        <a:rPr lang="en-US" altLang="ja-JP" sz="1000" b="0" i="0" u="none" strike="noStrike" dirty="0" smtClean="0">
                          <a:latin typeface="ＭＳ Ｐゴシック" pitchFamily="50" charset="-128"/>
                          <a:ea typeface="ＭＳ Ｐゴシック" pitchFamily="50" charset="-128"/>
                        </a:rPr>
                        <a:t>1.0</a:t>
                      </a:r>
                      <a:r>
                        <a:rPr lang="ja-JP" altLang="en-US" sz="1000" b="0" i="0" u="none" strike="noStrike" dirty="0" smtClean="0">
                          <a:latin typeface="ＭＳ Ｐゴシック" pitchFamily="50" charset="-128"/>
                          <a:ea typeface="ＭＳ Ｐゴシック" pitchFamily="50" charset="-128"/>
                        </a:rPr>
                        <a:t>駅）</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464</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802" marB="46802"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39.1%</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60.9%</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1846"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31847" name="Rectangle 86"/>
          <p:cNvSpPr>
            <a:spLocks noChangeArrowheads="1"/>
          </p:cNvSpPr>
          <p:nvPr/>
        </p:nvSpPr>
        <p:spPr bwMode="auto">
          <a:xfrm>
            <a:off x="3421063"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31848"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smtClean="0">
                <a:latin typeface="+mn-ea"/>
                <a:ea typeface="ＭＳ Ｐゴシック" pitchFamily="50" charset="-128"/>
              </a:rPr>
              <a:t>住居</a:t>
            </a:r>
            <a:r>
              <a:rPr lang="ja-JP" altLang="ja-JP" sz="1200" dirty="0" smtClean="0">
                <a:latin typeface="+mn-ea"/>
                <a:ea typeface="ＭＳ Ｐゴシック" pitchFamily="50" charset="-128"/>
              </a:rPr>
              <a:t>が</a:t>
            </a:r>
            <a:r>
              <a:rPr lang="en-US" altLang="ja-JP" sz="1200" dirty="0">
                <a:latin typeface="+mn-ea"/>
                <a:ea typeface="ＭＳ Ｐゴシック" pitchFamily="50" charset="-128"/>
              </a:rPr>
              <a:t>49.7</a:t>
            </a:r>
            <a:r>
              <a:rPr lang="ja-JP" altLang="en-US" sz="1200" dirty="0">
                <a:latin typeface="+mn-ea"/>
                <a:ea typeface="ＭＳ Ｐゴシック" pitchFamily="50" charset="-128"/>
              </a:rPr>
              <a:t>％と</a:t>
            </a:r>
            <a:r>
              <a:rPr lang="ja-JP" altLang="ja-JP" sz="1200" dirty="0">
                <a:latin typeface="+mn-ea"/>
                <a:ea typeface="ＭＳ Ｐゴシック" pitchFamily="50" charset="-128"/>
              </a:rPr>
              <a:t>全体に占める割合が大きい</a:t>
            </a:r>
            <a:endParaRPr lang="ja-JP" altLang="en-US" sz="1200" dirty="0">
              <a:solidFill>
                <a:srgbClr val="000000"/>
              </a:solidFill>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21</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1.0</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590</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1.7</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35.3%</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56.2%</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6.9%</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12.0%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2.3%</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22.6%</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987824" y="1413395"/>
          <a:ext cx="3024000" cy="2494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グラフ 18"/>
          <p:cNvGraphicFramePr>
            <a:graphicFrameLocks/>
          </p:cNvGraphicFramePr>
          <p:nvPr/>
        </p:nvGraphicFramePr>
        <p:xfrm>
          <a:off x="2987824" y="4242054"/>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17"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２８</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04919917"/>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第五区</a:t>
            </a:r>
          </a:p>
          <a:p>
            <a:pPr algn="ctr" eaLnBrk="1" hangingPunct="1">
              <a:spcBef>
                <a:spcPct val="50000"/>
              </a:spcBef>
              <a:buFont typeface="Wingdings" pitchFamily="2" charset="2"/>
              <a:buNone/>
            </a:pPr>
            <a:r>
              <a:rPr lang="ja-JP" altLang="en-US" sz="2400" b="1">
                <a:latin typeface="ＭＳ Ｐゴシック" charset="-128"/>
              </a:rPr>
              <a:t>（中央区・西区・大正区・浪速区）</a:t>
            </a:r>
            <a:endParaRPr lang="ja-JP" altLang="en-US" sz="2400" b="1">
              <a:latin typeface="HGS創英角ｺﾞｼｯｸUB" pitchFamily="50" charset="-128"/>
            </a:endParaRPr>
          </a:p>
        </p:txBody>
      </p:sp>
      <p:sp>
        <p:nvSpPr>
          <p:cNvPr id="3"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２９</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497709682"/>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第五区（中央区・西区・大正区・浪速区）</a:t>
            </a:r>
          </a:p>
        </p:txBody>
      </p:sp>
      <p:sp>
        <p:nvSpPr>
          <p:cNvPr id="33796"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3797" name="タイトル 3"/>
          <p:cNvSpPr>
            <a:spLocks/>
          </p:cNvSpPr>
          <p:nvPr/>
        </p:nvSpPr>
        <p:spPr bwMode="auto">
          <a:xfrm>
            <a:off x="74613" y="549275"/>
            <a:ext cx="3816350"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33799" name="Text Box 8"/>
          <p:cNvSpPr txBox="1">
            <a:spLocks noChangeArrowheads="1"/>
          </p:cNvSpPr>
          <p:nvPr/>
        </p:nvSpPr>
        <p:spPr bwMode="auto">
          <a:xfrm>
            <a:off x="74613" y="2713038"/>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33800"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33801" name="Text Box 10"/>
          <p:cNvSpPr txBox="1">
            <a:spLocks noChangeArrowheads="1"/>
          </p:cNvSpPr>
          <p:nvPr/>
        </p:nvSpPr>
        <p:spPr bwMode="auto">
          <a:xfrm>
            <a:off x="74613" y="4465638"/>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47638" y="1125538"/>
          <a:ext cx="3671887" cy="1368723"/>
        </p:xfrm>
        <a:graphic>
          <a:graphicData uri="http://schemas.openxmlformats.org/drawingml/2006/table">
            <a:tbl>
              <a:tblPr/>
              <a:tblGrid>
                <a:gridCol w="1223962"/>
                <a:gridCol w="1223963"/>
                <a:gridCol w="1223962"/>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320,406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316,594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312,311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187,972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803,546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251%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11,484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10,106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27.90</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47638" y="4764088"/>
          <a:ext cx="3671887" cy="1346340"/>
        </p:xfrm>
        <a:graphic>
          <a:graphicData uri="http://schemas.openxmlformats.org/drawingml/2006/table">
            <a:tbl>
              <a:tblPr/>
              <a:tblGrid>
                <a:gridCol w="1223962"/>
                <a:gridCol w="1223963"/>
                <a:gridCol w="1223962"/>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5.95㎡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47638" y="3000375"/>
          <a:ext cx="3671887" cy="1257621"/>
        </p:xfrm>
        <a:graphic>
          <a:graphicData uri="http://schemas.openxmlformats.org/drawingml/2006/table">
            <a:tbl>
              <a:tblPr/>
              <a:tblGrid>
                <a:gridCol w="1223962"/>
                <a:gridCol w="608112"/>
                <a:gridCol w="615851"/>
                <a:gridCol w="1223962"/>
              </a:tblGrid>
              <a:tr h="360173">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en-US" altLang="ja-JP" sz="1000" b="0" i="0" u="none" strike="noStrike" cap="none" normalizeH="0" baseline="0" dirty="0" smtClean="0">
                        <a:ln>
                          <a:noFill/>
                        </a:ln>
                        <a:solidFill>
                          <a:srgbClr val="FF0000"/>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282">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930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282">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2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中央  ⇔ 西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2.6km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gridSpan="2">
                  <a:txBody>
                    <a:bodyPr/>
                    <a:lstStyle/>
                    <a:p>
                      <a:pPr algn="ctr"/>
                      <a:r>
                        <a:rPr lang="ja-JP" altLang="en-US" sz="1000" dirty="0" smtClean="0">
                          <a:latin typeface="ＭＳ Ｐゴシック" pitchFamily="50" charset="-128"/>
                          <a:ea typeface="ＭＳ Ｐゴシック" pitchFamily="50" charset="-128"/>
                        </a:rPr>
                        <a:t>中央</a:t>
                      </a:r>
                      <a:r>
                        <a:rPr lang="ja-JP" altLang="en-US" sz="1000" baseline="0" dirty="0" smtClean="0">
                          <a:latin typeface="ＭＳ Ｐゴシック" pitchFamily="50" charset="-128"/>
                          <a:ea typeface="ＭＳ Ｐゴシック" pitchFamily="50" charset="-128"/>
                        </a:rPr>
                        <a:t> </a:t>
                      </a:r>
                      <a:r>
                        <a:rPr lang="ja-JP" altLang="en-US" sz="1000" dirty="0" smtClean="0">
                          <a:latin typeface="ＭＳ Ｐゴシック" pitchFamily="50" charset="-128"/>
                          <a:ea typeface="ＭＳ Ｐゴシック" pitchFamily="50" charset="-128"/>
                        </a:rPr>
                        <a:t>⇔ 大正   </a:t>
                      </a:r>
                      <a:r>
                        <a:rPr lang="en-US" altLang="ja-JP" sz="1000" dirty="0" smtClean="0">
                          <a:latin typeface="ＭＳ Ｐゴシック" pitchFamily="50" charset="-128"/>
                          <a:ea typeface="ＭＳ Ｐゴシック" pitchFamily="50" charset="-128"/>
                        </a:rPr>
                        <a:t>6.1km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中央 ⇔ 浪速   </a:t>
                      </a:r>
                      <a:r>
                        <a:rPr lang="en-US" altLang="ja-JP" sz="1000" dirty="0" smtClean="0">
                          <a:latin typeface="ＭＳ Ｐゴシック" pitchFamily="50" charset="-128"/>
                          <a:ea typeface="ＭＳ Ｐゴシック" pitchFamily="50" charset="-128"/>
                        </a:rPr>
                        <a:t>3.1km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r>
              <a:tr h="2242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西     ⇔ 大正   </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3.5km</a:t>
                      </a:r>
                    </a:p>
                  </a:txBody>
                  <a:tcPr marL="18000" marR="18000" marT="35981" marB="35981"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ja-JP" altLang="en-US" sz="1000" dirty="0" smtClean="0">
                          <a:latin typeface="ＭＳ Ｐゴシック" pitchFamily="50" charset="-128"/>
                          <a:ea typeface="ＭＳ Ｐゴシック" pitchFamily="50" charset="-128"/>
                        </a:rPr>
                        <a:t>西    ⇔ 浪速   </a:t>
                      </a:r>
                      <a:r>
                        <a:rPr lang="en-US" altLang="ja-JP" sz="1000" dirty="0" smtClean="0">
                          <a:latin typeface="ＭＳ Ｐゴシック" pitchFamily="50" charset="-128"/>
                          <a:ea typeface="ＭＳ Ｐゴシック" pitchFamily="50" charset="-128"/>
                        </a:rPr>
                        <a:t>3.0km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大正 ⇔ 浪速   </a:t>
                      </a:r>
                      <a:r>
                        <a:rPr lang="en-US" altLang="ja-JP" sz="1000" dirty="0" smtClean="0">
                          <a:latin typeface="ＭＳ Ｐゴシック" pitchFamily="50" charset="-128"/>
                          <a:ea typeface="ＭＳ Ｐゴシック" pitchFamily="50" charset="-128"/>
                        </a:rPr>
                        <a:t>3.9km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06" name="正方形/長方形 105"/>
          <p:cNvSpPr>
            <a:spLocks/>
          </p:cNvSpPr>
          <p:nvPr/>
        </p:nvSpPr>
        <p:spPr bwMode="gray">
          <a:xfrm>
            <a:off x="7293222" y="216848"/>
            <a:ext cx="1835150" cy="1700213"/>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107" name="正方形/長方形 26"/>
          <p:cNvSpPr>
            <a:spLocks/>
          </p:cNvSpPr>
          <p:nvPr/>
        </p:nvSpPr>
        <p:spPr bwMode="gray">
          <a:xfrm>
            <a:off x="7383710" y="302573"/>
            <a:ext cx="1652587" cy="1530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2" name="グループ化 104"/>
          <p:cNvGrpSpPr>
            <a:grpSpLocks/>
          </p:cNvGrpSpPr>
          <p:nvPr/>
        </p:nvGrpSpPr>
        <p:grpSpPr bwMode="auto">
          <a:xfrm>
            <a:off x="7448797" y="348611"/>
            <a:ext cx="1522413" cy="1438275"/>
            <a:chOff x="7380288" y="77788"/>
            <a:chExt cx="1522412" cy="1438275"/>
          </a:xfrm>
        </p:grpSpPr>
        <p:grpSp>
          <p:nvGrpSpPr>
            <p:cNvPr id="4" name="Group 171"/>
            <p:cNvGrpSpPr>
              <a:grpSpLocks noChangeAspect="1"/>
            </p:cNvGrpSpPr>
            <p:nvPr/>
          </p:nvGrpSpPr>
          <p:grpSpPr bwMode="auto">
            <a:xfrm>
              <a:off x="7418388" y="77788"/>
              <a:ext cx="1484312" cy="1438275"/>
              <a:chOff x="1698" y="1802"/>
              <a:chExt cx="13239" cy="12848"/>
            </a:xfrm>
          </p:grpSpPr>
          <p:sp>
            <p:nvSpPr>
              <p:cNvPr id="33927" name="Freeform 172"/>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28" name="Freeform 173"/>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29" name="Freeform 174"/>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0" name="Freeform 175"/>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1" name="Freeform 176"/>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2" name="Freeform 177"/>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3" name="Freeform 178"/>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4" name="Freeform 179"/>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5" name="Freeform 180" descr="50%"/>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33936" name="Freeform 181"/>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7" name="Freeform 182"/>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8" name="Freeform 183" descr="50%"/>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33939" name="Freeform 184" descr="50%"/>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33940" name="Freeform 185"/>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1" name="Freeform 186"/>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2" name="Freeform 187"/>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3" name="Freeform 188"/>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4" name="Freeform 189"/>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5" name="Freeform 190" descr="20%"/>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6" name="Freeform 191"/>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7" name="Freeform 192"/>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8" name="Freeform 193"/>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9" name="Freeform 194" descr="2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50" name="Freeform 195" descr="50%"/>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grpSp>
        <p:sp>
          <p:nvSpPr>
            <p:cNvPr id="33923" name="AutoShape 170"/>
            <p:cNvSpPr>
              <a:spLocks/>
            </p:cNvSpPr>
            <p:nvPr/>
          </p:nvSpPr>
          <p:spPr bwMode="auto">
            <a:xfrm>
              <a:off x="8172450" y="260350"/>
              <a:ext cx="431800" cy="179388"/>
            </a:xfrm>
            <a:prstGeom prst="borderCallout2">
              <a:avLst>
                <a:gd name="adj1" fmla="val 106194"/>
                <a:gd name="adj2" fmla="val 68819"/>
                <a:gd name="adj3" fmla="val 153986"/>
                <a:gd name="adj4" fmla="val 69852"/>
                <a:gd name="adj5" fmla="val 261060"/>
                <a:gd name="adj6" fmla="val 47648"/>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中央区</a:t>
              </a:r>
            </a:p>
          </p:txBody>
        </p:sp>
        <p:sp>
          <p:nvSpPr>
            <p:cNvPr id="33924" name="AutoShape 170"/>
            <p:cNvSpPr>
              <a:spLocks/>
            </p:cNvSpPr>
            <p:nvPr/>
          </p:nvSpPr>
          <p:spPr bwMode="auto">
            <a:xfrm>
              <a:off x="7667625" y="404813"/>
              <a:ext cx="431800" cy="179387"/>
            </a:xfrm>
            <a:prstGeom prst="borderCallout2">
              <a:avLst>
                <a:gd name="adj1" fmla="val 106194"/>
                <a:gd name="adj2" fmla="val 68819"/>
                <a:gd name="adj3" fmla="val 153986"/>
                <a:gd name="adj4" fmla="val 69852"/>
                <a:gd name="adj5" fmla="val 201593"/>
                <a:gd name="adj6" fmla="val 97060"/>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西区</a:t>
              </a:r>
            </a:p>
          </p:txBody>
        </p:sp>
        <p:sp>
          <p:nvSpPr>
            <p:cNvPr id="33925" name="AutoShape 170"/>
            <p:cNvSpPr>
              <a:spLocks/>
            </p:cNvSpPr>
            <p:nvPr/>
          </p:nvSpPr>
          <p:spPr bwMode="auto">
            <a:xfrm>
              <a:off x="7380288" y="765175"/>
              <a:ext cx="431800" cy="179388"/>
            </a:xfrm>
            <a:prstGeom prst="borderCallout2">
              <a:avLst>
                <a:gd name="adj1" fmla="val 106194"/>
                <a:gd name="adj2" fmla="val 68819"/>
                <a:gd name="adj3" fmla="val 153986"/>
                <a:gd name="adj4" fmla="val 69852"/>
                <a:gd name="adj5" fmla="val 197347"/>
                <a:gd name="adj6" fmla="val 12176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大正区</a:t>
              </a:r>
            </a:p>
          </p:txBody>
        </p:sp>
        <p:sp>
          <p:nvSpPr>
            <p:cNvPr id="33926" name="AutoShape 170"/>
            <p:cNvSpPr>
              <a:spLocks/>
            </p:cNvSpPr>
            <p:nvPr/>
          </p:nvSpPr>
          <p:spPr bwMode="auto">
            <a:xfrm>
              <a:off x="8316913" y="1125538"/>
              <a:ext cx="431800" cy="177800"/>
            </a:xfrm>
            <a:prstGeom prst="borderCallout2">
              <a:avLst>
                <a:gd name="adj1" fmla="val -8495"/>
                <a:gd name="adj2" fmla="val 45880"/>
                <a:gd name="adj3" fmla="val -71148"/>
                <a:gd name="adj4" fmla="val 43380"/>
                <a:gd name="adj5" fmla="val -104250"/>
                <a:gd name="adj6" fmla="val -7056"/>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浪速区</a:t>
              </a:r>
            </a:p>
          </p:txBody>
        </p:sp>
      </p:grpSp>
      <p:grpSp>
        <p:nvGrpSpPr>
          <p:cNvPr id="5" name="グループ化 91"/>
          <p:cNvGrpSpPr>
            <a:grpSpLocks/>
          </p:cNvGrpSpPr>
          <p:nvPr/>
        </p:nvGrpSpPr>
        <p:grpSpPr bwMode="auto">
          <a:xfrm>
            <a:off x="4211638" y="2687638"/>
            <a:ext cx="4708525" cy="3694112"/>
            <a:chOff x="4211960" y="2687638"/>
            <a:chExt cx="4708203" cy="3694112"/>
          </a:xfrm>
        </p:grpSpPr>
        <p:grpSp>
          <p:nvGrpSpPr>
            <p:cNvPr id="6" name="グループ化 121"/>
            <p:cNvGrpSpPr>
              <a:grpSpLocks/>
            </p:cNvGrpSpPr>
            <p:nvPr/>
          </p:nvGrpSpPr>
          <p:grpSpPr bwMode="auto">
            <a:xfrm>
              <a:off x="4211960" y="2687638"/>
              <a:ext cx="4708203" cy="3694112"/>
              <a:chOff x="2235850" y="1124744"/>
              <a:chExt cx="6728638" cy="5278645"/>
            </a:xfrm>
          </p:grpSpPr>
          <p:grpSp>
            <p:nvGrpSpPr>
              <p:cNvPr id="7" name="グループ化 89"/>
              <p:cNvGrpSpPr>
                <a:grpSpLocks/>
              </p:cNvGrpSpPr>
              <p:nvPr/>
            </p:nvGrpSpPr>
            <p:grpSpPr bwMode="auto">
              <a:xfrm>
                <a:off x="2235850" y="1124744"/>
                <a:ext cx="6728638" cy="5278645"/>
                <a:chOff x="1299746" y="1124744"/>
                <a:chExt cx="6728638" cy="5278645"/>
              </a:xfrm>
            </p:grpSpPr>
            <p:grpSp>
              <p:nvGrpSpPr>
                <p:cNvPr id="8" name="グループ化 66"/>
                <p:cNvGrpSpPr>
                  <a:grpSpLocks/>
                </p:cNvGrpSpPr>
                <p:nvPr/>
              </p:nvGrpSpPr>
              <p:grpSpPr bwMode="auto">
                <a:xfrm>
                  <a:off x="1299746" y="1124744"/>
                  <a:ext cx="6171421" cy="5278645"/>
                  <a:chOff x="1155730" y="1052736"/>
                  <a:chExt cx="6171421" cy="5278645"/>
                </a:xfrm>
              </p:grpSpPr>
              <p:grpSp>
                <p:nvGrpSpPr>
                  <p:cNvPr id="9" name="グループ化 64"/>
                  <p:cNvGrpSpPr>
                    <a:grpSpLocks/>
                  </p:cNvGrpSpPr>
                  <p:nvPr/>
                </p:nvGrpSpPr>
                <p:grpSpPr bwMode="auto">
                  <a:xfrm>
                    <a:off x="1155730" y="1052736"/>
                    <a:ext cx="6171421" cy="5278645"/>
                    <a:chOff x="1659786" y="764704"/>
                    <a:chExt cx="6171421" cy="5278645"/>
                  </a:xfrm>
                </p:grpSpPr>
                <p:grpSp>
                  <p:nvGrpSpPr>
                    <p:cNvPr id="10" name="グループ化 46"/>
                    <p:cNvGrpSpPr>
                      <a:grpSpLocks/>
                    </p:cNvGrpSpPr>
                    <p:nvPr/>
                  </p:nvGrpSpPr>
                  <p:grpSpPr bwMode="auto">
                    <a:xfrm>
                      <a:off x="1659786" y="764704"/>
                      <a:ext cx="6171421" cy="5278645"/>
                      <a:chOff x="1443762" y="764704"/>
                      <a:chExt cx="6171421" cy="5278645"/>
                    </a:xfrm>
                  </p:grpSpPr>
                  <p:grpSp>
                    <p:nvGrpSpPr>
                      <p:cNvPr id="11" name="グループ化 73"/>
                      <p:cNvGrpSpPr/>
                      <p:nvPr/>
                    </p:nvGrpSpPr>
                    <p:grpSpPr>
                      <a:xfrm>
                        <a:off x="1443762" y="764704"/>
                        <a:ext cx="6171421" cy="5278645"/>
                        <a:chOff x="-103902" y="0"/>
                        <a:chExt cx="6171421" cy="5278645"/>
                      </a:xfrm>
                      <a:solidFill>
                        <a:schemeClr val="bg1"/>
                      </a:solidFill>
                    </p:grpSpPr>
                    <p:pic>
                      <p:nvPicPr>
                        <p:cNvPr id="173" name="図 172"/>
                        <p:cNvPicPr>
                          <a:picLocks noChangeAspect="1"/>
                        </p:cNvPicPr>
                        <p:nvPr/>
                      </p:nvPicPr>
                      <p:blipFill rotWithShape="1">
                        <a:blip r:embed="rId3" cstate="print"/>
                        <a:srcRect l="28053" t="27276" r="36958" b="7655"/>
                        <a:stretch/>
                      </p:blipFill>
                      <p:spPr>
                        <a:xfrm>
                          <a:off x="60623" y="28574"/>
                          <a:ext cx="5972993" cy="5201210"/>
                        </a:xfrm>
                        <a:prstGeom prst="rect">
                          <a:avLst/>
                        </a:prstGeom>
                        <a:grpFill/>
                      </p:spPr>
                    </p:pic>
                    <p:sp>
                      <p:nvSpPr>
                        <p:cNvPr id="174" name="正方形/長方形 173"/>
                        <p:cNvSpPr/>
                        <p:nvPr/>
                      </p:nvSpPr>
                      <p:spPr>
                        <a:xfrm>
                          <a:off x="-103902" y="28574"/>
                          <a:ext cx="1539167" cy="22383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75" name="正方形/長方形 174"/>
                        <p:cNvSpPr/>
                        <p:nvPr/>
                      </p:nvSpPr>
                      <p:spPr>
                        <a:xfrm>
                          <a:off x="1413173" y="400049"/>
                          <a:ext cx="571500" cy="6286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76" name="フリーフォーム 175"/>
                        <p:cNvSpPr/>
                        <p:nvPr/>
                      </p:nvSpPr>
                      <p:spPr>
                        <a:xfrm>
                          <a:off x="2394248" y="28574"/>
                          <a:ext cx="884238" cy="752476"/>
                        </a:xfrm>
                        <a:custGeom>
                          <a:avLst/>
                          <a:gdLst>
                            <a:gd name="connsiteX0" fmla="*/ 876300 w 884237"/>
                            <a:gd name="connsiteY0" fmla="*/ 19050 h 752475"/>
                            <a:gd name="connsiteX1" fmla="*/ 762000 w 884237"/>
                            <a:gd name="connsiteY1" fmla="*/ 76200 h 752475"/>
                            <a:gd name="connsiteX2" fmla="*/ 714375 w 884237"/>
                            <a:gd name="connsiteY2" fmla="*/ 142875 h 752475"/>
                            <a:gd name="connsiteX3" fmla="*/ 685800 w 884237"/>
                            <a:gd name="connsiteY3" fmla="*/ 171450 h 752475"/>
                            <a:gd name="connsiteX4" fmla="*/ 676275 w 884237"/>
                            <a:gd name="connsiteY4" fmla="*/ 200025 h 752475"/>
                            <a:gd name="connsiteX5" fmla="*/ 628650 w 884237"/>
                            <a:gd name="connsiteY5" fmla="*/ 257175 h 752475"/>
                            <a:gd name="connsiteX6" fmla="*/ 600075 w 884237"/>
                            <a:gd name="connsiteY6" fmla="*/ 276225 h 752475"/>
                            <a:gd name="connsiteX7" fmla="*/ 552450 w 884237"/>
                            <a:gd name="connsiteY7" fmla="*/ 323850 h 752475"/>
                            <a:gd name="connsiteX8" fmla="*/ 533400 w 884237"/>
                            <a:gd name="connsiteY8" fmla="*/ 352425 h 752475"/>
                            <a:gd name="connsiteX9" fmla="*/ 504825 w 884237"/>
                            <a:gd name="connsiteY9" fmla="*/ 381000 h 752475"/>
                            <a:gd name="connsiteX10" fmla="*/ 485775 w 884237"/>
                            <a:gd name="connsiteY10" fmla="*/ 409575 h 752475"/>
                            <a:gd name="connsiteX11" fmla="*/ 419100 w 884237"/>
                            <a:gd name="connsiteY11" fmla="*/ 447675 h 752475"/>
                            <a:gd name="connsiteX12" fmla="*/ 371475 w 884237"/>
                            <a:gd name="connsiteY12" fmla="*/ 495300 h 752475"/>
                            <a:gd name="connsiteX13" fmla="*/ 342900 w 884237"/>
                            <a:gd name="connsiteY13" fmla="*/ 523875 h 752475"/>
                            <a:gd name="connsiteX14" fmla="*/ 285750 w 884237"/>
                            <a:gd name="connsiteY14" fmla="*/ 571500 h 752475"/>
                            <a:gd name="connsiteX15" fmla="*/ 247650 w 884237"/>
                            <a:gd name="connsiteY15" fmla="*/ 638175 h 752475"/>
                            <a:gd name="connsiteX16" fmla="*/ 219075 w 884237"/>
                            <a:gd name="connsiteY16" fmla="*/ 647700 h 752475"/>
                            <a:gd name="connsiteX17" fmla="*/ 171450 w 884237"/>
                            <a:gd name="connsiteY17" fmla="*/ 704850 h 752475"/>
                            <a:gd name="connsiteX18" fmla="*/ 152400 w 884237"/>
                            <a:gd name="connsiteY18" fmla="*/ 733425 h 752475"/>
                            <a:gd name="connsiteX19" fmla="*/ 95250 w 884237"/>
                            <a:gd name="connsiteY19" fmla="*/ 752475 h 752475"/>
                            <a:gd name="connsiteX20" fmla="*/ 57150 w 884237"/>
                            <a:gd name="connsiteY20" fmla="*/ 742950 h 752475"/>
                            <a:gd name="connsiteX21" fmla="*/ 9525 w 884237"/>
                            <a:gd name="connsiteY21" fmla="*/ 638175 h 752475"/>
                            <a:gd name="connsiteX22" fmla="*/ 0 w 884237"/>
                            <a:gd name="connsiteY22" fmla="*/ 609600 h 752475"/>
                            <a:gd name="connsiteX23" fmla="*/ 9525 w 884237"/>
                            <a:gd name="connsiteY23" fmla="*/ 495300 h 752475"/>
                            <a:gd name="connsiteX24" fmla="*/ 19050 w 884237"/>
                            <a:gd name="connsiteY24" fmla="*/ 457200 h 752475"/>
                            <a:gd name="connsiteX25" fmla="*/ 47625 w 884237"/>
                            <a:gd name="connsiteY25" fmla="*/ 438150 h 752475"/>
                            <a:gd name="connsiteX26" fmla="*/ 95250 w 884237"/>
                            <a:gd name="connsiteY26" fmla="*/ 371475 h 752475"/>
                            <a:gd name="connsiteX27" fmla="*/ 123825 w 884237"/>
                            <a:gd name="connsiteY27" fmla="*/ 361950 h 752475"/>
                            <a:gd name="connsiteX28" fmla="*/ 180975 w 884237"/>
                            <a:gd name="connsiteY28" fmla="*/ 323850 h 752475"/>
                            <a:gd name="connsiteX29" fmla="*/ 209550 w 884237"/>
                            <a:gd name="connsiteY29" fmla="*/ 295275 h 752475"/>
                            <a:gd name="connsiteX30" fmla="*/ 238125 w 884237"/>
                            <a:gd name="connsiteY30" fmla="*/ 276225 h 752475"/>
                            <a:gd name="connsiteX31" fmla="*/ 257175 w 884237"/>
                            <a:gd name="connsiteY31" fmla="*/ 247650 h 752475"/>
                            <a:gd name="connsiteX32" fmla="*/ 304800 w 884237"/>
                            <a:gd name="connsiteY32" fmla="*/ 219075 h 752475"/>
                            <a:gd name="connsiteX33" fmla="*/ 361950 w 884237"/>
                            <a:gd name="connsiteY33" fmla="*/ 180975 h 752475"/>
                            <a:gd name="connsiteX34" fmla="*/ 390525 w 884237"/>
                            <a:gd name="connsiteY34" fmla="*/ 152400 h 752475"/>
                            <a:gd name="connsiteX35" fmla="*/ 447675 w 884237"/>
                            <a:gd name="connsiteY35" fmla="*/ 133350 h 752475"/>
                            <a:gd name="connsiteX36" fmla="*/ 533400 w 884237"/>
                            <a:gd name="connsiteY36" fmla="*/ 85725 h 752475"/>
                            <a:gd name="connsiteX37" fmla="*/ 600075 w 884237"/>
                            <a:gd name="connsiteY37" fmla="*/ 57150 h 752475"/>
                            <a:gd name="connsiteX38" fmla="*/ 628650 w 884237"/>
                            <a:gd name="connsiteY38" fmla="*/ 38100 h 752475"/>
                            <a:gd name="connsiteX39" fmla="*/ 657225 w 884237"/>
                            <a:gd name="connsiteY39" fmla="*/ 28575 h 752475"/>
                            <a:gd name="connsiteX40" fmla="*/ 714375 w 884237"/>
                            <a:gd name="connsiteY40" fmla="*/ 0 h 752475"/>
                            <a:gd name="connsiteX41" fmla="*/ 876300 w 884237"/>
                            <a:gd name="connsiteY41" fmla="*/ 19050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4237" h="752475">
                              <a:moveTo>
                                <a:pt x="876300" y="19050"/>
                              </a:moveTo>
                              <a:cubicBezTo>
                                <a:pt x="884237" y="31750"/>
                                <a:pt x="798527" y="54284"/>
                                <a:pt x="762000" y="76200"/>
                              </a:cubicBezTo>
                              <a:cubicBezTo>
                                <a:pt x="724852" y="98489"/>
                                <a:pt x="737903" y="109936"/>
                                <a:pt x="714375" y="142875"/>
                              </a:cubicBezTo>
                              <a:cubicBezTo>
                                <a:pt x="706545" y="153836"/>
                                <a:pt x="695325" y="161925"/>
                                <a:pt x="685800" y="171450"/>
                              </a:cubicBezTo>
                              <a:cubicBezTo>
                                <a:pt x="682625" y="180975"/>
                                <a:pt x="680765" y="191045"/>
                                <a:pt x="676275" y="200025"/>
                              </a:cubicBezTo>
                              <a:cubicBezTo>
                                <a:pt x="665571" y="221432"/>
                                <a:pt x="646706" y="242128"/>
                                <a:pt x="628650" y="257175"/>
                              </a:cubicBezTo>
                              <a:cubicBezTo>
                                <a:pt x="619856" y="264504"/>
                                <a:pt x="609600" y="269875"/>
                                <a:pt x="600075" y="276225"/>
                              </a:cubicBezTo>
                              <a:cubicBezTo>
                                <a:pt x="549275" y="352425"/>
                                <a:pt x="615950" y="260350"/>
                                <a:pt x="552450" y="323850"/>
                              </a:cubicBezTo>
                              <a:cubicBezTo>
                                <a:pt x="544355" y="331945"/>
                                <a:pt x="540729" y="343631"/>
                                <a:pt x="533400" y="352425"/>
                              </a:cubicBezTo>
                              <a:cubicBezTo>
                                <a:pt x="524776" y="362773"/>
                                <a:pt x="513449" y="370652"/>
                                <a:pt x="504825" y="381000"/>
                              </a:cubicBezTo>
                              <a:cubicBezTo>
                                <a:pt x="497496" y="389794"/>
                                <a:pt x="493870" y="401480"/>
                                <a:pt x="485775" y="409575"/>
                              </a:cubicBezTo>
                              <a:cubicBezTo>
                                <a:pt x="472312" y="423038"/>
                                <a:pt x="434041" y="440204"/>
                                <a:pt x="419100" y="447675"/>
                              </a:cubicBezTo>
                              <a:cubicBezTo>
                                <a:pt x="384175" y="500063"/>
                                <a:pt x="419100" y="455613"/>
                                <a:pt x="371475" y="495300"/>
                              </a:cubicBezTo>
                              <a:cubicBezTo>
                                <a:pt x="361127" y="503924"/>
                                <a:pt x="353248" y="515251"/>
                                <a:pt x="342900" y="523875"/>
                              </a:cubicBezTo>
                              <a:cubicBezTo>
                                <a:pt x="313414" y="548447"/>
                                <a:pt x="310304" y="537125"/>
                                <a:pt x="285750" y="571500"/>
                              </a:cubicBezTo>
                              <a:cubicBezTo>
                                <a:pt x="276375" y="584625"/>
                                <a:pt x="262648" y="626176"/>
                                <a:pt x="247650" y="638175"/>
                              </a:cubicBezTo>
                              <a:cubicBezTo>
                                <a:pt x="239810" y="644447"/>
                                <a:pt x="228600" y="644525"/>
                                <a:pt x="219075" y="647700"/>
                              </a:cubicBezTo>
                              <a:cubicBezTo>
                                <a:pt x="171777" y="718646"/>
                                <a:pt x="232566" y="631511"/>
                                <a:pt x="171450" y="704850"/>
                              </a:cubicBezTo>
                              <a:cubicBezTo>
                                <a:pt x="164121" y="713644"/>
                                <a:pt x="162108" y="727358"/>
                                <a:pt x="152400" y="733425"/>
                              </a:cubicBezTo>
                              <a:cubicBezTo>
                                <a:pt x="135372" y="744068"/>
                                <a:pt x="95250" y="752475"/>
                                <a:pt x="95250" y="752475"/>
                              </a:cubicBezTo>
                              <a:cubicBezTo>
                                <a:pt x="82550" y="749300"/>
                                <a:pt x="68516" y="749445"/>
                                <a:pt x="57150" y="742950"/>
                              </a:cubicBezTo>
                              <a:cubicBezTo>
                                <a:pt x="13644" y="718089"/>
                                <a:pt x="24880" y="684241"/>
                                <a:pt x="9525" y="638175"/>
                              </a:cubicBezTo>
                              <a:lnTo>
                                <a:pt x="0" y="609600"/>
                              </a:lnTo>
                              <a:cubicBezTo>
                                <a:pt x="3175" y="571500"/>
                                <a:pt x="4783" y="533237"/>
                                <a:pt x="9525" y="495300"/>
                              </a:cubicBezTo>
                              <a:cubicBezTo>
                                <a:pt x="11149" y="482310"/>
                                <a:pt x="11788" y="468092"/>
                                <a:pt x="19050" y="457200"/>
                              </a:cubicBezTo>
                              <a:cubicBezTo>
                                <a:pt x="25400" y="447675"/>
                                <a:pt x="38100" y="444500"/>
                                <a:pt x="47625" y="438150"/>
                              </a:cubicBezTo>
                              <a:cubicBezTo>
                                <a:pt x="62523" y="408354"/>
                                <a:pt x="66289" y="390783"/>
                                <a:pt x="95250" y="371475"/>
                              </a:cubicBezTo>
                              <a:cubicBezTo>
                                <a:pt x="103604" y="365906"/>
                                <a:pt x="114300" y="365125"/>
                                <a:pt x="123825" y="361950"/>
                              </a:cubicBezTo>
                              <a:cubicBezTo>
                                <a:pt x="214982" y="270793"/>
                                <a:pt x="98267" y="378989"/>
                                <a:pt x="180975" y="323850"/>
                              </a:cubicBezTo>
                              <a:cubicBezTo>
                                <a:pt x="192183" y="316378"/>
                                <a:pt x="199202" y="303899"/>
                                <a:pt x="209550" y="295275"/>
                              </a:cubicBezTo>
                              <a:cubicBezTo>
                                <a:pt x="218344" y="287946"/>
                                <a:pt x="228600" y="282575"/>
                                <a:pt x="238125" y="276225"/>
                              </a:cubicBezTo>
                              <a:cubicBezTo>
                                <a:pt x="244475" y="266700"/>
                                <a:pt x="248483" y="255100"/>
                                <a:pt x="257175" y="247650"/>
                              </a:cubicBezTo>
                              <a:cubicBezTo>
                                <a:pt x="271231" y="235602"/>
                                <a:pt x="289181" y="229014"/>
                                <a:pt x="304800" y="219075"/>
                              </a:cubicBezTo>
                              <a:cubicBezTo>
                                <a:pt x="324116" y="206783"/>
                                <a:pt x="342900" y="193675"/>
                                <a:pt x="361950" y="180975"/>
                              </a:cubicBezTo>
                              <a:cubicBezTo>
                                <a:pt x="373158" y="173503"/>
                                <a:pt x="378750" y="158942"/>
                                <a:pt x="390525" y="152400"/>
                              </a:cubicBezTo>
                              <a:cubicBezTo>
                                <a:pt x="408078" y="142648"/>
                                <a:pt x="447675" y="133350"/>
                                <a:pt x="447675" y="133350"/>
                              </a:cubicBezTo>
                              <a:cubicBezTo>
                                <a:pt x="513179" y="89681"/>
                                <a:pt x="483105" y="102490"/>
                                <a:pt x="533400" y="85725"/>
                              </a:cubicBezTo>
                              <a:cubicBezTo>
                                <a:pt x="605139" y="37899"/>
                                <a:pt x="513965" y="94054"/>
                                <a:pt x="600075" y="57150"/>
                              </a:cubicBezTo>
                              <a:cubicBezTo>
                                <a:pt x="610597" y="52641"/>
                                <a:pt x="618411" y="43220"/>
                                <a:pt x="628650" y="38100"/>
                              </a:cubicBezTo>
                              <a:cubicBezTo>
                                <a:pt x="637630" y="33610"/>
                                <a:pt x="647700" y="31750"/>
                                <a:pt x="657225" y="28575"/>
                              </a:cubicBezTo>
                              <a:cubicBezTo>
                                <a:pt x="671672" y="18943"/>
                                <a:pt x="694657" y="0"/>
                                <a:pt x="714375" y="0"/>
                              </a:cubicBezTo>
                              <a:cubicBezTo>
                                <a:pt x="765274" y="0"/>
                                <a:pt x="868363" y="6350"/>
                                <a:pt x="876300"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77" name="正方形/長方形 176"/>
                        <p:cNvSpPr/>
                        <p:nvPr/>
                      </p:nvSpPr>
                      <p:spPr>
                        <a:xfrm>
                          <a:off x="5185073" y="1581149"/>
                          <a:ext cx="847725" cy="36671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78" name="正方形/長方形 177"/>
                        <p:cNvSpPr/>
                        <p:nvPr/>
                      </p:nvSpPr>
                      <p:spPr>
                        <a:xfrm>
                          <a:off x="2889548" y="3486149"/>
                          <a:ext cx="2295525"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79" name="フリーフォーム 178"/>
                        <p:cNvSpPr/>
                        <p:nvPr/>
                      </p:nvSpPr>
                      <p:spPr>
                        <a:xfrm>
                          <a:off x="2146598" y="4804675"/>
                          <a:ext cx="594159" cy="473970"/>
                        </a:xfrm>
                        <a:custGeom>
                          <a:avLst/>
                          <a:gdLst>
                            <a:gd name="connsiteX0" fmla="*/ 514350 w 594159"/>
                            <a:gd name="connsiteY0" fmla="*/ 453124 h 473970"/>
                            <a:gd name="connsiteX1" fmla="*/ 447675 w 594159"/>
                            <a:gd name="connsiteY1" fmla="*/ 434074 h 473970"/>
                            <a:gd name="connsiteX2" fmla="*/ 419100 w 594159"/>
                            <a:gd name="connsiteY2" fmla="*/ 424549 h 473970"/>
                            <a:gd name="connsiteX3" fmla="*/ 361950 w 594159"/>
                            <a:gd name="connsiteY3" fmla="*/ 415024 h 473970"/>
                            <a:gd name="connsiteX4" fmla="*/ 257175 w 594159"/>
                            <a:gd name="connsiteY4" fmla="*/ 386449 h 473970"/>
                            <a:gd name="connsiteX5" fmla="*/ 228600 w 594159"/>
                            <a:gd name="connsiteY5" fmla="*/ 367399 h 473970"/>
                            <a:gd name="connsiteX6" fmla="*/ 190500 w 594159"/>
                            <a:gd name="connsiteY6" fmla="*/ 357874 h 473970"/>
                            <a:gd name="connsiteX7" fmla="*/ 161925 w 594159"/>
                            <a:gd name="connsiteY7" fmla="*/ 329299 h 473970"/>
                            <a:gd name="connsiteX8" fmla="*/ 133350 w 594159"/>
                            <a:gd name="connsiteY8" fmla="*/ 310249 h 473970"/>
                            <a:gd name="connsiteX9" fmla="*/ 76200 w 594159"/>
                            <a:gd name="connsiteY9" fmla="*/ 262624 h 473970"/>
                            <a:gd name="connsiteX10" fmla="*/ 57150 w 594159"/>
                            <a:gd name="connsiteY10" fmla="*/ 224524 h 473970"/>
                            <a:gd name="connsiteX11" fmla="*/ 28575 w 594159"/>
                            <a:gd name="connsiteY11" fmla="*/ 195949 h 473970"/>
                            <a:gd name="connsiteX12" fmla="*/ 9525 w 594159"/>
                            <a:gd name="connsiteY12" fmla="*/ 138799 h 473970"/>
                            <a:gd name="connsiteX13" fmla="*/ 0 w 594159"/>
                            <a:gd name="connsiteY13" fmla="*/ 110224 h 473970"/>
                            <a:gd name="connsiteX14" fmla="*/ 9525 w 594159"/>
                            <a:gd name="connsiteY14" fmla="*/ 34024 h 473970"/>
                            <a:gd name="connsiteX15" fmla="*/ 104775 w 594159"/>
                            <a:gd name="connsiteY15" fmla="*/ 5449 h 473970"/>
                            <a:gd name="connsiteX16" fmla="*/ 400050 w 594159"/>
                            <a:gd name="connsiteY16" fmla="*/ 53074 h 473970"/>
                            <a:gd name="connsiteX17" fmla="*/ 428625 w 594159"/>
                            <a:gd name="connsiteY17" fmla="*/ 81649 h 473970"/>
                            <a:gd name="connsiteX18" fmla="*/ 457200 w 594159"/>
                            <a:gd name="connsiteY18" fmla="*/ 119749 h 473970"/>
                            <a:gd name="connsiteX19" fmla="*/ 466725 w 594159"/>
                            <a:gd name="connsiteY19" fmla="*/ 148324 h 473970"/>
                            <a:gd name="connsiteX20" fmla="*/ 514350 w 594159"/>
                            <a:gd name="connsiteY20" fmla="*/ 214999 h 473970"/>
                            <a:gd name="connsiteX21" fmla="*/ 533400 w 594159"/>
                            <a:gd name="connsiteY21" fmla="*/ 272149 h 473970"/>
                            <a:gd name="connsiteX22" fmla="*/ 552450 w 594159"/>
                            <a:gd name="connsiteY22" fmla="*/ 300724 h 473970"/>
                            <a:gd name="connsiteX23" fmla="*/ 571500 w 594159"/>
                            <a:gd name="connsiteY23" fmla="*/ 357874 h 473970"/>
                            <a:gd name="connsiteX24" fmla="*/ 533400 w 594159"/>
                            <a:gd name="connsiteY24" fmla="*/ 472174 h 473970"/>
                            <a:gd name="connsiteX25" fmla="*/ 514350 w 594159"/>
                            <a:gd name="connsiteY25" fmla="*/ 453124 h 4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4159" h="473970">
                              <a:moveTo>
                                <a:pt x="514350" y="453124"/>
                              </a:moveTo>
                              <a:cubicBezTo>
                                <a:pt x="500062" y="446774"/>
                                <a:pt x="469815" y="440716"/>
                                <a:pt x="447675" y="434074"/>
                              </a:cubicBezTo>
                              <a:cubicBezTo>
                                <a:pt x="438058" y="431189"/>
                                <a:pt x="428901" y="426727"/>
                                <a:pt x="419100" y="424549"/>
                              </a:cubicBezTo>
                              <a:cubicBezTo>
                                <a:pt x="400247" y="420359"/>
                                <a:pt x="380834" y="419071"/>
                                <a:pt x="361950" y="415024"/>
                              </a:cubicBezTo>
                              <a:cubicBezTo>
                                <a:pt x="301792" y="402133"/>
                                <a:pt x="300701" y="400958"/>
                                <a:pt x="257175" y="386449"/>
                              </a:cubicBezTo>
                              <a:cubicBezTo>
                                <a:pt x="247650" y="380099"/>
                                <a:pt x="239122" y="371908"/>
                                <a:pt x="228600" y="367399"/>
                              </a:cubicBezTo>
                              <a:cubicBezTo>
                                <a:pt x="216568" y="362242"/>
                                <a:pt x="201866" y="364369"/>
                                <a:pt x="190500" y="357874"/>
                              </a:cubicBezTo>
                              <a:cubicBezTo>
                                <a:pt x="178804" y="351191"/>
                                <a:pt x="172273" y="337923"/>
                                <a:pt x="161925" y="329299"/>
                              </a:cubicBezTo>
                              <a:cubicBezTo>
                                <a:pt x="153131" y="321970"/>
                                <a:pt x="142144" y="317578"/>
                                <a:pt x="133350" y="310249"/>
                              </a:cubicBezTo>
                              <a:cubicBezTo>
                                <a:pt x="60011" y="249133"/>
                                <a:pt x="147146" y="309922"/>
                                <a:pt x="76200" y="262624"/>
                              </a:cubicBezTo>
                              <a:cubicBezTo>
                                <a:pt x="69850" y="249924"/>
                                <a:pt x="65403" y="236078"/>
                                <a:pt x="57150" y="224524"/>
                              </a:cubicBezTo>
                              <a:cubicBezTo>
                                <a:pt x="49320" y="213563"/>
                                <a:pt x="35117" y="207724"/>
                                <a:pt x="28575" y="195949"/>
                              </a:cubicBezTo>
                              <a:cubicBezTo>
                                <a:pt x="18823" y="178396"/>
                                <a:pt x="15875" y="157849"/>
                                <a:pt x="9525" y="138799"/>
                              </a:cubicBezTo>
                              <a:lnTo>
                                <a:pt x="0" y="110224"/>
                              </a:lnTo>
                              <a:cubicBezTo>
                                <a:pt x="3175" y="84824"/>
                                <a:pt x="18" y="57791"/>
                                <a:pt x="9525" y="34024"/>
                              </a:cubicBezTo>
                              <a:cubicBezTo>
                                <a:pt x="20026" y="7771"/>
                                <a:pt x="98848" y="6296"/>
                                <a:pt x="104775" y="5449"/>
                              </a:cubicBezTo>
                              <a:cubicBezTo>
                                <a:pt x="127353" y="7958"/>
                                <a:pt x="325746" y="0"/>
                                <a:pt x="400050" y="53074"/>
                              </a:cubicBezTo>
                              <a:cubicBezTo>
                                <a:pt x="411011" y="60904"/>
                                <a:pt x="419859" y="71422"/>
                                <a:pt x="428625" y="81649"/>
                              </a:cubicBezTo>
                              <a:cubicBezTo>
                                <a:pt x="438956" y="93702"/>
                                <a:pt x="447675" y="107049"/>
                                <a:pt x="457200" y="119749"/>
                              </a:cubicBezTo>
                              <a:cubicBezTo>
                                <a:pt x="460375" y="129274"/>
                                <a:pt x="461744" y="139607"/>
                                <a:pt x="466725" y="148324"/>
                              </a:cubicBezTo>
                              <a:cubicBezTo>
                                <a:pt x="473761" y="160637"/>
                                <a:pt x="506979" y="198414"/>
                                <a:pt x="514350" y="214999"/>
                              </a:cubicBezTo>
                              <a:cubicBezTo>
                                <a:pt x="522505" y="233349"/>
                                <a:pt x="527050" y="253099"/>
                                <a:pt x="533400" y="272149"/>
                              </a:cubicBezTo>
                              <a:cubicBezTo>
                                <a:pt x="537020" y="283009"/>
                                <a:pt x="547801" y="290263"/>
                                <a:pt x="552450" y="300724"/>
                              </a:cubicBezTo>
                              <a:cubicBezTo>
                                <a:pt x="560605" y="319074"/>
                                <a:pt x="571500" y="357874"/>
                                <a:pt x="571500" y="357874"/>
                              </a:cubicBezTo>
                              <a:cubicBezTo>
                                <a:pt x="564856" y="430961"/>
                                <a:pt x="594159" y="463494"/>
                                <a:pt x="533400" y="472174"/>
                              </a:cubicBezTo>
                              <a:cubicBezTo>
                                <a:pt x="520828" y="473970"/>
                                <a:pt x="528638" y="459474"/>
                                <a:pt x="514350" y="4531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0" name="フリーフォーム 179"/>
                        <p:cNvSpPr/>
                        <p:nvPr/>
                      </p:nvSpPr>
                      <p:spPr>
                        <a:xfrm>
                          <a:off x="0" y="3722317"/>
                          <a:ext cx="193973" cy="138482"/>
                        </a:xfrm>
                        <a:custGeom>
                          <a:avLst/>
                          <a:gdLst>
                            <a:gd name="connsiteX0" fmla="*/ 165398 w 193973"/>
                            <a:gd name="connsiteY0" fmla="*/ 125782 h 138482"/>
                            <a:gd name="connsiteX1" fmla="*/ 12998 w 193973"/>
                            <a:gd name="connsiteY1" fmla="*/ 116257 h 138482"/>
                            <a:gd name="connsiteX2" fmla="*/ 3473 w 193973"/>
                            <a:gd name="connsiteY2" fmla="*/ 87682 h 138482"/>
                            <a:gd name="connsiteX3" fmla="*/ 41573 w 193973"/>
                            <a:gd name="connsiteY3" fmla="*/ 1957 h 138482"/>
                            <a:gd name="connsiteX4" fmla="*/ 174923 w 193973"/>
                            <a:gd name="connsiteY4" fmla="*/ 11482 h 138482"/>
                            <a:gd name="connsiteX5" fmla="*/ 184448 w 193973"/>
                            <a:gd name="connsiteY5" fmla="*/ 40057 h 138482"/>
                            <a:gd name="connsiteX6" fmla="*/ 165398 w 193973"/>
                            <a:gd name="connsiteY6" fmla="*/ 125782 h 13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73" h="138482">
                              <a:moveTo>
                                <a:pt x="165398" y="125782"/>
                              </a:moveTo>
                              <a:cubicBezTo>
                                <a:pt x="136823" y="138482"/>
                                <a:pt x="62544" y="127915"/>
                                <a:pt x="12998" y="116257"/>
                              </a:cubicBezTo>
                              <a:cubicBezTo>
                                <a:pt x="3225" y="113957"/>
                                <a:pt x="3473" y="97722"/>
                                <a:pt x="3473" y="87682"/>
                              </a:cubicBezTo>
                              <a:cubicBezTo>
                                <a:pt x="3473" y="17104"/>
                                <a:pt x="0" y="29672"/>
                                <a:pt x="41573" y="1957"/>
                              </a:cubicBezTo>
                              <a:cubicBezTo>
                                <a:pt x="86023" y="5132"/>
                                <a:pt x="131864" y="0"/>
                                <a:pt x="174923" y="11482"/>
                              </a:cubicBezTo>
                              <a:cubicBezTo>
                                <a:pt x="184624" y="14069"/>
                                <a:pt x="184448" y="30017"/>
                                <a:pt x="184448" y="40057"/>
                              </a:cubicBezTo>
                              <a:cubicBezTo>
                                <a:pt x="184448" y="103471"/>
                                <a:pt x="193973" y="113082"/>
                                <a:pt x="165398" y="1257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1" name="フリーフォーム 180"/>
                        <p:cNvSpPr/>
                        <p:nvPr/>
                      </p:nvSpPr>
                      <p:spPr>
                        <a:xfrm>
                          <a:off x="4975523" y="0"/>
                          <a:ext cx="214719" cy="170544"/>
                        </a:xfrm>
                        <a:custGeom>
                          <a:avLst/>
                          <a:gdLst>
                            <a:gd name="connsiteX0" fmla="*/ 183524 w 226793"/>
                            <a:gd name="connsiteY0" fmla="*/ 67463 h 123707"/>
                            <a:gd name="connsiteX1" fmla="*/ 59699 w 226793"/>
                            <a:gd name="connsiteY1" fmla="*/ 76988 h 123707"/>
                            <a:gd name="connsiteX2" fmla="*/ 97799 w 226793"/>
                            <a:gd name="connsiteY2" fmla="*/ 788 h 123707"/>
                            <a:gd name="connsiteX3" fmla="*/ 202574 w 226793"/>
                            <a:gd name="connsiteY3" fmla="*/ 10313 h 123707"/>
                            <a:gd name="connsiteX4" fmla="*/ 212099 w 226793"/>
                            <a:gd name="connsiteY4" fmla="*/ 76988 h 123707"/>
                            <a:gd name="connsiteX5" fmla="*/ 183524 w 226793"/>
                            <a:gd name="connsiteY5" fmla="*/ 67463 h 12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793" h="123707">
                              <a:moveTo>
                                <a:pt x="183524" y="67463"/>
                              </a:moveTo>
                              <a:cubicBezTo>
                                <a:pt x="158124" y="67463"/>
                                <a:pt x="112258" y="123707"/>
                                <a:pt x="59699" y="76988"/>
                              </a:cubicBezTo>
                              <a:cubicBezTo>
                                <a:pt x="0" y="23922"/>
                                <a:pt x="79519" y="6881"/>
                                <a:pt x="97799" y="788"/>
                              </a:cubicBezTo>
                              <a:cubicBezTo>
                                <a:pt x="132724" y="3963"/>
                                <a:pt x="169056" y="0"/>
                                <a:pt x="202574" y="10313"/>
                              </a:cubicBezTo>
                              <a:cubicBezTo>
                                <a:pt x="226793" y="17765"/>
                                <a:pt x="226793" y="64393"/>
                                <a:pt x="212099" y="76988"/>
                              </a:cubicBezTo>
                              <a:cubicBezTo>
                                <a:pt x="188703" y="97042"/>
                                <a:pt x="208924" y="67463"/>
                                <a:pt x="183524" y="674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2" name="フリーフォーム 181"/>
                        <p:cNvSpPr/>
                        <p:nvPr/>
                      </p:nvSpPr>
                      <p:spPr>
                        <a:xfrm>
                          <a:off x="5927966" y="761999"/>
                          <a:ext cx="139553" cy="153988"/>
                        </a:xfrm>
                        <a:custGeom>
                          <a:avLst/>
                          <a:gdLst>
                            <a:gd name="connsiteX0" fmla="*/ 76257 w 139553"/>
                            <a:gd name="connsiteY0" fmla="*/ 152400 h 153988"/>
                            <a:gd name="connsiteX1" fmla="*/ 47682 w 139553"/>
                            <a:gd name="connsiteY1" fmla="*/ 133350 h 153988"/>
                            <a:gd name="connsiteX2" fmla="*/ 19107 w 139553"/>
                            <a:gd name="connsiteY2" fmla="*/ 123825 h 153988"/>
                            <a:gd name="connsiteX3" fmla="*/ 57 w 139553"/>
                            <a:gd name="connsiteY3" fmla="*/ 66675 h 153988"/>
                            <a:gd name="connsiteX4" fmla="*/ 9582 w 139553"/>
                            <a:gd name="connsiteY4" fmla="*/ 9525 h 153988"/>
                            <a:gd name="connsiteX5" fmla="*/ 38157 w 139553"/>
                            <a:gd name="connsiteY5" fmla="*/ 0 h 153988"/>
                            <a:gd name="connsiteX6" fmla="*/ 114357 w 139553"/>
                            <a:gd name="connsiteY6" fmla="*/ 9525 h 153988"/>
                            <a:gd name="connsiteX7" fmla="*/ 133407 w 139553"/>
                            <a:gd name="connsiteY7" fmla="*/ 38100 h 153988"/>
                            <a:gd name="connsiteX8" fmla="*/ 95307 w 139553"/>
                            <a:gd name="connsiteY8" fmla="*/ 123825 h 153988"/>
                            <a:gd name="connsiteX9" fmla="*/ 76257 w 139553"/>
                            <a:gd name="connsiteY9" fmla="*/ 152400 h 15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553" h="153988">
                              <a:moveTo>
                                <a:pt x="76257" y="152400"/>
                              </a:moveTo>
                              <a:cubicBezTo>
                                <a:pt x="68319" y="153988"/>
                                <a:pt x="57921" y="138470"/>
                                <a:pt x="47682" y="133350"/>
                              </a:cubicBezTo>
                              <a:cubicBezTo>
                                <a:pt x="38702" y="128860"/>
                                <a:pt x="24943" y="131995"/>
                                <a:pt x="19107" y="123825"/>
                              </a:cubicBezTo>
                              <a:cubicBezTo>
                                <a:pt x="7435" y="107485"/>
                                <a:pt x="57" y="66675"/>
                                <a:pt x="57" y="66675"/>
                              </a:cubicBezTo>
                              <a:cubicBezTo>
                                <a:pt x="3232" y="47625"/>
                                <a:pt x="0" y="26293"/>
                                <a:pt x="9582" y="9525"/>
                              </a:cubicBezTo>
                              <a:cubicBezTo>
                                <a:pt x="14563" y="808"/>
                                <a:pt x="28117" y="0"/>
                                <a:pt x="38157" y="0"/>
                              </a:cubicBezTo>
                              <a:cubicBezTo>
                                <a:pt x="63755" y="0"/>
                                <a:pt x="88957" y="6350"/>
                                <a:pt x="114357" y="9525"/>
                              </a:cubicBezTo>
                              <a:cubicBezTo>
                                <a:pt x="120707" y="19050"/>
                                <a:pt x="132268" y="26709"/>
                                <a:pt x="133407" y="38100"/>
                              </a:cubicBezTo>
                              <a:cubicBezTo>
                                <a:pt x="139553" y="99556"/>
                                <a:pt x="133746" y="100762"/>
                                <a:pt x="95307" y="123825"/>
                              </a:cubicBezTo>
                              <a:cubicBezTo>
                                <a:pt x="89219" y="127478"/>
                                <a:pt x="84195" y="150812"/>
                                <a:pt x="76257" y="1524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nvGrpSpPr>
                      <p:cNvPr id="12" name="グループ化 45"/>
                      <p:cNvGrpSpPr>
                        <a:grpSpLocks/>
                      </p:cNvGrpSpPr>
                      <p:nvPr/>
                    </p:nvGrpSpPr>
                    <p:grpSpPr bwMode="auto">
                      <a:xfrm>
                        <a:off x="2872611" y="4076618"/>
                        <a:ext cx="1760546" cy="732186"/>
                        <a:chOff x="2872611" y="4076618"/>
                        <a:chExt cx="1760546" cy="732186"/>
                      </a:xfrm>
                    </p:grpSpPr>
                    <p:sp>
                      <p:nvSpPr>
                        <p:cNvPr id="171" name="円/楕円 170"/>
                        <p:cNvSpPr/>
                        <p:nvPr/>
                      </p:nvSpPr>
                      <p:spPr>
                        <a:xfrm>
                          <a:off x="3419703" y="4076618"/>
                          <a:ext cx="145190" cy="14518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72" name="正方形/長方形 171"/>
                        <p:cNvSpPr/>
                        <p:nvPr/>
                      </p:nvSpPr>
                      <p:spPr>
                        <a:xfrm>
                          <a:off x="2872974" y="4294388"/>
                          <a:ext cx="1760426" cy="51493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大正区役所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grpSp>
                <p:grpSp>
                  <p:nvGrpSpPr>
                    <p:cNvPr id="13" name="グループ化 63"/>
                    <p:cNvGrpSpPr>
                      <a:grpSpLocks/>
                    </p:cNvGrpSpPr>
                    <p:nvPr/>
                  </p:nvGrpSpPr>
                  <p:grpSpPr bwMode="auto">
                    <a:xfrm>
                      <a:off x="3524567" y="771509"/>
                      <a:ext cx="4171936" cy="3382235"/>
                      <a:chOff x="3524567" y="771509"/>
                      <a:chExt cx="4171936" cy="3382235"/>
                    </a:xfrm>
                  </p:grpSpPr>
                  <p:sp>
                    <p:nvSpPr>
                      <p:cNvPr id="161" name="フリーフォーム 160"/>
                      <p:cNvSpPr/>
                      <p:nvPr/>
                    </p:nvSpPr>
                    <p:spPr>
                      <a:xfrm>
                        <a:off x="3524567" y="1511018"/>
                        <a:ext cx="4171936" cy="784878"/>
                      </a:xfrm>
                      <a:custGeom>
                        <a:avLst/>
                        <a:gdLst>
                          <a:gd name="connsiteX0" fmla="*/ 0 w 4171950"/>
                          <a:gd name="connsiteY0" fmla="*/ 784225 h 784225"/>
                          <a:gd name="connsiteX1" fmla="*/ 781050 w 4171950"/>
                          <a:gd name="connsiteY1" fmla="*/ 174625 h 784225"/>
                          <a:gd name="connsiteX2" fmla="*/ 2066925 w 4171950"/>
                          <a:gd name="connsiteY2" fmla="*/ 12700 h 784225"/>
                          <a:gd name="connsiteX3" fmla="*/ 4171950 w 4171950"/>
                          <a:gd name="connsiteY3" fmla="*/ 98425 h 784225"/>
                        </a:gdLst>
                        <a:ahLst/>
                        <a:cxnLst>
                          <a:cxn ang="0">
                            <a:pos x="connsiteX0" y="connsiteY0"/>
                          </a:cxn>
                          <a:cxn ang="0">
                            <a:pos x="connsiteX1" y="connsiteY1"/>
                          </a:cxn>
                          <a:cxn ang="0">
                            <a:pos x="connsiteX2" y="connsiteY2"/>
                          </a:cxn>
                          <a:cxn ang="0">
                            <a:pos x="connsiteX3" y="connsiteY3"/>
                          </a:cxn>
                        </a:cxnLst>
                        <a:rect l="l" t="t" r="r" b="b"/>
                        <a:pathLst>
                          <a:path w="4171950" h="784225">
                            <a:moveTo>
                              <a:pt x="0" y="784225"/>
                            </a:moveTo>
                            <a:cubicBezTo>
                              <a:pt x="218281" y="543719"/>
                              <a:pt x="436563" y="303213"/>
                              <a:pt x="781050" y="174625"/>
                            </a:cubicBezTo>
                            <a:cubicBezTo>
                              <a:pt x="1125538" y="46038"/>
                              <a:pt x="1501775" y="25400"/>
                              <a:pt x="2066925" y="12700"/>
                            </a:cubicBezTo>
                            <a:cubicBezTo>
                              <a:pt x="2632075" y="0"/>
                              <a:pt x="3402012" y="49212"/>
                              <a:pt x="4171950" y="98425"/>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62" name="フリーフォーム 161"/>
                      <p:cNvSpPr/>
                      <p:nvPr/>
                    </p:nvSpPr>
                    <p:spPr>
                      <a:xfrm>
                        <a:off x="4009534" y="2057864"/>
                        <a:ext cx="3677895" cy="795145"/>
                      </a:xfrm>
                      <a:custGeom>
                        <a:avLst/>
                        <a:gdLst>
                          <a:gd name="connsiteX0" fmla="*/ 3751262 w 3751262"/>
                          <a:gd name="connsiteY0" fmla="*/ 76200 h 590550"/>
                          <a:gd name="connsiteX1" fmla="*/ 598487 w 3751262"/>
                          <a:gd name="connsiteY1" fmla="*/ 85725 h 590550"/>
                          <a:gd name="connsiteX2" fmla="*/ 160337 w 3751262"/>
                          <a:gd name="connsiteY2" fmla="*/ 590550 h 590550"/>
                          <a:gd name="connsiteX0" fmla="*/ 3737950 w 3737950"/>
                          <a:gd name="connsiteY0" fmla="*/ 105574 h 796166"/>
                          <a:gd name="connsiteX1" fmla="*/ 585175 w 3737950"/>
                          <a:gd name="connsiteY1" fmla="*/ 115099 h 796166"/>
                          <a:gd name="connsiteX2" fmla="*/ 226905 w 3737950"/>
                          <a:gd name="connsiteY2" fmla="*/ 796166 h 796166"/>
                          <a:gd name="connsiteX0" fmla="*/ 3737949 w 3737949"/>
                          <a:gd name="connsiteY0" fmla="*/ 105574 h 796166"/>
                          <a:gd name="connsiteX1" fmla="*/ 585174 w 3737949"/>
                          <a:gd name="connsiteY1" fmla="*/ 115099 h 796166"/>
                          <a:gd name="connsiteX2" fmla="*/ 226904 w 3737949"/>
                          <a:gd name="connsiteY2" fmla="*/ 796166 h 796166"/>
                          <a:gd name="connsiteX0" fmla="*/ 3737949 w 3737949"/>
                          <a:gd name="connsiteY0" fmla="*/ 105574 h 796166"/>
                          <a:gd name="connsiteX1" fmla="*/ 585174 w 3737949"/>
                          <a:gd name="connsiteY1" fmla="*/ 115099 h 796166"/>
                          <a:gd name="connsiteX2" fmla="*/ 226904 w 3737949"/>
                          <a:gd name="connsiteY2" fmla="*/ 796166 h 796166"/>
                        </a:gdLst>
                        <a:ahLst/>
                        <a:cxnLst>
                          <a:cxn ang="0">
                            <a:pos x="connsiteX0" y="connsiteY0"/>
                          </a:cxn>
                          <a:cxn ang="0">
                            <a:pos x="connsiteX1" y="connsiteY1"/>
                          </a:cxn>
                          <a:cxn ang="0">
                            <a:pos x="connsiteX2" y="connsiteY2"/>
                          </a:cxn>
                        </a:cxnLst>
                        <a:rect l="l" t="t" r="r" b="b"/>
                        <a:pathLst>
                          <a:path w="3737949" h="796166">
                            <a:moveTo>
                              <a:pt x="3737949" y="105574"/>
                            </a:moveTo>
                            <a:cubicBezTo>
                              <a:pt x="2460805" y="67474"/>
                              <a:pt x="1170348" y="0"/>
                              <a:pt x="585174" y="115099"/>
                            </a:cubicBezTo>
                            <a:cubicBezTo>
                              <a:pt x="0" y="230198"/>
                              <a:pt x="59916" y="350325"/>
                              <a:pt x="226904" y="796166"/>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63" name="フリーフォーム 162"/>
                      <p:cNvSpPr/>
                      <p:nvPr/>
                    </p:nvSpPr>
                    <p:spPr>
                      <a:xfrm>
                        <a:off x="5171563" y="923495"/>
                        <a:ext cx="623862" cy="3057848"/>
                      </a:xfrm>
                      <a:custGeom>
                        <a:avLst/>
                        <a:gdLst>
                          <a:gd name="connsiteX0" fmla="*/ 0 w 571500"/>
                          <a:gd name="connsiteY0" fmla="*/ 3057525 h 3057525"/>
                          <a:gd name="connsiteX1" fmla="*/ 295275 w 571500"/>
                          <a:gd name="connsiteY1" fmla="*/ 2647950 h 3057525"/>
                          <a:gd name="connsiteX2" fmla="*/ 514350 w 571500"/>
                          <a:gd name="connsiteY2" fmla="*/ 1847850 h 3057525"/>
                          <a:gd name="connsiteX3" fmla="*/ 571500 w 571500"/>
                          <a:gd name="connsiteY3" fmla="*/ 0 h 3057525"/>
                        </a:gdLst>
                        <a:ahLst/>
                        <a:cxnLst>
                          <a:cxn ang="0">
                            <a:pos x="connsiteX0" y="connsiteY0"/>
                          </a:cxn>
                          <a:cxn ang="0">
                            <a:pos x="connsiteX1" y="connsiteY1"/>
                          </a:cxn>
                          <a:cxn ang="0">
                            <a:pos x="connsiteX2" y="connsiteY2"/>
                          </a:cxn>
                          <a:cxn ang="0">
                            <a:pos x="connsiteX3" y="connsiteY3"/>
                          </a:cxn>
                        </a:cxnLst>
                        <a:rect l="l" t="t" r="r" b="b"/>
                        <a:pathLst>
                          <a:path w="571500" h="3057525">
                            <a:moveTo>
                              <a:pt x="0" y="3057525"/>
                            </a:moveTo>
                            <a:cubicBezTo>
                              <a:pt x="104775" y="2953543"/>
                              <a:pt x="209550" y="2849562"/>
                              <a:pt x="295275" y="2647950"/>
                            </a:cubicBezTo>
                            <a:cubicBezTo>
                              <a:pt x="381000" y="2446338"/>
                              <a:pt x="468313" y="2289175"/>
                              <a:pt x="514350" y="1847850"/>
                            </a:cubicBezTo>
                            <a:cubicBezTo>
                              <a:pt x="560387" y="1406525"/>
                              <a:pt x="565943" y="703262"/>
                              <a:pt x="571500" y="0"/>
                            </a:cubicBezTo>
                          </a:path>
                        </a:pathLst>
                      </a:custGeom>
                      <a:ln w="63500" cmpd="tri">
                        <a:solidFill>
                          <a:schemeClr val="accent6">
                            <a:lumMod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64" name="フリーフォーム 163"/>
                      <p:cNvSpPr/>
                      <p:nvPr/>
                    </p:nvSpPr>
                    <p:spPr>
                      <a:xfrm>
                        <a:off x="6496420" y="1000621"/>
                        <a:ext cx="9074" cy="1551608"/>
                      </a:xfrm>
                      <a:custGeom>
                        <a:avLst/>
                        <a:gdLst>
                          <a:gd name="connsiteX0" fmla="*/ 0 w 9525"/>
                          <a:gd name="connsiteY0" fmla="*/ 0 h 1552575"/>
                          <a:gd name="connsiteX1" fmla="*/ 9525 w 9525"/>
                          <a:gd name="connsiteY1" fmla="*/ 1552575 h 1552575"/>
                        </a:gdLst>
                        <a:ahLst/>
                        <a:cxnLst>
                          <a:cxn ang="0">
                            <a:pos x="connsiteX0" y="connsiteY0"/>
                          </a:cxn>
                          <a:cxn ang="0">
                            <a:pos x="connsiteX1" y="connsiteY1"/>
                          </a:cxn>
                        </a:cxnLst>
                        <a:rect l="l" t="t" r="r" b="b"/>
                        <a:pathLst>
                          <a:path w="9525" h="1552575">
                            <a:moveTo>
                              <a:pt x="0" y="0"/>
                            </a:moveTo>
                            <a:lnTo>
                              <a:pt x="9525" y="1552575"/>
                            </a:ln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66" name="フリーフォーム 165"/>
                      <p:cNvSpPr/>
                      <p:nvPr/>
                    </p:nvSpPr>
                    <p:spPr>
                      <a:xfrm>
                        <a:off x="5457406" y="771509"/>
                        <a:ext cx="133846" cy="3382235"/>
                      </a:xfrm>
                      <a:custGeom>
                        <a:avLst/>
                        <a:gdLst>
                          <a:gd name="connsiteX0" fmla="*/ 115887 w 134937"/>
                          <a:gd name="connsiteY0" fmla="*/ 0 h 3381375"/>
                          <a:gd name="connsiteX1" fmla="*/ 115887 w 134937"/>
                          <a:gd name="connsiteY1" fmla="*/ 809625 h 3381375"/>
                          <a:gd name="connsiteX2" fmla="*/ 1587 w 134937"/>
                          <a:gd name="connsiteY2" fmla="*/ 2105025 h 3381375"/>
                          <a:gd name="connsiteX3" fmla="*/ 106362 w 134937"/>
                          <a:gd name="connsiteY3" fmla="*/ 3381375 h 3381375"/>
                        </a:gdLst>
                        <a:ahLst/>
                        <a:cxnLst>
                          <a:cxn ang="0">
                            <a:pos x="connsiteX0" y="connsiteY0"/>
                          </a:cxn>
                          <a:cxn ang="0">
                            <a:pos x="connsiteX1" y="connsiteY1"/>
                          </a:cxn>
                          <a:cxn ang="0">
                            <a:pos x="connsiteX2" y="connsiteY2"/>
                          </a:cxn>
                          <a:cxn ang="0">
                            <a:pos x="connsiteX3" y="connsiteY3"/>
                          </a:cxn>
                        </a:cxnLst>
                        <a:rect l="l" t="t" r="r" b="b"/>
                        <a:pathLst>
                          <a:path w="134937" h="3381375">
                            <a:moveTo>
                              <a:pt x="115887" y="0"/>
                            </a:moveTo>
                            <a:cubicBezTo>
                              <a:pt x="125412" y="229394"/>
                              <a:pt x="134937" y="458788"/>
                              <a:pt x="115887" y="809625"/>
                            </a:cubicBezTo>
                            <a:cubicBezTo>
                              <a:pt x="96837" y="1160462"/>
                              <a:pt x="3174" y="1676400"/>
                              <a:pt x="1587" y="2105025"/>
                            </a:cubicBezTo>
                            <a:cubicBezTo>
                              <a:pt x="0" y="2533650"/>
                              <a:pt x="53181" y="2957512"/>
                              <a:pt x="106362" y="3381375"/>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sp>
                <p:nvSpPr>
                  <p:cNvPr id="158" name="正方形/長方形 157"/>
                  <p:cNvSpPr/>
                  <p:nvPr/>
                </p:nvSpPr>
                <p:spPr>
                  <a:xfrm>
                    <a:off x="5168865" y="3450470"/>
                    <a:ext cx="1758158" cy="51493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浪速区役所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sp>
              <p:nvSpPr>
                <p:cNvPr id="145" name="二等辺三角形 144"/>
                <p:cNvSpPr/>
                <p:nvPr/>
              </p:nvSpPr>
              <p:spPr>
                <a:xfrm>
                  <a:off x="6948535" y="1916427"/>
                  <a:ext cx="142920" cy="145180"/>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8" name="正方形/長方形 147"/>
                <p:cNvSpPr/>
                <p:nvPr/>
              </p:nvSpPr>
              <p:spPr>
                <a:xfrm>
                  <a:off x="7236645" y="1773516"/>
                  <a:ext cx="791739" cy="35841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大阪城</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141" name="円/楕円 140"/>
              <p:cNvSpPr/>
              <p:nvPr/>
            </p:nvSpPr>
            <p:spPr>
              <a:xfrm>
                <a:off x="6106065" y="3418130"/>
                <a:ext cx="142920" cy="14518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1" name="フリーフォーム 90"/>
            <p:cNvSpPr/>
            <p:nvPr/>
          </p:nvSpPr>
          <p:spPr bwMode="auto">
            <a:xfrm>
              <a:off x="6732738" y="2781300"/>
              <a:ext cx="193662" cy="2085975"/>
            </a:xfrm>
            <a:custGeom>
              <a:avLst/>
              <a:gdLst>
                <a:gd name="connsiteX0" fmla="*/ 7937 w 193674"/>
                <a:gd name="connsiteY0" fmla="*/ 0 h 2085975"/>
                <a:gd name="connsiteX1" fmla="*/ 26987 w 193674"/>
                <a:gd name="connsiteY1" fmla="*/ 1038225 h 2085975"/>
                <a:gd name="connsiteX2" fmla="*/ 169862 w 193674"/>
                <a:gd name="connsiteY2" fmla="*/ 1343025 h 2085975"/>
                <a:gd name="connsiteX3" fmla="*/ 169862 w 193674"/>
                <a:gd name="connsiteY3" fmla="*/ 2085975 h 2085975"/>
              </a:gdLst>
              <a:ahLst/>
              <a:cxnLst>
                <a:cxn ang="0">
                  <a:pos x="connsiteX0" y="connsiteY0"/>
                </a:cxn>
                <a:cxn ang="0">
                  <a:pos x="connsiteX1" y="connsiteY1"/>
                </a:cxn>
                <a:cxn ang="0">
                  <a:pos x="connsiteX2" y="connsiteY2"/>
                </a:cxn>
                <a:cxn ang="0">
                  <a:pos x="connsiteX3" y="connsiteY3"/>
                </a:cxn>
              </a:cxnLst>
              <a:rect l="l" t="t" r="r" b="b"/>
              <a:pathLst>
                <a:path w="193674" h="2085975">
                  <a:moveTo>
                    <a:pt x="7937" y="0"/>
                  </a:moveTo>
                  <a:cubicBezTo>
                    <a:pt x="3968" y="407194"/>
                    <a:pt x="0" y="814388"/>
                    <a:pt x="26987" y="1038225"/>
                  </a:cubicBezTo>
                  <a:cubicBezTo>
                    <a:pt x="53974" y="1262062"/>
                    <a:pt x="146050" y="1168400"/>
                    <a:pt x="169862" y="1343025"/>
                  </a:cubicBezTo>
                  <a:cubicBezTo>
                    <a:pt x="193674" y="1517650"/>
                    <a:pt x="181768" y="1801812"/>
                    <a:pt x="169862" y="2085975"/>
                  </a:cubicBez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94" name="フリーフォーム 93"/>
          <p:cNvSpPr/>
          <p:nvPr/>
        </p:nvSpPr>
        <p:spPr>
          <a:xfrm>
            <a:off x="6200775" y="3143250"/>
            <a:ext cx="1247775" cy="982663"/>
          </a:xfrm>
          <a:custGeom>
            <a:avLst/>
            <a:gdLst>
              <a:gd name="connsiteX0" fmla="*/ 0 w 1247775"/>
              <a:gd name="connsiteY0" fmla="*/ 0 h 983456"/>
              <a:gd name="connsiteX1" fmla="*/ 80963 w 1247775"/>
              <a:gd name="connsiteY1" fmla="*/ 80963 h 983456"/>
              <a:gd name="connsiteX2" fmla="*/ 95250 w 1247775"/>
              <a:gd name="connsiteY2" fmla="*/ 266700 h 983456"/>
              <a:gd name="connsiteX3" fmla="*/ 142875 w 1247775"/>
              <a:gd name="connsiteY3" fmla="*/ 419100 h 983456"/>
              <a:gd name="connsiteX4" fmla="*/ 119063 w 1247775"/>
              <a:gd name="connsiteY4" fmla="*/ 719138 h 983456"/>
              <a:gd name="connsiteX5" fmla="*/ 128588 w 1247775"/>
              <a:gd name="connsiteY5" fmla="*/ 862013 h 983456"/>
              <a:gd name="connsiteX6" fmla="*/ 142875 w 1247775"/>
              <a:gd name="connsiteY6" fmla="*/ 885825 h 983456"/>
              <a:gd name="connsiteX7" fmla="*/ 161925 w 1247775"/>
              <a:gd name="connsiteY7" fmla="*/ 909638 h 983456"/>
              <a:gd name="connsiteX8" fmla="*/ 471488 w 1247775"/>
              <a:gd name="connsiteY8" fmla="*/ 947738 h 983456"/>
              <a:gd name="connsiteX9" fmla="*/ 695325 w 1247775"/>
              <a:gd name="connsiteY9" fmla="*/ 981075 h 983456"/>
              <a:gd name="connsiteX10" fmla="*/ 1247775 w 1247775"/>
              <a:gd name="connsiteY10" fmla="*/ 962025 h 98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7775" h="983456">
                <a:moveTo>
                  <a:pt x="0" y="0"/>
                </a:moveTo>
                <a:cubicBezTo>
                  <a:pt x="32544" y="18256"/>
                  <a:pt x="65088" y="36513"/>
                  <a:pt x="80963" y="80963"/>
                </a:cubicBezTo>
                <a:cubicBezTo>
                  <a:pt x="96838" y="125413"/>
                  <a:pt x="84931" y="210344"/>
                  <a:pt x="95250" y="266700"/>
                </a:cubicBezTo>
                <a:cubicBezTo>
                  <a:pt x="105569" y="323056"/>
                  <a:pt x="138906" y="343694"/>
                  <a:pt x="142875" y="419100"/>
                </a:cubicBezTo>
                <a:cubicBezTo>
                  <a:pt x="146844" y="494506"/>
                  <a:pt x="121444" y="645319"/>
                  <a:pt x="119063" y="719138"/>
                </a:cubicBezTo>
                <a:cubicBezTo>
                  <a:pt x="116682" y="792957"/>
                  <a:pt x="124619" y="834232"/>
                  <a:pt x="128588" y="862013"/>
                </a:cubicBezTo>
                <a:cubicBezTo>
                  <a:pt x="132557" y="889794"/>
                  <a:pt x="137319" y="877887"/>
                  <a:pt x="142875" y="885825"/>
                </a:cubicBezTo>
                <a:cubicBezTo>
                  <a:pt x="148431" y="893763"/>
                  <a:pt x="107156" y="899319"/>
                  <a:pt x="161925" y="909638"/>
                </a:cubicBezTo>
                <a:cubicBezTo>
                  <a:pt x="216694" y="919957"/>
                  <a:pt x="382588" y="935832"/>
                  <a:pt x="471488" y="947738"/>
                </a:cubicBezTo>
                <a:cubicBezTo>
                  <a:pt x="560388" y="959644"/>
                  <a:pt x="565944" y="978694"/>
                  <a:pt x="695325" y="981075"/>
                </a:cubicBezTo>
                <a:cubicBezTo>
                  <a:pt x="824706" y="983456"/>
                  <a:pt x="1036240" y="972740"/>
                  <a:pt x="1247775" y="962025"/>
                </a:cubicBezTo>
              </a:path>
            </a:pathLst>
          </a:custGeom>
          <a:ln w="63500" cmpd="tri">
            <a:solidFill>
              <a:srgbClr val="E0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93" name="正方形/長方形 92"/>
          <p:cNvSpPr/>
          <p:nvPr/>
        </p:nvSpPr>
        <p:spPr bwMode="auto">
          <a:xfrm>
            <a:off x="4859338" y="3068638"/>
            <a:ext cx="1223962" cy="4318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西区役所</a:t>
            </a:r>
            <a:endParaRPr lang="en-US" altLang="ja-JP" sz="1050" dirty="0">
              <a:solidFill>
                <a:schemeClr val="tx1"/>
              </a:solidFill>
            </a:endParaRPr>
          </a:p>
          <a:p>
            <a:pPr algn="ctr">
              <a:defRPr/>
            </a:pPr>
            <a:r>
              <a:rPr lang="ja-JP" altLang="en-US" sz="1050" dirty="0">
                <a:solidFill>
                  <a:schemeClr val="tx1"/>
                </a:solidFill>
              </a:rPr>
              <a:t>（総合区役所）</a:t>
            </a:r>
          </a:p>
        </p:txBody>
      </p:sp>
      <p:sp>
        <p:nvSpPr>
          <p:cNvPr id="95" name="正方形/長方形 94"/>
          <p:cNvSpPr/>
          <p:nvPr/>
        </p:nvSpPr>
        <p:spPr bwMode="auto">
          <a:xfrm>
            <a:off x="6300788" y="2924175"/>
            <a:ext cx="1293812" cy="36036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中央区役所</a:t>
            </a:r>
            <a:endParaRPr lang="en-US" altLang="ja-JP" sz="900" dirty="0">
              <a:solidFill>
                <a:schemeClr val="tx1"/>
              </a:solidFill>
            </a:endParaRPr>
          </a:p>
          <a:p>
            <a:pPr algn="ctr">
              <a:defRPr/>
            </a:pPr>
            <a:r>
              <a:rPr lang="ja-JP" altLang="en-US" sz="900" dirty="0">
                <a:solidFill>
                  <a:schemeClr val="tx1"/>
                </a:solidFill>
              </a:rPr>
              <a:t>（地域自治区事務所）</a:t>
            </a:r>
            <a:endParaRPr lang="en-US" altLang="ja-JP" sz="900" dirty="0">
              <a:solidFill>
                <a:schemeClr val="tx1"/>
              </a:solidFill>
            </a:endParaRPr>
          </a:p>
        </p:txBody>
      </p:sp>
      <p:sp>
        <p:nvSpPr>
          <p:cNvPr id="97" name="円/楕円 96"/>
          <p:cNvSpPr/>
          <p:nvPr/>
        </p:nvSpPr>
        <p:spPr bwMode="auto">
          <a:xfrm>
            <a:off x="7181850" y="3414713"/>
            <a:ext cx="101600" cy="1016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8" name="円/楕円 97"/>
          <p:cNvSpPr/>
          <p:nvPr/>
        </p:nvSpPr>
        <p:spPr bwMode="auto">
          <a:xfrm>
            <a:off x="6167438" y="3495675"/>
            <a:ext cx="150812" cy="152400"/>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2"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grpSp>
        <p:nvGrpSpPr>
          <p:cNvPr id="14" name="グループ化 64"/>
          <p:cNvGrpSpPr>
            <a:grpSpLocks/>
          </p:cNvGrpSpPr>
          <p:nvPr/>
        </p:nvGrpSpPr>
        <p:grpSpPr bwMode="auto">
          <a:xfrm>
            <a:off x="4090988" y="908051"/>
            <a:ext cx="2281212" cy="1872115"/>
            <a:chOff x="5508104" y="3645025"/>
            <a:chExt cx="2281509" cy="1872207"/>
          </a:xfrm>
        </p:grpSpPr>
        <p:sp>
          <p:nvSpPr>
            <p:cNvPr id="101" name="Rectangle 63"/>
            <p:cNvSpPr>
              <a:spLocks noChangeArrowheads="1"/>
            </p:cNvSpPr>
            <p:nvPr/>
          </p:nvSpPr>
          <p:spPr bwMode="auto">
            <a:xfrm>
              <a:off x="5508104" y="3645025"/>
              <a:ext cx="2209492" cy="1584924"/>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2"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3"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4"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05" name="円/楕円 104"/>
            <p:cNvSpPr/>
            <p:nvPr/>
          </p:nvSpPr>
          <p:spPr>
            <a:xfrm>
              <a:off x="5678782"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8" name="円/楕円 107"/>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9"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0"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2" name="二等辺三角形 111"/>
            <p:cNvSpPr/>
            <p:nvPr/>
          </p:nvSpPr>
          <p:spPr>
            <a:xfrm>
              <a:off x="5677988" y="4941902"/>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6" name="正方形/長方形 27"/>
          <p:cNvSpPr>
            <a:spLocks noChangeArrowheads="1"/>
          </p:cNvSpPr>
          <p:nvPr/>
        </p:nvSpPr>
        <p:spPr bwMode="auto">
          <a:xfrm>
            <a:off x="8112125" y="-30065"/>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３０</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569138785"/>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01"/>
          <p:cNvGrpSpPr>
            <a:grpSpLocks/>
          </p:cNvGrpSpPr>
          <p:nvPr/>
        </p:nvGrpSpPr>
        <p:grpSpPr bwMode="auto">
          <a:xfrm>
            <a:off x="4643438" y="1700213"/>
            <a:ext cx="4330700" cy="3965575"/>
            <a:chOff x="4643438" y="1700214"/>
            <a:chExt cx="4330700" cy="3965574"/>
          </a:xfrm>
        </p:grpSpPr>
        <p:grpSp>
          <p:nvGrpSpPr>
            <p:cNvPr id="3" name="グループ化 91"/>
            <p:cNvGrpSpPr>
              <a:grpSpLocks/>
            </p:cNvGrpSpPr>
            <p:nvPr/>
          </p:nvGrpSpPr>
          <p:grpSpPr bwMode="auto">
            <a:xfrm>
              <a:off x="4643438" y="1700214"/>
              <a:ext cx="4330700" cy="3965574"/>
              <a:chOff x="4643438" y="1700214"/>
              <a:chExt cx="4330700" cy="3965574"/>
            </a:xfrm>
          </p:grpSpPr>
          <p:grpSp>
            <p:nvGrpSpPr>
              <p:cNvPr id="5" name="グループ化 89"/>
              <p:cNvGrpSpPr>
                <a:grpSpLocks/>
              </p:cNvGrpSpPr>
              <p:nvPr/>
            </p:nvGrpSpPr>
            <p:grpSpPr bwMode="auto">
              <a:xfrm>
                <a:off x="4643438" y="1700214"/>
                <a:ext cx="4330700" cy="3965574"/>
                <a:chOff x="4643438" y="1700214"/>
                <a:chExt cx="4330700" cy="3965574"/>
              </a:xfrm>
            </p:grpSpPr>
            <p:grpSp>
              <p:nvGrpSpPr>
                <p:cNvPr id="6" name="グループ化 72"/>
                <p:cNvGrpSpPr>
                  <a:grpSpLocks/>
                </p:cNvGrpSpPr>
                <p:nvPr/>
              </p:nvGrpSpPr>
              <p:grpSpPr bwMode="auto">
                <a:xfrm>
                  <a:off x="4643438" y="1700214"/>
                  <a:ext cx="4330700" cy="3965574"/>
                  <a:chOff x="2195736" y="217117"/>
                  <a:chExt cx="6912768" cy="6330288"/>
                </a:xfrm>
              </p:grpSpPr>
              <p:grpSp>
                <p:nvGrpSpPr>
                  <p:cNvPr id="7" name="グループ化 110"/>
                  <p:cNvGrpSpPr>
                    <a:grpSpLocks/>
                  </p:cNvGrpSpPr>
                  <p:nvPr/>
                </p:nvGrpSpPr>
                <p:grpSpPr bwMode="auto">
                  <a:xfrm>
                    <a:off x="2195736" y="217117"/>
                    <a:ext cx="6912768" cy="6330288"/>
                    <a:chOff x="2195736" y="217117"/>
                    <a:chExt cx="6912768" cy="6330288"/>
                  </a:xfrm>
                </p:grpSpPr>
                <p:grpSp>
                  <p:nvGrpSpPr>
                    <p:cNvPr id="8" name="グループ化 102"/>
                    <p:cNvGrpSpPr>
                      <a:grpSpLocks/>
                    </p:cNvGrpSpPr>
                    <p:nvPr/>
                  </p:nvGrpSpPr>
                  <p:grpSpPr bwMode="auto">
                    <a:xfrm>
                      <a:off x="2195736" y="217117"/>
                      <a:ext cx="6912768" cy="6330288"/>
                      <a:chOff x="2195736" y="217117"/>
                      <a:chExt cx="6912768" cy="6330288"/>
                    </a:xfrm>
                  </p:grpSpPr>
                  <p:grpSp>
                    <p:nvGrpSpPr>
                      <p:cNvPr id="9" name="グループ化 147"/>
                      <p:cNvGrpSpPr>
                        <a:grpSpLocks/>
                      </p:cNvGrpSpPr>
                      <p:nvPr/>
                    </p:nvGrpSpPr>
                    <p:grpSpPr bwMode="auto">
                      <a:xfrm>
                        <a:off x="2195736" y="1268760"/>
                        <a:ext cx="6067517" cy="5278645"/>
                        <a:chOff x="2195736" y="1268760"/>
                        <a:chExt cx="6067517" cy="5278645"/>
                      </a:xfrm>
                    </p:grpSpPr>
                    <p:grpSp>
                      <p:nvGrpSpPr>
                        <p:cNvPr id="10" name="グループ化 94"/>
                        <p:cNvGrpSpPr>
                          <a:grpSpLocks/>
                        </p:cNvGrpSpPr>
                        <p:nvPr/>
                      </p:nvGrpSpPr>
                      <p:grpSpPr bwMode="auto">
                        <a:xfrm>
                          <a:off x="2195736" y="1268760"/>
                          <a:ext cx="6067517" cy="5278645"/>
                          <a:chOff x="1403648" y="1340768"/>
                          <a:chExt cx="6067519" cy="5278645"/>
                        </a:xfrm>
                      </p:grpSpPr>
                      <p:grpSp>
                        <p:nvGrpSpPr>
                          <p:cNvPr id="11" name="グループ化 62"/>
                          <p:cNvGrpSpPr>
                            <a:grpSpLocks/>
                          </p:cNvGrpSpPr>
                          <p:nvPr/>
                        </p:nvGrpSpPr>
                        <p:grpSpPr bwMode="auto">
                          <a:xfrm>
                            <a:off x="1403648" y="1340768"/>
                            <a:ext cx="6067519" cy="5278645"/>
                            <a:chOff x="1403648" y="1340768"/>
                            <a:chExt cx="6067519" cy="5278645"/>
                          </a:xfrm>
                        </p:grpSpPr>
                        <p:grpSp>
                          <p:nvGrpSpPr>
                            <p:cNvPr id="12" name="グループ化 56"/>
                            <p:cNvGrpSpPr>
                              <a:grpSpLocks/>
                            </p:cNvGrpSpPr>
                            <p:nvPr/>
                          </p:nvGrpSpPr>
                          <p:grpSpPr bwMode="auto">
                            <a:xfrm>
                              <a:off x="1403648" y="1340768"/>
                              <a:ext cx="6067519" cy="5278645"/>
                              <a:chOff x="1331640" y="1052736"/>
                              <a:chExt cx="6067519" cy="5278645"/>
                            </a:xfrm>
                          </p:grpSpPr>
                          <p:grpSp>
                            <p:nvGrpSpPr>
                              <p:cNvPr id="13" name="グループ化 64"/>
                              <p:cNvGrpSpPr>
                                <a:grpSpLocks/>
                              </p:cNvGrpSpPr>
                              <p:nvPr/>
                            </p:nvGrpSpPr>
                            <p:grpSpPr bwMode="auto">
                              <a:xfrm>
                                <a:off x="1331640" y="1052736"/>
                                <a:ext cx="6067519" cy="5278645"/>
                                <a:chOff x="1763688" y="764704"/>
                                <a:chExt cx="6067519" cy="5278645"/>
                              </a:xfrm>
                            </p:grpSpPr>
                            <p:grpSp>
                              <p:nvGrpSpPr>
                                <p:cNvPr id="14" name="グループ化 46"/>
                                <p:cNvGrpSpPr>
                                  <a:grpSpLocks/>
                                </p:cNvGrpSpPr>
                                <p:nvPr/>
                              </p:nvGrpSpPr>
                              <p:grpSpPr bwMode="auto">
                                <a:xfrm>
                                  <a:off x="1763688" y="764704"/>
                                  <a:ext cx="6067519" cy="5278645"/>
                                  <a:chOff x="1547664" y="764704"/>
                                  <a:chExt cx="6067519" cy="5278645"/>
                                </a:xfrm>
                              </p:grpSpPr>
                              <p:grpSp>
                                <p:nvGrpSpPr>
                                  <p:cNvPr id="15" name="グループ化 73"/>
                                  <p:cNvGrpSpPr/>
                                  <p:nvPr/>
                                </p:nvGrpSpPr>
                                <p:grpSpPr>
                                  <a:xfrm>
                                    <a:off x="1547664" y="764704"/>
                                    <a:ext cx="6067519" cy="5278645"/>
                                    <a:chOff x="0" y="0"/>
                                    <a:chExt cx="6067519" cy="5278645"/>
                                  </a:xfrm>
                                  <a:solidFill>
                                    <a:schemeClr val="bg1"/>
                                  </a:solidFill>
                                </p:grpSpPr>
                                <p:pic>
                                  <p:nvPicPr>
                                    <p:cNvPr id="245" name="図 244"/>
                                    <p:cNvPicPr>
                                      <a:picLocks noChangeAspect="1"/>
                                    </p:cNvPicPr>
                                    <p:nvPr/>
                                  </p:nvPicPr>
                                  <p:blipFill rotWithShape="1">
                                    <a:blip r:embed="rId3" cstate="print"/>
                                    <a:srcRect l="28053" t="27276" r="36958" b="7655"/>
                                    <a:stretch/>
                                  </p:blipFill>
                                  <p:spPr>
                                    <a:xfrm>
                                      <a:off x="60623" y="28574"/>
                                      <a:ext cx="5972993" cy="5201210"/>
                                    </a:xfrm>
                                    <a:prstGeom prst="rect">
                                      <a:avLst/>
                                    </a:prstGeom>
                                    <a:grpFill/>
                                  </p:spPr>
                                </p:pic>
                                <p:sp>
                                  <p:nvSpPr>
                                    <p:cNvPr id="246" name="正方形/長方形 245"/>
                                    <p:cNvSpPr/>
                                    <p:nvPr/>
                                  </p:nvSpPr>
                                  <p:spPr>
                                    <a:xfrm>
                                      <a:off x="3473" y="28576"/>
                                      <a:ext cx="1419224" cy="22383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47" name="正方形/長方形 246"/>
                                    <p:cNvSpPr/>
                                    <p:nvPr/>
                                  </p:nvSpPr>
                                  <p:spPr>
                                    <a:xfrm>
                                      <a:off x="1413173" y="400049"/>
                                      <a:ext cx="571500" cy="6286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48" name="フリーフォーム 247"/>
                                    <p:cNvSpPr/>
                                    <p:nvPr/>
                                  </p:nvSpPr>
                                  <p:spPr>
                                    <a:xfrm>
                                      <a:off x="2394248" y="28574"/>
                                      <a:ext cx="884237" cy="752475"/>
                                    </a:xfrm>
                                    <a:custGeom>
                                      <a:avLst/>
                                      <a:gdLst>
                                        <a:gd name="connsiteX0" fmla="*/ 876300 w 884237"/>
                                        <a:gd name="connsiteY0" fmla="*/ 19050 h 752475"/>
                                        <a:gd name="connsiteX1" fmla="*/ 762000 w 884237"/>
                                        <a:gd name="connsiteY1" fmla="*/ 76200 h 752475"/>
                                        <a:gd name="connsiteX2" fmla="*/ 714375 w 884237"/>
                                        <a:gd name="connsiteY2" fmla="*/ 142875 h 752475"/>
                                        <a:gd name="connsiteX3" fmla="*/ 685800 w 884237"/>
                                        <a:gd name="connsiteY3" fmla="*/ 171450 h 752475"/>
                                        <a:gd name="connsiteX4" fmla="*/ 676275 w 884237"/>
                                        <a:gd name="connsiteY4" fmla="*/ 200025 h 752475"/>
                                        <a:gd name="connsiteX5" fmla="*/ 628650 w 884237"/>
                                        <a:gd name="connsiteY5" fmla="*/ 257175 h 752475"/>
                                        <a:gd name="connsiteX6" fmla="*/ 600075 w 884237"/>
                                        <a:gd name="connsiteY6" fmla="*/ 276225 h 752475"/>
                                        <a:gd name="connsiteX7" fmla="*/ 552450 w 884237"/>
                                        <a:gd name="connsiteY7" fmla="*/ 323850 h 752475"/>
                                        <a:gd name="connsiteX8" fmla="*/ 533400 w 884237"/>
                                        <a:gd name="connsiteY8" fmla="*/ 352425 h 752475"/>
                                        <a:gd name="connsiteX9" fmla="*/ 504825 w 884237"/>
                                        <a:gd name="connsiteY9" fmla="*/ 381000 h 752475"/>
                                        <a:gd name="connsiteX10" fmla="*/ 485775 w 884237"/>
                                        <a:gd name="connsiteY10" fmla="*/ 409575 h 752475"/>
                                        <a:gd name="connsiteX11" fmla="*/ 419100 w 884237"/>
                                        <a:gd name="connsiteY11" fmla="*/ 447675 h 752475"/>
                                        <a:gd name="connsiteX12" fmla="*/ 371475 w 884237"/>
                                        <a:gd name="connsiteY12" fmla="*/ 495300 h 752475"/>
                                        <a:gd name="connsiteX13" fmla="*/ 342900 w 884237"/>
                                        <a:gd name="connsiteY13" fmla="*/ 523875 h 752475"/>
                                        <a:gd name="connsiteX14" fmla="*/ 285750 w 884237"/>
                                        <a:gd name="connsiteY14" fmla="*/ 571500 h 752475"/>
                                        <a:gd name="connsiteX15" fmla="*/ 247650 w 884237"/>
                                        <a:gd name="connsiteY15" fmla="*/ 638175 h 752475"/>
                                        <a:gd name="connsiteX16" fmla="*/ 219075 w 884237"/>
                                        <a:gd name="connsiteY16" fmla="*/ 647700 h 752475"/>
                                        <a:gd name="connsiteX17" fmla="*/ 171450 w 884237"/>
                                        <a:gd name="connsiteY17" fmla="*/ 704850 h 752475"/>
                                        <a:gd name="connsiteX18" fmla="*/ 152400 w 884237"/>
                                        <a:gd name="connsiteY18" fmla="*/ 733425 h 752475"/>
                                        <a:gd name="connsiteX19" fmla="*/ 95250 w 884237"/>
                                        <a:gd name="connsiteY19" fmla="*/ 752475 h 752475"/>
                                        <a:gd name="connsiteX20" fmla="*/ 57150 w 884237"/>
                                        <a:gd name="connsiteY20" fmla="*/ 742950 h 752475"/>
                                        <a:gd name="connsiteX21" fmla="*/ 9525 w 884237"/>
                                        <a:gd name="connsiteY21" fmla="*/ 638175 h 752475"/>
                                        <a:gd name="connsiteX22" fmla="*/ 0 w 884237"/>
                                        <a:gd name="connsiteY22" fmla="*/ 609600 h 752475"/>
                                        <a:gd name="connsiteX23" fmla="*/ 9525 w 884237"/>
                                        <a:gd name="connsiteY23" fmla="*/ 495300 h 752475"/>
                                        <a:gd name="connsiteX24" fmla="*/ 19050 w 884237"/>
                                        <a:gd name="connsiteY24" fmla="*/ 457200 h 752475"/>
                                        <a:gd name="connsiteX25" fmla="*/ 47625 w 884237"/>
                                        <a:gd name="connsiteY25" fmla="*/ 438150 h 752475"/>
                                        <a:gd name="connsiteX26" fmla="*/ 95250 w 884237"/>
                                        <a:gd name="connsiteY26" fmla="*/ 371475 h 752475"/>
                                        <a:gd name="connsiteX27" fmla="*/ 123825 w 884237"/>
                                        <a:gd name="connsiteY27" fmla="*/ 361950 h 752475"/>
                                        <a:gd name="connsiteX28" fmla="*/ 180975 w 884237"/>
                                        <a:gd name="connsiteY28" fmla="*/ 323850 h 752475"/>
                                        <a:gd name="connsiteX29" fmla="*/ 209550 w 884237"/>
                                        <a:gd name="connsiteY29" fmla="*/ 295275 h 752475"/>
                                        <a:gd name="connsiteX30" fmla="*/ 238125 w 884237"/>
                                        <a:gd name="connsiteY30" fmla="*/ 276225 h 752475"/>
                                        <a:gd name="connsiteX31" fmla="*/ 257175 w 884237"/>
                                        <a:gd name="connsiteY31" fmla="*/ 247650 h 752475"/>
                                        <a:gd name="connsiteX32" fmla="*/ 304800 w 884237"/>
                                        <a:gd name="connsiteY32" fmla="*/ 219075 h 752475"/>
                                        <a:gd name="connsiteX33" fmla="*/ 361950 w 884237"/>
                                        <a:gd name="connsiteY33" fmla="*/ 180975 h 752475"/>
                                        <a:gd name="connsiteX34" fmla="*/ 390525 w 884237"/>
                                        <a:gd name="connsiteY34" fmla="*/ 152400 h 752475"/>
                                        <a:gd name="connsiteX35" fmla="*/ 447675 w 884237"/>
                                        <a:gd name="connsiteY35" fmla="*/ 133350 h 752475"/>
                                        <a:gd name="connsiteX36" fmla="*/ 533400 w 884237"/>
                                        <a:gd name="connsiteY36" fmla="*/ 85725 h 752475"/>
                                        <a:gd name="connsiteX37" fmla="*/ 600075 w 884237"/>
                                        <a:gd name="connsiteY37" fmla="*/ 57150 h 752475"/>
                                        <a:gd name="connsiteX38" fmla="*/ 628650 w 884237"/>
                                        <a:gd name="connsiteY38" fmla="*/ 38100 h 752475"/>
                                        <a:gd name="connsiteX39" fmla="*/ 657225 w 884237"/>
                                        <a:gd name="connsiteY39" fmla="*/ 28575 h 752475"/>
                                        <a:gd name="connsiteX40" fmla="*/ 714375 w 884237"/>
                                        <a:gd name="connsiteY40" fmla="*/ 0 h 752475"/>
                                        <a:gd name="connsiteX41" fmla="*/ 876300 w 884237"/>
                                        <a:gd name="connsiteY41" fmla="*/ 19050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4237" h="752475">
                                          <a:moveTo>
                                            <a:pt x="876300" y="19050"/>
                                          </a:moveTo>
                                          <a:cubicBezTo>
                                            <a:pt x="884237" y="31750"/>
                                            <a:pt x="798527" y="54284"/>
                                            <a:pt x="762000" y="76200"/>
                                          </a:cubicBezTo>
                                          <a:cubicBezTo>
                                            <a:pt x="724852" y="98489"/>
                                            <a:pt x="737903" y="109936"/>
                                            <a:pt x="714375" y="142875"/>
                                          </a:cubicBezTo>
                                          <a:cubicBezTo>
                                            <a:pt x="706545" y="153836"/>
                                            <a:pt x="695325" y="161925"/>
                                            <a:pt x="685800" y="171450"/>
                                          </a:cubicBezTo>
                                          <a:cubicBezTo>
                                            <a:pt x="682625" y="180975"/>
                                            <a:pt x="680765" y="191045"/>
                                            <a:pt x="676275" y="200025"/>
                                          </a:cubicBezTo>
                                          <a:cubicBezTo>
                                            <a:pt x="665571" y="221432"/>
                                            <a:pt x="646706" y="242128"/>
                                            <a:pt x="628650" y="257175"/>
                                          </a:cubicBezTo>
                                          <a:cubicBezTo>
                                            <a:pt x="619856" y="264504"/>
                                            <a:pt x="609600" y="269875"/>
                                            <a:pt x="600075" y="276225"/>
                                          </a:cubicBezTo>
                                          <a:cubicBezTo>
                                            <a:pt x="549275" y="352425"/>
                                            <a:pt x="615950" y="260350"/>
                                            <a:pt x="552450" y="323850"/>
                                          </a:cubicBezTo>
                                          <a:cubicBezTo>
                                            <a:pt x="544355" y="331945"/>
                                            <a:pt x="540729" y="343631"/>
                                            <a:pt x="533400" y="352425"/>
                                          </a:cubicBezTo>
                                          <a:cubicBezTo>
                                            <a:pt x="524776" y="362773"/>
                                            <a:pt x="513449" y="370652"/>
                                            <a:pt x="504825" y="381000"/>
                                          </a:cubicBezTo>
                                          <a:cubicBezTo>
                                            <a:pt x="497496" y="389794"/>
                                            <a:pt x="493870" y="401480"/>
                                            <a:pt x="485775" y="409575"/>
                                          </a:cubicBezTo>
                                          <a:cubicBezTo>
                                            <a:pt x="472312" y="423038"/>
                                            <a:pt x="434041" y="440204"/>
                                            <a:pt x="419100" y="447675"/>
                                          </a:cubicBezTo>
                                          <a:cubicBezTo>
                                            <a:pt x="384175" y="500063"/>
                                            <a:pt x="419100" y="455613"/>
                                            <a:pt x="371475" y="495300"/>
                                          </a:cubicBezTo>
                                          <a:cubicBezTo>
                                            <a:pt x="361127" y="503924"/>
                                            <a:pt x="353248" y="515251"/>
                                            <a:pt x="342900" y="523875"/>
                                          </a:cubicBezTo>
                                          <a:cubicBezTo>
                                            <a:pt x="313414" y="548447"/>
                                            <a:pt x="310304" y="537125"/>
                                            <a:pt x="285750" y="571500"/>
                                          </a:cubicBezTo>
                                          <a:cubicBezTo>
                                            <a:pt x="276375" y="584625"/>
                                            <a:pt x="262648" y="626176"/>
                                            <a:pt x="247650" y="638175"/>
                                          </a:cubicBezTo>
                                          <a:cubicBezTo>
                                            <a:pt x="239810" y="644447"/>
                                            <a:pt x="228600" y="644525"/>
                                            <a:pt x="219075" y="647700"/>
                                          </a:cubicBezTo>
                                          <a:cubicBezTo>
                                            <a:pt x="171777" y="718646"/>
                                            <a:pt x="232566" y="631511"/>
                                            <a:pt x="171450" y="704850"/>
                                          </a:cubicBezTo>
                                          <a:cubicBezTo>
                                            <a:pt x="164121" y="713644"/>
                                            <a:pt x="162108" y="727358"/>
                                            <a:pt x="152400" y="733425"/>
                                          </a:cubicBezTo>
                                          <a:cubicBezTo>
                                            <a:pt x="135372" y="744068"/>
                                            <a:pt x="95250" y="752475"/>
                                            <a:pt x="95250" y="752475"/>
                                          </a:cubicBezTo>
                                          <a:cubicBezTo>
                                            <a:pt x="82550" y="749300"/>
                                            <a:pt x="68516" y="749445"/>
                                            <a:pt x="57150" y="742950"/>
                                          </a:cubicBezTo>
                                          <a:cubicBezTo>
                                            <a:pt x="13644" y="718089"/>
                                            <a:pt x="24880" y="684241"/>
                                            <a:pt x="9525" y="638175"/>
                                          </a:cubicBezTo>
                                          <a:lnTo>
                                            <a:pt x="0" y="609600"/>
                                          </a:lnTo>
                                          <a:cubicBezTo>
                                            <a:pt x="3175" y="571500"/>
                                            <a:pt x="4783" y="533237"/>
                                            <a:pt x="9525" y="495300"/>
                                          </a:cubicBezTo>
                                          <a:cubicBezTo>
                                            <a:pt x="11149" y="482310"/>
                                            <a:pt x="11788" y="468092"/>
                                            <a:pt x="19050" y="457200"/>
                                          </a:cubicBezTo>
                                          <a:cubicBezTo>
                                            <a:pt x="25400" y="447675"/>
                                            <a:pt x="38100" y="444500"/>
                                            <a:pt x="47625" y="438150"/>
                                          </a:cubicBezTo>
                                          <a:cubicBezTo>
                                            <a:pt x="62523" y="408354"/>
                                            <a:pt x="66289" y="390783"/>
                                            <a:pt x="95250" y="371475"/>
                                          </a:cubicBezTo>
                                          <a:cubicBezTo>
                                            <a:pt x="103604" y="365906"/>
                                            <a:pt x="114300" y="365125"/>
                                            <a:pt x="123825" y="361950"/>
                                          </a:cubicBezTo>
                                          <a:cubicBezTo>
                                            <a:pt x="214982" y="270793"/>
                                            <a:pt x="98267" y="378989"/>
                                            <a:pt x="180975" y="323850"/>
                                          </a:cubicBezTo>
                                          <a:cubicBezTo>
                                            <a:pt x="192183" y="316378"/>
                                            <a:pt x="199202" y="303899"/>
                                            <a:pt x="209550" y="295275"/>
                                          </a:cubicBezTo>
                                          <a:cubicBezTo>
                                            <a:pt x="218344" y="287946"/>
                                            <a:pt x="228600" y="282575"/>
                                            <a:pt x="238125" y="276225"/>
                                          </a:cubicBezTo>
                                          <a:cubicBezTo>
                                            <a:pt x="244475" y="266700"/>
                                            <a:pt x="248483" y="255100"/>
                                            <a:pt x="257175" y="247650"/>
                                          </a:cubicBezTo>
                                          <a:cubicBezTo>
                                            <a:pt x="271231" y="235602"/>
                                            <a:pt x="289181" y="229014"/>
                                            <a:pt x="304800" y="219075"/>
                                          </a:cubicBezTo>
                                          <a:cubicBezTo>
                                            <a:pt x="324116" y="206783"/>
                                            <a:pt x="342900" y="193675"/>
                                            <a:pt x="361950" y="180975"/>
                                          </a:cubicBezTo>
                                          <a:cubicBezTo>
                                            <a:pt x="373158" y="173503"/>
                                            <a:pt x="378750" y="158942"/>
                                            <a:pt x="390525" y="152400"/>
                                          </a:cubicBezTo>
                                          <a:cubicBezTo>
                                            <a:pt x="408078" y="142648"/>
                                            <a:pt x="447675" y="133350"/>
                                            <a:pt x="447675" y="133350"/>
                                          </a:cubicBezTo>
                                          <a:cubicBezTo>
                                            <a:pt x="513179" y="89681"/>
                                            <a:pt x="483105" y="102490"/>
                                            <a:pt x="533400" y="85725"/>
                                          </a:cubicBezTo>
                                          <a:cubicBezTo>
                                            <a:pt x="605139" y="37899"/>
                                            <a:pt x="513965" y="94054"/>
                                            <a:pt x="600075" y="57150"/>
                                          </a:cubicBezTo>
                                          <a:cubicBezTo>
                                            <a:pt x="610597" y="52641"/>
                                            <a:pt x="618411" y="43220"/>
                                            <a:pt x="628650" y="38100"/>
                                          </a:cubicBezTo>
                                          <a:cubicBezTo>
                                            <a:pt x="637630" y="33610"/>
                                            <a:pt x="647700" y="31750"/>
                                            <a:pt x="657225" y="28575"/>
                                          </a:cubicBezTo>
                                          <a:cubicBezTo>
                                            <a:pt x="671672" y="18943"/>
                                            <a:pt x="694657" y="0"/>
                                            <a:pt x="714375" y="0"/>
                                          </a:cubicBezTo>
                                          <a:cubicBezTo>
                                            <a:pt x="765274" y="0"/>
                                            <a:pt x="868363" y="6350"/>
                                            <a:pt x="876300"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49" name="正方形/長方形 248"/>
                                    <p:cNvSpPr/>
                                    <p:nvPr/>
                                  </p:nvSpPr>
                                  <p:spPr>
                                    <a:xfrm>
                                      <a:off x="5185073" y="1581149"/>
                                      <a:ext cx="847725" cy="36671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50" name="正方形/長方形 249"/>
                                    <p:cNvSpPr/>
                                    <p:nvPr/>
                                  </p:nvSpPr>
                                  <p:spPr>
                                    <a:xfrm>
                                      <a:off x="2889548" y="3486149"/>
                                      <a:ext cx="2295525"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51" name="フリーフォーム 250"/>
                                    <p:cNvSpPr/>
                                    <p:nvPr/>
                                  </p:nvSpPr>
                                  <p:spPr>
                                    <a:xfrm>
                                      <a:off x="2146598" y="4804675"/>
                                      <a:ext cx="594159" cy="473970"/>
                                    </a:xfrm>
                                    <a:custGeom>
                                      <a:avLst/>
                                      <a:gdLst>
                                        <a:gd name="connsiteX0" fmla="*/ 514350 w 594159"/>
                                        <a:gd name="connsiteY0" fmla="*/ 453124 h 473970"/>
                                        <a:gd name="connsiteX1" fmla="*/ 447675 w 594159"/>
                                        <a:gd name="connsiteY1" fmla="*/ 434074 h 473970"/>
                                        <a:gd name="connsiteX2" fmla="*/ 419100 w 594159"/>
                                        <a:gd name="connsiteY2" fmla="*/ 424549 h 473970"/>
                                        <a:gd name="connsiteX3" fmla="*/ 361950 w 594159"/>
                                        <a:gd name="connsiteY3" fmla="*/ 415024 h 473970"/>
                                        <a:gd name="connsiteX4" fmla="*/ 257175 w 594159"/>
                                        <a:gd name="connsiteY4" fmla="*/ 386449 h 473970"/>
                                        <a:gd name="connsiteX5" fmla="*/ 228600 w 594159"/>
                                        <a:gd name="connsiteY5" fmla="*/ 367399 h 473970"/>
                                        <a:gd name="connsiteX6" fmla="*/ 190500 w 594159"/>
                                        <a:gd name="connsiteY6" fmla="*/ 357874 h 473970"/>
                                        <a:gd name="connsiteX7" fmla="*/ 161925 w 594159"/>
                                        <a:gd name="connsiteY7" fmla="*/ 329299 h 473970"/>
                                        <a:gd name="connsiteX8" fmla="*/ 133350 w 594159"/>
                                        <a:gd name="connsiteY8" fmla="*/ 310249 h 473970"/>
                                        <a:gd name="connsiteX9" fmla="*/ 76200 w 594159"/>
                                        <a:gd name="connsiteY9" fmla="*/ 262624 h 473970"/>
                                        <a:gd name="connsiteX10" fmla="*/ 57150 w 594159"/>
                                        <a:gd name="connsiteY10" fmla="*/ 224524 h 473970"/>
                                        <a:gd name="connsiteX11" fmla="*/ 28575 w 594159"/>
                                        <a:gd name="connsiteY11" fmla="*/ 195949 h 473970"/>
                                        <a:gd name="connsiteX12" fmla="*/ 9525 w 594159"/>
                                        <a:gd name="connsiteY12" fmla="*/ 138799 h 473970"/>
                                        <a:gd name="connsiteX13" fmla="*/ 0 w 594159"/>
                                        <a:gd name="connsiteY13" fmla="*/ 110224 h 473970"/>
                                        <a:gd name="connsiteX14" fmla="*/ 9525 w 594159"/>
                                        <a:gd name="connsiteY14" fmla="*/ 34024 h 473970"/>
                                        <a:gd name="connsiteX15" fmla="*/ 104775 w 594159"/>
                                        <a:gd name="connsiteY15" fmla="*/ 5449 h 473970"/>
                                        <a:gd name="connsiteX16" fmla="*/ 400050 w 594159"/>
                                        <a:gd name="connsiteY16" fmla="*/ 53074 h 473970"/>
                                        <a:gd name="connsiteX17" fmla="*/ 428625 w 594159"/>
                                        <a:gd name="connsiteY17" fmla="*/ 81649 h 473970"/>
                                        <a:gd name="connsiteX18" fmla="*/ 457200 w 594159"/>
                                        <a:gd name="connsiteY18" fmla="*/ 119749 h 473970"/>
                                        <a:gd name="connsiteX19" fmla="*/ 466725 w 594159"/>
                                        <a:gd name="connsiteY19" fmla="*/ 148324 h 473970"/>
                                        <a:gd name="connsiteX20" fmla="*/ 514350 w 594159"/>
                                        <a:gd name="connsiteY20" fmla="*/ 214999 h 473970"/>
                                        <a:gd name="connsiteX21" fmla="*/ 533400 w 594159"/>
                                        <a:gd name="connsiteY21" fmla="*/ 272149 h 473970"/>
                                        <a:gd name="connsiteX22" fmla="*/ 552450 w 594159"/>
                                        <a:gd name="connsiteY22" fmla="*/ 300724 h 473970"/>
                                        <a:gd name="connsiteX23" fmla="*/ 571500 w 594159"/>
                                        <a:gd name="connsiteY23" fmla="*/ 357874 h 473970"/>
                                        <a:gd name="connsiteX24" fmla="*/ 533400 w 594159"/>
                                        <a:gd name="connsiteY24" fmla="*/ 472174 h 473970"/>
                                        <a:gd name="connsiteX25" fmla="*/ 514350 w 594159"/>
                                        <a:gd name="connsiteY25" fmla="*/ 453124 h 4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4159" h="473970">
                                          <a:moveTo>
                                            <a:pt x="514350" y="453124"/>
                                          </a:moveTo>
                                          <a:cubicBezTo>
                                            <a:pt x="500062" y="446774"/>
                                            <a:pt x="469815" y="440716"/>
                                            <a:pt x="447675" y="434074"/>
                                          </a:cubicBezTo>
                                          <a:cubicBezTo>
                                            <a:pt x="438058" y="431189"/>
                                            <a:pt x="428901" y="426727"/>
                                            <a:pt x="419100" y="424549"/>
                                          </a:cubicBezTo>
                                          <a:cubicBezTo>
                                            <a:pt x="400247" y="420359"/>
                                            <a:pt x="380834" y="419071"/>
                                            <a:pt x="361950" y="415024"/>
                                          </a:cubicBezTo>
                                          <a:cubicBezTo>
                                            <a:pt x="301792" y="402133"/>
                                            <a:pt x="300701" y="400958"/>
                                            <a:pt x="257175" y="386449"/>
                                          </a:cubicBezTo>
                                          <a:cubicBezTo>
                                            <a:pt x="247650" y="380099"/>
                                            <a:pt x="239122" y="371908"/>
                                            <a:pt x="228600" y="367399"/>
                                          </a:cubicBezTo>
                                          <a:cubicBezTo>
                                            <a:pt x="216568" y="362242"/>
                                            <a:pt x="201866" y="364369"/>
                                            <a:pt x="190500" y="357874"/>
                                          </a:cubicBezTo>
                                          <a:cubicBezTo>
                                            <a:pt x="178804" y="351191"/>
                                            <a:pt x="172273" y="337923"/>
                                            <a:pt x="161925" y="329299"/>
                                          </a:cubicBezTo>
                                          <a:cubicBezTo>
                                            <a:pt x="153131" y="321970"/>
                                            <a:pt x="142144" y="317578"/>
                                            <a:pt x="133350" y="310249"/>
                                          </a:cubicBezTo>
                                          <a:cubicBezTo>
                                            <a:pt x="60011" y="249133"/>
                                            <a:pt x="147146" y="309922"/>
                                            <a:pt x="76200" y="262624"/>
                                          </a:cubicBezTo>
                                          <a:cubicBezTo>
                                            <a:pt x="69850" y="249924"/>
                                            <a:pt x="65403" y="236078"/>
                                            <a:pt x="57150" y="224524"/>
                                          </a:cubicBezTo>
                                          <a:cubicBezTo>
                                            <a:pt x="49320" y="213563"/>
                                            <a:pt x="35117" y="207724"/>
                                            <a:pt x="28575" y="195949"/>
                                          </a:cubicBezTo>
                                          <a:cubicBezTo>
                                            <a:pt x="18823" y="178396"/>
                                            <a:pt x="15875" y="157849"/>
                                            <a:pt x="9525" y="138799"/>
                                          </a:cubicBezTo>
                                          <a:lnTo>
                                            <a:pt x="0" y="110224"/>
                                          </a:lnTo>
                                          <a:cubicBezTo>
                                            <a:pt x="3175" y="84824"/>
                                            <a:pt x="18" y="57791"/>
                                            <a:pt x="9525" y="34024"/>
                                          </a:cubicBezTo>
                                          <a:cubicBezTo>
                                            <a:pt x="20026" y="7771"/>
                                            <a:pt x="98848" y="6296"/>
                                            <a:pt x="104775" y="5449"/>
                                          </a:cubicBezTo>
                                          <a:cubicBezTo>
                                            <a:pt x="127353" y="7958"/>
                                            <a:pt x="325746" y="0"/>
                                            <a:pt x="400050" y="53074"/>
                                          </a:cubicBezTo>
                                          <a:cubicBezTo>
                                            <a:pt x="411011" y="60904"/>
                                            <a:pt x="419859" y="71422"/>
                                            <a:pt x="428625" y="81649"/>
                                          </a:cubicBezTo>
                                          <a:cubicBezTo>
                                            <a:pt x="438956" y="93702"/>
                                            <a:pt x="447675" y="107049"/>
                                            <a:pt x="457200" y="119749"/>
                                          </a:cubicBezTo>
                                          <a:cubicBezTo>
                                            <a:pt x="460375" y="129274"/>
                                            <a:pt x="461744" y="139607"/>
                                            <a:pt x="466725" y="148324"/>
                                          </a:cubicBezTo>
                                          <a:cubicBezTo>
                                            <a:pt x="473761" y="160637"/>
                                            <a:pt x="506979" y="198414"/>
                                            <a:pt x="514350" y="214999"/>
                                          </a:cubicBezTo>
                                          <a:cubicBezTo>
                                            <a:pt x="522505" y="233349"/>
                                            <a:pt x="527050" y="253099"/>
                                            <a:pt x="533400" y="272149"/>
                                          </a:cubicBezTo>
                                          <a:cubicBezTo>
                                            <a:pt x="537020" y="283009"/>
                                            <a:pt x="547801" y="290263"/>
                                            <a:pt x="552450" y="300724"/>
                                          </a:cubicBezTo>
                                          <a:cubicBezTo>
                                            <a:pt x="560605" y="319074"/>
                                            <a:pt x="571500" y="357874"/>
                                            <a:pt x="571500" y="357874"/>
                                          </a:cubicBezTo>
                                          <a:cubicBezTo>
                                            <a:pt x="564856" y="430961"/>
                                            <a:pt x="594159" y="463494"/>
                                            <a:pt x="533400" y="472174"/>
                                          </a:cubicBezTo>
                                          <a:cubicBezTo>
                                            <a:pt x="520828" y="473970"/>
                                            <a:pt x="528638" y="459474"/>
                                            <a:pt x="514350" y="4531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52" name="フリーフォーム 251"/>
                                    <p:cNvSpPr/>
                                    <p:nvPr/>
                                  </p:nvSpPr>
                                  <p:spPr>
                                    <a:xfrm>
                                      <a:off x="0" y="3722317"/>
                                      <a:ext cx="193973" cy="138482"/>
                                    </a:xfrm>
                                    <a:custGeom>
                                      <a:avLst/>
                                      <a:gdLst>
                                        <a:gd name="connsiteX0" fmla="*/ 165398 w 193973"/>
                                        <a:gd name="connsiteY0" fmla="*/ 125782 h 138482"/>
                                        <a:gd name="connsiteX1" fmla="*/ 12998 w 193973"/>
                                        <a:gd name="connsiteY1" fmla="*/ 116257 h 138482"/>
                                        <a:gd name="connsiteX2" fmla="*/ 3473 w 193973"/>
                                        <a:gd name="connsiteY2" fmla="*/ 87682 h 138482"/>
                                        <a:gd name="connsiteX3" fmla="*/ 41573 w 193973"/>
                                        <a:gd name="connsiteY3" fmla="*/ 1957 h 138482"/>
                                        <a:gd name="connsiteX4" fmla="*/ 174923 w 193973"/>
                                        <a:gd name="connsiteY4" fmla="*/ 11482 h 138482"/>
                                        <a:gd name="connsiteX5" fmla="*/ 184448 w 193973"/>
                                        <a:gd name="connsiteY5" fmla="*/ 40057 h 138482"/>
                                        <a:gd name="connsiteX6" fmla="*/ 165398 w 193973"/>
                                        <a:gd name="connsiteY6" fmla="*/ 125782 h 13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73" h="138482">
                                          <a:moveTo>
                                            <a:pt x="165398" y="125782"/>
                                          </a:moveTo>
                                          <a:cubicBezTo>
                                            <a:pt x="136823" y="138482"/>
                                            <a:pt x="62544" y="127915"/>
                                            <a:pt x="12998" y="116257"/>
                                          </a:cubicBezTo>
                                          <a:cubicBezTo>
                                            <a:pt x="3225" y="113957"/>
                                            <a:pt x="3473" y="97722"/>
                                            <a:pt x="3473" y="87682"/>
                                          </a:cubicBezTo>
                                          <a:cubicBezTo>
                                            <a:pt x="3473" y="17104"/>
                                            <a:pt x="0" y="29672"/>
                                            <a:pt x="41573" y="1957"/>
                                          </a:cubicBezTo>
                                          <a:cubicBezTo>
                                            <a:pt x="86023" y="5132"/>
                                            <a:pt x="131864" y="0"/>
                                            <a:pt x="174923" y="11482"/>
                                          </a:cubicBezTo>
                                          <a:cubicBezTo>
                                            <a:pt x="184624" y="14069"/>
                                            <a:pt x="184448" y="30017"/>
                                            <a:pt x="184448" y="40057"/>
                                          </a:cubicBezTo>
                                          <a:cubicBezTo>
                                            <a:pt x="184448" y="103471"/>
                                            <a:pt x="193973" y="113082"/>
                                            <a:pt x="165398" y="1257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53" name="フリーフォーム 252"/>
                                    <p:cNvSpPr/>
                                    <p:nvPr/>
                                  </p:nvSpPr>
                                  <p:spPr>
                                    <a:xfrm>
                                      <a:off x="4975523" y="0"/>
                                      <a:ext cx="214719" cy="170544"/>
                                    </a:xfrm>
                                    <a:custGeom>
                                      <a:avLst/>
                                      <a:gdLst>
                                        <a:gd name="connsiteX0" fmla="*/ 183524 w 226793"/>
                                        <a:gd name="connsiteY0" fmla="*/ 67463 h 123707"/>
                                        <a:gd name="connsiteX1" fmla="*/ 59699 w 226793"/>
                                        <a:gd name="connsiteY1" fmla="*/ 76988 h 123707"/>
                                        <a:gd name="connsiteX2" fmla="*/ 97799 w 226793"/>
                                        <a:gd name="connsiteY2" fmla="*/ 788 h 123707"/>
                                        <a:gd name="connsiteX3" fmla="*/ 202574 w 226793"/>
                                        <a:gd name="connsiteY3" fmla="*/ 10313 h 123707"/>
                                        <a:gd name="connsiteX4" fmla="*/ 212099 w 226793"/>
                                        <a:gd name="connsiteY4" fmla="*/ 76988 h 123707"/>
                                        <a:gd name="connsiteX5" fmla="*/ 183524 w 226793"/>
                                        <a:gd name="connsiteY5" fmla="*/ 67463 h 12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793" h="123707">
                                          <a:moveTo>
                                            <a:pt x="183524" y="67463"/>
                                          </a:moveTo>
                                          <a:cubicBezTo>
                                            <a:pt x="158124" y="67463"/>
                                            <a:pt x="112258" y="123707"/>
                                            <a:pt x="59699" y="76988"/>
                                          </a:cubicBezTo>
                                          <a:cubicBezTo>
                                            <a:pt x="0" y="23922"/>
                                            <a:pt x="79519" y="6881"/>
                                            <a:pt x="97799" y="788"/>
                                          </a:cubicBezTo>
                                          <a:cubicBezTo>
                                            <a:pt x="132724" y="3963"/>
                                            <a:pt x="169056" y="0"/>
                                            <a:pt x="202574" y="10313"/>
                                          </a:cubicBezTo>
                                          <a:cubicBezTo>
                                            <a:pt x="226793" y="17765"/>
                                            <a:pt x="226793" y="64393"/>
                                            <a:pt x="212099" y="76988"/>
                                          </a:cubicBezTo>
                                          <a:cubicBezTo>
                                            <a:pt x="188703" y="97042"/>
                                            <a:pt x="208924" y="67463"/>
                                            <a:pt x="183524" y="674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54" name="フリーフォーム 253"/>
                                    <p:cNvSpPr/>
                                    <p:nvPr/>
                                  </p:nvSpPr>
                                  <p:spPr>
                                    <a:xfrm>
                                      <a:off x="5927966" y="761999"/>
                                      <a:ext cx="139553" cy="153988"/>
                                    </a:xfrm>
                                    <a:custGeom>
                                      <a:avLst/>
                                      <a:gdLst>
                                        <a:gd name="connsiteX0" fmla="*/ 76257 w 139553"/>
                                        <a:gd name="connsiteY0" fmla="*/ 152400 h 153988"/>
                                        <a:gd name="connsiteX1" fmla="*/ 47682 w 139553"/>
                                        <a:gd name="connsiteY1" fmla="*/ 133350 h 153988"/>
                                        <a:gd name="connsiteX2" fmla="*/ 19107 w 139553"/>
                                        <a:gd name="connsiteY2" fmla="*/ 123825 h 153988"/>
                                        <a:gd name="connsiteX3" fmla="*/ 57 w 139553"/>
                                        <a:gd name="connsiteY3" fmla="*/ 66675 h 153988"/>
                                        <a:gd name="connsiteX4" fmla="*/ 9582 w 139553"/>
                                        <a:gd name="connsiteY4" fmla="*/ 9525 h 153988"/>
                                        <a:gd name="connsiteX5" fmla="*/ 38157 w 139553"/>
                                        <a:gd name="connsiteY5" fmla="*/ 0 h 153988"/>
                                        <a:gd name="connsiteX6" fmla="*/ 114357 w 139553"/>
                                        <a:gd name="connsiteY6" fmla="*/ 9525 h 153988"/>
                                        <a:gd name="connsiteX7" fmla="*/ 133407 w 139553"/>
                                        <a:gd name="connsiteY7" fmla="*/ 38100 h 153988"/>
                                        <a:gd name="connsiteX8" fmla="*/ 95307 w 139553"/>
                                        <a:gd name="connsiteY8" fmla="*/ 123825 h 153988"/>
                                        <a:gd name="connsiteX9" fmla="*/ 76257 w 139553"/>
                                        <a:gd name="connsiteY9" fmla="*/ 152400 h 15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553" h="153988">
                                          <a:moveTo>
                                            <a:pt x="76257" y="152400"/>
                                          </a:moveTo>
                                          <a:cubicBezTo>
                                            <a:pt x="68319" y="153988"/>
                                            <a:pt x="57921" y="138470"/>
                                            <a:pt x="47682" y="133350"/>
                                          </a:cubicBezTo>
                                          <a:cubicBezTo>
                                            <a:pt x="38702" y="128860"/>
                                            <a:pt x="24943" y="131995"/>
                                            <a:pt x="19107" y="123825"/>
                                          </a:cubicBezTo>
                                          <a:cubicBezTo>
                                            <a:pt x="7435" y="107485"/>
                                            <a:pt x="57" y="66675"/>
                                            <a:pt x="57" y="66675"/>
                                          </a:cubicBezTo>
                                          <a:cubicBezTo>
                                            <a:pt x="3232" y="47625"/>
                                            <a:pt x="0" y="26293"/>
                                            <a:pt x="9582" y="9525"/>
                                          </a:cubicBezTo>
                                          <a:cubicBezTo>
                                            <a:pt x="14563" y="808"/>
                                            <a:pt x="28117" y="0"/>
                                            <a:pt x="38157" y="0"/>
                                          </a:cubicBezTo>
                                          <a:cubicBezTo>
                                            <a:pt x="63755" y="0"/>
                                            <a:pt x="88957" y="6350"/>
                                            <a:pt x="114357" y="9525"/>
                                          </a:cubicBezTo>
                                          <a:cubicBezTo>
                                            <a:pt x="120707" y="19050"/>
                                            <a:pt x="132268" y="26709"/>
                                            <a:pt x="133407" y="38100"/>
                                          </a:cubicBezTo>
                                          <a:cubicBezTo>
                                            <a:pt x="139553" y="99556"/>
                                            <a:pt x="133746" y="100762"/>
                                            <a:pt x="95307" y="123825"/>
                                          </a:cubicBezTo>
                                          <a:cubicBezTo>
                                            <a:pt x="89219" y="127478"/>
                                            <a:pt x="84195" y="150812"/>
                                            <a:pt x="76257" y="1524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sp>
                                <p:nvSpPr>
                                  <p:cNvPr id="244" name="円/楕円 243"/>
                                  <p:cNvSpPr/>
                                  <p:nvPr/>
                                </p:nvSpPr>
                                <p:spPr>
                                  <a:xfrm>
                                    <a:off x="3420294" y="4076854"/>
                                    <a:ext cx="144439" cy="144445"/>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16" name="グループ化 63"/>
                                <p:cNvGrpSpPr>
                                  <a:grpSpLocks/>
                                </p:cNvGrpSpPr>
                                <p:nvPr/>
                              </p:nvGrpSpPr>
                              <p:grpSpPr bwMode="auto">
                                <a:xfrm>
                                  <a:off x="3524821" y="772333"/>
                                  <a:ext cx="4257133" cy="3380547"/>
                                  <a:chOff x="3524821" y="772333"/>
                                  <a:chExt cx="4257133" cy="3380547"/>
                                </a:xfrm>
                              </p:grpSpPr>
                              <p:sp>
                                <p:nvSpPr>
                                  <p:cNvPr id="237" name="フリーフォーム 41"/>
                                  <p:cNvSpPr/>
                                  <p:nvPr/>
                                </p:nvSpPr>
                                <p:spPr>
                                  <a:xfrm>
                                    <a:off x="3524821" y="1512303"/>
                                    <a:ext cx="4257133" cy="783049"/>
                                  </a:xfrm>
                                  <a:custGeom>
                                    <a:avLst/>
                                    <a:gdLst>
                                      <a:gd name="connsiteX0" fmla="*/ 0 w 4171950"/>
                                      <a:gd name="connsiteY0" fmla="*/ 784225 h 784225"/>
                                      <a:gd name="connsiteX1" fmla="*/ 781050 w 4171950"/>
                                      <a:gd name="connsiteY1" fmla="*/ 174625 h 784225"/>
                                      <a:gd name="connsiteX2" fmla="*/ 2066925 w 4171950"/>
                                      <a:gd name="connsiteY2" fmla="*/ 12700 h 784225"/>
                                      <a:gd name="connsiteX3" fmla="*/ 4171950 w 4171950"/>
                                      <a:gd name="connsiteY3" fmla="*/ 98425 h 784225"/>
                                    </a:gdLst>
                                    <a:ahLst/>
                                    <a:cxnLst>
                                      <a:cxn ang="0">
                                        <a:pos x="connsiteX0" y="connsiteY0"/>
                                      </a:cxn>
                                      <a:cxn ang="0">
                                        <a:pos x="connsiteX1" y="connsiteY1"/>
                                      </a:cxn>
                                      <a:cxn ang="0">
                                        <a:pos x="connsiteX2" y="connsiteY2"/>
                                      </a:cxn>
                                      <a:cxn ang="0">
                                        <a:pos x="connsiteX3" y="connsiteY3"/>
                                      </a:cxn>
                                    </a:cxnLst>
                                    <a:rect l="l" t="t" r="r" b="b"/>
                                    <a:pathLst>
                                      <a:path w="4171950" h="784225">
                                        <a:moveTo>
                                          <a:pt x="0" y="784225"/>
                                        </a:moveTo>
                                        <a:cubicBezTo>
                                          <a:pt x="218281" y="543719"/>
                                          <a:pt x="436563" y="303213"/>
                                          <a:pt x="781050" y="174625"/>
                                        </a:cubicBezTo>
                                        <a:cubicBezTo>
                                          <a:pt x="1125538" y="46038"/>
                                          <a:pt x="1501775" y="25400"/>
                                          <a:pt x="2066925" y="12700"/>
                                        </a:cubicBezTo>
                                        <a:cubicBezTo>
                                          <a:pt x="2632075" y="0"/>
                                          <a:pt x="3402012" y="49212"/>
                                          <a:pt x="4171950" y="98425"/>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238" name="フリーフォーム 237"/>
                                  <p:cNvSpPr/>
                                  <p:nvPr/>
                                </p:nvSpPr>
                                <p:spPr>
                                  <a:xfrm>
                                    <a:off x="3999618" y="2064287"/>
                                    <a:ext cx="3772200" cy="753294"/>
                                  </a:xfrm>
                                  <a:custGeom>
                                    <a:avLst/>
                                    <a:gdLst>
                                      <a:gd name="connsiteX0" fmla="*/ 3751262 w 3751262"/>
                                      <a:gd name="connsiteY0" fmla="*/ 76200 h 590550"/>
                                      <a:gd name="connsiteX1" fmla="*/ 598487 w 3751262"/>
                                      <a:gd name="connsiteY1" fmla="*/ 85725 h 590550"/>
                                      <a:gd name="connsiteX2" fmla="*/ 160337 w 3751262"/>
                                      <a:gd name="connsiteY2" fmla="*/ 590550 h 590550"/>
                                      <a:gd name="connsiteX0" fmla="*/ 3747813 w 3747813"/>
                                      <a:gd name="connsiteY0" fmla="*/ 99467 h 753414"/>
                                      <a:gd name="connsiteX1" fmla="*/ 595038 w 3747813"/>
                                      <a:gd name="connsiteY1" fmla="*/ 108992 h 753414"/>
                                      <a:gd name="connsiteX2" fmla="*/ 177584 w 3747813"/>
                                      <a:gd name="connsiteY2" fmla="*/ 753414 h 753414"/>
                                      <a:gd name="connsiteX0" fmla="*/ 3747813 w 3747813"/>
                                      <a:gd name="connsiteY0" fmla="*/ 99465 h 753412"/>
                                      <a:gd name="connsiteX1" fmla="*/ 595038 w 3747813"/>
                                      <a:gd name="connsiteY1" fmla="*/ 108990 h 753412"/>
                                      <a:gd name="connsiteX2" fmla="*/ 177584 w 3747813"/>
                                      <a:gd name="connsiteY2" fmla="*/ 753412 h 753412"/>
                                      <a:gd name="connsiteX0" fmla="*/ 3747813 w 3747813"/>
                                      <a:gd name="connsiteY0" fmla="*/ 99467 h 753414"/>
                                      <a:gd name="connsiteX1" fmla="*/ 595038 w 3747813"/>
                                      <a:gd name="connsiteY1" fmla="*/ 108992 h 753414"/>
                                      <a:gd name="connsiteX2" fmla="*/ 177584 w 3747813"/>
                                      <a:gd name="connsiteY2" fmla="*/ 753414 h 753414"/>
                                      <a:gd name="connsiteX0" fmla="*/ 3747813 w 3747813"/>
                                      <a:gd name="connsiteY0" fmla="*/ 99465 h 753414"/>
                                      <a:gd name="connsiteX1" fmla="*/ 595038 w 3747813"/>
                                      <a:gd name="connsiteY1" fmla="*/ 108990 h 753414"/>
                                      <a:gd name="connsiteX2" fmla="*/ 177582 w 3747813"/>
                                      <a:gd name="connsiteY2" fmla="*/ 753414 h 753414"/>
                                      <a:gd name="connsiteX0" fmla="*/ 3747815 w 3747815"/>
                                      <a:gd name="connsiteY0" fmla="*/ 99467 h 753414"/>
                                      <a:gd name="connsiteX1" fmla="*/ 595040 w 3747815"/>
                                      <a:gd name="connsiteY1" fmla="*/ 108992 h 753414"/>
                                      <a:gd name="connsiteX2" fmla="*/ 177584 w 3747815"/>
                                      <a:gd name="connsiteY2" fmla="*/ 753414 h 753414"/>
                                    </a:gdLst>
                                    <a:ahLst/>
                                    <a:cxnLst>
                                      <a:cxn ang="0">
                                        <a:pos x="connsiteX0" y="connsiteY0"/>
                                      </a:cxn>
                                      <a:cxn ang="0">
                                        <a:pos x="connsiteX1" y="connsiteY1"/>
                                      </a:cxn>
                                      <a:cxn ang="0">
                                        <a:pos x="connsiteX2" y="connsiteY2"/>
                                      </a:cxn>
                                    </a:cxnLst>
                                    <a:rect l="l" t="t" r="r" b="b"/>
                                    <a:pathLst>
                                      <a:path w="3747815" h="753414">
                                        <a:moveTo>
                                          <a:pt x="3747815" y="99467"/>
                                        </a:moveTo>
                                        <a:cubicBezTo>
                                          <a:pt x="2470671" y="61367"/>
                                          <a:pt x="1190079" y="1"/>
                                          <a:pt x="595040" y="108992"/>
                                        </a:cubicBezTo>
                                        <a:cubicBezTo>
                                          <a:pt x="1" y="217983"/>
                                          <a:pt x="59416" y="284431"/>
                                          <a:pt x="177584" y="753414"/>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239" name="フリーフォーム 238"/>
                                  <p:cNvSpPr/>
                                  <p:nvPr/>
                                </p:nvSpPr>
                                <p:spPr>
                                  <a:xfrm>
                                    <a:off x="5174461" y="924382"/>
                                    <a:ext cx="706987" cy="3056176"/>
                                  </a:xfrm>
                                  <a:custGeom>
                                    <a:avLst/>
                                    <a:gdLst>
                                      <a:gd name="connsiteX0" fmla="*/ 0 w 571500"/>
                                      <a:gd name="connsiteY0" fmla="*/ 3057525 h 3057525"/>
                                      <a:gd name="connsiteX1" fmla="*/ 295275 w 571500"/>
                                      <a:gd name="connsiteY1" fmla="*/ 2647950 h 3057525"/>
                                      <a:gd name="connsiteX2" fmla="*/ 514350 w 571500"/>
                                      <a:gd name="connsiteY2" fmla="*/ 1847850 h 3057525"/>
                                      <a:gd name="connsiteX3" fmla="*/ 571500 w 571500"/>
                                      <a:gd name="connsiteY3" fmla="*/ 0 h 3057525"/>
                                    </a:gdLst>
                                    <a:ahLst/>
                                    <a:cxnLst>
                                      <a:cxn ang="0">
                                        <a:pos x="connsiteX0" y="connsiteY0"/>
                                      </a:cxn>
                                      <a:cxn ang="0">
                                        <a:pos x="connsiteX1" y="connsiteY1"/>
                                      </a:cxn>
                                      <a:cxn ang="0">
                                        <a:pos x="connsiteX2" y="connsiteY2"/>
                                      </a:cxn>
                                      <a:cxn ang="0">
                                        <a:pos x="connsiteX3" y="connsiteY3"/>
                                      </a:cxn>
                                    </a:cxnLst>
                                    <a:rect l="l" t="t" r="r" b="b"/>
                                    <a:pathLst>
                                      <a:path w="571500" h="3057525">
                                        <a:moveTo>
                                          <a:pt x="0" y="3057525"/>
                                        </a:moveTo>
                                        <a:cubicBezTo>
                                          <a:pt x="104775" y="2953543"/>
                                          <a:pt x="209550" y="2849562"/>
                                          <a:pt x="295275" y="2647950"/>
                                        </a:cubicBezTo>
                                        <a:cubicBezTo>
                                          <a:pt x="381000" y="2446338"/>
                                          <a:pt x="468313" y="2289175"/>
                                          <a:pt x="514350" y="1847850"/>
                                        </a:cubicBezTo>
                                        <a:cubicBezTo>
                                          <a:pt x="560387" y="1406525"/>
                                          <a:pt x="565943" y="703262"/>
                                          <a:pt x="571500" y="0"/>
                                        </a:cubicBezTo>
                                      </a:path>
                                    </a:pathLst>
                                  </a:custGeom>
                                  <a:ln w="63500" cmpd="tri">
                                    <a:solidFill>
                                      <a:schemeClr val="accent6">
                                        <a:lumMod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240" name="フリーフォーム 239"/>
                                  <p:cNvSpPr/>
                                  <p:nvPr/>
                                </p:nvSpPr>
                                <p:spPr>
                                  <a:xfrm>
                                    <a:off x="6580834" y="1000406"/>
                                    <a:ext cx="10136" cy="1553429"/>
                                  </a:xfrm>
                                  <a:custGeom>
                                    <a:avLst/>
                                    <a:gdLst>
                                      <a:gd name="connsiteX0" fmla="*/ 0 w 9525"/>
                                      <a:gd name="connsiteY0" fmla="*/ 0 h 1552575"/>
                                      <a:gd name="connsiteX1" fmla="*/ 9525 w 9525"/>
                                      <a:gd name="connsiteY1" fmla="*/ 1552575 h 1552575"/>
                                    </a:gdLst>
                                    <a:ahLst/>
                                    <a:cxnLst>
                                      <a:cxn ang="0">
                                        <a:pos x="connsiteX0" y="connsiteY0"/>
                                      </a:cxn>
                                      <a:cxn ang="0">
                                        <a:pos x="connsiteX1" y="connsiteY1"/>
                                      </a:cxn>
                                    </a:cxnLst>
                                    <a:rect l="l" t="t" r="r" b="b"/>
                                    <a:pathLst>
                                      <a:path w="9525" h="1552575">
                                        <a:moveTo>
                                          <a:pt x="0" y="0"/>
                                        </a:moveTo>
                                        <a:lnTo>
                                          <a:pt x="9525" y="1552575"/>
                                        </a:ln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241" name="フリーフォーム 55"/>
                                  <p:cNvSpPr/>
                                  <p:nvPr/>
                                </p:nvSpPr>
                                <p:spPr>
                                  <a:xfrm>
                                    <a:off x="4505483" y="1438812"/>
                                    <a:ext cx="1857427" cy="2268059"/>
                                  </a:xfrm>
                                  <a:custGeom>
                                    <a:avLst/>
                                    <a:gdLst>
                                      <a:gd name="connsiteX0" fmla="*/ 2324100 w 2324100"/>
                                      <a:gd name="connsiteY0" fmla="*/ 114300 h 114300"/>
                                      <a:gd name="connsiteX1" fmla="*/ 0 w 2324100"/>
                                      <a:gd name="connsiteY1" fmla="*/ 0 h 114300"/>
                                      <a:gd name="connsiteX0" fmla="*/ 2328530 w 2328530"/>
                                      <a:gd name="connsiteY0" fmla="*/ 78542 h 78542"/>
                                      <a:gd name="connsiteX1" fmla="*/ 0 w 2328530"/>
                                      <a:gd name="connsiteY1" fmla="*/ 0 h 78542"/>
                                      <a:gd name="connsiteX0" fmla="*/ 2328530 w 2328530"/>
                                      <a:gd name="connsiteY0" fmla="*/ 78542 h 78542"/>
                                      <a:gd name="connsiteX1" fmla="*/ 0 w 2328530"/>
                                      <a:gd name="connsiteY1" fmla="*/ 0 h 78542"/>
                                      <a:gd name="connsiteX0" fmla="*/ 2328530 w 2328530"/>
                                      <a:gd name="connsiteY0" fmla="*/ 78542 h 86744"/>
                                      <a:gd name="connsiteX1" fmla="*/ 0 w 2328530"/>
                                      <a:gd name="connsiteY1" fmla="*/ 0 h 86744"/>
                                      <a:gd name="connsiteX0" fmla="*/ 2328530 w 2328530"/>
                                      <a:gd name="connsiteY0" fmla="*/ 78542 h 86744"/>
                                      <a:gd name="connsiteX1" fmla="*/ 0 w 2328530"/>
                                      <a:gd name="connsiteY1" fmla="*/ 0 h 86744"/>
                                      <a:gd name="connsiteX0" fmla="*/ 2328530 w 2328530"/>
                                      <a:gd name="connsiteY0" fmla="*/ 78542 h 78542"/>
                                      <a:gd name="connsiteX1" fmla="*/ 0 w 2328530"/>
                                      <a:gd name="connsiteY1" fmla="*/ 0 h 78542"/>
                                      <a:gd name="connsiteX0" fmla="*/ 1774273 w 1774273"/>
                                      <a:gd name="connsiteY0" fmla="*/ 1345876 h 1345876"/>
                                      <a:gd name="connsiteX1" fmla="*/ 0 w 1774273"/>
                                      <a:gd name="connsiteY1" fmla="*/ 0 h 1345876"/>
                                      <a:gd name="connsiteX0" fmla="*/ 1774273 w 1774273"/>
                                      <a:gd name="connsiteY0" fmla="*/ 1345876 h 1640990"/>
                                      <a:gd name="connsiteX1" fmla="*/ 0 w 1774273"/>
                                      <a:gd name="connsiteY1" fmla="*/ 0 h 1640990"/>
                                      <a:gd name="connsiteX0" fmla="*/ 1774273 w 1774273"/>
                                      <a:gd name="connsiteY0" fmla="*/ 1461090 h 1640990"/>
                                      <a:gd name="connsiteX1" fmla="*/ 0 w 1774273"/>
                                      <a:gd name="connsiteY1" fmla="*/ 0 h 1640990"/>
                                      <a:gd name="connsiteX0" fmla="*/ 1834783 w 1834783"/>
                                      <a:gd name="connsiteY0" fmla="*/ 1461090 h 2121564"/>
                                      <a:gd name="connsiteX1" fmla="*/ 60510 w 1834783"/>
                                      <a:gd name="connsiteY1" fmla="*/ 0 h 2121564"/>
                                      <a:gd name="connsiteX0" fmla="*/ 1790755 w 1790755"/>
                                      <a:gd name="connsiteY0" fmla="*/ 1461090 h 2273368"/>
                                      <a:gd name="connsiteX1" fmla="*/ 16482 w 1790755"/>
                                      <a:gd name="connsiteY1" fmla="*/ 0 h 2273368"/>
                                    </a:gdLst>
                                    <a:ahLst/>
                                    <a:cxnLst>
                                      <a:cxn ang="0">
                                        <a:pos x="connsiteX0" y="connsiteY0"/>
                                      </a:cxn>
                                      <a:cxn ang="0">
                                        <a:pos x="connsiteX1" y="connsiteY1"/>
                                      </a:cxn>
                                    </a:cxnLst>
                                    <a:rect l="l" t="t" r="r" b="b"/>
                                    <a:pathLst>
                                      <a:path w="1790755" h="2273368">
                                        <a:moveTo>
                                          <a:pt x="1790755" y="1461090"/>
                                        </a:moveTo>
                                        <a:cubicBezTo>
                                          <a:pt x="1199331" y="1012465"/>
                                          <a:pt x="0" y="2273368"/>
                                          <a:pt x="16482" y="0"/>
                                        </a:cubicBez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242" name="フリーフォーム 241"/>
                                  <p:cNvSpPr/>
                                  <p:nvPr/>
                                </p:nvSpPr>
                                <p:spPr>
                                  <a:xfrm>
                                    <a:off x="5541891" y="772333"/>
                                    <a:ext cx="134303" cy="3380547"/>
                                  </a:xfrm>
                                  <a:custGeom>
                                    <a:avLst/>
                                    <a:gdLst>
                                      <a:gd name="connsiteX0" fmla="*/ 115887 w 134937"/>
                                      <a:gd name="connsiteY0" fmla="*/ 0 h 3381375"/>
                                      <a:gd name="connsiteX1" fmla="*/ 115887 w 134937"/>
                                      <a:gd name="connsiteY1" fmla="*/ 809625 h 3381375"/>
                                      <a:gd name="connsiteX2" fmla="*/ 1587 w 134937"/>
                                      <a:gd name="connsiteY2" fmla="*/ 2105025 h 3381375"/>
                                      <a:gd name="connsiteX3" fmla="*/ 106362 w 134937"/>
                                      <a:gd name="connsiteY3" fmla="*/ 3381375 h 3381375"/>
                                    </a:gdLst>
                                    <a:ahLst/>
                                    <a:cxnLst>
                                      <a:cxn ang="0">
                                        <a:pos x="connsiteX0" y="connsiteY0"/>
                                      </a:cxn>
                                      <a:cxn ang="0">
                                        <a:pos x="connsiteX1" y="connsiteY1"/>
                                      </a:cxn>
                                      <a:cxn ang="0">
                                        <a:pos x="connsiteX2" y="connsiteY2"/>
                                      </a:cxn>
                                      <a:cxn ang="0">
                                        <a:pos x="connsiteX3" y="connsiteY3"/>
                                      </a:cxn>
                                    </a:cxnLst>
                                    <a:rect l="l" t="t" r="r" b="b"/>
                                    <a:pathLst>
                                      <a:path w="134937" h="3381375">
                                        <a:moveTo>
                                          <a:pt x="115887" y="0"/>
                                        </a:moveTo>
                                        <a:cubicBezTo>
                                          <a:pt x="125412" y="229394"/>
                                          <a:pt x="134937" y="458788"/>
                                          <a:pt x="115887" y="809625"/>
                                        </a:cubicBezTo>
                                        <a:cubicBezTo>
                                          <a:pt x="96837" y="1160462"/>
                                          <a:pt x="3174" y="1676400"/>
                                          <a:pt x="1587" y="2105025"/>
                                        </a:cubicBezTo>
                                        <a:cubicBezTo>
                                          <a:pt x="0" y="2533650"/>
                                          <a:pt x="53181" y="2957512"/>
                                          <a:pt x="106362" y="3381375"/>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nvGrpSpPr>
                              <p:cNvPr id="17" name="グループ化 54"/>
                              <p:cNvGrpSpPr>
                                <a:grpSpLocks/>
                              </p:cNvGrpSpPr>
                              <p:nvPr/>
                            </p:nvGrpSpPr>
                            <p:grpSpPr bwMode="auto">
                              <a:xfrm>
                                <a:off x="2482080" y="1197209"/>
                                <a:ext cx="4839953" cy="3484523"/>
                                <a:chOff x="2482080" y="1197209"/>
                                <a:chExt cx="4839953" cy="3484523"/>
                              </a:xfrm>
                            </p:grpSpPr>
                            <p:sp>
                              <p:nvSpPr>
                                <p:cNvPr id="227" name="正方形/長方形 226"/>
                                <p:cNvSpPr/>
                                <p:nvPr/>
                              </p:nvSpPr>
                              <p:spPr>
                                <a:xfrm>
                                  <a:off x="4511817" y="2710091"/>
                                  <a:ext cx="1457055"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道頓堀川</a:t>
                                  </a:r>
                                  <a:endParaRPr lang="en-US" altLang="ja-JP" sz="900" dirty="0">
                                    <a:solidFill>
                                      <a:schemeClr val="tx1"/>
                                    </a:solidFill>
                                  </a:endParaRPr>
                                </a:p>
                              </p:txBody>
                            </p:sp>
                            <p:sp>
                              <p:nvSpPr>
                                <p:cNvPr id="228" name="正方形/長方形 227"/>
                                <p:cNvSpPr/>
                                <p:nvPr/>
                              </p:nvSpPr>
                              <p:spPr>
                                <a:xfrm>
                                  <a:off x="2482078" y="2781047"/>
                                  <a:ext cx="1011068" cy="52710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京セラドーム</a:t>
                                  </a:r>
                                  <a:endParaRPr lang="en-US" altLang="ja-JP" sz="900" dirty="0">
                                    <a:solidFill>
                                      <a:schemeClr val="tx1"/>
                                    </a:solidFill>
                                  </a:endParaRPr>
                                </a:p>
                              </p:txBody>
                            </p:sp>
                            <p:sp>
                              <p:nvSpPr>
                                <p:cNvPr id="229" name="正方形/長方形 43"/>
                                <p:cNvSpPr/>
                                <p:nvPr/>
                              </p:nvSpPr>
                              <p:spPr>
                                <a:xfrm>
                                  <a:off x="3493146" y="2852003"/>
                                  <a:ext cx="144439" cy="14444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230" name="正方形/長方形 229"/>
                                <p:cNvSpPr/>
                                <p:nvPr/>
                              </p:nvSpPr>
                              <p:spPr>
                                <a:xfrm>
                                  <a:off x="5469672" y="4369955"/>
                                  <a:ext cx="864097" cy="3116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新世界</a:t>
                                  </a:r>
                                  <a:endParaRPr lang="en-US" altLang="ja-JP" sz="900" dirty="0">
                                    <a:solidFill>
                                      <a:schemeClr val="tx1"/>
                                    </a:solidFill>
                                  </a:endParaRPr>
                                </a:p>
                              </p:txBody>
                            </p:sp>
                            <p:sp>
                              <p:nvSpPr>
                                <p:cNvPr id="231" name="正方形/長方形 230"/>
                                <p:cNvSpPr/>
                                <p:nvPr/>
                              </p:nvSpPr>
                              <p:spPr>
                                <a:xfrm>
                                  <a:off x="5520352" y="4220440"/>
                                  <a:ext cx="144439" cy="14444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232" name="正方形/長方形 231"/>
                                <p:cNvSpPr/>
                                <p:nvPr/>
                              </p:nvSpPr>
                              <p:spPr>
                                <a:xfrm>
                                  <a:off x="4511817" y="1197209"/>
                                  <a:ext cx="1457055" cy="3116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土佐堀川</a:t>
                                  </a:r>
                                  <a:endParaRPr lang="en-US" altLang="ja-JP" sz="900" dirty="0">
                                    <a:solidFill>
                                      <a:schemeClr val="tx1"/>
                                    </a:solidFill>
                                  </a:endParaRPr>
                                </a:p>
                              </p:txBody>
                            </p:sp>
                            <p:sp>
                              <p:nvSpPr>
                                <p:cNvPr id="233" name="円/楕円 232"/>
                                <p:cNvSpPr/>
                                <p:nvPr/>
                              </p:nvSpPr>
                              <p:spPr>
                                <a:xfrm>
                                  <a:off x="6457934" y="1412610"/>
                                  <a:ext cx="719658" cy="433339"/>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34" name="正方形/長方形 233"/>
                                <p:cNvSpPr/>
                                <p:nvPr/>
                              </p:nvSpPr>
                              <p:spPr>
                                <a:xfrm>
                                  <a:off x="6313497" y="1486101"/>
                                  <a:ext cx="1008535" cy="2863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大阪城公園</a:t>
                                  </a:r>
                                  <a:endParaRPr lang="en-US" altLang="ja-JP" sz="900" dirty="0">
                                    <a:solidFill>
                                      <a:schemeClr val="tx1"/>
                                    </a:solidFill>
                                  </a:endParaRPr>
                                </a:p>
                              </p:txBody>
                            </p:sp>
                          </p:grpSp>
                        </p:grpSp>
                        <p:sp>
                          <p:nvSpPr>
                            <p:cNvPr id="224" name="正方形/長方形 223"/>
                            <p:cNvSpPr/>
                            <p:nvPr/>
                          </p:nvSpPr>
                          <p:spPr>
                            <a:xfrm>
                              <a:off x="6372835" y="2906894"/>
                              <a:ext cx="978127"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上町</a:t>
                              </a:r>
                              <a:endParaRPr lang="en-US" altLang="ja-JP" sz="900" dirty="0">
                                <a:solidFill>
                                  <a:schemeClr val="tx1"/>
                                </a:solidFill>
                              </a:endParaRPr>
                            </a:p>
                            <a:p>
                              <a:pPr algn="ctr">
                                <a:defRPr/>
                              </a:pPr>
                              <a:r>
                                <a:rPr lang="ja-JP" altLang="en-US" sz="900" dirty="0">
                                  <a:solidFill>
                                    <a:schemeClr val="tx1"/>
                                  </a:solidFill>
                                </a:rPr>
                                <a:t>台地</a:t>
                              </a:r>
                              <a:endParaRPr lang="en-US" altLang="ja-JP" sz="900" dirty="0">
                                <a:solidFill>
                                  <a:schemeClr val="tx1"/>
                                </a:solidFill>
                              </a:endParaRPr>
                            </a:p>
                          </p:txBody>
                        </p:sp>
                      </p:grpSp>
                      <p:sp>
                        <p:nvSpPr>
                          <p:cNvPr id="222" name="円/楕円 221"/>
                          <p:cNvSpPr/>
                          <p:nvPr/>
                        </p:nvSpPr>
                        <p:spPr>
                          <a:xfrm>
                            <a:off x="4046617" y="2514102"/>
                            <a:ext cx="144439" cy="144445"/>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3" name="円/楕円 92"/>
                          <p:cNvSpPr/>
                          <p:nvPr/>
                        </p:nvSpPr>
                        <p:spPr>
                          <a:xfrm>
                            <a:off x="5565241" y="2379792"/>
                            <a:ext cx="144438" cy="14444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216" name="円/楕円 215"/>
                        <p:cNvSpPr/>
                        <p:nvPr/>
                      </p:nvSpPr>
                      <p:spPr>
                        <a:xfrm>
                          <a:off x="4760150" y="2393945"/>
                          <a:ext cx="215390" cy="215403"/>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17" name="円/楕円 216"/>
                        <p:cNvSpPr/>
                        <p:nvPr/>
                      </p:nvSpPr>
                      <p:spPr>
                        <a:xfrm>
                          <a:off x="5989142" y="3552049"/>
                          <a:ext cx="144439" cy="144445"/>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206" name="正方形/長方形 205"/>
                      <p:cNvSpPr/>
                      <p:nvPr/>
                    </p:nvSpPr>
                    <p:spPr>
                      <a:xfrm rot="16982689">
                        <a:off x="7264979" y="697347"/>
                        <a:ext cx="1355765" cy="3953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大阪環状線</a:t>
                        </a:r>
                      </a:p>
                    </p:txBody>
                  </p:sp>
                  <p:sp>
                    <p:nvSpPr>
                      <p:cNvPr id="207" name="正方形/長方形 206"/>
                      <p:cNvSpPr/>
                      <p:nvPr/>
                    </p:nvSpPr>
                    <p:spPr>
                      <a:xfrm rot="1229937">
                        <a:off x="3939132" y="3506434"/>
                        <a:ext cx="1274604" cy="3345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大阪環状線</a:t>
                        </a:r>
                      </a:p>
                    </p:txBody>
                  </p:sp>
                  <p:sp>
                    <p:nvSpPr>
                      <p:cNvPr id="208" name="正方形/長方形 207"/>
                      <p:cNvSpPr/>
                      <p:nvPr/>
                    </p:nvSpPr>
                    <p:spPr>
                      <a:xfrm rot="17308437">
                        <a:off x="4966643" y="3028757"/>
                        <a:ext cx="1028862" cy="35729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大和路線</a:t>
                        </a:r>
                      </a:p>
                    </p:txBody>
                  </p:sp>
                  <p:sp>
                    <p:nvSpPr>
                      <p:cNvPr id="209" name="正方形/長方形 208"/>
                      <p:cNvSpPr/>
                      <p:nvPr/>
                    </p:nvSpPr>
                    <p:spPr>
                      <a:xfrm>
                        <a:off x="2887519" y="2632154"/>
                        <a:ext cx="1006001"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B050"/>
                            </a:solidFill>
                          </a:rPr>
                          <a:t>地下鉄</a:t>
                        </a:r>
                        <a:endParaRPr lang="en-US" altLang="ja-JP" sz="900" dirty="0">
                          <a:solidFill>
                            <a:srgbClr val="00B050"/>
                          </a:solidFill>
                        </a:endParaRPr>
                      </a:p>
                      <a:p>
                        <a:pPr algn="ctr">
                          <a:defRPr/>
                        </a:pPr>
                        <a:r>
                          <a:rPr lang="ja-JP" altLang="en-US" sz="900" dirty="0">
                            <a:solidFill>
                              <a:srgbClr val="00B050"/>
                            </a:solidFill>
                          </a:rPr>
                          <a:t>中央線</a:t>
                        </a:r>
                      </a:p>
                    </p:txBody>
                  </p:sp>
                  <p:sp>
                    <p:nvSpPr>
                      <p:cNvPr id="210" name="正方形/長方形 209"/>
                      <p:cNvSpPr/>
                      <p:nvPr/>
                    </p:nvSpPr>
                    <p:spPr>
                      <a:xfrm>
                        <a:off x="8029018" y="2540925"/>
                        <a:ext cx="1079486"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92D050"/>
                            </a:solidFill>
                          </a:rPr>
                          <a:t>地下鉄</a:t>
                        </a:r>
                        <a:endParaRPr lang="en-US" altLang="ja-JP" sz="900" dirty="0">
                          <a:solidFill>
                            <a:srgbClr val="92D050"/>
                          </a:solidFill>
                        </a:endParaRPr>
                      </a:p>
                      <a:p>
                        <a:pPr algn="ctr">
                          <a:defRPr/>
                        </a:pPr>
                        <a:r>
                          <a:rPr lang="ja-JP" altLang="en-US" sz="900" dirty="0">
                            <a:solidFill>
                              <a:srgbClr val="92D050"/>
                            </a:solidFill>
                          </a:rPr>
                          <a:t>長堀鶴見緑地線</a:t>
                        </a:r>
                      </a:p>
                    </p:txBody>
                  </p:sp>
                  <p:sp>
                    <p:nvSpPr>
                      <p:cNvPr id="211" name="正方形/長方形 210"/>
                      <p:cNvSpPr/>
                      <p:nvPr/>
                    </p:nvSpPr>
                    <p:spPr>
                      <a:xfrm>
                        <a:off x="5897918" y="995098"/>
                        <a:ext cx="1011069"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accent6">
                                <a:lumMod val="50000"/>
                              </a:schemeClr>
                            </a:solidFill>
                          </a:rPr>
                          <a:t>地下鉄</a:t>
                        </a:r>
                        <a:endParaRPr lang="en-US" altLang="ja-JP" sz="900" dirty="0">
                          <a:solidFill>
                            <a:schemeClr val="accent6">
                              <a:lumMod val="50000"/>
                            </a:schemeClr>
                          </a:solidFill>
                        </a:endParaRPr>
                      </a:p>
                      <a:p>
                        <a:pPr algn="ctr">
                          <a:defRPr/>
                        </a:pPr>
                        <a:r>
                          <a:rPr lang="ja-JP" altLang="en-US" sz="900" dirty="0">
                            <a:solidFill>
                              <a:schemeClr val="accent6">
                                <a:lumMod val="50000"/>
                              </a:schemeClr>
                            </a:solidFill>
                          </a:rPr>
                          <a:t>堺筋線</a:t>
                        </a:r>
                      </a:p>
                    </p:txBody>
                  </p:sp>
                  <p:sp>
                    <p:nvSpPr>
                      <p:cNvPr id="212" name="正方形/長方形 211"/>
                      <p:cNvSpPr/>
                      <p:nvPr/>
                    </p:nvSpPr>
                    <p:spPr>
                      <a:xfrm>
                        <a:off x="6473138" y="711274"/>
                        <a:ext cx="1125099"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7030A0"/>
                            </a:solidFill>
                          </a:rPr>
                          <a:t>地下鉄</a:t>
                        </a:r>
                        <a:endParaRPr lang="en-US" altLang="ja-JP" sz="900" dirty="0">
                          <a:solidFill>
                            <a:srgbClr val="7030A0"/>
                          </a:solidFill>
                        </a:endParaRPr>
                      </a:p>
                      <a:p>
                        <a:pPr algn="ctr">
                          <a:defRPr/>
                        </a:pPr>
                        <a:r>
                          <a:rPr lang="ja-JP" altLang="en-US" sz="900" dirty="0">
                            <a:solidFill>
                              <a:srgbClr val="7030A0"/>
                            </a:solidFill>
                          </a:rPr>
                          <a:t>谷町線</a:t>
                        </a:r>
                      </a:p>
                    </p:txBody>
                  </p:sp>
                  <p:sp>
                    <p:nvSpPr>
                      <p:cNvPr id="213" name="正方形/長方形 212"/>
                      <p:cNvSpPr/>
                      <p:nvPr/>
                    </p:nvSpPr>
                    <p:spPr>
                      <a:xfrm>
                        <a:off x="4028098" y="1568850"/>
                        <a:ext cx="1107361" cy="3116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412E4"/>
                            </a:solidFill>
                          </a:rPr>
                          <a:t>地下鉄</a:t>
                        </a:r>
                        <a:endParaRPr lang="en-US" altLang="ja-JP" sz="900" dirty="0">
                          <a:solidFill>
                            <a:srgbClr val="F412E4"/>
                          </a:solidFill>
                        </a:endParaRPr>
                      </a:p>
                      <a:p>
                        <a:pPr algn="ctr">
                          <a:defRPr/>
                        </a:pPr>
                        <a:r>
                          <a:rPr lang="ja-JP" altLang="en-US" sz="900" dirty="0">
                            <a:solidFill>
                              <a:srgbClr val="F412E4"/>
                            </a:solidFill>
                          </a:rPr>
                          <a:t>千日前線</a:t>
                        </a:r>
                      </a:p>
                    </p:txBody>
                  </p:sp>
                  <p:sp>
                    <p:nvSpPr>
                      <p:cNvPr id="214" name="正方形/長方形 213"/>
                      <p:cNvSpPr/>
                      <p:nvPr/>
                    </p:nvSpPr>
                    <p:spPr>
                      <a:xfrm>
                        <a:off x="5413923" y="533884"/>
                        <a:ext cx="1082020" cy="4561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0000"/>
                            </a:solidFill>
                          </a:rPr>
                          <a:t>地下鉄</a:t>
                        </a:r>
                        <a:endParaRPr lang="en-US" altLang="ja-JP" sz="900" dirty="0">
                          <a:solidFill>
                            <a:srgbClr val="FF0000"/>
                          </a:solidFill>
                        </a:endParaRPr>
                      </a:p>
                      <a:p>
                        <a:pPr algn="ctr">
                          <a:defRPr/>
                        </a:pPr>
                        <a:r>
                          <a:rPr lang="ja-JP" altLang="en-US" sz="900" dirty="0">
                            <a:solidFill>
                              <a:srgbClr val="FF0000"/>
                            </a:solidFill>
                          </a:rPr>
                          <a:t>御堂筋線</a:t>
                        </a:r>
                      </a:p>
                    </p:txBody>
                  </p:sp>
                </p:grpSp>
                <p:sp>
                  <p:nvSpPr>
                    <p:cNvPr id="195" name="円/楕円 194"/>
                    <p:cNvSpPr/>
                    <p:nvPr/>
                  </p:nvSpPr>
                  <p:spPr>
                    <a:xfrm>
                      <a:off x="4775790" y="2746902"/>
                      <a:ext cx="2133433" cy="1461221"/>
                    </a:xfrm>
                    <a:prstGeom prst="ellipse">
                      <a:avLst/>
                    </a:prstGeom>
                    <a:gradFill>
                      <a:gsLst>
                        <a:gs pos="100000">
                          <a:srgbClr val="0070C0">
                            <a:alpha val="40000"/>
                          </a:srgbClr>
                        </a:gs>
                        <a:gs pos="30000">
                          <a:schemeClr val="accent1">
                            <a:lumMod val="40000"/>
                            <a:lumOff val="60000"/>
                            <a:alpha val="3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197" name="直線コネクタ 196"/>
                    <p:cNvCxnSpPr/>
                    <p:nvPr/>
                  </p:nvCxnSpPr>
                  <p:spPr>
                    <a:xfrm flipH="1" flipV="1">
                      <a:off x="6564362" y="4010728"/>
                      <a:ext cx="805814" cy="575251"/>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98" name="円/楕円 197"/>
                    <p:cNvSpPr/>
                    <p:nvPr/>
                  </p:nvSpPr>
                  <p:spPr>
                    <a:xfrm>
                      <a:off x="5148064" y="1484784"/>
                      <a:ext cx="1440160" cy="864096"/>
                    </a:xfrm>
                    <a:prstGeom prst="ellipse">
                      <a:avLst/>
                    </a:prstGeom>
                    <a:gradFill>
                      <a:gsLst>
                        <a:gs pos="100000">
                          <a:srgbClr val="0070C0">
                            <a:alpha val="40000"/>
                          </a:srgbClr>
                        </a:gs>
                        <a:gs pos="30000">
                          <a:schemeClr val="accent1">
                            <a:lumMod val="40000"/>
                            <a:lumOff val="60000"/>
                            <a:alpha val="3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01" name="正方形/長方形 200"/>
                    <p:cNvSpPr/>
                    <p:nvPr/>
                  </p:nvSpPr>
                  <p:spPr>
                    <a:xfrm>
                      <a:off x="3115579" y="997633"/>
                      <a:ext cx="1517870" cy="484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業務集積地域</a:t>
                      </a:r>
                      <a:endParaRPr lang="en-US" altLang="ja-JP" sz="900" dirty="0">
                        <a:solidFill>
                          <a:schemeClr val="tx1"/>
                        </a:solidFill>
                      </a:endParaRPr>
                    </a:p>
                  </p:txBody>
                </p:sp>
                <p:cxnSp>
                  <p:nvCxnSpPr>
                    <p:cNvPr id="202" name="直線コネクタ 201"/>
                    <p:cNvCxnSpPr/>
                    <p:nvPr/>
                  </p:nvCxnSpPr>
                  <p:spPr>
                    <a:xfrm flipH="1" flipV="1">
                      <a:off x="4428194" y="1268785"/>
                      <a:ext cx="1003466" cy="446009"/>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sp>
                <p:nvSpPr>
                  <p:cNvPr id="147" name="正方形/長方形 146"/>
                  <p:cNvSpPr/>
                  <p:nvPr/>
                </p:nvSpPr>
                <p:spPr>
                  <a:xfrm>
                    <a:off x="4035424" y="564294"/>
                    <a:ext cx="1315148" cy="34464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淀屋橋駅</a:t>
                    </a:r>
                  </a:p>
                </p:txBody>
              </p:sp>
              <p:cxnSp>
                <p:nvCxnSpPr>
                  <p:cNvPr id="149" name="直線コネクタ 148"/>
                  <p:cNvCxnSpPr>
                    <a:stCxn id="147" idx="3"/>
                  </p:cNvCxnSpPr>
                  <p:nvPr/>
                </p:nvCxnSpPr>
                <p:spPr>
                  <a:xfrm>
                    <a:off x="5350573" y="736615"/>
                    <a:ext cx="522005" cy="544841"/>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51" name="正方形/長方形 150"/>
                  <p:cNvSpPr/>
                  <p:nvPr/>
                </p:nvSpPr>
                <p:spPr>
                  <a:xfrm>
                    <a:off x="6805092" y="3716767"/>
                    <a:ext cx="1137769" cy="38265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難波駅</a:t>
                    </a:r>
                  </a:p>
                </p:txBody>
              </p:sp>
              <p:cxnSp>
                <p:nvCxnSpPr>
                  <p:cNvPr id="153" name="直線コネクタ 152"/>
                  <p:cNvCxnSpPr>
                    <a:stCxn id="151" idx="0"/>
                  </p:cNvCxnSpPr>
                  <p:nvPr/>
                </p:nvCxnSpPr>
                <p:spPr>
                  <a:xfrm flipH="1" flipV="1">
                    <a:off x="6120910" y="3440546"/>
                    <a:ext cx="1254334" cy="276221"/>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85" name="円/楕円 184"/>
                  <p:cNvSpPr/>
                  <p:nvPr/>
                </p:nvSpPr>
                <p:spPr>
                  <a:xfrm>
                    <a:off x="5857374" y="1271320"/>
                    <a:ext cx="359829" cy="359848"/>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8" name="正方形/長方形 87"/>
                <p:cNvSpPr/>
                <p:nvPr/>
              </p:nvSpPr>
              <p:spPr bwMode="auto">
                <a:xfrm>
                  <a:off x="6270625" y="2133601"/>
                  <a:ext cx="677863" cy="2857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70C0"/>
                      </a:solidFill>
                    </a:rPr>
                    <a:t>地下鉄</a:t>
                  </a:r>
                  <a:endParaRPr lang="en-US" altLang="ja-JP" sz="900" dirty="0">
                    <a:solidFill>
                      <a:srgbClr val="0070C0"/>
                    </a:solidFill>
                  </a:endParaRPr>
                </a:p>
                <a:p>
                  <a:pPr algn="ctr">
                    <a:defRPr/>
                  </a:pPr>
                  <a:r>
                    <a:rPr lang="ja-JP" altLang="en-US" sz="900" dirty="0">
                      <a:solidFill>
                        <a:srgbClr val="0070C0"/>
                      </a:solidFill>
                    </a:rPr>
                    <a:t>四ツ橋線</a:t>
                  </a:r>
                </a:p>
              </p:txBody>
            </p:sp>
            <p:sp>
              <p:nvSpPr>
                <p:cNvPr id="89" name="フリーフォーム 88"/>
                <p:cNvSpPr/>
                <p:nvPr/>
              </p:nvSpPr>
              <p:spPr>
                <a:xfrm>
                  <a:off x="6840538" y="2409826"/>
                  <a:ext cx="193675" cy="2085974"/>
                </a:xfrm>
                <a:custGeom>
                  <a:avLst/>
                  <a:gdLst>
                    <a:gd name="connsiteX0" fmla="*/ 7937 w 193674"/>
                    <a:gd name="connsiteY0" fmla="*/ 0 h 2085975"/>
                    <a:gd name="connsiteX1" fmla="*/ 26987 w 193674"/>
                    <a:gd name="connsiteY1" fmla="*/ 1038225 h 2085975"/>
                    <a:gd name="connsiteX2" fmla="*/ 169862 w 193674"/>
                    <a:gd name="connsiteY2" fmla="*/ 1343025 h 2085975"/>
                    <a:gd name="connsiteX3" fmla="*/ 169862 w 193674"/>
                    <a:gd name="connsiteY3" fmla="*/ 2085975 h 2085975"/>
                  </a:gdLst>
                  <a:ahLst/>
                  <a:cxnLst>
                    <a:cxn ang="0">
                      <a:pos x="connsiteX0" y="connsiteY0"/>
                    </a:cxn>
                    <a:cxn ang="0">
                      <a:pos x="connsiteX1" y="connsiteY1"/>
                    </a:cxn>
                    <a:cxn ang="0">
                      <a:pos x="connsiteX2" y="connsiteY2"/>
                    </a:cxn>
                    <a:cxn ang="0">
                      <a:pos x="connsiteX3" y="connsiteY3"/>
                    </a:cxn>
                  </a:cxnLst>
                  <a:rect l="l" t="t" r="r" b="b"/>
                  <a:pathLst>
                    <a:path w="193674" h="2085975">
                      <a:moveTo>
                        <a:pt x="7937" y="0"/>
                      </a:moveTo>
                      <a:cubicBezTo>
                        <a:pt x="3968" y="407194"/>
                        <a:pt x="0" y="814388"/>
                        <a:pt x="26987" y="1038225"/>
                      </a:cubicBezTo>
                      <a:cubicBezTo>
                        <a:pt x="53974" y="1262062"/>
                        <a:pt x="146050" y="1168400"/>
                        <a:pt x="169862" y="1343025"/>
                      </a:cubicBezTo>
                      <a:cubicBezTo>
                        <a:pt x="193674" y="1517650"/>
                        <a:pt x="181768" y="1801812"/>
                        <a:pt x="169862" y="2085975"/>
                      </a:cubicBez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91" name="円/楕円 90"/>
              <p:cNvSpPr/>
              <p:nvPr/>
            </p:nvSpPr>
            <p:spPr bwMode="auto">
              <a:xfrm>
                <a:off x="6894513" y="3597276"/>
                <a:ext cx="225425" cy="225425"/>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2" name="正方形/長方形 91"/>
            <p:cNvSpPr/>
            <p:nvPr/>
          </p:nvSpPr>
          <p:spPr bwMode="auto">
            <a:xfrm>
              <a:off x="5307013" y="2738439"/>
              <a:ext cx="633412" cy="3302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阪神</a:t>
              </a:r>
              <a:endParaRPr lang="en-US" altLang="ja-JP" sz="900" dirty="0">
                <a:solidFill>
                  <a:schemeClr val="tx1"/>
                </a:solidFill>
              </a:endParaRPr>
            </a:p>
            <a:p>
              <a:pPr algn="ctr">
                <a:defRPr/>
              </a:pPr>
              <a:r>
                <a:rPr lang="ja-JP" altLang="en-US" sz="900" dirty="0">
                  <a:solidFill>
                    <a:schemeClr val="tx1"/>
                  </a:solidFill>
                </a:rPr>
                <a:t>なんば線</a:t>
              </a:r>
              <a:endParaRPr lang="en-US" altLang="ja-JP" sz="900" dirty="0">
                <a:solidFill>
                  <a:schemeClr val="tx1"/>
                </a:solidFill>
              </a:endParaRPr>
            </a:p>
          </p:txBody>
        </p:sp>
        <p:sp>
          <p:nvSpPr>
            <p:cNvPr id="96" name="正方形/長方形 95"/>
            <p:cNvSpPr/>
            <p:nvPr/>
          </p:nvSpPr>
          <p:spPr bwMode="auto">
            <a:xfrm>
              <a:off x="7380288" y="3573464"/>
              <a:ext cx="863600" cy="1428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近鉄難波線</a:t>
              </a:r>
              <a:endParaRPr lang="en-US" altLang="ja-JP" sz="900" dirty="0">
                <a:solidFill>
                  <a:schemeClr val="tx1"/>
                </a:solidFill>
              </a:endParaRPr>
            </a:p>
          </p:txBody>
        </p:sp>
        <p:sp>
          <p:nvSpPr>
            <p:cNvPr id="97" name="正方形/長方形 96"/>
            <p:cNvSpPr/>
            <p:nvPr/>
          </p:nvSpPr>
          <p:spPr bwMode="auto">
            <a:xfrm>
              <a:off x="7380288" y="3716338"/>
              <a:ext cx="863600" cy="1444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南海本線</a:t>
              </a:r>
              <a:endParaRPr lang="en-US" altLang="ja-JP" sz="900" dirty="0">
                <a:solidFill>
                  <a:schemeClr val="tx1"/>
                </a:solidFill>
              </a:endParaRPr>
            </a:p>
          </p:txBody>
        </p:sp>
        <p:sp>
          <p:nvSpPr>
            <p:cNvPr id="98" name="正方形/長方形 97"/>
            <p:cNvSpPr/>
            <p:nvPr/>
          </p:nvSpPr>
          <p:spPr bwMode="auto">
            <a:xfrm>
              <a:off x="5983288" y="4294188"/>
              <a:ext cx="863600" cy="2873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a:t>
              </a:r>
              <a:endParaRPr lang="en-US" altLang="ja-JP" sz="900" dirty="0">
                <a:solidFill>
                  <a:schemeClr val="tx1"/>
                </a:solidFill>
              </a:endParaRPr>
            </a:p>
            <a:p>
              <a:pPr algn="ctr">
                <a:defRPr/>
              </a:pPr>
              <a:r>
                <a:rPr lang="ja-JP" altLang="en-US" sz="900" dirty="0">
                  <a:solidFill>
                    <a:schemeClr val="tx1"/>
                  </a:solidFill>
                </a:rPr>
                <a:t>汐見橋線</a:t>
              </a:r>
              <a:endParaRPr lang="en-US" altLang="ja-JP" sz="900" dirty="0">
                <a:solidFill>
                  <a:schemeClr val="tx1"/>
                </a:solidFill>
              </a:endParaRPr>
            </a:p>
          </p:txBody>
        </p:sp>
        <p:sp>
          <p:nvSpPr>
            <p:cNvPr id="99" name="正方形/長方形 98"/>
            <p:cNvSpPr/>
            <p:nvPr/>
          </p:nvSpPr>
          <p:spPr bwMode="auto">
            <a:xfrm>
              <a:off x="7524750" y="2205039"/>
              <a:ext cx="863600" cy="2873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京阪本線</a:t>
              </a:r>
              <a:endParaRPr lang="en-US" altLang="ja-JP" sz="900" dirty="0">
                <a:solidFill>
                  <a:schemeClr val="tx1"/>
                </a:solidFill>
              </a:endParaRPr>
            </a:p>
            <a:p>
              <a:pPr algn="ctr">
                <a:defRPr/>
              </a:pPr>
              <a:r>
                <a:rPr lang="ja-JP" altLang="en-US" sz="900" dirty="0">
                  <a:solidFill>
                    <a:schemeClr val="tx1"/>
                  </a:solidFill>
                </a:rPr>
                <a:t>・中之島線</a:t>
              </a:r>
              <a:endParaRPr lang="en-US" altLang="ja-JP" sz="900" dirty="0">
                <a:solidFill>
                  <a:schemeClr val="tx1"/>
                </a:solidFill>
              </a:endParaRPr>
            </a:p>
          </p:txBody>
        </p:sp>
        <p:sp>
          <p:nvSpPr>
            <p:cNvPr id="100" name="正方形/長方形 99"/>
            <p:cNvSpPr/>
            <p:nvPr/>
          </p:nvSpPr>
          <p:spPr bwMode="auto">
            <a:xfrm>
              <a:off x="6659563" y="4508500"/>
              <a:ext cx="865187" cy="28892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阪堺</a:t>
              </a:r>
              <a:endParaRPr lang="en-US" altLang="ja-JP" sz="900" dirty="0">
                <a:solidFill>
                  <a:schemeClr val="tx1"/>
                </a:solidFill>
              </a:endParaRPr>
            </a:p>
            <a:p>
              <a:pPr algn="ctr">
                <a:defRPr/>
              </a:pPr>
              <a:r>
                <a:rPr lang="ja-JP" altLang="en-US" sz="900" dirty="0">
                  <a:solidFill>
                    <a:schemeClr val="tx1"/>
                  </a:solidFill>
                </a:rPr>
                <a:t>阪堺線</a:t>
              </a:r>
              <a:endParaRPr lang="en-US" altLang="ja-JP" sz="900" dirty="0">
                <a:solidFill>
                  <a:schemeClr val="tx1"/>
                </a:solidFill>
              </a:endParaRPr>
            </a:p>
          </p:txBody>
        </p:sp>
      </p:grpSp>
      <p:sp>
        <p:nvSpPr>
          <p:cNvPr id="4"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34820" name="Rectangle 37"/>
          <p:cNvSpPr>
            <a:spLocks noChangeArrowheads="1"/>
          </p:cNvSpPr>
          <p:nvPr/>
        </p:nvSpPr>
        <p:spPr bwMode="gray">
          <a:xfrm>
            <a:off x="3609975" y="2060575"/>
            <a:ext cx="241300" cy="4032250"/>
          </a:xfrm>
          <a:prstGeom prst="rect">
            <a:avLst/>
          </a:prstGeom>
          <a:solidFill>
            <a:schemeClr val="bg1"/>
          </a:solidFill>
          <a:ln>
            <a:noFill/>
          </a:ln>
          <a:extLst>
            <a:ext uri="{91240B29-F687-4F45-9708-019B960494DF}">
              <a14:hiddenLine xmlns="" xmlns:a14="http://schemas.microsoft.com/office/drawing/2010/main" w="57150" cmpd="thickThin"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34821" name="タイトル 3"/>
          <p:cNvSpPr txBox="1">
            <a:spLocks/>
          </p:cNvSpPr>
          <p:nvPr/>
        </p:nvSpPr>
        <p:spPr bwMode="auto">
          <a:xfrm>
            <a:off x="4029075" y="30163"/>
            <a:ext cx="5000625" cy="6629944"/>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5125" name="タイトル 3"/>
          <p:cNvSpPr>
            <a:spLocks/>
          </p:cNvSpPr>
          <p:nvPr/>
        </p:nvSpPr>
        <p:spPr bwMode="auto">
          <a:xfrm>
            <a:off x="107950" y="30163"/>
            <a:ext cx="3816350" cy="3203575"/>
          </a:xfrm>
          <a:prstGeom prst="rect">
            <a:avLst/>
          </a:prstGeom>
          <a:noFill/>
          <a:ln w="22225" algn="ctr">
            <a:solidFill>
              <a:schemeClr val="accent2"/>
            </a:solidFill>
            <a:miter lim="800000"/>
            <a:headEnd/>
            <a:tailEnd/>
          </a:ln>
        </p:spPr>
        <p:txBody>
          <a:bodyPr lIns="108000" tIns="72000" rIns="108000" bIns="72000"/>
          <a:lstStyle/>
          <a:p>
            <a:pPr marL="85725" indent="-85725">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85725" indent="-85725">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○交通網が発達するなど都市基盤が充実するとともに、生産年齢人口の割合、単身世帯（高齢者単身世帯を除く）の割合、また昼間人口が多いビジネス・商業エリア</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日本屈指のインバウンド観光拠点であるミナミや、民間活力による魅力向上が進む大阪城公園などに加えて、なんば駅前広場の改造や御堂筋の道路空間再生、新今宮駅への観光ホテル進出等により、更なる賑わい創出が図られている</a:t>
            </a: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○船場地区など大阪を代表するビジネスの中心地であり、大阪産業創造館やマイドームおおさかなど、大阪府市の産業支援機関が立地</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buFont typeface="Wingdings" pitchFamily="2" charset="2"/>
              <a:buNone/>
              <a:defRPr/>
            </a:pPr>
            <a:endParaRPr lang="en-US" altLang="ja-JP" sz="1300" dirty="0">
              <a:solidFill>
                <a:srgbClr val="000000"/>
              </a:solidFill>
              <a:latin typeface="HGP創英角ｺﾞｼｯｸUB" pitchFamily="50" charset="-128"/>
              <a:ea typeface="HGP創英角ｺﾞｼｯｸUB" pitchFamily="50" charset="-128"/>
            </a:endParaRPr>
          </a:p>
        </p:txBody>
      </p:sp>
      <p:sp>
        <p:nvSpPr>
          <p:cNvPr id="34823"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79388" y="3364245"/>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5128" name="タイトル 3"/>
          <p:cNvSpPr>
            <a:spLocks/>
          </p:cNvSpPr>
          <p:nvPr/>
        </p:nvSpPr>
        <p:spPr bwMode="auto">
          <a:xfrm>
            <a:off x="107950" y="3316620"/>
            <a:ext cx="3816350" cy="3355520"/>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eaLnBrk="0" hangingPunct="0">
              <a:defRPr/>
            </a:pPr>
            <a:r>
              <a:rPr lang="en-US" altLang="ja-JP" sz="1100" dirty="0">
                <a:solidFill>
                  <a:srgbClr val="000000"/>
                </a:solidFill>
                <a:latin typeface="+mn-ea"/>
                <a:ea typeface="ＭＳ Ｐゴシック" pitchFamily="50" charset="-128"/>
                <a:cs typeface="Times New Roman" pitchFamily="18" charset="0"/>
              </a:rPr>
              <a:t>【</a:t>
            </a:r>
            <a:r>
              <a:rPr lang="ja-JP" altLang="en-US" sz="1100" dirty="0">
                <a:solidFill>
                  <a:srgbClr val="000000"/>
                </a:solidFill>
                <a:latin typeface="+mn-ea"/>
                <a:ea typeface="ＭＳ Ｐゴシック" pitchFamily="50" charset="-128"/>
                <a:cs typeface="Times New Roman" pitchFamily="18" charset="0"/>
              </a:rPr>
              <a:t>人口</a:t>
            </a:r>
            <a:r>
              <a:rPr lang="en-US" altLang="ja-JP" sz="1100" dirty="0">
                <a:solidFill>
                  <a:srgbClr val="000000"/>
                </a:solidFill>
                <a:latin typeface="+mn-ea"/>
                <a:ea typeface="ＭＳ Ｐゴシック" pitchFamily="50" charset="-128"/>
                <a:cs typeface="Times New Roman" pitchFamily="18" charset="0"/>
              </a:rPr>
              <a:t>】</a:t>
            </a:r>
          </a:p>
          <a:p>
            <a:pPr eaLnBrk="0" hangingPunct="0">
              <a:defRPr/>
            </a:pPr>
            <a:r>
              <a:rPr lang="ja-JP" altLang="en-US" sz="1100" dirty="0">
                <a:solidFill>
                  <a:srgbClr val="000000"/>
                </a:solidFill>
                <a:latin typeface="+mn-ea"/>
                <a:ea typeface="ＭＳ Ｐゴシック" pitchFamily="50" charset="-128"/>
                <a:cs typeface="Times New Roman" pitchFamily="18" charset="0"/>
              </a:rPr>
              <a:t>○平成</a:t>
            </a:r>
            <a:r>
              <a:rPr lang="en-US" altLang="ja-JP" sz="1100" dirty="0">
                <a:solidFill>
                  <a:srgbClr val="000000"/>
                </a:solidFill>
                <a:latin typeface="+mn-ea"/>
                <a:ea typeface="ＭＳ Ｐゴシック" pitchFamily="50" charset="-128"/>
                <a:cs typeface="Times New Roman" pitchFamily="18" charset="0"/>
              </a:rPr>
              <a:t>27</a:t>
            </a:r>
            <a:r>
              <a:rPr lang="ja-JP" altLang="en-US" sz="1100" dirty="0">
                <a:solidFill>
                  <a:srgbClr val="000000"/>
                </a:solidFill>
                <a:latin typeface="+mn-ea"/>
                <a:ea typeface="ＭＳ Ｐゴシック" pitchFamily="50" charset="-128"/>
                <a:cs typeface="Times New Roman" pitchFamily="18" charset="0"/>
              </a:rPr>
              <a:t>年の人口は</a:t>
            </a:r>
            <a:r>
              <a:rPr lang="en-US" altLang="ja-JP" sz="1100" dirty="0">
                <a:solidFill>
                  <a:srgbClr val="000000"/>
                </a:solidFill>
                <a:latin typeface="+mn-ea"/>
                <a:ea typeface="ＭＳ Ｐゴシック" pitchFamily="50" charset="-128"/>
                <a:cs typeface="Times New Roman" pitchFamily="18" charset="0"/>
              </a:rPr>
              <a:t>320,406</a:t>
            </a:r>
            <a:r>
              <a:rPr lang="ja-JP" altLang="en-US" sz="1100" dirty="0">
                <a:solidFill>
                  <a:srgbClr val="000000"/>
                </a:solidFill>
                <a:latin typeface="+mn-ea"/>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人口推移を見ると</a:t>
            </a:r>
            <a:r>
              <a:rPr lang="ja-JP" altLang="en-US" sz="1100" dirty="0">
                <a:solidFill>
                  <a:srgbClr val="000000"/>
                </a:solidFill>
                <a:latin typeface="+mn-ea"/>
                <a:ea typeface="ＭＳ Ｐゴシック" pitchFamily="50" charset="-128"/>
                <a:cs typeface="Times New Roman" pitchFamily="18" charset="0"/>
              </a:rPr>
              <a:t>増加傾向</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○平成</a:t>
            </a:r>
            <a:r>
              <a:rPr lang="en-US" altLang="ja-JP" sz="1100" dirty="0">
                <a:solidFill>
                  <a:srgbClr val="000000"/>
                </a:solidFill>
                <a:latin typeface="+mn-ea"/>
                <a:ea typeface="ＭＳ Ｐゴシック" pitchFamily="50" charset="-128"/>
                <a:cs typeface="Times New Roman" pitchFamily="18" charset="0"/>
              </a:rPr>
              <a:t>27</a:t>
            </a:r>
            <a:r>
              <a:rPr lang="ja-JP" altLang="en-US" sz="1100" dirty="0">
                <a:solidFill>
                  <a:srgbClr val="000000"/>
                </a:solidFill>
                <a:latin typeface="+mn-ea"/>
                <a:ea typeface="ＭＳ Ｐゴシック" pitchFamily="50" charset="-128"/>
                <a:cs typeface="Times New Roman" pitchFamily="18" charset="0"/>
              </a:rPr>
              <a:t>年の生産年齢人口（</a:t>
            </a:r>
            <a:r>
              <a:rPr lang="en-US" altLang="ja-JP" sz="1100" dirty="0">
                <a:solidFill>
                  <a:srgbClr val="000000"/>
                </a:solidFill>
                <a:latin typeface="+mn-ea"/>
                <a:ea typeface="ＭＳ Ｐゴシック" pitchFamily="50" charset="-128"/>
                <a:cs typeface="Times New Roman" pitchFamily="18" charset="0"/>
              </a:rPr>
              <a:t>15</a:t>
            </a:r>
            <a:r>
              <a:rPr lang="ja-JP" altLang="en-US" sz="1100" dirty="0">
                <a:solidFill>
                  <a:srgbClr val="000000"/>
                </a:solidFill>
                <a:latin typeface="+mn-ea"/>
                <a:ea typeface="ＭＳ Ｐゴシック" pitchFamily="50" charset="-128"/>
                <a:cs typeface="Times New Roman" pitchFamily="18" charset="0"/>
              </a:rPr>
              <a:t>歳以上～</a:t>
            </a:r>
            <a:r>
              <a:rPr lang="en-US" altLang="ja-JP" sz="1100" dirty="0">
                <a:solidFill>
                  <a:srgbClr val="000000"/>
                </a:solidFill>
                <a:latin typeface="+mn-ea"/>
                <a:ea typeface="ＭＳ Ｐゴシック" pitchFamily="50" charset="-128"/>
                <a:cs typeface="Times New Roman" pitchFamily="18" charset="0"/>
              </a:rPr>
              <a:t>65</a:t>
            </a:r>
            <a:r>
              <a:rPr lang="ja-JP" altLang="en-US" sz="1100" dirty="0">
                <a:solidFill>
                  <a:srgbClr val="000000"/>
                </a:solidFill>
                <a:latin typeface="+mn-ea"/>
                <a:ea typeface="ＭＳ Ｐゴシック" pitchFamily="50" charset="-128"/>
                <a:cs typeface="Times New Roman" pitchFamily="18" charset="0"/>
              </a:rPr>
              <a:t>歳未満）の割合</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　　は</a:t>
            </a:r>
            <a:r>
              <a:rPr lang="en-US" altLang="ja-JP" sz="1100" dirty="0">
                <a:solidFill>
                  <a:srgbClr val="000000"/>
                </a:solidFill>
                <a:latin typeface="+mn-ea"/>
                <a:ea typeface="ＭＳ Ｐゴシック" pitchFamily="50" charset="-128"/>
                <a:cs typeface="Times New Roman" pitchFamily="18" charset="0"/>
              </a:rPr>
              <a:t>70.6</a:t>
            </a:r>
            <a:r>
              <a:rPr lang="ja-JP" altLang="en-US" sz="1100" dirty="0">
                <a:solidFill>
                  <a:srgbClr val="000000"/>
                </a:solidFill>
                <a:latin typeface="+mn-ea"/>
                <a:ea typeface="ＭＳ Ｐゴシック" pitchFamily="50" charset="-128"/>
                <a:cs typeface="Times New Roman" pitchFamily="18" charset="0"/>
              </a:rPr>
              <a:t>％となっており、総合区</a:t>
            </a:r>
            <a:r>
              <a:rPr lang="en-US" altLang="ja-JP" sz="1100" dirty="0">
                <a:solidFill>
                  <a:srgbClr val="000000"/>
                </a:solidFill>
                <a:latin typeface="+mn-ea"/>
                <a:ea typeface="ＭＳ Ｐゴシック" pitchFamily="50" charset="-128"/>
                <a:cs typeface="Times New Roman" pitchFamily="18" charset="0"/>
              </a:rPr>
              <a:t>(8</a:t>
            </a:r>
            <a:r>
              <a:rPr lang="ja-JP" altLang="en-US" sz="1100" dirty="0">
                <a:solidFill>
                  <a:srgbClr val="000000"/>
                </a:solidFill>
                <a:latin typeface="+mn-ea"/>
                <a:ea typeface="ＭＳ Ｐゴシック" pitchFamily="50" charset="-128"/>
                <a:cs typeface="Times New Roman" pitchFamily="18" charset="0"/>
              </a:rPr>
              <a:t>区</a:t>
            </a:r>
            <a:r>
              <a:rPr lang="en-US" altLang="ja-JP" sz="1100" dirty="0">
                <a:solidFill>
                  <a:srgbClr val="000000"/>
                </a:solidFill>
                <a:latin typeface="+mn-ea"/>
                <a:ea typeface="ＭＳ Ｐゴシック" pitchFamily="50" charset="-128"/>
                <a:cs typeface="Times New Roman" pitchFamily="18" charset="0"/>
              </a:rPr>
              <a:t>)</a:t>
            </a:r>
            <a:r>
              <a:rPr lang="ja-JP" altLang="en-US" sz="1100" dirty="0">
                <a:solidFill>
                  <a:srgbClr val="000000"/>
                </a:solidFill>
                <a:latin typeface="+mn-ea"/>
                <a:ea typeface="ＭＳ Ｐゴシック" pitchFamily="50" charset="-128"/>
                <a:cs typeface="Times New Roman" pitchFamily="18" charset="0"/>
              </a:rPr>
              <a:t>平均の</a:t>
            </a:r>
            <a:r>
              <a:rPr lang="en-US" altLang="ja-JP" sz="1100" dirty="0">
                <a:solidFill>
                  <a:srgbClr val="000000"/>
                </a:solidFill>
                <a:latin typeface="+mn-ea"/>
                <a:ea typeface="ＭＳ Ｐゴシック" pitchFamily="50" charset="-128"/>
                <a:cs typeface="Times New Roman" pitchFamily="18" charset="0"/>
              </a:rPr>
              <a:t>63.7</a:t>
            </a:r>
            <a:r>
              <a:rPr lang="ja-JP" altLang="en-US" sz="1100" dirty="0">
                <a:solidFill>
                  <a:srgbClr val="000000"/>
                </a:solidFill>
                <a:latin typeface="+mn-ea"/>
                <a:ea typeface="ＭＳ Ｐゴシック" pitchFamily="50" charset="-128"/>
                <a:cs typeface="Times New Roman" pitchFamily="18" charset="0"/>
              </a:rPr>
              <a:t>％を上回</a:t>
            </a:r>
            <a:r>
              <a:rPr lang="ja-JP" altLang="en-US" sz="1100" dirty="0" err="1">
                <a:solidFill>
                  <a:srgbClr val="000000"/>
                </a:solidFill>
                <a:latin typeface="+mn-ea"/>
                <a:ea typeface="ＭＳ Ｐゴシック" pitchFamily="50" charset="-128"/>
                <a:cs typeface="Times New Roman" pitchFamily="18" charset="0"/>
              </a:rPr>
              <a:t>っ</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　　ている</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○平成</a:t>
            </a:r>
            <a:r>
              <a:rPr lang="en-US" altLang="ja-JP" sz="1100" dirty="0">
                <a:solidFill>
                  <a:srgbClr val="000000"/>
                </a:solidFill>
                <a:latin typeface="+mn-ea"/>
                <a:ea typeface="ＭＳ Ｐゴシック" pitchFamily="50" charset="-128"/>
                <a:cs typeface="Times New Roman" pitchFamily="18" charset="0"/>
              </a:rPr>
              <a:t>47</a:t>
            </a:r>
            <a:r>
              <a:rPr lang="ja-JP" altLang="en-US" sz="1100" dirty="0">
                <a:solidFill>
                  <a:srgbClr val="000000"/>
                </a:solidFill>
                <a:latin typeface="+mn-ea"/>
                <a:ea typeface="ＭＳ Ｐゴシック" pitchFamily="50" charset="-128"/>
                <a:cs typeface="Times New Roman" pitchFamily="18" charset="0"/>
              </a:rPr>
              <a:t>年の将来推計人口は</a:t>
            </a:r>
            <a:r>
              <a:rPr lang="en-US" altLang="ja-JP" sz="1100" dirty="0">
                <a:solidFill>
                  <a:srgbClr val="000000"/>
                </a:solidFill>
                <a:latin typeface="+mn-ea"/>
                <a:ea typeface="ＭＳ Ｐゴシック" pitchFamily="50" charset="-128"/>
                <a:cs typeface="Times New Roman" pitchFamily="18" charset="0"/>
              </a:rPr>
              <a:t>312,311</a:t>
            </a:r>
            <a:r>
              <a:rPr lang="ja-JP" altLang="en-US" sz="1100" dirty="0">
                <a:solidFill>
                  <a:srgbClr val="000000"/>
                </a:solidFill>
                <a:latin typeface="+mn-ea"/>
                <a:ea typeface="ＭＳ Ｐゴシック" pitchFamily="50" charset="-128"/>
                <a:cs typeface="Times New Roman" pitchFamily="18" charset="0"/>
              </a:rPr>
              <a:t>人で今後は減少傾向</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　  と予測される</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en-US" altLang="ja-JP" sz="1100" dirty="0">
                <a:solidFill>
                  <a:srgbClr val="000000"/>
                </a:solidFill>
                <a:latin typeface="+mn-ea"/>
                <a:ea typeface="ＭＳ Ｐゴシック" pitchFamily="50" charset="-128"/>
                <a:cs typeface="Times New Roman" pitchFamily="18" charset="0"/>
              </a:rPr>
              <a:t>【</a:t>
            </a:r>
            <a:r>
              <a:rPr lang="ja-JP" altLang="en-US" sz="1100" dirty="0">
                <a:solidFill>
                  <a:srgbClr val="000000"/>
                </a:solidFill>
                <a:latin typeface="+mn-ea"/>
                <a:ea typeface="ＭＳ Ｐゴシック" pitchFamily="50" charset="-128"/>
                <a:cs typeface="Times New Roman" pitchFamily="18" charset="0"/>
              </a:rPr>
              <a:t>産業</a:t>
            </a:r>
            <a:r>
              <a:rPr lang="en-US" altLang="ja-JP" sz="1100" dirty="0">
                <a:solidFill>
                  <a:srgbClr val="000000"/>
                </a:solidFill>
                <a:latin typeface="+mn-ea"/>
                <a:ea typeface="ＭＳ Ｐゴシック" pitchFamily="50" charset="-128"/>
                <a:cs typeface="Times New Roman" pitchFamily="18" charset="0"/>
              </a:rPr>
              <a:t>】</a:t>
            </a:r>
          </a:p>
          <a:p>
            <a:pPr eaLnBrk="0" hangingPunct="0">
              <a:defRPr/>
            </a:pPr>
            <a:r>
              <a:rPr lang="ja-JP" altLang="en-US" sz="1100" dirty="0">
                <a:solidFill>
                  <a:srgbClr val="000000"/>
                </a:solidFill>
                <a:latin typeface="+mn-ea"/>
                <a:ea typeface="ＭＳ Ｐゴシック" pitchFamily="50" charset="-128"/>
                <a:cs typeface="Times New Roman" pitchFamily="18" charset="0"/>
              </a:rPr>
              <a:t>○全産業の総生産は</a:t>
            </a:r>
            <a:r>
              <a:rPr lang="en-US" altLang="ja-JP" sz="1100" dirty="0">
                <a:solidFill>
                  <a:srgbClr val="000000"/>
                </a:solidFill>
                <a:latin typeface="+mn-ea"/>
                <a:ea typeface="ＭＳ Ｐゴシック" pitchFamily="50" charset="-128"/>
                <a:cs typeface="Times New Roman" pitchFamily="18" charset="0"/>
              </a:rPr>
              <a:t>7</a:t>
            </a:r>
            <a:r>
              <a:rPr lang="ja-JP" altLang="en-US" sz="1100" dirty="0">
                <a:solidFill>
                  <a:srgbClr val="000000"/>
                </a:solidFill>
                <a:latin typeface="+mn-ea"/>
                <a:ea typeface="ＭＳ Ｐゴシック" pitchFamily="50" charset="-128"/>
                <a:cs typeface="Times New Roman" pitchFamily="18" charset="0"/>
              </a:rPr>
              <a:t>兆</a:t>
            </a:r>
            <a:r>
              <a:rPr lang="en-US" altLang="ja-JP" sz="1100" dirty="0">
                <a:solidFill>
                  <a:srgbClr val="000000"/>
                </a:solidFill>
                <a:latin typeface="+mn-ea"/>
                <a:ea typeface="ＭＳ Ｐゴシック" pitchFamily="50" charset="-128"/>
                <a:cs typeface="Times New Roman" pitchFamily="18" charset="0"/>
              </a:rPr>
              <a:t>5,736</a:t>
            </a:r>
            <a:r>
              <a:rPr lang="ja-JP" altLang="en-US" sz="1100" dirty="0">
                <a:solidFill>
                  <a:srgbClr val="000000"/>
                </a:solidFill>
                <a:latin typeface="+mn-ea"/>
                <a:ea typeface="ＭＳ Ｐゴシック" pitchFamily="50" charset="-128"/>
                <a:cs typeface="Times New Roman" pitchFamily="18" charset="0"/>
              </a:rPr>
              <a:t>億円　　</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○商業の販売額は</a:t>
            </a:r>
            <a:r>
              <a:rPr lang="en-US" altLang="ja-JP" sz="1100" dirty="0">
                <a:solidFill>
                  <a:srgbClr val="000000"/>
                </a:solidFill>
                <a:latin typeface="+mn-ea"/>
                <a:ea typeface="ＭＳ Ｐゴシック" pitchFamily="50" charset="-128"/>
                <a:cs typeface="Times New Roman" pitchFamily="18" charset="0"/>
              </a:rPr>
              <a:t>16</a:t>
            </a:r>
            <a:r>
              <a:rPr lang="ja-JP" altLang="en-US" sz="1100" dirty="0">
                <a:solidFill>
                  <a:srgbClr val="000000"/>
                </a:solidFill>
                <a:latin typeface="+mn-ea"/>
                <a:ea typeface="ＭＳ Ｐゴシック" pitchFamily="50" charset="-128"/>
                <a:cs typeface="Times New Roman" pitchFamily="18" charset="0"/>
              </a:rPr>
              <a:t>兆</a:t>
            </a:r>
            <a:r>
              <a:rPr lang="en-US" altLang="ja-JP" sz="1100" dirty="0">
                <a:solidFill>
                  <a:srgbClr val="000000"/>
                </a:solidFill>
                <a:latin typeface="+mn-ea"/>
                <a:ea typeface="ＭＳ Ｐゴシック" pitchFamily="50" charset="-128"/>
                <a:cs typeface="Times New Roman" pitchFamily="18" charset="0"/>
              </a:rPr>
              <a:t>8,504</a:t>
            </a:r>
            <a:r>
              <a:rPr lang="ja-JP" altLang="en-US" sz="1100" dirty="0">
                <a:solidFill>
                  <a:srgbClr val="000000"/>
                </a:solidFill>
                <a:latin typeface="+mn-ea"/>
                <a:ea typeface="ＭＳ Ｐゴシック" pitchFamily="50" charset="-128"/>
                <a:cs typeface="Times New Roman" pitchFamily="18" charset="0"/>
              </a:rPr>
              <a:t>億円となっており、総合区</a:t>
            </a:r>
            <a:r>
              <a:rPr lang="en-US" altLang="ja-JP" sz="1100" dirty="0">
                <a:solidFill>
                  <a:srgbClr val="000000"/>
                </a:solidFill>
                <a:latin typeface="+mn-ea"/>
                <a:ea typeface="ＭＳ Ｐゴシック" pitchFamily="50" charset="-128"/>
                <a:cs typeface="Times New Roman" pitchFamily="18" charset="0"/>
              </a:rPr>
              <a:t>(8</a:t>
            </a:r>
            <a:r>
              <a:rPr lang="ja-JP" altLang="en-US" sz="1100" dirty="0">
                <a:solidFill>
                  <a:srgbClr val="000000"/>
                </a:solidFill>
                <a:latin typeface="+mn-ea"/>
                <a:ea typeface="ＭＳ Ｐゴシック" pitchFamily="50" charset="-128"/>
                <a:cs typeface="Times New Roman" pitchFamily="18" charset="0"/>
              </a:rPr>
              <a:t>区）</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　 平均の</a:t>
            </a:r>
            <a:r>
              <a:rPr lang="en-US" altLang="ja-JP" sz="1100" dirty="0">
                <a:solidFill>
                  <a:srgbClr val="000000"/>
                </a:solidFill>
                <a:latin typeface="+mn-ea"/>
                <a:ea typeface="ＭＳ Ｐゴシック" pitchFamily="50" charset="-128"/>
                <a:cs typeface="Times New Roman" pitchFamily="18" charset="0"/>
              </a:rPr>
              <a:t>4</a:t>
            </a:r>
            <a:r>
              <a:rPr lang="ja-JP" altLang="en-US" sz="1100" dirty="0">
                <a:solidFill>
                  <a:srgbClr val="000000"/>
                </a:solidFill>
                <a:latin typeface="+mn-ea"/>
                <a:ea typeface="ＭＳ Ｐゴシック" pitchFamily="50" charset="-128"/>
                <a:cs typeface="Times New Roman" pitchFamily="18" charset="0"/>
              </a:rPr>
              <a:t>兆</a:t>
            </a:r>
            <a:r>
              <a:rPr lang="en-US" altLang="ja-JP" sz="1100" dirty="0">
                <a:solidFill>
                  <a:srgbClr val="000000"/>
                </a:solidFill>
                <a:latin typeface="+mn-ea"/>
                <a:ea typeface="ＭＳ Ｐゴシック" pitchFamily="50" charset="-128"/>
                <a:cs typeface="Times New Roman" pitchFamily="18" charset="0"/>
              </a:rPr>
              <a:t>3,435</a:t>
            </a:r>
            <a:r>
              <a:rPr lang="ja-JP" altLang="en-US" sz="1100" dirty="0">
                <a:solidFill>
                  <a:srgbClr val="000000"/>
                </a:solidFill>
                <a:latin typeface="+mn-ea"/>
                <a:ea typeface="ＭＳ Ｐゴシック" pitchFamily="50" charset="-128"/>
                <a:cs typeface="Times New Roman" pitchFamily="18" charset="0"/>
              </a:rPr>
              <a:t>億円を上回っている </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en-US" altLang="ja-JP" sz="1100" dirty="0">
                <a:solidFill>
                  <a:srgbClr val="000000"/>
                </a:solidFill>
                <a:latin typeface="+mn-ea"/>
                <a:ea typeface="ＭＳ Ｐゴシック" pitchFamily="50" charset="-128"/>
                <a:cs typeface="Times New Roman" pitchFamily="18" charset="0"/>
              </a:rPr>
              <a:t>【</a:t>
            </a:r>
            <a:r>
              <a:rPr lang="ja-JP" altLang="en-US" sz="1100" dirty="0">
                <a:solidFill>
                  <a:srgbClr val="000000"/>
                </a:solidFill>
                <a:latin typeface="+mn-ea"/>
                <a:ea typeface="ＭＳ Ｐゴシック" pitchFamily="50" charset="-128"/>
                <a:cs typeface="Times New Roman" pitchFamily="18" charset="0"/>
              </a:rPr>
              <a:t>まち・暮らし</a:t>
            </a:r>
            <a:r>
              <a:rPr lang="en-US" altLang="ja-JP" sz="1100" dirty="0">
                <a:solidFill>
                  <a:srgbClr val="000000"/>
                </a:solidFill>
                <a:latin typeface="+mn-ea"/>
                <a:ea typeface="ＭＳ Ｐゴシック" pitchFamily="50" charset="-128"/>
                <a:cs typeface="Times New Roman" pitchFamily="18" charset="0"/>
              </a:rPr>
              <a:t>】</a:t>
            </a:r>
          </a:p>
          <a:p>
            <a:pPr eaLnBrk="0" hangingPunct="0">
              <a:defRPr/>
            </a:pPr>
            <a:r>
              <a:rPr lang="ja-JP" altLang="en-US" sz="1100" dirty="0">
                <a:solidFill>
                  <a:srgbClr val="000000"/>
                </a:solidFill>
                <a:latin typeface="+mn-ea"/>
                <a:ea typeface="ＭＳ Ｐゴシック" pitchFamily="50" charset="-128"/>
                <a:cs typeface="Times New Roman" pitchFamily="18" charset="0"/>
              </a:rPr>
              <a:t>○建物用途の割合は商業が</a:t>
            </a:r>
            <a:r>
              <a:rPr lang="en-US" altLang="ja-JP" sz="1100" dirty="0">
                <a:solidFill>
                  <a:srgbClr val="000000"/>
                </a:solidFill>
                <a:latin typeface="+mn-ea"/>
                <a:ea typeface="ＭＳ Ｐゴシック" pitchFamily="50" charset="-128"/>
                <a:cs typeface="Times New Roman" pitchFamily="18" charset="0"/>
              </a:rPr>
              <a:t>37.6</a:t>
            </a:r>
            <a:r>
              <a:rPr lang="ja-JP" altLang="en-US" sz="1100" dirty="0">
                <a:solidFill>
                  <a:srgbClr val="000000"/>
                </a:solidFill>
                <a:latin typeface="+mn-ea"/>
                <a:ea typeface="ＭＳ Ｐゴシック" pitchFamily="50" charset="-128"/>
                <a:cs typeface="Times New Roman" pitchFamily="18" charset="0"/>
              </a:rPr>
              <a:t>％と全体に占める割合が大</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　　きい</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ja-JP" sz="1100" dirty="0">
                <a:latin typeface="+mn-ea"/>
                <a:ea typeface="ＭＳ Ｐゴシック" pitchFamily="50" charset="-128"/>
              </a:rPr>
              <a:t>○区域内には鉄道駅が</a:t>
            </a:r>
            <a:r>
              <a:rPr lang="en-US" altLang="ja-JP" sz="1100" dirty="0">
                <a:latin typeface="+mn-ea"/>
                <a:ea typeface="ＭＳ Ｐゴシック" pitchFamily="50" charset="-128"/>
              </a:rPr>
              <a:t>63 </a:t>
            </a:r>
            <a:r>
              <a:rPr lang="ja-JP" altLang="ja-JP" sz="1100" dirty="0">
                <a:latin typeface="+mn-ea"/>
                <a:ea typeface="ＭＳ Ｐゴシック" pitchFamily="50" charset="-128"/>
              </a:rPr>
              <a:t>駅設置されており、１ｋ㎡あたりの</a:t>
            </a:r>
            <a:endParaRPr lang="en-US" altLang="ja-JP" sz="1100" dirty="0">
              <a:latin typeface="+mn-ea"/>
              <a:ea typeface="ＭＳ Ｐゴシック" pitchFamily="50" charset="-128"/>
            </a:endParaRPr>
          </a:p>
          <a:p>
            <a:pPr eaLnBrk="0" hangingPunct="0">
              <a:defRPr/>
            </a:pPr>
            <a:r>
              <a:rPr lang="en-US" altLang="ja-JP" sz="1100" dirty="0">
                <a:latin typeface="+mn-ea"/>
                <a:ea typeface="ＭＳ Ｐゴシック" pitchFamily="50" charset="-128"/>
              </a:rPr>
              <a:t>    </a:t>
            </a:r>
            <a:r>
              <a:rPr lang="ja-JP" altLang="ja-JP" sz="1100" dirty="0">
                <a:latin typeface="+mn-ea"/>
                <a:ea typeface="ＭＳ Ｐゴシック" pitchFamily="50" charset="-128"/>
              </a:rPr>
              <a:t>鉄道駅数は</a:t>
            </a:r>
            <a:r>
              <a:rPr lang="en-US" altLang="ja-JP" sz="1100" dirty="0">
                <a:latin typeface="+mn-ea"/>
                <a:ea typeface="ＭＳ Ｐゴシック" pitchFamily="50" charset="-128"/>
              </a:rPr>
              <a:t>2.3</a:t>
            </a:r>
            <a:r>
              <a:rPr lang="ja-JP" altLang="ja-JP" sz="1100" dirty="0">
                <a:latin typeface="+mn-ea"/>
                <a:ea typeface="ＭＳ Ｐゴシック" pitchFamily="50" charset="-128"/>
              </a:rPr>
              <a:t>駅ある</a:t>
            </a:r>
            <a:endParaRPr lang="en-US" altLang="ja-JP" sz="1100" dirty="0">
              <a:latin typeface="+mn-ea"/>
              <a:ea typeface="ＭＳ Ｐゴシック" pitchFamily="50" charset="-128"/>
            </a:endParaRPr>
          </a:p>
          <a:p>
            <a:pPr eaLnBrk="0" hangingPunct="0">
              <a:defRPr/>
            </a:pPr>
            <a:r>
              <a:rPr lang="ja-JP" altLang="en-US" sz="1100" dirty="0">
                <a:latin typeface="+mn-ea"/>
                <a:ea typeface="ＭＳ Ｐゴシック" pitchFamily="50" charset="-128"/>
              </a:rPr>
              <a:t>○病院・診療所数は</a:t>
            </a:r>
            <a:r>
              <a:rPr lang="en-US" altLang="ja-JP" sz="1100" dirty="0">
                <a:latin typeface="+mn-ea"/>
                <a:ea typeface="ＭＳ Ｐゴシック" pitchFamily="50" charset="-128"/>
              </a:rPr>
              <a:t>1,110</a:t>
            </a:r>
            <a:r>
              <a:rPr lang="ja-JP" altLang="en-US" sz="1100" dirty="0">
                <a:latin typeface="+mn-ea"/>
                <a:ea typeface="ＭＳ Ｐゴシック" pitchFamily="50" charset="-128"/>
              </a:rPr>
              <a:t>カ所で、千人あたりの病院・診療所</a:t>
            </a:r>
            <a:endParaRPr lang="en-US" altLang="ja-JP" sz="1100" dirty="0">
              <a:latin typeface="+mn-ea"/>
              <a:ea typeface="ＭＳ Ｐゴシック" pitchFamily="50" charset="-128"/>
            </a:endParaRPr>
          </a:p>
          <a:p>
            <a:pPr eaLnBrk="0" hangingPunct="0">
              <a:defRPr/>
            </a:pPr>
            <a:r>
              <a:rPr lang="ja-JP" altLang="en-US" sz="1100" dirty="0">
                <a:latin typeface="+mn-ea"/>
                <a:ea typeface="ＭＳ Ｐゴシック" pitchFamily="50" charset="-128"/>
              </a:rPr>
              <a:t>　 数は</a:t>
            </a:r>
            <a:r>
              <a:rPr lang="en-US" altLang="ja-JP" sz="1100" dirty="0">
                <a:latin typeface="+mn-ea"/>
                <a:ea typeface="ＭＳ Ｐゴシック" pitchFamily="50" charset="-128"/>
              </a:rPr>
              <a:t>3.5</a:t>
            </a:r>
            <a:r>
              <a:rPr lang="ja-JP" altLang="en-US" sz="1100" dirty="0">
                <a:latin typeface="+mn-ea"/>
                <a:ea typeface="ＭＳ Ｐゴシック" pitchFamily="50" charset="-128"/>
              </a:rPr>
              <a:t>カ所である</a:t>
            </a:r>
            <a:endParaRPr lang="en-US" altLang="ja-JP" sz="1100" dirty="0">
              <a:latin typeface="+mn-ea"/>
              <a:ea typeface="ＭＳ Ｐゴシック" pitchFamily="50" charset="-128"/>
            </a:endParaRPr>
          </a:p>
          <a:p>
            <a:pPr marL="85725" indent="-85725">
              <a:lnSpc>
                <a:spcPts val="1800"/>
              </a:lnSpc>
              <a:buFont typeface="Wingdings" pitchFamily="2" charset="2"/>
              <a:buNone/>
              <a:defRPr/>
            </a:pPr>
            <a:endParaRPr lang="ja-JP" altLang="en-US" sz="1100" dirty="0">
              <a:solidFill>
                <a:srgbClr val="000000"/>
              </a:solidFill>
              <a:latin typeface="HGP創英角ｺﾞｼｯｸUB" pitchFamily="50" charset="-128"/>
              <a:ea typeface="HGP創英角ｺﾞｼｯｸUB" pitchFamily="50" charset="-128"/>
            </a:endParaRPr>
          </a:p>
        </p:txBody>
      </p:sp>
      <p:sp>
        <p:nvSpPr>
          <p:cNvPr id="34826" name="テキスト ボックス 57"/>
          <p:cNvSpPr>
            <a:spLocks noChangeArrowheads="1"/>
          </p:cNvSpPr>
          <p:nvPr/>
        </p:nvSpPr>
        <p:spPr bwMode="auto">
          <a:xfrm>
            <a:off x="4211638" y="5799138"/>
            <a:ext cx="4679950"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地下鉄７路線、</a:t>
            </a:r>
            <a:r>
              <a:rPr lang="ja-JP" altLang="en-US" sz="1100">
                <a:latin typeface="HGP創英角ｺﾞｼｯｸUB" pitchFamily="50" charset="-128"/>
              </a:rPr>
              <a:t>ＪＲ２路線、私鉄７路線</a:t>
            </a:r>
            <a:r>
              <a:rPr lang="ja-JP" altLang="en-US" sz="1100"/>
              <a:t>が走り、主要駅として、淀屋橋駅、難波駅</a:t>
            </a:r>
            <a:r>
              <a:rPr lang="ja-JP" altLang="en-US" sz="1100">
                <a:solidFill>
                  <a:srgbClr val="000000"/>
                </a:solidFill>
              </a:rPr>
              <a:t>を有する</a:t>
            </a:r>
          </a:p>
          <a:p>
            <a:pPr eaLnBrk="1" hangingPunct="1">
              <a:buFont typeface="Wingdings" pitchFamily="2" charset="2"/>
              <a:buChar char="ü"/>
            </a:pPr>
            <a:r>
              <a:rPr lang="ja-JP" altLang="ja-JP" sz="1100"/>
              <a:t>北を</a:t>
            </a:r>
            <a:r>
              <a:rPr lang="ja-JP" altLang="en-US" sz="1100"/>
              <a:t>土佐堀</a:t>
            </a:r>
            <a:r>
              <a:rPr lang="ja-JP" altLang="ja-JP" sz="1100"/>
              <a:t>川、中央部を東西に</a:t>
            </a:r>
            <a:r>
              <a:rPr lang="ja-JP" altLang="en-US" sz="1100"/>
              <a:t>道頓堀川が</a:t>
            </a:r>
            <a:r>
              <a:rPr lang="ja-JP" altLang="ja-JP" sz="1100"/>
              <a:t>流れ</a:t>
            </a:r>
            <a:r>
              <a:rPr lang="ja-JP" altLang="en-US" sz="1100"/>
              <a:t>、西は大阪湾に面し、東部 </a:t>
            </a:r>
            <a:endParaRPr lang="en-US" altLang="ja-JP" sz="1100"/>
          </a:p>
          <a:p>
            <a:pPr eaLnBrk="1" hangingPunct="1"/>
            <a:r>
              <a:rPr lang="en-US" altLang="ja-JP" sz="1100"/>
              <a:t>    </a:t>
            </a:r>
            <a:r>
              <a:rPr lang="ja-JP" altLang="en-US" sz="1100"/>
              <a:t>を上町台地が縦断してい</a:t>
            </a:r>
            <a:r>
              <a:rPr lang="ja-JP" altLang="ja-JP" sz="1100"/>
              <a:t>る</a:t>
            </a:r>
            <a:endParaRPr lang="ja-JP" altLang="en-US" sz="1100">
              <a:solidFill>
                <a:srgbClr val="000000"/>
              </a:solidFill>
            </a:endParaRPr>
          </a:p>
        </p:txBody>
      </p:sp>
      <p:sp>
        <p:nvSpPr>
          <p:cNvPr id="94" name="正方形/長方形 93"/>
          <p:cNvSpPr/>
          <p:nvPr/>
        </p:nvSpPr>
        <p:spPr bwMode="auto">
          <a:xfrm>
            <a:off x="7740650" y="4365625"/>
            <a:ext cx="912813" cy="1968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商業集積地域</a:t>
            </a:r>
            <a:endParaRPr lang="en-US" altLang="ja-JP" sz="900" dirty="0">
              <a:solidFill>
                <a:schemeClr val="tx1"/>
              </a:solidFill>
            </a:endParaRPr>
          </a:p>
        </p:txBody>
      </p:sp>
      <p:grpSp>
        <p:nvGrpSpPr>
          <p:cNvPr id="18" name="グループ化 64"/>
          <p:cNvGrpSpPr>
            <a:grpSpLocks/>
          </p:cNvGrpSpPr>
          <p:nvPr/>
        </p:nvGrpSpPr>
        <p:grpSpPr bwMode="auto">
          <a:xfrm>
            <a:off x="4102100" y="378792"/>
            <a:ext cx="2198092" cy="1970087"/>
            <a:chOff x="5508104" y="3645026"/>
            <a:chExt cx="2863688" cy="2566101"/>
          </a:xfrm>
        </p:grpSpPr>
        <p:sp>
          <p:nvSpPr>
            <p:cNvPr id="101"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2"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3"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4"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05" name="円/楕円 104"/>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6" name="円/楕円 105"/>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7"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8"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109"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98985944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タイトル 3"/>
          <p:cNvSpPr txBox="1">
            <a:spLocks/>
          </p:cNvSpPr>
          <p:nvPr/>
        </p:nvSpPr>
        <p:spPr bwMode="auto">
          <a:xfrm>
            <a:off x="107950" y="620712"/>
            <a:ext cx="8928100" cy="618013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35844" name="テキスト ボックス 24"/>
          <p:cNvSpPr txBox="1">
            <a:spLocks noChangeArrowheads="1"/>
          </p:cNvSpPr>
          <p:nvPr/>
        </p:nvSpPr>
        <p:spPr bwMode="auto">
          <a:xfrm>
            <a:off x="179388" y="765175"/>
            <a:ext cx="360362" cy="5940425"/>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35845"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35846"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35847"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35848"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35849" name="テキスト ボックス 35"/>
          <p:cNvSpPr txBox="1">
            <a:spLocks noChangeArrowheads="1"/>
          </p:cNvSpPr>
          <p:nvPr/>
        </p:nvSpPr>
        <p:spPr bwMode="auto">
          <a:xfrm>
            <a:off x="6730678"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35850"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35851" name="テキスト ボックス 37"/>
          <p:cNvSpPr txBox="1">
            <a:spLocks noChangeArrowheads="1"/>
          </p:cNvSpPr>
          <p:nvPr/>
        </p:nvSpPr>
        <p:spPr bwMode="auto">
          <a:xfrm>
            <a:off x="8316913" y="6642100"/>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35852"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第五区（中央区・西区・大正区・浪速区）</a:t>
            </a:r>
          </a:p>
        </p:txBody>
      </p:sp>
      <p:sp>
        <p:nvSpPr>
          <p:cNvPr id="35853"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35854" name="テキスト ボックス 17"/>
          <p:cNvSpPr txBox="1">
            <a:spLocks noChangeArrowheads="1"/>
          </p:cNvSpPr>
          <p:nvPr/>
        </p:nvSpPr>
        <p:spPr bwMode="auto">
          <a:xfrm>
            <a:off x="611188" y="846138"/>
            <a:ext cx="8064500" cy="661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27</a:t>
            </a:r>
            <a:r>
              <a:rPr lang="ja-JP" altLang="ja-JP" sz="1200">
                <a:latin typeface="ＭＳ Ｐゴシック" charset="-128"/>
              </a:rPr>
              <a:t>年の人口は、</a:t>
            </a:r>
            <a:r>
              <a:rPr lang="en-US" altLang="ja-JP" sz="1200">
                <a:latin typeface="ＭＳ Ｐゴシック" charset="-128"/>
              </a:rPr>
              <a:t>320,406</a:t>
            </a:r>
            <a:r>
              <a:rPr lang="ja-JP" altLang="ja-JP" sz="1200">
                <a:latin typeface="ＭＳ Ｐゴシック" charset="-128"/>
              </a:rPr>
              <a:t>人で人口推移を見ると増加傾向</a:t>
            </a:r>
            <a:endParaRPr lang="ja-JP" altLang="en-US" sz="1200">
              <a:solidFill>
                <a:srgbClr val="000000"/>
              </a:solidFill>
              <a:latin typeface="ＭＳ Ｐゴシック" charset="-128"/>
            </a:endParaRPr>
          </a:p>
          <a:p>
            <a:pPr eaLnBrk="1" hangingPunct="1">
              <a:lnSpc>
                <a:spcPts val="1000"/>
              </a:lnSpc>
              <a:spcBef>
                <a:spcPct val="50000"/>
              </a:spcBef>
            </a:pPr>
            <a:r>
              <a:rPr lang="ja-JP" altLang="ja-JP" sz="1200">
                <a:latin typeface="ＭＳ Ｐゴシック" charset="-128"/>
              </a:rPr>
              <a:t>○</a:t>
            </a:r>
            <a:r>
              <a:rPr lang="ja-JP" altLang="en-US" sz="1200">
                <a:latin typeface="ＭＳ Ｐゴシック" charset="-128"/>
              </a:rPr>
              <a:t>平成</a:t>
            </a:r>
            <a:r>
              <a:rPr lang="en-US" altLang="ja-JP" sz="1200">
                <a:latin typeface="ＭＳ Ｐゴシック" charset="-128"/>
              </a:rPr>
              <a:t>27</a:t>
            </a:r>
            <a:r>
              <a:rPr lang="ja-JP" altLang="en-US" sz="1200">
                <a:latin typeface="ＭＳ Ｐゴシック" charset="-128"/>
              </a:rPr>
              <a:t>年の生産年齢</a:t>
            </a:r>
            <a:r>
              <a:rPr lang="ja-JP" altLang="ja-JP" sz="1200">
                <a:latin typeface="ＭＳ Ｐゴシック" charset="-128"/>
              </a:rPr>
              <a:t>人口</a:t>
            </a:r>
            <a:r>
              <a:rPr lang="en-US" altLang="ja-JP" sz="1200">
                <a:latin typeface="ＭＳ Ｐゴシック" charset="-128"/>
              </a:rPr>
              <a:t>(15</a:t>
            </a:r>
            <a:r>
              <a:rPr lang="ja-JP" altLang="en-US" sz="1200">
                <a:latin typeface="ＭＳ Ｐゴシック" charset="-128"/>
              </a:rPr>
              <a:t>歳以上～</a:t>
            </a:r>
            <a:r>
              <a:rPr lang="en-US" altLang="ja-JP" sz="1200">
                <a:latin typeface="ＭＳ Ｐゴシック" charset="-128"/>
              </a:rPr>
              <a:t>65</a:t>
            </a:r>
            <a:r>
              <a:rPr lang="ja-JP" altLang="ja-JP" sz="1200">
                <a:latin typeface="ＭＳ Ｐゴシック" charset="-128"/>
              </a:rPr>
              <a:t>歳</a:t>
            </a:r>
            <a:r>
              <a:rPr lang="ja-JP" altLang="en-US" sz="1200">
                <a:latin typeface="ＭＳ Ｐゴシック" charset="-128"/>
              </a:rPr>
              <a:t>未満</a:t>
            </a:r>
            <a:r>
              <a:rPr lang="en-US" altLang="ja-JP" sz="1200">
                <a:latin typeface="ＭＳ Ｐゴシック" charset="-128"/>
              </a:rPr>
              <a:t>)</a:t>
            </a:r>
            <a:r>
              <a:rPr lang="ja-JP" altLang="ja-JP" sz="1200">
                <a:latin typeface="ＭＳ Ｐゴシック" charset="-128"/>
              </a:rPr>
              <a:t>の割合は</a:t>
            </a:r>
            <a:r>
              <a:rPr lang="en-US" altLang="ja-JP" sz="1200">
                <a:latin typeface="ＭＳ Ｐゴシック" charset="-128"/>
              </a:rPr>
              <a:t>70.6</a:t>
            </a:r>
            <a:r>
              <a:rPr lang="ja-JP" altLang="ja-JP" sz="1200">
                <a:latin typeface="ＭＳ Ｐゴシック" charset="-128"/>
              </a:rPr>
              <a:t>％となっており、</a:t>
            </a:r>
            <a:r>
              <a:rPr lang="ja-JP" altLang="en-US" sz="1200">
                <a:latin typeface="ＭＳ Ｐゴシック" charset="-128"/>
              </a:rPr>
              <a:t>総合区</a:t>
            </a:r>
            <a:r>
              <a:rPr lang="en-US" altLang="ja-JP" sz="1200">
                <a:latin typeface="ＭＳ Ｐゴシック" charset="-128"/>
              </a:rPr>
              <a:t>(8</a:t>
            </a:r>
            <a:r>
              <a:rPr lang="ja-JP" altLang="en-US" sz="1200">
                <a:latin typeface="ＭＳ Ｐゴシック" charset="-128"/>
              </a:rPr>
              <a:t>区</a:t>
            </a:r>
            <a:r>
              <a:rPr lang="en-US" altLang="ja-JP" sz="1200">
                <a:latin typeface="ＭＳ Ｐゴシック" charset="-128"/>
              </a:rPr>
              <a:t>)</a:t>
            </a:r>
            <a:r>
              <a:rPr lang="ja-JP" altLang="ja-JP" sz="1200">
                <a:latin typeface="ＭＳ Ｐゴシック" charset="-128"/>
              </a:rPr>
              <a:t>平均</a:t>
            </a:r>
            <a:r>
              <a:rPr lang="en-US" altLang="ja-JP" sz="1200">
                <a:latin typeface="ＭＳ Ｐゴシック" charset="-128"/>
              </a:rPr>
              <a:t>63.7</a:t>
            </a:r>
            <a:r>
              <a:rPr lang="ja-JP" altLang="ja-JP" sz="1200">
                <a:latin typeface="ＭＳ Ｐゴシック" charset="-128"/>
              </a:rPr>
              <a:t>％を上回っている</a:t>
            </a:r>
          </a:p>
          <a:p>
            <a:pPr eaLnBrk="1" hangingPunct="1">
              <a:lnSpc>
                <a:spcPts val="1000"/>
              </a:lnSpc>
              <a:spcBef>
                <a:spcPct val="50000"/>
              </a:spcBef>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47</a:t>
            </a:r>
            <a:r>
              <a:rPr lang="ja-JP" altLang="ja-JP" sz="1200">
                <a:latin typeface="ＭＳ Ｐゴシック" charset="-128"/>
              </a:rPr>
              <a:t>年の</a:t>
            </a:r>
            <a:r>
              <a:rPr lang="ja-JP" altLang="en-US" sz="1200">
                <a:latin typeface="ＭＳ Ｐゴシック" charset="-128"/>
              </a:rPr>
              <a:t>将来</a:t>
            </a:r>
            <a:r>
              <a:rPr lang="ja-JP" altLang="ja-JP" sz="1200">
                <a:latin typeface="ＭＳ Ｐゴシック" charset="-128"/>
              </a:rPr>
              <a:t>推計人口は</a:t>
            </a:r>
            <a:r>
              <a:rPr lang="en-US" altLang="ja-JP" sz="1200">
                <a:solidFill>
                  <a:srgbClr val="000000"/>
                </a:solidFill>
                <a:latin typeface="ＭＳ Ｐゴシック" charset="-128"/>
              </a:rPr>
              <a:t>312,311</a:t>
            </a:r>
            <a:r>
              <a:rPr lang="ja-JP" altLang="ja-JP" sz="1200">
                <a:latin typeface="ＭＳ Ｐゴシック" charset="-128"/>
              </a:rPr>
              <a:t>人</a:t>
            </a:r>
            <a:r>
              <a:rPr lang="ja-JP" altLang="en-US" sz="1200">
                <a:latin typeface="ＭＳ Ｐゴシック" charset="-128"/>
              </a:rPr>
              <a:t>で今後は</a:t>
            </a:r>
            <a:r>
              <a:rPr lang="ja-JP" altLang="ja-JP" sz="1200">
                <a:latin typeface="ＭＳ Ｐゴシック" charset="-128"/>
              </a:rPr>
              <a:t>減少傾向</a:t>
            </a:r>
            <a:r>
              <a:rPr lang="ja-JP" altLang="en-US" sz="1200">
                <a:latin typeface="ＭＳ Ｐゴシック" charset="-128"/>
              </a:rPr>
              <a:t>と予測される</a:t>
            </a:r>
            <a:endParaRPr lang="en-US" altLang="ja-JP" sz="1200">
              <a:latin typeface="ＭＳ Ｐゴシック" charset="-128"/>
            </a:endParaRPr>
          </a:p>
        </p:txBody>
      </p:sp>
      <p:graphicFrame>
        <p:nvGraphicFramePr>
          <p:cNvPr id="19" name="Group 23"/>
          <p:cNvGraphicFramePr>
            <a:graphicFrameLocks noGrp="1"/>
          </p:cNvGraphicFramePr>
          <p:nvPr/>
        </p:nvGraphicFramePr>
        <p:xfrm>
          <a:off x="611188" y="1628775"/>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320,406</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9.6%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70.6%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19.8%</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312,311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187,972</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50.2%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16.4%</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18.5%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803,546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251%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11,484</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a:latin typeface="ＭＳ Ｐゴシック" pitchFamily="50" charset="-128"/>
                          <a:ea typeface="ＭＳ Ｐゴシック" pitchFamily="50" charset="-128"/>
                        </a:rPr>
                        <a:t>10,106</a:t>
                      </a:r>
                      <a:r>
                        <a:rPr lang="ja-JP" altLang="en-US" sz="1000" b="0" i="0" u="none" strike="noStrike">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27.90ｋ㎡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627784" y="1844824"/>
          <a:ext cx="5705648" cy="226770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699792" y="4338000"/>
          <a:ext cx="345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763225" y="4258469"/>
          <a:ext cx="327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3" name="正方形/長方形 27"/>
          <p:cNvSpPr>
            <a:spLocks noChangeArrowheads="1"/>
          </p:cNvSpPr>
          <p:nvPr/>
        </p:nvSpPr>
        <p:spPr bwMode="auto">
          <a:xfrm>
            <a:off x="8112125" y="24526"/>
            <a:ext cx="1031875" cy="261610"/>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4005015100"/>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タイトル 3"/>
          <p:cNvSpPr txBox="1">
            <a:spLocks/>
          </p:cNvSpPr>
          <p:nvPr/>
        </p:nvSpPr>
        <p:spPr bwMode="auto">
          <a:xfrm>
            <a:off x="107950" y="260350"/>
            <a:ext cx="8928100" cy="639975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36868" name="テキスト ボックス 24"/>
          <p:cNvSpPr txBox="1">
            <a:spLocks noChangeArrowheads="1"/>
          </p:cNvSpPr>
          <p:nvPr/>
        </p:nvSpPr>
        <p:spPr bwMode="auto">
          <a:xfrm>
            <a:off x="187325" y="314268"/>
            <a:ext cx="360363"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7</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5,736</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29.6%</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59.9%</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3.2%</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17,191</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6896" name="Rectangle 86"/>
          <p:cNvSpPr>
            <a:spLocks noChangeArrowheads="1"/>
          </p:cNvSpPr>
          <p:nvPr/>
        </p:nvSpPr>
        <p:spPr bwMode="auto">
          <a:xfrm>
            <a:off x="5638800" y="345063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36897" name="テキスト ボックス 33"/>
          <p:cNvSpPr txBox="1">
            <a:spLocks noChangeArrowheads="1"/>
          </p:cNvSpPr>
          <p:nvPr/>
        </p:nvSpPr>
        <p:spPr bwMode="auto">
          <a:xfrm>
            <a:off x="8027988" y="6465295"/>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138,746</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19.1%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80.8%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8,504</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3,862</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6.7</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10,796</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577</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132,073</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10,608</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6946" name="Rectangle 86"/>
          <p:cNvSpPr>
            <a:spLocks noChangeArrowheads="1"/>
          </p:cNvSpPr>
          <p:nvPr/>
        </p:nvSpPr>
        <p:spPr bwMode="auto">
          <a:xfrm>
            <a:off x="1527175" y="345063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36947"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61963"/>
          </a:xfrm>
          <a:prstGeom prst="rect">
            <a:avLst/>
          </a:prstGeom>
          <a:noFill/>
        </p:spPr>
        <p:txBody>
          <a:bodyPr>
            <a:spAutoFit/>
          </a:bodyPr>
          <a:lstStyle/>
          <a:p>
            <a:pPr eaLnBrk="0" hangingPunct="0">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7</a:t>
            </a:r>
            <a:r>
              <a:rPr lang="ja-JP" altLang="ja-JP" sz="1200" dirty="0">
                <a:latin typeface="+mn-ea"/>
                <a:ea typeface="ＭＳ Ｐゴシック" pitchFamily="50" charset="-128"/>
              </a:rPr>
              <a:t>兆</a:t>
            </a:r>
            <a:r>
              <a:rPr lang="en-US" altLang="ja-JP" sz="1200" dirty="0">
                <a:latin typeface="+mn-ea"/>
                <a:ea typeface="ＭＳ Ｐゴシック" pitchFamily="50" charset="-128"/>
              </a:rPr>
              <a:t>5,736</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eaLnBrk="0" hangingPunct="0">
              <a:defRPr/>
            </a:pPr>
            <a:r>
              <a:rPr lang="ja-JP" altLang="ja-JP" sz="1200" dirty="0">
                <a:latin typeface="+mn-ea"/>
                <a:ea typeface="ＭＳ Ｐゴシック" pitchFamily="50" charset="-128"/>
              </a:rPr>
              <a:t>○</a:t>
            </a:r>
            <a:r>
              <a:rPr lang="ja-JP" altLang="en-US" sz="1200" dirty="0">
                <a:solidFill>
                  <a:srgbClr val="000000"/>
                </a:solidFill>
                <a:latin typeface="+mn-ea"/>
                <a:ea typeface="ＭＳ Ｐゴシック" pitchFamily="50" charset="-128"/>
                <a:cs typeface="Times New Roman" pitchFamily="18" charset="0"/>
              </a:rPr>
              <a:t>商業の販売額は</a:t>
            </a:r>
            <a:r>
              <a:rPr lang="en-US" altLang="ja-JP" sz="1200" dirty="0">
                <a:solidFill>
                  <a:srgbClr val="000000"/>
                </a:solidFill>
                <a:latin typeface="+mn-ea"/>
                <a:ea typeface="ＭＳ Ｐゴシック" pitchFamily="50" charset="-128"/>
                <a:cs typeface="Times New Roman" pitchFamily="18" charset="0"/>
              </a:rPr>
              <a:t>16</a:t>
            </a:r>
            <a:r>
              <a:rPr lang="ja-JP" altLang="en-US" sz="1200" dirty="0">
                <a:solidFill>
                  <a:srgbClr val="000000"/>
                </a:solidFill>
                <a:latin typeface="+mn-ea"/>
                <a:ea typeface="ＭＳ Ｐゴシック" pitchFamily="50" charset="-128"/>
                <a:cs typeface="Times New Roman" pitchFamily="18" charset="0"/>
              </a:rPr>
              <a:t>兆</a:t>
            </a:r>
            <a:r>
              <a:rPr lang="en-US" altLang="ja-JP" sz="1200" dirty="0">
                <a:solidFill>
                  <a:srgbClr val="000000"/>
                </a:solidFill>
                <a:latin typeface="+mn-ea"/>
                <a:ea typeface="ＭＳ Ｐゴシック" pitchFamily="50" charset="-128"/>
                <a:cs typeface="Times New Roman" pitchFamily="18" charset="0"/>
              </a:rPr>
              <a:t>8,504</a:t>
            </a:r>
            <a:r>
              <a:rPr lang="ja-JP" altLang="en-US" sz="1200" dirty="0">
                <a:solidFill>
                  <a:srgbClr val="000000"/>
                </a:solidFill>
                <a:latin typeface="+mn-ea"/>
                <a:ea typeface="ＭＳ Ｐゴシック" pitchFamily="50" charset="-128"/>
                <a:cs typeface="Times New Roman" pitchFamily="18" charset="0"/>
              </a:rPr>
              <a:t>億円となっており、総合区</a:t>
            </a:r>
            <a:r>
              <a:rPr lang="en-US" altLang="ja-JP" sz="1200" dirty="0">
                <a:solidFill>
                  <a:srgbClr val="000000"/>
                </a:solidFill>
                <a:latin typeface="+mn-ea"/>
                <a:ea typeface="ＭＳ Ｐゴシック" pitchFamily="50" charset="-128"/>
                <a:cs typeface="Times New Roman" pitchFamily="18" charset="0"/>
              </a:rPr>
              <a:t>(8</a:t>
            </a:r>
            <a:r>
              <a:rPr lang="ja-JP" altLang="en-US" sz="1200" dirty="0">
                <a:solidFill>
                  <a:srgbClr val="000000"/>
                </a:solidFill>
                <a:latin typeface="+mn-ea"/>
                <a:ea typeface="ＭＳ Ｐゴシック" pitchFamily="50" charset="-128"/>
                <a:cs typeface="Times New Roman" pitchFamily="18" charset="0"/>
              </a:rPr>
              <a:t>区）平均の</a:t>
            </a:r>
            <a:r>
              <a:rPr lang="en-US" altLang="ja-JP" sz="1200" dirty="0">
                <a:solidFill>
                  <a:srgbClr val="000000"/>
                </a:solidFill>
                <a:latin typeface="+mn-ea"/>
                <a:ea typeface="ＭＳ Ｐゴシック" pitchFamily="50" charset="-128"/>
                <a:cs typeface="Times New Roman" pitchFamily="18" charset="0"/>
              </a:rPr>
              <a:t>4</a:t>
            </a:r>
            <a:r>
              <a:rPr lang="ja-JP" altLang="en-US" sz="1200" dirty="0">
                <a:solidFill>
                  <a:srgbClr val="000000"/>
                </a:solidFill>
                <a:latin typeface="+mn-ea"/>
                <a:ea typeface="ＭＳ Ｐゴシック" pitchFamily="50" charset="-128"/>
                <a:cs typeface="Times New Roman" pitchFamily="18" charset="0"/>
              </a:rPr>
              <a:t>兆</a:t>
            </a:r>
            <a:r>
              <a:rPr lang="en-US" altLang="ja-JP" sz="1200" dirty="0">
                <a:solidFill>
                  <a:srgbClr val="000000"/>
                </a:solidFill>
                <a:latin typeface="+mn-ea"/>
                <a:ea typeface="ＭＳ Ｐゴシック" pitchFamily="50" charset="-128"/>
                <a:cs typeface="Times New Roman" pitchFamily="18" charset="0"/>
              </a:rPr>
              <a:t>3,435</a:t>
            </a:r>
            <a:r>
              <a:rPr lang="ja-JP" altLang="en-US" sz="1200" dirty="0">
                <a:solidFill>
                  <a:srgbClr val="000000"/>
                </a:solidFill>
                <a:latin typeface="+mn-ea"/>
                <a:ea typeface="ＭＳ Ｐゴシック" pitchFamily="50" charset="-128"/>
                <a:cs typeface="Times New Roman" pitchFamily="18" charset="0"/>
              </a:rPr>
              <a:t>億円を上回っている </a:t>
            </a:r>
            <a:endParaRPr lang="en-US" altLang="ja-JP" sz="1200" dirty="0">
              <a:solidFill>
                <a:srgbClr val="000000"/>
              </a:solidFill>
              <a:latin typeface="+mn-ea"/>
              <a:ea typeface="ＭＳ Ｐゴシック" pitchFamily="50" charset="-128"/>
              <a:cs typeface="Times New Roman" pitchFamily="18" charset="0"/>
            </a:endParaRPr>
          </a:p>
        </p:txBody>
      </p:sp>
      <p:graphicFrame>
        <p:nvGraphicFramePr>
          <p:cNvPr id="16" name="グラフ 15"/>
          <p:cNvGraphicFramePr>
            <a:graphicFrameLocks/>
          </p:cNvGraphicFramePr>
          <p:nvPr/>
        </p:nvGraphicFramePr>
        <p:xfrm>
          <a:off x="4716016" y="3810226"/>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グラフ 14"/>
          <p:cNvGraphicFramePr>
            <a:graphicFrameLocks/>
          </p:cNvGraphicFramePr>
          <p:nvPr/>
        </p:nvGraphicFramePr>
        <p:xfrm>
          <a:off x="539552" y="3594202"/>
          <a:ext cx="413280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36951" name="テキスト ボックス 33"/>
          <p:cNvSpPr txBox="1">
            <a:spLocks noChangeArrowheads="1"/>
          </p:cNvSpPr>
          <p:nvPr/>
        </p:nvSpPr>
        <p:spPr bwMode="auto">
          <a:xfrm>
            <a:off x="2987675" y="6465295"/>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7" name="正方形/長方形 27"/>
          <p:cNvSpPr>
            <a:spLocks noChangeArrowheads="1"/>
          </p:cNvSpPr>
          <p:nvPr/>
        </p:nvSpPr>
        <p:spPr bwMode="auto">
          <a:xfrm>
            <a:off x="8112125" y="6623358"/>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３３</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16528027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6356"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参考（選定評価表）</a:t>
            </a:r>
            <a:endParaRPr lang="ja-JP" altLang="en-US" sz="2000" b="1" dirty="0">
              <a:solidFill>
                <a:prstClr val="black"/>
              </a:solidFill>
              <a:latin typeface="Meiryo UI" pitchFamily="50" charset="-128"/>
              <a:ea typeface="Meiryo UI" pitchFamily="50" charset="-128"/>
              <a:cs typeface="Meiryo UI"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xmlns="" val="1158222751"/>
              </p:ext>
            </p:extLst>
          </p:nvPr>
        </p:nvGraphicFramePr>
        <p:xfrm>
          <a:off x="107505" y="764704"/>
          <a:ext cx="8928993" cy="5459872"/>
        </p:xfrm>
        <a:graphic>
          <a:graphicData uri="http://schemas.openxmlformats.org/drawingml/2006/table">
            <a:tbl>
              <a:tblPr firstRow="1" bandRow="1">
                <a:effectLst/>
                <a:tableStyleId>{5C22544A-7EE6-4342-B048-85BDC9FD1C3A}</a:tableStyleId>
              </a:tblPr>
              <a:tblGrid>
                <a:gridCol w="362966"/>
                <a:gridCol w="1234089"/>
                <a:gridCol w="1161495"/>
                <a:gridCol w="1161495"/>
                <a:gridCol w="1192522"/>
                <a:gridCol w="912688"/>
                <a:gridCol w="145187"/>
                <a:gridCol w="1306682"/>
                <a:gridCol w="145187"/>
                <a:gridCol w="1306682"/>
              </a:tblGrid>
              <a:tr h="370777">
                <a:tc rowSpan="3">
                  <a:txBody>
                    <a:bodyPr/>
                    <a:lstStyle/>
                    <a:p>
                      <a:pPr algn="ctr"/>
                      <a:r>
                        <a:rPr kumimoji="1" lang="ja-JP" altLang="en-US" sz="1100" b="1" kern="0" baseline="0" dirty="0" smtClean="0">
                          <a:solidFill>
                            <a:sysClr val="windowText" lastClr="000000"/>
                          </a:solidFill>
                        </a:rPr>
                        <a:t>総合区名（仮称）</a:t>
                      </a:r>
                      <a:endParaRPr kumimoji="1" lang="ja-JP" altLang="en-US" sz="1100" b="1" kern="0" baseline="0" dirty="0">
                        <a:solidFill>
                          <a:sysClr val="windowText" lastClr="000000"/>
                        </a:solidFill>
                      </a:endParaRPr>
                    </a:p>
                  </a:txBody>
                  <a:tcPr marL="57115" marR="57115" marT="28557" marB="28557" vert="eaVert"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現区庁舎</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（庁舎延床面積）</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gridSpan="4">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評価項目点数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pPr algn="ctr"/>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8">
                  <a:txBody>
                    <a:bodyPr/>
                    <a:lstStyle/>
                    <a:p>
                      <a:pPr algn="ctr"/>
                      <a:endParaRPr kumimoji="1" lang="ja-JP" altLang="en-US" sz="1200" b="1" dirty="0">
                        <a:solidFill>
                          <a:schemeClr val="tx1"/>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庁舎の整備条件</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8">
                  <a:txBody>
                    <a:bodyPr/>
                    <a:lstStyle/>
                    <a:p>
                      <a:pPr algn="ctr"/>
                      <a:endParaRPr kumimoji="1" lang="ja-JP" altLang="en-US" sz="1200" b="1"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選定庁舎</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168436">
                <a:tc vMerge="1">
                  <a:txBody>
                    <a:bodyPr/>
                    <a:lstStyle/>
                    <a:p>
                      <a:endParaRPr kumimoji="1" lang="ja-JP" altLang="en-US"/>
                    </a:p>
                  </a:txBody>
                  <a:tcPr/>
                </a:tc>
                <a:tc vMerge="1">
                  <a:txBody>
                    <a:bodyPr/>
                    <a:lstStyle/>
                    <a:p>
                      <a:endParaRPr kumimoji="1" lang="ja-JP" altLang="en-US"/>
                    </a:p>
                  </a:txBody>
                  <a:tcPr/>
                </a:tc>
                <a:tc gridSpan="4"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必要延床面積</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充足状況</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（過不足面積）</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a:p>
                  </a:txBody>
                  <a:tcPr/>
                </a:tc>
              </a:tr>
              <a:tr h="780659">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①人口重心</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からの距離</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②現区役所間</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公共交通</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所要時間</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③各区間の移動者数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合計</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828000">
                <a:tc rowSpan="2">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一</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淀川区役所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8,158</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2.7</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31.7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9,682</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290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kumimoji="1" lang="ja-JP" altLang="en-US" sz="1400" b="1" dirty="0" smtClean="0">
                          <a:solidFill>
                            <a:sysClr val="windowText" lastClr="000000"/>
                          </a:solidFill>
                          <a:latin typeface="ＭＳ Ｐゴシック" pitchFamily="50" charset="-128"/>
                          <a:ea typeface="ＭＳ Ｐゴシック" pitchFamily="50" charset="-128"/>
                        </a:rPr>
                        <a:t>淀川区役所</a:t>
                      </a:r>
                      <a:endParaRPr kumimoji="1" lang="ja-JP" altLang="en-US" sz="14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28000">
                <a:tc vMerge="1">
                  <a:txBody>
                    <a:bodyPr/>
                    <a:lstStyle/>
                    <a:p>
                      <a:pPr algn="ctr"/>
                      <a:endParaRPr kumimoji="1" lang="en-US" altLang="ja-JP" sz="1600" b="0" dirty="0" smtClean="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東淀川区役所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6,671</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cap="none" normalizeH="0" baseline="0" dirty="0" smtClean="0">
                          <a:ln>
                            <a:noFill/>
                          </a:ln>
                          <a:solidFill>
                            <a:schemeClr val="tx1"/>
                          </a:solidFill>
                          <a:effectLst/>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2.0</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31.7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5,289</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1,690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828000">
                <a:tc rowSpan="3">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二</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latinLnBrk="0" hangingPunct="1">
                        <a:lnSpc>
                          <a:spcPct val="100000"/>
                        </a:lnSpc>
                      </a:pPr>
                      <a:r>
                        <a:rPr kumimoji="1" lang="ja-JP" altLang="en-US" sz="1200" kern="1200" dirty="0" smtClean="0">
                          <a:solidFill>
                            <a:schemeClr val="tx1"/>
                          </a:solidFill>
                          <a:latin typeface="ＭＳ Ｐゴシック" pitchFamily="50" charset="-128"/>
                          <a:ea typeface="ＭＳ Ｐゴシック" pitchFamily="50" charset="-128"/>
                          <a:cs typeface="+mn-cs"/>
                        </a:rPr>
                        <a:t>北区役所</a:t>
                      </a:r>
                      <a:endParaRPr kumimoji="1" lang="en-US" altLang="ja-JP" sz="1200" kern="1200" dirty="0" smtClean="0">
                        <a:solidFill>
                          <a:schemeClr val="tx1"/>
                        </a:solidFill>
                        <a:latin typeface="ＭＳ Ｐゴシック" pitchFamily="50" charset="-128"/>
                        <a:ea typeface="ＭＳ Ｐゴシック" pitchFamily="50" charset="-128"/>
                        <a:cs typeface="+mn-cs"/>
                      </a:endParaRPr>
                    </a:p>
                    <a:p>
                      <a:pPr marL="0" indent="0" algn="ctr" defTabSz="914400" rtl="0" eaLnBrk="1" latinLnBrk="0" hangingPunct="1">
                        <a:lnSpc>
                          <a:spcPct val="100000"/>
                        </a:lnSpc>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chemeClr val="tx1"/>
                          </a:solidFill>
                          <a:latin typeface="ＭＳ Ｐゴシック" pitchFamily="50" charset="-128"/>
                          <a:ea typeface="ＭＳ Ｐゴシック" pitchFamily="50" charset="-128"/>
                          <a:cs typeface="+mn-cs"/>
                        </a:rPr>
                        <a:t>7,463</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dirty="0" smtClean="0">
                        <a:latin typeface="ＭＳ Ｐゴシック" pitchFamily="50" charset="-128"/>
                        <a:ea typeface="ＭＳ Ｐゴシック" pitchFamily="50" charset="-128"/>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3.0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1.6</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4.6</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26.1</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20,621</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12.6</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a:t>
                      </a:r>
                      <a:r>
                        <a:rPr kumimoji="1" lang="en-US" altLang="ja-JP" sz="1200" b="0" kern="1200" dirty="0" smtClean="0">
                          <a:solidFill>
                            <a:schemeClr val="tx1"/>
                          </a:solidFill>
                          <a:latin typeface="ＭＳ Ｐゴシック" pitchFamily="50" charset="-128"/>
                          <a:ea typeface="ＭＳ Ｐゴシック" pitchFamily="50" charset="-128"/>
                          <a:cs typeface="+mn-cs"/>
                        </a:rPr>
                        <a:t>770</a:t>
                      </a:r>
                      <a:r>
                        <a:rPr kumimoji="1" lang="ja-JP" altLang="en-US" sz="1200" b="0" kern="1200" dirty="0" smtClean="0">
                          <a:solidFill>
                            <a:schemeClr val="tx1"/>
                          </a:solidFill>
                          <a:latin typeface="ＭＳ Ｐゴシック" pitchFamily="50" charset="-128"/>
                          <a:ea typeface="ＭＳ Ｐゴシック" pitchFamily="50" charset="-128"/>
                          <a:cs typeface="+mn-cs"/>
                        </a:rPr>
                        <a:t>㎡）</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smtClean="0">
                          <a:solidFill>
                            <a:sysClr val="windowText" lastClr="000000"/>
                          </a:solidFill>
                          <a:latin typeface="ＭＳ Ｐゴシック" pitchFamily="50" charset="-128"/>
                          <a:ea typeface="ＭＳ Ｐゴシック" pitchFamily="50" charset="-128"/>
                        </a:rPr>
                        <a:t>北区役所</a:t>
                      </a: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28000">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都島区役所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6,067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1.3</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25.5</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2.7</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12,512</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12.7</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不足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240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28000">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旭区役所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5,811</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2.0</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30.9</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6,408</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3.0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不足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850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bl>
          </a:graphicData>
        </a:graphic>
      </p:graphicFrame>
      <p:sp>
        <p:nvSpPr>
          <p:cNvPr id="5"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８</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716322300"/>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37892"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51.7%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21.2%</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37.6%</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26.3%</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14.9%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64.1%</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7918" name="Rectangle 86"/>
          <p:cNvSpPr>
            <a:spLocks noChangeArrowheads="1"/>
          </p:cNvSpPr>
          <p:nvPr/>
        </p:nvSpPr>
        <p:spPr bwMode="auto">
          <a:xfrm>
            <a:off x="3314700"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37919"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30821"/>
        </p:xfrm>
        <a:graphic>
          <a:graphicData uri="http://schemas.openxmlformats.org/drawingml/2006/table">
            <a:tbl>
              <a:tblPr/>
              <a:tblGrid>
                <a:gridCol w="288010"/>
                <a:gridCol w="719944"/>
                <a:gridCol w="719944"/>
                <a:gridCol w="935927"/>
              </a:tblGrid>
              <a:tr h="243837">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19" marB="4571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96">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5,387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199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401</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14.4</a:t>
                      </a:r>
                      <a:r>
                        <a:rPr lang="zh-TW" altLang="en-US" sz="1000" b="0" i="0" u="none" strike="noStrike" dirty="0" smtClean="0">
                          <a:latin typeface="ＭＳ Ｐゴシック" pitchFamily="50" charset="-128"/>
                          <a:ea typeface="ＭＳ Ｐゴシック" pitchFamily="50" charset="-128"/>
                        </a:rPr>
                        <a:t>業者） </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1,110</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3.5</a:t>
                      </a:r>
                      <a:r>
                        <a:rPr lang="ja-JP" altLang="en-US" sz="1000" b="0" i="0" u="none" strike="noStrike" dirty="0" smtClean="0">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93,186</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29.1%</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13,362</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41.4‰</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9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63</a:t>
                      </a:r>
                      <a:r>
                        <a:rPr lang="ja-JP" altLang="en-US" sz="1000" b="0" i="0" u="none" strike="noStrike" dirty="0" smtClean="0">
                          <a:latin typeface="ＭＳ Ｐゴシック" pitchFamily="50" charset="-128"/>
                          <a:ea typeface="ＭＳ Ｐゴシック" pitchFamily="50" charset="-128"/>
                        </a:rPr>
                        <a:t>駅</a:t>
                      </a:r>
                      <a:endParaRPr lang="en-US" altLang="ja-JP" sz="1000" b="0" i="0" u="none" strike="noStrike" dirty="0" smtClean="0">
                        <a:latin typeface="ＭＳ Ｐゴシック" pitchFamily="50" charset="-128"/>
                        <a:ea typeface="ＭＳ Ｐゴシック" pitchFamily="50" charset="-128"/>
                      </a:endParaRPr>
                    </a:p>
                    <a:p>
                      <a:pPr algn="ctr" fontAlgn="ct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2.3</a:t>
                      </a:r>
                      <a:r>
                        <a:rPr lang="ja-JP" altLang="en-US" sz="1000" b="0" i="0" u="none" strike="noStrike" dirty="0" smtClean="0">
                          <a:latin typeface="ＭＳ Ｐゴシック" pitchFamily="50" charset="-128"/>
                          <a:ea typeface="ＭＳ Ｐゴシック" pitchFamily="50" charset="-128"/>
                        </a:rPr>
                        <a:t>駅）</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2,416</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799" marB="46799"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50.8%</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49.2%</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7990"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37991" name="Rectangle 86"/>
          <p:cNvSpPr>
            <a:spLocks noChangeArrowheads="1"/>
          </p:cNvSpPr>
          <p:nvPr/>
        </p:nvSpPr>
        <p:spPr bwMode="auto">
          <a:xfrm>
            <a:off x="3314700"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37992"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281987"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a:latin typeface="+mn-ea"/>
                <a:ea typeface="ＭＳ Ｐゴシック" pitchFamily="50" charset="-128"/>
              </a:rPr>
              <a:t>商業</a:t>
            </a:r>
            <a:r>
              <a:rPr lang="ja-JP" altLang="ja-JP" sz="1200" dirty="0">
                <a:latin typeface="+mn-ea"/>
                <a:ea typeface="ＭＳ Ｐゴシック" pitchFamily="50" charset="-128"/>
              </a:rPr>
              <a:t>が</a:t>
            </a:r>
            <a:r>
              <a:rPr lang="en-US" altLang="ja-JP" sz="1200" dirty="0">
                <a:latin typeface="+mn-ea"/>
                <a:ea typeface="ＭＳ Ｐゴシック" pitchFamily="50" charset="-128"/>
              </a:rPr>
              <a:t>37.6</a:t>
            </a:r>
            <a:r>
              <a:rPr lang="ja-JP" altLang="ja-JP" sz="1200" dirty="0">
                <a:latin typeface="+mn-ea"/>
                <a:ea typeface="ＭＳ Ｐゴシック" pitchFamily="50" charset="-128"/>
              </a:rPr>
              <a:t>％</a:t>
            </a:r>
            <a:r>
              <a:rPr lang="ja-JP" altLang="en-US" sz="1200" dirty="0">
                <a:latin typeface="+mn-ea"/>
                <a:ea typeface="ＭＳ Ｐゴシック" pitchFamily="50" charset="-128"/>
              </a:rPr>
              <a:t>と全体に占める割合が大きい</a:t>
            </a: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63</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2.3</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1,110</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3.5</a:t>
            </a:r>
            <a:r>
              <a:rPr lang="ja-JP" altLang="ja-JP" sz="1200" dirty="0">
                <a:latin typeface="+mn-ea"/>
                <a:ea typeface="ＭＳ Ｐゴシック" pitchFamily="50" charset="-128"/>
              </a:rPr>
              <a:t>カ所</a:t>
            </a:r>
            <a:r>
              <a:rPr lang="ja-JP" altLang="en-US" sz="1200" dirty="0">
                <a:latin typeface="+mn-ea"/>
                <a:ea typeface="ＭＳ Ｐゴシック" pitchFamily="50" charset="-128"/>
              </a:rPr>
              <a:t>である</a:t>
            </a:r>
            <a:endParaRPr lang="ja-JP" altLang="ja-JP" sz="1200" dirty="0">
              <a:latin typeface="+mn-ea"/>
              <a:ea typeface="ＭＳ Ｐゴシック" pitchFamily="50" charset="-128"/>
            </a:endParaRP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48.3%</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45.3%</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23.0%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12.6%</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0.0%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19.1%</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987824" y="1411957"/>
          <a:ext cx="2811600" cy="2638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グラフ 18"/>
          <p:cNvGraphicFramePr>
            <a:graphicFrameLocks/>
          </p:cNvGraphicFramePr>
          <p:nvPr/>
        </p:nvGraphicFramePr>
        <p:xfrm>
          <a:off x="2881624" y="4221088"/>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17" name="正方形/長方形 27"/>
          <p:cNvSpPr>
            <a:spLocks noChangeArrowheads="1"/>
          </p:cNvSpPr>
          <p:nvPr/>
        </p:nvSpPr>
        <p:spPr bwMode="auto">
          <a:xfrm>
            <a:off x="8112125" y="24526"/>
            <a:ext cx="1031875" cy="261610"/>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694188208"/>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第六区</a:t>
            </a:r>
          </a:p>
          <a:p>
            <a:pPr algn="ctr" eaLnBrk="1" hangingPunct="1">
              <a:spcBef>
                <a:spcPct val="50000"/>
              </a:spcBef>
              <a:buFont typeface="Wingdings" pitchFamily="2" charset="2"/>
              <a:buNone/>
            </a:pPr>
            <a:r>
              <a:rPr lang="ja-JP" altLang="en-US" sz="2400" b="1">
                <a:latin typeface="ＭＳ Ｐゴシック" charset="-128"/>
              </a:rPr>
              <a:t>（天王寺区・生野区・阿倍野区）</a:t>
            </a:r>
            <a:endParaRPr lang="ja-JP" altLang="en-US" sz="2400" b="1">
              <a:latin typeface="HGS創英角ｺﾞｼｯｸUB" pitchFamily="50" charset="-128"/>
            </a:endParaRPr>
          </a:p>
        </p:txBody>
      </p:sp>
      <p:sp>
        <p:nvSpPr>
          <p:cNvPr id="3"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587456403"/>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第六区（天王寺区・生野区・阿倍野区）</a:t>
            </a:r>
          </a:p>
        </p:txBody>
      </p:sp>
      <p:sp>
        <p:nvSpPr>
          <p:cNvPr id="39940"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9941" name="タイトル 3"/>
          <p:cNvSpPr>
            <a:spLocks/>
          </p:cNvSpPr>
          <p:nvPr/>
        </p:nvSpPr>
        <p:spPr bwMode="auto">
          <a:xfrm>
            <a:off x="74613" y="549275"/>
            <a:ext cx="3816350"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39943" name="Text Box 8"/>
          <p:cNvSpPr txBox="1">
            <a:spLocks noChangeArrowheads="1"/>
          </p:cNvSpPr>
          <p:nvPr/>
        </p:nvSpPr>
        <p:spPr bwMode="auto">
          <a:xfrm>
            <a:off x="74613" y="2693988"/>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39944"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39945" name="Text Box 10"/>
          <p:cNvSpPr txBox="1">
            <a:spLocks noChangeArrowheads="1"/>
          </p:cNvSpPr>
          <p:nvPr/>
        </p:nvSpPr>
        <p:spPr bwMode="auto">
          <a:xfrm>
            <a:off x="74613" y="4230688"/>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47638" y="1125538"/>
          <a:ext cx="3671887" cy="1368723"/>
        </p:xfrm>
        <a:graphic>
          <a:graphicData uri="http://schemas.openxmlformats.org/drawingml/2006/table">
            <a:tbl>
              <a:tblPr/>
              <a:tblGrid>
                <a:gridCol w="1223962"/>
                <a:gridCol w="1223963"/>
                <a:gridCol w="1223962"/>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313,522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298,407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280,491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151,784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366,959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16,338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21,340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19.19</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47638" y="4529138"/>
          <a:ext cx="3671887" cy="1346340"/>
        </p:xfrm>
        <a:graphic>
          <a:graphicData uri="http://schemas.openxmlformats.org/drawingml/2006/table">
            <a:tbl>
              <a:tblPr/>
              <a:tblGrid>
                <a:gridCol w="1223962"/>
                <a:gridCol w="1223963"/>
                <a:gridCol w="1223962"/>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2.62㎡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47638" y="2981325"/>
          <a:ext cx="3671887" cy="1033510"/>
        </p:xfrm>
        <a:graphic>
          <a:graphicData uri="http://schemas.openxmlformats.org/drawingml/2006/table">
            <a:tbl>
              <a:tblPr/>
              <a:tblGrid>
                <a:gridCol w="1223962"/>
                <a:gridCol w="608112"/>
                <a:gridCol w="615851"/>
                <a:gridCol w="1223962"/>
              </a:tblGrid>
              <a:tr h="36032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en-US" altLang="ja-JP" sz="1000" b="0" i="0" u="none" strike="noStrike" cap="none" normalizeH="0" baseline="0" dirty="0" smtClean="0">
                        <a:ln>
                          <a:noFill/>
                        </a:ln>
                        <a:solidFill>
                          <a:srgbClr val="FF0000"/>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780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378">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天王寺⇔生野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r>
                        <a:rPr lang="ja-JP" altLang="en-US" sz="900" dirty="0" smtClean="0">
                          <a:latin typeface="ＭＳ Ｐゴシック" pitchFamily="50" charset="-128"/>
                          <a:ea typeface="ＭＳ Ｐゴシック" pitchFamily="50" charset="-128"/>
                        </a:rPr>
                        <a:t>天王寺⇔阿倍野 </a:t>
                      </a:r>
                      <a:r>
                        <a:rPr lang="en-US" altLang="ja-JP" sz="900" dirty="0" smtClean="0">
                          <a:latin typeface="ＭＳ Ｐゴシック" pitchFamily="50" charset="-128"/>
                          <a:ea typeface="ＭＳ Ｐゴシック" pitchFamily="50" charset="-128"/>
                        </a:rPr>
                        <a:t>2.5km</a:t>
                      </a:r>
                      <a:endParaRPr lang="ja-JP" altLang="en-US" sz="900" dirty="0">
                        <a:latin typeface="ＭＳ Ｐゴシック" pitchFamily="50" charset="-128"/>
                        <a:ea typeface="ＭＳ Ｐゴシック" pitchFamily="50" charset="-128"/>
                      </a:endParaRPr>
                    </a:p>
                  </a:txBody>
                  <a:tcPr marL="18000" marR="18000" marT="35997" marB="35997"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生野 ⇔阿倍野 </a:t>
                      </a:r>
                      <a:r>
                        <a:rPr lang="en-US" altLang="ja-JP" sz="1000" dirty="0" smtClean="0">
                          <a:latin typeface="ＭＳ Ｐゴシック" pitchFamily="50" charset="-128"/>
                          <a:ea typeface="ＭＳ Ｐゴシック" pitchFamily="50" charset="-128"/>
                        </a:rPr>
                        <a:t>2.6km</a:t>
                      </a:r>
                      <a:endParaRPr lang="ja-JP" altLang="en-US" sz="1000" dirty="0">
                        <a:latin typeface="ＭＳ Ｐゴシック" pitchFamily="50" charset="-128"/>
                        <a:ea typeface="ＭＳ Ｐゴシック" pitchFamily="50" charset="-128"/>
                      </a:endParaRPr>
                    </a:p>
                  </a:txBody>
                  <a:tcPr marL="18000" marR="18000" marT="35997" marB="35997"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グループ化 85"/>
          <p:cNvGrpSpPr>
            <a:grpSpLocks/>
          </p:cNvGrpSpPr>
          <p:nvPr/>
        </p:nvGrpSpPr>
        <p:grpSpPr bwMode="auto">
          <a:xfrm>
            <a:off x="7308850" y="217764"/>
            <a:ext cx="1835150" cy="1700213"/>
            <a:chOff x="7308304" y="0"/>
            <a:chExt cx="1835696" cy="1700808"/>
          </a:xfrm>
        </p:grpSpPr>
        <p:sp>
          <p:nvSpPr>
            <p:cNvPr id="87" name="正方形/長方形 86"/>
            <p:cNvSpPr>
              <a:spLocks/>
            </p:cNvSpPr>
            <p:nvPr/>
          </p:nvSpPr>
          <p:spPr bwMode="gray">
            <a:xfrm>
              <a:off x="7308304" y="0"/>
              <a:ext cx="1835696" cy="1700808"/>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88" name="正方形/長方形 26"/>
            <p:cNvSpPr>
              <a:spLocks/>
            </p:cNvSpPr>
            <p:nvPr/>
          </p:nvSpPr>
          <p:spPr bwMode="gray">
            <a:xfrm>
              <a:off x="7400406" y="85755"/>
              <a:ext cx="1651491" cy="15292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4" name="グループ化 84"/>
          <p:cNvGrpSpPr>
            <a:grpSpLocks/>
          </p:cNvGrpSpPr>
          <p:nvPr/>
        </p:nvGrpSpPr>
        <p:grpSpPr bwMode="auto">
          <a:xfrm>
            <a:off x="7469414" y="360350"/>
            <a:ext cx="1484313" cy="1438275"/>
            <a:chOff x="7418388" y="77788"/>
            <a:chExt cx="1484312" cy="1438275"/>
          </a:xfrm>
        </p:grpSpPr>
        <p:grpSp>
          <p:nvGrpSpPr>
            <p:cNvPr id="5" name="Group 167"/>
            <p:cNvGrpSpPr>
              <a:grpSpLocks noChangeAspect="1"/>
            </p:cNvGrpSpPr>
            <p:nvPr/>
          </p:nvGrpSpPr>
          <p:grpSpPr bwMode="auto">
            <a:xfrm>
              <a:off x="7418388" y="77788"/>
              <a:ext cx="1484312" cy="1438275"/>
              <a:chOff x="10811" y="5963"/>
              <a:chExt cx="3819" cy="3706"/>
            </a:xfrm>
          </p:grpSpPr>
          <p:sp>
            <p:nvSpPr>
              <p:cNvPr id="40068" name="Freeform 168" descr="50%"/>
              <p:cNvSpPr>
                <a:spLocks noChangeAspect="1"/>
              </p:cNvSpPr>
              <p:nvPr/>
            </p:nvSpPr>
            <p:spPr bwMode="auto">
              <a:xfrm>
                <a:off x="12880" y="8405"/>
                <a:ext cx="568" cy="652"/>
              </a:xfrm>
              <a:custGeom>
                <a:avLst/>
                <a:gdLst>
                  <a:gd name="T0" fmla="*/ 0 w 1234"/>
                  <a:gd name="T1" fmla="*/ 0 h 1419"/>
                  <a:gd name="T2" fmla="*/ 0 w 1234"/>
                  <a:gd name="T3" fmla="*/ 0 h 1419"/>
                  <a:gd name="T4" fmla="*/ 0 w 1234"/>
                  <a:gd name="T5" fmla="*/ 0 h 1419"/>
                  <a:gd name="T6" fmla="*/ 0 w 1234"/>
                  <a:gd name="T7" fmla="*/ 0 h 1419"/>
                  <a:gd name="T8" fmla="*/ 0 w 1234"/>
                  <a:gd name="T9" fmla="*/ 0 h 1419"/>
                  <a:gd name="T10" fmla="*/ 0 w 1234"/>
                  <a:gd name="T11" fmla="*/ 0 h 1419"/>
                  <a:gd name="T12" fmla="*/ 0 w 1234"/>
                  <a:gd name="T13" fmla="*/ 0 h 1419"/>
                  <a:gd name="T14" fmla="*/ 0 w 1234"/>
                  <a:gd name="T15" fmla="*/ 0 h 1419"/>
                  <a:gd name="T16" fmla="*/ 0 w 1234"/>
                  <a:gd name="T17" fmla="*/ 0 h 1419"/>
                  <a:gd name="T18" fmla="*/ 0 w 1234"/>
                  <a:gd name="T19" fmla="*/ 0 h 1419"/>
                  <a:gd name="T20" fmla="*/ 0 w 1234"/>
                  <a:gd name="T21" fmla="*/ 0 h 1419"/>
                  <a:gd name="T22" fmla="*/ 0 w 1234"/>
                  <a:gd name="T23" fmla="*/ 0 h 1419"/>
                  <a:gd name="T24" fmla="*/ 0 w 1234"/>
                  <a:gd name="T25" fmla="*/ 0 h 1419"/>
                  <a:gd name="T26" fmla="*/ 0 w 1234"/>
                  <a:gd name="T27" fmla="*/ 0 h 1419"/>
                  <a:gd name="T28" fmla="*/ 0 w 1234"/>
                  <a:gd name="T29" fmla="*/ 0 h 1419"/>
                  <a:gd name="T30" fmla="*/ 0 w 1234"/>
                  <a:gd name="T31" fmla="*/ 0 h 1419"/>
                  <a:gd name="T32" fmla="*/ 0 w 1234"/>
                  <a:gd name="T33" fmla="*/ 0 h 1419"/>
                  <a:gd name="T34" fmla="*/ 0 w 1234"/>
                  <a:gd name="T35" fmla="*/ 0 h 1419"/>
                  <a:gd name="T36" fmla="*/ 0 w 1234"/>
                  <a:gd name="T37" fmla="*/ 0 h 1419"/>
                  <a:gd name="T38" fmla="*/ 0 w 1234"/>
                  <a:gd name="T39" fmla="*/ 0 h 1419"/>
                  <a:gd name="T40" fmla="*/ 0 w 1234"/>
                  <a:gd name="T41" fmla="*/ 0 h 1419"/>
                  <a:gd name="T42" fmla="*/ 0 w 1234"/>
                  <a:gd name="T43" fmla="*/ 0 h 1419"/>
                  <a:gd name="T44" fmla="*/ 0 w 1234"/>
                  <a:gd name="T45" fmla="*/ 0 h 1419"/>
                  <a:gd name="T46" fmla="*/ 0 w 1234"/>
                  <a:gd name="T47" fmla="*/ 0 h 1419"/>
                  <a:gd name="T48" fmla="*/ 0 w 1234"/>
                  <a:gd name="T49" fmla="*/ 0 h 1419"/>
                  <a:gd name="T50" fmla="*/ 0 w 1234"/>
                  <a:gd name="T51" fmla="*/ 0 h 1419"/>
                  <a:gd name="T52" fmla="*/ 0 w 1234"/>
                  <a:gd name="T53" fmla="*/ 0 h 1419"/>
                  <a:gd name="T54" fmla="*/ 0 w 1234"/>
                  <a:gd name="T55" fmla="*/ 0 h 1419"/>
                  <a:gd name="T56" fmla="*/ 0 w 1234"/>
                  <a:gd name="T57" fmla="*/ 0 h 1419"/>
                  <a:gd name="T58" fmla="*/ 0 w 1234"/>
                  <a:gd name="T59" fmla="*/ 0 h 1419"/>
                  <a:gd name="T60" fmla="*/ 0 w 1234"/>
                  <a:gd name="T61" fmla="*/ 0 h 1419"/>
                  <a:gd name="T62" fmla="*/ 0 w 1234"/>
                  <a:gd name="T63" fmla="*/ 0 h 1419"/>
                  <a:gd name="T64" fmla="*/ 0 w 1234"/>
                  <a:gd name="T65" fmla="*/ 0 h 1419"/>
                  <a:gd name="T66" fmla="*/ 0 w 1234"/>
                  <a:gd name="T67" fmla="*/ 0 h 1419"/>
                  <a:gd name="T68" fmla="*/ 0 w 1234"/>
                  <a:gd name="T69" fmla="*/ 0 h 1419"/>
                  <a:gd name="T70" fmla="*/ 0 w 1234"/>
                  <a:gd name="T71" fmla="*/ 0 h 1419"/>
                  <a:gd name="T72" fmla="*/ 0 w 1234"/>
                  <a:gd name="T73" fmla="*/ 0 h 1419"/>
                  <a:gd name="T74" fmla="*/ 0 w 1234"/>
                  <a:gd name="T75" fmla="*/ 0 h 1419"/>
                  <a:gd name="T76" fmla="*/ 0 w 1234"/>
                  <a:gd name="T77" fmla="*/ 0 h 1419"/>
                  <a:gd name="T78" fmla="*/ 0 w 1234"/>
                  <a:gd name="T79" fmla="*/ 0 h 1419"/>
                  <a:gd name="T80" fmla="*/ 0 w 1234"/>
                  <a:gd name="T81" fmla="*/ 0 h 1419"/>
                  <a:gd name="T82" fmla="*/ 0 w 1234"/>
                  <a:gd name="T83" fmla="*/ 0 h 1419"/>
                  <a:gd name="T84" fmla="*/ 0 w 1234"/>
                  <a:gd name="T85" fmla="*/ 0 h 1419"/>
                  <a:gd name="T86" fmla="*/ 0 w 1234"/>
                  <a:gd name="T87" fmla="*/ 0 h 1419"/>
                  <a:gd name="T88" fmla="*/ 0 w 1234"/>
                  <a:gd name="T89" fmla="*/ 0 h 1419"/>
                  <a:gd name="T90" fmla="*/ 0 w 1234"/>
                  <a:gd name="T91" fmla="*/ 0 h 1419"/>
                  <a:gd name="T92" fmla="*/ 0 w 1234"/>
                  <a:gd name="T93" fmla="*/ 0 h 1419"/>
                  <a:gd name="T94" fmla="*/ 0 w 1234"/>
                  <a:gd name="T95" fmla="*/ 0 h 1419"/>
                  <a:gd name="T96" fmla="*/ 0 w 1234"/>
                  <a:gd name="T97" fmla="*/ 0 h 1419"/>
                  <a:gd name="T98" fmla="*/ 0 w 1234"/>
                  <a:gd name="T99" fmla="*/ 0 h 1419"/>
                  <a:gd name="T100" fmla="*/ 0 w 1234"/>
                  <a:gd name="T101" fmla="*/ 0 h 1419"/>
                  <a:gd name="T102" fmla="*/ 0 w 1234"/>
                  <a:gd name="T103" fmla="*/ 0 h 1419"/>
                  <a:gd name="T104" fmla="*/ 0 w 1234"/>
                  <a:gd name="T105" fmla="*/ 0 h 1419"/>
                  <a:gd name="T106" fmla="*/ 0 w 1234"/>
                  <a:gd name="T107" fmla="*/ 0 h 1419"/>
                  <a:gd name="T108" fmla="*/ 0 w 1234"/>
                  <a:gd name="T109" fmla="*/ 0 h 1419"/>
                  <a:gd name="T110" fmla="*/ 0 w 1234"/>
                  <a:gd name="T111" fmla="*/ 0 h 1419"/>
                  <a:gd name="T112" fmla="*/ 0 w 1234"/>
                  <a:gd name="T113" fmla="*/ 0 h 1419"/>
                  <a:gd name="T114" fmla="*/ 0 w 1234"/>
                  <a:gd name="T115" fmla="*/ 0 h 1419"/>
                  <a:gd name="T116" fmla="*/ 0 w 1234"/>
                  <a:gd name="T117" fmla="*/ 0 h 1419"/>
                  <a:gd name="T118" fmla="*/ 0 w 1234"/>
                  <a:gd name="T119" fmla="*/ 0 h 1419"/>
                  <a:gd name="T120" fmla="*/ 0 w 1234"/>
                  <a:gd name="T121" fmla="*/ 0 h 1419"/>
                  <a:gd name="T122" fmla="*/ 0 w 1234"/>
                  <a:gd name="T123" fmla="*/ 0 h 1419"/>
                  <a:gd name="T124" fmla="*/ 0 w 1234"/>
                  <a:gd name="T125" fmla="*/ 0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0069" name="Freeform 169"/>
              <p:cNvSpPr>
                <a:spLocks noChangeAspect="1"/>
              </p:cNvSpPr>
              <p:nvPr/>
            </p:nvSpPr>
            <p:spPr bwMode="auto">
              <a:xfrm>
                <a:off x="13396" y="6419"/>
                <a:ext cx="705" cy="710"/>
              </a:xfrm>
              <a:custGeom>
                <a:avLst/>
                <a:gdLst>
                  <a:gd name="T0" fmla="*/ 0 w 1531"/>
                  <a:gd name="T1" fmla="*/ 0 h 1546"/>
                  <a:gd name="T2" fmla="*/ 0 w 1531"/>
                  <a:gd name="T3" fmla="*/ 0 h 1546"/>
                  <a:gd name="T4" fmla="*/ 0 w 1531"/>
                  <a:gd name="T5" fmla="*/ 0 h 1546"/>
                  <a:gd name="T6" fmla="*/ 0 w 1531"/>
                  <a:gd name="T7" fmla="*/ 0 h 1546"/>
                  <a:gd name="T8" fmla="*/ 0 w 1531"/>
                  <a:gd name="T9" fmla="*/ 0 h 1546"/>
                  <a:gd name="T10" fmla="*/ 0 w 1531"/>
                  <a:gd name="T11" fmla="*/ 0 h 1546"/>
                  <a:gd name="T12" fmla="*/ 0 w 1531"/>
                  <a:gd name="T13" fmla="*/ 0 h 1546"/>
                  <a:gd name="T14" fmla="*/ 0 w 1531"/>
                  <a:gd name="T15" fmla="*/ 0 h 1546"/>
                  <a:gd name="T16" fmla="*/ 0 w 1531"/>
                  <a:gd name="T17" fmla="*/ 0 h 1546"/>
                  <a:gd name="T18" fmla="*/ 0 w 1531"/>
                  <a:gd name="T19" fmla="*/ 0 h 1546"/>
                  <a:gd name="T20" fmla="*/ 0 w 1531"/>
                  <a:gd name="T21" fmla="*/ 0 h 1546"/>
                  <a:gd name="T22" fmla="*/ 0 w 1531"/>
                  <a:gd name="T23" fmla="*/ 0 h 1546"/>
                  <a:gd name="T24" fmla="*/ 0 w 1531"/>
                  <a:gd name="T25" fmla="*/ 0 h 1546"/>
                  <a:gd name="T26" fmla="*/ 0 w 1531"/>
                  <a:gd name="T27" fmla="*/ 0 h 1546"/>
                  <a:gd name="T28" fmla="*/ 0 w 1531"/>
                  <a:gd name="T29" fmla="*/ 0 h 1546"/>
                  <a:gd name="T30" fmla="*/ 0 w 1531"/>
                  <a:gd name="T31" fmla="*/ 0 h 1546"/>
                  <a:gd name="T32" fmla="*/ 0 w 1531"/>
                  <a:gd name="T33" fmla="*/ 0 h 1546"/>
                  <a:gd name="T34" fmla="*/ 0 w 1531"/>
                  <a:gd name="T35" fmla="*/ 0 h 1546"/>
                  <a:gd name="T36" fmla="*/ 0 w 1531"/>
                  <a:gd name="T37" fmla="*/ 0 h 1546"/>
                  <a:gd name="T38" fmla="*/ 0 w 1531"/>
                  <a:gd name="T39" fmla="*/ 0 h 1546"/>
                  <a:gd name="T40" fmla="*/ 0 w 1531"/>
                  <a:gd name="T41" fmla="*/ 0 h 1546"/>
                  <a:gd name="T42" fmla="*/ 0 w 1531"/>
                  <a:gd name="T43" fmla="*/ 0 h 1546"/>
                  <a:gd name="T44" fmla="*/ 0 w 1531"/>
                  <a:gd name="T45" fmla="*/ 0 h 1546"/>
                  <a:gd name="T46" fmla="*/ 0 w 1531"/>
                  <a:gd name="T47" fmla="*/ 0 h 1546"/>
                  <a:gd name="T48" fmla="*/ 0 w 1531"/>
                  <a:gd name="T49" fmla="*/ 0 h 1546"/>
                  <a:gd name="T50" fmla="*/ 0 w 1531"/>
                  <a:gd name="T51" fmla="*/ 0 h 1546"/>
                  <a:gd name="T52" fmla="*/ 0 w 1531"/>
                  <a:gd name="T53" fmla="*/ 0 h 1546"/>
                  <a:gd name="T54" fmla="*/ 0 w 1531"/>
                  <a:gd name="T55" fmla="*/ 0 h 1546"/>
                  <a:gd name="T56" fmla="*/ 0 w 1531"/>
                  <a:gd name="T57" fmla="*/ 0 h 1546"/>
                  <a:gd name="T58" fmla="*/ 0 w 1531"/>
                  <a:gd name="T59" fmla="*/ 0 h 1546"/>
                  <a:gd name="T60" fmla="*/ 0 w 1531"/>
                  <a:gd name="T61" fmla="*/ 0 h 1546"/>
                  <a:gd name="T62" fmla="*/ 0 w 1531"/>
                  <a:gd name="T63" fmla="*/ 0 h 1546"/>
                  <a:gd name="T64" fmla="*/ 0 w 1531"/>
                  <a:gd name="T65" fmla="*/ 0 h 1546"/>
                  <a:gd name="T66" fmla="*/ 0 w 1531"/>
                  <a:gd name="T67" fmla="*/ 0 h 1546"/>
                  <a:gd name="T68" fmla="*/ 0 w 1531"/>
                  <a:gd name="T69" fmla="*/ 0 h 1546"/>
                  <a:gd name="T70" fmla="*/ 0 w 1531"/>
                  <a:gd name="T71" fmla="*/ 0 h 1546"/>
                  <a:gd name="T72" fmla="*/ 0 w 1531"/>
                  <a:gd name="T73" fmla="*/ 0 h 1546"/>
                  <a:gd name="T74" fmla="*/ 0 w 1531"/>
                  <a:gd name="T75" fmla="*/ 0 h 1546"/>
                  <a:gd name="T76" fmla="*/ 0 w 1531"/>
                  <a:gd name="T77" fmla="*/ 0 h 1546"/>
                  <a:gd name="T78" fmla="*/ 0 w 1531"/>
                  <a:gd name="T79" fmla="*/ 0 h 1546"/>
                  <a:gd name="T80" fmla="*/ 0 w 1531"/>
                  <a:gd name="T81" fmla="*/ 0 h 1546"/>
                  <a:gd name="T82" fmla="*/ 0 w 1531"/>
                  <a:gd name="T83" fmla="*/ 0 h 1546"/>
                  <a:gd name="T84" fmla="*/ 0 w 1531"/>
                  <a:gd name="T85" fmla="*/ 0 h 1546"/>
                  <a:gd name="T86" fmla="*/ 0 w 1531"/>
                  <a:gd name="T87" fmla="*/ 0 h 1546"/>
                  <a:gd name="T88" fmla="*/ 0 w 1531"/>
                  <a:gd name="T89" fmla="*/ 0 h 1546"/>
                  <a:gd name="T90" fmla="*/ 0 w 1531"/>
                  <a:gd name="T91" fmla="*/ 0 h 1546"/>
                  <a:gd name="T92" fmla="*/ 0 w 1531"/>
                  <a:gd name="T93" fmla="*/ 0 h 1546"/>
                  <a:gd name="T94" fmla="*/ 0 w 1531"/>
                  <a:gd name="T95" fmla="*/ 0 h 1546"/>
                  <a:gd name="T96" fmla="*/ 0 w 1531"/>
                  <a:gd name="T97" fmla="*/ 0 h 1546"/>
                  <a:gd name="T98" fmla="*/ 0 w 1531"/>
                  <a:gd name="T99" fmla="*/ 0 h 1546"/>
                  <a:gd name="T100" fmla="*/ 0 w 1531"/>
                  <a:gd name="T101" fmla="*/ 0 h 1546"/>
                  <a:gd name="T102" fmla="*/ 0 w 1531"/>
                  <a:gd name="T103" fmla="*/ 0 h 1546"/>
                  <a:gd name="T104" fmla="*/ 0 w 1531"/>
                  <a:gd name="T105" fmla="*/ 0 h 1546"/>
                  <a:gd name="T106" fmla="*/ 0 w 1531"/>
                  <a:gd name="T107" fmla="*/ 0 h 1546"/>
                  <a:gd name="T108" fmla="*/ 0 w 1531"/>
                  <a:gd name="T109" fmla="*/ 0 h 1546"/>
                  <a:gd name="T110" fmla="*/ 0 w 1531"/>
                  <a:gd name="T111" fmla="*/ 0 h 1546"/>
                  <a:gd name="T112" fmla="*/ 0 w 1531"/>
                  <a:gd name="T113" fmla="*/ 0 h 1546"/>
                  <a:gd name="T114" fmla="*/ 0 w 1531"/>
                  <a:gd name="T115" fmla="*/ 0 h 1546"/>
                  <a:gd name="T116" fmla="*/ 0 w 1531"/>
                  <a:gd name="T117" fmla="*/ 0 h 1546"/>
                  <a:gd name="T118" fmla="*/ 0 w 1531"/>
                  <a:gd name="T119" fmla="*/ 0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0" name="Freeform 170"/>
              <p:cNvSpPr>
                <a:spLocks noChangeAspect="1"/>
              </p:cNvSpPr>
              <p:nvPr/>
            </p:nvSpPr>
            <p:spPr bwMode="auto">
              <a:xfrm>
                <a:off x="11627" y="7806"/>
                <a:ext cx="908" cy="710"/>
              </a:xfrm>
              <a:custGeom>
                <a:avLst/>
                <a:gdLst>
                  <a:gd name="T0" fmla="*/ 0 w 1972"/>
                  <a:gd name="T1" fmla="*/ 0 h 1546"/>
                  <a:gd name="T2" fmla="*/ 0 w 1972"/>
                  <a:gd name="T3" fmla="*/ 0 h 1546"/>
                  <a:gd name="T4" fmla="*/ 0 w 1972"/>
                  <a:gd name="T5" fmla="*/ 0 h 1546"/>
                  <a:gd name="T6" fmla="*/ 0 w 1972"/>
                  <a:gd name="T7" fmla="*/ 0 h 1546"/>
                  <a:gd name="T8" fmla="*/ 0 w 1972"/>
                  <a:gd name="T9" fmla="*/ 0 h 1546"/>
                  <a:gd name="T10" fmla="*/ 0 w 1972"/>
                  <a:gd name="T11" fmla="*/ 0 h 1546"/>
                  <a:gd name="T12" fmla="*/ 0 w 1972"/>
                  <a:gd name="T13" fmla="*/ 0 h 1546"/>
                  <a:gd name="T14" fmla="*/ 0 w 1972"/>
                  <a:gd name="T15" fmla="*/ 0 h 1546"/>
                  <a:gd name="T16" fmla="*/ 0 w 1972"/>
                  <a:gd name="T17" fmla="*/ 0 h 1546"/>
                  <a:gd name="T18" fmla="*/ 0 w 1972"/>
                  <a:gd name="T19" fmla="*/ 0 h 1546"/>
                  <a:gd name="T20" fmla="*/ 0 w 1972"/>
                  <a:gd name="T21" fmla="*/ 0 h 1546"/>
                  <a:gd name="T22" fmla="*/ 0 w 1972"/>
                  <a:gd name="T23" fmla="*/ 0 h 1546"/>
                  <a:gd name="T24" fmla="*/ 0 w 1972"/>
                  <a:gd name="T25" fmla="*/ 0 h 1546"/>
                  <a:gd name="T26" fmla="*/ 0 w 1972"/>
                  <a:gd name="T27" fmla="*/ 0 h 1546"/>
                  <a:gd name="T28" fmla="*/ 0 w 1972"/>
                  <a:gd name="T29" fmla="*/ 0 h 1546"/>
                  <a:gd name="T30" fmla="*/ 0 w 1972"/>
                  <a:gd name="T31" fmla="*/ 0 h 1546"/>
                  <a:gd name="T32" fmla="*/ 0 w 1972"/>
                  <a:gd name="T33" fmla="*/ 0 h 1546"/>
                  <a:gd name="T34" fmla="*/ 0 w 1972"/>
                  <a:gd name="T35" fmla="*/ 0 h 1546"/>
                  <a:gd name="T36" fmla="*/ 0 w 1972"/>
                  <a:gd name="T37" fmla="*/ 0 h 1546"/>
                  <a:gd name="T38" fmla="*/ 0 w 1972"/>
                  <a:gd name="T39" fmla="*/ 0 h 1546"/>
                  <a:gd name="T40" fmla="*/ 0 w 1972"/>
                  <a:gd name="T41" fmla="*/ 0 h 1546"/>
                  <a:gd name="T42" fmla="*/ 0 w 1972"/>
                  <a:gd name="T43" fmla="*/ 0 h 1546"/>
                  <a:gd name="T44" fmla="*/ 0 w 1972"/>
                  <a:gd name="T45" fmla="*/ 0 h 1546"/>
                  <a:gd name="T46" fmla="*/ 0 w 1972"/>
                  <a:gd name="T47" fmla="*/ 0 h 1546"/>
                  <a:gd name="T48" fmla="*/ 0 w 1972"/>
                  <a:gd name="T49" fmla="*/ 0 h 1546"/>
                  <a:gd name="T50" fmla="*/ 0 w 1972"/>
                  <a:gd name="T51" fmla="*/ 0 h 1546"/>
                  <a:gd name="T52" fmla="*/ 0 w 1972"/>
                  <a:gd name="T53" fmla="*/ 0 h 1546"/>
                  <a:gd name="T54" fmla="*/ 0 w 1972"/>
                  <a:gd name="T55" fmla="*/ 0 h 1546"/>
                  <a:gd name="T56" fmla="*/ 0 w 1972"/>
                  <a:gd name="T57" fmla="*/ 0 h 1546"/>
                  <a:gd name="T58" fmla="*/ 0 w 1972"/>
                  <a:gd name="T59" fmla="*/ 0 h 1546"/>
                  <a:gd name="T60" fmla="*/ 0 w 1972"/>
                  <a:gd name="T61" fmla="*/ 0 h 1546"/>
                  <a:gd name="T62" fmla="*/ 0 w 1972"/>
                  <a:gd name="T63" fmla="*/ 0 h 1546"/>
                  <a:gd name="T64" fmla="*/ 0 w 1972"/>
                  <a:gd name="T65" fmla="*/ 0 h 1546"/>
                  <a:gd name="T66" fmla="*/ 0 w 1972"/>
                  <a:gd name="T67" fmla="*/ 0 h 1546"/>
                  <a:gd name="T68" fmla="*/ 0 w 1972"/>
                  <a:gd name="T69" fmla="*/ 0 h 1546"/>
                  <a:gd name="T70" fmla="*/ 0 w 1972"/>
                  <a:gd name="T71" fmla="*/ 0 h 1546"/>
                  <a:gd name="T72" fmla="*/ 0 w 1972"/>
                  <a:gd name="T73" fmla="*/ 0 h 1546"/>
                  <a:gd name="T74" fmla="*/ 0 w 1972"/>
                  <a:gd name="T75" fmla="*/ 0 h 1546"/>
                  <a:gd name="T76" fmla="*/ 0 w 1972"/>
                  <a:gd name="T77" fmla="*/ 0 h 1546"/>
                  <a:gd name="T78" fmla="*/ 0 w 1972"/>
                  <a:gd name="T79" fmla="*/ 0 h 1546"/>
                  <a:gd name="T80" fmla="*/ 0 w 1972"/>
                  <a:gd name="T81" fmla="*/ 0 h 1546"/>
                  <a:gd name="T82" fmla="*/ 0 w 1972"/>
                  <a:gd name="T83" fmla="*/ 0 h 1546"/>
                  <a:gd name="T84" fmla="*/ 0 w 1972"/>
                  <a:gd name="T85" fmla="*/ 0 h 1546"/>
                  <a:gd name="T86" fmla="*/ 0 w 1972"/>
                  <a:gd name="T87" fmla="*/ 0 h 1546"/>
                  <a:gd name="T88" fmla="*/ 0 w 1972"/>
                  <a:gd name="T89" fmla="*/ 0 h 1546"/>
                  <a:gd name="T90" fmla="*/ 0 w 1972"/>
                  <a:gd name="T91" fmla="*/ 0 h 1546"/>
                  <a:gd name="T92" fmla="*/ 0 w 1972"/>
                  <a:gd name="T93" fmla="*/ 0 h 1546"/>
                  <a:gd name="T94" fmla="*/ 0 w 1972"/>
                  <a:gd name="T95" fmla="*/ 0 h 1546"/>
                  <a:gd name="T96" fmla="*/ 0 w 1972"/>
                  <a:gd name="T97" fmla="*/ 0 h 1546"/>
                  <a:gd name="T98" fmla="*/ 0 w 1972"/>
                  <a:gd name="T99" fmla="*/ 0 h 1546"/>
                  <a:gd name="T100" fmla="*/ 0 w 1972"/>
                  <a:gd name="T101" fmla="*/ 0 h 1546"/>
                  <a:gd name="T102" fmla="*/ 0 w 1972"/>
                  <a:gd name="T103" fmla="*/ 0 h 1546"/>
                  <a:gd name="T104" fmla="*/ 0 w 1972"/>
                  <a:gd name="T105" fmla="*/ 0 h 1546"/>
                  <a:gd name="T106" fmla="*/ 0 w 1972"/>
                  <a:gd name="T107" fmla="*/ 0 h 1546"/>
                  <a:gd name="T108" fmla="*/ 0 w 1972"/>
                  <a:gd name="T109" fmla="*/ 0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1" name="Freeform 171"/>
              <p:cNvSpPr>
                <a:spLocks noChangeAspect="1"/>
              </p:cNvSpPr>
              <p:nvPr/>
            </p:nvSpPr>
            <p:spPr bwMode="auto">
              <a:xfrm>
                <a:off x="10811" y="7356"/>
                <a:ext cx="1684" cy="1193"/>
              </a:xfrm>
              <a:custGeom>
                <a:avLst/>
                <a:gdLst>
                  <a:gd name="T0" fmla="*/ 0 w 5838"/>
                  <a:gd name="T1" fmla="*/ 0 h 4133"/>
                  <a:gd name="T2" fmla="*/ 0 w 5838"/>
                  <a:gd name="T3" fmla="*/ 0 h 4133"/>
                  <a:gd name="T4" fmla="*/ 0 w 5838"/>
                  <a:gd name="T5" fmla="*/ 0 h 4133"/>
                  <a:gd name="T6" fmla="*/ 0 w 5838"/>
                  <a:gd name="T7" fmla="*/ 0 h 4133"/>
                  <a:gd name="T8" fmla="*/ 0 w 5838"/>
                  <a:gd name="T9" fmla="*/ 0 h 4133"/>
                  <a:gd name="T10" fmla="*/ 0 w 5838"/>
                  <a:gd name="T11" fmla="*/ 0 h 4133"/>
                  <a:gd name="T12" fmla="*/ 0 w 5838"/>
                  <a:gd name="T13" fmla="*/ 0 h 4133"/>
                  <a:gd name="T14" fmla="*/ 0 w 5838"/>
                  <a:gd name="T15" fmla="*/ 0 h 4133"/>
                  <a:gd name="T16" fmla="*/ 0 w 5838"/>
                  <a:gd name="T17" fmla="*/ 0 h 4133"/>
                  <a:gd name="T18" fmla="*/ 0 w 5838"/>
                  <a:gd name="T19" fmla="*/ 0 h 4133"/>
                  <a:gd name="T20" fmla="*/ 0 w 5838"/>
                  <a:gd name="T21" fmla="*/ 0 h 4133"/>
                  <a:gd name="T22" fmla="*/ 0 w 5838"/>
                  <a:gd name="T23" fmla="*/ 0 h 4133"/>
                  <a:gd name="T24" fmla="*/ 0 w 5838"/>
                  <a:gd name="T25" fmla="*/ 0 h 4133"/>
                  <a:gd name="T26" fmla="*/ 0 w 5838"/>
                  <a:gd name="T27" fmla="*/ 0 h 4133"/>
                  <a:gd name="T28" fmla="*/ 0 w 5838"/>
                  <a:gd name="T29" fmla="*/ 0 h 4133"/>
                  <a:gd name="T30" fmla="*/ 0 w 5838"/>
                  <a:gd name="T31" fmla="*/ 0 h 4133"/>
                  <a:gd name="T32" fmla="*/ 0 w 5838"/>
                  <a:gd name="T33" fmla="*/ 0 h 4133"/>
                  <a:gd name="T34" fmla="*/ 0 w 5838"/>
                  <a:gd name="T35" fmla="*/ 0 h 4133"/>
                  <a:gd name="T36" fmla="*/ 0 w 5838"/>
                  <a:gd name="T37" fmla="*/ 0 h 4133"/>
                  <a:gd name="T38" fmla="*/ 0 w 5838"/>
                  <a:gd name="T39" fmla="*/ 0 h 4133"/>
                  <a:gd name="T40" fmla="*/ 0 w 5838"/>
                  <a:gd name="T41" fmla="*/ 0 h 4133"/>
                  <a:gd name="T42" fmla="*/ 0 w 5838"/>
                  <a:gd name="T43" fmla="*/ 0 h 4133"/>
                  <a:gd name="T44" fmla="*/ 0 w 5838"/>
                  <a:gd name="T45" fmla="*/ 0 h 4133"/>
                  <a:gd name="T46" fmla="*/ 0 w 5838"/>
                  <a:gd name="T47" fmla="*/ 0 h 4133"/>
                  <a:gd name="T48" fmla="*/ 0 w 5838"/>
                  <a:gd name="T49" fmla="*/ 0 h 4133"/>
                  <a:gd name="T50" fmla="*/ 0 w 5838"/>
                  <a:gd name="T51" fmla="*/ 0 h 4133"/>
                  <a:gd name="T52" fmla="*/ 0 w 5838"/>
                  <a:gd name="T53" fmla="*/ 0 h 4133"/>
                  <a:gd name="T54" fmla="*/ 0 w 5838"/>
                  <a:gd name="T55" fmla="*/ 0 h 4133"/>
                  <a:gd name="T56" fmla="*/ 0 w 5838"/>
                  <a:gd name="T57" fmla="*/ 0 h 4133"/>
                  <a:gd name="T58" fmla="*/ 0 w 5838"/>
                  <a:gd name="T59" fmla="*/ 0 h 4133"/>
                  <a:gd name="T60" fmla="*/ 0 w 5838"/>
                  <a:gd name="T61" fmla="*/ 0 h 4133"/>
                  <a:gd name="T62" fmla="*/ 0 w 5838"/>
                  <a:gd name="T63" fmla="*/ 0 h 4133"/>
                  <a:gd name="T64" fmla="*/ 0 w 5838"/>
                  <a:gd name="T65" fmla="*/ 0 h 4133"/>
                  <a:gd name="T66" fmla="*/ 0 w 5838"/>
                  <a:gd name="T67" fmla="*/ 0 h 4133"/>
                  <a:gd name="T68" fmla="*/ 0 w 5838"/>
                  <a:gd name="T69" fmla="*/ 0 h 4133"/>
                  <a:gd name="T70" fmla="*/ 0 w 5838"/>
                  <a:gd name="T71" fmla="*/ 0 h 4133"/>
                  <a:gd name="T72" fmla="*/ 0 w 5838"/>
                  <a:gd name="T73" fmla="*/ 0 h 4133"/>
                  <a:gd name="T74" fmla="*/ 0 w 5838"/>
                  <a:gd name="T75" fmla="*/ 0 h 4133"/>
                  <a:gd name="T76" fmla="*/ 0 w 5838"/>
                  <a:gd name="T77" fmla="*/ 0 h 4133"/>
                  <a:gd name="T78" fmla="*/ 0 w 5838"/>
                  <a:gd name="T79" fmla="*/ 0 h 4133"/>
                  <a:gd name="T80" fmla="*/ 0 w 5838"/>
                  <a:gd name="T81" fmla="*/ 0 h 4133"/>
                  <a:gd name="T82" fmla="*/ 0 w 5838"/>
                  <a:gd name="T83" fmla="*/ 0 h 4133"/>
                  <a:gd name="T84" fmla="*/ 0 w 5838"/>
                  <a:gd name="T85" fmla="*/ 0 h 4133"/>
                  <a:gd name="T86" fmla="*/ 0 w 5838"/>
                  <a:gd name="T87" fmla="*/ 0 h 4133"/>
                  <a:gd name="T88" fmla="*/ 0 w 5838"/>
                  <a:gd name="T89" fmla="*/ 0 h 4133"/>
                  <a:gd name="T90" fmla="*/ 0 w 5838"/>
                  <a:gd name="T91" fmla="*/ 0 h 4133"/>
                  <a:gd name="T92" fmla="*/ 0 w 5838"/>
                  <a:gd name="T93" fmla="*/ 0 h 4133"/>
                  <a:gd name="T94" fmla="*/ 0 w 5838"/>
                  <a:gd name="T95" fmla="*/ 0 h 4133"/>
                  <a:gd name="T96" fmla="*/ 0 w 5838"/>
                  <a:gd name="T97" fmla="*/ 0 h 4133"/>
                  <a:gd name="T98" fmla="*/ 0 w 5838"/>
                  <a:gd name="T99" fmla="*/ 0 h 4133"/>
                  <a:gd name="T100" fmla="*/ 0 w 5838"/>
                  <a:gd name="T101" fmla="*/ 0 h 4133"/>
                  <a:gd name="T102" fmla="*/ 0 w 5838"/>
                  <a:gd name="T103" fmla="*/ 0 h 4133"/>
                  <a:gd name="T104" fmla="*/ 0 w 5838"/>
                  <a:gd name="T105" fmla="*/ 0 h 4133"/>
                  <a:gd name="T106" fmla="*/ 0 w 5838"/>
                  <a:gd name="T107" fmla="*/ 0 h 4133"/>
                  <a:gd name="T108" fmla="*/ 0 w 5838"/>
                  <a:gd name="T109" fmla="*/ 0 h 4133"/>
                  <a:gd name="T110" fmla="*/ 0 w 5838"/>
                  <a:gd name="T111" fmla="*/ 0 h 4133"/>
                  <a:gd name="T112" fmla="*/ 0 w 5838"/>
                  <a:gd name="T113" fmla="*/ 0 h 4133"/>
                  <a:gd name="T114" fmla="*/ 0 w 5838"/>
                  <a:gd name="T115" fmla="*/ 0 h 4133"/>
                  <a:gd name="T116" fmla="*/ 0 w 5838"/>
                  <a:gd name="T117" fmla="*/ 0 h 4133"/>
                  <a:gd name="T118" fmla="*/ 0 w 5838"/>
                  <a:gd name="T119" fmla="*/ 0 h 4133"/>
                  <a:gd name="T120" fmla="*/ 0 w 5838"/>
                  <a:gd name="T121" fmla="*/ 0 h 4133"/>
                  <a:gd name="T122" fmla="*/ 0 w 5838"/>
                  <a:gd name="T123" fmla="*/ 0 h 4133"/>
                  <a:gd name="T124" fmla="*/ 0 w 5838"/>
                  <a:gd name="T125" fmla="*/ 0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2" name="Freeform 172"/>
              <p:cNvSpPr>
                <a:spLocks noChangeAspect="1"/>
              </p:cNvSpPr>
              <p:nvPr/>
            </p:nvSpPr>
            <p:spPr bwMode="auto">
              <a:xfrm>
                <a:off x="12737" y="8881"/>
                <a:ext cx="613" cy="788"/>
              </a:xfrm>
              <a:custGeom>
                <a:avLst/>
                <a:gdLst>
                  <a:gd name="T0" fmla="*/ 0 w 1333"/>
                  <a:gd name="T1" fmla="*/ 0 h 1716"/>
                  <a:gd name="T2" fmla="*/ 0 w 1333"/>
                  <a:gd name="T3" fmla="*/ 0 h 1716"/>
                  <a:gd name="T4" fmla="*/ 0 w 1333"/>
                  <a:gd name="T5" fmla="*/ 0 h 1716"/>
                  <a:gd name="T6" fmla="*/ 0 w 1333"/>
                  <a:gd name="T7" fmla="*/ 0 h 1716"/>
                  <a:gd name="T8" fmla="*/ 0 w 1333"/>
                  <a:gd name="T9" fmla="*/ 0 h 1716"/>
                  <a:gd name="T10" fmla="*/ 0 w 1333"/>
                  <a:gd name="T11" fmla="*/ 0 h 1716"/>
                  <a:gd name="T12" fmla="*/ 0 w 1333"/>
                  <a:gd name="T13" fmla="*/ 0 h 1716"/>
                  <a:gd name="T14" fmla="*/ 0 w 1333"/>
                  <a:gd name="T15" fmla="*/ 0 h 1716"/>
                  <a:gd name="T16" fmla="*/ 0 w 1333"/>
                  <a:gd name="T17" fmla="*/ 0 h 1716"/>
                  <a:gd name="T18" fmla="*/ 0 w 1333"/>
                  <a:gd name="T19" fmla="*/ 0 h 1716"/>
                  <a:gd name="T20" fmla="*/ 0 w 1333"/>
                  <a:gd name="T21" fmla="*/ 0 h 1716"/>
                  <a:gd name="T22" fmla="*/ 0 w 1333"/>
                  <a:gd name="T23" fmla="*/ 0 h 1716"/>
                  <a:gd name="T24" fmla="*/ 0 w 1333"/>
                  <a:gd name="T25" fmla="*/ 0 h 1716"/>
                  <a:gd name="T26" fmla="*/ 0 w 1333"/>
                  <a:gd name="T27" fmla="*/ 0 h 1716"/>
                  <a:gd name="T28" fmla="*/ 0 w 1333"/>
                  <a:gd name="T29" fmla="*/ 0 h 1716"/>
                  <a:gd name="T30" fmla="*/ 0 w 1333"/>
                  <a:gd name="T31" fmla="*/ 0 h 1716"/>
                  <a:gd name="T32" fmla="*/ 0 w 1333"/>
                  <a:gd name="T33" fmla="*/ 0 h 1716"/>
                  <a:gd name="T34" fmla="*/ 0 w 1333"/>
                  <a:gd name="T35" fmla="*/ 0 h 1716"/>
                  <a:gd name="T36" fmla="*/ 0 w 1333"/>
                  <a:gd name="T37" fmla="*/ 0 h 1716"/>
                  <a:gd name="T38" fmla="*/ 0 w 1333"/>
                  <a:gd name="T39" fmla="*/ 0 h 1716"/>
                  <a:gd name="T40" fmla="*/ 0 w 1333"/>
                  <a:gd name="T41" fmla="*/ 0 h 1716"/>
                  <a:gd name="T42" fmla="*/ 0 w 1333"/>
                  <a:gd name="T43" fmla="*/ 0 h 1716"/>
                  <a:gd name="T44" fmla="*/ 0 w 1333"/>
                  <a:gd name="T45" fmla="*/ 0 h 1716"/>
                  <a:gd name="T46" fmla="*/ 0 w 1333"/>
                  <a:gd name="T47" fmla="*/ 0 h 1716"/>
                  <a:gd name="T48" fmla="*/ 0 w 1333"/>
                  <a:gd name="T49" fmla="*/ 0 h 1716"/>
                  <a:gd name="T50" fmla="*/ 0 w 1333"/>
                  <a:gd name="T51" fmla="*/ 0 h 1716"/>
                  <a:gd name="T52" fmla="*/ 0 w 1333"/>
                  <a:gd name="T53" fmla="*/ 0 h 1716"/>
                  <a:gd name="T54" fmla="*/ 0 w 1333"/>
                  <a:gd name="T55" fmla="*/ 0 h 1716"/>
                  <a:gd name="T56" fmla="*/ 0 w 1333"/>
                  <a:gd name="T57" fmla="*/ 0 h 1716"/>
                  <a:gd name="T58" fmla="*/ 0 w 1333"/>
                  <a:gd name="T59" fmla="*/ 0 h 1716"/>
                  <a:gd name="T60" fmla="*/ 0 w 1333"/>
                  <a:gd name="T61" fmla="*/ 0 h 1716"/>
                  <a:gd name="T62" fmla="*/ 0 w 1333"/>
                  <a:gd name="T63" fmla="*/ 0 h 1716"/>
                  <a:gd name="T64" fmla="*/ 0 w 1333"/>
                  <a:gd name="T65" fmla="*/ 0 h 1716"/>
                  <a:gd name="T66" fmla="*/ 0 w 1333"/>
                  <a:gd name="T67" fmla="*/ 0 h 1716"/>
                  <a:gd name="T68" fmla="*/ 0 w 1333"/>
                  <a:gd name="T69" fmla="*/ 0 h 1716"/>
                  <a:gd name="T70" fmla="*/ 0 w 1333"/>
                  <a:gd name="T71" fmla="*/ 0 h 1716"/>
                  <a:gd name="T72" fmla="*/ 0 w 1333"/>
                  <a:gd name="T73" fmla="*/ 0 h 1716"/>
                  <a:gd name="T74" fmla="*/ 0 w 1333"/>
                  <a:gd name="T75" fmla="*/ 0 h 1716"/>
                  <a:gd name="T76" fmla="*/ 0 w 1333"/>
                  <a:gd name="T77" fmla="*/ 0 h 1716"/>
                  <a:gd name="T78" fmla="*/ 0 w 1333"/>
                  <a:gd name="T79" fmla="*/ 0 h 1716"/>
                  <a:gd name="T80" fmla="*/ 0 w 1333"/>
                  <a:gd name="T81" fmla="*/ 0 h 1716"/>
                  <a:gd name="T82" fmla="*/ 0 w 1333"/>
                  <a:gd name="T83" fmla="*/ 0 h 1716"/>
                  <a:gd name="T84" fmla="*/ 0 w 1333"/>
                  <a:gd name="T85" fmla="*/ 0 h 1716"/>
                  <a:gd name="T86" fmla="*/ 0 w 1333"/>
                  <a:gd name="T87" fmla="*/ 0 h 1716"/>
                  <a:gd name="T88" fmla="*/ 0 w 1333"/>
                  <a:gd name="T89" fmla="*/ 0 h 1716"/>
                  <a:gd name="T90" fmla="*/ 0 w 1333"/>
                  <a:gd name="T91" fmla="*/ 0 h 1716"/>
                  <a:gd name="T92" fmla="*/ 0 w 1333"/>
                  <a:gd name="T93" fmla="*/ 0 h 1716"/>
                  <a:gd name="T94" fmla="*/ 0 w 1333"/>
                  <a:gd name="T95" fmla="*/ 0 h 1716"/>
                  <a:gd name="T96" fmla="*/ 0 w 1333"/>
                  <a:gd name="T97" fmla="*/ 0 h 1716"/>
                  <a:gd name="T98" fmla="*/ 0 w 1333"/>
                  <a:gd name="T99" fmla="*/ 0 h 1716"/>
                  <a:gd name="T100" fmla="*/ 0 w 1333"/>
                  <a:gd name="T101" fmla="*/ 0 h 1716"/>
                  <a:gd name="T102" fmla="*/ 0 w 1333"/>
                  <a:gd name="T103" fmla="*/ 0 h 1716"/>
                  <a:gd name="T104" fmla="*/ 0 w 1333"/>
                  <a:gd name="T105" fmla="*/ 0 h 1716"/>
                  <a:gd name="T106" fmla="*/ 0 w 1333"/>
                  <a:gd name="T107" fmla="*/ 0 h 1716"/>
                  <a:gd name="T108" fmla="*/ 0 w 1333"/>
                  <a:gd name="T109" fmla="*/ 0 h 1716"/>
                  <a:gd name="T110" fmla="*/ 0 w 1333"/>
                  <a:gd name="T111" fmla="*/ 0 h 1716"/>
                  <a:gd name="T112" fmla="*/ 0 w 1333"/>
                  <a:gd name="T113" fmla="*/ 0 h 1716"/>
                  <a:gd name="T114" fmla="*/ 0 w 1333"/>
                  <a:gd name="T115" fmla="*/ 0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3" name="Freeform 173"/>
              <p:cNvSpPr>
                <a:spLocks noChangeAspect="1"/>
              </p:cNvSpPr>
              <p:nvPr/>
            </p:nvSpPr>
            <p:spPr bwMode="auto">
              <a:xfrm>
                <a:off x="11091" y="8373"/>
                <a:ext cx="1744" cy="1094"/>
              </a:xfrm>
              <a:custGeom>
                <a:avLst/>
                <a:gdLst>
                  <a:gd name="T0" fmla="*/ 0 w 3787"/>
                  <a:gd name="T1" fmla="*/ 0 h 2383"/>
                  <a:gd name="T2" fmla="*/ 0 w 3787"/>
                  <a:gd name="T3" fmla="*/ 0 h 2383"/>
                  <a:gd name="T4" fmla="*/ 0 w 3787"/>
                  <a:gd name="T5" fmla="*/ 0 h 2383"/>
                  <a:gd name="T6" fmla="*/ 0 w 3787"/>
                  <a:gd name="T7" fmla="*/ 0 h 2383"/>
                  <a:gd name="T8" fmla="*/ 0 w 3787"/>
                  <a:gd name="T9" fmla="*/ 0 h 2383"/>
                  <a:gd name="T10" fmla="*/ 0 w 3787"/>
                  <a:gd name="T11" fmla="*/ 0 h 2383"/>
                  <a:gd name="T12" fmla="*/ 0 w 3787"/>
                  <a:gd name="T13" fmla="*/ 0 h 2383"/>
                  <a:gd name="T14" fmla="*/ 0 w 3787"/>
                  <a:gd name="T15" fmla="*/ 0 h 2383"/>
                  <a:gd name="T16" fmla="*/ 0 w 3787"/>
                  <a:gd name="T17" fmla="*/ 0 h 2383"/>
                  <a:gd name="T18" fmla="*/ 0 w 3787"/>
                  <a:gd name="T19" fmla="*/ 0 h 2383"/>
                  <a:gd name="T20" fmla="*/ 0 w 3787"/>
                  <a:gd name="T21" fmla="*/ 0 h 2383"/>
                  <a:gd name="T22" fmla="*/ 0 w 3787"/>
                  <a:gd name="T23" fmla="*/ 0 h 2383"/>
                  <a:gd name="T24" fmla="*/ 0 w 3787"/>
                  <a:gd name="T25" fmla="*/ 0 h 2383"/>
                  <a:gd name="T26" fmla="*/ 0 w 3787"/>
                  <a:gd name="T27" fmla="*/ 0 h 2383"/>
                  <a:gd name="T28" fmla="*/ 0 w 3787"/>
                  <a:gd name="T29" fmla="*/ 0 h 2383"/>
                  <a:gd name="T30" fmla="*/ 0 w 3787"/>
                  <a:gd name="T31" fmla="*/ 0 h 2383"/>
                  <a:gd name="T32" fmla="*/ 0 w 3787"/>
                  <a:gd name="T33" fmla="*/ 0 h 2383"/>
                  <a:gd name="T34" fmla="*/ 0 w 3787"/>
                  <a:gd name="T35" fmla="*/ 0 h 2383"/>
                  <a:gd name="T36" fmla="*/ 0 w 3787"/>
                  <a:gd name="T37" fmla="*/ 0 h 2383"/>
                  <a:gd name="T38" fmla="*/ 0 w 3787"/>
                  <a:gd name="T39" fmla="*/ 0 h 2383"/>
                  <a:gd name="T40" fmla="*/ 0 w 3787"/>
                  <a:gd name="T41" fmla="*/ 0 h 2383"/>
                  <a:gd name="T42" fmla="*/ 0 w 3787"/>
                  <a:gd name="T43" fmla="*/ 0 h 2383"/>
                  <a:gd name="T44" fmla="*/ 0 w 3787"/>
                  <a:gd name="T45" fmla="*/ 0 h 2383"/>
                  <a:gd name="T46" fmla="*/ 0 w 3787"/>
                  <a:gd name="T47" fmla="*/ 0 h 2383"/>
                  <a:gd name="T48" fmla="*/ 0 w 3787"/>
                  <a:gd name="T49" fmla="*/ 0 h 2383"/>
                  <a:gd name="T50" fmla="*/ 0 w 3787"/>
                  <a:gd name="T51" fmla="*/ 0 h 2383"/>
                  <a:gd name="T52" fmla="*/ 0 w 3787"/>
                  <a:gd name="T53" fmla="*/ 0 h 2383"/>
                  <a:gd name="T54" fmla="*/ 0 w 3787"/>
                  <a:gd name="T55" fmla="*/ 0 h 2383"/>
                  <a:gd name="T56" fmla="*/ 0 w 3787"/>
                  <a:gd name="T57" fmla="*/ 0 h 2383"/>
                  <a:gd name="T58" fmla="*/ 0 w 3787"/>
                  <a:gd name="T59" fmla="*/ 0 h 2383"/>
                  <a:gd name="T60" fmla="*/ 0 w 3787"/>
                  <a:gd name="T61" fmla="*/ 0 h 2383"/>
                  <a:gd name="T62" fmla="*/ 0 w 3787"/>
                  <a:gd name="T63" fmla="*/ 0 h 2383"/>
                  <a:gd name="T64" fmla="*/ 0 w 3787"/>
                  <a:gd name="T65" fmla="*/ 0 h 2383"/>
                  <a:gd name="T66" fmla="*/ 0 w 3787"/>
                  <a:gd name="T67" fmla="*/ 0 h 2383"/>
                  <a:gd name="T68" fmla="*/ 0 w 3787"/>
                  <a:gd name="T69" fmla="*/ 0 h 2383"/>
                  <a:gd name="T70" fmla="*/ 0 w 3787"/>
                  <a:gd name="T71" fmla="*/ 0 h 2383"/>
                  <a:gd name="T72" fmla="*/ 0 w 3787"/>
                  <a:gd name="T73" fmla="*/ 0 h 2383"/>
                  <a:gd name="T74" fmla="*/ 0 w 3787"/>
                  <a:gd name="T75" fmla="*/ 0 h 2383"/>
                  <a:gd name="T76" fmla="*/ 0 w 3787"/>
                  <a:gd name="T77" fmla="*/ 0 h 2383"/>
                  <a:gd name="T78" fmla="*/ 0 w 3787"/>
                  <a:gd name="T79" fmla="*/ 0 h 2383"/>
                  <a:gd name="T80" fmla="*/ 0 w 3787"/>
                  <a:gd name="T81" fmla="*/ 0 h 2383"/>
                  <a:gd name="T82" fmla="*/ 0 w 3787"/>
                  <a:gd name="T83" fmla="*/ 0 h 2383"/>
                  <a:gd name="T84" fmla="*/ 0 w 3787"/>
                  <a:gd name="T85" fmla="*/ 0 h 2383"/>
                  <a:gd name="T86" fmla="*/ 0 w 3787"/>
                  <a:gd name="T87" fmla="*/ 0 h 2383"/>
                  <a:gd name="T88" fmla="*/ 0 w 3787"/>
                  <a:gd name="T89" fmla="*/ 0 h 2383"/>
                  <a:gd name="T90" fmla="*/ 0 w 3787"/>
                  <a:gd name="T91" fmla="*/ 0 h 2383"/>
                  <a:gd name="T92" fmla="*/ 0 w 3787"/>
                  <a:gd name="T93" fmla="*/ 0 h 2383"/>
                  <a:gd name="T94" fmla="*/ 0 w 3787"/>
                  <a:gd name="T95" fmla="*/ 0 h 2383"/>
                  <a:gd name="T96" fmla="*/ 0 w 3787"/>
                  <a:gd name="T97" fmla="*/ 0 h 2383"/>
                  <a:gd name="T98" fmla="*/ 0 w 3787"/>
                  <a:gd name="T99" fmla="*/ 0 h 2383"/>
                  <a:gd name="T100" fmla="*/ 0 w 3787"/>
                  <a:gd name="T101" fmla="*/ 0 h 2383"/>
                  <a:gd name="T102" fmla="*/ 0 w 3787"/>
                  <a:gd name="T103" fmla="*/ 0 h 2383"/>
                  <a:gd name="T104" fmla="*/ 0 w 3787"/>
                  <a:gd name="T105" fmla="*/ 0 h 2383"/>
                  <a:gd name="T106" fmla="*/ 0 w 3787"/>
                  <a:gd name="T107" fmla="*/ 0 h 2383"/>
                  <a:gd name="T108" fmla="*/ 0 w 3787"/>
                  <a:gd name="T109" fmla="*/ 0 h 2383"/>
                  <a:gd name="T110" fmla="*/ 0 w 3787"/>
                  <a:gd name="T111" fmla="*/ 0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4" name="Freeform 174"/>
              <p:cNvSpPr>
                <a:spLocks noChangeAspect="1"/>
              </p:cNvSpPr>
              <p:nvPr/>
            </p:nvSpPr>
            <p:spPr bwMode="auto">
              <a:xfrm>
                <a:off x="13533" y="7051"/>
                <a:ext cx="555" cy="749"/>
              </a:xfrm>
              <a:custGeom>
                <a:avLst/>
                <a:gdLst>
                  <a:gd name="T0" fmla="*/ 0 w 1206"/>
                  <a:gd name="T1" fmla="*/ 0 h 1631"/>
                  <a:gd name="T2" fmla="*/ 0 w 1206"/>
                  <a:gd name="T3" fmla="*/ 0 h 1631"/>
                  <a:gd name="T4" fmla="*/ 0 w 1206"/>
                  <a:gd name="T5" fmla="*/ 0 h 1631"/>
                  <a:gd name="T6" fmla="*/ 0 w 1206"/>
                  <a:gd name="T7" fmla="*/ 0 h 1631"/>
                  <a:gd name="T8" fmla="*/ 0 w 1206"/>
                  <a:gd name="T9" fmla="*/ 0 h 1631"/>
                  <a:gd name="T10" fmla="*/ 0 w 1206"/>
                  <a:gd name="T11" fmla="*/ 0 h 1631"/>
                  <a:gd name="T12" fmla="*/ 0 w 1206"/>
                  <a:gd name="T13" fmla="*/ 0 h 1631"/>
                  <a:gd name="T14" fmla="*/ 0 w 1206"/>
                  <a:gd name="T15" fmla="*/ 0 h 1631"/>
                  <a:gd name="T16" fmla="*/ 0 w 1206"/>
                  <a:gd name="T17" fmla="*/ 0 h 1631"/>
                  <a:gd name="T18" fmla="*/ 0 w 1206"/>
                  <a:gd name="T19" fmla="*/ 0 h 1631"/>
                  <a:gd name="T20" fmla="*/ 0 w 1206"/>
                  <a:gd name="T21" fmla="*/ 0 h 1631"/>
                  <a:gd name="T22" fmla="*/ 0 w 1206"/>
                  <a:gd name="T23" fmla="*/ 0 h 1631"/>
                  <a:gd name="T24" fmla="*/ 0 w 1206"/>
                  <a:gd name="T25" fmla="*/ 0 h 1631"/>
                  <a:gd name="T26" fmla="*/ 0 w 1206"/>
                  <a:gd name="T27" fmla="*/ 0 h 1631"/>
                  <a:gd name="T28" fmla="*/ 0 w 1206"/>
                  <a:gd name="T29" fmla="*/ 0 h 1631"/>
                  <a:gd name="T30" fmla="*/ 0 w 1206"/>
                  <a:gd name="T31" fmla="*/ 0 h 1631"/>
                  <a:gd name="T32" fmla="*/ 0 w 1206"/>
                  <a:gd name="T33" fmla="*/ 0 h 1631"/>
                  <a:gd name="T34" fmla="*/ 0 w 1206"/>
                  <a:gd name="T35" fmla="*/ 0 h 1631"/>
                  <a:gd name="T36" fmla="*/ 0 w 1206"/>
                  <a:gd name="T37" fmla="*/ 0 h 1631"/>
                  <a:gd name="T38" fmla="*/ 0 w 1206"/>
                  <a:gd name="T39" fmla="*/ 0 h 1631"/>
                  <a:gd name="T40" fmla="*/ 0 w 1206"/>
                  <a:gd name="T41" fmla="*/ 0 h 1631"/>
                  <a:gd name="T42" fmla="*/ 0 w 1206"/>
                  <a:gd name="T43" fmla="*/ 0 h 1631"/>
                  <a:gd name="T44" fmla="*/ 0 w 1206"/>
                  <a:gd name="T45" fmla="*/ 0 h 1631"/>
                  <a:gd name="T46" fmla="*/ 0 w 1206"/>
                  <a:gd name="T47" fmla="*/ 0 h 1631"/>
                  <a:gd name="T48" fmla="*/ 0 w 1206"/>
                  <a:gd name="T49" fmla="*/ 0 h 1631"/>
                  <a:gd name="T50" fmla="*/ 0 w 1206"/>
                  <a:gd name="T51" fmla="*/ 0 h 1631"/>
                  <a:gd name="T52" fmla="*/ 0 w 1206"/>
                  <a:gd name="T53" fmla="*/ 0 h 1631"/>
                  <a:gd name="T54" fmla="*/ 0 w 1206"/>
                  <a:gd name="T55" fmla="*/ 0 h 1631"/>
                  <a:gd name="T56" fmla="*/ 0 w 1206"/>
                  <a:gd name="T57" fmla="*/ 0 h 1631"/>
                  <a:gd name="T58" fmla="*/ 0 w 1206"/>
                  <a:gd name="T59" fmla="*/ 0 h 1631"/>
                  <a:gd name="T60" fmla="*/ 0 w 1206"/>
                  <a:gd name="T61" fmla="*/ 0 h 1631"/>
                  <a:gd name="T62" fmla="*/ 0 w 1206"/>
                  <a:gd name="T63" fmla="*/ 0 h 1631"/>
                  <a:gd name="T64" fmla="*/ 0 w 1206"/>
                  <a:gd name="T65" fmla="*/ 0 h 1631"/>
                  <a:gd name="T66" fmla="*/ 0 w 1206"/>
                  <a:gd name="T67" fmla="*/ 0 h 1631"/>
                  <a:gd name="T68" fmla="*/ 0 w 1206"/>
                  <a:gd name="T69" fmla="*/ 0 h 1631"/>
                  <a:gd name="T70" fmla="*/ 0 w 1206"/>
                  <a:gd name="T71" fmla="*/ 0 h 1631"/>
                  <a:gd name="T72" fmla="*/ 0 w 1206"/>
                  <a:gd name="T73" fmla="*/ 0 h 1631"/>
                  <a:gd name="T74" fmla="*/ 0 w 1206"/>
                  <a:gd name="T75" fmla="*/ 0 h 1631"/>
                  <a:gd name="T76" fmla="*/ 0 w 1206"/>
                  <a:gd name="T77" fmla="*/ 0 h 1631"/>
                  <a:gd name="T78" fmla="*/ 0 w 1206"/>
                  <a:gd name="T79" fmla="*/ 0 h 1631"/>
                  <a:gd name="T80" fmla="*/ 0 w 1206"/>
                  <a:gd name="T81" fmla="*/ 0 h 1631"/>
                  <a:gd name="T82" fmla="*/ 0 w 1206"/>
                  <a:gd name="T83" fmla="*/ 0 h 1631"/>
                  <a:gd name="T84" fmla="*/ 0 w 1206"/>
                  <a:gd name="T85" fmla="*/ 0 h 1631"/>
                  <a:gd name="T86" fmla="*/ 0 w 1206"/>
                  <a:gd name="T87" fmla="*/ 0 h 1631"/>
                  <a:gd name="T88" fmla="*/ 0 w 1206"/>
                  <a:gd name="T89" fmla="*/ 0 h 1631"/>
                  <a:gd name="T90" fmla="*/ 0 w 1206"/>
                  <a:gd name="T91" fmla="*/ 0 h 1631"/>
                  <a:gd name="T92" fmla="*/ 0 w 1206"/>
                  <a:gd name="T93" fmla="*/ 0 h 1631"/>
                  <a:gd name="T94" fmla="*/ 0 w 1206"/>
                  <a:gd name="T95" fmla="*/ 0 h 1631"/>
                  <a:gd name="T96" fmla="*/ 0 w 1206"/>
                  <a:gd name="T97" fmla="*/ 0 h 1631"/>
                  <a:gd name="T98" fmla="*/ 0 w 1206"/>
                  <a:gd name="T99" fmla="*/ 0 h 1631"/>
                  <a:gd name="T100" fmla="*/ 0 w 1206"/>
                  <a:gd name="T101" fmla="*/ 0 h 1631"/>
                  <a:gd name="T102" fmla="*/ 0 w 1206"/>
                  <a:gd name="T103" fmla="*/ 0 h 1631"/>
                  <a:gd name="T104" fmla="*/ 0 w 1206"/>
                  <a:gd name="T105" fmla="*/ 0 h 1631"/>
                  <a:gd name="T106" fmla="*/ 0 w 1206"/>
                  <a:gd name="T107" fmla="*/ 0 h 1631"/>
                  <a:gd name="T108" fmla="*/ 0 w 1206"/>
                  <a:gd name="T109" fmla="*/ 0 h 1631"/>
                  <a:gd name="T110" fmla="*/ 0 w 1206"/>
                  <a:gd name="T111" fmla="*/ 0 h 1631"/>
                  <a:gd name="T112" fmla="*/ 0 w 1206"/>
                  <a:gd name="T113" fmla="*/ 0 h 1631"/>
                  <a:gd name="T114" fmla="*/ 0 w 1206"/>
                  <a:gd name="T115" fmla="*/ 0 h 1631"/>
                  <a:gd name="T116" fmla="*/ 0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5" name="Freeform 175" descr="50%"/>
              <p:cNvSpPr>
                <a:spLocks noChangeAspect="1"/>
              </p:cNvSpPr>
              <p:nvPr/>
            </p:nvSpPr>
            <p:spPr bwMode="auto">
              <a:xfrm>
                <a:off x="13364" y="8054"/>
                <a:ext cx="672" cy="664"/>
              </a:xfrm>
              <a:custGeom>
                <a:avLst/>
                <a:gdLst>
                  <a:gd name="T0" fmla="*/ 0 w 1460"/>
                  <a:gd name="T1" fmla="*/ 0 h 1447"/>
                  <a:gd name="T2" fmla="*/ 0 w 1460"/>
                  <a:gd name="T3" fmla="*/ 0 h 1447"/>
                  <a:gd name="T4" fmla="*/ 0 w 1460"/>
                  <a:gd name="T5" fmla="*/ 0 h 1447"/>
                  <a:gd name="T6" fmla="*/ 0 w 1460"/>
                  <a:gd name="T7" fmla="*/ 0 h 1447"/>
                  <a:gd name="T8" fmla="*/ 0 w 1460"/>
                  <a:gd name="T9" fmla="*/ 0 h 1447"/>
                  <a:gd name="T10" fmla="*/ 0 w 1460"/>
                  <a:gd name="T11" fmla="*/ 0 h 1447"/>
                  <a:gd name="T12" fmla="*/ 0 w 1460"/>
                  <a:gd name="T13" fmla="*/ 0 h 1447"/>
                  <a:gd name="T14" fmla="*/ 0 w 1460"/>
                  <a:gd name="T15" fmla="*/ 0 h 1447"/>
                  <a:gd name="T16" fmla="*/ 0 w 1460"/>
                  <a:gd name="T17" fmla="*/ 0 h 1447"/>
                  <a:gd name="T18" fmla="*/ 0 w 1460"/>
                  <a:gd name="T19" fmla="*/ 0 h 1447"/>
                  <a:gd name="T20" fmla="*/ 0 w 1460"/>
                  <a:gd name="T21" fmla="*/ 0 h 1447"/>
                  <a:gd name="T22" fmla="*/ 0 w 1460"/>
                  <a:gd name="T23" fmla="*/ 0 h 1447"/>
                  <a:gd name="T24" fmla="*/ 0 w 1460"/>
                  <a:gd name="T25" fmla="*/ 0 h 1447"/>
                  <a:gd name="T26" fmla="*/ 0 w 1460"/>
                  <a:gd name="T27" fmla="*/ 0 h 1447"/>
                  <a:gd name="T28" fmla="*/ 0 w 1460"/>
                  <a:gd name="T29" fmla="*/ 0 h 1447"/>
                  <a:gd name="T30" fmla="*/ 0 w 1460"/>
                  <a:gd name="T31" fmla="*/ 0 h 1447"/>
                  <a:gd name="T32" fmla="*/ 0 w 1460"/>
                  <a:gd name="T33" fmla="*/ 0 h 1447"/>
                  <a:gd name="T34" fmla="*/ 0 w 1460"/>
                  <a:gd name="T35" fmla="*/ 0 h 1447"/>
                  <a:gd name="T36" fmla="*/ 0 w 1460"/>
                  <a:gd name="T37" fmla="*/ 0 h 1447"/>
                  <a:gd name="T38" fmla="*/ 0 w 1460"/>
                  <a:gd name="T39" fmla="*/ 0 h 1447"/>
                  <a:gd name="T40" fmla="*/ 0 w 1460"/>
                  <a:gd name="T41" fmla="*/ 0 h 1447"/>
                  <a:gd name="T42" fmla="*/ 0 w 1460"/>
                  <a:gd name="T43" fmla="*/ 0 h 1447"/>
                  <a:gd name="T44" fmla="*/ 0 w 1460"/>
                  <a:gd name="T45" fmla="*/ 0 h 1447"/>
                  <a:gd name="T46" fmla="*/ 0 w 1460"/>
                  <a:gd name="T47" fmla="*/ 0 h 1447"/>
                  <a:gd name="T48" fmla="*/ 0 w 1460"/>
                  <a:gd name="T49" fmla="*/ 0 h 1447"/>
                  <a:gd name="T50" fmla="*/ 0 w 1460"/>
                  <a:gd name="T51" fmla="*/ 0 h 1447"/>
                  <a:gd name="T52" fmla="*/ 0 w 1460"/>
                  <a:gd name="T53" fmla="*/ 0 h 1447"/>
                  <a:gd name="T54" fmla="*/ 0 w 1460"/>
                  <a:gd name="T55" fmla="*/ 0 h 1447"/>
                  <a:gd name="T56" fmla="*/ 0 w 1460"/>
                  <a:gd name="T57" fmla="*/ 0 h 1447"/>
                  <a:gd name="T58" fmla="*/ 0 w 1460"/>
                  <a:gd name="T59" fmla="*/ 0 h 1447"/>
                  <a:gd name="T60" fmla="*/ 0 w 1460"/>
                  <a:gd name="T61" fmla="*/ 0 h 1447"/>
                  <a:gd name="T62" fmla="*/ 0 w 1460"/>
                  <a:gd name="T63" fmla="*/ 0 h 1447"/>
                  <a:gd name="T64" fmla="*/ 0 w 1460"/>
                  <a:gd name="T65" fmla="*/ 0 h 1447"/>
                  <a:gd name="T66" fmla="*/ 0 w 1460"/>
                  <a:gd name="T67" fmla="*/ 0 h 1447"/>
                  <a:gd name="T68" fmla="*/ 0 w 1460"/>
                  <a:gd name="T69" fmla="*/ 0 h 1447"/>
                  <a:gd name="T70" fmla="*/ 0 w 1460"/>
                  <a:gd name="T71" fmla="*/ 0 h 1447"/>
                  <a:gd name="T72" fmla="*/ 0 w 1460"/>
                  <a:gd name="T73" fmla="*/ 0 h 1447"/>
                  <a:gd name="T74" fmla="*/ 0 w 1460"/>
                  <a:gd name="T75" fmla="*/ 0 h 1447"/>
                  <a:gd name="T76" fmla="*/ 0 w 1460"/>
                  <a:gd name="T77" fmla="*/ 0 h 1447"/>
                  <a:gd name="T78" fmla="*/ 0 w 1460"/>
                  <a:gd name="T79" fmla="*/ 0 h 1447"/>
                  <a:gd name="T80" fmla="*/ 0 w 1460"/>
                  <a:gd name="T81" fmla="*/ 0 h 1447"/>
                  <a:gd name="T82" fmla="*/ 0 w 1460"/>
                  <a:gd name="T83" fmla="*/ 0 h 1447"/>
                  <a:gd name="T84" fmla="*/ 0 w 1460"/>
                  <a:gd name="T85" fmla="*/ 0 h 1447"/>
                  <a:gd name="T86" fmla="*/ 0 w 1460"/>
                  <a:gd name="T87" fmla="*/ 0 h 1447"/>
                  <a:gd name="T88" fmla="*/ 0 w 1460"/>
                  <a:gd name="T89" fmla="*/ 0 h 1447"/>
                  <a:gd name="T90" fmla="*/ 0 w 1460"/>
                  <a:gd name="T91" fmla="*/ 0 h 1447"/>
                  <a:gd name="T92" fmla="*/ 0 w 1460"/>
                  <a:gd name="T93" fmla="*/ 0 h 1447"/>
                  <a:gd name="T94" fmla="*/ 0 w 1460"/>
                  <a:gd name="T95" fmla="*/ 0 h 1447"/>
                  <a:gd name="T96" fmla="*/ 0 w 1460"/>
                  <a:gd name="T97" fmla="*/ 0 h 1447"/>
                  <a:gd name="T98" fmla="*/ 0 w 1460"/>
                  <a:gd name="T99" fmla="*/ 0 h 1447"/>
                  <a:gd name="T100" fmla="*/ 0 w 1460"/>
                  <a:gd name="T101" fmla="*/ 0 h 1447"/>
                  <a:gd name="T102" fmla="*/ 0 w 1460"/>
                  <a:gd name="T103" fmla="*/ 0 h 1447"/>
                  <a:gd name="T104" fmla="*/ 0 w 1460"/>
                  <a:gd name="T105" fmla="*/ 0 h 1447"/>
                  <a:gd name="T106" fmla="*/ 0 w 1460"/>
                  <a:gd name="T107" fmla="*/ 0 h 1447"/>
                  <a:gd name="T108" fmla="*/ 0 w 1460"/>
                  <a:gd name="T109" fmla="*/ 0 h 1447"/>
                  <a:gd name="T110" fmla="*/ 0 w 1460"/>
                  <a:gd name="T111" fmla="*/ 0 h 1447"/>
                  <a:gd name="T112" fmla="*/ 0 w 1460"/>
                  <a:gd name="T113" fmla="*/ 0 h 1447"/>
                  <a:gd name="T114" fmla="*/ 0 w 1460"/>
                  <a:gd name="T115" fmla="*/ 0 h 1447"/>
                  <a:gd name="T116" fmla="*/ 0 w 1460"/>
                  <a:gd name="T117" fmla="*/ 0 h 1447"/>
                  <a:gd name="T118" fmla="*/ 0 w 1460"/>
                  <a:gd name="T119" fmla="*/ 0 h 1447"/>
                  <a:gd name="T120" fmla="*/ 0 w 1460"/>
                  <a:gd name="T121" fmla="*/ 0 h 1447"/>
                  <a:gd name="T122" fmla="*/ 0 w 1460"/>
                  <a:gd name="T123" fmla="*/ 0 h 1447"/>
                  <a:gd name="T124" fmla="*/ 0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0076" name="Freeform 176"/>
              <p:cNvSpPr>
                <a:spLocks noChangeAspect="1"/>
              </p:cNvSpPr>
              <p:nvPr/>
            </p:nvSpPr>
            <p:spPr bwMode="auto">
              <a:xfrm>
                <a:off x="12325" y="7500"/>
                <a:ext cx="601" cy="527"/>
              </a:xfrm>
              <a:custGeom>
                <a:avLst/>
                <a:gdLst>
                  <a:gd name="T0" fmla="*/ 0 w 1304"/>
                  <a:gd name="T1" fmla="*/ 0 h 1148"/>
                  <a:gd name="T2" fmla="*/ 0 w 1304"/>
                  <a:gd name="T3" fmla="*/ 0 h 1148"/>
                  <a:gd name="T4" fmla="*/ 0 w 1304"/>
                  <a:gd name="T5" fmla="*/ 0 h 1148"/>
                  <a:gd name="T6" fmla="*/ 0 w 1304"/>
                  <a:gd name="T7" fmla="*/ 0 h 1148"/>
                  <a:gd name="T8" fmla="*/ 0 w 1304"/>
                  <a:gd name="T9" fmla="*/ 0 h 1148"/>
                  <a:gd name="T10" fmla="*/ 0 w 1304"/>
                  <a:gd name="T11" fmla="*/ 0 h 1148"/>
                  <a:gd name="T12" fmla="*/ 0 w 1304"/>
                  <a:gd name="T13" fmla="*/ 0 h 1148"/>
                  <a:gd name="T14" fmla="*/ 0 w 1304"/>
                  <a:gd name="T15" fmla="*/ 0 h 1148"/>
                  <a:gd name="T16" fmla="*/ 0 w 1304"/>
                  <a:gd name="T17" fmla="*/ 0 h 1148"/>
                  <a:gd name="T18" fmla="*/ 0 w 1304"/>
                  <a:gd name="T19" fmla="*/ 0 h 1148"/>
                  <a:gd name="T20" fmla="*/ 0 w 1304"/>
                  <a:gd name="T21" fmla="*/ 0 h 1148"/>
                  <a:gd name="T22" fmla="*/ 0 w 1304"/>
                  <a:gd name="T23" fmla="*/ 0 h 1148"/>
                  <a:gd name="T24" fmla="*/ 0 w 1304"/>
                  <a:gd name="T25" fmla="*/ 0 h 1148"/>
                  <a:gd name="T26" fmla="*/ 0 w 1304"/>
                  <a:gd name="T27" fmla="*/ 0 h 1148"/>
                  <a:gd name="T28" fmla="*/ 0 w 1304"/>
                  <a:gd name="T29" fmla="*/ 0 h 1148"/>
                  <a:gd name="T30" fmla="*/ 0 w 1304"/>
                  <a:gd name="T31" fmla="*/ 0 h 1148"/>
                  <a:gd name="T32" fmla="*/ 0 w 1304"/>
                  <a:gd name="T33" fmla="*/ 0 h 1148"/>
                  <a:gd name="T34" fmla="*/ 0 w 1304"/>
                  <a:gd name="T35" fmla="*/ 0 h 1148"/>
                  <a:gd name="T36" fmla="*/ 0 w 1304"/>
                  <a:gd name="T37" fmla="*/ 0 h 1148"/>
                  <a:gd name="T38" fmla="*/ 0 w 1304"/>
                  <a:gd name="T39" fmla="*/ 0 h 1148"/>
                  <a:gd name="T40" fmla="*/ 0 w 1304"/>
                  <a:gd name="T41" fmla="*/ 0 h 1148"/>
                  <a:gd name="T42" fmla="*/ 0 w 1304"/>
                  <a:gd name="T43" fmla="*/ 0 h 1148"/>
                  <a:gd name="T44" fmla="*/ 0 w 1304"/>
                  <a:gd name="T45" fmla="*/ 0 h 1148"/>
                  <a:gd name="T46" fmla="*/ 0 w 1304"/>
                  <a:gd name="T47" fmla="*/ 0 h 1148"/>
                  <a:gd name="T48" fmla="*/ 0 w 1304"/>
                  <a:gd name="T49" fmla="*/ 0 h 1148"/>
                  <a:gd name="T50" fmla="*/ 0 w 1304"/>
                  <a:gd name="T51" fmla="*/ 0 h 1148"/>
                  <a:gd name="T52" fmla="*/ 0 w 1304"/>
                  <a:gd name="T53" fmla="*/ 0 h 1148"/>
                  <a:gd name="T54" fmla="*/ 0 w 1304"/>
                  <a:gd name="T55" fmla="*/ 0 h 1148"/>
                  <a:gd name="T56" fmla="*/ 0 w 1304"/>
                  <a:gd name="T57" fmla="*/ 0 h 1148"/>
                  <a:gd name="T58" fmla="*/ 0 w 1304"/>
                  <a:gd name="T59" fmla="*/ 0 h 1148"/>
                  <a:gd name="T60" fmla="*/ 0 w 1304"/>
                  <a:gd name="T61" fmla="*/ 0 h 1148"/>
                  <a:gd name="T62" fmla="*/ 0 w 1304"/>
                  <a:gd name="T63" fmla="*/ 0 h 1148"/>
                  <a:gd name="T64" fmla="*/ 0 w 1304"/>
                  <a:gd name="T65" fmla="*/ 0 h 1148"/>
                  <a:gd name="T66" fmla="*/ 0 w 1304"/>
                  <a:gd name="T67" fmla="*/ 0 h 1148"/>
                  <a:gd name="T68" fmla="*/ 0 w 1304"/>
                  <a:gd name="T69" fmla="*/ 0 h 1148"/>
                  <a:gd name="T70" fmla="*/ 0 w 1304"/>
                  <a:gd name="T71" fmla="*/ 0 h 1148"/>
                  <a:gd name="T72" fmla="*/ 0 w 1304"/>
                  <a:gd name="T73" fmla="*/ 0 h 1148"/>
                  <a:gd name="T74" fmla="*/ 0 w 1304"/>
                  <a:gd name="T75" fmla="*/ 0 h 1148"/>
                  <a:gd name="T76" fmla="*/ 0 w 1304"/>
                  <a:gd name="T77" fmla="*/ 0 h 1148"/>
                  <a:gd name="T78" fmla="*/ 0 w 1304"/>
                  <a:gd name="T79" fmla="*/ 0 h 1148"/>
                  <a:gd name="T80" fmla="*/ 0 w 1304"/>
                  <a:gd name="T81" fmla="*/ 0 h 1148"/>
                  <a:gd name="T82" fmla="*/ 0 w 1304"/>
                  <a:gd name="T83" fmla="*/ 0 h 1148"/>
                  <a:gd name="T84" fmla="*/ 0 w 1304"/>
                  <a:gd name="T85" fmla="*/ 0 h 1148"/>
                  <a:gd name="T86" fmla="*/ 0 w 1304"/>
                  <a:gd name="T87" fmla="*/ 0 h 1148"/>
                  <a:gd name="T88" fmla="*/ 0 w 1304"/>
                  <a:gd name="T89" fmla="*/ 0 h 1148"/>
                  <a:gd name="T90" fmla="*/ 0 w 1304"/>
                  <a:gd name="T91" fmla="*/ 0 h 1148"/>
                  <a:gd name="T92" fmla="*/ 0 w 1304"/>
                  <a:gd name="T93" fmla="*/ 0 h 1148"/>
                  <a:gd name="T94" fmla="*/ 0 w 1304"/>
                  <a:gd name="T95" fmla="*/ 0 h 1148"/>
                  <a:gd name="T96" fmla="*/ 0 w 1304"/>
                  <a:gd name="T97" fmla="*/ 0 h 1148"/>
                  <a:gd name="T98" fmla="*/ 0 w 1304"/>
                  <a:gd name="T99" fmla="*/ 0 h 1148"/>
                  <a:gd name="T100" fmla="*/ 0 w 1304"/>
                  <a:gd name="T101" fmla="*/ 0 h 1148"/>
                  <a:gd name="T102" fmla="*/ 0 w 1304"/>
                  <a:gd name="T103" fmla="*/ 0 h 1148"/>
                  <a:gd name="T104" fmla="*/ 0 w 1304"/>
                  <a:gd name="T105" fmla="*/ 0 h 1148"/>
                  <a:gd name="T106" fmla="*/ 0 w 1304"/>
                  <a:gd name="T107" fmla="*/ 0 h 1148"/>
                  <a:gd name="T108" fmla="*/ 0 w 1304"/>
                  <a:gd name="T109" fmla="*/ 0 h 1148"/>
                  <a:gd name="T110" fmla="*/ 0 w 1304"/>
                  <a:gd name="T111" fmla="*/ 0 h 1148"/>
                  <a:gd name="T112" fmla="*/ 0 w 1304"/>
                  <a:gd name="T113" fmla="*/ 0 h 1148"/>
                  <a:gd name="T114" fmla="*/ 0 w 1304"/>
                  <a:gd name="T115" fmla="*/ 0 h 1148"/>
                  <a:gd name="T116" fmla="*/ 0 w 1304"/>
                  <a:gd name="T117" fmla="*/ 0 h 1148"/>
                  <a:gd name="T118" fmla="*/ 0 w 1304"/>
                  <a:gd name="T119" fmla="*/ 0 h 1148"/>
                  <a:gd name="T120" fmla="*/ 0 w 1304"/>
                  <a:gd name="T121" fmla="*/ 0 h 1148"/>
                  <a:gd name="T122" fmla="*/ 0 w 1304"/>
                  <a:gd name="T123" fmla="*/ 0 h 1148"/>
                  <a:gd name="T124" fmla="*/ 0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7" name="Freeform 177"/>
              <p:cNvSpPr>
                <a:spLocks noChangeAspect="1"/>
              </p:cNvSpPr>
              <p:nvPr/>
            </p:nvSpPr>
            <p:spPr bwMode="auto">
              <a:xfrm>
                <a:off x="12515" y="8217"/>
                <a:ext cx="587" cy="723"/>
              </a:xfrm>
              <a:custGeom>
                <a:avLst/>
                <a:gdLst>
                  <a:gd name="T0" fmla="*/ 0 w 1276"/>
                  <a:gd name="T1" fmla="*/ 0 h 1574"/>
                  <a:gd name="T2" fmla="*/ 0 w 1276"/>
                  <a:gd name="T3" fmla="*/ 0 h 1574"/>
                  <a:gd name="T4" fmla="*/ 0 w 1276"/>
                  <a:gd name="T5" fmla="*/ 0 h 1574"/>
                  <a:gd name="T6" fmla="*/ 0 w 1276"/>
                  <a:gd name="T7" fmla="*/ 0 h 1574"/>
                  <a:gd name="T8" fmla="*/ 0 w 1276"/>
                  <a:gd name="T9" fmla="*/ 0 h 1574"/>
                  <a:gd name="T10" fmla="*/ 0 w 1276"/>
                  <a:gd name="T11" fmla="*/ 0 h 1574"/>
                  <a:gd name="T12" fmla="*/ 0 w 1276"/>
                  <a:gd name="T13" fmla="*/ 0 h 1574"/>
                  <a:gd name="T14" fmla="*/ 0 w 1276"/>
                  <a:gd name="T15" fmla="*/ 0 h 1574"/>
                  <a:gd name="T16" fmla="*/ 0 w 1276"/>
                  <a:gd name="T17" fmla="*/ 0 h 1574"/>
                  <a:gd name="T18" fmla="*/ 0 w 1276"/>
                  <a:gd name="T19" fmla="*/ 0 h 1574"/>
                  <a:gd name="T20" fmla="*/ 0 w 1276"/>
                  <a:gd name="T21" fmla="*/ 0 h 1574"/>
                  <a:gd name="T22" fmla="*/ 0 w 1276"/>
                  <a:gd name="T23" fmla="*/ 0 h 1574"/>
                  <a:gd name="T24" fmla="*/ 0 w 1276"/>
                  <a:gd name="T25" fmla="*/ 0 h 1574"/>
                  <a:gd name="T26" fmla="*/ 0 w 1276"/>
                  <a:gd name="T27" fmla="*/ 0 h 1574"/>
                  <a:gd name="T28" fmla="*/ 0 w 1276"/>
                  <a:gd name="T29" fmla="*/ 0 h 1574"/>
                  <a:gd name="T30" fmla="*/ 0 w 1276"/>
                  <a:gd name="T31" fmla="*/ 0 h 1574"/>
                  <a:gd name="T32" fmla="*/ 0 w 1276"/>
                  <a:gd name="T33" fmla="*/ 0 h 1574"/>
                  <a:gd name="T34" fmla="*/ 0 w 1276"/>
                  <a:gd name="T35" fmla="*/ 0 h 1574"/>
                  <a:gd name="T36" fmla="*/ 0 w 1276"/>
                  <a:gd name="T37" fmla="*/ 0 h 1574"/>
                  <a:gd name="T38" fmla="*/ 0 w 1276"/>
                  <a:gd name="T39" fmla="*/ 0 h 1574"/>
                  <a:gd name="T40" fmla="*/ 0 w 1276"/>
                  <a:gd name="T41" fmla="*/ 0 h 1574"/>
                  <a:gd name="T42" fmla="*/ 0 w 1276"/>
                  <a:gd name="T43" fmla="*/ 0 h 1574"/>
                  <a:gd name="T44" fmla="*/ 0 w 1276"/>
                  <a:gd name="T45" fmla="*/ 0 h 1574"/>
                  <a:gd name="T46" fmla="*/ 0 w 1276"/>
                  <a:gd name="T47" fmla="*/ 0 h 1574"/>
                  <a:gd name="T48" fmla="*/ 0 w 1276"/>
                  <a:gd name="T49" fmla="*/ 0 h 1574"/>
                  <a:gd name="T50" fmla="*/ 0 w 1276"/>
                  <a:gd name="T51" fmla="*/ 0 h 1574"/>
                  <a:gd name="T52" fmla="*/ 0 w 1276"/>
                  <a:gd name="T53" fmla="*/ 0 h 1574"/>
                  <a:gd name="T54" fmla="*/ 0 w 1276"/>
                  <a:gd name="T55" fmla="*/ 0 h 1574"/>
                  <a:gd name="T56" fmla="*/ 0 w 1276"/>
                  <a:gd name="T57" fmla="*/ 0 h 1574"/>
                  <a:gd name="T58" fmla="*/ 0 w 1276"/>
                  <a:gd name="T59" fmla="*/ 0 h 1574"/>
                  <a:gd name="T60" fmla="*/ 0 w 1276"/>
                  <a:gd name="T61" fmla="*/ 0 h 1574"/>
                  <a:gd name="T62" fmla="*/ 0 w 1276"/>
                  <a:gd name="T63" fmla="*/ 0 h 1574"/>
                  <a:gd name="T64" fmla="*/ 0 w 1276"/>
                  <a:gd name="T65" fmla="*/ 0 h 1574"/>
                  <a:gd name="T66" fmla="*/ 0 w 1276"/>
                  <a:gd name="T67" fmla="*/ 0 h 1574"/>
                  <a:gd name="T68" fmla="*/ 0 w 1276"/>
                  <a:gd name="T69" fmla="*/ 0 h 1574"/>
                  <a:gd name="T70" fmla="*/ 0 w 1276"/>
                  <a:gd name="T71" fmla="*/ 0 h 1574"/>
                  <a:gd name="T72" fmla="*/ 0 w 1276"/>
                  <a:gd name="T73" fmla="*/ 0 h 1574"/>
                  <a:gd name="T74" fmla="*/ 0 w 1276"/>
                  <a:gd name="T75" fmla="*/ 0 h 1574"/>
                  <a:gd name="T76" fmla="*/ 0 w 1276"/>
                  <a:gd name="T77" fmla="*/ 0 h 1574"/>
                  <a:gd name="T78" fmla="*/ 0 w 1276"/>
                  <a:gd name="T79" fmla="*/ 0 h 1574"/>
                  <a:gd name="T80" fmla="*/ 0 w 1276"/>
                  <a:gd name="T81" fmla="*/ 0 h 1574"/>
                  <a:gd name="T82" fmla="*/ 0 w 1276"/>
                  <a:gd name="T83" fmla="*/ 0 h 1574"/>
                  <a:gd name="T84" fmla="*/ 0 w 1276"/>
                  <a:gd name="T85" fmla="*/ 0 h 1574"/>
                  <a:gd name="T86" fmla="*/ 0 w 1276"/>
                  <a:gd name="T87" fmla="*/ 0 h 1574"/>
                  <a:gd name="T88" fmla="*/ 0 w 1276"/>
                  <a:gd name="T89" fmla="*/ 0 h 1574"/>
                  <a:gd name="T90" fmla="*/ 0 w 1276"/>
                  <a:gd name="T91" fmla="*/ 0 h 1574"/>
                  <a:gd name="T92" fmla="*/ 0 w 1276"/>
                  <a:gd name="T93" fmla="*/ 0 h 1574"/>
                  <a:gd name="T94" fmla="*/ 0 w 1276"/>
                  <a:gd name="T95" fmla="*/ 0 h 1574"/>
                  <a:gd name="T96" fmla="*/ 0 w 1276"/>
                  <a:gd name="T97" fmla="*/ 0 h 1574"/>
                  <a:gd name="T98" fmla="*/ 0 w 1276"/>
                  <a:gd name="T99" fmla="*/ 0 h 1574"/>
                  <a:gd name="T100" fmla="*/ 0 w 1276"/>
                  <a:gd name="T101" fmla="*/ 0 h 1574"/>
                  <a:gd name="T102" fmla="*/ 0 w 1276"/>
                  <a:gd name="T103" fmla="*/ 0 h 1574"/>
                  <a:gd name="T104" fmla="*/ 0 w 1276"/>
                  <a:gd name="T105" fmla="*/ 0 h 1574"/>
                  <a:gd name="T106" fmla="*/ 0 w 1276"/>
                  <a:gd name="T107" fmla="*/ 0 h 1574"/>
                  <a:gd name="T108" fmla="*/ 0 w 1276"/>
                  <a:gd name="T109" fmla="*/ 0 h 1574"/>
                  <a:gd name="T110" fmla="*/ 0 w 1276"/>
                  <a:gd name="T111" fmla="*/ 0 h 1574"/>
                  <a:gd name="T112" fmla="*/ 0 w 1276"/>
                  <a:gd name="T113" fmla="*/ 0 h 1574"/>
                  <a:gd name="T114" fmla="*/ 0 w 1276"/>
                  <a:gd name="T115" fmla="*/ 0 h 1574"/>
                  <a:gd name="T116" fmla="*/ 0 w 1276"/>
                  <a:gd name="T117" fmla="*/ 0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8" name="Freeform 178"/>
              <p:cNvSpPr>
                <a:spLocks noChangeAspect="1"/>
              </p:cNvSpPr>
              <p:nvPr/>
            </p:nvSpPr>
            <p:spPr bwMode="auto">
              <a:xfrm>
                <a:off x="11294" y="6758"/>
                <a:ext cx="1227" cy="996"/>
              </a:xfrm>
              <a:custGeom>
                <a:avLst/>
                <a:gdLst>
                  <a:gd name="T0" fmla="*/ 0 w 2666"/>
                  <a:gd name="T1" fmla="*/ 0 h 2170"/>
                  <a:gd name="T2" fmla="*/ 0 w 2666"/>
                  <a:gd name="T3" fmla="*/ 0 h 2170"/>
                  <a:gd name="T4" fmla="*/ 0 w 2666"/>
                  <a:gd name="T5" fmla="*/ 0 h 2170"/>
                  <a:gd name="T6" fmla="*/ 0 w 2666"/>
                  <a:gd name="T7" fmla="*/ 0 h 2170"/>
                  <a:gd name="T8" fmla="*/ 0 w 2666"/>
                  <a:gd name="T9" fmla="*/ 0 h 2170"/>
                  <a:gd name="T10" fmla="*/ 0 w 2666"/>
                  <a:gd name="T11" fmla="*/ 0 h 2170"/>
                  <a:gd name="T12" fmla="*/ 0 w 2666"/>
                  <a:gd name="T13" fmla="*/ 0 h 2170"/>
                  <a:gd name="T14" fmla="*/ 0 w 2666"/>
                  <a:gd name="T15" fmla="*/ 0 h 2170"/>
                  <a:gd name="T16" fmla="*/ 0 w 2666"/>
                  <a:gd name="T17" fmla="*/ 0 h 2170"/>
                  <a:gd name="T18" fmla="*/ 0 w 2666"/>
                  <a:gd name="T19" fmla="*/ 0 h 2170"/>
                  <a:gd name="T20" fmla="*/ 0 w 2666"/>
                  <a:gd name="T21" fmla="*/ 0 h 2170"/>
                  <a:gd name="T22" fmla="*/ 0 w 2666"/>
                  <a:gd name="T23" fmla="*/ 0 h 2170"/>
                  <a:gd name="T24" fmla="*/ 0 w 2666"/>
                  <a:gd name="T25" fmla="*/ 0 h 2170"/>
                  <a:gd name="T26" fmla="*/ 0 w 2666"/>
                  <a:gd name="T27" fmla="*/ 0 h 2170"/>
                  <a:gd name="T28" fmla="*/ 0 w 2666"/>
                  <a:gd name="T29" fmla="*/ 0 h 2170"/>
                  <a:gd name="T30" fmla="*/ 0 w 2666"/>
                  <a:gd name="T31" fmla="*/ 0 h 2170"/>
                  <a:gd name="T32" fmla="*/ 0 w 2666"/>
                  <a:gd name="T33" fmla="*/ 0 h 2170"/>
                  <a:gd name="T34" fmla="*/ 0 w 2666"/>
                  <a:gd name="T35" fmla="*/ 0 h 2170"/>
                  <a:gd name="T36" fmla="*/ 0 w 2666"/>
                  <a:gd name="T37" fmla="*/ 0 h 2170"/>
                  <a:gd name="T38" fmla="*/ 0 w 2666"/>
                  <a:gd name="T39" fmla="*/ 0 h 2170"/>
                  <a:gd name="T40" fmla="*/ 0 w 2666"/>
                  <a:gd name="T41" fmla="*/ 0 h 2170"/>
                  <a:gd name="T42" fmla="*/ 0 w 2666"/>
                  <a:gd name="T43" fmla="*/ 0 h 2170"/>
                  <a:gd name="T44" fmla="*/ 0 w 2666"/>
                  <a:gd name="T45" fmla="*/ 0 h 2170"/>
                  <a:gd name="T46" fmla="*/ 0 w 2666"/>
                  <a:gd name="T47" fmla="*/ 0 h 2170"/>
                  <a:gd name="T48" fmla="*/ 0 w 2666"/>
                  <a:gd name="T49" fmla="*/ 0 h 2170"/>
                  <a:gd name="T50" fmla="*/ 0 w 2666"/>
                  <a:gd name="T51" fmla="*/ 0 h 2170"/>
                  <a:gd name="T52" fmla="*/ 0 w 2666"/>
                  <a:gd name="T53" fmla="*/ 0 h 2170"/>
                  <a:gd name="T54" fmla="*/ 0 w 2666"/>
                  <a:gd name="T55" fmla="*/ 0 h 2170"/>
                  <a:gd name="T56" fmla="*/ 0 w 2666"/>
                  <a:gd name="T57" fmla="*/ 0 h 2170"/>
                  <a:gd name="T58" fmla="*/ 0 w 2666"/>
                  <a:gd name="T59" fmla="*/ 0 h 2170"/>
                  <a:gd name="T60" fmla="*/ 0 w 2666"/>
                  <a:gd name="T61" fmla="*/ 0 h 2170"/>
                  <a:gd name="T62" fmla="*/ 0 w 2666"/>
                  <a:gd name="T63" fmla="*/ 0 h 2170"/>
                  <a:gd name="T64" fmla="*/ 0 w 2666"/>
                  <a:gd name="T65" fmla="*/ 0 h 2170"/>
                  <a:gd name="T66" fmla="*/ 0 w 2666"/>
                  <a:gd name="T67" fmla="*/ 0 h 2170"/>
                  <a:gd name="T68" fmla="*/ 0 w 2666"/>
                  <a:gd name="T69" fmla="*/ 0 h 2170"/>
                  <a:gd name="T70" fmla="*/ 0 w 2666"/>
                  <a:gd name="T71" fmla="*/ 0 h 2170"/>
                  <a:gd name="T72" fmla="*/ 0 w 2666"/>
                  <a:gd name="T73" fmla="*/ 0 h 2170"/>
                  <a:gd name="T74" fmla="*/ 0 w 2666"/>
                  <a:gd name="T75" fmla="*/ 0 h 2170"/>
                  <a:gd name="T76" fmla="*/ 0 w 2666"/>
                  <a:gd name="T77" fmla="*/ 0 h 2170"/>
                  <a:gd name="T78" fmla="*/ 0 w 2666"/>
                  <a:gd name="T79" fmla="*/ 0 h 2170"/>
                  <a:gd name="T80" fmla="*/ 0 w 2666"/>
                  <a:gd name="T81" fmla="*/ 0 h 2170"/>
                  <a:gd name="T82" fmla="*/ 0 w 2666"/>
                  <a:gd name="T83" fmla="*/ 0 h 2170"/>
                  <a:gd name="T84" fmla="*/ 0 w 2666"/>
                  <a:gd name="T85" fmla="*/ 0 h 2170"/>
                  <a:gd name="T86" fmla="*/ 0 w 2666"/>
                  <a:gd name="T87" fmla="*/ 0 h 2170"/>
                  <a:gd name="T88" fmla="*/ 0 w 2666"/>
                  <a:gd name="T89" fmla="*/ 0 h 2170"/>
                  <a:gd name="T90" fmla="*/ 0 w 2666"/>
                  <a:gd name="T91" fmla="*/ 0 h 2170"/>
                  <a:gd name="T92" fmla="*/ 0 w 2666"/>
                  <a:gd name="T93" fmla="*/ 0 h 2170"/>
                  <a:gd name="T94" fmla="*/ 0 w 2666"/>
                  <a:gd name="T95" fmla="*/ 0 h 2170"/>
                  <a:gd name="T96" fmla="*/ 0 w 2666"/>
                  <a:gd name="T97" fmla="*/ 0 h 2170"/>
                  <a:gd name="T98" fmla="*/ 0 w 2666"/>
                  <a:gd name="T99" fmla="*/ 0 h 2170"/>
                  <a:gd name="T100" fmla="*/ 0 w 2666"/>
                  <a:gd name="T101" fmla="*/ 0 h 2170"/>
                  <a:gd name="T102" fmla="*/ 0 w 2666"/>
                  <a:gd name="T103" fmla="*/ 0 h 2170"/>
                  <a:gd name="T104" fmla="*/ 0 w 2666"/>
                  <a:gd name="T105" fmla="*/ 0 h 2170"/>
                  <a:gd name="T106" fmla="*/ 0 w 2666"/>
                  <a:gd name="T107" fmla="*/ 0 h 2170"/>
                  <a:gd name="T108" fmla="*/ 0 w 2666"/>
                  <a:gd name="T109" fmla="*/ 0 h 2170"/>
                  <a:gd name="T110" fmla="*/ 0 w 2666"/>
                  <a:gd name="T111" fmla="*/ 0 h 2170"/>
                  <a:gd name="T112" fmla="*/ 0 w 2666"/>
                  <a:gd name="T113" fmla="*/ 0 h 2170"/>
                  <a:gd name="T114" fmla="*/ 0 w 2666"/>
                  <a:gd name="T115" fmla="*/ 0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9" name="Freeform 179"/>
              <p:cNvSpPr>
                <a:spLocks noChangeAspect="1"/>
              </p:cNvSpPr>
              <p:nvPr/>
            </p:nvSpPr>
            <p:spPr bwMode="auto">
              <a:xfrm>
                <a:off x="11960" y="8002"/>
                <a:ext cx="698" cy="879"/>
              </a:xfrm>
              <a:custGeom>
                <a:avLst/>
                <a:gdLst>
                  <a:gd name="T0" fmla="*/ 0 w 1517"/>
                  <a:gd name="T1" fmla="*/ 0 h 1915"/>
                  <a:gd name="T2" fmla="*/ 0 w 1517"/>
                  <a:gd name="T3" fmla="*/ 0 h 1915"/>
                  <a:gd name="T4" fmla="*/ 0 w 1517"/>
                  <a:gd name="T5" fmla="*/ 0 h 1915"/>
                  <a:gd name="T6" fmla="*/ 0 w 1517"/>
                  <a:gd name="T7" fmla="*/ 0 h 1915"/>
                  <a:gd name="T8" fmla="*/ 0 w 1517"/>
                  <a:gd name="T9" fmla="*/ 0 h 1915"/>
                  <a:gd name="T10" fmla="*/ 0 w 1517"/>
                  <a:gd name="T11" fmla="*/ 0 h 1915"/>
                  <a:gd name="T12" fmla="*/ 0 w 1517"/>
                  <a:gd name="T13" fmla="*/ 0 h 1915"/>
                  <a:gd name="T14" fmla="*/ 0 w 1517"/>
                  <a:gd name="T15" fmla="*/ 0 h 1915"/>
                  <a:gd name="T16" fmla="*/ 0 w 1517"/>
                  <a:gd name="T17" fmla="*/ 0 h 1915"/>
                  <a:gd name="T18" fmla="*/ 0 w 1517"/>
                  <a:gd name="T19" fmla="*/ 0 h 1915"/>
                  <a:gd name="T20" fmla="*/ 0 w 1517"/>
                  <a:gd name="T21" fmla="*/ 0 h 1915"/>
                  <a:gd name="T22" fmla="*/ 0 w 1517"/>
                  <a:gd name="T23" fmla="*/ 0 h 1915"/>
                  <a:gd name="T24" fmla="*/ 0 w 1517"/>
                  <a:gd name="T25" fmla="*/ 0 h 1915"/>
                  <a:gd name="T26" fmla="*/ 0 w 1517"/>
                  <a:gd name="T27" fmla="*/ 0 h 1915"/>
                  <a:gd name="T28" fmla="*/ 0 w 1517"/>
                  <a:gd name="T29" fmla="*/ 0 h 1915"/>
                  <a:gd name="T30" fmla="*/ 0 w 1517"/>
                  <a:gd name="T31" fmla="*/ 0 h 1915"/>
                  <a:gd name="T32" fmla="*/ 0 w 1517"/>
                  <a:gd name="T33" fmla="*/ 0 h 1915"/>
                  <a:gd name="T34" fmla="*/ 0 w 1517"/>
                  <a:gd name="T35" fmla="*/ 0 h 1915"/>
                  <a:gd name="T36" fmla="*/ 0 w 1517"/>
                  <a:gd name="T37" fmla="*/ 0 h 1915"/>
                  <a:gd name="T38" fmla="*/ 0 w 1517"/>
                  <a:gd name="T39" fmla="*/ 0 h 1915"/>
                  <a:gd name="T40" fmla="*/ 0 w 1517"/>
                  <a:gd name="T41" fmla="*/ 0 h 1915"/>
                  <a:gd name="T42" fmla="*/ 0 w 1517"/>
                  <a:gd name="T43" fmla="*/ 0 h 1915"/>
                  <a:gd name="T44" fmla="*/ 0 w 1517"/>
                  <a:gd name="T45" fmla="*/ 0 h 1915"/>
                  <a:gd name="T46" fmla="*/ 0 w 1517"/>
                  <a:gd name="T47" fmla="*/ 0 h 1915"/>
                  <a:gd name="T48" fmla="*/ 0 w 1517"/>
                  <a:gd name="T49" fmla="*/ 0 h 1915"/>
                  <a:gd name="T50" fmla="*/ 0 w 1517"/>
                  <a:gd name="T51" fmla="*/ 0 h 1915"/>
                  <a:gd name="T52" fmla="*/ 0 w 1517"/>
                  <a:gd name="T53" fmla="*/ 0 h 1915"/>
                  <a:gd name="T54" fmla="*/ 0 w 1517"/>
                  <a:gd name="T55" fmla="*/ 0 h 1915"/>
                  <a:gd name="T56" fmla="*/ 0 w 1517"/>
                  <a:gd name="T57" fmla="*/ 0 h 1915"/>
                  <a:gd name="T58" fmla="*/ 0 w 1517"/>
                  <a:gd name="T59" fmla="*/ 0 h 1915"/>
                  <a:gd name="T60" fmla="*/ 0 w 1517"/>
                  <a:gd name="T61" fmla="*/ 0 h 1915"/>
                  <a:gd name="T62" fmla="*/ 0 w 1517"/>
                  <a:gd name="T63" fmla="*/ 0 h 1915"/>
                  <a:gd name="T64" fmla="*/ 0 w 1517"/>
                  <a:gd name="T65" fmla="*/ 0 h 1915"/>
                  <a:gd name="T66" fmla="*/ 0 w 1517"/>
                  <a:gd name="T67" fmla="*/ 0 h 1915"/>
                  <a:gd name="T68" fmla="*/ 0 w 1517"/>
                  <a:gd name="T69" fmla="*/ 0 h 1915"/>
                  <a:gd name="T70" fmla="*/ 0 w 1517"/>
                  <a:gd name="T71" fmla="*/ 0 h 1915"/>
                  <a:gd name="T72" fmla="*/ 0 w 1517"/>
                  <a:gd name="T73" fmla="*/ 0 h 1915"/>
                  <a:gd name="T74" fmla="*/ 0 w 1517"/>
                  <a:gd name="T75" fmla="*/ 0 h 1915"/>
                  <a:gd name="T76" fmla="*/ 0 w 1517"/>
                  <a:gd name="T77" fmla="*/ 0 h 1915"/>
                  <a:gd name="T78" fmla="*/ 0 w 1517"/>
                  <a:gd name="T79" fmla="*/ 0 h 1915"/>
                  <a:gd name="T80" fmla="*/ 0 w 1517"/>
                  <a:gd name="T81" fmla="*/ 0 h 1915"/>
                  <a:gd name="T82" fmla="*/ 0 w 1517"/>
                  <a:gd name="T83" fmla="*/ 0 h 1915"/>
                  <a:gd name="T84" fmla="*/ 0 w 1517"/>
                  <a:gd name="T85" fmla="*/ 0 h 1915"/>
                  <a:gd name="T86" fmla="*/ 0 w 1517"/>
                  <a:gd name="T87" fmla="*/ 0 h 1915"/>
                  <a:gd name="T88" fmla="*/ 0 w 1517"/>
                  <a:gd name="T89" fmla="*/ 0 h 1915"/>
                  <a:gd name="T90" fmla="*/ 0 w 1517"/>
                  <a:gd name="T91" fmla="*/ 0 h 1915"/>
                  <a:gd name="T92" fmla="*/ 0 w 1517"/>
                  <a:gd name="T93" fmla="*/ 0 h 1915"/>
                  <a:gd name="T94" fmla="*/ 0 w 1517"/>
                  <a:gd name="T95" fmla="*/ 0 h 1915"/>
                  <a:gd name="T96" fmla="*/ 0 w 1517"/>
                  <a:gd name="T97" fmla="*/ 0 h 1915"/>
                  <a:gd name="T98" fmla="*/ 0 w 1517"/>
                  <a:gd name="T99" fmla="*/ 0 h 1915"/>
                  <a:gd name="T100" fmla="*/ 0 w 1517"/>
                  <a:gd name="T101" fmla="*/ 0 h 1915"/>
                  <a:gd name="T102" fmla="*/ 0 w 1517"/>
                  <a:gd name="T103" fmla="*/ 0 h 1915"/>
                  <a:gd name="T104" fmla="*/ 0 w 1517"/>
                  <a:gd name="T105" fmla="*/ 0 h 1915"/>
                  <a:gd name="T106" fmla="*/ 0 w 1517"/>
                  <a:gd name="T107" fmla="*/ 0 h 1915"/>
                  <a:gd name="T108" fmla="*/ 0 w 1517"/>
                  <a:gd name="T109" fmla="*/ 0 h 1915"/>
                  <a:gd name="T110" fmla="*/ 0 w 1517"/>
                  <a:gd name="T111" fmla="*/ 0 h 1915"/>
                  <a:gd name="T112" fmla="*/ 0 w 1517"/>
                  <a:gd name="T113" fmla="*/ 0 h 1915"/>
                  <a:gd name="T114" fmla="*/ 0 w 1517"/>
                  <a:gd name="T115" fmla="*/ 0 h 1915"/>
                  <a:gd name="T116" fmla="*/ 0 w 1517"/>
                  <a:gd name="T117" fmla="*/ 0 h 1915"/>
                  <a:gd name="T118" fmla="*/ 0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0" name="Freeform 180"/>
              <p:cNvSpPr>
                <a:spLocks noChangeAspect="1"/>
              </p:cNvSpPr>
              <p:nvPr/>
            </p:nvSpPr>
            <p:spPr bwMode="auto">
              <a:xfrm>
                <a:off x="12906" y="7454"/>
                <a:ext cx="653" cy="665"/>
              </a:xfrm>
              <a:custGeom>
                <a:avLst/>
                <a:gdLst>
                  <a:gd name="T0" fmla="*/ 0 w 1418"/>
                  <a:gd name="T1" fmla="*/ 0 h 1447"/>
                  <a:gd name="T2" fmla="*/ 0 w 1418"/>
                  <a:gd name="T3" fmla="*/ 0 h 1447"/>
                  <a:gd name="T4" fmla="*/ 0 w 1418"/>
                  <a:gd name="T5" fmla="*/ 0 h 1447"/>
                  <a:gd name="T6" fmla="*/ 0 w 1418"/>
                  <a:gd name="T7" fmla="*/ 0 h 1447"/>
                  <a:gd name="T8" fmla="*/ 0 w 1418"/>
                  <a:gd name="T9" fmla="*/ 0 h 1447"/>
                  <a:gd name="T10" fmla="*/ 0 w 1418"/>
                  <a:gd name="T11" fmla="*/ 0 h 1447"/>
                  <a:gd name="T12" fmla="*/ 0 w 1418"/>
                  <a:gd name="T13" fmla="*/ 0 h 1447"/>
                  <a:gd name="T14" fmla="*/ 0 w 1418"/>
                  <a:gd name="T15" fmla="*/ 0 h 1447"/>
                  <a:gd name="T16" fmla="*/ 0 w 1418"/>
                  <a:gd name="T17" fmla="*/ 0 h 1447"/>
                  <a:gd name="T18" fmla="*/ 0 w 1418"/>
                  <a:gd name="T19" fmla="*/ 0 h 1447"/>
                  <a:gd name="T20" fmla="*/ 0 w 1418"/>
                  <a:gd name="T21" fmla="*/ 0 h 1447"/>
                  <a:gd name="T22" fmla="*/ 0 w 1418"/>
                  <a:gd name="T23" fmla="*/ 0 h 1447"/>
                  <a:gd name="T24" fmla="*/ 0 w 1418"/>
                  <a:gd name="T25" fmla="*/ 0 h 1447"/>
                  <a:gd name="T26" fmla="*/ 0 w 1418"/>
                  <a:gd name="T27" fmla="*/ 0 h 1447"/>
                  <a:gd name="T28" fmla="*/ 0 w 1418"/>
                  <a:gd name="T29" fmla="*/ 0 h 1447"/>
                  <a:gd name="T30" fmla="*/ 0 w 1418"/>
                  <a:gd name="T31" fmla="*/ 0 h 1447"/>
                  <a:gd name="T32" fmla="*/ 0 w 1418"/>
                  <a:gd name="T33" fmla="*/ 0 h 1447"/>
                  <a:gd name="T34" fmla="*/ 0 w 1418"/>
                  <a:gd name="T35" fmla="*/ 0 h 1447"/>
                  <a:gd name="T36" fmla="*/ 0 w 1418"/>
                  <a:gd name="T37" fmla="*/ 0 h 1447"/>
                  <a:gd name="T38" fmla="*/ 0 w 1418"/>
                  <a:gd name="T39" fmla="*/ 0 h 1447"/>
                  <a:gd name="T40" fmla="*/ 0 w 1418"/>
                  <a:gd name="T41" fmla="*/ 0 h 1447"/>
                  <a:gd name="T42" fmla="*/ 0 w 1418"/>
                  <a:gd name="T43" fmla="*/ 0 h 1447"/>
                  <a:gd name="T44" fmla="*/ 0 w 1418"/>
                  <a:gd name="T45" fmla="*/ 0 h 1447"/>
                  <a:gd name="T46" fmla="*/ 0 w 1418"/>
                  <a:gd name="T47" fmla="*/ 0 h 1447"/>
                  <a:gd name="T48" fmla="*/ 0 w 1418"/>
                  <a:gd name="T49" fmla="*/ 0 h 1447"/>
                  <a:gd name="T50" fmla="*/ 0 w 1418"/>
                  <a:gd name="T51" fmla="*/ 0 h 1447"/>
                  <a:gd name="T52" fmla="*/ 0 w 1418"/>
                  <a:gd name="T53" fmla="*/ 0 h 1447"/>
                  <a:gd name="T54" fmla="*/ 0 w 1418"/>
                  <a:gd name="T55" fmla="*/ 0 h 1447"/>
                  <a:gd name="T56" fmla="*/ 0 w 1418"/>
                  <a:gd name="T57" fmla="*/ 0 h 1447"/>
                  <a:gd name="T58" fmla="*/ 0 w 1418"/>
                  <a:gd name="T59" fmla="*/ 0 h 1447"/>
                  <a:gd name="T60" fmla="*/ 0 w 1418"/>
                  <a:gd name="T61" fmla="*/ 0 h 1447"/>
                  <a:gd name="T62" fmla="*/ 0 w 1418"/>
                  <a:gd name="T63" fmla="*/ 0 h 1447"/>
                  <a:gd name="T64" fmla="*/ 0 w 1418"/>
                  <a:gd name="T65" fmla="*/ 0 h 1447"/>
                  <a:gd name="T66" fmla="*/ 0 w 1418"/>
                  <a:gd name="T67" fmla="*/ 0 h 1447"/>
                  <a:gd name="T68" fmla="*/ 0 w 1418"/>
                  <a:gd name="T69" fmla="*/ 0 h 1447"/>
                  <a:gd name="T70" fmla="*/ 0 w 1418"/>
                  <a:gd name="T71" fmla="*/ 0 h 1447"/>
                  <a:gd name="T72" fmla="*/ 0 w 1418"/>
                  <a:gd name="T73" fmla="*/ 0 h 1447"/>
                  <a:gd name="T74" fmla="*/ 0 w 1418"/>
                  <a:gd name="T75" fmla="*/ 0 h 1447"/>
                  <a:gd name="T76" fmla="*/ 0 w 1418"/>
                  <a:gd name="T77" fmla="*/ 0 h 1447"/>
                  <a:gd name="T78" fmla="*/ 0 w 1418"/>
                  <a:gd name="T79" fmla="*/ 0 h 1447"/>
                  <a:gd name="T80" fmla="*/ 0 w 1418"/>
                  <a:gd name="T81" fmla="*/ 0 h 1447"/>
                  <a:gd name="T82" fmla="*/ 0 w 1418"/>
                  <a:gd name="T83" fmla="*/ 0 h 1447"/>
                  <a:gd name="T84" fmla="*/ 0 w 1418"/>
                  <a:gd name="T85" fmla="*/ 0 h 1447"/>
                  <a:gd name="T86" fmla="*/ 0 w 1418"/>
                  <a:gd name="T87" fmla="*/ 0 h 1447"/>
                  <a:gd name="T88" fmla="*/ 0 w 1418"/>
                  <a:gd name="T89" fmla="*/ 0 h 1447"/>
                  <a:gd name="T90" fmla="*/ 0 w 1418"/>
                  <a:gd name="T91" fmla="*/ 0 h 1447"/>
                  <a:gd name="T92" fmla="*/ 0 w 1418"/>
                  <a:gd name="T93" fmla="*/ 0 h 1447"/>
                  <a:gd name="T94" fmla="*/ 0 w 1418"/>
                  <a:gd name="T95" fmla="*/ 0 h 1447"/>
                  <a:gd name="T96" fmla="*/ 0 w 1418"/>
                  <a:gd name="T97" fmla="*/ 0 h 1447"/>
                  <a:gd name="T98" fmla="*/ 0 w 1418"/>
                  <a:gd name="T99" fmla="*/ 0 h 1447"/>
                  <a:gd name="T100" fmla="*/ 0 w 1418"/>
                  <a:gd name="T101" fmla="*/ 0 h 1447"/>
                  <a:gd name="T102" fmla="*/ 0 w 1418"/>
                  <a:gd name="T103" fmla="*/ 0 h 1447"/>
                  <a:gd name="T104" fmla="*/ 0 w 1418"/>
                  <a:gd name="T105" fmla="*/ 0 h 1447"/>
                  <a:gd name="T106" fmla="*/ 0 w 1418"/>
                  <a:gd name="T107" fmla="*/ 0 h 1447"/>
                  <a:gd name="T108" fmla="*/ 0 w 1418"/>
                  <a:gd name="T109" fmla="*/ 0 h 1447"/>
                  <a:gd name="T110" fmla="*/ 0 w 1418"/>
                  <a:gd name="T111" fmla="*/ 0 h 1447"/>
                  <a:gd name="T112" fmla="*/ 0 w 1418"/>
                  <a:gd name="T113" fmla="*/ 0 h 1447"/>
                  <a:gd name="T114" fmla="*/ 0 w 1418"/>
                  <a:gd name="T115" fmla="*/ 0 h 1447"/>
                  <a:gd name="T116" fmla="*/ 0 w 1418"/>
                  <a:gd name="T117" fmla="*/ 0 h 1447"/>
                  <a:gd name="T118" fmla="*/ 0 w 1418"/>
                  <a:gd name="T119" fmla="*/ 0 h 1447"/>
                  <a:gd name="T120" fmla="*/ 0 w 1418"/>
                  <a:gd name="T121" fmla="*/ 0 h 1447"/>
                  <a:gd name="T122" fmla="*/ 0 w 1418"/>
                  <a:gd name="T123" fmla="*/ 0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1" name="Freeform 181"/>
              <p:cNvSpPr>
                <a:spLocks noChangeAspect="1"/>
              </p:cNvSpPr>
              <p:nvPr/>
            </p:nvSpPr>
            <p:spPr bwMode="auto">
              <a:xfrm>
                <a:off x="13951" y="6888"/>
                <a:ext cx="679" cy="736"/>
              </a:xfrm>
              <a:custGeom>
                <a:avLst/>
                <a:gdLst>
                  <a:gd name="T0" fmla="*/ 0 w 1475"/>
                  <a:gd name="T1" fmla="*/ 0 h 1603"/>
                  <a:gd name="T2" fmla="*/ 0 w 1475"/>
                  <a:gd name="T3" fmla="*/ 0 h 1603"/>
                  <a:gd name="T4" fmla="*/ 0 w 1475"/>
                  <a:gd name="T5" fmla="*/ 0 h 1603"/>
                  <a:gd name="T6" fmla="*/ 0 w 1475"/>
                  <a:gd name="T7" fmla="*/ 0 h 1603"/>
                  <a:gd name="T8" fmla="*/ 0 w 1475"/>
                  <a:gd name="T9" fmla="*/ 0 h 1603"/>
                  <a:gd name="T10" fmla="*/ 0 w 1475"/>
                  <a:gd name="T11" fmla="*/ 0 h 1603"/>
                  <a:gd name="T12" fmla="*/ 0 w 1475"/>
                  <a:gd name="T13" fmla="*/ 0 h 1603"/>
                  <a:gd name="T14" fmla="*/ 0 w 1475"/>
                  <a:gd name="T15" fmla="*/ 0 h 1603"/>
                  <a:gd name="T16" fmla="*/ 0 w 1475"/>
                  <a:gd name="T17" fmla="*/ 0 h 1603"/>
                  <a:gd name="T18" fmla="*/ 0 w 1475"/>
                  <a:gd name="T19" fmla="*/ 0 h 1603"/>
                  <a:gd name="T20" fmla="*/ 0 w 1475"/>
                  <a:gd name="T21" fmla="*/ 0 h 1603"/>
                  <a:gd name="T22" fmla="*/ 0 w 1475"/>
                  <a:gd name="T23" fmla="*/ 0 h 1603"/>
                  <a:gd name="T24" fmla="*/ 0 w 1475"/>
                  <a:gd name="T25" fmla="*/ 0 h 1603"/>
                  <a:gd name="T26" fmla="*/ 0 w 1475"/>
                  <a:gd name="T27" fmla="*/ 0 h 1603"/>
                  <a:gd name="T28" fmla="*/ 0 w 1475"/>
                  <a:gd name="T29" fmla="*/ 0 h 1603"/>
                  <a:gd name="T30" fmla="*/ 0 w 1475"/>
                  <a:gd name="T31" fmla="*/ 0 h 1603"/>
                  <a:gd name="T32" fmla="*/ 0 w 1475"/>
                  <a:gd name="T33" fmla="*/ 0 h 1603"/>
                  <a:gd name="T34" fmla="*/ 0 w 1475"/>
                  <a:gd name="T35" fmla="*/ 0 h 1603"/>
                  <a:gd name="T36" fmla="*/ 0 w 1475"/>
                  <a:gd name="T37" fmla="*/ 0 h 1603"/>
                  <a:gd name="T38" fmla="*/ 0 w 1475"/>
                  <a:gd name="T39" fmla="*/ 0 h 1603"/>
                  <a:gd name="T40" fmla="*/ 0 w 1475"/>
                  <a:gd name="T41" fmla="*/ 0 h 1603"/>
                  <a:gd name="T42" fmla="*/ 0 w 1475"/>
                  <a:gd name="T43" fmla="*/ 0 h 1603"/>
                  <a:gd name="T44" fmla="*/ 0 w 1475"/>
                  <a:gd name="T45" fmla="*/ 0 h 1603"/>
                  <a:gd name="T46" fmla="*/ 0 w 1475"/>
                  <a:gd name="T47" fmla="*/ 0 h 1603"/>
                  <a:gd name="T48" fmla="*/ 0 w 1475"/>
                  <a:gd name="T49" fmla="*/ 0 h 1603"/>
                  <a:gd name="T50" fmla="*/ 0 w 1475"/>
                  <a:gd name="T51" fmla="*/ 0 h 1603"/>
                  <a:gd name="T52" fmla="*/ 0 w 1475"/>
                  <a:gd name="T53" fmla="*/ 0 h 1603"/>
                  <a:gd name="T54" fmla="*/ 0 w 1475"/>
                  <a:gd name="T55" fmla="*/ 0 h 1603"/>
                  <a:gd name="T56" fmla="*/ 0 w 1475"/>
                  <a:gd name="T57" fmla="*/ 0 h 1603"/>
                  <a:gd name="T58" fmla="*/ 0 w 1475"/>
                  <a:gd name="T59" fmla="*/ 0 h 1603"/>
                  <a:gd name="T60" fmla="*/ 0 w 1475"/>
                  <a:gd name="T61" fmla="*/ 0 h 1603"/>
                  <a:gd name="T62" fmla="*/ 0 w 1475"/>
                  <a:gd name="T63" fmla="*/ 0 h 1603"/>
                  <a:gd name="T64" fmla="*/ 0 w 1475"/>
                  <a:gd name="T65" fmla="*/ 0 h 1603"/>
                  <a:gd name="T66" fmla="*/ 0 w 1475"/>
                  <a:gd name="T67" fmla="*/ 0 h 1603"/>
                  <a:gd name="T68" fmla="*/ 0 w 1475"/>
                  <a:gd name="T69" fmla="*/ 0 h 1603"/>
                  <a:gd name="T70" fmla="*/ 0 w 1475"/>
                  <a:gd name="T71" fmla="*/ 0 h 1603"/>
                  <a:gd name="T72" fmla="*/ 0 w 1475"/>
                  <a:gd name="T73" fmla="*/ 0 h 1603"/>
                  <a:gd name="T74" fmla="*/ 0 w 1475"/>
                  <a:gd name="T75" fmla="*/ 0 h 1603"/>
                  <a:gd name="T76" fmla="*/ 0 w 1475"/>
                  <a:gd name="T77" fmla="*/ 0 h 1603"/>
                  <a:gd name="T78" fmla="*/ 0 w 1475"/>
                  <a:gd name="T79" fmla="*/ 0 h 1603"/>
                  <a:gd name="T80" fmla="*/ 0 w 1475"/>
                  <a:gd name="T81" fmla="*/ 0 h 1603"/>
                  <a:gd name="T82" fmla="*/ 0 w 1475"/>
                  <a:gd name="T83" fmla="*/ 0 h 1603"/>
                  <a:gd name="T84" fmla="*/ 0 w 1475"/>
                  <a:gd name="T85" fmla="*/ 0 h 1603"/>
                  <a:gd name="T86" fmla="*/ 0 w 1475"/>
                  <a:gd name="T87" fmla="*/ 0 h 1603"/>
                  <a:gd name="T88" fmla="*/ 0 w 1475"/>
                  <a:gd name="T89" fmla="*/ 0 h 1603"/>
                  <a:gd name="T90" fmla="*/ 0 w 1475"/>
                  <a:gd name="T91" fmla="*/ 0 h 1603"/>
                  <a:gd name="T92" fmla="*/ 0 w 1475"/>
                  <a:gd name="T93" fmla="*/ 0 h 1603"/>
                  <a:gd name="T94" fmla="*/ 0 w 1475"/>
                  <a:gd name="T95" fmla="*/ 0 h 1603"/>
                  <a:gd name="T96" fmla="*/ 0 w 1475"/>
                  <a:gd name="T97" fmla="*/ 0 h 1603"/>
                  <a:gd name="T98" fmla="*/ 0 w 1475"/>
                  <a:gd name="T99" fmla="*/ 0 h 1603"/>
                  <a:gd name="T100" fmla="*/ 0 w 1475"/>
                  <a:gd name="T101" fmla="*/ 0 h 1603"/>
                  <a:gd name="T102" fmla="*/ 0 w 1475"/>
                  <a:gd name="T103" fmla="*/ 0 h 1603"/>
                  <a:gd name="T104" fmla="*/ 0 w 1475"/>
                  <a:gd name="T105" fmla="*/ 0 h 1603"/>
                  <a:gd name="T106" fmla="*/ 0 w 1475"/>
                  <a:gd name="T107" fmla="*/ 0 h 1603"/>
                  <a:gd name="T108" fmla="*/ 0 w 1475"/>
                  <a:gd name="T109" fmla="*/ 0 h 1603"/>
                  <a:gd name="T110" fmla="*/ 0 w 1475"/>
                  <a:gd name="T111" fmla="*/ 0 h 1603"/>
                  <a:gd name="T112" fmla="*/ 0 w 1475"/>
                  <a:gd name="T113" fmla="*/ 0 h 1603"/>
                  <a:gd name="T114" fmla="*/ 0 w 1475"/>
                  <a:gd name="T115" fmla="*/ 0 h 1603"/>
                  <a:gd name="T116" fmla="*/ 0 w 1475"/>
                  <a:gd name="T117" fmla="*/ 0 h 1603"/>
                  <a:gd name="T118" fmla="*/ 0 w 1475"/>
                  <a:gd name="T119" fmla="*/ 0 h 1603"/>
                  <a:gd name="T120" fmla="*/ 0 w 1475"/>
                  <a:gd name="T121" fmla="*/ 0 h 1603"/>
                  <a:gd name="T122" fmla="*/ 0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2" name="Freeform 182" descr="50%"/>
              <p:cNvSpPr>
                <a:spLocks noChangeAspect="1"/>
              </p:cNvSpPr>
              <p:nvPr/>
            </p:nvSpPr>
            <p:spPr bwMode="auto">
              <a:xfrm>
                <a:off x="13063" y="7852"/>
                <a:ext cx="457" cy="606"/>
              </a:xfrm>
              <a:custGeom>
                <a:avLst/>
                <a:gdLst>
                  <a:gd name="T0" fmla="*/ 0 w 993"/>
                  <a:gd name="T1" fmla="*/ 0 h 1319"/>
                  <a:gd name="T2" fmla="*/ 0 w 993"/>
                  <a:gd name="T3" fmla="*/ 0 h 1319"/>
                  <a:gd name="T4" fmla="*/ 0 w 993"/>
                  <a:gd name="T5" fmla="*/ 0 h 1319"/>
                  <a:gd name="T6" fmla="*/ 0 w 993"/>
                  <a:gd name="T7" fmla="*/ 0 h 1319"/>
                  <a:gd name="T8" fmla="*/ 0 w 993"/>
                  <a:gd name="T9" fmla="*/ 0 h 1319"/>
                  <a:gd name="T10" fmla="*/ 0 w 993"/>
                  <a:gd name="T11" fmla="*/ 0 h 1319"/>
                  <a:gd name="T12" fmla="*/ 0 w 993"/>
                  <a:gd name="T13" fmla="*/ 0 h 1319"/>
                  <a:gd name="T14" fmla="*/ 0 w 993"/>
                  <a:gd name="T15" fmla="*/ 0 h 1319"/>
                  <a:gd name="T16" fmla="*/ 0 w 993"/>
                  <a:gd name="T17" fmla="*/ 0 h 1319"/>
                  <a:gd name="T18" fmla="*/ 0 w 993"/>
                  <a:gd name="T19" fmla="*/ 0 h 1319"/>
                  <a:gd name="T20" fmla="*/ 0 w 993"/>
                  <a:gd name="T21" fmla="*/ 0 h 1319"/>
                  <a:gd name="T22" fmla="*/ 0 w 993"/>
                  <a:gd name="T23" fmla="*/ 0 h 1319"/>
                  <a:gd name="T24" fmla="*/ 0 w 993"/>
                  <a:gd name="T25" fmla="*/ 0 h 1319"/>
                  <a:gd name="T26" fmla="*/ 0 w 993"/>
                  <a:gd name="T27" fmla="*/ 0 h 1319"/>
                  <a:gd name="T28" fmla="*/ 0 w 993"/>
                  <a:gd name="T29" fmla="*/ 0 h 1319"/>
                  <a:gd name="T30" fmla="*/ 0 w 993"/>
                  <a:gd name="T31" fmla="*/ 0 h 1319"/>
                  <a:gd name="T32" fmla="*/ 0 w 993"/>
                  <a:gd name="T33" fmla="*/ 0 h 1319"/>
                  <a:gd name="T34" fmla="*/ 0 w 993"/>
                  <a:gd name="T35" fmla="*/ 0 h 1319"/>
                  <a:gd name="T36" fmla="*/ 0 w 993"/>
                  <a:gd name="T37" fmla="*/ 0 h 1319"/>
                  <a:gd name="T38" fmla="*/ 0 w 993"/>
                  <a:gd name="T39" fmla="*/ 0 h 1319"/>
                  <a:gd name="T40" fmla="*/ 0 w 993"/>
                  <a:gd name="T41" fmla="*/ 0 h 1319"/>
                  <a:gd name="T42" fmla="*/ 0 w 993"/>
                  <a:gd name="T43" fmla="*/ 0 h 1319"/>
                  <a:gd name="T44" fmla="*/ 0 w 993"/>
                  <a:gd name="T45" fmla="*/ 0 h 1319"/>
                  <a:gd name="T46" fmla="*/ 0 w 993"/>
                  <a:gd name="T47" fmla="*/ 0 h 1319"/>
                  <a:gd name="T48" fmla="*/ 0 w 993"/>
                  <a:gd name="T49" fmla="*/ 0 h 1319"/>
                  <a:gd name="T50" fmla="*/ 0 w 993"/>
                  <a:gd name="T51" fmla="*/ 0 h 1319"/>
                  <a:gd name="T52" fmla="*/ 0 w 993"/>
                  <a:gd name="T53" fmla="*/ 0 h 1319"/>
                  <a:gd name="T54" fmla="*/ 0 w 993"/>
                  <a:gd name="T55" fmla="*/ 0 h 1319"/>
                  <a:gd name="T56" fmla="*/ 0 w 993"/>
                  <a:gd name="T57" fmla="*/ 0 h 1319"/>
                  <a:gd name="T58" fmla="*/ 0 w 993"/>
                  <a:gd name="T59" fmla="*/ 0 h 1319"/>
                  <a:gd name="T60" fmla="*/ 0 w 993"/>
                  <a:gd name="T61" fmla="*/ 0 h 1319"/>
                  <a:gd name="T62" fmla="*/ 0 w 993"/>
                  <a:gd name="T63" fmla="*/ 0 h 1319"/>
                  <a:gd name="T64" fmla="*/ 0 w 993"/>
                  <a:gd name="T65" fmla="*/ 0 h 1319"/>
                  <a:gd name="T66" fmla="*/ 0 w 993"/>
                  <a:gd name="T67" fmla="*/ 0 h 1319"/>
                  <a:gd name="T68" fmla="*/ 0 w 993"/>
                  <a:gd name="T69" fmla="*/ 0 h 1319"/>
                  <a:gd name="T70" fmla="*/ 0 w 993"/>
                  <a:gd name="T71" fmla="*/ 0 h 1319"/>
                  <a:gd name="T72" fmla="*/ 0 w 993"/>
                  <a:gd name="T73" fmla="*/ 0 h 1319"/>
                  <a:gd name="T74" fmla="*/ 0 w 993"/>
                  <a:gd name="T75" fmla="*/ 0 h 1319"/>
                  <a:gd name="T76" fmla="*/ 0 w 993"/>
                  <a:gd name="T77" fmla="*/ 0 h 1319"/>
                  <a:gd name="T78" fmla="*/ 0 w 993"/>
                  <a:gd name="T79" fmla="*/ 0 h 1319"/>
                  <a:gd name="T80" fmla="*/ 0 w 993"/>
                  <a:gd name="T81" fmla="*/ 0 h 1319"/>
                  <a:gd name="T82" fmla="*/ 0 w 993"/>
                  <a:gd name="T83" fmla="*/ 0 h 1319"/>
                  <a:gd name="T84" fmla="*/ 0 w 993"/>
                  <a:gd name="T85" fmla="*/ 0 h 1319"/>
                  <a:gd name="T86" fmla="*/ 0 w 993"/>
                  <a:gd name="T87" fmla="*/ 0 h 1319"/>
                  <a:gd name="T88" fmla="*/ 0 w 993"/>
                  <a:gd name="T89" fmla="*/ 0 h 1319"/>
                  <a:gd name="T90" fmla="*/ 0 w 993"/>
                  <a:gd name="T91" fmla="*/ 0 h 1319"/>
                  <a:gd name="T92" fmla="*/ 0 w 993"/>
                  <a:gd name="T93" fmla="*/ 0 h 1319"/>
                  <a:gd name="T94" fmla="*/ 0 w 993"/>
                  <a:gd name="T95" fmla="*/ 0 h 1319"/>
                  <a:gd name="T96" fmla="*/ 0 w 993"/>
                  <a:gd name="T97" fmla="*/ 0 h 1319"/>
                  <a:gd name="T98" fmla="*/ 0 w 993"/>
                  <a:gd name="T99" fmla="*/ 0 h 1319"/>
                  <a:gd name="T100" fmla="*/ 0 w 993"/>
                  <a:gd name="T101" fmla="*/ 0 h 1319"/>
                  <a:gd name="T102" fmla="*/ 0 w 993"/>
                  <a:gd name="T103" fmla="*/ 0 h 1319"/>
                  <a:gd name="T104" fmla="*/ 0 w 993"/>
                  <a:gd name="T105" fmla="*/ 0 h 1319"/>
                  <a:gd name="T106" fmla="*/ 0 w 993"/>
                  <a:gd name="T107" fmla="*/ 0 h 1319"/>
                  <a:gd name="T108" fmla="*/ 0 w 993"/>
                  <a:gd name="T109" fmla="*/ 0 h 1319"/>
                  <a:gd name="T110" fmla="*/ 0 w 993"/>
                  <a:gd name="T111" fmla="*/ 0 h 1319"/>
                  <a:gd name="T112" fmla="*/ 0 w 993"/>
                  <a:gd name="T113" fmla="*/ 0 h 1319"/>
                  <a:gd name="T114" fmla="*/ 0 w 993"/>
                  <a:gd name="T115" fmla="*/ 0 h 1319"/>
                  <a:gd name="T116" fmla="*/ 0 w 993"/>
                  <a:gd name="T117" fmla="*/ 0 h 1319"/>
                  <a:gd name="T118" fmla="*/ 0 w 993"/>
                  <a:gd name="T119" fmla="*/ 0 h 1319"/>
                  <a:gd name="T120" fmla="*/ 0 w 993"/>
                  <a:gd name="T121" fmla="*/ 0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0083" name="Freeform 183"/>
              <p:cNvSpPr>
                <a:spLocks noChangeAspect="1"/>
              </p:cNvSpPr>
              <p:nvPr/>
            </p:nvSpPr>
            <p:spPr bwMode="auto">
              <a:xfrm>
                <a:off x="13181" y="6679"/>
                <a:ext cx="463" cy="860"/>
              </a:xfrm>
              <a:custGeom>
                <a:avLst/>
                <a:gdLst>
                  <a:gd name="T0" fmla="*/ 0 w 1006"/>
                  <a:gd name="T1" fmla="*/ 0 h 1873"/>
                  <a:gd name="T2" fmla="*/ 0 w 1006"/>
                  <a:gd name="T3" fmla="*/ 0 h 1873"/>
                  <a:gd name="T4" fmla="*/ 0 w 1006"/>
                  <a:gd name="T5" fmla="*/ 0 h 1873"/>
                  <a:gd name="T6" fmla="*/ 0 w 1006"/>
                  <a:gd name="T7" fmla="*/ 0 h 1873"/>
                  <a:gd name="T8" fmla="*/ 0 w 1006"/>
                  <a:gd name="T9" fmla="*/ 0 h 1873"/>
                  <a:gd name="T10" fmla="*/ 0 w 1006"/>
                  <a:gd name="T11" fmla="*/ 0 h 1873"/>
                  <a:gd name="T12" fmla="*/ 0 w 1006"/>
                  <a:gd name="T13" fmla="*/ 0 h 1873"/>
                  <a:gd name="T14" fmla="*/ 0 w 1006"/>
                  <a:gd name="T15" fmla="*/ 0 h 1873"/>
                  <a:gd name="T16" fmla="*/ 0 w 1006"/>
                  <a:gd name="T17" fmla="*/ 0 h 1873"/>
                  <a:gd name="T18" fmla="*/ 0 w 1006"/>
                  <a:gd name="T19" fmla="*/ 0 h 1873"/>
                  <a:gd name="T20" fmla="*/ 0 w 1006"/>
                  <a:gd name="T21" fmla="*/ 0 h 1873"/>
                  <a:gd name="T22" fmla="*/ 0 w 1006"/>
                  <a:gd name="T23" fmla="*/ 0 h 1873"/>
                  <a:gd name="T24" fmla="*/ 0 w 1006"/>
                  <a:gd name="T25" fmla="*/ 0 h 1873"/>
                  <a:gd name="T26" fmla="*/ 0 w 1006"/>
                  <a:gd name="T27" fmla="*/ 0 h 1873"/>
                  <a:gd name="T28" fmla="*/ 0 w 1006"/>
                  <a:gd name="T29" fmla="*/ 0 h 1873"/>
                  <a:gd name="T30" fmla="*/ 0 w 1006"/>
                  <a:gd name="T31" fmla="*/ 0 h 1873"/>
                  <a:gd name="T32" fmla="*/ 0 w 1006"/>
                  <a:gd name="T33" fmla="*/ 0 h 1873"/>
                  <a:gd name="T34" fmla="*/ 0 w 1006"/>
                  <a:gd name="T35" fmla="*/ 0 h 1873"/>
                  <a:gd name="T36" fmla="*/ 0 w 1006"/>
                  <a:gd name="T37" fmla="*/ 0 h 1873"/>
                  <a:gd name="T38" fmla="*/ 0 w 1006"/>
                  <a:gd name="T39" fmla="*/ 0 h 1873"/>
                  <a:gd name="T40" fmla="*/ 0 w 1006"/>
                  <a:gd name="T41" fmla="*/ 0 h 1873"/>
                  <a:gd name="T42" fmla="*/ 0 w 1006"/>
                  <a:gd name="T43" fmla="*/ 0 h 1873"/>
                  <a:gd name="T44" fmla="*/ 0 w 1006"/>
                  <a:gd name="T45" fmla="*/ 0 h 1873"/>
                  <a:gd name="T46" fmla="*/ 0 w 1006"/>
                  <a:gd name="T47" fmla="*/ 0 h 1873"/>
                  <a:gd name="T48" fmla="*/ 0 w 1006"/>
                  <a:gd name="T49" fmla="*/ 0 h 1873"/>
                  <a:gd name="T50" fmla="*/ 0 w 1006"/>
                  <a:gd name="T51" fmla="*/ 0 h 1873"/>
                  <a:gd name="T52" fmla="*/ 0 w 1006"/>
                  <a:gd name="T53" fmla="*/ 0 h 1873"/>
                  <a:gd name="T54" fmla="*/ 0 w 1006"/>
                  <a:gd name="T55" fmla="*/ 0 h 1873"/>
                  <a:gd name="T56" fmla="*/ 0 w 1006"/>
                  <a:gd name="T57" fmla="*/ 0 h 1873"/>
                  <a:gd name="T58" fmla="*/ 0 w 1006"/>
                  <a:gd name="T59" fmla="*/ 0 h 1873"/>
                  <a:gd name="T60" fmla="*/ 0 w 1006"/>
                  <a:gd name="T61" fmla="*/ 0 h 1873"/>
                  <a:gd name="T62" fmla="*/ 0 w 1006"/>
                  <a:gd name="T63" fmla="*/ 0 h 1873"/>
                  <a:gd name="T64" fmla="*/ 0 w 1006"/>
                  <a:gd name="T65" fmla="*/ 0 h 1873"/>
                  <a:gd name="T66" fmla="*/ 0 w 1006"/>
                  <a:gd name="T67" fmla="*/ 0 h 1873"/>
                  <a:gd name="T68" fmla="*/ 0 w 1006"/>
                  <a:gd name="T69" fmla="*/ 0 h 1873"/>
                  <a:gd name="T70" fmla="*/ 0 w 1006"/>
                  <a:gd name="T71" fmla="*/ 0 h 1873"/>
                  <a:gd name="T72" fmla="*/ 0 w 1006"/>
                  <a:gd name="T73" fmla="*/ 0 h 1873"/>
                  <a:gd name="T74" fmla="*/ 0 w 1006"/>
                  <a:gd name="T75" fmla="*/ 0 h 1873"/>
                  <a:gd name="T76" fmla="*/ 0 w 1006"/>
                  <a:gd name="T77" fmla="*/ 0 h 1873"/>
                  <a:gd name="T78" fmla="*/ 0 w 1006"/>
                  <a:gd name="T79" fmla="*/ 0 h 1873"/>
                  <a:gd name="T80" fmla="*/ 0 w 1006"/>
                  <a:gd name="T81" fmla="*/ 0 h 1873"/>
                  <a:gd name="T82" fmla="*/ 0 w 1006"/>
                  <a:gd name="T83" fmla="*/ 0 h 1873"/>
                  <a:gd name="T84" fmla="*/ 0 w 1006"/>
                  <a:gd name="T85" fmla="*/ 0 h 1873"/>
                  <a:gd name="T86" fmla="*/ 0 w 1006"/>
                  <a:gd name="T87" fmla="*/ 0 h 1873"/>
                  <a:gd name="T88" fmla="*/ 0 w 1006"/>
                  <a:gd name="T89" fmla="*/ 0 h 1873"/>
                  <a:gd name="T90" fmla="*/ 0 w 1006"/>
                  <a:gd name="T91" fmla="*/ 0 h 1873"/>
                  <a:gd name="T92" fmla="*/ 0 w 1006"/>
                  <a:gd name="T93" fmla="*/ 0 h 1873"/>
                  <a:gd name="T94" fmla="*/ 0 w 1006"/>
                  <a:gd name="T95" fmla="*/ 0 h 1873"/>
                  <a:gd name="T96" fmla="*/ 0 w 1006"/>
                  <a:gd name="T97" fmla="*/ 0 h 1873"/>
                  <a:gd name="T98" fmla="*/ 0 w 1006"/>
                  <a:gd name="T99" fmla="*/ 0 h 1873"/>
                  <a:gd name="T100" fmla="*/ 0 w 1006"/>
                  <a:gd name="T101" fmla="*/ 0 h 1873"/>
                  <a:gd name="T102" fmla="*/ 0 w 1006"/>
                  <a:gd name="T103" fmla="*/ 0 h 1873"/>
                  <a:gd name="T104" fmla="*/ 0 w 1006"/>
                  <a:gd name="T105" fmla="*/ 0 h 1873"/>
                  <a:gd name="T106" fmla="*/ 0 w 1006"/>
                  <a:gd name="T107" fmla="*/ 0 h 1873"/>
                  <a:gd name="T108" fmla="*/ 0 w 1006"/>
                  <a:gd name="T109" fmla="*/ 0 h 1873"/>
                  <a:gd name="T110" fmla="*/ 0 w 1006"/>
                  <a:gd name="T111" fmla="*/ 0 h 1873"/>
                  <a:gd name="T112" fmla="*/ 0 w 1006"/>
                  <a:gd name="T113" fmla="*/ 0 h 1873"/>
                  <a:gd name="T114" fmla="*/ 0 w 1006"/>
                  <a:gd name="T115" fmla="*/ 0 h 1873"/>
                  <a:gd name="T116" fmla="*/ 0 w 1006"/>
                  <a:gd name="T117" fmla="*/ 0 h 1873"/>
                  <a:gd name="T118" fmla="*/ 0 w 1006"/>
                  <a:gd name="T119" fmla="*/ 0 h 1873"/>
                  <a:gd name="T120" fmla="*/ 0 w 1006"/>
                  <a:gd name="T121" fmla="*/ 0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4" name="Freeform 184"/>
              <p:cNvSpPr>
                <a:spLocks noChangeAspect="1"/>
              </p:cNvSpPr>
              <p:nvPr/>
            </p:nvSpPr>
            <p:spPr bwMode="auto">
              <a:xfrm>
                <a:off x="13181" y="8483"/>
                <a:ext cx="575" cy="1126"/>
              </a:xfrm>
              <a:custGeom>
                <a:avLst/>
                <a:gdLst>
                  <a:gd name="T0" fmla="*/ 0 w 1248"/>
                  <a:gd name="T1" fmla="*/ 0 h 2454"/>
                  <a:gd name="T2" fmla="*/ 0 w 1248"/>
                  <a:gd name="T3" fmla="*/ 0 h 2454"/>
                  <a:gd name="T4" fmla="*/ 0 w 1248"/>
                  <a:gd name="T5" fmla="*/ 0 h 2454"/>
                  <a:gd name="T6" fmla="*/ 0 w 1248"/>
                  <a:gd name="T7" fmla="*/ 0 h 2454"/>
                  <a:gd name="T8" fmla="*/ 0 w 1248"/>
                  <a:gd name="T9" fmla="*/ 0 h 2454"/>
                  <a:gd name="T10" fmla="*/ 0 w 1248"/>
                  <a:gd name="T11" fmla="*/ 0 h 2454"/>
                  <a:gd name="T12" fmla="*/ 0 w 1248"/>
                  <a:gd name="T13" fmla="*/ 0 h 2454"/>
                  <a:gd name="T14" fmla="*/ 0 w 1248"/>
                  <a:gd name="T15" fmla="*/ 0 h 2454"/>
                  <a:gd name="T16" fmla="*/ 0 w 1248"/>
                  <a:gd name="T17" fmla="*/ 0 h 2454"/>
                  <a:gd name="T18" fmla="*/ 0 w 1248"/>
                  <a:gd name="T19" fmla="*/ 0 h 2454"/>
                  <a:gd name="T20" fmla="*/ 0 w 1248"/>
                  <a:gd name="T21" fmla="*/ 0 h 2454"/>
                  <a:gd name="T22" fmla="*/ 0 w 1248"/>
                  <a:gd name="T23" fmla="*/ 0 h 2454"/>
                  <a:gd name="T24" fmla="*/ 0 w 1248"/>
                  <a:gd name="T25" fmla="*/ 0 h 2454"/>
                  <a:gd name="T26" fmla="*/ 0 w 1248"/>
                  <a:gd name="T27" fmla="*/ 0 h 2454"/>
                  <a:gd name="T28" fmla="*/ 0 w 1248"/>
                  <a:gd name="T29" fmla="*/ 0 h 2454"/>
                  <a:gd name="T30" fmla="*/ 0 w 1248"/>
                  <a:gd name="T31" fmla="*/ 0 h 2454"/>
                  <a:gd name="T32" fmla="*/ 0 w 1248"/>
                  <a:gd name="T33" fmla="*/ 0 h 2454"/>
                  <a:gd name="T34" fmla="*/ 0 w 1248"/>
                  <a:gd name="T35" fmla="*/ 0 h 2454"/>
                  <a:gd name="T36" fmla="*/ 0 w 1248"/>
                  <a:gd name="T37" fmla="*/ 0 h 2454"/>
                  <a:gd name="T38" fmla="*/ 0 w 1248"/>
                  <a:gd name="T39" fmla="*/ 0 h 2454"/>
                  <a:gd name="T40" fmla="*/ 0 w 1248"/>
                  <a:gd name="T41" fmla="*/ 0 h 2454"/>
                  <a:gd name="T42" fmla="*/ 0 w 1248"/>
                  <a:gd name="T43" fmla="*/ 0 h 2454"/>
                  <a:gd name="T44" fmla="*/ 0 w 1248"/>
                  <a:gd name="T45" fmla="*/ 0 h 2454"/>
                  <a:gd name="T46" fmla="*/ 0 w 1248"/>
                  <a:gd name="T47" fmla="*/ 0 h 2454"/>
                  <a:gd name="T48" fmla="*/ 0 w 1248"/>
                  <a:gd name="T49" fmla="*/ 0 h 2454"/>
                  <a:gd name="T50" fmla="*/ 0 w 1248"/>
                  <a:gd name="T51" fmla="*/ 0 h 2454"/>
                  <a:gd name="T52" fmla="*/ 0 w 1248"/>
                  <a:gd name="T53" fmla="*/ 0 h 2454"/>
                  <a:gd name="T54" fmla="*/ 0 w 1248"/>
                  <a:gd name="T55" fmla="*/ 0 h 2454"/>
                  <a:gd name="T56" fmla="*/ 0 w 1248"/>
                  <a:gd name="T57" fmla="*/ 0 h 2454"/>
                  <a:gd name="T58" fmla="*/ 0 w 1248"/>
                  <a:gd name="T59" fmla="*/ 0 h 2454"/>
                  <a:gd name="T60" fmla="*/ 0 w 1248"/>
                  <a:gd name="T61" fmla="*/ 0 h 2454"/>
                  <a:gd name="T62" fmla="*/ 0 w 1248"/>
                  <a:gd name="T63" fmla="*/ 0 h 2454"/>
                  <a:gd name="T64" fmla="*/ 0 w 1248"/>
                  <a:gd name="T65" fmla="*/ 0 h 2454"/>
                  <a:gd name="T66" fmla="*/ 0 w 1248"/>
                  <a:gd name="T67" fmla="*/ 0 h 2454"/>
                  <a:gd name="T68" fmla="*/ 0 w 1248"/>
                  <a:gd name="T69" fmla="*/ 0 h 2454"/>
                  <a:gd name="T70" fmla="*/ 0 w 1248"/>
                  <a:gd name="T71" fmla="*/ 0 h 2454"/>
                  <a:gd name="T72" fmla="*/ 0 w 1248"/>
                  <a:gd name="T73" fmla="*/ 0 h 2454"/>
                  <a:gd name="T74" fmla="*/ 0 w 1248"/>
                  <a:gd name="T75" fmla="*/ 0 h 2454"/>
                  <a:gd name="T76" fmla="*/ 0 w 1248"/>
                  <a:gd name="T77" fmla="*/ 0 h 2454"/>
                  <a:gd name="T78" fmla="*/ 0 w 1248"/>
                  <a:gd name="T79" fmla="*/ 0 h 2454"/>
                  <a:gd name="T80" fmla="*/ 0 w 1248"/>
                  <a:gd name="T81" fmla="*/ 0 h 2454"/>
                  <a:gd name="T82" fmla="*/ 0 w 1248"/>
                  <a:gd name="T83" fmla="*/ 0 h 2454"/>
                  <a:gd name="T84" fmla="*/ 0 w 1248"/>
                  <a:gd name="T85" fmla="*/ 0 h 2454"/>
                  <a:gd name="T86" fmla="*/ 0 w 1248"/>
                  <a:gd name="T87" fmla="*/ 0 h 2454"/>
                  <a:gd name="T88" fmla="*/ 0 w 1248"/>
                  <a:gd name="T89" fmla="*/ 0 h 2454"/>
                  <a:gd name="T90" fmla="*/ 0 w 1248"/>
                  <a:gd name="T91" fmla="*/ 0 h 2454"/>
                  <a:gd name="T92" fmla="*/ 0 w 1248"/>
                  <a:gd name="T93" fmla="*/ 0 h 2454"/>
                  <a:gd name="T94" fmla="*/ 0 w 1248"/>
                  <a:gd name="T95" fmla="*/ 0 h 2454"/>
                  <a:gd name="T96" fmla="*/ 0 w 1248"/>
                  <a:gd name="T97" fmla="*/ 0 h 2454"/>
                  <a:gd name="T98" fmla="*/ 0 w 1248"/>
                  <a:gd name="T99" fmla="*/ 0 h 2454"/>
                  <a:gd name="T100" fmla="*/ 0 w 1248"/>
                  <a:gd name="T101" fmla="*/ 0 h 2454"/>
                  <a:gd name="T102" fmla="*/ 0 w 1248"/>
                  <a:gd name="T103" fmla="*/ 0 h 2454"/>
                  <a:gd name="T104" fmla="*/ 0 w 1248"/>
                  <a:gd name="T105" fmla="*/ 0 h 2454"/>
                  <a:gd name="T106" fmla="*/ 0 w 1248"/>
                  <a:gd name="T107" fmla="*/ 0 h 2454"/>
                  <a:gd name="T108" fmla="*/ 0 w 1248"/>
                  <a:gd name="T109" fmla="*/ 0 h 2454"/>
                  <a:gd name="T110" fmla="*/ 0 w 1248"/>
                  <a:gd name="T111" fmla="*/ 0 h 2454"/>
                  <a:gd name="T112" fmla="*/ 0 w 1248"/>
                  <a:gd name="T113" fmla="*/ 0 h 2454"/>
                  <a:gd name="T114" fmla="*/ 0 w 1248"/>
                  <a:gd name="T115" fmla="*/ 0 h 2454"/>
                  <a:gd name="T116" fmla="*/ 0 w 1248"/>
                  <a:gd name="T117" fmla="*/ 0 h 2454"/>
                  <a:gd name="T118" fmla="*/ 0 w 1248"/>
                  <a:gd name="T119" fmla="*/ 0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5" name="Freeform 185"/>
              <p:cNvSpPr>
                <a:spLocks noChangeAspect="1"/>
              </p:cNvSpPr>
              <p:nvPr/>
            </p:nvSpPr>
            <p:spPr bwMode="auto">
              <a:xfrm>
                <a:off x="13468" y="7689"/>
                <a:ext cx="555" cy="397"/>
              </a:xfrm>
              <a:custGeom>
                <a:avLst/>
                <a:gdLst>
                  <a:gd name="T0" fmla="*/ 0 w 1205"/>
                  <a:gd name="T1" fmla="*/ 0 h 865"/>
                  <a:gd name="T2" fmla="*/ 0 w 1205"/>
                  <a:gd name="T3" fmla="*/ 0 h 865"/>
                  <a:gd name="T4" fmla="*/ 0 w 1205"/>
                  <a:gd name="T5" fmla="*/ 0 h 865"/>
                  <a:gd name="T6" fmla="*/ 0 w 1205"/>
                  <a:gd name="T7" fmla="*/ 0 h 865"/>
                  <a:gd name="T8" fmla="*/ 0 w 1205"/>
                  <a:gd name="T9" fmla="*/ 0 h 865"/>
                  <a:gd name="T10" fmla="*/ 0 w 1205"/>
                  <a:gd name="T11" fmla="*/ 0 h 865"/>
                  <a:gd name="T12" fmla="*/ 0 w 1205"/>
                  <a:gd name="T13" fmla="*/ 0 h 865"/>
                  <a:gd name="T14" fmla="*/ 0 w 1205"/>
                  <a:gd name="T15" fmla="*/ 0 h 865"/>
                  <a:gd name="T16" fmla="*/ 0 w 1205"/>
                  <a:gd name="T17" fmla="*/ 0 h 865"/>
                  <a:gd name="T18" fmla="*/ 0 w 1205"/>
                  <a:gd name="T19" fmla="*/ 0 h 865"/>
                  <a:gd name="T20" fmla="*/ 0 w 1205"/>
                  <a:gd name="T21" fmla="*/ 0 h 865"/>
                  <a:gd name="T22" fmla="*/ 0 w 1205"/>
                  <a:gd name="T23" fmla="*/ 0 h 865"/>
                  <a:gd name="T24" fmla="*/ 0 w 1205"/>
                  <a:gd name="T25" fmla="*/ 0 h 865"/>
                  <a:gd name="T26" fmla="*/ 0 w 1205"/>
                  <a:gd name="T27" fmla="*/ 0 h 865"/>
                  <a:gd name="T28" fmla="*/ 0 w 1205"/>
                  <a:gd name="T29" fmla="*/ 0 h 865"/>
                  <a:gd name="T30" fmla="*/ 0 w 1205"/>
                  <a:gd name="T31" fmla="*/ 0 h 865"/>
                  <a:gd name="T32" fmla="*/ 0 w 1205"/>
                  <a:gd name="T33" fmla="*/ 0 h 865"/>
                  <a:gd name="T34" fmla="*/ 0 w 1205"/>
                  <a:gd name="T35" fmla="*/ 0 h 865"/>
                  <a:gd name="T36" fmla="*/ 0 w 1205"/>
                  <a:gd name="T37" fmla="*/ 0 h 865"/>
                  <a:gd name="T38" fmla="*/ 0 w 1205"/>
                  <a:gd name="T39" fmla="*/ 0 h 865"/>
                  <a:gd name="T40" fmla="*/ 0 w 1205"/>
                  <a:gd name="T41" fmla="*/ 0 h 865"/>
                  <a:gd name="T42" fmla="*/ 0 w 1205"/>
                  <a:gd name="T43" fmla="*/ 0 h 865"/>
                  <a:gd name="T44" fmla="*/ 0 w 1205"/>
                  <a:gd name="T45" fmla="*/ 0 h 865"/>
                  <a:gd name="T46" fmla="*/ 0 w 1205"/>
                  <a:gd name="T47" fmla="*/ 0 h 865"/>
                  <a:gd name="T48" fmla="*/ 0 w 1205"/>
                  <a:gd name="T49" fmla="*/ 0 h 865"/>
                  <a:gd name="T50" fmla="*/ 0 w 1205"/>
                  <a:gd name="T51" fmla="*/ 0 h 865"/>
                  <a:gd name="T52" fmla="*/ 0 w 1205"/>
                  <a:gd name="T53" fmla="*/ 0 h 865"/>
                  <a:gd name="T54" fmla="*/ 0 w 1205"/>
                  <a:gd name="T55" fmla="*/ 0 h 865"/>
                  <a:gd name="T56" fmla="*/ 0 w 1205"/>
                  <a:gd name="T57" fmla="*/ 0 h 865"/>
                  <a:gd name="T58" fmla="*/ 0 w 1205"/>
                  <a:gd name="T59" fmla="*/ 0 h 865"/>
                  <a:gd name="T60" fmla="*/ 0 w 1205"/>
                  <a:gd name="T61" fmla="*/ 0 h 865"/>
                  <a:gd name="T62" fmla="*/ 0 w 1205"/>
                  <a:gd name="T63" fmla="*/ 0 h 865"/>
                  <a:gd name="T64" fmla="*/ 0 w 1205"/>
                  <a:gd name="T65" fmla="*/ 0 h 865"/>
                  <a:gd name="T66" fmla="*/ 0 w 1205"/>
                  <a:gd name="T67" fmla="*/ 0 h 865"/>
                  <a:gd name="T68" fmla="*/ 0 w 1205"/>
                  <a:gd name="T69" fmla="*/ 0 h 865"/>
                  <a:gd name="T70" fmla="*/ 0 w 1205"/>
                  <a:gd name="T71" fmla="*/ 0 h 865"/>
                  <a:gd name="T72" fmla="*/ 0 w 1205"/>
                  <a:gd name="T73" fmla="*/ 0 h 865"/>
                  <a:gd name="T74" fmla="*/ 0 w 1205"/>
                  <a:gd name="T75" fmla="*/ 0 h 865"/>
                  <a:gd name="T76" fmla="*/ 0 w 1205"/>
                  <a:gd name="T77" fmla="*/ 0 h 865"/>
                  <a:gd name="T78" fmla="*/ 0 w 1205"/>
                  <a:gd name="T79" fmla="*/ 0 h 865"/>
                  <a:gd name="T80" fmla="*/ 0 w 1205"/>
                  <a:gd name="T81" fmla="*/ 0 h 865"/>
                  <a:gd name="T82" fmla="*/ 0 w 1205"/>
                  <a:gd name="T83" fmla="*/ 0 h 865"/>
                  <a:gd name="T84" fmla="*/ 0 w 1205"/>
                  <a:gd name="T85" fmla="*/ 0 h 865"/>
                  <a:gd name="T86" fmla="*/ 0 w 1205"/>
                  <a:gd name="T87" fmla="*/ 0 h 865"/>
                  <a:gd name="T88" fmla="*/ 0 w 1205"/>
                  <a:gd name="T89" fmla="*/ 0 h 865"/>
                  <a:gd name="T90" fmla="*/ 0 w 1205"/>
                  <a:gd name="T91" fmla="*/ 0 h 865"/>
                  <a:gd name="T92" fmla="*/ 0 w 1205"/>
                  <a:gd name="T93" fmla="*/ 0 h 865"/>
                  <a:gd name="T94" fmla="*/ 0 w 1205"/>
                  <a:gd name="T95" fmla="*/ 0 h 865"/>
                  <a:gd name="T96" fmla="*/ 0 w 1205"/>
                  <a:gd name="T97" fmla="*/ 0 h 865"/>
                  <a:gd name="T98" fmla="*/ 0 w 1205"/>
                  <a:gd name="T99" fmla="*/ 0 h 865"/>
                  <a:gd name="T100" fmla="*/ 0 w 1205"/>
                  <a:gd name="T101" fmla="*/ 0 h 865"/>
                  <a:gd name="T102" fmla="*/ 0 w 1205"/>
                  <a:gd name="T103" fmla="*/ 0 h 865"/>
                  <a:gd name="T104" fmla="*/ 0 w 1205"/>
                  <a:gd name="T105" fmla="*/ 0 h 865"/>
                  <a:gd name="T106" fmla="*/ 0 w 1205"/>
                  <a:gd name="T107" fmla="*/ 0 h 865"/>
                  <a:gd name="T108" fmla="*/ 0 w 1205"/>
                  <a:gd name="T109" fmla="*/ 0 h 865"/>
                  <a:gd name="T110" fmla="*/ 0 w 1205"/>
                  <a:gd name="T111" fmla="*/ 0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6" name="Freeform 186" descr="20%"/>
              <p:cNvSpPr>
                <a:spLocks noChangeAspect="1"/>
              </p:cNvSpPr>
              <p:nvPr/>
            </p:nvSpPr>
            <p:spPr bwMode="auto">
              <a:xfrm>
                <a:off x="12998" y="5963"/>
                <a:ext cx="979" cy="990"/>
              </a:xfrm>
              <a:custGeom>
                <a:avLst/>
                <a:gdLst>
                  <a:gd name="T0" fmla="*/ 0 w 2128"/>
                  <a:gd name="T1" fmla="*/ 0 h 2156"/>
                  <a:gd name="T2" fmla="*/ 0 w 2128"/>
                  <a:gd name="T3" fmla="*/ 0 h 2156"/>
                  <a:gd name="T4" fmla="*/ 0 w 2128"/>
                  <a:gd name="T5" fmla="*/ 0 h 2156"/>
                  <a:gd name="T6" fmla="*/ 0 w 2128"/>
                  <a:gd name="T7" fmla="*/ 0 h 2156"/>
                  <a:gd name="T8" fmla="*/ 0 w 2128"/>
                  <a:gd name="T9" fmla="*/ 0 h 2156"/>
                  <a:gd name="T10" fmla="*/ 0 w 2128"/>
                  <a:gd name="T11" fmla="*/ 0 h 2156"/>
                  <a:gd name="T12" fmla="*/ 0 w 2128"/>
                  <a:gd name="T13" fmla="*/ 0 h 2156"/>
                  <a:gd name="T14" fmla="*/ 0 w 2128"/>
                  <a:gd name="T15" fmla="*/ 0 h 2156"/>
                  <a:gd name="T16" fmla="*/ 0 w 2128"/>
                  <a:gd name="T17" fmla="*/ 0 h 2156"/>
                  <a:gd name="T18" fmla="*/ 0 w 2128"/>
                  <a:gd name="T19" fmla="*/ 0 h 2156"/>
                  <a:gd name="T20" fmla="*/ 0 w 2128"/>
                  <a:gd name="T21" fmla="*/ 0 h 2156"/>
                  <a:gd name="T22" fmla="*/ 0 w 2128"/>
                  <a:gd name="T23" fmla="*/ 0 h 2156"/>
                  <a:gd name="T24" fmla="*/ 0 w 2128"/>
                  <a:gd name="T25" fmla="*/ 0 h 2156"/>
                  <a:gd name="T26" fmla="*/ 0 w 2128"/>
                  <a:gd name="T27" fmla="*/ 0 h 2156"/>
                  <a:gd name="T28" fmla="*/ 0 w 2128"/>
                  <a:gd name="T29" fmla="*/ 0 h 2156"/>
                  <a:gd name="T30" fmla="*/ 0 w 2128"/>
                  <a:gd name="T31" fmla="*/ 0 h 2156"/>
                  <a:gd name="T32" fmla="*/ 0 w 2128"/>
                  <a:gd name="T33" fmla="*/ 0 h 2156"/>
                  <a:gd name="T34" fmla="*/ 0 w 2128"/>
                  <a:gd name="T35" fmla="*/ 0 h 2156"/>
                  <a:gd name="T36" fmla="*/ 0 w 2128"/>
                  <a:gd name="T37" fmla="*/ 0 h 2156"/>
                  <a:gd name="T38" fmla="*/ 0 w 2128"/>
                  <a:gd name="T39" fmla="*/ 0 h 2156"/>
                  <a:gd name="T40" fmla="*/ 0 w 2128"/>
                  <a:gd name="T41" fmla="*/ 0 h 2156"/>
                  <a:gd name="T42" fmla="*/ 0 w 2128"/>
                  <a:gd name="T43" fmla="*/ 0 h 2156"/>
                  <a:gd name="T44" fmla="*/ 0 w 2128"/>
                  <a:gd name="T45" fmla="*/ 0 h 2156"/>
                  <a:gd name="T46" fmla="*/ 0 w 2128"/>
                  <a:gd name="T47" fmla="*/ 0 h 2156"/>
                  <a:gd name="T48" fmla="*/ 0 w 2128"/>
                  <a:gd name="T49" fmla="*/ 0 h 2156"/>
                  <a:gd name="T50" fmla="*/ 0 w 2128"/>
                  <a:gd name="T51" fmla="*/ 0 h 2156"/>
                  <a:gd name="T52" fmla="*/ 0 w 2128"/>
                  <a:gd name="T53" fmla="*/ 0 h 2156"/>
                  <a:gd name="T54" fmla="*/ 0 w 2128"/>
                  <a:gd name="T55" fmla="*/ 0 h 2156"/>
                  <a:gd name="T56" fmla="*/ 0 w 2128"/>
                  <a:gd name="T57" fmla="*/ 0 h 2156"/>
                  <a:gd name="T58" fmla="*/ 0 w 2128"/>
                  <a:gd name="T59" fmla="*/ 0 h 2156"/>
                  <a:gd name="T60" fmla="*/ 0 w 2128"/>
                  <a:gd name="T61" fmla="*/ 0 h 2156"/>
                  <a:gd name="T62" fmla="*/ 0 w 2128"/>
                  <a:gd name="T63" fmla="*/ 0 h 2156"/>
                  <a:gd name="T64" fmla="*/ 0 w 2128"/>
                  <a:gd name="T65" fmla="*/ 0 h 2156"/>
                  <a:gd name="T66" fmla="*/ 0 w 2128"/>
                  <a:gd name="T67" fmla="*/ 0 h 2156"/>
                  <a:gd name="T68" fmla="*/ 0 w 2128"/>
                  <a:gd name="T69" fmla="*/ 0 h 2156"/>
                  <a:gd name="T70" fmla="*/ 0 w 2128"/>
                  <a:gd name="T71" fmla="*/ 0 h 2156"/>
                  <a:gd name="T72" fmla="*/ 0 w 2128"/>
                  <a:gd name="T73" fmla="*/ 0 h 2156"/>
                  <a:gd name="T74" fmla="*/ 0 w 2128"/>
                  <a:gd name="T75" fmla="*/ 0 h 2156"/>
                  <a:gd name="T76" fmla="*/ 0 w 2128"/>
                  <a:gd name="T77" fmla="*/ 0 h 2156"/>
                  <a:gd name="T78" fmla="*/ 0 w 2128"/>
                  <a:gd name="T79" fmla="*/ 0 h 2156"/>
                  <a:gd name="T80" fmla="*/ 0 w 2128"/>
                  <a:gd name="T81" fmla="*/ 0 h 2156"/>
                  <a:gd name="T82" fmla="*/ 0 w 2128"/>
                  <a:gd name="T83" fmla="*/ 0 h 2156"/>
                  <a:gd name="T84" fmla="*/ 0 w 2128"/>
                  <a:gd name="T85" fmla="*/ 0 h 2156"/>
                  <a:gd name="T86" fmla="*/ 0 w 2128"/>
                  <a:gd name="T87" fmla="*/ 0 h 2156"/>
                  <a:gd name="T88" fmla="*/ 0 w 2128"/>
                  <a:gd name="T89" fmla="*/ 0 h 2156"/>
                  <a:gd name="T90" fmla="*/ 0 w 2128"/>
                  <a:gd name="T91" fmla="*/ 0 h 2156"/>
                  <a:gd name="T92" fmla="*/ 0 w 2128"/>
                  <a:gd name="T93" fmla="*/ 0 h 2156"/>
                  <a:gd name="T94" fmla="*/ 0 w 2128"/>
                  <a:gd name="T95" fmla="*/ 0 h 2156"/>
                  <a:gd name="T96" fmla="*/ 0 w 2128"/>
                  <a:gd name="T97" fmla="*/ 0 h 2156"/>
                  <a:gd name="T98" fmla="*/ 0 w 2128"/>
                  <a:gd name="T99" fmla="*/ 0 h 2156"/>
                  <a:gd name="T100" fmla="*/ 0 w 2128"/>
                  <a:gd name="T101" fmla="*/ 0 h 2156"/>
                  <a:gd name="T102" fmla="*/ 0 w 2128"/>
                  <a:gd name="T103" fmla="*/ 0 h 2156"/>
                  <a:gd name="T104" fmla="*/ 0 w 2128"/>
                  <a:gd name="T105" fmla="*/ 0 h 2156"/>
                  <a:gd name="T106" fmla="*/ 0 w 2128"/>
                  <a:gd name="T107" fmla="*/ 0 h 2156"/>
                  <a:gd name="T108" fmla="*/ 0 w 2128"/>
                  <a:gd name="T109" fmla="*/ 0 h 2156"/>
                  <a:gd name="T110" fmla="*/ 0 w 2128"/>
                  <a:gd name="T111" fmla="*/ 0 h 2156"/>
                  <a:gd name="T112" fmla="*/ 0 w 2128"/>
                  <a:gd name="T113" fmla="*/ 0 h 2156"/>
                  <a:gd name="T114" fmla="*/ 0 w 2128"/>
                  <a:gd name="T115" fmla="*/ 0 h 2156"/>
                  <a:gd name="T116" fmla="*/ 0 w 2128"/>
                  <a:gd name="T117" fmla="*/ 0 h 2156"/>
                  <a:gd name="T118" fmla="*/ 0 w 2128"/>
                  <a:gd name="T119" fmla="*/ 0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7" name="Freeform 187"/>
              <p:cNvSpPr>
                <a:spLocks noChangeAspect="1"/>
              </p:cNvSpPr>
              <p:nvPr/>
            </p:nvSpPr>
            <p:spPr bwMode="auto">
              <a:xfrm>
                <a:off x="12325" y="7220"/>
                <a:ext cx="490" cy="528"/>
              </a:xfrm>
              <a:custGeom>
                <a:avLst/>
                <a:gdLst>
                  <a:gd name="T0" fmla="*/ 0 w 1063"/>
                  <a:gd name="T1" fmla="*/ 0 h 1149"/>
                  <a:gd name="T2" fmla="*/ 0 w 1063"/>
                  <a:gd name="T3" fmla="*/ 0 h 1149"/>
                  <a:gd name="T4" fmla="*/ 0 w 1063"/>
                  <a:gd name="T5" fmla="*/ 0 h 1149"/>
                  <a:gd name="T6" fmla="*/ 0 w 1063"/>
                  <a:gd name="T7" fmla="*/ 0 h 1149"/>
                  <a:gd name="T8" fmla="*/ 0 w 1063"/>
                  <a:gd name="T9" fmla="*/ 0 h 1149"/>
                  <a:gd name="T10" fmla="*/ 0 w 1063"/>
                  <a:gd name="T11" fmla="*/ 0 h 1149"/>
                  <a:gd name="T12" fmla="*/ 0 w 1063"/>
                  <a:gd name="T13" fmla="*/ 0 h 1149"/>
                  <a:gd name="T14" fmla="*/ 0 w 1063"/>
                  <a:gd name="T15" fmla="*/ 0 h 1149"/>
                  <a:gd name="T16" fmla="*/ 0 w 1063"/>
                  <a:gd name="T17" fmla="*/ 0 h 1149"/>
                  <a:gd name="T18" fmla="*/ 0 w 1063"/>
                  <a:gd name="T19" fmla="*/ 0 h 1149"/>
                  <a:gd name="T20" fmla="*/ 0 w 1063"/>
                  <a:gd name="T21" fmla="*/ 0 h 1149"/>
                  <a:gd name="T22" fmla="*/ 0 w 1063"/>
                  <a:gd name="T23" fmla="*/ 0 h 1149"/>
                  <a:gd name="T24" fmla="*/ 0 w 1063"/>
                  <a:gd name="T25" fmla="*/ 0 h 1149"/>
                  <a:gd name="T26" fmla="*/ 0 w 1063"/>
                  <a:gd name="T27" fmla="*/ 0 h 1149"/>
                  <a:gd name="T28" fmla="*/ 0 w 1063"/>
                  <a:gd name="T29" fmla="*/ 0 h 1149"/>
                  <a:gd name="T30" fmla="*/ 0 w 1063"/>
                  <a:gd name="T31" fmla="*/ 0 h 1149"/>
                  <a:gd name="T32" fmla="*/ 0 w 1063"/>
                  <a:gd name="T33" fmla="*/ 0 h 1149"/>
                  <a:gd name="T34" fmla="*/ 0 w 1063"/>
                  <a:gd name="T35" fmla="*/ 0 h 1149"/>
                  <a:gd name="T36" fmla="*/ 0 w 1063"/>
                  <a:gd name="T37" fmla="*/ 0 h 1149"/>
                  <a:gd name="T38" fmla="*/ 0 w 1063"/>
                  <a:gd name="T39" fmla="*/ 0 h 1149"/>
                  <a:gd name="T40" fmla="*/ 0 w 1063"/>
                  <a:gd name="T41" fmla="*/ 0 h 1149"/>
                  <a:gd name="T42" fmla="*/ 0 w 1063"/>
                  <a:gd name="T43" fmla="*/ 0 h 1149"/>
                  <a:gd name="T44" fmla="*/ 0 w 1063"/>
                  <a:gd name="T45" fmla="*/ 0 h 1149"/>
                  <a:gd name="T46" fmla="*/ 0 w 1063"/>
                  <a:gd name="T47" fmla="*/ 0 h 1149"/>
                  <a:gd name="T48" fmla="*/ 0 w 1063"/>
                  <a:gd name="T49" fmla="*/ 0 h 1149"/>
                  <a:gd name="T50" fmla="*/ 0 w 1063"/>
                  <a:gd name="T51" fmla="*/ 0 h 1149"/>
                  <a:gd name="T52" fmla="*/ 0 w 1063"/>
                  <a:gd name="T53" fmla="*/ 0 h 1149"/>
                  <a:gd name="T54" fmla="*/ 0 w 1063"/>
                  <a:gd name="T55" fmla="*/ 0 h 1149"/>
                  <a:gd name="T56" fmla="*/ 0 w 1063"/>
                  <a:gd name="T57" fmla="*/ 0 h 1149"/>
                  <a:gd name="T58" fmla="*/ 0 w 1063"/>
                  <a:gd name="T59" fmla="*/ 0 h 1149"/>
                  <a:gd name="T60" fmla="*/ 0 w 1063"/>
                  <a:gd name="T61" fmla="*/ 0 h 1149"/>
                  <a:gd name="T62" fmla="*/ 0 w 1063"/>
                  <a:gd name="T63" fmla="*/ 0 h 1149"/>
                  <a:gd name="T64" fmla="*/ 0 w 1063"/>
                  <a:gd name="T65" fmla="*/ 0 h 1149"/>
                  <a:gd name="T66" fmla="*/ 0 w 1063"/>
                  <a:gd name="T67" fmla="*/ 0 h 1149"/>
                  <a:gd name="T68" fmla="*/ 0 w 1063"/>
                  <a:gd name="T69" fmla="*/ 0 h 1149"/>
                  <a:gd name="T70" fmla="*/ 0 w 1063"/>
                  <a:gd name="T71" fmla="*/ 0 h 1149"/>
                  <a:gd name="T72" fmla="*/ 0 w 1063"/>
                  <a:gd name="T73" fmla="*/ 0 h 1149"/>
                  <a:gd name="T74" fmla="*/ 0 w 1063"/>
                  <a:gd name="T75" fmla="*/ 0 h 1149"/>
                  <a:gd name="T76" fmla="*/ 0 w 1063"/>
                  <a:gd name="T77" fmla="*/ 0 h 1149"/>
                  <a:gd name="T78" fmla="*/ 0 w 1063"/>
                  <a:gd name="T79" fmla="*/ 0 h 1149"/>
                  <a:gd name="T80" fmla="*/ 0 w 1063"/>
                  <a:gd name="T81" fmla="*/ 0 h 1149"/>
                  <a:gd name="T82" fmla="*/ 0 w 1063"/>
                  <a:gd name="T83" fmla="*/ 0 h 1149"/>
                  <a:gd name="T84" fmla="*/ 0 w 1063"/>
                  <a:gd name="T85" fmla="*/ 0 h 1149"/>
                  <a:gd name="T86" fmla="*/ 0 w 1063"/>
                  <a:gd name="T87" fmla="*/ 0 h 1149"/>
                  <a:gd name="T88" fmla="*/ 0 w 1063"/>
                  <a:gd name="T89" fmla="*/ 0 h 1149"/>
                  <a:gd name="T90" fmla="*/ 0 w 1063"/>
                  <a:gd name="T91" fmla="*/ 0 h 1149"/>
                  <a:gd name="T92" fmla="*/ 0 w 1063"/>
                  <a:gd name="T93" fmla="*/ 0 h 1149"/>
                  <a:gd name="T94" fmla="*/ 0 w 1063"/>
                  <a:gd name="T95" fmla="*/ 0 h 1149"/>
                  <a:gd name="T96" fmla="*/ 0 w 1063"/>
                  <a:gd name="T97" fmla="*/ 0 h 1149"/>
                  <a:gd name="T98" fmla="*/ 0 w 1063"/>
                  <a:gd name="T99" fmla="*/ 0 h 1149"/>
                  <a:gd name="T100" fmla="*/ 0 w 1063"/>
                  <a:gd name="T101" fmla="*/ 0 h 1149"/>
                  <a:gd name="T102" fmla="*/ 0 w 1063"/>
                  <a:gd name="T103" fmla="*/ 0 h 1149"/>
                  <a:gd name="T104" fmla="*/ 0 w 1063"/>
                  <a:gd name="T105" fmla="*/ 0 h 1149"/>
                  <a:gd name="T106" fmla="*/ 0 w 1063"/>
                  <a:gd name="T107" fmla="*/ 0 h 1149"/>
                  <a:gd name="T108" fmla="*/ 0 w 1063"/>
                  <a:gd name="T109" fmla="*/ 0 h 1149"/>
                  <a:gd name="T110" fmla="*/ 0 w 1063"/>
                  <a:gd name="T111" fmla="*/ 0 h 1149"/>
                  <a:gd name="T112" fmla="*/ 0 w 1063"/>
                  <a:gd name="T113" fmla="*/ 0 h 1149"/>
                  <a:gd name="T114" fmla="*/ 0 w 1063"/>
                  <a:gd name="T115" fmla="*/ 0 h 1149"/>
                  <a:gd name="T116" fmla="*/ 0 w 1063"/>
                  <a:gd name="T117" fmla="*/ 0 h 1149"/>
                  <a:gd name="T118" fmla="*/ 0 w 1063"/>
                  <a:gd name="T119" fmla="*/ 0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8" name="Freeform 188"/>
              <p:cNvSpPr>
                <a:spLocks noChangeAspect="1"/>
              </p:cNvSpPr>
              <p:nvPr/>
            </p:nvSpPr>
            <p:spPr bwMode="auto">
              <a:xfrm>
                <a:off x="13637" y="8490"/>
                <a:ext cx="784" cy="1166"/>
              </a:xfrm>
              <a:custGeom>
                <a:avLst/>
                <a:gdLst>
                  <a:gd name="T0" fmla="*/ 0 w 1702"/>
                  <a:gd name="T1" fmla="*/ 0 h 2539"/>
                  <a:gd name="T2" fmla="*/ 0 w 1702"/>
                  <a:gd name="T3" fmla="*/ 0 h 2539"/>
                  <a:gd name="T4" fmla="*/ 0 w 1702"/>
                  <a:gd name="T5" fmla="*/ 0 h 2539"/>
                  <a:gd name="T6" fmla="*/ 0 w 1702"/>
                  <a:gd name="T7" fmla="*/ 0 h 2539"/>
                  <a:gd name="T8" fmla="*/ 0 w 1702"/>
                  <a:gd name="T9" fmla="*/ 0 h 2539"/>
                  <a:gd name="T10" fmla="*/ 0 w 1702"/>
                  <a:gd name="T11" fmla="*/ 0 h 2539"/>
                  <a:gd name="T12" fmla="*/ 0 w 1702"/>
                  <a:gd name="T13" fmla="*/ 0 h 2539"/>
                  <a:gd name="T14" fmla="*/ 0 w 1702"/>
                  <a:gd name="T15" fmla="*/ 0 h 2539"/>
                  <a:gd name="T16" fmla="*/ 0 w 1702"/>
                  <a:gd name="T17" fmla="*/ 0 h 2539"/>
                  <a:gd name="T18" fmla="*/ 0 w 1702"/>
                  <a:gd name="T19" fmla="*/ 0 h 2539"/>
                  <a:gd name="T20" fmla="*/ 0 w 1702"/>
                  <a:gd name="T21" fmla="*/ 0 h 2539"/>
                  <a:gd name="T22" fmla="*/ 0 w 1702"/>
                  <a:gd name="T23" fmla="*/ 0 h 2539"/>
                  <a:gd name="T24" fmla="*/ 0 w 1702"/>
                  <a:gd name="T25" fmla="*/ 0 h 2539"/>
                  <a:gd name="T26" fmla="*/ 0 w 1702"/>
                  <a:gd name="T27" fmla="*/ 0 h 2539"/>
                  <a:gd name="T28" fmla="*/ 0 w 1702"/>
                  <a:gd name="T29" fmla="*/ 0 h 2539"/>
                  <a:gd name="T30" fmla="*/ 0 w 1702"/>
                  <a:gd name="T31" fmla="*/ 0 h 2539"/>
                  <a:gd name="T32" fmla="*/ 0 w 1702"/>
                  <a:gd name="T33" fmla="*/ 0 h 2539"/>
                  <a:gd name="T34" fmla="*/ 0 w 1702"/>
                  <a:gd name="T35" fmla="*/ 0 h 2539"/>
                  <a:gd name="T36" fmla="*/ 0 w 1702"/>
                  <a:gd name="T37" fmla="*/ 0 h 2539"/>
                  <a:gd name="T38" fmla="*/ 0 w 1702"/>
                  <a:gd name="T39" fmla="*/ 0 h 2539"/>
                  <a:gd name="T40" fmla="*/ 0 w 1702"/>
                  <a:gd name="T41" fmla="*/ 0 h 2539"/>
                  <a:gd name="T42" fmla="*/ 0 w 1702"/>
                  <a:gd name="T43" fmla="*/ 0 h 2539"/>
                  <a:gd name="T44" fmla="*/ 0 w 1702"/>
                  <a:gd name="T45" fmla="*/ 0 h 2539"/>
                  <a:gd name="T46" fmla="*/ 0 w 1702"/>
                  <a:gd name="T47" fmla="*/ 0 h 2539"/>
                  <a:gd name="T48" fmla="*/ 0 w 1702"/>
                  <a:gd name="T49" fmla="*/ 0 h 2539"/>
                  <a:gd name="T50" fmla="*/ 0 w 1702"/>
                  <a:gd name="T51" fmla="*/ 0 h 2539"/>
                  <a:gd name="T52" fmla="*/ 0 w 1702"/>
                  <a:gd name="T53" fmla="*/ 0 h 2539"/>
                  <a:gd name="T54" fmla="*/ 0 w 1702"/>
                  <a:gd name="T55" fmla="*/ 0 h 2539"/>
                  <a:gd name="T56" fmla="*/ 0 w 1702"/>
                  <a:gd name="T57" fmla="*/ 0 h 2539"/>
                  <a:gd name="T58" fmla="*/ 0 w 1702"/>
                  <a:gd name="T59" fmla="*/ 0 h 2539"/>
                  <a:gd name="T60" fmla="*/ 0 w 1702"/>
                  <a:gd name="T61" fmla="*/ 0 h 2539"/>
                  <a:gd name="T62" fmla="*/ 0 w 1702"/>
                  <a:gd name="T63" fmla="*/ 0 h 2539"/>
                  <a:gd name="T64" fmla="*/ 0 w 1702"/>
                  <a:gd name="T65" fmla="*/ 0 h 2539"/>
                  <a:gd name="T66" fmla="*/ 0 w 1702"/>
                  <a:gd name="T67" fmla="*/ 0 h 2539"/>
                  <a:gd name="T68" fmla="*/ 0 w 1702"/>
                  <a:gd name="T69" fmla="*/ 0 h 2539"/>
                  <a:gd name="T70" fmla="*/ 0 w 1702"/>
                  <a:gd name="T71" fmla="*/ 0 h 2539"/>
                  <a:gd name="T72" fmla="*/ 0 w 1702"/>
                  <a:gd name="T73" fmla="*/ 0 h 2539"/>
                  <a:gd name="T74" fmla="*/ 0 w 1702"/>
                  <a:gd name="T75" fmla="*/ 0 h 2539"/>
                  <a:gd name="T76" fmla="*/ 0 w 1702"/>
                  <a:gd name="T77" fmla="*/ 0 h 2539"/>
                  <a:gd name="T78" fmla="*/ 0 w 1702"/>
                  <a:gd name="T79" fmla="*/ 0 h 2539"/>
                  <a:gd name="T80" fmla="*/ 0 w 1702"/>
                  <a:gd name="T81" fmla="*/ 0 h 2539"/>
                  <a:gd name="T82" fmla="*/ 0 w 1702"/>
                  <a:gd name="T83" fmla="*/ 0 h 2539"/>
                  <a:gd name="T84" fmla="*/ 0 w 1702"/>
                  <a:gd name="T85" fmla="*/ 0 h 2539"/>
                  <a:gd name="T86" fmla="*/ 0 w 1702"/>
                  <a:gd name="T87" fmla="*/ 0 h 2539"/>
                  <a:gd name="T88" fmla="*/ 0 w 1702"/>
                  <a:gd name="T89" fmla="*/ 0 h 2539"/>
                  <a:gd name="T90" fmla="*/ 0 w 1702"/>
                  <a:gd name="T91" fmla="*/ 0 h 2539"/>
                  <a:gd name="T92" fmla="*/ 0 w 1702"/>
                  <a:gd name="T93" fmla="*/ 0 h 2539"/>
                  <a:gd name="T94" fmla="*/ 0 w 1702"/>
                  <a:gd name="T95" fmla="*/ 0 h 2539"/>
                  <a:gd name="T96" fmla="*/ 0 w 1702"/>
                  <a:gd name="T97" fmla="*/ 0 h 2539"/>
                  <a:gd name="T98" fmla="*/ 0 w 1702"/>
                  <a:gd name="T99" fmla="*/ 0 h 2539"/>
                  <a:gd name="T100" fmla="*/ 0 w 1702"/>
                  <a:gd name="T101" fmla="*/ 0 h 2539"/>
                  <a:gd name="T102" fmla="*/ 0 w 1702"/>
                  <a:gd name="T103" fmla="*/ 0 h 2539"/>
                  <a:gd name="T104" fmla="*/ 0 w 1702"/>
                  <a:gd name="T105" fmla="*/ 0 h 2539"/>
                  <a:gd name="T106" fmla="*/ 0 w 1702"/>
                  <a:gd name="T107" fmla="*/ 0 h 2539"/>
                  <a:gd name="T108" fmla="*/ 0 w 1702"/>
                  <a:gd name="T109" fmla="*/ 0 h 2539"/>
                  <a:gd name="T110" fmla="*/ 0 w 1702"/>
                  <a:gd name="T111" fmla="*/ 0 h 2539"/>
                  <a:gd name="T112" fmla="*/ 0 w 1702"/>
                  <a:gd name="T113" fmla="*/ 0 h 2539"/>
                  <a:gd name="T114" fmla="*/ 0 w 1702"/>
                  <a:gd name="T115" fmla="*/ 0 h 2539"/>
                  <a:gd name="T116" fmla="*/ 0 w 1702"/>
                  <a:gd name="T117" fmla="*/ 0 h 2539"/>
                  <a:gd name="T118" fmla="*/ 0 w 1702"/>
                  <a:gd name="T119" fmla="*/ 0 h 2539"/>
                  <a:gd name="T120" fmla="*/ 0 w 1702"/>
                  <a:gd name="T121" fmla="*/ 0 h 2539"/>
                  <a:gd name="T122" fmla="*/ 0 w 1702"/>
                  <a:gd name="T123" fmla="*/ 0 h 2539"/>
                  <a:gd name="T124" fmla="*/ 0 w 1702"/>
                  <a:gd name="T125" fmla="*/ 0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9" name="Freeform 189"/>
              <p:cNvSpPr>
                <a:spLocks noChangeAspect="1"/>
              </p:cNvSpPr>
              <p:nvPr/>
            </p:nvSpPr>
            <p:spPr bwMode="auto">
              <a:xfrm>
                <a:off x="12528" y="6907"/>
                <a:ext cx="822" cy="762"/>
              </a:xfrm>
              <a:custGeom>
                <a:avLst/>
                <a:gdLst>
                  <a:gd name="T0" fmla="*/ 0 w 1787"/>
                  <a:gd name="T1" fmla="*/ 0 h 1659"/>
                  <a:gd name="T2" fmla="*/ 0 w 1787"/>
                  <a:gd name="T3" fmla="*/ 0 h 1659"/>
                  <a:gd name="T4" fmla="*/ 0 w 1787"/>
                  <a:gd name="T5" fmla="*/ 0 h 1659"/>
                  <a:gd name="T6" fmla="*/ 0 w 1787"/>
                  <a:gd name="T7" fmla="*/ 0 h 1659"/>
                  <a:gd name="T8" fmla="*/ 0 w 1787"/>
                  <a:gd name="T9" fmla="*/ 0 h 1659"/>
                  <a:gd name="T10" fmla="*/ 0 w 1787"/>
                  <a:gd name="T11" fmla="*/ 0 h 1659"/>
                  <a:gd name="T12" fmla="*/ 0 w 1787"/>
                  <a:gd name="T13" fmla="*/ 0 h 1659"/>
                  <a:gd name="T14" fmla="*/ 0 w 1787"/>
                  <a:gd name="T15" fmla="*/ 0 h 1659"/>
                  <a:gd name="T16" fmla="*/ 0 w 1787"/>
                  <a:gd name="T17" fmla="*/ 0 h 1659"/>
                  <a:gd name="T18" fmla="*/ 0 w 1787"/>
                  <a:gd name="T19" fmla="*/ 0 h 1659"/>
                  <a:gd name="T20" fmla="*/ 0 w 1787"/>
                  <a:gd name="T21" fmla="*/ 0 h 1659"/>
                  <a:gd name="T22" fmla="*/ 0 w 1787"/>
                  <a:gd name="T23" fmla="*/ 0 h 1659"/>
                  <a:gd name="T24" fmla="*/ 0 w 1787"/>
                  <a:gd name="T25" fmla="*/ 0 h 1659"/>
                  <a:gd name="T26" fmla="*/ 0 w 1787"/>
                  <a:gd name="T27" fmla="*/ 0 h 1659"/>
                  <a:gd name="T28" fmla="*/ 0 w 1787"/>
                  <a:gd name="T29" fmla="*/ 0 h 1659"/>
                  <a:gd name="T30" fmla="*/ 0 w 1787"/>
                  <a:gd name="T31" fmla="*/ 0 h 1659"/>
                  <a:gd name="T32" fmla="*/ 0 w 1787"/>
                  <a:gd name="T33" fmla="*/ 0 h 1659"/>
                  <a:gd name="T34" fmla="*/ 0 w 1787"/>
                  <a:gd name="T35" fmla="*/ 0 h 1659"/>
                  <a:gd name="T36" fmla="*/ 0 w 1787"/>
                  <a:gd name="T37" fmla="*/ 0 h 1659"/>
                  <a:gd name="T38" fmla="*/ 0 w 1787"/>
                  <a:gd name="T39" fmla="*/ 0 h 1659"/>
                  <a:gd name="T40" fmla="*/ 0 w 1787"/>
                  <a:gd name="T41" fmla="*/ 0 h 1659"/>
                  <a:gd name="T42" fmla="*/ 0 w 1787"/>
                  <a:gd name="T43" fmla="*/ 0 h 1659"/>
                  <a:gd name="T44" fmla="*/ 0 w 1787"/>
                  <a:gd name="T45" fmla="*/ 0 h 1659"/>
                  <a:gd name="T46" fmla="*/ 0 w 1787"/>
                  <a:gd name="T47" fmla="*/ 0 h 1659"/>
                  <a:gd name="T48" fmla="*/ 0 w 1787"/>
                  <a:gd name="T49" fmla="*/ 0 h 1659"/>
                  <a:gd name="T50" fmla="*/ 0 w 1787"/>
                  <a:gd name="T51" fmla="*/ 0 h 1659"/>
                  <a:gd name="T52" fmla="*/ 0 w 1787"/>
                  <a:gd name="T53" fmla="*/ 0 h 1659"/>
                  <a:gd name="T54" fmla="*/ 0 w 1787"/>
                  <a:gd name="T55" fmla="*/ 0 h 1659"/>
                  <a:gd name="T56" fmla="*/ 0 w 1787"/>
                  <a:gd name="T57" fmla="*/ 0 h 1659"/>
                  <a:gd name="T58" fmla="*/ 0 w 1787"/>
                  <a:gd name="T59" fmla="*/ 0 h 1659"/>
                  <a:gd name="T60" fmla="*/ 0 w 1787"/>
                  <a:gd name="T61" fmla="*/ 0 h 1659"/>
                  <a:gd name="T62" fmla="*/ 0 w 1787"/>
                  <a:gd name="T63" fmla="*/ 0 h 1659"/>
                  <a:gd name="T64" fmla="*/ 0 w 1787"/>
                  <a:gd name="T65" fmla="*/ 0 h 1659"/>
                  <a:gd name="T66" fmla="*/ 0 w 1787"/>
                  <a:gd name="T67" fmla="*/ 0 h 1659"/>
                  <a:gd name="T68" fmla="*/ 0 w 1787"/>
                  <a:gd name="T69" fmla="*/ 0 h 1659"/>
                  <a:gd name="T70" fmla="*/ 0 w 1787"/>
                  <a:gd name="T71" fmla="*/ 0 h 1659"/>
                  <a:gd name="T72" fmla="*/ 0 w 1787"/>
                  <a:gd name="T73" fmla="*/ 0 h 1659"/>
                  <a:gd name="T74" fmla="*/ 0 w 1787"/>
                  <a:gd name="T75" fmla="*/ 0 h 1659"/>
                  <a:gd name="T76" fmla="*/ 0 w 1787"/>
                  <a:gd name="T77" fmla="*/ 0 h 1659"/>
                  <a:gd name="T78" fmla="*/ 0 w 1787"/>
                  <a:gd name="T79" fmla="*/ 0 h 1659"/>
                  <a:gd name="T80" fmla="*/ 0 w 1787"/>
                  <a:gd name="T81" fmla="*/ 0 h 1659"/>
                  <a:gd name="T82" fmla="*/ 0 w 1787"/>
                  <a:gd name="T83" fmla="*/ 0 h 1659"/>
                  <a:gd name="T84" fmla="*/ 0 w 1787"/>
                  <a:gd name="T85" fmla="*/ 0 h 1659"/>
                  <a:gd name="T86" fmla="*/ 0 w 1787"/>
                  <a:gd name="T87" fmla="*/ 0 h 1659"/>
                  <a:gd name="T88" fmla="*/ 0 w 1787"/>
                  <a:gd name="T89" fmla="*/ 0 h 1659"/>
                  <a:gd name="T90" fmla="*/ 0 w 1787"/>
                  <a:gd name="T91" fmla="*/ 0 h 1659"/>
                  <a:gd name="T92" fmla="*/ 0 w 1787"/>
                  <a:gd name="T93" fmla="*/ 0 h 1659"/>
                  <a:gd name="T94" fmla="*/ 0 w 1787"/>
                  <a:gd name="T95" fmla="*/ 0 h 1659"/>
                  <a:gd name="T96" fmla="*/ 0 w 1787"/>
                  <a:gd name="T97" fmla="*/ 0 h 1659"/>
                  <a:gd name="T98" fmla="*/ 0 w 1787"/>
                  <a:gd name="T99" fmla="*/ 0 h 1659"/>
                  <a:gd name="T100" fmla="*/ 0 w 1787"/>
                  <a:gd name="T101" fmla="*/ 0 h 1659"/>
                  <a:gd name="T102" fmla="*/ 0 w 1787"/>
                  <a:gd name="T103" fmla="*/ 0 h 1659"/>
                  <a:gd name="T104" fmla="*/ 0 w 1787"/>
                  <a:gd name="T105" fmla="*/ 0 h 1659"/>
                  <a:gd name="T106" fmla="*/ 0 w 1787"/>
                  <a:gd name="T107" fmla="*/ 0 h 1659"/>
                  <a:gd name="T108" fmla="*/ 0 w 1787"/>
                  <a:gd name="T109" fmla="*/ 0 h 1659"/>
                  <a:gd name="T110" fmla="*/ 0 w 1787"/>
                  <a:gd name="T111" fmla="*/ 0 h 1659"/>
                  <a:gd name="T112" fmla="*/ 0 w 1787"/>
                  <a:gd name="T113" fmla="*/ 0 h 1659"/>
                  <a:gd name="T114" fmla="*/ 0 w 1787"/>
                  <a:gd name="T115" fmla="*/ 0 h 1659"/>
                  <a:gd name="T116" fmla="*/ 0 w 1787"/>
                  <a:gd name="T117" fmla="*/ 0 h 1659"/>
                  <a:gd name="T118" fmla="*/ 0 w 1787"/>
                  <a:gd name="T119" fmla="*/ 0 h 1659"/>
                  <a:gd name="T120" fmla="*/ 0 w 1787"/>
                  <a:gd name="T121" fmla="*/ 0 h 1659"/>
                  <a:gd name="T122" fmla="*/ 0 w 1787"/>
                  <a:gd name="T123" fmla="*/ 0 h 1659"/>
                  <a:gd name="T124" fmla="*/ 0 w 1787"/>
                  <a:gd name="T125" fmla="*/ 0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90" name="Freeform 190" descr="20%"/>
              <p:cNvSpPr>
                <a:spLocks noChangeAspect="1"/>
              </p:cNvSpPr>
              <p:nvPr/>
            </p:nvSpPr>
            <p:spPr bwMode="auto">
              <a:xfrm>
                <a:off x="12051" y="6315"/>
                <a:ext cx="1025" cy="905"/>
              </a:xfrm>
              <a:custGeom>
                <a:avLst/>
                <a:gdLst>
                  <a:gd name="T0" fmla="*/ 0 w 2227"/>
                  <a:gd name="T1" fmla="*/ 0 h 1972"/>
                  <a:gd name="T2" fmla="*/ 0 w 2227"/>
                  <a:gd name="T3" fmla="*/ 0 h 1972"/>
                  <a:gd name="T4" fmla="*/ 0 w 2227"/>
                  <a:gd name="T5" fmla="*/ 0 h 1972"/>
                  <a:gd name="T6" fmla="*/ 0 w 2227"/>
                  <a:gd name="T7" fmla="*/ 0 h 1972"/>
                  <a:gd name="T8" fmla="*/ 0 w 2227"/>
                  <a:gd name="T9" fmla="*/ 0 h 1972"/>
                  <a:gd name="T10" fmla="*/ 0 w 2227"/>
                  <a:gd name="T11" fmla="*/ 0 h 1972"/>
                  <a:gd name="T12" fmla="*/ 0 w 2227"/>
                  <a:gd name="T13" fmla="*/ 0 h 1972"/>
                  <a:gd name="T14" fmla="*/ 0 w 2227"/>
                  <a:gd name="T15" fmla="*/ 0 h 1972"/>
                  <a:gd name="T16" fmla="*/ 0 w 2227"/>
                  <a:gd name="T17" fmla="*/ 0 h 1972"/>
                  <a:gd name="T18" fmla="*/ 0 w 2227"/>
                  <a:gd name="T19" fmla="*/ 0 h 1972"/>
                  <a:gd name="T20" fmla="*/ 0 w 2227"/>
                  <a:gd name="T21" fmla="*/ 0 h 1972"/>
                  <a:gd name="T22" fmla="*/ 0 w 2227"/>
                  <a:gd name="T23" fmla="*/ 0 h 1972"/>
                  <a:gd name="T24" fmla="*/ 0 w 2227"/>
                  <a:gd name="T25" fmla="*/ 0 h 1972"/>
                  <a:gd name="T26" fmla="*/ 0 w 2227"/>
                  <a:gd name="T27" fmla="*/ 0 h 1972"/>
                  <a:gd name="T28" fmla="*/ 0 w 2227"/>
                  <a:gd name="T29" fmla="*/ 0 h 1972"/>
                  <a:gd name="T30" fmla="*/ 0 w 2227"/>
                  <a:gd name="T31" fmla="*/ 0 h 1972"/>
                  <a:gd name="T32" fmla="*/ 0 w 2227"/>
                  <a:gd name="T33" fmla="*/ 0 h 1972"/>
                  <a:gd name="T34" fmla="*/ 0 w 2227"/>
                  <a:gd name="T35" fmla="*/ 0 h 1972"/>
                  <a:gd name="T36" fmla="*/ 0 w 2227"/>
                  <a:gd name="T37" fmla="*/ 0 h 1972"/>
                  <a:gd name="T38" fmla="*/ 0 w 2227"/>
                  <a:gd name="T39" fmla="*/ 0 h 1972"/>
                  <a:gd name="T40" fmla="*/ 0 w 2227"/>
                  <a:gd name="T41" fmla="*/ 0 h 1972"/>
                  <a:gd name="T42" fmla="*/ 0 w 2227"/>
                  <a:gd name="T43" fmla="*/ 0 h 1972"/>
                  <a:gd name="T44" fmla="*/ 0 w 2227"/>
                  <a:gd name="T45" fmla="*/ 0 h 1972"/>
                  <a:gd name="T46" fmla="*/ 0 w 2227"/>
                  <a:gd name="T47" fmla="*/ 0 h 1972"/>
                  <a:gd name="T48" fmla="*/ 0 w 2227"/>
                  <a:gd name="T49" fmla="*/ 0 h 1972"/>
                  <a:gd name="T50" fmla="*/ 0 w 2227"/>
                  <a:gd name="T51" fmla="*/ 0 h 1972"/>
                  <a:gd name="T52" fmla="*/ 0 w 2227"/>
                  <a:gd name="T53" fmla="*/ 0 h 1972"/>
                  <a:gd name="T54" fmla="*/ 0 w 2227"/>
                  <a:gd name="T55" fmla="*/ 0 h 1972"/>
                  <a:gd name="T56" fmla="*/ 0 w 2227"/>
                  <a:gd name="T57" fmla="*/ 0 h 1972"/>
                  <a:gd name="T58" fmla="*/ 0 w 2227"/>
                  <a:gd name="T59" fmla="*/ 0 h 1972"/>
                  <a:gd name="T60" fmla="*/ 0 w 2227"/>
                  <a:gd name="T61" fmla="*/ 0 h 1972"/>
                  <a:gd name="T62" fmla="*/ 0 w 2227"/>
                  <a:gd name="T63" fmla="*/ 0 h 1972"/>
                  <a:gd name="T64" fmla="*/ 0 w 2227"/>
                  <a:gd name="T65" fmla="*/ 0 h 1972"/>
                  <a:gd name="T66" fmla="*/ 0 w 2227"/>
                  <a:gd name="T67" fmla="*/ 0 h 1972"/>
                  <a:gd name="T68" fmla="*/ 0 w 2227"/>
                  <a:gd name="T69" fmla="*/ 0 h 1972"/>
                  <a:gd name="T70" fmla="*/ 0 w 2227"/>
                  <a:gd name="T71" fmla="*/ 0 h 1972"/>
                  <a:gd name="T72" fmla="*/ 0 w 2227"/>
                  <a:gd name="T73" fmla="*/ 0 h 1972"/>
                  <a:gd name="T74" fmla="*/ 0 w 2227"/>
                  <a:gd name="T75" fmla="*/ 0 h 1972"/>
                  <a:gd name="T76" fmla="*/ 0 w 2227"/>
                  <a:gd name="T77" fmla="*/ 0 h 1972"/>
                  <a:gd name="T78" fmla="*/ 0 w 2227"/>
                  <a:gd name="T79" fmla="*/ 0 h 1972"/>
                  <a:gd name="T80" fmla="*/ 0 w 2227"/>
                  <a:gd name="T81" fmla="*/ 0 h 1972"/>
                  <a:gd name="T82" fmla="*/ 0 w 2227"/>
                  <a:gd name="T83" fmla="*/ 0 h 1972"/>
                  <a:gd name="T84" fmla="*/ 0 w 2227"/>
                  <a:gd name="T85" fmla="*/ 0 h 1972"/>
                  <a:gd name="T86" fmla="*/ 0 w 2227"/>
                  <a:gd name="T87" fmla="*/ 0 h 1972"/>
                  <a:gd name="T88" fmla="*/ 0 w 2227"/>
                  <a:gd name="T89" fmla="*/ 0 h 1972"/>
                  <a:gd name="T90" fmla="*/ 0 w 2227"/>
                  <a:gd name="T91" fmla="*/ 0 h 1972"/>
                  <a:gd name="T92" fmla="*/ 0 w 2227"/>
                  <a:gd name="T93" fmla="*/ 0 h 1972"/>
                  <a:gd name="T94" fmla="*/ 0 w 2227"/>
                  <a:gd name="T95" fmla="*/ 0 h 1972"/>
                  <a:gd name="T96" fmla="*/ 0 w 2227"/>
                  <a:gd name="T97" fmla="*/ 0 h 1972"/>
                  <a:gd name="T98" fmla="*/ 0 w 2227"/>
                  <a:gd name="T99" fmla="*/ 0 h 1972"/>
                  <a:gd name="T100" fmla="*/ 0 w 2227"/>
                  <a:gd name="T101" fmla="*/ 0 h 1972"/>
                  <a:gd name="T102" fmla="*/ 0 w 2227"/>
                  <a:gd name="T103" fmla="*/ 0 h 1972"/>
                  <a:gd name="T104" fmla="*/ 0 w 2227"/>
                  <a:gd name="T105" fmla="*/ 0 h 1972"/>
                  <a:gd name="T106" fmla="*/ 0 w 2227"/>
                  <a:gd name="T107" fmla="*/ 0 h 1972"/>
                  <a:gd name="T108" fmla="*/ 0 w 2227"/>
                  <a:gd name="T109" fmla="*/ 0 h 1972"/>
                  <a:gd name="T110" fmla="*/ 0 w 2227"/>
                  <a:gd name="T111" fmla="*/ 0 h 1972"/>
                  <a:gd name="T112" fmla="*/ 0 w 2227"/>
                  <a:gd name="T113" fmla="*/ 0 h 1972"/>
                  <a:gd name="T114" fmla="*/ 0 w 2227"/>
                  <a:gd name="T115" fmla="*/ 0 h 1972"/>
                  <a:gd name="T116" fmla="*/ 0 w 2227"/>
                  <a:gd name="T117" fmla="*/ 0 h 1972"/>
                  <a:gd name="T118" fmla="*/ 0 w 2227"/>
                  <a:gd name="T119" fmla="*/ 0 h 1972"/>
                  <a:gd name="T120" fmla="*/ 0 w 2227"/>
                  <a:gd name="T121" fmla="*/ 0 h 1972"/>
                  <a:gd name="T122" fmla="*/ 0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91" name="Freeform 191"/>
              <p:cNvSpPr>
                <a:spLocks noChangeAspect="1"/>
              </p:cNvSpPr>
              <p:nvPr/>
            </p:nvSpPr>
            <p:spPr bwMode="auto">
              <a:xfrm>
                <a:off x="12632" y="7963"/>
                <a:ext cx="509" cy="436"/>
              </a:xfrm>
              <a:custGeom>
                <a:avLst/>
                <a:gdLst>
                  <a:gd name="T0" fmla="*/ 0 w 1106"/>
                  <a:gd name="T1" fmla="*/ 0 h 950"/>
                  <a:gd name="T2" fmla="*/ 0 w 1106"/>
                  <a:gd name="T3" fmla="*/ 0 h 950"/>
                  <a:gd name="T4" fmla="*/ 0 w 1106"/>
                  <a:gd name="T5" fmla="*/ 0 h 950"/>
                  <a:gd name="T6" fmla="*/ 0 w 1106"/>
                  <a:gd name="T7" fmla="*/ 0 h 950"/>
                  <a:gd name="T8" fmla="*/ 0 w 1106"/>
                  <a:gd name="T9" fmla="*/ 0 h 950"/>
                  <a:gd name="T10" fmla="*/ 0 w 1106"/>
                  <a:gd name="T11" fmla="*/ 0 h 950"/>
                  <a:gd name="T12" fmla="*/ 0 w 1106"/>
                  <a:gd name="T13" fmla="*/ 0 h 950"/>
                  <a:gd name="T14" fmla="*/ 0 w 1106"/>
                  <a:gd name="T15" fmla="*/ 0 h 950"/>
                  <a:gd name="T16" fmla="*/ 0 w 1106"/>
                  <a:gd name="T17" fmla="*/ 0 h 950"/>
                  <a:gd name="T18" fmla="*/ 0 w 1106"/>
                  <a:gd name="T19" fmla="*/ 0 h 950"/>
                  <a:gd name="T20" fmla="*/ 0 w 1106"/>
                  <a:gd name="T21" fmla="*/ 0 h 950"/>
                  <a:gd name="T22" fmla="*/ 0 w 1106"/>
                  <a:gd name="T23" fmla="*/ 0 h 950"/>
                  <a:gd name="T24" fmla="*/ 0 w 1106"/>
                  <a:gd name="T25" fmla="*/ 0 h 950"/>
                  <a:gd name="T26" fmla="*/ 0 w 1106"/>
                  <a:gd name="T27" fmla="*/ 0 h 950"/>
                  <a:gd name="T28" fmla="*/ 0 w 1106"/>
                  <a:gd name="T29" fmla="*/ 0 h 950"/>
                  <a:gd name="T30" fmla="*/ 0 w 1106"/>
                  <a:gd name="T31" fmla="*/ 0 h 950"/>
                  <a:gd name="T32" fmla="*/ 0 w 1106"/>
                  <a:gd name="T33" fmla="*/ 0 h 950"/>
                  <a:gd name="T34" fmla="*/ 0 w 1106"/>
                  <a:gd name="T35" fmla="*/ 0 h 950"/>
                  <a:gd name="T36" fmla="*/ 0 w 1106"/>
                  <a:gd name="T37" fmla="*/ 0 h 950"/>
                  <a:gd name="T38" fmla="*/ 0 w 1106"/>
                  <a:gd name="T39" fmla="*/ 0 h 950"/>
                  <a:gd name="T40" fmla="*/ 0 w 1106"/>
                  <a:gd name="T41" fmla="*/ 0 h 950"/>
                  <a:gd name="T42" fmla="*/ 0 w 1106"/>
                  <a:gd name="T43" fmla="*/ 0 h 950"/>
                  <a:gd name="T44" fmla="*/ 0 w 1106"/>
                  <a:gd name="T45" fmla="*/ 0 h 950"/>
                  <a:gd name="T46" fmla="*/ 0 w 1106"/>
                  <a:gd name="T47" fmla="*/ 0 h 950"/>
                  <a:gd name="T48" fmla="*/ 0 w 1106"/>
                  <a:gd name="T49" fmla="*/ 0 h 950"/>
                  <a:gd name="T50" fmla="*/ 0 w 1106"/>
                  <a:gd name="T51" fmla="*/ 0 h 950"/>
                  <a:gd name="T52" fmla="*/ 0 w 1106"/>
                  <a:gd name="T53" fmla="*/ 0 h 950"/>
                  <a:gd name="T54" fmla="*/ 0 w 1106"/>
                  <a:gd name="T55" fmla="*/ 0 h 950"/>
                  <a:gd name="T56" fmla="*/ 0 w 1106"/>
                  <a:gd name="T57" fmla="*/ 0 h 950"/>
                  <a:gd name="T58" fmla="*/ 0 w 1106"/>
                  <a:gd name="T59" fmla="*/ 0 h 950"/>
                  <a:gd name="T60" fmla="*/ 0 w 1106"/>
                  <a:gd name="T61" fmla="*/ 0 h 950"/>
                  <a:gd name="T62" fmla="*/ 0 w 1106"/>
                  <a:gd name="T63" fmla="*/ 0 h 950"/>
                  <a:gd name="T64" fmla="*/ 0 w 1106"/>
                  <a:gd name="T65" fmla="*/ 0 h 950"/>
                  <a:gd name="T66" fmla="*/ 0 w 1106"/>
                  <a:gd name="T67" fmla="*/ 0 h 950"/>
                  <a:gd name="T68" fmla="*/ 0 w 1106"/>
                  <a:gd name="T69" fmla="*/ 0 h 950"/>
                  <a:gd name="T70" fmla="*/ 0 w 1106"/>
                  <a:gd name="T71" fmla="*/ 0 h 950"/>
                  <a:gd name="T72" fmla="*/ 0 w 1106"/>
                  <a:gd name="T73" fmla="*/ 0 h 950"/>
                  <a:gd name="T74" fmla="*/ 0 w 1106"/>
                  <a:gd name="T75" fmla="*/ 0 h 950"/>
                  <a:gd name="T76" fmla="*/ 0 w 1106"/>
                  <a:gd name="T77" fmla="*/ 0 h 950"/>
                  <a:gd name="T78" fmla="*/ 0 w 1106"/>
                  <a:gd name="T79" fmla="*/ 0 h 950"/>
                  <a:gd name="T80" fmla="*/ 0 w 1106"/>
                  <a:gd name="T81" fmla="*/ 0 h 950"/>
                  <a:gd name="T82" fmla="*/ 0 w 1106"/>
                  <a:gd name="T83" fmla="*/ 0 h 950"/>
                  <a:gd name="T84" fmla="*/ 0 w 1106"/>
                  <a:gd name="T85" fmla="*/ 0 h 950"/>
                  <a:gd name="T86" fmla="*/ 0 w 1106"/>
                  <a:gd name="T87" fmla="*/ 0 h 950"/>
                  <a:gd name="T88" fmla="*/ 0 w 1106"/>
                  <a:gd name="T89" fmla="*/ 0 h 950"/>
                  <a:gd name="T90" fmla="*/ 0 w 1106"/>
                  <a:gd name="T91" fmla="*/ 0 h 950"/>
                  <a:gd name="T92" fmla="*/ 0 w 1106"/>
                  <a:gd name="T93" fmla="*/ 0 h 950"/>
                  <a:gd name="T94" fmla="*/ 0 w 1106"/>
                  <a:gd name="T95" fmla="*/ 0 h 950"/>
                  <a:gd name="T96" fmla="*/ 0 w 1106"/>
                  <a:gd name="T97" fmla="*/ 0 h 950"/>
                  <a:gd name="T98" fmla="*/ 0 w 1106"/>
                  <a:gd name="T99" fmla="*/ 0 h 950"/>
                  <a:gd name="T100" fmla="*/ 0 w 1106"/>
                  <a:gd name="T101" fmla="*/ 0 h 950"/>
                  <a:gd name="T102" fmla="*/ 0 w 1106"/>
                  <a:gd name="T103" fmla="*/ 0 h 950"/>
                  <a:gd name="T104" fmla="*/ 0 w 1106"/>
                  <a:gd name="T105" fmla="*/ 0 h 950"/>
                  <a:gd name="T106" fmla="*/ 0 w 1106"/>
                  <a:gd name="T107" fmla="*/ 0 h 950"/>
                  <a:gd name="T108" fmla="*/ 0 w 1106"/>
                  <a:gd name="T109" fmla="*/ 0 h 950"/>
                  <a:gd name="T110" fmla="*/ 0 w 1106"/>
                  <a:gd name="T111" fmla="*/ 0 h 950"/>
                  <a:gd name="T112" fmla="*/ 0 w 1106"/>
                  <a:gd name="T113" fmla="*/ 0 h 950"/>
                  <a:gd name="T114" fmla="*/ 0 w 1106"/>
                  <a:gd name="T115" fmla="*/ 0 h 950"/>
                  <a:gd name="T116" fmla="*/ 0 w 1106"/>
                  <a:gd name="T117" fmla="*/ 0 h 950"/>
                  <a:gd name="T118" fmla="*/ 0 w 1106"/>
                  <a:gd name="T119" fmla="*/ 0 h 950"/>
                  <a:gd name="T120" fmla="*/ 0 w 1106"/>
                  <a:gd name="T121" fmla="*/ 0 h 950"/>
                  <a:gd name="T122" fmla="*/ 0 w 1106"/>
                  <a:gd name="T123" fmla="*/ 0 h 950"/>
                  <a:gd name="T124" fmla="*/ 0 w 1106"/>
                  <a:gd name="T125" fmla="*/ 0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40065" name="AutoShape 170"/>
            <p:cNvSpPr>
              <a:spLocks/>
            </p:cNvSpPr>
            <p:nvPr/>
          </p:nvSpPr>
          <p:spPr bwMode="auto">
            <a:xfrm>
              <a:off x="8388350" y="549275"/>
              <a:ext cx="431800" cy="179388"/>
            </a:xfrm>
            <a:prstGeom prst="borderCallout2">
              <a:avLst>
                <a:gd name="adj1" fmla="val 108319"/>
                <a:gd name="adj2" fmla="val 81616"/>
                <a:gd name="adj3" fmla="val 182653"/>
                <a:gd name="adj4" fmla="val 79120"/>
                <a:gd name="adj5" fmla="val 213273"/>
                <a:gd name="adj6" fmla="val 56472"/>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生野区</a:t>
              </a:r>
            </a:p>
          </p:txBody>
        </p:sp>
        <p:sp>
          <p:nvSpPr>
            <p:cNvPr id="40066" name="AutoShape 170"/>
            <p:cNvSpPr>
              <a:spLocks/>
            </p:cNvSpPr>
            <p:nvPr/>
          </p:nvSpPr>
          <p:spPr bwMode="auto">
            <a:xfrm>
              <a:off x="7885113" y="620713"/>
              <a:ext cx="431800" cy="179387"/>
            </a:xfrm>
            <a:prstGeom prst="borderCallout2">
              <a:avLst>
                <a:gd name="adj1" fmla="val 103009"/>
                <a:gd name="adj2" fmla="val 70588"/>
                <a:gd name="adj3" fmla="val 182653"/>
                <a:gd name="adj4" fmla="val 79120"/>
                <a:gd name="adj5" fmla="val 202657"/>
                <a:gd name="adj6" fmla="val 111616"/>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天王寺区</a:t>
              </a:r>
            </a:p>
          </p:txBody>
        </p:sp>
        <p:sp>
          <p:nvSpPr>
            <p:cNvPr id="40067" name="AutoShape 170"/>
            <p:cNvSpPr>
              <a:spLocks/>
            </p:cNvSpPr>
            <p:nvPr/>
          </p:nvSpPr>
          <p:spPr bwMode="auto">
            <a:xfrm>
              <a:off x="7667625" y="908050"/>
              <a:ext cx="431800" cy="179388"/>
            </a:xfrm>
            <a:prstGeom prst="borderCallout2">
              <a:avLst>
                <a:gd name="adj1" fmla="val 103009"/>
                <a:gd name="adj2" fmla="val 81616"/>
                <a:gd name="adj3" fmla="val 161417"/>
                <a:gd name="adj4" fmla="val 85736"/>
                <a:gd name="adj5" fmla="val 165486"/>
                <a:gd name="adj6" fmla="val 149116"/>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阿倍野区</a:t>
              </a:r>
            </a:p>
          </p:txBody>
        </p:sp>
      </p:grpSp>
      <p:grpSp>
        <p:nvGrpSpPr>
          <p:cNvPr id="6" name="グループ化 82"/>
          <p:cNvGrpSpPr>
            <a:grpSpLocks/>
          </p:cNvGrpSpPr>
          <p:nvPr/>
        </p:nvGrpSpPr>
        <p:grpSpPr bwMode="auto">
          <a:xfrm>
            <a:off x="4624388" y="2636838"/>
            <a:ext cx="3875087" cy="3933825"/>
            <a:chOff x="4624388" y="2636838"/>
            <a:chExt cx="3875087" cy="3933825"/>
          </a:xfrm>
        </p:grpSpPr>
        <p:grpSp>
          <p:nvGrpSpPr>
            <p:cNvPr id="7" name="グループ化 99"/>
            <p:cNvGrpSpPr>
              <a:grpSpLocks/>
            </p:cNvGrpSpPr>
            <p:nvPr/>
          </p:nvGrpSpPr>
          <p:grpSpPr bwMode="auto">
            <a:xfrm>
              <a:off x="4624388" y="2636838"/>
              <a:ext cx="3875087" cy="3933825"/>
              <a:chOff x="3275856" y="836712"/>
              <a:chExt cx="5152306" cy="5230144"/>
            </a:xfrm>
          </p:grpSpPr>
          <p:grpSp>
            <p:nvGrpSpPr>
              <p:cNvPr id="8" name="グループ化 53"/>
              <p:cNvGrpSpPr>
                <a:grpSpLocks/>
              </p:cNvGrpSpPr>
              <p:nvPr/>
            </p:nvGrpSpPr>
            <p:grpSpPr bwMode="auto">
              <a:xfrm>
                <a:off x="3275856" y="836712"/>
                <a:ext cx="5152306" cy="5230144"/>
                <a:chOff x="1475656" y="908720"/>
                <a:chExt cx="5152306" cy="5230144"/>
              </a:xfrm>
            </p:grpSpPr>
            <p:grpSp>
              <p:nvGrpSpPr>
                <p:cNvPr id="9" name="グループ化 50"/>
                <p:cNvGrpSpPr>
                  <a:grpSpLocks/>
                </p:cNvGrpSpPr>
                <p:nvPr/>
              </p:nvGrpSpPr>
              <p:grpSpPr bwMode="auto">
                <a:xfrm>
                  <a:off x="1475656" y="1196752"/>
                  <a:ext cx="5152306" cy="4942112"/>
                  <a:chOff x="1907704" y="1052736"/>
                  <a:chExt cx="5152306" cy="4942112"/>
                </a:xfrm>
              </p:grpSpPr>
              <p:pic>
                <p:nvPicPr>
                  <p:cNvPr id="40037" name="図 108"/>
                  <p:cNvPicPr>
                    <a:picLocks noChangeAspect="1"/>
                  </p:cNvPicPr>
                  <p:nvPr/>
                </p:nvPicPr>
                <p:blipFill>
                  <a:blip r:embed="rId3" cstate="print">
                    <a:extLst>
                      <a:ext uri="{28A0092B-C50C-407E-A947-70E740481C1C}">
                        <a14:useLocalDpi xmlns="" xmlns:a14="http://schemas.microsoft.com/office/drawing/2010/main" val="0"/>
                      </a:ext>
                    </a:extLst>
                  </a:blip>
                  <a:srcRect l="38013" t="21251" r="35289" b="21021"/>
                  <a:stretch>
                    <a:fillRect/>
                  </a:stretch>
                </p:blipFill>
                <p:spPr bwMode="gray">
                  <a:xfrm>
                    <a:off x="2107593" y="1052736"/>
                    <a:ext cx="4858872" cy="492218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10" name="正方形/長方形 109"/>
                  <p:cNvSpPr/>
                  <p:nvPr/>
                </p:nvSpPr>
                <p:spPr bwMode="gray">
                  <a:xfrm>
                    <a:off x="2053344" y="1053859"/>
                    <a:ext cx="1374090" cy="1034209"/>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1" name="正方形/長方形 5"/>
                  <p:cNvSpPr/>
                  <p:nvPr/>
                </p:nvSpPr>
                <p:spPr bwMode="gray">
                  <a:xfrm>
                    <a:off x="1943586" y="2674824"/>
                    <a:ext cx="1188345" cy="567760"/>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2" name="正方形/長方形 111"/>
                  <p:cNvSpPr/>
                  <p:nvPr/>
                </p:nvSpPr>
                <p:spPr bwMode="gray">
                  <a:xfrm>
                    <a:off x="1907704" y="5066170"/>
                    <a:ext cx="470693" cy="669069"/>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3" name="正方形/長方形 112"/>
                  <p:cNvSpPr/>
                  <p:nvPr/>
                </p:nvSpPr>
                <p:spPr bwMode="gray">
                  <a:xfrm>
                    <a:off x="5284882" y="4143824"/>
                    <a:ext cx="470693" cy="1851024"/>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4" name="正方形/長方形 113"/>
                  <p:cNvSpPr/>
                  <p:nvPr/>
                </p:nvSpPr>
                <p:spPr bwMode="gray">
                  <a:xfrm>
                    <a:off x="6648417" y="3561289"/>
                    <a:ext cx="411593" cy="2393456"/>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5" name="正方形/長方形 114"/>
                  <p:cNvSpPr/>
                  <p:nvPr/>
                </p:nvSpPr>
                <p:spPr bwMode="gray">
                  <a:xfrm>
                    <a:off x="6452118" y="1068635"/>
                    <a:ext cx="472805" cy="812592"/>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6" name="正方形/長方形 115"/>
                  <p:cNvSpPr/>
                  <p:nvPr/>
                </p:nvSpPr>
                <p:spPr bwMode="gray">
                  <a:xfrm>
                    <a:off x="4928167" y="1072856"/>
                    <a:ext cx="130866" cy="141412"/>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nvGrpSpPr>
                  <p:cNvPr id="10" name="グループ化 47"/>
                  <p:cNvGrpSpPr>
                    <a:grpSpLocks/>
                  </p:cNvGrpSpPr>
                  <p:nvPr/>
                </p:nvGrpSpPr>
                <p:grpSpPr bwMode="auto">
                  <a:xfrm>
                    <a:off x="2030127" y="1465433"/>
                    <a:ext cx="4497978" cy="4411220"/>
                    <a:chOff x="2102135" y="1370641"/>
                    <a:chExt cx="4497978" cy="4411220"/>
                  </a:xfrm>
                </p:grpSpPr>
                <p:sp>
                  <p:nvSpPr>
                    <p:cNvPr id="119" name="正方形/長方形 118"/>
                    <p:cNvSpPr/>
                    <p:nvPr/>
                  </p:nvSpPr>
                  <p:spPr bwMode="gray">
                    <a:xfrm>
                      <a:off x="2102135" y="3924505"/>
                      <a:ext cx="1648484" cy="47911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阿倍野区役所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sp>
                  <p:nvSpPr>
                    <p:cNvPr id="120" name="円/楕円 119"/>
                    <p:cNvSpPr/>
                    <p:nvPr/>
                  </p:nvSpPr>
                  <p:spPr bwMode="gray">
                    <a:xfrm>
                      <a:off x="4894638" y="2643352"/>
                      <a:ext cx="143530" cy="14563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11" name="グループ化 43"/>
                    <p:cNvGrpSpPr>
                      <a:grpSpLocks/>
                    </p:cNvGrpSpPr>
                    <p:nvPr/>
                  </p:nvGrpSpPr>
                  <p:grpSpPr bwMode="auto">
                    <a:xfrm>
                      <a:off x="3286257" y="1370641"/>
                      <a:ext cx="3294858" cy="4411220"/>
                      <a:chOff x="3286257" y="1370641"/>
                      <a:chExt cx="3294858" cy="4411220"/>
                    </a:xfrm>
                  </p:grpSpPr>
                  <p:sp>
                    <p:nvSpPr>
                      <p:cNvPr id="124" name="フリーフォーム 123"/>
                      <p:cNvSpPr/>
                      <p:nvPr/>
                    </p:nvSpPr>
                    <p:spPr bwMode="gray">
                      <a:xfrm>
                        <a:off x="3286257" y="2951504"/>
                        <a:ext cx="930835" cy="2830357"/>
                      </a:xfrm>
                      <a:custGeom>
                        <a:avLst/>
                        <a:gdLst>
                          <a:gd name="connsiteX0" fmla="*/ 381000 w 930275"/>
                          <a:gd name="connsiteY0" fmla="*/ 2828925 h 2828925"/>
                          <a:gd name="connsiteX1" fmla="*/ 666750 w 930275"/>
                          <a:gd name="connsiteY1" fmla="*/ 1066800 h 2828925"/>
                          <a:gd name="connsiteX2" fmla="*/ 819150 w 930275"/>
                          <a:gd name="connsiteY2" fmla="*/ 361950 h 2828925"/>
                          <a:gd name="connsiteX3" fmla="*/ 0 w 930275"/>
                          <a:gd name="connsiteY3" fmla="*/ 0 h 2828925"/>
                        </a:gdLst>
                        <a:ahLst/>
                        <a:cxnLst>
                          <a:cxn ang="0">
                            <a:pos x="connsiteX0" y="connsiteY0"/>
                          </a:cxn>
                          <a:cxn ang="0">
                            <a:pos x="connsiteX1" y="connsiteY1"/>
                          </a:cxn>
                          <a:cxn ang="0">
                            <a:pos x="connsiteX2" y="connsiteY2"/>
                          </a:cxn>
                          <a:cxn ang="0">
                            <a:pos x="connsiteX3" y="connsiteY3"/>
                          </a:cxn>
                        </a:cxnLst>
                        <a:rect l="l" t="t" r="r" b="b"/>
                        <a:pathLst>
                          <a:path w="930275" h="2828925">
                            <a:moveTo>
                              <a:pt x="381000" y="2828925"/>
                            </a:moveTo>
                            <a:cubicBezTo>
                              <a:pt x="487362" y="2153443"/>
                              <a:pt x="593725" y="1477962"/>
                              <a:pt x="666750" y="1066800"/>
                            </a:cubicBezTo>
                            <a:cubicBezTo>
                              <a:pt x="739775" y="655638"/>
                              <a:pt x="930275" y="539750"/>
                              <a:pt x="819150" y="361950"/>
                            </a:cubicBezTo>
                            <a:cubicBezTo>
                              <a:pt x="708025" y="184150"/>
                              <a:pt x="354012" y="92075"/>
                              <a:pt x="0" y="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5" name="フリーフォーム 124"/>
                      <p:cNvSpPr/>
                      <p:nvPr/>
                    </p:nvSpPr>
                    <p:spPr bwMode="gray">
                      <a:xfrm>
                        <a:off x="3495220" y="1370641"/>
                        <a:ext cx="875955" cy="3047752"/>
                      </a:xfrm>
                      <a:custGeom>
                        <a:avLst/>
                        <a:gdLst>
                          <a:gd name="connsiteX0" fmla="*/ 877887 w 877887"/>
                          <a:gd name="connsiteY0" fmla="*/ 3048000 h 3048000"/>
                          <a:gd name="connsiteX1" fmla="*/ 115887 w 877887"/>
                          <a:gd name="connsiteY1" fmla="*/ 2238375 h 3048000"/>
                          <a:gd name="connsiteX2" fmla="*/ 182562 w 877887"/>
                          <a:gd name="connsiteY2" fmla="*/ 1819275 h 3048000"/>
                          <a:gd name="connsiteX3" fmla="*/ 268287 w 877887"/>
                          <a:gd name="connsiteY3" fmla="*/ 1219200 h 3048000"/>
                          <a:gd name="connsiteX4" fmla="*/ 515937 w 877887"/>
                          <a:gd name="connsiteY4" fmla="*/ 0 h 304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887" h="3048000">
                            <a:moveTo>
                              <a:pt x="877887" y="3048000"/>
                            </a:moveTo>
                            <a:cubicBezTo>
                              <a:pt x="554831" y="2745581"/>
                              <a:pt x="231775" y="2443163"/>
                              <a:pt x="115887" y="2238375"/>
                            </a:cubicBezTo>
                            <a:cubicBezTo>
                              <a:pt x="0" y="2033588"/>
                              <a:pt x="157162" y="1989138"/>
                              <a:pt x="182562" y="1819275"/>
                            </a:cubicBezTo>
                            <a:cubicBezTo>
                              <a:pt x="207962" y="1649413"/>
                              <a:pt x="212725" y="1522412"/>
                              <a:pt x="268287" y="1219200"/>
                            </a:cubicBezTo>
                            <a:cubicBezTo>
                              <a:pt x="323849" y="915988"/>
                              <a:pt x="419893" y="457994"/>
                              <a:pt x="515937" y="0"/>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6" name="フリーフォーム 125"/>
                      <p:cNvSpPr/>
                      <p:nvPr/>
                    </p:nvSpPr>
                    <p:spPr bwMode="gray">
                      <a:xfrm>
                        <a:off x="6391149" y="1856087"/>
                        <a:ext cx="189966" cy="1534428"/>
                      </a:xfrm>
                      <a:custGeom>
                        <a:avLst/>
                        <a:gdLst>
                          <a:gd name="connsiteX0" fmla="*/ 190500 w 190500"/>
                          <a:gd name="connsiteY0" fmla="*/ 0 h 1533525"/>
                          <a:gd name="connsiteX1" fmla="*/ 0 w 190500"/>
                          <a:gd name="connsiteY1" fmla="*/ 1533525 h 1533525"/>
                        </a:gdLst>
                        <a:ahLst/>
                        <a:cxnLst>
                          <a:cxn ang="0">
                            <a:pos x="connsiteX0" y="connsiteY0"/>
                          </a:cxn>
                          <a:cxn ang="0">
                            <a:pos x="connsiteX1" y="connsiteY1"/>
                          </a:cxn>
                        </a:cxnLst>
                        <a:rect l="l" t="t" r="r" b="b"/>
                        <a:pathLst>
                          <a:path w="190500" h="1533525">
                            <a:moveTo>
                              <a:pt x="190500" y="0"/>
                            </a:moveTo>
                            <a:lnTo>
                              <a:pt x="0" y="1533525"/>
                            </a:ln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38" name="フリーフォーム 137"/>
                      <p:cNvSpPr/>
                      <p:nvPr/>
                    </p:nvSpPr>
                    <p:spPr bwMode="gray">
                      <a:xfrm>
                        <a:off x="4016373" y="1627379"/>
                        <a:ext cx="861675" cy="60785"/>
                      </a:xfrm>
                      <a:custGeom>
                        <a:avLst/>
                        <a:gdLst>
                          <a:gd name="connsiteX0" fmla="*/ 190500 w 190500"/>
                          <a:gd name="connsiteY0" fmla="*/ 0 h 1533525"/>
                          <a:gd name="connsiteX1" fmla="*/ 0 w 190500"/>
                          <a:gd name="connsiteY1" fmla="*/ 1533525 h 1533525"/>
                        </a:gdLst>
                        <a:ahLst/>
                        <a:cxnLst>
                          <a:cxn ang="0">
                            <a:pos x="connsiteX0" y="connsiteY0"/>
                          </a:cxn>
                          <a:cxn ang="0">
                            <a:pos x="connsiteX1" y="connsiteY1"/>
                          </a:cxn>
                        </a:cxnLst>
                        <a:rect l="l" t="t" r="r" b="b"/>
                        <a:pathLst>
                          <a:path w="190500" h="1533525">
                            <a:moveTo>
                              <a:pt x="190500" y="0"/>
                            </a:moveTo>
                            <a:lnTo>
                              <a:pt x="0" y="1533525"/>
                            </a:ln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118" name="正方形/長方形 117"/>
                    <p:cNvSpPr/>
                    <p:nvPr/>
                  </p:nvSpPr>
                  <p:spPr bwMode="gray">
                    <a:xfrm>
                      <a:off x="2484507" y="1914590"/>
                      <a:ext cx="1475405" cy="57409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天王寺区役所</a:t>
                      </a:r>
                      <a:endParaRPr lang="en-US" altLang="ja-JP" sz="1050" dirty="0">
                        <a:solidFill>
                          <a:schemeClr val="tx1"/>
                        </a:solidFill>
                      </a:endParaRPr>
                    </a:p>
                    <a:p>
                      <a:pPr algn="ctr">
                        <a:defRPr/>
                      </a:pPr>
                      <a:r>
                        <a:rPr lang="ja-JP" altLang="en-US" sz="1050" dirty="0">
                          <a:solidFill>
                            <a:schemeClr val="tx1"/>
                          </a:solidFill>
                        </a:rPr>
                        <a:t>（総合区役所）</a:t>
                      </a:r>
                      <a:endParaRPr lang="en-US" altLang="ja-JP" sz="1050" dirty="0">
                        <a:solidFill>
                          <a:schemeClr val="tx1"/>
                        </a:solidFill>
                      </a:endParaRPr>
                    </a:p>
                  </p:txBody>
                </p:sp>
                <p:sp>
                  <p:nvSpPr>
                    <p:cNvPr id="121" name="正方形/長方形 120"/>
                    <p:cNvSpPr/>
                    <p:nvPr/>
                  </p:nvSpPr>
                  <p:spPr bwMode="gray">
                    <a:xfrm>
                      <a:off x="4972736" y="2088256"/>
                      <a:ext cx="1627377" cy="495998"/>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生野区役所</a:t>
                      </a:r>
                      <a:endParaRPr lang="en-US" altLang="ja-JP" sz="900" dirty="0">
                        <a:solidFill>
                          <a:schemeClr val="tx1"/>
                        </a:solidFill>
                      </a:endParaRPr>
                    </a:p>
                    <a:p>
                      <a:pPr algn="ctr">
                        <a:defRPr/>
                      </a:pPr>
                      <a:r>
                        <a:rPr lang="ja-JP" altLang="en-US" sz="900" dirty="0">
                          <a:solidFill>
                            <a:schemeClr val="tx1"/>
                          </a:solidFill>
                        </a:rPr>
                        <a:t>（地域自治区事務所）</a:t>
                      </a:r>
                      <a:endParaRPr lang="en-US" altLang="ja-JP" sz="900" dirty="0">
                        <a:solidFill>
                          <a:schemeClr val="tx1"/>
                        </a:solidFill>
                      </a:endParaRPr>
                    </a:p>
                  </p:txBody>
                </p:sp>
              </p:grpSp>
            </p:grpSp>
            <p:sp>
              <p:nvSpPr>
                <p:cNvPr id="105" name="フローチャート : 判断 104"/>
                <p:cNvSpPr/>
                <p:nvPr/>
              </p:nvSpPr>
              <p:spPr bwMode="gray">
                <a:xfrm>
                  <a:off x="5104011" y="3013019"/>
                  <a:ext cx="130866" cy="143523"/>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6" name="正方形/長方形 105"/>
                <p:cNvSpPr/>
                <p:nvPr/>
              </p:nvSpPr>
              <p:spPr bwMode="gray">
                <a:xfrm>
                  <a:off x="4852834" y="3067895"/>
                  <a:ext cx="1091250" cy="37569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田島工営所</a:t>
                  </a:r>
                  <a:endParaRPr lang="en-US" altLang="ja-JP" sz="900" dirty="0">
                    <a:solidFill>
                      <a:schemeClr val="tx1"/>
                    </a:solidFill>
                  </a:endParaRPr>
                </a:p>
              </p:txBody>
            </p:sp>
            <p:sp>
              <p:nvSpPr>
                <p:cNvPr id="107" name="二等辺三角形 106"/>
                <p:cNvSpPr/>
                <p:nvPr/>
              </p:nvSpPr>
              <p:spPr bwMode="gray">
                <a:xfrm>
                  <a:off x="4038090" y="1531356"/>
                  <a:ext cx="143530" cy="143523"/>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8" name="正方形/長方形 107"/>
                <p:cNvSpPr/>
                <p:nvPr/>
              </p:nvSpPr>
              <p:spPr bwMode="gray">
                <a:xfrm>
                  <a:off x="3702482" y="908720"/>
                  <a:ext cx="1013153" cy="3609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真田山</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102" name="円/楕円 101"/>
              <p:cNvSpPr/>
              <p:nvPr/>
            </p:nvSpPr>
            <p:spPr bwMode="gray">
              <a:xfrm>
                <a:off x="5312716" y="4091305"/>
                <a:ext cx="143530" cy="145633"/>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3" name="円/楕円 102"/>
              <p:cNvSpPr/>
              <p:nvPr/>
            </p:nvSpPr>
            <p:spPr bwMode="gray">
              <a:xfrm>
                <a:off x="5295830" y="2430238"/>
                <a:ext cx="217406" cy="217396"/>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2" name="フリーフォーム 81"/>
            <p:cNvSpPr/>
            <p:nvPr/>
          </p:nvSpPr>
          <p:spPr bwMode="auto">
            <a:xfrm>
              <a:off x="6588125" y="2924175"/>
              <a:ext cx="400050" cy="114300"/>
            </a:xfrm>
            <a:custGeom>
              <a:avLst/>
              <a:gdLst>
                <a:gd name="connsiteX0" fmla="*/ 0 w 400050"/>
                <a:gd name="connsiteY0" fmla="*/ 0 h 114300"/>
                <a:gd name="connsiteX1" fmla="*/ 400050 w 400050"/>
                <a:gd name="connsiteY1" fmla="*/ 114300 h 114300"/>
                <a:gd name="connsiteX2" fmla="*/ 400050 w 400050"/>
                <a:gd name="connsiteY2" fmla="*/ 114300 h 114300"/>
              </a:gdLst>
              <a:ahLst/>
              <a:cxnLst>
                <a:cxn ang="0">
                  <a:pos x="connsiteX0" y="connsiteY0"/>
                </a:cxn>
                <a:cxn ang="0">
                  <a:pos x="connsiteX1" y="connsiteY1"/>
                </a:cxn>
                <a:cxn ang="0">
                  <a:pos x="connsiteX2" y="connsiteY2"/>
                </a:cxn>
              </a:cxnLst>
              <a:rect l="l" t="t" r="r" b="b"/>
              <a:pathLst>
                <a:path w="400050" h="114300">
                  <a:moveTo>
                    <a:pt x="0" y="0"/>
                  </a:moveTo>
                  <a:lnTo>
                    <a:pt x="400050" y="114300"/>
                  </a:lnTo>
                  <a:lnTo>
                    <a:pt x="400050" y="114300"/>
                  </a:ln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84"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grpSp>
        <p:nvGrpSpPr>
          <p:cNvPr id="12" name="グループ化 64"/>
          <p:cNvGrpSpPr>
            <a:grpSpLocks/>
          </p:cNvGrpSpPr>
          <p:nvPr/>
        </p:nvGrpSpPr>
        <p:grpSpPr bwMode="auto">
          <a:xfrm>
            <a:off x="4090988" y="908051"/>
            <a:ext cx="2281212" cy="1872115"/>
            <a:chOff x="5508104" y="3645025"/>
            <a:chExt cx="2281509" cy="1872207"/>
          </a:xfrm>
        </p:grpSpPr>
        <p:sp>
          <p:nvSpPr>
            <p:cNvPr id="90" name="Rectangle 63"/>
            <p:cNvSpPr>
              <a:spLocks noChangeArrowheads="1"/>
            </p:cNvSpPr>
            <p:nvPr/>
          </p:nvSpPr>
          <p:spPr bwMode="auto">
            <a:xfrm>
              <a:off x="5508104" y="3645025"/>
              <a:ext cx="2209492" cy="1800957"/>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91"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2"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3"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94" name="円/楕円 93"/>
            <p:cNvSpPr/>
            <p:nvPr/>
          </p:nvSpPr>
          <p:spPr>
            <a:xfrm>
              <a:off x="5678782"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5" name="円/楕円 94"/>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6"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7"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8" name="フローチャート : 判断 97"/>
            <p:cNvSpPr/>
            <p:nvPr/>
          </p:nvSpPr>
          <p:spPr>
            <a:xfrm>
              <a:off x="5685133" y="4919041"/>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9" name="二等辺三角形 98"/>
            <p:cNvSpPr/>
            <p:nvPr/>
          </p:nvSpPr>
          <p:spPr>
            <a:xfrm>
              <a:off x="5677988" y="5125426"/>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5" name="正方形/長方形 27"/>
          <p:cNvSpPr>
            <a:spLocks noChangeArrowheads="1"/>
          </p:cNvSpPr>
          <p:nvPr/>
        </p:nvSpPr>
        <p:spPr bwMode="auto">
          <a:xfrm>
            <a:off x="8112125" y="-29065"/>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３６</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22" name="フリーフォーム 121"/>
          <p:cNvSpPr/>
          <p:nvPr/>
        </p:nvSpPr>
        <p:spPr bwMode="gray">
          <a:xfrm>
            <a:off x="5595938" y="2976323"/>
            <a:ext cx="681037" cy="545995"/>
          </a:xfrm>
          <a:custGeom>
            <a:avLst/>
            <a:gdLst>
              <a:gd name="connsiteX0" fmla="*/ 590550 w 681037"/>
              <a:gd name="connsiteY0" fmla="*/ 38340 h 545995"/>
              <a:gd name="connsiteX1" fmla="*/ 619125 w 681037"/>
              <a:gd name="connsiteY1" fmla="*/ 47865 h 545995"/>
              <a:gd name="connsiteX2" fmla="*/ 642937 w 681037"/>
              <a:gd name="connsiteY2" fmla="*/ 76440 h 545995"/>
              <a:gd name="connsiteX3" fmla="*/ 661987 w 681037"/>
              <a:gd name="connsiteY3" fmla="*/ 105015 h 545995"/>
              <a:gd name="connsiteX4" fmla="*/ 671512 w 681037"/>
              <a:gd name="connsiteY4" fmla="*/ 119302 h 545995"/>
              <a:gd name="connsiteX5" fmla="*/ 681037 w 681037"/>
              <a:gd name="connsiteY5" fmla="*/ 133590 h 545995"/>
              <a:gd name="connsiteX6" fmla="*/ 661987 w 681037"/>
              <a:gd name="connsiteY6" fmla="*/ 171690 h 545995"/>
              <a:gd name="connsiteX7" fmla="*/ 657225 w 681037"/>
              <a:gd name="connsiteY7" fmla="*/ 195502 h 545995"/>
              <a:gd name="connsiteX8" fmla="*/ 647700 w 681037"/>
              <a:gd name="connsiteY8" fmla="*/ 224077 h 545995"/>
              <a:gd name="connsiteX9" fmla="*/ 642937 w 681037"/>
              <a:gd name="connsiteY9" fmla="*/ 247890 h 545995"/>
              <a:gd name="connsiteX10" fmla="*/ 633412 w 681037"/>
              <a:gd name="connsiteY10" fmla="*/ 276465 h 545995"/>
              <a:gd name="connsiteX11" fmla="*/ 623887 w 681037"/>
              <a:gd name="connsiteY11" fmla="*/ 314565 h 545995"/>
              <a:gd name="connsiteX12" fmla="*/ 614362 w 681037"/>
              <a:gd name="connsiteY12" fmla="*/ 343140 h 545995"/>
              <a:gd name="connsiteX13" fmla="*/ 609600 w 681037"/>
              <a:gd name="connsiteY13" fmla="*/ 376477 h 545995"/>
              <a:gd name="connsiteX14" fmla="*/ 600075 w 681037"/>
              <a:gd name="connsiteY14" fmla="*/ 405052 h 545995"/>
              <a:gd name="connsiteX15" fmla="*/ 595312 w 681037"/>
              <a:gd name="connsiteY15" fmla="*/ 438390 h 545995"/>
              <a:gd name="connsiteX16" fmla="*/ 585787 w 681037"/>
              <a:gd name="connsiteY16" fmla="*/ 466965 h 545995"/>
              <a:gd name="connsiteX17" fmla="*/ 576262 w 681037"/>
              <a:gd name="connsiteY17" fmla="*/ 495540 h 545995"/>
              <a:gd name="connsiteX18" fmla="*/ 557212 w 681037"/>
              <a:gd name="connsiteY18" fmla="*/ 519352 h 545995"/>
              <a:gd name="connsiteX19" fmla="*/ 461962 w 681037"/>
              <a:gd name="connsiteY19" fmla="*/ 524115 h 545995"/>
              <a:gd name="connsiteX20" fmla="*/ 300037 w 681037"/>
              <a:gd name="connsiteY20" fmla="*/ 528877 h 545995"/>
              <a:gd name="connsiteX21" fmla="*/ 80962 w 681037"/>
              <a:gd name="connsiteY21" fmla="*/ 528877 h 545995"/>
              <a:gd name="connsiteX22" fmla="*/ 61912 w 681037"/>
              <a:gd name="connsiteY22" fmla="*/ 524115 h 545995"/>
              <a:gd name="connsiteX23" fmla="*/ 28575 w 681037"/>
              <a:gd name="connsiteY23" fmla="*/ 514590 h 545995"/>
              <a:gd name="connsiteX24" fmla="*/ 9525 w 681037"/>
              <a:gd name="connsiteY24" fmla="*/ 466965 h 545995"/>
              <a:gd name="connsiteX25" fmla="*/ 4762 w 681037"/>
              <a:gd name="connsiteY25" fmla="*/ 381240 h 545995"/>
              <a:gd name="connsiteX26" fmla="*/ 0 w 681037"/>
              <a:gd name="connsiteY26" fmla="*/ 357427 h 545995"/>
              <a:gd name="connsiteX27" fmla="*/ 4762 w 681037"/>
              <a:gd name="connsiteY27" fmla="*/ 157402 h 545995"/>
              <a:gd name="connsiteX28" fmla="*/ 33337 w 681037"/>
              <a:gd name="connsiteY28" fmla="*/ 90727 h 545995"/>
              <a:gd name="connsiteX29" fmla="*/ 42862 w 681037"/>
              <a:gd name="connsiteY29" fmla="*/ 76440 h 545995"/>
              <a:gd name="connsiteX30" fmla="*/ 52387 w 681037"/>
              <a:gd name="connsiteY30" fmla="*/ 57390 h 545995"/>
              <a:gd name="connsiteX31" fmla="*/ 66675 w 681037"/>
              <a:gd name="connsiteY31" fmla="*/ 47865 h 545995"/>
              <a:gd name="connsiteX32" fmla="*/ 114300 w 681037"/>
              <a:gd name="connsiteY32" fmla="*/ 33577 h 545995"/>
              <a:gd name="connsiteX33" fmla="*/ 142875 w 681037"/>
              <a:gd name="connsiteY33" fmla="*/ 24052 h 545995"/>
              <a:gd name="connsiteX34" fmla="*/ 171450 w 681037"/>
              <a:gd name="connsiteY34" fmla="*/ 14527 h 545995"/>
              <a:gd name="connsiteX35" fmla="*/ 190500 w 681037"/>
              <a:gd name="connsiteY35" fmla="*/ 9765 h 545995"/>
              <a:gd name="connsiteX36" fmla="*/ 228600 w 681037"/>
              <a:gd name="connsiteY36" fmla="*/ 240 h 545995"/>
              <a:gd name="connsiteX37" fmla="*/ 547687 w 681037"/>
              <a:gd name="connsiteY37" fmla="*/ 5002 h 545995"/>
              <a:gd name="connsiteX38" fmla="*/ 576262 w 681037"/>
              <a:gd name="connsiteY38" fmla="*/ 19290 h 545995"/>
              <a:gd name="connsiteX39" fmla="*/ 590550 w 681037"/>
              <a:gd name="connsiteY39" fmla="*/ 33577 h 545995"/>
              <a:gd name="connsiteX40" fmla="*/ 595312 w 681037"/>
              <a:gd name="connsiteY40" fmla="*/ 47865 h 545995"/>
              <a:gd name="connsiteX41" fmla="*/ 590550 w 681037"/>
              <a:gd name="connsiteY41" fmla="*/ 38340 h 5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1037" h="545995">
                <a:moveTo>
                  <a:pt x="590550" y="38340"/>
                </a:moveTo>
                <a:cubicBezTo>
                  <a:pt x="594519" y="38340"/>
                  <a:pt x="613556" y="39511"/>
                  <a:pt x="619125" y="47865"/>
                </a:cubicBezTo>
                <a:cubicBezTo>
                  <a:pt x="653166" y="98925"/>
                  <a:pt x="600151" y="21427"/>
                  <a:pt x="642937" y="76440"/>
                </a:cubicBezTo>
                <a:cubicBezTo>
                  <a:pt x="649965" y="85476"/>
                  <a:pt x="655637" y="95490"/>
                  <a:pt x="661987" y="105015"/>
                </a:cubicBezTo>
                <a:lnTo>
                  <a:pt x="671512" y="119302"/>
                </a:lnTo>
                <a:lnTo>
                  <a:pt x="681037" y="133590"/>
                </a:lnTo>
                <a:cubicBezTo>
                  <a:pt x="670315" y="149672"/>
                  <a:pt x="668342" y="150506"/>
                  <a:pt x="661987" y="171690"/>
                </a:cubicBezTo>
                <a:cubicBezTo>
                  <a:pt x="659661" y="179443"/>
                  <a:pt x="659355" y="187693"/>
                  <a:pt x="657225" y="195502"/>
                </a:cubicBezTo>
                <a:cubicBezTo>
                  <a:pt x="654583" y="205188"/>
                  <a:pt x="650875" y="214552"/>
                  <a:pt x="647700" y="224077"/>
                </a:cubicBezTo>
                <a:cubicBezTo>
                  <a:pt x="645140" y="231756"/>
                  <a:pt x="645067" y="240080"/>
                  <a:pt x="642937" y="247890"/>
                </a:cubicBezTo>
                <a:cubicBezTo>
                  <a:pt x="640295" y="257576"/>
                  <a:pt x="636587" y="266940"/>
                  <a:pt x="633412" y="276465"/>
                </a:cubicBezTo>
                <a:cubicBezTo>
                  <a:pt x="618963" y="319812"/>
                  <a:pt x="641127" y="251352"/>
                  <a:pt x="623887" y="314565"/>
                </a:cubicBezTo>
                <a:cubicBezTo>
                  <a:pt x="621245" y="324251"/>
                  <a:pt x="614362" y="343140"/>
                  <a:pt x="614362" y="343140"/>
                </a:cubicBezTo>
                <a:cubicBezTo>
                  <a:pt x="612775" y="354252"/>
                  <a:pt x="612124" y="365539"/>
                  <a:pt x="609600" y="376477"/>
                </a:cubicBezTo>
                <a:cubicBezTo>
                  <a:pt x="607342" y="386260"/>
                  <a:pt x="600075" y="405052"/>
                  <a:pt x="600075" y="405052"/>
                </a:cubicBezTo>
                <a:cubicBezTo>
                  <a:pt x="598487" y="416165"/>
                  <a:pt x="597836" y="427452"/>
                  <a:pt x="595312" y="438390"/>
                </a:cubicBezTo>
                <a:cubicBezTo>
                  <a:pt x="593054" y="448173"/>
                  <a:pt x="588962" y="457440"/>
                  <a:pt x="585787" y="466965"/>
                </a:cubicBezTo>
                <a:lnTo>
                  <a:pt x="576262" y="495540"/>
                </a:lnTo>
                <a:cubicBezTo>
                  <a:pt x="572716" y="506179"/>
                  <a:pt x="572227" y="517393"/>
                  <a:pt x="557212" y="519352"/>
                </a:cubicBezTo>
                <a:cubicBezTo>
                  <a:pt x="525689" y="523464"/>
                  <a:pt x="493730" y="522938"/>
                  <a:pt x="461962" y="524115"/>
                </a:cubicBezTo>
                <a:lnTo>
                  <a:pt x="300037" y="528877"/>
                </a:lnTo>
                <a:cubicBezTo>
                  <a:pt x="214456" y="545995"/>
                  <a:pt x="267638" y="537174"/>
                  <a:pt x="80962" y="528877"/>
                </a:cubicBezTo>
                <a:cubicBezTo>
                  <a:pt x="74423" y="528586"/>
                  <a:pt x="68206" y="525913"/>
                  <a:pt x="61912" y="524115"/>
                </a:cubicBezTo>
                <a:cubicBezTo>
                  <a:pt x="14086" y="510450"/>
                  <a:pt x="88129" y="529477"/>
                  <a:pt x="28575" y="514590"/>
                </a:cubicBezTo>
                <a:cubicBezTo>
                  <a:pt x="21495" y="500431"/>
                  <a:pt x="11487" y="482659"/>
                  <a:pt x="9525" y="466965"/>
                </a:cubicBezTo>
                <a:cubicBezTo>
                  <a:pt x="5975" y="438567"/>
                  <a:pt x="7241" y="409751"/>
                  <a:pt x="4762" y="381240"/>
                </a:cubicBezTo>
                <a:cubicBezTo>
                  <a:pt x="4061" y="373176"/>
                  <a:pt x="1587" y="365365"/>
                  <a:pt x="0" y="357427"/>
                </a:cubicBezTo>
                <a:cubicBezTo>
                  <a:pt x="1587" y="290752"/>
                  <a:pt x="768" y="223976"/>
                  <a:pt x="4762" y="157402"/>
                </a:cubicBezTo>
                <a:cubicBezTo>
                  <a:pt x="6790" y="123607"/>
                  <a:pt x="16010" y="116718"/>
                  <a:pt x="33337" y="90727"/>
                </a:cubicBezTo>
                <a:lnTo>
                  <a:pt x="42862" y="76440"/>
                </a:lnTo>
                <a:cubicBezTo>
                  <a:pt x="46800" y="70533"/>
                  <a:pt x="47842" y="62844"/>
                  <a:pt x="52387" y="57390"/>
                </a:cubicBezTo>
                <a:cubicBezTo>
                  <a:pt x="56051" y="52993"/>
                  <a:pt x="61444" y="50190"/>
                  <a:pt x="66675" y="47865"/>
                </a:cubicBezTo>
                <a:cubicBezTo>
                  <a:pt x="89984" y="37505"/>
                  <a:pt x="92991" y="39970"/>
                  <a:pt x="114300" y="33577"/>
                </a:cubicBezTo>
                <a:cubicBezTo>
                  <a:pt x="123917" y="30692"/>
                  <a:pt x="133350" y="27227"/>
                  <a:pt x="142875" y="24052"/>
                </a:cubicBezTo>
                <a:lnTo>
                  <a:pt x="171450" y="14527"/>
                </a:lnTo>
                <a:cubicBezTo>
                  <a:pt x="177659" y="12457"/>
                  <a:pt x="184206" y="11563"/>
                  <a:pt x="190500" y="9765"/>
                </a:cubicBezTo>
                <a:cubicBezTo>
                  <a:pt x="224676" y="0"/>
                  <a:pt x="180175" y="9924"/>
                  <a:pt x="228600" y="240"/>
                </a:cubicBezTo>
                <a:lnTo>
                  <a:pt x="547687" y="5002"/>
                </a:lnTo>
                <a:cubicBezTo>
                  <a:pt x="556584" y="5256"/>
                  <a:pt x="570135" y="14184"/>
                  <a:pt x="576262" y="19290"/>
                </a:cubicBezTo>
                <a:cubicBezTo>
                  <a:pt x="581436" y="23602"/>
                  <a:pt x="585787" y="28815"/>
                  <a:pt x="590550" y="33577"/>
                </a:cubicBezTo>
                <a:cubicBezTo>
                  <a:pt x="592137" y="38340"/>
                  <a:pt x="592176" y="43945"/>
                  <a:pt x="595312" y="47865"/>
                </a:cubicBezTo>
                <a:cubicBezTo>
                  <a:pt x="625961" y="86178"/>
                  <a:pt x="586581" y="38340"/>
                  <a:pt x="590550" y="3834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0" name="直線コネクタ 129"/>
          <p:cNvCxnSpPr>
            <a:stCxn id="122" idx="3"/>
          </p:cNvCxnSpPr>
          <p:nvPr/>
        </p:nvCxnSpPr>
        <p:spPr bwMode="gray">
          <a:xfrm flipH="1">
            <a:off x="6156176" y="3081338"/>
            <a:ext cx="101749" cy="41967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直線コネクタ 132"/>
          <p:cNvCxnSpPr>
            <a:stCxn id="122" idx="18"/>
          </p:cNvCxnSpPr>
          <p:nvPr/>
        </p:nvCxnSpPr>
        <p:spPr bwMode="gray">
          <a:xfrm flipH="1">
            <a:off x="5796136" y="3495675"/>
            <a:ext cx="357014" cy="53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63057833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40963" name="タイトル 3"/>
          <p:cNvSpPr txBox="1">
            <a:spLocks/>
          </p:cNvSpPr>
          <p:nvPr/>
        </p:nvSpPr>
        <p:spPr bwMode="auto">
          <a:xfrm>
            <a:off x="4029075" y="27296"/>
            <a:ext cx="5000625" cy="6587722"/>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5125" name="タイトル 3"/>
          <p:cNvSpPr>
            <a:spLocks/>
          </p:cNvSpPr>
          <p:nvPr/>
        </p:nvSpPr>
        <p:spPr bwMode="auto">
          <a:xfrm>
            <a:off x="107950" y="30163"/>
            <a:ext cx="3816350" cy="32035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○日本で最も高層の商業ビルであるあべのハルカス、天王寺公園、</a:t>
            </a:r>
            <a:r>
              <a:rPr lang="ja-JP" altLang="ja-JP" sz="1300" dirty="0">
                <a:latin typeface="HGP創英角ｺﾞｼｯｸUB" pitchFamily="50" charset="-128"/>
                <a:ea typeface="HGP創英角ｺﾞｼｯｸUB" pitchFamily="50" charset="-128"/>
              </a:rPr>
              <a:t>コリアタウンなど</a:t>
            </a:r>
            <a:r>
              <a:rPr lang="ja-JP" altLang="en-US" sz="1300" dirty="0">
                <a:latin typeface="HGP創英角ｺﾞｼｯｸUB" pitchFamily="50" charset="-128"/>
                <a:ea typeface="HGP創英角ｺﾞｼｯｸUB" pitchFamily="50" charset="-128"/>
              </a:rPr>
              <a:t>の</a:t>
            </a:r>
            <a:r>
              <a:rPr lang="ja-JP" altLang="ja-JP" sz="1300" dirty="0">
                <a:latin typeface="HGP創英角ｺﾞｼｯｸUB" pitchFamily="50" charset="-128"/>
                <a:ea typeface="HGP創英角ｺﾞｼｯｸUB" pitchFamily="50" charset="-128"/>
              </a:rPr>
              <a:t>集客施設が多い一方で、区内の住宅地の割合が高</a:t>
            </a:r>
            <a:r>
              <a:rPr lang="ja-JP" altLang="en-US" sz="1300" dirty="0">
                <a:latin typeface="HGP創英角ｺﾞｼｯｸUB" pitchFamily="50" charset="-128"/>
                <a:ea typeface="HGP創英角ｺﾞｼｯｸUB" pitchFamily="50" charset="-128"/>
              </a:rPr>
              <a:t>い商業</a:t>
            </a:r>
            <a:r>
              <a:rPr lang="ja-JP" altLang="ja-JP" sz="1300" dirty="0">
                <a:latin typeface="HGP創英角ｺﾞｼｯｸUB" pitchFamily="50" charset="-128"/>
                <a:ea typeface="HGP創英角ｺﾞｼｯｸUB" pitchFamily="50" charset="-128"/>
              </a:rPr>
              <a:t>・住宅エリア</a:t>
            </a:r>
          </a:p>
          <a:p>
            <a:pPr marL="144000" indent="-457200">
              <a:lnSpc>
                <a:spcPts val="1600"/>
              </a:lnSpc>
              <a:defRPr/>
            </a:pPr>
            <a:r>
              <a:rPr lang="ja-JP" altLang="en-US" sz="1300" dirty="0">
                <a:latin typeface="HGP創英角ｺﾞｼｯｸUB" pitchFamily="50" charset="-128"/>
                <a:ea typeface="HGP創英角ｺﾞｼｯｸUB" pitchFamily="50" charset="-128"/>
              </a:rPr>
              <a:t>○聖徳太子建立の寺として有名な四天王寺などの歴史的建造物を有するとともに、数多くの学校が立地する市内屈指の</a:t>
            </a:r>
            <a:r>
              <a:rPr lang="ja-JP" altLang="ja-JP" sz="1300" dirty="0">
                <a:latin typeface="HGP創英角ｺﾞｼｯｸUB" pitchFamily="50" charset="-128"/>
                <a:ea typeface="HGP創英角ｺﾞｼｯｸUB" pitchFamily="50" charset="-128"/>
              </a:rPr>
              <a:t>文教</a:t>
            </a:r>
            <a:r>
              <a:rPr lang="ja-JP" altLang="en-US" sz="1300" dirty="0">
                <a:latin typeface="HGP創英角ｺﾞｼｯｸUB" pitchFamily="50" charset="-128"/>
                <a:ea typeface="HGP創英角ｺﾞｼｯｸUB" pitchFamily="50" charset="-128"/>
              </a:rPr>
              <a:t>地区である</a:t>
            </a:r>
            <a:r>
              <a:rPr lang="ja-JP" altLang="ja-JP" sz="1100" dirty="0">
                <a:ea typeface="ＭＳ Ｐゴシック" pitchFamily="50" charset="-128"/>
              </a:rPr>
              <a:t>　</a:t>
            </a:r>
          </a:p>
          <a:p>
            <a:pPr marL="144000" indent="-457200">
              <a:lnSpc>
                <a:spcPts val="1600"/>
              </a:lnSpc>
              <a:defRPr/>
            </a:pPr>
            <a:r>
              <a:rPr lang="ja-JP" altLang="en-US" sz="1300" dirty="0">
                <a:latin typeface="HGP創英角ｺﾞｼｯｸUB" pitchFamily="50" charset="-128"/>
                <a:ea typeface="HGP創英角ｺﾞｼｯｸUB" pitchFamily="50" charset="-128"/>
              </a:rPr>
              <a:t>○民間活力により整備された天王寺公園エントランスエリア「てんしば」や、ナイト</a:t>
            </a:r>
            <a:r>
              <a:rPr lang="en-US" altLang="ja-JP" sz="1300" dirty="0">
                <a:latin typeface="HGP創英角ｺﾞｼｯｸUB" pitchFamily="50" charset="-128"/>
                <a:ea typeface="HGP創英角ｺﾞｼｯｸUB" pitchFamily="50" charset="-128"/>
              </a:rPr>
              <a:t>ZOO</a:t>
            </a:r>
            <a:r>
              <a:rPr lang="ja-JP" altLang="en-US" sz="1300" dirty="0">
                <a:latin typeface="HGP創英角ｺﾞｼｯｸUB" pitchFamily="50" charset="-128"/>
                <a:ea typeface="HGP創英角ｺﾞｼｯｸUB" pitchFamily="50" charset="-128"/>
              </a:rPr>
              <a:t>など新たな魅力づくりが進む天王寺動物園など、天王寺・阿倍野地区では都市魅力向上の取組みが</a:t>
            </a:r>
            <a:r>
              <a:rPr lang="ja-JP" altLang="en-US" sz="1300" dirty="0" smtClean="0">
                <a:latin typeface="HGP創英角ｺﾞｼｯｸUB" pitchFamily="50" charset="-128"/>
                <a:ea typeface="HGP創英角ｺﾞｼｯｸUB" pitchFamily="50" charset="-128"/>
              </a:rPr>
              <a:t>進む</a:t>
            </a:r>
            <a:endParaRPr lang="en-US"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smtClean="0">
                <a:latin typeface="HGP創英角ｺﾞｼｯｸUB" pitchFamily="50" charset="-128"/>
                <a:ea typeface="HGP創英角ｺﾞｼｯｸUB" pitchFamily="50" charset="-128"/>
              </a:rPr>
              <a:t>○一方</a:t>
            </a:r>
            <a:r>
              <a:rPr lang="ja-JP" altLang="en-US" sz="1300" dirty="0">
                <a:latin typeface="HGP創英角ｺﾞｼｯｸUB" pitchFamily="50" charset="-128"/>
                <a:ea typeface="HGP創英角ｺﾞｼｯｸUB" pitchFamily="50" charset="-128"/>
              </a:rPr>
              <a:t>、生野地区は、市内随一の製造業事業所を有するものづくりの集積地である</a:t>
            </a:r>
            <a:endParaRPr lang="en-US" altLang="ja-JP" sz="1300" dirty="0">
              <a:latin typeface="HGP創英角ｺﾞｼｯｸUB" pitchFamily="50" charset="-128"/>
              <a:ea typeface="HGP創英角ｺﾞｼｯｸUB" pitchFamily="50" charset="-128"/>
            </a:endParaRPr>
          </a:p>
        </p:txBody>
      </p:sp>
      <p:sp>
        <p:nvSpPr>
          <p:cNvPr id="40965"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79388" y="3405188"/>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6152" name="タイトル 3"/>
          <p:cNvSpPr>
            <a:spLocks/>
          </p:cNvSpPr>
          <p:nvPr/>
        </p:nvSpPr>
        <p:spPr bwMode="auto">
          <a:xfrm>
            <a:off x="107950" y="3357563"/>
            <a:ext cx="3816350" cy="3261601"/>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313,522</a:t>
            </a:r>
            <a:r>
              <a:rPr lang="ja-JP" altLang="en-US" sz="1100" dirty="0">
                <a:solidFill>
                  <a:srgbClr val="000000"/>
                </a:solidFill>
                <a:latin typeface="ＭＳ Ｐゴシック" pitchFamily="50" charset="-128"/>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人口推移を見ると</a:t>
            </a:r>
            <a:r>
              <a:rPr lang="ja-JP" altLang="en-US" sz="1100" dirty="0">
                <a:solidFill>
                  <a:srgbClr val="000000"/>
                </a:solidFill>
                <a:latin typeface="ＭＳ Ｐゴシック" pitchFamily="50" charset="-128"/>
                <a:ea typeface="ＭＳ Ｐゴシック" pitchFamily="50" charset="-128"/>
                <a:cs typeface="Times New Roman" pitchFamily="18" charset="0"/>
              </a:rPr>
              <a:t>増加傾向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smtClean="0">
                <a:solidFill>
                  <a:srgbClr val="000000"/>
                </a:solidFill>
                <a:latin typeface="ＭＳ Ｐゴシック" pitchFamily="50" charset="-128"/>
                <a:ea typeface="ＭＳ Ｐゴシック" pitchFamily="50" charset="-128"/>
                <a:cs typeface="Times New Roman" pitchFamily="18" charset="0"/>
              </a:rPr>
              <a:t>280,491</a:t>
            </a:r>
            <a:r>
              <a:rPr lang="ja-JP" altLang="en-US" sz="1100" dirty="0" smtClean="0">
                <a:solidFill>
                  <a:srgbClr val="000000"/>
                </a:solidFill>
                <a:latin typeface="ＭＳ Ｐゴシック" pitchFamily="50" charset="-128"/>
                <a:ea typeface="ＭＳ Ｐゴシック" pitchFamily="50" charset="-128"/>
                <a:cs typeface="Times New Roman" pitchFamily="18" charset="0"/>
              </a:rPr>
              <a:t>人</a:t>
            </a:r>
            <a:r>
              <a:rPr lang="ja-JP" altLang="en-US" sz="1100" dirty="0">
                <a:solidFill>
                  <a:srgbClr val="000000"/>
                </a:solidFill>
                <a:latin typeface="ＭＳ Ｐゴシック" pitchFamily="50" charset="-128"/>
                <a:ea typeface="ＭＳ Ｐゴシック" pitchFamily="50" charset="-128"/>
                <a:cs typeface="Times New Roman" pitchFamily="18" charset="0"/>
              </a:rPr>
              <a:t>で今後は減少傾向と予測される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7,471</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○工業の出荷額は</a:t>
            </a:r>
            <a:r>
              <a:rPr lang="en-US" altLang="ja-JP" sz="1100" dirty="0">
                <a:solidFill>
                  <a:srgbClr val="000000"/>
                </a:solidFill>
                <a:latin typeface="ＭＳ Ｐゴシック" pitchFamily="50" charset="-128"/>
                <a:ea typeface="ＭＳ Ｐゴシック" pitchFamily="50" charset="-128"/>
                <a:cs typeface="Times New Roman" pitchFamily="18" charset="0"/>
              </a:rPr>
              <a:t>2,291</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4,544</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億円を下回っている </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○建物用途の割合は</a:t>
            </a:r>
            <a:r>
              <a:rPr lang="ja-JP" altLang="en-US" sz="1100" dirty="0" smtClean="0">
                <a:solidFill>
                  <a:srgbClr val="000000"/>
                </a:solidFill>
                <a:latin typeface="ＭＳ Ｐゴシック" pitchFamily="50" charset="-128"/>
                <a:ea typeface="ＭＳ Ｐゴシック" pitchFamily="50" charset="-128"/>
                <a:cs typeface="Times New Roman" pitchFamily="18" charset="0"/>
              </a:rPr>
              <a:t>住居が</a:t>
            </a:r>
            <a:r>
              <a:rPr lang="en-US" altLang="ja-JP" sz="1100" dirty="0">
                <a:solidFill>
                  <a:srgbClr val="000000"/>
                </a:solidFill>
                <a:latin typeface="ＭＳ Ｐゴシック" pitchFamily="50" charset="-128"/>
                <a:ea typeface="ＭＳ Ｐゴシック" pitchFamily="50" charset="-128"/>
                <a:cs typeface="Times New Roman" pitchFamily="18" charset="0"/>
              </a:rPr>
              <a:t>50.1</a:t>
            </a:r>
            <a:r>
              <a:rPr lang="ja-JP" altLang="en-US" sz="1100" dirty="0">
                <a:solidFill>
                  <a:srgbClr val="000000"/>
                </a:solidFill>
                <a:latin typeface="ＭＳ Ｐゴシック" pitchFamily="50" charset="-128"/>
                <a:ea typeface="ＭＳ Ｐゴシック" pitchFamily="50" charset="-128"/>
                <a:cs typeface="Times New Roman" pitchFamily="18" charset="0"/>
              </a:rPr>
              <a:t>％と半数を占めている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rPr>
              <a:t>○区域内には鉄道駅が</a:t>
            </a:r>
            <a:r>
              <a:rPr lang="en-US" altLang="ja-JP" sz="1100" dirty="0">
                <a:latin typeface="ＭＳ Ｐゴシック" pitchFamily="50" charset="-128"/>
                <a:ea typeface="ＭＳ Ｐゴシック" pitchFamily="50" charset="-128"/>
              </a:rPr>
              <a:t>36</a:t>
            </a:r>
            <a:r>
              <a:rPr lang="ja-JP" altLang="ja-JP" sz="1100" dirty="0">
                <a:latin typeface="ＭＳ Ｐゴシック" pitchFamily="50" charset="-128"/>
                <a:ea typeface="ＭＳ Ｐゴシック" pitchFamily="50" charset="-128"/>
              </a:rPr>
              <a:t>駅設置されており、１ｋ㎡あたりの鉄道駅数は</a:t>
            </a:r>
            <a:r>
              <a:rPr lang="en-US" altLang="ja-JP" sz="1100" dirty="0">
                <a:latin typeface="ＭＳ Ｐゴシック" pitchFamily="50" charset="-128"/>
                <a:ea typeface="ＭＳ Ｐゴシック" pitchFamily="50" charset="-128"/>
              </a:rPr>
              <a:t>1.9</a:t>
            </a:r>
            <a:r>
              <a:rPr lang="ja-JP" altLang="ja-JP" sz="1100" dirty="0">
                <a:latin typeface="ＭＳ Ｐゴシック" pitchFamily="50" charset="-128"/>
                <a:ea typeface="ＭＳ Ｐゴシック" pitchFamily="50" charset="-128"/>
              </a:rPr>
              <a:t>駅ある</a:t>
            </a:r>
            <a:endParaRPr lang="en-US" altLang="ja-JP" sz="1100" dirty="0">
              <a:latin typeface="ＭＳ Ｐゴシック" pitchFamily="50" charset="-128"/>
              <a:ea typeface="ＭＳ Ｐゴシック" pitchFamily="50" charset="-128"/>
            </a:endParaRPr>
          </a:p>
          <a:p>
            <a:pPr marL="144000" indent="-457200" eaLnBrk="0" hangingPunct="0">
              <a:defRPr/>
            </a:pPr>
            <a:r>
              <a:rPr lang="ja-JP" altLang="en-US" sz="1100" dirty="0">
                <a:latin typeface="ＭＳ Ｐゴシック" pitchFamily="50" charset="-128"/>
                <a:ea typeface="ＭＳ Ｐゴシック" pitchFamily="50" charset="-128"/>
              </a:rPr>
              <a:t>○病院・診療所数は</a:t>
            </a:r>
            <a:r>
              <a:rPr lang="en-US" altLang="ja-JP" sz="1100" dirty="0">
                <a:latin typeface="ＭＳ Ｐゴシック" pitchFamily="50" charset="-128"/>
                <a:ea typeface="ＭＳ Ｐゴシック" pitchFamily="50" charset="-128"/>
              </a:rPr>
              <a:t>782</a:t>
            </a:r>
            <a:r>
              <a:rPr lang="ja-JP" altLang="en-US" sz="1100" dirty="0">
                <a:latin typeface="ＭＳ Ｐゴシック" pitchFamily="50" charset="-128"/>
                <a:ea typeface="ＭＳ Ｐゴシック" pitchFamily="50" charset="-128"/>
              </a:rPr>
              <a:t>カ所で、千人あたりの病院・診療所数は</a:t>
            </a:r>
            <a:r>
              <a:rPr lang="en-US" altLang="ja-JP" sz="1100" dirty="0">
                <a:latin typeface="ＭＳ Ｐゴシック" pitchFamily="50" charset="-128"/>
                <a:ea typeface="ＭＳ Ｐゴシック" pitchFamily="50" charset="-128"/>
              </a:rPr>
              <a:t>2.5</a:t>
            </a:r>
            <a:r>
              <a:rPr lang="ja-JP" altLang="en-US" sz="1100" dirty="0">
                <a:latin typeface="ＭＳ Ｐゴシック" pitchFamily="50" charset="-128"/>
                <a:ea typeface="ＭＳ Ｐゴシック" pitchFamily="50" charset="-128"/>
              </a:rPr>
              <a:t>カ所である</a:t>
            </a:r>
            <a:endParaRPr lang="en-US" altLang="ja-JP" sz="1100" dirty="0">
              <a:latin typeface="ＭＳ Ｐゴシック" pitchFamily="50" charset="-128"/>
              <a:ea typeface="ＭＳ Ｐゴシック" pitchFamily="50" charset="-128"/>
            </a:endParaRPr>
          </a:p>
          <a:p>
            <a:pPr marL="85725" indent="-85725">
              <a:lnSpc>
                <a:spcPts val="1800"/>
              </a:lnSpc>
              <a:buFont typeface="Wingdings" pitchFamily="2" charset="2"/>
              <a:buNone/>
              <a:defRPr/>
            </a:pPr>
            <a:endParaRPr lang="ja-JP" altLang="en-US" sz="1200" dirty="0">
              <a:solidFill>
                <a:srgbClr val="000000"/>
              </a:solidFill>
              <a:latin typeface="HGP創英角ｺﾞｼｯｸUB" pitchFamily="50" charset="-128"/>
              <a:ea typeface="HGP創英角ｺﾞｼｯｸUB" pitchFamily="50" charset="-128"/>
            </a:endParaRPr>
          </a:p>
        </p:txBody>
      </p:sp>
      <p:sp>
        <p:nvSpPr>
          <p:cNvPr id="40969" name="テキスト ボックス 57"/>
          <p:cNvSpPr>
            <a:spLocks noChangeArrowheads="1"/>
          </p:cNvSpPr>
          <p:nvPr/>
        </p:nvSpPr>
        <p:spPr bwMode="auto">
          <a:xfrm>
            <a:off x="4211638" y="5661248"/>
            <a:ext cx="4679950"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dirty="0"/>
              <a:t>地下鉄４路線、</a:t>
            </a:r>
            <a:r>
              <a:rPr lang="ja-JP" altLang="en-US" sz="1100" dirty="0">
                <a:latin typeface="HGP創英角ｺﾞｼｯｸUB" pitchFamily="50" charset="-128"/>
              </a:rPr>
              <a:t>ＪＲ３路線、</a:t>
            </a:r>
            <a:r>
              <a:rPr lang="ja-JP" altLang="en-US" sz="1100" dirty="0"/>
              <a:t>私鉄４路線が走り、主要駅として、鶴橋駅、</a:t>
            </a:r>
            <a:r>
              <a:rPr lang="ja-JP" altLang="en-US" sz="1100" dirty="0" smtClean="0"/>
              <a:t>天王寺駅・大阪阿部野橋</a:t>
            </a:r>
            <a:r>
              <a:rPr lang="ja-JP" altLang="en-US" sz="1100" dirty="0" smtClean="0">
                <a:solidFill>
                  <a:srgbClr val="000000"/>
                </a:solidFill>
              </a:rPr>
              <a:t>駅</a:t>
            </a:r>
            <a:r>
              <a:rPr lang="ja-JP" altLang="en-US" sz="1100" dirty="0">
                <a:solidFill>
                  <a:srgbClr val="000000"/>
                </a:solidFill>
              </a:rPr>
              <a:t>を有する</a:t>
            </a:r>
            <a:endParaRPr lang="en-US" altLang="ja-JP" sz="1100" dirty="0">
              <a:solidFill>
                <a:srgbClr val="000000"/>
              </a:solidFill>
            </a:endParaRPr>
          </a:p>
          <a:p>
            <a:pPr eaLnBrk="1" hangingPunct="1">
              <a:buFont typeface="Wingdings" pitchFamily="2" charset="2"/>
              <a:buChar char="ü"/>
            </a:pPr>
            <a:endParaRPr lang="ja-JP" altLang="en-US" sz="1100" dirty="0">
              <a:solidFill>
                <a:srgbClr val="000000"/>
              </a:solidFill>
            </a:endParaRPr>
          </a:p>
          <a:p>
            <a:pPr eaLnBrk="1" hangingPunct="1">
              <a:buFont typeface="Wingdings" pitchFamily="2" charset="2"/>
              <a:buChar char="ü"/>
            </a:pPr>
            <a:r>
              <a:rPr lang="ja-JP" altLang="en-US" sz="1100" dirty="0"/>
              <a:t>東部を南北に平野川・平野川分水路が流れ、西部を上町台地が縦断</a:t>
            </a:r>
            <a:endParaRPr lang="ja-JP" altLang="en-US" sz="1100" dirty="0">
              <a:solidFill>
                <a:srgbClr val="000000"/>
              </a:solidFill>
            </a:endParaRPr>
          </a:p>
        </p:txBody>
      </p:sp>
      <p:grpSp>
        <p:nvGrpSpPr>
          <p:cNvPr id="2" name="グループ化 76"/>
          <p:cNvGrpSpPr>
            <a:grpSpLocks/>
          </p:cNvGrpSpPr>
          <p:nvPr/>
        </p:nvGrpSpPr>
        <p:grpSpPr bwMode="auto">
          <a:xfrm>
            <a:off x="4139952" y="1700213"/>
            <a:ext cx="4608761" cy="3844925"/>
            <a:chOff x="4067767" y="1556792"/>
            <a:chExt cx="4609508" cy="3843883"/>
          </a:xfrm>
        </p:grpSpPr>
        <p:grpSp>
          <p:nvGrpSpPr>
            <p:cNvPr id="3" name="グループ化 74"/>
            <p:cNvGrpSpPr>
              <a:grpSpLocks/>
            </p:cNvGrpSpPr>
            <p:nvPr/>
          </p:nvGrpSpPr>
          <p:grpSpPr bwMode="auto">
            <a:xfrm>
              <a:off x="4067767" y="1556792"/>
              <a:ext cx="4609508" cy="3843883"/>
              <a:chOff x="4067767" y="1556792"/>
              <a:chExt cx="4609508" cy="3843883"/>
            </a:xfrm>
          </p:grpSpPr>
          <p:grpSp>
            <p:nvGrpSpPr>
              <p:cNvPr id="5" name="グループ化 72"/>
              <p:cNvGrpSpPr>
                <a:grpSpLocks/>
              </p:cNvGrpSpPr>
              <p:nvPr/>
            </p:nvGrpSpPr>
            <p:grpSpPr bwMode="auto">
              <a:xfrm>
                <a:off x="4067767" y="1556792"/>
                <a:ext cx="4609508" cy="3843883"/>
                <a:chOff x="4067767" y="1556792"/>
                <a:chExt cx="4609508" cy="3843883"/>
              </a:xfrm>
            </p:grpSpPr>
            <p:grpSp>
              <p:nvGrpSpPr>
                <p:cNvPr id="6" name="グループ化 70"/>
                <p:cNvGrpSpPr>
                  <a:grpSpLocks/>
                </p:cNvGrpSpPr>
                <p:nvPr/>
              </p:nvGrpSpPr>
              <p:grpSpPr bwMode="auto">
                <a:xfrm>
                  <a:off x="4067767" y="1701215"/>
                  <a:ext cx="4609508" cy="3699460"/>
                  <a:chOff x="2468227" y="1098626"/>
                  <a:chExt cx="6280237" cy="5040238"/>
                </a:xfrm>
              </p:grpSpPr>
              <p:grpSp>
                <p:nvGrpSpPr>
                  <p:cNvPr id="7" name="グループ化 84"/>
                  <p:cNvGrpSpPr>
                    <a:grpSpLocks/>
                  </p:cNvGrpSpPr>
                  <p:nvPr/>
                </p:nvGrpSpPr>
                <p:grpSpPr bwMode="auto">
                  <a:xfrm>
                    <a:off x="3251814" y="1098626"/>
                    <a:ext cx="5496650" cy="5040238"/>
                    <a:chOff x="3251814" y="1098626"/>
                    <a:chExt cx="5496650" cy="5040238"/>
                  </a:xfrm>
                </p:grpSpPr>
                <p:grpSp>
                  <p:nvGrpSpPr>
                    <p:cNvPr id="8" name="グループ化 62"/>
                    <p:cNvGrpSpPr>
                      <a:grpSpLocks/>
                    </p:cNvGrpSpPr>
                    <p:nvPr/>
                  </p:nvGrpSpPr>
                  <p:grpSpPr bwMode="auto">
                    <a:xfrm>
                      <a:off x="3251814" y="1098626"/>
                      <a:ext cx="5496650" cy="5040238"/>
                      <a:chOff x="3251814" y="1098626"/>
                      <a:chExt cx="5496650" cy="5040238"/>
                    </a:xfrm>
                  </p:grpSpPr>
                  <p:grpSp>
                    <p:nvGrpSpPr>
                      <p:cNvPr id="9" name="グループ化 52"/>
                      <p:cNvGrpSpPr>
                        <a:grpSpLocks/>
                      </p:cNvGrpSpPr>
                      <p:nvPr/>
                    </p:nvGrpSpPr>
                    <p:grpSpPr bwMode="auto">
                      <a:xfrm>
                        <a:off x="3251814" y="1098626"/>
                        <a:ext cx="5496650" cy="5040238"/>
                        <a:chOff x="1379606" y="1170634"/>
                        <a:chExt cx="5496650" cy="5040238"/>
                      </a:xfrm>
                    </p:grpSpPr>
                    <p:grpSp>
                      <p:nvGrpSpPr>
                        <p:cNvPr id="10" name="グループ化 71"/>
                        <p:cNvGrpSpPr>
                          <a:grpSpLocks/>
                        </p:cNvGrpSpPr>
                        <p:nvPr/>
                      </p:nvGrpSpPr>
                      <p:grpSpPr bwMode="auto">
                        <a:xfrm>
                          <a:off x="1379606" y="1170634"/>
                          <a:ext cx="5319269" cy="5040238"/>
                          <a:chOff x="1739646" y="1098626"/>
                          <a:chExt cx="5319269" cy="5040238"/>
                        </a:xfrm>
                      </p:grpSpPr>
                      <p:grpSp>
                        <p:nvGrpSpPr>
                          <p:cNvPr id="11" name="グループ化 50"/>
                          <p:cNvGrpSpPr>
                            <a:grpSpLocks/>
                          </p:cNvGrpSpPr>
                          <p:nvPr/>
                        </p:nvGrpSpPr>
                        <p:grpSpPr bwMode="auto">
                          <a:xfrm>
                            <a:off x="1906212" y="1098626"/>
                            <a:ext cx="5152703" cy="5040238"/>
                            <a:chOff x="1906212" y="954610"/>
                            <a:chExt cx="5152703" cy="5040238"/>
                          </a:xfrm>
                        </p:grpSpPr>
                        <p:pic>
                          <p:nvPicPr>
                            <p:cNvPr id="41017" name="図 149"/>
                            <p:cNvPicPr>
                              <a:picLocks noChangeAspect="1"/>
                            </p:cNvPicPr>
                            <p:nvPr/>
                          </p:nvPicPr>
                          <p:blipFill>
                            <a:blip r:embed="rId3" cstate="print">
                              <a:extLst>
                                <a:ext uri="{28A0092B-C50C-407E-A947-70E740481C1C}">
                                  <a14:useLocalDpi xmlns="" xmlns:a14="http://schemas.microsoft.com/office/drawing/2010/main" val="0"/>
                                </a:ext>
                              </a:extLst>
                            </a:blip>
                            <a:srcRect l="38013" t="21251" r="35289" b="21021"/>
                            <a:stretch>
                              <a:fillRect/>
                            </a:stretch>
                          </p:blipFill>
                          <p:spPr bwMode="gray">
                            <a:xfrm>
                              <a:off x="2107593" y="1052736"/>
                              <a:ext cx="4858872" cy="492218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25" name="正方形/長方形 124"/>
                            <p:cNvSpPr/>
                            <p:nvPr/>
                          </p:nvSpPr>
                          <p:spPr bwMode="gray">
                            <a:xfrm>
                              <a:off x="2050997" y="1054074"/>
                              <a:ext cx="1373661" cy="1033562"/>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6" name="正方形/長方形 125"/>
                            <p:cNvSpPr/>
                            <p:nvPr/>
                          </p:nvSpPr>
                          <p:spPr bwMode="gray">
                            <a:xfrm>
                              <a:off x="1942835" y="2673611"/>
                              <a:ext cx="1187622" cy="568675"/>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7" name="正方形/長方形 126"/>
                            <p:cNvSpPr/>
                            <p:nvPr/>
                          </p:nvSpPr>
                          <p:spPr bwMode="gray">
                            <a:xfrm>
                              <a:off x="1906061" y="5067236"/>
                              <a:ext cx="471587" cy="668140"/>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8" name="正方形/長方形 127"/>
                            <p:cNvSpPr/>
                            <p:nvPr/>
                          </p:nvSpPr>
                          <p:spPr bwMode="gray">
                            <a:xfrm>
                              <a:off x="5282885" y="4143950"/>
                              <a:ext cx="471587" cy="1850898"/>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9" name="正方形/長方形 128"/>
                            <p:cNvSpPr/>
                            <p:nvPr/>
                          </p:nvSpPr>
                          <p:spPr bwMode="gray">
                            <a:xfrm>
                              <a:off x="6647893" y="3562300"/>
                              <a:ext cx="411016" cy="2391464"/>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0" name="正方形/長方形 9"/>
                            <p:cNvSpPr/>
                            <p:nvPr/>
                          </p:nvSpPr>
                          <p:spPr bwMode="gray">
                            <a:xfrm>
                              <a:off x="6451037" y="954610"/>
                              <a:ext cx="588403" cy="927612"/>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1" name="正方形/長方形 130"/>
                            <p:cNvSpPr/>
                            <p:nvPr/>
                          </p:nvSpPr>
                          <p:spPr bwMode="gray">
                            <a:xfrm>
                              <a:off x="4928113" y="1071372"/>
                              <a:ext cx="129795" cy="142709"/>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nvGrpSpPr>
                            <p:cNvPr id="12" name="グループ化 47"/>
                            <p:cNvGrpSpPr>
                              <a:grpSpLocks/>
                            </p:cNvGrpSpPr>
                            <p:nvPr/>
                          </p:nvGrpSpPr>
                          <p:grpSpPr bwMode="auto">
                            <a:xfrm>
                              <a:off x="3208448" y="1445208"/>
                              <a:ext cx="3301018" cy="4430714"/>
                              <a:chOff x="3280456" y="1350416"/>
                              <a:chExt cx="3301018" cy="4430714"/>
                            </a:xfrm>
                          </p:grpSpPr>
                          <p:sp>
                            <p:nvSpPr>
                              <p:cNvPr id="133" name="円/楕円 132"/>
                              <p:cNvSpPr/>
                              <p:nvPr/>
                            </p:nvSpPr>
                            <p:spPr bwMode="gray">
                              <a:xfrm>
                                <a:off x="4952529" y="2626389"/>
                                <a:ext cx="142774" cy="14487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13" name="グループ化 43"/>
                              <p:cNvGrpSpPr>
                                <a:grpSpLocks/>
                              </p:cNvGrpSpPr>
                              <p:nvPr/>
                            </p:nvGrpSpPr>
                            <p:grpSpPr bwMode="auto">
                              <a:xfrm>
                                <a:off x="3280456" y="1350416"/>
                                <a:ext cx="3301018" cy="4430714"/>
                                <a:chOff x="3280456" y="1350416"/>
                                <a:chExt cx="3301018" cy="4430714"/>
                              </a:xfrm>
                            </p:grpSpPr>
                            <p:sp>
                              <p:nvSpPr>
                                <p:cNvPr id="135" name="フリーフォーム 134"/>
                                <p:cNvSpPr/>
                                <p:nvPr/>
                              </p:nvSpPr>
                              <p:spPr bwMode="gray">
                                <a:xfrm>
                                  <a:off x="3280342" y="2929106"/>
                                  <a:ext cx="934522" cy="2852026"/>
                                </a:xfrm>
                                <a:custGeom>
                                  <a:avLst/>
                                  <a:gdLst>
                                    <a:gd name="connsiteX0" fmla="*/ 381000 w 930275"/>
                                    <a:gd name="connsiteY0" fmla="*/ 2828925 h 2828925"/>
                                    <a:gd name="connsiteX1" fmla="*/ 666750 w 930275"/>
                                    <a:gd name="connsiteY1" fmla="*/ 1066800 h 2828925"/>
                                    <a:gd name="connsiteX2" fmla="*/ 819150 w 930275"/>
                                    <a:gd name="connsiteY2" fmla="*/ 361950 h 2828925"/>
                                    <a:gd name="connsiteX3" fmla="*/ 0 w 930275"/>
                                    <a:gd name="connsiteY3" fmla="*/ 0 h 2828925"/>
                                  </a:gdLst>
                                  <a:ahLst/>
                                  <a:cxnLst>
                                    <a:cxn ang="0">
                                      <a:pos x="connsiteX0" y="connsiteY0"/>
                                    </a:cxn>
                                    <a:cxn ang="0">
                                      <a:pos x="connsiteX1" y="connsiteY1"/>
                                    </a:cxn>
                                    <a:cxn ang="0">
                                      <a:pos x="connsiteX2" y="connsiteY2"/>
                                    </a:cxn>
                                    <a:cxn ang="0">
                                      <a:pos x="connsiteX3" y="connsiteY3"/>
                                    </a:cxn>
                                  </a:cxnLst>
                                  <a:rect l="l" t="t" r="r" b="b"/>
                                  <a:pathLst>
                                    <a:path w="930275" h="2828925">
                                      <a:moveTo>
                                        <a:pt x="381000" y="2828925"/>
                                      </a:moveTo>
                                      <a:cubicBezTo>
                                        <a:pt x="487362" y="2153443"/>
                                        <a:pt x="593725" y="1477962"/>
                                        <a:pt x="666750" y="1066800"/>
                                      </a:cubicBezTo>
                                      <a:cubicBezTo>
                                        <a:pt x="739775" y="655638"/>
                                        <a:pt x="930275" y="539750"/>
                                        <a:pt x="819150" y="361950"/>
                                      </a:cubicBezTo>
                                      <a:cubicBezTo>
                                        <a:pt x="708025" y="184150"/>
                                        <a:pt x="354012" y="92075"/>
                                        <a:pt x="0" y="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44" name="フリーフォーム 143"/>
                                <p:cNvSpPr/>
                                <p:nvPr/>
                              </p:nvSpPr>
                              <p:spPr bwMode="gray">
                                <a:xfrm>
                                  <a:off x="3488013" y="1350653"/>
                                  <a:ext cx="882604" cy="3066090"/>
                                </a:xfrm>
                                <a:custGeom>
                                  <a:avLst/>
                                  <a:gdLst>
                                    <a:gd name="connsiteX0" fmla="*/ 877887 w 877887"/>
                                    <a:gd name="connsiteY0" fmla="*/ 3048000 h 3048000"/>
                                    <a:gd name="connsiteX1" fmla="*/ 115887 w 877887"/>
                                    <a:gd name="connsiteY1" fmla="*/ 2238375 h 3048000"/>
                                    <a:gd name="connsiteX2" fmla="*/ 182562 w 877887"/>
                                    <a:gd name="connsiteY2" fmla="*/ 1819275 h 3048000"/>
                                    <a:gd name="connsiteX3" fmla="*/ 268287 w 877887"/>
                                    <a:gd name="connsiteY3" fmla="*/ 1219200 h 3048000"/>
                                    <a:gd name="connsiteX4" fmla="*/ 515937 w 877887"/>
                                    <a:gd name="connsiteY4" fmla="*/ 0 h 304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887" h="3048000">
                                      <a:moveTo>
                                        <a:pt x="877887" y="3048000"/>
                                      </a:moveTo>
                                      <a:cubicBezTo>
                                        <a:pt x="554831" y="2745581"/>
                                        <a:pt x="231775" y="2443163"/>
                                        <a:pt x="115887" y="2238375"/>
                                      </a:cubicBezTo>
                                      <a:cubicBezTo>
                                        <a:pt x="0" y="2033588"/>
                                        <a:pt x="157162" y="1989138"/>
                                        <a:pt x="182562" y="1819275"/>
                                      </a:cubicBezTo>
                                      <a:cubicBezTo>
                                        <a:pt x="207962" y="1649413"/>
                                        <a:pt x="212725" y="1522412"/>
                                        <a:pt x="268287" y="1219200"/>
                                      </a:cubicBezTo>
                                      <a:cubicBezTo>
                                        <a:pt x="323849" y="915988"/>
                                        <a:pt x="419893" y="457994"/>
                                        <a:pt x="515937" y="0"/>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47" name="フリーフォーム 146"/>
                                <p:cNvSpPr/>
                                <p:nvPr/>
                              </p:nvSpPr>
                              <p:spPr bwMode="gray">
                                <a:xfrm>
                                  <a:off x="6391088" y="1835000"/>
                                  <a:ext cx="190366" cy="1554667"/>
                                </a:xfrm>
                                <a:custGeom>
                                  <a:avLst/>
                                  <a:gdLst>
                                    <a:gd name="connsiteX0" fmla="*/ 190500 w 190500"/>
                                    <a:gd name="connsiteY0" fmla="*/ 0 h 1533525"/>
                                    <a:gd name="connsiteX1" fmla="*/ 0 w 190500"/>
                                    <a:gd name="connsiteY1" fmla="*/ 1533525 h 1533525"/>
                                  </a:gdLst>
                                  <a:ahLst/>
                                  <a:cxnLst>
                                    <a:cxn ang="0">
                                      <a:pos x="connsiteX0" y="connsiteY0"/>
                                    </a:cxn>
                                    <a:cxn ang="0">
                                      <a:pos x="connsiteX1" y="connsiteY1"/>
                                    </a:cxn>
                                  </a:cxnLst>
                                  <a:rect l="l" t="t" r="r" b="b"/>
                                  <a:pathLst>
                                    <a:path w="190500" h="1533525">
                                      <a:moveTo>
                                        <a:pt x="190500" y="0"/>
                                      </a:moveTo>
                                      <a:lnTo>
                                        <a:pt x="0" y="1533525"/>
                                      </a:ln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grpSp>
                        <p:nvGrpSpPr>
                          <p:cNvPr id="14" name="グループ化 70"/>
                          <p:cNvGrpSpPr>
                            <a:grpSpLocks/>
                          </p:cNvGrpSpPr>
                          <p:nvPr/>
                        </p:nvGrpSpPr>
                        <p:grpSpPr bwMode="auto">
                          <a:xfrm>
                            <a:off x="1739646" y="1704060"/>
                            <a:ext cx="5280626" cy="3781800"/>
                            <a:chOff x="1739646" y="1704060"/>
                            <a:chExt cx="5280626" cy="3781800"/>
                          </a:xfrm>
                        </p:grpSpPr>
                        <p:sp>
                          <p:nvSpPr>
                            <p:cNvPr id="111" name="円/楕円 110"/>
                            <p:cNvSpPr/>
                            <p:nvPr/>
                          </p:nvSpPr>
                          <p:spPr bwMode="gray">
                            <a:xfrm>
                              <a:off x="3130457" y="3211159"/>
                              <a:ext cx="575423" cy="867067"/>
                            </a:xfrm>
                            <a:prstGeom prst="ellipse">
                              <a:avLst/>
                            </a:prstGeom>
                            <a:gradFill>
                              <a:gsLst>
                                <a:gs pos="100000">
                                  <a:srgbClr val="0070C0">
                                    <a:alpha val="70000"/>
                                  </a:srgbClr>
                                </a:gs>
                                <a:gs pos="30000">
                                  <a:schemeClr val="accent1">
                                    <a:lumMod val="40000"/>
                                    <a:lumOff val="60000"/>
                                    <a:alpha val="7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2" name="正方形/長方形 111"/>
                            <p:cNvSpPr/>
                            <p:nvPr/>
                          </p:nvSpPr>
                          <p:spPr bwMode="gray">
                            <a:xfrm>
                              <a:off x="1739491" y="3018716"/>
                              <a:ext cx="1103255" cy="4324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商業・</a:t>
                              </a:r>
                              <a:endParaRPr lang="en-US" altLang="ja-JP" sz="900" dirty="0">
                                <a:solidFill>
                                  <a:schemeClr val="tx1"/>
                                </a:solidFill>
                              </a:endParaRPr>
                            </a:p>
                            <a:p>
                              <a:pPr algn="ctr">
                                <a:defRPr/>
                              </a:pPr>
                              <a:r>
                                <a:rPr lang="ja-JP" altLang="en-US" sz="900" dirty="0">
                                  <a:solidFill>
                                    <a:schemeClr val="tx1"/>
                                  </a:solidFill>
                                </a:rPr>
                                <a:t>業務集積地</a:t>
                              </a:r>
                              <a:endParaRPr lang="en-US" altLang="ja-JP" sz="900" dirty="0">
                                <a:solidFill>
                                  <a:schemeClr val="tx1"/>
                                </a:solidFill>
                              </a:endParaRPr>
                            </a:p>
                          </p:txBody>
                        </p:sp>
                        <p:cxnSp>
                          <p:nvCxnSpPr>
                            <p:cNvPr id="113" name="直線コネクタ 112"/>
                            <p:cNvCxnSpPr/>
                            <p:nvPr/>
                          </p:nvCxnSpPr>
                          <p:spPr bwMode="gray">
                            <a:xfrm flipH="1" flipV="1">
                              <a:off x="2697809" y="3356030"/>
                              <a:ext cx="462934" cy="88653"/>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14" name="正方形/長方形 113"/>
                            <p:cNvSpPr/>
                            <p:nvPr/>
                          </p:nvSpPr>
                          <p:spPr bwMode="gray">
                            <a:xfrm>
                              <a:off x="3563106" y="2936550"/>
                              <a:ext cx="951828" cy="3632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四天王寺</a:t>
                              </a:r>
                              <a:endParaRPr lang="en-US" altLang="ja-JP" sz="900" dirty="0">
                                <a:solidFill>
                                  <a:schemeClr val="tx1"/>
                                </a:solidFill>
                              </a:endParaRPr>
                            </a:p>
                          </p:txBody>
                        </p:sp>
                        <p:sp>
                          <p:nvSpPr>
                            <p:cNvPr id="115" name="正方形/長方形 114"/>
                            <p:cNvSpPr/>
                            <p:nvPr/>
                          </p:nvSpPr>
                          <p:spPr bwMode="gray">
                            <a:xfrm>
                              <a:off x="3723186" y="2765732"/>
                              <a:ext cx="144937" cy="14270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6" name="正方形/長方形 115"/>
                            <p:cNvSpPr/>
                            <p:nvPr/>
                          </p:nvSpPr>
                          <p:spPr bwMode="gray">
                            <a:xfrm>
                              <a:off x="2418749" y="2666268"/>
                              <a:ext cx="1185458" cy="4259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天王寺公園・動物園</a:t>
                              </a:r>
                              <a:endParaRPr lang="en-US" altLang="ja-JP" sz="900" dirty="0">
                                <a:solidFill>
                                  <a:schemeClr val="tx1"/>
                                </a:solidFill>
                              </a:endParaRPr>
                            </a:p>
                          </p:txBody>
                        </p:sp>
                        <p:sp>
                          <p:nvSpPr>
                            <p:cNvPr id="117" name="正方形/長方形 116"/>
                            <p:cNvSpPr/>
                            <p:nvPr/>
                          </p:nvSpPr>
                          <p:spPr bwMode="gray">
                            <a:xfrm>
                              <a:off x="3418168" y="2994932"/>
                              <a:ext cx="144938" cy="14487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8" name="円/楕円 117"/>
                            <p:cNvSpPr/>
                            <p:nvPr/>
                          </p:nvSpPr>
                          <p:spPr bwMode="gray">
                            <a:xfrm>
                              <a:off x="5292080" y="1772816"/>
                              <a:ext cx="1728192" cy="3096344"/>
                            </a:xfrm>
                            <a:prstGeom prst="ellipse">
                              <a:avLst/>
                            </a:prstGeom>
                            <a:gradFill>
                              <a:gsLst>
                                <a:gs pos="100000">
                                  <a:srgbClr val="0070C0">
                                    <a:alpha val="70000"/>
                                  </a:srgbClr>
                                </a:gs>
                                <a:gs pos="30000">
                                  <a:schemeClr val="accent1">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1" name="フリーフォーム 120"/>
                            <p:cNvSpPr/>
                            <p:nvPr/>
                          </p:nvSpPr>
                          <p:spPr bwMode="gray">
                            <a:xfrm>
                              <a:off x="5336967" y="1704060"/>
                              <a:ext cx="1678678" cy="3781800"/>
                            </a:xfrm>
                            <a:custGeom>
                              <a:avLst/>
                              <a:gdLst>
                                <a:gd name="connsiteX0" fmla="*/ 429655 w 1696480"/>
                                <a:gd name="connsiteY0" fmla="*/ 219075 h 3781425"/>
                                <a:gd name="connsiteX1" fmla="*/ 629680 w 1696480"/>
                                <a:gd name="connsiteY1" fmla="*/ 66675 h 3781425"/>
                                <a:gd name="connsiteX2" fmla="*/ 658255 w 1696480"/>
                                <a:gd name="connsiteY2" fmla="*/ 57150 h 3781425"/>
                                <a:gd name="connsiteX3" fmla="*/ 696355 w 1696480"/>
                                <a:gd name="connsiteY3" fmla="*/ 38100 h 3781425"/>
                                <a:gd name="connsiteX4" fmla="*/ 743980 w 1696480"/>
                                <a:gd name="connsiteY4" fmla="*/ 28575 h 3781425"/>
                                <a:gd name="connsiteX5" fmla="*/ 772555 w 1696480"/>
                                <a:gd name="connsiteY5" fmla="*/ 9525 h 3781425"/>
                                <a:gd name="connsiteX6" fmla="*/ 810655 w 1696480"/>
                                <a:gd name="connsiteY6" fmla="*/ 0 h 3781425"/>
                                <a:gd name="connsiteX7" fmla="*/ 1077355 w 1696480"/>
                                <a:gd name="connsiteY7" fmla="*/ 9525 h 3781425"/>
                                <a:gd name="connsiteX8" fmla="*/ 1163080 w 1696480"/>
                                <a:gd name="connsiteY8" fmla="*/ 38100 h 3781425"/>
                                <a:gd name="connsiteX9" fmla="*/ 1201180 w 1696480"/>
                                <a:gd name="connsiteY9" fmla="*/ 47625 h 3781425"/>
                                <a:gd name="connsiteX10" fmla="*/ 1286905 w 1696480"/>
                                <a:gd name="connsiteY10" fmla="*/ 85725 h 3781425"/>
                                <a:gd name="connsiteX11" fmla="*/ 1372630 w 1696480"/>
                                <a:gd name="connsiteY11" fmla="*/ 133350 h 3781425"/>
                                <a:gd name="connsiteX12" fmla="*/ 1448830 w 1696480"/>
                                <a:gd name="connsiteY12" fmla="*/ 219075 h 3781425"/>
                                <a:gd name="connsiteX13" fmla="*/ 1477405 w 1696480"/>
                                <a:gd name="connsiteY13" fmla="*/ 247650 h 3781425"/>
                                <a:gd name="connsiteX14" fmla="*/ 1496455 w 1696480"/>
                                <a:gd name="connsiteY14" fmla="*/ 295275 h 3781425"/>
                                <a:gd name="connsiteX15" fmla="*/ 1525030 w 1696480"/>
                                <a:gd name="connsiteY15" fmla="*/ 333375 h 3781425"/>
                                <a:gd name="connsiteX16" fmla="*/ 1534555 w 1696480"/>
                                <a:gd name="connsiteY16" fmla="*/ 371475 h 3781425"/>
                                <a:gd name="connsiteX17" fmla="*/ 1563130 w 1696480"/>
                                <a:gd name="connsiteY17" fmla="*/ 428625 h 3781425"/>
                                <a:gd name="connsiteX18" fmla="*/ 1572655 w 1696480"/>
                                <a:gd name="connsiteY18" fmla="*/ 466725 h 3781425"/>
                                <a:gd name="connsiteX19" fmla="*/ 1591705 w 1696480"/>
                                <a:gd name="connsiteY19" fmla="*/ 523875 h 3781425"/>
                                <a:gd name="connsiteX20" fmla="*/ 1601230 w 1696480"/>
                                <a:gd name="connsiteY20" fmla="*/ 628650 h 3781425"/>
                                <a:gd name="connsiteX21" fmla="*/ 1620280 w 1696480"/>
                                <a:gd name="connsiteY21" fmla="*/ 666750 h 3781425"/>
                                <a:gd name="connsiteX22" fmla="*/ 1639330 w 1696480"/>
                                <a:gd name="connsiteY22" fmla="*/ 723900 h 3781425"/>
                                <a:gd name="connsiteX23" fmla="*/ 1658380 w 1696480"/>
                                <a:gd name="connsiteY23" fmla="*/ 857250 h 3781425"/>
                                <a:gd name="connsiteX24" fmla="*/ 1667905 w 1696480"/>
                                <a:gd name="connsiteY24" fmla="*/ 914400 h 3781425"/>
                                <a:gd name="connsiteX25" fmla="*/ 1677430 w 1696480"/>
                                <a:gd name="connsiteY25" fmla="*/ 990600 h 3781425"/>
                                <a:gd name="connsiteX26" fmla="*/ 1686955 w 1696480"/>
                                <a:gd name="connsiteY26" fmla="*/ 1485900 h 3781425"/>
                                <a:gd name="connsiteX27" fmla="*/ 1696480 w 1696480"/>
                                <a:gd name="connsiteY27" fmla="*/ 1514475 h 3781425"/>
                                <a:gd name="connsiteX28" fmla="*/ 1686955 w 1696480"/>
                                <a:gd name="connsiteY28" fmla="*/ 2924175 h 3781425"/>
                                <a:gd name="connsiteX29" fmla="*/ 1667905 w 1696480"/>
                                <a:gd name="connsiteY29" fmla="*/ 2962275 h 3781425"/>
                                <a:gd name="connsiteX30" fmla="*/ 1639330 w 1696480"/>
                                <a:gd name="connsiteY30" fmla="*/ 3057525 h 3781425"/>
                                <a:gd name="connsiteX31" fmla="*/ 1620280 w 1696480"/>
                                <a:gd name="connsiteY31" fmla="*/ 3086100 h 3781425"/>
                                <a:gd name="connsiteX32" fmla="*/ 1591705 w 1696480"/>
                                <a:gd name="connsiteY32" fmla="*/ 3162300 h 3781425"/>
                                <a:gd name="connsiteX33" fmla="*/ 1572655 w 1696480"/>
                                <a:gd name="connsiteY33" fmla="*/ 3219450 h 3781425"/>
                                <a:gd name="connsiteX34" fmla="*/ 1553605 w 1696480"/>
                                <a:gd name="connsiteY34" fmla="*/ 3248025 h 3781425"/>
                                <a:gd name="connsiteX35" fmla="*/ 1525030 w 1696480"/>
                                <a:gd name="connsiteY35" fmla="*/ 3305175 h 3781425"/>
                                <a:gd name="connsiteX36" fmla="*/ 1486930 w 1696480"/>
                                <a:gd name="connsiteY36" fmla="*/ 3343275 h 3781425"/>
                                <a:gd name="connsiteX37" fmla="*/ 1420255 w 1696480"/>
                                <a:gd name="connsiteY37" fmla="*/ 3429000 h 3781425"/>
                                <a:gd name="connsiteX38" fmla="*/ 1382155 w 1696480"/>
                                <a:gd name="connsiteY38" fmla="*/ 3457575 h 3781425"/>
                                <a:gd name="connsiteX39" fmla="*/ 1363105 w 1696480"/>
                                <a:gd name="connsiteY39" fmla="*/ 3486150 h 3781425"/>
                                <a:gd name="connsiteX40" fmla="*/ 1315480 w 1696480"/>
                                <a:gd name="connsiteY40" fmla="*/ 3514725 h 3781425"/>
                                <a:gd name="connsiteX41" fmla="*/ 1286905 w 1696480"/>
                                <a:gd name="connsiteY41" fmla="*/ 3533775 h 3781425"/>
                                <a:gd name="connsiteX42" fmla="*/ 1248805 w 1696480"/>
                                <a:gd name="connsiteY42" fmla="*/ 3562350 h 3781425"/>
                                <a:gd name="connsiteX43" fmla="*/ 1201180 w 1696480"/>
                                <a:gd name="connsiteY43" fmla="*/ 3581400 h 3781425"/>
                                <a:gd name="connsiteX44" fmla="*/ 1172605 w 1696480"/>
                                <a:gd name="connsiteY44" fmla="*/ 3600450 h 3781425"/>
                                <a:gd name="connsiteX45" fmla="*/ 1144030 w 1696480"/>
                                <a:gd name="connsiteY45" fmla="*/ 3609975 h 3781425"/>
                                <a:gd name="connsiteX46" fmla="*/ 1067830 w 1696480"/>
                                <a:gd name="connsiteY46" fmla="*/ 3657600 h 3781425"/>
                                <a:gd name="connsiteX47" fmla="*/ 1039255 w 1696480"/>
                                <a:gd name="connsiteY47" fmla="*/ 3676650 h 3781425"/>
                                <a:gd name="connsiteX48" fmla="*/ 972580 w 1696480"/>
                                <a:gd name="connsiteY48" fmla="*/ 3695700 h 3781425"/>
                                <a:gd name="connsiteX49" fmla="*/ 924955 w 1696480"/>
                                <a:gd name="connsiteY49" fmla="*/ 3724275 h 3781425"/>
                                <a:gd name="connsiteX50" fmla="*/ 867805 w 1696480"/>
                                <a:gd name="connsiteY50" fmla="*/ 3743325 h 3781425"/>
                                <a:gd name="connsiteX51" fmla="*/ 763030 w 1696480"/>
                                <a:gd name="connsiteY51" fmla="*/ 3771900 h 3781425"/>
                                <a:gd name="connsiteX52" fmla="*/ 686830 w 1696480"/>
                                <a:gd name="connsiteY52" fmla="*/ 3781425 h 3781425"/>
                                <a:gd name="connsiteX53" fmla="*/ 610630 w 1696480"/>
                                <a:gd name="connsiteY53" fmla="*/ 3771900 h 3781425"/>
                                <a:gd name="connsiteX54" fmla="*/ 553480 w 1696480"/>
                                <a:gd name="connsiteY54" fmla="*/ 3752850 h 3781425"/>
                                <a:gd name="connsiteX55" fmla="*/ 515380 w 1696480"/>
                                <a:gd name="connsiteY55" fmla="*/ 3743325 h 3781425"/>
                                <a:gd name="connsiteX56" fmla="*/ 448705 w 1696480"/>
                                <a:gd name="connsiteY56" fmla="*/ 3695700 h 3781425"/>
                                <a:gd name="connsiteX57" fmla="*/ 410605 w 1696480"/>
                                <a:gd name="connsiteY57" fmla="*/ 3638550 h 3781425"/>
                                <a:gd name="connsiteX58" fmla="*/ 353455 w 1696480"/>
                                <a:gd name="connsiteY58" fmla="*/ 3571875 h 3781425"/>
                                <a:gd name="connsiteX59" fmla="*/ 305830 w 1696480"/>
                                <a:gd name="connsiteY59" fmla="*/ 3495675 h 3781425"/>
                                <a:gd name="connsiteX60" fmla="*/ 277255 w 1696480"/>
                                <a:gd name="connsiteY60" fmla="*/ 3467100 h 3781425"/>
                                <a:gd name="connsiteX61" fmla="*/ 258205 w 1696480"/>
                                <a:gd name="connsiteY61" fmla="*/ 3419475 h 3781425"/>
                                <a:gd name="connsiteX62" fmla="*/ 229630 w 1696480"/>
                                <a:gd name="connsiteY62" fmla="*/ 3352800 h 3781425"/>
                                <a:gd name="connsiteX63" fmla="*/ 201055 w 1696480"/>
                                <a:gd name="connsiteY63" fmla="*/ 3257550 h 3781425"/>
                                <a:gd name="connsiteX64" fmla="*/ 182005 w 1696480"/>
                                <a:gd name="connsiteY64" fmla="*/ 3228975 h 3781425"/>
                                <a:gd name="connsiteX65" fmla="*/ 153430 w 1696480"/>
                                <a:gd name="connsiteY65" fmla="*/ 3105150 h 3781425"/>
                                <a:gd name="connsiteX66" fmla="*/ 143905 w 1696480"/>
                                <a:gd name="connsiteY66" fmla="*/ 3076575 h 3781425"/>
                                <a:gd name="connsiteX67" fmla="*/ 134380 w 1696480"/>
                                <a:gd name="connsiteY67" fmla="*/ 3028950 h 3781425"/>
                                <a:gd name="connsiteX68" fmla="*/ 115330 w 1696480"/>
                                <a:gd name="connsiteY68" fmla="*/ 2952750 h 3781425"/>
                                <a:gd name="connsiteX69" fmla="*/ 105805 w 1696480"/>
                                <a:gd name="connsiteY69" fmla="*/ 2847975 h 3781425"/>
                                <a:gd name="connsiteX70" fmla="*/ 86755 w 1696480"/>
                                <a:gd name="connsiteY70" fmla="*/ 2790825 h 3781425"/>
                                <a:gd name="connsiteX71" fmla="*/ 77230 w 1696480"/>
                                <a:gd name="connsiteY71" fmla="*/ 2705100 h 3781425"/>
                                <a:gd name="connsiteX72" fmla="*/ 58180 w 1696480"/>
                                <a:gd name="connsiteY72" fmla="*/ 2590800 h 3781425"/>
                                <a:gd name="connsiteX73" fmla="*/ 39130 w 1696480"/>
                                <a:gd name="connsiteY73" fmla="*/ 2466975 h 3781425"/>
                                <a:gd name="connsiteX74" fmla="*/ 29605 w 1696480"/>
                                <a:gd name="connsiteY74" fmla="*/ 2438400 h 3781425"/>
                                <a:gd name="connsiteX75" fmla="*/ 10555 w 1696480"/>
                                <a:gd name="connsiteY75" fmla="*/ 2362200 h 3781425"/>
                                <a:gd name="connsiteX76" fmla="*/ 20080 w 1696480"/>
                                <a:gd name="connsiteY76" fmla="*/ 2295525 h 3781425"/>
                                <a:gd name="connsiteX77" fmla="*/ 124855 w 1696480"/>
                                <a:gd name="connsiteY77" fmla="*/ 2305050 h 3781425"/>
                                <a:gd name="connsiteX78" fmla="*/ 162955 w 1696480"/>
                                <a:gd name="connsiteY78" fmla="*/ 2314575 h 3781425"/>
                                <a:gd name="connsiteX79" fmla="*/ 210580 w 1696480"/>
                                <a:gd name="connsiteY79" fmla="*/ 2324100 h 3781425"/>
                                <a:gd name="connsiteX80" fmla="*/ 267730 w 1696480"/>
                                <a:gd name="connsiteY80" fmla="*/ 2371725 h 3781425"/>
                                <a:gd name="connsiteX81" fmla="*/ 286780 w 1696480"/>
                                <a:gd name="connsiteY81" fmla="*/ 2428875 h 3781425"/>
                                <a:gd name="connsiteX82" fmla="*/ 315355 w 1696480"/>
                                <a:gd name="connsiteY82" fmla="*/ 2447925 h 3781425"/>
                                <a:gd name="connsiteX83" fmla="*/ 362980 w 1696480"/>
                                <a:gd name="connsiteY83" fmla="*/ 2457450 h 3781425"/>
                                <a:gd name="connsiteX84" fmla="*/ 401080 w 1696480"/>
                                <a:gd name="connsiteY84" fmla="*/ 2466975 h 3781425"/>
                                <a:gd name="connsiteX85" fmla="*/ 410605 w 1696480"/>
                                <a:gd name="connsiteY85" fmla="*/ 2495550 h 3781425"/>
                                <a:gd name="connsiteX86" fmla="*/ 429655 w 1696480"/>
                                <a:gd name="connsiteY86" fmla="*/ 2524125 h 3781425"/>
                                <a:gd name="connsiteX87" fmla="*/ 439180 w 1696480"/>
                                <a:gd name="connsiteY87" fmla="*/ 2590800 h 3781425"/>
                                <a:gd name="connsiteX88" fmla="*/ 496330 w 1696480"/>
                                <a:gd name="connsiteY88" fmla="*/ 2638425 h 3781425"/>
                                <a:gd name="connsiteX89" fmla="*/ 553480 w 1696480"/>
                                <a:gd name="connsiteY89" fmla="*/ 2686050 h 3781425"/>
                                <a:gd name="connsiteX90" fmla="*/ 591580 w 1696480"/>
                                <a:gd name="connsiteY90" fmla="*/ 2695575 h 3781425"/>
                                <a:gd name="connsiteX91" fmla="*/ 610630 w 1696480"/>
                                <a:gd name="connsiteY91" fmla="*/ 2724150 h 3781425"/>
                                <a:gd name="connsiteX92" fmla="*/ 667780 w 1696480"/>
                                <a:gd name="connsiteY92" fmla="*/ 2762250 h 3781425"/>
                                <a:gd name="connsiteX93" fmla="*/ 686830 w 1696480"/>
                                <a:gd name="connsiteY93" fmla="*/ 2790825 h 3781425"/>
                                <a:gd name="connsiteX94" fmla="*/ 743980 w 1696480"/>
                                <a:gd name="connsiteY94" fmla="*/ 2828925 h 3781425"/>
                                <a:gd name="connsiteX95" fmla="*/ 801130 w 1696480"/>
                                <a:gd name="connsiteY95" fmla="*/ 2857500 h 3781425"/>
                                <a:gd name="connsiteX96" fmla="*/ 829705 w 1696480"/>
                                <a:gd name="connsiteY96" fmla="*/ 2838450 h 3781425"/>
                                <a:gd name="connsiteX97" fmla="*/ 858280 w 1696480"/>
                                <a:gd name="connsiteY97" fmla="*/ 2781300 h 3781425"/>
                                <a:gd name="connsiteX98" fmla="*/ 915430 w 1696480"/>
                                <a:gd name="connsiteY98" fmla="*/ 2752725 h 3781425"/>
                                <a:gd name="connsiteX99" fmla="*/ 905905 w 1696480"/>
                                <a:gd name="connsiteY99" fmla="*/ 2076450 h 3781425"/>
                                <a:gd name="connsiteX100" fmla="*/ 915430 w 1696480"/>
                                <a:gd name="connsiteY100" fmla="*/ 2047875 h 3781425"/>
                                <a:gd name="connsiteX101" fmla="*/ 944005 w 1696480"/>
                                <a:gd name="connsiteY101" fmla="*/ 1981200 h 3781425"/>
                                <a:gd name="connsiteX102" fmla="*/ 1001155 w 1696480"/>
                                <a:gd name="connsiteY102" fmla="*/ 1924050 h 3781425"/>
                                <a:gd name="connsiteX103" fmla="*/ 1058305 w 1696480"/>
                                <a:gd name="connsiteY103" fmla="*/ 1895475 h 3781425"/>
                                <a:gd name="connsiteX104" fmla="*/ 1115455 w 1696480"/>
                                <a:gd name="connsiteY104" fmla="*/ 1914525 h 3781425"/>
                                <a:gd name="connsiteX105" fmla="*/ 1134505 w 1696480"/>
                                <a:gd name="connsiteY105" fmla="*/ 1943100 h 3781425"/>
                                <a:gd name="connsiteX106" fmla="*/ 1191655 w 1696480"/>
                                <a:gd name="connsiteY106" fmla="*/ 1962150 h 3781425"/>
                                <a:gd name="connsiteX107" fmla="*/ 1220230 w 1696480"/>
                                <a:gd name="connsiteY107" fmla="*/ 1971675 h 3781425"/>
                                <a:gd name="connsiteX108" fmla="*/ 1248805 w 1696480"/>
                                <a:gd name="connsiteY108" fmla="*/ 1990725 h 3781425"/>
                                <a:gd name="connsiteX109" fmla="*/ 1334530 w 1696480"/>
                                <a:gd name="connsiteY109" fmla="*/ 1971675 h 3781425"/>
                                <a:gd name="connsiteX110" fmla="*/ 1344055 w 1696480"/>
                                <a:gd name="connsiteY110" fmla="*/ 1943100 h 3781425"/>
                                <a:gd name="connsiteX111" fmla="*/ 1334530 w 1696480"/>
                                <a:gd name="connsiteY111" fmla="*/ 1790700 h 3781425"/>
                                <a:gd name="connsiteX112" fmla="*/ 1305955 w 1696480"/>
                                <a:gd name="connsiteY112" fmla="*/ 1733550 h 3781425"/>
                                <a:gd name="connsiteX113" fmla="*/ 1286905 w 1696480"/>
                                <a:gd name="connsiteY113" fmla="*/ 1676400 h 3781425"/>
                                <a:gd name="connsiteX114" fmla="*/ 1277380 w 1696480"/>
                                <a:gd name="connsiteY114" fmla="*/ 1600200 h 3781425"/>
                                <a:gd name="connsiteX115" fmla="*/ 1267855 w 1696480"/>
                                <a:gd name="connsiteY115" fmla="*/ 1562100 h 3781425"/>
                                <a:gd name="connsiteX116" fmla="*/ 1258330 w 1696480"/>
                                <a:gd name="connsiteY116" fmla="*/ 1476375 h 3781425"/>
                                <a:gd name="connsiteX117" fmla="*/ 1239280 w 1696480"/>
                                <a:gd name="connsiteY117" fmla="*/ 1419225 h 3781425"/>
                                <a:gd name="connsiteX118" fmla="*/ 1229755 w 1696480"/>
                                <a:gd name="connsiteY118" fmla="*/ 1371600 h 3781425"/>
                                <a:gd name="connsiteX119" fmla="*/ 1210705 w 1696480"/>
                                <a:gd name="connsiteY119" fmla="*/ 1314450 h 3781425"/>
                                <a:gd name="connsiteX120" fmla="*/ 1220230 w 1696480"/>
                                <a:gd name="connsiteY120" fmla="*/ 1162050 h 3781425"/>
                                <a:gd name="connsiteX121" fmla="*/ 1248805 w 1696480"/>
                                <a:gd name="connsiteY121" fmla="*/ 1104900 h 3781425"/>
                                <a:gd name="connsiteX122" fmla="*/ 1429780 w 1696480"/>
                                <a:gd name="connsiteY122" fmla="*/ 1095375 h 3781425"/>
                                <a:gd name="connsiteX123" fmla="*/ 1563130 w 1696480"/>
                                <a:gd name="connsiteY123" fmla="*/ 1085850 h 3781425"/>
                                <a:gd name="connsiteX124" fmla="*/ 1572655 w 1696480"/>
                                <a:gd name="connsiteY124" fmla="*/ 1047750 h 3781425"/>
                                <a:gd name="connsiteX125" fmla="*/ 1572655 w 1696480"/>
                                <a:gd name="connsiteY125" fmla="*/ 933450 h 3781425"/>
                                <a:gd name="connsiteX126" fmla="*/ 1477405 w 1696480"/>
                                <a:gd name="connsiteY126" fmla="*/ 923925 h 3781425"/>
                                <a:gd name="connsiteX127" fmla="*/ 1391680 w 1696480"/>
                                <a:gd name="connsiteY127" fmla="*/ 885825 h 3781425"/>
                                <a:gd name="connsiteX128" fmla="*/ 1372630 w 1696480"/>
                                <a:gd name="connsiteY128" fmla="*/ 857250 h 3781425"/>
                                <a:gd name="connsiteX129" fmla="*/ 1325005 w 1696480"/>
                                <a:gd name="connsiteY129" fmla="*/ 809625 h 3781425"/>
                                <a:gd name="connsiteX130" fmla="*/ 1315480 w 1696480"/>
                                <a:gd name="connsiteY130" fmla="*/ 781050 h 3781425"/>
                                <a:gd name="connsiteX131" fmla="*/ 1258330 w 1696480"/>
                                <a:gd name="connsiteY131" fmla="*/ 685800 h 3781425"/>
                                <a:gd name="connsiteX132" fmla="*/ 1248805 w 1696480"/>
                                <a:gd name="connsiteY132" fmla="*/ 647700 h 3781425"/>
                                <a:gd name="connsiteX133" fmla="*/ 1210705 w 1696480"/>
                                <a:gd name="connsiteY133" fmla="*/ 590550 h 3781425"/>
                                <a:gd name="connsiteX134" fmla="*/ 1182130 w 1696480"/>
                                <a:gd name="connsiteY134" fmla="*/ 504825 h 3781425"/>
                                <a:gd name="connsiteX135" fmla="*/ 1172605 w 1696480"/>
                                <a:gd name="connsiteY135" fmla="*/ 476250 h 3781425"/>
                                <a:gd name="connsiteX136" fmla="*/ 1153555 w 1696480"/>
                                <a:gd name="connsiteY136" fmla="*/ 447675 h 3781425"/>
                                <a:gd name="connsiteX137" fmla="*/ 1096405 w 1696480"/>
                                <a:gd name="connsiteY137" fmla="*/ 314325 h 3781425"/>
                                <a:gd name="connsiteX138" fmla="*/ 1039255 w 1696480"/>
                                <a:gd name="connsiteY138" fmla="*/ 276225 h 3781425"/>
                                <a:gd name="connsiteX139" fmla="*/ 924955 w 1696480"/>
                                <a:gd name="connsiteY139" fmla="*/ 247650 h 3781425"/>
                                <a:gd name="connsiteX140" fmla="*/ 896380 w 1696480"/>
                                <a:gd name="connsiteY140" fmla="*/ 228600 h 3781425"/>
                                <a:gd name="connsiteX141" fmla="*/ 763030 w 1696480"/>
                                <a:gd name="connsiteY141" fmla="*/ 209550 h 3781425"/>
                                <a:gd name="connsiteX142" fmla="*/ 648730 w 1696480"/>
                                <a:gd name="connsiteY142" fmla="*/ 190500 h 3781425"/>
                                <a:gd name="connsiteX143" fmla="*/ 429655 w 1696480"/>
                                <a:gd name="connsiteY143" fmla="*/ 219075 h 378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696480" h="3781425">
                                  <a:moveTo>
                                    <a:pt x="429655" y="219075"/>
                                  </a:moveTo>
                                  <a:cubicBezTo>
                                    <a:pt x="426480" y="198438"/>
                                    <a:pt x="549570" y="93378"/>
                                    <a:pt x="629680" y="66675"/>
                                  </a:cubicBezTo>
                                  <a:cubicBezTo>
                                    <a:pt x="639205" y="63500"/>
                                    <a:pt x="649027" y="61105"/>
                                    <a:pt x="658255" y="57150"/>
                                  </a:cubicBezTo>
                                  <a:cubicBezTo>
                                    <a:pt x="671306" y="51557"/>
                                    <a:pt x="682885" y="42590"/>
                                    <a:pt x="696355" y="38100"/>
                                  </a:cubicBezTo>
                                  <a:cubicBezTo>
                                    <a:pt x="711714" y="32980"/>
                                    <a:pt x="728105" y="31750"/>
                                    <a:pt x="743980" y="28575"/>
                                  </a:cubicBezTo>
                                  <a:cubicBezTo>
                                    <a:pt x="753505" y="22225"/>
                                    <a:pt x="762033" y="14034"/>
                                    <a:pt x="772555" y="9525"/>
                                  </a:cubicBezTo>
                                  <a:cubicBezTo>
                                    <a:pt x="784587" y="4368"/>
                                    <a:pt x="797564" y="0"/>
                                    <a:pt x="810655" y="0"/>
                                  </a:cubicBezTo>
                                  <a:cubicBezTo>
                                    <a:pt x="899612" y="0"/>
                                    <a:pt x="988455" y="6350"/>
                                    <a:pt x="1077355" y="9525"/>
                                  </a:cubicBezTo>
                                  <a:cubicBezTo>
                                    <a:pt x="1181725" y="30399"/>
                                    <a:pt x="1072942" y="4298"/>
                                    <a:pt x="1163080" y="38100"/>
                                  </a:cubicBezTo>
                                  <a:cubicBezTo>
                                    <a:pt x="1175337" y="42697"/>
                                    <a:pt x="1188761" y="43485"/>
                                    <a:pt x="1201180" y="47625"/>
                                  </a:cubicBezTo>
                                  <a:cubicBezTo>
                                    <a:pt x="1257650" y="66448"/>
                                    <a:pt x="1237115" y="63596"/>
                                    <a:pt x="1286905" y="85725"/>
                                  </a:cubicBezTo>
                                  <a:cubicBezTo>
                                    <a:pt x="1341508" y="109993"/>
                                    <a:pt x="1328058" y="95146"/>
                                    <a:pt x="1372630" y="133350"/>
                                  </a:cubicBezTo>
                                  <a:cubicBezTo>
                                    <a:pt x="1402703" y="159127"/>
                                    <a:pt x="1422103" y="189007"/>
                                    <a:pt x="1448830" y="219075"/>
                                  </a:cubicBezTo>
                                  <a:cubicBezTo>
                                    <a:pt x="1457779" y="229143"/>
                                    <a:pt x="1467880" y="238125"/>
                                    <a:pt x="1477405" y="247650"/>
                                  </a:cubicBezTo>
                                  <a:cubicBezTo>
                                    <a:pt x="1483755" y="263525"/>
                                    <a:pt x="1488152" y="280329"/>
                                    <a:pt x="1496455" y="295275"/>
                                  </a:cubicBezTo>
                                  <a:cubicBezTo>
                                    <a:pt x="1504165" y="309152"/>
                                    <a:pt x="1517930" y="319176"/>
                                    <a:pt x="1525030" y="333375"/>
                                  </a:cubicBezTo>
                                  <a:cubicBezTo>
                                    <a:pt x="1530884" y="345084"/>
                                    <a:pt x="1530959" y="358888"/>
                                    <a:pt x="1534555" y="371475"/>
                                  </a:cubicBezTo>
                                  <a:cubicBezTo>
                                    <a:pt x="1544414" y="405981"/>
                                    <a:pt x="1542258" y="397316"/>
                                    <a:pt x="1563130" y="428625"/>
                                  </a:cubicBezTo>
                                  <a:cubicBezTo>
                                    <a:pt x="1566305" y="441325"/>
                                    <a:pt x="1568893" y="454186"/>
                                    <a:pt x="1572655" y="466725"/>
                                  </a:cubicBezTo>
                                  <a:cubicBezTo>
                                    <a:pt x="1578425" y="485959"/>
                                    <a:pt x="1588215" y="504100"/>
                                    <a:pt x="1591705" y="523875"/>
                                  </a:cubicBezTo>
                                  <a:cubicBezTo>
                                    <a:pt x="1597799" y="558410"/>
                                    <a:pt x="1594352" y="594262"/>
                                    <a:pt x="1601230" y="628650"/>
                                  </a:cubicBezTo>
                                  <a:cubicBezTo>
                                    <a:pt x="1604015" y="642573"/>
                                    <a:pt x="1615007" y="653567"/>
                                    <a:pt x="1620280" y="666750"/>
                                  </a:cubicBezTo>
                                  <a:cubicBezTo>
                                    <a:pt x="1627738" y="685394"/>
                                    <a:pt x="1632980" y="704850"/>
                                    <a:pt x="1639330" y="723900"/>
                                  </a:cubicBezTo>
                                  <a:cubicBezTo>
                                    <a:pt x="1645680" y="768350"/>
                                    <a:pt x="1651719" y="812845"/>
                                    <a:pt x="1658380" y="857250"/>
                                  </a:cubicBezTo>
                                  <a:cubicBezTo>
                                    <a:pt x="1661245" y="876349"/>
                                    <a:pt x="1665174" y="895281"/>
                                    <a:pt x="1667905" y="914400"/>
                                  </a:cubicBezTo>
                                  <a:cubicBezTo>
                                    <a:pt x="1671525" y="939740"/>
                                    <a:pt x="1674255" y="965200"/>
                                    <a:pt x="1677430" y="990600"/>
                                  </a:cubicBezTo>
                                  <a:cubicBezTo>
                                    <a:pt x="1680605" y="1155700"/>
                                    <a:pt x="1680954" y="1320879"/>
                                    <a:pt x="1686955" y="1485900"/>
                                  </a:cubicBezTo>
                                  <a:cubicBezTo>
                                    <a:pt x="1687320" y="1495934"/>
                                    <a:pt x="1696480" y="1504435"/>
                                    <a:pt x="1696480" y="1514475"/>
                                  </a:cubicBezTo>
                                  <a:cubicBezTo>
                                    <a:pt x="1696480" y="1984386"/>
                                    <a:pt x="1696228" y="2454356"/>
                                    <a:pt x="1686955" y="2924175"/>
                                  </a:cubicBezTo>
                                  <a:cubicBezTo>
                                    <a:pt x="1686675" y="2938371"/>
                                    <a:pt x="1672891" y="2948980"/>
                                    <a:pt x="1667905" y="2962275"/>
                                  </a:cubicBezTo>
                                  <a:cubicBezTo>
                                    <a:pt x="1656495" y="2992701"/>
                                    <a:pt x="1657940" y="3029610"/>
                                    <a:pt x="1639330" y="3057525"/>
                                  </a:cubicBezTo>
                                  <a:lnTo>
                                    <a:pt x="1620280" y="3086100"/>
                                  </a:lnTo>
                                  <a:cubicBezTo>
                                    <a:pt x="1597699" y="3199006"/>
                                    <a:pt x="1627380" y="3082032"/>
                                    <a:pt x="1591705" y="3162300"/>
                                  </a:cubicBezTo>
                                  <a:cubicBezTo>
                                    <a:pt x="1583550" y="3180650"/>
                                    <a:pt x="1583794" y="3202742"/>
                                    <a:pt x="1572655" y="3219450"/>
                                  </a:cubicBezTo>
                                  <a:cubicBezTo>
                                    <a:pt x="1566305" y="3228975"/>
                                    <a:pt x="1558725" y="3237786"/>
                                    <a:pt x="1553605" y="3248025"/>
                                  </a:cubicBezTo>
                                  <a:cubicBezTo>
                                    <a:pt x="1533323" y="3288589"/>
                                    <a:pt x="1557787" y="3266959"/>
                                    <a:pt x="1525030" y="3305175"/>
                                  </a:cubicBezTo>
                                  <a:cubicBezTo>
                                    <a:pt x="1513341" y="3318812"/>
                                    <a:pt x="1498531" y="3329564"/>
                                    <a:pt x="1486930" y="3343275"/>
                                  </a:cubicBezTo>
                                  <a:cubicBezTo>
                                    <a:pt x="1463547" y="3370910"/>
                                    <a:pt x="1449215" y="3407280"/>
                                    <a:pt x="1420255" y="3429000"/>
                                  </a:cubicBezTo>
                                  <a:cubicBezTo>
                                    <a:pt x="1407555" y="3438525"/>
                                    <a:pt x="1393380" y="3446350"/>
                                    <a:pt x="1382155" y="3457575"/>
                                  </a:cubicBezTo>
                                  <a:cubicBezTo>
                                    <a:pt x="1374060" y="3465670"/>
                                    <a:pt x="1371797" y="3478700"/>
                                    <a:pt x="1363105" y="3486150"/>
                                  </a:cubicBezTo>
                                  <a:cubicBezTo>
                                    <a:pt x="1349049" y="3498198"/>
                                    <a:pt x="1331179" y="3504913"/>
                                    <a:pt x="1315480" y="3514725"/>
                                  </a:cubicBezTo>
                                  <a:cubicBezTo>
                                    <a:pt x="1305772" y="3520792"/>
                                    <a:pt x="1296220" y="3527121"/>
                                    <a:pt x="1286905" y="3533775"/>
                                  </a:cubicBezTo>
                                  <a:cubicBezTo>
                                    <a:pt x="1273987" y="3543002"/>
                                    <a:pt x="1262682" y="3554640"/>
                                    <a:pt x="1248805" y="3562350"/>
                                  </a:cubicBezTo>
                                  <a:cubicBezTo>
                                    <a:pt x="1233859" y="3570653"/>
                                    <a:pt x="1216473" y="3573754"/>
                                    <a:pt x="1201180" y="3581400"/>
                                  </a:cubicBezTo>
                                  <a:cubicBezTo>
                                    <a:pt x="1190941" y="3586520"/>
                                    <a:pt x="1182844" y="3595330"/>
                                    <a:pt x="1172605" y="3600450"/>
                                  </a:cubicBezTo>
                                  <a:cubicBezTo>
                                    <a:pt x="1163625" y="3604940"/>
                                    <a:pt x="1152844" y="3605167"/>
                                    <a:pt x="1144030" y="3609975"/>
                                  </a:cubicBezTo>
                                  <a:cubicBezTo>
                                    <a:pt x="1117734" y="3624318"/>
                                    <a:pt x="1092752" y="3640985"/>
                                    <a:pt x="1067830" y="3657600"/>
                                  </a:cubicBezTo>
                                  <a:cubicBezTo>
                                    <a:pt x="1058305" y="3663950"/>
                                    <a:pt x="1049494" y="3671530"/>
                                    <a:pt x="1039255" y="3676650"/>
                                  </a:cubicBezTo>
                                  <a:cubicBezTo>
                                    <a:pt x="1025590" y="3683482"/>
                                    <a:pt x="984787" y="3692648"/>
                                    <a:pt x="972580" y="3695700"/>
                                  </a:cubicBezTo>
                                  <a:cubicBezTo>
                                    <a:pt x="956705" y="3705225"/>
                                    <a:pt x="941809" y="3716614"/>
                                    <a:pt x="924955" y="3724275"/>
                                  </a:cubicBezTo>
                                  <a:cubicBezTo>
                                    <a:pt x="906674" y="3732584"/>
                                    <a:pt x="887113" y="3737808"/>
                                    <a:pt x="867805" y="3743325"/>
                                  </a:cubicBezTo>
                                  <a:cubicBezTo>
                                    <a:pt x="863350" y="3744598"/>
                                    <a:pt x="781187" y="3768874"/>
                                    <a:pt x="763030" y="3771900"/>
                                  </a:cubicBezTo>
                                  <a:cubicBezTo>
                                    <a:pt x="737781" y="3776108"/>
                                    <a:pt x="712230" y="3778250"/>
                                    <a:pt x="686830" y="3781425"/>
                                  </a:cubicBezTo>
                                  <a:cubicBezTo>
                                    <a:pt x="661430" y="3778250"/>
                                    <a:pt x="635659" y="3777263"/>
                                    <a:pt x="610630" y="3771900"/>
                                  </a:cubicBezTo>
                                  <a:cubicBezTo>
                                    <a:pt x="590995" y="3767693"/>
                                    <a:pt x="572961" y="3757720"/>
                                    <a:pt x="553480" y="3752850"/>
                                  </a:cubicBezTo>
                                  <a:lnTo>
                                    <a:pt x="515380" y="3743325"/>
                                  </a:lnTo>
                                  <a:cubicBezTo>
                                    <a:pt x="501478" y="3734057"/>
                                    <a:pt x="457297" y="3705366"/>
                                    <a:pt x="448705" y="3695700"/>
                                  </a:cubicBezTo>
                                  <a:cubicBezTo>
                                    <a:pt x="433494" y="3678588"/>
                                    <a:pt x="426794" y="3654739"/>
                                    <a:pt x="410605" y="3638550"/>
                                  </a:cubicBezTo>
                                  <a:cubicBezTo>
                                    <a:pt x="381173" y="3609118"/>
                                    <a:pt x="377893" y="3608532"/>
                                    <a:pt x="353455" y="3571875"/>
                                  </a:cubicBezTo>
                                  <a:cubicBezTo>
                                    <a:pt x="347259" y="3562581"/>
                                    <a:pt x="317670" y="3509882"/>
                                    <a:pt x="305830" y="3495675"/>
                                  </a:cubicBezTo>
                                  <a:cubicBezTo>
                                    <a:pt x="297206" y="3485327"/>
                                    <a:pt x="286780" y="3476625"/>
                                    <a:pt x="277255" y="3467100"/>
                                  </a:cubicBezTo>
                                  <a:cubicBezTo>
                                    <a:pt x="270905" y="3451225"/>
                                    <a:pt x="265149" y="3435099"/>
                                    <a:pt x="258205" y="3419475"/>
                                  </a:cubicBezTo>
                                  <a:cubicBezTo>
                                    <a:pt x="237885" y="3373755"/>
                                    <a:pt x="241368" y="3393884"/>
                                    <a:pt x="229630" y="3352800"/>
                                  </a:cubicBezTo>
                                  <a:cubicBezTo>
                                    <a:pt x="222974" y="3329505"/>
                                    <a:pt x="212373" y="3274527"/>
                                    <a:pt x="201055" y="3257550"/>
                                  </a:cubicBezTo>
                                  <a:lnTo>
                                    <a:pt x="182005" y="3228975"/>
                                  </a:lnTo>
                                  <a:cubicBezTo>
                                    <a:pt x="174449" y="3191195"/>
                                    <a:pt x="164918" y="3139615"/>
                                    <a:pt x="153430" y="3105150"/>
                                  </a:cubicBezTo>
                                  <a:cubicBezTo>
                                    <a:pt x="150255" y="3095625"/>
                                    <a:pt x="146340" y="3086315"/>
                                    <a:pt x="143905" y="3076575"/>
                                  </a:cubicBezTo>
                                  <a:cubicBezTo>
                                    <a:pt x="139978" y="3060869"/>
                                    <a:pt x="138020" y="3044725"/>
                                    <a:pt x="134380" y="3028950"/>
                                  </a:cubicBezTo>
                                  <a:cubicBezTo>
                                    <a:pt x="128493" y="3003439"/>
                                    <a:pt x="121680" y="2978150"/>
                                    <a:pt x="115330" y="2952750"/>
                                  </a:cubicBezTo>
                                  <a:cubicBezTo>
                                    <a:pt x="112155" y="2917825"/>
                                    <a:pt x="111899" y="2882510"/>
                                    <a:pt x="105805" y="2847975"/>
                                  </a:cubicBezTo>
                                  <a:cubicBezTo>
                                    <a:pt x="102315" y="2828200"/>
                                    <a:pt x="86755" y="2790825"/>
                                    <a:pt x="86755" y="2790825"/>
                                  </a:cubicBezTo>
                                  <a:cubicBezTo>
                                    <a:pt x="83580" y="2762250"/>
                                    <a:pt x="81296" y="2733562"/>
                                    <a:pt x="77230" y="2705100"/>
                                  </a:cubicBezTo>
                                  <a:cubicBezTo>
                                    <a:pt x="71768" y="2666863"/>
                                    <a:pt x="62971" y="2629127"/>
                                    <a:pt x="58180" y="2590800"/>
                                  </a:cubicBezTo>
                                  <a:cubicBezTo>
                                    <a:pt x="52396" y="2544531"/>
                                    <a:pt x="50039" y="2510610"/>
                                    <a:pt x="39130" y="2466975"/>
                                  </a:cubicBezTo>
                                  <a:cubicBezTo>
                                    <a:pt x="36695" y="2457235"/>
                                    <a:pt x="32040" y="2448140"/>
                                    <a:pt x="29605" y="2438400"/>
                                  </a:cubicBezTo>
                                  <a:lnTo>
                                    <a:pt x="10555" y="2362200"/>
                                  </a:lnTo>
                                  <a:cubicBezTo>
                                    <a:pt x="13730" y="2339975"/>
                                    <a:pt x="0" y="2305565"/>
                                    <a:pt x="20080" y="2295525"/>
                                  </a:cubicBezTo>
                                  <a:cubicBezTo>
                                    <a:pt x="51447" y="2279842"/>
                                    <a:pt x="90094" y="2300415"/>
                                    <a:pt x="124855" y="2305050"/>
                                  </a:cubicBezTo>
                                  <a:cubicBezTo>
                                    <a:pt x="137831" y="2306780"/>
                                    <a:pt x="150176" y="2311735"/>
                                    <a:pt x="162955" y="2314575"/>
                                  </a:cubicBezTo>
                                  <a:cubicBezTo>
                                    <a:pt x="178759" y="2318087"/>
                                    <a:pt x="194705" y="2320925"/>
                                    <a:pt x="210580" y="2324100"/>
                                  </a:cubicBezTo>
                                  <a:cubicBezTo>
                                    <a:pt x="228365" y="2335957"/>
                                    <a:pt x="256945" y="2352312"/>
                                    <a:pt x="267730" y="2371725"/>
                                  </a:cubicBezTo>
                                  <a:cubicBezTo>
                                    <a:pt x="277482" y="2389278"/>
                                    <a:pt x="270072" y="2417736"/>
                                    <a:pt x="286780" y="2428875"/>
                                  </a:cubicBezTo>
                                  <a:cubicBezTo>
                                    <a:pt x="296305" y="2435225"/>
                                    <a:pt x="304636" y="2443905"/>
                                    <a:pt x="315355" y="2447925"/>
                                  </a:cubicBezTo>
                                  <a:cubicBezTo>
                                    <a:pt x="330514" y="2453609"/>
                                    <a:pt x="347176" y="2453938"/>
                                    <a:pt x="362980" y="2457450"/>
                                  </a:cubicBezTo>
                                  <a:cubicBezTo>
                                    <a:pt x="375759" y="2460290"/>
                                    <a:pt x="388380" y="2463800"/>
                                    <a:pt x="401080" y="2466975"/>
                                  </a:cubicBezTo>
                                  <a:cubicBezTo>
                                    <a:pt x="404255" y="2476500"/>
                                    <a:pt x="406115" y="2486570"/>
                                    <a:pt x="410605" y="2495550"/>
                                  </a:cubicBezTo>
                                  <a:cubicBezTo>
                                    <a:pt x="415725" y="2505789"/>
                                    <a:pt x="426366" y="2513160"/>
                                    <a:pt x="429655" y="2524125"/>
                                  </a:cubicBezTo>
                                  <a:cubicBezTo>
                                    <a:pt x="436106" y="2545629"/>
                                    <a:pt x="430842" y="2569955"/>
                                    <a:pt x="439180" y="2590800"/>
                                  </a:cubicBezTo>
                                  <a:cubicBezTo>
                                    <a:pt x="447528" y="2611671"/>
                                    <a:pt x="480616" y="2625330"/>
                                    <a:pt x="496330" y="2638425"/>
                                  </a:cubicBezTo>
                                  <a:cubicBezTo>
                                    <a:pt x="520562" y="2658618"/>
                                    <a:pt x="524267" y="2673530"/>
                                    <a:pt x="553480" y="2686050"/>
                                  </a:cubicBezTo>
                                  <a:cubicBezTo>
                                    <a:pt x="565512" y="2691207"/>
                                    <a:pt x="578880" y="2692400"/>
                                    <a:pt x="591580" y="2695575"/>
                                  </a:cubicBezTo>
                                  <a:cubicBezTo>
                                    <a:pt x="597930" y="2705100"/>
                                    <a:pt x="602015" y="2716612"/>
                                    <a:pt x="610630" y="2724150"/>
                                  </a:cubicBezTo>
                                  <a:cubicBezTo>
                                    <a:pt x="627860" y="2739227"/>
                                    <a:pt x="667780" y="2762250"/>
                                    <a:pt x="667780" y="2762250"/>
                                  </a:cubicBezTo>
                                  <a:cubicBezTo>
                                    <a:pt x="674130" y="2771775"/>
                                    <a:pt x="678215" y="2783287"/>
                                    <a:pt x="686830" y="2790825"/>
                                  </a:cubicBezTo>
                                  <a:cubicBezTo>
                                    <a:pt x="704060" y="2805902"/>
                                    <a:pt x="724930" y="2816225"/>
                                    <a:pt x="743980" y="2828925"/>
                                  </a:cubicBezTo>
                                  <a:cubicBezTo>
                                    <a:pt x="780909" y="2853544"/>
                                    <a:pt x="761695" y="2844355"/>
                                    <a:pt x="801130" y="2857500"/>
                                  </a:cubicBezTo>
                                  <a:cubicBezTo>
                                    <a:pt x="810655" y="2851150"/>
                                    <a:pt x="822554" y="2847389"/>
                                    <a:pt x="829705" y="2838450"/>
                                  </a:cubicBezTo>
                                  <a:cubicBezTo>
                                    <a:pt x="891680" y="2760981"/>
                                    <a:pt x="777986" y="2861594"/>
                                    <a:pt x="858280" y="2781300"/>
                                  </a:cubicBezTo>
                                  <a:cubicBezTo>
                                    <a:pt x="876744" y="2762836"/>
                                    <a:pt x="892189" y="2760472"/>
                                    <a:pt x="915430" y="2752725"/>
                                  </a:cubicBezTo>
                                  <a:cubicBezTo>
                                    <a:pt x="887382" y="2416144"/>
                                    <a:pt x="888123" y="2521004"/>
                                    <a:pt x="905905" y="2076450"/>
                                  </a:cubicBezTo>
                                  <a:cubicBezTo>
                                    <a:pt x="906306" y="2066418"/>
                                    <a:pt x="912672" y="2057529"/>
                                    <a:pt x="915430" y="2047875"/>
                                  </a:cubicBezTo>
                                  <a:cubicBezTo>
                                    <a:pt x="925570" y="2012383"/>
                                    <a:pt x="919583" y="2008674"/>
                                    <a:pt x="944005" y="1981200"/>
                                  </a:cubicBezTo>
                                  <a:cubicBezTo>
                                    <a:pt x="961903" y="1961064"/>
                                    <a:pt x="975597" y="1932569"/>
                                    <a:pt x="1001155" y="1924050"/>
                                  </a:cubicBezTo>
                                  <a:cubicBezTo>
                                    <a:pt x="1040590" y="1910905"/>
                                    <a:pt x="1021376" y="1920094"/>
                                    <a:pt x="1058305" y="1895475"/>
                                  </a:cubicBezTo>
                                  <a:cubicBezTo>
                                    <a:pt x="1077355" y="1901825"/>
                                    <a:pt x="1104316" y="1897817"/>
                                    <a:pt x="1115455" y="1914525"/>
                                  </a:cubicBezTo>
                                  <a:cubicBezTo>
                                    <a:pt x="1121805" y="1924050"/>
                                    <a:pt x="1124797" y="1937033"/>
                                    <a:pt x="1134505" y="1943100"/>
                                  </a:cubicBezTo>
                                  <a:cubicBezTo>
                                    <a:pt x="1151533" y="1953743"/>
                                    <a:pt x="1172605" y="1955800"/>
                                    <a:pt x="1191655" y="1962150"/>
                                  </a:cubicBezTo>
                                  <a:cubicBezTo>
                                    <a:pt x="1201180" y="1965325"/>
                                    <a:pt x="1211876" y="1966106"/>
                                    <a:pt x="1220230" y="1971675"/>
                                  </a:cubicBezTo>
                                  <a:lnTo>
                                    <a:pt x="1248805" y="1990725"/>
                                  </a:lnTo>
                                  <a:cubicBezTo>
                                    <a:pt x="1277380" y="1984375"/>
                                    <a:pt x="1308348" y="1984766"/>
                                    <a:pt x="1334530" y="1971675"/>
                                  </a:cubicBezTo>
                                  <a:cubicBezTo>
                                    <a:pt x="1343510" y="1967185"/>
                                    <a:pt x="1344055" y="1953140"/>
                                    <a:pt x="1344055" y="1943100"/>
                                  </a:cubicBezTo>
                                  <a:cubicBezTo>
                                    <a:pt x="1344055" y="1892201"/>
                                    <a:pt x="1339858" y="1841319"/>
                                    <a:pt x="1334530" y="1790700"/>
                                  </a:cubicBezTo>
                                  <a:cubicBezTo>
                                    <a:pt x="1330936" y="1756561"/>
                                    <a:pt x="1319684" y="1764440"/>
                                    <a:pt x="1305955" y="1733550"/>
                                  </a:cubicBezTo>
                                  <a:cubicBezTo>
                                    <a:pt x="1297800" y="1715200"/>
                                    <a:pt x="1286905" y="1676400"/>
                                    <a:pt x="1286905" y="1676400"/>
                                  </a:cubicBezTo>
                                  <a:cubicBezTo>
                                    <a:pt x="1283730" y="1651000"/>
                                    <a:pt x="1281588" y="1625449"/>
                                    <a:pt x="1277380" y="1600200"/>
                                  </a:cubicBezTo>
                                  <a:cubicBezTo>
                                    <a:pt x="1275228" y="1587287"/>
                                    <a:pt x="1269846" y="1575039"/>
                                    <a:pt x="1267855" y="1562100"/>
                                  </a:cubicBezTo>
                                  <a:cubicBezTo>
                                    <a:pt x="1263483" y="1533683"/>
                                    <a:pt x="1263969" y="1504568"/>
                                    <a:pt x="1258330" y="1476375"/>
                                  </a:cubicBezTo>
                                  <a:cubicBezTo>
                                    <a:pt x="1254392" y="1456684"/>
                                    <a:pt x="1243218" y="1438916"/>
                                    <a:pt x="1239280" y="1419225"/>
                                  </a:cubicBezTo>
                                  <a:cubicBezTo>
                                    <a:pt x="1236105" y="1403350"/>
                                    <a:pt x="1234015" y="1387219"/>
                                    <a:pt x="1229755" y="1371600"/>
                                  </a:cubicBezTo>
                                  <a:cubicBezTo>
                                    <a:pt x="1224471" y="1352227"/>
                                    <a:pt x="1210705" y="1314450"/>
                                    <a:pt x="1210705" y="1314450"/>
                                  </a:cubicBezTo>
                                  <a:cubicBezTo>
                                    <a:pt x="1213880" y="1263650"/>
                                    <a:pt x="1214902" y="1212669"/>
                                    <a:pt x="1220230" y="1162050"/>
                                  </a:cubicBezTo>
                                  <a:cubicBezTo>
                                    <a:pt x="1221160" y="1153218"/>
                                    <a:pt x="1238113" y="1106937"/>
                                    <a:pt x="1248805" y="1104900"/>
                                  </a:cubicBezTo>
                                  <a:cubicBezTo>
                                    <a:pt x="1308147" y="1093597"/>
                                    <a:pt x="1369482" y="1099029"/>
                                    <a:pt x="1429780" y="1095375"/>
                                  </a:cubicBezTo>
                                  <a:cubicBezTo>
                                    <a:pt x="1474262" y="1092679"/>
                                    <a:pt x="1518680" y="1089025"/>
                                    <a:pt x="1563130" y="1085850"/>
                                  </a:cubicBezTo>
                                  <a:cubicBezTo>
                                    <a:pt x="1566305" y="1073150"/>
                                    <a:pt x="1569059" y="1060337"/>
                                    <a:pt x="1572655" y="1047750"/>
                                  </a:cubicBezTo>
                                  <a:cubicBezTo>
                                    <a:pt x="1582346" y="1013831"/>
                                    <a:pt x="1608848" y="966353"/>
                                    <a:pt x="1572655" y="933450"/>
                                  </a:cubicBezTo>
                                  <a:cubicBezTo>
                                    <a:pt x="1549045" y="911986"/>
                                    <a:pt x="1509155" y="927100"/>
                                    <a:pt x="1477405" y="923925"/>
                                  </a:cubicBezTo>
                                  <a:cubicBezTo>
                                    <a:pt x="1409395" y="901255"/>
                                    <a:pt x="1436963" y="916014"/>
                                    <a:pt x="1391680" y="885825"/>
                                  </a:cubicBezTo>
                                  <a:cubicBezTo>
                                    <a:pt x="1385330" y="876300"/>
                                    <a:pt x="1380725" y="865345"/>
                                    <a:pt x="1372630" y="857250"/>
                                  </a:cubicBezTo>
                                  <a:cubicBezTo>
                                    <a:pt x="1334530" y="819150"/>
                                    <a:pt x="1350405" y="860425"/>
                                    <a:pt x="1325005" y="809625"/>
                                  </a:cubicBezTo>
                                  <a:cubicBezTo>
                                    <a:pt x="1320515" y="800645"/>
                                    <a:pt x="1320356" y="789827"/>
                                    <a:pt x="1315480" y="781050"/>
                                  </a:cubicBezTo>
                                  <a:cubicBezTo>
                                    <a:pt x="1289918" y="735038"/>
                                    <a:pt x="1274959" y="730144"/>
                                    <a:pt x="1258330" y="685800"/>
                                  </a:cubicBezTo>
                                  <a:cubicBezTo>
                                    <a:pt x="1253733" y="673543"/>
                                    <a:pt x="1254659" y="659409"/>
                                    <a:pt x="1248805" y="647700"/>
                                  </a:cubicBezTo>
                                  <a:cubicBezTo>
                                    <a:pt x="1238566" y="627222"/>
                                    <a:pt x="1217945" y="612270"/>
                                    <a:pt x="1210705" y="590550"/>
                                  </a:cubicBezTo>
                                  <a:lnTo>
                                    <a:pt x="1182130" y="504825"/>
                                  </a:lnTo>
                                  <a:cubicBezTo>
                                    <a:pt x="1178955" y="495300"/>
                                    <a:pt x="1178174" y="484604"/>
                                    <a:pt x="1172605" y="476250"/>
                                  </a:cubicBezTo>
                                  <a:lnTo>
                                    <a:pt x="1153555" y="447675"/>
                                  </a:lnTo>
                                  <a:cubicBezTo>
                                    <a:pt x="1143996" y="409440"/>
                                    <a:pt x="1135872" y="340637"/>
                                    <a:pt x="1096405" y="314325"/>
                                  </a:cubicBezTo>
                                  <a:cubicBezTo>
                                    <a:pt x="1077355" y="301625"/>
                                    <a:pt x="1061839" y="279989"/>
                                    <a:pt x="1039255" y="276225"/>
                                  </a:cubicBezTo>
                                  <a:cubicBezTo>
                                    <a:pt x="1010689" y="271464"/>
                                    <a:pt x="950112" y="264421"/>
                                    <a:pt x="924955" y="247650"/>
                                  </a:cubicBezTo>
                                  <a:cubicBezTo>
                                    <a:pt x="915430" y="241300"/>
                                    <a:pt x="907099" y="232620"/>
                                    <a:pt x="896380" y="228600"/>
                                  </a:cubicBezTo>
                                  <a:cubicBezTo>
                                    <a:pt x="869877" y="218661"/>
                                    <a:pt x="777267" y="211584"/>
                                    <a:pt x="763030" y="209550"/>
                                  </a:cubicBezTo>
                                  <a:cubicBezTo>
                                    <a:pt x="700798" y="200660"/>
                                    <a:pt x="721160" y="195329"/>
                                    <a:pt x="648730" y="190500"/>
                                  </a:cubicBezTo>
                                  <a:cubicBezTo>
                                    <a:pt x="575798" y="185638"/>
                                    <a:pt x="432830" y="239713"/>
                                    <a:pt x="429655" y="21907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2" name="正方形/長方形 121"/>
                            <p:cNvSpPr/>
                            <p:nvPr/>
                          </p:nvSpPr>
                          <p:spPr bwMode="gray">
                            <a:xfrm>
                              <a:off x="4586320" y="2456528"/>
                              <a:ext cx="1142193" cy="40866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コリアタウン</a:t>
                              </a:r>
                              <a:endParaRPr lang="en-US" altLang="ja-JP" sz="900" dirty="0">
                                <a:solidFill>
                                  <a:schemeClr val="tx1"/>
                                </a:solidFill>
                              </a:endParaRPr>
                            </a:p>
                          </p:txBody>
                        </p:sp>
                        <p:sp>
                          <p:nvSpPr>
                            <p:cNvPr id="123" name="正方形/長方形 122"/>
                            <p:cNvSpPr/>
                            <p:nvPr/>
                          </p:nvSpPr>
                          <p:spPr bwMode="gray">
                            <a:xfrm>
                              <a:off x="4977868" y="2374362"/>
                              <a:ext cx="142774" cy="14487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9" name="正方形/長方形 118"/>
                            <p:cNvSpPr/>
                            <p:nvPr/>
                          </p:nvSpPr>
                          <p:spPr bwMode="gray">
                            <a:xfrm>
                              <a:off x="4923786" y="4413377"/>
                              <a:ext cx="915053" cy="1686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中小工場立地</a:t>
                              </a:r>
                              <a:endParaRPr lang="en-US" altLang="ja-JP" sz="900" dirty="0">
                                <a:solidFill>
                                  <a:schemeClr val="tx1"/>
                                </a:solidFill>
                              </a:endParaRPr>
                            </a:p>
                          </p:txBody>
                        </p:sp>
                        <p:cxnSp>
                          <p:nvCxnSpPr>
                            <p:cNvPr id="120" name="直線コネクタ 119"/>
                            <p:cNvCxnSpPr/>
                            <p:nvPr/>
                          </p:nvCxnSpPr>
                          <p:spPr bwMode="gray">
                            <a:xfrm flipH="1">
                              <a:off x="5256926" y="4004709"/>
                              <a:ext cx="287712" cy="28758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grpSp>
                    <p:sp>
                      <p:nvSpPr>
                        <p:cNvPr id="106" name="正方形/長方形 105"/>
                        <p:cNvSpPr/>
                        <p:nvPr/>
                      </p:nvSpPr>
                      <p:spPr bwMode="gray">
                        <a:xfrm>
                          <a:off x="4211139" y="2204196"/>
                          <a:ext cx="936684" cy="1664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平野川</a:t>
                          </a:r>
                          <a:endParaRPr lang="en-US" altLang="ja-JP" sz="900" dirty="0">
                            <a:solidFill>
                              <a:schemeClr val="tx1"/>
                            </a:solidFill>
                          </a:endParaRPr>
                        </a:p>
                      </p:txBody>
                    </p:sp>
                    <p:sp>
                      <p:nvSpPr>
                        <p:cNvPr id="107" name="正方形/長方形 106"/>
                        <p:cNvSpPr/>
                        <p:nvPr/>
                      </p:nvSpPr>
                      <p:spPr bwMode="gray">
                        <a:xfrm>
                          <a:off x="6084508" y="2132842"/>
                          <a:ext cx="791748" cy="2875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平野川</a:t>
                          </a:r>
                          <a:endParaRPr lang="en-US" altLang="ja-JP" sz="900" dirty="0">
                            <a:solidFill>
                              <a:schemeClr val="tx1"/>
                            </a:solidFill>
                          </a:endParaRPr>
                        </a:p>
                        <a:p>
                          <a:pPr algn="ctr">
                            <a:defRPr/>
                          </a:pPr>
                          <a:r>
                            <a:rPr lang="ja-JP" altLang="en-US" sz="900" dirty="0">
                              <a:solidFill>
                                <a:schemeClr val="tx1"/>
                              </a:solidFill>
                            </a:rPr>
                            <a:t>分水路</a:t>
                          </a:r>
                          <a:endParaRPr lang="en-US" altLang="ja-JP" sz="900" dirty="0">
                            <a:solidFill>
                              <a:schemeClr val="tx1"/>
                            </a:solidFill>
                          </a:endParaRPr>
                        </a:p>
                      </p:txBody>
                    </p:sp>
                    <p:sp>
                      <p:nvSpPr>
                        <p:cNvPr id="108" name="正方形/長方形 107"/>
                        <p:cNvSpPr/>
                        <p:nvPr/>
                      </p:nvSpPr>
                      <p:spPr bwMode="gray">
                        <a:xfrm>
                          <a:off x="1762346" y="4126450"/>
                          <a:ext cx="936684" cy="16649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上町台地</a:t>
                          </a:r>
                          <a:endParaRPr lang="en-US" altLang="ja-JP" sz="900" dirty="0">
                            <a:solidFill>
                              <a:schemeClr val="tx1"/>
                            </a:solidFill>
                          </a:endParaRPr>
                        </a:p>
                      </p:txBody>
                    </p:sp>
                  </p:grpSp>
                  <p:sp>
                    <p:nvSpPr>
                      <p:cNvPr id="100" name="円/楕円 99"/>
                      <p:cNvSpPr/>
                      <p:nvPr/>
                    </p:nvSpPr>
                    <p:spPr bwMode="gray">
                      <a:xfrm>
                        <a:off x="5445189" y="4171204"/>
                        <a:ext cx="142774" cy="14487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1" name="円/楕円 100"/>
                      <p:cNvSpPr/>
                      <p:nvPr/>
                    </p:nvSpPr>
                    <p:spPr bwMode="gray">
                      <a:xfrm>
                        <a:off x="5412741" y="2514910"/>
                        <a:ext cx="216324" cy="216226"/>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2" name="正方形/長方形 91"/>
                    <p:cNvSpPr/>
                    <p:nvPr/>
                  </p:nvSpPr>
                  <p:spPr bwMode="gray">
                    <a:xfrm rot="17614949">
                      <a:off x="3949579" y="4299771"/>
                      <a:ext cx="1206543" cy="38289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阪堺　上町線</a:t>
                      </a:r>
                    </a:p>
                  </p:txBody>
                </p:sp>
                <p:sp>
                  <p:nvSpPr>
                    <p:cNvPr id="93" name="正方形/長方形 92"/>
                    <p:cNvSpPr/>
                    <p:nvPr/>
                  </p:nvSpPr>
                  <p:spPr bwMode="gray">
                    <a:xfrm rot="17614949">
                      <a:off x="5274486" y="4951693"/>
                      <a:ext cx="851932" cy="38505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阪和線</a:t>
                      </a:r>
                    </a:p>
                  </p:txBody>
                </p:sp>
                <p:sp>
                  <p:nvSpPr>
                    <p:cNvPr id="94" name="正方形/長方形 93"/>
                    <p:cNvSpPr/>
                    <p:nvPr/>
                  </p:nvSpPr>
                  <p:spPr bwMode="gray">
                    <a:xfrm rot="17009658">
                      <a:off x="5250735" y="2166684"/>
                      <a:ext cx="1044373" cy="4434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大阪環状線</a:t>
                      </a:r>
                    </a:p>
                  </p:txBody>
                </p:sp>
                <p:sp>
                  <p:nvSpPr>
                    <p:cNvPr id="95" name="正方形/長方形 94"/>
                    <p:cNvSpPr/>
                    <p:nvPr/>
                  </p:nvSpPr>
                  <p:spPr bwMode="gray">
                    <a:xfrm rot="21442110">
                      <a:off x="6444608" y="1701898"/>
                      <a:ext cx="1611618" cy="2183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近鉄大阪線・難波線</a:t>
                      </a:r>
                    </a:p>
                  </p:txBody>
                </p:sp>
                <p:sp>
                  <p:nvSpPr>
                    <p:cNvPr id="96" name="正方形/長方形 95"/>
                    <p:cNvSpPr/>
                    <p:nvPr/>
                  </p:nvSpPr>
                  <p:spPr bwMode="gray">
                    <a:xfrm rot="16844225">
                      <a:off x="4642824" y="4430575"/>
                      <a:ext cx="875718" cy="43913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0000"/>
                          </a:solidFill>
                        </a:rPr>
                        <a:t>地下鉄</a:t>
                      </a:r>
                      <a:endParaRPr lang="en-US" altLang="ja-JP" sz="900" dirty="0">
                        <a:solidFill>
                          <a:srgbClr val="FF0000"/>
                        </a:solidFill>
                      </a:endParaRPr>
                    </a:p>
                    <a:p>
                      <a:pPr algn="ctr">
                        <a:defRPr/>
                      </a:pPr>
                      <a:r>
                        <a:rPr lang="ja-JP" altLang="en-US" sz="900" dirty="0">
                          <a:solidFill>
                            <a:srgbClr val="FF0000"/>
                          </a:solidFill>
                        </a:rPr>
                        <a:t>御堂筋線</a:t>
                      </a:r>
                    </a:p>
                  </p:txBody>
                </p:sp>
                <p:sp>
                  <p:nvSpPr>
                    <p:cNvPr id="97" name="正方形/長方形 96"/>
                    <p:cNvSpPr/>
                    <p:nvPr/>
                  </p:nvSpPr>
                  <p:spPr bwMode="gray">
                    <a:xfrm rot="16844225">
                      <a:off x="4727176" y="2071582"/>
                      <a:ext cx="813011" cy="2768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7030A0"/>
                          </a:solidFill>
                        </a:rPr>
                        <a:t>地下鉄</a:t>
                      </a:r>
                      <a:endParaRPr lang="en-US" altLang="ja-JP" sz="900" dirty="0">
                        <a:solidFill>
                          <a:srgbClr val="7030A0"/>
                        </a:solidFill>
                      </a:endParaRPr>
                    </a:p>
                    <a:p>
                      <a:pPr algn="ctr">
                        <a:defRPr/>
                      </a:pPr>
                      <a:r>
                        <a:rPr lang="ja-JP" altLang="en-US" sz="900" dirty="0">
                          <a:solidFill>
                            <a:srgbClr val="7030A0"/>
                          </a:solidFill>
                        </a:rPr>
                        <a:t>谷町線</a:t>
                      </a:r>
                    </a:p>
                  </p:txBody>
                </p:sp>
                <p:sp>
                  <p:nvSpPr>
                    <p:cNvPr id="98" name="正方形/長方形 97"/>
                    <p:cNvSpPr/>
                    <p:nvPr/>
                  </p:nvSpPr>
                  <p:spPr bwMode="gray">
                    <a:xfrm rot="16844225">
                      <a:off x="7535102" y="2940790"/>
                      <a:ext cx="960045" cy="3764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412E4"/>
                          </a:solidFill>
                        </a:rPr>
                        <a:t>地下鉄</a:t>
                      </a:r>
                      <a:endParaRPr lang="en-US" altLang="ja-JP" sz="900" dirty="0">
                        <a:solidFill>
                          <a:srgbClr val="F412E4"/>
                        </a:solidFill>
                      </a:endParaRPr>
                    </a:p>
                    <a:p>
                      <a:pPr algn="ctr">
                        <a:defRPr/>
                      </a:pPr>
                      <a:r>
                        <a:rPr lang="ja-JP" altLang="en-US" sz="900" dirty="0">
                          <a:solidFill>
                            <a:srgbClr val="F412E4"/>
                          </a:solidFill>
                        </a:rPr>
                        <a:t>千日前線</a:t>
                      </a:r>
                    </a:p>
                  </p:txBody>
                </p:sp>
              </p:grpSp>
              <p:sp>
                <p:nvSpPr>
                  <p:cNvPr id="85" name="正方形/長方形 84"/>
                  <p:cNvSpPr/>
                  <p:nvPr/>
                </p:nvSpPr>
                <p:spPr bwMode="gray">
                  <a:xfrm>
                    <a:off x="2468227" y="3453332"/>
                    <a:ext cx="1766221" cy="54489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天王寺駅・</a:t>
                    </a:r>
                    <a:endParaRPr lang="en-US" altLang="ja-JP" sz="1200" dirty="0">
                      <a:solidFill>
                        <a:schemeClr val="tx1"/>
                      </a:solidFill>
                    </a:endParaRPr>
                  </a:p>
                  <a:p>
                    <a:pPr algn="ctr">
                      <a:defRPr/>
                    </a:pPr>
                    <a:r>
                      <a:rPr lang="ja-JP" altLang="en-US" sz="1200" dirty="0" smtClean="0">
                        <a:solidFill>
                          <a:schemeClr val="tx1"/>
                        </a:solidFill>
                      </a:rPr>
                      <a:t>大阪阿部野橋駅</a:t>
                    </a:r>
                    <a:endParaRPr lang="ja-JP" altLang="en-US" sz="1200" dirty="0">
                      <a:solidFill>
                        <a:schemeClr val="tx1"/>
                      </a:solidFill>
                    </a:endParaRPr>
                  </a:p>
                </p:txBody>
              </p:sp>
              <p:cxnSp>
                <p:nvCxnSpPr>
                  <p:cNvPr id="86" name="直線コネクタ 85"/>
                  <p:cNvCxnSpPr>
                    <a:stCxn id="85" idx="3"/>
                    <a:endCxn id="90" idx="2"/>
                  </p:cNvCxnSpPr>
                  <p:nvPr/>
                </p:nvCxnSpPr>
                <p:spPr bwMode="gray">
                  <a:xfrm flipV="1">
                    <a:off x="4234448" y="3609015"/>
                    <a:ext cx="985764" cy="11676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7" name="正方形/長方形 86"/>
                  <p:cNvSpPr/>
                  <p:nvPr/>
                </p:nvSpPr>
                <p:spPr bwMode="gray">
                  <a:xfrm>
                    <a:off x="6948645" y="1362422"/>
                    <a:ext cx="1014561" cy="3243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鶴橋駅</a:t>
                    </a:r>
                  </a:p>
                </p:txBody>
              </p:sp>
              <p:cxnSp>
                <p:nvCxnSpPr>
                  <p:cNvPr id="88" name="直線コネクタ 87"/>
                  <p:cNvCxnSpPr>
                    <a:stCxn id="87" idx="1"/>
                  </p:cNvCxnSpPr>
                  <p:nvPr/>
                </p:nvCxnSpPr>
                <p:spPr bwMode="gray">
                  <a:xfrm flipH="1">
                    <a:off x="6319140" y="1524593"/>
                    <a:ext cx="629505" cy="322177"/>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90" name="円/楕円 89"/>
                  <p:cNvSpPr/>
                  <p:nvPr/>
                </p:nvSpPr>
                <p:spPr bwMode="gray">
                  <a:xfrm>
                    <a:off x="5220212" y="3427385"/>
                    <a:ext cx="359099" cy="363260"/>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71" name="フリーフォーム 70"/>
                <p:cNvSpPr/>
                <p:nvPr/>
              </p:nvSpPr>
              <p:spPr>
                <a:xfrm>
                  <a:off x="6619542" y="1828180"/>
                  <a:ext cx="400115" cy="114269"/>
                </a:xfrm>
                <a:custGeom>
                  <a:avLst/>
                  <a:gdLst>
                    <a:gd name="connsiteX0" fmla="*/ 0 w 400050"/>
                    <a:gd name="connsiteY0" fmla="*/ 0 h 114300"/>
                    <a:gd name="connsiteX1" fmla="*/ 400050 w 400050"/>
                    <a:gd name="connsiteY1" fmla="*/ 114300 h 114300"/>
                    <a:gd name="connsiteX2" fmla="*/ 400050 w 400050"/>
                    <a:gd name="connsiteY2" fmla="*/ 114300 h 114300"/>
                  </a:gdLst>
                  <a:ahLst/>
                  <a:cxnLst>
                    <a:cxn ang="0">
                      <a:pos x="connsiteX0" y="connsiteY0"/>
                    </a:cxn>
                    <a:cxn ang="0">
                      <a:pos x="connsiteX1" y="connsiteY1"/>
                    </a:cxn>
                    <a:cxn ang="0">
                      <a:pos x="connsiteX2" y="connsiteY2"/>
                    </a:cxn>
                  </a:cxnLst>
                  <a:rect l="l" t="t" r="r" b="b"/>
                  <a:pathLst>
                    <a:path w="400050" h="114300">
                      <a:moveTo>
                        <a:pt x="0" y="0"/>
                      </a:moveTo>
                      <a:lnTo>
                        <a:pt x="400050" y="114300"/>
                      </a:lnTo>
                      <a:lnTo>
                        <a:pt x="400050" y="114300"/>
                      </a:ln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72" name="正方形/長方形 71"/>
                <p:cNvSpPr/>
                <p:nvPr/>
              </p:nvSpPr>
              <p:spPr bwMode="auto">
                <a:xfrm>
                  <a:off x="6875170" y="1556792"/>
                  <a:ext cx="749421" cy="26662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92D050"/>
                      </a:solidFill>
                    </a:rPr>
                    <a:t>地下鉄</a:t>
                  </a:r>
                  <a:endParaRPr lang="en-US" altLang="ja-JP" sz="900" dirty="0">
                    <a:solidFill>
                      <a:srgbClr val="92D050"/>
                    </a:solidFill>
                  </a:endParaRPr>
                </a:p>
                <a:p>
                  <a:pPr algn="ctr">
                    <a:defRPr/>
                  </a:pPr>
                  <a:r>
                    <a:rPr lang="ja-JP" altLang="en-US" sz="900" dirty="0">
                      <a:solidFill>
                        <a:srgbClr val="92D050"/>
                      </a:solidFill>
                    </a:rPr>
                    <a:t>長堀鶴見緑地線</a:t>
                  </a:r>
                </a:p>
              </p:txBody>
            </p:sp>
          </p:grpSp>
          <p:sp>
            <p:nvSpPr>
              <p:cNvPr id="74" name="正方形/長方形 73"/>
              <p:cNvSpPr/>
              <p:nvPr/>
            </p:nvSpPr>
            <p:spPr bwMode="gray">
              <a:xfrm>
                <a:off x="6602076" y="3702510"/>
                <a:ext cx="706553" cy="28249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大和路線</a:t>
                </a:r>
              </a:p>
            </p:txBody>
          </p:sp>
        </p:grpSp>
        <p:sp>
          <p:nvSpPr>
            <p:cNvPr id="76" name="正方形/長方形 75"/>
            <p:cNvSpPr/>
            <p:nvPr/>
          </p:nvSpPr>
          <p:spPr bwMode="gray">
            <a:xfrm>
              <a:off x="6451239" y="4097690"/>
              <a:ext cx="712903" cy="1952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近鉄</a:t>
              </a:r>
              <a:endParaRPr lang="en-US" altLang="ja-JP" sz="900" dirty="0">
                <a:solidFill>
                  <a:schemeClr val="tx1"/>
                </a:solidFill>
              </a:endParaRPr>
            </a:p>
            <a:p>
              <a:pPr algn="ctr">
                <a:defRPr/>
              </a:pPr>
              <a:r>
                <a:rPr lang="ja-JP" altLang="en-US" sz="900" dirty="0">
                  <a:solidFill>
                    <a:schemeClr val="tx1"/>
                  </a:solidFill>
                </a:rPr>
                <a:t>南大阪線</a:t>
              </a:r>
            </a:p>
          </p:txBody>
        </p:sp>
      </p:grpSp>
      <p:grpSp>
        <p:nvGrpSpPr>
          <p:cNvPr id="15" name="グループ化 64"/>
          <p:cNvGrpSpPr>
            <a:grpSpLocks/>
          </p:cNvGrpSpPr>
          <p:nvPr/>
        </p:nvGrpSpPr>
        <p:grpSpPr bwMode="auto">
          <a:xfrm>
            <a:off x="4102100" y="378792"/>
            <a:ext cx="2198092" cy="1970087"/>
            <a:chOff x="5508104" y="3645026"/>
            <a:chExt cx="2863688" cy="2566101"/>
          </a:xfrm>
        </p:grpSpPr>
        <p:sp>
          <p:nvSpPr>
            <p:cNvPr id="78"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79"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80"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81"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82" name="円/楕円 81"/>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4" name="円/楕円 83"/>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1"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9"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102"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３７</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03" name="フリーフォーム 102"/>
          <p:cNvSpPr/>
          <p:nvPr/>
        </p:nvSpPr>
        <p:spPr bwMode="gray">
          <a:xfrm>
            <a:off x="5796136" y="1916832"/>
            <a:ext cx="681037" cy="545995"/>
          </a:xfrm>
          <a:custGeom>
            <a:avLst/>
            <a:gdLst>
              <a:gd name="connsiteX0" fmla="*/ 590550 w 681037"/>
              <a:gd name="connsiteY0" fmla="*/ 38340 h 545995"/>
              <a:gd name="connsiteX1" fmla="*/ 619125 w 681037"/>
              <a:gd name="connsiteY1" fmla="*/ 47865 h 545995"/>
              <a:gd name="connsiteX2" fmla="*/ 642937 w 681037"/>
              <a:gd name="connsiteY2" fmla="*/ 76440 h 545995"/>
              <a:gd name="connsiteX3" fmla="*/ 661987 w 681037"/>
              <a:gd name="connsiteY3" fmla="*/ 105015 h 545995"/>
              <a:gd name="connsiteX4" fmla="*/ 671512 w 681037"/>
              <a:gd name="connsiteY4" fmla="*/ 119302 h 545995"/>
              <a:gd name="connsiteX5" fmla="*/ 681037 w 681037"/>
              <a:gd name="connsiteY5" fmla="*/ 133590 h 545995"/>
              <a:gd name="connsiteX6" fmla="*/ 661987 w 681037"/>
              <a:gd name="connsiteY6" fmla="*/ 171690 h 545995"/>
              <a:gd name="connsiteX7" fmla="*/ 657225 w 681037"/>
              <a:gd name="connsiteY7" fmla="*/ 195502 h 545995"/>
              <a:gd name="connsiteX8" fmla="*/ 647700 w 681037"/>
              <a:gd name="connsiteY8" fmla="*/ 224077 h 545995"/>
              <a:gd name="connsiteX9" fmla="*/ 642937 w 681037"/>
              <a:gd name="connsiteY9" fmla="*/ 247890 h 545995"/>
              <a:gd name="connsiteX10" fmla="*/ 633412 w 681037"/>
              <a:gd name="connsiteY10" fmla="*/ 276465 h 545995"/>
              <a:gd name="connsiteX11" fmla="*/ 623887 w 681037"/>
              <a:gd name="connsiteY11" fmla="*/ 314565 h 545995"/>
              <a:gd name="connsiteX12" fmla="*/ 614362 w 681037"/>
              <a:gd name="connsiteY12" fmla="*/ 343140 h 545995"/>
              <a:gd name="connsiteX13" fmla="*/ 609600 w 681037"/>
              <a:gd name="connsiteY13" fmla="*/ 376477 h 545995"/>
              <a:gd name="connsiteX14" fmla="*/ 600075 w 681037"/>
              <a:gd name="connsiteY14" fmla="*/ 405052 h 545995"/>
              <a:gd name="connsiteX15" fmla="*/ 595312 w 681037"/>
              <a:gd name="connsiteY15" fmla="*/ 438390 h 545995"/>
              <a:gd name="connsiteX16" fmla="*/ 585787 w 681037"/>
              <a:gd name="connsiteY16" fmla="*/ 466965 h 545995"/>
              <a:gd name="connsiteX17" fmla="*/ 576262 w 681037"/>
              <a:gd name="connsiteY17" fmla="*/ 495540 h 545995"/>
              <a:gd name="connsiteX18" fmla="*/ 557212 w 681037"/>
              <a:gd name="connsiteY18" fmla="*/ 519352 h 545995"/>
              <a:gd name="connsiteX19" fmla="*/ 461962 w 681037"/>
              <a:gd name="connsiteY19" fmla="*/ 524115 h 545995"/>
              <a:gd name="connsiteX20" fmla="*/ 300037 w 681037"/>
              <a:gd name="connsiteY20" fmla="*/ 528877 h 545995"/>
              <a:gd name="connsiteX21" fmla="*/ 80962 w 681037"/>
              <a:gd name="connsiteY21" fmla="*/ 528877 h 545995"/>
              <a:gd name="connsiteX22" fmla="*/ 61912 w 681037"/>
              <a:gd name="connsiteY22" fmla="*/ 524115 h 545995"/>
              <a:gd name="connsiteX23" fmla="*/ 28575 w 681037"/>
              <a:gd name="connsiteY23" fmla="*/ 514590 h 545995"/>
              <a:gd name="connsiteX24" fmla="*/ 9525 w 681037"/>
              <a:gd name="connsiteY24" fmla="*/ 466965 h 545995"/>
              <a:gd name="connsiteX25" fmla="*/ 4762 w 681037"/>
              <a:gd name="connsiteY25" fmla="*/ 381240 h 545995"/>
              <a:gd name="connsiteX26" fmla="*/ 0 w 681037"/>
              <a:gd name="connsiteY26" fmla="*/ 357427 h 545995"/>
              <a:gd name="connsiteX27" fmla="*/ 4762 w 681037"/>
              <a:gd name="connsiteY27" fmla="*/ 157402 h 545995"/>
              <a:gd name="connsiteX28" fmla="*/ 33337 w 681037"/>
              <a:gd name="connsiteY28" fmla="*/ 90727 h 545995"/>
              <a:gd name="connsiteX29" fmla="*/ 42862 w 681037"/>
              <a:gd name="connsiteY29" fmla="*/ 76440 h 545995"/>
              <a:gd name="connsiteX30" fmla="*/ 52387 w 681037"/>
              <a:gd name="connsiteY30" fmla="*/ 57390 h 545995"/>
              <a:gd name="connsiteX31" fmla="*/ 66675 w 681037"/>
              <a:gd name="connsiteY31" fmla="*/ 47865 h 545995"/>
              <a:gd name="connsiteX32" fmla="*/ 114300 w 681037"/>
              <a:gd name="connsiteY32" fmla="*/ 33577 h 545995"/>
              <a:gd name="connsiteX33" fmla="*/ 142875 w 681037"/>
              <a:gd name="connsiteY33" fmla="*/ 24052 h 545995"/>
              <a:gd name="connsiteX34" fmla="*/ 171450 w 681037"/>
              <a:gd name="connsiteY34" fmla="*/ 14527 h 545995"/>
              <a:gd name="connsiteX35" fmla="*/ 190500 w 681037"/>
              <a:gd name="connsiteY35" fmla="*/ 9765 h 545995"/>
              <a:gd name="connsiteX36" fmla="*/ 228600 w 681037"/>
              <a:gd name="connsiteY36" fmla="*/ 240 h 545995"/>
              <a:gd name="connsiteX37" fmla="*/ 547687 w 681037"/>
              <a:gd name="connsiteY37" fmla="*/ 5002 h 545995"/>
              <a:gd name="connsiteX38" fmla="*/ 576262 w 681037"/>
              <a:gd name="connsiteY38" fmla="*/ 19290 h 545995"/>
              <a:gd name="connsiteX39" fmla="*/ 590550 w 681037"/>
              <a:gd name="connsiteY39" fmla="*/ 33577 h 545995"/>
              <a:gd name="connsiteX40" fmla="*/ 595312 w 681037"/>
              <a:gd name="connsiteY40" fmla="*/ 47865 h 545995"/>
              <a:gd name="connsiteX41" fmla="*/ 590550 w 681037"/>
              <a:gd name="connsiteY41" fmla="*/ 38340 h 5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1037" h="545995">
                <a:moveTo>
                  <a:pt x="590550" y="38340"/>
                </a:moveTo>
                <a:cubicBezTo>
                  <a:pt x="594519" y="38340"/>
                  <a:pt x="613556" y="39511"/>
                  <a:pt x="619125" y="47865"/>
                </a:cubicBezTo>
                <a:cubicBezTo>
                  <a:pt x="653166" y="98925"/>
                  <a:pt x="600151" y="21427"/>
                  <a:pt x="642937" y="76440"/>
                </a:cubicBezTo>
                <a:cubicBezTo>
                  <a:pt x="649965" y="85476"/>
                  <a:pt x="655637" y="95490"/>
                  <a:pt x="661987" y="105015"/>
                </a:cubicBezTo>
                <a:lnTo>
                  <a:pt x="671512" y="119302"/>
                </a:lnTo>
                <a:lnTo>
                  <a:pt x="681037" y="133590"/>
                </a:lnTo>
                <a:cubicBezTo>
                  <a:pt x="670315" y="149672"/>
                  <a:pt x="668342" y="150506"/>
                  <a:pt x="661987" y="171690"/>
                </a:cubicBezTo>
                <a:cubicBezTo>
                  <a:pt x="659661" y="179443"/>
                  <a:pt x="659355" y="187693"/>
                  <a:pt x="657225" y="195502"/>
                </a:cubicBezTo>
                <a:cubicBezTo>
                  <a:pt x="654583" y="205188"/>
                  <a:pt x="650875" y="214552"/>
                  <a:pt x="647700" y="224077"/>
                </a:cubicBezTo>
                <a:cubicBezTo>
                  <a:pt x="645140" y="231756"/>
                  <a:pt x="645067" y="240080"/>
                  <a:pt x="642937" y="247890"/>
                </a:cubicBezTo>
                <a:cubicBezTo>
                  <a:pt x="640295" y="257576"/>
                  <a:pt x="636587" y="266940"/>
                  <a:pt x="633412" y="276465"/>
                </a:cubicBezTo>
                <a:cubicBezTo>
                  <a:pt x="618963" y="319812"/>
                  <a:pt x="641127" y="251352"/>
                  <a:pt x="623887" y="314565"/>
                </a:cubicBezTo>
                <a:cubicBezTo>
                  <a:pt x="621245" y="324251"/>
                  <a:pt x="614362" y="343140"/>
                  <a:pt x="614362" y="343140"/>
                </a:cubicBezTo>
                <a:cubicBezTo>
                  <a:pt x="612775" y="354252"/>
                  <a:pt x="612124" y="365539"/>
                  <a:pt x="609600" y="376477"/>
                </a:cubicBezTo>
                <a:cubicBezTo>
                  <a:pt x="607342" y="386260"/>
                  <a:pt x="600075" y="405052"/>
                  <a:pt x="600075" y="405052"/>
                </a:cubicBezTo>
                <a:cubicBezTo>
                  <a:pt x="598487" y="416165"/>
                  <a:pt x="597836" y="427452"/>
                  <a:pt x="595312" y="438390"/>
                </a:cubicBezTo>
                <a:cubicBezTo>
                  <a:pt x="593054" y="448173"/>
                  <a:pt x="588962" y="457440"/>
                  <a:pt x="585787" y="466965"/>
                </a:cubicBezTo>
                <a:lnTo>
                  <a:pt x="576262" y="495540"/>
                </a:lnTo>
                <a:cubicBezTo>
                  <a:pt x="572716" y="506179"/>
                  <a:pt x="572227" y="517393"/>
                  <a:pt x="557212" y="519352"/>
                </a:cubicBezTo>
                <a:cubicBezTo>
                  <a:pt x="525689" y="523464"/>
                  <a:pt x="493730" y="522938"/>
                  <a:pt x="461962" y="524115"/>
                </a:cubicBezTo>
                <a:lnTo>
                  <a:pt x="300037" y="528877"/>
                </a:lnTo>
                <a:cubicBezTo>
                  <a:pt x="214456" y="545995"/>
                  <a:pt x="267638" y="537174"/>
                  <a:pt x="80962" y="528877"/>
                </a:cubicBezTo>
                <a:cubicBezTo>
                  <a:pt x="74423" y="528586"/>
                  <a:pt x="68206" y="525913"/>
                  <a:pt x="61912" y="524115"/>
                </a:cubicBezTo>
                <a:cubicBezTo>
                  <a:pt x="14086" y="510450"/>
                  <a:pt x="88129" y="529477"/>
                  <a:pt x="28575" y="514590"/>
                </a:cubicBezTo>
                <a:cubicBezTo>
                  <a:pt x="21495" y="500431"/>
                  <a:pt x="11487" y="482659"/>
                  <a:pt x="9525" y="466965"/>
                </a:cubicBezTo>
                <a:cubicBezTo>
                  <a:pt x="5975" y="438567"/>
                  <a:pt x="7241" y="409751"/>
                  <a:pt x="4762" y="381240"/>
                </a:cubicBezTo>
                <a:cubicBezTo>
                  <a:pt x="4061" y="373176"/>
                  <a:pt x="1587" y="365365"/>
                  <a:pt x="0" y="357427"/>
                </a:cubicBezTo>
                <a:cubicBezTo>
                  <a:pt x="1587" y="290752"/>
                  <a:pt x="768" y="223976"/>
                  <a:pt x="4762" y="157402"/>
                </a:cubicBezTo>
                <a:cubicBezTo>
                  <a:pt x="6790" y="123607"/>
                  <a:pt x="16010" y="116718"/>
                  <a:pt x="33337" y="90727"/>
                </a:cubicBezTo>
                <a:lnTo>
                  <a:pt x="42862" y="76440"/>
                </a:lnTo>
                <a:cubicBezTo>
                  <a:pt x="46800" y="70533"/>
                  <a:pt x="47842" y="62844"/>
                  <a:pt x="52387" y="57390"/>
                </a:cubicBezTo>
                <a:cubicBezTo>
                  <a:pt x="56051" y="52993"/>
                  <a:pt x="61444" y="50190"/>
                  <a:pt x="66675" y="47865"/>
                </a:cubicBezTo>
                <a:cubicBezTo>
                  <a:pt x="89984" y="37505"/>
                  <a:pt x="92991" y="39970"/>
                  <a:pt x="114300" y="33577"/>
                </a:cubicBezTo>
                <a:cubicBezTo>
                  <a:pt x="123917" y="30692"/>
                  <a:pt x="133350" y="27227"/>
                  <a:pt x="142875" y="24052"/>
                </a:cubicBezTo>
                <a:lnTo>
                  <a:pt x="171450" y="14527"/>
                </a:lnTo>
                <a:cubicBezTo>
                  <a:pt x="177659" y="12457"/>
                  <a:pt x="184206" y="11563"/>
                  <a:pt x="190500" y="9765"/>
                </a:cubicBezTo>
                <a:cubicBezTo>
                  <a:pt x="224676" y="0"/>
                  <a:pt x="180175" y="9924"/>
                  <a:pt x="228600" y="240"/>
                </a:cubicBezTo>
                <a:lnTo>
                  <a:pt x="547687" y="5002"/>
                </a:lnTo>
                <a:cubicBezTo>
                  <a:pt x="556584" y="5256"/>
                  <a:pt x="570135" y="14184"/>
                  <a:pt x="576262" y="19290"/>
                </a:cubicBezTo>
                <a:cubicBezTo>
                  <a:pt x="581436" y="23602"/>
                  <a:pt x="585787" y="28815"/>
                  <a:pt x="590550" y="33577"/>
                </a:cubicBezTo>
                <a:cubicBezTo>
                  <a:pt x="592137" y="38340"/>
                  <a:pt x="592176" y="43945"/>
                  <a:pt x="595312" y="47865"/>
                </a:cubicBezTo>
                <a:cubicBezTo>
                  <a:pt x="625961" y="86178"/>
                  <a:pt x="586581" y="38340"/>
                  <a:pt x="590550" y="3834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04" name="直線コネクタ 103"/>
          <p:cNvCxnSpPr>
            <a:stCxn id="103" idx="3"/>
          </p:cNvCxnSpPr>
          <p:nvPr/>
        </p:nvCxnSpPr>
        <p:spPr bwMode="gray">
          <a:xfrm flipH="1">
            <a:off x="6356374" y="2021847"/>
            <a:ext cx="101749" cy="41967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直線コネクタ 104"/>
          <p:cNvCxnSpPr>
            <a:stCxn id="103" idx="18"/>
          </p:cNvCxnSpPr>
          <p:nvPr/>
        </p:nvCxnSpPr>
        <p:spPr bwMode="gray">
          <a:xfrm flipH="1">
            <a:off x="5996334" y="2436184"/>
            <a:ext cx="357014" cy="53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フリーフォーム 108"/>
          <p:cNvSpPr/>
          <p:nvPr/>
        </p:nvSpPr>
        <p:spPr bwMode="gray">
          <a:xfrm>
            <a:off x="6331942" y="2401838"/>
            <a:ext cx="648072" cy="45719"/>
          </a:xfrm>
          <a:custGeom>
            <a:avLst/>
            <a:gdLst>
              <a:gd name="connsiteX0" fmla="*/ 190500 w 190500"/>
              <a:gd name="connsiteY0" fmla="*/ 0 h 1533525"/>
              <a:gd name="connsiteX1" fmla="*/ 0 w 190500"/>
              <a:gd name="connsiteY1" fmla="*/ 1533525 h 1533525"/>
            </a:gdLst>
            <a:ahLst/>
            <a:cxnLst>
              <a:cxn ang="0">
                <a:pos x="connsiteX0" y="connsiteY0"/>
              </a:cxn>
              <a:cxn ang="0">
                <a:pos x="connsiteX1" y="connsiteY1"/>
              </a:cxn>
            </a:cxnLst>
            <a:rect l="l" t="t" r="r" b="b"/>
            <a:pathLst>
              <a:path w="190500" h="1533525">
                <a:moveTo>
                  <a:pt x="190500" y="0"/>
                </a:moveTo>
                <a:lnTo>
                  <a:pt x="0" y="1533525"/>
                </a:ln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10" name="円/楕円 109"/>
          <p:cNvSpPr/>
          <p:nvPr/>
        </p:nvSpPr>
        <p:spPr bwMode="gray">
          <a:xfrm>
            <a:off x="6747098" y="2348880"/>
            <a:ext cx="263525" cy="263525"/>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32" name="正方形/長方形 131"/>
          <p:cNvSpPr/>
          <p:nvPr/>
        </p:nvSpPr>
        <p:spPr bwMode="gray">
          <a:xfrm rot="21402018">
            <a:off x="5753755" y="2143621"/>
            <a:ext cx="704850" cy="27622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412E4"/>
                </a:solidFill>
              </a:rPr>
              <a:t>地下鉄</a:t>
            </a:r>
            <a:endParaRPr lang="en-US" altLang="ja-JP" sz="900" dirty="0">
              <a:solidFill>
                <a:srgbClr val="F412E4"/>
              </a:solidFill>
            </a:endParaRPr>
          </a:p>
          <a:p>
            <a:pPr algn="ctr">
              <a:defRPr/>
            </a:pPr>
            <a:r>
              <a:rPr lang="ja-JP" altLang="en-US" sz="900" dirty="0">
                <a:solidFill>
                  <a:srgbClr val="F412E4"/>
                </a:solidFill>
              </a:rPr>
              <a:t>千日前線</a:t>
            </a:r>
          </a:p>
        </p:txBody>
      </p:sp>
    </p:spTree>
    <p:extLst>
      <p:ext uri="{BB962C8B-B14F-4D97-AF65-F5344CB8AC3E}">
        <p14:creationId xmlns="" xmlns:p14="http://schemas.microsoft.com/office/powerpoint/2010/main" val="2977003466"/>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タイトル 3"/>
          <p:cNvSpPr txBox="1">
            <a:spLocks/>
          </p:cNvSpPr>
          <p:nvPr/>
        </p:nvSpPr>
        <p:spPr bwMode="auto">
          <a:xfrm>
            <a:off x="107950" y="620712"/>
            <a:ext cx="8928100" cy="618013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41988" name="テキスト ボックス 24"/>
          <p:cNvSpPr txBox="1">
            <a:spLocks noChangeArrowheads="1"/>
          </p:cNvSpPr>
          <p:nvPr/>
        </p:nvSpPr>
        <p:spPr bwMode="auto">
          <a:xfrm>
            <a:off x="179388" y="765175"/>
            <a:ext cx="360362" cy="5949950"/>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41989"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41990"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41991"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41992"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41993" name="テキスト ボックス 35"/>
          <p:cNvSpPr txBox="1">
            <a:spLocks noChangeArrowheads="1"/>
          </p:cNvSpPr>
          <p:nvPr/>
        </p:nvSpPr>
        <p:spPr bwMode="auto">
          <a:xfrm>
            <a:off x="6750050"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41994"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41995" name="テキスト ボックス 37"/>
          <p:cNvSpPr txBox="1">
            <a:spLocks noChangeArrowheads="1"/>
          </p:cNvSpPr>
          <p:nvPr/>
        </p:nvSpPr>
        <p:spPr bwMode="auto">
          <a:xfrm>
            <a:off x="8316913" y="6623050"/>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41996"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第六区（天王寺区・生野区・阿倍野区）</a:t>
            </a:r>
          </a:p>
        </p:txBody>
      </p:sp>
      <p:sp>
        <p:nvSpPr>
          <p:cNvPr id="41997"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41998" name="テキスト ボックス 17"/>
          <p:cNvSpPr txBox="1">
            <a:spLocks noChangeArrowheads="1"/>
          </p:cNvSpPr>
          <p:nvPr/>
        </p:nvSpPr>
        <p:spPr bwMode="auto">
          <a:xfrm>
            <a:off x="611188" y="952033"/>
            <a:ext cx="80645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dirty="0">
                <a:solidFill>
                  <a:srgbClr val="000000"/>
                </a:solidFill>
                <a:latin typeface="ＭＳ Ｐゴシック" charset="-128"/>
              </a:rPr>
              <a:t>○</a:t>
            </a:r>
            <a:r>
              <a:rPr lang="ja-JP" altLang="ja-JP" sz="1200" dirty="0">
                <a:latin typeface="ＭＳ Ｐゴシック" charset="-128"/>
              </a:rPr>
              <a:t>平成</a:t>
            </a:r>
            <a:r>
              <a:rPr lang="en-US" altLang="ja-JP" sz="1200" dirty="0">
                <a:latin typeface="ＭＳ Ｐゴシック" charset="-128"/>
              </a:rPr>
              <a:t>27</a:t>
            </a:r>
            <a:r>
              <a:rPr lang="ja-JP" altLang="ja-JP" sz="1200" dirty="0">
                <a:latin typeface="ＭＳ Ｐゴシック" charset="-128"/>
              </a:rPr>
              <a:t>年の人口は、</a:t>
            </a:r>
            <a:r>
              <a:rPr lang="en-US" altLang="ja-JP" sz="1200" dirty="0">
                <a:latin typeface="ＭＳ Ｐゴシック" charset="-128"/>
              </a:rPr>
              <a:t>313,522</a:t>
            </a:r>
            <a:r>
              <a:rPr lang="ja-JP" altLang="ja-JP" sz="1200" dirty="0">
                <a:latin typeface="ＭＳ Ｐゴシック" charset="-128"/>
              </a:rPr>
              <a:t>人で人口推移を見ると増加傾向</a:t>
            </a:r>
            <a:endParaRPr lang="ja-JP" altLang="en-US" sz="1200" dirty="0">
              <a:solidFill>
                <a:srgbClr val="000000"/>
              </a:solidFill>
              <a:latin typeface="ＭＳ Ｐゴシック" charset="-128"/>
            </a:endParaRPr>
          </a:p>
          <a:p>
            <a:pPr eaLnBrk="1" hangingPunct="1">
              <a:lnSpc>
                <a:spcPts val="1000"/>
              </a:lnSpc>
              <a:spcBef>
                <a:spcPct val="50000"/>
              </a:spcBef>
              <a:buFont typeface="Wingdings" pitchFamily="2" charset="2"/>
              <a:buNone/>
            </a:pPr>
            <a:r>
              <a:rPr lang="ja-JP" altLang="en-US" sz="1200" dirty="0">
                <a:solidFill>
                  <a:srgbClr val="000000"/>
                </a:solidFill>
                <a:latin typeface="ＭＳ Ｐゴシック" charset="-128"/>
              </a:rPr>
              <a:t>○</a:t>
            </a:r>
            <a:r>
              <a:rPr lang="ja-JP" altLang="ja-JP" sz="1200" dirty="0">
                <a:latin typeface="ＭＳ Ｐゴシック" charset="-128"/>
              </a:rPr>
              <a:t>平成</a:t>
            </a:r>
            <a:r>
              <a:rPr lang="en-US" altLang="ja-JP" sz="1200" dirty="0">
                <a:latin typeface="ＭＳ Ｐゴシック" charset="-128"/>
              </a:rPr>
              <a:t>47</a:t>
            </a:r>
            <a:r>
              <a:rPr lang="ja-JP" altLang="ja-JP" sz="1200" dirty="0">
                <a:latin typeface="ＭＳ Ｐゴシック" charset="-128"/>
              </a:rPr>
              <a:t>年の</a:t>
            </a:r>
            <a:r>
              <a:rPr lang="ja-JP" altLang="en-US" sz="1200" dirty="0">
                <a:latin typeface="ＭＳ Ｐゴシック" charset="-128"/>
              </a:rPr>
              <a:t>将来推計</a:t>
            </a:r>
            <a:r>
              <a:rPr lang="ja-JP" altLang="ja-JP" sz="1200" dirty="0">
                <a:latin typeface="ＭＳ Ｐゴシック" charset="-128"/>
              </a:rPr>
              <a:t>人口は</a:t>
            </a:r>
            <a:r>
              <a:rPr lang="en-US" altLang="ja-JP" sz="1200" dirty="0" smtClean="0">
                <a:latin typeface="ＭＳ Ｐゴシック" charset="-128"/>
              </a:rPr>
              <a:t>280,491</a:t>
            </a:r>
            <a:r>
              <a:rPr lang="ja-JP" altLang="ja-JP" sz="1200" dirty="0" smtClean="0">
                <a:latin typeface="ＭＳ Ｐゴシック" charset="-128"/>
              </a:rPr>
              <a:t>人</a:t>
            </a:r>
            <a:r>
              <a:rPr lang="ja-JP" altLang="en-US" sz="1200" dirty="0">
                <a:latin typeface="ＭＳ Ｐゴシック" charset="-128"/>
              </a:rPr>
              <a:t>で、今後は</a:t>
            </a:r>
            <a:r>
              <a:rPr lang="ja-JP" altLang="ja-JP" sz="1200" dirty="0">
                <a:latin typeface="ＭＳ Ｐゴシック" charset="-128"/>
              </a:rPr>
              <a:t>減少傾向</a:t>
            </a:r>
            <a:r>
              <a:rPr lang="ja-JP" altLang="en-US" sz="1200" dirty="0">
                <a:latin typeface="ＭＳ Ｐゴシック" charset="-128"/>
              </a:rPr>
              <a:t>と予測される</a:t>
            </a:r>
            <a:endParaRPr lang="en-US" altLang="ja-JP" sz="1200" dirty="0">
              <a:latin typeface="ＭＳ Ｐゴシック" charset="-128"/>
            </a:endParaRPr>
          </a:p>
        </p:txBody>
      </p:sp>
      <p:graphicFrame>
        <p:nvGraphicFramePr>
          <p:cNvPr id="19" name="Group 23"/>
          <p:cNvGraphicFramePr>
            <a:graphicFrameLocks noGrp="1"/>
          </p:cNvGraphicFramePr>
          <p:nvPr/>
        </p:nvGraphicFramePr>
        <p:xfrm>
          <a:off x="611188" y="1700213"/>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313,522</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11.3%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62.1%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26.6%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280,491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151,784</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17.4%</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7.4%</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29.0%</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366,959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16,338</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21,340</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19.19ｋ㎡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699792" y="1844824"/>
          <a:ext cx="5789209" cy="230091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2" name="グラフ 21"/>
          <p:cNvGraphicFramePr>
            <a:graphicFrameLocks/>
          </p:cNvGraphicFramePr>
          <p:nvPr/>
        </p:nvGraphicFramePr>
        <p:xfrm>
          <a:off x="5868000" y="4221088"/>
          <a:ext cx="327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 name="グラフ 22"/>
          <p:cNvGraphicFramePr>
            <a:graphicFrameLocks/>
          </p:cNvGraphicFramePr>
          <p:nvPr/>
        </p:nvGraphicFramePr>
        <p:xfrm>
          <a:off x="2627784" y="4338000"/>
          <a:ext cx="345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1"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３８</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271586999"/>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タイトル 3"/>
          <p:cNvSpPr txBox="1">
            <a:spLocks/>
          </p:cNvSpPr>
          <p:nvPr/>
        </p:nvSpPr>
        <p:spPr bwMode="auto">
          <a:xfrm>
            <a:off x="107950" y="260351"/>
            <a:ext cx="8928100" cy="6386110"/>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43012" name="テキスト ボックス 24"/>
          <p:cNvSpPr txBox="1">
            <a:spLocks noChangeArrowheads="1"/>
          </p:cNvSpPr>
          <p:nvPr/>
        </p:nvSpPr>
        <p:spPr bwMode="auto">
          <a:xfrm>
            <a:off x="187325" y="401639"/>
            <a:ext cx="360363" cy="6195714"/>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7,471</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19.3%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16.9%</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60.7%</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3.1%</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13,032</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3040" name="Rectangle 86"/>
          <p:cNvSpPr>
            <a:spLocks noChangeArrowheads="1"/>
          </p:cNvSpPr>
          <p:nvPr/>
        </p:nvSpPr>
        <p:spPr bwMode="auto">
          <a:xfrm>
            <a:off x="5586413" y="3426035"/>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43041" name="テキスト ボックス 33"/>
          <p:cNvSpPr txBox="1">
            <a:spLocks noChangeArrowheads="1"/>
          </p:cNvSpPr>
          <p:nvPr/>
        </p:nvSpPr>
        <p:spPr bwMode="auto">
          <a:xfrm>
            <a:off x="8027988" y="6440697"/>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126,664</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22.6%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77.3%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9,715</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2,291</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2.8</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3,941</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832</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28,172</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12,902</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3090" name="Rectangle 86"/>
          <p:cNvSpPr>
            <a:spLocks noChangeArrowheads="1"/>
          </p:cNvSpPr>
          <p:nvPr/>
        </p:nvSpPr>
        <p:spPr bwMode="auto">
          <a:xfrm>
            <a:off x="1512888" y="3426035"/>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43091"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7,471</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○工業の出荷額は</a:t>
            </a:r>
            <a:r>
              <a:rPr lang="en-US" altLang="ja-JP" sz="1200" dirty="0">
                <a:latin typeface="+mn-ea"/>
                <a:ea typeface="ＭＳ Ｐゴシック" pitchFamily="50" charset="-128"/>
              </a:rPr>
              <a:t>2,291</a:t>
            </a:r>
            <a:r>
              <a:rPr lang="ja-JP" altLang="ja-JP" sz="1200" dirty="0">
                <a:latin typeface="+mn-ea"/>
                <a:ea typeface="ＭＳ Ｐゴシック" pitchFamily="50" charset="-128"/>
              </a:rPr>
              <a:t>億円となっており、</a:t>
            </a:r>
            <a:r>
              <a:rPr lang="ja-JP" altLang="en-US" sz="1200" dirty="0">
                <a:latin typeface="+mn-ea"/>
                <a:ea typeface="ＭＳ Ｐゴシック" pitchFamily="50" charset="-128"/>
              </a:rPr>
              <a:t>総合区</a:t>
            </a:r>
            <a:r>
              <a:rPr lang="en-US" altLang="ja-JP" sz="1200" dirty="0">
                <a:latin typeface="+mn-ea"/>
                <a:ea typeface="ＭＳ Ｐゴシック" pitchFamily="50" charset="-128"/>
              </a:rPr>
              <a:t>(8</a:t>
            </a:r>
            <a:r>
              <a:rPr lang="ja-JP" altLang="en-US" sz="1200" dirty="0">
                <a:latin typeface="+mn-ea"/>
                <a:ea typeface="ＭＳ Ｐゴシック" pitchFamily="50" charset="-128"/>
              </a:rPr>
              <a:t>区</a:t>
            </a:r>
            <a:r>
              <a:rPr lang="en-US" altLang="ja-JP" sz="1200" dirty="0">
                <a:latin typeface="+mn-ea"/>
                <a:ea typeface="ＭＳ Ｐゴシック" pitchFamily="50" charset="-128"/>
              </a:rPr>
              <a:t>)</a:t>
            </a:r>
            <a:r>
              <a:rPr lang="ja-JP" altLang="ja-JP" sz="1200" dirty="0">
                <a:latin typeface="+mn-ea"/>
                <a:ea typeface="ＭＳ Ｐゴシック" pitchFamily="50" charset="-128"/>
              </a:rPr>
              <a:t>平均</a:t>
            </a:r>
            <a:r>
              <a:rPr lang="ja-JP" altLang="en-US" sz="1200" dirty="0">
                <a:latin typeface="+mn-ea"/>
                <a:ea typeface="ＭＳ Ｐゴシック" pitchFamily="50" charset="-128"/>
              </a:rPr>
              <a:t>の</a:t>
            </a:r>
            <a:r>
              <a:rPr lang="en-US" altLang="ja-JP" sz="1200" dirty="0">
                <a:latin typeface="+mn-ea"/>
                <a:ea typeface="ＭＳ Ｐゴシック" pitchFamily="50" charset="-128"/>
              </a:rPr>
              <a:t>4,544</a:t>
            </a:r>
            <a:r>
              <a:rPr lang="ja-JP" altLang="ja-JP" sz="1200" dirty="0">
                <a:latin typeface="+mn-ea"/>
                <a:ea typeface="ＭＳ Ｐゴシック" pitchFamily="50" charset="-128"/>
              </a:rPr>
              <a:t>億円を</a:t>
            </a:r>
            <a:r>
              <a:rPr lang="ja-JP" altLang="en-US" sz="1200" dirty="0">
                <a:latin typeface="+mn-ea"/>
                <a:ea typeface="ＭＳ Ｐゴシック" pitchFamily="50" charset="-128"/>
              </a:rPr>
              <a:t>下</a:t>
            </a:r>
            <a:r>
              <a:rPr lang="ja-JP" altLang="ja-JP" sz="1200" dirty="0">
                <a:latin typeface="+mn-ea"/>
                <a:ea typeface="ＭＳ Ｐゴシック" pitchFamily="50" charset="-128"/>
              </a:rPr>
              <a:t>回っている</a:t>
            </a:r>
            <a:endParaRPr lang="en-US" altLang="ja-JP" sz="1200" dirty="0">
              <a:solidFill>
                <a:srgbClr val="000000"/>
              </a:solidFill>
              <a:latin typeface="+mn-ea"/>
              <a:ea typeface="ＭＳ Ｐゴシック" pitchFamily="50" charset="-128"/>
            </a:endParaRPr>
          </a:p>
        </p:txBody>
      </p:sp>
      <p:graphicFrame>
        <p:nvGraphicFramePr>
          <p:cNvPr id="16" name="グラフ 15"/>
          <p:cNvGraphicFramePr>
            <a:graphicFrameLocks/>
          </p:cNvGraphicFramePr>
          <p:nvPr/>
        </p:nvGraphicFramePr>
        <p:xfrm>
          <a:off x="4663877" y="3713620"/>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グラフ 14"/>
          <p:cNvGraphicFramePr>
            <a:graphicFrameLocks/>
          </p:cNvGraphicFramePr>
          <p:nvPr/>
        </p:nvGraphicFramePr>
        <p:xfrm>
          <a:off x="611560" y="3569604"/>
          <a:ext cx="396044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43095" name="テキスト ボックス 33"/>
          <p:cNvSpPr txBox="1">
            <a:spLocks noChangeArrowheads="1"/>
          </p:cNvSpPr>
          <p:nvPr/>
        </p:nvSpPr>
        <p:spPr bwMode="auto">
          <a:xfrm>
            <a:off x="2987675" y="6440697"/>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7" name="正方形/長方形 27"/>
          <p:cNvSpPr>
            <a:spLocks noChangeArrowheads="1"/>
          </p:cNvSpPr>
          <p:nvPr/>
        </p:nvSpPr>
        <p:spPr bwMode="auto">
          <a:xfrm>
            <a:off x="8112125" y="6619232"/>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３９</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94536519"/>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44036"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67.6%</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50.1%</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11.1%</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22.1%</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54.4%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45.6%</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4062" name="Rectangle 86"/>
          <p:cNvSpPr>
            <a:spLocks noChangeArrowheads="1"/>
          </p:cNvSpPr>
          <p:nvPr/>
        </p:nvSpPr>
        <p:spPr bwMode="auto">
          <a:xfrm>
            <a:off x="3348038"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44063" name="テキスト ボックス 34"/>
          <p:cNvSpPr txBox="1">
            <a:spLocks noChangeArrowheads="1"/>
          </p:cNvSpPr>
          <p:nvPr/>
        </p:nvSpPr>
        <p:spPr bwMode="auto">
          <a:xfrm>
            <a:off x="4427538" y="3805039"/>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a:t>
            </a:r>
            <a:r>
              <a:rPr lang="en-US" altLang="ja-JP" sz="700" dirty="0"/>
              <a:t>H25</a:t>
            </a:r>
            <a:r>
              <a:rPr lang="ja-JP" altLang="en-US" sz="700" dirty="0"/>
              <a:t>建物用途別土地利用現況調査）</a:t>
            </a:r>
            <a:endParaRPr lang="en-US" altLang="ja-JP" sz="700" dirty="0"/>
          </a:p>
        </p:txBody>
      </p:sp>
      <p:graphicFrame>
        <p:nvGraphicFramePr>
          <p:cNvPr id="11" name="Group 22"/>
          <p:cNvGraphicFramePr>
            <a:graphicFrameLocks noGrp="1"/>
          </p:cNvGraphicFramePr>
          <p:nvPr/>
        </p:nvGraphicFramePr>
        <p:xfrm>
          <a:off x="6084888" y="1268413"/>
          <a:ext cx="2663825" cy="5130821"/>
        </p:xfrm>
        <a:graphic>
          <a:graphicData uri="http://schemas.openxmlformats.org/drawingml/2006/table">
            <a:tbl>
              <a:tblPr/>
              <a:tblGrid>
                <a:gridCol w="288010"/>
                <a:gridCol w="719944"/>
                <a:gridCol w="719944"/>
                <a:gridCol w="935927"/>
              </a:tblGrid>
              <a:tr h="243837">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19" marB="4571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96">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5,650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37.8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 </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199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651</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33.9</a:t>
                      </a:r>
                      <a:r>
                        <a:rPr lang="zh-TW" altLang="en-US" sz="1000" b="0" i="0" u="none" strike="noStrike" dirty="0" smtClean="0">
                          <a:latin typeface="ＭＳ Ｐゴシック" pitchFamily="50" charset="-128"/>
                          <a:ea typeface="ＭＳ Ｐゴシック" pitchFamily="50" charset="-128"/>
                        </a:rPr>
                        <a:t>業者） </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782</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2.5</a:t>
                      </a:r>
                      <a:r>
                        <a:rPr lang="ja-JP" altLang="en-US" sz="1000" b="0" i="0" u="none" strike="noStrike" dirty="0" smtClean="0">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86,598</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27.6%</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14,106</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44.9‰</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9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36</a:t>
                      </a:r>
                      <a:r>
                        <a:rPr lang="ja-JP" altLang="en-US" sz="1000" b="0" i="0" u="none" strike="noStrike" dirty="0" smtClean="0">
                          <a:latin typeface="ＭＳ Ｐゴシック" pitchFamily="50" charset="-128"/>
                          <a:ea typeface="ＭＳ Ｐゴシック" pitchFamily="50" charset="-128"/>
                        </a:rPr>
                        <a:t>駅</a:t>
                      </a:r>
                      <a:endParaRPr lang="en-US" altLang="ja-JP" sz="1000" b="0" i="0" u="none" strike="noStrike" dirty="0" smtClean="0">
                        <a:latin typeface="ＭＳ Ｐゴシック" pitchFamily="50" charset="-128"/>
                        <a:ea typeface="ＭＳ Ｐゴシック" pitchFamily="50" charset="-128"/>
                      </a:endParaRPr>
                    </a:p>
                    <a:p>
                      <a:pPr algn="ctr" fontAlgn="ct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1.9</a:t>
                      </a:r>
                      <a:r>
                        <a:rPr lang="ja-JP" altLang="en-US" sz="1000" b="0" i="0" u="none" strike="noStrike" dirty="0" smtClean="0">
                          <a:latin typeface="ＭＳ Ｐゴシック" pitchFamily="50" charset="-128"/>
                          <a:ea typeface="ＭＳ Ｐゴシック" pitchFamily="50" charset="-128"/>
                        </a:rPr>
                        <a:t>駅）</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599</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799" marB="46799"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40.4%</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59.6%</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4134"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44135" name="Rectangle 86"/>
          <p:cNvSpPr>
            <a:spLocks noChangeArrowheads="1"/>
          </p:cNvSpPr>
          <p:nvPr/>
        </p:nvSpPr>
        <p:spPr bwMode="auto">
          <a:xfrm>
            <a:off x="3348038"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44136"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smtClean="0">
                <a:latin typeface="+mn-ea"/>
                <a:ea typeface="ＭＳ Ｐゴシック" pitchFamily="50" charset="-128"/>
              </a:rPr>
              <a:t>住居</a:t>
            </a:r>
            <a:r>
              <a:rPr lang="ja-JP" altLang="ja-JP" sz="1200" dirty="0" smtClean="0">
                <a:latin typeface="+mn-ea"/>
                <a:ea typeface="ＭＳ Ｐゴシック" pitchFamily="50" charset="-128"/>
              </a:rPr>
              <a:t>が</a:t>
            </a:r>
            <a:r>
              <a:rPr lang="en-US" altLang="ja-JP" sz="1200" dirty="0">
                <a:latin typeface="+mn-ea"/>
                <a:ea typeface="ＭＳ Ｐゴシック" pitchFamily="50" charset="-128"/>
              </a:rPr>
              <a:t>50.1</a:t>
            </a:r>
            <a:r>
              <a:rPr lang="ja-JP" altLang="ja-JP" sz="1200" dirty="0">
                <a:latin typeface="+mn-ea"/>
                <a:ea typeface="ＭＳ Ｐゴシック" pitchFamily="50" charset="-128"/>
              </a:rPr>
              <a:t>％と</a:t>
            </a:r>
            <a:r>
              <a:rPr lang="ja-JP" altLang="en-US" sz="1200" dirty="0">
                <a:latin typeface="+mn-ea"/>
                <a:ea typeface="ＭＳ Ｐゴシック" pitchFamily="50" charset="-128"/>
              </a:rPr>
              <a:t>半数を占めている</a:t>
            </a: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36</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1.9</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782</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2.5</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32.4%</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65.4%</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2.8%</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10.9%</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0.9%</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20.0%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9" name="グラフ 18"/>
          <p:cNvGraphicFramePr>
            <a:graphicFrameLocks/>
          </p:cNvGraphicFramePr>
          <p:nvPr/>
        </p:nvGraphicFramePr>
        <p:xfrm>
          <a:off x="2915816" y="4221088"/>
          <a:ext cx="3024000" cy="2494800"/>
        </p:xfrm>
        <a:graphic>
          <a:graphicData uri="http://schemas.openxmlformats.org/drawingml/2006/chart">
            <c:chart xmlns:c="http://schemas.openxmlformats.org/drawingml/2006/chart" xmlns:r="http://schemas.openxmlformats.org/officeDocument/2006/relationships" r:id="rId2"/>
          </a:graphicData>
        </a:graphic>
      </p:graphicFrame>
      <p:sp>
        <p:nvSpPr>
          <p:cNvPr id="17"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４０</a:t>
            </a:r>
            <a:endParaRPr lang="ja-JP" altLang="en-US" sz="1200" b="1" dirty="0">
              <a:solidFill>
                <a:srgbClr val="000000"/>
              </a:solidFill>
              <a:latin typeface="ＭＳ Ｐゴシック" charset="-128"/>
              <a:ea typeface="Meiryo UI" pitchFamily="50" charset="-128"/>
              <a:cs typeface="Meiryo UI" pitchFamily="50" charset="-128"/>
            </a:endParaRPr>
          </a:p>
        </p:txBody>
      </p:sp>
      <p:graphicFrame>
        <p:nvGraphicFramePr>
          <p:cNvPr id="21" name="グラフ 20"/>
          <p:cNvGraphicFramePr>
            <a:graphicFrameLocks/>
          </p:cNvGraphicFramePr>
          <p:nvPr/>
        </p:nvGraphicFramePr>
        <p:xfrm>
          <a:off x="2555776" y="1412776"/>
          <a:ext cx="3744416" cy="259455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 xmlns:p14="http://schemas.microsoft.com/office/powerpoint/2010/main" val="4081070911"/>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第七区</a:t>
            </a:r>
          </a:p>
          <a:p>
            <a:pPr algn="ctr" eaLnBrk="1" hangingPunct="1">
              <a:spcBef>
                <a:spcPct val="50000"/>
              </a:spcBef>
              <a:buFont typeface="Wingdings" pitchFamily="2" charset="2"/>
              <a:buNone/>
            </a:pPr>
            <a:r>
              <a:rPr lang="ja-JP" altLang="en-US" sz="2400" b="1">
                <a:latin typeface="ＭＳ Ｐゴシック" charset="-128"/>
              </a:rPr>
              <a:t>（住之江区・住吉区・西成区）</a:t>
            </a:r>
            <a:endParaRPr lang="ja-JP" altLang="en-US" sz="2400" b="1">
              <a:latin typeface="HGS創英角ｺﾞｼｯｸUB" pitchFamily="50" charset="-128"/>
            </a:endParaRPr>
          </a:p>
        </p:txBody>
      </p:sp>
      <p:sp>
        <p:nvSpPr>
          <p:cNvPr id="4"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33897717"/>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第七区（住之江区・住吉区・西成区）</a:t>
            </a:r>
          </a:p>
        </p:txBody>
      </p:sp>
      <p:sp>
        <p:nvSpPr>
          <p:cNvPr id="46084"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6085" name="タイトル 3"/>
          <p:cNvSpPr>
            <a:spLocks/>
          </p:cNvSpPr>
          <p:nvPr/>
        </p:nvSpPr>
        <p:spPr bwMode="auto">
          <a:xfrm>
            <a:off x="74613" y="549275"/>
            <a:ext cx="3816350"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31825"/>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46087" name="Text Box 8"/>
          <p:cNvSpPr txBox="1">
            <a:spLocks noChangeArrowheads="1"/>
          </p:cNvSpPr>
          <p:nvPr/>
        </p:nvSpPr>
        <p:spPr bwMode="auto">
          <a:xfrm>
            <a:off x="74613" y="2692400"/>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46088"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46089" name="Text Box 10"/>
          <p:cNvSpPr txBox="1">
            <a:spLocks noChangeArrowheads="1"/>
          </p:cNvSpPr>
          <p:nvPr/>
        </p:nvSpPr>
        <p:spPr bwMode="auto">
          <a:xfrm>
            <a:off x="74613" y="4230688"/>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47638" y="1125538"/>
          <a:ext cx="3671887" cy="1368723"/>
        </p:xfrm>
        <a:graphic>
          <a:graphicData uri="http://schemas.openxmlformats.org/drawingml/2006/table">
            <a:tbl>
              <a:tblPr/>
              <a:tblGrid>
                <a:gridCol w="1223962"/>
                <a:gridCol w="1223963"/>
                <a:gridCol w="1223962"/>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389,110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354,179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311,355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197,863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398,531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102%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10,410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9,626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37.38</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47638" y="4529138"/>
          <a:ext cx="3671887" cy="1346340"/>
        </p:xfrm>
        <a:graphic>
          <a:graphicData uri="http://schemas.openxmlformats.org/drawingml/2006/table">
            <a:tbl>
              <a:tblPr/>
              <a:tblGrid>
                <a:gridCol w="1223962"/>
                <a:gridCol w="1223963"/>
                <a:gridCol w="1223962"/>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2.82㎡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47638" y="2979738"/>
          <a:ext cx="3671887" cy="1033504"/>
        </p:xfrm>
        <a:graphic>
          <a:graphicData uri="http://schemas.openxmlformats.org/drawingml/2006/table">
            <a:tbl>
              <a:tblPr/>
              <a:tblGrid>
                <a:gridCol w="1223962"/>
                <a:gridCol w="608112"/>
                <a:gridCol w="615851"/>
                <a:gridCol w="1223962"/>
              </a:tblGrid>
              <a:tr h="36032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en-US" altLang="ja-JP" sz="1000" b="0" i="0" u="none" strike="noStrike" cap="none" normalizeH="0" baseline="0" dirty="0" smtClean="0">
                        <a:ln>
                          <a:noFill/>
                        </a:ln>
                        <a:solidFill>
                          <a:srgbClr val="FF0000"/>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1,300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378">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住之江 ⇔住吉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2.1km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r>
                        <a:rPr lang="ja-JP" altLang="en-US" sz="1000" dirty="0" smtClean="0">
                          <a:latin typeface="ＭＳ Ｐゴシック" pitchFamily="50" charset="-128"/>
                          <a:ea typeface="ＭＳ Ｐゴシック" pitchFamily="50" charset="-128"/>
                        </a:rPr>
                        <a:t>住之江 ⇔西成 </a:t>
                      </a:r>
                      <a:r>
                        <a:rPr lang="en-US" altLang="ja-JP" sz="1000" dirty="0" smtClean="0">
                          <a:latin typeface="ＭＳ Ｐゴシック" pitchFamily="50" charset="-128"/>
                          <a:ea typeface="ＭＳ Ｐゴシック" pitchFamily="50" charset="-128"/>
                        </a:rPr>
                        <a:t>3.3km</a:t>
                      </a:r>
                      <a:endParaRPr lang="ja-JP" altLang="en-US" sz="1000" dirty="0">
                        <a:latin typeface="ＭＳ Ｐゴシック" pitchFamily="50" charset="-128"/>
                        <a:ea typeface="ＭＳ Ｐゴシック" pitchFamily="50" charset="-128"/>
                      </a:endParaRPr>
                    </a:p>
                  </a:txBody>
                  <a:tcPr marL="18000" marR="18000" marT="35996" marB="35996"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住吉</a:t>
                      </a:r>
                      <a:r>
                        <a:rPr lang="ja-JP" altLang="en-US" sz="1000" baseline="0" dirty="0" smtClean="0">
                          <a:latin typeface="ＭＳ Ｐゴシック" pitchFamily="50" charset="-128"/>
                          <a:ea typeface="ＭＳ Ｐゴシック" pitchFamily="50" charset="-128"/>
                        </a:rPr>
                        <a:t> </a:t>
                      </a:r>
                      <a:r>
                        <a:rPr lang="ja-JP" altLang="en-US" sz="1000" dirty="0" smtClean="0">
                          <a:latin typeface="ＭＳ Ｐゴシック" pitchFamily="50" charset="-128"/>
                          <a:ea typeface="ＭＳ Ｐゴシック" pitchFamily="50" charset="-128"/>
                        </a:rPr>
                        <a:t>⇔ 西成  </a:t>
                      </a:r>
                      <a:r>
                        <a:rPr lang="en-US" altLang="ja-JP" sz="1000" dirty="0" smtClean="0">
                          <a:latin typeface="ＭＳ Ｐゴシック" pitchFamily="50" charset="-128"/>
                          <a:ea typeface="ＭＳ Ｐゴシック" pitchFamily="50" charset="-128"/>
                        </a:rPr>
                        <a:t>4.2km</a:t>
                      </a:r>
                      <a:endParaRPr lang="ja-JP" altLang="en-US" sz="1000" dirty="0">
                        <a:latin typeface="ＭＳ Ｐゴシック" pitchFamily="50" charset="-128"/>
                        <a:ea typeface="ＭＳ Ｐゴシック" pitchFamily="50" charset="-128"/>
                      </a:endParaRPr>
                    </a:p>
                  </a:txBody>
                  <a:tcPr marL="18000" marR="18000" marT="35996" marB="35996"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グループ化 81"/>
          <p:cNvGrpSpPr>
            <a:grpSpLocks/>
          </p:cNvGrpSpPr>
          <p:nvPr/>
        </p:nvGrpSpPr>
        <p:grpSpPr bwMode="auto">
          <a:xfrm>
            <a:off x="7308850" y="172237"/>
            <a:ext cx="1835150" cy="1700213"/>
            <a:chOff x="7308304" y="0"/>
            <a:chExt cx="1835696" cy="1700808"/>
          </a:xfrm>
        </p:grpSpPr>
        <p:sp>
          <p:nvSpPr>
            <p:cNvPr id="83" name="正方形/長方形 82"/>
            <p:cNvSpPr>
              <a:spLocks/>
            </p:cNvSpPr>
            <p:nvPr/>
          </p:nvSpPr>
          <p:spPr bwMode="gray">
            <a:xfrm>
              <a:off x="7308304" y="0"/>
              <a:ext cx="1835696" cy="1700808"/>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84" name="正方形/長方形 26"/>
            <p:cNvSpPr>
              <a:spLocks/>
            </p:cNvSpPr>
            <p:nvPr/>
          </p:nvSpPr>
          <p:spPr bwMode="gray">
            <a:xfrm>
              <a:off x="7400406" y="85755"/>
              <a:ext cx="1651491" cy="15292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4" name="グループ化 84"/>
          <p:cNvGrpSpPr>
            <a:grpSpLocks/>
          </p:cNvGrpSpPr>
          <p:nvPr/>
        </p:nvGrpSpPr>
        <p:grpSpPr bwMode="auto">
          <a:xfrm>
            <a:off x="7450735" y="319107"/>
            <a:ext cx="1520825" cy="1441450"/>
            <a:chOff x="7399338" y="76200"/>
            <a:chExt cx="1520825" cy="1441450"/>
          </a:xfrm>
        </p:grpSpPr>
        <p:grpSp>
          <p:nvGrpSpPr>
            <p:cNvPr id="5" name="Group 167"/>
            <p:cNvGrpSpPr>
              <a:grpSpLocks noChangeAspect="1"/>
            </p:cNvGrpSpPr>
            <p:nvPr/>
          </p:nvGrpSpPr>
          <p:grpSpPr bwMode="auto">
            <a:xfrm>
              <a:off x="7437438" y="76200"/>
              <a:ext cx="1482725" cy="1441450"/>
              <a:chOff x="1698" y="1802"/>
              <a:chExt cx="13239" cy="12848"/>
            </a:xfrm>
          </p:grpSpPr>
          <p:sp>
            <p:nvSpPr>
              <p:cNvPr id="46212" name="Freeform 168"/>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13" name="Freeform 169"/>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14" name="Freeform 170"/>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15" name="Freeform 171"/>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16" name="Freeform 172" descr="50%"/>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6217" name="Freeform 173" descr="50%"/>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6218" name="Freeform 174"/>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19" name="Freeform 175"/>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0" name="Freeform 176"/>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1" name="Freeform 177" descr="50%"/>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6222" name="Freeform 178"/>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3" name="Freeform 179"/>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4" name="Freeform 180"/>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5" name="Freeform 181"/>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6" name="Freeform 182"/>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7" name="Freeform 183"/>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8" name="Freeform 184"/>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9" name="Freeform 185"/>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0" name="Freeform 186" descr="20%"/>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1" name="Freeform 187"/>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2" name="Freeform 188"/>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3" name="Freeform 189"/>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4" name="Freeform 190" descr="2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5" name="Freeform 191"/>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46209" name="AutoShape 170"/>
            <p:cNvSpPr>
              <a:spLocks/>
            </p:cNvSpPr>
            <p:nvPr/>
          </p:nvSpPr>
          <p:spPr bwMode="auto">
            <a:xfrm>
              <a:off x="7975600" y="620713"/>
              <a:ext cx="431800" cy="179387"/>
            </a:xfrm>
            <a:prstGeom prst="borderCallout2">
              <a:avLst>
                <a:gd name="adj1" fmla="val 103009"/>
                <a:gd name="adj2" fmla="val 70588"/>
                <a:gd name="adj3" fmla="val 177347"/>
                <a:gd name="adj4" fmla="val 70296"/>
                <a:gd name="adj5" fmla="val 255750"/>
                <a:gd name="adj6" fmla="val 5426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西成区</a:t>
              </a:r>
            </a:p>
          </p:txBody>
        </p:sp>
        <p:sp>
          <p:nvSpPr>
            <p:cNvPr id="46210" name="AutoShape 170"/>
            <p:cNvSpPr>
              <a:spLocks/>
            </p:cNvSpPr>
            <p:nvPr/>
          </p:nvSpPr>
          <p:spPr bwMode="auto">
            <a:xfrm>
              <a:off x="8407400" y="981075"/>
              <a:ext cx="431800" cy="179388"/>
            </a:xfrm>
            <a:prstGeom prst="borderCallout2">
              <a:avLst>
                <a:gd name="adj1" fmla="val 113630"/>
                <a:gd name="adj2" fmla="val 30880"/>
                <a:gd name="adj3" fmla="val 177347"/>
                <a:gd name="adj4" fmla="val 30588"/>
                <a:gd name="adj5" fmla="val 213273"/>
                <a:gd name="adj6" fmla="val -11912"/>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住吉区</a:t>
              </a:r>
            </a:p>
          </p:txBody>
        </p:sp>
        <p:sp>
          <p:nvSpPr>
            <p:cNvPr id="46211" name="AutoShape 170"/>
            <p:cNvSpPr>
              <a:spLocks/>
            </p:cNvSpPr>
            <p:nvPr/>
          </p:nvSpPr>
          <p:spPr bwMode="auto">
            <a:xfrm>
              <a:off x="7399338" y="692150"/>
              <a:ext cx="431800" cy="179388"/>
            </a:xfrm>
            <a:prstGeom prst="borderCallout2">
              <a:avLst>
                <a:gd name="adj1" fmla="val 113630"/>
                <a:gd name="adj2" fmla="val 30880"/>
                <a:gd name="adj3" fmla="val 187963"/>
                <a:gd name="adj4" fmla="val 35000"/>
                <a:gd name="adj5" fmla="val 218583"/>
                <a:gd name="adj6" fmla="val 69708"/>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住之江区</a:t>
              </a:r>
            </a:p>
          </p:txBody>
        </p:sp>
      </p:grpSp>
      <p:grpSp>
        <p:nvGrpSpPr>
          <p:cNvPr id="6" name="グループ化 85"/>
          <p:cNvGrpSpPr>
            <a:grpSpLocks/>
          </p:cNvGrpSpPr>
          <p:nvPr/>
        </p:nvGrpSpPr>
        <p:grpSpPr bwMode="auto">
          <a:xfrm>
            <a:off x="4139952" y="2852936"/>
            <a:ext cx="4802188" cy="3138487"/>
            <a:chOff x="4162425" y="2852738"/>
            <a:chExt cx="4802188" cy="3138487"/>
          </a:xfrm>
        </p:grpSpPr>
        <p:grpSp>
          <p:nvGrpSpPr>
            <p:cNvPr id="7" name="グループ化 100"/>
            <p:cNvGrpSpPr>
              <a:grpSpLocks/>
            </p:cNvGrpSpPr>
            <p:nvPr/>
          </p:nvGrpSpPr>
          <p:grpSpPr bwMode="auto">
            <a:xfrm>
              <a:off x="4162425" y="2852738"/>
              <a:ext cx="4802188" cy="3138487"/>
              <a:chOff x="611560" y="1628800"/>
              <a:chExt cx="6454888" cy="4219575"/>
            </a:xfrm>
          </p:grpSpPr>
          <p:grpSp>
            <p:nvGrpSpPr>
              <p:cNvPr id="8" name="グループ化 67"/>
              <p:cNvGrpSpPr>
                <a:grpSpLocks/>
              </p:cNvGrpSpPr>
              <p:nvPr/>
            </p:nvGrpSpPr>
            <p:grpSpPr bwMode="auto">
              <a:xfrm>
                <a:off x="611560" y="1628800"/>
                <a:ext cx="6454888" cy="4219575"/>
                <a:chOff x="611560" y="1628800"/>
                <a:chExt cx="6454888" cy="4219575"/>
              </a:xfrm>
            </p:grpSpPr>
            <p:grpSp>
              <p:nvGrpSpPr>
                <p:cNvPr id="9" name="グループ化 72"/>
                <p:cNvGrpSpPr>
                  <a:grpSpLocks/>
                </p:cNvGrpSpPr>
                <p:nvPr/>
              </p:nvGrpSpPr>
              <p:grpSpPr bwMode="auto">
                <a:xfrm>
                  <a:off x="611560" y="1628800"/>
                  <a:ext cx="6454888" cy="4219575"/>
                  <a:chOff x="1187624" y="1628800"/>
                  <a:chExt cx="6454888" cy="4219575"/>
                </a:xfrm>
              </p:grpSpPr>
              <p:grpSp>
                <p:nvGrpSpPr>
                  <p:cNvPr id="10" name="グループ化 64"/>
                  <p:cNvGrpSpPr>
                    <a:grpSpLocks/>
                  </p:cNvGrpSpPr>
                  <p:nvPr/>
                </p:nvGrpSpPr>
                <p:grpSpPr bwMode="auto">
                  <a:xfrm>
                    <a:off x="1187624" y="1628800"/>
                    <a:ext cx="6454888" cy="4219575"/>
                    <a:chOff x="1331640" y="1484784"/>
                    <a:chExt cx="6454888" cy="4219575"/>
                  </a:xfrm>
                </p:grpSpPr>
                <p:grpSp>
                  <p:nvGrpSpPr>
                    <p:cNvPr id="11" name="グループ化 60"/>
                    <p:cNvGrpSpPr>
                      <a:grpSpLocks/>
                    </p:cNvGrpSpPr>
                    <p:nvPr/>
                  </p:nvGrpSpPr>
                  <p:grpSpPr bwMode="auto">
                    <a:xfrm>
                      <a:off x="1331640" y="1484784"/>
                      <a:ext cx="6454888" cy="4219575"/>
                      <a:chOff x="1115616" y="1412776"/>
                      <a:chExt cx="6454888" cy="4219575"/>
                    </a:xfrm>
                  </p:grpSpPr>
                  <p:grpSp>
                    <p:nvGrpSpPr>
                      <p:cNvPr id="12" name="グループ化 51"/>
                      <p:cNvGrpSpPr>
                        <a:grpSpLocks/>
                      </p:cNvGrpSpPr>
                      <p:nvPr/>
                    </p:nvGrpSpPr>
                    <p:grpSpPr bwMode="auto">
                      <a:xfrm>
                        <a:off x="1115616" y="1412776"/>
                        <a:ext cx="6454888" cy="4219575"/>
                        <a:chOff x="0" y="0"/>
                        <a:chExt cx="6454888" cy="4219575"/>
                      </a:xfrm>
                    </p:grpSpPr>
                    <p:pic>
                      <p:nvPicPr>
                        <p:cNvPr id="46192" name="Picture 2"/>
                        <p:cNvPicPr>
                          <a:picLocks noChangeAspect="1" noChangeArrowheads="1"/>
                        </p:cNvPicPr>
                        <p:nvPr/>
                      </p:nvPicPr>
                      <p:blipFill>
                        <a:blip r:embed="rId3" cstate="print">
                          <a:extLst>
                            <a:ext uri="{28A0092B-C50C-407E-A947-70E740481C1C}">
                              <a14:useLocalDpi xmlns="" xmlns:a14="http://schemas.microsoft.com/office/drawing/2010/main" val="0"/>
                            </a:ext>
                          </a:extLst>
                        </a:blip>
                        <a:srcRect l="16826" t="19646" r="34975" b="2655"/>
                        <a:stretch>
                          <a:fillRect/>
                        </a:stretch>
                      </p:blipFill>
                      <p:spPr bwMode="gray">
                        <a:xfrm>
                          <a:off x="28575" y="38100"/>
                          <a:ext cx="6248400" cy="418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
                              <a:solidFill>
                                <a:srgbClr val="000000"/>
                              </a:solidFill>
                              <a:miter lim="800000"/>
                              <a:headEnd/>
                              <a:tailEnd/>
                            </a14:hiddenLine>
                          </a:ext>
                        </a:extLst>
                      </p:spPr>
                    </p:pic>
                    <p:sp>
                      <p:nvSpPr>
                        <p:cNvPr id="126" name="正方形/長方形 125"/>
                        <p:cNvSpPr/>
                        <p:nvPr/>
                      </p:nvSpPr>
                      <p:spPr bwMode="gray">
                        <a:xfrm>
                          <a:off x="1476622" y="0"/>
                          <a:ext cx="2067698" cy="5335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4" name="正方形/長方形 133"/>
                        <p:cNvSpPr/>
                        <p:nvPr/>
                      </p:nvSpPr>
                      <p:spPr bwMode="gray">
                        <a:xfrm>
                          <a:off x="5535199" y="0"/>
                          <a:ext cx="919689" cy="19806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43" name="正方形/長方形 142"/>
                        <p:cNvSpPr/>
                        <p:nvPr/>
                      </p:nvSpPr>
                      <p:spPr bwMode="gray">
                        <a:xfrm>
                          <a:off x="2458192" y="437538"/>
                          <a:ext cx="1113868" cy="4951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50" name="正方形/長方形 149"/>
                        <p:cNvSpPr/>
                        <p:nvPr/>
                      </p:nvSpPr>
                      <p:spPr bwMode="gray">
                        <a:xfrm>
                          <a:off x="5887285" y="1933705"/>
                          <a:ext cx="471580" cy="657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51" name="正方形/長方形 150"/>
                        <p:cNvSpPr/>
                        <p:nvPr/>
                      </p:nvSpPr>
                      <p:spPr bwMode="gray">
                        <a:xfrm>
                          <a:off x="0" y="761956"/>
                          <a:ext cx="181378" cy="4951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53" name="正方形/長方形 152"/>
                        <p:cNvSpPr/>
                        <p:nvPr/>
                      </p:nvSpPr>
                      <p:spPr bwMode="gray">
                        <a:xfrm>
                          <a:off x="6192424" y="3685992"/>
                          <a:ext cx="181378" cy="4951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sp>
                    <p:nvSpPr>
                      <p:cNvPr id="117" name="正方形/長方形 116"/>
                      <p:cNvSpPr/>
                      <p:nvPr/>
                    </p:nvSpPr>
                    <p:spPr bwMode="gray">
                      <a:xfrm>
                        <a:off x="3638557" y="4329943"/>
                        <a:ext cx="1719881" cy="48022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住之江区役所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nvGrpSpPr>
                      <p:cNvPr id="13" name="グループ化 32"/>
                      <p:cNvGrpSpPr>
                        <a:grpSpLocks/>
                      </p:cNvGrpSpPr>
                      <p:nvPr/>
                    </p:nvGrpSpPr>
                    <p:grpSpPr bwMode="auto">
                      <a:xfrm>
                        <a:off x="4826377" y="1769209"/>
                        <a:ext cx="2426184" cy="3312484"/>
                        <a:chOff x="5216200" y="1961295"/>
                        <a:chExt cx="2426184" cy="3312484"/>
                      </a:xfrm>
                    </p:grpSpPr>
                    <p:sp>
                      <p:nvSpPr>
                        <p:cNvPr id="122" name="フリーフォーム 121"/>
                        <p:cNvSpPr/>
                        <p:nvPr/>
                      </p:nvSpPr>
                      <p:spPr bwMode="gray">
                        <a:xfrm>
                          <a:off x="7478078" y="4492613"/>
                          <a:ext cx="164306" cy="781166"/>
                        </a:xfrm>
                        <a:custGeom>
                          <a:avLst/>
                          <a:gdLst>
                            <a:gd name="connsiteX0" fmla="*/ 39687 w 163512"/>
                            <a:gd name="connsiteY0" fmla="*/ 0 h 781050"/>
                            <a:gd name="connsiteX1" fmla="*/ 20637 w 163512"/>
                            <a:gd name="connsiteY1" fmla="*/ 600075 h 781050"/>
                            <a:gd name="connsiteX2" fmla="*/ 163512 w 163512"/>
                            <a:gd name="connsiteY2" fmla="*/ 781050 h 781050"/>
                            <a:gd name="connsiteX3" fmla="*/ 163512 w 163512"/>
                            <a:gd name="connsiteY3" fmla="*/ 781050 h 781050"/>
                          </a:gdLst>
                          <a:ahLst/>
                          <a:cxnLst>
                            <a:cxn ang="0">
                              <a:pos x="connsiteX0" y="connsiteY0"/>
                            </a:cxn>
                            <a:cxn ang="0">
                              <a:pos x="connsiteX1" y="connsiteY1"/>
                            </a:cxn>
                            <a:cxn ang="0">
                              <a:pos x="connsiteX2" y="connsiteY2"/>
                            </a:cxn>
                            <a:cxn ang="0">
                              <a:pos x="connsiteX3" y="connsiteY3"/>
                            </a:cxn>
                          </a:cxnLst>
                          <a:rect l="l" t="t" r="r" b="b"/>
                          <a:pathLst>
                            <a:path w="163512" h="781050">
                              <a:moveTo>
                                <a:pt x="39687" y="0"/>
                              </a:moveTo>
                              <a:cubicBezTo>
                                <a:pt x="19843" y="234950"/>
                                <a:pt x="0" y="469900"/>
                                <a:pt x="20637" y="600075"/>
                              </a:cubicBezTo>
                              <a:cubicBezTo>
                                <a:pt x="41274" y="730250"/>
                                <a:pt x="163512" y="781050"/>
                                <a:pt x="163512" y="781050"/>
                              </a:cubicBezTo>
                              <a:lnTo>
                                <a:pt x="163512" y="781050"/>
                              </a:ln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3" name="フリーフォーム 122"/>
                        <p:cNvSpPr/>
                        <p:nvPr/>
                      </p:nvSpPr>
                      <p:spPr bwMode="gray">
                        <a:xfrm>
                          <a:off x="5216200" y="1961295"/>
                          <a:ext cx="1092530" cy="2315751"/>
                        </a:xfrm>
                        <a:custGeom>
                          <a:avLst/>
                          <a:gdLst>
                            <a:gd name="connsiteX0" fmla="*/ 41275 w 1092200"/>
                            <a:gd name="connsiteY0" fmla="*/ 2314575 h 2314575"/>
                            <a:gd name="connsiteX1" fmla="*/ 117475 w 1092200"/>
                            <a:gd name="connsiteY1" fmla="*/ 1819275 h 2314575"/>
                            <a:gd name="connsiteX2" fmla="*/ 746125 w 1092200"/>
                            <a:gd name="connsiteY2" fmla="*/ 1609725 h 2314575"/>
                            <a:gd name="connsiteX3" fmla="*/ 1041400 w 1092200"/>
                            <a:gd name="connsiteY3" fmla="*/ 361950 h 2314575"/>
                            <a:gd name="connsiteX4" fmla="*/ 1050925 w 1092200"/>
                            <a:gd name="connsiteY4" fmla="*/ 0 h 2314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00" h="2314575">
                              <a:moveTo>
                                <a:pt x="41275" y="2314575"/>
                              </a:moveTo>
                              <a:cubicBezTo>
                                <a:pt x="20637" y="2125662"/>
                                <a:pt x="0" y="1936750"/>
                                <a:pt x="117475" y="1819275"/>
                              </a:cubicBezTo>
                              <a:cubicBezTo>
                                <a:pt x="234950" y="1701800"/>
                                <a:pt x="592138" y="1852613"/>
                                <a:pt x="746125" y="1609725"/>
                              </a:cubicBezTo>
                              <a:cubicBezTo>
                                <a:pt x="900113" y="1366838"/>
                                <a:pt x="990600" y="630237"/>
                                <a:pt x="1041400" y="361950"/>
                              </a:cubicBezTo>
                              <a:cubicBezTo>
                                <a:pt x="1092200" y="93663"/>
                                <a:pt x="1071562" y="46831"/>
                                <a:pt x="1050925" y="0"/>
                              </a:cubicBez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118" name="正方形/長方形 117"/>
                      <p:cNvSpPr/>
                      <p:nvPr/>
                    </p:nvSpPr>
                    <p:spPr bwMode="gray">
                      <a:xfrm>
                        <a:off x="5568955" y="4940827"/>
                        <a:ext cx="1645195" cy="48449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住吉区役所</a:t>
                        </a:r>
                        <a:endParaRPr lang="en-US" altLang="ja-JP" sz="1050" dirty="0">
                          <a:solidFill>
                            <a:schemeClr val="tx1"/>
                          </a:solidFill>
                        </a:endParaRPr>
                      </a:p>
                      <a:p>
                        <a:pPr algn="ctr">
                          <a:defRPr/>
                        </a:pPr>
                        <a:r>
                          <a:rPr lang="ja-JP" altLang="en-US" sz="1050" dirty="0" smtClean="0">
                            <a:solidFill>
                              <a:schemeClr val="tx1"/>
                            </a:solidFill>
                          </a:rPr>
                          <a:t>（総合区役所）</a:t>
                        </a:r>
                        <a:endParaRPr lang="ja-JP" altLang="en-US" sz="1050" dirty="0">
                          <a:solidFill>
                            <a:schemeClr val="tx1"/>
                          </a:solidFill>
                        </a:endParaRPr>
                      </a:p>
                    </p:txBody>
                  </p:sp>
                </p:grpSp>
                <p:sp>
                  <p:nvSpPr>
                    <p:cNvPr id="115" name="正方形/長方形 114"/>
                    <p:cNvSpPr/>
                    <p:nvPr/>
                  </p:nvSpPr>
                  <p:spPr bwMode="gray">
                    <a:xfrm>
                      <a:off x="5493608" y="3032175"/>
                      <a:ext cx="1839009" cy="48449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西成区役所</a:t>
                      </a:r>
                      <a:endParaRPr lang="en-US" altLang="ja-JP" sz="900" dirty="0">
                        <a:solidFill>
                          <a:schemeClr val="tx1"/>
                        </a:solidFill>
                      </a:endParaRPr>
                    </a:p>
                    <a:p>
                      <a:pPr algn="ctr">
                        <a:defRPr/>
                      </a:pPr>
                      <a:r>
                        <a:rPr lang="ja-JP" altLang="en-US" sz="900" dirty="0" smtClean="0">
                          <a:solidFill>
                            <a:schemeClr val="tx1"/>
                          </a:solidFill>
                        </a:rPr>
                        <a:t>（地域自治区事務所</a:t>
                      </a:r>
                      <a:r>
                        <a:rPr lang="ja-JP" altLang="en-US" sz="900" dirty="0">
                          <a:solidFill>
                            <a:schemeClr val="tx1"/>
                          </a:solidFill>
                        </a:rPr>
                        <a:t>）</a:t>
                      </a:r>
                      <a:endParaRPr lang="en-US" altLang="ja-JP" sz="900" dirty="0">
                        <a:solidFill>
                          <a:schemeClr val="tx1"/>
                        </a:solidFill>
                      </a:endParaRPr>
                    </a:p>
                  </p:txBody>
                </p:sp>
              </p:grpSp>
              <p:sp>
                <p:nvSpPr>
                  <p:cNvPr id="110" name="フローチャート : 判断 109"/>
                  <p:cNvSpPr/>
                  <p:nvPr/>
                </p:nvSpPr>
                <p:spPr bwMode="gray">
                  <a:xfrm>
                    <a:off x="5416909" y="2286174"/>
                    <a:ext cx="132299" cy="145135"/>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1" name="正方形/長方形 110"/>
                  <p:cNvSpPr/>
                  <p:nvPr/>
                </p:nvSpPr>
                <p:spPr bwMode="gray">
                  <a:xfrm>
                    <a:off x="4285970" y="2132503"/>
                    <a:ext cx="1077593" cy="3671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津守工営所</a:t>
                    </a:r>
                    <a:endParaRPr lang="en-US" altLang="ja-JP" sz="900" dirty="0">
                      <a:solidFill>
                        <a:schemeClr val="tx1"/>
                      </a:solidFill>
                    </a:endParaRPr>
                  </a:p>
                </p:txBody>
              </p:sp>
              <p:sp>
                <p:nvSpPr>
                  <p:cNvPr id="112" name="フローチャート : 判断 111"/>
                  <p:cNvSpPr/>
                  <p:nvPr/>
                </p:nvSpPr>
                <p:spPr bwMode="gray">
                  <a:xfrm>
                    <a:off x="4755416" y="3953088"/>
                    <a:ext cx="130165" cy="143001"/>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3" name="正方形/長方形 112"/>
                  <p:cNvSpPr/>
                  <p:nvPr/>
                </p:nvSpPr>
                <p:spPr bwMode="gray">
                  <a:xfrm>
                    <a:off x="4283837" y="4168656"/>
                    <a:ext cx="791657" cy="28813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住之江</a:t>
                    </a:r>
                    <a:endParaRPr lang="en-US" altLang="ja-JP" sz="900" dirty="0">
                      <a:solidFill>
                        <a:schemeClr val="tx1"/>
                      </a:solidFill>
                    </a:endParaRPr>
                  </a:p>
                  <a:p>
                    <a:pPr algn="ctr">
                      <a:defRPr/>
                    </a:pPr>
                    <a:r>
                      <a:rPr lang="ja-JP" altLang="en-US" sz="900" dirty="0">
                        <a:solidFill>
                          <a:schemeClr val="tx1"/>
                        </a:solidFill>
                      </a:rPr>
                      <a:t>工営所</a:t>
                    </a:r>
                    <a:endParaRPr lang="en-US" altLang="ja-JP" sz="900" dirty="0">
                      <a:solidFill>
                        <a:schemeClr val="tx1"/>
                      </a:solidFill>
                    </a:endParaRPr>
                  </a:p>
                </p:txBody>
              </p:sp>
            </p:grpSp>
            <p:sp>
              <p:nvSpPr>
                <p:cNvPr id="108" name="円/楕円 107"/>
                <p:cNvSpPr/>
                <p:nvPr/>
              </p:nvSpPr>
              <p:spPr bwMode="gray">
                <a:xfrm>
                  <a:off x="5481785" y="2887356"/>
                  <a:ext cx="145102" cy="14300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03" name="円/楕円 102"/>
              <p:cNvSpPr/>
              <p:nvPr/>
            </p:nvSpPr>
            <p:spPr bwMode="gray">
              <a:xfrm>
                <a:off x="5685608" y="4726784"/>
                <a:ext cx="215518" cy="215567"/>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4" name="円/楕円 103"/>
              <p:cNvSpPr/>
              <p:nvPr/>
            </p:nvSpPr>
            <p:spPr bwMode="gray">
              <a:xfrm>
                <a:off x="4866448" y="4377825"/>
                <a:ext cx="142967" cy="143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2" name="フリーフォーム 30"/>
            <p:cNvSpPr/>
            <p:nvPr/>
          </p:nvSpPr>
          <p:spPr bwMode="gray">
            <a:xfrm>
              <a:off x="4932363" y="3284538"/>
              <a:ext cx="471487" cy="282575"/>
            </a:xfrm>
            <a:custGeom>
              <a:avLst/>
              <a:gdLst>
                <a:gd name="connsiteX0" fmla="*/ 100013 w 766763"/>
                <a:gd name="connsiteY0" fmla="*/ 457200 h 457200"/>
                <a:gd name="connsiteX1" fmla="*/ 61913 w 766763"/>
                <a:gd name="connsiteY1" fmla="*/ 314325 h 457200"/>
                <a:gd name="connsiteX2" fmla="*/ 471488 w 766763"/>
                <a:gd name="connsiteY2" fmla="*/ 228600 h 457200"/>
                <a:gd name="connsiteX3" fmla="*/ 766763 w 766763"/>
                <a:gd name="connsiteY3" fmla="*/ 0 h 457200"/>
              </a:gdLst>
              <a:ahLst/>
              <a:cxnLst>
                <a:cxn ang="0">
                  <a:pos x="connsiteX0" y="connsiteY0"/>
                </a:cxn>
                <a:cxn ang="0">
                  <a:pos x="connsiteX1" y="connsiteY1"/>
                </a:cxn>
                <a:cxn ang="0">
                  <a:pos x="connsiteX2" y="connsiteY2"/>
                </a:cxn>
                <a:cxn ang="0">
                  <a:pos x="connsiteX3" y="connsiteY3"/>
                </a:cxn>
              </a:cxnLst>
              <a:rect l="l" t="t" r="r" b="b"/>
              <a:pathLst>
                <a:path w="766763" h="457200">
                  <a:moveTo>
                    <a:pt x="100013" y="457200"/>
                  </a:moveTo>
                  <a:cubicBezTo>
                    <a:pt x="50006" y="404812"/>
                    <a:pt x="0" y="352425"/>
                    <a:pt x="61913" y="314325"/>
                  </a:cubicBezTo>
                  <a:cubicBezTo>
                    <a:pt x="123826" y="276225"/>
                    <a:pt x="354013" y="280988"/>
                    <a:pt x="471488" y="228600"/>
                  </a:cubicBezTo>
                  <a:cubicBezTo>
                    <a:pt x="588963" y="176213"/>
                    <a:pt x="677863" y="88106"/>
                    <a:pt x="766763" y="0"/>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5" name="フリーフォーム 84"/>
            <p:cNvSpPr/>
            <p:nvPr/>
          </p:nvSpPr>
          <p:spPr bwMode="auto">
            <a:xfrm>
              <a:off x="7956550" y="3284538"/>
              <a:ext cx="142875" cy="523875"/>
            </a:xfrm>
            <a:custGeom>
              <a:avLst/>
              <a:gdLst>
                <a:gd name="connsiteX0" fmla="*/ 142875 w 142875"/>
                <a:gd name="connsiteY0" fmla="*/ 0 h 523875"/>
                <a:gd name="connsiteX1" fmla="*/ 0 w 142875"/>
                <a:gd name="connsiteY1" fmla="*/ 523875 h 523875"/>
              </a:gdLst>
              <a:ahLst/>
              <a:cxnLst>
                <a:cxn ang="0">
                  <a:pos x="connsiteX0" y="connsiteY0"/>
                </a:cxn>
                <a:cxn ang="0">
                  <a:pos x="connsiteX1" y="connsiteY1"/>
                </a:cxn>
              </a:cxnLst>
              <a:rect l="l" t="t" r="r" b="b"/>
              <a:pathLst>
                <a:path w="142875" h="523875">
                  <a:moveTo>
                    <a:pt x="142875" y="0"/>
                  </a:moveTo>
                  <a:lnTo>
                    <a:pt x="0" y="523875"/>
                  </a:lnTo>
                </a:path>
              </a:pathLst>
            </a:custGeom>
            <a:ln w="63500" cmpd="tri">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87"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grpSp>
        <p:nvGrpSpPr>
          <p:cNvPr id="14" name="グループ化 64"/>
          <p:cNvGrpSpPr>
            <a:grpSpLocks/>
          </p:cNvGrpSpPr>
          <p:nvPr/>
        </p:nvGrpSpPr>
        <p:grpSpPr bwMode="auto">
          <a:xfrm>
            <a:off x="4090988" y="908051"/>
            <a:ext cx="2281212" cy="1872115"/>
            <a:chOff x="5508104" y="3645025"/>
            <a:chExt cx="2281509" cy="1872207"/>
          </a:xfrm>
        </p:grpSpPr>
        <p:sp>
          <p:nvSpPr>
            <p:cNvPr id="106" name="Rectangle 63"/>
            <p:cNvSpPr>
              <a:spLocks noChangeArrowheads="1"/>
            </p:cNvSpPr>
            <p:nvPr/>
          </p:nvSpPr>
          <p:spPr bwMode="auto">
            <a:xfrm>
              <a:off x="5508104" y="3645025"/>
              <a:ext cx="2209492" cy="1584924"/>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7"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9"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4"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16" name="円/楕円 115"/>
            <p:cNvSpPr/>
            <p:nvPr/>
          </p:nvSpPr>
          <p:spPr>
            <a:xfrm>
              <a:off x="5681164"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9" name="円/楕円 118"/>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0"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1"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4" name="フローチャート : 判断 123"/>
            <p:cNvSpPr/>
            <p:nvPr/>
          </p:nvSpPr>
          <p:spPr>
            <a:xfrm>
              <a:off x="5687514" y="4919041"/>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6" name="正方形/長方形 27"/>
          <p:cNvSpPr>
            <a:spLocks noChangeArrowheads="1"/>
          </p:cNvSpPr>
          <p:nvPr/>
        </p:nvSpPr>
        <p:spPr bwMode="auto">
          <a:xfrm>
            <a:off x="8112125" y="24526"/>
            <a:ext cx="1031875" cy="261610"/>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45692262"/>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6033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47107" name="Rectangle 37"/>
          <p:cNvSpPr>
            <a:spLocks noChangeArrowheads="1"/>
          </p:cNvSpPr>
          <p:nvPr/>
        </p:nvSpPr>
        <p:spPr bwMode="gray">
          <a:xfrm>
            <a:off x="3609975" y="2060575"/>
            <a:ext cx="241300" cy="4032250"/>
          </a:xfrm>
          <a:prstGeom prst="rect">
            <a:avLst/>
          </a:prstGeom>
          <a:solidFill>
            <a:schemeClr val="bg1"/>
          </a:solidFill>
          <a:ln>
            <a:noFill/>
          </a:ln>
          <a:extLst>
            <a:ext uri="{91240B29-F687-4F45-9708-019B960494DF}">
              <a14:hiddenLine xmlns="" xmlns:a14="http://schemas.microsoft.com/office/drawing/2010/main" w="57150" cmpd="thickThin"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47108" name="タイトル 3"/>
          <p:cNvSpPr txBox="1">
            <a:spLocks/>
          </p:cNvSpPr>
          <p:nvPr/>
        </p:nvSpPr>
        <p:spPr bwMode="auto">
          <a:xfrm>
            <a:off x="4029075" y="30163"/>
            <a:ext cx="4987925" cy="6629944"/>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4101" name="タイトル 3"/>
          <p:cNvSpPr>
            <a:spLocks/>
          </p:cNvSpPr>
          <p:nvPr/>
        </p:nvSpPr>
        <p:spPr bwMode="auto">
          <a:xfrm>
            <a:off x="88900" y="30163"/>
            <a:ext cx="3852000" cy="34702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en-US" altLang="ja-JP" sz="11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ja-JP" sz="1300" dirty="0">
                <a:latin typeface="HGP創英角ｺﾞｼｯｸUB" pitchFamily="50" charset="-128"/>
                <a:ea typeface="HGP創英角ｺﾞｼｯｸUB" pitchFamily="50" charset="-128"/>
              </a:rPr>
              <a:t>○全国的に有名な住吉大社</a:t>
            </a: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路面電車</a:t>
            </a:r>
            <a:r>
              <a:rPr lang="ja-JP" altLang="en-US" sz="1300" dirty="0">
                <a:latin typeface="HGP創英角ｺﾞｼｯｸUB" pitchFamily="50" charset="-128"/>
                <a:ea typeface="HGP創英角ｺﾞｼｯｸUB" pitchFamily="50" charset="-128"/>
              </a:rPr>
              <a:t>、インテックス大阪（大阪国際見本市会場）</a:t>
            </a:r>
            <a:r>
              <a:rPr lang="ja-JP" altLang="ja-JP" sz="1300" dirty="0">
                <a:latin typeface="HGP創英角ｺﾞｼｯｸUB" pitchFamily="50" charset="-128"/>
                <a:ea typeface="HGP創英角ｺﾞｼｯｸUB" pitchFamily="50" charset="-128"/>
              </a:rPr>
              <a:t>などの都市魅力を有し</a:t>
            </a:r>
            <a:r>
              <a:rPr lang="ja-JP" altLang="en-US" sz="1300" dirty="0">
                <a:latin typeface="HGP創英角ｺﾞｼｯｸUB" pitchFamily="50" charset="-128"/>
                <a:ea typeface="HGP創英角ｺﾞｼｯｸUB" pitchFamily="50" charset="-128"/>
              </a:rPr>
              <a:t>、住宅と工業が共存する住</a:t>
            </a:r>
            <a:r>
              <a:rPr lang="ja-JP" altLang="ja-JP" sz="1300" dirty="0">
                <a:latin typeface="HGP創英角ｺﾞｼｯｸUB" pitchFamily="50" charset="-128"/>
                <a:ea typeface="HGP創英角ｺﾞｼｯｸUB" pitchFamily="50" charset="-128"/>
              </a:rPr>
              <a:t>工共生エリア</a:t>
            </a:r>
            <a:endParaRPr lang="ja-JP" altLang="en-US" sz="13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○ベイ</a:t>
            </a:r>
            <a:r>
              <a:rPr lang="ja-JP" altLang="ja-JP" sz="1300" dirty="0">
                <a:latin typeface="HGP創英角ｺﾞｼｯｸUB" pitchFamily="50" charset="-128"/>
                <a:ea typeface="HGP創英角ｺﾞｼｯｸUB" pitchFamily="50" charset="-128"/>
              </a:rPr>
              <a:t>エリアでは、国際コンテナ戦略港湾に選定されている大阪港の国際競争力の強化、咲洲地区の活性化などの取組みが進</a:t>
            </a:r>
            <a:r>
              <a:rPr lang="ja-JP" altLang="en-US" sz="1300" dirty="0">
                <a:latin typeface="HGP創英角ｺﾞｼｯｸUB" pitchFamily="50" charset="-128"/>
                <a:ea typeface="HGP創英角ｺﾞｼｯｸUB" pitchFamily="50" charset="-128"/>
              </a:rPr>
              <a:t>む</a:t>
            </a:r>
            <a:endParaRPr lang="ja-JP"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杉本</a:t>
            </a:r>
            <a:r>
              <a:rPr lang="ja-JP" altLang="en-US" sz="1300" dirty="0">
                <a:latin typeface="HGP創英角ｺﾞｼｯｸUB" pitchFamily="50" charset="-128"/>
                <a:ea typeface="HGP創英角ｺﾞｼｯｸUB" pitchFamily="50" charset="-128"/>
              </a:rPr>
              <a:t>地区</a:t>
            </a:r>
            <a:r>
              <a:rPr lang="ja-JP" altLang="ja-JP" sz="1300" dirty="0">
                <a:latin typeface="HGP創英角ｺﾞｼｯｸUB" pitchFamily="50" charset="-128"/>
                <a:ea typeface="HGP創英角ｺﾞｼｯｸUB" pitchFamily="50" charset="-128"/>
              </a:rPr>
              <a:t>には、機能強化に向けて大阪府立大学との統合が検討されている大阪市立大学のキャンパスが立地。南港地区には、国際バカロレアコースを設ける新たな中高一貫教育校が公設民営校として開設予定（</a:t>
            </a:r>
            <a:r>
              <a:rPr lang="en-US" altLang="ja-JP" sz="1300" dirty="0">
                <a:latin typeface="HGP創英角ｺﾞｼｯｸUB" pitchFamily="50" charset="-128"/>
                <a:ea typeface="HGP創英角ｺﾞｼｯｸUB" pitchFamily="50" charset="-128"/>
              </a:rPr>
              <a:t>2019</a:t>
            </a:r>
            <a:r>
              <a:rPr lang="ja-JP" altLang="ja-JP" sz="1300" dirty="0">
                <a:latin typeface="HGP創英角ｺﾞｼｯｸUB" pitchFamily="50" charset="-128"/>
                <a:ea typeface="HGP創英角ｺﾞｼｯｸUB" pitchFamily="50" charset="-128"/>
              </a:rPr>
              <a:t>年）</a:t>
            </a:r>
          </a:p>
          <a:p>
            <a:pPr marL="144000" indent="-457200">
              <a:lnSpc>
                <a:spcPts val="1600"/>
              </a:lnSpc>
              <a:defRPr/>
            </a:pP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西成特区構想により地域と警察・行政が連携した安全なまちづくりに向けた取組みが進められて</a:t>
            </a:r>
            <a:r>
              <a:rPr lang="ja-JP" altLang="en-US" sz="1300" dirty="0">
                <a:latin typeface="HGP創英角ｺﾞｼｯｸUB" pitchFamily="50" charset="-128"/>
                <a:ea typeface="HGP創英角ｺﾞｼｯｸUB" pitchFamily="50" charset="-128"/>
              </a:rPr>
              <a:t>いる。</a:t>
            </a:r>
            <a:r>
              <a:rPr lang="ja-JP" altLang="ja-JP" sz="1300" dirty="0">
                <a:latin typeface="HGP創英角ｺﾞｼｯｸUB" pitchFamily="50" charset="-128"/>
                <a:ea typeface="HGP創英角ｺﾞｼｯｸUB" pitchFamily="50" charset="-128"/>
              </a:rPr>
              <a:t>近年、バックパッカーをはじめとした外国人観光客受入も増加</a:t>
            </a:r>
          </a:p>
        </p:txBody>
      </p:sp>
      <p:sp>
        <p:nvSpPr>
          <p:cNvPr id="47110"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60338" y="3697288"/>
            <a:ext cx="1439862" cy="21748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5128" name="タイトル 3"/>
          <p:cNvSpPr>
            <a:spLocks/>
          </p:cNvSpPr>
          <p:nvPr/>
        </p:nvSpPr>
        <p:spPr bwMode="auto">
          <a:xfrm>
            <a:off x="88900" y="3644900"/>
            <a:ext cx="3852000" cy="3015207"/>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人口</a:t>
            </a:r>
            <a:r>
              <a:rPr lang="en-US" altLang="ja-JP" sz="105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○平成</a:t>
            </a:r>
            <a:r>
              <a:rPr lang="en-US" altLang="ja-JP" sz="1050" dirty="0">
                <a:solidFill>
                  <a:srgbClr val="000000"/>
                </a:solidFill>
                <a:latin typeface="ＭＳ Ｐゴシック" pitchFamily="50" charset="-128"/>
                <a:ea typeface="ＭＳ Ｐゴシック" pitchFamily="50" charset="-128"/>
                <a:cs typeface="Times New Roman" pitchFamily="18" charset="0"/>
              </a:rPr>
              <a:t>27</a:t>
            </a:r>
            <a:r>
              <a:rPr lang="ja-JP" altLang="en-US" sz="105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050" dirty="0">
                <a:solidFill>
                  <a:srgbClr val="000000"/>
                </a:solidFill>
                <a:latin typeface="ＭＳ Ｐゴシック" pitchFamily="50" charset="-128"/>
                <a:ea typeface="ＭＳ Ｐゴシック" pitchFamily="50" charset="-128"/>
                <a:cs typeface="Times New Roman" pitchFamily="18" charset="0"/>
              </a:rPr>
              <a:t>389,110</a:t>
            </a:r>
            <a:r>
              <a:rPr lang="ja-JP" altLang="en-US" sz="1050" dirty="0">
                <a:solidFill>
                  <a:srgbClr val="000000"/>
                </a:solidFill>
                <a:latin typeface="ＭＳ Ｐゴシック" pitchFamily="50" charset="-128"/>
                <a:ea typeface="ＭＳ Ｐゴシック" pitchFamily="50" charset="-128"/>
                <a:cs typeface="Times New Roman" pitchFamily="18" charset="0"/>
              </a:rPr>
              <a:t>人で</a:t>
            </a:r>
            <a:r>
              <a:rPr lang="ja-JP" altLang="ja-JP" sz="1050" dirty="0">
                <a:solidFill>
                  <a:srgbClr val="000000"/>
                </a:solidFill>
                <a:latin typeface="ＭＳ Ｐゴシック" charset="-128"/>
              </a:rPr>
              <a:t>人口推移を見る</a:t>
            </a:r>
            <a:r>
              <a:rPr lang="ja-JP" altLang="ja-JP" sz="1050" dirty="0" smtClean="0">
                <a:solidFill>
                  <a:srgbClr val="000000"/>
                </a:solidFill>
                <a:latin typeface="ＭＳ Ｐゴシック" charset="-128"/>
              </a:rPr>
              <a:t>と</a:t>
            </a:r>
            <a:r>
              <a:rPr lang="ja-JP" altLang="en-US" sz="1050" dirty="0" smtClean="0">
                <a:solidFill>
                  <a:srgbClr val="000000"/>
                </a:solidFill>
                <a:latin typeface="ＭＳ Ｐゴシック" pitchFamily="50" charset="-128"/>
                <a:ea typeface="ＭＳ Ｐゴシック" pitchFamily="50" charset="-128"/>
                <a:cs typeface="Times New Roman" pitchFamily="18" charset="0"/>
              </a:rPr>
              <a:t>減少傾向</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○平成</a:t>
            </a:r>
            <a:r>
              <a:rPr lang="en-US" altLang="ja-JP" sz="1050" dirty="0">
                <a:solidFill>
                  <a:srgbClr val="000000"/>
                </a:solidFill>
                <a:latin typeface="ＭＳ Ｐゴシック" pitchFamily="50" charset="-128"/>
                <a:ea typeface="ＭＳ Ｐゴシック" pitchFamily="50" charset="-128"/>
                <a:cs typeface="Times New Roman" pitchFamily="18" charset="0"/>
              </a:rPr>
              <a:t>27</a:t>
            </a:r>
            <a:r>
              <a:rPr lang="ja-JP" altLang="en-US" sz="1050" dirty="0">
                <a:solidFill>
                  <a:srgbClr val="000000"/>
                </a:solidFill>
                <a:latin typeface="ＭＳ Ｐゴシック" pitchFamily="50" charset="-128"/>
                <a:ea typeface="ＭＳ Ｐゴシック" pitchFamily="50" charset="-128"/>
                <a:cs typeface="Times New Roman" pitchFamily="18" charset="0"/>
              </a:rPr>
              <a:t>年の老年人口</a:t>
            </a:r>
            <a:r>
              <a:rPr lang="en-US" altLang="ja-JP" sz="1050" dirty="0">
                <a:solidFill>
                  <a:srgbClr val="000000"/>
                </a:solidFill>
                <a:latin typeface="ＭＳ Ｐゴシック" pitchFamily="50" charset="-128"/>
                <a:ea typeface="ＭＳ Ｐゴシック" pitchFamily="50" charset="-128"/>
                <a:cs typeface="Times New Roman" pitchFamily="18" charset="0"/>
              </a:rPr>
              <a:t>(65</a:t>
            </a:r>
            <a:r>
              <a:rPr lang="ja-JP" altLang="en-US" sz="1050" dirty="0">
                <a:solidFill>
                  <a:srgbClr val="000000"/>
                </a:solidFill>
                <a:latin typeface="ＭＳ Ｐゴシック" pitchFamily="50" charset="-128"/>
                <a:ea typeface="ＭＳ Ｐゴシック" pitchFamily="50" charset="-128"/>
                <a:cs typeface="Times New Roman" pitchFamily="18" charset="0"/>
              </a:rPr>
              <a:t>歳以上</a:t>
            </a: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の割合は</a:t>
            </a:r>
            <a:r>
              <a:rPr lang="en-US" altLang="ja-JP" sz="1050" dirty="0">
                <a:solidFill>
                  <a:srgbClr val="000000"/>
                </a:solidFill>
                <a:latin typeface="ＭＳ Ｐゴシック" pitchFamily="50" charset="-128"/>
                <a:ea typeface="ＭＳ Ｐゴシック" pitchFamily="50" charset="-128"/>
                <a:cs typeface="Times New Roman" pitchFamily="18" charset="0"/>
              </a:rPr>
              <a:t>30.7</a:t>
            </a:r>
            <a:r>
              <a:rPr lang="ja-JP" altLang="en-US" sz="1050" dirty="0">
                <a:solidFill>
                  <a:srgbClr val="000000"/>
                </a:solidFill>
                <a:latin typeface="ＭＳ Ｐゴシック" pitchFamily="50" charset="-128"/>
                <a:ea typeface="ＭＳ Ｐゴシック" pitchFamily="50" charset="-128"/>
                <a:cs typeface="Times New Roman" pitchFamily="18" charset="0"/>
              </a:rPr>
              <a:t>％となって</a:t>
            </a:r>
            <a:r>
              <a:rPr lang="ja-JP" altLang="en-US" sz="1050" dirty="0" smtClean="0">
                <a:solidFill>
                  <a:srgbClr val="000000"/>
                </a:solidFill>
                <a:latin typeface="ＭＳ Ｐゴシック" pitchFamily="50" charset="-128"/>
                <a:ea typeface="ＭＳ Ｐゴシック" pitchFamily="50" charset="-128"/>
                <a:cs typeface="Times New Roman" pitchFamily="18" charset="0"/>
              </a:rPr>
              <a:t>おり、総合</a:t>
            </a:r>
            <a:r>
              <a:rPr lang="ja-JP" altLang="en-US" sz="1050" dirty="0">
                <a:solidFill>
                  <a:srgbClr val="000000"/>
                </a:solidFill>
                <a:latin typeface="ＭＳ Ｐゴシック" pitchFamily="50" charset="-128"/>
                <a:ea typeface="ＭＳ Ｐゴシック" pitchFamily="50" charset="-128"/>
                <a:cs typeface="Times New Roman" pitchFamily="18" charset="0"/>
              </a:rPr>
              <a:t>区</a:t>
            </a:r>
            <a:r>
              <a:rPr lang="en-US" altLang="ja-JP" sz="1050" dirty="0">
                <a:solidFill>
                  <a:srgbClr val="000000"/>
                </a:solidFill>
                <a:latin typeface="ＭＳ Ｐゴシック" pitchFamily="50" charset="-128"/>
                <a:ea typeface="ＭＳ Ｐゴシック" pitchFamily="50" charset="-128"/>
                <a:cs typeface="Times New Roman" pitchFamily="18" charset="0"/>
              </a:rPr>
              <a:t>(8</a:t>
            </a:r>
            <a:r>
              <a:rPr lang="ja-JP" altLang="en-US" sz="1050" dirty="0">
                <a:solidFill>
                  <a:srgbClr val="000000"/>
                </a:solidFill>
                <a:latin typeface="ＭＳ Ｐゴシック" pitchFamily="50" charset="-128"/>
                <a:ea typeface="ＭＳ Ｐゴシック" pitchFamily="50" charset="-128"/>
                <a:cs typeface="Times New Roman" pitchFamily="18" charset="0"/>
              </a:rPr>
              <a:t>区</a:t>
            </a: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平均</a:t>
            </a:r>
            <a:r>
              <a:rPr lang="en-US" altLang="ja-JP" sz="1050" dirty="0">
                <a:solidFill>
                  <a:srgbClr val="000000"/>
                </a:solidFill>
                <a:latin typeface="ＭＳ Ｐゴシック" pitchFamily="50" charset="-128"/>
                <a:ea typeface="ＭＳ Ｐゴシック" pitchFamily="50" charset="-128"/>
                <a:cs typeface="Times New Roman" pitchFamily="18" charset="0"/>
              </a:rPr>
              <a:t>25.1</a:t>
            </a:r>
            <a:r>
              <a:rPr lang="ja-JP" altLang="en-US" sz="1050" dirty="0">
                <a:solidFill>
                  <a:srgbClr val="000000"/>
                </a:solidFill>
                <a:latin typeface="ＭＳ Ｐゴシック" pitchFamily="50" charset="-128"/>
                <a:ea typeface="ＭＳ Ｐゴシック" pitchFamily="50" charset="-128"/>
                <a:cs typeface="Times New Roman" pitchFamily="18" charset="0"/>
              </a:rPr>
              <a:t>％を上回っている</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○平成</a:t>
            </a:r>
            <a:r>
              <a:rPr lang="en-US" altLang="ja-JP" sz="1050" dirty="0">
                <a:solidFill>
                  <a:srgbClr val="000000"/>
                </a:solidFill>
                <a:latin typeface="ＭＳ Ｐゴシック" pitchFamily="50" charset="-128"/>
                <a:ea typeface="ＭＳ Ｐゴシック" pitchFamily="50" charset="-128"/>
                <a:cs typeface="Times New Roman" pitchFamily="18" charset="0"/>
              </a:rPr>
              <a:t>47</a:t>
            </a:r>
            <a:r>
              <a:rPr lang="ja-JP" altLang="en-US" sz="105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050" dirty="0">
                <a:solidFill>
                  <a:srgbClr val="000000"/>
                </a:solidFill>
                <a:latin typeface="ＭＳ Ｐゴシック" pitchFamily="50" charset="-128"/>
                <a:ea typeface="ＭＳ Ｐゴシック" pitchFamily="50" charset="-128"/>
                <a:cs typeface="Times New Roman" pitchFamily="18" charset="0"/>
              </a:rPr>
              <a:t>311,355</a:t>
            </a:r>
            <a:r>
              <a:rPr lang="ja-JP" altLang="en-US" sz="1050" dirty="0">
                <a:solidFill>
                  <a:srgbClr val="000000"/>
                </a:solidFill>
                <a:latin typeface="ＭＳ Ｐゴシック" pitchFamily="50" charset="-128"/>
                <a:ea typeface="ＭＳ Ｐゴシック" pitchFamily="50" charset="-128"/>
                <a:cs typeface="Times New Roman" pitchFamily="18" charset="0"/>
              </a:rPr>
              <a:t>人</a:t>
            </a:r>
            <a:r>
              <a:rPr lang="ja-JP" altLang="en-US" sz="1050" dirty="0" smtClean="0">
                <a:solidFill>
                  <a:srgbClr val="000000"/>
                </a:solidFill>
                <a:latin typeface="ＭＳ Ｐゴシック" pitchFamily="50" charset="-128"/>
                <a:ea typeface="ＭＳ Ｐゴシック" pitchFamily="50" charset="-128"/>
                <a:cs typeface="Times New Roman" pitchFamily="18" charset="0"/>
              </a:rPr>
              <a:t>で減少傾向は続くと</a:t>
            </a:r>
            <a:r>
              <a:rPr lang="ja-JP" altLang="en-US" sz="1050" dirty="0">
                <a:solidFill>
                  <a:srgbClr val="000000"/>
                </a:solidFill>
                <a:latin typeface="ＭＳ Ｐゴシック" pitchFamily="50" charset="-128"/>
                <a:ea typeface="ＭＳ Ｐゴシック" pitchFamily="50" charset="-128"/>
                <a:cs typeface="Times New Roman" pitchFamily="18" charset="0"/>
              </a:rPr>
              <a:t>予測される</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産業</a:t>
            </a:r>
            <a:r>
              <a:rPr lang="en-US" altLang="ja-JP" sz="105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050" dirty="0">
                <a:solidFill>
                  <a:srgbClr val="000000"/>
                </a:solidFill>
                <a:latin typeface="ＭＳ Ｐゴシック" pitchFamily="50" charset="-128"/>
                <a:ea typeface="ＭＳ Ｐゴシック" pitchFamily="50" charset="-128"/>
                <a:cs typeface="Times New Roman" pitchFamily="18" charset="0"/>
              </a:rPr>
              <a:t>7,054</a:t>
            </a:r>
            <a:r>
              <a:rPr lang="ja-JP" altLang="en-US" sz="1050" dirty="0">
                <a:solidFill>
                  <a:srgbClr val="000000"/>
                </a:solidFill>
                <a:latin typeface="ＭＳ Ｐゴシック" pitchFamily="50" charset="-128"/>
                <a:ea typeface="ＭＳ Ｐゴシック" pitchFamily="50" charset="-128"/>
                <a:cs typeface="Times New Roman" pitchFamily="18" charset="0"/>
              </a:rPr>
              <a:t>億円</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○工業の出荷額は</a:t>
            </a:r>
            <a:r>
              <a:rPr lang="en-US" altLang="ja-JP" sz="1050" dirty="0">
                <a:solidFill>
                  <a:srgbClr val="000000"/>
                </a:solidFill>
                <a:latin typeface="ＭＳ Ｐゴシック" pitchFamily="50" charset="-128"/>
                <a:ea typeface="ＭＳ Ｐゴシック" pitchFamily="50" charset="-128"/>
                <a:cs typeface="Times New Roman" pitchFamily="18" charset="0"/>
              </a:rPr>
              <a:t>3,746</a:t>
            </a:r>
            <a:r>
              <a:rPr lang="ja-JP" altLang="en-US" sz="105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050" dirty="0">
                <a:solidFill>
                  <a:srgbClr val="000000"/>
                </a:solidFill>
                <a:latin typeface="ＭＳ Ｐゴシック" pitchFamily="50" charset="-128"/>
                <a:ea typeface="ＭＳ Ｐゴシック" pitchFamily="50" charset="-128"/>
                <a:cs typeface="Times New Roman" pitchFamily="18" charset="0"/>
              </a:rPr>
              <a:t>(8</a:t>
            </a:r>
            <a:r>
              <a:rPr lang="ja-JP" altLang="en-US" sz="1050" dirty="0">
                <a:solidFill>
                  <a:srgbClr val="000000"/>
                </a:solidFill>
                <a:latin typeface="ＭＳ Ｐゴシック" pitchFamily="50" charset="-128"/>
                <a:ea typeface="ＭＳ Ｐゴシック" pitchFamily="50" charset="-128"/>
                <a:cs typeface="Times New Roman" pitchFamily="18" charset="0"/>
              </a:rPr>
              <a:t>区</a:t>
            </a: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の平均</a:t>
            </a:r>
            <a:r>
              <a:rPr lang="en-US" altLang="ja-JP" sz="1050" dirty="0">
                <a:solidFill>
                  <a:srgbClr val="000000"/>
                </a:solidFill>
                <a:latin typeface="ＭＳ Ｐゴシック" pitchFamily="50" charset="-128"/>
                <a:ea typeface="ＭＳ Ｐゴシック" pitchFamily="50" charset="-128"/>
                <a:cs typeface="Times New Roman" pitchFamily="18" charset="0"/>
              </a:rPr>
              <a:t>4,544</a:t>
            </a:r>
            <a:r>
              <a:rPr lang="ja-JP" altLang="en-US" sz="1050" dirty="0">
                <a:solidFill>
                  <a:srgbClr val="000000"/>
                </a:solidFill>
                <a:latin typeface="ＭＳ Ｐゴシック" pitchFamily="50" charset="-128"/>
                <a:ea typeface="ＭＳ Ｐゴシック" pitchFamily="50" charset="-128"/>
                <a:cs typeface="Times New Roman" pitchFamily="18" charset="0"/>
              </a:rPr>
              <a:t>億円を下回っている </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05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○建物用途の割合</a:t>
            </a:r>
            <a:r>
              <a:rPr lang="ja-JP" altLang="en-US" sz="1050" dirty="0" smtClean="0">
                <a:solidFill>
                  <a:srgbClr val="000000"/>
                </a:solidFill>
                <a:latin typeface="ＭＳ Ｐゴシック" pitchFamily="50" charset="-128"/>
                <a:ea typeface="ＭＳ Ｐゴシック" pitchFamily="50" charset="-128"/>
                <a:cs typeface="Times New Roman" pitchFamily="18" charset="0"/>
              </a:rPr>
              <a:t>は住居が</a:t>
            </a:r>
            <a:r>
              <a:rPr lang="en-US" altLang="ja-JP" sz="1050" dirty="0">
                <a:solidFill>
                  <a:srgbClr val="000000"/>
                </a:solidFill>
                <a:latin typeface="ＭＳ Ｐゴシック" pitchFamily="50" charset="-128"/>
                <a:ea typeface="ＭＳ Ｐゴシック" pitchFamily="50" charset="-128"/>
                <a:cs typeface="Times New Roman" pitchFamily="18" charset="0"/>
              </a:rPr>
              <a:t>34.8</a:t>
            </a:r>
            <a:r>
              <a:rPr lang="ja-JP" altLang="en-US" sz="1050" dirty="0">
                <a:solidFill>
                  <a:srgbClr val="000000"/>
                </a:solidFill>
                <a:latin typeface="ＭＳ Ｐゴシック" pitchFamily="50" charset="-128"/>
                <a:ea typeface="ＭＳ Ｐゴシック" pitchFamily="50" charset="-128"/>
                <a:cs typeface="Times New Roman" pitchFamily="18" charset="0"/>
              </a:rPr>
              <a:t>％、工業が</a:t>
            </a:r>
            <a:r>
              <a:rPr lang="en-US" altLang="ja-JP" sz="1050" dirty="0">
                <a:solidFill>
                  <a:srgbClr val="000000"/>
                </a:solidFill>
                <a:latin typeface="ＭＳ Ｐゴシック" pitchFamily="50" charset="-128"/>
                <a:ea typeface="ＭＳ Ｐゴシック" pitchFamily="50" charset="-128"/>
                <a:cs typeface="Times New Roman" pitchFamily="18" charset="0"/>
              </a:rPr>
              <a:t>37.9</a:t>
            </a:r>
            <a:r>
              <a:rPr lang="ja-JP" altLang="en-US" sz="1050" dirty="0">
                <a:solidFill>
                  <a:srgbClr val="000000"/>
                </a:solidFill>
                <a:latin typeface="ＭＳ Ｐゴシック" pitchFamily="50" charset="-128"/>
                <a:ea typeface="ＭＳ Ｐゴシック" pitchFamily="50" charset="-128"/>
                <a:cs typeface="Times New Roman" pitchFamily="18" charset="0"/>
              </a:rPr>
              <a:t>％となって</a:t>
            </a:r>
            <a:r>
              <a:rPr lang="ja-JP" altLang="en-US" sz="1050" dirty="0" smtClean="0">
                <a:solidFill>
                  <a:srgbClr val="000000"/>
                </a:solidFill>
                <a:latin typeface="ＭＳ Ｐゴシック" pitchFamily="50" charset="-128"/>
                <a:ea typeface="ＭＳ Ｐゴシック" pitchFamily="50" charset="-128"/>
                <a:cs typeface="Times New Roman" pitchFamily="18" charset="0"/>
              </a:rPr>
              <a:t>おり、工業</a:t>
            </a:r>
            <a:r>
              <a:rPr lang="ja-JP" altLang="en-US" sz="1050" dirty="0">
                <a:solidFill>
                  <a:srgbClr val="000000"/>
                </a:solidFill>
                <a:latin typeface="ＭＳ Ｐゴシック" pitchFamily="50" charset="-128"/>
                <a:ea typeface="ＭＳ Ｐゴシック" pitchFamily="50" charset="-128"/>
                <a:cs typeface="Times New Roman" pitchFamily="18" charset="0"/>
              </a:rPr>
              <a:t>と</a:t>
            </a:r>
            <a:r>
              <a:rPr lang="ja-JP" altLang="en-US" sz="1050" dirty="0" smtClean="0">
                <a:solidFill>
                  <a:srgbClr val="000000"/>
                </a:solidFill>
                <a:latin typeface="ＭＳ Ｐゴシック" pitchFamily="50" charset="-128"/>
                <a:ea typeface="ＭＳ Ｐゴシック" pitchFamily="50" charset="-128"/>
                <a:cs typeface="Times New Roman" pitchFamily="18" charset="0"/>
              </a:rPr>
              <a:t>住居とも</a:t>
            </a:r>
            <a:r>
              <a:rPr lang="ja-JP" altLang="en-US" sz="1050" dirty="0">
                <a:solidFill>
                  <a:srgbClr val="000000"/>
                </a:solidFill>
                <a:latin typeface="ＭＳ Ｐゴシック" pitchFamily="50" charset="-128"/>
                <a:ea typeface="ＭＳ Ｐゴシック" pitchFamily="50" charset="-128"/>
                <a:cs typeface="Times New Roman" pitchFamily="18" charset="0"/>
              </a:rPr>
              <a:t>に全体に占める割合が大きい</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050" dirty="0">
                <a:latin typeface="ＭＳ Ｐゴシック" pitchFamily="50" charset="-128"/>
                <a:ea typeface="ＭＳ Ｐゴシック" pitchFamily="50" charset="-128"/>
              </a:rPr>
              <a:t>○区域内には鉄道駅が</a:t>
            </a:r>
            <a:r>
              <a:rPr lang="en-US" altLang="ja-JP" sz="1050" dirty="0">
                <a:latin typeface="ＭＳ Ｐゴシック" pitchFamily="50" charset="-128"/>
                <a:ea typeface="ＭＳ Ｐゴシック" pitchFamily="50" charset="-128"/>
              </a:rPr>
              <a:t>63</a:t>
            </a:r>
            <a:r>
              <a:rPr lang="ja-JP" altLang="ja-JP" sz="1050" dirty="0">
                <a:latin typeface="ＭＳ Ｐゴシック" pitchFamily="50" charset="-128"/>
                <a:ea typeface="ＭＳ Ｐゴシック" pitchFamily="50" charset="-128"/>
              </a:rPr>
              <a:t>駅設置されており、１ｋ㎡あたりの鉄道駅数は</a:t>
            </a:r>
            <a:r>
              <a:rPr lang="en-US" altLang="ja-JP" sz="1050" dirty="0">
                <a:latin typeface="ＭＳ Ｐゴシック" pitchFamily="50" charset="-128"/>
                <a:ea typeface="ＭＳ Ｐゴシック" pitchFamily="50" charset="-128"/>
              </a:rPr>
              <a:t>1.7</a:t>
            </a:r>
            <a:r>
              <a:rPr lang="ja-JP" altLang="ja-JP" sz="1050" dirty="0">
                <a:latin typeface="ＭＳ Ｐゴシック" pitchFamily="50" charset="-128"/>
                <a:ea typeface="ＭＳ Ｐゴシック" pitchFamily="50" charset="-128"/>
              </a:rPr>
              <a:t>駅ある</a:t>
            </a:r>
            <a:endParaRPr lang="en-US" altLang="ja-JP" sz="1050" dirty="0">
              <a:latin typeface="ＭＳ Ｐゴシック" pitchFamily="50" charset="-128"/>
              <a:ea typeface="ＭＳ Ｐゴシック" pitchFamily="50" charset="-128"/>
            </a:endParaRPr>
          </a:p>
          <a:p>
            <a:pPr marL="144000" indent="-457200" eaLnBrk="0" hangingPunct="0">
              <a:defRPr/>
            </a:pPr>
            <a:r>
              <a:rPr lang="ja-JP" altLang="en-US" sz="1050" dirty="0">
                <a:latin typeface="ＭＳ Ｐゴシック" pitchFamily="50" charset="-128"/>
                <a:ea typeface="ＭＳ Ｐゴシック" pitchFamily="50" charset="-128"/>
              </a:rPr>
              <a:t>○病院・診療所数は</a:t>
            </a:r>
            <a:r>
              <a:rPr lang="en-US" altLang="ja-JP" sz="1050" dirty="0">
                <a:latin typeface="ＭＳ Ｐゴシック" pitchFamily="50" charset="-128"/>
                <a:ea typeface="ＭＳ Ｐゴシック" pitchFamily="50" charset="-128"/>
              </a:rPr>
              <a:t>714</a:t>
            </a:r>
            <a:r>
              <a:rPr lang="ja-JP" altLang="en-US" sz="1050" dirty="0">
                <a:latin typeface="ＭＳ Ｐゴシック" pitchFamily="50" charset="-128"/>
                <a:ea typeface="ＭＳ Ｐゴシック" pitchFamily="50" charset="-128"/>
              </a:rPr>
              <a:t>カ所で、千人あたりの病院・診療所数は</a:t>
            </a:r>
            <a:r>
              <a:rPr lang="en-US" altLang="ja-JP" sz="1050" dirty="0">
                <a:latin typeface="ＭＳ Ｐゴシック" pitchFamily="50" charset="-128"/>
                <a:ea typeface="ＭＳ Ｐゴシック" pitchFamily="50" charset="-128"/>
              </a:rPr>
              <a:t>1.8</a:t>
            </a:r>
            <a:r>
              <a:rPr lang="ja-JP" altLang="en-US" sz="1050" dirty="0">
                <a:latin typeface="ＭＳ Ｐゴシック" pitchFamily="50" charset="-128"/>
                <a:ea typeface="ＭＳ Ｐゴシック" pitchFamily="50" charset="-128"/>
              </a:rPr>
              <a:t>カ所となっている。</a:t>
            </a:r>
            <a:endParaRPr lang="en-US" altLang="ja-JP" sz="1050" dirty="0">
              <a:latin typeface="ＭＳ Ｐゴシック" pitchFamily="50" charset="-128"/>
              <a:ea typeface="ＭＳ Ｐゴシック" pitchFamily="50" charset="-128"/>
            </a:endParaRPr>
          </a:p>
          <a:p>
            <a:pPr marL="85725" indent="-85725">
              <a:buFont typeface="Wingdings" pitchFamily="2" charset="2"/>
              <a:buNone/>
              <a:defRPr/>
            </a:pPr>
            <a:endParaRPr lang="en-US" altLang="ja-JP" sz="8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ja-JP" altLang="en-US" sz="1200" dirty="0">
              <a:solidFill>
                <a:srgbClr val="000000"/>
              </a:solidFill>
              <a:latin typeface="HGP創英角ｺﾞｼｯｸUB" pitchFamily="50" charset="-128"/>
              <a:ea typeface="HGP創英角ｺﾞｼｯｸUB" pitchFamily="50" charset="-128"/>
            </a:endParaRPr>
          </a:p>
        </p:txBody>
      </p:sp>
      <p:sp>
        <p:nvSpPr>
          <p:cNvPr id="47114" name="テキスト ボックス 57"/>
          <p:cNvSpPr>
            <a:spLocks noChangeArrowheads="1"/>
          </p:cNvSpPr>
          <p:nvPr/>
        </p:nvSpPr>
        <p:spPr bwMode="auto">
          <a:xfrm>
            <a:off x="4211638" y="5805488"/>
            <a:ext cx="4679950"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地下鉄５路線、</a:t>
            </a:r>
            <a:r>
              <a:rPr lang="ja-JP" altLang="en-US" sz="1100">
                <a:latin typeface="HGP創英角ｺﾞｼｯｸUB" pitchFamily="50" charset="-128"/>
              </a:rPr>
              <a:t>ＪＲ１路線、</a:t>
            </a:r>
            <a:r>
              <a:rPr lang="ja-JP" altLang="en-US" sz="1100"/>
              <a:t>私鉄５路線が</a:t>
            </a:r>
            <a:r>
              <a:rPr lang="ja-JP" altLang="en-US" sz="1100">
                <a:solidFill>
                  <a:srgbClr val="000000"/>
                </a:solidFill>
              </a:rPr>
              <a:t>走り、主要駅として天下茶屋駅、長居駅を有する</a:t>
            </a:r>
          </a:p>
          <a:p>
            <a:pPr eaLnBrk="1" hangingPunct="1">
              <a:buFont typeface="Wingdings" pitchFamily="2" charset="2"/>
              <a:buChar char="ü"/>
            </a:pPr>
            <a:r>
              <a:rPr lang="ja-JP" altLang="en-US" sz="1100"/>
              <a:t>西は大阪湾に面し、南を大和川、中央部を東西に尻無川、南北に木津川</a:t>
            </a:r>
            <a:r>
              <a:rPr lang="ja-JP" altLang="ja-JP" sz="1100"/>
              <a:t>が流れる</a:t>
            </a:r>
            <a:endParaRPr lang="ja-JP" altLang="en-US" sz="1100">
              <a:solidFill>
                <a:srgbClr val="000000"/>
              </a:solidFill>
            </a:endParaRPr>
          </a:p>
        </p:txBody>
      </p:sp>
      <p:grpSp>
        <p:nvGrpSpPr>
          <p:cNvPr id="2" name="グループ化 78"/>
          <p:cNvGrpSpPr>
            <a:grpSpLocks/>
          </p:cNvGrpSpPr>
          <p:nvPr/>
        </p:nvGrpSpPr>
        <p:grpSpPr bwMode="auto">
          <a:xfrm>
            <a:off x="4356100" y="2060575"/>
            <a:ext cx="4535488" cy="2879725"/>
            <a:chOff x="4284663" y="2071688"/>
            <a:chExt cx="4535809" cy="2879725"/>
          </a:xfrm>
        </p:grpSpPr>
        <p:grpSp>
          <p:nvGrpSpPr>
            <p:cNvPr id="3" name="グループ化 73"/>
            <p:cNvGrpSpPr>
              <a:grpSpLocks/>
            </p:cNvGrpSpPr>
            <p:nvPr/>
          </p:nvGrpSpPr>
          <p:grpSpPr bwMode="auto">
            <a:xfrm>
              <a:off x="4284663" y="2071688"/>
              <a:ext cx="4535809" cy="2879725"/>
              <a:chOff x="4529138" y="2071688"/>
              <a:chExt cx="4536826" cy="2879725"/>
            </a:xfrm>
          </p:grpSpPr>
          <p:grpSp>
            <p:nvGrpSpPr>
              <p:cNvPr id="5" name="グループ化 87"/>
              <p:cNvGrpSpPr>
                <a:grpSpLocks/>
              </p:cNvGrpSpPr>
              <p:nvPr/>
            </p:nvGrpSpPr>
            <p:grpSpPr bwMode="auto">
              <a:xfrm>
                <a:off x="4529138" y="2071688"/>
                <a:ext cx="4374853" cy="2879725"/>
                <a:chOff x="683568" y="1232787"/>
                <a:chExt cx="7119841" cy="4687596"/>
              </a:xfrm>
            </p:grpSpPr>
            <p:grpSp>
              <p:nvGrpSpPr>
                <p:cNvPr id="6" name="グループ化 62"/>
                <p:cNvGrpSpPr>
                  <a:grpSpLocks/>
                </p:cNvGrpSpPr>
                <p:nvPr/>
              </p:nvGrpSpPr>
              <p:grpSpPr bwMode="auto">
                <a:xfrm>
                  <a:off x="683568" y="1700808"/>
                  <a:ext cx="6648450" cy="4219575"/>
                  <a:chOff x="683568" y="1700808"/>
                  <a:chExt cx="6648450" cy="4219575"/>
                </a:xfrm>
              </p:grpSpPr>
              <p:grpSp>
                <p:nvGrpSpPr>
                  <p:cNvPr id="7" name="グループ化 59"/>
                  <p:cNvGrpSpPr>
                    <a:grpSpLocks/>
                  </p:cNvGrpSpPr>
                  <p:nvPr/>
                </p:nvGrpSpPr>
                <p:grpSpPr bwMode="auto">
                  <a:xfrm>
                    <a:off x="683568" y="1700808"/>
                    <a:ext cx="6648450" cy="4219575"/>
                    <a:chOff x="683568" y="1700808"/>
                    <a:chExt cx="6648450" cy="4219575"/>
                  </a:xfrm>
                </p:grpSpPr>
                <p:grpSp>
                  <p:nvGrpSpPr>
                    <p:cNvPr id="8" name="グループ化 57"/>
                    <p:cNvGrpSpPr>
                      <a:grpSpLocks/>
                    </p:cNvGrpSpPr>
                    <p:nvPr/>
                  </p:nvGrpSpPr>
                  <p:grpSpPr bwMode="auto">
                    <a:xfrm>
                      <a:off x="683568" y="1700808"/>
                      <a:ext cx="6648450" cy="4219575"/>
                      <a:chOff x="1115616" y="1628800"/>
                      <a:chExt cx="6648450" cy="4219575"/>
                    </a:xfrm>
                  </p:grpSpPr>
                  <p:grpSp>
                    <p:nvGrpSpPr>
                      <p:cNvPr id="9" name="グループ化 104"/>
                      <p:cNvGrpSpPr>
                        <a:grpSpLocks/>
                      </p:cNvGrpSpPr>
                      <p:nvPr/>
                    </p:nvGrpSpPr>
                    <p:grpSpPr bwMode="auto">
                      <a:xfrm>
                        <a:off x="1115616" y="1628800"/>
                        <a:ext cx="6648450" cy="4219575"/>
                        <a:chOff x="1187624" y="1628800"/>
                        <a:chExt cx="6648450" cy="4219575"/>
                      </a:xfrm>
                    </p:grpSpPr>
                    <p:grpSp>
                      <p:nvGrpSpPr>
                        <p:cNvPr id="10" name="グループ化 54"/>
                        <p:cNvGrpSpPr>
                          <a:grpSpLocks/>
                        </p:cNvGrpSpPr>
                        <p:nvPr/>
                      </p:nvGrpSpPr>
                      <p:grpSpPr bwMode="auto">
                        <a:xfrm>
                          <a:off x="1187624" y="1628800"/>
                          <a:ext cx="6648450" cy="4219575"/>
                          <a:chOff x="1331640" y="1484784"/>
                          <a:chExt cx="6648450" cy="4219575"/>
                        </a:xfrm>
                      </p:grpSpPr>
                      <p:grpSp>
                        <p:nvGrpSpPr>
                          <p:cNvPr id="11" name="グループ化 60"/>
                          <p:cNvGrpSpPr>
                            <a:grpSpLocks/>
                          </p:cNvGrpSpPr>
                          <p:nvPr/>
                        </p:nvGrpSpPr>
                        <p:grpSpPr bwMode="auto">
                          <a:xfrm>
                            <a:off x="1331640" y="1484784"/>
                            <a:ext cx="6648450" cy="4219575"/>
                            <a:chOff x="1115616" y="1412776"/>
                            <a:chExt cx="6648450" cy="4219575"/>
                          </a:xfrm>
                        </p:grpSpPr>
                        <p:grpSp>
                          <p:nvGrpSpPr>
                            <p:cNvPr id="12" name="グループ化 51"/>
                            <p:cNvGrpSpPr>
                              <a:grpSpLocks/>
                            </p:cNvGrpSpPr>
                            <p:nvPr/>
                          </p:nvGrpSpPr>
                          <p:grpSpPr bwMode="auto">
                            <a:xfrm>
                              <a:off x="1115616" y="1412776"/>
                              <a:ext cx="6648450" cy="4219575"/>
                              <a:chOff x="0" y="0"/>
                              <a:chExt cx="6648450" cy="4219575"/>
                            </a:xfrm>
                          </p:grpSpPr>
                          <p:pic>
                            <p:nvPicPr>
                              <p:cNvPr id="47171" name="Picture 2"/>
                              <p:cNvPicPr>
                                <a:picLocks noChangeAspect="1" noChangeArrowheads="1"/>
                              </p:cNvPicPr>
                              <p:nvPr/>
                            </p:nvPicPr>
                            <p:blipFill>
                              <a:blip r:embed="rId3" cstate="print">
                                <a:extLst>
                                  <a:ext uri="{28A0092B-C50C-407E-A947-70E740481C1C}">
                                    <a14:useLocalDpi xmlns="" xmlns:a14="http://schemas.microsoft.com/office/drawing/2010/main" val="0"/>
                                  </a:ext>
                                </a:extLst>
                              </a:blip>
                              <a:srcRect l="16826" t="19646" r="34975" b="2655"/>
                              <a:stretch>
                                <a:fillRect/>
                              </a:stretch>
                            </p:blipFill>
                            <p:spPr bwMode="gray">
                              <a:xfrm>
                                <a:off x="28575" y="38100"/>
                                <a:ext cx="6248400" cy="418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
                                    <a:solidFill>
                                      <a:srgbClr val="000000"/>
                                    </a:solidFill>
                                    <a:miter lim="800000"/>
                                    <a:headEnd/>
                                    <a:tailEnd/>
                                  </a14:hiddenLine>
                                </a:ext>
                              </a:extLst>
                            </p:spPr>
                          </p:pic>
                          <p:sp>
                            <p:nvSpPr>
                              <p:cNvPr id="128" name="正方形/長方形 127"/>
                              <p:cNvSpPr/>
                              <p:nvPr/>
                            </p:nvSpPr>
                            <p:spPr bwMode="gray">
                              <a:xfrm>
                                <a:off x="1475655" y="38466"/>
                                <a:ext cx="2064882" cy="4935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9" name="正方形/長方形 128"/>
                              <p:cNvSpPr/>
                              <p:nvPr/>
                            </p:nvSpPr>
                            <p:spPr bwMode="gray">
                              <a:xfrm>
                                <a:off x="5509800" y="-295"/>
                                <a:ext cx="1113849" cy="1979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0" name="正方形/長方形 129"/>
                              <p:cNvSpPr/>
                              <p:nvPr/>
                            </p:nvSpPr>
                            <p:spPr bwMode="gray">
                              <a:xfrm>
                                <a:off x="2455117" y="436421"/>
                                <a:ext cx="1113849" cy="4935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1" name="正方形/長方形 130"/>
                              <p:cNvSpPr/>
                              <p:nvPr/>
                            </p:nvSpPr>
                            <p:spPr bwMode="gray">
                              <a:xfrm>
                                <a:off x="5861269" y="1932628"/>
                                <a:ext cx="744288" cy="6563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2" name="正方形/長方形 131"/>
                              <p:cNvSpPr/>
                              <p:nvPr/>
                            </p:nvSpPr>
                            <p:spPr bwMode="gray">
                              <a:xfrm>
                                <a:off x="0" y="759437"/>
                                <a:ext cx="180903" cy="4961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3" name="正方形/長方形 132"/>
                              <p:cNvSpPr/>
                              <p:nvPr/>
                            </p:nvSpPr>
                            <p:spPr bwMode="gray">
                              <a:xfrm>
                                <a:off x="6166221" y="3684663"/>
                                <a:ext cx="180903" cy="4961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nvGrpSpPr>
                            <p:cNvPr id="13" name="グループ化 32"/>
                            <p:cNvGrpSpPr>
                              <a:grpSpLocks/>
                            </p:cNvGrpSpPr>
                            <p:nvPr/>
                          </p:nvGrpSpPr>
                          <p:grpSpPr bwMode="auto">
                            <a:xfrm>
                              <a:off x="2025238" y="1766506"/>
                              <a:ext cx="5225154" cy="3315427"/>
                              <a:chOff x="2415061" y="1958592"/>
                              <a:chExt cx="5225154" cy="3315427"/>
                            </a:xfrm>
                          </p:grpSpPr>
                          <p:sp>
                            <p:nvSpPr>
                              <p:cNvPr id="124" name="フリーフォーム 123"/>
                              <p:cNvSpPr/>
                              <p:nvPr/>
                            </p:nvSpPr>
                            <p:spPr bwMode="gray">
                              <a:xfrm>
                                <a:off x="7477836" y="4491031"/>
                                <a:ext cx="162812" cy="782990"/>
                              </a:xfrm>
                              <a:custGeom>
                                <a:avLst/>
                                <a:gdLst>
                                  <a:gd name="connsiteX0" fmla="*/ 39687 w 163512"/>
                                  <a:gd name="connsiteY0" fmla="*/ 0 h 781050"/>
                                  <a:gd name="connsiteX1" fmla="*/ 20637 w 163512"/>
                                  <a:gd name="connsiteY1" fmla="*/ 600075 h 781050"/>
                                  <a:gd name="connsiteX2" fmla="*/ 163512 w 163512"/>
                                  <a:gd name="connsiteY2" fmla="*/ 781050 h 781050"/>
                                  <a:gd name="connsiteX3" fmla="*/ 163512 w 163512"/>
                                  <a:gd name="connsiteY3" fmla="*/ 781050 h 781050"/>
                                </a:gdLst>
                                <a:ahLst/>
                                <a:cxnLst>
                                  <a:cxn ang="0">
                                    <a:pos x="connsiteX0" y="connsiteY0"/>
                                  </a:cxn>
                                  <a:cxn ang="0">
                                    <a:pos x="connsiteX1" y="connsiteY1"/>
                                  </a:cxn>
                                  <a:cxn ang="0">
                                    <a:pos x="connsiteX2" y="connsiteY2"/>
                                  </a:cxn>
                                  <a:cxn ang="0">
                                    <a:pos x="connsiteX3" y="connsiteY3"/>
                                  </a:cxn>
                                </a:cxnLst>
                                <a:rect l="l" t="t" r="r" b="b"/>
                                <a:pathLst>
                                  <a:path w="163512" h="781050">
                                    <a:moveTo>
                                      <a:pt x="39687" y="0"/>
                                    </a:moveTo>
                                    <a:cubicBezTo>
                                      <a:pt x="19843" y="234950"/>
                                      <a:pt x="0" y="469900"/>
                                      <a:pt x="20637" y="600075"/>
                                    </a:cubicBezTo>
                                    <a:cubicBezTo>
                                      <a:pt x="41274" y="730250"/>
                                      <a:pt x="163512" y="781050"/>
                                      <a:pt x="163512" y="781050"/>
                                    </a:cubicBezTo>
                                    <a:lnTo>
                                      <a:pt x="163512" y="781050"/>
                                    </a:ln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5" name="フリーフォーム 124"/>
                              <p:cNvSpPr/>
                              <p:nvPr/>
                            </p:nvSpPr>
                            <p:spPr bwMode="gray">
                              <a:xfrm>
                                <a:off x="5255308" y="1958592"/>
                                <a:ext cx="1051823" cy="2441996"/>
                              </a:xfrm>
                              <a:custGeom>
                                <a:avLst/>
                                <a:gdLst>
                                  <a:gd name="connsiteX0" fmla="*/ 41275 w 1092200"/>
                                  <a:gd name="connsiteY0" fmla="*/ 2314575 h 2314575"/>
                                  <a:gd name="connsiteX1" fmla="*/ 117475 w 1092200"/>
                                  <a:gd name="connsiteY1" fmla="*/ 1819275 h 2314575"/>
                                  <a:gd name="connsiteX2" fmla="*/ 746125 w 1092200"/>
                                  <a:gd name="connsiteY2" fmla="*/ 1609725 h 2314575"/>
                                  <a:gd name="connsiteX3" fmla="*/ 1041400 w 1092200"/>
                                  <a:gd name="connsiteY3" fmla="*/ 361950 h 2314575"/>
                                  <a:gd name="connsiteX4" fmla="*/ 1050925 w 1092200"/>
                                  <a:gd name="connsiteY4" fmla="*/ 0 h 2314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00" h="2314575">
                                    <a:moveTo>
                                      <a:pt x="41275" y="2314575"/>
                                    </a:moveTo>
                                    <a:cubicBezTo>
                                      <a:pt x="20637" y="2125662"/>
                                      <a:pt x="0" y="1936750"/>
                                      <a:pt x="117475" y="1819275"/>
                                    </a:cubicBezTo>
                                    <a:cubicBezTo>
                                      <a:pt x="234950" y="1701800"/>
                                      <a:pt x="592138" y="1852613"/>
                                      <a:pt x="746125" y="1609725"/>
                                    </a:cubicBezTo>
                                    <a:cubicBezTo>
                                      <a:pt x="900113" y="1366838"/>
                                      <a:pt x="990600" y="630237"/>
                                      <a:pt x="1041400" y="361950"/>
                                    </a:cubicBezTo>
                                    <a:cubicBezTo>
                                      <a:pt x="1092200" y="93663"/>
                                      <a:pt x="1071562" y="46831"/>
                                      <a:pt x="1050925" y="0"/>
                                    </a:cubicBez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6" name="フリーフォーム 30"/>
                              <p:cNvSpPr/>
                              <p:nvPr/>
                            </p:nvSpPr>
                            <p:spPr bwMode="gray">
                              <a:xfrm>
                                <a:off x="2415124" y="2157570"/>
                                <a:ext cx="767548" cy="459974"/>
                              </a:xfrm>
                              <a:custGeom>
                                <a:avLst/>
                                <a:gdLst>
                                  <a:gd name="connsiteX0" fmla="*/ 100013 w 766763"/>
                                  <a:gd name="connsiteY0" fmla="*/ 457200 h 457200"/>
                                  <a:gd name="connsiteX1" fmla="*/ 61913 w 766763"/>
                                  <a:gd name="connsiteY1" fmla="*/ 314325 h 457200"/>
                                  <a:gd name="connsiteX2" fmla="*/ 471488 w 766763"/>
                                  <a:gd name="connsiteY2" fmla="*/ 228600 h 457200"/>
                                  <a:gd name="connsiteX3" fmla="*/ 766763 w 766763"/>
                                  <a:gd name="connsiteY3" fmla="*/ 0 h 457200"/>
                                </a:gdLst>
                                <a:ahLst/>
                                <a:cxnLst>
                                  <a:cxn ang="0">
                                    <a:pos x="connsiteX0" y="connsiteY0"/>
                                  </a:cxn>
                                  <a:cxn ang="0">
                                    <a:pos x="connsiteX1" y="connsiteY1"/>
                                  </a:cxn>
                                  <a:cxn ang="0">
                                    <a:pos x="connsiteX2" y="connsiteY2"/>
                                  </a:cxn>
                                  <a:cxn ang="0">
                                    <a:pos x="connsiteX3" y="connsiteY3"/>
                                  </a:cxn>
                                </a:cxnLst>
                                <a:rect l="l" t="t" r="r" b="b"/>
                                <a:pathLst>
                                  <a:path w="766763" h="457200">
                                    <a:moveTo>
                                      <a:pt x="100013" y="457200"/>
                                    </a:moveTo>
                                    <a:cubicBezTo>
                                      <a:pt x="50006" y="404812"/>
                                      <a:pt x="0" y="352425"/>
                                      <a:pt x="61913" y="314325"/>
                                    </a:cubicBezTo>
                                    <a:cubicBezTo>
                                      <a:pt x="123826" y="276225"/>
                                      <a:pt x="354013" y="280988"/>
                                      <a:pt x="471488" y="228600"/>
                                    </a:cubicBezTo>
                                    <a:cubicBezTo>
                                      <a:pt x="588963" y="176213"/>
                                      <a:pt x="677863" y="88106"/>
                                      <a:pt x="766763" y="0"/>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sp>
                        <p:nvSpPr>
                          <p:cNvPr id="120" name="正方形/長方形 119"/>
                          <p:cNvSpPr/>
                          <p:nvPr/>
                        </p:nvSpPr>
                        <p:spPr bwMode="gray">
                          <a:xfrm rot="1232530">
                            <a:off x="2132784" y="2637008"/>
                            <a:ext cx="1266324" cy="2765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ニュートラム</a:t>
                            </a:r>
                            <a:endParaRPr lang="en-US" altLang="ja-JP" sz="900" dirty="0">
                              <a:solidFill>
                                <a:schemeClr val="tx1"/>
                              </a:solidFill>
                            </a:endParaRPr>
                          </a:p>
                        </p:txBody>
                      </p:sp>
                    </p:grpSp>
                    <p:grpSp>
                      <p:nvGrpSpPr>
                        <p:cNvPr id="14" name="グループ化 51"/>
                        <p:cNvGrpSpPr>
                          <a:grpSpLocks/>
                        </p:cNvGrpSpPr>
                        <p:nvPr/>
                      </p:nvGrpSpPr>
                      <p:grpSpPr bwMode="auto">
                        <a:xfrm>
                          <a:off x="1422781" y="2080726"/>
                          <a:ext cx="3545818" cy="2715910"/>
                          <a:chOff x="1422779" y="2008718"/>
                          <a:chExt cx="3545818" cy="2715910"/>
                        </a:xfrm>
                      </p:grpSpPr>
                      <p:sp>
                        <p:nvSpPr>
                          <p:cNvPr id="108" name="正方形/長方形 107"/>
                          <p:cNvSpPr/>
                          <p:nvPr/>
                        </p:nvSpPr>
                        <p:spPr bwMode="gray">
                          <a:xfrm>
                            <a:off x="3697010" y="2845974"/>
                            <a:ext cx="1271492" cy="3772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工場集積地</a:t>
                            </a:r>
                            <a:endParaRPr lang="en-US" altLang="ja-JP" sz="900" dirty="0">
                              <a:solidFill>
                                <a:schemeClr val="tx1"/>
                              </a:solidFill>
                            </a:endParaRPr>
                          </a:p>
                          <a:p>
                            <a:pPr algn="ctr">
                              <a:defRPr/>
                            </a:pPr>
                            <a:endParaRPr lang="en-US" altLang="ja-JP" sz="900" dirty="0">
                              <a:solidFill>
                                <a:schemeClr val="tx1"/>
                              </a:solidFill>
                            </a:endParaRPr>
                          </a:p>
                        </p:txBody>
                      </p:sp>
                      <p:sp>
                        <p:nvSpPr>
                          <p:cNvPr id="109" name="円/楕円 108"/>
                          <p:cNvSpPr/>
                          <p:nvPr/>
                        </p:nvSpPr>
                        <p:spPr bwMode="gray">
                          <a:xfrm>
                            <a:off x="3851920" y="3356992"/>
                            <a:ext cx="936104" cy="360040"/>
                          </a:xfrm>
                          <a:prstGeom prst="ellipse">
                            <a:avLst/>
                          </a:prstGeom>
                          <a:gradFill>
                            <a:gsLst>
                              <a:gs pos="100000">
                                <a:srgbClr val="92D050"/>
                              </a:gs>
                              <a:gs pos="30000">
                                <a:schemeClr val="accent3">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110" name="直線コネクタ 109"/>
                          <p:cNvCxnSpPr/>
                          <p:nvPr/>
                        </p:nvCxnSpPr>
                        <p:spPr bwMode="gray">
                          <a:xfrm flipH="1">
                            <a:off x="4250058" y="3065625"/>
                            <a:ext cx="77530" cy="28942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11" name="円/楕円 110"/>
                          <p:cNvSpPr/>
                          <p:nvPr/>
                        </p:nvSpPr>
                        <p:spPr bwMode="gray">
                          <a:xfrm rot="15253950">
                            <a:off x="2459258" y="3067854"/>
                            <a:ext cx="1792541" cy="442375"/>
                          </a:xfrm>
                          <a:prstGeom prst="ellipse">
                            <a:avLst/>
                          </a:prstGeom>
                          <a:gradFill>
                            <a:gsLst>
                              <a:gs pos="100000">
                                <a:schemeClr val="accent6">
                                  <a:lumMod val="75000"/>
                                </a:schemeClr>
                              </a:gs>
                              <a:gs pos="30000">
                                <a:schemeClr val="accent6">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2" name="正方形/長方形 111"/>
                          <p:cNvSpPr/>
                          <p:nvPr/>
                        </p:nvSpPr>
                        <p:spPr bwMode="gray">
                          <a:xfrm>
                            <a:off x="3205987" y="2008718"/>
                            <a:ext cx="1496328" cy="35144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大型物流施設</a:t>
                            </a:r>
                            <a:endParaRPr lang="en-US" altLang="ja-JP" sz="900" dirty="0">
                              <a:solidFill>
                                <a:schemeClr val="tx1"/>
                              </a:solidFill>
                            </a:endParaRPr>
                          </a:p>
                        </p:txBody>
                      </p:sp>
                      <p:cxnSp>
                        <p:nvCxnSpPr>
                          <p:cNvPr id="113" name="直線コネクタ 112"/>
                          <p:cNvCxnSpPr>
                            <a:stCxn id="112" idx="2"/>
                          </p:cNvCxnSpPr>
                          <p:nvPr/>
                        </p:nvCxnSpPr>
                        <p:spPr bwMode="gray">
                          <a:xfrm flipH="1">
                            <a:off x="3262842" y="2360159"/>
                            <a:ext cx="692601" cy="273917"/>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14" name="正方形/長方形 113"/>
                          <p:cNvSpPr/>
                          <p:nvPr/>
                        </p:nvSpPr>
                        <p:spPr bwMode="gray">
                          <a:xfrm>
                            <a:off x="1474484" y="3259433"/>
                            <a:ext cx="1010474" cy="3126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インテックス大阪</a:t>
                            </a:r>
                            <a:endParaRPr lang="en-US" altLang="ja-JP" sz="900" dirty="0">
                              <a:solidFill>
                                <a:schemeClr val="tx1"/>
                              </a:solidFill>
                            </a:endParaRPr>
                          </a:p>
                        </p:txBody>
                      </p:sp>
                      <p:sp>
                        <p:nvSpPr>
                          <p:cNvPr id="115" name="正方形/長方形 114"/>
                          <p:cNvSpPr/>
                          <p:nvPr/>
                        </p:nvSpPr>
                        <p:spPr bwMode="gray">
                          <a:xfrm>
                            <a:off x="2340235" y="3068208"/>
                            <a:ext cx="144723" cy="14212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6" name="正方形/長方形 115"/>
                          <p:cNvSpPr/>
                          <p:nvPr/>
                        </p:nvSpPr>
                        <p:spPr bwMode="gray">
                          <a:xfrm>
                            <a:off x="1422797" y="2706431"/>
                            <a:ext cx="775300" cy="3126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ＡＴＣ</a:t>
                            </a:r>
                            <a:endParaRPr lang="en-US" altLang="ja-JP" sz="900" dirty="0">
                              <a:solidFill>
                                <a:schemeClr val="tx1"/>
                              </a:solidFill>
                            </a:endParaRPr>
                          </a:p>
                        </p:txBody>
                      </p:sp>
                      <p:sp>
                        <p:nvSpPr>
                          <p:cNvPr id="117" name="正方形/長方形 116"/>
                          <p:cNvSpPr/>
                          <p:nvPr/>
                        </p:nvSpPr>
                        <p:spPr bwMode="gray">
                          <a:xfrm>
                            <a:off x="1983596" y="2778786"/>
                            <a:ext cx="142139" cy="14471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8" name="正方形/長方形 117"/>
                          <p:cNvSpPr/>
                          <p:nvPr/>
                        </p:nvSpPr>
                        <p:spPr bwMode="gray">
                          <a:xfrm>
                            <a:off x="3133626" y="4411952"/>
                            <a:ext cx="1080251" cy="3126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大和川</a:t>
                            </a:r>
                            <a:endParaRPr lang="en-US" altLang="ja-JP" sz="900" dirty="0">
                              <a:solidFill>
                                <a:schemeClr val="tx1"/>
                              </a:solidFill>
                            </a:endParaRPr>
                          </a:p>
                        </p:txBody>
                      </p:sp>
                    </p:grpSp>
                    <p:sp>
                      <p:nvSpPr>
                        <p:cNvPr id="106" name="正方形/長方形 105"/>
                        <p:cNvSpPr/>
                        <p:nvPr/>
                      </p:nvSpPr>
                      <p:spPr bwMode="gray">
                        <a:xfrm>
                          <a:off x="4565349" y="2129825"/>
                          <a:ext cx="1056992" cy="31267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木津川</a:t>
                          </a:r>
                          <a:endParaRPr lang="en-US" altLang="ja-JP" sz="900" dirty="0">
                            <a:solidFill>
                              <a:schemeClr val="tx1"/>
                            </a:solidFill>
                          </a:endParaRPr>
                        </a:p>
                      </p:txBody>
                    </p:sp>
                    <p:sp>
                      <p:nvSpPr>
                        <p:cNvPr id="107" name="正方形/長方形 106"/>
                        <p:cNvSpPr/>
                        <p:nvPr/>
                      </p:nvSpPr>
                      <p:spPr bwMode="gray">
                        <a:xfrm>
                          <a:off x="4353434" y="3140216"/>
                          <a:ext cx="1080252" cy="3100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尻無川</a:t>
                          </a:r>
                          <a:endParaRPr lang="en-US" altLang="ja-JP" sz="900" dirty="0">
                            <a:solidFill>
                              <a:schemeClr val="tx1"/>
                            </a:solidFill>
                          </a:endParaRPr>
                        </a:p>
                      </p:txBody>
                    </p:sp>
                  </p:grpSp>
                  <p:sp>
                    <p:nvSpPr>
                      <p:cNvPr id="103" name="フローチャート : 判断 102"/>
                      <p:cNvSpPr/>
                      <p:nvPr/>
                    </p:nvSpPr>
                    <p:spPr bwMode="gray">
                      <a:xfrm>
                        <a:off x="4583792" y="3930957"/>
                        <a:ext cx="129217" cy="144711"/>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00" name="円/楕円 8"/>
                    <p:cNvSpPr/>
                    <p:nvPr/>
                  </p:nvSpPr>
                  <p:spPr bwMode="gray">
                    <a:xfrm>
                      <a:off x="5606764" y="2874229"/>
                      <a:ext cx="142138" cy="14471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7" name="円/楕円 96"/>
                  <p:cNvSpPr/>
                  <p:nvPr/>
                </p:nvSpPr>
                <p:spPr bwMode="gray">
                  <a:xfrm>
                    <a:off x="5748797" y="4866869"/>
                    <a:ext cx="193824" cy="217066"/>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8" name="円/楕円 8"/>
                  <p:cNvSpPr/>
                  <p:nvPr/>
                </p:nvSpPr>
                <p:spPr bwMode="gray">
                  <a:xfrm>
                    <a:off x="4942547" y="4452607"/>
                    <a:ext cx="144723" cy="14212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5" name="正方形/長方形 84"/>
                <p:cNvSpPr/>
                <p:nvPr/>
              </p:nvSpPr>
              <p:spPr bwMode="gray">
                <a:xfrm rot="17794029">
                  <a:off x="6064195" y="3566220"/>
                  <a:ext cx="1023312" cy="67709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阪和線</a:t>
                  </a:r>
                </a:p>
              </p:txBody>
            </p:sp>
            <p:sp>
              <p:nvSpPr>
                <p:cNvPr id="86" name="正方形/長方形 85"/>
                <p:cNvSpPr/>
                <p:nvPr/>
              </p:nvSpPr>
              <p:spPr bwMode="gray">
                <a:xfrm rot="17959098">
                  <a:off x="5631327" y="3484829"/>
                  <a:ext cx="1253298" cy="49619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阪堺上町線</a:t>
                  </a:r>
                </a:p>
              </p:txBody>
            </p:sp>
            <p:sp>
              <p:nvSpPr>
                <p:cNvPr id="87" name="正方形/長方形 86"/>
                <p:cNvSpPr/>
                <p:nvPr/>
              </p:nvSpPr>
              <p:spPr bwMode="gray">
                <a:xfrm rot="16602501">
                  <a:off x="4950358" y="4881547"/>
                  <a:ext cx="1310149" cy="45742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南海高野線</a:t>
                  </a:r>
                </a:p>
              </p:txBody>
            </p:sp>
            <p:sp>
              <p:nvSpPr>
                <p:cNvPr id="88" name="正方形/長方形 87"/>
                <p:cNvSpPr/>
                <p:nvPr/>
              </p:nvSpPr>
              <p:spPr bwMode="gray">
                <a:xfrm>
                  <a:off x="4699623" y="5398391"/>
                  <a:ext cx="1054408" cy="3126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阪堺</a:t>
                  </a:r>
                  <a:endParaRPr lang="en-US" altLang="ja-JP" sz="900" dirty="0">
                    <a:solidFill>
                      <a:schemeClr val="tx1"/>
                    </a:solidFill>
                  </a:endParaRPr>
                </a:p>
                <a:p>
                  <a:pPr algn="ctr">
                    <a:defRPr/>
                  </a:pPr>
                  <a:r>
                    <a:rPr lang="ja-JP" altLang="en-US" sz="900" dirty="0">
                      <a:solidFill>
                        <a:schemeClr val="tx1"/>
                      </a:solidFill>
                    </a:rPr>
                    <a:t>上町線</a:t>
                  </a:r>
                </a:p>
              </p:txBody>
            </p:sp>
            <p:sp>
              <p:nvSpPr>
                <p:cNvPr id="89" name="正方形/長方形 88"/>
                <p:cNvSpPr/>
                <p:nvPr/>
              </p:nvSpPr>
              <p:spPr bwMode="gray">
                <a:xfrm>
                  <a:off x="4286130" y="5300194"/>
                  <a:ext cx="997553" cy="26874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a:t>
                  </a:r>
                  <a:endParaRPr lang="en-US" altLang="ja-JP" sz="900" dirty="0">
                    <a:solidFill>
                      <a:schemeClr val="tx1"/>
                    </a:solidFill>
                  </a:endParaRPr>
                </a:p>
                <a:p>
                  <a:pPr algn="ctr">
                    <a:defRPr/>
                  </a:pPr>
                  <a:r>
                    <a:rPr lang="ja-JP" altLang="en-US" sz="900" dirty="0">
                      <a:solidFill>
                        <a:schemeClr val="tx1"/>
                      </a:solidFill>
                    </a:rPr>
                    <a:t>本線</a:t>
                  </a:r>
                </a:p>
              </p:txBody>
            </p:sp>
            <p:sp>
              <p:nvSpPr>
                <p:cNvPr id="90" name="正方形/長方形 89"/>
                <p:cNvSpPr/>
                <p:nvPr/>
              </p:nvSpPr>
              <p:spPr bwMode="gray">
                <a:xfrm rot="17521172">
                  <a:off x="5544754" y="2602351"/>
                  <a:ext cx="1284307" cy="5039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阪堺阪堺線</a:t>
                  </a:r>
                </a:p>
              </p:txBody>
            </p:sp>
            <p:sp>
              <p:nvSpPr>
                <p:cNvPr id="91" name="正方形/長方形 90"/>
                <p:cNvSpPr/>
                <p:nvPr/>
              </p:nvSpPr>
              <p:spPr bwMode="gray">
                <a:xfrm>
                  <a:off x="5340538" y="1576476"/>
                  <a:ext cx="1046656" cy="5943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a:t>
                  </a:r>
                  <a:endParaRPr lang="en-US" altLang="ja-JP" sz="900" dirty="0">
                    <a:solidFill>
                      <a:schemeClr val="tx1"/>
                    </a:solidFill>
                  </a:endParaRPr>
                </a:p>
                <a:p>
                  <a:pPr algn="ctr">
                    <a:defRPr/>
                  </a:pPr>
                  <a:r>
                    <a:rPr lang="ja-JP" altLang="en-US" sz="900" dirty="0">
                      <a:solidFill>
                        <a:schemeClr val="tx1"/>
                      </a:solidFill>
                    </a:rPr>
                    <a:t>本線</a:t>
                  </a:r>
                </a:p>
              </p:txBody>
            </p:sp>
            <p:sp>
              <p:nvSpPr>
                <p:cNvPr id="92" name="正方形/長方形 91"/>
                <p:cNvSpPr/>
                <p:nvPr/>
              </p:nvSpPr>
              <p:spPr bwMode="gray">
                <a:xfrm>
                  <a:off x="6749001" y="5349293"/>
                  <a:ext cx="1054408" cy="33593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0000"/>
                      </a:solidFill>
                    </a:rPr>
                    <a:t>地下鉄</a:t>
                  </a:r>
                  <a:endParaRPr lang="en-US" altLang="ja-JP" sz="900" dirty="0">
                    <a:solidFill>
                      <a:srgbClr val="FF0000"/>
                    </a:solidFill>
                  </a:endParaRPr>
                </a:p>
                <a:p>
                  <a:pPr algn="ctr">
                    <a:defRPr/>
                  </a:pPr>
                  <a:r>
                    <a:rPr lang="ja-JP" altLang="en-US" sz="900" dirty="0">
                      <a:solidFill>
                        <a:srgbClr val="FF0000"/>
                      </a:solidFill>
                    </a:rPr>
                    <a:t>御堂筋線</a:t>
                  </a:r>
                </a:p>
              </p:txBody>
            </p:sp>
            <p:sp>
              <p:nvSpPr>
                <p:cNvPr id="93" name="正方形/長方形 92"/>
                <p:cNvSpPr/>
                <p:nvPr/>
              </p:nvSpPr>
              <p:spPr bwMode="gray">
                <a:xfrm>
                  <a:off x="4756478" y="1232787"/>
                  <a:ext cx="1038902" cy="52199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70C0"/>
                      </a:solidFill>
                    </a:rPr>
                    <a:t>地下鉄</a:t>
                  </a:r>
                  <a:endParaRPr lang="en-US" altLang="ja-JP" sz="900" dirty="0">
                    <a:solidFill>
                      <a:srgbClr val="0070C0"/>
                    </a:solidFill>
                  </a:endParaRPr>
                </a:p>
                <a:p>
                  <a:pPr algn="ctr">
                    <a:defRPr/>
                  </a:pPr>
                  <a:r>
                    <a:rPr lang="ja-JP" altLang="en-US" sz="900" dirty="0">
                      <a:solidFill>
                        <a:srgbClr val="0070C0"/>
                      </a:solidFill>
                    </a:rPr>
                    <a:t>四ツ橋線</a:t>
                  </a:r>
                </a:p>
              </p:txBody>
            </p:sp>
            <p:sp>
              <p:nvSpPr>
                <p:cNvPr id="94" name="正方形/長方形 93"/>
                <p:cNvSpPr/>
                <p:nvPr/>
              </p:nvSpPr>
              <p:spPr bwMode="gray">
                <a:xfrm>
                  <a:off x="1709549" y="1845225"/>
                  <a:ext cx="1088004" cy="3255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B050"/>
                      </a:solidFill>
                    </a:rPr>
                    <a:t>地下鉄</a:t>
                  </a:r>
                  <a:endParaRPr lang="en-US" altLang="ja-JP" sz="900" dirty="0">
                    <a:solidFill>
                      <a:srgbClr val="00B050"/>
                    </a:solidFill>
                  </a:endParaRPr>
                </a:p>
                <a:p>
                  <a:pPr algn="ctr">
                    <a:defRPr/>
                  </a:pPr>
                  <a:r>
                    <a:rPr lang="ja-JP" altLang="en-US" sz="900" dirty="0">
                      <a:solidFill>
                        <a:srgbClr val="00B050"/>
                      </a:solidFill>
                    </a:rPr>
                    <a:t>中央線</a:t>
                  </a:r>
                </a:p>
              </p:txBody>
            </p:sp>
            <p:sp>
              <p:nvSpPr>
                <p:cNvPr id="95" name="正方形/長方形 94"/>
                <p:cNvSpPr/>
                <p:nvPr/>
              </p:nvSpPr>
              <p:spPr bwMode="gray">
                <a:xfrm rot="3339681">
                  <a:off x="4380506" y="2732851"/>
                  <a:ext cx="1170606" cy="4600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a:t>
                  </a:r>
                  <a:endParaRPr lang="en-US" altLang="ja-JP" sz="900" dirty="0">
                    <a:solidFill>
                      <a:schemeClr val="tx1"/>
                    </a:solidFill>
                  </a:endParaRPr>
                </a:p>
                <a:p>
                  <a:pPr algn="ctr">
                    <a:defRPr/>
                  </a:pPr>
                  <a:r>
                    <a:rPr lang="ja-JP" altLang="en-US" sz="900" dirty="0">
                      <a:solidFill>
                        <a:schemeClr val="tx1"/>
                      </a:solidFill>
                    </a:rPr>
                    <a:t>汐見橋線</a:t>
                  </a:r>
                </a:p>
              </p:txBody>
            </p:sp>
          </p:grpSp>
          <p:sp>
            <p:nvSpPr>
              <p:cNvPr id="68" name="正方形/長方形 67"/>
              <p:cNvSpPr/>
              <p:nvPr/>
            </p:nvSpPr>
            <p:spPr bwMode="gray">
              <a:xfrm>
                <a:off x="5969599" y="2215977"/>
                <a:ext cx="960721" cy="28892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天下茶屋駅</a:t>
                </a:r>
              </a:p>
            </p:txBody>
          </p:sp>
          <p:cxnSp>
            <p:nvCxnSpPr>
              <p:cNvPr id="69" name="直線コネクタ 68"/>
              <p:cNvCxnSpPr>
                <a:stCxn id="68" idx="3"/>
                <a:endCxn id="70" idx="1"/>
              </p:cNvCxnSpPr>
              <p:nvPr/>
            </p:nvCxnSpPr>
            <p:spPr bwMode="gray">
              <a:xfrm>
                <a:off x="6930320" y="2360440"/>
                <a:ext cx="518467" cy="494700"/>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0" name="円/楕円 69"/>
              <p:cNvSpPr/>
              <p:nvPr/>
            </p:nvSpPr>
            <p:spPr bwMode="gray">
              <a:xfrm>
                <a:off x="7410184" y="2816548"/>
                <a:ext cx="263603" cy="263525"/>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1" name="正方形/長方形 70"/>
              <p:cNvSpPr/>
              <p:nvPr/>
            </p:nvSpPr>
            <p:spPr bwMode="gray">
              <a:xfrm>
                <a:off x="8418073" y="3716338"/>
                <a:ext cx="647891" cy="29051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長居駅</a:t>
                </a:r>
              </a:p>
            </p:txBody>
          </p:sp>
          <p:cxnSp>
            <p:nvCxnSpPr>
              <p:cNvPr id="72" name="直線コネクタ 71"/>
              <p:cNvCxnSpPr>
                <a:stCxn id="71" idx="1"/>
                <a:endCxn id="73" idx="7"/>
              </p:cNvCxnSpPr>
              <p:nvPr/>
            </p:nvCxnSpPr>
            <p:spPr bwMode="gray">
              <a:xfrm flipH="1">
                <a:off x="8210049" y="3860801"/>
                <a:ext cx="208024" cy="109537"/>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3" name="円/楕円 72"/>
              <p:cNvSpPr/>
              <p:nvPr/>
            </p:nvSpPr>
            <p:spPr bwMode="gray">
              <a:xfrm>
                <a:off x="7986146" y="3932238"/>
                <a:ext cx="263603" cy="263525"/>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77" name="フリーフォーム 76"/>
            <p:cNvSpPr/>
            <p:nvPr/>
          </p:nvSpPr>
          <p:spPr>
            <a:xfrm>
              <a:off x="7391621" y="2689226"/>
              <a:ext cx="142885" cy="523875"/>
            </a:xfrm>
            <a:custGeom>
              <a:avLst/>
              <a:gdLst>
                <a:gd name="connsiteX0" fmla="*/ 142875 w 142875"/>
                <a:gd name="connsiteY0" fmla="*/ 0 h 523875"/>
                <a:gd name="connsiteX1" fmla="*/ 0 w 142875"/>
                <a:gd name="connsiteY1" fmla="*/ 523875 h 523875"/>
              </a:gdLst>
              <a:ahLst/>
              <a:cxnLst>
                <a:cxn ang="0">
                  <a:pos x="connsiteX0" y="connsiteY0"/>
                </a:cxn>
                <a:cxn ang="0">
                  <a:pos x="connsiteX1" y="connsiteY1"/>
                </a:cxn>
              </a:cxnLst>
              <a:rect l="l" t="t" r="r" b="b"/>
              <a:pathLst>
                <a:path w="142875" h="523875">
                  <a:moveTo>
                    <a:pt x="142875" y="0"/>
                  </a:moveTo>
                  <a:lnTo>
                    <a:pt x="0" y="523875"/>
                  </a:lnTo>
                </a:path>
              </a:pathLst>
            </a:custGeom>
            <a:ln w="63500" cmpd="tri">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78" name="正方形/長方形 77"/>
            <p:cNvSpPr/>
            <p:nvPr/>
          </p:nvSpPr>
          <p:spPr bwMode="gray">
            <a:xfrm>
              <a:off x="7451950" y="2387601"/>
              <a:ext cx="638220" cy="3206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3F1D20"/>
                  </a:solidFill>
                </a:rPr>
                <a:t>地下鉄</a:t>
              </a:r>
              <a:endParaRPr lang="en-US" altLang="ja-JP" sz="900" dirty="0">
                <a:solidFill>
                  <a:srgbClr val="3F1D20"/>
                </a:solidFill>
              </a:endParaRPr>
            </a:p>
            <a:p>
              <a:pPr algn="ctr">
                <a:defRPr/>
              </a:pPr>
              <a:r>
                <a:rPr lang="ja-JP" altLang="en-US" sz="900" dirty="0">
                  <a:solidFill>
                    <a:srgbClr val="3F1D20"/>
                  </a:solidFill>
                </a:rPr>
                <a:t>堺筋線</a:t>
              </a:r>
            </a:p>
          </p:txBody>
        </p:sp>
      </p:grpSp>
      <p:grpSp>
        <p:nvGrpSpPr>
          <p:cNvPr id="15" name="グループ化 64"/>
          <p:cNvGrpSpPr>
            <a:grpSpLocks/>
          </p:cNvGrpSpPr>
          <p:nvPr/>
        </p:nvGrpSpPr>
        <p:grpSpPr bwMode="auto">
          <a:xfrm>
            <a:off x="4102100" y="378792"/>
            <a:ext cx="2198092" cy="1970087"/>
            <a:chOff x="5508104" y="3645026"/>
            <a:chExt cx="2863688" cy="2566101"/>
          </a:xfrm>
        </p:grpSpPr>
        <p:sp>
          <p:nvSpPr>
            <p:cNvPr id="82"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84"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6"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9"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01" name="円/楕円 100"/>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2" name="円/楕円 101"/>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4"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5"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81"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４３</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13918161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graphicFrame>
        <p:nvGraphicFramePr>
          <p:cNvPr id="4" name="表 3"/>
          <p:cNvGraphicFramePr>
            <a:graphicFrameLocks noGrp="1"/>
          </p:cNvGraphicFramePr>
          <p:nvPr>
            <p:extLst>
              <p:ext uri="{D42A27DB-BD31-4B8C-83A1-F6EECF244321}">
                <p14:modId xmlns:p14="http://schemas.microsoft.com/office/powerpoint/2010/main" xmlns="" val="4226772055"/>
              </p:ext>
            </p:extLst>
          </p:nvPr>
        </p:nvGraphicFramePr>
        <p:xfrm>
          <a:off x="79368" y="522384"/>
          <a:ext cx="8945732" cy="6218982"/>
        </p:xfrm>
        <a:graphic>
          <a:graphicData uri="http://schemas.openxmlformats.org/drawingml/2006/table">
            <a:tbl>
              <a:tblPr firstRow="1" bandRow="1">
                <a:tableStyleId>{5C22544A-7EE6-4342-B048-85BDC9FD1C3A}</a:tableStyleId>
              </a:tblPr>
              <a:tblGrid>
                <a:gridCol w="372577"/>
                <a:gridCol w="1188000"/>
                <a:gridCol w="1188000"/>
                <a:gridCol w="1188000"/>
                <a:gridCol w="1188000"/>
                <a:gridCol w="900000"/>
                <a:gridCol w="149155"/>
                <a:gridCol w="1260000"/>
                <a:gridCol w="144000"/>
                <a:gridCol w="1368000"/>
              </a:tblGrid>
              <a:tr h="252310">
                <a:tc rowSpan="2">
                  <a:txBody>
                    <a:bodyPr/>
                    <a:lstStyle/>
                    <a:p>
                      <a:pPr algn="ctr"/>
                      <a:r>
                        <a:rPr kumimoji="1" lang="ja-JP" altLang="en-US" sz="1100" b="1" kern="0" baseline="0" dirty="0" smtClean="0">
                          <a:solidFill>
                            <a:sysClr val="windowText" lastClr="000000"/>
                          </a:solidFill>
                        </a:rPr>
                        <a:t>総合区名（仮称）</a:t>
                      </a:r>
                      <a:endParaRPr kumimoji="1" lang="ja-JP" altLang="en-US" sz="1100" b="1" kern="0" baseline="0" dirty="0">
                        <a:solidFill>
                          <a:sysClr val="windowText" lastClr="000000"/>
                        </a:solidFill>
                      </a:endParaRPr>
                    </a:p>
                  </a:txBody>
                  <a:tcPr marL="57115" marR="57115" marT="28557" marB="28557" vert="eaVert"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現区庁舎</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（庁舎延床面積）</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評価項目点数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9">
                  <a:txBody>
                    <a:bodyPr/>
                    <a:lstStyle/>
                    <a:p>
                      <a:pPr algn="ctr"/>
                      <a:endParaRPr kumimoji="1" lang="ja-JP" altLang="en-US" sz="1200" b="1" dirty="0">
                        <a:solidFill>
                          <a:schemeClr val="tx1"/>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庁舎の整備条件</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9">
                  <a:txBody>
                    <a:bodyPr/>
                    <a:lstStyle/>
                    <a:p>
                      <a:pPr algn="ctr"/>
                      <a:endParaRPr kumimoji="1" lang="ja-JP" altLang="en-US" sz="1200" b="1"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選定庁舎</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97499">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①人口重心</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からの距離</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②現区役所間</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公共交通</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所要時間</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③各区間の移動者数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合計</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必要延床面積</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充足状況</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（過不足面積）</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735531">
                <a:tc rowSpan="4">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三</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福島区役所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7,865</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3.9</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1.3</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5.0</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点</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p>
                      <a:pPr algn="ct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（平均</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22.2</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分）</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10,555</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13.9</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a:t>
                      </a:r>
                      <a:r>
                        <a:rPr kumimoji="1" lang="en-US" altLang="ja-JP" sz="1200" b="0" kern="1200" dirty="0" smtClean="0">
                          <a:solidFill>
                            <a:schemeClr val="tx1"/>
                          </a:solidFill>
                          <a:latin typeface="ＭＳ Ｐゴシック" pitchFamily="50" charset="-128"/>
                          <a:ea typeface="ＭＳ Ｐゴシック" pitchFamily="50" charset="-128"/>
                          <a:cs typeface="+mn-cs"/>
                        </a:rPr>
                        <a:t>1,140</a:t>
                      </a:r>
                      <a:r>
                        <a:rPr kumimoji="1" lang="ja-JP" altLang="en-US" sz="1200" b="0" kern="1200" dirty="0" smtClean="0">
                          <a:solidFill>
                            <a:schemeClr val="tx1"/>
                          </a:solidFill>
                          <a:latin typeface="ＭＳ Ｐゴシック" pitchFamily="50" charset="-128"/>
                          <a:ea typeface="ＭＳ Ｐゴシック" pitchFamily="50" charset="-128"/>
                          <a:cs typeface="+mn-cs"/>
                        </a:rPr>
                        <a:t>㎡）</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kumimoji="1" lang="ja-JP" altLang="en-US" sz="1400" b="1" dirty="0" smtClean="0">
                          <a:solidFill>
                            <a:sysClr val="windowText" lastClr="000000"/>
                          </a:solidFill>
                          <a:latin typeface="ＭＳ Ｐゴシック" pitchFamily="50" charset="-128"/>
                          <a:ea typeface="ＭＳ Ｐゴシック" pitchFamily="50" charset="-128"/>
                        </a:rPr>
                        <a:t>福島区役所</a:t>
                      </a:r>
                      <a:endParaRPr kumimoji="1" lang="ja-JP" altLang="en-US" sz="1400" b="1" dirty="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35531">
                <a:tc vMerge="1">
                  <a:txBody>
                    <a:bodyPr/>
                    <a:lstStyle/>
                    <a:p>
                      <a:pPr algn="ctr"/>
                      <a:endParaRPr kumimoji="1" lang="en-US" altLang="ja-JP" sz="1600" b="0" dirty="0" smtClean="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此花区役所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baseline="0" smtClean="0">
                          <a:solidFill>
                            <a:sysClr val="windowText" lastClr="000000"/>
                          </a:solidFill>
                          <a:latin typeface="ＭＳ Ｐゴシック" pitchFamily="50" charset="-128"/>
                          <a:ea typeface="ＭＳ Ｐゴシック" pitchFamily="50" charset="-128"/>
                        </a:rPr>
                        <a:t> </a:t>
                      </a:r>
                      <a:r>
                        <a:rPr kumimoji="1" lang="ja-JP" altLang="en-US" sz="1200" b="0" baseline="0" dirty="0" smtClean="0">
                          <a:solidFill>
                            <a:sysClr val="windowText" lastClr="000000"/>
                          </a:solidFill>
                          <a:latin typeface="ＭＳ Ｐゴシック" pitchFamily="50" charset="-128"/>
                          <a:ea typeface="ＭＳ Ｐゴシック" pitchFamily="50" charset="-128"/>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5,458</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0.8</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1.8</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32.6</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2.6</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6,049</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9.4</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720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735531">
                <a:tc vMerge="1">
                  <a:txBody>
                    <a:bodyPr/>
                    <a:lstStyle/>
                    <a:p>
                      <a:endParaRPr kumimoji="1" lang="ja-JP" altLang="en-US"/>
                    </a:p>
                  </a:txBody>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港区役所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7,584</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2.7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35.3</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3,039</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3.0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en-US" altLang="ja-JP" sz="1200" b="0" dirty="0" smtClean="0">
                          <a:solidFill>
                            <a:schemeClr val="tx1"/>
                          </a:solidFill>
                          <a:latin typeface="ＭＳ Ｐゴシック" pitchFamily="50" charset="-128"/>
                          <a:ea typeface="ＭＳ Ｐゴシック" pitchFamily="50" charset="-128"/>
                        </a:rPr>
                        <a:t>(450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a:p>
                  </a:txBody>
                  <a:tcPr/>
                </a:tc>
              </a:tr>
              <a:tr h="735531">
                <a:tc vMerge="1">
                  <a:txBody>
                    <a:bodyPr/>
                    <a:lstStyle/>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西淀川区役所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8,593</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1.4</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2.6</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2.0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31.8</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1.6</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4,125</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5.0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1,120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35531">
                <a:tc rowSpan="3">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四</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p>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東成区役所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7,079</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2.9</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27.8</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5,349</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3.0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300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kern="1200" dirty="0" smtClean="0">
                          <a:solidFill>
                            <a:sysClr val="windowText" lastClr="000000"/>
                          </a:solidFill>
                          <a:latin typeface="ＭＳ Ｐゴシック" pitchFamily="50" charset="-128"/>
                          <a:ea typeface="ＭＳ Ｐゴシック" pitchFamily="50" charset="-128"/>
                          <a:cs typeface="+mn-cs"/>
                        </a:rPr>
                        <a:t>城東区役所</a:t>
                      </a: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55987">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城東区役所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7,337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1.5</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21.3</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11,545</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15.0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不足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560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950" b="0" dirty="0" smtClean="0">
                          <a:solidFill>
                            <a:schemeClr val="tx1"/>
                          </a:solidFill>
                          <a:latin typeface="ＭＳ Ｐゴシック" pitchFamily="50" charset="-128"/>
                          <a:ea typeface="ＭＳ Ｐゴシック" pitchFamily="50" charset="-128"/>
                        </a:rPr>
                        <a:t>※</a:t>
                      </a:r>
                      <a:r>
                        <a:rPr kumimoji="1" lang="ja-JP" altLang="en-US" sz="950" b="0" dirty="0" smtClean="0">
                          <a:solidFill>
                            <a:schemeClr val="tx1"/>
                          </a:solidFill>
                          <a:latin typeface="ＭＳ Ｐゴシック" pitchFamily="50" charset="-128"/>
                          <a:ea typeface="ＭＳ Ｐゴシック" pitchFamily="50" charset="-128"/>
                        </a:rPr>
                        <a:t>近隣に活用可能な市有施設あり</a:t>
                      </a:r>
                      <a:endParaRPr kumimoji="1" lang="en-US" altLang="ja-JP" sz="95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35531">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鶴見区役所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7,505</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3.4</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2.1</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1.1</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27.7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4.5</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10,810</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9.0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360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bl>
          </a:graphicData>
        </a:graphic>
      </p:graphicFrame>
      <p:sp>
        <p:nvSpPr>
          <p:cNvPr id="5" name="正方形/長方形 4"/>
          <p:cNvSpPr/>
          <p:nvPr/>
        </p:nvSpPr>
        <p:spPr>
          <a:xfrm>
            <a:off x="-10840" y="6999"/>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参考（選定評価表）</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９</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1925976542"/>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タイトル 3"/>
          <p:cNvSpPr txBox="1">
            <a:spLocks/>
          </p:cNvSpPr>
          <p:nvPr/>
        </p:nvSpPr>
        <p:spPr bwMode="auto">
          <a:xfrm>
            <a:off x="107950" y="620712"/>
            <a:ext cx="8928100" cy="618013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48132" name="テキスト ボックス 24"/>
          <p:cNvSpPr txBox="1">
            <a:spLocks noChangeArrowheads="1"/>
          </p:cNvSpPr>
          <p:nvPr/>
        </p:nvSpPr>
        <p:spPr bwMode="auto">
          <a:xfrm>
            <a:off x="179388" y="765175"/>
            <a:ext cx="360362" cy="5949950"/>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48133"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48134"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48135"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48136"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48137" name="テキスト ボックス 35"/>
          <p:cNvSpPr txBox="1">
            <a:spLocks noChangeArrowheads="1"/>
          </p:cNvSpPr>
          <p:nvPr/>
        </p:nvSpPr>
        <p:spPr bwMode="auto">
          <a:xfrm>
            <a:off x="6749728"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48138"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48139" name="テキスト ボックス 37"/>
          <p:cNvSpPr txBox="1">
            <a:spLocks noChangeArrowheads="1"/>
          </p:cNvSpPr>
          <p:nvPr/>
        </p:nvSpPr>
        <p:spPr bwMode="auto">
          <a:xfrm>
            <a:off x="8316913" y="6616998"/>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48140"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第七区（住之江区・住吉区・西成区）</a:t>
            </a:r>
          </a:p>
        </p:txBody>
      </p:sp>
      <p:sp>
        <p:nvSpPr>
          <p:cNvPr id="48141"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48142" name="テキスト ボックス 17"/>
          <p:cNvSpPr txBox="1">
            <a:spLocks noChangeArrowheads="1"/>
          </p:cNvSpPr>
          <p:nvPr/>
        </p:nvSpPr>
        <p:spPr bwMode="auto">
          <a:xfrm>
            <a:off x="611188" y="846138"/>
            <a:ext cx="8064500" cy="661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dirty="0">
                <a:solidFill>
                  <a:srgbClr val="000000"/>
                </a:solidFill>
                <a:latin typeface="ＭＳ Ｐゴシック" charset="-128"/>
              </a:rPr>
              <a:t>○</a:t>
            </a:r>
            <a:r>
              <a:rPr lang="ja-JP" altLang="ja-JP" sz="1200" dirty="0">
                <a:latin typeface="ＭＳ Ｐゴシック" charset="-128"/>
              </a:rPr>
              <a:t>平成</a:t>
            </a:r>
            <a:r>
              <a:rPr lang="en-US" altLang="ja-JP" sz="1200" dirty="0">
                <a:latin typeface="ＭＳ Ｐゴシック" charset="-128"/>
              </a:rPr>
              <a:t>27</a:t>
            </a:r>
            <a:r>
              <a:rPr lang="ja-JP" altLang="ja-JP" sz="1200" dirty="0">
                <a:latin typeface="ＭＳ Ｐゴシック" charset="-128"/>
              </a:rPr>
              <a:t>年の人口は、</a:t>
            </a:r>
            <a:r>
              <a:rPr lang="en-US" altLang="ja-JP" sz="1200" dirty="0">
                <a:latin typeface="ＭＳ Ｐゴシック" charset="-128"/>
              </a:rPr>
              <a:t>389,110</a:t>
            </a:r>
            <a:r>
              <a:rPr lang="ja-JP" altLang="ja-JP" sz="1200" dirty="0">
                <a:latin typeface="ＭＳ Ｐゴシック" charset="-128"/>
              </a:rPr>
              <a:t>人で人口推移を見る</a:t>
            </a:r>
            <a:r>
              <a:rPr lang="ja-JP" altLang="ja-JP" sz="1200" dirty="0" smtClean="0">
                <a:latin typeface="ＭＳ Ｐゴシック" charset="-128"/>
              </a:rPr>
              <a:t>と</a:t>
            </a:r>
            <a:r>
              <a:rPr lang="ja-JP" altLang="en-US" sz="1200" dirty="0" smtClean="0">
                <a:latin typeface="ＭＳ Ｐゴシック" charset="-128"/>
              </a:rPr>
              <a:t>減少</a:t>
            </a:r>
            <a:r>
              <a:rPr lang="ja-JP" altLang="ja-JP" sz="1200" dirty="0" smtClean="0">
                <a:latin typeface="ＭＳ Ｐゴシック" charset="-128"/>
              </a:rPr>
              <a:t>傾向</a:t>
            </a:r>
            <a:endParaRPr lang="ja-JP" altLang="en-US" sz="1200" dirty="0">
              <a:solidFill>
                <a:srgbClr val="000000"/>
              </a:solidFill>
              <a:latin typeface="ＭＳ Ｐゴシック" charset="-128"/>
            </a:endParaRPr>
          </a:p>
          <a:p>
            <a:pPr eaLnBrk="1" hangingPunct="1">
              <a:lnSpc>
                <a:spcPts val="1000"/>
              </a:lnSpc>
              <a:spcBef>
                <a:spcPct val="50000"/>
              </a:spcBef>
            </a:pPr>
            <a:r>
              <a:rPr lang="ja-JP" altLang="ja-JP" sz="1200" dirty="0">
                <a:latin typeface="ＭＳ Ｐゴシック" charset="-128"/>
              </a:rPr>
              <a:t>○</a:t>
            </a:r>
            <a:r>
              <a:rPr lang="ja-JP" altLang="en-US" sz="1200" dirty="0">
                <a:latin typeface="ＭＳ Ｐゴシック" charset="-128"/>
              </a:rPr>
              <a:t>平成</a:t>
            </a:r>
            <a:r>
              <a:rPr lang="en-US" altLang="ja-JP" sz="1200" dirty="0">
                <a:latin typeface="ＭＳ Ｐゴシック" charset="-128"/>
              </a:rPr>
              <a:t>27</a:t>
            </a:r>
            <a:r>
              <a:rPr lang="ja-JP" altLang="en-US" sz="1200" dirty="0">
                <a:latin typeface="ＭＳ Ｐゴシック" charset="-128"/>
              </a:rPr>
              <a:t>年の老年</a:t>
            </a:r>
            <a:r>
              <a:rPr lang="ja-JP" altLang="ja-JP" sz="1200" dirty="0">
                <a:latin typeface="ＭＳ Ｐゴシック" charset="-128"/>
              </a:rPr>
              <a:t>人口</a:t>
            </a:r>
            <a:r>
              <a:rPr lang="en-US" altLang="ja-JP" sz="1200" dirty="0">
                <a:latin typeface="ＭＳ Ｐゴシック" charset="-128"/>
              </a:rPr>
              <a:t>(65</a:t>
            </a:r>
            <a:r>
              <a:rPr lang="ja-JP" altLang="ja-JP" sz="1200" dirty="0">
                <a:latin typeface="ＭＳ Ｐゴシック" charset="-128"/>
              </a:rPr>
              <a:t>歳</a:t>
            </a:r>
            <a:r>
              <a:rPr lang="ja-JP" altLang="en-US" sz="1200" dirty="0">
                <a:latin typeface="ＭＳ Ｐゴシック" charset="-128"/>
              </a:rPr>
              <a:t>以上</a:t>
            </a:r>
            <a:r>
              <a:rPr lang="en-US" altLang="ja-JP" sz="1200" dirty="0">
                <a:latin typeface="ＭＳ Ｐゴシック" charset="-128"/>
              </a:rPr>
              <a:t>)</a:t>
            </a:r>
            <a:r>
              <a:rPr lang="ja-JP" altLang="ja-JP" sz="1200" dirty="0">
                <a:latin typeface="ＭＳ Ｐゴシック" charset="-128"/>
              </a:rPr>
              <a:t>の割合は</a:t>
            </a:r>
            <a:r>
              <a:rPr lang="en-US" altLang="ja-JP" sz="1200" dirty="0">
                <a:latin typeface="ＭＳ Ｐゴシック" charset="-128"/>
              </a:rPr>
              <a:t>30.7</a:t>
            </a:r>
            <a:r>
              <a:rPr lang="ja-JP" altLang="ja-JP" sz="1200" dirty="0">
                <a:latin typeface="ＭＳ Ｐゴシック" charset="-128"/>
              </a:rPr>
              <a:t>％となっており、</a:t>
            </a:r>
            <a:r>
              <a:rPr lang="ja-JP" altLang="en-US" sz="1200" dirty="0">
                <a:latin typeface="ＭＳ Ｐゴシック" charset="-128"/>
              </a:rPr>
              <a:t>総合区</a:t>
            </a:r>
            <a:r>
              <a:rPr lang="en-US" altLang="ja-JP" sz="1200" dirty="0">
                <a:latin typeface="ＭＳ Ｐゴシック" charset="-128"/>
              </a:rPr>
              <a:t>(8</a:t>
            </a:r>
            <a:r>
              <a:rPr lang="ja-JP" altLang="en-US" sz="1200" dirty="0">
                <a:latin typeface="ＭＳ Ｐゴシック" charset="-128"/>
              </a:rPr>
              <a:t>区</a:t>
            </a:r>
            <a:r>
              <a:rPr lang="en-US" altLang="ja-JP" sz="1200" dirty="0">
                <a:latin typeface="ＭＳ Ｐゴシック" charset="-128"/>
              </a:rPr>
              <a:t>)</a:t>
            </a:r>
            <a:r>
              <a:rPr lang="ja-JP" altLang="ja-JP" sz="1200" dirty="0">
                <a:latin typeface="ＭＳ Ｐゴシック" charset="-128"/>
              </a:rPr>
              <a:t>平均</a:t>
            </a:r>
            <a:r>
              <a:rPr lang="en-US" altLang="ja-JP" sz="1200" dirty="0">
                <a:latin typeface="ＭＳ Ｐゴシック" charset="-128"/>
              </a:rPr>
              <a:t>25.1</a:t>
            </a:r>
            <a:r>
              <a:rPr lang="ja-JP" altLang="ja-JP" sz="1200" dirty="0">
                <a:latin typeface="ＭＳ Ｐゴシック" charset="-128"/>
              </a:rPr>
              <a:t>％を上回っている</a:t>
            </a:r>
          </a:p>
          <a:p>
            <a:pPr eaLnBrk="1" hangingPunct="1">
              <a:lnSpc>
                <a:spcPts val="1000"/>
              </a:lnSpc>
              <a:spcBef>
                <a:spcPct val="50000"/>
              </a:spcBef>
              <a:buFont typeface="Wingdings" pitchFamily="2" charset="2"/>
              <a:buNone/>
            </a:pPr>
            <a:r>
              <a:rPr lang="ja-JP" altLang="en-US" sz="1200" dirty="0">
                <a:solidFill>
                  <a:srgbClr val="000000"/>
                </a:solidFill>
                <a:latin typeface="ＭＳ Ｐゴシック" charset="-128"/>
              </a:rPr>
              <a:t>○</a:t>
            </a:r>
            <a:r>
              <a:rPr lang="ja-JP" altLang="ja-JP" sz="1200" dirty="0">
                <a:latin typeface="ＭＳ Ｐゴシック" charset="-128"/>
              </a:rPr>
              <a:t>平成</a:t>
            </a:r>
            <a:r>
              <a:rPr lang="en-US" altLang="ja-JP" sz="1200" dirty="0">
                <a:latin typeface="ＭＳ Ｐゴシック" charset="-128"/>
              </a:rPr>
              <a:t>47</a:t>
            </a:r>
            <a:r>
              <a:rPr lang="ja-JP" altLang="ja-JP" sz="1200" dirty="0">
                <a:latin typeface="ＭＳ Ｐゴシック" charset="-128"/>
              </a:rPr>
              <a:t>年の</a:t>
            </a:r>
            <a:r>
              <a:rPr lang="ja-JP" altLang="en-US" sz="1200" dirty="0">
                <a:latin typeface="ＭＳ Ｐゴシック" charset="-128"/>
              </a:rPr>
              <a:t>将来</a:t>
            </a:r>
            <a:r>
              <a:rPr lang="ja-JP" altLang="ja-JP" sz="1200" dirty="0">
                <a:latin typeface="ＭＳ Ｐゴシック" charset="-128"/>
              </a:rPr>
              <a:t>推計人口は</a:t>
            </a:r>
            <a:r>
              <a:rPr lang="en-US" altLang="ja-JP" sz="1200" dirty="0">
                <a:latin typeface="ＭＳ Ｐゴシック" charset="-128"/>
              </a:rPr>
              <a:t>311,355</a:t>
            </a:r>
            <a:r>
              <a:rPr lang="ja-JP" altLang="ja-JP" sz="1200" dirty="0">
                <a:latin typeface="ＭＳ Ｐゴシック" charset="-128"/>
              </a:rPr>
              <a:t>人</a:t>
            </a:r>
            <a:r>
              <a:rPr lang="ja-JP" altLang="en-US" sz="1200" dirty="0" smtClean="0">
                <a:latin typeface="ＭＳ Ｐゴシック" charset="-128"/>
              </a:rPr>
              <a:t>で減少</a:t>
            </a:r>
            <a:r>
              <a:rPr lang="ja-JP" altLang="ja-JP" sz="1200" dirty="0" smtClean="0">
                <a:latin typeface="ＭＳ Ｐゴシック" charset="-128"/>
              </a:rPr>
              <a:t>傾向</a:t>
            </a:r>
            <a:r>
              <a:rPr lang="ja-JP" altLang="en-US" sz="1200" dirty="0" smtClean="0">
                <a:latin typeface="ＭＳ Ｐゴシック" charset="-128"/>
              </a:rPr>
              <a:t>は続くと</a:t>
            </a:r>
            <a:r>
              <a:rPr lang="ja-JP" altLang="en-US" sz="1200" dirty="0">
                <a:latin typeface="ＭＳ Ｐゴシック" charset="-128"/>
              </a:rPr>
              <a:t>予測される</a:t>
            </a:r>
            <a:endParaRPr lang="en-US" altLang="ja-JP" sz="1200" dirty="0">
              <a:latin typeface="ＭＳ Ｐゴシック" charset="-128"/>
            </a:endParaRPr>
          </a:p>
        </p:txBody>
      </p:sp>
      <p:graphicFrame>
        <p:nvGraphicFramePr>
          <p:cNvPr id="19" name="Group 23"/>
          <p:cNvGraphicFramePr>
            <a:graphicFrameLocks noGrp="1"/>
          </p:cNvGraphicFramePr>
          <p:nvPr/>
        </p:nvGraphicFramePr>
        <p:xfrm>
          <a:off x="611188" y="1628775"/>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389,110</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10.4%</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58.9%</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30.7%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311,355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197,863</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27.5%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22.1%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16.7%</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7.5%</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26.2%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398,531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102%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10,410</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9,626</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37.38ｋ㎡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843808" y="1844824"/>
          <a:ext cx="5777656" cy="229632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627784" y="4338000"/>
          <a:ext cx="345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795670" y="4221088"/>
          <a:ext cx="327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3"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893457523"/>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タイトル 3"/>
          <p:cNvSpPr txBox="1">
            <a:spLocks/>
          </p:cNvSpPr>
          <p:nvPr/>
        </p:nvSpPr>
        <p:spPr bwMode="auto">
          <a:xfrm>
            <a:off x="107950" y="260351"/>
            <a:ext cx="8928100" cy="6345166"/>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49156" name="テキスト ボックス 24"/>
          <p:cNvSpPr txBox="1">
            <a:spLocks noChangeArrowheads="1"/>
          </p:cNvSpPr>
          <p:nvPr/>
        </p:nvSpPr>
        <p:spPr bwMode="auto">
          <a:xfrm>
            <a:off x="187325" y="401638"/>
            <a:ext cx="360363" cy="61492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7,054</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18.5%</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66.8%</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10,662</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9184" name="Rectangle 86"/>
          <p:cNvSpPr>
            <a:spLocks noChangeArrowheads="1"/>
          </p:cNvSpPr>
          <p:nvPr/>
        </p:nvSpPr>
        <p:spPr bwMode="auto">
          <a:xfrm>
            <a:off x="5667375" y="3409690"/>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49185" name="テキスト ボックス 33"/>
          <p:cNvSpPr txBox="1">
            <a:spLocks noChangeArrowheads="1"/>
          </p:cNvSpPr>
          <p:nvPr/>
        </p:nvSpPr>
        <p:spPr bwMode="auto">
          <a:xfrm>
            <a:off x="8027988" y="6424352"/>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147,537</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0.2%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21.0%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78.8%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1</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73</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3,746</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7.8</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3,002</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483</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21,928</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12,399</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9234" name="Rectangle 86"/>
          <p:cNvSpPr>
            <a:spLocks noChangeArrowheads="1"/>
          </p:cNvSpPr>
          <p:nvPr/>
        </p:nvSpPr>
        <p:spPr bwMode="auto">
          <a:xfrm>
            <a:off x="1527175" y="3409690"/>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49235"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7,054</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○工業の出荷額は</a:t>
            </a:r>
            <a:r>
              <a:rPr lang="en-US" altLang="ja-JP" sz="1200" dirty="0">
                <a:latin typeface="+mn-ea"/>
                <a:ea typeface="ＭＳ Ｐゴシック" pitchFamily="50" charset="-128"/>
              </a:rPr>
              <a:t>3,746</a:t>
            </a:r>
            <a:r>
              <a:rPr lang="ja-JP" altLang="ja-JP" sz="1200" dirty="0">
                <a:latin typeface="+mn-ea"/>
                <a:ea typeface="ＭＳ Ｐゴシック" pitchFamily="50" charset="-128"/>
              </a:rPr>
              <a:t>億円となっており、</a:t>
            </a:r>
            <a:r>
              <a:rPr lang="ja-JP" altLang="en-US" sz="1200" dirty="0">
                <a:latin typeface="+mn-ea"/>
                <a:ea typeface="ＭＳ Ｐゴシック" pitchFamily="50" charset="-128"/>
              </a:rPr>
              <a:t>総合区</a:t>
            </a:r>
            <a:r>
              <a:rPr lang="en-US" altLang="ja-JP" sz="1200" dirty="0">
                <a:latin typeface="+mn-ea"/>
                <a:ea typeface="ＭＳ Ｐゴシック" pitchFamily="50" charset="-128"/>
              </a:rPr>
              <a:t>(8</a:t>
            </a:r>
            <a:r>
              <a:rPr lang="ja-JP" altLang="en-US" sz="1200" dirty="0">
                <a:latin typeface="+mn-ea"/>
                <a:ea typeface="ＭＳ Ｐゴシック" pitchFamily="50" charset="-128"/>
              </a:rPr>
              <a:t>区</a:t>
            </a:r>
            <a:r>
              <a:rPr lang="en-US" altLang="ja-JP" sz="1200" dirty="0">
                <a:latin typeface="+mn-ea"/>
                <a:ea typeface="ＭＳ Ｐゴシック" pitchFamily="50" charset="-128"/>
              </a:rPr>
              <a:t>)</a:t>
            </a:r>
            <a:r>
              <a:rPr lang="ja-JP" altLang="ja-JP" sz="1200" dirty="0">
                <a:latin typeface="+mn-ea"/>
                <a:ea typeface="ＭＳ Ｐゴシック" pitchFamily="50" charset="-128"/>
              </a:rPr>
              <a:t>平均</a:t>
            </a:r>
            <a:r>
              <a:rPr lang="ja-JP" altLang="en-US" sz="1200" dirty="0">
                <a:latin typeface="+mn-ea"/>
                <a:ea typeface="ＭＳ Ｐゴシック" pitchFamily="50" charset="-128"/>
              </a:rPr>
              <a:t>の</a:t>
            </a:r>
            <a:r>
              <a:rPr lang="en-US" altLang="ja-JP" sz="1200" dirty="0">
                <a:latin typeface="+mn-ea"/>
                <a:ea typeface="ＭＳ Ｐゴシック" pitchFamily="50" charset="-128"/>
              </a:rPr>
              <a:t>4,544</a:t>
            </a:r>
            <a:r>
              <a:rPr lang="ja-JP" altLang="ja-JP" sz="1200" dirty="0">
                <a:latin typeface="+mn-ea"/>
                <a:ea typeface="ＭＳ Ｐゴシック" pitchFamily="50" charset="-128"/>
              </a:rPr>
              <a:t>億円を</a:t>
            </a:r>
            <a:r>
              <a:rPr lang="ja-JP" altLang="en-US" sz="1200" dirty="0">
                <a:latin typeface="+mn-ea"/>
                <a:ea typeface="ＭＳ Ｐゴシック" pitchFamily="50" charset="-128"/>
              </a:rPr>
              <a:t>下回って</a:t>
            </a:r>
            <a:r>
              <a:rPr lang="ja-JP" altLang="ja-JP" sz="1200" dirty="0">
                <a:latin typeface="+mn-ea"/>
                <a:ea typeface="ＭＳ Ｐゴシック" pitchFamily="50" charset="-128"/>
              </a:rPr>
              <a:t>いる</a:t>
            </a:r>
            <a:endParaRPr lang="en-US" altLang="ja-JP" sz="1200" dirty="0">
              <a:solidFill>
                <a:srgbClr val="000000"/>
              </a:solidFill>
              <a:latin typeface="+mn-ea"/>
              <a:ea typeface="ＭＳ Ｐゴシック" pitchFamily="50" charset="-128"/>
            </a:endParaRPr>
          </a:p>
        </p:txBody>
      </p:sp>
      <p:graphicFrame>
        <p:nvGraphicFramePr>
          <p:cNvPr id="16" name="グラフ 15"/>
          <p:cNvGraphicFramePr>
            <a:graphicFrameLocks/>
          </p:cNvGraphicFramePr>
          <p:nvPr/>
        </p:nvGraphicFramePr>
        <p:xfrm>
          <a:off x="4745264" y="3769283"/>
          <a:ext cx="4003200" cy="2782800"/>
        </p:xfrm>
        <a:graphic>
          <a:graphicData uri="http://schemas.openxmlformats.org/drawingml/2006/chart">
            <c:chart xmlns:c="http://schemas.openxmlformats.org/drawingml/2006/chart" xmlns:r="http://schemas.openxmlformats.org/officeDocument/2006/relationships" r:id="rId2"/>
          </a:graphicData>
        </a:graphic>
      </p:graphicFrame>
      <p:sp>
        <p:nvSpPr>
          <p:cNvPr id="49239" name="テキスト ボックス 33"/>
          <p:cNvSpPr txBox="1">
            <a:spLocks noChangeArrowheads="1"/>
          </p:cNvSpPr>
          <p:nvPr/>
        </p:nvSpPr>
        <p:spPr bwMode="auto">
          <a:xfrm>
            <a:off x="2987675" y="6424352"/>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8" name="正方形/長方形 27"/>
          <p:cNvSpPr>
            <a:spLocks noChangeArrowheads="1"/>
          </p:cNvSpPr>
          <p:nvPr/>
        </p:nvSpPr>
        <p:spPr bwMode="auto">
          <a:xfrm>
            <a:off x="8112125" y="6616534"/>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４５</a:t>
            </a:r>
            <a:endParaRPr lang="ja-JP" altLang="en-US" sz="1200" b="1" dirty="0">
              <a:solidFill>
                <a:srgbClr val="000000"/>
              </a:solidFill>
              <a:latin typeface="ＭＳ Ｐゴシック" charset="-128"/>
              <a:ea typeface="Meiryo UI" pitchFamily="50" charset="-128"/>
              <a:cs typeface="Meiryo UI" pitchFamily="50" charset="-128"/>
            </a:endParaRPr>
          </a:p>
        </p:txBody>
      </p:sp>
      <p:graphicFrame>
        <p:nvGraphicFramePr>
          <p:cNvPr id="17" name="グラフ 16"/>
          <p:cNvGraphicFramePr>
            <a:graphicFrameLocks/>
          </p:cNvGraphicFramePr>
          <p:nvPr/>
        </p:nvGraphicFramePr>
        <p:xfrm>
          <a:off x="539552" y="3573016"/>
          <a:ext cx="4132800" cy="29808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 xmlns:p14="http://schemas.microsoft.com/office/powerpoint/2010/main" val="4168064824"/>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50180"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61.9%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34.8%</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37.9%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14.4%</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58.3%</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0206" name="Rectangle 86"/>
          <p:cNvSpPr>
            <a:spLocks noChangeArrowheads="1"/>
          </p:cNvSpPr>
          <p:nvPr/>
        </p:nvSpPr>
        <p:spPr bwMode="auto">
          <a:xfrm>
            <a:off x="3311525"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50207"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00633"/>
        </p:xfrm>
        <a:graphic>
          <a:graphicData uri="http://schemas.openxmlformats.org/drawingml/2006/table">
            <a:tbl>
              <a:tblPr/>
              <a:tblGrid>
                <a:gridCol w="288010"/>
                <a:gridCol w="719944"/>
                <a:gridCol w="719944"/>
                <a:gridCol w="935927"/>
              </a:tblGrid>
              <a:tr h="243852">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22" marB="4572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8014">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6,200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37.2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201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887</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23.7</a:t>
                      </a:r>
                      <a:r>
                        <a:rPr lang="zh-TW" altLang="en-US" sz="1000" b="0" i="0" u="none" strike="noStrike" dirty="0" smtClean="0">
                          <a:latin typeface="ＭＳ Ｐゴシック" pitchFamily="50" charset="-128"/>
                          <a:ea typeface="ＭＳ Ｐゴシック" pitchFamily="50" charset="-128"/>
                        </a:rPr>
                        <a:t>業者） </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714</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1.8</a:t>
                      </a:r>
                      <a:r>
                        <a:rPr lang="ja-JP" altLang="en-US" sz="1000" b="0" i="0" u="none" strike="noStrike" dirty="0" smtClean="0">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108,310</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27.8%</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43,988</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113.4‰</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63</a:t>
                      </a:r>
                      <a:r>
                        <a:rPr lang="ja-JP" altLang="en-US" sz="1000" b="0" i="0" u="none" strike="noStrike" dirty="0" smtClean="0">
                          <a:latin typeface="ＭＳ Ｐゴシック" pitchFamily="50" charset="-128"/>
                          <a:ea typeface="ＭＳ Ｐゴシック" pitchFamily="50" charset="-128"/>
                        </a:rPr>
                        <a:t>駅 （</a:t>
                      </a:r>
                      <a:r>
                        <a:rPr lang="en-US" altLang="ja-JP" sz="1000" b="0" i="0" u="none" strike="noStrike" dirty="0" smtClean="0">
                          <a:latin typeface="ＭＳ Ｐゴシック" pitchFamily="50" charset="-128"/>
                          <a:ea typeface="ＭＳ Ｐゴシック" pitchFamily="50" charset="-128"/>
                        </a:rPr>
                        <a:t>1.7</a:t>
                      </a:r>
                      <a:r>
                        <a:rPr lang="ja-JP" altLang="en-US" sz="1000" b="0" i="0" u="none" strike="noStrike" dirty="0" smtClean="0">
                          <a:latin typeface="ＭＳ Ｐゴシック" pitchFamily="50" charset="-128"/>
                          <a:ea typeface="ＭＳ Ｐゴシック" pitchFamily="50" charset="-128"/>
                        </a:rPr>
                        <a:t>駅）</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1,532</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802" marB="46802"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44.4%</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55.6%</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0278"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50279" name="Rectangle 86"/>
          <p:cNvSpPr>
            <a:spLocks noChangeArrowheads="1"/>
          </p:cNvSpPr>
          <p:nvPr/>
        </p:nvSpPr>
        <p:spPr bwMode="auto">
          <a:xfrm>
            <a:off x="3311525"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50280"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smtClean="0">
                <a:latin typeface="+mn-ea"/>
                <a:ea typeface="ＭＳ Ｐゴシック" pitchFamily="50" charset="-128"/>
              </a:rPr>
              <a:t>住居</a:t>
            </a:r>
            <a:r>
              <a:rPr lang="ja-JP" altLang="ja-JP" sz="1200" dirty="0" smtClean="0">
                <a:latin typeface="+mn-ea"/>
                <a:ea typeface="ＭＳ Ｐゴシック" pitchFamily="50" charset="-128"/>
              </a:rPr>
              <a:t>が</a:t>
            </a:r>
            <a:r>
              <a:rPr lang="en-US" altLang="ja-JP" sz="1200" dirty="0">
                <a:latin typeface="+mn-ea"/>
                <a:ea typeface="ＭＳ Ｐゴシック" pitchFamily="50" charset="-128"/>
              </a:rPr>
              <a:t>34.8</a:t>
            </a:r>
            <a:r>
              <a:rPr lang="ja-JP" altLang="ja-JP" sz="1200" dirty="0">
                <a:latin typeface="+mn-ea"/>
                <a:ea typeface="ＭＳ Ｐゴシック" pitchFamily="50" charset="-128"/>
              </a:rPr>
              <a:t>％</a:t>
            </a:r>
            <a:r>
              <a:rPr lang="ja-JP" altLang="en-US" sz="1200" dirty="0">
                <a:latin typeface="+mn-ea"/>
                <a:ea typeface="ＭＳ Ｐゴシック" pitchFamily="50" charset="-128"/>
              </a:rPr>
              <a:t>、工業</a:t>
            </a:r>
            <a:r>
              <a:rPr lang="ja-JP" altLang="ja-JP" sz="1200" dirty="0">
                <a:latin typeface="+mn-ea"/>
                <a:ea typeface="ＭＳ Ｐゴシック" pitchFamily="50" charset="-128"/>
              </a:rPr>
              <a:t>が</a:t>
            </a:r>
            <a:r>
              <a:rPr lang="en-US" altLang="ja-JP" sz="1200" dirty="0">
                <a:latin typeface="+mn-ea"/>
                <a:ea typeface="ＭＳ Ｐゴシック" pitchFamily="50" charset="-128"/>
              </a:rPr>
              <a:t> 37.9</a:t>
            </a:r>
            <a:r>
              <a:rPr lang="ja-JP" altLang="ja-JP" sz="1200" dirty="0">
                <a:latin typeface="+mn-ea"/>
                <a:ea typeface="ＭＳ Ｐゴシック" pitchFamily="50" charset="-128"/>
              </a:rPr>
              <a:t>％となっており、工業</a:t>
            </a:r>
            <a:r>
              <a:rPr lang="ja-JP" altLang="en-US" sz="1200" dirty="0" smtClean="0">
                <a:latin typeface="+mn-ea"/>
                <a:ea typeface="ＭＳ Ｐゴシック" pitchFamily="50" charset="-128"/>
              </a:rPr>
              <a:t>と住居とも</a:t>
            </a:r>
            <a:r>
              <a:rPr lang="ja-JP" altLang="en-US" sz="1200" dirty="0">
                <a:latin typeface="+mn-ea"/>
                <a:ea typeface="ＭＳ Ｐゴシック" pitchFamily="50" charset="-128"/>
              </a:rPr>
              <a:t>に</a:t>
            </a:r>
            <a:r>
              <a:rPr lang="ja-JP" altLang="ja-JP" sz="1200" dirty="0">
                <a:latin typeface="+mn-ea"/>
                <a:ea typeface="ＭＳ Ｐゴシック" pitchFamily="50" charset="-128"/>
              </a:rPr>
              <a:t>全体に占める割合が大きい</a:t>
            </a:r>
            <a:endParaRPr lang="ja-JP" altLang="en-US"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63</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1.7</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714</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1.8</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38.1%</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45.1%</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16.5%</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11.5%</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0.8%</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26.1%</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879812" y="1419994"/>
          <a:ext cx="3024000" cy="2494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グラフ 18"/>
          <p:cNvGraphicFramePr>
            <a:graphicFrameLocks/>
          </p:cNvGraphicFramePr>
          <p:nvPr/>
        </p:nvGraphicFramePr>
        <p:xfrm>
          <a:off x="2879812" y="4215780"/>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20"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４６</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363535347"/>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第八区</a:t>
            </a:r>
          </a:p>
          <a:p>
            <a:pPr algn="ctr" eaLnBrk="1" hangingPunct="1">
              <a:spcBef>
                <a:spcPct val="50000"/>
              </a:spcBef>
              <a:buFont typeface="Wingdings" pitchFamily="2" charset="2"/>
              <a:buNone/>
            </a:pPr>
            <a:r>
              <a:rPr lang="ja-JP" altLang="en-US" sz="2400" b="1">
                <a:latin typeface="ＭＳ Ｐゴシック" charset="-128"/>
              </a:rPr>
              <a:t>（東住吉区・平野区）</a:t>
            </a:r>
            <a:endParaRPr lang="ja-JP" altLang="en-US" sz="2400" b="1">
              <a:latin typeface="HGS創英角ｺﾞｼｯｸUB" pitchFamily="50" charset="-128"/>
            </a:endParaRPr>
          </a:p>
        </p:txBody>
      </p:sp>
      <p:sp>
        <p:nvSpPr>
          <p:cNvPr id="4" name="正方形/長方形 27"/>
          <p:cNvSpPr>
            <a:spLocks noChangeArrowheads="1"/>
          </p:cNvSpPr>
          <p:nvPr/>
        </p:nvSpPr>
        <p:spPr bwMode="auto">
          <a:xfrm>
            <a:off x="8112125" y="6616534"/>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４７</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465178124"/>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第八区（東住吉区・平野区）</a:t>
            </a:r>
          </a:p>
        </p:txBody>
      </p:sp>
      <p:sp>
        <p:nvSpPr>
          <p:cNvPr id="52228"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52229" name="タイトル 3"/>
          <p:cNvSpPr>
            <a:spLocks/>
          </p:cNvSpPr>
          <p:nvPr/>
        </p:nvSpPr>
        <p:spPr bwMode="auto">
          <a:xfrm>
            <a:off x="74613" y="549275"/>
            <a:ext cx="3816350"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52231" name="Text Box 8"/>
          <p:cNvSpPr txBox="1">
            <a:spLocks noChangeArrowheads="1"/>
          </p:cNvSpPr>
          <p:nvPr/>
        </p:nvSpPr>
        <p:spPr bwMode="auto">
          <a:xfrm>
            <a:off x="74613" y="2713038"/>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52232"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52233" name="Text Box 10"/>
          <p:cNvSpPr txBox="1">
            <a:spLocks noChangeArrowheads="1"/>
          </p:cNvSpPr>
          <p:nvPr/>
        </p:nvSpPr>
        <p:spPr bwMode="auto">
          <a:xfrm>
            <a:off x="74613" y="4254500"/>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47638" y="1125538"/>
          <a:ext cx="3671887" cy="1368723"/>
        </p:xfrm>
        <a:graphic>
          <a:graphicData uri="http://schemas.openxmlformats.org/drawingml/2006/table">
            <a:tbl>
              <a:tblPr/>
              <a:tblGrid>
                <a:gridCol w="1223962"/>
                <a:gridCol w="1223963"/>
                <a:gridCol w="1223962"/>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322,932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301,304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273,576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146,757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296,603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12,902</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ｋ㎡</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7,569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25.03</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47638" y="4533900"/>
          <a:ext cx="3671887" cy="1346340"/>
        </p:xfrm>
        <a:graphic>
          <a:graphicData uri="http://schemas.openxmlformats.org/drawingml/2006/table">
            <a:tbl>
              <a:tblPr/>
              <a:tblGrid>
                <a:gridCol w="1223962"/>
                <a:gridCol w="1223963"/>
                <a:gridCol w="1223962"/>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3.68㎡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47638" y="3000375"/>
          <a:ext cx="3671887" cy="1033510"/>
        </p:xfrm>
        <a:graphic>
          <a:graphicData uri="http://schemas.openxmlformats.org/drawingml/2006/table">
            <a:tbl>
              <a:tblPr/>
              <a:tblGrid>
                <a:gridCol w="1832074"/>
                <a:gridCol w="1839813"/>
              </a:tblGrid>
              <a:tr h="36032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en-US" altLang="ja-JP" sz="1000" b="0" i="0" u="none" strike="noStrike" cap="none" normalizeH="0" baseline="0" dirty="0" smtClean="0">
                        <a:ln>
                          <a:noFill/>
                        </a:ln>
                        <a:solidFill>
                          <a:srgbClr val="FF0000"/>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820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東住吉⇔平野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1.9km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r>
            </a:tbl>
          </a:graphicData>
        </a:graphic>
      </p:graphicFrame>
      <p:grpSp>
        <p:nvGrpSpPr>
          <p:cNvPr id="2" name="グループ化 69"/>
          <p:cNvGrpSpPr>
            <a:grpSpLocks/>
          </p:cNvGrpSpPr>
          <p:nvPr/>
        </p:nvGrpSpPr>
        <p:grpSpPr bwMode="auto">
          <a:xfrm>
            <a:off x="7202489" y="243491"/>
            <a:ext cx="1941512" cy="1700213"/>
            <a:chOff x="7308304" y="207741"/>
            <a:chExt cx="1835696" cy="1700808"/>
          </a:xfrm>
        </p:grpSpPr>
        <p:sp>
          <p:nvSpPr>
            <p:cNvPr id="71" name="正方形/長方形 70"/>
            <p:cNvSpPr>
              <a:spLocks/>
            </p:cNvSpPr>
            <p:nvPr/>
          </p:nvSpPr>
          <p:spPr bwMode="gray">
            <a:xfrm>
              <a:off x="7308304" y="207741"/>
              <a:ext cx="1835696" cy="1700808"/>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72" name="正方形/長方形 26"/>
            <p:cNvSpPr>
              <a:spLocks/>
            </p:cNvSpPr>
            <p:nvPr/>
          </p:nvSpPr>
          <p:spPr bwMode="gray">
            <a:xfrm>
              <a:off x="7400406" y="293496"/>
              <a:ext cx="1651491" cy="15292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4" name="グループ化 68"/>
          <p:cNvGrpSpPr>
            <a:grpSpLocks/>
          </p:cNvGrpSpPr>
          <p:nvPr/>
        </p:nvGrpSpPr>
        <p:grpSpPr bwMode="auto">
          <a:xfrm>
            <a:off x="7427778" y="347817"/>
            <a:ext cx="1546225" cy="1438275"/>
            <a:chOff x="7380288" y="74613"/>
            <a:chExt cx="1546225" cy="1438275"/>
          </a:xfrm>
        </p:grpSpPr>
        <p:grpSp>
          <p:nvGrpSpPr>
            <p:cNvPr id="5" name="Group 188"/>
            <p:cNvGrpSpPr>
              <a:grpSpLocks noChangeAspect="1"/>
            </p:cNvGrpSpPr>
            <p:nvPr/>
          </p:nvGrpSpPr>
          <p:grpSpPr bwMode="auto">
            <a:xfrm>
              <a:off x="7380288" y="74613"/>
              <a:ext cx="1482725" cy="1438275"/>
              <a:chOff x="1698" y="1802"/>
              <a:chExt cx="13239" cy="12848"/>
            </a:xfrm>
          </p:grpSpPr>
          <p:sp>
            <p:nvSpPr>
              <p:cNvPr id="52347" name="Freeform 189"/>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48" name="Freeform 190"/>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49" name="Freeform 191"/>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0" name="Freeform 192"/>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1" name="Freeform 193"/>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2" name="Freeform 194"/>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3" name="Freeform 195"/>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4" name="Freeform 196"/>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5" name="Freeform 197"/>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6" name="Freeform 198"/>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7" name="Freeform 199"/>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8" name="Freeform 200"/>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9" name="Freeform 201"/>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0" name="Freeform 202"/>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1" name="Freeform 203"/>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2" name="Freeform 204"/>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3" name="Freeform 205" descr="50%"/>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52364" name="Freeform 206"/>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5" name="Freeform 207" descr="20%"/>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6" name="Freeform 208"/>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7" name="Freeform 209" descr="50%"/>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52368" name="Freeform 210"/>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9" name="Freeform 211" descr="2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70" name="Freeform 212"/>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52345" name="AutoShape 170"/>
            <p:cNvSpPr>
              <a:spLocks/>
            </p:cNvSpPr>
            <p:nvPr/>
          </p:nvSpPr>
          <p:spPr bwMode="auto">
            <a:xfrm>
              <a:off x="8494713" y="727075"/>
              <a:ext cx="431800" cy="179388"/>
            </a:xfrm>
            <a:prstGeom prst="borderCallout2">
              <a:avLst>
                <a:gd name="adj1" fmla="val 97699"/>
                <a:gd name="adj2" fmla="val 70588"/>
                <a:gd name="adj3" fmla="val 161417"/>
                <a:gd name="adj4" fmla="val 70296"/>
                <a:gd name="adj5" fmla="val 213273"/>
                <a:gd name="adj6" fmla="val 3220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平野区</a:t>
              </a:r>
            </a:p>
          </p:txBody>
        </p:sp>
        <p:sp>
          <p:nvSpPr>
            <p:cNvPr id="52346" name="AutoShape 170"/>
            <p:cNvSpPr>
              <a:spLocks/>
            </p:cNvSpPr>
            <p:nvPr/>
          </p:nvSpPr>
          <p:spPr bwMode="auto">
            <a:xfrm>
              <a:off x="7789863" y="1079500"/>
              <a:ext cx="431800" cy="179388"/>
            </a:xfrm>
            <a:prstGeom prst="borderCallout2">
              <a:avLst>
                <a:gd name="adj1" fmla="val 97699"/>
                <a:gd name="adj2" fmla="val 70588"/>
                <a:gd name="adj3" fmla="val 161417"/>
                <a:gd name="adj4" fmla="val 70296"/>
                <a:gd name="adj5" fmla="val 158051"/>
                <a:gd name="adj6" fmla="val 132792"/>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東住吉区</a:t>
              </a:r>
            </a:p>
          </p:txBody>
        </p:sp>
      </p:grpSp>
      <p:grpSp>
        <p:nvGrpSpPr>
          <p:cNvPr id="6" name="グループ化 131"/>
          <p:cNvGrpSpPr>
            <a:grpSpLocks/>
          </p:cNvGrpSpPr>
          <p:nvPr/>
        </p:nvGrpSpPr>
        <p:grpSpPr bwMode="auto">
          <a:xfrm>
            <a:off x="4090988" y="908050"/>
            <a:ext cx="2281212" cy="2016125"/>
            <a:chOff x="683568" y="3212976"/>
            <a:chExt cx="2281509" cy="2016224"/>
          </a:xfrm>
        </p:grpSpPr>
        <p:grpSp>
          <p:nvGrpSpPr>
            <p:cNvPr id="7" name="グループ化 64"/>
            <p:cNvGrpSpPr>
              <a:grpSpLocks/>
            </p:cNvGrpSpPr>
            <p:nvPr/>
          </p:nvGrpSpPr>
          <p:grpSpPr bwMode="auto">
            <a:xfrm>
              <a:off x="683568" y="3212976"/>
              <a:ext cx="2281509" cy="2016224"/>
              <a:chOff x="5508104" y="3645024"/>
              <a:chExt cx="2281509" cy="2016224"/>
            </a:xfrm>
          </p:grpSpPr>
          <p:sp>
            <p:nvSpPr>
              <p:cNvPr id="52334" name="Rectangle 63"/>
              <p:cNvSpPr>
                <a:spLocks noChangeArrowheads="1"/>
              </p:cNvSpPr>
              <p:nvPr/>
            </p:nvSpPr>
            <p:spPr bwMode="auto">
              <a:xfrm>
                <a:off x="5508104" y="3645024"/>
                <a:ext cx="2209492" cy="2016224"/>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52335"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2336"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2337"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出張所等</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39" name="円/楕円 138"/>
              <p:cNvSpPr/>
              <p:nvPr/>
            </p:nvSpPr>
            <p:spPr>
              <a:xfrm>
                <a:off x="5681164"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0" name="円/楕円 139"/>
              <p:cNvSpPr/>
              <p:nvPr/>
            </p:nvSpPr>
            <p:spPr>
              <a:xfrm>
                <a:off x="5652585" y="4437226"/>
                <a:ext cx="215928" cy="215911"/>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52340"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2341"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43" name="フローチャート : 判断 142"/>
              <p:cNvSpPr/>
              <p:nvPr/>
            </p:nvSpPr>
            <p:spPr>
              <a:xfrm>
                <a:off x="5684339" y="5167512"/>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4" name="二等辺三角形 143"/>
              <p:cNvSpPr/>
              <p:nvPr/>
            </p:nvSpPr>
            <p:spPr>
              <a:xfrm>
                <a:off x="5676401" y="5373897"/>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34" name="正方形/長方形 133"/>
            <p:cNvSpPr/>
            <p:nvPr/>
          </p:nvSpPr>
          <p:spPr>
            <a:xfrm>
              <a:off x="861391" y="4508440"/>
              <a:ext cx="144481" cy="14447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grpSp>
      <p:grpSp>
        <p:nvGrpSpPr>
          <p:cNvPr id="8" name="グループ化 92"/>
          <p:cNvGrpSpPr>
            <a:grpSpLocks/>
          </p:cNvGrpSpPr>
          <p:nvPr/>
        </p:nvGrpSpPr>
        <p:grpSpPr bwMode="auto">
          <a:xfrm>
            <a:off x="3924300" y="2932113"/>
            <a:ext cx="5040313" cy="3881437"/>
            <a:chOff x="1255624" y="1628800"/>
            <a:chExt cx="5320837" cy="4097110"/>
          </a:xfrm>
        </p:grpSpPr>
        <p:grpSp>
          <p:nvGrpSpPr>
            <p:cNvPr id="9" name="グループ化 45"/>
            <p:cNvGrpSpPr>
              <a:grpSpLocks/>
            </p:cNvGrpSpPr>
            <p:nvPr/>
          </p:nvGrpSpPr>
          <p:grpSpPr bwMode="auto">
            <a:xfrm>
              <a:off x="1454187" y="1628800"/>
              <a:ext cx="5122274" cy="4097110"/>
              <a:chOff x="1598203" y="1628800"/>
              <a:chExt cx="5122274" cy="4097110"/>
            </a:xfrm>
          </p:grpSpPr>
          <p:grpSp>
            <p:nvGrpSpPr>
              <p:cNvPr id="10" name="グループ化 118"/>
              <p:cNvGrpSpPr>
                <a:grpSpLocks/>
              </p:cNvGrpSpPr>
              <p:nvPr/>
            </p:nvGrpSpPr>
            <p:grpSpPr bwMode="auto">
              <a:xfrm>
                <a:off x="1598203" y="1628800"/>
                <a:ext cx="4521943" cy="4097110"/>
                <a:chOff x="2048266" y="1380445"/>
                <a:chExt cx="4521943" cy="4097110"/>
              </a:xfrm>
            </p:grpSpPr>
            <p:grpSp>
              <p:nvGrpSpPr>
                <p:cNvPr id="11" name="グループ化 1"/>
                <p:cNvGrpSpPr>
                  <a:grpSpLocks/>
                </p:cNvGrpSpPr>
                <p:nvPr/>
              </p:nvGrpSpPr>
              <p:grpSpPr bwMode="auto">
                <a:xfrm>
                  <a:off x="2573791" y="1380445"/>
                  <a:ext cx="3996418" cy="4097110"/>
                  <a:chOff x="0" y="0"/>
                  <a:chExt cx="4029075" cy="3971925"/>
                </a:xfrm>
              </p:grpSpPr>
              <p:pic>
                <p:nvPicPr>
                  <p:cNvPr id="52330" name="図 125"/>
                  <p:cNvPicPr>
                    <a:picLocks noChangeAspect="1"/>
                  </p:cNvPicPr>
                  <p:nvPr/>
                </p:nvPicPr>
                <p:blipFill>
                  <a:blip r:embed="rId4" cstate="print">
                    <a:extLst>
                      <a:ext uri="{28A0092B-C50C-407E-A947-70E740481C1C}">
                        <a14:useLocalDpi xmlns="" xmlns:a14="http://schemas.microsoft.com/office/drawing/2010/main" val="0"/>
                      </a:ext>
                    </a:extLst>
                  </a:blip>
                  <a:srcRect l="36443" t="10355" r="19299" b="-2008"/>
                  <a:stretch>
                    <a:fillRect/>
                  </a:stretch>
                </p:blipFill>
                <p:spPr bwMode="auto">
                  <a:xfrm>
                    <a:off x="9525" y="9525"/>
                    <a:ext cx="4019550" cy="396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 name="グループ化 4"/>
                  <p:cNvGrpSpPr/>
                  <p:nvPr/>
                </p:nvGrpSpPr>
                <p:grpSpPr>
                  <a:xfrm>
                    <a:off x="0" y="0"/>
                    <a:ext cx="2800350" cy="3638549"/>
                    <a:chOff x="0" y="0"/>
                    <a:chExt cx="2800350" cy="3638549"/>
                  </a:xfrm>
                  <a:solidFill>
                    <a:sysClr val="window" lastClr="FFFFFF"/>
                  </a:solidFill>
                </p:grpSpPr>
                <p:sp>
                  <p:nvSpPr>
                    <p:cNvPr id="128" name="正方形/長方形 127"/>
                    <p:cNvSpPr/>
                    <p:nvPr/>
                  </p:nvSpPr>
                  <p:spPr>
                    <a:xfrm>
                      <a:off x="9525" y="0"/>
                      <a:ext cx="885825"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9" name="正方形/長方形 128"/>
                    <p:cNvSpPr/>
                    <p:nvPr/>
                  </p:nvSpPr>
                  <p:spPr>
                    <a:xfrm>
                      <a:off x="0" y="28575"/>
                      <a:ext cx="323850" cy="952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0" name="正方形/長方形 7"/>
                    <p:cNvSpPr/>
                    <p:nvPr/>
                  </p:nvSpPr>
                  <p:spPr>
                    <a:xfrm>
                      <a:off x="2476500" y="0"/>
                      <a:ext cx="323850" cy="133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1" name="正方形/長方形 130"/>
                    <p:cNvSpPr/>
                    <p:nvPr/>
                  </p:nvSpPr>
                  <p:spPr>
                    <a:xfrm>
                      <a:off x="0" y="3305174"/>
                      <a:ext cx="409575" cy="3333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grpSp>
              <p:nvGrpSpPr>
                <p:cNvPr id="13" name="グループ化 16"/>
                <p:cNvGrpSpPr>
                  <a:grpSpLocks/>
                </p:cNvGrpSpPr>
                <p:nvPr/>
              </p:nvGrpSpPr>
              <p:grpSpPr bwMode="auto">
                <a:xfrm>
                  <a:off x="2048266" y="2513015"/>
                  <a:ext cx="3071209" cy="947902"/>
                  <a:chOff x="2048266" y="2513015"/>
                  <a:chExt cx="3071209" cy="947902"/>
                </a:xfrm>
              </p:grpSpPr>
              <p:sp>
                <p:nvSpPr>
                  <p:cNvPr id="124" name="円/楕円 123"/>
                  <p:cNvSpPr/>
                  <p:nvPr/>
                </p:nvSpPr>
                <p:spPr>
                  <a:xfrm>
                    <a:off x="3195415" y="2890259"/>
                    <a:ext cx="144123" cy="14411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5" name="正方形/長方形 124"/>
                  <p:cNvSpPr/>
                  <p:nvPr/>
                </p:nvSpPr>
                <p:spPr>
                  <a:xfrm>
                    <a:off x="3825536" y="2513225"/>
                    <a:ext cx="1293759" cy="38038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平野区役所</a:t>
                    </a:r>
                    <a:endParaRPr lang="en-US" altLang="ja-JP" sz="1050" dirty="0">
                      <a:solidFill>
                        <a:schemeClr val="tx1"/>
                      </a:solidFill>
                    </a:endParaRPr>
                  </a:p>
                  <a:p>
                    <a:pPr algn="ctr">
                      <a:defRPr/>
                    </a:pPr>
                    <a:r>
                      <a:rPr lang="ja-JP" altLang="en-US" sz="1050" dirty="0">
                        <a:solidFill>
                          <a:schemeClr val="tx1"/>
                        </a:solidFill>
                      </a:rPr>
                      <a:t>（総合区役所）</a:t>
                    </a:r>
                  </a:p>
                </p:txBody>
              </p:sp>
              <p:sp>
                <p:nvSpPr>
                  <p:cNvPr id="123" name="正方形/長方形 122"/>
                  <p:cNvSpPr/>
                  <p:nvPr/>
                </p:nvSpPr>
                <p:spPr>
                  <a:xfrm>
                    <a:off x="2047454" y="3062858"/>
                    <a:ext cx="1322250" cy="3988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東住吉区役所</a:t>
                    </a:r>
                    <a:endParaRPr lang="en-US" altLang="ja-JP" sz="900" dirty="0">
                      <a:solidFill>
                        <a:schemeClr val="tx1"/>
                      </a:solidFill>
                    </a:endParaRPr>
                  </a:p>
                  <a:p>
                    <a:pPr algn="ctr">
                      <a:defRPr/>
                    </a:pPr>
                    <a:r>
                      <a:rPr lang="ja-JP" altLang="en-US" sz="900" dirty="0">
                        <a:solidFill>
                          <a:schemeClr val="tx1"/>
                        </a:solidFill>
                      </a:rPr>
                      <a:t>（地域自治区事務所）</a:t>
                    </a:r>
                    <a:endParaRPr lang="en-US" altLang="ja-JP" sz="900" dirty="0">
                      <a:solidFill>
                        <a:schemeClr val="tx1"/>
                      </a:solidFill>
                    </a:endParaRPr>
                  </a:p>
                </p:txBody>
              </p:sp>
            </p:grpSp>
          </p:grpSp>
          <p:sp>
            <p:nvSpPr>
              <p:cNvPr id="105" name="正方形/長方形 104"/>
              <p:cNvSpPr/>
              <p:nvPr/>
            </p:nvSpPr>
            <p:spPr>
              <a:xfrm>
                <a:off x="4716156" y="2996179"/>
                <a:ext cx="144123" cy="14411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06" name="正方形/長方形 105"/>
              <p:cNvSpPr/>
              <p:nvPr/>
            </p:nvSpPr>
            <p:spPr>
              <a:xfrm>
                <a:off x="5058030" y="4053552"/>
                <a:ext cx="142447" cy="14411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09" name="正方形/長方形 108"/>
              <p:cNvSpPr/>
              <p:nvPr/>
            </p:nvSpPr>
            <p:spPr>
              <a:xfrm>
                <a:off x="2926344" y="4517724"/>
                <a:ext cx="144123" cy="14411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1" name="正方形/長方形 110"/>
              <p:cNvSpPr/>
              <p:nvPr/>
            </p:nvSpPr>
            <p:spPr>
              <a:xfrm>
                <a:off x="4427909" y="3212345"/>
                <a:ext cx="1531730" cy="38038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平野区役所</a:t>
                </a:r>
                <a:endParaRPr lang="en-US" altLang="ja-JP" sz="900" dirty="0">
                  <a:solidFill>
                    <a:schemeClr val="tx1"/>
                  </a:solidFill>
                </a:endParaRPr>
              </a:p>
              <a:p>
                <a:pPr algn="ctr">
                  <a:defRPr/>
                </a:pPr>
                <a:r>
                  <a:rPr lang="ja-JP" altLang="en-US" sz="900" dirty="0">
                    <a:solidFill>
                      <a:schemeClr val="tx1"/>
                    </a:solidFill>
                  </a:rPr>
                  <a:t>北部サービスセンター</a:t>
                </a:r>
              </a:p>
            </p:txBody>
          </p:sp>
          <p:sp>
            <p:nvSpPr>
              <p:cNvPr id="112" name="正方形/長方形 111"/>
              <p:cNvSpPr/>
              <p:nvPr/>
            </p:nvSpPr>
            <p:spPr>
              <a:xfrm>
                <a:off x="5275891" y="3901063"/>
                <a:ext cx="1444586" cy="38038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平野区役所</a:t>
                </a:r>
                <a:endParaRPr lang="en-US" altLang="ja-JP" sz="900" dirty="0">
                  <a:solidFill>
                    <a:schemeClr val="tx1"/>
                  </a:solidFill>
                </a:endParaRPr>
              </a:p>
              <a:p>
                <a:pPr algn="ctr">
                  <a:defRPr/>
                </a:pPr>
                <a:r>
                  <a:rPr lang="ja-JP" altLang="en-US" sz="900" dirty="0">
                    <a:solidFill>
                      <a:schemeClr val="tx1"/>
                    </a:solidFill>
                  </a:rPr>
                  <a:t>南部サービスセンター</a:t>
                </a:r>
              </a:p>
            </p:txBody>
          </p:sp>
          <p:sp>
            <p:nvSpPr>
              <p:cNvPr id="114" name="正方形/長方形 113"/>
              <p:cNvSpPr/>
              <p:nvPr/>
            </p:nvSpPr>
            <p:spPr>
              <a:xfrm>
                <a:off x="3222969" y="4281448"/>
                <a:ext cx="936803" cy="38038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東住吉区役所</a:t>
                </a:r>
                <a:endParaRPr lang="en-US" altLang="ja-JP" sz="900" dirty="0">
                  <a:solidFill>
                    <a:schemeClr val="tx1"/>
                  </a:solidFill>
                </a:endParaRPr>
              </a:p>
              <a:p>
                <a:pPr algn="ctr">
                  <a:defRPr/>
                </a:pPr>
                <a:r>
                  <a:rPr lang="ja-JP" altLang="en-US" sz="900" dirty="0">
                    <a:solidFill>
                      <a:schemeClr val="tx1"/>
                    </a:solidFill>
                  </a:rPr>
                  <a:t>矢田出張所</a:t>
                </a:r>
                <a:endParaRPr lang="en-US" altLang="ja-JP" sz="900" dirty="0">
                  <a:solidFill>
                    <a:schemeClr val="tx1"/>
                  </a:solidFill>
                </a:endParaRPr>
              </a:p>
            </p:txBody>
          </p:sp>
          <p:sp>
            <p:nvSpPr>
              <p:cNvPr id="110" name="円/楕円 109"/>
              <p:cNvSpPr/>
              <p:nvPr/>
            </p:nvSpPr>
            <p:spPr>
              <a:xfrm>
                <a:off x="3678802" y="3257590"/>
                <a:ext cx="216186" cy="216166"/>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7" name="フローチャート : 判断 96"/>
            <p:cNvSpPr/>
            <p:nvPr/>
          </p:nvSpPr>
          <p:spPr>
            <a:xfrm>
              <a:off x="3390662" y="3284401"/>
              <a:ext cx="132393" cy="144111"/>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8" name="正方形/長方形 97"/>
            <p:cNvSpPr/>
            <p:nvPr/>
          </p:nvSpPr>
          <p:spPr>
            <a:xfrm>
              <a:off x="3132580" y="3428512"/>
              <a:ext cx="859714" cy="28822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平野工営所</a:t>
              </a:r>
              <a:endParaRPr lang="en-US" altLang="ja-JP" sz="900" dirty="0">
                <a:solidFill>
                  <a:schemeClr val="tx1"/>
                </a:solidFill>
              </a:endParaRPr>
            </a:p>
          </p:txBody>
        </p:sp>
        <p:sp>
          <p:nvSpPr>
            <p:cNvPr id="101" name="二等辺三角形 100"/>
            <p:cNvSpPr/>
            <p:nvPr/>
          </p:nvSpPr>
          <p:spPr>
            <a:xfrm>
              <a:off x="2051655" y="3860845"/>
              <a:ext cx="144123" cy="144111"/>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2" name="正方形/長方形 101"/>
            <p:cNvSpPr/>
            <p:nvPr/>
          </p:nvSpPr>
          <p:spPr>
            <a:xfrm>
              <a:off x="1255624" y="3716734"/>
              <a:ext cx="868092" cy="3602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長居</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84" name="フリーフォーム 83"/>
          <p:cNvSpPr/>
          <p:nvPr/>
        </p:nvSpPr>
        <p:spPr bwMode="auto">
          <a:xfrm>
            <a:off x="5076825" y="3933825"/>
            <a:ext cx="2951163" cy="2092325"/>
          </a:xfrm>
          <a:custGeom>
            <a:avLst/>
            <a:gdLst>
              <a:gd name="connsiteX0" fmla="*/ 0 w 3141662"/>
              <a:gd name="connsiteY0" fmla="*/ 0 h 2109787"/>
              <a:gd name="connsiteX1" fmla="*/ 314325 w 3141662"/>
              <a:gd name="connsiteY1" fmla="*/ 409575 h 2109787"/>
              <a:gd name="connsiteX2" fmla="*/ 628650 w 3141662"/>
              <a:gd name="connsiteY2" fmla="*/ 552450 h 2109787"/>
              <a:gd name="connsiteX3" fmla="*/ 1457325 w 3141662"/>
              <a:gd name="connsiteY3" fmla="*/ 438150 h 2109787"/>
              <a:gd name="connsiteX4" fmla="*/ 1676400 w 3141662"/>
              <a:gd name="connsiteY4" fmla="*/ 590550 h 2109787"/>
              <a:gd name="connsiteX5" fmla="*/ 1724025 w 3141662"/>
              <a:gd name="connsiteY5" fmla="*/ 1485900 h 2109787"/>
              <a:gd name="connsiteX6" fmla="*/ 2924175 w 3141662"/>
              <a:gd name="connsiteY6" fmla="*/ 1504950 h 2109787"/>
              <a:gd name="connsiteX7" fmla="*/ 3028950 w 3141662"/>
              <a:gd name="connsiteY7" fmla="*/ 2009775 h 2109787"/>
              <a:gd name="connsiteX8" fmla="*/ 3124200 w 3141662"/>
              <a:gd name="connsiteY8" fmla="*/ 2105025 h 2109787"/>
              <a:gd name="connsiteX9" fmla="*/ 3124200 w 3141662"/>
              <a:gd name="connsiteY9" fmla="*/ 2105025 h 2109787"/>
              <a:gd name="connsiteX0" fmla="*/ 0 w 3152651"/>
              <a:gd name="connsiteY0" fmla="*/ 0 h 2109787"/>
              <a:gd name="connsiteX1" fmla="*/ 314325 w 3152651"/>
              <a:gd name="connsiteY1" fmla="*/ 409575 h 2109787"/>
              <a:gd name="connsiteX2" fmla="*/ 628650 w 3152651"/>
              <a:gd name="connsiteY2" fmla="*/ 552450 h 2109787"/>
              <a:gd name="connsiteX3" fmla="*/ 1457325 w 3152651"/>
              <a:gd name="connsiteY3" fmla="*/ 438150 h 2109787"/>
              <a:gd name="connsiteX4" fmla="*/ 1676400 w 3152651"/>
              <a:gd name="connsiteY4" fmla="*/ 590550 h 2109787"/>
              <a:gd name="connsiteX5" fmla="*/ 1658100 w 3152651"/>
              <a:gd name="connsiteY5" fmla="*/ 1415108 h 2109787"/>
              <a:gd name="connsiteX6" fmla="*/ 2924175 w 3152651"/>
              <a:gd name="connsiteY6" fmla="*/ 1504950 h 2109787"/>
              <a:gd name="connsiteX7" fmla="*/ 3028950 w 3152651"/>
              <a:gd name="connsiteY7" fmla="*/ 2009775 h 2109787"/>
              <a:gd name="connsiteX8" fmla="*/ 3124200 w 3152651"/>
              <a:gd name="connsiteY8" fmla="*/ 2105025 h 2109787"/>
              <a:gd name="connsiteX9" fmla="*/ 3124200 w 3152651"/>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457325 w 3138105"/>
              <a:gd name="connsiteY3" fmla="*/ 438150 h 2109787"/>
              <a:gd name="connsiteX4" fmla="*/ 1676400 w 3138105"/>
              <a:gd name="connsiteY4" fmla="*/ 590550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457325 w 3138105"/>
              <a:gd name="connsiteY3" fmla="*/ 438150 h 2109787"/>
              <a:gd name="connsiteX4" fmla="*/ 1570830 w 3138105"/>
              <a:gd name="connsiteY4" fmla="*/ 650961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396294 w 3138105"/>
              <a:gd name="connsiteY3" fmla="*/ 442557 h 2109787"/>
              <a:gd name="connsiteX4" fmla="*/ 1570830 w 3138105"/>
              <a:gd name="connsiteY4" fmla="*/ 650961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396294 w 3138105"/>
              <a:gd name="connsiteY3" fmla="*/ 442557 h 2109787"/>
              <a:gd name="connsiteX4" fmla="*/ 1483562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483562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52651"/>
              <a:gd name="connsiteY0" fmla="*/ 0 h 2109787"/>
              <a:gd name="connsiteX1" fmla="*/ 314325 w 3152651"/>
              <a:gd name="connsiteY1" fmla="*/ 409575 h 2109787"/>
              <a:gd name="connsiteX2" fmla="*/ 698147 w 3152651"/>
              <a:gd name="connsiteY2" fmla="*/ 512025 h 2109787"/>
              <a:gd name="connsiteX3" fmla="*/ 1309025 w 3152651"/>
              <a:gd name="connsiteY3" fmla="*/ 442557 h 2109787"/>
              <a:gd name="connsiteX4" fmla="*/ 1570830 w 3152651"/>
              <a:gd name="connsiteY4" fmla="*/ 720429 h 2109787"/>
              <a:gd name="connsiteX5" fmla="*/ 1658099 w 3152651"/>
              <a:gd name="connsiteY5" fmla="*/ 1415108 h 2109787"/>
              <a:gd name="connsiteX6" fmla="*/ 2924175 w 3152651"/>
              <a:gd name="connsiteY6" fmla="*/ 1504950 h 2109787"/>
              <a:gd name="connsiteX7" fmla="*/ 3028950 w 3152651"/>
              <a:gd name="connsiteY7" fmla="*/ 2009775 h 2109787"/>
              <a:gd name="connsiteX8" fmla="*/ 3124200 w 3152651"/>
              <a:gd name="connsiteY8" fmla="*/ 2105025 h 2109787"/>
              <a:gd name="connsiteX9" fmla="*/ 3124200 w 3152651"/>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24200"/>
              <a:gd name="connsiteY0" fmla="*/ 0 h 2113183"/>
              <a:gd name="connsiteX1" fmla="*/ 314325 w 3124200"/>
              <a:gd name="connsiteY1" fmla="*/ 409575 h 2113183"/>
              <a:gd name="connsiteX2" fmla="*/ 698147 w 3124200"/>
              <a:gd name="connsiteY2" fmla="*/ 512025 h 2113183"/>
              <a:gd name="connsiteX3" fmla="*/ 1309025 w 3124200"/>
              <a:gd name="connsiteY3" fmla="*/ 442557 h 2113183"/>
              <a:gd name="connsiteX4" fmla="*/ 1570830 w 3124200"/>
              <a:gd name="connsiteY4" fmla="*/ 720429 h 2113183"/>
              <a:gd name="connsiteX5" fmla="*/ 1570831 w 3124200"/>
              <a:gd name="connsiteY5" fmla="*/ 1415108 h 2113183"/>
              <a:gd name="connsiteX6" fmla="*/ 2879856 w 3124200"/>
              <a:gd name="connsiteY6" fmla="*/ 1484576 h 2113183"/>
              <a:gd name="connsiteX7" fmla="*/ 3028950 w 3124200"/>
              <a:gd name="connsiteY7" fmla="*/ 2009775 h 2113183"/>
              <a:gd name="connsiteX8" fmla="*/ 3124200 w 3124200"/>
              <a:gd name="connsiteY8" fmla="*/ 2105025 h 2113183"/>
              <a:gd name="connsiteX9" fmla="*/ 3124200 w 3124200"/>
              <a:gd name="connsiteY9" fmla="*/ 2105025 h 2113183"/>
              <a:gd name="connsiteX0" fmla="*/ 0 w 3384680"/>
              <a:gd name="connsiteY0" fmla="*/ 0 h 2113183"/>
              <a:gd name="connsiteX1" fmla="*/ 314325 w 3384680"/>
              <a:gd name="connsiteY1" fmla="*/ 409575 h 2113183"/>
              <a:gd name="connsiteX2" fmla="*/ 698147 w 3384680"/>
              <a:gd name="connsiteY2" fmla="*/ 512025 h 2113183"/>
              <a:gd name="connsiteX3" fmla="*/ 1309025 w 3384680"/>
              <a:gd name="connsiteY3" fmla="*/ 442557 h 2113183"/>
              <a:gd name="connsiteX4" fmla="*/ 1570830 w 3384680"/>
              <a:gd name="connsiteY4" fmla="*/ 720429 h 2113183"/>
              <a:gd name="connsiteX5" fmla="*/ 1570831 w 3384680"/>
              <a:gd name="connsiteY5" fmla="*/ 1415108 h 2113183"/>
              <a:gd name="connsiteX6" fmla="*/ 3141661 w 3384680"/>
              <a:gd name="connsiteY6" fmla="*/ 1484576 h 2113183"/>
              <a:gd name="connsiteX7" fmla="*/ 3028950 w 3384680"/>
              <a:gd name="connsiteY7" fmla="*/ 2009775 h 2113183"/>
              <a:gd name="connsiteX8" fmla="*/ 3124200 w 3384680"/>
              <a:gd name="connsiteY8" fmla="*/ 2105025 h 2113183"/>
              <a:gd name="connsiteX9" fmla="*/ 3124200 w 3384680"/>
              <a:gd name="connsiteY9" fmla="*/ 2105025 h 2113183"/>
              <a:gd name="connsiteX0" fmla="*/ 0 w 3418012"/>
              <a:gd name="connsiteY0" fmla="*/ 0 h 2143727"/>
              <a:gd name="connsiteX1" fmla="*/ 314325 w 3418012"/>
              <a:gd name="connsiteY1" fmla="*/ 409575 h 2143727"/>
              <a:gd name="connsiteX2" fmla="*/ 698147 w 3418012"/>
              <a:gd name="connsiteY2" fmla="*/ 512025 h 2143727"/>
              <a:gd name="connsiteX3" fmla="*/ 1309025 w 3418012"/>
              <a:gd name="connsiteY3" fmla="*/ 442557 h 2143727"/>
              <a:gd name="connsiteX4" fmla="*/ 1570830 w 3418012"/>
              <a:gd name="connsiteY4" fmla="*/ 720429 h 2143727"/>
              <a:gd name="connsiteX5" fmla="*/ 1570831 w 3418012"/>
              <a:gd name="connsiteY5" fmla="*/ 1415108 h 2143727"/>
              <a:gd name="connsiteX6" fmla="*/ 3141661 w 3418012"/>
              <a:gd name="connsiteY6" fmla="*/ 1484576 h 2143727"/>
              <a:gd name="connsiteX7" fmla="*/ 3228929 w 3418012"/>
              <a:gd name="connsiteY7" fmla="*/ 2040319 h 2143727"/>
              <a:gd name="connsiteX8" fmla="*/ 3124200 w 3418012"/>
              <a:gd name="connsiteY8" fmla="*/ 2105025 h 2143727"/>
              <a:gd name="connsiteX9" fmla="*/ 3124200 w 3418012"/>
              <a:gd name="connsiteY9" fmla="*/ 2105025 h 2143727"/>
              <a:gd name="connsiteX0" fmla="*/ 0 w 3325572"/>
              <a:gd name="connsiteY0" fmla="*/ 0 h 2143727"/>
              <a:gd name="connsiteX1" fmla="*/ 314325 w 3325572"/>
              <a:gd name="connsiteY1" fmla="*/ 409575 h 2143727"/>
              <a:gd name="connsiteX2" fmla="*/ 698147 w 3325572"/>
              <a:gd name="connsiteY2" fmla="*/ 512025 h 2143727"/>
              <a:gd name="connsiteX3" fmla="*/ 1309025 w 3325572"/>
              <a:gd name="connsiteY3" fmla="*/ 442557 h 2143727"/>
              <a:gd name="connsiteX4" fmla="*/ 1570830 w 3325572"/>
              <a:gd name="connsiteY4" fmla="*/ 720429 h 2143727"/>
              <a:gd name="connsiteX5" fmla="*/ 1570831 w 3325572"/>
              <a:gd name="connsiteY5" fmla="*/ 1415108 h 2143727"/>
              <a:gd name="connsiteX6" fmla="*/ 3141661 w 3325572"/>
              <a:gd name="connsiteY6" fmla="*/ 1484576 h 2143727"/>
              <a:gd name="connsiteX7" fmla="*/ 3228929 w 3325572"/>
              <a:gd name="connsiteY7" fmla="*/ 2040319 h 2143727"/>
              <a:gd name="connsiteX8" fmla="*/ 3124200 w 3325572"/>
              <a:gd name="connsiteY8" fmla="*/ 2105025 h 2143727"/>
              <a:gd name="connsiteX9" fmla="*/ 3124200 w 3325572"/>
              <a:gd name="connsiteY9" fmla="*/ 2105025 h 2143727"/>
              <a:gd name="connsiteX0" fmla="*/ 0 w 3325572"/>
              <a:gd name="connsiteY0" fmla="*/ 0 h 2143727"/>
              <a:gd name="connsiteX1" fmla="*/ 314325 w 3325572"/>
              <a:gd name="connsiteY1" fmla="*/ 409575 h 2143727"/>
              <a:gd name="connsiteX2" fmla="*/ 698147 w 3325572"/>
              <a:gd name="connsiteY2" fmla="*/ 512025 h 2143727"/>
              <a:gd name="connsiteX3" fmla="*/ 1309025 w 3325572"/>
              <a:gd name="connsiteY3" fmla="*/ 442557 h 2143727"/>
              <a:gd name="connsiteX4" fmla="*/ 1570830 w 3325572"/>
              <a:gd name="connsiteY4" fmla="*/ 720429 h 2143727"/>
              <a:gd name="connsiteX5" fmla="*/ 1570831 w 3325572"/>
              <a:gd name="connsiteY5" fmla="*/ 1415108 h 2143727"/>
              <a:gd name="connsiteX6" fmla="*/ 3141661 w 3325572"/>
              <a:gd name="connsiteY6" fmla="*/ 1484576 h 2143727"/>
              <a:gd name="connsiteX7" fmla="*/ 3228929 w 3325572"/>
              <a:gd name="connsiteY7" fmla="*/ 2040319 h 2143727"/>
              <a:gd name="connsiteX8" fmla="*/ 3124200 w 3325572"/>
              <a:gd name="connsiteY8" fmla="*/ 2105025 h 2143727"/>
              <a:gd name="connsiteX9" fmla="*/ 3124200 w 3325572"/>
              <a:gd name="connsiteY9" fmla="*/ 2105025 h 2143727"/>
              <a:gd name="connsiteX0" fmla="*/ 0 w 3231839"/>
              <a:gd name="connsiteY0" fmla="*/ 0 h 2143727"/>
              <a:gd name="connsiteX1" fmla="*/ 314325 w 3231839"/>
              <a:gd name="connsiteY1" fmla="*/ 409575 h 2143727"/>
              <a:gd name="connsiteX2" fmla="*/ 698147 w 3231839"/>
              <a:gd name="connsiteY2" fmla="*/ 512025 h 2143727"/>
              <a:gd name="connsiteX3" fmla="*/ 1309025 w 3231839"/>
              <a:gd name="connsiteY3" fmla="*/ 442557 h 2143727"/>
              <a:gd name="connsiteX4" fmla="*/ 1570830 w 3231839"/>
              <a:gd name="connsiteY4" fmla="*/ 720429 h 2143727"/>
              <a:gd name="connsiteX5" fmla="*/ 1570831 w 3231839"/>
              <a:gd name="connsiteY5" fmla="*/ 1415108 h 2143727"/>
              <a:gd name="connsiteX6" fmla="*/ 3141661 w 3231839"/>
              <a:gd name="connsiteY6" fmla="*/ 1484576 h 2143727"/>
              <a:gd name="connsiteX7" fmla="*/ 3228929 w 3231839"/>
              <a:gd name="connsiteY7" fmla="*/ 2040319 h 2143727"/>
              <a:gd name="connsiteX8" fmla="*/ 3124200 w 3231839"/>
              <a:gd name="connsiteY8" fmla="*/ 2105025 h 2143727"/>
              <a:gd name="connsiteX9" fmla="*/ 3124200 w 323183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6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38336"/>
              <a:gd name="connsiteY0" fmla="*/ 0 h 2143727"/>
              <a:gd name="connsiteX1" fmla="*/ 314325 w 3238336"/>
              <a:gd name="connsiteY1" fmla="*/ 409575 h 2143727"/>
              <a:gd name="connsiteX2" fmla="*/ 698147 w 3238336"/>
              <a:gd name="connsiteY2" fmla="*/ 512025 h 2143727"/>
              <a:gd name="connsiteX3" fmla="*/ 1309025 w 3238336"/>
              <a:gd name="connsiteY3" fmla="*/ 442557 h 2143727"/>
              <a:gd name="connsiteX4" fmla="*/ 1570830 w 3238336"/>
              <a:gd name="connsiteY4" fmla="*/ 720429 h 2143727"/>
              <a:gd name="connsiteX5" fmla="*/ 1570831 w 3238336"/>
              <a:gd name="connsiteY5" fmla="*/ 1415108 h 2143727"/>
              <a:gd name="connsiteX6" fmla="*/ 3141661 w 3238336"/>
              <a:gd name="connsiteY6" fmla="*/ 1484575 h 2143727"/>
              <a:gd name="connsiteX7" fmla="*/ 3228929 w 3238336"/>
              <a:gd name="connsiteY7" fmla="*/ 2040319 h 2143727"/>
              <a:gd name="connsiteX8" fmla="*/ 3124200 w 3238336"/>
              <a:gd name="connsiteY8" fmla="*/ 2105025 h 2143727"/>
              <a:gd name="connsiteX9" fmla="*/ 3124200 w 3238336"/>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578002"/>
              <a:gd name="connsiteY0" fmla="*/ 0 h 2179254"/>
              <a:gd name="connsiteX1" fmla="*/ 314325 w 3578002"/>
              <a:gd name="connsiteY1" fmla="*/ 409575 h 2179254"/>
              <a:gd name="connsiteX2" fmla="*/ 698147 w 3578002"/>
              <a:gd name="connsiteY2" fmla="*/ 512025 h 2179254"/>
              <a:gd name="connsiteX3" fmla="*/ 1309025 w 3578002"/>
              <a:gd name="connsiteY3" fmla="*/ 442557 h 2179254"/>
              <a:gd name="connsiteX4" fmla="*/ 1570830 w 3578002"/>
              <a:gd name="connsiteY4" fmla="*/ 720429 h 2179254"/>
              <a:gd name="connsiteX5" fmla="*/ 1570831 w 3578002"/>
              <a:gd name="connsiteY5" fmla="*/ 1415108 h 2179254"/>
              <a:gd name="connsiteX6" fmla="*/ 3141661 w 3578002"/>
              <a:gd name="connsiteY6" fmla="*/ 1484575 h 2179254"/>
              <a:gd name="connsiteX7" fmla="*/ 3228929 w 3578002"/>
              <a:gd name="connsiteY7" fmla="*/ 2040319 h 2179254"/>
              <a:gd name="connsiteX8" fmla="*/ 3124200 w 3578002"/>
              <a:gd name="connsiteY8" fmla="*/ 2105025 h 2179254"/>
              <a:gd name="connsiteX9" fmla="*/ 3578002 w 3578002"/>
              <a:gd name="connsiteY9" fmla="*/ 2179254 h 2179254"/>
              <a:gd name="connsiteX0" fmla="*/ 0 w 3578002"/>
              <a:gd name="connsiteY0" fmla="*/ 0 h 2143727"/>
              <a:gd name="connsiteX1" fmla="*/ 314325 w 3578002"/>
              <a:gd name="connsiteY1" fmla="*/ 409575 h 2143727"/>
              <a:gd name="connsiteX2" fmla="*/ 698147 w 3578002"/>
              <a:gd name="connsiteY2" fmla="*/ 512025 h 2143727"/>
              <a:gd name="connsiteX3" fmla="*/ 1309025 w 3578002"/>
              <a:gd name="connsiteY3" fmla="*/ 442557 h 2143727"/>
              <a:gd name="connsiteX4" fmla="*/ 1570830 w 3578002"/>
              <a:gd name="connsiteY4" fmla="*/ 720429 h 2143727"/>
              <a:gd name="connsiteX5" fmla="*/ 1570831 w 3578002"/>
              <a:gd name="connsiteY5" fmla="*/ 1415108 h 2143727"/>
              <a:gd name="connsiteX6" fmla="*/ 3141661 w 3578002"/>
              <a:gd name="connsiteY6" fmla="*/ 1484575 h 2143727"/>
              <a:gd name="connsiteX7" fmla="*/ 3228929 w 3578002"/>
              <a:gd name="connsiteY7" fmla="*/ 2040319 h 2143727"/>
              <a:gd name="connsiteX8" fmla="*/ 3124200 w 3578002"/>
              <a:gd name="connsiteY8" fmla="*/ 2105025 h 2143727"/>
              <a:gd name="connsiteX9" fmla="*/ 3578002 w 3578002"/>
              <a:gd name="connsiteY9" fmla="*/ 2109786 h 2143727"/>
              <a:gd name="connsiteX0" fmla="*/ 0 w 3578002"/>
              <a:gd name="connsiteY0" fmla="*/ 0 h 2144521"/>
              <a:gd name="connsiteX1" fmla="*/ 314325 w 3578002"/>
              <a:gd name="connsiteY1" fmla="*/ 409575 h 2144521"/>
              <a:gd name="connsiteX2" fmla="*/ 698147 w 3578002"/>
              <a:gd name="connsiteY2" fmla="*/ 512025 h 2144521"/>
              <a:gd name="connsiteX3" fmla="*/ 1309025 w 3578002"/>
              <a:gd name="connsiteY3" fmla="*/ 442557 h 2144521"/>
              <a:gd name="connsiteX4" fmla="*/ 1570830 w 3578002"/>
              <a:gd name="connsiteY4" fmla="*/ 720429 h 2144521"/>
              <a:gd name="connsiteX5" fmla="*/ 1570831 w 3578002"/>
              <a:gd name="connsiteY5" fmla="*/ 1415108 h 2144521"/>
              <a:gd name="connsiteX6" fmla="*/ 3141661 w 3578002"/>
              <a:gd name="connsiteY6" fmla="*/ 1484575 h 2144521"/>
              <a:gd name="connsiteX7" fmla="*/ 3228929 w 3578002"/>
              <a:gd name="connsiteY7" fmla="*/ 2040319 h 2144521"/>
              <a:gd name="connsiteX8" fmla="*/ 3578002 w 3578002"/>
              <a:gd name="connsiteY8" fmla="*/ 2109786 h 2144521"/>
              <a:gd name="connsiteX0" fmla="*/ 0 w 3578002"/>
              <a:gd name="connsiteY0" fmla="*/ 0 h 2109786"/>
              <a:gd name="connsiteX1" fmla="*/ 314325 w 3578002"/>
              <a:gd name="connsiteY1" fmla="*/ 409575 h 2109786"/>
              <a:gd name="connsiteX2" fmla="*/ 698147 w 3578002"/>
              <a:gd name="connsiteY2" fmla="*/ 512025 h 2109786"/>
              <a:gd name="connsiteX3" fmla="*/ 1309025 w 3578002"/>
              <a:gd name="connsiteY3" fmla="*/ 442557 h 2109786"/>
              <a:gd name="connsiteX4" fmla="*/ 1570830 w 3578002"/>
              <a:gd name="connsiteY4" fmla="*/ 720429 h 2109786"/>
              <a:gd name="connsiteX5" fmla="*/ 1570831 w 3578002"/>
              <a:gd name="connsiteY5" fmla="*/ 1415108 h 2109786"/>
              <a:gd name="connsiteX6" fmla="*/ 3141661 w 3578002"/>
              <a:gd name="connsiteY6" fmla="*/ 1484575 h 2109786"/>
              <a:gd name="connsiteX7" fmla="*/ 3228929 w 3578002"/>
              <a:gd name="connsiteY7" fmla="*/ 1970850 h 2109786"/>
              <a:gd name="connsiteX8" fmla="*/ 3578002 w 3578002"/>
              <a:gd name="connsiteY8" fmla="*/ 2109786 h 2109786"/>
              <a:gd name="connsiteX0" fmla="*/ 0 w 3578002"/>
              <a:gd name="connsiteY0" fmla="*/ 0 h 2075052"/>
              <a:gd name="connsiteX1" fmla="*/ 314325 w 3578002"/>
              <a:gd name="connsiteY1" fmla="*/ 409575 h 2075052"/>
              <a:gd name="connsiteX2" fmla="*/ 698147 w 3578002"/>
              <a:gd name="connsiteY2" fmla="*/ 512025 h 2075052"/>
              <a:gd name="connsiteX3" fmla="*/ 1309025 w 3578002"/>
              <a:gd name="connsiteY3" fmla="*/ 442557 h 2075052"/>
              <a:gd name="connsiteX4" fmla="*/ 1570830 w 3578002"/>
              <a:gd name="connsiteY4" fmla="*/ 720429 h 2075052"/>
              <a:gd name="connsiteX5" fmla="*/ 1570831 w 3578002"/>
              <a:gd name="connsiteY5" fmla="*/ 1415108 h 2075052"/>
              <a:gd name="connsiteX6" fmla="*/ 3141661 w 3578002"/>
              <a:gd name="connsiteY6" fmla="*/ 1484575 h 2075052"/>
              <a:gd name="connsiteX7" fmla="*/ 3228929 w 3578002"/>
              <a:gd name="connsiteY7" fmla="*/ 1970850 h 2075052"/>
              <a:gd name="connsiteX8" fmla="*/ 3578002 w 3578002"/>
              <a:gd name="connsiteY8" fmla="*/ 2040318 h 2075052"/>
              <a:gd name="connsiteX0" fmla="*/ 0 w 3578002"/>
              <a:gd name="connsiteY0" fmla="*/ 0 h 2040318"/>
              <a:gd name="connsiteX1" fmla="*/ 314325 w 3578002"/>
              <a:gd name="connsiteY1" fmla="*/ 409575 h 2040318"/>
              <a:gd name="connsiteX2" fmla="*/ 698147 w 3578002"/>
              <a:gd name="connsiteY2" fmla="*/ 512025 h 2040318"/>
              <a:gd name="connsiteX3" fmla="*/ 1309025 w 3578002"/>
              <a:gd name="connsiteY3" fmla="*/ 442557 h 2040318"/>
              <a:gd name="connsiteX4" fmla="*/ 1570830 w 3578002"/>
              <a:gd name="connsiteY4" fmla="*/ 720429 h 2040318"/>
              <a:gd name="connsiteX5" fmla="*/ 1570831 w 3578002"/>
              <a:gd name="connsiteY5" fmla="*/ 1415108 h 2040318"/>
              <a:gd name="connsiteX6" fmla="*/ 3141661 w 3578002"/>
              <a:gd name="connsiteY6" fmla="*/ 1484575 h 2040318"/>
              <a:gd name="connsiteX7" fmla="*/ 3228929 w 3578002"/>
              <a:gd name="connsiteY7" fmla="*/ 1901382 h 2040318"/>
              <a:gd name="connsiteX8" fmla="*/ 3578002 w 3578002"/>
              <a:gd name="connsiteY8" fmla="*/ 2040318 h 2040318"/>
              <a:gd name="connsiteX0" fmla="*/ 0 w 3578002"/>
              <a:gd name="connsiteY0" fmla="*/ 0 h 2040318"/>
              <a:gd name="connsiteX1" fmla="*/ 314325 w 3578002"/>
              <a:gd name="connsiteY1" fmla="*/ 409575 h 2040318"/>
              <a:gd name="connsiteX2" fmla="*/ 698147 w 3578002"/>
              <a:gd name="connsiteY2" fmla="*/ 512025 h 2040318"/>
              <a:gd name="connsiteX3" fmla="*/ 1309025 w 3578002"/>
              <a:gd name="connsiteY3" fmla="*/ 442557 h 2040318"/>
              <a:gd name="connsiteX4" fmla="*/ 1570830 w 3578002"/>
              <a:gd name="connsiteY4" fmla="*/ 720429 h 2040318"/>
              <a:gd name="connsiteX5" fmla="*/ 1570831 w 3578002"/>
              <a:gd name="connsiteY5" fmla="*/ 1415108 h 2040318"/>
              <a:gd name="connsiteX6" fmla="*/ 3141661 w 3578002"/>
              <a:gd name="connsiteY6" fmla="*/ 1484575 h 2040318"/>
              <a:gd name="connsiteX7" fmla="*/ 3228929 w 3578002"/>
              <a:gd name="connsiteY7" fmla="*/ 1901382 h 2040318"/>
              <a:gd name="connsiteX8" fmla="*/ 3578002 w 3578002"/>
              <a:gd name="connsiteY8" fmla="*/ 2040318 h 2040318"/>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141661 w 3578002"/>
              <a:gd name="connsiteY6" fmla="*/ 1484575 h 2019081"/>
              <a:gd name="connsiteX7" fmla="*/ 3228929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141661 w 3578002"/>
              <a:gd name="connsiteY6" fmla="*/ 1484575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8002" h="2019081">
                <a:moveTo>
                  <a:pt x="0" y="0"/>
                </a:moveTo>
                <a:cubicBezTo>
                  <a:pt x="104775" y="158750"/>
                  <a:pt x="197967" y="324238"/>
                  <a:pt x="314325" y="409575"/>
                </a:cubicBezTo>
                <a:cubicBezTo>
                  <a:pt x="430683" y="494912"/>
                  <a:pt x="532364" y="506528"/>
                  <a:pt x="698147" y="512025"/>
                </a:cubicBezTo>
                <a:cubicBezTo>
                  <a:pt x="863930" y="517522"/>
                  <a:pt x="1178123" y="442557"/>
                  <a:pt x="1309025" y="442557"/>
                </a:cubicBezTo>
                <a:cubicBezTo>
                  <a:pt x="1473441" y="436491"/>
                  <a:pt x="1569292" y="493033"/>
                  <a:pt x="1570830" y="720429"/>
                </a:cubicBezTo>
                <a:cubicBezTo>
                  <a:pt x="1564944" y="966083"/>
                  <a:pt x="1538780" y="1245158"/>
                  <a:pt x="1570831" y="1415108"/>
                </a:cubicBezTo>
                <a:cubicBezTo>
                  <a:pt x="1932116" y="1431957"/>
                  <a:pt x="3004105" y="1418253"/>
                  <a:pt x="3054392" y="1484574"/>
                </a:cubicBezTo>
                <a:cubicBezTo>
                  <a:pt x="3169287" y="1525701"/>
                  <a:pt x="3098517" y="1753657"/>
                  <a:pt x="3141660" y="1901382"/>
                </a:cubicBezTo>
                <a:cubicBezTo>
                  <a:pt x="3186126" y="2019081"/>
                  <a:pt x="3505279" y="1956378"/>
                  <a:pt x="3578002" y="1970850"/>
                </a:cubicBezTo>
              </a:path>
            </a:pathLst>
          </a:custGeom>
          <a:noFill/>
          <a:ln w="63500" cmpd="tri">
            <a:solidFill>
              <a:srgbClr val="7030A0"/>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3"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sp>
        <p:nvSpPr>
          <p:cNvPr id="85"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４８</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841634966"/>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53251" name="Rectangle 37"/>
          <p:cNvSpPr>
            <a:spLocks noChangeArrowheads="1"/>
          </p:cNvSpPr>
          <p:nvPr/>
        </p:nvSpPr>
        <p:spPr bwMode="gray">
          <a:xfrm>
            <a:off x="3609975" y="2060575"/>
            <a:ext cx="241300" cy="4032250"/>
          </a:xfrm>
          <a:prstGeom prst="rect">
            <a:avLst/>
          </a:prstGeom>
          <a:solidFill>
            <a:schemeClr val="bg1"/>
          </a:solidFill>
          <a:ln>
            <a:noFill/>
          </a:ln>
          <a:extLst>
            <a:ext uri="{91240B29-F687-4F45-9708-019B960494DF}">
              <a14:hiddenLine xmlns="" xmlns:a14="http://schemas.microsoft.com/office/drawing/2010/main" w="57150" cmpd="thickThin"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53252" name="タイトル 3"/>
          <p:cNvSpPr txBox="1">
            <a:spLocks/>
          </p:cNvSpPr>
          <p:nvPr/>
        </p:nvSpPr>
        <p:spPr bwMode="auto">
          <a:xfrm>
            <a:off x="4029075" y="30163"/>
            <a:ext cx="5013325" cy="6657240"/>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68" name="タイトル 3"/>
          <p:cNvSpPr>
            <a:spLocks/>
          </p:cNvSpPr>
          <p:nvPr/>
        </p:nvSpPr>
        <p:spPr bwMode="auto">
          <a:xfrm>
            <a:off x="107950" y="30163"/>
            <a:ext cx="3816350" cy="32035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a:lnSpc>
                <a:spcPts val="1800"/>
              </a:lnSpc>
              <a:defRPr/>
            </a:pPr>
            <a:endParaRPr lang="en-US" altLang="ja-JP" sz="10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○年少人口の割合が比較的高い子育て世代が多いエリアである一方、高齢化の割合が高いなど、幅広い世代が住む住宅エリア</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a:t>
            </a:r>
            <a:r>
              <a:rPr lang="en-US" altLang="ja-JP" sz="1300" dirty="0">
                <a:solidFill>
                  <a:srgbClr val="000000"/>
                </a:solidFill>
                <a:latin typeface="HGP創英角ｺﾞｼｯｸUB" pitchFamily="50" charset="-128"/>
                <a:ea typeface="HGP創英角ｺﾞｼｯｸUB" pitchFamily="50" charset="-128"/>
              </a:rPr>
              <a:t>JR</a:t>
            </a:r>
            <a:r>
              <a:rPr lang="ja-JP" altLang="en-US" sz="1300" dirty="0">
                <a:solidFill>
                  <a:srgbClr val="000000"/>
                </a:solidFill>
                <a:latin typeface="HGP創英角ｺﾞｼｯｸUB" pitchFamily="50" charset="-128"/>
                <a:ea typeface="HGP創英角ｺﾞｼｯｸUB" pitchFamily="50" charset="-128"/>
              </a:rPr>
              <a:t>おおさか東線の全線開業により、新大阪駅へのアクセス改善などの交通利便性の向上が見込まれる</a:t>
            </a: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○日本有数の大規模な陸上競技場・植物園・自然史博物館等を有する長居公園が立地。スタジアム改修を核としたサッカー拠点の形成も計画されている</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○大阪を代表する商店街である駒川商店街や、平野環濠集落など歴史・文化の香るまちなみが残る</a:t>
            </a:r>
          </a:p>
        </p:txBody>
      </p:sp>
      <p:sp>
        <p:nvSpPr>
          <p:cNvPr id="53254"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70" name="テキスト ボックス 24"/>
          <p:cNvSpPr txBox="1"/>
          <p:nvPr/>
        </p:nvSpPr>
        <p:spPr bwMode="gray">
          <a:xfrm>
            <a:off x="179388" y="3405188"/>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71" name="タイトル 3"/>
          <p:cNvSpPr>
            <a:spLocks/>
          </p:cNvSpPr>
          <p:nvPr/>
        </p:nvSpPr>
        <p:spPr bwMode="auto">
          <a:xfrm>
            <a:off x="107950" y="3357563"/>
            <a:ext cx="3816350" cy="3343488"/>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322,932</a:t>
            </a:r>
            <a:r>
              <a:rPr lang="ja-JP" altLang="en-US" sz="1100" dirty="0">
                <a:solidFill>
                  <a:srgbClr val="000000"/>
                </a:solidFill>
                <a:latin typeface="ＭＳ Ｐゴシック" pitchFamily="50" charset="-128"/>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a:t>
            </a:r>
            <a:r>
              <a:rPr lang="ja-JP" altLang="ja-JP" sz="1100" dirty="0" smtClean="0">
                <a:solidFill>
                  <a:srgbClr val="000000"/>
                </a:solidFill>
                <a:latin typeface="ＭＳ Ｐゴシック" charset="-128"/>
              </a:rPr>
              <a:t>と</a:t>
            </a:r>
            <a:r>
              <a:rPr lang="ja-JP" altLang="en-US" sz="1100" dirty="0" smtClean="0">
                <a:solidFill>
                  <a:srgbClr val="000000"/>
                </a:solidFill>
                <a:latin typeface="ＭＳ Ｐゴシック" charset="-128"/>
              </a:rPr>
              <a:t>減少</a:t>
            </a:r>
            <a:r>
              <a:rPr lang="ja-JP" altLang="en-US" sz="1100" dirty="0" smtClean="0">
                <a:solidFill>
                  <a:srgbClr val="000000"/>
                </a:solidFill>
                <a:latin typeface="ＭＳ Ｐゴシック" pitchFamily="50" charset="-128"/>
                <a:ea typeface="ＭＳ Ｐゴシック" pitchFamily="50" charset="-128"/>
                <a:cs typeface="Times New Roman" pitchFamily="18" charset="0"/>
              </a:rPr>
              <a:t>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年の年少人口</a:t>
            </a:r>
            <a:r>
              <a:rPr lang="en-US" altLang="ja-JP" sz="1100" dirty="0">
                <a:solidFill>
                  <a:srgbClr val="000000"/>
                </a:solidFill>
                <a:latin typeface="ＭＳ Ｐゴシック" pitchFamily="50" charset="-128"/>
                <a:ea typeface="ＭＳ Ｐゴシック" pitchFamily="50" charset="-128"/>
                <a:cs typeface="Times New Roman" pitchFamily="18" charset="0"/>
              </a:rPr>
              <a:t>(15</a:t>
            </a:r>
            <a:r>
              <a:rPr lang="ja-JP" altLang="en-US" sz="1100" dirty="0">
                <a:solidFill>
                  <a:srgbClr val="000000"/>
                </a:solidFill>
                <a:latin typeface="ＭＳ Ｐゴシック" pitchFamily="50" charset="-128"/>
                <a:ea typeface="ＭＳ Ｐゴシック" pitchFamily="50" charset="-128"/>
                <a:cs typeface="Times New Roman" pitchFamily="18" charset="0"/>
              </a:rPr>
              <a:t>歳未満</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の割合</a:t>
            </a:r>
            <a:r>
              <a:rPr lang="en-US" altLang="ja-JP" sz="1100" dirty="0">
                <a:solidFill>
                  <a:srgbClr val="000000"/>
                </a:solidFill>
                <a:latin typeface="ＭＳ Ｐゴシック" pitchFamily="50" charset="-128"/>
                <a:ea typeface="ＭＳ Ｐゴシック" pitchFamily="50" charset="-128"/>
                <a:cs typeface="Times New Roman" pitchFamily="18" charset="0"/>
              </a:rPr>
              <a:t>12.1</a:t>
            </a:r>
            <a:r>
              <a:rPr lang="ja-JP" altLang="en-US" sz="1100" dirty="0">
                <a:solidFill>
                  <a:srgbClr val="000000"/>
                </a:solidFill>
                <a:latin typeface="ＭＳ Ｐゴシック" pitchFamily="50" charset="-128"/>
                <a:ea typeface="ＭＳ Ｐゴシック" pitchFamily="50" charset="-128"/>
                <a:cs typeface="Times New Roman" pitchFamily="18" charset="0"/>
              </a:rPr>
              <a:t>％は総合区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a:t>
            </a:r>
            <a:r>
              <a:rPr lang="en-US" altLang="ja-JP" sz="1100" dirty="0">
                <a:solidFill>
                  <a:srgbClr val="000000"/>
                </a:solidFill>
                <a:latin typeface="ＭＳ Ｐゴシック" pitchFamily="50" charset="-128"/>
                <a:ea typeface="ＭＳ Ｐゴシック" pitchFamily="50" charset="-128"/>
                <a:cs typeface="Times New Roman" pitchFamily="18" charset="0"/>
              </a:rPr>
              <a:t>11.2</a:t>
            </a:r>
            <a:r>
              <a:rPr lang="ja-JP" altLang="en-US" sz="1100" dirty="0">
                <a:solidFill>
                  <a:srgbClr val="000000"/>
                </a:solidFill>
                <a:latin typeface="ＭＳ Ｐゴシック" pitchFamily="50" charset="-128"/>
                <a:ea typeface="ＭＳ Ｐゴシック" pitchFamily="50" charset="-128"/>
                <a:cs typeface="Times New Roman" pitchFamily="18" charset="0"/>
              </a:rPr>
              <a:t>％を上回り、老年人口</a:t>
            </a:r>
            <a:r>
              <a:rPr lang="en-US" altLang="ja-JP" sz="1100" dirty="0">
                <a:solidFill>
                  <a:srgbClr val="000000"/>
                </a:solidFill>
                <a:latin typeface="ＭＳ Ｐゴシック" pitchFamily="50" charset="-128"/>
                <a:ea typeface="ＭＳ Ｐゴシック" pitchFamily="50" charset="-128"/>
                <a:cs typeface="Times New Roman" pitchFamily="18" charset="0"/>
              </a:rPr>
              <a:t>(65</a:t>
            </a:r>
            <a:r>
              <a:rPr lang="ja-JP" altLang="en-US" sz="1100" dirty="0">
                <a:solidFill>
                  <a:srgbClr val="000000"/>
                </a:solidFill>
                <a:latin typeface="ＭＳ Ｐゴシック" pitchFamily="50" charset="-128"/>
                <a:ea typeface="ＭＳ Ｐゴシック" pitchFamily="50" charset="-128"/>
                <a:cs typeface="Times New Roman" pitchFamily="18" charset="0"/>
              </a:rPr>
              <a:t>歳以上</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の割合</a:t>
            </a:r>
            <a:r>
              <a:rPr lang="en-US" altLang="ja-JP" sz="1100" dirty="0">
                <a:solidFill>
                  <a:srgbClr val="000000"/>
                </a:solidFill>
                <a:latin typeface="ＭＳ Ｐゴシック" pitchFamily="50" charset="-128"/>
                <a:ea typeface="ＭＳ Ｐゴシック" pitchFamily="50" charset="-128"/>
                <a:cs typeface="Times New Roman" pitchFamily="18" charset="0"/>
              </a:rPr>
              <a:t>28.2</a:t>
            </a:r>
            <a:r>
              <a:rPr lang="ja-JP" altLang="en-US" sz="1100" dirty="0">
                <a:solidFill>
                  <a:srgbClr val="000000"/>
                </a:solidFill>
                <a:latin typeface="ＭＳ Ｐゴシック" pitchFamily="50" charset="-128"/>
                <a:ea typeface="ＭＳ Ｐゴシック" pitchFamily="50" charset="-128"/>
                <a:cs typeface="Times New Roman" pitchFamily="18" charset="0"/>
              </a:rPr>
              <a:t>％は総合区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a:t>
            </a:r>
            <a:r>
              <a:rPr lang="en-US" altLang="ja-JP" sz="1100" dirty="0">
                <a:solidFill>
                  <a:srgbClr val="000000"/>
                </a:solidFill>
                <a:latin typeface="ＭＳ Ｐゴシック" pitchFamily="50" charset="-128"/>
                <a:ea typeface="ＭＳ Ｐゴシック" pitchFamily="50" charset="-128"/>
                <a:cs typeface="Times New Roman" pitchFamily="18" charset="0"/>
              </a:rPr>
              <a:t>25.1</a:t>
            </a:r>
            <a:r>
              <a:rPr lang="ja-JP" altLang="en-US" sz="1100" dirty="0">
                <a:solidFill>
                  <a:srgbClr val="000000"/>
                </a:solidFill>
                <a:latin typeface="ＭＳ Ｐゴシック" pitchFamily="50" charset="-128"/>
                <a:ea typeface="ＭＳ Ｐゴシック" pitchFamily="50" charset="-128"/>
                <a:cs typeface="Times New Roman" pitchFamily="18" charset="0"/>
              </a:rPr>
              <a:t>％を上回っている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273,576</a:t>
            </a:r>
            <a:r>
              <a:rPr lang="ja-JP" altLang="en-US" sz="1100" dirty="0">
                <a:solidFill>
                  <a:srgbClr val="000000"/>
                </a:solidFill>
                <a:latin typeface="ＭＳ Ｐゴシック" pitchFamily="50" charset="-128"/>
                <a:ea typeface="ＭＳ Ｐゴシック" pitchFamily="50" charset="-128"/>
                <a:cs typeface="Times New Roman" pitchFamily="18" charset="0"/>
              </a:rPr>
              <a:t>人で今後は減少</a:t>
            </a:r>
            <a:r>
              <a:rPr lang="ja-JP" altLang="en-US" sz="1100" dirty="0" smtClean="0">
                <a:solidFill>
                  <a:srgbClr val="000000"/>
                </a:solidFill>
                <a:latin typeface="ＭＳ Ｐゴシック" pitchFamily="50" charset="-128"/>
                <a:ea typeface="ＭＳ Ｐゴシック" pitchFamily="50" charset="-128"/>
                <a:cs typeface="Times New Roman" pitchFamily="18" charset="0"/>
              </a:rPr>
              <a:t>傾向が続くと</a:t>
            </a:r>
            <a:r>
              <a:rPr lang="ja-JP" altLang="en-US" sz="1100" dirty="0">
                <a:solidFill>
                  <a:srgbClr val="000000"/>
                </a:solidFill>
                <a:latin typeface="ＭＳ Ｐゴシック" pitchFamily="50" charset="-128"/>
                <a:ea typeface="ＭＳ Ｐゴシック" pitchFamily="50" charset="-128"/>
                <a:cs typeface="Times New Roman" pitchFamily="18" charset="0"/>
              </a:rPr>
              <a:t>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3,341</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○商業の販売額は</a:t>
            </a:r>
            <a:r>
              <a:rPr lang="en-US" altLang="ja-JP" sz="1100" dirty="0">
                <a:solidFill>
                  <a:srgbClr val="000000"/>
                </a:solidFill>
                <a:latin typeface="ＭＳ Ｐゴシック" pitchFamily="50" charset="-128"/>
                <a:ea typeface="ＭＳ Ｐゴシック" pitchFamily="50" charset="-128"/>
                <a:cs typeface="Times New Roman" pitchFamily="18" charset="0"/>
              </a:rPr>
              <a:t>7,067</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4</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3,435</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億円を下回っている </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○建物用途の割合は</a:t>
            </a:r>
            <a:r>
              <a:rPr lang="ja-JP" altLang="en-US" sz="1100" dirty="0" smtClean="0">
                <a:solidFill>
                  <a:srgbClr val="000000"/>
                </a:solidFill>
                <a:latin typeface="ＭＳ Ｐゴシック" pitchFamily="50" charset="-128"/>
                <a:ea typeface="ＭＳ Ｐゴシック" pitchFamily="50" charset="-128"/>
                <a:cs typeface="Times New Roman" pitchFamily="18" charset="0"/>
              </a:rPr>
              <a:t>住居が</a:t>
            </a:r>
            <a:r>
              <a:rPr lang="en-US" altLang="ja-JP" sz="1100" dirty="0">
                <a:solidFill>
                  <a:srgbClr val="000000"/>
                </a:solidFill>
                <a:latin typeface="ＭＳ Ｐゴシック" pitchFamily="50" charset="-128"/>
                <a:ea typeface="ＭＳ Ｐゴシック" pitchFamily="50" charset="-128"/>
                <a:cs typeface="Times New Roman" pitchFamily="18" charset="0"/>
              </a:rPr>
              <a:t>52.6</a:t>
            </a:r>
            <a:r>
              <a:rPr lang="ja-JP" altLang="en-US" sz="1100" dirty="0">
                <a:solidFill>
                  <a:srgbClr val="000000"/>
                </a:solidFill>
                <a:latin typeface="ＭＳ Ｐゴシック" pitchFamily="50" charset="-128"/>
                <a:ea typeface="ＭＳ Ｐゴシック" pitchFamily="50" charset="-128"/>
                <a:cs typeface="Times New Roman" pitchFamily="18" charset="0"/>
              </a:rPr>
              <a:t>％となっている</a:t>
            </a:r>
            <a:r>
              <a:rPr lang="ja-JP" altLang="en-US" sz="1100" dirty="0">
                <a:solidFill>
                  <a:srgbClr val="000000"/>
                </a:solidFill>
                <a:latin typeface="+mn-ea"/>
                <a:ea typeface="ＭＳ Ｐゴシック" pitchFamily="50" charset="-128"/>
              </a:rPr>
              <a:t>ほか、非建物用途の割合は農地が</a:t>
            </a:r>
            <a:r>
              <a:rPr lang="en-US" altLang="ja-JP" sz="1100" dirty="0">
                <a:solidFill>
                  <a:srgbClr val="000000"/>
                </a:solidFill>
                <a:latin typeface="+mn-ea"/>
                <a:ea typeface="ＭＳ Ｐゴシック" pitchFamily="50" charset="-128"/>
              </a:rPr>
              <a:t>6.0</a:t>
            </a:r>
            <a:r>
              <a:rPr lang="ja-JP" altLang="en-US" sz="1100" dirty="0">
                <a:solidFill>
                  <a:srgbClr val="000000"/>
                </a:solidFill>
                <a:latin typeface="+mn-ea"/>
                <a:ea typeface="ＭＳ Ｐゴシック" pitchFamily="50" charset="-128"/>
              </a:rPr>
              <a:t>％と市内最多</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rPr>
              <a:t>○区域内には鉄道駅が</a:t>
            </a:r>
            <a:r>
              <a:rPr lang="en-US" altLang="ja-JP" sz="1100" dirty="0">
                <a:latin typeface="ＭＳ Ｐゴシック" pitchFamily="50" charset="-128"/>
                <a:ea typeface="ＭＳ Ｐゴシック" pitchFamily="50" charset="-128"/>
              </a:rPr>
              <a:t>14</a:t>
            </a:r>
            <a:r>
              <a:rPr lang="ja-JP" altLang="ja-JP" sz="1100" dirty="0">
                <a:latin typeface="ＭＳ Ｐゴシック" pitchFamily="50" charset="-128"/>
                <a:ea typeface="ＭＳ Ｐゴシック" pitchFamily="50" charset="-128"/>
              </a:rPr>
              <a:t>駅設置されており、１ｋ㎡あたりの鉄道駅数は</a:t>
            </a:r>
            <a:r>
              <a:rPr lang="en-US" altLang="ja-JP" sz="1100" dirty="0">
                <a:latin typeface="ＭＳ Ｐゴシック" pitchFamily="50" charset="-128"/>
                <a:ea typeface="ＭＳ Ｐゴシック" pitchFamily="50" charset="-128"/>
              </a:rPr>
              <a:t>0.6</a:t>
            </a:r>
            <a:r>
              <a:rPr lang="ja-JP" altLang="ja-JP" sz="1100" dirty="0">
                <a:latin typeface="ＭＳ Ｐゴシック" pitchFamily="50" charset="-128"/>
                <a:ea typeface="ＭＳ Ｐゴシック" pitchFamily="50" charset="-128"/>
              </a:rPr>
              <a:t>駅ある</a:t>
            </a:r>
            <a:endParaRPr lang="en-US" altLang="ja-JP" sz="1100" dirty="0">
              <a:latin typeface="ＭＳ Ｐゴシック" pitchFamily="50" charset="-128"/>
              <a:ea typeface="ＭＳ Ｐゴシック" pitchFamily="50" charset="-128"/>
            </a:endParaRPr>
          </a:p>
          <a:p>
            <a:pPr marL="144000" indent="-457200" eaLnBrk="0" hangingPunct="0">
              <a:defRPr/>
            </a:pPr>
            <a:r>
              <a:rPr lang="ja-JP" altLang="en-US" sz="1100" dirty="0">
                <a:latin typeface="ＭＳ Ｐゴシック" pitchFamily="50" charset="-128"/>
                <a:ea typeface="ＭＳ Ｐゴシック" pitchFamily="50" charset="-128"/>
              </a:rPr>
              <a:t>○病院・診療所数は</a:t>
            </a:r>
            <a:r>
              <a:rPr lang="en-US" altLang="ja-JP" sz="1100" dirty="0">
                <a:latin typeface="ＭＳ Ｐゴシック" pitchFamily="50" charset="-128"/>
                <a:ea typeface="ＭＳ Ｐゴシック" pitchFamily="50" charset="-128"/>
              </a:rPr>
              <a:t>586</a:t>
            </a:r>
            <a:r>
              <a:rPr lang="ja-JP" altLang="en-US" sz="1100" dirty="0">
                <a:latin typeface="ＭＳ Ｐゴシック" pitchFamily="50" charset="-128"/>
                <a:ea typeface="ＭＳ Ｐゴシック" pitchFamily="50" charset="-128"/>
              </a:rPr>
              <a:t>カ所で、千人あたりの病院・診療所数は</a:t>
            </a:r>
            <a:r>
              <a:rPr lang="en-US" altLang="ja-JP" sz="1100" dirty="0">
                <a:latin typeface="ＭＳ Ｐゴシック" pitchFamily="50" charset="-128"/>
                <a:ea typeface="ＭＳ Ｐゴシック" pitchFamily="50" charset="-128"/>
              </a:rPr>
              <a:t>1.8</a:t>
            </a:r>
            <a:r>
              <a:rPr lang="ja-JP" altLang="en-US" sz="1100" dirty="0">
                <a:latin typeface="ＭＳ Ｐゴシック" pitchFamily="50" charset="-128"/>
                <a:ea typeface="ＭＳ Ｐゴシック" pitchFamily="50" charset="-128"/>
              </a:rPr>
              <a:t>カ所となっている。</a:t>
            </a:r>
            <a:endParaRPr lang="ja-JP" altLang="en-US" sz="1200" dirty="0">
              <a:solidFill>
                <a:srgbClr val="000000"/>
              </a:solidFill>
              <a:latin typeface="HGP創英角ｺﾞｼｯｸUB" pitchFamily="50" charset="-128"/>
              <a:ea typeface="HGP創英角ｺﾞｼｯｸUB" pitchFamily="50" charset="-128"/>
            </a:endParaRPr>
          </a:p>
        </p:txBody>
      </p:sp>
      <p:sp>
        <p:nvSpPr>
          <p:cNvPr id="53257" name="テキスト ボックス 57"/>
          <p:cNvSpPr>
            <a:spLocks noChangeArrowheads="1"/>
          </p:cNvSpPr>
          <p:nvPr/>
        </p:nvSpPr>
        <p:spPr bwMode="auto">
          <a:xfrm>
            <a:off x="4211638" y="5810088"/>
            <a:ext cx="4679950" cy="792163"/>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dirty="0"/>
              <a:t>地下鉄１路線、</a:t>
            </a:r>
            <a:r>
              <a:rPr lang="ja-JP" altLang="en-US" sz="1100" dirty="0">
                <a:latin typeface="HGP創英角ｺﾞｼｯｸUB" pitchFamily="50" charset="-128"/>
              </a:rPr>
              <a:t>ＪＲ２路線、</a:t>
            </a:r>
            <a:r>
              <a:rPr lang="ja-JP" altLang="en-US" sz="1100" dirty="0"/>
              <a:t>私鉄１路線が走り、主要駅として駒川中野・針中野駅、平野駅を有する</a:t>
            </a:r>
            <a:endParaRPr lang="en-US" altLang="ja-JP" sz="1100" dirty="0"/>
          </a:p>
          <a:p>
            <a:pPr eaLnBrk="1" hangingPunct="1"/>
            <a:endParaRPr lang="ja-JP" altLang="en-US" sz="1100" dirty="0">
              <a:solidFill>
                <a:srgbClr val="000000"/>
              </a:solidFill>
            </a:endParaRPr>
          </a:p>
          <a:p>
            <a:pPr eaLnBrk="1" hangingPunct="1">
              <a:buFont typeface="Wingdings" pitchFamily="2" charset="2"/>
              <a:buChar char="ü"/>
            </a:pPr>
            <a:r>
              <a:rPr lang="ja-JP" altLang="ja-JP" sz="1100" dirty="0"/>
              <a:t>北</a:t>
            </a:r>
            <a:r>
              <a:rPr lang="ja-JP" altLang="en-US" sz="1100" dirty="0"/>
              <a:t>東部</a:t>
            </a:r>
            <a:r>
              <a:rPr lang="ja-JP" altLang="ja-JP" sz="1100" dirty="0"/>
              <a:t>を</a:t>
            </a:r>
            <a:r>
              <a:rPr lang="ja-JP" altLang="en-US" sz="1100" dirty="0"/>
              <a:t>平野</a:t>
            </a:r>
            <a:r>
              <a:rPr lang="ja-JP" altLang="ja-JP" sz="1100" dirty="0"/>
              <a:t>川、</a:t>
            </a:r>
            <a:r>
              <a:rPr lang="ja-JP" altLang="en-US" sz="1100" dirty="0"/>
              <a:t>南</a:t>
            </a:r>
            <a:r>
              <a:rPr lang="ja-JP" altLang="ja-JP" sz="1100" dirty="0"/>
              <a:t>部を東西に</a:t>
            </a:r>
            <a:r>
              <a:rPr lang="ja-JP" altLang="en-US" sz="1100" dirty="0"/>
              <a:t>大和</a:t>
            </a:r>
            <a:r>
              <a:rPr lang="ja-JP" altLang="ja-JP" sz="1100" dirty="0"/>
              <a:t>川が流れる</a:t>
            </a:r>
            <a:endParaRPr lang="ja-JP" altLang="en-US" sz="1100" dirty="0">
              <a:solidFill>
                <a:srgbClr val="000000"/>
              </a:solidFill>
            </a:endParaRPr>
          </a:p>
        </p:txBody>
      </p:sp>
      <p:grpSp>
        <p:nvGrpSpPr>
          <p:cNvPr id="2" name="グループ化 63"/>
          <p:cNvGrpSpPr>
            <a:grpSpLocks/>
          </p:cNvGrpSpPr>
          <p:nvPr/>
        </p:nvGrpSpPr>
        <p:grpSpPr bwMode="auto">
          <a:xfrm>
            <a:off x="4067175" y="1925985"/>
            <a:ext cx="4864100" cy="3951287"/>
            <a:chOff x="4068266" y="1772817"/>
            <a:chExt cx="4863334" cy="3951314"/>
          </a:xfrm>
        </p:grpSpPr>
        <p:grpSp>
          <p:nvGrpSpPr>
            <p:cNvPr id="3" name="グループ化 68"/>
            <p:cNvGrpSpPr>
              <a:grpSpLocks/>
            </p:cNvGrpSpPr>
            <p:nvPr/>
          </p:nvGrpSpPr>
          <p:grpSpPr bwMode="auto">
            <a:xfrm>
              <a:off x="4933319" y="1772817"/>
              <a:ext cx="3998281" cy="3951314"/>
              <a:chOff x="1908692" y="1556356"/>
              <a:chExt cx="4134855" cy="4087285"/>
            </a:xfrm>
          </p:grpSpPr>
          <p:grpSp>
            <p:nvGrpSpPr>
              <p:cNvPr id="4" name="グループ化 50"/>
              <p:cNvGrpSpPr>
                <a:grpSpLocks/>
              </p:cNvGrpSpPr>
              <p:nvPr/>
            </p:nvGrpSpPr>
            <p:grpSpPr bwMode="auto">
              <a:xfrm>
                <a:off x="1908692" y="1556356"/>
                <a:ext cx="4134855" cy="4087285"/>
                <a:chOff x="1908692" y="1556356"/>
                <a:chExt cx="4134855" cy="4087285"/>
              </a:xfrm>
            </p:grpSpPr>
            <p:grpSp>
              <p:nvGrpSpPr>
                <p:cNvPr id="5" name="グループ化 31"/>
                <p:cNvGrpSpPr>
                  <a:grpSpLocks/>
                </p:cNvGrpSpPr>
                <p:nvPr/>
              </p:nvGrpSpPr>
              <p:grpSpPr bwMode="auto">
                <a:xfrm>
                  <a:off x="1908692" y="1556356"/>
                  <a:ext cx="4134855" cy="4087285"/>
                  <a:chOff x="1908692" y="1556356"/>
                  <a:chExt cx="4134855" cy="4087285"/>
                </a:xfrm>
              </p:grpSpPr>
              <p:grpSp>
                <p:nvGrpSpPr>
                  <p:cNvPr id="6" name="グループ化 23"/>
                  <p:cNvGrpSpPr>
                    <a:grpSpLocks/>
                  </p:cNvGrpSpPr>
                  <p:nvPr/>
                </p:nvGrpSpPr>
                <p:grpSpPr bwMode="auto">
                  <a:xfrm>
                    <a:off x="2051720" y="1556356"/>
                    <a:ext cx="3991827" cy="4087285"/>
                    <a:chOff x="2051720" y="1556356"/>
                    <a:chExt cx="3991827" cy="4087285"/>
                  </a:xfrm>
                </p:grpSpPr>
                <p:grpSp>
                  <p:nvGrpSpPr>
                    <p:cNvPr id="7" name="グループ化 17"/>
                    <p:cNvGrpSpPr>
                      <a:grpSpLocks/>
                    </p:cNvGrpSpPr>
                    <p:nvPr/>
                  </p:nvGrpSpPr>
                  <p:grpSpPr bwMode="auto">
                    <a:xfrm>
                      <a:off x="2051720" y="1556356"/>
                      <a:ext cx="3991827" cy="4087285"/>
                      <a:chOff x="2573791" y="1380009"/>
                      <a:chExt cx="3991827" cy="4087285"/>
                    </a:xfrm>
                  </p:grpSpPr>
                  <p:grpSp>
                    <p:nvGrpSpPr>
                      <p:cNvPr id="8" name="グループ化 1"/>
                      <p:cNvGrpSpPr>
                        <a:grpSpLocks/>
                      </p:cNvGrpSpPr>
                      <p:nvPr/>
                    </p:nvGrpSpPr>
                    <p:grpSpPr bwMode="auto">
                      <a:xfrm>
                        <a:off x="2573791" y="1380009"/>
                        <a:ext cx="3991827" cy="4087285"/>
                        <a:chOff x="0" y="-423"/>
                        <a:chExt cx="4024446" cy="3962400"/>
                      </a:xfrm>
                    </p:grpSpPr>
                    <p:pic>
                      <p:nvPicPr>
                        <p:cNvPr id="53301" name="図 118"/>
                        <p:cNvPicPr>
                          <a:picLocks noChangeAspect="1"/>
                        </p:cNvPicPr>
                        <p:nvPr/>
                      </p:nvPicPr>
                      <p:blipFill>
                        <a:blip r:embed="rId3" cstate="print">
                          <a:extLst>
                            <a:ext uri="{28A0092B-C50C-407E-A947-70E740481C1C}">
                              <a14:useLocalDpi xmlns="" xmlns:a14="http://schemas.microsoft.com/office/drawing/2010/main" val="0"/>
                            </a:ext>
                          </a:extLst>
                        </a:blip>
                        <a:srcRect l="36443" t="10355" r="19299" b="-2008"/>
                        <a:stretch>
                          <a:fillRect/>
                        </a:stretch>
                      </p:blipFill>
                      <p:spPr bwMode="auto">
                        <a:xfrm>
                          <a:off x="4897" y="-423"/>
                          <a:ext cx="4019549" cy="396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9" name="グループ化 4"/>
                        <p:cNvGrpSpPr/>
                        <p:nvPr/>
                      </p:nvGrpSpPr>
                      <p:grpSpPr>
                        <a:xfrm>
                          <a:off x="0" y="0"/>
                          <a:ext cx="2800350" cy="3638549"/>
                          <a:chOff x="0" y="0"/>
                          <a:chExt cx="2800350" cy="3638549"/>
                        </a:xfrm>
                        <a:solidFill>
                          <a:sysClr val="window" lastClr="FFFFFF"/>
                        </a:solidFill>
                      </p:grpSpPr>
                      <p:sp>
                        <p:nvSpPr>
                          <p:cNvPr id="134" name="正方形/長方形 133"/>
                          <p:cNvSpPr/>
                          <p:nvPr/>
                        </p:nvSpPr>
                        <p:spPr>
                          <a:xfrm>
                            <a:off x="9525" y="0"/>
                            <a:ext cx="885825"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5" name="正方形/長方形 134"/>
                          <p:cNvSpPr/>
                          <p:nvPr/>
                        </p:nvSpPr>
                        <p:spPr>
                          <a:xfrm>
                            <a:off x="0" y="28575"/>
                            <a:ext cx="323850" cy="952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6" name="正方形/長方形 7"/>
                          <p:cNvSpPr/>
                          <p:nvPr/>
                        </p:nvSpPr>
                        <p:spPr>
                          <a:xfrm>
                            <a:off x="2476500" y="0"/>
                            <a:ext cx="323850" cy="133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7" name="正方形/長方形 136"/>
                          <p:cNvSpPr/>
                          <p:nvPr/>
                        </p:nvSpPr>
                        <p:spPr>
                          <a:xfrm>
                            <a:off x="0" y="3305174"/>
                            <a:ext cx="409575" cy="3333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sp>
                    <p:nvSpPr>
                      <p:cNvPr id="131" name="円/楕円 130"/>
                      <p:cNvSpPr/>
                      <p:nvPr/>
                    </p:nvSpPr>
                    <p:spPr>
                      <a:xfrm>
                        <a:off x="3174346" y="2903915"/>
                        <a:ext cx="144449" cy="14615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29" name="フリーフォーム 128"/>
                    <p:cNvSpPr/>
                    <p:nvPr/>
                  </p:nvSpPr>
                  <p:spPr>
                    <a:xfrm>
                      <a:off x="2578409" y="2645094"/>
                      <a:ext cx="3053130" cy="2165983"/>
                    </a:xfrm>
                    <a:custGeom>
                      <a:avLst/>
                      <a:gdLst>
                        <a:gd name="connsiteX0" fmla="*/ 0 w 3141662"/>
                        <a:gd name="connsiteY0" fmla="*/ 0 h 2109787"/>
                        <a:gd name="connsiteX1" fmla="*/ 314325 w 3141662"/>
                        <a:gd name="connsiteY1" fmla="*/ 409575 h 2109787"/>
                        <a:gd name="connsiteX2" fmla="*/ 628650 w 3141662"/>
                        <a:gd name="connsiteY2" fmla="*/ 552450 h 2109787"/>
                        <a:gd name="connsiteX3" fmla="*/ 1457325 w 3141662"/>
                        <a:gd name="connsiteY3" fmla="*/ 438150 h 2109787"/>
                        <a:gd name="connsiteX4" fmla="*/ 1676400 w 3141662"/>
                        <a:gd name="connsiteY4" fmla="*/ 590550 h 2109787"/>
                        <a:gd name="connsiteX5" fmla="*/ 1724025 w 3141662"/>
                        <a:gd name="connsiteY5" fmla="*/ 1485900 h 2109787"/>
                        <a:gd name="connsiteX6" fmla="*/ 2924175 w 3141662"/>
                        <a:gd name="connsiteY6" fmla="*/ 1504950 h 2109787"/>
                        <a:gd name="connsiteX7" fmla="*/ 3028950 w 3141662"/>
                        <a:gd name="connsiteY7" fmla="*/ 2009775 h 2109787"/>
                        <a:gd name="connsiteX8" fmla="*/ 3124200 w 3141662"/>
                        <a:gd name="connsiteY8" fmla="*/ 2105025 h 2109787"/>
                        <a:gd name="connsiteX9" fmla="*/ 3124200 w 3141662"/>
                        <a:gd name="connsiteY9" fmla="*/ 2105025 h 2109787"/>
                        <a:gd name="connsiteX0" fmla="*/ 0 w 3152651"/>
                        <a:gd name="connsiteY0" fmla="*/ 0 h 2109787"/>
                        <a:gd name="connsiteX1" fmla="*/ 314325 w 3152651"/>
                        <a:gd name="connsiteY1" fmla="*/ 409575 h 2109787"/>
                        <a:gd name="connsiteX2" fmla="*/ 628650 w 3152651"/>
                        <a:gd name="connsiteY2" fmla="*/ 552450 h 2109787"/>
                        <a:gd name="connsiteX3" fmla="*/ 1457325 w 3152651"/>
                        <a:gd name="connsiteY3" fmla="*/ 438150 h 2109787"/>
                        <a:gd name="connsiteX4" fmla="*/ 1676400 w 3152651"/>
                        <a:gd name="connsiteY4" fmla="*/ 590550 h 2109787"/>
                        <a:gd name="connsiteX5" fmla="*/ 1658100 w 3152651"/>
                        <a:gd name="connsiteY5" fmla="*/ 1415108 h 2109787"/>
                        <a:gd name="connsiteX6" fmla="*/ 2924175 w 3152651"/>
                        <a:gd name="connsiteY6" fmla="*/ 1504950 h 2109787"/>
                        <a:gd name="connsiteX7" fmla="*/ 3028950 w 3152651"/>
                        <a:gd name="connsiteY7" fmla="*/ 2009775 h 2109787"/>
                        <a:gd name="connsiteX8" fmla="*/ 3124200 w 3152651"/>
                        <a:gd name="connsiteY8" fmla="*/ 2105025 h 2109787"/>
                        <a:gd name="connsiteX9" fmla="*/ 3124200 w 3152651"/>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457325 w 3138105"/>
                        <a:gd name="connsiteY3" fmla="*/ 438150 h 2109787"/>
                        <a:gd name="connsiteX4" fmla="*/ 1676400 w 3138105"/>
                        <a:gd name="connsiteY4" fmla="*/ 590550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457325 w 3138105"/>
                        <a:gd name="connsiteY3" fmla="*/ 438150 h 2109787"/>
                        <a:gd name="connsiteX4" fmla="*/ 1570830 w 3138105"/>
                        <a:gd name="connsiteY4" fmla="*/ 650961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396294 w 3138105"/>
                        <a:gd name="connsiteY3" fmla="*/ 442557 h 2109787"/>
                        <a:gd name="connsiteX4" fmla="*/ 1570830 w 3138105"/>
                        <a:gd name="connsiteY4" fmla="*/ 650961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396294 w 3138105"/>
                        <a:gd name="connsiteY3" fmla="*/ 442557 h 2109787"/>
                        <a:gd name="connsiteX4" fmla="*/ 1483562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483562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52651"/>
                        <a:gd name="connsiteY0" fmla="*/ 0 h 2109787"/>
                        <a:gd name="connsiteX1" fmla="*/ 314325 w 3152651"/>
                        <a:gd name="connsiteY1" fmla="*/ 409575 h 2109787"/>
                        <a:gd name="connsiteX2" fmla="*/ 698147 w 3152651"/>
                        <a:gd name="connsiteY2" fmla="*/ 512025 h 2109787"/>
                        <a:gd name="connsiteX3" fmla="*/ 1309025 w 3152651"/>
                        <a:gd name="connsiteY3" fmla="*/ 442557 h 2109787"/>
                        <a:gd name="connsiteX4" fmla="*/ 1570830 w 3152651"/>
                        <a:gd name="connsiteY4" fmla="*/ 720429 h 2109787"/>
                        <a:gd name="connsiteX5" fmla="*/ 1658099 w 3152651"/>
                        <a:gd name="connsiteY5" fmla="*/ 1415108 h 2109787"/>
                        <a:gd name="connsiteX6" fmla="*/ 2924175 w 3152651"/>
                        <a:gd name="connsiteY6" fmla="*/ 1504950 h 2109787"/>
                        <a:gd name="connsiteX7" fmla="*/ 3028950 w 3152651"/>
                        <a:gd name="connsiteY7" fmla="*/ 2009775 h 2109787"/>
                        <a:gd name="connsiteX8" fmla="*/ 3124200 w 3152651"/>
                        <a:gd name="connsiteY8" fmla="*/ 2105025 h 2109787"/>
                        <a:gd name="connsiteX9" fmla="*/ 3124200 w 3152651"/>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24200"/>
                        <a:gd name="connsiteY0" fmla="*/ 0 h 2113183"/>
                        <a:gd name="connsiteX1" fmla="*/ 314325 w 3124200"/>
                        <a:gd name="connsiteY1" fmla="*/ 409575 h 2113183"/>
                        <a:gd name="connsiteX2" fmla="*/ 698147 w 3124200"/>
                        <a:gd name="connsiteY2" fmla="*/ 512025 h 2113183"/>
                        <a:gd name="connsiteX3" fmla="*/ 1309025 w 3124200"/>
                        <a:gd name="connsiteY3" fmla="*/ 442557 h 2113183"/>
                        <a:gd name="connsiteX4" fmla="*/ 1570830 w 3124200"/>
                        <a:gd name="connsiteY4" fmla="*/ 720429 h 2113183"/>
                        <a:gd name="connsiteX5" fmla="*/ 1570831 w 3124200"/>
                        <a:gd name="connsiteY5" fmla="*/ 1415108 h 2113183"/>
                        <a:gd name="connsiteX6" fmla="*/ 2879856 w 3124200"/>
                        <a:gd name="connsiteY6" fmla="*/ 1484576 h 2113183"/>
                        <a:gd name="connsiteX7" fmla="*/ 3028950 w 3124200"/>
                        <a:gd name="connsiteY7" fmla="*/ 2009775 h 2113183"/>
                        <a:gd name="connsiteX8" fmla="*/ 3124200 w 3124200"/>
                        <a:gd name="connsiteY8" fmla="*/ 2105025 h 2113183"/>
                        <a:gd name="connsiteX9" fmla="*/ 3124200 w 3124200"/>
                        <a:gd name="connsiteY9" fmla="*/ 2105025 h 2113183"/>
                        <a:gd name="connsiteX0" fmla="*/ 0 w 3384680"/>
                        <a:gd name="connsiteY0" fmla="*/ 0 h 2113183"/>
                        <a:gd name="connsiteX1" fmla="*/ 314325 w 3384680"/>
                        <a:gd name="connsiteY1" fmla="*/ 409575 h 2113183"/>
                        <a:gd name="connsiteX2" fmla="*/ 698147 w 3384680"/>
                        <a:gd name="connsiteY2" fmla="*/ 512025 h 2113183"/>
                        <a:gd name="connsiteX3" fmla="*/ 1309025 w 3384680"/>
                        <a:gd name="connsiteY3" fmla="*/ 442557 h 2113183"/>
                        <a:gd name="connsiteX4" fmla="*/ 1570830 w 3384680"/>
                        <a:gd name="connsiteY4" fmla="*/ 720429 h 2113183"/>
                        <a:gd name="connsiteX5" fmla="*/ 1570831 w 3384680"/>
                        <a:gd name="connsiteY5" fmla="*/ 1415108 h 2113183"/>
                        <a:gd name="connsiteX6" fmla="*/ 3141661 w 3384680"/>
                        <a:gd name="connsiteY6" fmla="*/ 1484576 h 2113183"/>
                        <a:gd name="connsiteX7" fmla="*/ 3028950 w 3384680"/>
                        <a:gd name="connsiteY7" fmla="*/ 2009775 h 2113183"/>
                        <a:gd name="connsiteX8" fmla="*/ 3124200 w 3384680"/>
                        <a:gd name="connsiteY8" fmla="*/ 2105025 h 2113183"/>
                        <a:gd name="connsiteX9" fmla="*/ 3124200 w 3384680"/>
                        <a:gd name="connsiteY9" fmla="*/ 2105025 h 2113183"/>
                        <a:gd name="connsiteX0" fmla="*/ 0 w 3418012"/>
                        <a:gd name="connsiteY0" fmla="*/ 0 h 2143727"/>
                        <a:gd name="connsiteX1" fmla="*/ 314325 w 3418012"/>
                        <a:gd name="connsiteY1" fmla="*/ 409575 h 2143727"/>
                        <a:gd name="connsiteX2" fmla="*/ 698147 w 3418012"/>
                        <a:gd name="connsiteY2" fmla="*/ 512025 h 2143727"/>
                        <a:gd name="connsiteX3" fmla="*/ 1309025 w 3418012"/>
                        <a:gd name="connsiteY3" fmla="*/ 442557 h 2143727"/>
                        <a:gd name="connsiteX4" fmla="*/ 1570830 w 3418012"/>
                        <a:gd name="connsiteY4" fmla="*/ 720429 h 2143727"/>
                        <a:gd name="connsiteX5" fmla="*/ 1570831 w 3418012"/>
                        <a:gd name="connsiteY5" fmla="*/ 1415108 h 2143727"/>
                        <a:gd name="connsiteX6" fmla="*/ 3141661 w 3418012"/>
                        <a:gd name="connsiteY6" fmla="*/ 1484576 h 2143727"/>
                        <a:gd name="connsiteX7" fmla="*/ 3228929 w 3418012"/>
                        <a:gd name="connsiteY7" fmla="*/ 2040319 h 2143727"/>
                        <a:gd name="connsiteX8" fmla="*/ 3124200 w 3418012"/>
                        <a:gd name="connsiteY8" fmla="*/ 2105025 h 2143727"/>
                        <a:gd name="connsiteX9" fmla="*/ 3124200 w 3418012"/>
                        <a:gd name="connsiteY9" fmla="*/ 2105025 h 2143727"/>
                        <a:gd name="connsiteX0" fmla="*/ 0 w 3325572"/>
                        <a:gd name="connsiteY0" fmla="*/ 0 h 2143727"/>
                        <a:gd name="connsiteX1" fmla="*/ 314325 w 3325572"/>
                        <a:gd name="connsiteY1" fmla="*/ 409575 h 2143727"/>
                        <a:gd name="connsiteX2" fmla="*/ 698147 w 3325572"/>
                        <a:gd name="connsiteY2" fmla="*/ 512025 h 2143727"/>
                        <a:gd name="connsiteX3" fmla="*/ 1309025 w 3325572"/>
                        <a:gd name="connsiteY3" fmla="*/ 442557 h 2143727"/>
                        <a:gd name="connsiteX4" fmla="*/ 1570830 w 3325572"/>
                        <a:gd name="connsiteY4" fmla="*/ 720429 h 2143727"/>
                        <a:gd name="connsiteX5" fmla="*/ 1570831 w 3325572"/>
                        <a:gd name="connsiteY5" fmla="*/ 1415108 h 2143727"/>
                        <a:gd name="connsiteX6" fmla="*/ 3141661 w 3325572"/>
                        <a:gd name="connsiteY6" fmla="*/ 1484576 h 2143727"/>
                        <a:gd name="connsiteX7" fmla="*/ 3228929 w 3325572"/>
                        <a:gd name="connsiteY7" fmla="*/ 2040319 h 2143727"/>
                        <a:gd name="connsiteX8" fmla="*/ 3124200 w 3325572"/>
                        <a:gd name="connsiteY8" fmla="*/ 2105025 h 2143727"/>
                        <a:gd name="connsiteX9" fmla="*/ 3124200 w 3325572"/>
                        <a:gd name="connsiteY9" fmla="*/ 2105025 h 2143727"/>
                        <a:gd name="connsiteX0" fmla="*/ 0 w 3325572"/>
                        <a:gd name="connsiteY0" fmla="*/ 0 h 2143727"/>
                        <a:gd name="connsiteX1" fmla="*/ 314325 w 3325572"/>
                        <a:gd name="connsiteY1" fmla="*/ 409575 h 2143727"/>
                        <a:gd name="connsiteX2" fmla="*/ 698147 w 3325572"/>
                        <a:gd name="connsiteY2" fmla="*/ 512025 h 2143727"/>
                        <a:gd name="connsiteX3" fmla="*/ 1309025 w 3325572"/>
                        <a:gd name="connsiteY3" fmla="*/ 442557 h 2143727"/>
                        <a:gd name="connsiteX4" fmla="*/ 1570830 w 3325572"/>
                        <a:gd name="connsiteY4" fmla="*/ 720429 h 2143727"/>
                        <a:gd name="connsiteX5" fmla="*/ 1570831 w 3325572"/>
                        <a:gd name="connsiteY5" fmla="*/ 1415108 h 2143727"/>
                        <a:gd name="connsiteX6" fmla="*/ 3141661 w 3325572"/>
                        <a:gd name="connsiteY6" fmla="*/ 1484576 h 2143727"/>
                        <a:gd name="connsiteX7" fmla="*/ 3228929 w 3325572"/>
                        <a:gd name="connsiteY7" fmla="*/ 2040319 h 2143727"/>
                        <a:gd name="connsiteX8" fmla="*/ 3124200 w 3325572"/>
                        <a:gd name="connsiteY8" fmla="*/ 2105025 h 2143727"/>
                        <a:gd name="connsiteX9" fmla="*/ 3124200 w 3325572"/>
                        <a:gd name="connsiteY9" fmla="*/ 2105025 h 2143727"/>
                        <a:gd name="connsiteX0" fmla="*/ 0 w 3231839"/>
                        <a:gd name="connsiteY0" fmla="*/ 0 h 2143727"/>
                        <a:gd name="connsiteX1" fmla="*/ 314325 w 3231839"/>
                        <a:gd name="connsiteY1" fmla="*/ 409575 h 2143727"/>
                        <a:gd name="connsiteX2" fmla="*/ 698147 w 3231839"/>
                        <a:gd name="connsiteY2" fmla="*/ 512025 h 2143727"/>
                        <a:gd name="connsiteX3" fmla="*/ 1309025 w 3231839"/>
                        <a:gd name="connsiteY3" fmla="*/ 442557 h 2143727"/>
                        <a:gd name="connsiteX4" fmla="*/ 1570830 w 3231839"/>
                        <a:gd name="connsiteY4" fmla="*/ 720429 h 2143727"/>
                        <a:gd name="connsiteX5" fmla="*/ 1570831 w 3231839"/>
                        <a:gd name="connsiteY5" fmla="*/ 1415108 h 2143727"/>
                        <a:gd name="connsiteX6" fmla="*/ 3141661 w 3231839"/>
                        <a:gd name="connsiteY6" fmla="*/ 1484576 h 2143727"/>
                        <a:gd name="connsiteX7" fmla="*/ 3228929 w 3231839"/>
                        <a:gd name="connsiteY7" fmla="*/ 2040319 h 2143727"/>
                        <a:gd name="connsiteX8" fmla="*/ 3124200 w 3231839"/>
                        <a:gd name="connsiteY8" fmla="*/ 2105025 h 2143727"/>
                        <a:gd name="connsiteX9" fmla="*/ 3124200 w 323183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6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38336"/>
                        <a:gd name="connsiteY0" fmla="*/ 0 h 2143727"/>
                        <a:gd name="connsiteX1" fmla="*/ 314325 w 3238336"/>
                        <a:gd name="connsiteY1" fmla="*/ 409575 h 2143727"/>
                        <a:gd name="connsiteX2" fmla="*/ 698147 w 3238336"/>
                        <a:gd name="connsiteY2" fmla="*/ 512025 h 2143727"/>
                        <a:gd name="connsiteX3" fmla="*/ 1309025 w 3238336"/>
                        <a:gd name="connsiteY3" fmla="*/ 442557 h 2143727"/>
                        <a:gd name="connsiteX4" fmla="*/ 1570830 w 3238336"/>
                        <a:gd name="connsiteY4" fmla="*/ 720429 h 2143727"/>
                        <a:gd name="connsiteX5" fmla="*/ 1570831 w 3238336"/>
                        <a:gd name="connsiteY5" fmla="*/ 1415108 h 2143727"/>
                        <a:gd name="connsiteX6" fmla="*/ 3141661 w 3238336"/>
                        <a:gd name="connsiteY6" fmla="*/ 1484575 h 2143727"/>
                        <a:gd name="connsiteX7" fmla="*/ 3228929 w 3238336"/>
                        <a:gd name="connsiteY7" fmla="*/ 2040319 h 2143727"/>
                        <a:gd name="connsiteX8" fmla="*/ 3124200 w 3238336"/>
                        <a:gd name="connsiteY8" fmla="*/ 2105025 h 2143727"/>
                        <a:gd name="connsiteX9" fmla="*/ 3124200 w 3238336"/>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578002"/>
                        <a:gd name="connsiteY0" fmla="*/ 0 h 2179254"/>
                        <a:gd name="connsiteX1" fmla="*/ 314325 w 3578002"/>
                        <a:gd name="connsiteY1" fmla="*/ 409575 h 2179254"/>
                        <a:gd name="connsiteX2" fmla="*/ 698147 w 3578002"/>
                        <a:gd name="connsiteY2" fmla="*/ 512025 h 2179254"/>
                        <a:gd name="connsiteX3" fmla="*/ 1309025 w 3578002"/>
                        <a:gd name="connsiteY3" fmla="*/ 442557 h 2179254"/>
                        <a:gd name="connsiteX4" fmla="*/ 1570830 w 3578002"/>
                        <a:gd name="connsiteY4" fmla="*/ 720429 h 2179254"/>
                        <a:gd name="connsiteX5" fmla="*/ 1570831 w 3578002"/>
                        <a:gd name="connsiteY5" fmla="*/ 1415108 h 2179254"/>
                        <a:gd name="connsiteX6" fmla="*/ 3141661 w 3578002"/>
                        <a:gd name="connsiteY6" fmla="*/ 1484575 h 2179254"/>
                        <a:gd name="connsiteX7" fmla="*/ 3228929 w 3578002"/>
                        <a:gd name="connsiteY7" fmla="*/ 2040319 h 2179254"/>
                        <a:gd name="connsiteX8" fmla="*/ 3124200 w 3578002"/>
                        <a:gd name="connsiteY8" fmla="*/ 2105025 h 2179254"/>
                        <a:gd name="connsiteX9" fmla="*/ 3578002 w 3578002"/>
                        <a:gd name="connsiteY9" fmla="*/ 2179254 h 2179254"/>
                        <a:gd name="connsiteX0" fmla="*/ 0 w 3578002"/>
                        <a:gd name="connsiteY0" fmla="*/ 0 h 2143727"/>
                        <a:gd name="connsiteX1" fmla="*/ 314325 w 3578002"/>
                        <a:gd name="connsiteY1" fmla="*/ 409575 h 2143727"/>
                        <a:gd name="connsiteX2" fmla="*/ 698147 w 3578002"/>
                        <a:gd name="connsiteY2" fmla="*/ 512025 h 2143727"/>
                        <a:gd name="connsiteX3" fmla="*/ 1309025 w 3578002"/>
                        <a:gd name="connsiteY3" fmla="*/ 442557 h 2143727"/>
                        <a:gd name="connsiteX4" fmla="*/ 1570830 w 3578002"/>
                        <a:gd name="connsiteY4" fmla="*/ 720429 h 2143727"/>
                        <a:gd name="connsiteX5" fmla="*/ 1570831 w 3578002"/>
                        <a:gd name="connsiteY5" fmla="*/ 1415108 h 2143727"/>
                        <a:gd name="connsiteX6" fmla="*/ 3141661 w 3578002"/>
                        <a:gd name="connsiteY6" fmla="*/ 1484575 h 2143727"/>
                        <a:gd name="connsiteX7" fmla="*/ 3228929 w 3578002"/>
                        <a:gd name="connsiteY7" fmla="*/ 2040319 h 2143727"/>
                        <a:gd name="connsiteX8" fmla="*/ 3124200 w 3578002"/>
                        <a:gd name="connsiteY8" fmla="*/ 2105025 h 2143727"/>
                        <a:gd name="connsiteX9" fmla="*/ 3578002 w 3578002"/>
                        <a:gd name="connsiteY9" fmla="*/ 2109786 h 2143727"/>
                        <a:gd name="connsiteX0" fmla="*/ 0 w 3578002"/>
                        <a:gd name="connsiteY0" fmla="*/ 0 h 2144521"/>
                        <a:gd name="connsiteX1" fmla="*/ 314325 w 3578002"/>
                        <a:gd name="connsiteY1" fmla="*/ 409575 h 2144521"/>
                        <a:gd name="connsiteX2" fmla="*/ 698147 w 3578002"/>
                        <a:gd name="connsiteY2" fmla="*/ 512025 h 2144521"/>
                        <a:gd name="connsiteX3" fmla="*/ 1309025 w 3578002"/>
                        <a:gd name="connsiteY3" fmla="*/ 442557 h 2144521"/>
                        <a:gd name="connsiteX4" fmla="*/ 1570830 w 3578002"/>
                        <a:gd name="connsiteY4" fmla="*/ 720429 h 2144521"/>
                        <a:gd name="connsiteX5" fmla="*/ 1570831 w 3578002"/>
                        <a:gd name="connsiteY5" fmla="*/ 1415108 h 2144521"/>
                        <a:gd name="connsiteX6" fmla="*/ 3141661 w 3578002"/>
                        <a:gd name="connsiteY6" fmla="*/ 1484575 h 2144521"/>
                        <a:gd name="connsiteX7" fmla="*/ 3228929 w 3578002"/>
                        <a:gd name="connsiteY7" fmla="*/ 2040319 h 2144521"/>
                        <a:gd name="connsiteX8" fmla="*/ 3578002 w 3578002"/>
                        <a:gd name="connsiteY8" fmla="*/ 2109786 h 2144521"/>
                        <a:gd name="connsiteX0" fmla="*/ 0 w 3578002"/>
                        <a:gd name="connsiteY0" fmla="*/ 0 h 2109786"/>
                        <a:gd name="connsiteX1" fmla="*/ 314325 w 3578002"/>
                        <a:gd name="connsiteY1" fmla="*/ 409575 h 2109786"/>
                        <a:gd name="connsiteX2" fmla="*/ 698147 w 3578002"/>
                        <a:gd name="connsiteY2" fmla="*/ 512025 h 2109786"/>
                        <a:gd name="connsiteX3" fmla="*/ 1309025 w 3578002"/>
                        <a:gd name="connsiteY3" fmla="*/ 442557 h 2109786"/>
                        <a:gd name="connsiteX4" fmla="*/ 1570830 w 3578002"/>
                        <a:gd name="connsiteY4" fmla="*/ 720429 h 2109786"/>
                        <a:gd name="connsiteX5" fmla="*/ 1570831 w 3578002"/>
                        <a:gd name="connsiteY5" fmla="*/ 1415108 h 2109786"/>
                        <a:gd name="connsiteX6" fmla="*/ 3141661 w 3578002"/>
                        <a:gd name="connsiteY6" fmla="*/ 1484575 h 2109786"/>
                        <a:gd name="connsiteX7" fmla="*/ 3228929 w 3578002"/>
                        <a:gd name="connsiteY7" fmla="*/ 1970850 h 2109786"/>
                        <a:gd name="connsiteX8" fmla="*/ 3578002 w 3578002"/>
                        <a:gd name="connsiteY8" fmla="*/ 2109786 h 2109786"/>
                        <a:gd name="connsiteX0" fmla="*/ 0 w 3578002"/>
                        <a:gd name="connsiteY0" fmla="*/ 0 h 2075052"/>
                        <a:gd name="connsiteX1" fmla="*/ 314325 w 3578002"/>
                        <a:gd name="connsiteY1" fmla="*/ 409575 h 2075052"/>
                        <a:gd name="connsiteX2" fmla="*/ 698147 w 3578002"/>
                        <a:gd name="connsiteY2" fmla="*/ 512025 h 2075052"/>
                        <a:gd name="connsiteX3" fmla="*/ 1309025 w 3578002"/>
                        <a:gd name="connsiteY3" fmla="*/ 442557 h 2075052"/>
                        <a:gd name="connsiteX4" fmla="*/ 1570830 w 3578002"/>
                        <a:gd name="connsiteY4" fmla="*/ 720429 h 2075052"/>
                        <a:gd name="connsiteX5" fmla="*/ 1570831 w 3578002"/>
                        <a:gd name="connsiteY5" fmla="*/ 1415108 h 2075052"/>
                        <a:gd name="connsiteX6" fmla="*/ 3141661 w 3578002"/>
                        <a:gd name="connsiteY6" fmla="*/ 1484575 h 2075052"/>
                        <a:gd name="connsiteX7" fmla="*/ 3228929 w 3578002"/>
                        <a:gd name="connsiteY7" fmla="*/ 1970850 h 2075052"/>
                        <a:gd name="connsiteX8" fmla="*/ 3578002 w 3578002"/>
                        <a:gd name="connsiteY8" fmla="*/ 2040318 h 2075052"/>
                        <a:gd name="connsiteX0" fmla="*/ 0 w 3578002"/>
                        <a:gd name="connsiteY0" fmla="*/ 0 h 2040318"/>
                        <a:gd name="connsiteX1" fmla="*/ 314325 w 3578002"/>
                        <a:gd name="connsiteY1" fmla="*/ 409575 h 2040318"/>
                        <a:gd name="connsiteX2" fmla="*/ 698147 w 3578002"/>
                        <a:gd name="connsiteY2" fmla="*/ 512025 h 2040318"/>
                        <a:gd name="connsiteX3" fmla="*/ 1309025 w 3578002"/>
                        <a:gd name="connsiteY3" fmla="*/ 442557 h 2040318"/>
                        <a:gd name="connsiteX4" fmla="*/ 1570830 w 3578002"/>
                        <a:gd name="connsiteY4" fmla="*/ 720429 h 2040318"/>
                        <a:gd name="connsiteX5" fmla="*/ 1570831 w 3578002"/>
                        <a:gd name="connsiteY5" fmla="*/ 1415108 h 2040318"/>
                        <a:gd name="connsiteX6" fmla="*/ 3141661 w 3578002"/>
                        <a:gd name="connsiteY6" fmla="*/ 1484575 h 2040318"/>
                        <a:gd name="connsiteX7" fmla="*/ 3228929 w 3578002"/>
                        <a:gd name="connsiteY7" fmla="*/ 1901382 h 2040318"/>
                        <a:gd name="connsiteX8" fmla="*/ 3578002 w 3578002"/>
                        <a:gd name="connsiteY8" fmla="*/ 2040318 h 2040318"/>
                        <a:gd name="connsiteX0" fmla="*/ 0 w 3578002"/>
                        <a:gd name="connsiteY0" fmla="*/ 0 h 2040318"/>
                        <a:gd name="connsiteX1" fmla="*/ 314325 w 3578002"/>
                        <a:gd name="connsiteY1" fmla="*/ 409575 h 2040318"/>
                        <a:gd name="connsiteX2" fmla="*/ 698147 w 3578002"/>
                        <a:gd name="connsiteY2" fmla="*/ 512025 h 2040318"/>
                        <a:gd name="connsiteX3" fmla="*/ 1309025 w 3578002"/>
                        <a:gd name="connsiteY3" fmla="*/ 442557 h 2040318"/>
                        <a:gd name="connsiteX4" fmla="*/ 1570830 w 3578002"/>
                        <a:gd name="connsiteY4" fmla="*/ 720429 h 2040318"/>
                        <a:gd name="connsiteX5" fmla="*/ 1570831 w 3578002"/>
                        <a:gd name="connsiteY5" fmla="*/ 1415108 h 2040318"/>
                        <a:gd name="connsiteX6" fmla="*/ 3141661 w 3578002"/>
                        <a:gd name="connsiteY6" fmla="*/ 1484575 h 2040318"/>
                        <a:gd name="connsiteX7" fmla="*/ 3228929 w 3578002"/>
                        <a:gd name="connsiteY7" fmla="*/ 1901382 h 2040318"/>
                        <a:gd name="connsiteX8" fmla="*/ 3578002 w 3578002"/>
                        <a:gd name="connsiteY8" fmla="*/ 2040318 h 2040318"/>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141661 w 3578002"/>
                        <a:gd name="connsiteY6" fmla="*/ 1484575 h 2019081"/>
                        <a:gd name="connsiteX7" fmla="*/ 3228929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141661 w 3578002"/>
                        <a:gd name="connsiteY6" fmla="*/ 1484575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8002" h="2019081">
                          <a:moveTo>
                            <a:pt x="0" y="0"/>
                          </a:moveTo>
                          <a:cubicBezTo>
                            <a:pt x="104775" y="158750"/>
                            <a:pt x="197967" y="324238"/>
                            <a:pt x="314325" y="409575"/>
                          </a:cubicBezTo>
                          <a:cubicBezTo>
                            <a:pt x="430683" y="494912"/>
                            <a:pt x="532364" y="506528"/>
                            <a:pt x="698147" y="512025"/>
                          </a:cubicBezTo>
                          <a:cubicBezTo>
                            <a:pt x="863930" y="517522"/>
                            <a:pt x="1178123" y="442557"/>
                            <a:pt x="1309025" y="442557"/>
                          </a:cubicBezTo>
                          <a:cubicBezTo>
                            <a:pt x="1473441" y="436491"/>
                            <a:pt x="1569292" y="493033"/>
                            <a:pt x="1570830" y="720429"/>
                          </a:cubicBezTo>
                          <a:cubicBezTo>
                            <a:pt x="1564944" y="966083"/>
                            <a:pt x="1538780" y="1245158"/>
                            <a:pt x="1570831" y="1415108"/>
                          </a:cubicBezTo>
                          <a:cubicBezTo>
                            <a:pt x="1932116" y="1431957"/>
                            <a:pt x="3004105" y="1418253"/>
                            <a:pt x="3054392" y="1484574"/>
                          </a:cubicBezTo>
                          <a:cubicBezTo>
                            <a:pt x="3169287" y="1525701"/>
                            <a:pt x="3098517" y="1753657"/>
                            <a:pt x="3141660" y="1901382"/>
                          </a:cubicBezTo>
                          <a:cubicBezTo>
                            <a:pt x="3186126" y="2019081"/>
                            <a:pt x="3505279" y="1956378"/>
                            <a:pt x="3578002" y="1970850"/>
                          </a:cubicBezTo>
                        </a:path>
                      </a:pathLst>
                    </a:custGeom>
                    <a:noFill/>
                    <a:ln w="63500" cmpd="tri">
                      <a:solidFill>
                        <a:srgbClr val="7030A0"/>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nvGrpSpPr>
                  <p:cNvPr id="10" name="グループ化 30"/>
                  <p:cNvGrpSpPr>
                    <a:grpSpLocks/>
                  </p:cNvGrpSpPr>
                  <p:nvPr/>
                </p:nvGrpSpPr>
                <p:grpSpPr bwMode="auto">
                  <a:xfrm>
                    <a:off x="1908692" y="2746907"/>
                    <a:ext cx="3818053" cy="2361397"/>
                    <a:chOff x="1908692" y="2746907"/>
                    <a:chExt cx="3818053" cy="2361397"/>
                  </a:xfrm>
                </p:grpSpPr>
                <p:sp>
                  <p:nvSpPr>
                    <p:cNvPr id="113" name="正方形/長方形 112"/>
                    <p:cNvSpPr/>
                    <p:nvPr/>
                  </p:nvSpPr>
                  <p:spPr>
                    <a:xfrm>
                      <a:off x="2268172" y="3356141"/>
                      <a:ext cx="791187" cy="3120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駒川商店街</a:t>
                      </a:r>
                      <a:endParaRPr lang="en-US" altLang="ja-JP" sz="900" dirty="0">
                        <a:solidFill>
                          <a:schemeClr val="tx1"/>
                        </a:solidFill>
                      </a:endParaRPr>
                    </a:p>
                  </p:txBody>
                </p:sp>
                <p:sp>
                  <p:nvSpPr>
                    <p:cNvPr id="114" name="正方形/長方形 113"/>
                    <p:cNvSpPr/>
                    <p:nvPr/>
                  </p:nvSpPr>
                  <p:spPr>
                    <a:xfrm>
                      <a:off x="2772103" y="3211633"/>
                      <a:ext cx="144449" cy="14450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9" name="正方形/長方形 118"/>
                    <p:cNvSpPr/>
                    <p:nvPr/>
                  </p:nvSpPr>
                  <p:spPr>
                    <a:xfrm>
                      <a:off x="4016335" y="2896342"/>
                      <a:ext cx="720604" cy="3120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平野環濠集落</a:t>
                      </a:r>
                      <a:endParaRPr lang="en-US" altLang="ja-JP" sz="900" dirty="0">
                        <a:solidFill>
                          <a:schemeClr val="tx1"/>
                        </a:solidFill>
                      </a:endParaRPr>
                    </a:p>
                  </p:txBody>
                </p:sp>
                <p:sp>
                  <p:nvSpPr>
                    <p:cNvPr id="120" name="正方形/長方形 119"/>
                    <p:cNvSpPr/>
                    <p:nvPr/>
                  </p:nvSpPr>
                  <p:spPr>
                    <a:xfrm>
                      <a:off x="4142727" y="2746907"/>
                      <a:ext cx="142808" cy="1428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22" name="正方形/長方形 121"/>
                    <p:cNvSpPr/>
                    <p:nvPr/>
                  </p:nvSpPr>
                  <p:spPr>
                    <a:xfrm>
                      <a:off x="5006139" y="3343004"/>
                      <a:ext cx="720605" cy="3120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平野川</a:t>
                      </a:r>
                      <a:endParaRPr lang="en-US" altLang="ja-JP" sz="900" dirty="0">
                        <a:solidFill>
                          <a:schemeClr val="tx1"/>
                        </a:solidFill>
                      </a:endParaRPr>
                    </a:p>
                  </p:txBody>
                </p:sp>
                <p:sp>
                  <p:nvSpPr>
                    <p:cNvPr id="123" name="円/楕円 122"/>
                    <p:cNvSpPr/>
                    <p:nvPr/>
                  </p:nvSpPr>
                  <p:spPr>
                    <a:xfrm>
                      <a:off x="2053140" y="3643515"/>
                      <a:ext cx="718963" cy="433525"/>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4" name="正方形/長方形 123"/>
                    <p:cNvSpPr/>
                    <p:nvPr/>
                  </p:nvSpPr>
                  <p:spPr>
                    <a:xfrm>
                      <a:off x="1908691" y="3717412"/>
                      <a:ext cx="1007861" cy="287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長居公園</a:t>
                      </a:r>
                      <a:endParaRPr lang="en-US" altLang="ja-JP" sz="900" dirty="0">
                        <a:solidFill>
                          <a:schemeClr val="tx1"/>
                        </a:solidFill>
                      </a:endParaRPr>
                    </a:p>
                  </p:txBody>
                </p:sp>
                <p:sp>
                  <p:nvSpPr>
                    <p:cNvPr id="125" name="正方形/長方形 124"/>
                    <p:cNvSpPr/>
                    <p:nvPr/>
                  </p:nvSpPr>
                  <p:spPr>
                    <a:xfrm>
                      <a:off x="2988776" y="4794656"/>
                      <a:ext cx="1080086" cy="3136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大和川</a:t>
                      </a:r>
                      <a:endParaRPr lang="en-US" altLang="ja-JP" sz="900" dirty="0">
                        <a:solidFill>
                          <a:schemeClr val="tx1"/>
                        </a:solidFill>
                      </a:endParaRPr>
                    </a:p>
                  </p:txBody>
                </p:sp>
              </p:grpSp>
            </p:grpSp>
            <p:sp>
              <p:nvSpPr>
                <p:cNvPr id="93" name="正方形/長方形 92"/>
                <p:cNvSpPr/>
                <p:nvPr/>
              </p:nvSpPr>
              <p:spPr>
                <a:xfrm>
                  <a:off x="2878798" y="4466227"/>
                  <a:ext cx="146091" cy="14286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94" name="正方形/長方形 93"/>
                <p:cNvSpPr/>
                <p:nvPr/>
              </p:nvSpPr>
              <p:spPr>
                <a:xfrm>
                  <a:off x="4948689" y="3994933"/>
                  <a:ext cx="146090" cy="144508"/>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99" name="正方形/長方形 98"/>
                <p:cNvSpPr/>
                <p:nvPr/>
              </p:nvSpPr>
              <p:spPr>
                <a:xfrm>
                  <a:off x="4643376" y="2924258"/>
                  <a:ext cx="146090" cy="14286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00" name="円/楕円 99"/>
                <p:cNvSpPr/>
                <p:nvPr/>
              </p:nvSpPr>
              <p:spPr>
                <a:xfrm>
                  <a:off x="3546875" y="3195211"/>
                  <a:ext cx="216674" cy="216762"/>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2" name="正方形/長方形 81"/>
              <p:cNvSpPr/>
              <p:nvPr/>
            </p:nvSpPr>
            <p:spPr>
              <a:xfrm rot="1052969">
                <a:off x="4113181" y="2351152"/>
                <a:ext cx="797753" cy="25289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大和路線</a:t>
                </a:r>
              </a:p>
            </p:txBody>
          </p:sp>
          <p:sp>
            <p:nvSpPr>
              <p:cNvPr id="85" name="正方形/長方形 84"/>
              <p:cNvSpPr/>
              <p:nvPr/>
            </p:nvSpPr>
            <p:spPr>
              <a:xfrm rot="1679556">
                <a:off x="4638451" y="1815814"/>
                <a:ext cx="1073520" cy="4154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おおさか東線</a:t>
                </a:r>
              </a:p>
            </p:txBody>
          </p:sp>
          <p:sp>
            <p:nvSpPr>
              <p:cNvPr id="90" name="正方形/長方形 89"/>
              <p:cNvSpPr/>
              <p:nvPr/>
            </p:nvSpPr>
            <p:spPr>
              <a:xfrm rot="4106946">
                <a:off x="2679180" y="2581940"/>
                <a:ext cx="871977" cy="3282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近鉄</a:t>
                </a:r>
                <a:endParaRPr lang="en-US" altLang="ja-JP" sz="900" dirty="0">
                  <a:solidFill>
                    <a:schemeClr val="tx1"/>
                  </a:solidFill>
                </a:endParaRPr>
              </a:p>
              <a:p>
                <a:pPr algn="ctr">
                  <a:defRPr/>
                </a:pPr>
                <a:r>
                  <a:rPr lang="ja-JP" altLang="en-US" sz="900" dirty="0">
                    <a:solidFill>
                      <a:schemeClr val="tx1"/>
                    </a:solidFill>
                  </a:rPr>
                  <a:t>南大阪線</a:t>
                </a:r>
              </a:p>
            </p:txBody>
          </p:sp>
          <p:sp>
            <p:nvSpPr>
              <p:cNvPr id="91" name="正方形/長方形 90"/>
              <p:cNvSpPr/>
              <p:nvPr/>
            </p:nvSpPr>
            <p:spPr>
              <a:xfrm rot="21269711">
                <a:off x="4226443" y="3804445"/>
                <a:ext cx="709114" cy="3103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7030A0"/>
                    </a:solidFill>
                  </a:rPr>
                  <a:t>地下鉄</a:t>
                </a:r>
                <a:endParaRPr lang="en-US" altLang="ja-JP" sz="900" dirty="0">
                  <a:solidFill>
                    <a:srgbClr val="7030A0"/>
                  </a:solidFill>
                </a:endParaRPr>
              </a:p>
              <a:p>
                <a:pPr algn="ctr">
                  <a:defRPr/>
                </a:pPr>
                <a:r>
                  <a:rPr lang="ja-JP" altLang="en-US" sz="900" dirty="0">
                    <a:solidFill>
                      <a:srgbClr val="7030A0"/>
                    </a:solidFill>
                  </a:rPr>
                  <a:t>谷町線</a:t>
                </a:r>
              </a:p>
            </p:txBody>
          </p:sp>
        </p:grpSp>
        <p:sp>
          <p:nvSpPr>
            <p:cNvPr id="75" name="正方形/長方形 74"/>
            <p:cNvSpPr/>
            <p:nvPr/>
          </p:nvSpPr>
          <p:spPr bwMode="gray">
            <a:xfrm>
              <a:off x="6444380" y="1915693"/>
              <a:ext cx="649185" cy="2174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平野駅</a:t>
              </a:r>
            </a:p>
          </p:txBody>
        </p:sp>
        <p:cxnSp>
          <p:nvCxnSpPr>
            <p:cNvPr id="76" name="直線コネクタ 75"/>
            <p:cNvCxnSpPr>
              <a:stCxn id="75" idx="2"/>
              <a:endCxn id="77" idx="0"/>
            </p:cNvCxnSpPr>
            <p:nvPr/>
          </p:nvCxnSpPr>
          <p:spPr bwMode="gray">
            <a:xfrm>
              <a:off x="6768179" y="2133181"/>
              <a:ext cx="249198" cy="455616"/>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7" name="円/楕円 76"/>
            <p:cNvSpPr/>
            <p:nvPr/>
          </p:nvSpPr>
          <p:spPr bwMode="gray">
            <a:xfrm>
              <a:off x="6885635" y="2588798"/>
              <a:ext cx="263484" cy="263527"/>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8" name="正方形/長方形 77"/>
            <p:cNvSpPr/>
            <p:nvPr/>
          </p:nvSpPr>
          <p:spPr bwMode="gray">
            <a:xfrm>
              <a:off x="4068266" y="3357153"/>
              <a:ext cx="1080918" cy="4270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駒川中野駅・針中野駅</a:t>
              </a:r>
            </a:p>
          </p:txBody>
        </p:sp>
        <p:cxnSp>
          <p:nvCxnSpPr>
            <p:cNvPr id="79" name="直線コネクタ 78"/>
            <p:cNvCxnSpPr>
              <a:stCxn id="78" idx="3"/>
              <a:endCxn id="80" idx="2"/>
            </p:cNvCxnSpPr>
            <p:nvPr/>
          </p:nvCxnSpPr>
          <p:spPr bwMode="gray">
            <a:xfrm flipV="1">
              <a:off x="5149184" y="3560354"/>
              <a:ext cx="792037" cy="1111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0" name="円/楕円 79"/>
            <p:cNvSpPr/>
            <p:nvPr/>
          </p:nvSpPr>
          <p:spPr bwMode="gray">
            <a:xfrm>
              <a:off x="5941221" y="3428590"/>
              <a:ext cx="263484" cy="263527"/>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11" name="グループ化 91"/>
          <p:cNvGrpSpPr>
            <a:grpSpLocks/>
          </p:cNvGrpSpPr>
          <p:nvPr/>
        </p:nvGrpSpPr>
        <p:grpSpPr bwMode="auto">
          <a:xfrm>
            <a:off x="4102100" y="378792"/>
            <a:ext cx="2198092" cy="1970087"/>
            <a:chOff x="683568" y="3212978"/>
            <a:chExt cx="2863688" cy="2566101"/>
          </a:xfrm>
        </p:grpSpPr>
        <p:grpSp>
          <p:nvGrpSpPr>
            <p:cNvPr id="12" name="グループ化 64"/>
            <p:cNvGrpSpPr>
              <a:grpSpLocks/>
            </p:cNvGrpSpPr>
            <p:nvPr/>
          </p:nvGrpSpPr>
          <p:grpSpPr bwMode="auto">
            <a:xfrm>
              <a:off x="683568" y="3212978"/>
              <a:ext cx="2863688" cy="2566101"/>
              <a:chOff x="5508104" y="3645026"/>
              <a:chExt cx="2863688" cy="2566101"/>
            </a:xfrm>
          </p:grpSpPr>
          <p:sp>
            <p:nvSpPr>
              <p:cNvPr id="53262" name="Rectangle 63"/>
              <p:cNvSpPr>
                <a:spLocks noChangeArrowheads="1"/>
              </p:cNvSpPr>
              <p:nvPr/>
            </p:nvSpPr>
            <p:spPr bwMode="auto">
              <a:xfrm>
                <a:off x="5508104" y="3645026"/>
                <a:ext cx="2769876" cy="1909553"/>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53263"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3264" name="Line 66"/>
              <p:cNvSpPr>
                <a:spLocks noChangeShapeType="1"/>
              </p:cNvSpPr>
              <p:nvPr/>
            </p:nvSpPr>
            <p:spPr bwMode="auto">
              <a:xfrm>
                <a:off x="5566842" y="4150715"/>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3265"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出張所</a:t>
                </a:r>
                <a:r>
                  <a:rPr lang="ja-JP" altLang="en-US" sz="1000" dirty="0">
                    <a:solidFill>
                      <a:srgbClr val="000000"/>
                    </a:solidFill>
                    <a:latin typeface="ＭＳ ゴシック" pitchFamily="49" charset="-128"/>
                    <a:ea typeface="ＭＳ ゴシック" pitchFamily="49" charset="-128"/>
                  </a:rPr>
                  <a:t>等</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45" name="円/楕円 144"/>
              <p:cNvSpPr/>
              <p:nvPr/>
            </p:nvSpPr>
            <p:spPr>
              <a:xfrm>
                <a:off x="5679766" y="4955991"/>
                <a:ext cx="144774"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6" name="円/楕円 145"/>
              <p:cNvSpPr/>
              <p:nvPr/>
            </p:nvSpPr>
            <p:spPr>
              <a:xfrm>
                <a:off x="5652878" y="4621012"/>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53268"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3269" name="Line 68"/>
              <p:cNvSpPr>
                <a:spLocks noChangeShapeType="1"/>
              </p:cNvSpPr>
              <p:nvPr/>
            </p:nvSpPr>
            <p:spPr bwMode="auto">
              <a:xfrm>
                <a:off x="5580112"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140" name="正方形/長方形 139"/>
            <p:cNvSpPr/>
            <p:nvPr/>
          </p:nvSpPr>
          <p:spPr>
            <a:xfrm>
              <a:off x="861434" y="4809295"/>
              <a:ext cx="144774" cy="14474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grpSp>
      <p:sp>
        <p:nvSpPr>
          <p:cNvPr id="60" name="正方形/長方形 27"/>
          <p:cNvSpPr>
            <a:spLocks noChangeArrowheads="1"/>
          </p:cNvSpPr>
          <p:nvPr/>
        </p:nvSpPr>
        <p:spPr bwMode="auto">
          <a:xfrm>
            <a:off x="8112125" y="6657477"/>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４９</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738985339"/>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タイトル 3"/>
          <p:cNvSpPr txBox="1">
            <a:spLocks/>
          </p:cNvSpPr>
          <p:nvPr/>
        </p:nvSpPr>
        <p:spPr bwMode="auto">
          <a:xfrm>
            <a:off x="107950" y="620712"/>
            <a:ext cx="8928100" cy="618013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54276" name="テキスト ボックス 24"/>
          <p:cNvSpPr txBox="1">
            <a:spLocks noChangeArrowheads="1"/>
          </p:cNvSpPr>
          <p:nvPr/>
        </p:nvSpPr>
        <p:spPr bwMode="auto">
          <a:xfrm>
            <a:off x="179388" y="765175"/>
            <a:ext cx="360362" cy="5949950"/>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54277" name="Rectangle 86"/>
          <p:cNvSpPr>
            <a:spLocks noChangeArrowheads="1"/>
          </p:cNvSpPr>
          <p:nvPr/>
        </p:nvSpPr>
        <p:spPr bwMode="auto">
          <a:xfrm>
            <a:off x="2967038" y="17002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54278"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54279"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54280"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54281" name="テキスト ボックス 35"/>
          <p:cNvSpPr txBox="1">
            <a:spLocks noChangeArrowheads="1"/>
          </p:cNvSpPr>
          <p:nvPr/>
        </p:nvSpPr>
        <p:spPr bwMode="auto">
          <a:xfrm>
            <a:off x="6740525"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54282"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54283" name="テキスト ボックス 37"/>
          <p:cNvSpPr txBox="1">
            <a:spLocks noChangeArrowheads="1"/>
          </p:cNvSpPr>
          <p:nvPr/>
        </p:nvSpPr>
        <p:spPr bwMode="auto">
          <a:xfrm>
            <a:off x="8316913" y="6632575"/>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54284"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第八区（東住吉区・平野区）</a:t>
            </a:r>
          </a:p>
        </p:txBody>
      </p:sp>
      <p:sp>
        <p:nvSpPr>
          <p:cNvPr id="54285" name="タイトル 3"/>
          <p:cNvSpPr>
            <a:spLocks/>
          </p:cNvSpPr>
          <p:nvPr/>
        </p:nvSpPr>
        <p:spPr bwMode="gray">
          <a:xfrm>
            <a:off x="623888" y="765175"/>
            <a:ext cx="8208962" cy="863600"/>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5134" name="テキスト ボックス 17"/>
          <p:cNvSpPr txBox="1">
            <a:spLocks noChangeArrowheads="1"/>
          </p:cNvSpPr>
          <p:nvPr/>
        </p:nvSpPr>
        <p:spPr bwMode="auto">
          <a:xfrm>
            <a:off x="539750" y="765175"/>
            <a:ext cx="8208963" cy="1090613"/>
          </a:xfrm>
          <a:prstGeom prst="rect">
            <a:avLst/>
          </a:prstGeom>
          <a:noFill/>
          <a:ln w="9525">
            <a:noFill/>
            <a:miter lim="800000"/>
            <a:headEnd/>
            <a:tailEnd/>
          </a:ln>
        </p:spPr>
        <p:txBody>
          <a:bodyPr>
            <a:spAutoFit/>
          </a:bodyPr>
          <a:lstStyle/>
          <a:p>
            <a:pPr marL="85725">
              <a:lnSpc>
                <a:spcPts val="1000"/>
              </a:lnSpc>
              <a:buFont typeface="Wingdings" pitchFamily="2" charset="2"/>
              <a:buNone/>
              <a:defRPr/>
            </a:pPr>
            <a:r>
              <a:rPr lang="ja-JP" altLang="en-US" sz="1150" dirty="0">
                <a:solidFill>
                  <a:srgbClr val="000000"/>
                </a:solidFill>
                <a:latin typeface="ＭＳ Ｐゴシック" charset="-128"/>
              </a:rPr>
              <a:t>○</a:t>
            </a:r>
            <a:r>
              <a:rPr lang="ja-JP" altLang="ja-JP" sz="1150" dirty="0">
                <a:latin typeface="ＭＳ Ｐゴシック" charset="-128"/>
              </a:rPr>
              <a:t>平成</a:t>
            </a:r>
            <a:r>
              <a:rPr lang="en-US" altLang="ja-JP" sz="1150" dirty="0">
                <a:latin typeface="ＭＳ Ｐゴシック" charset="-128"/>
              </a:rPr>
              <a:t>27</a:t>
            </a:r>
            <a:r>
              <a:rPr lang="ja-JP" altLang="ja-JP" sz="1150" dirty="0">
                <a:latin typeface="ＭＳ Ｐゴシック" charset="-128"/>
              </a:rPr>
              <a:t>年の人口は、</a:t>
            </a:r>
            <a:r>
              <a:rPr lang="en-US" altLang="ja-JP" sz="1150" dirty="0">
                <a:latin typeface="ＭＳ Ｐゴシック" charset="-128"/>
              </a:rPr>
              <a:t>322,932</a:t>
            </a:r>
            <a:r>
              <a:rPr lang="ja-JP" altLang="ja-JP" sz="1150" dirty="0">
                <a:latin typeface="ＭＳ Ｐゴシック" charset="-128"/>
              </a:rPr>
              <a:t>人で人口推移を</a:t>
            </a:r>
            <a:r>
              <a:rPr lang="ja-JP" altLang="ja-JP" sz="1150" dirty="0" smtClean="0">
                <a:latin typeface="ＭＳ Ｐゴシック" charset="-128"/>
              </a:rPr>
              <a:t>見ると</a:t>
            </a:r>
            <a:r>
              <a:rPr lang="ja-JP" altLang="en-US" sz="1150" dirty="0" smtClean="0">
                <a:latin typeface="ＭＳ Ｐゴシック" charset="-128"/>
              </a:rPr>
              <a:t>減少</a:t>
            </a:r>
            <a:r>
              <a:rPr lang="ja-JP" altLang="ja-JP" sz="1150" dirty="0" smtClean="0">
                <a:latin typeface="ＭＳ Ｐゴシック" charset="-128"/>
              </a:rPr>
              <a:t>傾向</a:t>
            </a:r>
            <a:endParaRPr lang="ja-JP" altLang="en-US" sz="1150" dirty="0">
              <a:solidFill>
                <a:srgbClr val="000000"/>
              </a:solidFill>
              <a:latin typeface="ＭＳ Ｐゴシック" charset="-128"/>
            </a:endParaRPr>
          </a:p>
          <a:p>
            <a:pPr marL="85725">
              <a:lnSpc>
                <a:spcPts val="1000"/>
              </a:lnSpc>
              <a:spcBef>
                <a:spcPct val="50000"/>
              </a:spcBef>
              <a:defRPr/>
            </a:pPr>
            <a:r>
              <a:rPr lang="ja-JP" altLang="ja-JP" sz="1150" dirty="0">
                <a:latin typeface="ＭＳ Ｐゴシック" charset="-128"/>
              </a:rPr>
              <a:t>○</a:t>
            </a:r>
            <a:r>
              <a:rPr lang="ja-JP" altLang="en-US" sz="1150" dirty="0">
                <a:solidFill>
                  <a:srgbClr val="000000"/>
                </a:solidFill>
                <a:latin typeface="ＭＳ Ｐゴシック" pitchFamily="50" charset="-128"/>
                <a:ea typeface="ＭＳ Ｐゴシック" pitchFamily="50" charset="-128"/>
                <a:cs typeface="Times New Roman" pitchFamily="18" charset="0"/>
              </a:rPr>
              <a:t>平成</a:t>
            </a:r>
            <a:r>
              <a:rPr lang="en-US" altLang="ja-JP" sz="1150" dirty="0">
                <a:solidFill>
                  <a:srgbClr val="000000"/>
                </a:solidFill>
                <a:latin typeface="ＭＳ Ｐゴシック" pitchFamily="50" charset="-128"/>
                <a:ea typeface="ＭＳ Ｐゴシック" pitchFamily="50" charset="-128"/>
                <a:cs typeface="Times New Roman" pitchFamily="18" charset="0"/>
              </a:rPr>
              <a:t>27</a:t>
            </a:r>
            <a:r>
              <a:rPr lang="ja-JP" altLang="en-US" sz="1150" dirty="0">
                <a:solidFill>
                  <a:srgbClr val="000000"/>
                </a:solidFill>
                <a:latin typeface="ＭＳ Ｐゴシック" pitchFamily="50" charset="-128"/>
                <a:ea typeface="ＭＳ Ｐゴシック" pitchFamily="50" charset="-128"/>
                <a:cs typeface="Times New Roman" pitchFamily="18" charset="0"/>
              </a:rPr>
              <a:t>年の年少人口</a:t>
            </a:r>
            <a:r>
              <a:rPr lang="en-US" altLang="ja-JP" sz="1150" dirty="0">
                <a:solidFill>
                  <a:srgbClr val="000000"/>
                </a:solidFill>
                <a:latin typeface="ＭＳ Ｐゴシック" pitchFamily="50" charset="-128"/>
                <a:ea typeface="ＭＳ Ｐゴシック" pitchFamily="50" charset="-128"/>
                <a:cs typeface="Times New Roman" pitchFamily="18" charset="0"/>
              </a:rPr>
              <a:t>(15</a:t>
            </a:r>
            <a:r>
              <a:rPr lang="ja-JP" altLang="en-US" sz="1150" dirty="0">
                <a:solidFill>
                  <a:srgbClr val="000000"/>
                </a:solidFill>
                <a:latin typeface="ＭＳ Ｐゴシック" pitchFamily="50" charset="-128"/>
                <a:ea typeface="ＭＳ Ｐゴシック" pitchFamily="50" charset="-128"/>
                <a:cs typeface="Times New Roman" pitchFamily="18" charset="0"/>
              </a:rPr>
              <a:t>歳未満</a:t>
            </a:r>
            <a:r>
              <a:rPr lang="en-US" altLang="ja-JP" sz="1150" dirty="0">
                <a:solidFill>
                  <a:srgbClr val="000000"/>
                </a:solidFill>
                <a:latin typeface="ＭＳ Ｐゴシック" pitchFamily="50" charset="-128"/>
                <a:ea typeface="ＭＳ Ｐゴシック" pitchFamily="50" charset="-128"/>
                <a:cs typeface="Times New Roman" pitchFamily="18" charset="0"/>
              </a:rPr>
              <a:t>)</a:t>
            </a:r>
            <a:r>
              <a:rPr lang="ja-JP" altLang="en-US" sz="1150" dirty="0">
                <a:solidFill>
                  <a:srgbClr val="000000"/>
                </a:solidFill>
                <a:latin typeface="ＭＳ Ｐゴシック" pitchFamily="50" charset="-128"/>
                <a:ea typeface="ＭＳ Ｐゴシック" pitchFamily="50" charset="-128"/>
                <a:cs typeface="Times New Roman" pitchFamily="18" charset="0"/>
              </a:rPr>
              <a:t>の割合</a:t>
            </a:r>
            <a:r>
              <a:rPr lang="en-US" altLang="ja-JP" sz="1150" dirty="0">
                <a:solidFill>
                  <a:srgbClr val="000000"/>
                </a:solidFill>
                <a:latin typeface="ＭＳ Ｐゴシック" pitchFamily="50" charset="-128"/>
                <a:ea typeface="ＭＳ Ｐゴシック" pitchFamily="50" charset="-128"/>
                <a:cs typeface="Times New Roman" pitchFamily="18" charset="0"/>
              </a:rPr>
              <a:t>12.1</a:t>
            </a:r>
            <a:r>
              <a:rPr lang="ja-JP" altLang="en-US" sz="1150" dirty="0">
                <a:solidFill>
                  <a:srgbClr val="000000"/>
                </a:solidFill>
                <a:latin typeface="ＭＳ Ｐゴシック" pitchFamily="50" charset="-128"/>
                <a:ea typeface="ＭＳ Ｐゴシック" pitchFamily="50" charset="-128"/>
                <a:cs typeface="Times New Roman" pitchFamily="18" charset="0"/>
              </a:rPr>
              <a:t>％は総合区</a:t>
            </a:r>
            <a:r>
              <a:rPr lang="en-US" altLang="ja-JP" sz="1150" dirty="0">
                <a:solidFill>
                  <a:srgbClr val="000000"/>
                </a:solidFill>
                <a:latin typeface="ＭＳ Ｐゴシック" pitchFamily="50" charset="-128"/>
                <a:ea typeface="ＭＳ Ｐゴシック" pitchFamily="50" charset="-128"/>
                <a:cs typeface="Times New Roman" pitchFamily="18" charset="0"/>
              </a:rPr>
              <a:t>(8</a:t>
            </a:r>
            <a:r>
              <a:rPr lang="ja-JP" altLang="en-US" sz="1150" dirty="0">
                <a:solidFill>
                  <a:srgbClr val="000000"/>
                </a:solidFill>
                <a:latin typeface="ＭＳ Ｐゴシック" pitchFamily="50" charset="-128"/>
                <a:ea typeface="ＭＳ Ｐゴシック" pitchFamily="50" charset="-128"/>
                <a:cs typeface="Times New Roman" pitchFamily="18" charset="0"/>
              </a:rPr>
              <a:t>区</a:t>
            </a:r>
            <a:r>
              <a:rPr lang="en-US" altLang="ja-JP" sz="1150" dirty="0">
                <a:solidFill>
                  <a:srgbClr val="000000"/>
                </a:solidFill>
                <a:latin typeface="ＭＳ Ｐゴシック" pitchFamily="50" charset="-128"/>
                <a:ea typeface="ＭＳ Ｐゴシック" pitchFamily="50" charset="-128"/>
                <a:cs typeface="Times New Roman" pitchFamily="18" charset="0"/>
              </a:rPr>
              <a:t>)</a:t>
            </a:r>
            <a:r>
              <a:rPr lang="ja-JP" altLang="en-US" sz="1150" dirty="0">
                <a:solidFill>
                  <a:srgbClr val="000000"/>
                </a:solidFill>
                <a:latin typeface="ＭＳ Ｐゴシック" pitchFamily="50" charset="-128"/>
                <a:ea typeface="ＭＳ Ｐゴシック" pitchFamily="50" charset="-128"/>
                <a:cs typeface="Times New Roman" pitchFamily="18" charset="0"/>
              </a:rPr>
              <a:t>平均</a:t>
            </a:r>
            <a:r>
              <a:rPr lang="en-US" altLang="ja-JP" sz="1150" dirty="0">
                <a:solidFill>
                  <a:srgbClr val="000000"/>
                </a:solidFill>
                <a:latin typeface="ＭＳ Ｐゴシック" pitchFamily="50" charset="-128"/>
                <a:ea typeface="ＭＳ Ｐゴシック" pitchFamily="50" charset="-128"/>
                <a:cs typeface="Times New Roman" pitchFamily="18" charset="0"/>
              </a:rPr>
              <a:t>11.2</a:t>
            </a:r>
            <a:r>
              <a:rPr lang="ja-JP" altLang="en-US" sz="1150" dirty="0">
                <a:solidFill>
                  <a:srgbClr val="000000"/>
                </a:solidFill>
                <a:latin typeface="ＭＳ Ｐゴシック" pitchFamily="50" charset="-128"/>
                <a:ea typeface="ＭＳ Ｐゴシック" pitchFamily="50" charset="-128"/>
                <a:cs typeface="Times New Roman" pitchFamily="18" charset="0"/>
              </a:rPr>
              <a:t>％を上回り、老年人口</a:t>
            </a:r>
            <a:r>
              <a:rPr lang="en-US" altLang="ja-JP" sz="1150" dirty="0">
                <a:solidFill>
                  <a:srgbClr val="000000"/>
                </a:solidFill>
                <a:latin typeface="ＭＳ Ｐゴシック" pitchFamily="50" charset="-128"/>
                <a:ea typeface="ＭＳ Ｐゴシック" pitchFamily="50" charset="-128"/>
                <a:cs typeface="Times New Roman" pitchFamily="18" charset="0"/>
              </a:rPr>
              <a:t>(65</a:t>
            </a:r>
            <a:r>
              <a:rPr lang="ja-JP" altLang="en-US" sz="1150" dirty="0">
                <a:solidFill>
                  <a:srgbClr val="000000"/>
                </a:solidFill>
                <a:latin typeface="ＭＳ Ｐゴシック" pitchFamily="50" charset="-128"/>
                <a:ea typeface="ＭＳ Ｐゴシック" pitchFamily="50" charset="-128"/>
                <a:cs typeface="Times New Roman" pitchFamily="18" charset="0"/>
              </a:rPr>
              <a:t>歳以上</a:t>
            </a:r>
            <a:r>
              <a:rPr lang="en-US" altLang="ja-JP" sz="1150" dirty="0">
                <a:solidFill>
                  <a:srgbClr val="000000"/>
                </a:solidFill>
                <a:latin typeface="ＭＳ Ｐゴシック" pitchFamily="50" charset="-128"/>
                <a:ea typeface="ＭＳ Ｐゴシック" pitchFamily="50" charset="-128"/>
                <a:cs typeface="Times New Roman" pitchFamily="18" charset="0"/>
              </a:rPr>
              <a:t>)</a:t>
            </a:r>
            <a:r>
              <a:rPr lang="ja-JP" altLang="en-US" sz="1150" dirty="0">
                <a:solidFill>
                  <a:srgbClr val="000000"/>
                </a:solidFill>
                <a:latin typeface="ＭＳ Ｐゴシック" pitchFamily="50" charset="-128"/>
                <a:ea typeface="ＭＳ Ｐゴシック" pitchFamily="50" charset="-128"/>
                <a:cs typeface="Times New Roman" pitchFamily="18" charset="0"/>
              </a:rPr>
              <a:t>の割合</a:t>
            </a:r>
            <a:r>
              <a:rPr lang="en-US" altLang="ja-JP" sz="1150" dirty="0">
                <a:solidFill>
                  <a:srgbClr val="000000"/>
                </a:solidFill>
                <a:latin typeface="ＭＳ Ｐゴシック" pitchFamily="50" charset="-128"/>
                <a:ea typeface="ＭＳ Ｐゴシック" pitchFamily="50" charset="-128"/>
                <a:cs typeface="Times New Roman" pitchFamily="18" charset="0"/>
              </a:rPr>
              <a:t>28.2</a:t>
            </a:r>
            <a:r>
              <a:rPr lang="ja-JP" altLang="en-US" sz="1150" dirty="0">
                <a:solidFill>
                  <a:srgbClr val="000000"/>
                </a:solidFill>
                <a:latin typeface="ＭＳ Ｐゴシック" pitchFamily="50" charset="-128"/>
                <a:ea typeface="ＭＳ Ｐゴシック" pitchFamily="50" charset="-128"/>
                <a:cs typeface="Times New Roman" pitchFamily="18" charset="0"/>
              </a:rPr>
              <a:t>％は総</a:t>
            </a:r>
            <a:endParaRPr lang="en-US" altLang="ja-JP" sz="1150" dirty="0">
              <a:solidFill>
                <a:srgbClr val="000000"/>
              </a:solidFill>
              <a:latin typeface="ＭＳ Ｐゴシック" pitchFamily="50" charset="-128"/>
              <a:ea typeface="ＭＳ Ｐゴシック" pitchFamily="50" charset="-128"/>
              <a:cs typeface="Times New Roman" pitchFamily="18" charset="0"/>
            </a:endParaRPr>
          </a:p>
          <a:p>
            <a:pPr marL="85725">
              <a:lnSpc>
                <a:spcPts val="1000"/>
              </a:lnSpc>
              <a:spcBef>
                <a:spcPct val="50000"/>
              </a:spcBef>
              <a:defRPr/>
            </a:pPr>
            <a:r>
              <a:rPr lang="en-US" altLang="ja-JP" sz="1150" dirty="0">
                <a:solidFill>
                  <a:srgbClr val="000000"/>
                </a:solidFill>
                <a:latin typeface="ＭＳ Ｐゴシック" pitchFamily="50" charset="-128"/>
                <a:ea typeface="ＭＳ Ｐゴシック" pitchFamily="50" charset="-128"/>
                <a:cs typeface="Times New Roman" pitchFamily="18" charset="0"/>
              </a:rPr>
              <a:t>   </a:t>
            </a:r>
            <a:r>
              <a:rPr lang="ja-JP" altLang="en-US" sz="1150" dirty="0">
                <a:solidFill>
                  <a:srgbClr val="000000"/>
                </a:solidFill>
                <a:latin typeface="ＭＳ Ｐゴシック" pitchFamily="50" charset="-128"/>
                <a:ea typeface="ＭＳ Ｐゴシック" pitchFamily="50" charset="-128"/>
                <a:cs typeface="Times New Roman" pitchFamily="18" charset="0"/>
              </a:rPr>
              <a:t>合区</a:t>
            </a:r>
            <a:r>
              <a:rPr lang="en-US" altLang="ja-JP" sz="1150" dirty="0">
                <a:solidFill>
                  <a:srgbClr val="000000"/>
                </a:solidFill>
                <a:latin typeface="ＭＳ Ｐゴシック" pitchFamily="50" charset="-128"/>
                <a:ea typeface="ＭＳ Ｐゴシック" pitchFamily="50" charset="-128"/>
                <a:cs typeface="Times New Roman" pitchFamily="18" charset="0"/>
              </a:rPr>
              <a:t>(8</a:t>
            </a:r>
            <a:r>
              <a:rPr lang="ja-JP" altLang="en-US" sz="1150" dirty="0">
                <a:solidFill>
                  <a:srgbClr val="000000"/>
                </a:solidFill>
                <a:latin typeface="ＭＳ Ｐゴシック" pitchFamily="50" charset="-128"/>
                <a:ea typeface="ＭＳ Ｐゴシック" pitchFamily="50" charset="-128"/>
                <a:cs typeface="Times New Roman" pitchFamily="18" charset="0"/>
              </a:rPr>
              <a:t>区</a:t>
            </a:r>
            <a:r>
              <a:rPr lang="en-US" altLang="ja-JP" sz="1150" dirty="0">
                <a:solidFill>
                  <a:srgbClr val="000000"/>
                </a:solidFill>
                <a:latin typeface="ＭＳ Ｐゴシック" pitchFamily="50" charset="-128"/>
                <a:ea typeface="ＭＳ Ｐゴシック" pitchFamily="50" charset="-128"/>
                <a:cs typeface="Times New Roman" pitchFamily="18" charset="0"/>
              </a:rPr>
              <a:t>)</a:t>
            </a:r>
            <a:r>
              <a:rPr lang="ja-JP" altLang="en-US" sz="1150" dirty="0">
                <a:solidFill>
                  <a:srgbClr val="000000"/>
                </a:solidFill>
                <a:latin typeface="ＭＳ Ｐゴシック" pitchFamily="50" charset="-128"/>
                <a:ea typeface="ＭＳ Ｐゴシック" pitchFamily="50" charset="-128"/>
                <a:cs typeface="Times New Roman" pitchFamily="18" charset="0"/>
              </a:rPr>
              <a:t>平均</a:t>
            </a:r>
            <a:r>
              <a:rPr lang="en-US" altLang="ja-JP" sz="1150" dirty="0">
                <a:solidFill>
                  <a:srgbClr val="000000"/>
                </a:solidFill>
                <a:latin typeface="ＭＳ Ｐゴシック" pitchFamily="50" charset="-128"/>
                <a:ea typeface="ＭＳ Ｐゴシック" pitchFamily="50" charset="-128"/>
                <a:cs typeface="Times New Roman" pitchFamily="18" charset="0"/>
              </a:rPr>
              <a:t>25.1</a:t>
            </a:r>
            <a:r>
              <a:rPr lang="ja-JP" altLang="en-US" sz="1150" dirty="0">
                <a:solidFill>
                  <a:srgbClr val="000000"/>
                </a:solidFill>
                <a:latin typeface="ＭＳ Ｐゴシック" pitchFamily="50" charset="-128"/>
                <a:ea typeface="ＭＳ Ｐゴシック" pitchFamily="50" charset="-128"/>
                <a:cs typeface="Times New Roman" pitchFamily="18" charset="0"/>
              </a:rPr>
              <a:t>％を上回っている</a:t>
            </a:r>
            <a:endParaRPr lang="ja-JP" altLang="ja-JP" sz="1150" dirty="0">
              <a:latin typeface="ＭＳ Ｐゴシック" charset="-128"/>
            </a:endParaRPr>
          </a:p>
          <a:p>
            <a:pPr marL="85725">
              <a:lnSpc>
                <a:spcPts val="1000"/>
              </a:lnSpc>
              <a:spcBef>
                <a:spcPct val="50000"/>
              </a:spcBef>
              <a:buFont typeface="Wingdings" pitchFamily="2" charset="2"/>
              <a:buNone/>
              <a:defRPr/>
            </a:pPr>
            <a:r>
              <a:rPr lang="ja-JP" altLang="en-US" sz="1150" dirty="0">
                <a:solidFill>
                  <a:srgbClr val="000000"/>
                </a:solidFill>
                <a:latin typeface="ＭＳ Ｐゴシック" charset="-128"/>
              </a:rPr>
              <a:t>○</a:t>
            </a:r>
            <a:r>
              <a:rPr lang="ja-JP" altLang="ja-JP" sz="1150" dirty="0">
                <a:latin typeface="ＭＳ Ｐゴシック" charset="-128"/>
              </a:rPr>
              <a:t>平成</a:t>
            </a:r>
            <a:r>
              <a:rPr lang="en-US" altLang="ja-JP" sz="1150" dirty="0">
                <a:latin typeface="ＭＳ Ｐゴシック" charset="-128"/>
              </a:rPr>
              <a:t>47</a:t>
            </a:r>
            <a:r>
              <a:rPr lang="ja-JP" altLang="ja-JP" sz="1150" dirty="0">
                <a:latin typeface="ＭＳ Ｐゴシック" charset="-128"/>
              </a:rPr>
              <a:t>年の</a:t>
            </a:r>
            <a:r>
              <a:rPr lang="ja-JP" altLang="en-US" sz="1150" dirty="0">
                <a:latin typeface="ＭＳ Ｐゴシック" charset="-128"/>
              </a:rPr>
              <a:t>将来</a:t>
            </a:r>
            <a:r>
              <a:rPr lang="ja-JP" altLang="ja-JP" sz="1150" dirty="0">
                <a:latin typeface="ＭＳ Ｐゴシック" charset="-128"/>
              </a:rPr>
              <a:t>推計人口は</a:t>
            </a:r>
            <a:r>
              <a:rPr lang="en-US" altLang="ja-JP" sz="1150" dirty="0">
                <a:latin typeface="ＭＳ Ｐゴシック" charset="-128"/>
              </a:rPr>
              <a:t>273,576</a:t>
            </a:r>
            <a:r>
              <a:rPr lang="ja-JP" altLang="ja-JP" sz="1150" dirty="0">
                <a:latin typeface="ＭＳ Ｐゴシック" charset="-128"/>
              </a:rPr>
              <a:t>人</a:t>
            </a:r>
            <a:r>
              <a:rPr lang="ja-JP" altLang="en-US" sz="1150" dirty="0" smtClean="0">
                <a:latin typeface="ＭＳ Ｐゴシック" charset="-128"/>
              </a:rPr>
              <a:t>で</a:t>
            </a:r>
            <a:r>
              <a:rPr lang="ja-JP" altLang="ja-JP" sz="1150" dirty="0" smtClean="0">
                <a:latin typeface="ＭＳ Ｐゴシック" charset="-128"/>
              </a:rPr>
              <a:t>減少傾向</a:t>
            </a:r>
            <a:r>
              <a:rPr lang="ja-JP" altLang="en-US" sz="1150" dirty="0" smtClean="0">
                <a:latin typeface="ＭＳ Ｐゴシック" charset="-128"/>
              </a:rPr>
              <a:t>が続くと</a:t>
            </a:r>
            <a:r>
              <a:rPr lang="ja-JP" altLang="en-US" sz="1150" dirty="0">
                <a:latin typeface="ＭＳ Ｐゴシック" charset="-128"/>
              </a:rPr>
              <a:t>予測される</a:t>
            </a:r>
            <a:endParaRPr lang="en-US" altLang="ja-JP" sz="1150" dirty="0">
              <a:latin typeface="ＭＳ Ｐゴシック" charset="-128"/>
            </a:endParaRPr>
          </a:p>
          <a:p>
            <a:pPr marL="85725">
              <a:lnSpc>
                <a:spcPts val="1000"/>
              </a:lnSpc>
              <a:spcBef>
                <a:spcPct val="50000"/>
              </a:spcBef>
              <a:defRPr/>
            </a:pPr>
            <a:endParaRPr lang="ja-JP" altLang="ja-JP" sz="1200" dirty="0">
              <a:latin typeface="ＭＳ Ｐゴシック" charset="-128"/>
            </a:endParaRPr>
          </a:p>
        </p:txBody>
      </p:sp>
      <p:graphicFrame>
        <p:nvGraphicFramePr>
          <p:cNvPr id="19" name="Group 23"/>
          <p:cNvGraphicFramePr>
            <a:graphicFrameLocks noGrp="1"/>
          </p:cNvGraphicFramePr>
          <p:nvPr/>
        </p:nvGraphicFramePr>
        <p:xfrm>
          <a:off x="611188" y="1700213"/>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322,932</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59.7%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28.2%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273,576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146,757</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22.3%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16.9%</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18.6%</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9.6%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32.6%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296,603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12,902</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7,569</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25.03ｋ㎡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771800" y="1844824"/>
          <a:ext cx="5849664" cy="232494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627784" y="4293096"/>
          <a:ext cx="3456000" cy="25649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835899" y="4232201"/>
          <a:ext cx="3275856" cy="2520280"/>
        </p:xfrm>
        <a:graphic>
          <a:graphicData uri="http://schemas.openxmlformats.org/drawingml/2006/chart">
            <c:chart xmlns:c="http://schemas.openxmlformats.org/drawingml/2006/chart" xmlns:r="http://schemas.openxmlformats.org/officeDocument/2006/relationships" r:id="rId4"/>
          </a:graphicData>
        </a:graphic>
      </p:graphicFrame>
      <p:sp>
        <p:nvSpPr>
          <p:cNvPr id="24"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５０</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151524684"/>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タイトル 3"/>
          <p:cNvSpPr txBox="1">
            <a:spLocks/>
          </p:cNvSpPr>
          <p:nvPr/>
        </p:nvSpPr>
        <p:spPr bwMode="auto">
          <a:xfrm>
            <a:off x="107950" y="110224"/>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55300" name="テキスト ボックス 24"/>
          <p:cNvSpPr txBox="1">
            <a:spLocks noChangeArrowheads="1"/>
          </p:cNvSpPr>
          <p:nvPr/>
        </p:nvSpPr>
        <p:spPr bwMode="auto">
          <a:xfrm>
            <a:off x="187325" y="401639"/>
            <a:ext cx="360363" cy="6108344"/>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3,341</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25.6%</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27.7%</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42.4%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9,607</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5328" name="Rectangle 86"/>
          <p:cNvSpPr>
            <a:spLocks noChangeArrowheads="1"/>
          </p:cNvSpPr>
          <p:nvPr/>
        </p:nvSpPr>
        <p:spPr bwMode="auto">
          <a:xfrm>
            <a:off x="5651500" y="3385092"/>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55329" name="テキスト ボックス 33"/>
          <p:cNvSpPr txBox="1">
            <a:spLocks noChangeArrowheads="1"/>
          </p:cNvSpPr>
          <p:nvPr/>
        </p:nvSpPr>
        <p:spPr bwMode="auto">
          <a:xfrm>
            <a:off x="8027988" y="6399754"/>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128,166</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0.3%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27.4%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72.3%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7,067</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2,707</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2.7</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2,404</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1,002</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17,976</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15,165</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5378" name="Rectangle 86"/>
          <p:cNvSpPr>
            <a:spLocks noChangeArrowheads="1"/>
          </p:cNvSpPr>
          <p:nvPr/>
        </p:nvSpPr>
        <p:spPr bwMode="auto">
          <a:xfrm>
            <a:off x="1527175" y="3385092"/>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55379"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3,341</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en-US" sz="1200" dirty="0">
                <a:solidFill>
                  <a:srgbClr val="000000"/>
                </a:solidFill>
                <a:latin typeface="ＭＳ Ｐゴシック" pitchFamily="50" charset="-128"/>
                <a:ea typeface="ＭＳ Ｐゴシック" pitchFamily="50" charset="-128"/>
                <a:cs typeface="Times New Roman" pitchFamily="18" charset="0"/>
              </a:rPr>
              <a:t>○商業の販売額は</a:t>
            </a:r>
            <a:r>
              <a:rPr lang="en-US" altLang="ja-JP" sz="1200" dirty="0">
                <a:solidFill>
                  <a:srgbClr val="000000"/>
                </a:solidFill>
                <a:latin typeface="ＭＳ Ｐゴシック" pitchFamily="50" charset="-128"/>
                <a:ea typeface="ＭＳ Ｐゴシック" pitchFamily="50" charset="-128"/>
                <a:cs typeface="Times New Roman" pitchFamily="18" charset="0"/>
              </a:rPr>
              <a:t>7,067</a:t>
            </a:r>
            <a:r>
              <a:rPr lang="ja-JP" altLang="en-US" sz="12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200" dirty="0">
                <a:solidFill>
                  <a:srgbClr val="000000"/>
                </a:solidFill>
                <a:latin typeface="ＭＳ Ｐゴシック" pitchFamily="50" charset="-128"/>
                <a:ea typeface="ＭＳ Ｐゴシック" pitchFamily="50" charset="-128"/>
                <a:cs typeface="Times New Roman" pitchFamily="18" charset="0"/>
              </a:rPr>
              <a:t>(8</a:t>
            </a:r>
            <a:r>
              <a:rPr lang="ja-JP" altLang="en-US" sz="1200" dirty="0">
                <a:solidFill>
                  <a:srgbClr val="000000"/>
                </a:solidFill>
                <a:latin typeface="ＭＳ Ｐゴシック" pitchFamily="50" charset="-128"/>
                <a:ea typeface="ＭＳ Ｐゴシック" pitchFamily="50" charset="-128"/>
                <a:cs typeface="Times New Roman" pitchFamily="18" charset="0"/>
              </a:rPr>
              <a:t>区</a:t>
            </a:r>
            <a:r>
              <a:rPr lang="en-US" altLang="ja-JP" sz="1200" dirty="0">
                <a:solidFill>
                  <a:srgbClr val="000000"/>
                </a:solidFill>
                <a:latin typeface="ＭＳ Ｐゴシック" pitchFamily="50" charset="-128"/>
                <a:ea typeface="ＭＳ Ｐゴシック" pitchFamily="50" charset="-128"/>
                <a:cs typeface="Times New Roman" pitchFamily="18" charset="0"/>
              </a:rPr>
              <a:t>)</a:t>
            </a:r>
            <a:r>
              <a:rPr lang="ja-JP" altLang="en-US" sz="1200" dirty="0">
                <a:solidFill>
                  <a:srgbClr val="000000"/>
                </a:solidFill>
                <a:latin typeface="ＭＳ Ｐゴシック" pitchFamily="50" charset="-128"/>
                <a:ea typeface="ＭＳ Ｐゴシック" pitchFamily="50" charset="-128"/>
                <a:cs typeface="Times New Roman" pitchFamily="18" charset="0"/>
              </a:rPr>
              <a:t>平均の</a:t>
            </a:r>
            <a:r>
              <a:rPr lang="en-US" altLang="ja-JP" sz="1200" dirty="0">
                <a:solidFill>
                  <a:srgbClr val="000000"/>
                </a:solidFill>
                <a:latin typeface="ＭＳ Ｐゴシック" pitchFamily="50" charset="-128"/>
                <a:ea typeface="ＭＳ Ｐゴシック" pitchFamily="50" charset="-128"/>
                <a:cs typeface="Times New Roman" pitchFamily="18" charset="0"/>
              </a:rPr>
              <a:t>4</a:t>
            </a:r>
            <a:r>
              <a:rPr lang="ja-JP" altLang="en-US" sz="1200" dirty="0">
                <a:solidFill>
                  <a:srgbClr val="000000"/>
                </a:solidFill>
                <a:latin typeface="ＭＳ Ｐゴシック" pitchFamily="50" charset="-128"/>
                <a:ea typeface="ＭＳ Ｐゴシック" pitchFamily="50" charset="-128"/>
                <a:cs typeface="Times New Roman" pitchFamily="18" charset="0"/>
              </a:rPr>
              <a:t>兆</a:t>
            </a:r>
            <a:r>
              <a:rPr lang="en-US" altLang="ja-JP" sz="1200" dirty="0">
                <a:solidFill>
                  <a:srgbClr val="000000"/>
                </a:solidFill>
                <a:latin typeface="ＭＳ Ｐゴシック" pitchFamily="50" charset="-128"/>
                <a:ea typeface="ＭＳ Ｐゴシック" pitchFamily="50" charset="-128"/>
                <a:cs typeface="Times New Roman" pitchFamily="18" charset="0"/>
              </a:rPr>
              <a:t>3,435</a:t>
            </a:r>
            <a:r>
              <a:rPr lang="ja-JP" altLang="en-US" sz="1200" dirty="0">
                <a:solidFill>
                  <a:srgbClr val="000000"/>
                </a:solidFill>
                <a:latin typeface="ＭＳ Ｐゴシック" pitchFamily="50" charset="-128"/>
                <a:ea typeface="ＭＳ Ｐゴシック" pitchFamily="50" charset="-128"/>
                <a:cs typeface="Times New Roman" pitchFamily="18" charset="0"/>
              </a:rPr>
              <a:t>億円を下回っている </a:t>
            </a:r>
            <a:endParaRPr lang="en-US" altLang="ja-JP" sz="1200" dirty="0">
              <a:solidFill>
                <a:srgbClr val="000000"/>
              </a:solidFill>
              <a:latin typeface="ＭＳ Ｐゴシック" pitchFamily="50" charset="-128"/>
              <a:ea typeface="ＭＳ Ｐゴシック" pitchFamily="50" charset="-128"/>
              <a:cs typeface="Times New Roman" pitchFamily="18" charset="0"/>
            </a:endParaRPr>
          </a:p>
        </p:txBody>
      </p:sp>
      <p:graphicFrame>
        <p:nvGraphicFramePr>
          <p:cNvPr id="16" name="グラフ 15"/>
          <p:cNvGraphicFramePr>
            <a:graphicFrameLocks/>
          </p:cNvGraphicFramePr>
          <p:nvPr/>
        </p:nvGraphicFramePr>
        <p:xfrm>
          <a:off x="4788024" y="3745454"/>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グラフ 14"/>
          <p:cNvGraphicFramePr>
            <a:graphicFrameLocks/>
          </p:cNvGraphicFramePr>
          <p:nvPr/>
        </p:nvGraphicFramePr>
        <p:xfrm>
          <a:off x="539552" y="3528661"/>
          <a:ext cx="413280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55383" name="テキスト ボックス 33"/>
          <p:cNvSpPr txBox="1">
            <a:spLocks noChangeArrowheads="1"/>
          </p:cNvSpPr>
          <p:nvPr/>
        </p:nvSpPr>
        <p:spPr bwMode="auto">
          <a:xfrm>
            <a:off x="2987675" y="6399754"/>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8" name="正方形/長方形 27"/>
          <p:cNvSpPr>
            <a:spLocks noChangeArrowheads="1"/>
          </p:cNvSpPr>
          <p:nvPr/>
        </p:nvSpPr>
        <p:spPr bwMode="auto">
          <a:xfrm>
            <a:off x="8112125" y="6605584"/>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009945064"/>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56324"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60.8%</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52.6%</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13.4%</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17.5%</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16.5%</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45.2%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54.8%</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6350" name="Rectangle 86"/>
          <p:cNvSpPr>
            <a:spLocks noChangeArrowheads="1"/>
          </p:cNvSpPr>
          <p:nvPr/>
        </p:nvSpPr>
        <p:spPr bwMode="auto">
          <a:xfrm>
            <a:off x="3348038"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56351"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30821"/>
        </p:xfrm>
        <a:graphic>
          <a:graphicData uri="http://schemas.openxmlformats.org/drawingml/2006/table">
            <a:tbl>
              <a:tblPr/>
              <a:tblGrid>
                <a:gridCol w="288010"/>
                <a:gridCol w="719944"/>
                <a:gridCol w="719944"/>
                <a:gridCol w="935927"/>
              </a:tblGrid>
              <a:tr h="243837">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19" marB="4571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96">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8,142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52.5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199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中学校数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695</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27.8</a:t>
                      </a:r>
                      <a:r>
                        <a:rPr lang="zh-TW" altLang="en-US" sz="1000" b="0" i="0" u="none" strike="noStrike" dirty="0" smtClean="0">
                          <a:latin typeface="ＭＳ Ｐゴシック" pitchFamily="50" charset="-128"/>
                          <a:ea typeface="ＭＳ Ｐゴシック" pitchFamily="50" charset="-128"/>
                        </a:rPr>
                        <a:t>業者） </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586</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1.8</a:t>
                      </a:r>
                      <a:r>
                        <a:rPr lang="ja-JP" altLang="en-US" sz="1000" b="0" i="0" u="none" strike="noStrike" dirty="0" smtClean="0">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93,814</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29.1%</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22,046</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68.2‰</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9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14</a:t>
                      </a:r>
                      <a:r>
                        <a:rPr lang="ja-JP" altLang="en-US" sz="1000" b="0" i="0" u="none" strike="noStrike" dirty="0" smtClean="0">
                          <a:solidFill>
                            <a:schemeClr val="tx1"/>
                          </a:solidFill>
                          <a:latin typeface="ＭＳ Ｐゴシック" pitchFamily="50" charset="-128"/>
                          <a:ea typeface="ＭＳ Ｐゴシック" pitchFamily="50" charset="-128"/>
                        </a:rPr>
                        <a:t>駅</a:t>
                      </a:r>
                      <a:endParaRPr lang="en-US" altLang="ja-JP" sz="1000" b="0" i="0" u="none" strike="noStrike" dirty="0" smtClean="0">
                        <a:solidFill>
                          <a:schemeClr val="tx1"/>
                        </a:solidFill>
                        <a:latin typeface="ＭＳ Ｐゴシック" pitchFamily="50" charset="-128"/>
                        <a:ea typeface="ＭＳ Ｐゴシック" pitchFamily="50" charset="-128"/>
                      </a:endParaRPr>
                    </a:p>
                    <a:p>
                      <a:pPr algn="ctr" fontAlgn="ctr"/>
                      <a:r>
                        <a:rPr lang="ja-JP" altLang="en-US" sz="1000" b="0" i="0" u="none" strike="noStrike" dirty="0" smtClean="0">
                          <a:solidFill>
                            <a:schemeClr val="tx1"/>
                          </a:solidFill>
                          <a:latin typeface="ＭＳ Ｐゴシック" pitchFamily="50" charset="-128"/>
                          <a:ea typeface="ＭＳ Ｐゴシック" pitchFamily="50" charset="-128"/>
                        </a:rPr>
                        <a:t>（</a:t>
                      </a:r>
                      <a:r>
                        <a:rPr lang="en-US" altLang="ja-JP" sz="1000" b="0" i="0" u="none" strike="noStrike" dirty="0" smtClean="0">
                          <a:solidFill>
                            <a:schemeClr val="tx1"/>
                          </a:solidFill>
                          <a:latin typeface="ＭＳ Ｐゴシック" pitchFamily="50" charset="-128"/>
                          <a:ea typeface="ＭＳ Ｐゴシック" pitchFamily="50" charset="-128"/>
                        </a:rPr>
                        <a:t>0.6</a:t>
                      </a:r>
                      <a:r>
                        <a:rPr lang="ja-JP" altLang="en-US" sz="1000" b="0" i="0" u="none" strike="noStrike" dirty="0" smtClean="0">
                          <a:solidFill>
                            <a:schemeClr val="tx1"/>
                          </a:solidFill>
                          <a:latin typeface="ＭＳ Ｐゴシック" pitchFamily="50" charset="-128"/>
                          <a:ea typeface="ＭＳ Ｐゴシック" pitchFamily="50" charset="-128"/>
                        </a:rPr>
                        <a:t>駅）</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latin typeface="ＭＳ Ｐゴシック" pitchFamily="50" charset="-128"/>
                          <a:ea typeface="ＭＳ Ｐゴシック" pitchFamily="50" charset="-128"/>
                        </a:rPr>
                        <a:t>319</a:t>
                      </a:r>
                      <a:r>
                        <a:rPr lang="ja-JP" altLang="en-US" sz="1000" b="0" i="0" u="none" strike="noStrike" dirty="0" smtClean="0">
                          <a:solidFill>
                            <a:schemeClr val="tx1"/>
                          </a:solidFill>
                          <a:latin typeface="ＭＳ Ｐゴシック" pitchFamily="50" charset="-128"/>
                          <a:ea typeface="ＭＳ Ｐゴシック" pitchFamily="50" charset="-128"/>
                        </a:rPr>
                        <a:t>台</a:t>
                      </a:r>
                      <a:endParaRPr lang="en-US" altLang="ja-JP" sz="1000" b="0" i="0" u="none" strike="noStrike" dirty="0" smtClean="0">
                        <a:solidFill>
                          <a:schemeClr val="tx1"/>
                        </a:solidFill>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799" marB="46799"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42.8%</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57.2%</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6422"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56423" name="Rectangle 86"/>
          <p:cNvSpPr>
            <a:spLocks noChangeArrowheads="1"/>
          </p:cNvSpPr>
          <p:nvPr/>
        </p:nvSpPr>
        <p:spPr bwMode="auto">
          <a:xfrm>
            <a:off x="3348038"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56424"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smtClean="0">
                <a:latin typeface="+mn-ea"/>
                <a:ea typeface="ＭＳ Ｐゴシック" pitchFamily="50" charset="-128"/>
              </a:rPr>
              <a:t>住居</a:t>
            </a:r>
            <a:r>
              <a:rPr lang="ja-JP" altLang="ja-JP" sz="1200" dirty="0" smtClean="0">
                <a:latin typeface="+mn-ea"/>
                <a:ea typeface="ＭＳ Ｐゴシック" pitchFamily="50" charset="-128"/>
              </a:rPr>
              <a:t>が</a:t>
            </a:r>
            <a:r>
              <a:rPr lang="en-US" altLang="ja-JP" sz="1200" dirty="0">
                <a:latin typeface="+mn-ea"/>
                <a:ea typeface="ＭＳ Ｐゴシック" pitchFamily="50" charset="-128"/>
              </a:rPr>
              <a:t>52.6</a:t>
            </a:r>
            <a:r>
              <a:rPr lang="ja-JP" altLang="ja-JP" sz="1200" dirty="0">
                <a:latin typeface="+mn-ea"/>
                <a:ea typeface="ＭＳ Ｐゴシック" pitchFamily="50" charset="-128"/>
              </a:rPr>
              <a:t>％となっ</a:t>
            </a:r>
            <a:r>
              <a:rPr lang="ja-JP" altLang="en-US" sz="1200" dirty="0">
                <a:latin typeface="+mn-ea"/>
                <a:ea typeface="ＭＳ Ｐゴシック" pitchFamily="50" charset="-128"/>
              </a:rPr>
              <a:t>ているほか、非建物用途の割合は農地が</a:t>
            </a:r>
            <a:r>
              <a:rPr lang="en-US" altLang="ja-JP" sz="1200" dirty="0">
                <a:latin typeface="+mn-ea"/>
                <a:ea typeface="ＭＳ Ｐゴシック" pitchFamily="50" charset="-128"/>
              </a:rPr>
              <a:t>6.0</a:t>
            </a:r>
            <a:r>
              <a:rPr lang="ja-JP" altLang="en-US" sz="1200" dirty="0">
                <a:latin typeface="+mn-ea"/>
                <a:ea typeface="ＭＳ Ｐゴシック" pitchFamily="50" charset="-128"/>
              </a:rPr>
              <a:t>％と市内最多</a:t>
            </a:r>
            <a:endParaRPr lang="ja-JP" altLang="en-US" sz="1200" dirty="0">
              <a:solidFill>
                <a:srgbClr val="000000"/>
              </a:solidFill>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14</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0.6</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586</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1.8</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39.2%</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49.9%</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4.3%</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15.1%</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6.0%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24.7%</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916152" y="1424558"/>
          <a:ext cx="3024000" cy="2494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グラフ 18"/>
          <p:cNvGraphicFramePr>
            <a:graphicFrameLocks/>
          </p:cNvGraphicFramePr>
          <p:nvPr/>
        </p:nvGraphicFramePr>
        <p:xfrm>
          <a:off x="2916152" y="4210050"/>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20"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8938597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graphicFrame>
        <p:nvGraphicFramePr>
          <p:cNvPr id="4" name="表 3"/>
          <p:cNvGraphicFramePr>
            <a:graphicFrameLocks noGrp="1"/>
          </p:cNvGraphicFramePr>
          <p:nvPr>
            <p:extLst>
              <p:ext uri="{D42A27DB-BD31-4B8C-83A1-F6EECF244321}">
                <p14:modId xmlns:p14="http://schemas.microsoft.com/office/powerpoint/2010/main" xmlns="" val="1461865339"/>
              </p:ext>
            </p:extLst>
          </p:nvPr>
        </p:nvGraphicFramePr>
        <p:xfrm>
          <a:off x="79368" y="195683"/>
          <a:ext cx="8945732" cy="6363725"/>
        </p:xfrm>
        <a:graphic>
          <a:graphicData uri="http://schemas.openxmlformats.org/drawingml/2006/table">
            <a:tbl>
              <a:tblPr firstRow="1" bandRow="1">
                <a:tableStyleId>{5C22544A-7EE6-4342-B048-85BDC9FD1C3A}</a:tableStyleId>
              </a:tblPr>
              <a:tblGrid>
                <a:gridCol w="372577"/>
                <a:gridCol w="1188000"/>
                <a:gridCol w="1188000"/>
                <a:gridCol w="1188000"/>
                <a:gridCol w="1188000"/>
                <a:gridCol w="900000"/>
                <a:gridCol w="144000"/>
                <a:gridCol w="1260000"/>
                <a:gridCol w="149155"/>
                <a:gridCol w="1368000"/>
              </a:tblGrid>
              <a:tr h="259034">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0" cap="none" spc="0" normalizeH="0" baseline="0" noProof="0" dirty="0" smtClean="0">
                          <a:ln>
                            <a:noFill/>
                          </a:ln>
                          <a:solidFill>
                            <a:sysClr val="windowText" lastClr="000000"/>
                          </a:solidFill>
                          <a:effectLst/>
                          <a:uLnTx/>
                          <a:uFillTx/>
                          <a:latin typeface="+mn-lt"/>
                          <a:ea typeface="+mn-ea"/>
                          <a:cs typeface="+mn-cs"/>
                        </a:rPr>
                        <a:t>総合区名（仮称）</a:t>
                      </a:r>
                      <a:endParaRPr kumimoji="1" lang="ja-JP" altLang="en-US" sz="1100" b="1" i="0" u="none" strike="noStrike" kern="0" cap="none" spc="0" normalizeH="0" baseline="0" noProof="0" dirty="0">
                        <a:ln>
                          <a:noFill/>
                        </a:ln>
                        <a:solidFill>
                          <a:sysClr val="windowText" lastClr="000000"/>
                        </a:solidFill>
                        <a:effectLst/>
                        <a:uLnTx/>
                        <a:uFillTx/>
                        <a:latin typeface="+mn-lt"/>
                        <a:ea typeface="+mn-ea"/>
                        <a:cs typeface="+mn-cs"/>
                      </a:endParaRPr>
                    </a:p>
                  </a:txBody>
                  <a:tcPr marL="57115" marR="57115" marT="28557" marB="28557" vert="eaVert"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現区庁舎</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（庁舎延床面積）</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評価項目点数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9">
                  <a:txBody>
                    <a:bodyPr/>
                    <a:lstStyle/>
                    <a:p>
                      <a:pPr algn="ctr"/>
                      <a:endParaRPr kumimoji="1" lang="ja-JP" altLang="en-US" sz="1200" b="1" dirty="0">
                        <a:solidFill>
                          <a:schemeClr val="tx1"/>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庁舎の整備条件</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9">
                  <a:txBody>
                    <a:bodyPr/>
                    <a:lstStyle/>
                    <a:p>
                      <a:pPr algn="ctr"/>
                      <a:endParaRPr kumimoji="1" lang="ja-JP" altLang="en-US" sz="1200" b="1"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選定庁舎</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18753">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①人口重心</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からの距離</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②現区役所間</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公共交通</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所要時間</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③各区間の移動者数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合計</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必要延床面積</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充足状況</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（過不足面積）</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755134">
                <a:tc rowSpan="4">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五</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latinLnBrk="0" hangingPunct="1">
                        <a:lnSpc>
                          <a:spcPts val="1400"/>
                        </a:lnSpc>
                      </a:pPr>
                      <a:r>
                        <a:rPr kumimoji="1" lang="ja-JP" altLang="en-US" sz="1200" kern="1200" dirty="0" smtClean="0">
                          <a:solidFill>
                            <a:schemeClr val="tx1"/>
                          </a:solidFill>
                          <a:latin typeface="ＭＳ Ｐゴシック" pitchFamily="50" charset="-128"/>
                          <a:ea typeface="ＭＳ Ｐゴシック" pitchFamily="50" charset="-128"/>
                          <a:cs typeface="+mn-cs"/>
                        </a:rPr>
                        <a:t>中央区役所</a:t>
                      </a:r>
                      <a:endParaRPr kumimoji="1" lang="en-US" altLang="ja-JP" sz="1200" kern="1200" dirty="0" smtClean="0">
                        <a:solidFill>
                          <a:schemeClr val="tx1"/>
                        </a:solidFill>
                        <a:latin typeface="ＭＳ Ｐゴシック" pitchFamily="50" charset="-128"/>
                        <a:ea typeface="ＭＳ Ｐゴシック" pitchFamily="50" charset="-128"/>
                        <a:cs typeface="+mn-cs"/>
                      </a:endParaRPr>
                    </a:p>
                    <a:p>
                      <a:pPr marL="0" indent="0" algn="ctr" defTabSz="914400" rtl="0" eaLnBrk="1" latinLnBrk="0" hangingPunct="1">
                        <a:lnSpc>
                          <a:spcPts val="1400"/>
                        </a:lnSpc>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8,332</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44971" marR="22485" marT="24361" marB="2436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2.5</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2.1</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2.5</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32.3</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41,244</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10.0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1,090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kumimoji="1" lang="ja-JP" altLang="en-US" sz="1400" b="1" dirty="0" smtClean="0">
                          <a:solidFill>
                            <a:sysClr val="windowText" lastClr="000000"/>
                          </a:solidFill>
                          <a:latin typeface="ＭＳ Ｐゴシック" pitchFamily="50" charset="-128"/>
                          <a:ea typeface="ＭＳ Ｐゴシック" pitchFamily="50" charset="-128"/>
                        </a:rPr>
                        <a:t>西区役所</a:t>
                      </a:r>
                      <a:endParaRPr kumimoji="1" lang="ja-JP" altLang="en-US" sz="1400" b="1" dirty="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55134">
                <a:tc vMerge="1">
                  <a:txBody>
                    <a:bodyPr/>
                    <a:lstStyle/>
                    <a:p>
                      <a:pPr algn="ctr"/>
                      <a:endParaRPr kumimoji="1" lang="en-US" altLang="ja-JP" sz="1600" b="0" dirty="0" smtClean="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西区役所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7,047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44971" marR="22485" marT="24361" marB="2436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1.1</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26.4</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2.5</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17,939</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12.5</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530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755134">
                <a:tc vMerge="1">
                  <a:txBody>
                    <a:bodyPr/>
                    <a:lstStyle/>
                    <a:p>
                      <a:endParaRPr kumimoji="1" lang="ja-JP" altLang="en-US"/>
                    </a:p>
                  </a:txBody>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大正区役所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7,372</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44971" marR="22485" marT="24361" marB="2436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2.7</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35.7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3,694</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chemeClr val="tx1"/>
                          </a:solidFill>
                          <a:latin typeface="ＭＳ Ｐゴシック" pitchFamily="50" charset="-128"/>
                          <a:ea typeface="ＭＳ Ｐゴシック" pitchFamily="50" charset="-128"/>
                        </a:rPr>
                        <a:t>　</a:t>
                      </a:r>
                      <a:r>
                        <a:rPr kumimoji="1" lang="en-US" altLang="ja-JP" sz="1200" b="1" dirty="0" smtClean="0">
                          <a:solidFill>
                            <a:schemeClr val="tx1"/>
                          </a:solidFill>
                          <a:latin typeface="ＭＳ Ｐゴシック" pitchFamily="50" charset="-128"/>
                          <a:ea typeface="ＭＳ Ｐゴシック" pitchFamily="50" charset="-128"/>
                        </a:rPr>
                        <a:t>3.0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450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1" dirty="0">
                        <a:solidFill>
                          <a:sysClr val="windowText" lastClr="000000"/>
                        </a:solidFill>
                        <a:latin typeface="+mj-ea"/>
                        <a:ea typeface="+mj-ea"/>
                      </a:endParaRPr>
                    </a:p>
                  </a:txBody>
                  <a:tcPr anchor="ctr"/>
                </a:tc>
              </a:tr>
              <a:tr h="755134">
                <a:tc vMerge="1">
                  <a:txBody>
                    <a:bodyPr/>
                    <a:lstStyle/>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浪速区役所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8,575</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44971" marR="22485" marT="24361" marB="2436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1.1</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3.6</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29.7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2.4</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16,577</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830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55134">
                <a:tc rowSpan="3">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六</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p>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天王寺区役所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7,608</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45508" marR="22753" marT="24653" marB="2465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1.8</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1.3</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25.2</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16,251</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11.8</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890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a:p>
                  </a:txBody>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kern="1200" dirty="0" smtClean="0">
                          <a:solidFill>
                            <a:sysClr val="windowText" lastClr="000000"/>
                          </a:solidFill>
                          <a:latin typeface="ＭＳ Ｐゴシック" pitchFamily="50" charset="-128"/>
                          <a:ea typeface="ＭＳ Ｐゴシック" pitchFamily="50" charset="-128"/>
                          <a:cs typeface="+mn-cs"/>
                        </a:rPr>
                        <a:t>天王寺区役所</a:t>
                      </a: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55134">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生野区役所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10,935</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45508" marR="22753" marT="24653" marB="2465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0.8</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1.8</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29.3</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5,513</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  7.8</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1,310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55134">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阿倍野区役所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6,459</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45508" marR="22753" marT="24653" marB="2465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1.4</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30.3</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2.7</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10,140</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chemeClr val="tx1"/>
                          </a:solidFill>
                          <a:latin typeface="ＭＳ Ｐゴシック" pitchFamily="50" charset="-128"/>
                          <a:ea typeface="ＭＳ Ｐゴシック" pitchFamily="50" charset="-128"/>
                        </a:rPr>
                        <a:t>　</a:t>
                      </a:r>
                      <a:r>
                        <a:rPr kumimoji="1" lang="en-US" altLang="ja-JP" sz="1200" b="1" dirty="0" smtClean="0">
                          <a:solidFill>
                            <a:schemeClr val="tx1"/>
                          </a:solidFill>
                          <a:latin typeface="ＭＳ Ｐゴシック" pitchFamily="50" charset="-128"/>
                          <a:ea typeface="ＭＳ Ｐゴシック" pitchFamily="50" charset="-128"/>
                        </a:rPr>
                        <a:t>4.7</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380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bl>
          </a:graphicData>
        </a:graphic>
      </p:graphicFrame>
      <p:sp>
        <p:nvSpPr>
          <p:cNvPr id="7"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１０</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2210584028"/>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graphicFrame>
        <p:nvGraphicFramePr>
          <p:cNvPr id="4" name="表 3"/>
          <p:cNvGraphicFramePr>
            <a:graphicFrameLocks noGrp="1"/>
          </p:cNvGraphicFramePr>
          <p:nvPr>
            <p:extLst>
              <p:ext uri="{D42A27DB-BD31-4B8C-83A1-F6EECF244321}">
                <p14:modId xmlns:p14="http://schemas.microsoft.com/office/powerpoint/2010/main" xmlns="" val="1922856518"/>
              </p:ext>
            </p:extLst>
          </p:nvPr>
        </p:nvGraphicFramePr>
        <p:xfrm>
          <a:off x="79369" y="745655"/>
          <a:ext cx="8957204" cy="5347641"/>
        </p:xfrm>
        <a:graphic>
          <a:graphicData uri="http://schemas.openxmlformats.org/drawingml/2006/table">
            <a:tbl>
              <a:tblPr firstRow="1" bandRow="1">
                <a:tableStyleId>{5C22544A-7EE6-4342-B048-85BDC9FD1C3A}</a:tableStyleId>
              </a:tblPr>
              <a:tblGrid>
                <a:gridCol w="345142"/>
                <a:gridCol w="1267169"/>
                <a:gridCol w="1152128"/>
                <a:gridCol w="1224136"/>
                <a:gridCol w="1152128"/>
                <a:gridCol w="864096"/>
                <a:gridCol w="144016"/>
                <a:gridCol w="1277516"/>
                <a:gridCol w="165100"/>
                <a:gridCol w="1365773"/>
              </a:tblGrid>
              <a:tr h="246982">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0" cap="none" spc="0" normalizeH="0" baseline="0" noProof="0" dirty="0" smtClean="0">
                          <a:ln>
                            <a:noFill/>
                          </a:ln>
                          <a:solidFill>
                            <a:sysClr val="windowText" lastClr="000000"/>
                          </a:solidFill>
                          <a:effectLst/>
                          <a:uLnTx/>
                          <a:uFillTx/>
                          <a:latin typeface="+mn-lt"/>
                          <a:ea typeface="+mn-ea"/>
                          <a:cs typeface="+mn-cs"/>
                        </a:rPr>
                        <a:t>総合区名（仮称）</a:t>
                      </a:r>
                      <a:endParaRPr kumimoji="1" lang="ja-JP" altLang="en-US" sz="1100" b="1" i="0" u="none" strike="noStrike" kern="0" cap="none" spc="0" normalizeH="0" baseline="0" noProof="0" dirty="0">
                        <a:ln>
                          <a:noFill/>
                        </a:ln>
                        <a:solidFill>
                          <a:sysClr val="windowText" lastClr="000000"/>
                        </a:solidFill>
                        <a:effectLst/>
                        <a:uLnTx/>
                        <a:uFillTx/>
                        <a:latin typeface="+mn-lt"/>
                        <a:ea typeface="+mn-ea"/>
                        <a:cs typeface="+mn-cs"/>
                      </a:endParaRPr>
                    </a:p>
                  </a:txBody>
                  <a:tcPr marL="57115" marR="57115" marT="28557" marB="28557" vert="eaVert"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現区庁舎</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（庁舎延床面積）</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評価項目点数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7">
                  <a:txBody>
                    <a:bodyPr/>
                    <a:lstStyle/>
                    <a:p>
                      <a:pPr algn="ctr"/>
                      <a:endParaRPr kumimoji="1" lang="ja-JP" altLang="en-US" sz="1200" b="1" dirty="0">
                        <a:solidFill>
                          <a:schemeClr val="tx1"/>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庁舎の整備条件</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7">
                  <a:txBody>
                    <a:bodyPr/>
                    <a:lstStyle/>
                    <a:p>
                      <a:pPr algn="ctr"/>
                      <a:endParaRPr kumimoji="1" lang="ja-JP" altLang="en-US" sz="1200" b="1"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選定庁舎</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80659">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①人口重心</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からの距離</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②現区役所間</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公共交通</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所要時間</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③各区間の移動者数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合計</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必要延床面積</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充足状況</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（過不足面積）</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864000">
                <a:tc rowSpan="3">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七</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latinLnBrk="0" hangingPunct="1"/>
                      <a:r>
                        <a:rPr kumimoji="1" lang="ja-JP" altLang="en-US" sz="1200" kern="1200" dirty="0" smtClean="0">
                          <a:solidFill>
                            <a:schemeClr val="tx1"/>
                          </a:solidFill>
                          <a:latin typeface="ＭＳ Ｐゴシック" pitchFamily="50" charset="-128"/>
                          <a:ea typeface="ＭＳ Ｐゴシック" pitchFamily="50" charset="-128"/>
                          <a:cs typeface="+mn-cs"/>
                        </a:rPr>
                        <a:t>住之江区役所</a:t>
                      </a:r>
                      <a:endParaRPr kumimoji="1" lang="en-US" altLang="ja-JP" sz="1200" kern="1200" dirty="0" smtClean="0">
                        <a:solidFill>
                          <a:schemeClr val="tx1"/>
                        </a:solidFill>
                        <a:latin typeface="ＭＳ Ｐゴシック" pitchFamily="50" charset="-128"/>
                        <a:ea typeface="ＭＳ Ｐゴシック" pitchFamily="50" charset="-128"/>
                        <a:cs typeface="+mn-cs"/>
                      </a:endParaRPr>
                    </a:p>
                    <a:p>
                      <a:pPr marL="0" indent="0" algn="ctr" defTabSz="914400" rtl="0" eaLnBrk="1" latinLnBrk="0" hangingPunct="1"/>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6,454</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6355" marR="28177" marT="30525" marB="305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1.2</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3.4</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28.0</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14,415</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13.4</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2,200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3">
                  <a:txBody>
                    <a:bodyPr/>
                    <a:lstStyle/>
                    <a:p>
                      <a:pPr algn="ctr"/>
                      <a:r>
                        <a:rPr kumimoji="1" lang="ja-JP" altLang="en-US" sz="1400" b="1" dirty="0" smtClean="0">
                          <a:solidFill>
                            <a:sysClr val="windowText" lastClr="000000"/>
                          </a:solidFill>
                          <a:latin typeface="ＭＳ Ｐゴシック" pitchFamily="50" charset="-128"/>
                          <a:ea typeface="ＭＳ Ｐゴシック" pitchFamily="50" charset="-128"/>
                        </a:rPr>
                        <a:t>住吉区役所</a:t>
                      </a:r>
                      <a:endParaRPr kumimoji="1" lang="ja-JP" altLang="en-US" sz="1400" b="1" dirty="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64000">
                <a:tc vMerge="1">
                  <a:txBody>
                    <a:bodyPr/>
                    <a:lstStyle/>
                    <a:p>
                      <a:pPr algn="ctr"/>
                      <a:endParaRPr kumimoji="1" lang="en-US" altLang="ja-JP" sz="1600" b="0" dirty="0" smtClean="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住吉区役所</a:t>
                      </a:r>
                      <a:r>
                        <a:rPr kumimoji="1" lang="ja-JP" altLang="en-US" sz="1200" baseline="0" dirty="0" smtClean="0">
                          <a:latin typeface="ＭＳ Ｐゴシック" pitchFamily="50" charset="-128"/>
                          <a:ea typeface="ＭＳ Ｐゴシック" pitchFamily="50" charset="-128"/>
                        </a:rPr>
                        <a:t>　　　　　　　　　　　　　　　　　　　　　　　　　　　　　　　</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10,687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6355" marR="28177" marT="30525" marB="305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1.9</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29.8</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8,070</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3.0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220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864000">
                <a:tc vMerge="1">
                  <a:txBody>
                    <a:bodyPr/>
                    <a:lstStyle/>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西成区役所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11,807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ja-JP" altLang="en-US" sz="1200" dirty="0" smtClean="0">
                          <a:latin typeface="ＭＳ Ｐゴシック" pitchFamily="50" charset="-128"/>
                          <a:ea typeface="ＭＳ Ｐゴシック" pitchFamily="50" charset="-128"/>
                        </a:rPr>
                        <a:t>　　　　　　</a:t>
                      </a:r>
                      <a:r>
                        <a:rPr kumimoji="1" lang="ja-JP" altLang="en-US" sz="1200" baseline="0" dirty="0" smtClean="0">
                          <a:latin typeface="ＭＳ Ｐゴシック" pitchFamily="50" charset="-128"/>
                          <a:ea typeface="ＭＳ Ｐゴシック" pitchFamily="50" charset="-128"/>
                        </a:rPr>
                        <a:t>  </a:t>
                      </a:r>
                      <a:endParaRPr kumimoji="1" lang="ja-JP" altLang="en-US" sz="1200" dirty="0" smtClean="0">
                        <a:latin typeface="ＭＳ Ｐゴシック" pitchFamily="50" charset="-128"/>
                        <a:ea typeface="ＭＳ Ｐゴシック" pitchFamily="50" charset="-128"/>
                      </a:endParaRPr>
                    </a:p>
                  </a:txBody>
                  <a:tcPr marL="56355" marR="28177" marT="30525" marB="305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1.9</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26.8</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1.7</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9,106</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7.7</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1,820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64000">
                <a:tc rowSpan="2">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八</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p>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東住吉区役所</a:t>
                      </a: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a:t>
                      </a:r>
                      <a:r>
                        <a:rPr kumimoji="1" lang="en-US" altLang="ja-JP" sz="1200" b="0" kern="1200" dirty="0" smtClean="0">
                          <a:solidFill>
                            <a:schemeClr val="tx1"/>
                          </a:solidFill>
                          <a:latin typeface="ＭＳ Ｐゴシック" pitchFamily="50" charset="-128"/>
                          <a:ea typeface="ＭＳ Ｐゴシック" pitchFamily="50" charset="-128"/>
                          <a:cs typeface="+mn-cs"/>
                        </a:rPr>
                        <a:t>6,967</a:t>
                      </a:r>
                      <a:r>
                        <a:rPr kumimoji="1" lang="ja-JP" altLang="en-US" sz="1200" b="0" kern="1200" dirty="0" smtClean="0">
                          <a:solidFill>
                            <a:schemeClr val="tx1"/>
                          </a:solidFill>
                          <a:latin typeface="ＭＳ Ｐゴシック" pitchFamily="50" charset="-128"/>
                          <a:ea typeface="ＭＳ Ｐゴシック" pitchFamily="50" charset="-128"/>
                          <a:cs typeface="+mn-cs"/>
                        </a:rPr>
                        <a:t>㎡）</a:t>
                      </a:r>
                      <a:endParaRPr kumimoji="1" lang="ja-JP" altLang="en-US" sz="1200" dirty="0" smtClean="0">
                        <a:solidFill>
                          <a:schemeClr val="tx1"/>
                        </a:solidFill>
                        <a:latin typeface="ＭＳ Ｐゴシック" pitchFamily="50" charset="-128"/>
                        <a:ea typeface="ＭＳ Ｐゴシック" pitchFamily="50" charset="-128"/>
                      </a:endParaRPr>
                    </a:p>
                  </a:txBody>
                  <a:tcPr marL="56355" marR="28177" marT="30525" marB="305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2.0</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18.7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9,534</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970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rowSpan="2">
                  <a:txBody>
                    <a:bodyPr/>
                    <a:lstStyle/>
                    <a:p>
                      <a:pPr algn="ctr"/>
                      <a:r>
                        <a:rPr kumimoji="1" lang="ja-JP" altLang="en-US" sz="1400" b="1" dirty="0" smtClean="0">
                          <a:solidFill>
                            <a:sysClr val="windowText" lastClr="000000"/>
                          </a:solidFill>
                          <a:latin typeface="ＭＳ Ｐゴシック" pitchFamily="50" charset="-128"/>
                          <a:ea typeface="ＭＳ Ｐゴシック" pitchFamily="50" charset="-128"/>
                        </a:rPr>
                        <a:t>平野区役所</a:t>
                      </a:r>
                      <a:endParaRPr kumimoji="1" lang="ja-JP" altLang="en-US" sz="1400" b="1" dirty="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64000">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平野区役所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10,819</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6355" marR="28177" marT="30525" marB="305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0.4</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18.7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8,731</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420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bl>
          </a:graphicData>
        </a:graphic>
      </p:graphicFrame>
      <p:sp>
        <p:nvSpPr>
          <p:cNvPr id="5" name="正方形/長方形 4"/>
          <p:cNvSpPr/>
          <p:nvPr/>
        </p:nvSpPr>
        <p:spPr>
          <a:xfrm>
            <a:off x="11562" y="-16743"/>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参考（選定評価表）</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418927049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16"/>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smtClean="0">
                <a:solidFill>
                  <a:prstClr val="black"/>
                </a:solidFill>
              </a:rPr>
              <a:t>　　　　　　</a:t>
            </a:r>
            <a:r>
              <a:rPr lang="ja-JP" altLang="en-US" sz="4000" dirty="0" smtClean="0">
                <a:solidFill>
                  <a:srgbClr val="FF0000"/>
                </a:solidFill>
              </a:rPr>
              <a:t>　　　　　</a:t>
            </a:r>
            <a:r>
              <a:rPr lang="ja-JP" altLang="en-US" sz="4000" dirty="0" smtClean="0">
                <a:solidFill>
                  <a:prstClr val="black"/>
                </a:solidFill>
              </a:rPr>
              <a:t>　　　　　　　</a:t>
            </a:r>
            <a:endParaRPr lang="en-US" altLang="ja-JP" sz="3600" dirty="0" smtClean="0">
              <a:solidFill>
                <a:prstClr val="black"/>
              </a:solidFill>
            </a:endParaRPr>
          </a:p>
          <a:p>
            <a:pPr>
              <a:defRPr/>
            </a:pPr>
            <a:r>
              <a:rPr lang="ja-JP" altLang="en-US" sz="3600" dirty="0" smtClean="0">
                <a:solidFill>
                  <a:prstClr val="black"/>
                </a:solidFill>
              </a:rPr>
              <a:t>２ 　事務分担</a:t>
            </a:r>
            <a:endParaRPr lang="ja-JP" altLang="en-US" sz="2600" dirty="0">
              <a:solidFill>
                <a:prstClr val="black"/>
              </a:solidFill>
              <a:latin typeface="ＭＳ Ｐゴシック"/>
            </a:endParaRPr>
          </a:p>
        </p:txBody>
      </p:sp>
    </p:spTree>
    <p:extLst>
      <p:ext uri="{BB962C8B-B14F-4D97-AF65-F5344CB8AC3E}">
        <p14:creationId xmlns:p14="http://schemas.microsoft.com/office/powerpoint/2010/main" xmlns="" val="1960590077"/>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89107662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899592" y="1572707"/>
            <a:ext cx="7300979" cy="4599295"/>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局と総合区の事務分担</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kumimoji="1" lang="ja-JP" altLang="en-US" sz="2000" dirty="0" smtClean="0">
                <a:solidFill>
                  <a:schemeClr val="tx1"/>
                </a:solidFill>
                <a:latin typeface="Meiryo UI" pitchFamily="50" charset="-128"/>
                <a:ea typeface="Meiryo UI" pitchFamily="50" charset="-128"/>
                <a:cs typeface="Meiryo UI" pitchFamily="50" charset="-128"/>
              </a:rPr>
              <a:t> ３　総合区の主な事務</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 ４　局と総合区の主な事務</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５　総合区政の運営イメージ</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６　総合区と地域自治区の事務分担</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７　総合区と地域自治区の主な事務</a:t>
            </a:r>
            <a:endParaRPr lang="en-US" altLang="ja-JP" sz="20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458771"/>
            <a:ext cx="8229600" cy="1143000"/>
          </a:xfrm>
        </p:spPr>
        <p:txBody>
          <a:bodyPr>
            <a:noAutofit/>
          </a:bodyPr>
          <a:lstStyle/>
          <a:p>
            <a:r>
              <a:rPr kumimoji="1" lang="ja-JP" altLang="en-US" sz="3600" dirty="0" smtClean="0"/>
              <a:t>目　　次</a:t>
            </a:r>
            <a:endParaRPr kumimoji="1" lang="ja-JP" altLang="en-US" sz="3600" dirty="0"/>
          </a:p>
        </p:txBody>
      </p:sp>
      <p:sp>
        <p:nvSpPr>
          <p:cNvPr id="6" name="正方形/長方形 5"/>
          <p:cNvSpPr/>
          <p:nvPr/>
        </p:nvSpPr>
        <p:spPr>
          <a:xfrm>
            <a:off x="2277190" y="2979415"/>
            <a:ext cx="6493499"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３</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7" name="正方形/長方形 6"/>
          <p:cNvSpPr/>
          <p:nvPr/>
        </p:nvSpPr>
        <p:spPr>
          <a:xfrm>
            <a:off x="3776005" y="4203095"/>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１０</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2975963" y="1767825"/>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3840760" y="2379712"/>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２</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2" name="正方形/長方形 11"/>
          <p:cNvSpPr/>
          <p:nvPr/>
        </p:nvSpPr>
        <p:spPr>
          <a:xfrm>
            <a:off x="3841951" y="3601948"/>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４</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3" name="正方形/長方形 12"/>
          <p:cNvSpPr/>
          <p:nvPr/>
        </p:nvSpPr>
        <p:spPr>
          <a:xfrm>
            <a:off x="3653316" y="5420157"/>
            <a:ext cx="4678752"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・・・・・・事務</a:t>
            </a:r>
            <a:r>
              <a:rPr kumimoji="1"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１６</a:t>
            </a:r>
            <a:endParaRPr kumimoji="1" lang="en-US" altLang="ja-JP" sz="2000" dirty="0" smtClean="0">
              <a:solidFill>
                <a:schemeClr val="tx1"/>
              </a:solidFill>
              <a:latin typeface="Meiryo UI" pitchFamily="50" charset="-128"/>
              <a:ea typeface="Meiryo UI" pitchFamily="50" charset="-128"/>
              <a:cs typeface="Meiryo UI" pitchFamily="50" charset="-128"/>
            </a:endParaRPr>
          </a:p>
        </p:txBody>
      </p:sp>
      <p:sp>
        <p:nvSpPr>
          <p:cNvPr id="14" name="正方形/長方形 13"/>
          <p:cNvSpPr/>
          <p:nvPr/>
        </p:nvSpPr>
        <p:spPr>
          <a:xfrm>
            <a:off x="3808515" y="4820335"/>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１５</a:t>
            </a:r>
            <a:endParaRPr lang="en-US" altLang="ja-JP" sz="2000" dirty="0" smtClean="0">
              <a:solidFill>
                <a:schemeClr val="tx1"/>
              </a:solidFill>
              <a:latin typeface="Meiryo UI" pitchFamily="50"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48538" y="624114"/>
            <a:ext cx="8229600" cy="1143000"/>
          </a:xfrm>
        </p:spPr>
        <p:txBody>
          <a:bodyPr>
            <a:noAutofit/>
          </a:bodyPr>
          <a:lstStyle/>
          <a:p>
            <a:r>
              <a:rPr lang="ja-JP" altLang="en-US" sz="3600" dirty="0" smtClean="0"/>
              <a:t>≪ 資　料 ≫</a:t>
            </a:r>
            <a:endParaRPr kumimoji="1" lang="ja-JP" altLang="en-US" sz="3600" dirty="0"/>
          </a:p>
        </p:txBody>
      </p:sp>
      <p:sp>
        <p:nvSpPr>
          <p:cNvPr id="3" name="正方形/長方形 2"/>
          <p:cNvSpPr/>
          <p:nvPr/>
        </p:nvSpPr>
        <p:spPr>
          <a:xfrm>
            <a:off x="1691680" y="1842751"/>
            <a:ext cx="5902831" cy="4032448"/>
          </a:xfrm>
          <a:prstGeom prst="rect">
            <a:avLst/>
          </a:pr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１　 区割り・区の名称、</a:t>
            </a:r>
            <a:r>
              <a:rPr lang="ja-JP" altLang="en-US" sz="2000" kern="0" dirty="0">
                <a:solidFill>
                  <a:prstClr val="black"/>
                </a:solidFill>
                <a:latin typeface="Meiryo UI" pitchFamily="50" charset="-128"/>
                <a:ea typeface="Meiryo UI" pitchFamily="50" charset="-128"/>
                <a:cs typeface="Meiryo UI" pitchFamily="50" charset="-128"/>
              </a:rPr>
              <a:t>総合区役所</a:t>
            </a:r>
            <a:r>
              <a:rPr lang="ja-JP" altLang="en-US" sz="2000" kern="0" dirty="0" smtClean="0">
                <a:solidFill>
                  <a:prstClr val="black"/>
                </a:solidFill>
                <a:latin typeface="Meiryo UI" pitchFamily="50" charset="-128"/>
                <a:ea typeface="Meiryo UI" pitchFamily="50" charset="-128"/>
                <a:cs typeface="Meiryo UI" pitchFamily="50" charset="-128"/>
              </a:rPr>
              <a:t>の位置</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２　 事務分担</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３　 組織体制</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４　 予算の仕組み</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５　 財産管理</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６　 総合区政会議、地域自治区・地域協議会</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７　 総合区設置に</a:t>
            </a:r>
            <a:r>
              <a:rPr lang="ja-JP" altLang="en-US" sz="2000" kern="0" dirty="0">
                <a:solidFill>
                  <a:prstClr val="black"/>
                </a:solidFill>
                <a:latin typeface="Meiryo UI" pitchFamily="50" charset="-128"/>
                <a:ea typeface="Meiryo UI" pitchFamily="50" charset="-128"/>
                <a:cs typeface="Meiryo UI" pitchFamily="50" charset="-128"/>
              </a:rPr>
              <a:t>伴う</a:t>
            </a:r>
            <a:r>
              <a:rPr lang="ja-JP" altLang="en-US" sz="2000" kern="0" dirty="0" smtClean="0">
                <a:solidFill>
                  <a:prstClr val="black"/>
                </a:solidFill>
                <a:latin typeface="Meiryo UI" pitchFamily="50" charset="-128"/>
                <a:ea typeface="Meiryo UI" pitchFamily="50" charset="-128"/>
                <a:cs typeface="Meiryo UI" pitchFamily="50" charset="-128"/>
              </a:rPr>
              <a:t>コスト</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８　 </a:t>
            </a:r>
            <a:r>
              <a:rPr lang="ja-JP" altLang="en-US" sz="2000" kern="0" smtClean="0">
                <a:solidFill>
                  <a:prstClr val="black"/>
                </a:solidFill>
                <a:latin typeface="Meiryo UI" pitchFamily="50" charset="-128"/>
                <a:ea typeface="Meiryo UI" pitchFamily="50" charset="-128"/>
                <a:cs typeface="Meiryo UI" pitchFamily="50" charset="-128"/>
              </a:rPr>
              <a:t>設置の日</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９　 総合区のすがた</a:t>
            </a:r>
            <a:endParaRPr lang="en-US" altLang="ja-JP" sz="2000" kern="0" dirty="0" smtClean="0">
              <a:solidFill>
                <a:prstClr val="black"/>
              </a:solidFill>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xmlns="" val="374628000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251520" y="820619"/>
            <a:ext cx="8640960" cy="6037381"/>
          </a:xfrm>
          <a:prstGeom prst="roundRect">
            <a:avLst>
              <a:gd name="adj" fmla="val 6227"/>
            </a:avLst>
          </a:prstGeom>
          <a:solidFill>
            <a:schemeClr val="accent6">
              <a:lumMod val="40000"/>
              <a:lumOff val="60000"/>
            </a:schemeClr>
          </a:solidFill>
        </p:spPr>
        <p:txBody>
          <a:bodyPr wrap="square" rtlCol="0" anchor="t" anchorCtr="0">
            <a:noAutofit/>
          </a:bodyPr>
          <a:lstStyle/>
          <a:p>
            <a:pPr>
              <a:lnSpc>
                <a:spcPts val="2300"/>
              </a:lnSpc>
            </a:pPr>
            <a:r>
              <a:rPr kumimoji="1" lang="ja-JP" altLang="en-US" b="1" dirty="0" smtClean="0">
                <a:latin typeface="Meiryo UI" pitchFamily="50" charset="-128"/>
                <a:ea typeface="Meiryo UI" pitchFamily="50" charset="-128"/>
                <a:cs typeface="Meiryo UI" pitchFamily="50" charset="-128"/>
              </a:rPr>
              <a:t>◆　</a:t>
            </a:r>
            <a:r>
              <a:rPr lang="ja-JP" altLang="en-US" b="1" dirty="0" smtClean="0">
                <a:latin typeface="Meiryo UI" pitchFamily="50" charset="-128"/>
                <a:ea typeface="Meiryo UI" pitchFamily="50" charset="-128"/>
                <a:cs typeface="Meiryo UI" pitchFamily="50" charset="-128"/>
              </a:rPr>
              <a:t>住民に身近な行政サービスは、総合区で実施</a:t>
            </a:r>
            <a:endParaRPr lang="en-US" altLang="ja-JP" b="1" dirty="0" smtClean="0">
              <a:latin typeface="Meiryo UI" pitchFamily="50" charset="-128"/>
              <a:ea typeface="Meiryo UI" pitchFamily="50" charset="-128"/>
              <a:cs typeface="Meiryo UI" pitchFamily="50" charset="-128"/>
            </a:endParaRPr>
          </a:p>
          <a:p>
            <a:pPr>
              <a:lnSpc>
                <a:spcPts val="700"/>
              </a:lnSpc>
            </a:pPr>
            <a:endParaRPr kumimoji="1" lang="en-US" altLang="ja-JP" sz="2000" b="1" dirty="0" smtClean="0">
              <a:latin typeface="Meiryo UI" pitchFamily="50" charset="-128"/>
              <a:ea typeface="Meiryo UI" pitchFamily="50" charset="-128"/>
              <a:cs typeface="Meiryo UI" pitchFamily="50" charset="-128"/>
            </a:endParaRPr>
          </a:p>
          <a:p>
            <a:pPr>
              <a:lnSpc>
                <a:spcPts val="2300"/>
              </a:lnSpc>
            </a:pPr>
            <a:r>
              <a:rPr lang="ja-JP" altLang="en-US" sz="1600" dirty="0" smtClean="0">
                <a:latin typeface="Meiryo UI" pitchFamily="50" charset="-128"/>
                <a:ea typeface="Meiryo UI" pitchFamily="50" charset="-128"/>
                <a:cs typeface="Meiryo UI" pitchFamily="50" charset="-128"/>
              </a:rPr>
              <a:t>　　  ⇒　総合区は、住民意見を的確に反映し、地域の実情に応じた行政サービスを提供で</a:t>
            </a:r>
            <a:endParaRPr lang="en-US" altLang="ja-JP" sz="1600" dirty="0" smtClean="0">
              <a:latin typeface="Meiryo UI" pitchFamily="50" charset="-128"/>
              <a:ea typeface="Meiryo UI" pitchFamily="50" charset="-128"/>
              <a:cs typeface="Meiryo UI" pitchFamily="50" charset="-128"/>
            </a:endParaRPr>
          </a:p>
          <a:p>
            <a:pPr>
              <a:lnSpc>
                <a:spcPts val="2300"/>
              </a:lnSpc>
            </a:pPr>
            <a:r>
              <a:rPr lang="en-US" altLang="ja-JP" sz="1600" dirty="0" smtClean="0">
                <a:latin typeface="Meiryo UI" pitchFamily="50" charset="-128"/>
                <a:ea typeface="Meiryo UI" pitchFamily="50" charset="-128"/>
                <a:cs typeface="Meiryo UI" pitchFamily="50" charset="-128"/>
              </a:rPr>
              <a:t>           </a:t>
            </a:r>
            <a:r>
              <a:rPr lang="ja-JP" altLang="en-US" sz="1600" dirty="0" smtClean="0">
                <a:latin typeface="Meiryo UI" pitchFamily="50" charset="-128"/>
                <a:ea typeface="Meiryo UI" pitchFamily="50" charset="-128"/>
                <a:cs typeface="Meiryo UI" pitchFamily="50" charset="-128"/>
              </a:rPr>
              <a:t>きるよう、一般市が実施する事務をベースにしながら、直接住民を対象とする事務を</a:t>
            </a:r>
            <a:r>
              <a:rPr lang="en-US" altLang="ja-JP" sz="1600" dirty="0" smtClean="0">
                <a:latin typeface="Meiryo UI" pitchFamily="50" charset="-128"/>
                <a:ea typeface="Meiryo UI" pitchFamily="50" charset="-128"/>
                <a:cs typeface="Meiryo UI" pitchFamily="50" charset="-128"/>
              </a:rPr>
              <a:t>           </a:t>
            </a:r>
            <a:r>
              <a:rPr lang="ja-JP" altLang="en-US" sz="1600" dirty="0" smtClean="0">
                <a:latin typeface="Meiryo UI" pitchFamily="50" charset="-128"/>
                <a:ea typeface="Meiryo UI" pitchFamily="50" charset="-128"/>
                <a:cs typeface="Meiryo UI" pitchFamily="50" charset="-128"/>
              </a:rPr>
              <a:t>　</a:t>
            </a:r>
          </a:p>
          <a:p>
            <a:pPr>
              <a:lnSpc>
                <a:spcPts val="2300"/>
              </a:lnSpc>
            </a:pPr>
            <a:r>
              <a:rPr lang="ja-JP" altLang="en-US" sz="1600" dirty="0" smtClean="0">
                <a:latin typeface="Meiryo UI" pitchFamily="50" charset="-128"/>
                <a:ea typeface="Meiryo UI" pitchFamily="50" charset="-128"/>
                <a:cs typeface="Meiryo UI" pitchFamily="50" charset="-128"/>
              </a:rPr>
              <a:t> </a:t>
            </a:r>
            <a:r>
              <a:rPr lang="ja-JP" altLang="en-US" sz="1600" dirty="0">
                <a:latin typeface="Meiryo UI" pitchFamily="50" charset="-128"/>
                <a:ea typeface="Meiryo UI" pitchFamily="50" charset="-128"/>
                <a:cs typeface="Meiryo UI" pitchFamily="50" charset="-128"/>
              </a:rPr>
              <a:t>　</a:t>
            </a:r>
            <a:r>
              <a:rPr lang="ja-JP" altLang="en-US" sz="1600" dirty="0" smtClean="0">
                <a:latin typeface="Meiryo UI" pitchFamily="50" charset="-128"/>
                <a:ea typeface="Meiryo UI" pitchFamily="50" charset="-128"/>
                <a:cs typeface="Meiryo UI" pitchFamily="50" charset="-128"/>
              </a:rPr>
              <a:t>　　　　中心に住民生活と密接に関わる事務を行う</a:t>
            </a:r>
            <a:endParaRPr lang="en-US" altLang="ja-JP" sz="1600" dirty="0" smtClean="0">
              <a:latin typeface="Meiryo UI" pitchFamily="50" charset="-128"/>
              <a:ea typeface="Meiryo UI" pitchFamily="50" charset="-128"/>
              <a:cs typeface="Meiryo UI" pitchFamily="50" charset="-128"/>
            </a:endParaRPr>
          </a:p>
          <a:p>
            <a:pPr>
              <a:lnSpc>
                <a:spcPts val="2300"/>
              </a:lnSpc>
            </a:pPr>
            <a:endParaRPr lang="en-US" altLang="ja-JP" sz="1050" b="1" dirty="0" smtClean="0">
              <a:latin typeface="Meiryo UI" pitchFamily="50" charset="-128"/>
              <a:ea typeface="Meiryo UI" pitchFamily="50" charset="-128"/>
              <a:cs typeface="Meiryo UI" pitchFamily="50" charset="-128"/>
            </a:endParaRPr>
          </a:p>
          <a:p>
            <a:pPr>
              <a:lnSpc>
                <a:spcPts val="2300"/>
              </a:lnSpc>
            </a:pPr>
            <a:r>
              <a:rPr lang="ja-JP" altLang="en-US" b="1" dirty="0" smtClean="0">
                <a:latin typeface="Meiryo UI" pitchFamily="50" charset="-128"/>
                <a:ea typeface="Meiryo UI" pitchFamily="50" charset="-128"/>
                <a:cs typeface="Meiryo UI" pitchFamily="50" charset="-128"/>
              </a:rPr>
              <a:t>◆　市全体の統一性・一体性や高度な専門性が求められる事務は、局で実施</a:t>
            </a:r>
            <a:endParaRPr lang="en-US" altLang="ja-JP" b="1" dirty="0" smtClean="0">
              <a:latin typeface="Meiryo UI" pitchFamily="50" charset="-128"/>
              <a:ea typeface="Meiryo UI" pitchFamily="50" charset="-128"/>
              <a:cs typeface="Meiryo UI" pitchFamily="50" charset="-128"/>
            </a:endParaRPr>
          </a:p>
          <a:p>
            <a:pPr>
              <a:lnSpc>
                <a:spcPts val="700"/>
              </a:lnSpc>
            </a:pPr>
            <a:endParaRPr lang="en-US" altLang="ja-JP" sz="2000" b="1" dirty="0" smtClean="0">
              <a:latin typeface="Meiryo UI" pitchFamily="50" charset="-128"/>
              <a:ea typeface="Meiryo UI" pitchFamily="50" charset="-128"/>
              <a:cs typeface="Meiryo UI" pitchFamily="50" charset="-128"/>
            </a:endParaRPr>
          </a:p>
          <a:p>
            <a:pPr>
              <a:lnSpc>
                <a:spcPts val="2300"/>
              </a:lnSpc>
            </a:pPr>
            <a:r>
              <a:rPr lang="ja-JP" altLang="en-US" sz="1600" dirty="0" smtClean="0">
                <a:latin typeface="Meiryo UI" pitchFamily="50" charset="-128"/>
                <a:ea typeface="Meiryo UI" pitchFamily="50" charset="-128"/>
                <a:cs typeface="Meiryo UI" pitchFamily="50" charset="-128"/>
              </a:rPr>
              <a:t>　　  ⇒　局は、市域全体の観点から実施すべき事務などを行う</a:t>
            </a:r>
            <a:r>
              <a:rPr lang="ja-JP" altLang="en-US" sz="1400" dirty="0" smtClean="0">
                <a:latin typeface="Meiryo UI" pitchFamily="50" charset="-128"/>
                <a:ea typeface="Meiryo UI" pitchFamily="50" charset="-128"/>
                <a:cs typeface="Meiryo UI" pitchFamily="50" charset="-128"/>
              </a:rPr>
              <a:t>（ 事務</a:t>
            </a:r>
            <a:r>
              <a:rPr lang="en-US" altLang="ja-JP" sz="1400" dirty="0" smtClean="0">
                <a:latin typeface="Meiryo UI" pitchFamily="50" charset="-128"/>
                <a:ea typeface="Meiryo UI" pitchFamily="50" charset="-128"/>
                <a:cs typeface="Meiryo UI" pitchFamily="50" charset="-128"/>
              </a:rPr>
              <a:t>-2 【</a:t>
            </a:r>
            <a:r>
              <a:rPr lang="ja-JP" altLang="en-US" sz="1400" dirty="0" smtClean="0">
                <a:latin typeface="Meiryo UI" pitchFamily="50" charset="-128"/>
                <a:ea typeface="Meiryo UI" pitchFamily="50" charset="-128"/>
                <a:cs typeface="Meiryo UI" pitchFamily="50" charset="-128"/>
              </a:rPr>
              <a:t>局に留保する事務</a:t>
            </a:r>
            <a:r>
              <a:rPr lang="en-US" altLang="ja-JP" sz="14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参照）</a:t>
            </a:r>
            <a:endParaRPr lang="en-US" altLang="ja-JP" sz="1400" dirty="0" smtClean="0">
              <a:latin typeface="Meiryo UI" pitchFamily="50" charset="-128"/>
              <a:ea typeface="Meiryo UI" pitchFamily="50" charset="-128"/>
              <a:cs typeface="Meiryo UI" pitchFamily="50" charset="-128"/>
            </a:endParaRPr>
          </a:p>
          <a:p>
            <a:pPr>
              <a:lnSpc>
                <a:spcPts val="2300"/>
              </a:lnSpc>
            </a:pPr>
            <a:r>
              <a:rPr lang="ja-JP" altLang="en-US" sz="800" dirty="0" smtClean="0">
                <a:latin typeface="Meiryo UI" pitchFamily="50" charset="-128"/>
                <a:ea typeface="Meiryo UI" pitchFamily="50" charset="-128"/>
                <a:cs typeface="Meiryo UI" pitchFamily="50" charset="-128"/>
              </a:rPr>
              <a:t>　　　　</a:t>
            </a:r>
            <a:r>
              <a:rPr lang="en-US" altLang="ja-JP" sz="1300" dirty="0" smtClean="0">
                <a:latin typeface="Meiryo UI" pitchFamily="50" charset="-128"/>
                <a:ea typeface="Meiryo UI" pitchFamily="50" charset="-128"/>
                <a:cs typeface="Meiryo UI" pitchFamily="50" charset="-128"/>
              </a:rPr>
              <a:t>※</a:t>
            </a:r>
            <a:r>
              <a:rPr lang="ja-JP" altLang="en-US" sz="1300" dirty="0" smtClean="0">
                <a:latin typeface="Meiryo UI" pitchFamily="50" charset="-128"/>
                <a:ea typeface="Meiryo UI" pitchFamily="50" charset="-128"/>
                <a:cs typeface="Meiryo UI" pitchFamily="50" charset="-128"/>
              </a:rPr>
              <a:t>一般市が実施する事務であっても、事務の性質上又は効率性の観点から一体的に実施すべき事務についても局が行う</a:t>
            </a:r>
            <a:endParaRPr kumimoji="1" lang="en-US" altLang="ja-JP" sz="1300" dirty="0" smtClean="0">
              <a:latin typeface="Meiryo UI" pitchFamily="50" charset="-128"/>
              <a:ea typeface="Meiryo UI" pitchFamily="50" charset="-128"/>
              <a:cs typeface="Meiryo UI" pitchFamily="50" charset="-128"/>
            </a:endParaRPr>
          </a:p>
        </p:txBody>
      </p:sp>
      <p:sp>
        <p:nvSpPr>
          <p:cNvPr id="11" name="正方形/長方形 10"/>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3" name="テキスト ボックス 12"/>
          <p:cNvSpPr txBox="1"/>
          <p:nvPr/>
        </p:nvSpPr>
        <p:spPr>
          <a:xfrm>
            <a:off x="-121196" y="476672"/>
            <a:ext cx="663741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（１）総合区事務を拡充する観点での事務仕分けの実施</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33"/>
          <p:cNvGrpSpPr/>
          <p:nvPr/>
        </p:nvGrpSpPr>
        <p:grpSpPr>
          <a:xfrm>
            <a:off x="755576" y="3810413"/>
            <a:ext cx="7632848" cy="2831652"/>
            <a:chOff x="395537" y="5886329"/>
            <a:chExt cx="7632848" cy="2377861"/>
          </a:xfrm>
        </p:grpSpPr>
        <p:sp>
          <p:nvSpPr>
            <p:cNvPr id="22" name="正方形/長方形 21"/>
            <p:cNvSpPr/>
            <p:nvPr/>
          </p:nvSpPr>
          <p:spPr bwMode="auto">
            <a:xfrm>
              <a:off x="395537" y="5886329"/>
              <a:ext cx="7632848" cy="2377861"/>
            </a:xfrm>
            <a:prstGeom prst="rect">
              <a:avLst/>
            </a:prstGeom>
            <a:solidFill>
              <a:schemeClr val="bg1"/>
            </a:solidFill>
            <a:ln w="25400" algn="ctr">
              <a:solidFill>
                <a:schemeClr val="tx1"/>
              </a:solidFill>
              <a:round/>
              <a:headEnd/>
              <a:tailEnd/>
            </a:ln>
            <a:effectLst/>
            <a:extLst/>
          </p:spPr>
          <p:txBody>
            <a:bodyPr wrap="none" rtlCol="0" anchor="t"/>
            <a:lstStyle/>
            <a:p>
              <a:r>
                <a:rPr kumimoji="1" lang="ja-JP" altLang="en-US" sz="600" b="1" dirty="0" smtClean="0">
                  <a:latin typeface="Meiryo UI" panose="020B0604030504040204" pitchFamily="50" charset="-128"/>
                  <a:ea typeface="Meiryo UI" panose="020B0604030504040204" pitchFamily="50" charset="-128"/>
                  <a:cs typeface="Meiryo UI" panose="020B0604030504040204" pitchFamily="50" charset="-128"/>
                </a:rPr>
                <a:t>　</a:t>
              </a:r>
            </a:p>
            <a:p>
              <a:r>
                <a:rPr kumimoji="1" lang="ja-JP" altLang="en-US" b="1" dirty="0" smtClean="0">
                  <a:latin typeface="Meiryo UI" panose="020B0604030504040204" pitchFamily="50" charset="-128"/>
                  <a:ea typeface="Meiryo UI" panose="020B0604030504040204" pitchFamily="50" charset="-128"/>
                  <a:cs typeface="Meiryo UI" panose="020B0604030504040204" pitchFamily="50" charset="-128"/>
                </a:rPr>
                <a:t>　　「総合区事務の拡充」と「効率性・専門性の確保」の双方の観点から、</a:t>
              </a:r>
              <a:endParaRPr kumimoji="1" lang="en-US" altLang="ja-JP"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b="1" dirty="0" smtClean="0">
                  <a:latin typeface="Meiryo UI" panose="020B0604030504040204" pitchFamily="50" charset="-128"/>
                  <a:ea typeface="Meiryo UI" panose="020B0604030504040204" pitchFamily="50" charset="-128"/>
                  <a:cs typeface="Meiryo UI" panose="020B0604030504040204" pitchFamily="50" charset="-128"/>
                </a:rPr>
                <a:t>最適なニア・イズ・ベターを追求</a:t>
              </a:r>
              <a:endParaRPr kumimoji="1" lang="en-US" altLang="ja-JP"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2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効果と課題</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を考慮しつつ、総合区事務を拡充する観点から事務仕分けを実施</a:t>
              </a:r>
            </a:p>
          </p:txBody>
        </p:sp>
        <p:sp>
          <p:nvSpPr>
            <p:cNvPr id="24" name="テキスト ボックス 23"/>
            <p:cNvSpPr txBox="1"/>
            <p:nvPr/>
          </p:nvSpPr>
          <p:spPr>
            <a:xfrm>
              <a:off x="1907705" y="6858664"/>
              <a:ext cx="4824536" cy="530877"/>
            </a:xfrm>
            <a:prstGeom prst="rect">
              <a:avLst/>
            </a:prstGeom>
            <a:solidFill>
              <a:schemeClr val="accent3">
                <a:lumMod val="60000"/>
                <a:lumOff val="40000"/>
              </a:schemeClr>
            </a:solidFill>
          </p:spPr>
          <p:txBody>
            <a:bodyPr wrap="square" rtlCol="0">
              <a:spAutoFit/>
            </a:bodyPr>
            <a:lstStyle/>
            <a:p>
              <a:r>
                <a:rPr lang="ja-JP" altLang="en-US" sz="1600" dirty="0" smtClean="0">
                  <a:latin typeface="Meiryo UI" pitchFamily="50" charset="-128"/>
                  <a:ea typeface="Meiryo UI" pitchFamily="50" charset="-128"/>
                  <a:cs typeface="Meiryo UI" pitchFamily="50" charset="-128"/>
                </a:rPr>
                <a:t>　</a:t>
              </a:r>
              <a:r>
                <a:rPr kumimoji="1" lang="ja-JP" altLang="en-US" sz="1600" dirty="0" smtClean="0">
                  <a:latin typeface="Meiryo UI" pitchFamily="50" charset="-128"/>
                  <a:ea typeface="Meiryo UI" pitchFamily="50" charset="-128"/>
                  <a:cs typeface="Meiryo UI" pitchFamily="50" charset="-128"/>
                </a:rPr>
                <a:t>◇地域の実情に応じたきめ細かい行政サービスの</a:t>
              </a:r>
              <a:r>
                <a:rPr lang="ja-JP" altLang="en-US" sz="1600" dirty="0" smtClean="0">
                  <a:latin typeface="Meiryo UI" pitchFamily="50" charset="-128"/>
                  <a:ea typeface="Meiryo UI" pitchFamily="50" charset="-128"/>
                  <a:cs typeface="Meiryo UI" pitchFamily="50" charset="-128"/>
                </a:rPr>
                <a:t>実現</a:t>
              </a:r>
              <a:endParaRPr lang="en-US" altLang="ja-JP" sz="1600" dirty="0" smtClean="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a:t>
              </a:r>
              <a:r>
                <a:rPr lang="ja-JP" altLang="en-US" sz="1600" dirty="0">
                  <a:latin typeface="Meiryo UI" pitchFamily="50" charset="-128"/>
                  <a:ea typeface="Meiryo UI" pitchFamily="50" charset="-128"/>
                  <a:cs typeface="Meiryo UI" pitchFamily="50" charset="-128"/>
                </a:rPr>
                <a:t>市</a:t>
              </a:r>
              <a:r>
                <a:rPr lang="ja-JP" altLang="en-US" sz="1600" dirty="0" smtClean="0">
                  <a:latin typeface="Meiryo UI" pitchFamily="50" charset="-128"/>
                  <a:ea typeface="Meiryo UI" pitchFamily="50" charset="-128"/>
                  <a:cs typeface="Meiryo UI" pitchFamily="50" charset="-128"/>
                </a:rPr>
                <a:t>民協働のさらなる促進</a:t>
              </a:r>
              <a:endParaRPr kumimoji="1" lang="ja-JP" altLang="en-US" sz="1600" dirty="0">
                <a:latin typeface="Meiryo UI" pitchFamily="50" charset="-128"/>
                <a:ea typeface="Meiryo UI" pitchFamily="50" charset="-128"/>
                <a:cs typeface="Meiryo UI" pitchFamily="50" charset="-128"/>
              </a:endParaRPr>
            </a:p>
          </p:txBody>
        </p:sp>
        <p:sp>
          <p:nvSpPr>
            <p:cNvPr id="26" name="テキスト ボックス 25"/>
            <p:cNvSpPr txBox="1"/>
            <p:nvPr/>
          </p:nvSpPr>
          <p:spPr>
            <a:xfrm>
              <a:off x="1907705" y="7593148"/>
              <a:ext cx="4824536" cy="491062"/>
            </a:xfrm>
            <a:prstGeom prst="rect">
              <a:avLst/>
            </a:prstGeom>
            <a:solidFill>
              <a:schemeClr val="accent4">
                <a:lumMod val="40000"/>
                <a:lumOff val="60000"/>
              </a:schemeClr>
            </a:solidFill>
          </p:spPr>
          <p:txBody>
            <a:bodyPr wrap="square" rtlCol="0">
              <a:spAutoFit/>
            </a:bodyPr>
            <a:lstStyle/>
            <a:p>
              <a:r>
                <a:rPr kumimoji="1" lang="ja-JP" altLang="en-US" sz="1600" dirty="0" smtClean="0">
                  <a:latin typeface="Meiryo UI" pitchFamily="50" charset="-128"/>
                  <a:ea typeface="Meiryo UI" pitchFamily="50" charset="-128"/>
                  <a:cs typeface="Meiryo UI" pitchFamily="50" charset="-128"/>
                </a:rPr>
                <a:t>　◇効率性の確保</a:t>
              </a:r>
              <a:endParaRPr kumimoji="1" lang="en-US" altLang="ja-JP" sz="1600" dirty="0" smtClean="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◇専門性の確保</a:t>
              </a:r>
              <a:endParaRPr kumimoji="1" lang="ja-JP" altLang="en-US" sz="1600" dirty="0">
                <a:latin typeface="Meiryo UI" pitchFamily="50" charset="-128"/>
                <a:ea typeface="Meiryo UI" pitchFamily="50" charset="-128"/>
                <a:cs typeface="Meiryo UI" pitchFamily="50" charset="-128"/>
              </a:endParaRPr>
            </a:p>
          </p:txBody>
        </p:sp>
        <p:sp>
          <p:nvSpPr>
            <p:cNvPr id="29" name="円/楕円 28"/>
            <p:cNvSpPr/>
            <p:nvPr/>
          </p:nvSpPr>
          <p:spPr bwMode="auto">
            <a:xfrm>
              <a:off x="1547665" y="6738892"/>
              <a:ext cx="483801" cy="735918"/>
            </a:xfrm>
            <a:prstGeom prst="ellipse">
              <a:avLst/>
            </a:prstGeom>
            <a:solidFill>
              <a:srgbClr val="92D050"/>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r>
                <a:rPr kumimoji="1" lang="ja-JP" altLang="en-US" sz="2000" b="1" dirty="0" smtClean="0">
                  <a:latin typeface="Meiryo UI" panose="020B0604030504040204" pitchFamily="50" charset="-128"/>
                  <a:ea typeface="Meiryo UI" panose="020B0604030504040204" pitchFamily="50" charset="-128"/>
                  <a:cs typeface="Meiryo UI" panose="020B0604030504040204" pitchFamily="50" charset="-128"/>
                </a:rPr>
                <a:t>効</a:t>
              </a:r>
              <a:endParaRPr kumimoji="1" lang="en-US" altLang="ja-JP" sz="20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2000" b="1" dirty="0" smtClean="0">
                  <a:latin typeface="Meiryo UI" panose="020B0604030504040204" pitchFamily="50" charset="-128"/>
                  <a:ea typeface="Meiryo UI" panose="020B0604030504040204" pitchFamily="50" charset="-128"/>
                  <a:cs typeface="Meiryo UI" panose="020B0604030504040204" pitchFamily="50" charset="-128"/>
                </a:rPr>
                <a:t>果</a:t>
              </a:r>
            </a:p>
          </p:txBody>
        </p:sp>
        <p:sp>
          <p:nvSpPr>
            <p:cNvPr id="30" name="円/楕円 29"/>
            <p:cNvSpPr/>
            <p:nvPr/>
          </p:nvSpPr>
          <p:spPr bwMode="auto">
            <a:xfrm>
              <a:off x="1547665" y="7490434"/>
              <a:ext cx="504056" cy="726717"/>
            </a:xfrm>
            <a:prstGeom prst="ellipse">
              <a:avLst/>
            </a:prstGeom>
            <a:solidFill>
              <a:schemeClr val="accent4">
                <a:lumMod val="60000"/>
                <a:lumOff val="4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r>
                <a:rPr kumimoji="1" lang="ja-JP" altLang="en-US" sz="2000" b="1" dirty="0" smtClean="0">
                  <a:latin typeface="Meiryo UI" panose="020B0604030504040204" pitchFamily="50" charset="-128"/>
                  <a:ea typeface="Meiryo UI" panose="020B0604030504040204" pitchFamily="50" charset="-128"/>
                  <a:cs typeface="Meiryo UI" panose="020B0604030504040204" pitchFamily="50" charset="-128"/>
                </a:rPr>
                <a:t>課</a:t>
              </a:r>
              <a:endParaRPr kumimoji="1" lang="en-US" altLang="ja-JP" sz="20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2000" b="1" dirty="0" smtClean="0">
                  <a:latin typeface="Meiryo UI" panose="020B0604030504040204" pitchFamily="50" charset="-128"/>
                  <a:ea typeface="Meiryo UI" panose="020B0604030504040204" pitchFamily="50" charset="-128"/>
                  <a:cs typeface="Meiryo UI" panose="020B0604030504040204" pitchFamily="50" charset="-128"/>
                </a:rPr>
                <a:t>題</a:t>
              </a:r>
            </a:p>
          </p:txBody>
        </p:sp>
      </p:grpSp>
      <p:sp>
        <p:nvSpPr>
          <p:cNvPr id="15" name="正方形/長方形 27"/>
          <p:cNvSpPr>
            <a:spLocks noChangeArrowheads="1"/>
          </p:cNvSpPr>
          <p:nvPr/>
        </p:nvSpPr>
        <p:spPr bwMode="auto">
          <a:xfrm>
            <a:off x="8112125"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2" name="ホームベース 11"/>
          <p:cNvSpPr/>
          <p:nvPr/>
        </p:nvSpPr>
        <p:spPr>
          <a:xfrm>
            <a:off x="755576" y="3571559"/>
            <a:ext cx="2088232" cy="360040"/>
          </a:xfrm>
          <a:prstGeom prst="homePlate">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tx1"/>
                </a:solidFill>
              </a:rPr>
              <a:t>目指すべき方向性</a:t>
            </a:r>
            <a:endParaRPr kumimoji="1" lang="ja-JP" altLang="en-US" sz="1600" b="1" dirty="0">
              <a:solidFill>
                <a:schemeClr val="tx1"/>
              </a:solidFill>
            </a:endParaRPr>
          </a:p>
        </p:txBody>
      </p:sp>
    </p:spTree>
    <p:extLst>
      <p:ext uri="{BB962C8B-B14F-4D97-AF65-F5344CB8AC3E}">
        <p14:creationId xmlns:p14="http://schemas.microsoft.com/office/powerpoint/2010/main" xmlns="" val="66801777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52"/>
          <p:cNvGrpSpPr/>
          <p:nvPr/>
        </p:nvGrpSpPr>
        <p:grpSpPr>
          <a:xfrm>
            <a:off x="28349" y="548680"/>
            <a:ext cx="9092693" cy="2880320"/>
            <a:chOff x="28349" y="2878765"/>
            <a:chExt cx="9092693" cy="2880320"/>
          </a:xfrm>
        </p:grpSpPr>
        <p:grpSp>
          <p:nvGrpSpPr>
            <p:cNvPr id="3" name="グループ化 51"/>
            <p:cNvGrpSpPr/>
            <p:nvPr/>
          </p:nvGrpSpPr>
          <p:grpSpPr>
            <a:xfrm>
              <a:off x="28349" y="2878765"/>
              <a:ext cx="9092693" cy="2880320"/>
              <a:chOff x="28349" y="2878765"/>
              <a:chExt cx="9092693" cy="2880320"/>
            </a:xfrm>
          </p:grpSpPr>
          <p:sp>
            <p:nvSpPr>
              <p:cNvPr id="51" name="角丸四角形 50"/>
              <p:cNvSpPr/>
              <p:nvPr/>
            </p:nvSpPr>
            <p:spPr bwMode="auto">
              <a:xfrm>
                <a:off x="3239344" y="2878765"/>
                <a:ext cx="5881698" cy="2880320"/>
              </a:xfrm>
              <a:prstGeom prst="roundRect">
                <a:avLst>
                  <a:gd name="adj" fmla="val 9696"/>
                </a:avLst>
              </a:prstGeom>
              <a:solidFill>
                <a:schemeClr val="accent6">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 name="グループ化 44"/>
              <p:cNvGrpSpPr/>
              <p:nvPr/>
            </p:nvGrpSpPr>
            <p:grpSpPr>
              <a:xfrm>
                <a:off x="28349" y="2956239"/>
                <a:ext cx="9008944" cy="2705861"/>
                <a:chOff x="95317" y="3211131"/>
                <a:chExt cx="9008944" cy="2705861"/>
              </a:xfrm>
            </p:grpSpPr>
            <p:sp>
              <p:nvSpPr>
                <p:cNvPr id="35" name="正方形/長方形 34"/>
                <p:cNvSpPr/>
                <p:nvPr/>
              </p:nvSpPr>
              <p:spPr bwMode="auto">
                <a:xfrm>
                  <a:off x="95317" y="3459789"/>
                  <a:ext cx="1087267" cy="1729860"/>
                </a:xfrm>
                <a:prstGeom prst="rect">
                  <a:avLst/>
                </a:prstGeom>
                <a:solidFill>
                  <a:srgbClr val="FFCC00"/>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r>
                    <a:rPr kumimoji="1" lang="ja-JP" altLang="en-US" sz="2800" b="1" dirty="0" smtClean="0">
                      <a:latin typeface="Meiryo UI" panose="020B0604030504040204" pitchFamily="50" charset="-128"/>
                      <a:ea typeface="Meiryo UI" panose="020B0604030504040204" pitchFamily="50" charset="-128"/>
                      <a:cs typeface="Meiryo UI" panose="020B0604030504040204" pitchFamily="50" charset="-128"/>
                    </a:rPr>
                    <a:t>局</a:t>
                  </a:r>
                </a:p>
              </p:txBody>
            </p:sp>
            <p:sp>
              <p:nvSpPr>
                <p:cNvPr id="36" name="右矢印 35"/>
                <p:cNvSpPr/>
                <p:nvPr/>
              </p:nvSpPr>
              <p:spPr bwMode="auto">
                <a:xfrm>
                  <a:off x="1228466" y="3421689"/>
                  <a:ext cx="864096" cy="1440160"/>
                </a:xfrm>
                <a:prstGeom prst="rightArrow">
                  <a:avLst>
                    <a:gd name="adj1" fmla="val 62699"/>
                    <a:gd name="adj2" fmla="val 40930"/>
                  </a:avLst>
                </a:prstGeom>
                <a:solidFill>
                  <a:schemeClr val="bg1">
                    <a:lumMod val="75000"/>
                  </a:schemeClr>
                </a:solidFill>
                <a:ln>
                  <a:noFill/>
                </a:ln>
                <a:effectLs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p:nvPr/>
              </p:nvSpPr>
              <p:spPr bwMode="auto">
                <a:xfrm>
                  <a:off x="2118687" y="3461457"/>
                  <a:ext cx="1146059" cy="1800200"/>
                </a:xfrm>
                <a:prstGeom prst="rect">
                  <a:avLst/>
                </a:prstGeom>
                <a:solidFill>
                  <a:srgbClr val="FFCC00"/>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r>
                    <a:rPr lang="ja-JP" altLang="en-US" sz="2800" b="1" dirty="0" smtClean="0">
                      <a:latin typeface="Meiryo UI" panose="020B0604030504040204" pitchFamily="50" charset="-128"/>
                      <a:ea typeface="Meiryo UI" panose="020B0604030504040204" pitchFamily="50" charset="-128"/>
                      <a:cs typeface="Meiryo UI" panose="020B0604030504040204" pitchFamily="50" charset="-128"/>
                    </a:rPr>
                    <a:t>総合</a:t>
                  </a:r>
                  <a:r>
                    <a:rPr lang="ja-JP" altLang="en-US" sz="2800" b="1" dirty="0">
                      <a:latin typeface="Meiryo UI" panose="020B0604030504040204" pitchFamily="50" charset="-128"/>
                      <a:ea typeface="Meiryo UI" panose="020B0604030504040204" pitchFamily="50" charset="-128"/>
                      <a:cs typeface="Meiryo UI" panose="020B0604030504040204" pitchFamily="50" charset="-128"/>
                    </a:rPr>
                    <a:t>区</a:t>
                  </a:r>
                  <a:endParaRPr kumimoji="1" lang="ja-JP" altLang="en-US" sz="28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角丸四角形 37"/>
                <p:cNvSpPr/>
                <p:nvPr/>
              </p:nvSpPr>
              <p:spPr bwMode="auto">
                <a:xfrm>
                  <a:off x="3380261" y="3630115"/>
                  <a:ext cx="5724000" cy="2286877"/>
                </a:xfrm>
                <a:prstGeom prst="roundRect">
                  <a:avLst>
                    <a:gd name="adj" fmla="val 4373"/>
                  </a:avLst>
                </a:prstGeom>
                <a:ln w="38100">
                  <a:prstDash val="sysDot"/>
                </a:ln>
                <a:extLst/>
              </p:spPr>
              <p:style>
                <a:lnRef idx="2">
                  <a:schemeClr val="dk1"/>
                </a:lnRef>
                <a:fillRef idx="1">
                  <a:schemeClr val="lt1"/>
                </a:fillRef>
                <a:effectRef idx="0">
                  <a:schemeClr val="dk1"/>
                </a:effectRef>
                <a:fontRef idx="minor">
                  <a:schemeClr val="dk1"/>
                </a:fontRef>
              </p:style>
              <p:txBody>
                <a:bodyPr wrap="none" rtlCol="0" anchor="ctr" anchorCtr="0"/>
                <a:lstStyle/>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◆一般市が実施する事務をベースに</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住民生活と</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密接に関わる事務を実施</a:t>
                  </a: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（局に留保する事務を除く）</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○市民協働に適した事務</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（まち美化パートナー制度、たばこ市民マナー向上エリア制度など）</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○地域の特色を</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生かした事務</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（地域の実情に合わせたまちづくりの検討、生涯スポーツなど）</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○きめ細かい地域づくりに資する事務</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（道路・公園（幹線道路</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大規模公園を除く）の維持管理、</a:t>
                  </a:r>
                  <a:r>
                    <a:rPr lang="zh-TW" altLang="en-US" sz="1200" dirty="0" smtClean="0">
                      <a:latin typeface="Meiryo UI" panose="020B0604030504040204" pitchFamily="50" charset="-128"/>
                      <a:ea typeface="Meiryo UI" panose="020B0604030504040204" pitchFamily="50" charset="-128"/>
                      <a:cs typeface="Meiryo UI" panose="020B0604030504040204" pitchFamily="50" charset="-128"/>
                    </a:rPr>
                    <a:t>放置</a:t>
                  </a:r>
                  <a:r>
                    <a:rPr lang="zh-TW" altLang="en-US" sz="1200" dirty="0">
                      <a:latin typeface="Meiryo UI" panose="020B0604030504040204" pitchFamily="50" charset="-128"/>
                      <a:ea typeface="Meiryo UI" panose="020B0604030504040204" pitchFamily="50" charset="-128"/>
                      <a:cs typeface="Meiryo UI" panose="020B0604030504040204" pitchFamily="50" charset="-128"/>
                    </a:rPr>
                    <a:t>自転車</a:t>
                  </a:r>
                  <a:r>
                    <a:rPr lang="zh-TW" altLang="en-US" sz="1200" dirty="0" smtClean="0">
                      <a:latin typeface="Meiryo UI" panose="020B0604030504040204" pitchFamily="50" charset="-128"/>
                      <a:ea typeface="Meiryo UI" panose="020B0604030504040204" pitchFamily="50" charset="-128"/>
                      <a:cs typeface="Meiryo UI" panose="020B0604030504040204" pitchFamily="50" charset="-128"/>
                    </a:rPr>
                    <a:t>対策</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など</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○住民生活と密接に関わる事務</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（民間保育所の設置認可、スポーツセンター・プール・老人福祉センターの運営など）</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正方形/長方形 42"/>
                <p:cNvSpPr/>
                <p:nvPr/>
              </p:nvSpPr>
              <p:spPr bwMode="auto">
                <a:xfrm>
                  <a:off x="3375587" y="3211131"/>
                  <a:ext cx="5724000" cy="418984"/>
                </a:xfrm>
                <a:prstGeom prst="rect">
                  <a:avLst/>
                </a:prstGeom>
                <a:solidFill>
                  <a:schemeClr val="bg1"/>
                </a:solidFill>
                <a:ln w="38100">
                  <a:solidFill>
                    <a:schemeClr val="tx1"/>
                  </a:solidFill>
                  <a:prstDash val="sysDot"/>
                </a:ln>
                <a:effectLst/>
                <a:extLst/>
              </p:spPr>
              <p:txBody>
                <a:bodyPr wrap="none" rtlCol="0" anchor="ct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spc="-40" dirty="0" smtClean="0">
                      <a:latin typeface="Meiryo UI" panose="020B0604030504040204" pitchFamily="50" charset="-128"/>
                      <a:ea typeface="Meiryo UI" panose="020B0604030504040204" pitchFamily="50" charset="-128"/>
                      <a:cs typeface="Meiryo UI" panose="020B0604030504040204" pitchFamily="50" charset="-128"/>
                    </a:rPr>
                    <a:t>現在</a:t>
                  </a:r>
                  <a:r>
                    <a:rPr kumimoji="1" lang="ja-JP" altLang="en-US" sz="1400" b="1" spc="-40" dirty="0" smtClean="0">
                      <a:latin typeface="Meiryo UI" panose="020B0604030504040204" pitchFamily="50" charset="-128"/>
                      <a:ea typeface="Meiryo UI" panose="020B0604030504040204" pitchFamily="50" charset="-128"/>
                      <a:cs typeface="Meiryo UI" panose="020B0604030504040204" pitchFamily="50" charset="-128"/>
                    </a:rPr>
                    <a:t>の区役所（保健福祉センターを含む。以下同じ。）で実施している事務</a:t>
                  </a:r>
                </a:p>
              </p:txBody>
            </p:sp>
          </p:grpSp>
        </p:grpSp>
        <p:sp>
          <p:nvSpPr>
            <p:cNvPr id="49" name="下矢印 48"/>
            <p:cNvSpPr/>
            <p:nvPr/>
          </p:nvSpPr>
          <p:spPr bwMode="auto">
            <a:xfrm>
              <a:off x="1259632" y="4678965"/>
              <a:ext cx="648072" cy="504056"/>
            </a:xfrm>
            <a:prstGeom prst="downArrow">
              <a:avLst/>
            </a:prstGeom>
            <a:solidFill>
              <a:schemeClr val="bg1">
                <a:lumMod val="75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graphicFrame>
        <p:nvGraphicFramePr>
          <p:cNvPr id="24" name="表 23"/>
          <p:cNvGraphicFramePr>
            <a:graphicFrameLocks noGrp="1"/>
          </p:cNvGraphicFramePr>
          <p:nvPr/>
        </p:nvGraphicFramePr>
        <p:xfrm>
          <a:off x="0" y="3497135"/>
          <a:ext cx="9144000" cy="3196020"/>
        </p:xfrm>
        <a:graphic>
          <a:graphicData uri="http://schemas.openxmlformats.org/drawingml/2006/table">
            <a:tbl>
              <a:tblPr firstRow="1" bandRow="1">
                <a:tableStyleId>{1FECB4D8-DB02-4DC6-A0A2-4F2EBAE1DC90}</a:tableStyleId>
              </a:tblPr>
              <a:tblGrid>
                <a:gridCol w="4047344"/>
                <a:gridCol w="5096656"/>
              </a:tblGrid>
              <a:tr h="288033">
                <a:tc>
                  <a:txBody>
                    <a:bodyPr/>
                    <a:lstStyle/>
                    <a:p>
                      <a:pPr algn="ctr"/>
                      <a:r>
                        <a:rPr kumimoji="1" lang="ja-JP" altLang="en-US" sz="1400" dirty="0" smtClean="0"/>
                        <a:t>分類</a:t>
                      </a:r>
                      <a:endParaRPr kumimoji="1" lang="ja-JP" altLang="en-US" sz="1400" b="1" dirty="0">
                        <a:solidFill>
                          <a:schemeClr val="bg1"/>
                        </a:solidFill>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事務の内容</a:t>
                      </a:r>
                      <a:endParaRPr kumimoji="1" lang="ja-JP" altLang="en-US" sz="1400" b="1" dirty="0">
                        <a:solidFill>
                          <a:schemeClr val="bg1"/>
                        </a:solidFill>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9141">
                <a:tc>
                  <a:txBody>
                    <a:bodyPr/>
                    <a:lstStyle/>
                    <a:p>
                      <a:r>
                        <a:rPr kumimoji="1" lang="ja-JP" altLang="en-US" sz="1400" dirty="0" smtClean="0"/>
                        <a:t>市長固有の権限に属する事務</a:t>
                      </a:r>
                      <a:endParaRPr kumimoji="1" lang="ja-JP" altLang="en-US" sz="1400" b="0" dirty="0">
                        <a:solidFill>
                          <a:schemeClr val="tx1"/>
                        </a:solidFill>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➢条例・規則、予算</a:t>
                      </a:r>
                      <a:endParaRPr kumimoji="1" lang="ja-JP" altLang="en-US" sz="1400" b="0" dirty="0">
                        <a:solidFill>
                          <a:schemeClr val="tx1"/>
                        </a:solidFill>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9141">
                <a:tc>
                  <a:txBody>
                    <a:bodyPr/>
                    <a:lstStyle/>
                    <a:p>
                      <a:r>
                        <a:rPr lang="ja-JP" altLang="en-US" sz="1400" dirty="0" smtClean="0"/>
                        <a:t>組織運営に関わる事務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➢企画立案、人事、管財</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98828">
                <a:tc>
                  <a:txBody>
                    <a:bodyPr/>
                    <a:lstStyle/>
                    <a:p>
                      <a:r>
                        <a:rPr lang="ja-JP" altLang="en-US" sz="1400" dirty="0" smtClean="0"/>
                        <a:t>地方公共団体として実施すべき事務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➢計画策定、審議会、対外調整</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9141">
                <a:tc>
                  <a:txBody>
                    <a:bodyPr/>
                    <a:lstStyle/>
                    <a:p>
                      <a:r>
                        <a:rPr lang="ja-JP" altLang="en-US" sz="1400" dirty="0" smtClean="0"/>
                        <a:t>市域全体の観点から実施すべき事務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➢成長戦略、広域的なまちづくり</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9141">
                <a:tc>
                  <a:txBody>
                    <a:bodyPr/>
                    <a:lstStyle/>
                    <a:p>
                      <a:r>
                        <a:rPr lang="ja-JP" altLang="en-US" sz="1400" dirty="0" smtClean="0"/>
                        <a:t>一つの総合区では完結しない事務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➢総合区域を越える事業認可、システム運用</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90999">
                <a:tc>
                  <a:txBody>
                    <a:bodyPr/>
                    <a:lstStyle/>
                    <a:p>
                      <a:r>
                        <a:rPr kumimoji="1" lang="ja-JP" altLang="en-US" sz="1400" dirty="0" smtClean="0"/>
                        <a:t>平等取扱いの原則等から一体的に処理すべき事務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➢保険事業、個人給付や補助制度、許認可にかかる審査基準等</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9141">
                <a:tc>
                  <a:txBody>
                    <a:bodyPr/>
                    <a:lstStyle/>
                    <a:p>
                      <a:r>
                        <a:rPr lang="ja-JP" altLang="en-US" sz="1400" dirty="0" smtClean="0"/>
                        <a:t>事務の性質上一体的に実施すべき事務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➢市内１か所施設の管理、緊急時対応</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55688">
                <a:tc>
                  <a:txBody>
                    <a:bodyPr/>
                    <a:lstStyle/>
                    <a:p>
                      <a:r>
                        <a:rPr kumimoji="1" lang="ja-JP" altLang="en-US" sz="1400" dirty="0" smtClean="0"/>
                        <a:t>効率性・専門性の確保</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➢総合区移管によるデメリットがメリットに比べ過大となるもの</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25" name="正方形/長方形 24"/>
          <p:cNvSpPr/>
          <p:nvPr/>
        </p:nvSpPr>
        <p:spPr>
          <a:xfrm>
            <a:off x="68239" y="2857252"/>
            <a:ext cx="3279625" cy="292388"/>
          </a:xfrm>
          <a:prstGeom prst="rect">
            <a:avLst/>
          </a:prstGeom>
        </p:spPr>
        <p:txBody>
          <a:bodyPr wrap="square">
            <a:spAutoFit/>
          </a:bodyPr>
          <a:lstStyle/>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以下の観点から、局に留保する事務を仕分け</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a:solidFill>
                  <a:prstClr val="black"/>
                </a:solidFill>
                <a:latin typeface="Meiryo UI" pitchFamily="50" charset="-128"/>
                <a:ea typeface="Meiryo UI" pitchFamily="50" charset="-128"/>
                <a:cs typeface="Meiryo UI" pitchFamily="50" charset="-128"/>
              </a:rPr>
              <a:t>２</a:t>
            </a:r>
            <a:r>
              <a:rPr lang="ja-JP" altLang="en-US" sz="2000" b="1" dirty="0" smtClean="0">
                <a:solidFill>
                  <a:prstClr val="black"/>
                </a:solidFill>
                <a:latin typeface="Meiryo UI" pitchFamily="50" charset="-128"/>
                <a:ea typeface="Meiryo UI" pitchFamily="50" charset="-128"/>
                <a:cs typeface="Meiryo UI" pitchFamily="50" charset="-128"/>
              </a:rPr>
              <a:t>　局と総合区の事務分担</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1" name="テキスト ボックス 20"/>
          <p:cNvSpPr txBox="1"/>
          <p:nvPr/>
        </p:nvSpPr>
        <p:spPr>
          <a:xfrm>
            <a:off x="-121196" y="476672"/>
            <a:ext cx="3318975"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（１）事務の分担</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27"/>
          <p:cNvSpPr>
            <a:spLocks noChangeArrowheads="1"/>
          </p:cNvSpPr>
          <p:nvPr/>
        </p:nvSpPr>
        <p:spPr bwMode="auto">
          <a:xfrm>
            <a:off x="8152406" y="6644545"/>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8" name="正方形/長方形 17"/>
          <p:cNvSpPr/>
          <p:nvPr/>
        </p:nvSpPr>
        <p:spPr>
          <a:xfrm>
            <a:off x="1115616" y="980728"/>
            <a:ext cx="936104" cy="1080120"/>
          </a:xfrm>
          <a:prstGeom prst="rect">
            <a:avLst/>
          </a:prstGeom>
          <a:noFill/>
          <a:ln w="127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b="1" spc="-150" dirty="0" smtClean="0">
                <a:solidFill>
                  <a:schemeClr val="tx1"/>
                </a:solidFill>
                <a:latin typeface="Meiryo UI" pitchFamily="50" charset="-128"/>
                <a:ea typeface="Meiryo UI" pitchFamily="50" charset="-128"/>
                <a:cs typeface="Meiryo UI" pitchFamily="50" charset="-128"/>
              </a:rPr>
              <a:t>住民生活と</a:t>
            </a:r>
            <a:endParaRPr lang="en-US" altLang="ja-JP" sz="1200" b="1" spc="-150" dirty="0" smtClean="0">
              <a:solidFill>
                <a:schemeClr val="tx1"/>
              </a:solidFill>
              <a:latin typeface="Meiryo UI" pitchFamily="50" charset="-128"/>
              <a:ea typeface="Meiryo UI" pitchFamily="50" charset="-128"/>
              <a:cs typeface="Meiryo UI" pitchFamily="50" charset="-128"/>
            </a:endParaRPr>
          </a:p>
          <a:p>
            <a:r>
              <a:rPr lang="ja-JP" altLang="en-US" sz="1200" b="1" spc="-150" dirty="0" smtClean="0">
                <a:solidFill>
                  <a:schemeClr val="tx1"/>
                </a:solidFill>
                <a:latin typeface="Meiryo UI" pitchFamily="50" charset="-128"/>
                <a:ea typeface="Meiryo UI" pitchFamily="50" charset="-128"/>
                <a:cs typeface="Meiryo UI" pitchFamily="50" charset="-128"/>
              </a:rPr>
              <a:t>密接に関わる事務を移管</a:t>
            </a:r>
            <a:endParaRPr lang="ja-JP" altLang="en-US" sz="1200" b="1" spc="-150" dirty="0">
              <a:solidFill>
                <a:schemeClr val="tx1"/>
              </a:solidFill>
              <a:latin typeface="Meiryo UI" pitchFamily="50" charset="-128"/>
              <a:ea typeface="Meiryo UI" pitchFamily="50" charset="-128"/>
              <a:cs typeface="Meiryo UI" pitchFamily="50" charset="-128"/>
            </a:endParaRPr>
          </a:p>
        </p:txBody>
      </p:sp>
      <p:sp>
        <p:nvSpPr>
          <p:cNvPr id="19" name="正方形/長方形 18"/>
          <p:cNvSpPr/>
          <p:nvPr/>
        </p:nvSpPr>
        <p:spPr>
          <a:xfrm>
            <a:off x="-36512" y="3179068"/>
            <a:ext cx="3279625" cy="338554"/>
          </a:xfrm>
          <a:prstGeom prst="rect">
            <a:avLst/>
          </a:prstGeom>
        </p:spPr>
        <p:txBody>
          <a:bodyPr wrap="square">
            <a:spAutoFit/>
          </a:bodyPr>
          <a:lstStyle/>
          <a:p>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局に留保する事務</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a:t>
            </a:r>
          </a:p>
        </p:txBody>
      </p:sp>
    </p:spTree>
    <p:extLst>
      <p:ext uri="{BB962C8B-B14F-4D97-AF65-F5344CB8AC3E}">
        <p14:creationId xmlns:p14="http://schemas.microsoft.com/office/powerpoint/2010/main" xmlns="" val="668017771"/>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コンテンツ プレースホルダ 3"/>
          <p:cNvGraphicFramePr>
            <a:graphicFrameLocks noGrp="1"/>
          </p:cNvGraphicFramePr>
          <p:nvPr>
            <p:ph idx="1"/>
            <p:extLst>
              <p:ext uri="{D42A27DB-BD31-4B8C-83A1-F6EECF244321}">
                <p14:modId xmlns:p14="http://schemas.microsoft.com/office/powerpoint/2010/main" xmlns="" val="3794293241"/>
              </p:ext>
            </p:extLst>
          </p:nvPr>
        </p:nvGraphicFramePr>
        <p:xfrm>
          <a:off x="28136" y="548680"/>
          <a:ext cx="9087728" cy="5832648"/>
        </p:xfrm>
        <a:graphic>
          <a:graphicData uri="http://schemas.openxmlformats.org/drawingml/2006/table">
            <a:tbl>
              <a:tblPr firstRow="1" bandRow="1">
                <a:tableStyleId>{21E4AEA4-8DFA-4A89-87EB-49C32662AFE0}</a:tableStyleId>
              </a:tblPr>
              <a:tblGrid>
                <a:gridCol w="1469111"/>
                <a:gridCol w="3765679"/>
                <a:gridCol w="3852938"/>
              </a:tblGrid>
              <a:tr h="388509">
                <a:tc>
                  <a:txBody>
                    <a:bodyPr/>
                    <a:lstStyle/>
                    <a:p>
                      <a:pPr algn="ctr"/>
                      <a:r>
                        <a:rPr kumimoji="1" lang="ja-JP" altLang="en-US" sz="1600" spc="0" baseline="0" dirty="0" smtClean="0">
                          <a:latin typeface="Meiryo UI" pitchFamily="50" charset="-128"/>
                          <a:ea typeface="Meiryo UI" pitchFamily="50" charset="-128"/>
                          <a:cs typeface="Meiryo UI" pitchFamily="50" charset="-128"/>
                        </a:rPr>
                        <a:t>分野</a:t>
                      </a:r>
                      <a:endParaRPr kumimoji="1" lang="ja-JP" altLang="en-US" sz="1600" spc="0" baseline="0" dirty="0">
                        <a:latin typeface="Meiryo UI" pitchFamily="50" charset="-128"/>
                        <a:ea typeface="Meiryo UI" pitchFamily="50" charset="-128"/>
                        <a:cs typeface="Meiryo UI" pitchFamily="50" charset="-128"/>
                      </a:endParaRPr>
                    </a:p>
                  </a:txBody>
                  <a:tcPr/>
                </a:tc>
                <a:tc>
                  <a:txBody>
                    <a:bodyPr/>
                    <a:lstStyle/>
                    <a:p>
                      <a:pPr algn="ctr"/>
                      <a:r>
                        <a:rPr kumimoji="1" lang="ja-JP" altLang="en-US" sz="1600" spc="0" baseline="0" dirty="0" smtClean="0"/>
                        <a:t>総合区の事務（主なもの）</a:t>
                      </a:r>
                      <a:endParaRPr kumimoji="1" lang="ja-JP" altLang="en-US" sz="1600" spc="0" baseline="0" dirty="0">
                        <a:latin typeface="Meiryo UI" pitchFamily="50" charset="-128"/>
                        <a:ea typeface="Meiryo UI" pitchFamily="50" charset="-128"/>
                        <a:cs typeface="Meiryo UI" pitchFamily="50" charset="-128"/>
                      </a:endParaRPr>
                    </a:p>
                  </a:txBody>
                  <a:tcPr/>
                </a:tc>
                <a:tc>
                  <a:txBody>
                    <a:bodyPr/>
                    <a:lstStyle/>
                    <a:p>
                      <a:pPr algn="ctr"/>
                      <a:r>
                        <a:rPr kumimoji="1" lang="ja-JP" altLang="en-US" sz="1600" spc="0" baseline="0" dirty="0" smtClean="0"/>
                        <a:t>期待される効果</a:t>
                      </a:r>
                      <a:endParaRPr kumimoji="1" lang="ja-JP" altLang="en-US" sz="1600" spc="0" baseline="0" dirty="0">
                        <a:latin typeface="Meiryo UI" pitchFamily="50" charset="-128"/>
                        <a:ea typeface="Meiryo UI" pitchFamily="50" charset="-128"/>
                        <a:cs typeface="Meiryo UI" pitchFamily="50" charset="-128"/>
                      </a:endParaRPr>
                    </a:p>
                  </a:txBody>
                  <a:tcPr/>
                </a:tc>
              </a:tr>
              <a:tr h="1267675">
                <a:tc>
                  <a:txBody>
                    <a:bodyPr/>
                    <a:lstStyle/>
                    <a:p>
                      <a:pPr algn="ctr"/>
                      <a:r>
                        <a:rPr kumimoji="1" lang="ja-JP" altLang="en-US" sz="1600" b="1" spc="0" baseline="0" dirty="0" smtClean="0"/>
                        <a:t>こども・</a:t>
                      </a:r>
                      <a:endParaRPr kumimoji="1" lang="en-US" altLang="ja-JP" sz="1600" b="1" spc="0" baseline="0" dirty="0" smtClean="0"/>
                    </a:p>
                    <a:p>
                      <a:pPr algn="ctr"/>
                      <a:r>
                        <a:rPr kumimoji="1" lang="ja-JP" altLang="en-US" sz="1600" b="1" spc="0" baseline="0" dirty="0" smtClean="0"/>
                        <a:t>子育て支援</a:t>
                      </a:r>
                      <a:endParaRPr kumimoji="1" lang="en-US" altLang="ja-JP" sz="1600" b="1" spc="0" baseline="0" dirty="0" smtClean="0"/>
                    </a:p>
                  </a:txBody>
                  <a:tcPr anchor="ctr"/>
                </a:tc>
                <a:tc>
                  <a:txBody>
                    <a:bodyPr/>
                    <a:lstStyle/>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○保育・子育て支援</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・市立保育所の運営、民間保育所の設置認可 </a:t>
                      </a:r>
                      <a:endParaRPr kumimoji="1" lang="en-US" altLang="ja-JP" sz="1400" spc="0" baseline="0" dirty="0" smtClean="0">
                        <a:solidFill>
                          <a:srgbClr val="FF0000"/>
                        </a:solidFill>
                      </a:endParaRPr>
                    </a:p>
                    <a:p>
                      <a:r>
                        <a:rPr lang="ja-JP" altLang="en-US" sz="1400" strike="noStrike"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・児童いきいき放課後事業</a:t>
                      </a:r>
                      <a:endParaRPr lang="en-US" altLang="ja-JP" sz="1400" strike="noStrike"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r>
                        <a:rPr kumimoji="1" lang="ja-JP" altLang="en-US" sz="1400" b="1" spc="0" baseline="0" dirty="0" smtClean="0">
                          <a:solidFill>
                            <a:schemeClr val="tx1"/>
                          </a:solidFill>
                          <a:latin typeface="Meiryo UI" pitchFamily="50" charset="-128"/>
                          <a:ea typeface="Meiryo UI" pitchFamily="50" charset="-128"/>
                          <a:cs typeface="Meiryo UI" pitchFamily="50" charset="-128"/>
                        </a:rPr>
                        <a:t>保育所</a:t>
                      </a:r>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p>
                    <a:p>
                      <a:r>
                        <a:rPr lang="ja-JP" altLang="en-US" sz="1400" spc="0" baseline="0" dirty="0" smtClean="0">
                          <a:solidFill>
                            <a:schemeClr val="tx1"/>
                          </a:solidFill>
                          <a:latin typeface="Meiryo UI" pitchFamily="50" charset="-128"/>
                          <a:ea typeface="Meiryo UI" pitchFamily="50" charset="-128"/>
                          <a:cs typeface="Meiryo UI" pitchFamily="50" charset="-128"/>
                        </a:rPr>
                        <a:t>・待機児童解消に向けて、区役所が中心となって、</a:t>
                      </a:r>
                      <a:endParaRPr lang="en-US" altLang="ja-JP" sz="1400" spc="0" baseline="0" dirty="0" smtClean="0">
                        <a:solidFill>
                          <a:schemeClr val="tx1"/>
                        </a:solidFill>
                        <a:latin typeface="Meiryo UI" pitchFamily="50" charset="-128"/>
                        <a:ea typeface="Meiryo UI" pitchFamily="50" charset="-128"/>
                        <a:cs typeface="Meiryo UI" pitchFamily="50" charset="-128"/>
                      </a:endParaRPr>
                    </a:p>
                    <a:p>
                      <a:r>
                        <a:rPr lang="ja-JP" altLang="en-US" sz="1400" spc="0" baseline="0" dirty="0" smtClean="0">
                          <a:solidFill>
                            <a:schemeClr val="tx1"/>
                          </a:solidFill>
                          <a:latin typeface="Meiryo UI" pitchFamily="50" charset="-128"/>
                          <a:ea typeface="Meiryo UI" pitchFamily="50" charset="-128"/>
                          <a:cs typeface="Meiryo UI" pitchFamily="50" charset="-128"/>
                        </a:rPr>
                        <a:t>　より地域の特性や実情にあった施策の実施が可能</a:t>
                      </a:r>
                      <a:endParaRPr kumimoji="1" lang="en-US" altLang="ja-JP" sz="1400" spc="0" baseline="0" dirty="0" smtClean="0">
                        <a:solidFill>
                          <a:schemeClr val="tx1"/>
                        </a:solidFill>
                        <a:latin typeface="Meiryo UI" pitchFamily="50" charset="-128"/>
                        <a:ea typeface="Meiryo UI" pitchFamily="50" charset="-128"/>
                        <a:cs typeface="Meiryo UI" pitchFamily="50" charset="-128"/>
                      </a:endParaRPr>
                    </a:p>
                  </a:txBody>
                  <a:tcPr/>
                </a:tc>
              </a:tr>
              <a:tr h="1440160">
                <a:tc>
                  <a:txBody>
                    <a:bodyPr/>
                    <a:lstStyle/>
                    <a:p>
                      <a:pPr algn="ctr"/>
                      <a:r>
                        <a:rPr kumimoji="1" lang="ja-JP" altLang="en-US" sz="1600" b="1" spc="0" baseline="0" dirty="0" smtClean="0"/>
                        <a:t>福祉</a:t>
                      </a:r>
                      <a:endParaRPr kumimoji="1" lang="en-US" altLang="ja-JP" sz="1600" b="1" spc="0" baseline="0" dirty="0" smtClean="0">
                        <a:solidFill>
                          <a:schemeClr val="tx1"/>
                        </a:solidFill>
                        <a:latin typeface="Meiryo UI" pitchFamily="50" charset="-128"/>
                        <a:ea typeface="Meiryo UI" pitchFamily="50" charset="-128"/>
                        <a:cs typeface="Meiryo UI" pitchFamily="50" charset="-128"/>
                      </a:endParaRPr>
                    </a:p>
                  </a:txBody>
                  <a:tcPr anchor="ctr"/>
                </a:tc>
                <a:tc>
                  <a:txBody>
                    <a:bodyPr/>
                    <a:lstStyle/>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○高齢者福祉</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・老人福祉センターの運営</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○生活保護</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・就労支援</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400" b="0" spc="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r>
                        <a:rPr kumimoji="1" lang="ja-JP" altLang="en-US" sz="1400" b="1" spc="0" baseline="0" dirty="0" smtClean="0">
                          <a:solidFill>
                            <a:schemeClr val="tx1"/>
                          </a:solidFill>
                          <a:latin typeface="Meiryo UI" pitchFamily="50" charset="-128"/>
                          <a:ea typeface="Meiryo UI" pitchFamily="50" charset="-128"/>
                          <a:cs typeface="Meiryo UI" pitchFamily="50" charset="-128"/>
                        </a:rPr>
                        <a:t>老人福祉センター</a:t>
                      </a:r>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p>
                    <a:p>
                      <a:r>
                        <a:rPr kumimoji="1" lang="ja-JP" altLang="en-US" sz="1400" spc="0" baseline="0" dirty="0" smtClean="0">
                          <a:solidFill>
                            <a:schemeClr val="tx1"/>
                          </a:solidFill>
                          <a:latin typeface="Meiryo UI" pitchFamily="50" charset="-128"/>
                          <a:ea typeface="Meiryo UI" pitchFamily="50" charset="-128"/>
                          <a:cs typeface="Meiryo UI" pitchFamily="50" charset="-128"/>
                        </a:rPr>
                        <a:t>・</a:t>
                      </a:r>
                      <a:r>
                        <a:rPr lang="ja-JP" altLang="en-US" sz="1400" spc="0" baseline="0" dirty="0" smtClean="0">
                          <a:solidFill>
                            <a:schemeClr val="tx1"/>
                          </a:solidFill>
                          <a:latin typeface="Meiryo UI" pitchFamily="50" charset="-128"/>
                          <a:ea typeface="Meiryo UI" pitchFamily="50" charset="-128"/>
                          <a:cs typeface="Meiryo UI" pitchFamily="50" charset="-128"/>
                        </a:rPr>
                        <a:t>指定管理者の公募にあたり、地域における身近な</a:t>
                      </a:r>
                      <a:endParaRPr lang="en-US" altLang="ja-JP" sz="1400" spc="0" baseline="0" dirty="0" smtClean="0">
                        <a:solidFill>
                          <a:schemeClr val="tx1"/>
                        </a:solidFill>
                        <a:latin typeface="Meiryo UI" pitchFamily="50" charset="-128"/>
                        <a:ea typeface="Meiryo UI" pitchFamily="50" charset="-128"/>
                        <a:cs typeface="Meiryo UI" pitchFamily="50" charset="-128"/>
                      </a:endParaRPr>
                    </a:p>
                    <a:p>
                      <a:r>
                        <a:rPr lang="ja-JP" altLang="en-US" sz="1400" spc="0" baseline="0" dirty="0" smtClean="0">
                          <a:solidFill>
                            <a:schemeClr val="tx1"/>
                          </a:solidFill>
                          <a:latin typeface="Meiryo UI" pitchFamily="50" charset="-128"/>
                          <a:ea typeface="Meiryo UI" pitchFamily="50" charset="-128"/>
                          <a:cs typeface="Meiryo UI" pitchFamily="50" charset="-128"/>
                        </a:rPr>
                        <a:t>　福祉施設として、地域のニーズを反映することで、</a:t>
                      </a:r>
                      <a:endParaRPr lang="en-US" altLang="ja-JP" sz="1400" spc="0" baseline="0" dirty="0" smtClean="0">
                        <a:solidFill>
                          <a:schemeClr val="tx1"/>
                        </a:solidFill>
                        <a:latin typeface="Meiryo UI" pitchFamily="50" charset="-128"/>
                        <a:ea typeface="Meiryo UI" pitchFamily="50" charset="-128"/>
                        <a:cs typeface="Meiryo UI" pitchFamily="50" charset="-128"/>
                      </a:endParaRPr>
                    </a:p>
                    <a:p>
                      <a:r>
                        <a:rPr lang="ja-JP" altLang="en-US" sz="1400" spc="0" baseline="0" dirty="0" smtClean="0">
                          <a:solidFill>
                            <a:schemeClr val="tx1"/>
                          </a:solidFill>
                          <a:latin typeface="Meiryo UI" pitchFamily="50" charset="-128"/>
                          <a:ea typeface="Meiryo UI" pitchFamily="50" charset="-128"/>
                          <a:cs typeface="Meiryo UI" pitchFamily="50" charset="-128"/>
                        </a:rPr>
                        <a:t>　施設の利便性の向上が期待</a:t>
                      </a:r>
                      <a:endParaRPr kumimoji="1" lang="en-US" altLang="ja-JP" sz="1400" spc="0" baseline="0" dirty="0" smtClean="0">
                        <a:solidFill>
                          <a:schemeClr val="tx1"/>
                        </a:solidFill>
                        <a:latin typeface="Meiryo UI" pitchFamily="50" charset="-128"/>
                        <a:ea typeface="Meiryo UI" pitchFamily="50" charset="-128"/>
                        <a:cs typeface="Meiryo UI" pitchFamily="50" charset="-128"/>
                      </a:endParaRPr>
                    </a:p>
                  </a:txBody>
                  <a:tcPr/>
                </a:tc>
              </a:tr>
              <a:tr h="1636445">
                <a:tc>
                  <a:txBody>
                    <a:bodyPr/>
                    <a:lstStyle/>
                    <a:p>
                      <a:pPr algn="ctr"/>
                      <a:r>
                        <a:rPr kumimoji="1" lang="ja-JP" altLang="en-US" sz="1600" b="1" spc="0" baseline="0" dirty="0" smtClean="0"/>
                        <a:t>まちづくり・</a:t>
                      </a:r>
                      <a:endParaRPr kumimoji="1" lang="en-US" altLang="ja-JP" sz="1600" b="1" spc="0" baseline="0" dirty="0" smtClean="0"/>
                    </a:p>
                    <a:p>
                      <a:pPr algn="ctr"/>
                      <a:r>
                        <a:rPr kumimoji="1" lang="ja-JP" altLang="en-US" sz="1600" b="1" spc="0" baseline="0" dirty="0" smtClean="0"/>
                        <a:t>都市基盤整備</a:t>
                      </a:r>
                      <a:endParaRPr kumimoji="1" lang="en-US" altLang="ja-JP" sz="1600" b="1" spc="0" baseline="0" dirty="0" smtClean="0">
                        <a:solidFill>
                          <a:schemeClr val="tx1"/>
                        </a:solidFill>
                        <a:latin typeface="Meiryo UI" pitchFamily="50" charset="-128"/>
                        <a:ea typeface="Meiryo UI" pitchFamily="50" charset="-128"/>
                        <a:cs typeface="Meiryo UI" pitchFamily="50" charset="-128"/>
                      </a:endParaRPr>
                    </a:p>
                  </a:txBody>
                  <a:tcPr anchor="ctr"/>
                </a:tc>
                <a:tc>
                  <a:txBody>
                    <a:bodyPr/>
                    <a:lstStyle/>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○道路・公園</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・道路・公園の維持管理</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（幹線道路・大規模公園を除く）</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○まちづくり</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・放置自転車対策</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・地域の実情に合わせたまちづくりの検討</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（市有地の活用方針等の検討）</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r>
                        <a:rPr kumimoji="1" lang="ja-JP" altLang="en-US" sz="1400" b="1" spc="0" baseline="0" dirty="0" smtClean="0">
                          <a:solidFill>
                            <a:schemeClr val="tx1"/>
                          </a:solidFill>
                          <a:latin typeface="Meiryo UI" pitchFamily="50" charset="-128"/>
                          <a:ea typeface="Meiryo UI" pitchFamily="50" charset="-128"/>
                          <a:cs typeface="Meiryo UI" pitchFamily="50" charset="-128"/>
                        </a:rPr>
                        <a:t>道路・公園の維持管理</a:t>
                      </a:r>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p>
                    <a:p>
                      <a:r>
                        <a:rPr kumimoji="1" lang="ja-JP" altLang="en-US" sz="1400" spc="0" baseline="0" dirty="0" smtClean="0">
                          <a:solidFill>
                            <a:schemeClr val="tx1"/>
                          </a:solidFill>
                          <a:latin typeface="Meiryo UI" pitchFamily="50" charset="-128"/>
                          <a:ea typeface="Meiryo UI" pitchFamily="50" charset="-128"/>
                          <a:cs typeface="Meiryo UI" pitchFamily="50" charset="-128"/>
                        </a:rPr>
                        <a:t>・道路の日常管理や</a:t>
                      </a:r>
                      <a:r>
                        <a:rPr lang="ja-JP" altLang="en-US" sz="1400" spc="0" baseline="0" dirty="0" smtClean="0">
                          <a:solidFill>
                            <a:schemeClr val="tx1"/>
                          </a:solidFill>
                          <a:latin typeface="Meiryo UI" pitchFamily="50" charset="-128"/>
                          <a:ea typeface="Meiryo UI" pitchFamily="50" charset="-128"/>
                          <a:cs typeface="Meiryo UI" pitchFamily="50" charset="-128"/>
                        </a:rPr>
                        <a:t>公園利用の支障となっている遊</a:t>
                      </a:r>
                      <a:endParaRPr lang="en-US" altLang="ja-JP" sz="1400" spc="0" baseline="0" dirty="0" smtClean="0">
                        <a:solidFill>
                          <a:schemeClr val="tx1"/>
                        </a:solidFill>
                        <a:latin typeface="Meiryo UI" pitchFamily="50" charset="-128"/>
                        <a:ea typeface="Meiryo UI" pitchFamily="50" charset="-128"/>
                        <a:cs typeface="Meiryo UI" pitchFamily="50" charset="-128"/>
                      </a:endParaRPr>
                    </a:p>
                    <a:p>
                      <a:r>
                        <a:rPr lang="ja-JP" altLang="en-US" sz="1400" spc="0" baseline="0" dirty="0" smtClean="0">
                          <a:solidFill>
                            <a:schemeClr val="tx1"/>
                          </a:solidFill>
                          <a:latin typeface="Meiryo UI" pitchFamily="50" charset="-128"/>
                          <a:ea typeface="Meiryo UI" pitchFamily="50" charset="-128"/>
                          <a:cs typeface="Meiryo UI" pitchFamily="50" charset="-128"/>
                        </a:rPr>
                        <a:t>　具の使用禁止や樹木剪定など、より迅速かつきめ</a:t>
                      </a:r>
                      <a:endParaRPr lang="en-US" altLang="ja-JP" sz="1400" spc="0" baseline="0" dirty="0" smtClean="0">
                        <a:solidFill>
                          <a:schemeClr val="tx1"/>
                        </a:solidFill>
                        <a:latin typeface="Meiryo UI" pitchFamily="50" charset="-128"/>
                        <a:ea typeface="Meiryo UI" pitchFamily="50" charset="-128"/>
                        <a:cs typeface="Meiryo UI" pitchFamily="50" charset="-128"/>
                      </a:endParaRPr>
                    </a:p>
                    <a:p>
                      <a:r>
                        <a:rPr lang="ja-JP" altLang="en-US" sz="1400" spc="0" baseline="0" dirty="0" smtClean="0">
                          <a:solidFill>
                            <a:schemeClr val="tx1"/>
                          </a:solidFill>
                          <a:latin typeface="Meiryo UI" pitchFamily="50" charset="-128"/>
                          <a:ea typeface="Meiryo UI" pitchFamily="50" charset="-128"/>
                          <a:cs typeface="Meiryo UI" pitchFamily="50" charset="-128"/>
                        </a:rPr>
                        <a:t>　細かい対応が可能</a:t>
                      </a:r>
                      <a:endParaRPr kumimoji="1" lang="ja-JP" altLang="en-US" sz="1400" spc="0" baseline="0" dirty="0" smtClean="0">
                        <a:solidFill>
                          <a:schemeClr val="tx1"/>
                        </a:solidFill>
                        <a:latin typeface="Meiryo UI" pitchFamily="50" charset="-128"/>
                        <a:ea typeface="Meiryo UI" pitchFamily="50" charset="-128"/>
                        <a:cs typeface="Meiryo UI" pitchFamily="50" charset="-128"/>
                      </a:endParaRPr>
                    </a:p>
                    <a:p>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r>
                        <a:rPr kumimoji="1" lang="ja-JP" altLang="en-US" sz="1400" b="1" spc="0" baseline="0" dirty="0" smtClean="0">
                          <a:solidFill>
                            <a:schemeClr val="tx1"/>
                          </a:solidFill>
                          <a:latin typeface="Meiryo UI" pitchFamily="50" charset="-128"/>
                          <a:ea typeface="Meiryo UI" pitchFamily="50" charset="-128"/>
                          <a:cs typeface="Meiryo UI" pitchFamily="50" charset="-128"/>
                        </a:rPr>
                        <a:t>放置自転車対策</a:t>
                      </a:r>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p>
                    <a:p>
                      <a:r>
                        <a:rPr lang="ja-JP" altLang="en-US" sz="1400" spc="0" baseline="0" dirty="0" smtClean="0">
                          <a:solidFill>
                            <a:schemeClr val="tx1"/>
                          </a:solidFill>
                          <a:latin typeface="Meiryo UI" pitchFamily="50" charset="-128"/>
                          <a:ea typeface="Meiryo UI" pitchFamily="50" charset="-128"/>
                          <a:cs typeface="Meiryo UI" pitchFamily="50" charset="-128"/>
                        </a:rPr>
                        <a:t>・自転車等放置禁止区域の拡大や撤去回数の見</a:t>
                      </a:r>
                      <a:endParaRPr lang="en-US" altLang="ja-JP" sz="1400" spc="0" baseline="0" dirty="0" smtClean="0">
                        <a:solidFill>
                          <a:schemeClr val="tx1"/>
                        </a:solidFill>
                        <a:latin typeface="Meiryo UI" pitchFamily="50" charset="-128"/>
                        <a:ea typeface="Meiryo UI" pitchFamily="50" charset="-128"/>
                        <a:cs typeface="Meiryo UI" pitchFamily="50" charset="-128"/>
                      </a:endParaRPr>
                    </a:p>
                    <a:p>
                      <a:r>
                        <a:rPr lang="ja-JP" altLang="en-US" sz="1400" spc="0" baseline="0" dirty="0" smtClean="0">
                          <a:solidFill>
                            <a:schemeClr val="tx1"/>
                          </a:solidFill>
                          <a:latin typeface="Meiryo UI" pitchFamily="50" charset="-128"/>
                          <a:ea typeface="Meiryo UI" pitchFamily="50" charset="-128"/>
                          <a:cs typeface="Meiryo UI" pitchFamily="50" charset="-128"/>
                        </a:rPr>
                        <a:t>　直しなど、より迅速かつきめ細かい対応が可能</a:t>
                      </a:r>
                      <a:endParaRPr lang="en-US" altLang="ja-JP" sz="1400" spc="0" baseline="0" dirty="0" smtClean="0">
                        <a:solidFill>
                          <a:schemeClr val="tx1"/>
                        </a:solidFill>
                        <a:latin typeface="Meiryo UI" pitchFamily="50" charset="-128"/>
                        <a:ea typeface="Meiryo UI" pitchFamily="50" charset="-128"/>
                        <a:cs typeface="Meiryo UI" pitchFamily="50" charset="-128"/>
                      </a:endParaRPr>
                    </a:p>
                  </a:txBody>
                  <a:tcPr/>
                </a:tc>
              </a:tr>
              <a:tr h="1099859">
                <a:tc>
                  <a:txBody>
                    <a:bodyPr/>
                    <a:lstStyle/>
                    <a:p>
                      <a:pPr algn="ctr"/>
                      <a:r>
                        <a:rPr kumimoji="1" lang="ja-JP" altLang="en-US" sz="1600" b="1" spc="0" baseline="0" dirty="0" smtClean="0">
                          <a:solidFill>
                            <a:schemeClr val="dk1"/>
                          </a:solidFill>
                          <a:latin typeface="+mn-lt"/>
                          <a:ea typeface="+mn-ea"/>
                          <a:cs typeface="+mn-cs"/>
                        </a:rPr>
                        <a:t>住民生活</a:t>
                      </a:r>
                      <a:endParaRPr kumimoji="1" lang="en-US" altLang="ja-JP" sz="1600" b="1" spc="0" baseline="0" dirty="0" smtClean="0">
                        <a:solidFill>
                          <a:schemeClr val="tx1"/>
                        </a:solidFill>
                        <a:latin typeface="Meiryo UI" pitchFamily="50" charset="-128"/>
                        <a:ea typeface="Meiryo UI" pitchFamily="50" charset="-128"/>
                        <a:cs typeface="Meiryo UI" pitchFamily="50" charset="-128"/>
                      </a:endParaRPr>
                    </a:p>
                  </a:txBody>
                  <a:tcPr anchor="ctr"/>
                </a:tc>
                <a:tc>
                  <a:txBody>
                    <a:bodyPr/>
                    <a:lstStyle/>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○住民生活</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・スポーツセンター、プール・屋内プールの運営</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pPr algn="l"/>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r>
                        <a:rPr kumimoji="1" lang="ja-JP" altLang="en-US" sz="1400" b="1" spc="0" baseline="0" dirty="0" smtClean="0">
                          <a:solidFill>
                            <a:schemeClr val="tx1"/>
                          </a:solidFill>
                          <a:latin typeface="Meiryo UI" pitchFamily="50" charset="-128"/>
                          <a:ea typeface="Meiryo UI" pitchFamily="50" charset="-128"/>
                          <a:cs typeface="Meiryo UI" pitchFamily="50" charset="-128"/>
                        </a:rPr>
                        <a:t>市民利用施設（スポーツセンター・プール等）</a:t>
                      </a:r>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p>
                    <a:p>
                      <a:r>
                        <a:rPr kumimoji="1" lang="ja-JP" altLang="en-US" sz="1400" spc="0" baseline="0" dirty="0" smtClean="0">
                          <a:solidFill>
                            <a:schemeClr val="tx1"/>
                          </a:solidFill>
                          <a:latin typeface="Meiryo UI" pitchFamily="50" charset="-128"/>
                          <a:ea typeface="Meiryo UI" pitchFamily="50" charset="-128"/>
                          <a:cs typeface="Meiryo UI" pitchFamily="50" charset="-128"/>
                        </a:rPr>
                        <a:t>・</a:t>
                      </a:r>
                      <a:r>
                        <a:rPr lang="ja-JP" altLang="en-US" sz="1400" spc="0" baseline="0" dirty="0" smtClean="0">
                          <a:solidFill>
                            <a:schemeClr val="tx1"/>
                          </a:solidFill>
                          <a:latin typeface="Meiryo UI" pitchFamily="50" charset="-128"/>
                          <a:ea typeface="Meiryo UI" pitchFamily="50" charset="-128"/>
                          <a:cs typeface="Meiryo UI" pitchFamily="50" charset="-128"/>
                        </a:rPr>
                        <a:t>指定管理者の公募にあたり、地域における身近な</a:t>
                      </a:r>
                      <a:endParaRPr lang="en-US" altLang="ja-JP" sz="1400" spc="0" baseline="0" dirty="0" smtClean="0">
                        <a:solidFill>
                          <a:schemeClr val="tx1"/>
                        </a:solidFill>
                        <a:latin typeface="Meiryo UI" pitchFamily="50" charset="-128"/>
                        <a:ea typeface="Meiryo UI" pitchFamily="50" charset="-128"/>
                        <a:cs typeface="Meiryo UI" pitchFamily="50" charset="-128"/>
                      </a:endParaRPr>
                    </a:p>
                    <a:p>
                      <a:r>
                        <a:rPr lang="ja-JP" altLang="en-US" sz="1400" spc="0" baseline="0" dirty="0" smtClean="0">
                          <a:solidFill>
                            <a:schemeClr val="tx1"/>
                          </a:solidFill>
                          <a:latin typeface="Meiryo UI" pitchFamily="50" charset="-128"/>
                          <a:ea typeface="Meiryo UI" pitchFamily="50" charset="-128"/>
                          <a:cs typeface="Meiryo UI" pitchFamily="50" charset="-128"/>
                        </a:rPr>
                        <a:t>　市民利用施設として、地域のニーズを反映すること</a:t>
                      </a:r>
                      <a:endParaRPr lang="en-US" altLang="ja-JP" sz="1400" spc="0" baseline="0" dirty="0" smtClean="0">
                        <a:solidFill>
                          <a:schemeClr val="tx1"/>
                        </a:solidFill>
                        <a:latin typeface="Meiryo UI" pitchFamily="50" charset="-128"/>
                        <a:ea typeface="Meiryo UI" pitchFamily="50" charset="-128"/>
                        <a:cs typeface="Meiryo UI" pitchFamily="50" charset="-128"/>
                      </a:endParaRPr>
                    </a:p>
                    <a:p>
                      <a:r>
                        <a:rPr lang="ja-JP" altLang="en-US" sz="1400" spc="0" baseline="0" dirty="0" smtClean="0">
                          <a:solidFill>
                            <a:schemeClr val="tx1"/>
                          </a:solidFill>
                          <a:latin typeface="Meiryo UI" pitchFamily="50" charset="-128"/>
                          <a:ea typeface="Meiryo UI" pitchFamily="50" charset="-128"/>
                          <a:cs typeface="Meiryo UI" pitchFamily="50" charset="-128"/>
                        </a:rPr>
                        <a:t>　で、施設の利便性の向上が期待</a:t>
                      </a:r>
                      <a:endParaRPr kumimoji="1" lang="en-US" altLang="ja-JP" sz="1400" spc="0" baseline="0" dirty="0" smtClean="0">
                        <a:solidFill>
                          <a:schemeClr val="tx1"/>
                        </a:solidFill>
                        <a:latin typeface="Meiryo UI" pitchFamily="50" charset="-128"/>
                        <a:ea typeface="Meiryo UI" pitchFamily="50" charset="-128"/>
                        <a:cs typeface="Meiryo UI" pitchFamily="50" charset="-128"/>
                      </a:endParaRPr>
                    </a:p>
                  </a:txBody>
                  <a:tcPr/>
                </a:tc>
              </a:tr>
            </a:tbl>
          </a:graphicData>
        </a:graphic>
      </p:graphicFrame>
      <p:sp>
        <p:nvSpPr>
          <p:cNvPr id="7" name="角丸四角形 6"/>
          <p:cNvSpPr/>
          <p:nvPr/>
        </p:nvSpPr>
        <p:spPr>
          <a:xfrm>
            <a:off x="1835696" y="1656936"/>
            <a:ext cx="3168352" cy="474252"/>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○保育所の入所決定・保育料の徴収</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○児童手当・こども医療費助成の申請受理・審査・支給</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角丸四角形 7"/>
          <p:cNvSpPr/>
          <p:nvPr/>
        </p:nvSpPr>
        <p:spPr>
          <a:xfrm>
            <a:off x="1835696" y="3125232"/>
            <a:ext cx="3168352" cy="446116"/>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国民健康保険・介護保険・国民年金の諸手続き</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○生活保護の申請受理・決定・支給・就労支援</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相談</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a:xfrm>
            <a:off x="1835696" y="5773792"/>
            <a:ext cx="3168352" cy="535528"/>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○住民基本台帳、戸籍、印鑑登録証明</a:t>
            </a:r>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届出・証明等</a:t>
            </a:r>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○地域安全防犯対策</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○地域振興・</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活動支援</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8"/>
          <p:cNvGrpSpPr/>
          <p:nvPr/>
        </p:nvGrpSpPr>
        <p:grpSpPr>
          <a:xfrm>
            <a:off x="1763688" y="6413045"/>
            <a:ext cx="3240360" cy="275678"/>
            <a:chOff x="5508104" y="6223244"/>
            <a:chExt cx="3240360" cy="275678"/>
          </a:xfrm>
        </p:grpSpPr>
        <p:sp>
          <p:nvSpPr>
            <p:cNvPr id="12" name="正方形/長方形 11"/>
            <p:cNvSpPr/>
            <p:nvPr/>
          </p:nvSpPr>
          <p:spPr>
            <a:xfrm>
              <a:off x="5508104" y="6237312"/>
              <a:ext cx="3240360" cy="261610"/>
            </a:xfrm>
            <a:prstGeom prst="rect">
              <a:avLst/>
            </a:prstGeom>
          </p:spPr>
          <p:txBody>
            <a:bodyPr wrap="square">
              <a:spAutoFit/>
            </a:bodyPr>
            <a:lstStyle/>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は</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現在、区役所で実施</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している事務</a:t>
              </a:r>
            </a:p>
          </p:txBody>
        </p:sp>
        <p:sp>
          <p:nvSpPr>
            <p:cNvPr id="13" name="角丸四角形 12"/>
            <p:cNvSpPr/>
            <p:nvPr/>
          </p:nvSpPr>
          <p:spPr>
            <a:xfrm>
              <a:off x="5768000" y="6223244"/>
              <a:ext cx="388176" cy="214111"/>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4" name="正方形/長方形 13"/>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３　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6"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ext uri="{D42A27DB-BD31-4B8C-83A1-F6EECF244321}">
                <p14:modId xmlns:p14="http://schemas.microsoft.com/office/powerpoint/2010/main" xmlns="" val="57115538"/>
              </p:ext>
            </p:extLst>
          </p:nvPr>
        </p:nvGraphicFramePr>
        <p:xfrm>
          <a:off x="4" y="476675"/>
          <a:ext cx="9085940" cy="6053879"/>
        </p:xfrm>
        <a:graphic>
          <a:graphicData uri="http://schemas.openxmlformats.org/drawingml/2006/table">
            <a:tbl>
              <a:tblPr firstRow="1" bandRow="1">
                <a:tableStyleId>{5C22544A-7EE6-4342-B048-85BDC9FD1C3A}</a:tableStyleId>
              </a:tblPr>
              <a:tblGrid>
                <a:gridCol w="450541"/>
                <a:gridCol w="4430335"/>
                <a:gridCol w="4205064"/>
              </a:tblGrid>
              <a:tr h="301521">
                <a:tc>
                  <a:txBody>
                    <a:bodyPr/>
                    <a:lstStyle/>
                    <a:p>
                      <a:endParaRPr kumimoji="1" lang="ja-JP" altLang="en-US" sz="1400" spc="0" baseline="0" dirty="0"/>
                    </a:p>
                  </a:txBody>
                  <a:tcPr/>
                </a:tc>
                <a:tc>
                  <a:txBody>
                    <a:bodyPr/>
                    <a:lstStyle/>
                    <a:p>
                      <a:pPr algn="ctr"/>
                      <a:r>
                        <a:rPr kumimoji="1" lang="ja-JP" altLang="en-US" sz="1400" spc="0" baseline="0" dirty="0" smtClean="0"/>
                        <a:t>１　</a:t>
                      </a:r>
                      <a:r>
                        <a:rPr kumimoji="1" lang="en-US" altLang="ja-JP" sz="1400" spc="0" baseline="0" dirty="0" smtClean="0"/>
                        <a:t> </a:t>
                      </a:r>
                      <a:r>
                        <a:rPr kumimoji="1" lang="ja-JP" altLang="en-US" sz="1400" spc="0" baseline="0" dirty="0" smtClean="0"/>
                        <a:t>こども</a:t>
                      </a:r>
                      <a:endParaRPr kumimoji="1" lang="ja-JP" altLang="en-US" sz="1400" spc="0" baseline="0" dirty="0"/>
                    </a:p>
                  </a:txBody>
                  <a:tcPr anchor="ctr"/>
                </a:tc>
                <a:tc>
                  <a:txBody>
                    <a:bodyPr/>
                    <a:lstStyle/>
                    <a:p>
                      <a:pPr algn="ctr"/>
                      <a:r>
                        <a:rPr kumimoji="1" lang="ja-JP" altLang="en-US" sz="1400" spc="0" baseline="0" dirty="0" smtClean="0"/>
                        <a:t>２　福祉</a:t>
                      </a:r>
                      <a:endParaRPr kumimoji="1" lang="ja-JP" altLang="en-US" sz="1400" spc="0" baseline="0" dirty="0"/>
                    </a:p>
                  </a:txBody>
                  <a:tcPr anchor="ctr"/>
                </a:tc>
              </a:tr>
              <a:tr h="3186815">
                <a:tc>
                  <a:txBody>
                    <a:bodyPr/>
                    <a:lstStyle/>
                    <a:p>
                      <a:pPr algn="ctr"/>
                      <a:r>
                        <a:rPr kumimoji="1" lang="ja-JP" altLang="en-US" sz="1400" b="1" spc="0" baseline="0" dirty="0" smtClean="0"/>
                        <a:t>局</a:t>
                      </a:r>
                      <a:endParaRPr kumimoji="1" lang="ja-JP" altLang="en-US" sz="1400" b="1" spc="0" baseline="0" dirty="0"/>
                    </a:p>
                  </a:txBody>
                  <a:tcPr anchor="ctr">
                    <a:solidFill>
                      <a:schemeClr val="bg1"/>
                    </a:solidFill>
                  </a:tcPr>
                </a:tc>
                <a:tc>
                  <a:txBody>
                    <a:bodyPr/>
                    <a:lstStyle/>
                    <a:p>
                      <a:r>
                        <a:rPr kumimoji="1" lang="ja-JP" altLang="en-US" sz="1300" b="0" spc="0" baseline="0" dirty="0" smtClean="0">
                          <a:solidFill>
                            <a:schemeClr val="tx1"/>
                          </a:solidFill>
                          <a:latin typeface="Meiryo UI" pitchFamily="50" charset="-128"/>
                          <a:ea typeface="Meiryo UI" pitchFamily="50" charset="-128"/>
                          <a:cs typeface="Meiryo UI" pitchFamily="50" charset="-128"/>
                        </a:rPr>
                        <a:t>・こども・</a:t>
                      </a:r>
                      <a:r>
                        <a:rPr kumimoji="1" lang="ja-JP" altLang="en-US" sz="1300" b="0" spc="0" baseline="0" dirty="0" smtClean="0">
                          <a:latin typeface="Meiryo UI" pitchFamily="50" charset="-128"/>
                          <a:ea typeface="Meiryo UI" pitchFamily="50" charset="-128"/>
                          <a:cs typeface="Meiryo UI" pitchFamily="50" charset="-128"/>
                        </a:rPr>
                        <a:t>子育て支援計画</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・市立児童養護施設等の運営</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・市立青少年施設の運営</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solidFill>
                            <a:schemeClr val="tx1"/>
                          </a:solidFill>
                          <a:latin typeface="Meiryo UI" pitchFamily="50" charset="-128"/>
                          <a:ea typeface="Meiryo UI" pitchFamily="50" charset="-128"/>
                          <a:cs typeface="Meiryo UI" pitchFamily="50" charset="-128"/>
                        </a:rPr>
                        <a:t>・青少年の健全育成（審議会の運営等）</a:t>
                      </a:r>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spc="0" baseline="0" dirty="0" smtClean="0">
                          <a:solidFill>
                            <a:schemeClr val="tx1"/>
                          </a:solidFill>
                          <a:latin typeface="Meiryo UI" pitchFamily="50" charset="-128"/>
                          <a:ea typeface="Meiryo UI" pitchFamily="50" charset="-128"/>
                          <a:cs typeface="Meiryo UI" pitchFamily="50" charset="-128"/>
                        </a:rPr>
                        <a:t>・教育相談（電話等）</a:t>
                      </a:r>
                    </a:p>
                    <a:p>
                      <a:r>
                        <a:rPr kumimoji="1" lang="ja-JP" altLang="en-US" sz="1300" b="0" spc="0" baseline="0" dirty="0" smtClean="0">
                          <a:latin typeface="Meiryo UI" pitchFamily="50" charset="-128"/>
                          <a:ea typeface="Meiryo UI" pitchFamily="50" charset="-128"/>
                          <a:cs typeface="Meiryo UI" pitchFamily="50" charset="-128"/>
                        </a:rPr>
                        <a:t>・こども相談センターの運営</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・児童養護施設等の設置の認可・助成等</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・児童養護施設等への措置費の支払い</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solidFill>
                            <a:schemeClr val="tx1"/>
                          </a:solidFill>
                          <a:latin typeface="Meiryo UI" pitchFamily="50" charset="-128"/>
                          <a:ea typeface="Meiryo UI" pitchFamily="50" charset="-128"/>
                          <a:cs typeface="Meiryo UI" pitchFamily="50" charset="-128"/>
                        </a:rPr>
                        <a:t>・保育所の設置認可・助成等（制度管理・審議会の運営）</a:t>
                      </a:r>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spc="0" baseline="0" dirty="0" smtClean="0">
                          <a:solidFill>
                            <a:schemeClr val="tx1"/>
                          </a:solidFill>
                          <a:latin typeface="Meiryo UI" pitchFamily="50" charset="-128"/>
                          <a:ea typeface="Meiryo UI" pitchFamily="50" charset="-128"/>
                          <a:cs typeface="Meiryo UI" pitchFamily="50" charset="-128"/>
                        </a:rPr>
                        <a:t>・ひとり親家庭等の支援</a:t>
                      </a:r>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・子どものショートステイ事業</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・病児・病後児保育事業</a:t>
                      </a:r>
                      <a:endParaRPr kumimoji="1" lang="en-US" altLang="ja-JP" sz="1300" b="0" spc="0" baseline="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spc="0" baseline="0" dirty="0" smtClean="0">
                          <a:solidFill>
                            <a:schemeClr val="tx1"/>
                          </a:solidFill>
                          <a:latin typeface="Meiryo UI" pitchFamily="50" charset="-128"/>
                          <a:ea typeface="Meiryo UI" pitchFamily="50" charset="-128"/>
                          <a:cs typeface="Meiryo UI" pitchFamily="50" charset="-128"/>
                        </a:rPr>
                        <a:t>・市立保育所の運営、一時預かり事業、子ども・子育てプラザの運営、児童いきいき放課後事業（以上、制度管理等）</a:t>
                      </a:r>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endParaRPr kumimoji="1" lang="ja-JP" altLang="en-US" sz="1400" b="0" spc="0" baseline="0" dirty="0"/>
                    </a:p>
                  </a:txBody>
                  <a:tcPr/>
                </a:tc>
                <a:tc>
                  <a:txBody>
                    <a:bodyPr/>
                    <a:lstStyle/>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・社会福祉法人の認可等</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・市立</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者施設等の運営</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・生活保護（制度管理）</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・ホームレス対策・あい</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りん</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対策</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身体障がい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者更生相談所・知的</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者更生相談所</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発達障がい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者支援</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者施設等の設置の認可・助成等</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・市立介護老人保健施設の運営</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者施策（障がい者スポーツ振興事業等）</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・高齢者施策（日常生活用具給付等事業等）</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txBody>
                  <a:tcPr/>
                </a:tc>
              </a:tr>
              <a:tr h="2472479">
                <a:tc>
                  <a:txBody>
                    <a:bodyPr/>
                    <a:lstStyle/>
                    <a:p>
                      <a:pPr algn="ctr"/>
                      <a:r>
                        <a:rPr kumimoji="1" lang="ja-JP" altLang="en-US" sz="1400" b="1" spc="0" baseline="0" dirty="0" smtClean="0"/>
                        <a:t>総合区</a:t>
                      </a:r>
                      <a:endParaRPr kumimoji="1" lang="ja-JP" altLang="en-US" sz="1400" b="1" spc="0" baseline="0" dirty="0"/>
                    </a:p>
                  </a:txBody>
                  <a:tcPr anchor="ctr">
                    <a:solidFill>
                      <a:schemeClr val="tx2">
                        <a:lumMod val="60000"/>
                        <a:lumOff val="40000"/>
                      </a:schemeClr>
                    </a:solidFill>
                  </a:tcPr>
                </a:tc>
                <a:tc>
                  <a:txBody>
                    <a:bodyPr/>
                    <a:lstStyle/>
                    <a:p>
                      <a:r>
                        <a:rPr kumimoji="1" lang="ja-JP" altLang="en-US" sz="1300" b="0" spc="0" baseline="0" dirty="0" smtClean="0">
                          <a:latin typeface="Meiryo UI" pitchFamily="50" charset="-128"/>
                          <a:ea typeface="Meiryo UI" pitchFamily="50" charset="-128"/>
                          <a:cs typeface="Meiryo UI" pitchFamily="50" charset="-128"/>
                        </a:rPr>
                        <a:t>・市立保育所の運営</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・民間保育所の設置認可</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・一時預かり事業</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solidFill>
                            <a:schemeClr val="tx1"/>
                          </a:solidFill>
                          <a:latin typeface="Meiryo UI" pitchFamily="50" charset="-128"/>
                          <a:ea typeface="Meiryo UI" pitchFamily="50" charset="-128"/>
                          <a:cs typeface="Meiryo UI" pitchFamily="50" charset="-128"/>
                        </a:rPr>
                        <a:t>・子ども・子育てプラザの運営</a:t>
                      </a:r>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pPr>
                        <a:lnSpc>
                          <a:spcPct val="100000"/>
                        </a:lnSpc>
                      </a:pPr>
                      <a:r>
                        <a:rPr kumimoji="1" lang="ja-JP" altLang="en-US" sz="1300" b="0" spc="0" baseline="0" dirty="0" smtClean="0">
                          <a:latin typeface="Meiryo UI" pitchFamily="50" charset="-128"/>
                          <a:ea typeface="Meiryo UI" pitchFamily="50" charset="-128"/>
                          <a:cs typeface="Meiryo UI" pitchFamily="50" charset="-128"/>
                        </a:rPr>
                        <a:t>・児童いきいき放課後事業</a:t>
                      </a:r>
                      <a:endParaRPr kumimoji="1" lang="en-US" altLang="ja-JP" sz="1300" b="0" spc="0" baseline="0" dirty="0" smtClean="0">
                        <a:latin typeface="Meiryo UI" pitchFamily="50" charset="-128"/>
                        <a:ea typeface="Meiryo UI" pitchFamily="50" charset="-128"/>
                        <a:cs typeface="Meiryo UI" pitchFamily="50" charset="-128"/>
                      </a:endParaRPr>
                    </a:p>
                    <a:p>
                      <a:endParaRPr kumimoji="1" lang="ja-JP" altLang="en-US" sz="1400" b="0" spc="0" baseline="0" dirty="0"/>
                    </a:p>
                  </a:txBody>
                  <a:tcPr/>
                </a:tc>
                <a:tc>
                  <a:txBody>
                    <a:bodyPr/>
                    <a:lstStyle/>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・生活保護（就労支援）</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・老人福祉センターの運営</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pPr>
                        <a:lnSpc>
                          <a:spcPct val="100000"/>
                        </a:lnSpc>
                      </a:pPr>
                      <a:endParaRPr kumimoji="1" lang="en-US" altLang="ja-JP" sz="1400" b="0" u="none" spc="0" baseline="0" dirty="0" smtClean="0">
                        <a:solidFill>
                          <a:schemeClr val="tx1"/>
                        </a:solidFill>
                        <a:latin typeface="Meiryo UI" pitchFamily="50" charset="-128"/>
                        <a:ea typeface="Meiryo UI" pitchFamily="50" charset="-128"/>
                        <a:cs typeface="Meiryo UI" pitchFamily="50" charset="-128"/>
                      </a:endParaRPr>
                    </a:p>
                    <a:p>
                      <a:endParaRPr kumimoji="1" lang="ja-JP" altLang="en-US" sz="1400" b="0" spc="0" baseline="0" dirty="0"/>
                    </a:p>
                  </a:txBody>
                  <a:tcPr/>
                </a:tc>
              </a:tr>
            </a:tbl>
          </a:graphicData>
        </a:graphic>
      </p:graphicFrame>
      <p:sp>
        <p:nvSpPr>
          <p:cNvPr id="11" name="角丸四角形 10"/>
          <p:cNvSpPr/>
          <p:nvPr/>
        </p:nvSpPr>
        <p:spPr>
          <a:xfrm>
            <a:off x="683568" y="5240506"/>
            <a:ext cx="4104456" cy="995259"/>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100" dirty="0" smtClean="0">
                <a:solidFill>
                  <a:schemeClr val="tx1"/>
                </a:solidFill>
                <a:latin typeface="Meiryo UI" pitchFamily="50" charset="-128"/>
                <a:ea typeface="Meiryo UI" pitchFamily="50" charset="-128"/>
                <a:cs typeface="Meiryo UI" pitchFamily="50" charset="-128"/>
              </a:rPr>
              <a:t>・保育所</a:t>
            </a:r>
            <a:r>
              <a:rPr lang="ja-JP" altLang="en-US" sz="1100" dirty="0">
                <a:solidFill>
                  <a:schemeClr val="tx1"/>
                </a:solidFill>
                <a:latin typeface="Meiryo UI" pitchFamily="50" charset="-128"/>
                <a:ea typeface="Meiryo UI" pitchFamily="50" charset="-128"/>
                <a:cs typeface="Meiryo UI" pitchFamily="50" charset="-128"/>
              </a:rPr>
              <a:t>の入所決定・</a:t>
            </a:r>
            <a:r>
              <a:rPr lang="ja-JP" altLang="en-US" sz="1100" dirty="0" smtClean="0">
                <a:solidFill>
                  <a:schemeClr val="tx1"/>
                </a:solidFill>
                <a:latin typeface="Meiryo UI" pitchFamily="50" charset="-128"/>
                <a:ea typeface="Meiryo UI" pitchFamily="50" charset="-128"/>
                <a:cs typeface="Meiryo UI" pitchFamily="50" charset="-128"/>
              </a:rPr>
              <a:t>保育料の</a:t>
            </a:r>
            <a:r>
              <a:rPr lang="ja-JP" altLang="en-US" sz="1100" dirty="0">
                <a:solidFill>
                  <a:schemeClr val="tx1"/>
                </a:solidFill>
                <a:latin typeface="Meiryo UI" pitchFamily="50" charset="-128"/>
                <a:ea typeface="Meiryo UI" pitchFamily="50" charset="-128"/>
                <a:cs typeface="Meiryo UI" pitchFamily="50" charset="-128"/>
              </a:rPr>
              <a:t>徴収</a:t>
            </a:r>
          </a:p>
          <a:p>
            <a:r>
              <a:rPr lang="ja-JP" altLang="en-US" sz="1100" dirty="0" smtClean="0">
                <a:solidFill>
                  <a:schemeClr val="tx1"/>
                </a:solidFill>
                <a:latin typeface="Meiryo UI" pitchFamily="50" charset="-128"/>
                <a:ea typeface="Meiryo UI" pitchFamily="50" charset="-128"/>
                <a:cs typeface="Meiryo UI" pitchFamily="50" charset="-128"/>
              </a:rPr>
              <a:t>・児童</a:t>
            </a:r>
            <a:r>
              <a:rPr lang="ja-JP" altLang="en-US" sz="1100" dirty="0">
                <a:solidFill>
                  <a:schemeClr val="tx1"/>
                </a:solidFill>
                <a:latin typeface="Meiryo UI" pitchFamily="50" charset="-128"/>
                <a:ea typeface="Meiryo UI" pitchFamily="50" charset="-128"/>
                <a:cs typeface="Meiryo UI" pitchFamily="50" charset="-128"/>
              </a:rPr>
              <a:t>手当・こども医療費助成</a:t>
            </a:r>
            <a:r>
              <a:rPr lang="ja-JP" altLang="en-US" sz="1100" dirty="0" smtClean="0">
                <a:solidFill>
                  <a:schemeClr val="tx1"/>
                </a:solidFill>
                <a:latin typeface="Meiryo UI" pitchFamily="50" charset="-128"/>
                <a:ea typeface="Meiryo UI" pitchFamily="50" charset="-128"/>
                <a:cs typeface="Meiryo UI" pitchFamily="50" charset="-128"/>
              </a:rPr>
              <a:t>の申請</a:t>
            </a:r>
            <a:r>
              <a:rPr lang="ja-JP" altLang="en-US" sz="1100" dirty="0">
                <a:solidFill>
                  <a:schemeClr val="tx1"/>
                </a:solidFill>
                <a:latin typeface="Meiryo UI" pitchFamily="50" charset="-128"/>
                <a:ea typeface="Meiryo UI" pitchFamily="50" charset="-128"/>
                <a:cs typeface="Meiryo UI" pitchFamily="50" charset="-128"/>
              </a:rPr>
              <a:t>受理・審査・支給</a:t>
            </a:r>
          </a:p>
          <a:p>
            <a:r>
              <a:rPr lang="ja-JP" altLang="en-US" sz="1100" dirty="0" smtClean="0">
                <a:solidFill>
                  <a:schemeClr val="tx1"/>
                </a:solidFill>
                <a:latin typeface="Meiryo UI" pitchFamily="50" charset="-128"/>
                <a:ea typeface="Meiryo UI" pitchFamily="50" charset="-128"/>
                <a:cs typeface="Meiryo UI" pitchFamily="50" charset="-128"/>
              </a:rPr>
              <a:t>・児童委員の指揮・監督</a:t>
            </a:r>
            <a:endParaRPr lang="ja-JP" altLang="en-US" sz="1100" dirty="0">
              <a:solidFill>
                <a:schemeClr val="tx1"/>
              </a:solidFill>
              <a:latin typeface="Meiryo UI" pitchFamily="50" charset="-128"/>
              <a:ea typeface="Meiryo UI" pitchFamily="50" charset="-128"/>
              <a:cs typeface="Meiryo UI" pitchFamily="50" charset="-128"/>
            </a:endParaRPr>
          </a:p>
          <a:p>
            <a:r>
              <a:rPr lang="ja-JP" altLang="en-US" sz="1100" dirty="0" smtClean="0">
                <a:solidFill>
                  <a:schemeClr val="tx1"/>
                </a:solidFill>
                <a:latin typeface="Meiryo UI" pitchFamily="50" charset="-128"/>
                <a:ea typeface="Meiryo UI" pitchFamily="50" charset="-128"/>
                <a:cs typeface="Meiryo UI" pitchFamily="50" charset="-128"/>
              </a:rPr>
              <a:t>・母子</a:t>
            </a:r>
            <a:r>
              <a:rPr lang="ja-JP" altLang="en-US" sz="1100" dirty="0">
                <a:solidFill>
                  <a:schemeClr val="tx1"/>
                </a:solidFill>
                <a:latin typeface="Meiryo UI" pitchFamily="50" charset="-128"/>
                <a:ea typeface="Meiryo UI" pitchFamily="50" charset="-128"/>
                <a:cs typeface="Meiryo UI" pitchFamily="50" charset="-128"/>
              </a:rPr>
              <a:t>父子寡婦福祉資金</a:t>
            </a:r>
            <a:r>
              <a:rPr lang="ja-JP" altLang="en-US" sz="1100" dirty="0" smtClean="0">
                <a:solidFill>
                  <a:schemeClr val="tx1"/>
                </a:solidFill>
                <a:latin typeface="Meiryo UI" pitchFamily="50" charset="-128"/>
                <a:ea typeface="Meiryo UI" pitchFamily="50" charset="-128"/>
                <a:cs typeface="Meiryo UI" pitchFamily="50" charset="-128"/>
              </a:rPr>
              <a:t>の貸付</a:t>
            </a:r>
            <a:endParaRPr lang="ja-JP" altLang="en-US" sz="1100" dirty="0">
              <a:solidFill>
                <a:schemeClr val="tx1"/>
              </a:solidFill>
              <a:latin typeface="Meiryo UI" pitchFamily="50" charset="-128"/>
              <a:ea typeface="Meiryo UI" pitchFamily="50" charset="-128"/>
              <a:cs typeface="Meiryo UI" pitchFamily="50" charset="-128"/>
            </a:endParaRPr>
          </a:p>
          <a:p>
            <a:r>
              <a:rPr lang="ja-JP" altLang="en-US" sz="1100" dirty="0" smtClean="0">
                <a:solidFill>
                  <a:schemeClr val="tx1"/>
                </a:solidFill>
                <a:latin typeface="Meiryo UI" pitchFamily="50" charset="-128"/>
                <a:ea typeface="Meiryo UI" pitchFamily="50" charset="-128"/>
                <a:cs typeface="Meiryo UI" pitchFamily="50" charset="-128"/>
              </a:rPr>
              <a:t>・青少年</a:t>
            </a:r>
            <a:r>
              <a:rPr lang="ja-JP" altLang="en-US" sz="1100" dirty="0">
                <a:solidFill>
                  <a:schemeClr val="tx1"/>
                </a:solidFill>
                <a:latin typeface="Meiryo UI" pitchFamily="50" charset="-128"/>
                <a:ea typeface="Meiryo UI" pitchFamily="50" charset="-128"/>
                <a:cs typeface="Meiryo UI" pitchFamily="50" charset="-128"/>
              </a:rPr>
              <a:t>の健全育成（</a:t>
            </a:r>
            <a:r>
              <a:rPr lang="ja-JP" altLang="en-US" sz="1100" dirty="0" smtClean="0">
                <a:solidFill>
                  <a:schemeClr val="tx1"/>
                </a:solidFill>
                <a:latin typeface="Meiryo UI" pitchFamily="50" charset="-128"/>
                <a:ea typeface="Meiryo UI" pitchFamily="50" charset="-128"/>
                <a:cs typeface="Meiryo UI" pitchFamily="50" charset="-128"/>
              </a:rPr>
              <a:t>青少年育成</a:t>
            </a:r>
            <a:r>
              <a:rPr lang="ja-JP" altLang="en-US" sz="1100" dirty="0">
                <a:solidFill>
                  <a:schemeClr val="tx1"/>
                </a:solidFill>
                <a:latin typeface="Meiryo UI" pitchFamily="50" charset="-128"/>
                <a:ea typeface="Meiryo UI" pitchFamily="50" charset="-128"/>
                <a:cs typeface="Meiryo UI" pitchFamily="50" charset="-128"/>
              </a:rPr>
              <a:t>推進</a:t>
            </a:r>
            <a:r>
              <a:rPr lang="ja-JP" altLang="en-US" sz="1100" dirty="0" smtClean="0">
                <a:solidFill>
                  <a:schemeClr val="tx1"/>
                </a:solidFill>
                <a:latin typeface="Meiryo UI" pitchFamily="50" charset="-128"/>
                <a:ea typeface="Meiryo UI" pitchFamily="50" charset="-128"/>
                <a:cs typeface="Meiryo UI" pitchFamily="50" charset="-128"/>
              </a:rPr>
              <a:t>会議等）</a:t>
            </a:r>
            <a:endParaRPr lang="ja-JP" altLang="en-US" sz="1100" dirty="0">
              <a:solidFill>
                <a:schemeClr val="tx1"/>
              </a:solidFill>
              <a:latin typeface="Meiryo UI" pitchFamily="50" charset="-128"/>
              <a:ea typeface="Meiryo UI" pitchFamily="50" charset="-128"/>
              <a:cs typeface="Meiryo UI" pitchFamily="50" charset="-128"/>
            </a:endParaRPr>
          </a:p>
        </p:txBody>
      </p:sp>
      <p:sp>
        <p:nvSpPr>
          <p:cNvPr id="12" name="角丸四角形 11"/>
          <p:cNvSpPr/>
          <p:nvPr/>
        </p:nvSpPr>
        <p:spPr>
          <a:xfrm>
            <a:off x="5148064" y="5208039"/>
            <a:ext cx="3672408" cy="1015340"/>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100" dirty="0" smtClean="0">
                <a:solidFill>
                  <a:schemeClr val="tx1"/>
                </a:solidFill>
                <a:latin typeface="Meiryo UI" pitchFamily="50" charset="-128"/>
                <a:ea typeface="Meiryo UI" pitchFamily="50" charset="-128"/>
                <a:cs typeface="Meiryo UI" pitchFamily="50" charset="-128"/>
              </a:rPr>
              <a:t>・国民</a:t>
            </a:r>
            <a:r>
              <a:rPr lang="ja-JP" altLang="en-US" sz="1100" dirty="0">
                <a:solidFill>
                  <a:schemeClr val="tx1"/>
                </a:solidFill>
                <a:latin typeface="Meiryo UI" pitchFamily="50" charset="-128"/>
                <a:ea typeface="Meiryo UI" pitchFamily="50" charset="-128"/>
                <a:cs typeface="Meiryo UI" pitchFamily="50" charset="-128"/>
              </a:rPr>
              <a:t>健康保険・介護保険・国民年金の諸手続き</a:t>
            </a:r>
          </a:p>
          <a:p>
            <a:r>
              <a:rPr lang="ja-JP" altLang="en-US" sz="1100" dirty="0" smtClean="0">
                <a:solidFill>
                  <a:schemeClr val="tx1"/>
                </a:solidFill>
                <a:latin typeface="Meiryo UI" pitchFamily="50" charset="-128"/>
                <a:ea typeface="Meiryo UI" pitchFamily="50" charset="-128"/>
                <a:cs typeface="Meiryo UI" pitchFamily="50" charset="-128"/>
              </a:rPr>
              <a:t>・</a:t>
            </a:r>
            <a:r>
              <a:rPr lang="ja-JP" altLang="en-US" sz="1100" dirty="0" err="1" smtClean="0">
                <a:solidFill>
                  <a:schemeClr val="tx1"/>
                </a:solidFill>
                <a:latin typeface="Meiryo UI" pitchFamily="50" charset="-128"/>
                <a:ea typeface="Meiryo UI" pitchFamily="50" charset="-128"/>
                <a:cs typeface="Meiryo UI" pitchFamily="50" charset="-128"/>
              </a:rPr>
              <a:t>身体障</a:t>
            </a:r>
            <a:r>
              <a:rPr lang="ja-JP" altLang="en-US" sz="1100" dirty="0" err="1">
                <a:solidFill>
                  <a:schemeClr val="tx1"/>
                </a:solidFill>
                <a:latin typeface="Meiryo UI" pitchFamily="50" charset="-128"/>
                <a:ea typeface="Meiryo UI" pitchFamily="50" charset="-128"/>
                <a:cs typeface="Meiryo UI" pitchFamily="50" charset="-128"/>
              </a:rPr>
              <a:t>がい</a:t>
            </a:r>
            <a:r>
              <a:rPr lang="ja-JP" altLang="en-US" sz="1100" dirty="0">
                <a:solidFill>
                  <a:schemeClr val="tx1"/>
                </a:solidFill>
                <a:latin typeface="Meiryo UI" pitchFamily="50" charset="-128"/>
                <a:ea typeface="Meiryo UI" pitchFamily="50" charset="-128"/>
                <a:cs typeface="Meiryo UI" pitchFamily="50" charset="-128"/>
              </a:rPr>
              <a:t>者手帳等の申請</a:t>
            </a:r>
            <a:r>
              <a:rPr lang="ja-JP" altLang="en-US" sz="1100" dirty="0" smtClean="0">
                <a:solidFill>
                  <a:schemeClr val="tx1"/>
                </a:solidFill>
                <a:latin typeface="Meiryo UI" pitchFamily="50" charset="-128"/>
                <a:ea typeface="Meiryo UI" pitchFamily="50" charset="-128"/>
                <a:cs typeface="Meiryo UI" pitchFamily="50" charset="-128"/>
              </a:rPr>
              <a:t>受理・審査・交付</a:t>
            </a:r>
            <a:endParaRPr lang="ja-JP" altLang="en-US" sz="1100" dirty="0">
              <a:solidFill>
                <a:schemeClr val="tx1"/>
              </a:solidFill>
              <a:latin typeface="Meiryo UI" pitchFamily="50" charset="-128"/>
              <a:ea typeface="Meiryo UI" pitchFamily="50" charset="-128"/>
              <a:cs typeface="Meiryo UI" pitchFamily="50" charset="-128"/>
            </a:endParaRPr>
          </a:p>
          <a:p>
            <a:r>
              <a:rPr lang="ja-JP" altLang="en-US" sz="1100" dirty="0" smtClean="0">
                <a:solidFill>
                  <a:schemeClr val="tx1"/>
                </a:solidFill>
                <a:latin typeface="Meiryo UI" pitchFamily="50" charset="-128"/>
                <a:ea typeface="Meiryo UI" pitchFamily="50" charset="-128"/>
                <a:cs typeface="Meiryo UI" pitchFamily="50" charset="-128"/>
              </a:rPr>
              <a:t>・医療費</a:t>
            </a:r>
            <a:r>
              <a:rPr lang="ja-JP" altLang="en-US" sz="1100" dirty="0">
                <a:solidFill>
                  <a:schemeClr val="tx1"/>
                </a:solidFill>
                <a:latin typeface="Meiryo UI" pitchFamily="50" charset="-128"/>
                <a:ea typeface="Meiryo UI" pitchFamily="50" charset="-128"/>
                <a:cs typeface="Meiryo UI" pitchFamily="50" charset="-128"/>
              </a:rPr>
              <a:t>助成等の申請受理・審査・支給</a:t>
            </a:r>
          </a:p>
          <a:p>
            <a:r>
              <a:rPr lang="ja-JP" altLang="en-US" sz="1100" dirty="0" smtClean="0">
                <a:solidFill>
                  <a:schemeClr val="tx1"/>
                </a:solidFill>
                <a:latin typeface="Meiryo UI" pitchFamily="50" charset="-128"/>
                <a:ea typeface="Meiryo UI" pitchFamily="50" charset="-128"/>
                <a:cs typeface="Meiryo UI" pitchFamily="50" charset="-128"/>
              </a:rPr>
              <a:t>・生活</a:t>
            </a:r>
            <a:r>
              <a:rPr lang="ja-JP" altLang="en-US" sz="1100" dirty="0">
                <a:solidFill>
                  <a:schemeClr val="tx1"/>
                </a:solidFill>
                <a:latin typeface="Meiryo UI" pitchFamily="50" charset="-128"/>
                <a:ea typeface="Meiryo UI" pitchFamily="50" charset="-128"/>
                <a:cs typeface="Meiryo UI" pitchFamily="50" charset="-128"/>
              </a:rPr>
              <a:t>保護の申請受理・決定・支給、就労支援</a:t>
            </a:r>
            <a:r>
              <a:rPr lang="ja-JP" altLang="en-US" sz="1100" dirty="0" smtClean="0">
                <a:solidFill>
                  <a:schemeClr val="tx1"/>
                </a:solidFill>
                <a:latin typeface="Meiryo UI" pitchFamily="50" charset="-128"/>
                <a:ea typeface="Meiryo UI" pitchFamily="50" charset="-128"/>
                <a:cs typeface="Meiryo UI" pitchFamily="50" charset="-128"/>
              </a:rPr>
              <a:t>相談</a:t>
            </a:r>
            <a:endParaRPr lang="en-US" altLang="ja-JP" sz="1100" dirty="0" smtClean="0">
              <a:solidFill>
                <a:schemeClr val="tx1"/>
              </a:solidFill>
              <a:latin typeface="Meiryo UI" pitchFamily="50" charset="-128"/>
              <a:ea typeface="Meiryo UI" pitchFamily="50" charset="-128"/>
              <a:cs typeface="Meiryo UI" pitchFamily="50" charset="-128"/>
            </a:endParaRPr>
          </a:p>
          <a:p>
            <a:r>
              <a:rPr lang="ja-JP" altLang="en-US" sz="1100" dirty="0" smtClean="0">
                <a:solidFill>
                  <a:schemeClr val="tx1"/>
                </a:solidFill>
                <a:latin typeface="Meiryo UI" pitchFamily="50" charset="-128"/>
                <a:ea typeface="Meiryo UI" pitchFamily="50" charset="-128"/>
                <a:cs typeface="Meiryo UI" pitchFamily="50" charset="-128"/>
              </a:rPr>
              <a:t>・民生委員の指揮・監督</a:t>
            </a:r>
            <a:endParaRPr lang="ja-JP" altLang="en-US" sz="1100" dirty="0">
              <a:solidFill>
                <a:schemeClr val="tx1"/>
              </a:solidFill>
              <a:latin typeface="Meiryo UI" pitchFamily="50" charset="-128"/>
              <a:ea typeface="Meiryo UI" pitchFamily="50" charset="-128"/>
              <a:cs typeface="Meiryo UI" pitchFamily="50" charset="-128"/>
            </a:endParaRPr>
          </a:p>
        </p:txBody>
      </p:sp>
      <p:sp>
        <p:nvSpPr>
          <p:cNvPr id="14" name="正方形/長方形 13"/>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局と総合区の主な事務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 name="正方形/長方形 5"/>
          <p:cNvSpPr/>
          <p:nvPr/>
        </p:nvSpPr>
        <p:spPr>
          <a:xfrm>
            <a:off x="602370" y="6559266"/>
            <a:ext cx="4608512" cy="261610"/>
          </a:xfrm>
          <a:prstGeom prst="rect">
            <a:avLst/>
          </a:prstGeom>
        </p:spPr>
        <p:txBody>
          <a:bodyPr wrap="square">
            <a:spAutoFit/>
          </a:bodyPr>
          <a:lstStyle/>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は</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現在、区役所で実施</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している事務</a:t>
            </a:r>
          </a:p>
        </p:txBody>
      </p:sp>
      <p:sp>
        <p:nvSpPr>
          <p:cNvPr id="10" name="正方形/長方形 27"/>
          <p:cNvSpPr>
            <a:spLocks noChangeArrowheads="1"/>
          </p:cNvSpPr>
          <p:nvPr/>
        </p:nvSpPr>
        <p:spPr bwMode="auto">
          <a:xfrm>
            <a:off x="8100392" y="658784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5" name="角丸四角形 14"/>
          <p:cNvSpPr/>
          <p:nvPr/>
        </p:nvSpPr>
        <p:spPr>
          <a:xfrm>
            <a:off x="854398" y="6583015"/>
            <a:ext cx="388176" cy="214111"/>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xmlns="" val="53678393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ext uri="{D42A27DB-BD31-4B8C-83A1-F6EECF244321}">
                <p14:modId xmlns:p14="http://schemas.microsoft.com/office/powerpoint/2010/main" xmlns="" val="3818311055"/>
              </p:ext>
            </p:extLst>
          </p:nvPr>
        </p:nvGraphicFramePr>
        <p:xfrm>
          <a:off x="18460" y="463895"/>
          <a:ext cx="9096511" cy="6343306"/>
        </p:xfrm>
        <a:graphic>
          <a:graphicData uri="http://schemas.openxmlformats.org/drawingml/2006/table">
            <a:tbl>
              <a:tblPr firstRow="1" bandRow="1">
                <a:tableStyleId>{5C22544A-7EE6-4342-B048-85BDC9FD1C3A}</a:tableStyleId>
              </a:tblPr>
              <a:tblGrid>
                <a:gridCol w="451065"/>
                <a:gridCol w="4435490"/>
                <a:gridCol w="4209956"/>
              </a:tblGrid>
              <a:tr h="347338">
                <a:tc>
                  <a:txBody>
                    <a:bodyPr/>
                    <a:lstStyle/>
                    <a:p>
                      <a:endParaRPr kumimoji="1" lang="ja-JP" altLang="en-US" sz="1400" dirty="0"/>
                    </a:p>
                  </a:txBody>
                  <a:tcPr/>
                </a:tc>
                <a:tc>
                  <a:txBody>
                    <a:bodyPr/>
                    <a:lstStyle/>
                    <a:p>
                      <a:pPr algn="ctr"/>
                      <a:r>
                        <a:rPr kumimoji="1" lang="ja-JP" altLang="en-US" sz="1400" dirty="0" smtClean="0"/>
                        <a:t>３　</a:t>
                      </a:r>
                      <a:r>
                        <a:rPr kumimoji="1" lang="en-US" altLang="ja-JP" sz="1400" dirty="0" smtClean="0"/>
                        <a:t> </a:t>
                      </a:r>
                      <a:r>
                        <a:rPr kumimoji="1" lang="ja-JP" altLang="en-US" sz="1400" dirty="0" smtClean="0"/>
                        <a:t>健康・保健</a:t>
                      </a:r>
                      <a:endParaRPr kumimoji="1" lang="ja-JP" altLang="en-US" sz="1400" dirty="0"/>
                    </a:p>
                  </a:txBody>
                  <a:tcPr anchor="ctr"/>
                </a:tc>
                <a:tc>
                  <a:txBody>
                    <a:bodyPr/>
                    <a:lstStyle/>
                    <a:p>
                      <a:pPr algn="ctr"/>
                      <a:r>
                        <a:rPr kumimoji="1" lang="ja-JP" altLang="en-US" sz="1400" dirty="0" smtClean="0"/>
                        <a:t>４　教育</a:t>
                      </a:r>
                      <a:endParaRPr kumimoji="1" lang="ja-JP" altLang="en-US" sz="1400" dirty="0"/>
                    </a:p>
                  </a:txBody>
                  <a:tcPr anchor="ctr"/>
                </a:tc>
              </a:tr>
              <a:tr h="2994201">
                <a:tc>
                  <a:txBody>
                    <a:bodyPr/>
                    <a:lstStyle/>
                    <a:p>
                      <a:pPr algn="ctr"/>
                      <a:r>
                        <a:rPr kumimoji="1" lang="ja-JP" altLang="en-US" sz="1400" b="1" dirty="0" smtClean="0"/>
                        <a:t>局</a:t>
                      </a:r>
                      <a:endParaRPr kumimoji="1" lang="ja-JP" altLang="en-US" sz="1400" b="1" dirty="0"/>
                    </a:p>
                  </a:txBody>
                  <a:tcPr anchor="ctr">
                    <a:solidFill>
                      <a:schemeClr val="bg1"/>
                    </a:solidFill>
                  </a:tcPr>
                </a:tc>
                <a:tc>
                  <a:txBody>
                    <a:bodyPr/>
                    <a:lstStyle/>
                    <a:p>
                      <a:r>
                        <a:rPr kumimoji="1" lang="ja-JP" altLang="en-US" sz="1400" b="0" spc="0" dirty="0" smtClean="0">
                          <a:latin typeface="Meiryo UI" pitchFamily="50" charset="-128"/>
                          <a:ea typeface="Meiryo UI" pitchFamily="50" charset="-128"/>
                          <a:cs typeface="Meiryo UI" pitchFamily="50" charset="-128"/>
                        </a:rPr>
                        <a:t>・健康危機管理対応（感染症対策・検疫等）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・医療法人</a:t>
                      </a:r>
                      <a:r>
                        <a:rPr kumimoji="1" lang="ja-JP" altLang="en-US" sz="1400" b="0" spc="0" dirty="0" smtClean="0">
                          <a:solidFill>
                            <a:schemeClr val="tx1"/>
                          </a:solidFill>
                          <a:latin typeface="Meiryo UI" pitchFamily="50" charset="-128"/>
                          <a:ea typeface="Meiryo UI" pitchFamily="50" charset="-128"/>
                          <a:cs typeface="Meiryo UI" pitchFamily="50" charset="-128"/>
                        </a:rPr>
                        <a:t>の設立認可</a:t>
                      </a:r>
                      <a:r>
                        <a:rPr kumimoji="1" lang="ja-JP" altLang="en-US" sz="1400" b="0" spc="0" dirty="0" smtClean="0">
                          <a:latin typeface="Meiryo UI" pitchFamily="50" charset="-128"/>
                          <a:ea typeface="Meiryo UI" pitchFamily="50" charset="-128"/>
                          <a:cs typeface="Meiryo UI" pitchFamily="50" charset="-128"/>
                        </a:rPr>
                        <a:t>等、病院の開設許可等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・難病等対策</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・こころの健康センターの運営及び精神保健関係事務</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a:t>
                      </a:r>
                      <a:r>
                        <a:rPr kumimoji="1" lang="ja-JP" altLang="en-US" sz="1400" b="0" spc="0" dirty="0" err="1" smtClean="0">
                          <a:latin typeface="Meiryo UI" pitchFamily="50" charset="-128"/>
                          <a:ea typeface="Meiryo UI" pitchFamily="50" charset="-128"/>
                          <a:cs typeface="Meiryo UI" pitchFamily="50" charset="-128"/>
                        </a:rPr>
                        <a:t>精神障がい</a:t>
                      </a:r>
                      <a:r>
                        <a:rPr kumimoji="1" lang="ja-JP" altLang="en-US" sz="1400" b="0" spc="0" dirty="0" smtClean="0">
                          <a:latin typeface="Meiryo UI" pitchFamily="50" charset="-128"/>
                          <a:ea typeface="Meiryo UI" pitchFamily="50" charset="-128"/>
                          <a:cs typeface="Meiryo UI" pitchFamily="50" charset="-128"/>
                        </a:rPr>
                        <a:t>者保健福祉手帳の判定</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・放射線技術検査、食肉衛生検査</a:t>
                      </a:r>
                      <a:r>
                        <a:rPr kumimoji="1" lang="ja-JP" altLang="en-US" sz="1400" b="0" i="1" spc="0" dirty="0" smtClean="0">
                          <a:latin typeface="Meiryo UI" pitchFamily="50" charset="-128"/>
                          <a:ea typeface="Meiryo UI" pitchFamily="50" charset="-128"/>
                          <a:cs typeface="Meiryo UI" pitchFamily="50" charset="-128"/>
                        </a:rPr>
                        <a:t>事務</a:t>
                      </a:r>
                      <a:endParaRPr kumimoji="1" lang="en-US" altLang="ja-JP" sz="1400" b="0" i="1"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・動物管理センター・分室の運営</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・保健所の運営</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・母子保健関係事務</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・薬事の許可等、食品衛生関係事業の許可等</a:t>
                      </a:r>
                    </a:p>
                    <a:p>
                      <a:r>
                        <a:rPr kumimoji="1" lang="ja-JP" altLang="en-US" sz="1400" b="0" spc="0" dirty="0" smtClean="0">
                          <a:solidFill>
                            <a:schemeClr val="tx1"/>
                          </a:solidFill>
                          <a:latin typeface="Meiryo UI" pitchFamily="50" charset="-128"/>
                          <a:ea typeface="Meiryo UI" pitchFamily="50" charset="-128"/>
                          <a:cs typeface="Meiryo UI" pitchFamily="50" charset="-128"/>
                        </a:rPr>
                        <a:t>・環境衛生関係事業の許可等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・狂犬病予防注射等</a:t>
                      </a:r>
                      <a:endParaRPr kumimoji="1" lang="ja-JP" altLang="en-US" sz="1400" b="0" dirty="0"/>
                    </a:p>
                  </a:txBody>
                  <a:tcPr/>
                </a:tc>
                <a:tc>
                  <a:txBody>
                    <a:bodyPr/>
                    <a:lstStyle/>
                    <a:p>
                      <a:r>
                        <a:rPr kumimoji="1" lang="ja-JP" altLang="en-US" sz="1400" b="0" spc="0" dirty="0" smtClean="0">
                          <a:latin typeface="Meiryo UI" pitchFamily="50" charset="-128"/>
                          <a:ea typeface="Meiryo UI" pitchFamily="50" charset="-128"/>
                          <a:cs typeface="Meiryo UI" pitchFamily="50" charset="-128"/>
                        </a:rPr>
                        <a:t>・教育委員会会議</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・教職員の人事、研修、給与、福利厚生</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・学校の設置廃止、学級編制、統計調査等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・学校施設の補修等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・文化財保護</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・総合生涯学習センター・市民学習センター</a:t>
                      </a:r>
                      <a:r>
                        <a:rPr kumimoji="1" lang="ja-JP" altLang="en-US" sz="1400" b="0" u="none" spc="0" dirty="0" smtClean="0">
                          <a:latin typeface="Meiryo UI" pitchFamily="50" charset="-128"/>
                          <a:ea typeface="Meiryo UI" pitchFamily="50" charset="-128"/>
                          <a:cs typeface="Meiryo UI" pitchFamily="50" charset="-128"/>
                        </a:rPr>
                        <a:t>の運営</a:t>
                      </a:r>
                      <a:endParaRPr kumimoji="1" lang="en-US" altLang="ja-JP" sz="1400" b="0" u="none"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・図書館</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・就園奨励費補助の申請受理、支払い</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・学校評価、学校協議会</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・学校元気アップ地域本部事業（制度管理）</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・私立幼稚園に対する助成（制度管理）</a:t>
                      </a:r>
                      <a:endParaRPr kumimoji="1" lang="ja-JP" altLang="en-US" sz="1400" b="0" spc="0" dirty="0" smtClean="0">
                        <a:solidFill>
                          <a:schemeClr val="tx1"/>
                        </a:solidFill>
                        <a:latin typeface="Meiryo UI" pitchFamily="50" charset="-128"/>
                        <a:ea typeface="Meiryo UI" pitchFamily="50" charset="-128"/>
                        <a:cs typeface="Meiryo UI" pitchFamily="50" charset="-128"/>
                      </a:endParaRPr>
                    </a:p>
                    <a:p>
                      <a:endParaRPr kumimoji="1" lang="ja-JP" altLang="en-US" sz="1400" b="0" spc="0" dirty="0" smtClean="0">
                        <a:solidFill>
                          <a:schemeClr val="tx1"/>
                        </a:solidFill>
                        <a:latin typeface="Meiryo UI" pitchFamily="50" charset="-128"/>
                        <a:ea typeface="Meiryo UI" pitchFamily="50" charset="-128"/>
                        <a:cs typeface="Meiryo UI" pitchFamily="50" charset="-128"/>
                      </a:endParaRPr>
                    </a:p>
                    <a:p>
                      <a:endParaRPr kumimoji="1" lang="ja-JP" altLang="en-US" sz="1200" b="0" dirty="0"/>
                    </a:p>
                  </a:txBody>
                  <a:tcPr/>
                </a:tc>
              </a:tr>
              <a:tr h="3001767">
                <a:tc>
                  <a:txBody>
                    <a:bodyPr/>
                    <a:lstStyle/>
                    <a:p>
                      <a:pPr algn="ctr"/>
                      <a:r>
                        <a:rPr kumimoji="1" lang="ja-JP" altLang="en-US" sz="1400" b="1" dirty="0" smtClean="0"/>
                        <a:t>総合区</a:t>
                      </a:r>
                      <a:endParaRPr kumimoji="1" lang="ja-JP" altLang="en-US" sz="1400" b="1" dirty="0"/>
                    </a:p>
                  </a:txBody>
                  <a:tcPr anchor="ctr">
                    <a:solidFill>
                      <a:schemeClr val="tx2">
                        <a:lumMod val="60000"/>
                        <a:lumOff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latin typeface="Meiryo UI" pitchFamily="50" charset="-128"/>
                          <a:ea typeface="Meiryo UI" pitchFamily="50" charset="-128"/>
                          <a:cs typeface="Meiryo UI" pitchFamily="50" charset="-128"/>
                        </a:rPr>
                        <a:t>・地域ふれあい子育て支援教室</a:t>
                      </a:r>
                      <a:endParaRPr kumimoji="1" lang="en-US" altLang="ja-JP" sz="1400" b="0" spc="0" dirty="0" smtClean="0">
                        <a:latin typeface="Meiryo UI" pitchFamily="50" charset="-128"/>
                        <a:ea typeface="Meiryo UI" pitchFamily="50" charset="-128"/>
                        <a:cs typeface="Meiryo UI" pitchFamily="50" charset="-128"/>
                      </a:endParaRPr>
                    </a:p>
                    <a:p>
                      <a:endParaRPr kumimoji="1" lang="ja-JP" altLang="en-US" sz="1400" b="0" dirty="0"/>
                    </a:p>
                  </a:txBody>
                  <a:tcPr/>
                </a:tc>
                <a:tc>
                  <a:txBody>
                    <a:bodyPr/>
                    <a:lstStyle/>
                    <a:p>
                      <a:r>
                        <a:rPr kumimoji="1" lang="ja-JP" altLang="en-US" sz="1400" b="0" u="none" spc="0" dirty="0" smtClean="0">
                          <a:solidFill>
                            <a:schemeClr val="tx1"/>
                          </a:solidFill>
                          <a:latin typeface="Meiryo UI" pitchFamily="50" charset="-128"/>
                          <a:ea typeface="Meiryo UI" pitchFamily="50" charset="-128"/>
                          <a:cs typeface="Meiryo UI" pitchFamily="50" charset="-128"/>
                        </a:rPr>
                        <a:t>・スクールソーシャルワーカー活用事業</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・学校元気アップ地域本部事業</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・私立幼稚園に対する助成の申請受付・審査・給付等</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endParaRPr kumimoji="1" lang="ja-JP" altLang="en-US" sz="1400" b="0" dirty="0"/>
                    </a:p>
                  </a:txBody>
                  <a:tcPr/>
                </a:tc>
              </a:tr>
            </a:tbl>
          </a:graphicData>
        </a:graphic>
      </p:graphicFrame>
      <p:sp>
        <p:nvSpPr>
          <p:cNvPr id="14" name="角丸四角形 13"/>
          <p:cNvSpPr/>
          <p:nvPr/>
        </p:nvSpPr>
        <p:spPr>
          <a:xfrm>
            <a:off x="755576" y="5013176"/>
            <a:ext cx="3384376" cy="1224136"/>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spc="-150" dirty="0" smtClean="0">
                <a:solidFill>
                  <a:schemeClr val="tx1"/>
                </a:solidFill>
                <a:latin typeface="Meiryo UI" pitchFamily="50" charset="-128"/>
                <a:ea typeface="Meiryo UI" pitchFamily="50" charset="-128"/>
                <a:cs typeface="Meiryo UI" pitchFamily="50" charset="-128"/>
              </a:rPr>
              <a:t>・乳幼児健診、がん検診、健康</a:t>
            </a:r>
            <a:r>
              <a:rPr lang="ja-JP" altLang="en-US" sz="1200" spc="-150" dirty="0">
                <a:solidFill>
                  <a:schemeClr val="tx1"/>
                </a:solidFill>
                <a:latin typeface="Meiryo UI" pitchFamily="50" charset="-128"/>
                <a:ea typeface="Meiryo UI" pitchFamily="50" charset="-128"/>
                <a:cs typeface="Meiryo UI" pitchFamily="50" charset="-128"/>
              </a:rPr>
              <a:t>講座、予防接種</a:t>
            </a:r>
          </a:p>
          <a:p>
            <a:r>
              <a:rPr lang="ja-JP" altLang="en-US" sz="1200" dirty="0" smtClean="0">
                <a:solidFill>
                  <a:schemeClr val="tx1"/>
                </a:solidFill>
                <a:latin typeface="Meiryo UI" pitchFamily="50" charset="-128"/>
                <a:ea typeface="Meiryo UI" pitchFamily="50" charset="-128"/>
                <a:cs typeface="Meiryo UI" pitchFamily="50" charset="-128"/>
              </a:rPr>
              <a:t>・母子</a:t>
            </a:r>
            <a:r>
              <a:rPr lang="ja-JP" altLang="en-US" sz="1200" dirty="0">
                <a:solidFill>
                  <a:schemeClr val="tx1"/>
                </a:solidFill>
                <a:latin typeface="Meiryo UI" pitchFamily="50" charset="-128"/>
                <a:ea typeface="Meiryo UI" pitchFamily="50" charset="-128"/>
                <a:cs typeface="Meiryo UI" pitchFamily="50" charset="-128"/>
              </a:rPr>
              <a:t>健康手帳の交付、母親教室</a:t>
            </a:r>
          </a:p>
          <a:p>
            <a:r>
              <a:rPr lang="ja-JP" altLang="en-US" sz="1200" dirty="0" smtClean="0">
                <a:solidFill>
                  <a:schemeClr val="tx1"/>
                </a:solidFill>
                <a:latin typeface="Meiryo UI" pitchFamily="50" charset="-128"/>
                <a:ea typeface="Meiryo UI" pitchFamily="50" charset="-128"/>
                <a:cs typeface="Meiryo UI" pitchFamily="50" charset="-128"/>
              </a:rPr>
              <a:t>・難病</a:t>
            </a:r>
            <a:r>
              <a:rPr lang="ja-JP" altLang="en-US" sz="1200" dirty="0">
                <a:solidFill>
                  <a:schemeClr val="tx1"/>
                </a:solidFill>
                <a:latin typeface="Meiryo UI" pitchFamily="50" charset="-128"/>
                <a:ea typeface="Meiryo UI" pitchFamily="50" charset="-128"/>
                <a:cs typeface="Meiryo UI" pitchFamily="50" charset="-128"/>
              </a:rPr>
              <a:t>等医療費助成の申請受理</a:t>
            </a:r>
          </a:p>
          <a:p>
            <a:r>
              <a:rPr lang="ja-JP" altLang="en-US" sz="1200" dirty="0" smtClean="0">
                <a:solidFill>
                  <a:schemeClr val="tx1"/>
                </a:solidFill>
                <a:latin typeface="Meiryo UI" pitchFamily="50" charset="-128"/>
                <a:ea typeface="Meiryo UI" pitchFamily="50" charset="-128"/>
                <a:cs typeface="Meiryo UI" pitchFamily="50" charset="-128"/>
              </a:rPr>
              <a:t>・</a:t>
            </a:r>
            <a:r>
              <a:rPr lang="ja-JP" altLang="en-US" sz="1200" dirty="0" err="1" smtClean="0">
                <a:solidFill>
                  <a:schemeClr val="tx1"/>
                </a:solidFill>
                <a:latin typeface="Meiryo UI" pitchFamily="50" charset="-128"/>
                <a:ea typeface="Meiryo UI" pitchFamily="50" charset="-128"/>
                <a:cs typeface="Meiryo UI" pitchFamily="50" charset="-128"/>
              </a:rPr>
              <a:t>精神障</a:t>
            </a:r>
            <a:r>
              <a:rPr lang="ja-JP" altLang="en-US" sz="1200" dirty="0" err="1">
                <a:solidFill>
                  <a:schemeClr val="tx1"/>
                </a:solidFill>
                <a:latin typeface="Meiryo UI" pitchFamily="50" charset="-128"/>
                <a:ea typeface="Meiryo UI" pitchFamily="50" charset="-128"/>
                <a:cs typeface="Meiryo UI" pitchFamily="50" charset="-128"/>
              </a:rPr>
              <a:t>がい</a:t>
            </a:r>
            <a:r>
              <a:rPr lang="ja-JP" altLang="en-US" sz="1200" dirty="0">
                <a:solidFill>
                  <a:schemeClr val="tx1"/>
                </a:solidFill>
                <a:latin typeface="Meiryo UI" pitchFamily="50" charset="-128"/>
                <a:ea typeface="Meiryo UI" pitchFamily="50" charset="-128"/>
                <a:cs typeface="Meiryo UI" pitchFamily="50" charset="-128"/>
              </a:rPr>
              <a:t>者保健福祉手帳の申請</a:t>
            </a:r>
            <a:r>
              <a:rPr lang="ja-JP" altLang="en-US" sz="1200" dirty="0" smtClean="0">
                <a:solidFill>
                  <a:schemeClr val="tx1"/>
                </a:solidFill>
                <a:latin typeface="Meiryo UI" pitchFamily="50" charset="-128"/>
                <a:ea typeface="Meiryo UI" pitchFamily="50" charset="-128"/>
                <a:cs typeface="Meiryo UI" pitchFamily="50" charset="-128"/>
              </a:rPr>
              <a:t>受理・交付</a:t>
            </a:r>
            <a:endParaRPr lang="ja-JP" altLang="en-US" sz="1200" dirty="0">
              <a:solidFill>
                <a:schemeClr val="tx1"/>
              </a:solidFill>
              <a:latin typeface="Meiryo UI" pitchFamily="50" charset="-128"/>
              <a:ea typeface="Meiryo UI" pitchFamily="50" charset="-128"/>
              <a:cs typeface="Meiryo UI" pitchFamily="50" charset="-128"/>
            </a:endParaRPr>
          </a:p>
          <a:p>
            <a:r>
              <a:rPr lang="ja-JP" altLang="en-US" sz="1200" spc="-150" dirty="0" smtClean="0">
                <a:solidFill>
                  <a:schemeClr val="tx1"/>
                </a:solidFill>
                <a:latin typeface="Meiryo UI" pitchFamily="50" charset="-128"/>
                <a:ea typeface="Meiryo UI" pitchFamily="50" charset="-128"/>
                <a:cs typeface="Meiryo UI" pitchFamily="50" charset="-128"/>
              </a:rPr>
              <a:t>・食品</a:t>
            </a:r>
            <a:r>
              <a:rPr lang="ja-JP" altLang="en-US" sz="1200" spc="-150" dirty="0">
                <a:solidFill>
                  <a:schemeClr val="tx1"/>
                </a:solidFill>
                <a:latin typeface="Meiryo UI" pitchFamily="50" charset="-128"/>
                <a:ea typeface="Meiryo UI" pitchFamily="50" charset="-128"/>
                <a:cs typeface="Meiryo UI" pitchFamily="50" charset="-128"/>
              </a:rPr>
              <a:t>・環境衛生関係事業の許可に関する相談</a:t>
            </a:r>
          </a:p>
          <a:p>
            <a:r>
              <a:rPr lang="ja-JP" altLang="en-US" sz="1200" dirty="0" smtClean="0">
                <a:solidFill>
                  <a:schemeClr val="tx1"/>
                </a:solidFill>
                <a:latin typeface="Meiryo UI" pitchFamily="50" charset="-128"/>
                <a:ea typeface="Meiryo UI" pitchFamily="50" charset="-128"/>
                <a:cs typeface="Meiryo UI" pitchFamily="50" charset="-128"/>
              </a:rPr>
              <a:t>・犬</a:t>
            </a:r>
            <a:r>
              <a:rPr lang="ja-JP" altLang="en-US" sz="1200" dirty="0">
                <a:solidFill>
                  <a:schemeClr val="tx1"/>
                </a:solidFill>
                <a:latin typeface="Meiryo UI" pitchFamily="50" charset="-128"/>
                <a:ea typeface="Meiryo UI" pitchFamily="50" charset="-128"/>
                <a:cs typeface="Meiryo UI" pitchFamily="50" charset="-128"/>
              </a:rPr>
              <a:t>の登録、狂犬病予防</a:t>
            </a:r>
            <a:r>
              <a:rPr lang="ja-JP" altLang="en-US" sz="1200" dirty="0" smtClean="0">
                <a:solidFill>
                  <a:schemeClr val="tx1"/>
                </a:solidFill>
                <a:latin typeface="Meiryo UI" pitchFamily="50" charset="-128"/>
                <a:ea typeface="Meiryo UI" pitchFamily="50" charset="-128"/>
                <a:cs typeface="Meiryo UI" pitchFamily="50" charset="-128"/>
              </a:rPr>
              <a:t>注射済票の交付</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5" name="角丸四角形 14"/>
          <p:cNvSpPr/>
          <p:nvPr/>
        </p:nvSpPr>
        <p:spPr>
          <a:xfrm>
            <a:off x="5220072" y="4653136"/>
            <a:ext cx="3600400" cy="1872208"/>
          </a:xfrm>
          <a:prstGeom prst="roundRect">
            <a:avLst>
              <a:gd name="adj" fmla="val 11628"/>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en-US" altLang="ja-JP" sz="1200" dirty="0" smtClean="0">
                <a:solidFill>
                  <a:schemeClr val="tx1"/>
                </a:solidFill>
                <a:latin typeface="Meiryo UI" pitchFamily="50" charset="-128"/>
                <a:ea typeface="Meiryo UI" pitchFamily="50" charset="-128"/>
                <a:cs typeface="Meiryo UI" pitchFamily="50" charset="-128"/>
              </a:rPr>
              <a:t>【</a:t>
            </a:r>
            <a:r>
              <a:rPr lang="ja-JP" altLang="en-US" sz="1200" dirty="0" smtClean="0">
                <a:solidFill>
                  <a:schemeClr val="tx1"/>
                </a:solidFill>
                <a:latin typeface="Meiryo UI" pitchFamily="50" charset="-128"/>
                <a:ea typeface="Meiryo UI" pitchFamily="50" charset="-128"/>
                <a:cs typeface="Meiryo UI" pitchFamily="50" charset="-128"/>
              </a:rPr>
              <a:t>委任により実施</a:t>
            </a:r>
            <a:r>
              <a:rPr lang="en-US" altLang="ja-JP" sz="1200" dirty="0" smtClean="0">
                <a:solidFill>
                  <a:schemeClr val="tx1"/>
                </a:solidFill>
                <a:latin typeface="Meiryo UI" pitchFamily="50" charset="-128"/>
                <a:ea typeface="Meiryo UI" pitchFamily="50" charset="-128"/>
                <a:cs typeface="Meiryo UI" pitchFamily="50" charset="-128"/>
              </a:rPr>
              <a:t>】</a:t>
            </a:r>
          </a:p>
          <a:p>
            <a:r>
              <a:rPr lang="ja-JP" altLang="en-US" sz="1200" dirty="0" smtClean="0">
                <a:solidFill>
                  <a:schemeClr val="tx1"/>
                </a:solidFill>
                <a:latin typeface="Meiryo UI" pitchFamily="50" charset="-128"/>
                <a:ea typeface="Meiryo UI" pitchFamily="50" charset="-128"/>
                <a:cs typeface="Meiryo UI" pitchFamily="50" charset="-128"/>
              </a:rPr>
              <a:t>　・小中学校の就学事務、通学区域の設定・変更</a:t>
            </a:r>
            <a:endParaRPr lang="en-US" altLang="ja-JP" sz="1200" dirty="0" smtClean="0">
              <a:solidFill>
                <a:schemeClr val="tx1"/>
              </a:solidFill>
              <a:latin typeface="Meiryo UI" pitchFamily="50" charset="-128"/>
              <a:ea typeface="Meiryo UI" pitchFamily="50" charset="-128"/>
              <a:cs typeface="Meiryo UI" pitchFamily="50" charset="-128"/>
            </a:endParaRPr>
          </a:p>
          <a:p>
            <a:endParaRPr lang="ja-JP" altLang="en-US"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a:t>
            </a:r>
            <a:r>
              <a:rPr lang="ja-JP" altLang="en-US" sz="1200" dirty="0" smtClean="0">
                <a:solidFill>
                  <a:schemeClr val="tx1"/>
                </a:solidFill>
                <a:latin typeface="Meiryo UI" pitchFamily="50" charset="-128"/>
                <a:ea typeface="Meiryo UI" pitchFamily="50" charset="-128"/>
                <a:cs typeface="Meiryo UI" pitchFamily="50" charset="-128"/>
              </a:rPr>
              <a:t>補助執行に</a:t>
            </a:r>
            <a:r>
              <a:rPr lang="ja-JP" altLang="en-US" sz="1200" smtClean="0">
                <a:solidFill>
                  <a:schemeClr val="tx1"/>
                </a:solidFill>
                <a:latin typeface="Meiryo UI" pitchFamily="50" charset="-128"/>
                <a:ea typeface="Meiryo UI" pitchFamily="50" charset="-128"/>
                <a:cs typeface="Meiryo UI" pitchFamily="50" charset="-128"/>
              </a:rPr>
              <a:t>より実施</a:t>
            </a:r>
            <a:r>
              <a:rPr lang="en-US" altLang="ja-JP" sz="1200" smtClean="0">
                <a:solidFill>
                  <a:schemeClr val="tx1"/>
                </a:solidFill>
                <a:latin typeface="Meiryo UI" pitchFamily="50" charset="-128"/>
                <a:ea typeface="Meiryo UI" pitchFamily="50" charset="-128"/>
                <a:cs typeface="Meiryo UI" pitchFamily="50" charset="-128"/>
              </a:rPr>
              <a:t>】</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・生涯学習（生涯学習ルーム等）</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・学校選択制（方針案の作成）</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・学校適正配置（再編計画案作成、地元調整）</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・保護者・地域住民等の参画のための会議</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10" name="正方形/長方形 9"/>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局と総合区の主な事務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100392" y="70719"/>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178703431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ext uri="{D42A27DB-BD31-4B8C-83A1-F6EECF244321}">
                <p14:modId xmlns:p14="http://schemas.microsoft.com/office/powerpoint/2010/main" xmlns="" val="947218528"/>
              </p:ext>
            </p:extLst>
          </p:nvPr>
        </p:nvGraphicFramePr>
        <p:xfrm>
          <a:off x="2" y="116632"/>
          <a:ext cx="9114970" cy="6723637"/>
        </p:xfrm>
        <a:graphic>
          <a:graphicData uri="http://schemas.openxmlformats.org/drawingml/2006/table">
            <a:tbl>
              <a:tblPr firstRow="1" bandRow="1">
                <a:tableStyleId>{5C22544A-7EE6-4342-B048-85BDC9FD1C3A}</a:tableStyleId>
              </a:tblPr>
              <a:tblGrid>
                <a:gridCol w="451981"/>
                <a:gridCol w="4444490"/>
                <a:gridCol w="4218499"/>
              </a:tblGrid>
              <a:tr h="441629">
                <a:tc>
                  <a:txBody>
                    <a:bodyPr/>
                    <a:lstStyle/>
                    <a:p>
                      <a:endParaRPr kumimoji="1" lang="ja-JP" altLang="en-US" sz="1400" dirty="0"/>
                    </a:p>
                  </a:txBody>
                  <a:tcPr/>
                </a:tc>
                <a:tc>
                  <a:txBody>
                    <a:bodyPr/>
                    <a:lstStyle/>
                    <a:p>
                      <a:pPr algn="ctr"/>
                      <a:r>
                        <a:rPr kumimoji="1" lang="ja-JP" altLang="en-US" sz="1400" dirty="0" smtClean="0"/>
                        <a:t>５　</a:t>
                      </a:r>
                      <a:r>
                        <a:rPr kumimoji="1" lang="en-US" altLang="ja-JP" sz="1400" dirty="0" smtClean="0"/>
                        <a:t> </a:t>
                      </a:r>
                      <a:r>
                        <a:rPr kumimoji="1" lang="ja-JP" altLang="en-US" sz="1400" dirty="0" smtClean="0"/>
                        <a:t>環境</a:t>
                      </a:r>
                      <a:endParaRPr kumimoji="1" lang="ja-JP" altLang="en-US" sz="1400" dirty="0"/>
                    </a:p>
                  </a:txBody>
                  <a:tcPr anchor="ctr"/>
                </a:tc>
                <a:tc>
                  <a:txBody>
                    <a:bodyPr/>
                    <a:lstStyle/>
                    <a:p>
                      <a:pPr algn="ctr"/>
                      <a:r>
                        <a:rPr kumimoji="1" lang="ja-JP" altLang="en-US" sz="1400" dirty="0" smtClean="0"/>
                        <a:t>６　産業・市場</a:t>
                      </a:r>
                      <a:endParaRPr kumimoji="1" lang="ja-JP" altLang="en-US" sz="1400" dirty="0"/>
                    </a:p>
                  </a:txBody>
                  <a:tcPr anchor="ctr"/>
                </a:tc>
              </a:tr>
              <a:tr h="3518811">
                <a:tc>
                  <a:txBody>
                    <a:bodyPr/>
                    <a:lstStyle/>
                    <a:p>
                      <a:pPr algn="ctr"/>
                      <a:r>
                        <a:rPr kumimoji="1" lang="ja-JP" altLang="en-US" sz="1400" b="1" dirty="0" smtClean="0"/>
                        <a:t>局</a:t>
                      </a:r>
                      <a:endParaRPr kumimoji="1" lang="ja-JP" altLang="en-US" sz="1400" b="1" dirty="0"/>
                    </a:p>
                  </a:txBody>
                  <a:tcPr anchor="ctr">
                    <a:solidFill>
                      <a:schemeClr val="bg1"/>
                    </a:solidFill>
                  </a:tcPr>
                </a:tc>
                <a:tc>
                  <a:txBody>
                    <a:bodyPr/>
                    <a:lstStyle/>
                    <a:p>
                      <a:r>
                        <a:rPr kumimoji="1" lang="ja-JP" altLang="en-US" sz="1400" b="0" spc="0" dirty="0" smtClean="0">
                          <a:solidFill>
                            <a:schemeClr val="tx1"/>
                          </a:solidFill>
                          <a:latin typeface="Meiryo UI" pitchFamily="50" charset="-128"/>
                          <a:ea typeface="Meiryo UI" pitchFamily="50" charset="-128"/>
                          <a:cs typeface="Meiryo UI" pitchFamily="50" charset="-128"/>
                        </a:rPr>
                        <a:t>・エネルギー政策の推進</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・環境基本計画の策定、推進</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・環境監視規制（大気汚染常時監視）</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・地球温暖化対策</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・廃棄物処理業の許可</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・一般廃棄物の収集輸送、ごみ減量啓発</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・斎場、大規模霊園の運営</a:t>
                      </a:r>
                    </a:p>
                    <a:p>
                      <a:r>
                        <a:rPr kumimoji="1" lang="ja-JP" altLang="en-US" sz="1400" b="0" spc="0" dirty="0" smtClean="0">
                          <a:solidFill>
                            <a:schemeClr val="tx1"/>
                          </a:solidFill>
                          <a:latin typeface="Meiryo UI" pitchFamily="50" charset="-128"/>
                          <a:ea typeface="Meiryo UI" pitchFamily="50" charset="-128"/>
                          <a:cs typeface="Meiryo UI" pitchFamily="50" charset="-128"/>
                        </a:rPr>
                        <a:t>・環境監視規制（水質汚濁・土壌汚染）</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・産業廃棄物排出事業者の規制</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・環境監視規制（騒音・振動・悪臭）</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・路上喫煙対策に関する事務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txBody>
                  <a:tcPr marL="68580" marR="68580" marT="60960" marB="60960"/>
                </a:tc>
                <a:tc>
                  <a:txBody>
                    <a:bodyPr/>
                    <a:lstStyle/>
                    <a:p>
                      <a:r>
                        <a:rPr kumimoji="1" lang="ja-JP" altLang="en-US" sz="1400" b="0" spc="0" dirty="0" smtClean="0">
                          <a:solidFill>
                            <a:schemeClr val="tx1"/>
                          </a:solidFill>
                          <a:latin typeface="Meiryo UI" pitchFamily="50" charset="-128"/>
                          <a:ea typeface="Meiryo UI" pitchFamily="50" charset="-128"/>
                          <a:cs typeface="Meiryo UI" pitchFamily="50" charset="-128"/>
                        </a:rPr>
                        <a:t>・成長戦略の推進</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・大阪産業創造館、インテックス大阪の運営等</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・大阪産業技術研究所の運営支援</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・商工</a:t>
                      </a:r>
                      <a:r>
                        <a:rPr kumimoji="1" lang="ja-JP" altLang="en-US" sz="1400" b="0" u="none" spc="0" dirty="0" smtClean="0">
                          <a:solidFill>
                            <a:schemeClr val="tx1"/>
                          </a:solidFill>
                          <a:latin typeface="Meiryo UI" pitchFamily="50" charset="-128"/>
                          <a:ea typeface="Meiryo UI" pitchFamily="50" charset="-128"/>
                          <a:cs typeface="Meiryo UI" pitchFamily="50" charset="-128"/>
                        </a:rPr>
                        <a:t>会議所に関する事務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・ＡＴＣに関する事務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・計量検査所の運営</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・中央卸売市場</a:t>
                      </a:r>
                      <a:endParaRPr kumimoji="1" lang="ja-JP" altLang="en-US" sz="1400" b="0" u="none" spc="0" dirty="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・小規模・ベンチャー企業支援</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・ものづくり関連事業</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・商店街振興組合法に関する事務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・中小小売商業振興法に関する事務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・市民農園の開設許可等に関する事務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・コミュニティビジネスへの支援</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・商店街の活性化（商店街等のアーケード・街路灯整備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　やオープンモール化への支援等）</a:t>
                      </a:r>
                      <a:endParaRPr kumimoji="1" lang="ja-JP" altLang="en-US" sz="1400" b="0" u="none" spc="0" dirty="0">
                        <a:solidFill>
                          <a:schemeClr val="tx1"/>
                        </a:solidFill>
                        <a:latin typeface="Meiryo UI" pitchFamily="50" charset="-128"/>
                        <a:ea typeface="Meiryo UI" pitchFamily="50" charset="-128"/>
                        <a:cs typeface="Meiryo UI" pitchFamily="50" charset="-128"/>
                      </a:endParaRPr>
                    </a:p>
                  </a:txBody>
                  <a:tcPr marL="68580" marR="68580" marT="60960" marB="60960"/>
                </a:tc>
              </a:tr>
              <a:tr h="2763197">
                <a:tc>
                  <a:txBody>
                    <a:bodyPr/>
                    <a:lstStyle/>
                    <a:p>
                      <a:pPr algn="ctr"/>
                      <a:r>
                        <a:rPr kumimoji="1" lang="ja-JP" altLang="en-US" sz="1400" b="1" dirty="0" smtClean="0"/>
                        <a:t>総合区</a:t>
                      </a:r>
                      <a:endParaRPr kumimoji="1" lang="ja-JP" altLang="en-US" sz="1400" b="1" dirty="0"/>
                    </a:p>
                  </a:txBody>
                  <a:tcPr anchor="ctr">
                    <a:solidFill>
                      <a:schemeClr val="tx2">
                        <a:lumMod val="60000"/>
                        <a:lumOff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solidFill>
                            <a:schemeClr val="tx1"/>
                          </a:solidFill>
                          <a:latin typeface="Meiryo UI" pitchFamily="50" charset="-128"/>
                          <a:ea typeface="Meiryo UI" pitchFamily="50" charset="-128"/>
                          <a:cs typeface="Meiryo UI" pitchFamily="50" charset="-128"/>
                        </a:rPr>
                        <a:t>・環境教育・環境啓発の取組み</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・小規模霊園の運営</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・清掃ボランティア活動に関する事務（まち美化パートナー</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　制度）</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baseline="0" dirty="0" smtClean="0">
                          <a:solidFill>
                            <a:schemeClr val="tx1"/>
                          </a:solidFill>
                          <a:latin typeface="Meiryo UI" pitchFamily="50" charset="-128"/>
                          <a:ea typeface="Meiryo UI" pitchFamily="50" charset="-128"/>
                          <a:cs typeface="Meiryo UI" pitchFamily="50" charset="-128"/>
                        </a:rPr>
                        <a:t>・路上喫煙対策に関する事務の一部</a:t>
                      </a:r>
                      <a:endParaRPr kumimoji="1" lang="en-US" altLang="ja-JP" sz="14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baseline="0" dirty="0" smtClean="0">
                          <a:solidFill>
                            <a:schemeClr val="tx1"/>
                          </a:solidFill>
                          <a:latin typeface="Meiryo UI" pitchFamily="50" charset="-128"/>
                          <a:ea typeface="Meiryo UI" pitchFamily="50" charset="-128"/>
                          <a:cs typeface="Meiryo UI" pitchFamily="50" charset="-128"/>
                        </a:rPr>
                        <a:t>（たばこ市民マナー向上エリア制度）</a:t>
                      </a:r>
                    </a:p>
                  </a:txBody>
                  <a:tcPr marL="68580" marR="68580" marT="60960" marB="6096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・商店街の活性化（商店街等のにぎわい創出等に向けた</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　自主的な取組みへの支援）</a:t>
                      </a:r>
                      <a:endParaRPr kumimoji="1" lang="en-US" altLang="ja-JP" sz="1400" b="0" u="sng" spc="0" dirty="0" smtClean="0">
                        <a:solidFill>
                          <a:schemeClr val="tx1"/>
                        </a:solidFill>
                        <a:latin typeface="Meiryo UI" pitchFamily="50" charset="-128"/>
                        <a:ea typeface="Meiryo UI" pitchFamily="50" charset="-128"/>
                        <a:cs typeface="Meiryo UI" pitchFamily="50" charset="-128"/>
                      </a:endParaRPr>
                    </a:p>
                  </a:txBody>
                  <a:tcPr marL="68580" marR="68580" marT="60960" marB="60960"/>
                </a:tc>
              </a:tr>
            </a:tbl>
          </a:graphicData>
        </a:graphic>
      </p:graphicFrame>
      <p:sp>
        <p:nvSpPr>
          <p:cNvPr id="9" name="正方形/長方形 27"/>
          <p:cNvSpPr>
            <a:spLocks noChangeArrowheads="1"/>
          </p:cNvSpPr>
          <p:nvPr/>
        </p:nvSpPr>
        <p:spPr bwMode="auto">
          <a:xfrm>
            <a:off x="8018083" y="6530347"/>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ext uri="{D42A27DB-BD31-4B8C-83A1-F6EECF244321}">
                <p14:modId xmlns:p14="http://schemas.microsoft.com/office/powerpoint/2010/main" xmlns="" val="330434217"/>
              </p:ext>
            </p:extLst>
          </p:nvPr>
        </p:nvGraphicFramePr>
        <p:xfrm>
          <a:off x="2" y="407213"/>
          <a:ext cx="9085941" cy="6353062"/>
        </p:xfrm>
        <a:graphic>
          <a:graphicData uri="http://schemas.openxmlformats.org/drawingml/2006/table">
            <a:tbl>
              <a:tblPr firstRow="1" bandRow="1">
                <a:tableStyleId>{5C22544A-7EE6-4342-B048-85BDC9FD1C3A}</a:tableStyleId>
              </a:tblPr>
              <a:tblGrid>
                <a:gridCol w="450541"/>
                <a:gridCol w="4430336"/>
                <a:gridCol w="4205064"/>
              </a:tblGrid>
              <a:tr h="331030">
                <a:tc>
                  <a:txBody>
                    <a:bodyPr/>
                    <a:lstStyle/>
                    <a:p>
                      <a:endParaRPr kumimoji="1" lang="ja-JP" altLang="en-US" sz="1400" spc="0" dirty="0"/>
                    </a:p>
                  </a:txBody>
                  <a:tcPr/>
                </a:tc>
                <a:tc>
                  <a:txBody>
                    <a:bodyPr/>
                    <a:lstStyle/>
                    <a:p>
                      <a:pPr algn="ctr"/>
                      <a:r>
                        <a:rPr kumimoji="1" lang="ja-JP" altLang="en-US" sz="1400" spc="0" dirty="0" smtClean="0"/>
                        <a:t>７　</a:t>
                      </a:r>
                      <a:r>
                        <a:rPr kumimoji="1" lang="en-US" altLang="ja-JP" sz="1400" spc="0" dirty="0" smtClean="0"/>
                        <a:t> </a:t>
                      </a:r>
                      <a:r>
                        <a:rPr kumimoji="1" lang="ja-JP" altLang="en-US" sz="1400" spc="0" dirty="0" smtClean="0"/>
                        <a:t>都市魅力</a:t>
                      </a:r>
                      <a:endParaRPr kumimoji="1" lang="ja-JP" altLang="en-US" sz="1400" spc="0" dirty="0"/>
                    </a:p>
                  </a:txBody>
                  <a:tcPr anchor="ctr"/>
                </a:tc>
                <a:tc>
                  <a:txBody>
                    <a:bodyPr/>
                    <a:lstStyle/>
                    <a:p>
                      <a:pPr algn="ctr"/>
                      <a:r>
                        <a:rPr kumimoji="1" lang="ja-JP" altLang="en-US" sz="1400" spc="0" dirty="0" smtClean="0"/>
                        <a:t>８　まちづくり</a:t>
                      </a:r>
                      <a:endParaRPr kumimoji="1" lang="ja-JP" altLang="en-US" sz="1400" spc="0" dirty="0"/>
                    </a:p>
                  </a:txBody>
                  <a:tcPr anchor="ctr"/>
                </a:tc>
              </a:tr>
              <a:tr h="3018045">
                <a:tc>
                  <a:txBody>
                    <a:bodyPr/>
                    <a:lstStyle/>
                    <a:p>
                      <a:pPr algn="ctr"/>
                      <a:r>
                        <a:rPr kumimoji="1" lang="ja-JP" altLang="en-US" sz="1400" b="1" spc="0" dirty="0" smtClean="0"/>
                        <a:t>局</a:t>
                      </a:r>
                      <a:endParaRPr kumimoji="1" lang="ja-JP" altLang="en-US" sz="1400" b="1" spc="0" dirty="0"/>
                    </a:p>
                  </a:txBody>
                  <a:tcPr anchor="ctr">
                    <a:solidFill>
                      <a:schemeClr val="bg1"/>
                    </a:solidFill>
                  </a:tcPr>
                </a:tc>
                <a:tc>
                  <a:txBody>
                    <a:bodyPr/>
                    <a:lstStyle/>
                    <a:p>
                      <a:r>
                        <a:rPr kumimoji="1" lang="ja-JP" altLang="en-US" sz="1400" b="0" kern="1200" spc="0" dirty="0" smtClean="0">
                          <a:solidFill>
                            <a:schemeClr val="dk1"/>
                          </a:solidFill>
                          <a:latin typeface="Meiryo UI" pitchFamily="50" charset="-128"/>
                          <a:ea typeface="Meiryo UI" pitchFamily="50" charset="-128"/>
                          <a:cs typeface="Meiryo UI" pitchFamily="50" charset="-128"/>
                        </a:rPr>
                        <a:t>・観光振興（</a:t>
                      </a:r>
                      <a:r>
                        <a:rPr kumimoji="1" lang="en-US" altLang="ja-JP" sz="1400" b="0" kern="1200" spc="0" dirty="0" smtClean="0">
                          <a:solidFill>
                            <a:schemeClr val="dk1"/>
                          </a:solidFill>
                          <a:latin typeface="Meiryo UI" pitchFamily="50" charset="-128"/>
                          <a:ea typeface="Meiryo UI" pitchFamily="50" charset="-128"/>
                          <a:cs typeface="Meiryo UI" pitchFamily="50" charset="-128"/>
                        </a:rPr>
                        <a:t>OSAKA</a:t>
                      </a:r>
                      <a:r>
                        <a:rPr kumimoji="1" lang="ja-JP" altLang="en-US" sz="1400" b="0" kern="1200" spc="0" dirty="0" smtClean="0">
                          <a:solidFill>
                            <a:schemeClr val="dk1"/>
                          </a:solidFill>
                          <a:latin typeface="Meiryo UI" pitchFamily="50" charset="-128"/>
                          <a:ea typeface="Meiryo UI" pitchFamily="50" charset="-128"/>
                          <a:cs typeface="Meiryo UI" pitchFamily="50" charset="-128"/>
                        </a:rPr>
                        <a:t>光のルネサンス等）</a:t>
                      </a:r>
                      <a:endParaRPr kumimoji="1" lang="en-US" altLang="ja-JP" sz="1400" b="0" kern="1200" spc="0" dirty="0" smtClean="0">
                        <a:solidFill>
                          <a:schemeClr val="dk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dk1"/>
                          </a:solidFill>
                          <a:latin typeface="Meiryo UI" pitchFamily="50" charset="-128"/>
                          <a:ea typeface="Meiryo UI" pitchFamily="50" charset="-128"/>
                          <a:cs typeface="Meiryo UI" pitchFamily="50" charset="-128"/>
                        </a:rPr>
                        <a:t>・文化振興（大阪クラシック等）</a:t>
                      </a:r>
                      <a:endParaRPr kumimoji="1" lang="en-US" altLang="ja-JP" sz="1400" b="0" kern="1200" spc="0" dirty="0" smtClean="0">
                        <a:solidFill>
                          <a:schemeClr val="dk1"/>
                        </a:solidFill>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・博物館の運営</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・美術館の運営</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・競技スポーツ（大阪マラソン等）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・長居陸上競技場の運営</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・大学等の誘致</a:t>
                      </a:r>
                      <a:endParaRPr kumimoji="1" lang="en-US" altLang="ja-JP" sz="1400" b="0" spc="0" dirty="0" smtClean="0">
                        <a:latin typeface="Meiryo UI" pitchFamily="50" charset="-128"/>
                        <a:ea typeface="Meiryo UI" pitchFamily="50" charset="-128"/>
                        <a:cs typeface="Meiryo UI" pitchFamily="50" charset="-128"/>
                      </a:endParaRPr>
                    </a:p>
                  </a:txBody>
                  <a:tcPr marL="68580" marR="68580" marT="60960" marB="60960"/>
                </a:tc>
                <a:tc>
                  <a:txBody>
                    <a:bodyPr/>
                    <a:lstStyle/>
                    <a:p>
                      <a:r>
                        <a:rPr kumimoji="1" lang="ja-JP" altLang="en-US" sz="1400" b="0" spc="0" dirty="0" smtClean="0">
                          <a:latin typeface="Meiryo UI" pitchFamily="50" charset="-128"/>
                          <a:ea typeface="Meiryo UI" pitchFamily="50" charset="-128"/>
                          <a:cs typeface="Meiryo UI" pitchFamily="50" charset="-128"/>
                        </a:rPr>
                        <a:t>・都市計画事務</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・土地区画整理、市街地再開発、住宅地区改良</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・広域的交通基盤整備</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latin typeface="Meiryo UI" pitchFamily="50" charset="-128"/>
                          <a:ea typeface="Meiryo UI" pitchFamily="50" charset="-128"/>
                          <a:cs typeface="Meiryo UI" pitchFamily="50" charset="-128"/>
                        </a:rPr>
                        <a:t>・戦略拠点開発（うめきた地区等）</a:t>
                      </a:r>
                      <a:endParaRPr kumimoji="1" lang="en-US" altLang="ja-JP" sz="1400" b="0" spc="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latin typeface="Meiryo UI" pitchFamily="50" charset="-128"/>
                          <a:ea typeface="Meiryo UI" pitchFamily="50" charset="-128"/>
                          <a:cs typeface="Meiryo UI" pitchFamily="50" charset="-128"/>
                        </a:rPr>
                        <a:t>・建築確認関係事務</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・鉄道駅耐震補強の助成等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・港湾事業</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・市営住宅の管理</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・民間住宅の登録・認定</a:t>
                      </a:r>
                    </a:p>
                    <a:p>
                      <a:r>
                        <a:rPr kumimoji="1" lang="ja-JP" altLang="en-US" sz="1400" b="0" spc="0" dirty="0" smtClean="0">
                          <a:latin typeface="Meiryo UI" pitchFamily="50" charset="-128"/>
                          <a:ea typeface="Meiryo UI" pitchFamily="50" charset="-128"/>
                          <a:cs typeface="Meiryo UI" pitchFamily="50" charset="-128"/>
                        </a:rPr>
                        <a:t>（</a:t>
                      </a:r>
                      <a:r>
                        <a:rPr kumimoji="1" lang="ja-JP" altLang="en-US" sz="1400" b="0" kern="1200" spc="0" dirty="0" smtClean="0">
                          <a:solidFill>
                            <a:schemeClr val="dk1"/>
                          </a:solidFill>
                          <a:latin typeface="Meiryo UI" pitchFamily="50" charset="-128"/>
                          <a:ea typeface="Meiryo UI" pitchFamily="50" charset="-128"/>
                          <a:cs typeface="Meiryo UI" pitchFamily="50" charset="-128"/>
                        </a:rPr>
                        <a:t>サービス付き高齢者向け住宅登録事業等）</a:t>
                      </a:r>
                      <a:endParaRPr kumimoji="1" lang="en-US" altLang="ja-JP" sz="1400" b="0" kern="1200" spc="0" dirty="0" smtClean="0">
                        <a:solidFill>
                          <a:schemeClr val="dk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tx1"/>
                          </a:solidFill>
                          <a:latin typeface="Meiryo UI" pitchFamily="50" charset="-128"/>
                          <a:ea typeface="Meiryo UI" pitchFamily="50" charset="-128"/>
                          <a:cs typeface="Meiryo UI" pitchFamily="50" charset="-128"/>
                        </a:rPr>
                        <a:t>・わがまちナイススポット（景観資源）の発見（審議会の</a:t>
                      </a:r>
                      <a:endParaRPr kumimoji="1" lang="en-US" altLang="ja-JP" sz="1400" b="0" kern="1200" spc="0" dirty="0" smtClean="0">
                        <a:solidFill>
                          <a:schemeClr val="tx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tx1"/>
                          </a:solidFill>
                          <a:latin typeface="Meiryo UI" pitchFamily="50" charset="-128"/>
                          <a:ea typeface="Meiryo UI" pitchFamily="50" charset="-128"/>
                          <a:cs typeface="Meiryo UI" pitchFamily="50" charset="-128"/>
                        </a:rPr>
                        <a:t>　運営等）</a:t>
                      </a:r>
                      <a:endParaRPr kumimoji="1" lang="en-US" altLang="ja-JP" sz="1400" b="0" kern="1200" spc="0" dirty="0" smtClean="0">
                        <a:solidFill>
                          <a:schemeClr val="tx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tx1"/>
                          </a:solidFill>
                          <a:latin typeface="Meiryo UI" pitchFamily="50" charset="-128"/>
                          <a:ea typeface="Meiryo UI" pitchFamily="50" charset="-128"/>
                          <a:cs typeface="Meiryo UI" pitchFamily="50" charset="-128"/>
                        </a:rPr>
                        <a:t>・放置自転車対策、自転車駐車場（駐輪場）の整備（制度管理）</a:t>
                      </a:r>
                      <a:endParaRPr kumimoji="1" lang="ja-JP" altLang="en-US" sz="1400" b="0" kern="1200" spc="0" dirty="0">
                        <a:solidFill>
                          <a:schemeClr val="tx1"/>
                        </a:solidFill>
                        <a:latin typeface="Meiryo UI" pitchFamily="50" charset="-128"/>
                        <a:ea typeface="Meiryo UI" pitchFamily="50" charset="-128"/>
                        <a:cs typeface="Meiryo UI" pitchFamily="50" charset="-128"/>
                      </a:endParaRPr>
                    </a:p>
                  </a:txBody>
                  <a:tcPr marL="68580" marR="68580" marT="60960" marB="60960"/>
                </a:tc>
              </a:tr>
              <a:tr h="2913072">
                <a:tc>
                  <a:txBody>
                    <a:bodyPr/>
                    <a:lstStyle/>
                    <a:p>
                      <a:pPr algn="ctr"/>
                      <a:r>
                        <a:rPr kumimoji="1" lang="ja-JP" altLang="en-US" sz="1400" b="1" spc="0" dirty="0" smtClean="0"/>
                        <a:t>総合区</a:t>
                      </a:r>
                      <a:endParaRPr kumimoji="1" lang="ja-JP" altLang="en-US" sz="1400" b="1" spc="0" dirty="0"/>
                    </a:p>
                  </a:txBody>
                  <a:tcPr anchor="ctr">
                    <a:solidFill>
                      <a:schemeClr val="tx2">
                        <a:lumMod val="60000"/>
                        <a:lumOff val="40000"/>
                      </a:schemeClr>
                    </a:solidFill>
                  </a:tcPr>
                </a:tc>
                <a:tc>
                  <a:txBody>
                    <a:bodyPr/>
                    <a:lstStyle/>
                    <a:p>
                      <a:r>
                        <a:rPr kumimoji="1" lang="ja-JP" altLang="en-US" sz="1400" b="0" spc="0" dirty="0" smtClean="0">
                          <a:latin typeface="Meiryo UI" pitchFamily="50" charset="-128"/>
                          <a:ea typeface="Meiryo UI" pitchFamily="50" charset="-128"/>
                          <a:cs typeface="Meiryo UI" pitchFamily="50" charset="-128"/>
                        </a:rPr>
                        <a:t>・文化振興（創造を楽しむ元気な地域づくりの推進等）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・生涯スポーツ</a:t>
                      </a:r>
                      <a:r>
                        <a:rPr kumimoji="1" lang="ja-JP" altLang="en-US" sz="1400" b="0" spc="0" baseline="0" dirty="0" smtClean="0">
                          <a:latin typeface="Meiryo UI" pitchFamily="50" charset="-128"/>
                          <a:ea typeface="Meiryo UI" pitchFamily="50" charset="-128"/>
                          <a:cs typeface="Meiryo UI" pitchFamily="50" charset="-128"/>
                        </a:rPr>
                        <a:t>（市民レクリエーションセンター、スポーツ教室</a:t>
                      </a:r>
                      <a:endParaRPr kumimoji="1" lang="en-US" altLang="ja-JP" sz="1400" b="0" spc="0" baseline="0" dirty="0" smtClean="0">
                        <a:latin typeface="Meiryo UI" pitchFamily="50" charset="-128"/>
                        <a:ea typeface="Meiryo UI" pitchFamily="50" charset="-128"/>
                        <a:cs typeface="Meiryo UI" pitchFamily="50" charset="-128"/>
                      </a:endParaRPr>
                    </a:p>
                    <a:p>
                      <a:r>
                        <a:rPr kumimoji="1" lang="ja-JP" altLang="en-US" sz="1400" b="0" spc="0" baseline="0" dirty="0" smtClean="0">
                          <a:latin typeface="Meiryo UI" pitchFamily="50" charset="-128"/>
                          <a:ea typeface="Meiryo UI" pitchFamily="50" charset="-128"/>
                          <a:cs typeface="Meiryo UI" pitchFamily="50" charset="-128"/>
                        </a:rPr>
                        <a:t>　等）</a:t>
                      </a:r>
                      <a:endParaRPr kumimoji="1" lang="ja-JP" altLang="en-US" sz="1400" b="0" spc="0" baseline="0" dirty="0">
                        <a:latin typeface="Meiryo UI" pitchFamily="50" charset="-128"/>
                        <a:ea typeface="Meiryo UI" pitchFamily="50" charset="-128"/>
                        <a:cs typeface="Meiryo UI" pitchFamily="50" charset="-128"/>
                      </a:endParaRPr>
                    </a:p>
                  </a:txBody>
                  <a:tcPr marL="68580" marR="68580" marT="60960" marB="60960"/>
                </a:tc>
                <a:tc>
                  <a:txBody>
                    <a:bodyPr/>
                    <a:lstStyle/>
                    <a:p>
                      <a:r>
                        <a:rPr kumimoji="1" lang="ja-JP" altLang="en-US" sz="1400" b="0" spc="0" dirty="0" smtClean="0">
                          <a:solidFill>
                            <a:schemeClr val="tx1"/>
                          </a:solidFill>
                          <a:latin typeface="Meiryo UI" pitchFamily="50" charset="-128"/>
                          <a:ea typeface="Meiryo UI" pitchFamily="50" charset="-128"/>
                          <a:cs typeface="Meiryo UI" pitchFamily="50" charset="-128"/>
                        </a:rPr>
                        <a:t>・地域の実情に合わせたまちづくりの検討</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（市有地の活用方針等の検討）</a:t>
                      </a:r>
                      <a:endParaRPr kumimoji="1" lang="ja-JP" altLang="en-US" sz="1400" b="0" spc="0" dirty="0">
                        <a:solidFill>
                          <a:schemeClr val="tx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dk1"/>
                          </a:solidFill>
                          <a:latin typeface="Meiryo UI" pitchFamily="50" charset="-128"/>
                          <a:ea typeface="Meiryo UI" pitchFamily="50" charset="-128"/>
                          <a:cs typeface="Meiryo UI" pitchFamily="50" charset="-128"/>
                        </a:rPr>
                        <a:t>・わがまちナイススポット（景観資源）の発見</a:t>
                      </a:r>
                      <a:endParaRPr kumimoji="1" lang="en-US" altLang="ja-JP" sz="1400" b="0" kern="1200" spc="0" dirty="0" smtClean="0">
                        <a:solidFill>
                          <a:schemeClr val="dk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dk1"/>
                          </a:solidFill>
                          <a:latin typeface="Meiryo UI" pitchFamily="50" charset="-128"/>
                          <a:ea typeface="Meiryo UI" pitchFamily="50" charset="-128"/>
                          <a:cs typeface="Meiryo UI" pitchFamily="50" charset="-128"/>
                        </a:rPr>
                        <a:t>・まちづくり活動支援</a:t>
                      </a:r>
                      <a:endParaRPr kumimoji="1" lang="en-US" altLang="ja-JP" sz="1400" b="0" kern="1200" spc="0" dirty="0" smtClean="0">
                        <a:solidFill>
                          <a:schemeClr val="dk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dk1"/>
                          </a:solidFill>
                          <a:latin typeface="Meiryo UI" pitchFamily="50" charset="-128"/>
                          <a:ea typeface="Meiryo UI" pitchFamily="50" charset="-128"/>
                          <a:cs typeface="Meiryo UI" pitchFamily="50" charset="-128"/>
                        </a:rPr>
                        <a:t>・放置自転車対策、自転車駐車場（</a:t>
                      </a:r>
                      <a:r>
                        <a:rPr kumimoji="1" lang="ja-JP" altLang="en-US" sz="1400" b="0" kern="1200" spc="0" dirty="0" smtClean="0">
                          <a:solidFill>
                            <a:schemeClr val="tx1"/>
                          </a:solidFill>
                          <a:latin typeface="Meiryo UI" pitchFamily="50" charset="-128"/>
                          <a:ea typeface="Meiryo UI" pitchFamily="50" charset="-128"/>
                          <a:cs typeface="Meiryo UI" pitchFamily="50" charset="-128"/>
                        </a:rPr>
                        <a:t>駐輪場）の整備</a:t>
                      </a:r>
                      <a:endParaRPr kumimoji="1" lang="en-US" altLang="ja-JP" sz="1400" b="0" kern="1200" spc="0" dirty="0" smtClean="0">
                        <a:solidFill>
                          <a:schemeClr val="tx1"/>
                        </a:solidFill>
                        <a:latin typeface="Meiryo UI" pitchFamily="50" charset="-128"/>
                        <a:ea typeface="Meiryo UI" pitchFamily="50" charset="-128"/>
                        <a:cs typeface="Meiryo UI" pitchFamily="50" charset="-128"/>
                      </a:endParaRPr>
                    </a:p>
                  </a:txBody>
                  <a:tcPr marL="68580" marR="68580" marT="60960" marB="60960"/>
                </a:tc>
              </a:tr>
            </a:tbl>
          </a:graphicData>
        </a:graphic>
      </p:graphicFrame>
      <p:sp>
        <p:nvSpPr>
          <p:cNvPr id="14" name="角丸四角形 13"/>
          <p:cNvSpPr/>
          <p:nvPr/>
        </p:nvSpPr>
        <p:spPr>
          <a:xfrm>
            <a:off x="683568" y="5517232"/>
            <a:ext cx="3096344" cy="576064"/>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dirty="0" smtClean="0">
                <a:solidFill>
                  <a:schemeClr val="tx1"/>
                </a:solidFill>
                <a:latin typeface="Meiryo UI" pitchFamily="50" charset="-128"/>
                <a:ea typeface="Meiryo UI" pitchFamily="50" charset="-128"/>
                <a:cs typeface="Meiryo UI" pitchFamily="50" charset="-128"/>
              </a:rPr>
              <a:t>・文化振興（地域文化事業等）</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・生涯スポーツ（学校体育施設開放事業等）</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局と総合区の主な事務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７</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ext uri="{D42A27DB-BD31-4B8C-83A1-F6EECF244321}">
                <p14:modId xmlns:p14="http://schemas.microsoft.com/office/powerpoint/2010/main" xmlns="" val="1730558065"/>
              </p:ext>
            </p:extLst>
          </p:nvPr>
        </p:nvGraphicFramePr>
        <p:xfrm>
          <a:off x="2" y="188640"/>
          <a:ext cx="9143999" cy="6647589"/>
        </p:xfrm>
        <a:graphic>
          <a:graphicData uri="http://schemas.openxmlformats.org/drawingml/2006/table">
            <a:tbl>
              <a:tblPr firstRow="1" bandRow="1">
                <a:tableStyleId>{5C22544A-7EE6-4342-B048-85BDC9FD1C3A}</a:tableStyleId>
              </a:tblPr>
              <a:tblGrid>
                <a:gridCol w="453420"/>
                <a:gridCol w="4458645"/>
                <a:gridCol w="4231934"/>
              </a:tblGrid>
              <a:tr h="377704">
                <a:tc>
                  <a:txBody>
                    <a:bodyPr/>
                    <a:lstStyle/>
                    <a:p>
                      <a:endParaRPr kumimoji="1" lang="ja-JP" altLang="en-US" sz="1400" spc="0" dirty="0"/>
                    </a:p>
                  </a:txBody>
                  <a:tcPr/>
                </a:tc>
                <a:tc>
                  <a:txBody>
                    <a:bodyPr/>
                    <a:lstStyle/>
                    <a:p>
                      <a:pPr algn="ctr"/>
                      <a:r>
                        <a:rPr kumimoji="1" lang="ja-JP" altLang="en-US" sz="1400" spc="0" dirty="0" smtClean="0"/>
                        <a:t>９　</a:t>
                      </a:r>
                      <a:r>
                        <a:rPr kumimoji="1" lang="en-US" altLang="ja-JP" sz="1400" spc="0" dirty="0" smtClean="0"/>
                        <a:t> </a:t>
                      </a:r>
                      <a:r>
                        <a:rPr kumimoji="1" lang="ja-JP" altLang="en-US" sz="1400" spc="0" dirty="0" smtClean="0"/>
                        <a:t>都市基盤整備</a:t>
                      </a:r>
                      <a:endParaRPr kumimoji="1" lang="ja-JP" altLang="en-US" sz="1400" spc="0" dirty="0"/>
                    </a:p>
                  </a:txBody>
                  <a:tcPr anchor="ctr"/>
                </a:tc>
                <a:tc>
                  <a:txBody>
                    <a:bodyPr/>
                    <a:lstStyle/>
                    <a:p>
                      <a:pPr algn="ctr"/>
                      <a:r>
                        <a:rPr kumimoji="1" lang="ja-JP" altLang="en-US" sz="1400" spc="0" dirty="0" smtClean="0"/>
                        <a:t>１０　住民生活</a:t>
                      </a:r>
                      <a:endParaRPr kumimoji="1" lang="ja-JP" altLang="en-US" sz="1400" spc="0" dirty="0"/>
                    </a:p>
                  </a:txBody>
                  <a:tcPr anchor="ctr"/>
                </a:tc>
              </a:tr>
              <a:tr h="2946090">
                <a:tc>
                  <a:txBody>
                    <a:bodyPr/>
                    <a:lstStyle/>
                    <a:p>
                      <a:pPr algn="ctr"/>
                      <a:r>
                        <a:rPr kumimoji="1" lang="ja-JP" altLang="en-US" sz="1400" b="1" spc="0" dirty="0" smtClean="0"/>
                        <a:t>局</a:t>
                      </a:r>
                      <a:endParaRPr kumimoji="1" lang="ja-JP" altLang="en-US" sz="1400" b="1" spc="0" dirty="0"/>
                    </a:p>
                  </a:txBody>
                  <a:tcPr anchor="ctr">
                    <a:solidFill>
                      <a:schemeClr val="bg1"/>
                    </a:solidFill>
                  </a:tcPr>
                </a:tc>
                <a:tc>
                  <a:txBody>
                    <a:bodyPr/>
                    <a:lstStyle/>
                    <a:p>
                      <a:r>
                        <a:rPr kumimoji="1" lang="ja-JP" altLang="en-US" sz="1400" b="0" u="none" spc="0" dirty="0" smtClean="0">
                          <a:solidFill>
                            <a:schemeClr val="tx1"/>
                          </a:solidFill>
                          <a:latin typeface="Meiryo UI" pitchFamily="50" charset="-128"/>
                          <a:ea typeface="Meiryo UI" pitchFamily="50" charset="-128"/>
                          <a:cs typeface="Meiryo UI" pitchFamily="50" charset="-128"/>
                        </a:rPr>
                        <a:t>・道路・公園の新設改良（計画的整備･補修含む）</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・幹線道路の維持管理（</a:t>
                      </a:r>
                      <a:r>
                        <a:rPr kumimoji="1" lang="ja-JP" altLang="en-US" sz="1400" b="0" u="none" spc="0" baseline="0" dirty="0" smtClean="0">
                          <a:solidFill>
                            <a:schemeClr val="tx1"/>
                          </a:solidFill>
                          <a:latin typeface="Meiryo UI" pitchFamily="50" charset="-128"/>
                          <a:ea typeface="Meiryo UI" pitchFamily="50" charset="-128"/>
                          <a:cs typeface="Meiryo UI" pitchFamily="50" charset="-128"/>
                        </a:rPr>
                        <a:t>街路樹を含む）</a:t>
                      </a:r>
                      <a:endParaRPr kumimoji="1" lang="en-US" altLang="ja-JP" sz="1400" b="0" u="none" spc="0" baseline="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・大規模公園の維持管理</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・河川管理</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・下水道事業</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・水道事業</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pPr algn="l"/>
                      <a:r>
                        <a:rPr kumimoji="1" lang="ja-JP" altLang="en-US" sz="1400" b="0" spc="0" dirty="0" smtClean="0">
                          <a:solidFill>
                            <a:schemeClr val="tx1"/>
                          </a:solidFill>
                          <a:latin typeface="Meiryo UI" pitchFamily="50" charset="-128"/>
                          <a:ea typeface="Meiryo UI" pitchFamily="50" charset="-128"/>
                          <a:cs typeface="Meiryo UI" pitchFamily="50" charset="-128"/>
                        </a:rPr>
                        <a:t>・鉄道との連続立体交差</a:t>
                      </a:r>
                      <a:r>
                        <a:rPr kumimoji="1" lang="ja-JP" altLang="en-US" sz="1400" b="0" spc="0" baseline="0" dirty="0" smtClean="0">
                          <a:solidFill>
                            <a:schemeClr val="tx1"/>
                          </a:solidFill>
                          <a:latin typeface="Meiryo UI" pitchFamily="50" charset="-128"/>
                          <a:ea typeface="Meiryo UI" pitchFamily="50" charset="-128"/>
                          <a:cs typeface="Meiryo UI" pitchFamily="50" charset="-128"/>
                        </a:rPr>
                        <a:t>（阪急</a:t>
                      </a:r>
                      <a:r>
                        <a:rPr kumimoji="1" lang="ja-JP" altLang="en-US" sz="1400" spc="0" baseline="0" dirty="0" smtClean="0">
                          <a:solidFill>
                            <a:schemeClr val="tx1"/>
                          </a:solidFill>
                          <a:latin typeface="Meiryo UI" pitchFamily="50" charset="-128"/>
                          <a:ea typeface="Meiryo UI" pitchFamily="50" charset="-128"/>
                          <a:cs typeface="Meiryo UI" pitchFamily="50" charset="-128"/>
                        </a:rPr>
                        <a:t>電鉄京都線・千里線）</a:t>
                      </a:r>
                      <a:endParaRPr kumimoji="1" lang="en-US" altLang="ja-JP" sz="1400" spc="0" baseline="0" dirty="0" smtClean="0">
                        <a:solidFill>
                          <a:schemeClr val="tx1"/>
                        </a:solidFill>
                        <a:latin typeface="Meiryo UI" pitchFamily="50" charset="-128"/>
                        <a:ea typeface="Meiryo UI" pitchFamily="50" charset="-128"/>
                        <a:cs typeface="Meiryo UI" pitchFamily="50" charset="-128"/>
                      </a:endParaRPr>
                    </a:p>
                  </a:txBody>
                  <a:tcPr marL="68580" marR="68580" marT="60960" marB="60960"/>
                </a:tc>
                <a:tc>
                  <a:txBody>
                    <a:bodyPr/>
                    <a:lstStyle/>
                    <a:p>
                      <a:r>
                        <a:rPr kumimoji="1" lang="ja-JP" altLang="en-US" sz="1400" spc="0" dirty="0" smtClean="0">
                          <a:latin typeface="Meiryo UI" pitchFamily="50" charset="-128"/>
                          <a:ea typeface="Meiryo UI" pitchFamily="50" charset="-128"/>
                          <a:cs typeface="Meiryo UI" pitchFamily="50" charset="-128"/>
                        </a:rPr>
                        <a:t>・</a:t>
                      </a:r>
                      <a:r>
                        <a:rPr kumimoji="1" lang="ja-JP" altLang="en-US" sz="1400" b="0" spc="0" dirty="0" smtClean="0">
                          <a:latin typeface="Meiryo UI" pitchFamily="50" charset="-128"/>
                          <a:ea typeface="Meiryo UI" pitchFamily="50" charset="-128"/>
                          <a:cs typeface="Meiryo UI" pitchFamily="50" charset="-128"/>
                        </a:rPr>
                        <a:t>地域安全防犯対策（協議会の運営等）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・男女共同参画（クレオ等）</a:t>
                      </a:r>
                      <a:endParaRPr kumimoji="1" lang="en-US" altLang="ja-JP" sz="1400" b="0" spc="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latin typeface="Meiryo UI" pitchFamily="50" charset="-128"/>
                          <a:ea typeface="Meiryo UI" pitchFamily="50" charset="-128"/>
                          <a:cs typeface="Meiryo UI" pitchFamily="50" charset="-128"/>
                        </a:rPr>
                        <a:t>・雇用施策</a:t>
                      </a:r>
                      <a:r>
                        <a:rPr kumimoji="1" lang="ja-JP" altLang="en-US" sz="1400" b="0" spc="0" baseline="0" dirty="0" smtClean="0">
                          <a:latin typeface="Meiryo UI" pitchFamily="50" charset="-128"/>
                          <a:ea typeface="Meiryo UI" pitchFamily="50" charset="-128"/>
                          <a:cs typeface="Meiryo UI" pitchFamily="50" charset="-128"/>
                        </a:rPr>
                        <a:t>（労働団体との連絡調整、</a:t>
                      </a:r>
                      <a:r>
                        <a:rPr kumimoji="1" lang="ja-JP" altLang="en-US" sz="1400" b="0" u="none" spc="0" dirty="0" smtClean="0">
                          <a:solidFill>
                            <a:schemeClr val="tx1"/>
                          </a:solidFill>
                          <a:latin typeface="Meiryo UI" pitchFamily="50" charset="-128"/>
                          <a:ea typeface="Meiryo UI" pitchFamily="50" charset="-128"/>
                          <a:cs typeface="Meiryo UI" pitchFamily="50" charset="-128"/>
                        </a:rPr>
                        <a:t>就労相談</a:t>
                      </a:r>
                      <a:r>
                        <a:rPr kumimoji="1" lang="ja-JP" altLang="en-US" sz="1400" b="0" spc="0" baseline="0" dirty="0" smtClean="0">
                          <a:latin typeface="Meiryo UI" pitchFamily="50" charset="-128"/>
                          <a:ea typeface="Meiryo UI" pitchFamily="50" charset="-128"/>
                          <a:cs typeface="Meiryo UI" pitchFamily="50" charset="-128"/>
                        </a:rPr>
                        <a:t>等）</a:t>
                      </a:r>
                      <a:endParaRPr kumimoji="1" lang="en-US" altLang="ja-JP" sz="1400" b="0" spc="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latin typeface="Meiryo UI" pitchFamily="50" charset="-128"/>
                          <a:ea typeface="Meiryo UI" pitchFamily="50" charset="-128"/>
                          <a:cs typeface="Meiryo UI" pitchFamily="50" charset="-128"/>
                        </a:rPr>
                        <a:t>・消費者センター</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・国際交流</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・中央体育館、大阪プールの運営</a:t>
                      </a:r>
                    </a:p>
                  </a:txBody>
                  <a:tcPr marL="68580" marR="68580" marT="60960" marB="60960"/>
                </a:tc>
              </a:tr>
              <a:tr h="3323795">
                <a:tc>
                  <a:txBody>
                    <a:bodyPr/>
                    <a:lstStyle/>
                    <a:p>
                      <a:pPr algn="ctr"/>
                      <a:r>
                        <a:rPr kumimoji="1" lang="ja-JP" altLang="en-US" sz="1400" b="1" spc="0" dirty="0" smtClean="0"/>
                        <a:t>総合区</a:t>
                      </a:r>
                      <a:endParaRPr kumimoji="1" lang="ja-JP" altLang="en-US" sz="1400" b="1" spc="0" dirty="0"/>
                    </a:p>
                  </a:txBody>
                  <a:tcPr anchor="ctr">
                    <a:solidFill>
                      <a:schemeClr val="tx2">
                        <a:lumMod val="60000"/>
                        <a:lumOff val="40000"/>
                      </a:schemeClr>
                    </a:solidFill>
                  </a:tcPr>
                </a:tc>
                <a:tc>
                  <a:txBody>
                    <a:bodyPr/>
                    <a:lstStyle/>
                    <a:p>
                      <a:r>
                        <a:rPr kumimoji="1" lang="ja-JP" altLang="en-US" sz="1400" b="0" u="none" strike="noStrike" kern="1200" spc="0" baseline="0" dirty="0" smtClean="0">
                          <a:solidFill>
                            <a:schemeClr val="tx1"/>
                          </a:solidFill>
                          <a:latin typeface="Meiryo UI" pitchFamily="50" charset="-128"/>
                          <a:ea typeface="Meiryo UI" pitchFamily="50" charset="-128"/>
                          <a:cs typeface="Meiryo UI" pitchFamily="50" charset="-128"/>
                        </a:rPr>
                        <a:t>・道路（幹線道路を除く）</a:t>
                      </a:r>
                      <a:r>
                        <a:rPr kumimoji="1" lang="ja-JP" altLang="en-US" sz="1400" b="0" u="none" kern="1200" spc="0" dirty="0" smtClean="0">
                          <a:solidFill>
                            <a:schemeClr val="tx1"/>
                          </a:solidFill>
                          <a:latin typeface="Meiryo UI" pitchFamily="50" charset="-128"/>
                          <a:ea typeface="Meiryo UI" pitchFamily="50" charset="-128"/>
                          <a:cs typeface="Meiryo UI" pitchFamily="50" charset="-128"/>
                        </a:rPr>
                        <a:t>の維持管理（街路樹を含む）</a:t>
                      </a:r>
                      <a:endParaRPr kumimoji="1" lang="en-US" altLang="ja-JP" sz="1400" b="0" u="none" kern="1200"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kern="1200" spc="0" dirty="0" smtClean="0">
                          <a:solidFill>
                            <a:schemeClr val="tx1"/>
                          </a:solidFill>
                          <a:latin typeface="Meiryo UI" pitchFamily="50" charset="-128"/>
                          <a:ea typeface="Meiryo UI" pitchFamily="50" charset="-128"/>
                          <a:cs typeface="Meiryo UI" pitchFamily="50" charset="-128"/>
                        </a:rPr>
                        <a:t>・公園（大規模公園を除く）の維持</a:t>
                      </a:r>
                      <a:r>
                        <a:rPr kumimoji="1" lang="ja-JP" altLang="en-US" sz="1400" b="0" u="none" strike="noStrike" kern="1200" spc="0" baseline="0" dirty="0" smtClean="0">
                          <a:solidFill>
                            <a:schemeClr val="tx1"/>
                          </a:solidFill>
                          <a:latin typeface="Meiryo UI" pitchFamily="50" charset="-128"/>
                          <a:ea typeface="Meiryo UI" pitchFamily="50" charset="-128"/>
                          <a:cs typeface="Meiryo UI" pitchFamily="50" charset="-128"/>
                        </a:rPr>
                        <a:t>管理</a:t>
                      </a:r>
                      <a:endParaRPr kumimoji="1" lang="en-US" altLang="ja-JP" sz="1400" b="0" u="none" strike="noStrike" kern="1200" spc="0" baseline="0" dirty="0" smtClean="0">
                        <a:solidFill>
                          <a:schemeClr val="tx1"/>
                        </a:solidFill>
                        <a:latin typeface="Meiryo UI" pitchFamily="50" charset="-128"/>
                        <a:ea typeface="Meiryo UI" pitchFamily="50" charset="-128"/>
                        <a:cs typeface="Meiryo UI" pitchFamily="50" charset="-128"/>
                      </a:endParaRPr>
                    </a:p>
                  </a:txBody>
                  <a:tcPr marL="68580" marR="68580" marT="60960" marB="60960"/>
                </a:tc>
                <a:tc>
                  <a:txBody>
                    <a:bodyPr/>
                    <a:lstStyle/>
                    <a:p>
                      <a:r>
                        <a:rPr kumimoji="1" lang="ja-JP" altLang="en-US" sz="1400" spc="0" dirty="0" smtClean="0">
                          <a:latin typeface="Meiryo UI" pitchFamily="50" charset="-128"/>
                          <a:ea typeface="Meiryo UI" pitchFamily="50" charset="-128"/>
                          <a:cs typeface="Meiryo UI" pitchFamily="50" charset="-128"/>
                        </a:rPr>
                        <a:t>・スポーツセンターの運営</a:t>
                      </a:r>
                      <a:endParaRPr kumimoji="1" lang="en-US" altLang="ja-JP" sz="1400" spc="0" dirty="0" smtClean="0">
                        <a:latin typeface="Meiryo UI" pitchFamily="50" charset="-128"/>
                        <a:ea typeface="Meiryo UI" pitchFamily="50" charset="-128"/>
                        <a:cs typeface="Meiryo UI" pitchFamily="50" charset="-128"/>
                      </a:endParaRPr>
                    </a:p>
                    <a:p>
                      <a:r>
                        <a:rPr kumimoji="1" lang="ja-JP" altLang="en-US" sz="1400" spc="0" dirty="0" smtClean="0">
                          <a:latin typeface="Meiryo UI" pitchFamily="50" charset="-128"/>
                          <a:ea typeface="Meiryo UI" pitchFamily="50" charset="-128"/>
                          <a:cs typeface="Meiryo UI" pitchFamily="50" charset="-128"/>
                        </a:rPr>
                        <a:t>・プール・屋内プールの運営</a:t>
                      </a:r>
                      <a:endParaRPr kumimoji="1" lang="ja-JP" altLang="en-US" sz="1400" spc="0" dirty="0">
                        <a:latin typeface="Meiryo UI" pitchFamily="50" charset="-128"/>
                        <a:ea typeface="Meiryo UI" pitchFamily="50" charset="-128"/>
                        <a:cs typeface="Meiryo UI" pitchFamily="50" charset="-128"/>
                      </a:endParaRPr>
                    </a:p>
                  </a:txBody>
                  <a:tcPr marL="68580" marR="68580" marT="60960" marB="60960"/>
                </a:tc>
              </a:tr>
            </a:tbl>
          </a:graphicData>
        </a:graphic>
      </p:graphicFrame>
      <p:sp>
        <p:nvSpPr>
          <p:cNvPr id="14" name="角丸四角形 13"/>
          <p:cNvSpPr/>
          <p:nvPr/>
        </p:nvSpPr>
        <p:spPr>
          <a:xfrm>
            <a:off x="5076056" y="4797153"/>
            <a:ext cx="3312368" cy="1224136"/>
          </a:xfrm>
          <a:prstGeom prst="roundRect">
            <a:avLst/>
          </a:prstGeom>
          <a:solidFill>
            <a:schemeClr val="bg1"/>
          </a:solidFill>
          <a:ln w="635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dirty="0" smtClean="0">
                <a:solidFill>
                  <a:schemeClr val="tx1"/>
                </a:solidFill>
                <a:latin typeface="Meiryo UI" pitchFamily="50" charset="-128"/>
                <a:ea typeface="Meiryo UI" pitchFamily="50" charset="-128"/>
                <a:cs typeface="Meiryo UI" pitchFamily="50" charset="-128"/>
              </a:rPr>
              <a:t>・住民</a:t>
            </a:r>
            <a:r>
              <a:rPr lang="ja-JP" altLang="en-US" sz="1200" dirty="0">
                <a:solidFill>
                  <a:schemeClr val="tx1"/>
                </a:solidFill>
                <a:latin typeface="Meiryo UI" pitchFamily="50" charset="-128"/>
                <a:ea typeface="Meiryo UI" pitchFamily="50" charset="-128"/>
                <a:cs typeface="Meiryo UI" pitchFamily="50" charset="-128"/>
              </a:rPr>
              <a:t>基本台帳、戸籍、印鑑登録</a:t>
            </a:r>
            <a:r>
              <a:rPr lang="ja-JP" altLang="en-US" sz="1200" dirty="0" smtClean="0">
                <a:solidFill>
                  <a:schemeClr val="tx1"/>
                </a:solidFill>
                <a:latin typeface="Meiryo UI" pitchFamily="50" charset="-128"/>
                <a:ea typeface="Meiryo UI" pitchFamily="50" charset="-128"/>
                <a:cs typeface="Meiryo UI" pitchFamily="50" charset="-128"/>
              </a:rPr>
              <a:t>証明（届出・証明等）</a:t>
            </a:r>
            <a:endParaRPr lang="ja-JP" altLang="en-US" sz="1200" dirty="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・地域</a:t>
            </a:r>
            <a:r>
              <a:rPr lang="ja-JP" altLang="en-US" sz="1200" dirty="0">
                <a:solidFill>
                  <a:schemeClr val="tx1"/>
                </a:solidFill>
                <a:latin typeface="Meiryo UI" pitchFamily="50" charset="-128"/>
                <a:ea typeface="Meiryo UI" pitchFamily="50" charset="-128"/>
                <a:cs typeface="Meiryo UI" pitchFamily="50" charset="-128"/>
              </a:rPr>
              <a:t>安全防犯対策（青色防犯パトロール等）</a:t>
            </a:r>
          </a:p>
          <a:p>
            <a:r>
              <a:rPr lang="ja-JP" altLang="en-US" sz="1200" dirty="0" smtClean="0">
                <a:solidFill>
                  <a:schemeClr val="tx1"/>
                </a:solidFill>
                <a:latin typeface="Meiryo UI" pitchFamily="50" charset="-128"/>
                <a:ea typeface="Meiryo UI" pitchFamily="50" charset="-128"/>
                <a:cs typeface="Meiryo UI" pitchFamily="50" charset="-128"/>
              </a:rPr>
              <a:t>・地域</a:t>
            </a:r>
            <a:r>
              <a:rPr lang="ja-JP" altLang="en-US" sz="1200" dirty="0">
                <a:solidFill>
                  <a:schemeClr val="tx1"/>
                </a:solidFill>
                <a:latin typeface="Meiryo UI" pitchFamily="50" charset="-128"/>
                <a:ea typeface="Meiryo UI" pitchFamily="50" charset="-128"/>
                <a:cs typeface="Meiryo UI" pitchFamily="50" charset="-128"/>
              </a:rPr>
              <a:t>振興</a:t>
            </a:r>
            <a:r>
              <a:rPr lang="ja-JP" altLang="en-US" sz="1200" dirty="0" smtClean="0">
                <a:solidFill>
                  <a:schemeClr val="tx1"/>
                </a:solidFill>
                <a:latin typeface="Meiryo UI" pitchFamily="50" charset="-128"/>
                <a:ea typeface="Meiryo UI" pitchFamily="50" charset="-128"/>
                <a:cs typeface="Meiryo UI" pitchFamily="50" charset="-128"/>
              </a:rPr>
              <a:t>・地域活動支援（</a:t>
            </a:r>
            <a:r>
              <a:rPr lang="ja-JP" altLang="en-US" sz="1200" dirty="0">
                <a:solidFill>
                  <a:schemeClr val="tx1"/>
                </a:solidFill>
                <a:latin typeface="Meiryo UI" pitchFamily="50" charset="-128"/>
                <a:ea typeface="Meiryo UI" pitchFamily="50" charset="-128"/>
                <a:cs typeface="Meiryo UI" pitchFamily="50" charset="-128"/>
              </a:rPr>
              <a:t>区民まつり等）</a:t>
            </a:r>
          </a:p>
          <a:p>
            <a:r>
              <a:rPr lang="ja-JP" altLang="en-US" sz="1200" dirty="0" smtClean="0">
                <a:solidFill>
                  <a:schemeClr val="tx1"/>
                </a:solidFill>
                <a:latin typeface="Meiryo UI" pitchFamily="50" charset="-128"/>
                <a:ea typeface="Meiryo UI" pitchFamily="50" charset="-128"/>
                <a:cs typeface="Meiryo UI" pitchFamily="50" charset="-128"/>
              </a:rPr>
              <a:t>・男女</a:t>
            </a:r>
            <a:r>
              <a:rPr lang="ja-JP" altLang="en-US" sz="1200" dirty="0">
                <a:solidFill>
                  <a:schemeClr val="tx1"/>
                </a:solidFill>
                <a:latin typeface="Meiryo UI" pitchFamily="50" charset="-128"/>
                <a:ea typeface="Meiryo UI" pitchFamily="50" charset="-128"/>
                <a:cs typeface="Meiryo UI" pitchFamily="50" charset="-128"/>
              </a:rPr>
              <a:t>共同参画</a:t>
            </a:r>
            <a:r>
              <a:rPr lang="ja-JP" altLang="en-US" sz="1200" dirty="0" smtClean="0">
                <a:solidFill>
                  <a:schemeClr val="tx1"/>
                </a:solidFill>
                <a:latin typeface="Meiryo UI" pitchFamily="50" charset="-128"/>
                <a:ea typeface="Meiryo UI" pitchFamily="50" charset="-128"/>
                <a:cs typeface="Meiryo UI" pitchFamily="50" charset="-128"/>
              </a:rPr>
              <a:t>（</a:t>
            </a:r>
            <a:r>
              <a:rPr lang="ja-JP" altLang="en-US" sz="1200" dirty="0">
                <a:solidFill>
                  <a:schemeClr val="tx1"/>
                </a:solidFill>
                <a:latin typeface="Meiryo UI" pitchFamily="50" charset="-128"/>
                <a:ea typeface="Meiryo UI" pitchFamily="50" charset="-128"/>
                <a:cs typeface="Meiryo UI" pitchFamily="50" charset="-128"/>
              </a:rPr>
              <a:t>啓発活動等</a:t>
            </a:r>
            <a:r>
              <a:rPr lang="ja-JP" altLang="en-US" sz="1200" dirty="0" smtClean="0">
                <a:solidFill>
                  <a:schemeClr val="tx1"/>
                </a:solidFill>
                <a:latin typeface="Meiryo UI" pitchFamily="50" charset="-128"/>
                <a:ea typeface="Meiryo UI" pitchFamily="50" charset="-128"/>
                <a:cs typeface="Meiryo UI" pitchFamily="50" charset="-128"/>
              </a:rPr>
              <a:t>）</a:t>
            </a:r>
            <a:endParaRPr lang="ja-JP" altLang="en-US" sz="1200" dirty="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・人権</a:t>
            </a:r>
            <a:r>
              <a:rPr lang="ja-JP" altLang="en-US" sz="1200" dirty="0">
                <a:solidFill>
                  <a:schemeClr val="tx1"/>
                </a:solidFill>
                <a:latin typeface="Meiryo UI" pitchFamily="50" charset="-128"/>
                <a:ea typeface="Meiryo UI" pitchFamily="50" charset="-128"/>
                <a:cs typeface="Meiryo UI" pitchFamily="50" charset="-128"/>
              </a:rPr>
              <a:t>啓発</a:t>
            </a:r>
            <a:r>
              <a:rPr lang="ja-JP" altLang="en-US" sz="1200" dirty="0" smtClean="0">
                <a:solidFill>
                  <a:schemeClr val="tx1"/>
                </a:solidFill>
                <a:latin typeface="Meiryo UI" pitchFamily="50" charset="-128"/>
                <a:ea typeface="Meiryo UI" pitchFamily="50" charset="-128"/>
                <a:cs typeface="Meiryo UI" pitchFamily="50" charset="-128"/>
              </a:rPr>
              <a:t>（講演会・研修・イベント等）</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090655"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８</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nvGraphicFramePr>
        <p:xfrm>
          <a:off x="2" y="520544"/>
          <a:ext cx="4912065" cy="6336704"/>
        </p:xfrm>
        <a:graphic>
          <a:graphicData uri="http://schemas.openxmlformats.org/drawingml/2006/table">
            <a:tbl>
              <a:tblPr firstRow="1" bandRow="1">
                <a:tableStyleId>{5C22544A-7EE6-4342-B048-85BDC9FD1C3A}</a:tableStyleId>
              </a:tblPr>
              <a:tblGrid>
                <a:gridCol w="453420"/>
                <a:gridCol w="4458645"/>
              </a:tblGrid>
              <a:tr h="360040">
                <a:tc>
                  <a:txBody>
                    <a:bodyPr/>
                    <a:lstStyle/>
                    <a:p>
                      <a:endParaRPr kumimoji="1" lang="ja-JP" altLang="en-US" sz="1400" baseline="0" dirty="0"/>
                    </a:p>
                  </a:txBody>
                  <a:tcPr/>
                </a:tc>
                <a:tc>
                  <a:txBody>
                    <a:bodyPr/>
                    <a:lstStyle/>
                    <a:p>
                      <a:pPr algn="ctr"/>
                      <a:r>
                        <a:rPr kumimoji="1" lang="ja-JP" altLang="en-US" sz="1400" baseline="0" dirty="0" smtClean="0"/>
                        <a:t>１１　</a:t>
                      </a:r>
                      <a:r>
                        <a:rPr kumimoji="1" lang="en-US" altLang="ja-JP" sz="1400" baseline="0" dirty="0" smtClean="0"/>
                        <a:t> </a:t>
                      </a:r>
                      <a:r>
                        <a:rPr kumimoji="1" lang="ja-JP" altLang="en-US" sz="1400" baseline="0" dirty="0" smtClean="0"/>
                        <a:t>消防・防災</a:t>
                      </a:r>
                      <a:endParaRPr kumimoji="1" lang="ja-JP" altLang="en-US" sz="1400" baseline="0" dirty="0"/>
                    </a:p>
                  </a:txBody>
                  <a:tcPr anchor="ctr"/>
                </a:tc>
              </a:tr>
              <a:tr h="2808312">
                <a:tc>
                  <a:txBody>
                    <a:bodyPr/>
                    <a:lstStyle/>
                    <a:p>
                      <a:pPr algn="ctr"/>
                      <a:r>
                        <a:rPr kumimoji="1" lang="ja-JP" altLang="en-US" sz="1400" b="1" baseline="0" dirty="0" smtClean="0"/>
                        <a:t>局</a:t>
                      </a:r>
                      <a:endParaRPr kumimoji="1" lang="ja-JP" altLang="en-US" sz="1400" b="1" baseline="0" dirty="0"/>
                    </a:p>
                  </a:txBody>
                  <a:tcPr anchor="ctr">
                    <a:solidFill>
                      <a:schemeClr val="bg1"/>
                    </a:solidFill>
                  </a:tcPr>
                </a:tc>
                <a:tc>
                  <a:txBody>
                    <a:bodyPr/>
                    <a:lstStyle/>
                    <a:p>
                      <a:r>
                        <a:rPr kumimoji="1" lang="ja-JP" altLang="en-US" sz="1400" baseline="0" dirty="0" smtClean="0">
                          <a:latin typeface="Meiryo UI" pitchFamily="50" charset="-128"/>
                          <a:ea typeface="Meiryo UI" pitchFamily="50" charset="-128"/>
                          <a:cs typeface="Meiryo UI" pitchFamily="50" charset="-128"/>
                        </a:rPr>
                        <a:t>・消防</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・防災会議、地域防災計画</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・危機管理体制の充実</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・地下街避難確保</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・防災行政無線</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・被災地等への職員派遣</a:t>
                      </a:r>
                      <a:endParaRPr kumimoji="1" lang="ja-JP" altLang="en-US" sz="1400" baseline="0" dirty="0">
                        <a:latin typeface="Meiryo UI" pitchFamily="50" charset="-128"/>
                        <a:ea typeface="Meiryo UI" pitchFamily="50" charset="-128"/>
                        <a:cs typeface="Meiryo UI" pitchFamily="50" charset="-128"/>
                      </a:endParaRPr>
                    </a:p>
                  </a:txBody>
                  <a:tcPr marL="68580" marR="68580" marT="60960" marB="60960"/>
                </a:tc>
              </a:tr>
              <a:tr h="3168352">
                <a:tc>
                  <a:txBody>
                    <a:bodyPr/>
                    <a:lstStyle/>
                    <a:p>
                      <a:pPr algn="ctr"/>
                      <a:r>
                        <a:rPr kumimoji="1" lang="ja-JP" altLang="en-US" sz="1400" b="1" baseline="0" dirty="0" smtClean="0"/>
                        <a:t>総合区</a:t>
                      </a:r>
                      <a:endParaRPr kumimoji="1" lang="ja-JP" altLang="en-US" sz="1400" b="1" baseline="0" dirty="0"/>
                    </a:p>
                  </a:txBody>
                  <a:tcPr anchor="ctr">
                    <a:solidFill>
                      <a:schemeClr val="tx2">
                        <a:lumMod val="60000"/>
                        <a:lumOff val="40000"/>
                      </a:schemeClr>
                    </a:solidFill>
                  </a:tcPr>
                </a:tc>
                <a:tc>
                  <a:txBody>
                    <a:bodyPr/>
                    <a:lstStyle/>
                    <a:p>
                      <a:r>
                        <a:rPr kumimoji="1" lang="ja-JP" altLang="en-US" sz="1400" baseline="0" dirty="0" smtClean="0">
                          <a:latin typeface="Meiryo UI" pitchFamily="50" charset="-128"/>
                          <a:ea typeface="Meiryo UI" pitchFamily="50" charset="-128"/>
                          <a:cs typeface="Meiryo UI" pitchFamily="50" charset="-128"/>
                        </a:rPr>
                        <a:t>・避難行動要支援者の避難支援</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・広域避難場所案内板・誘導標識の整備</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・津波避難ビル・水害時避難ビル案内板の整備</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・災害時避難所案内板の整備</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latin typeface="Meiryo UI" pitchFamily="50" charset="-128"/>
                          <a:ea typeface="Meiryo UI" pitchFamily="50" charset="-128"/>
                          <a:cs typeface="Meiryo UI" pitchFamily="50" charset="-128"/>
                        </a:rPr>
                        <a:t>・自主防災組織力向上アドバイザー</a:t>
                      </a:r>
                      <a:endParaRPr kumimoji="1" lang="en-US" altLang="ja-JP" sz="1400" baseline="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baseline="0" dirty="0" smtClean="0">
                          <a:solidFill>
                            <a:schemeClr val="tx1"/>
                          </a:solidFill>
                          <a:latin typeface="Meiryo UI" pitchFamily="50" charset="-128"/>
                          <a:ea typeface="Meiryo UI" pitchFamily="50" charset="-128"/>
                          <a:cs typeface="Meiryo UI" pitchFamily="50" charset="-128"/>
                        </a:rPr>
                        <a:t>・帰宅困難者対策（ターミナル駅周辺対策への支援事業）</a:t>
                      </a:r>
                      <a:endParaRPr kumimoji="1" lang="en-US" altLang="ja-JP" sz="1400" b="0" u="none" baseline="0" dirty="0" smtClean="0">
                        <a:solidFill>
                          <a:schemeClr val="tx1"/>
                        </a:solidFill>
                        <a:latin typeface="Meiryo UI" pitchFamily="50" charset="-128"/>
                        <a:ea typeface="Meiryo UI" pitchFamily="50" charset="-128"/>
                        <a:cs typeface="Meiryo UI" pitchFamily="50" charset="-128"/>
                      </a:endParaRPr>
                    </a:p>
                  </a:txBody>
                  <a:tcPr marL="68580" marR="68580" marT="60960" marB="60960"/>
                </a:tc>
              </a:tr>
            </a:tbl>
          </a:graphicData>
        </a:graphic>
      </p:graphicFrame>
      <p:sp>
        <p:nvSpPr>
          <p:cNvPr id="14" name="角丸四角形 13"/>
          <p:cNvSpPr/>
          <p:nvPr/>
        </p:nvSpPr>
        <p:spPr>
          <a:xfrm>
            <a:off x="683568" y="5589240"/>
            <a:ext cx="1800200" cy="792088"/>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dirty="0" smtClean="0">
                <a:solidFill>
                  <a:schemeClr val="tx1"/>
                </a:solidFill>
                <a:latin typeface="Meiryo UI" pitchFamily="50" charset="-128"/>
                <a:ea typeface="Meiryo UI" pitchFamily="50" charset="-128"/>
                <a:cs typeface="Meiryo UI" pitchFamily="50" charset="-128"/>
              </a:rPr>
              <a:t>・危機</a:t>
            </a:r>
            <a:r>
              <a:rPr lang="ja-JP" altLang="en-US" sz="1200" dirty="0">
                <a:solidFill>
                  <a:schemeClr val="tx1"/>
                </a:solidFill>
                <a:latin typeface="Meiryo UI" pitchFamily="50" charset="-128"/>
                <a:ea typeface="Meiryo UI" pitchFamily="50" charset="-128"/>
                <a:cs typeface="Meiryo UI" pitchFamily="50" charset="-128"/>
              </a:rPr>
              <a:t>管理訓練</a:t>
            </a:r>
          </a:p>
          <a:p>
            <a:r>
              <a:rPr lang="ja-JP" altLang="en-US" sz="1200" dirty="0" smtClean="0">
                <a:solidFill>
                  <a:schemeClr val="tx1"/>
                </a:solidFill>
                <a:latin typeface="Meiryo UI" pitchFamily="50" charset="-128"/>
                <a:ea typeface="Meiryo UI" pitchFamily="50" charset="-128"/>
                <a:cs typeface="Meiryo UI" pitchFamily="50" charset="-128"/>
              </a:rPr>
              <a:t>・防災</a:t>
            </a:r>
            <a:r>
              <a:rPr lang="ja-JP" altLang="en-US" sz="1200" dirty="0">
                <a:solidFill>
                  <a:schemeClr val="tx1"/>
                </a:solidFill>
                <a:latin typeface="Meiryo UI" pitchFamily="50" charset="-128"/>
                <a:ea typeface="Meiryo UI" pitchFamily="50" charset="-128"/>
                <a:cs typeface="Meiryo UI" pitchFamily="50" charset="-128"/>
              </a:rPr>
              <a:t>意識の啓発</a:t>
            </a:r>
          </a:p>
          <a:p>
            <a:r>
              <a:rPr lang="ja-JP" altLang="en-US" sz="1200" dirty="0" smtClean="0">
                <a:solidFill>
                  <a:schemeClr val="tx1"/>
                </a:solidFill>
                <a:latin typeface="Meiryo UI" pitchFamily="50" charset="-128"/>
                <a:ea typeface="Meiryo UI" pitchFamily="50" charset="-128"/>
                <a:cs typeface="Meiryo UI" pitchFamily="50" charset="-128"/>
              </a:rPr>
              <a:t>・津波</a:t>
            </a:r>
            <a:r>
              <a:rPr lang="ja-JP" altLang="en-US" sz="1200" dirty="0">
                <a:solidFill>
                  <a:schemeClr val="tx1"/>
                </a:solidFill>
                <a:latin typeface="Meiryo UI" pitchFamily="50" charset="-128"/>
                <a:ea typeface="Meiryo UI" pitchFamily="50" charset="-128"/>
                <a:cs typeface="Meiryo UI" pitchFamily="50" charset="-128"/>
              </a:rPr>
              <a:t>避難施設の</a:t>
            </a:r>
            <a:r>
              <a:rPr lang="ja-JP" altLang="en-US" sz="1200" dirty="0" smtClean="0">
                <a:solidFill>
                  <a:schemeClr val="tx1"/>
                </a:solidFill>
                <a:latin typeface="Meiryo UI" pitchFamily="50" charset="-128"/>
                <a:ea typeface="Meiryo UI" pitchFamily="50" charset="-128"/>
                <a:cs typeface="Meiryo UI" pitchFamily="50" charset="-128"/>
              </a:rPr>
              <a:t>確保</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局と総合区の主な事務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９</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6" name="テキスト ボックス 5"/>
          <p:cNvSpPr txBox="1"/>
          <p:nvPr/>
        </p:nvSpPr>
        <p:spPr>
          <a:xfrm>
            <a:off x="5580112" y="548680"/>
            <a:ext cx="2808312" cy="276999"/>
          </a:xfrm>
          <a:prstGeom prst="rect">
            <a:avLst/>
          </a:prstGeom>
          <a:noFill/>
        </p:spPr>
        <p:txBody>
          <a:bodyPr wrap="square" rtlCol="0">
            <a:spAutoFit/>
          </a:bodyPr>
          <a:lstStyle/>
          <a:p>
            <a:r>
              <a:rPr lang="en-US" altLang="ja-JP" sz="1200" dirty="0" smtClean="0"/>
              <a:t>【</a:t>
            </a:r>
            <a:r>
              <a:rPr kumimoji="1" lang="ja-JP" altLang="en-US" sz="1200" dirty="0" smtClean="0"/>
              <a:t>予算編成、条例提案等は市長の権限</a:t>
            </a:r>
            <a:r>
              <a:rPr kumimoji="1" lang="en-US" altLang="ja-JP" sz="1200" dirty="0" smtClean="0"/>
              <a:t>】</a:t>
            </a:r>
            <a:endParaRPr kumimoji="1" lang="ja-JP" altLang="en-US" sz="1200" dirty="0"/>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69"/>
          <p:cNvGrpSpPr/>
          <p:nvPr/>
        </p:nvGrpSpPr>
        <p:grpSpPr>
          <a:xfrm>
            <a:off x="237452" y="1700808"/>
            <a:ext cx="4062252" cy="4896544"/>
            <a:chOff x="251520" y="70619"/>
            <a:chExt cx="4062252" cy="5734645"/>
          </a:xfrm>
        </p:grpSpPr>
        <p:sp>
          <p:nvSpPr>
            <p:cNvPr id="6" name="角丸四角形 5"/>
            <p:cNvSpPr/>
            <p:nvPr/>
          </p:nvSpPr>
          <p:spPr>
            <a:xfrm>
              <a:off x="251520" y="1340768"/>
              <a:ext cx="4062252" cy="4464496"/>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1489724" y="70619"/>
              <a:ext cx="1584176" cy="432047"/>
            </a:xfrm>
            <a:prstGeom prst="rect">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rPr>
                <a:t>現　在</a:t>
              </a:r>
              <a:endParaRPr kumimoji="1" lang="ja-JP" altLang="en-US" b="1" dirty="0">
                <a:solidFill>
                  <a:schemeClr val="tx1"/>
                </a:solidFill>
              </a:endParaRPr>
            </a:p>
          </p:txBody>
        </p:sp>
      </p:grpSp>
      <p:sp>
        <p:nvSpPr>
          <p:cNvPr id="10" name="二等辺三角形 9"/>
          <p:cNvSpPr/>
          <p:nvPr/>
        </p:nvSpPr>
        <p:spPr>
          <a:xfrm>
            <a:off x="2959688" y="4136680"/>
            <a:ext cx="3240360" cy="398908"/>
          </a:xfrm>
          <a:prstGeom prst="triangle">
            <a:avLst/>
          </a:prstGeom>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58"/>
          <p:cNvGrpSpPr/>
          <p:nvPr/>
        </p:nvGrpSpPr>
        <p:grpSpPr>
          <a:xfrm>
            <a:off x="3622833" y="967665"/>
            <a:ext cx="5275656" cy="458174"/>
            <a:chOff x="1315904" y="6289904"/>
            <a:chExt cx="5995736" cy="825969"/>
          </a:xfrm>
        </p:grpSpPr>
        <p:sp>
          <p:nvSpPr>
            <p:cNvPr id="12" name="正方形/長方形 11"/>
            <p:cNvSpPr/>
            <p:nvPr/>
          </p:nvSpPr>
          <p:spPr>
            <a:xfrm>
              <a:off x="2199072" y="6289904"/>
              <a:ext cx="5112568" cy="82596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tx1"/>
                  </a:solidFill>
                  <a:latin typeface="Meiryo UI" panose="020B0604030504040204" pitchFamily="50" charset="-128"/>
                  <a:ea typeface="Meiryo UI" panose="020B0604030504040204" pitchFamily="50" charset="-128"/>
                </a:rPr>
                <a:t>◆地域の待機児童等の状況に応じて保育所を設置</a:t>
              </a:r>
              <a:endParaRPr lang="en-US" altLang="ja-JP" sz="1600" b="1" dirty="0" smtClean="0">
                <a:solidFill>
                  <a:schemeClr val="tx1"/>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1315904" y="6302302"/>
              <a:ext cx="879832" cy="7995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anose="020B0604030504040204" pitchFamily="50" charset="-128"/>
                  <a:ea typeface="Meiryo UI" panose="020B0604030504040204" pitchFamily="50" charset="-128"/>
                </a:rPr>
                <a:t>効 果</a:t>
              </a:r>
              <a:endParaRPr kumimoji="1" lang="ja-JP" altLang="en-US" b="1" dirty="0">
                <a:solidFill>
                  <a:schemeClr val="tx1"/>
                </a:solidFill>
                <a:latin typeface="Meiryo UI" panose="020B0604030504040204" pitchFamily="50" charset="-128"/>
                <a:ea typeface="Meiryo UI" panose="020B0604030504040204" pitchFamily="50" charset="-128"/>
              </a:endParaRPr>
            </a:p>
          </p:txBody>
        </p:sp>
      </p:grpSp>
      <p:pic>
        <p:nvPicPr>
          <p:cNvPr id="83" name="irc_mi" descr="「イラスト 保育所」の画像検索結果">
            <a:hlinkClick r:id="rId2"/>
          </p:cNvPr>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95536" y="3284984"/>
            <a:ext cx="1296144" cy="936103"/>
          </a:xfrm>
          <a:prstGeom prst="rect">
            <a:avLst/>
          </a:prstGeom>
          <a:noFill/>
          <a:ln>
            <a:noFill/>
          </a:ln>
        </p:spPr>
      </p:pic>
      <p:pic>
        <p:nvPicPr>
          <p:cNvPr id="86" name="irc_mi" descr="「イラスト　保育所」の画像検索結果">
            <a:hlinkClick r:id="rId4"/>
          </p:cNvPr>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539552" y="5733256"/>
            <a:ext cx="936104" cy="648072"/>
          </a:xfrm>
          <a:prstGeom prst="rect">
            <a:avLst/>
          </a:prstGeom>
          <a:noFill/>
          <a:ln>
            <a:noFill/>
          </a:ln>
        </p:spPr>
      </p:pic>
      <p:grpSp>
        <p:nvGrpSpPr>
          <p:cNvPr id="5" name="グループ化 95"/>
          <p:cNvGrpSpPr/>
          <p:nvPr/>
        </p:nvGrpSpPr>
        <p:grpSpPr>
          <a:xfrm>
            <a:off x="1835696" y="3226362"/>
            <a:ext cx="1728192" cy="3214630"/>
            <a:chOff x="1862514" y="1865604"/>
            <a:chExt cx="1850487" cy="3766097"/>
          </a:xfrm>
        </p:grpSpPr>
        <p:sp>
          <p:nvSpPr>
            <p:cNvPr id="59" name="下矢印 58"/>
            <p:cNvSpPr/>
            <p:nvPr/>
          </p:nvSpPr>
          <p:spPr>
            <a:xfrm>
              <a:off x="2396024" y="2440448"/>
              <a:ext cx="792087" cy="2592043"/>
            </a:xfrm>
            <a:prstGeom prst="downArrow">
              <a:avLst>
                <a:gd name="adj1" fmla="val 50000"/>
                <a:gd name="adj2" fmla="val 3756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角丸四角形 57"/>
            <p:cNvSpPr/>
            <p:nvPr/>
          </p:nvSpPr>
          <p:spPr>
            <a:xfrm>
              <a:off x="1907703" y="1865604"/>
              <a:ext cx="1728192" cy="648072"/>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①整備計画</a:t>
              </a:r>
              <a:endParaRPr kumimoji="1" lang="en-US" altLang="ja-JP" sz="1400" b="1" dirty="0" smtClean="0">
                <a:solidFill>
                  <a:schemeClr val="tx1"/>
                </a:solidFill>
              </a:endParaRPr>
            </a:p>
            <a:p>
              <a:pPr algn="ctr"/>
              <a:r>
                <a:rPr kumimoji="1" lang="ja-JP" altLang="en-US" sz="1400" b="1" dirty="0" smtClean="0">
                  <a:solidFill>
                    <a:schemeClr val="tx1"/>
                  </a:solidFill>
                </a:rPr>
                <a:t>（</a:t>
              </a:r>
              <a:r>
                <a:rPr lang="ja-JP" altLang="en-US" sz="1400" b="1" dirty="0" smtClean="0">
                  <a:solidFill>
                    <a:schemeClr val="tx1"/>
                  </a:solidFill>
                </a:rPr>
                <a:t>保育所の数</a:t>
              </a:r>
              <a:r>
                <a:rPr kumimoji="1" lang="ja-JP" altLang="en-US" sz="1400" b="1" dirty="0" smtClean="0">
                  <a:solidFill>
                    <a:schemeClr val="tx1"/>
                  </a:solidFill>
                </a:rPr>
                <a:t>）</a:t>
              </a:r>
              <a:endParaRPr kumimoji="1" lang="ja-JP" altLang="en-US" sz="1400" b="1" dirty="0">
                <a:solidFill>
                  <a:schemeClr val="tx1"/>
                </a:solidFill>
              </a:endParaRPr>
            </a:p>
          </p:txBody>
        </p:sp>
        <p:sp>
          <p:nvSpPr>
            <p:cNvPr id="60" name="角丸四角形 59"/>
            <p:cNvSpPr/>
            <p:nvPr/>
          </p:nvSpPr>
          <p:spPr>
            <a:xfrm>
              <a:off x="1862514" y="2775180"/>
              <a:ext cx="1850487" cy="754498"/>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bg1"/>
                  </a:solidFill>
                </a:rPr>
                <a:t>②</a:t>
              </a:r>
              <a:r>
                <a:rPr kumimoji="1" lang="ja-JP" altLang="en-US" sz="1400" b="1" dirty="0" smtClean="0">
                  <a:solidFill>
                    <a:schemeClr val="bg1"/>
                  </a:solidFill>
                </a:rPr>
                <a:t>地域調整</a:t>
              </a:r>
              <a:endParaRPr kumimoji="1" lang="en-US" altLang="ja-JP" sz="1400" b="1" dirty="0" smtClean="0">
                <a:solidFill>
                  <a:schemeClr val="bg1"/>
                </a:solidFill>
              </a:endParaRPr>
            </a:p>
            <a:p>
              <a:pPr algn="ctr"/>
              <a:r>
                <a:rPr lang="ja-JP" altLang="en-US" sz="1300" b="1" dirty="0" smtClean="0">
                  <a:solidFill>
                    <a:schemeClr val="bg1"/>
                  </a:solidFill>
                </a:rPr>
                <a:t>（保育所の地域の</a:t>
              </a:r>
              <a:endParaRPr lang="en-US" altLang="ja-JP" sz="1300" b="1" dirty="0" smtClean="0">
                <a:solidFill>
                  <a:schemeClr val="bg1"/>
                </a:solidFill>
              </a:endParaRPr>
            </a:p>
            <a:p>
              <a:pPr algn="ctr"/>
              <a:r>
                <a:rPr lang="ja-JP" altLang="en-US" sz="1300" b="1" dirty="0" smtClean="0">
                  <a:solidFill>
                    <a:schemeClr val="bg1"/>
                  </a:solidFill>
                </a:rPr>
                <a:t>決定）</a:t>
              </a:r>
              <a:endParaRPr kumimoji="1" lang="ja-JP" altLang="en-US" sz="1300" b="1" dirty="0">
                <a:solidFill>
                  <a:schemeClr val="bg1"/>
                </a:solidFill>
              </a:endParaRPr>
            </a:p>
          </p:txBody>
        </p:sp>
        <p:sp>
          <p:nvSpPr>
            <p:cNvPr id="61" name="角丸四角形 60"/>
            <p:cNvSpPr/>
            <p:nvPr/>
          </p:nvSpPr>
          <p:spPr>
            <a:xfrm>
              <a:off x="1907703" y="3777011"/>
              <a:ext cx="1728192" cy="648072"/>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③事業者の決定</a:t>
              </a:r>
              <a:endParaRPr kumimoji="1" lang="en-US" altLang="ja-JP" sz="1400" b="1" dirty="0" smtClean="0">
                <a:solidFill>
                  <a:schemeClr val="tx1"/>
                </a:solidFill>
              </a:endParaRPr>
            </a:p>
          </p:txBody>
        </p:sp>
        <p:sp>
          <p:nvSpPr>
            <p:cNvPr id="94" name="角丸四角形 93"/>
            <p:cNvSpPr/>
            <p:nvPr/>
          </p:nvSpPr>
          <p:spPr>
            <a:xfrm>
              <a:off x="1939618" y="5055637"/>
              <a:ext cx="1728192" cy="576064"/>
            </a:xfrm>
            <a:prstGeom prst="roundRect">
              <a:avLst/>
            </a:prstGeom>
            <a:gradFill>
              <a:gsLst>
                <a:gs pos="0">
                  <a:srgbClr val="CCCCFF"/>
                </a:gs>
                <a:gs pos="17999">
                  <a:srgbClr val="99CCFF"/>
                </a:gs>
                <a:gs pos="36000">
                  <a:srgbClr val="9966FF"/>
                </a:gs>
                <a:gs pos="61000">
                  <a:srgbClr val="CC99FF"/>
                </a:gs>
                <a:gs pos="82001">
                  <a:srgbClr val="99CCFF"/>
                </a:gs>
                <a:gs pos="100000">
                  <a:srgbClr val="CCCCFF"/>
                </a:gs>
              </a:gsLst>
              <a:lin ang="5400000" scaled="0"/>
            </a:gradFill>
            <a:ln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bg1"/>
                  </a:solidFill>
                </a:rPr>
                <a:t>開園</a:t>
              </a:r>
              <a:endParaRPr kumimoji="1" lang="en-US" altLang="ja-JP" sz="1600" b="1" dirty="0" smtClean="0">
                <a:solidFill>
                  <a:schemeClr val="bg1"/>
                </a:solidFill>
              </a:endParaRPr>
            </a:p>
          </p:txBody>
        </p:sp>
      </p:grpSp>
      <p:grpSp>
        <p:nvGrpSpPr>
          <p:cNvPr id="7" name="グループ化 84"/>
          <p:cNvGrpSpPr/>
          <p:nvPr/>
        </p:nvGrpSpPr>
        <p:grpSpPr>
          <a:xfrm>
            <a:off x="179512" y="4149080"/>
            <a:ext cx="1440161" cy="1368154"/>
            <a:chOff x="395536" y="3059971"/>
            <a:chExt cx="1584176" cy="1120171"/>
          </a:xfrm>
        </p:grpSpPr>
        <p:sp>
          <p:nvSpPr>
            <p:cNvPr id="82" name="雲形吹き出し 81"/>
            <p:cNvSpPr/>
            <p:nvPr/>
          </p:nvSpPr>
          <p:spPr>
            <a:xfrm>
              <a:off x="395536" y="3238950"/>
              <a:ext cx="1584176" cy="731158"/>
            </a:xfrm>
            <a:prstGeom prst="cloudCallout">
              <a:avLst>
                <a:gd name="adj1" fmla="val 16717"/>
                <a:gd name="adj2" fmla="val -684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4" name="正方形/長方形 83"/>
            <p:cNvSpPr/>
            <p:nvPr/>
          </p:nvSpPr>
          <p:spPr>
            <a:xfrm>
              <a:off x="712372" y="3059971"/>
              <a:ext cx="1029714" cy="11201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保育所</a:t>
              </a:r>
              <a:r>
                <a:rPr lang="ja-JP" altLang="en-US" sz="1400" b="1" dirty="0" smtClean="0">
                  <a:solidFill>
                    <a:schemeClr val="bg1"/>
                  </a:solidFill>
                </a:rPr>
                <a:t>を</a:t>
              </a:r>
              <a:endParaRPr lang="en-US" altLang="ja-JP" sz="1400" b="1" dirty="0" smtClean="0">
                <a:solidFill>
                  <a:schemeClr val="bg1"/>
                </a:solidFill>
              </a:endParaRPr>
            </a:p>
            <a:p>
              <a:r>
                <a:rPr kumimoji="1" lang="ja-JP" altLang="en-US" sz="1400" b="1" dirty="0" smtClean="0">
                  <a:solidFill>
                    <a:schemeClr val="bg1"/>
                  </a:solidFill>
                </a:rPr>
                <a:t>つくって</a:t>
              </a:r>
              <a:endParaRPr kumimoji="1" lang="en-US" altLang="ja-JP" sz="1400" b="1" dirty="0" smtClean="0">
                <a:solidFill>
                  <a:schemeClr val="bg1"/>
                </a:solidFill>
              </a:endParaRPr>
            </a:p>
            <a:p>
              <a:r>
                <a:rPr kumimoji="1" lang="ja-JP" altLang="en-US" sz="1400" b="1" dirty="0" smtClean="0">
                  <a:solidFill>
                    <a:schemeClr val="bg1"/>
                  </a:solidFill>
                </a:rPr>
                <a:t>ほしい！</a:t>
              </a:r>
              <a:endParaRPr kumimoji="1" lang="en-US" altLang="ja-JP" sz="1400" b="1" dirty="0" smtClean="0">
                <a:solidFill>
                  <a:schemeClr val="bg1"/>
                </a:solidFill>
              </a:endParaRPr>
            </a:p>
          </p:txBody>
        </p:sp>
      </p:grpSp>
      <p:sp>
        <p:nvSpPr>
          <p:cNvPr id="98" name="正方形/長方形 97"/>
          <p:cNvSpPr/>
          <p:nvPr/>
        </p:nvSpPr>
        <p:spPr>
          <a:xfrm>
            <a:off x="3707904" y="3180157"/>
            <a:ext cx="360040" cy="648072"/>
          </a:xfrm>
          <a:prstGeom prst="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400" b="1" dirty="0" smtClean="0">
                <a:solidFill>
                  <a:schemeClr val="tx1"/>
                </a:solidFill>
              </a:rPr>
              <a:t>市役所</a:t>
            </a:r>
            <a:endParaRPr kumimoji="1" lang="ja-JP" altLang="en-US" sz="1400" b="1" dirty="0">
              <a:solidFill>
                <a:schemeClr val="tx1"/>
              </a:solidFill>
            </a:endParaRPr>
          </a:p>
        </p:txBody>
      </p:sp>
      <p:sp>
        <p:nvSpPr>
          <p:cNvPr id="99" name="正方形/長方形 98"/>
          <p:cNvSpPr/>
          <p:nvPr/>
        </p:nvSpPr>
        <p:spPr>
          <a:xfrm>
            <a:off x="3707904" y="4810215"/>
            <a:ext cx="360040" cy="646404"/>
          </a:xfrm>
          <a:prstGeom prst="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400" b="1" dirty="0" smtClean="0">
                <a:solidFill>
                  <a:schemeClr val="tx1"/>
                </a:solidFill>
              </a:rPr>
              <a:t>市役所</a:t>
            </a:r>
            <a:endParaRPr kumimoji="1" lang="ja-JP" altLang="en-US" sz="1400" b="1" dirty="0">
              <a:solidFill>
                <a:schemeClr val="tx1"/>
              </a:solidFill>
            </a:endParaRPr>
          </a:p>
        </p:txBody>
      </p:sp>
      <p:sp>
        <p:nvSpPr>
          <p:cNvPr id="100" name="正方形/長方形 99"/>
          <p:cNvSpPr/>
          <p:nvPr/>
        </p:nvSpPr>
        <p:spPr>
          <a:xfrm>
            <a:off x="3707904" y="3913300"/>
            <a:ext cx="360040" cy="7920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400" b="1" dirty="0" smtClean="0"/>
              <a:t>区役所</a:t>
            </a:r>
            <a:endParaRPr kumimoji="1" lang="ja-JP" altLang="en-US" sz="1400" b="1" dirty="0"/>
          </a:p>
        </p:txBody>
      </p:sp>
      <p:grpSp>
        <p:nvGrpSpPr>
          <p:cNvPr id="8" name="グループ化 27"/>
          <p:cNvGrpSpPr/>
          <p:nvPr/>
        </p:nvGrpSpPr>
        <p:grpSpPr>
          <a:xfrm>
            <a:off x="4860032" y="1700808"/>
            <a:ext cx="4062252" cy="4854340"/>
            <a:chOff x="251520" y="130817"/>
            <a:chExt cx="4062252" cy="5746455"/>
          </a:xfrm>
        </p:grpSpPr>
        <p:sp>
          <p:nvSpPr>
            <p:cNvPr id="29" name="角丸四角形 28"/>
            <p:cNvSpPr/>
            <p:nvPr/>
          </p:nvSpPr>
          <p:spPr>
            <a:xfrm>
              <a:off x="251520" y="1412776"/>
              <a:ext cx="4062252" cy="4464496"/>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1475656" y="130817"/>
              <a:ext cx="1584176"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bg1"/>
                  </a:solidFill>
                </a:rPr>
                <a:t>総合区</a:t>
              </a:r>
              <a:endParaRPr kumimoji="1" lang="ja-JP" altLang="en-US" b="1" dirty="0">
                <a:solidFill>
                  <a:schemeClr val="bg1"/>
                </a:solidFill>
              </a:endParaRPr>
            </a:p>
          </p:txBody>
        </p:sp>
      </p:grpSp>
      <p:pic>
        <p:nvPicPr>
          <p:cNvPr id="31" name="irc_mi" descr="「イラスト 保育所」の画像検索結果">
            <a:hlinkClick r:id="rId2"/>
          </p:cNvPr>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932040" y="3284984"/>
            <a:ext cx="1296144" cy="936103"/>
          </a:xfrm>
          <a:prstGeom prst="rect">
            <a:avLst/>
          </a:prstGeom>
          <a:noFill/>
          <a:ln>
            <a:noFill/>
          </a:ln>
        </p:spPr>
      </p:pic>
      <p:pic>
        <p:nvPicPr>
          <p:cNvPr id="32" name="irc_mi" descr="「イラスト　保育所」の画像検索結果">
            <a:hlinkClick r:id="rId4"/>
          </p:cNvPr>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5220072" y="5733256"/>
            <a:ext cx="864096" cy="605868"/>
          </a:xfrm>
          <a:prstGeom prst="rect">
            <a:avLst/>
          </a:prstGeom>
          <a:noFill/>
          <a:ln>
            <a:noFill/>
          </a:ln>
        </p:spPr>
      </p:pic>
      <p:grpSp>
        <p:nvGrpSpPr>
          <p:cNvPr id="11" name="グループ化 32"/>
          <p:cNvGrpSpPr/>
          <p:nvPr/>
        </p:nvGrpSpPr>
        <p:grpSpPr>
          <a:xfrm>
            <a:off x="6444207" y="3068960"/>
            <a:ext cx="1872209" cy="3348225"/>
            <a:chOff x="1907704" y="2018644"/>
            <a:chExt cx="1797321" cy="3572413"/>
          </a:xfrm>
        </p:grpSpPr>
        <p:sp>
          <p:nvSpPr>
            <p:cNvPr id="34" name="下矢印 33"/>
            <p:cNvSpPr/>
            <p:nvPr/>
          </p:nvSpPr>
          <p:spPr>
            <a:xfrm>
              <a:off x="2353820" y="2634592"/>
              <a:ext cx="792088" cy="2380401"/>
            </a:xfrm>
            <a:prstGeom prst="downArrow">
              <a:avLst>
                <a:gd name="adj1" fmla="val 50000"/>
                <a:gd name="adj2" fmla="val 3756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角丸四角形 36"/>
            <p:cNvSpPr/>
            <p:nvPr/>
          </p:nvSpPr>
          <p:spPr>
            <a:xfrm>
              <a:off x="1907704" y="2018644"/>
              <a:ext cx="1728192" cy="648072"/>
            </a:xfrm>
            <a:prstGeom prst="roundRect">
              <a:avLst/>
            </a:prstGeom>
            <a:solidFill>
              <a:schemeClr val="tx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rPr>
                <a:t>①整備計画</a:t>
              </a:r>
              <a:endParaRPr kumimoji="1" lang="en-US" altLang="ja-JP" sz="1600" b="1" dirty="0" smtClean="0">
                <a:solidFill>
                  <a:schemeClr val="bg1"/>
                </a:solidFill>
              </a:endParaRPr>
            </a:p>
            <a:p>
              <a:pPr algn="ctr"/>
              <a:r>
                <a:rPr lang="ja-JP" altLang="en-US" sz="1600" b="1" dirty="0" smtClean="0">
                  <a:solidFill>
                    <a:schemeClr val="bg1"/>
                  </a:solidFill>
                </a:rPr>
                <a:t>（保育所の数）</a:t>
              </a:r>
              <a:endParaRPr kumimoji="1" lang="ja-JP" altLang="en-US" sz="1600" b="1" dirty="0">
                <a:solidFill>
                  <a:schemeClr val="bg1"/>
                </a:solidFill>
              </a:endParaRPr>
            </a:p>
          </p:txBody>
        </p:sp>
        <p:sp>
          <p:nvSpPr>
            <p:cNvPr id="39" name="角丸四角形 38"/>
            <p:cNvSpPr/>
            <p:nvPr/>
          </p:nvSpPr>
          <p:spPr>
            <a:xfrm>
              <a:off x="1907704" y="3674828"/>
              <a:ext cx="1728192" cy="648072"/>
            </a:xfrm>
            <a:prstGeom prst="roundRect">
              <a:avLst/>
            </a:prstGeom>
            <a:solidFill>
              <a:schemeClr val="tx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bg1"/>
                  </a:solidFill>
                </a:rPr>
                <a:t>③事業者の決定</a:t>
              </a:r>
              <a:endParaRPr kumimoji="1" lang="en-US" altLang="ja-JP" sz="1600" b="1" dirty="0" smtClean="0">
                <a:solidFill>
                  <a:schemeClr val="bg1"/>
                </a:solidFill>
              </a:endParaRPr>
            </a:p>
          </p:txBody>
        </p:sp>
        <p:sp>
          <p:nvSpPr>
            <p:cNvPr id="40" name="角丸四角形 39"/>
            <p:cNvSpPr/>
            <p:nvPr/>
          </p:nvSpPr>
          <p:spPr>
            <a:xfrm>
              <a:off x="1976833" y="5014993"/>
              <a:ext cx="1728192" cy="576064"/>
            </a:xfrm>
            <a:prstGeom prst="roundRect">
              <a:avLst/>
            </a:prstGeom>
            <a:gradFill>
              <a:gsLst>
                <a:gs pos="0">
                  <a:srgbClr val="CCCCFF"/>
                </a:gs>
                <a:gs pos="17999">
                  <a:srgbClr val="99CCFF"/>
                </a:gs>
                <a:gs pos="36000">
                  <a:srgbClr val="9966FF"/>
                </a:gs>
                <a:gs pos="61000">
                  <a:srgbClr val="CC99FF"/>
                </a:gs>
                <a:gs pos="82001">
                  <a:srgbClr val="99CCFF"/>
                </a:gs>
                <a:gs pos="100000">
                  <a:srgbClr val="CCCCFF"/>
                </a:gs>
              </a:gsLst>
              <a:lin ang="5400000" scaled="0"/>
            </a:gradFill>
            <a:ln>
              <a:gradFill>
                <a:gsLst>
                  <a:gs pos="0">
                    <a:srgbClr val="CCCCFF"/>
                  </a:gs>
                  <a:gs pos="17999">
                    <a:srgbClr val="99CCFF"/>
                  </a:gs>
                  <a:gs pos="36000">
                    <a:srgbClr val="9966FF"/>
                  </a:gs>
                  <a:gs pos="61000">
                    <a:srgbClr val="CC99FF"/>
                  </a:gs>
                  <a:gs pos="82001">
                    <a:srgbClr val="99CCFF"/>
                  </a:gs>
                  <a:gs pos="100000">
                    <a:srgbClr val="CCCCFF"/>
                  </a:gs>
                </a:gsLst>
                <a:lin ang="5400000" scaled="0"/>
              </a:gra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bg1"/>
                  </a:solidFill>
                </a:rPr>
                <a:t>開園</a:t>
              </a:r>
              <a:endParaRPr kumimoji="1" lang="en-US" altLang="ja-JP" sz="1600" b="1" dirty="0" smtClean="0">
                <a:solidFill>
                  <a:schemeClr val="bg1"/>
                </a:solidFill>
              </a:endParaRPr>
            </a:p>
          </p:txBody>
        </p:sp>
      </p:grpSp>
      <p:sp>
        <p:nvSpPr>
          <p:cNvPr id="44" name="正方形/長方形 43"/>
          <p:cNvSpPr/>
          <p:nvPr/>
        </p:nvSpPr>
        <p:spPr>
          <a:xfrm>
            <a:off x="8316416" y="3068960"/>
            <a:ext cx="360040" cy="220411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ja-JP" altLang="en-US" sz="1400" b="1" dirty="0" smtClean="0">
                <a:solidFill>
                  <a:schemeClr val="bg1"/>
                </a:solidFill>
              </a:rPr>
              <a:t>総合区</a:t>
            </a:r>
            <a:r>
              <a:rPr kumimoji="1" lang="ja-JP" altLang="en-US" sz="1400" b="1" dirty="0" smtClean="0">
                <a:solidFill>
                  <a:schemeClr val="bg1"/>
                </a:solidFill>
              </a:rPr>
              <a:t>役所</a:t>
            </a:r>
            <a:endParaRPr kumimoji="1" lang="ja-JP" altLang="en-US" sz="1400" b="1" dirty="0">
              <a:solidFill>
                <a:schemeClr val="bg1"/>
              </a:solidFill>
            </a:endParaRPr>
          </a:p>
        </p:txBody>
      </p:sp>
      <p:sp>
        <p:nvSpPr>
          <p:cNvPr id="49" name="テキスト ボックス 48"/>
          <p:cNvSpPr txBox="1"/>
          <p:nvPr/>
        </p:nvSpPr>
        <p:spPr>
          <a:xfrm>
            <a:off x="3347864" y="2780928"/>
            <a:ext cx="937839" cy="307777"/>
          </a:xfrm>
          <a:prstGeom prst="rect">
            <a:avLst/>
          </a:prstGeom>
          <a:noFill/>
          <a:ln>
            <a:noFill/>
          </a:ln>
          <a:effectLst>
            <a:innerShdw blurRad="139700">
              <a:schemeClr val="bg1"/>
            </a:innerShdw>
          </a:effectLst>
        </p:spPr>
        <p:txBody>
          <a:bodyPr wrap="square" rtlCol="0">
            <a:spAutoFit/>
          </a:bodyPr>
          <a:lstStyle/>
          <a:p>
            <a:pPr algn="ctr"/>
            <a:r>
              <a:rPr kumimoji="1" lang="en-US" altLang="ja-JP" sz="1400" b="1" dirty="0" smtClean="0"/>
              <a:t>〈</a:t>
            </a:r>
            <a:r>
              <a:rPr kumimoji="1" lang="ja-JP" altLang="en-US" sz="1400" b="1" dirty="0" smtClean="0"/>
              <a:t>判断</a:t>
            </a:r>
            <a:r>
              <a:rPr kumimoji="1" lang="en-US" altLang="ja-JP" sz="1400" b="1" dirty="0" smtClean="0"/>
              <a:t>〉</a:t>
            </a:r>
            <a:endParaRPr kumimoji="1" lang="ja-JP" altLang="en-US" sz="1400" b="1" dirty="0"/>
          </a:p>
        </p:txBody>
      </p:sp>
      <p:grpSp>
        <p:nvGrpSpPr>
          <p:cNvPr id="14" name="グループ化 84"/>
          <p:cNvGrpSpPr/>
          <p:nvPr/>
        </p:nvGrpSpPr>
        <p:grpSpPr>
          <a:xfrm>
            <a:off x="4827536" y="4221088"/>
            <a:ext cx="1381303" cy="1224136"/>
            <a:chOff x="395536" y="3153595"/>
            <a:chExt cx="1599403" cy="910138"/>
          </a:xfrm>
        </p:grpSpPr>
        <p:sp>
          <p:nvSpPr>
            <p:cNvPr id="50" name="雲形吹き出し 49"/>
            <p:cNvSpPr/>
            <p:nvPr/>
          </p:nvSpPr>
          <p:spPr>
            <a:xfrm>
              <a:off x="395536" y="3238950"/>
              <a:ext cx="1584177" cy="717708"/>
            </a:xfrm>
            <a:prstGeom prst="cloudCallout">
              <a:avLst>
                <a:gd name="adj1" fmla="val 16717"/>
                <a:gd name="adj2" fmla="val -684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1" name="正方形/長方形 50"/>
            <p:cNvSpPr/>
            <p:nvPr/>
          </p:nvSpPr>
          <p:spPr>
            <a:xfrm>
              <a:off x="698796" y="3153595"/>
              <a:ext cx="1296143" cy="9101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保育所</a:t>
              </a:r>
              <a:r>
                <a:rPr lang="ja-JP" altLang="en-US" sz="1400" b="1" dirty="0" smtClean="0">
                  <a:solidFill>
                    <a:schemeClr val="bg1"/>
                  </a:solidFill>
                </a:rPr>
                <a:t>を</a:t>
              </a:r>
              <a:endParaRPr lang="en-US" altLang="ja-JP" sz="1400" b="1" dirty="0" smtClean="0">
                <a:solidFill>
                  <a:schemeClr val="bg1"/>
                </a:solidFill>
              </a:endParaRPr>
            </a:p>
            <a:p>
              <a:r>
                <a:rPr kumimoji="1" lang="ja-JP" altLang="en-US" sz="1400" b="1" dirty="0" smtClean="0">
                  <a:solidFill>
                    <a:schemeClr val="bg1"/>
                  </a:solidFill>
                </a:rPr>
                <a:t>つくって</a:t>
              </a:r>
              <a:endParaRPr kumimoji="1" lang="en-US" altLang="ja-JP" sz="1400" b="1" dirty="0" smtClean="0">
                <a:solidFill>
                  <a:schemeClr val="bg1"/>
                </a:solidFill>
              </a:endParaRPr>
            </a:p>
            <a:p>
              <a:r>
                <a:rPr kumimoji="1" lang="ja-JP" altLang="en-US" sz="1400" b="1" dirty="0" smtClean="0">
                  <a:solidFill>
                    <a:schemeClr val="bg1"/>
                  </a:solidFill>
                </a:rPr>
                <a:t>ほしい！</a:t>
              </a:r>
              <a:endParaRPr kumimoji="1" lang="en-US" altLang="ja-JP" sz="1400" b="1" dirty="0" smtClean="0">
                <a:solidFill>
                  <a:schemeClr val="bg1"/>
                </a:solidFill>
              </a:endParaRPr>
            </a:p>
          </p:txBody>
        </p:sp>
      </p:grpSp>
      <p:sp>
        <p:nvSpPr>
          <p:cNvPr id="55" name="テキスト ボックス 54"/>
          <p:cNvSpPr txBox="1"/>
          <p:nvPr/>
        </p:nvSpPr>
        <p:spPr>
          <a:xfrm>
            <a:off x="539552" y="2924944"/>
            <a:ext cx="937839" cy="307777"/>
          </a:xfrm>
          <a:prstGeom prst="rect">
            <a:avLst/>
          </a:prstGeom>
          <a:noFill/>
          <a:ln>
            <a:noFill/>
          </a:ln>
          <a:effectLst>
            <a:innerShdw blurRad="139700">
              <a:schemeClr val="bg1"/>
            </a:innerShdw>
          </a:effectLst>
        </p:spPr>
        <p:txBody>
          <a:bodyPr wrap="square" rtlCol="0">
            <a:spAutoFit/>
          </a:bodyPr>
          <a:lstStyle/>
          <a:p>
            <a:pPr algn="ctr"/>
            <a:r>
              <a:rPr kumimoji="1" lang="ja-JP" altLang="en-US" sz="1400" b="1" dirty="0" smtClean="0"/>
              <a:t>区民</a:t>
            </a:r>
            <a:endParaRPr kumimoji="1" lang="ja-JP" altLang="en-US" sz="1400" b="1" dirty="0"/>
          </a:p>
        </p:txBody>
      </p:sp>
      <p:sp>
        <p:nvSpPr>
          <p:cNvPr id="56" name="テキスト ボックス 55"/>
          <p:cNvSpPr txBox="1"/>
          <p:nvPr/>
        </p:nvSpPr>
        <p:spPr>
          <a:xfrm>
            <a:off x="5076056" y="2996952"/>
            <a:ext cx="937839" cy="307777"/>
          </a:xfrm>
          <a:prstGeom prst="rect">
            <a:avLst/>
          </a:prstGeom>
          <a:noFill/>
          <a:ln>
            <a:noFill/>
          </a:ln>
          <a:effectLst>
            <a:innerShdw blurRad="139700">
              <a:schemeClr val="bg1"/>
            </a:innerShdw>
          </a:effectLst>
        </p:spPr>
        <p:txBody>
          <a:bodyPr wrap="square" rtlCol="0">
            <a:spAutoFit/>
          </a:bodyPr>
          <a:lstStyle/>
          <a:p>
            <a:pPr algn="ctr"/>
            <a:r>
              <a:rPr kumimoji="1" lang="ja-JP" altLang="en-US" sz="1400" b="1" dirty="0" smtClean="0"/>
              <a:t>区民</a:t>
            </a:r>
            <a:endParaRPr kumimoji="1" lang="ja-JP" altLang="en-US" sz="1400" b="1" dirty="0"/>
          </a:p>
        </p:txBody>
      </p:sp>
      <p:sp>
        <p:nvSpPr>
          <p:cNvPr id="57" name="テキスト ボックス 56"/>
          <p:cNvSpPr txBox="1"/>
          <p:nvPr/>
        </p:nvSpPr>
        <p:spPr>
          <a:xfrm>
            <a:off x="532859" y="5353460"/>
            <a:ext cx="937839" cy="307777"/>
          </a:xfrm>
          <a:prstGeom prst="rect">
            <a:avLst/>
          </a:prstGeom>
          <a:noFill/>
          <a:ln>
            <a:noFill/>
          </a:ln>
          <a:effectLst>
            <a:innerShdw blurRad="139700">
              <a:schemeClr val="bg1"/>
            </a:innerShdw>
          </a:effectLst>
        </p:spPr>
        <p:txBody>
          <a:bodyPr wrap="square" rtlCol="0">
            <a:spAutoFit/>
          </a:bodyPr>
          <a:lstStyle/>
          <a:p>
            <a:pPr algn="ctr"/>
            <a:r>
              <a:rPr lang="ja-JP" altLang="en-US" sz="1400" b="1" dirty="0" smtClean="0"/>
              <a:t>保育所</a:t>
            </a:r>
            <a:endParaRPr kumimoji="1" lang="ja-JP" altLang="en-US" sz="1600" b="1" dirty="0"/>
          </a:p>
        </p:txBody>
      </p:sp>
      <p:sp>
        <p:nvSpPr>
          <p:cNvPr id="62" name="テキスト ボックス 61"/>
          <p:cNvSpPr txBox="1"/>
          <p:nvPr/>
        </p:nvSpPr>
        <p:spPr>
          <a:xfrm>
            <a:off x="5193946" y="5366523"/>
            <a:ext cx="937839" cy="307777"/>
          </a:xfrm>
          <a:prstGeom prst="rect">
            <a:avLst/>
          </a:prstGeom>
          <a:noFill/>
          <a:ln>
            <a:noFill/>
          </a:ln>
          <a:effectLst>
            <a:innerShdw blurRad="139700">
              <a:schemeClr val="bg1"/>
            </a:innerShdw>
          </a:effectLst>
        </p:spPr>
        <p:txBody>
          <a:bodyPr wrap="square" rtlCol="0">
            <a:spAutoFit/>
          </a:bodyPr>
          <a:lstStyle/>
          <a:p>
            <a:pPr algn="ctr"/>
            <a:r>
              <a:rPr lang="ja-JP" altLang="en-US" sz="1400" b="1" dirty="0" smtClean="0"/>
              <a:t>保育所</a:t>
            </a:r>
            <a:endParaRPr kumimoji="1" lang="ja-JP" altLang="en-US" sz="1400" b="1" dirty="0"/>
          </a:p>
        </p:txBody>
      </p:sp>
      <p:sp>
        <p:nvSpPr>
          <p:cNvPr id="9" name="額縁 8"/>
          <p:cNvSpPr/>
          <p:nvPr/>
        </p:nvSpPr>
        <p:spPr>
          <a:xfrm>
            <a:off x="265934" y="931780"/>
            <a:ext cx="3091416" cy="569473"/>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保育所の設置・認可</a:t>
            </a:r>
            <a:endParaRPr kumimoji="1" lang="ja-JP" altLang="en-US" sz="1600" b="1" dirty="0"/>
          </a:p>
        </p:txBody>
      </p:sp>
      <p:sp>
        <p:nvSpPr>
          <p:cNvPr id="52" name="角丸四角形 51"/>
          <p:cNvSpPr/>
          <p:nvPr/>
        </p:nvSpPr>
        <p:spPr>
          <a:xfrm>
            <a:off x="6300192" y="2996952"/>
            <a:ext cx="2448272" cy="2304256"/>
          </a:xfrm>
          <a:prstGeom prst="roundRect">
            <a:avLst/>
          </a:prstGeom>
          <a:noFill/>
          <a:ln w="5715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テキスト ボックス 45"/>
          <p:cNvSpPr txBox="1"/>
          <p:nvPr/>
        </p:nvSpPr>
        <p:spPr>
          <a:xfrm>
            <a:off x="8028384" y="2708920"/>
            <a:ext cx="937839" cy="307777"/>
          </a:xfrm>
          <a:prstGeom prst="rect">
            <a:avLst/>
          </a:prstGeom>
          <a:noFill/>
          <a:ln>
            <a:noFill/>
          </a:ln>
          <a:effectLst>
            <a:innerShdw blurRad="139700">
              <a:schemeClr val="bg1"/>
            </a:innerShdw>
          </a:effectLst>
        </p:spPr>
        <p:txBody>
          <a:bodyPr wrap="square" rtlCol="0">
            <a:spAutoFit/>
          </a:bodyPr>
          <a:lstStyle/>
          <a:p>
            <a:pPr algn="ctr"/>
            <a:r>
              <a:rPr kumimoji="1" lang="en-US" altLang="ja-JP" sz="1400" b="1" dirty="0" smtClean="0"/>
              <a:t>〈</a:t>
            </a:r>
            <a:r>
              <a:rPr kumimoji="1" lang="ja-JP" altLang="en-US" sz="1400" b="1" dirty="0" smtClean="0"/>
              <a:t>判断</a:t>
            </a:r>
            <a:r>
              <a:rPr kumimoji="1" lang="en-US" altLang="ja-JP" sz="1400" b="1" dirty="0" smtClean="0"/>
              <a:t>〉</a:t>
            </a:r>
            <a:endParaRPr kumimoji="1" lang="ja-JP" altLang="en-US" sz="1400" b="1" dirty="0"/>
          </a:p>
        </p:txBody>
      </p:sp>
      <p:sp>
        <p:nvSpPr>
          <p:cNvPr id="64" name="角丸四角形 63"/>
          <p:cNvSpPr/>
          <p:nvPr/>
        </p:nvSpPr>
        <p:spPr bwMode="auto">
          <a:xfrm>
            <a:off x="251520" y="2146924"/>
            <a:ext cx="4029830" cy="576064"/>
          </a:xfrm>
          <a:prstGeom prst="roundRect">
            <a:avLst>
              <a:gd name="adj" fmla="val 25039"/>
            </a:avLst>
          </a:prstGeom>
          <a:solidFill>
            <a:schemeClr val="accent1">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○保育所の整備計画策定は、市役所で実施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○保育所の募集地域の決定（地域調整）は区役所で実施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○事業者の決定は、市役所で実施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角丸四角形 70"/>
          <p:cNvSpPr/>
          <p:nvPr/>
        </p:nvSpPr>
        <p:spPr bwMode="auto">
          <a:xfrm>
            <a:off x="4860032" y="2132856"/>
            <a:ext cx="4029830" cy="576064"/>
          </a:xfrm>
          <a:prstGeom prst="roundRect">
            <a:avLst>
              <a:gd name="adj" fmla="val 25039"/>
            </a:avLst>
          </a:prstGeom>
          <a:solidFill>
            <a:schemeClr val="accent1">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○保育所の整備計画策定は、区役所で実施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○保育所の募集地域の決定（地域調整）は区役所で実施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○事業者の決定は、区役所で実施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正方形/長方形 62"/>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５　総合区政の運営イメージ</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6" name="テキスト ボックス 65"/>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具体例 ①　）</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角丸四角形 66"/>
          <p:cNvSpPr/>
          <p:nvPr/>
        </p:nvSpPr>
        <p:spPr>
          <a:xfrm>
            <a:off x="6457271" y="3821859"/>
            <a:ext cx="1728192" cy="644017"/>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bg1"/>
                </a:solidFill>
              </a:rPr>
              <a:t>②</a:t>
            </a:r>
            <a:r>
              <a:rPr kumimoji="1" lang="ja-JP" altLang="en-US" sz="1400" b="1" dirty="0" smtClean="0">
                <a:solidFill>
                  <a:schemeClr val="bg1"/>
                </a:solidFill>
              </a:rPr>
              <a:t>地域調整</a:t>
            </a:r>
            <a:endParaRPr kumimoji="1" lang="en-US" altLang="ja-JP" sz="1400" b="1" dirty="0" smtClean="0">
              <a:solidFill>
                <a:schemeClr val="bg1"/>
              </a:solidFill>
            </a:endParaRPr>
          </a:p>
          <a:p>
            <a:pPr algn="ctr"/>
            <a:r>
              <a:rPr lang="ja-JP" altLang="en-US" sz="1300" b="1" dirty="0" smtClean="0">
                <a:solidFill>
                  <a:schemeClr val="bg1"/>
                </a:solidFill>
              </a:rPr>
              <a:t>（保育所の地域の</a:t>
            </a:r>
            <a:endParaRPr lang="en-US" altLang="ja-JP" sz="1300" b="1" dirty="0" smtClean="0">
              <a:solidFill>
                <a:schemeClr val="bg1"/>
              </a:solidFill>
            </a:endParaRPr>
          </a:p>
          <a:p>
            <a:pPr algn="ctr"/>
            <a:r>
              <a:rPr lang="ja-JP" altLang="en-US" sz="1300" b="1" dirty="0" smtClean="0">
                <a:solidFill>
                  <a:schemeClr val="bg1"/>
                </a:solidFill>
              </a:rPr>
              <a:t>決定）</a:t>
            </a:r>
            <a:endParaRPr kumimoji="1" lang="ja-JP" altLang="en-US" sz="1300" b="1" dirty="0">
              <a:solidFill>
                <a:schemeClr val="bg1"/>
              </a:solidFill>
            </a:endParaRPr>
          </a:p>
        </p:txBody>
      </p:sp>
      <p:sp>
        <p:nvSpPr>
          <p:cNvPr id="68" name="正方形/長方形 27"/>
          <p:cNvSpPr>
            <a:spLocks noChangeArrowheads="1"/>
          </p:cNvSpPr>
          <p:nvPr/>
        </p:nvSpPr>
        <p:spPr bwMode="auto">
          <a:xfrm>
            <a:off x="8100392"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１０</a:t>
            </a:r>
            <a:endParaRPr lang="ja-JP" altLang="en-US" sz="1200" b="1" dirty="0">
              <a:solidFill>
                <a:srgbClr val="000000"/>
              </a:solidFill>
              <a:latin typeface="ＭＳ Ｐゴシック" charset="-128"/>
              <a:ea typeface="Meiryo UI" pitchFamily="50" charset="-128"/>
              <a:cs typeface="Meiryo UI" pitchFamily="50" charset="-128"/>
            </a:endParaRPr>
          </a:p>
        </p:txBody>
      </p:sp>
      <p:grpSp>
        <p:nvGrpSpPr>
          <p:cNvPr id="15" name="グループ化 51"/>
          <p:cNvGrpSpPr/>
          <p:nvPr/>
        </p:nvGrpSpPr>
        <p:grpSpPr>
          <a:xfrm>
            <a:off x="7242989" y="5170255"/>
            <a:ext cx="1901011" cy="864096"/>
            <a:chOff x="6228184" y="4996897"/>
            <a:chExt cx="2448272" cy="1296144"/>
          </a:xfrm>
        </p:grpSpPr>
        <p:sp>
          <p:nvSpPr>
            <p:cNvPr id="69" name="星 24 68"/>
            <p:cNvSpPr/>
            <p:nvPr/>
          </p:nvSpPr>
          <p:spPr>
            <a:xfrm>
              <a:off x="6228184" y="4996897"/>
              <a:ext cx="2448272" cy="1296144"/>
            </a:xfrm>
            <a:prstGeom prst="star24">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70" name="正方形/長方形 69"/>
            <p:cNvSpPr/>
            <p:nvPr/>
          </p:nvSpPr>
          <p:spPr>
            <a:xfrm>
              <a:off x="6587475" y="5320933"/>
              <a:ext cx="1672315" cy="664031"/>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bg1"/>
                  </a:solidFill>
                </a:rPr>
                <a:t>一貫して</a:t>
              </a:r>
              <a:endParaRPr lang="en-US" altLang="ja-JP" sz="1400" b="1" dirty="0" smtClean="0">
                <a:solidFill>
                  <a:schemeClr val="bg1"/>
                </a:solidFill>
              </a:endParaRPr>
            </a:p>
            <a:p>
              <a:pPr algn="ctr"/>
              <a:r>
                <a:rPr lang="ja-JP" altLang="en-US" sz="1400" b="1" dirty="0" smtClean="0">
                  <a:solidFill>
                    <a:schemeClr val="bg1"/>
                  </a:solidFill>
                </a:rPr>
                <a:t>総合区で</a:t>
              </a:r>
              <a:r>
                <a:rPr kumimoji="1" lang="ja-JP" altLang="en-US" sz="1400" b="1" dirty="0" smtClean="0">
                  <a:solidFill>
                    <a:schemeClr val="bg1"/>
                  </a:solidFill>
                </a:rPr>
                <a:t>判断</a:t>
              </a:r>
              <a:endParaRPr kumimoji="1" lang="ja-JP" altLang="en-US" sz="1400" b="1" dirty="0">
                <a:solidFill>
                  <a:schemeClr val="bg1"/>
                </a:solidFill>
              </a:endParaRPr>
            </a:p>
          </p:txBody>
        </p:sp>
      </p:grpSp>
    </p:spTree>
    <p:extLst>
      <p:ext uri="{BB962C8B-B14F-4D97-AF65-F5344CB8AC3E}">
        <p14:creationId xmlns:p14="http://schemas.microsoft.com/office/powerpoint/2010/main" xmlns="" val="220551496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16"/>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smtClean="0">
                <a:solidFill>
                  <a:prstClr val="black"/>
                </a:solidFill>
              </a:rPr>
              <a:t>　　　　　　</a:t>
            </a:r>
            <a:r>
              <a:rPr lang="ja-JP" altLang="en-US" sz="4000" dirty="0" smtClean="0">
                <a:solidFill>
                  <a:srgbClr val="FF0000"/>
                </a:solidFill>
              </a:rPr>
              <a:t>　　　　　</a:t>
            </a:r>
            <a:r>
              <a:rPr lang="ja-JP" altLang="en-US" sz="4000" dirty="0" smtClean="0">
                <a:solidFill>
                  <a:prstClr val="black"/>
                </a:solidFill>
              </a:rPr>
              <a:t>　　　　　　　</a:t>
            </a:r>
            <a:endParaRPr lang="en-US" altLang="ja-JP" sz="3600" dirty="0" smtClean="0">
              <a:solidFill>
                <a:prstClr val="black"/>
              </a:solidFill>
            </a:endParaRPr>
          </a:p>
          <a:p>
            <a:pPr algn="l">
              <a:defRPr/>
            </a:pPr>
            <a:r>
              <a:rPr lang="ja-JP" altLang="en-US" sz="3600" dirty="0" smtClean="0">
                <a:solidFill>
                  <a:prstClr val="black"/>
                </a:solidFill>
              </a:rPr>
              <a:t>　　　　　１   　区割り</a:t>
            </a:r>
            <a:endParaRPr lang="en-US" altLang="ja-JP" sz="3600" dirty="0" smtClean="0">
              <a:solidFill>
                <a:prstClr val="black"/>
              </a:solidFill>
            </a:endParaRPr>
          </a:p>
          <a:p>
            <a:pPr algn="l">
              <a:defRPr/>
            </a:pPr>
            <a:r>
              <a:rPr lang="ja-JP" altLang="en-US" sz="3600" dirty="0" smtClean="0">
                <a:solidFill>
                  <a:prstClr val="black"/>
                </a:solidFill>
              </a:rPr>
              <a:t>　　　　　　　　区の名称</a:t>
            </a:r>
            <a:endParaRPr lang="en-US" altLang="ja-JP" sz="3600" dirty="0" smtClean="0">
              <a:solidFill>
                <a:prstClr val="black"/>
              </a:solidFill>
            </a:endParaRPr>
          </a:p>
          <a:p>
            <a:pPr algn="l">
              <a:defRPr/>
            </a:pPr>
            <a:r>
              <a:rPr lang="ja-JP" altLang="en-US" sz="3600" dirty="0" smtClean="0">
                <a:solidFill>
                  <a:prstClr val="black"/>
                </a:solidFill>
              </a:rPr>
              <a:t>　　　　　　　　総合区役所の位置</a:t>
            </a:r>
            <a:endParaRPr lang="ja-JP" altLang="en-US" sz="2600" dirty="0">
              <a:solidFill>
                <a:prstClr val="black"/>
              </a:solidFill>
              <a:latin typeface="ＭＳ Ｐゴシック"/>
            </a:endParaRPr>
          </a:p>
        </p:txBody>
      </p:sp>
    </p:spTree>
    <p:extLst>
      <p:ext uri="{BB962C8B-B14F-4D97-AF65-F5344CB8AC3E}">
        <p14:creationId xmlns:p14="http://schemas.microsoft.com/office/powerpoint/2010/main" xmlns="" val="37914336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額縁 8"/>
          <p:cNvSpPr/>
          <p:nvPr/>
        </p:nvSpPr>
        <p:spPr>
          <a:xfrm>
            <a:off x="279581" y="852322"/>
            <a:ext cx="3064119" cy="580263"/>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道路・公園の維持管理</a:t>
            </a:r>
            <a:endParaRPr kumimoji="1" lang="ja-JP" altLang="en-US" sz="1600" b="1" dirty="0"/>
          </a:p>
        </p:txBody>
      </p:sp>
      <p:sp>
        <p:nvSpPr>
          <p:cNvPr id="10" name="二等辺三角形 9"/>
          <p:cNvSpPr/>
          <p:nvPr/>
        </p:nvSpPr>
        <p:spPr>
          <a:xfrm>
            <a:off x="3079054" y="4256519"/>
            <a:ext cx="3162985" cy="327694"/>
          </a:xfrm>
          <a:prstGeom prst="triangle">
            <a:avLst/>
          </a:prstGeom>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58"/>
          <p:cNvGrpSpPr/>
          <p:nvPr/>
        </p:nvGrpSpPr>
        <p:grpSpPr>
          <a:xfrm>
            <a:off x="3544132" y="881307"/>
            <a:ext cx="5449743" cy="563757"/>
            <a:chOff x="1633567" y="6136028"/>
            <a:chExt cx="5975553" cy="631082"/>
          </a:xfrm>
        </p:grpSpPr>
        <p:sp>
          <p:nvSpPr>
            <p:cNvPr id="12" name="正方形/長方形 11"/>
            <p:cNvSpPr/>
            <p:nvPr/>
          </p:nvSpPr>
          <p:spPr>
            <a:xfrm>
              <a:off x="2413206" y="6136028"/>
              <a:ext cx="5195914" cy="63108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tx1"/>
                  </a:solidFill>
                  <a:latin typeface="Meiryo UI" panose="020B0604030504040204" pitchFamily="50" charset="-128"/>
                  <a:ea typeface="Meiryo UI" panose="020B0604030504040204" pitchFamily="50" charset="-128"/>
                </a:rPr>
                <a:t>◆ 道路・公園の維持管理に関する区民の要望に対し、　</a:t>
              </a:r>
              <a:endParaRPr lang="en-US" altLang="ja-JP" sz="1600" b="1" dirty="0" smtClean="0">
                <a:solidFill>
                  <a:schemeClr val="tx1"/>
                </a:solidFill>
                <a:latin typeface="Meiryo UI" panose="020B0604030504040204" pitchFamily="50" charset="-128"/>
                <a:ea typeface="Meiryo UI" panose="020B0604030504040204" pitchFamily="50" charset="-128"/>
              </a:endParaRPr>
            </a:p>
            <a:p>
              <a:r>
                <a:rPr lang="ja-JP" altLang="en-US" sz="1600" b="1" dirty="0" smtClean="0">
                  <a:solidFill>
                    <a:schemeClr val="tx1"/>
                  </a:solidFill>
                  <a:latin typeface="Meiryo UI" panose="020B0604030504040204" pitchFamily="50" charset="-128"/>
                  <a:ea typeface="Meiryo UI" panose="020B0604030504040204" pitchFamily="50" charset="-128"/>
                </a:rPr>
                <a:t>　　迅速かつきめ細かく対応</a:t>
              </a:r>
              <a:endParaRPr lang="en-US" altLang="ja-JP" sz="1600" b="1" dirty="0" smtClean="0">
                <a:solidFill>
                  <a:schemeClr val="tx1"/>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1633567" y="6138827"/>
              <a:ext cx="802937" cy="6128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anose="020B0604030504040204" pitchFamily="50" charset="-128"/>
                  <a:ea typeface="Meiryo UI" panose="020B0604030504040204" pitchFamily="50" charset="-128"/>
                </a:rPr>
                <a:t>効 果</a:t>
              </a:r>
              <a:endParaRPr kumimoji="1" lang="ja-JP" altLang="en-US" b="1" dirty="0">
                <a:solidFill>
                  <a:schemeClr val="tx1"/>
                </a:solidFill>
                <a:latin typeface="Meiryo UI" panose="020B0604030504040204" pitchFamily="50" charset="-128"/>
                <a:ea typeface="Meiryo UI" panose="020B0604030504040204" pitchFamily="50" charset="-128"/>
              </a:endParaRPr>
            </a:p>
          </p:txBody>
        </p:sp>
      </p:grpSp>
      <p:sp>
        <p:nvSpPr>
          <p:cNvPr id="14" name="正方形/長方形 13"/>
          <p:cNvSpPr/>
          <p:nvPr/>
        </p:nvSpPr>
        <p:spPr>
          <a:xfrm>
            <a:off x="346268" y="1379388"/>
            <a:ext cx="2843808"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b="1" dirty="0" smtClean="0">
                <a:solidFill>
                  <a:schemeClr val="tx1"/>
                </a:solidFill>
              </a:rPr>
              <a:t>※</a:t>
            </a:r>
            <a:r>
              <a:rPr kumimoji="1" lang="ja-JP" altLang="en-US" sz="1400" b="1" dirty="0" smtClean="0">
                <a:solidFill>
                  <a:schemeClr val="tx1"/>
                </a:solidFill>
              </a:rPr>
              <a:t>幹線道路・大規模公園</a:t>
            </a:r>
            <a:r>
              <a:rPr lang="ja-JP" altLang="en-US" sz="1400" b="1" dirty="0">
                <a:solidFill>
                  <a:schemeClr val="tx1"/>
                </a:solidFill>
              </a:rPr>
              <a:t>を</a:t>
            </a:r>
            <a:r>
              <a:rPr kumimoji="1" lang="ja-JP" altLang="en-US" sz="1400" b="1" dirty="0" smtClean="0">
                <a:solidFill>
                  <a:schemeClr val="tx1"/>
                </a:solidFill>
              </a:rPr>
              <a:t>除く</a:t>
            </a:r>
            <a:endParaRPr kumimoji="1" lang="ja-JP" altLang="en-US" sz="1400" b="1" dirty="0">
              <a:solidFill>
                <a:schemeClr val="tx1"/>
              </a:solidFill>
            </a:endParaRPr>
          </a:p>
        </p:txBody>
      </p:sp>
      <p:grpSp>
        <p:nvGrpSpPr>
          <p:cNvPr id="3" name="グループ化 65"/>
          <p:cNvGrpSpPr/>
          <p:nvPr/>
        </p:nvGrpSpPr>
        <p:grpSpPr>
          <a:xfrm>
            <a:off x="4871928" y="1717396"/>
            <a:ext cx="4092560" cy="4839251"/>
            <a:chOff x="4818580" y="17572"/>
            <a:chExt cx="4044709" cy="5890910"/>
          </a:xfrm>
        </p:grpSpPr>
        <p:sp>
          <p:nvSpPr>
            <p:cNvPr id="35" name="角丸四角形 34"/>
            <p:cNvSpPr/>
            <p:nvPr/>
          </p:nvSpPr>
          <p:spPr>
            <a:xfrm>
              <a:off x="4830227" y="1443986"/>
              <a:ext cx="4032448" cy="4464496"/>
            </a:xfrm>
            <a:prstGeom prst="roundRect">
              <a:avLst>
                <a:gd name="adj" fmla="val 824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6040050" y="17572"/>
              <a:ext cx="1584176"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bg1"/>
                  </a:solidFill>
                </a:rPr>
                <a:t>総合区</a:t>
              </a:r>
              <a:endParaRPr kumimoji="1" lang="ja-JP" altLang="en-US" b="1" dirty="0">
                <a:solidFill>
                  <a:schemeClr val="bg1"/>
                </a:solidFill>
              </a:endParaRPr>
            </a:p>
          </p:txBody>
        </p:sp>
        <p:grpSp>
          <p:nvGrpSpPr>
            <p:cNvPr id="5" name="グループ化 36"/>
            <p:cNvGrpSpPr/>
            <p:nvPr/>
          </p:nvGrpSpPr>
          <p:grpSpPr>
            <a:xfrm>
              <a:off x="4818580" y="1882270"/>
              <a:ext cx="1507985" cy="1013809"/>
              <a:chOff x="180158" y="1342106"/>
              <a:chExt cx="1732867" cy="1218796"/>
            </a:xfrm>
          </p:grpSpPr>
          <p:pic>
            <p:nvPicPr>
              <p:cNvPr id="38" name="Picture 12" descr="ビジネスマン3-BLUE">
                <a:hlinkClick r:id="rId2"/>
              </p:cNvPr>
              <p:cNvPicPr>
                <a:picLocks noChangeAspect="1" noChangeArrowheads="1"/>
              </p:cNvPicPr>
              <p:nvPr/>
            </p:nvPicPr>
            <p:blipFill>
              <a:blip r:embed="rId3" cstate="print"/>
              <a:srcRect/>
              <a:stretch>
                <a:fillRect/>
              </a:stretch>
            </p:blipFill>
            <p:spPr bwMode="auto">
              <a:xfrm>
                <a:off x="180158" y="1344922"/>
                <a:ext cx="1222641" cy="1215980"/>
              </a:xfrm>
              <a:prstGeom prst="rect">
                <a:avLst/>
              </a:prstGeom>
              <a:noFill/>
            </p:spPr>
          </p:pic>
          <p:pic>
            <p:nvPicPr>
              <p:cNvPr id="39" name="Picture 2" descr="カジュアル女性3-BLACK"/>
              <p:cNvPicPr>
                <a:picLocks noChangeAspect="1" noChangeArrowheads="1"/>
              </p:cNvPicPr>
              <p:nvPr/>
            </p:nvPicPr>
            <p:blipFill>
              <a:blip r:embed="rId4" cstate="print"/>
              <a:srcRect/>
              <a:stretch>
                <a:fillRect/>
              </a:stretch>
            </p:blipFill>
            <p:spPr bwMode="auto">
              <a:xfrm>
                <a:off x="684215" y="1342106"/>
                <a:ext cx="1228810" cy="1214490"/>
              </a:xfrm>
              <a:prstGeom prst="rect">
                <a:avLst/>
              </a:prstGeom>
              <a:noFill/>
            </p:spPr>
          </p:pic>
        </p:grpSp>
        <p:pic>
          <p:nvPicPr>
            <p:cNvPr id="40" name="Picture 24" descr="地図-マンション-中古 イラストアイコン"/>
            <p:cNvPicPr>
              <a:picLocks noChangeAspect="1" noChangeArrowheads="1"/>
            </p:cNvPicPr>
            <p:nvPr/>
          </p:nvPicPr>
          <p:blipFill>
            <a:blip r:embed="rId5" cstate="print"/>
            <a:srcRect/>
            <a:stretch>
              <a:fillRect/>
            </a:stretch>
          </p:blipFill>
          <p:spPr bwMode="auto">
            <a:xfrm>
              <a:off x="7249873" y="2671179"/>
              <a:ext cx="1440160" cy="1481143"/>
            </a:xfrm>
            <a:prstGeom prst="rect">
              <a:avLst/>
            </a:prstGeom>
            <a:noFill/>
          </p:spPr>
        </p:pic>
        <p:sp>
          <p:nvSpPr>
            <p:cNvPr id="42" name="テキスト ボックス 41"/>
            <p:cNvSpPr txBox="1"/>
            <p:nvPr/>
          </p:nvSpPr>
          <p:spPr>
            <a:xfrm>
              <a:off x="5114891" y="1619299"/>
              <a:ext cx="937839" cy="412128"/>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区民</a:t>
              </a:r>
              <a:endParaRPr kumimoji="1" lang="ja-JP" altLang="en-US" sz="1600" b="1" dirty="0"/>
            </a:p>
          </p:txBody>
        </p:sp>
        <p:pic>
          <p:nvPicPr>
            <p:cNvPr id="53" name="Picture 4" descr="地図-アパート-新築 イラストアイコン"/>
            <p:cNvPicPr>
              <a:picLocks noChangeAspect="1" noChangeArrowheads="1"/>
            </p:cNvPicPr>
            <p:nvPr/>
          </p:nvPicPr>
          <p:blipFill>
            <a:blip r:embed="rId6" cstate="print"/>
            <a:srcRect/>
            <a:stretch>
              <a:fillRect/>
            </a:stretch>
          </p:blipFill>
          <p:spPr bwMode="auto">
            <a:xfrm>
              <a:off x="7249873" y="3986029"/>
              <a:ext cx="1440160" cy="1224137"/>
            </a:xfrm>
            <a:prstGeom prst="rect">
              <a:avLst/>
            </a:prstGeom>
            <a:noFill/>
          </p:spPr>
        </p:pic>
        <p:sp>
          <p:nvSpPr>
            <p:cNvPr id="54" name="角丸四角形 53"/>
            <p:cNvSpPr/>
            <p:nvPr/>
          </p:nvSpPr>
          <p:spPr>
            <a:xfrm>
              <a:off x="6969543" y="1794613"/>
              <a:ext cx="1821125" cy="3893102"/>
            </a:xfrm>
            <a:prstGeom prst="roundRect">
              <a:avLst/>
            </a:prstGeom>
            <a:noFill/>
            <a:ln w="5715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70"/>
            <p:cNvGrpSpPr/>
            <p:nvPr/>
          </p:nvGrpSpPr>
          <p:grpSpPr>
            <a:xfrm>
              <a:off x="4889836" y="4365104"/>
              <a:ext cx="1399624" cy="1368152"/>
              <a:chOff x="334260" y="4365104"/>
              <a:chExt cx="1399624" cy="1368152"/>
            </a:xfrm>
          </p:grpSpPr>
          <p:pic>
            <p:nvPicPr>
              <p:cNvPr id="72" name="Picture 2"/>
              <p:cNvPicPr>
                <a:picLocks noChangeAspect="1" noChangeArrowheads="1"/>
              </p:cNvPicPr>
              <p:nvPr/>
            </p:nvPicPr>
            <p:blipFill rotWithShape="1">
              <a:blip r:embed="rId7" cstate="print">
                <a:extLst>
                  <a:ext uri="{28A0092B-C50C-407E-A947-70E740481C1C}">
                    <a14:useLocalDpi xmlns:a14="http://schemas.microsoft.com/office/drawing/2010/main" xmlns="" val="0"/>
                  </a:ext>
                </a:extLst>
              </a:blip>
              <a:srcRect l="3439" r="9786"/>
              <a:stretch/>
            </p:blipFill>
            <p:spPr bwMode="auto">
              <a:xfrm>
                <a:off x="683568" y="4365104"/>
                <a:ext cx="1050316" cy="7200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73" name="irc_mi" descr="関連画像">
                <a:hlinkClick r:id="rId8"/>
              </p:cNvPr>
              <p:cNvPicPr/>
              <p:nvPr/>
            </p:nvPicPr>
            <p:blipFill>
              <a:blip r:embed="rId9" cstate="print">
                <a:extLst>
                  <a:ext uri="{28A0092B-C50C-407E-A947-70E740481C1C}">
                    <a14:useLocalDpi xmlns:a14="http://schemas.microsoft.com/office/drawing/2010/main" xmlns="" val="0"/>
                  </a:ext>
                </a:extLst>
              </a:blip>
              <a:srcRect/>
              <a:stretch>
                <a:fillRect/>
              </a:stretch>
            </p:blipFill>
            <p:spPr bwMode="auto">
              <a:xfrm>
                <a:off x="683568" y="5085184"/>
                <a:ext cx="1050316" cy="648072"/>
              </a:xfrm>
              <a:prstGeom prst="rect">
                <a:avLst/>
              </a:prstGeom>
              <a:noFill/>
              <a:ln>
                <a:noFill/>
              </a:ln>
            </p:spPr>
          </p:pic>
          <p:sp>
            <p:nvSpPr>
              <p:cNvPr id="74" name="正方形/長方形 73"/>
              <p:cNvSpPr/>
              <p:nvPr/>
            </p:nvSpPr>
            <p:spPr>
              <a:xfrm>
                <a:off x="334260" y="4408976"/>
                <a:ext cx="360040"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補修</a:t>
                </a:r>
                <a:endParaRPr kumimoji="1" lang="ja-JP" altLang="en-US" sz="1400" b="1" dirty="0">
                  <a:solidFill>
                    <a:schemeClr val="tx1"/>
                  </a:solidFill>
                </a:endParaRPr>
              </a:p>
            </p:txBody>
          </p:sp>
          <p:sp>
            <p:nvSpPr>
              <p:cNvPr id="75" name="正方形/長方形 74"/>
              <p:cNvSpPr/>
              <p:nvPr/>
            </p:nvSpPr>
            <p:spPr>
              <a:xfrm>
                <a:off x="335928" y="5085184"/>
                <a:ext cx="360040"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剪定</a:t>
                </a:r>
                <a:endParaRPr kumimoji="1" lang="ja-JP" altLang="en-US" sz="1400" b="1" dirty="0">
                  <a:solidFill>
                    <a:schemeClr val="tx1"/>
                  </a:solidFill>
                </a:endParaRPr>
              </a:p>
            </p:txBody>
          </p:sp>
        </p:grpSp>
        <p:sp>
          <p:nvSpPr>
            <p:cNvPr id="43" name="テキスト ボックス 42"/>
            <p:cNvSpPr txBox="1"/>
            <p:nvPr/>
          </p:nvSpPr>
          <p:spPr>
            <a:xfrm>
              <a:off x="6895773" y="1969926"/>
              <a:ext cx="1967516" cy="711857"/>
            </a:xfrm>
            <a:prstGeom prst="rect">
              <a:avLst/>
            </a:prstGeom>
            <a:noFill/>
            <a:ln>
              <a:noFill/>
            </a:ln>
            <a:effectLst>
              <a:innerShdw blurRad="139700">
                <a:schemeClr val="bg1"/>
              </a:innerShdw>
            </a:effectLst>
          </p:spPr>
          <p:txBody>
            <a:bodyPr wrap="square" rtlCol="0">
              <a:spAutoFit/>
            </a:bodyPr>
            <a:lstStyle/>
            <a:p>
              <a:pPr algn="ctr"/>
              <a:r>
                <a:rPr kumimoji="1" lang="ja-JP" altLang="en-US" b="1" dirty="0" smtClean="0"/>
                <a:t>総合区役所</a:t>
              </a:r>
              <a:endParaRPr kumimoji="1" lang="en-US" altLang="ja-JP" b="1" dirty="0" smtClean="0"/>
            </a:p>
            <a:p>
              <a:pPr algn="ctr"/>
              <a:r>
                <a:rPr kumimoji="1" lang="ja-JP" altLang="en-US" sz="1400" b="1" dirty="0" smtClean="0"/>
                <a:t>（工営所・公園事務所）</a:t>
              </a:r>
              <a:endParaRPr kumimoji="1" lang="ja-JP" altLang="en-US" sz="1400" b="1" dirty="0"/>
            </a:p>
          </p:txBody>
        </p:sp>
        <p:sp>
          <p:nvSpPr>
            <p:cNvPr id="41" name="右矢印 40"/>
            <p:cNvSpPr/>
            <p:nvPr/>
          </p:nvSpPr>
          <p:spPr>
            <a:xfrm>
              <a:off x="6083830" y="2145239"/>
              <a:ext cx="864096" cy="79208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相談</a:t>
              </a:r>
              <a:endParaRPr kumimoji="1" lang="ja-JP" altLang="en-US" sz="1600" b="1" dirty="0"/>
            </a:p>
          </p:txBody>
        </p:sp>
        <p:sp>
          <p:nvSpPr>
            <p:cNvPr id="47" name="左矢印 46"/>
            <p:cNvSpPr/>
            <p:nvPr/>
          </p:nvSpPr>
          <p:spPr>
            <a:xfrm>
              <a:off x="6379388" y="4511969"/>
              <a:ext cx="864096" cy="1135036"/>
            </a:xfrm>
            <a:prstGeom prst="leftArrow">
              <a:avLst>
                <a:gd name="adj1" fmla="val 50000"/>
                <a:gd name="adj2" fmla="val 31603"/>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bg1"/>
                  </a:solidFill>
                </a:rPr>
                <a:t>素早く</a:t>
              </a:r>
              <a:endParaRPr kumimoji="1" lang="en-US" altLang="ja-JP" sz="1400" b="1" dirty="0" smtClean="0">
                <a:solidFill>
                  <a:schemeClr val="bg1"/>
                </a:solidFill>
              </a:endParaRPr>
            </a:p>
            <a:p>
              <a:pPr algn="ctr"/>
              <a:r>
                <a:rPr kumimoji="1" lang="ja-JP" altLang="en-US" sz="1400" b="1" dirty="0" smtClean="0">
                  <a:solidFill>
                    <a:schemeClr val="bg1"/>
                  </a:solidFill>
                </a:rPr>
                <a:t>対応</a:t>
              </a:r>
              <a:endParaRPr kumimoji="1" lang="ja-JP" altLang="en-US" sz="1400" b="1" dirty="0">
                <a:solidFill>
                  <a:schemeClr val="bg1"/>
                </a:solidFill>
              </a:endParaRPr>
            </a:p>
          </p:txBody>
        </p:sp>
      </p:grpSp>
      <p:grpSp>
        <p:nvGrpSpPr>
          <p:cNvPr id="8" name="グループ化 76"/>
          <p:cNvGrpSpPr/>
          <p:nvPr/>
        </p:nvGrpSpPr>
        <p:grpSpPr>
          <a:xfrm>
            <a:off x="251520" y="1728518"/>
            <a:ext cx="4251154" cy="4837089"/>
            <a:chOff x="221716" y="-56544"/>
            <a:chExt cx="4131093" cy="5888276"/>
          </a:xfrm>
        </p:grpSpPr>
        <p:grpSp>
          <p:nvGrpSpPr>
            <p:cNvPr id="11" name="グループ化 59"/>
            <p:cNvGrpSpPr/>
            <p:nvPr/>
          </p:nvGrpSpPr>
          <p:grpSpPr>
            <a:xfrm>
              <a:off x="221716" y="-56544"/>
              <a:ext cx="4062252" cy="5888276"/>
              <a:chOff x="221716" y="-56544"/>
              <a:chExt cx="4062252" cy="5888276"/>
            </a:xfrm>
          </p:grpSpPr>
          <p:sp>
            <p:nvSpPr>
              <p:cNvPr id="6" name="角丸四角形 5"/>
              <p:cNvSpPr/>
              <p:nvPr/>
            </p:nvSpPr>
            <p:spPr>
              <a:xfrm>
                <a:off x="221716" y="1367236"/>
                <a:ext cx="4062252" cy="4464496"/>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1475798" y="-56544"/>
                <a:ext cx="1584176" cy="432048"/>
              </a:xfrm>
              <a:prstGeom prst="rect">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rPr>
                  <a:t>現　在</a:t>
                </a:r>
                <a:endParaRPr kumimoji="1" lang="ja-JP" altLang="en-US" b="1" dirty="0">
                  <a:solidFill>
                    <a:schemeClr val="tx1"/>
                  </a:solidFill>
                </a:endParaRPr>
              </a:p>
            </p:txBody>
          </p:sp>
          <p:pic>
            <p:nvPicPr>
              <p:cNvPr id="18" name="Picture 24" descr="地図-マンション-中古 イラストアイコン"/>
              <p:cNvPicPr>
                <a:picLocks noChangeAspect="1" noChangeArrowheads="1"/>
              </p:cNvPicPr>
              <p:nvPr/>
            </p:nvPicPr>
            <p:blipFill>
              <a:blip r:embed="rId5" cstate="print"/>
              <a:srcRect/>
              <a:stretch>
                <a:fillRect/>
              </a:stretch>
            </p:blipFill>
            <p:spPr bwMode="auto">
              <a:xfrm>
                <a:off x="2669988" y="1799284"/>
                <a:ext cx="1481143" cy="1481143"/>
              </a:xfrm>
              <a:prstGeom prst="rect">
                <a:avLst/>
              </a:prstGeom>
              <a:noFill/>
            </p:spPr>
          </p:pic>
          <p:sp>
            <p:nvSpPr>
              <p:cNvPr id="19" name="右矢印 18"/>
              <p:cNvSpPr/>
              <p:nvPr/>
            </p:nvSpPr>
            <p:spPr>
              <a:xfrm>
                <a:off x="1827124" y="2095717"/>
                <a:ext cx="864096" cy="79208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相談</a:t>
                </a:r>
                <a:endParaRPr kumimoji="1" lang="ja-JP" altLang="en-US" sz="1600" b="1" dirty="0"/>
              </a:p>
            </p:txBody>
          </p:sp>
          <p:sp>
            <p:nvSpPr>
              <p:cNvPr id="21" name="テキスト ボックス 20"/>
              <p:cNvSpPr txBox="1"/>
              <p:nvPr/>
            </p:nvSpPr>
            <p:spPr>
              <a:xfrm>
                <a:off x="2770132" y="1655267"/>
                <a:ext cx="1296144" cy="412128"/>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区役所</a:t>
                </a:r>
                <a:endParaRPr kumimoji="1" lang="ja-JP" altLang="en-US" sz="1600" b="1" dirty="0"/>
              </a:p>
            </p:txBody>
          </p:sp>
          <p:sp>
            <p:nvSpPr>
              <p:cNvPr id="24" name="上下矢印 23"/>
              <p:cNvSpPr/>
              <p:nvPr/>
            </p:nvSpPr>
            <p:spPr>
              <a:xfrm>
                <a:off x="3462076" y="3099007"/>
                <a:ext cx="576064" cy="1110012"/>
              </a:xfrm>
              <a:prstGeom prst="upDownArrow">
                <a:avLst>
                  <a:gd name="adj1" fmla="val 50000"/>
                  <a:gd name="adj2" fmla="val 3263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 name="左矢印 26"/>
              <p:cNvSpPr/>
              <p:nvPr/>
            </p:nvSpPr>
            <p:spPr>
              <a:xfrm>
                <a:off x="1835696" y="4679604"/>
                <a:ext cx="864096" cy="792088"/>
              </a:xfrm>
              <a:prstGeom prst="leftArrow">
                <a:avLst>
                  <a:gd name="adj1" fmla="val 50000"/>
                  <a:gd name="adj2" fmla="val 4289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rPr>
                  <a:t>対応</a:t>
                </a:r>
                <a:endParaRPr kumimoji="1" lang="ja-JP" altLang="en-US" sz="1600" b="1" dirty="0">
                  <a:solidFill>
                    <a:schemeClr val="bg1"/>
                  </a:solidFill>
                </a:endParaRPr>
              </a:p>
            </p:txBody>
          </p:sp>
          <p:sp>
            <p:nvSpPr>
              <p:cNvPr id="29" name="下矢印 28"/>
              <p:cNvSpPr/>
              <p:nvPr/>
            </p:nvSpPr>
            <p:spPr>
              <a:xfrm>
                <a:off x="2814004" y="3153019"/>
                <a:ext cx="576064" cy="1040097"/>
              </a:xfrm>
              <a:prstGeom prst="downArrow">
                <a:avLst>
                  <a:gd name="adj1" fmla="val 50000"/>
                  <a:gd name="adj2" fmla="val 3046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正方形/長方形 29"/>
              <p:cNvSpPr/>
              <p:nvPr/>
            </p:nvSpPr>
            <p:spPr>
              <a:xfrm>
                <a:off x="2712192" y="3461064"/>
                <a:ext cx="1440160"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連絡・意見調整</a:t>
                </a:r>
                <a:endParaRPr kumimoji="1" lang="ja-JP" altLang="en-US" sz="1400" b="1" dirty="0">
                  <a:solidFill>
                    <a:schemeClr val="tx1"/>
                  </a:solidFill>
                </a:endParaRPr>
              </a:p>
            </p:txBody>
          </p:sp>
          <p:grpSp>
            <p:nvGrpSpPr>
              <p:cNvPr id="15" name="グループ化 69"/>
              <p:cNvGrpSpPr/>
              <p:nvPr/>
            </p:nvGrpSpPr>
            <p:grpSpPr>
              <a:xfrm>
                <a:off x="348328" y="4365104"/>
                <a:ext cx="1399624" cy="1368152"/>
                <a:chOff x="334260" y="4365104"/>
                <a:chExt cx="1399624" cy="1368152"/>
              </a:xfrm>
            </p:grpSpPr>
            <p:pic>
              <p:nvPicPr>
                <p:cNvPr id="26" name="Picture 2"/>
                <p:cNvPicPr>
                  <a:picLocks noChangeAspect="1" noChangeArrowheads="1"/>
                </p:cNvPicPr>
                <p:nvPr/>
              </p:nvPicPr>
              <p:blipFill rotWithShape="1">
                <a:blip r:embed="rId7" cstate="print">
                  <a:extLst>
                    <a:ext uri="{28A0092B-C50C-407E-A947-70E740481C1C}">
                      <a14:useLocalDpi xmlns:a14="http://schemas.microsoft.com/office/drawing/2010/main" xmlns="" val="0"/>
                    </a:ext>
                  </a:extLst>
                </a:blip>
                <a:srcRect l="3439" r="9786"/>
                <a:stretch/>
              </p:blipFill>
              <p:spPr bwMode="auto">
                <a:xfrm>
                  <a:off x="683568" y="4365104"/>
                  <a:ext cx="1050316" cy="7200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65" name="irc_mi" descr="関連画像">
                  <a:hlinkClick r:id="rId8"/>
                </p:cNvPr>
                <p:cNvPicPr/>
                <p:nvPr/>
              </p:nvPicPr>
              <p:blipFill>
                <a:blip r:embed="rId10" cstate="print">
                  <a:extLst>
                    <a:ext uri="{28A0092B-C50C-407E-A947-70E740481C1C}">
                      <a14:useLocalDpi xmlns:a14="http://schemas.microsoft.com/office/drawing/2010/main" xmlns="" val="0"/>
                    </a:ext>
                  </a:extLst>
                </a:blip>
                <a:srcRect/>
                <a:stretch>
                  <a:fillRect/>
                </a:stretch>
              </p:blipFill>
              <p:spPr bwMode="auto">
                <a:xfrm>
                  <a:off x="683568" y="5085184"/>
                  <a:ext cx="1050316" cy="648072"/>
                </a:xfrm>
                <a:prstGeom prst="rect">
                  <a:avLst/>
                </a:prstGeom>
                <a:noFill/>
                <a:ln>
                  <a:noFill/>
                </a:ln>
              </p:spPr>
            </p:pic>
            <p:sp>
              <p:nvSpPr>
                <p:cNvPr id="68" name="正方形/長方形 67"/>
                <p:cNvSpPr/>
                <p:nvPr/>
              </p:nvSpPr>
              <p:spPr>
                <a:xfrm>
                  <a:off x="334260" y="4408976"/>
                  <a:ext cx="360040"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補修</a:t>
                  </a:r>
                  <a:endParaRPr kumimoji="1" lang="ja-JP" altLang="en-US" sz="1400" b="1" dirty="0">
                    <a:solidFill>
                      <a:schemeClr val="tx1"/>
                    </a:solidFill>
                  </a:endParaRPr>
                </a:p>
              </p:txBody>
            </p:sp>
            <p:sp>
              <p:nvSpPr>
                <p:cNvPr id="69" name="正方形/長方形 68"/>
                <p:cNvSpPr/>
                <p:nvPr/>
              </p:nvSpPr>
              <p:spPr>
                <a:xfrm>
                  <a:off x="335928" y="5085184"/>
                  <a:ext cx="360040"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剪定</a:t>
                  </a:r>
                  <a:endParaRPr kumimoji="1" lang="ja-JP" altLang="en-US" sz="1400" b="1" dirty="0">
                    <a:solidFill>
                      <a:schemeClr val="tx1"/>
                    </a:solidFill>
                  </a:endParaRPr>
                </a:p>
              </p:txBody>
            </p:sp>
          </p:grpSp>
        </p:grpSp>
        <p:sp>
          <p:nvSpPr>
            <p:cNvPr id="67" name="テキスト ボックス 66"/>
            <p:cNvSpPr txBox="1"/>
            <p:nvPr/>
          </p:nvSpPr>
          <p:spPr>
            <a:xfrm>
              <a:off x="2139723" y="4174882"/>
              <a:ext cx="2213086" cy="711857"/>
            </a:xfrm>
            <a:prstGeom prst="rect">
              <a:avLst/>
            </a:prstGeom>
            <a:noFill/>
            <a:ln>
              <a:noFill/>
            </a:ln>
            <a:effectLst>
              <a:innerShdw blurRad="139700">
                <a:schemeClr val="bg1"/>
              </a:innerShdw>
            </a:effectLst>
          </p:spPr>
          <p:txBody>
            <a:bodyPr wrap="square" rtlCol="0">
              <a:spAutoFit/>
            </a:bodyPr>
            <a:lstStyle/>
            <a:p>
              <a:pPr algn="ctr"/>
              <a:r>
                <a:rPr lang="ja-JP" altLang="en-US" sz="1600" b="1" dirty="0" smtClean="0"/>
                <a:t>市役所</a:t>
              </a:r>
              <a:endParaRPr lang="en-US" altLang="ja-JP" sz="1600" b="1" dirty="0" smtClean="0"/>
            </a:p>
            <a:p>
              <a:pPr algn="ctr"/>
              <a:r>
                <a:rPr lang="ja-JP" altLang="en-US" sz="1600" b="1" dirty="0" smtClean="0"/>
                <a:t>（工営</a:t>
              </a:r>
              <a:r>
                <a:rPr kumimoji="1" lang="ja-JP" altLang="en-US" sz="1600" b="1" dirty="0" smtClean="0"/>
                <a:t>所・</a:t>
              </a:r>
              <a:r>
                <a:rPr lang="ja-JP" altLang="en-US" sz="1600" b="1" dirty="0" smtClean="0"/>
                <a:t>公園事務所）</a:t>
              </a:r>
              <a:endParaRPr kumimoji="1" lang="ja-JP" altLang="en-US" sz="1600" b="1" dirty="0"/>
            </a:p>
          </p:txBody>
        </p:sp>
        <p:pic>
          <p:nvPicPr>
            <p:cNvPr id="76" name="Picture 4" descr="地図-アパート-新築 イラストアイコン"/>
            <p:cNvPicPr>
              <a:picLocks noChangeAspect="1" noChangeArrowheads="1"/>
            </p:cNvPicPr>
            <p:nvPr/>
          </p:nvPicPr>
          <p:blipFill>
            <a:blip r:embed="rId6" cstate="print"/>
            <a:srcRect/>
            <a:stretch>
              <a:fillRect/>
            </a:stretch>
          </p:blipFill>
          <p:spPr bwMode="auto">
            <a:xfrm>
              <a:off x="2656110" y="4599626"/>
              <a:ext cx="1440160" cy="1224137"/>
            </a:xfrm>
            <a:prstGeom prst="rect">
              <a:avLst/>
            </a:prstGeom>
            <a:noFill/>
          </p:spPr>
        </p:pic>
      </p:grpSp>
      <p:sp>
        <p:nvSpPr>
          <p:cNvPr id="84" name="角丸四角形 83"/>
          <p:cNvSpPr/>
          <p:nvPr/>
        </p:nvSpPr>
        <p:spPr bwMode="auto">
          <a:xfrm>
            <a:off x="251520" y="2127734"/>
            <a:ext cx="4251154" cy="703489"/>
          </a:xfrm>
          <a:prstGeom prst="roundRect">
            <a:avLst>
              <a:gd name="adj" fmla="val 25039"/>
            </a:avLst>
          </a:prstGeom>
          <a:solidFill>
            <a:schemeClr val="accent1">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○区民からの相談受付は、区役所・工営所・公園事務所で実施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○相談内容は、区役所</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と</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市役所の間で連絡・意見調整</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○補修などの対応は、市役所で実施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角丸四角形 84"/>
          <p:cNvSpPr/>
          <p:nvPr/>
        </p:nvSpPr>
        <p:spPr bwMode="auto">
          <a:xfrm>
            <a:off x="4883713" y="2127734"/>
            <a:ext cx="3960440" cy="689421"/>
          </a:xfrm>
          <a:prstGeom prst="roundRect">
            <a:avLst>
              <a:gd name="adj" fmla="val 25039"/>
            </a:avLst>
          </a:prstGeom>
          <a:solidFill>
            <a:schemeClr val="accent1">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○区民からの相談から対応まで区役所で一元的に実施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pic>
        <p:nvPicPr>
          <p:cNvPr id="79" name="Picture 12" descr="ビジネスマン3-BLUE">
            <a:hlinkClick r:id="rId2"/>
          </p:cNvPr>
          <p:cNvPicPr>
            <a:picLocks noChangeAspect="1" noChangeArrowheads="1"/>
          </p:cNvPicPr>
          <p:nvPr/>
        </p:nvPicPr>
        <p:blipFill>
          <a:blip r:embed="rId3" cstate="print"/>
          <a:srcRect/>
          <a:stretch>
            <a:fillRect/>
          </a:stretch>
        </p:blipFill>
        <p:spPr bwMode="auto">
          <a:xfrm>
            <a:off x="343216" y="3280931"/>
            <a:ext cx="1076560" cy="830897"/>
          </a:xfrm>
          <a:prstGeom prst="rect">
            <a:avLst/>
          </a:prstGeom>
          <a:noFill/>
        </p:spPr>
      </p:pic>
      <p:pic>
        <p:nvPicPr>
          <p:cNvPr id="80" name="Picture 2" descr="カジュアル女性3-BLACK"/>
          <p:cNvPicPr>
            <a:picLocks noChangeAspect="1" noChangeArrowheads="1"/>
          </p:cNvPicPr>
          <p:nvPr/>
        </p:nvPicPr>
        <p:blipFill>
          <a:blip r:embed="rId4" cstate="print"/>
          <a:srcRect/>
          <a:stretch>
            <a:fillRect/>
          </a:stretch>
        </p:blipFill>
        <p:spPr bwMode="auto">
          <a:xfrm>
            <a:off x="787048" y="3279007"/>
            <a:ext cx="1081992" cy="829879"/>
          </a:xfrm>
          <a:prstGeom prst="rect">
            <a:avLst/>
          </a:prstGeom>
          <a:noFill/>
        </p:spPr>
      </p:pic>
      <p:sp>
        <p:nvSpPr>
          <p:cNvPr id="81" name="テキスト ボックス 80"/>
          <p:cNvSpPr txBox="1"/>
          <p:nvPr/>
        </p:nvSpPr>
        <p:spPr>
          <a:xfrm>
            <a:off x="643032" y="3062983"/>
            <a:ext cx="948934" cy="338554"/>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区民</a:t>
            </a:r>
            <a:endParaRPr kumimoji="1" lang="ja-JP" altLang="en-US" sz="1600" b="1" dirty="0"/>
          </a:p>
        </p:txBody>
      </p:sp>
      <p:grpSp>
        <p:nvGrpSpPr>
          <p:cNvPr id="16" name="グループ化 69"/>
          <p:cNvGrpSpPr/>
          <p:nvPr/>
        </p:nvGrpSpPr>
        <p:grpSpPr>
          <a:xfrm>
            <a:off x="167111" y="4099767"/>
            <a:ext cx="2521498" cy="755861"/>
            <a:chOff x="651983" y="4070069"/>
            <a:chExt cx="1629052" cy="997870"/>
          </a:xfrm>
        </p:grpSpPr>
        <p:sp>
          <p:nvSpPr>
            <p:cNvPr id="83" name="雲形吹き出し 82"/>
            <p:cNvSpPr/>
            <p:nvPr/>
          </p:nvSpPr>
          <p:spPr>
            <a:xfrm>
              <a:off x="651983" y="4070069"/>
              <a:ext cx="1629052" cy="997870"/>
            </a:xfrm>
            <a:prstGeom prst="cloudCallout">
              <a:avLst>
                <a:gd name="adj1" fmla="val -11807"/>
                <a:gd name="adj2" fmla="val -7294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正方形/長方形 85"/>
            <p:cNvSpPr/>
            <p:nvPr/>
          </p:nvSpPr>
          <p:spPr>
            <a:xfrm>
              <a:off x="752552" y="4218885"/>
              <a:ext cx="1473478" cy="6506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道路の</a:t>
              </a:r>
              <a:r>
                <a:rPr lang="ja-JP" altLang="en-US" sz="1400" b="1" dirty="0" smtClean="0">
                  <a:solidFill>
                    <a:schemeClr val="bg1"/>
                  </a:solidFill>
                </a:rPr>
                <a:t>穴</a:t>
              </a:r>
              <a:r>
                <a:rPr lang="ja-JP" altLang="en-US" sz="1400" b="1" dirty="0" err="1" smtClean="0">
                  <a:solidFill>
                    <a:schemeClr val="bg1"/>
                  </a:solidFill>
                </a:rPr>
                <a:t>ぼ</a:t>
              </a:r>
              <a:r>
                <a:rPr lang="ja-JP" altLang="en-US" sz="1400" b="1" dirty="0" smtClean="0">
                  <a:solidFill>
                    <a:schemeClr val="bg1"/>
                  </a:solidFill>
                </a:rPr>
                <a:t>こ</a:t>
              </a:r>
              <a:r>
                <a:rPr kumimoji="1" lang="ja-JP" altLang="en-US" sz="1400" b="1" dirty="0" smtClean="0">
                  <a:solidFill>
                    <a:schemeClr val="bg1"/>
                  </a:solidFill>
                </a:rPr>
                <a:t>が危ない！</a:t>
              </a:r>
              <a:endParaRPr kumimoji="1" lang="en-US" altLang="ja-JP" sz="1400" b="1" dirty="0" smtClean="0">
                <a:solidFill>
                  <a:schemeClr val="bg1"/>
                </a:solidFill>
              </a:endParaRPr>
            </a:p>
            <a:p>
              <a:r>
                <a:rPr lang="ja-JP" altLang="en-US" sz="1400" b="1" dirty="0" smtClean="0">
                  <a:solidFill>
                    <a:schemeClr val="bg1"/>
                  </a:solidFill>
                </a:rPr>
                <a:t>公園の樹木が伸びすぎ！</a:t>
              </a:r>
              <a:endParaRPr kumimoji="1" lang="en-US" altLang="ja-JP" sz="1400" b="1" dirty="0" smtClean="0">
                <a:solidFill>
                  <a:schemeClr val="bg1"/>
                </a:solidFill>
              </a:endParaRPr>
            </a:p>
          </p:txBody>
        </p:sp>
      </p:grpSp>
      <p:sp>
        <p:nvSpPr>
          <p:cNvPr id="59" name="正方形/長方形 58"/>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５　総合区政の運営イメージ</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1" name="テキスト ボックス 60"/>
          <p:cNvSpPr txBox="1"/>
          <p:nvPr/>
        </p:nvSpPr>
        <p:spPr>
          <a:xfrm>
            <a:off x="-108520" y="42165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具体例 ②　）</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１１</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63" name="右矢印 62"/>
          <p:cNvSpPr/>
          <p:nvPr/>
        </p:nvSpPr>
        <p:spPr>
          <a:xfrm>
            <a:off x="1869040" y="4838717"/>
            <a:ext cx="783993" cy="650683"/>
          </a:xfrm>
          <a:prstGeom prst="rightArrow">
            <a:avLst/>
          </a:prstGeom>
          <a:solidFill>
            <a:schemeClr val="accent1"/>
          </a:solidFill>
          <a:ln>
            <a:noFill/>
          </a:ln>
          <a:scene3d>
            <a:camera prst="orthographicFront">
              <a:rot lat="0" lon="0" rev="189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相談</a:t>
            </a:r>
            <a:endParaRPr kumimoji="1" lang="ja-JP" altLang="en-US" sz="1600" b="1" dirty="0"/>
          </a:p>
        </p:txBody>
      </p:sp>
      <p:grpSp>
        <p:nvGrpSpPr>
          <p:cNvPr id="17" name="グループ化 69"/>
          <p:cNvGrpSpPr/>
          <p:nvPr/>
        </p:nvGrpSpPr>
        <p:grpSpPr>
          <a:xfrm>
            <a:off x="4909189" y="4149080"/>
            <a:ext cx="2474249" cy="755861"/>
            <a:chOff x="651983" y="4070069"/>
            <a:chExt cx="1634774" cy="997870"/>
          </a:xfrm>
        </p:grpSpPr>
        <p:sp>
          <p:nvSpPr>
            <p:cNvPr id="66" name="雲形吹き出し 65"/>
            <p:cNvSpPr/>
            <p:nvPr/>
          </p:nvSpPr>
          <p:spPr>
            <a:xfrm>
              <a:off x="651983" y="4070069"/>
              <a:ext cx="1634774" cy="997870"/>
            </a:xfrm>
            <a:prstGeom prst="cloudCallout">
              <a:avLst>
                <a:gd name="adj1" fmla="val -16036"/>
                <a:gd name="adj2" fmla="val -7466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正方形/長方形 70"/>
            <p:cNvSpPr/>
            <p:nvPr/>
          </p:nvSpPr>
          <p:spPr>
            <a:xfrm>
              <a:off x="768261" y="4247066"/>
              <a:ext cx="1482428" cy="6506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道路の</a:t>
              </a:r>
              <a:r>
                <a:rPr lang="ja-JP" altLang="en-US" sz="1400" b="1" dirty="0" smtClean="0">
                  <a:solidFill>
                    <a:schemeClr val="bg1"/>
                  </a:solidFill>
                </a:rPr>
                <a:t>穴</a:t>
              </a:r>
              <a:r>
                <a:rPr lang="ja-JP" altLang="en-US" sz="1400" b="1" dirty="0" err="1" smtClean="0">
                  <a:solidFill>
                    <a:schemeClr val="bg1"/>
                  </a:solidFill>
                </a:rPr>
                <a:t>ぼ</a:t>
              </a:r>
              <a:r>
                <a:rPr lang="ja-JP" altLang="en-US" sz="1400" b="1" dirty="0" smtClean="0">
                  <a:solidFill>
                    <a:schemeClr val="bg1"/>
                  </a:solidFill>
                </a:rPr>
                <a:t>こ</a:t>
              </a:r>
              <a:r>
                <a:rPr kumimoji="1" lang="ja-JP" altLang="en-US" sz="1400" b="1" dirty="0" smtClean="0">
                  <a:solidFill>
                    <a:schemeClr val="bg1"/>
                  </a:solidFill>
                </a:rPr>
                <a:t>が危ない！</a:t>
              </a:r>
              <a:endParaRPr kumimoji="1" lang="en-US" altLang="ja-JP" sz="1400" b="1" dirty="0" smtClean="0">
                <a:solidFill>
                  <a:schemeClr val="bg1"/>
                </a:solidFill>
              </a:endParaRPr>
            </a:p>
            <a:p>
              <a:r>
                <a:rPr lang="ja-JP" altLang="en-US" sz="1400" b="1" dirty="0" smtClean="0">
                  <a:solidFill>
                    <a:schemeClr val="bg1"/>
                  </a:solidFill>
                </a:rPr>
                <a:t>公園の樹木が伸びすぎ！</a:t>
              </a:r>
              <a:endParaRPr kumimoji="1" lang="en-US" altLang="ja-JP" sz="1400" b="1" dirty="0" smtClean="0">
                <a:solidFill>
                  <a:schemeClr val="bg1"/>
                </a:solidFill>
              </a:endParaRPr>
            </a:p>
          </p:txBody>
        </p:sp>
      </p:grpSp>
      <p:grpSp>
        <p:nvGrpSpPr>
          <p:cNvPr id="20" name="グループ化 51"/>
          <p:cNvGrpSpPr/>
          <p:nvPr/>
        </p:nvGrpSpPr>
        <p:grpSpPr>
          <a:xfrm>
            <a:off x="6912768" y="5663118"/>
            <a:ext cx="2051720" cy="1150258"/>
            <a:chOff x="6228184" y="4782276"/>
            <a:chExt cx="2448272" cy="1725387"/>
          </a:xfrm>
        </p:grpSpPr>
        <p:sp>
          <p:nvSpPr>
            <p:cNvPr id="82" name="星 24 81"/>
            <p:cNvSpPr/>
            <p:nvPr/>
          </p:nvSpPr>
          <p:spPr>
            <a:xfrm>
              <a:off x="6228184" y="4782276"/>
              <a:ext cx="2448272" cy="1725387"/>
            </a:xfrm>
            <a:prstGeom prst="star24">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87" name="正方形/長方形 86"/>
            <p:cNvSpPr/>
            <p:nvPr/>
          </p:nvSpPr>
          <p:spPr>
            <a:xfrm>
              <a:off x="6603063" y="5067123"/>
              <a:ext cx="1718511" cy="10801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bg1"/>
                  </a:solidFill>
                </a:rPr>
                <a:t>区が</a:t>
              </a:r>
              <a:endParaRPr kumimoji="1" lang="en-US" altLang="ja-JP" sz="1400" b="1" dirty="0" smtClean="0">
                <a:solidFill>
                  <a:schemeClr val="bg1"/>
                </a:solidFill>
              </a:endParaRPr>
            </a:p>
            <a:p>
              <a:pPr algn="ctr"/>
              <a:r>
                <a:rPr kumimoji="1" lang="ja-JP" altLang="en-US" sz="1400" b="1" dirty="0" smtClean="0">
                  <a:solidFill>
                    <a:schemeClr val="bg1"/>
                  </a:solidFill>
                </a:rPr>
                <a:t>ワンストップで</a:t>
              </a:r>
              <a:endParaRPr kumimoji="1" lang="en-US" altLang="ja-JP" sz="1400" b="1" dirty="0" smtClean="0">
                <a:solidFill>
                  <a:schemeClr val="bg1"/>
                </a:solidFill>
              </a:endParaRPr>
            </a:p>
            <a:p>
              <a:pPr algn="ctr"/>
              <a:r>
                <a:rPr lang="ja-JP" altLang="en-US" sz="1400" b="1" dirty="0" smtClean="0">
                  <a:solidFill>
                    <a:schemeClr val="bg1"/>
                  </a:solidFill>
                </a:rPr>
                <a:t>総合的に</a:t>
              </a:r>
              <a:r>
                <a:rPr kumimoji="1" lang="ja-JP" altLang="en-US" sz="1400" b="1" dirty="0" smtClean="0">
                  <a:solidFill>
                    <a:schemeClr val="bg1"/>
                  </a:solidFill>
                </a:rPr>
                <a:t>判断</a:t>
              </a:r>
              <a:endParaRPr kumimoji="1" lang="ja-JP" altLang="en-US" sz="1400" b="1" dirty="0">
                <a:solidFill>
                  <a:schemeClr val="bg1"/>
                </a:solidFill>
              </a:endParaRPr>
            </a:p>
          </p:txBody>
        </p:sp>
      </p:grpSp>
    </p:spTree>
    <p:extLst>
      <p:ext uri="{BB962C8B-B14F-4D97-AF65-F5344CB8AC3E}">
        <p14:creationId xmlns:p14="http://schemas.microsoft.com/office/powerpoint/2010/main" xmlns="" val="48302655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二等辺三角形 9"/>
          <p:cNvSpPr/>
          <p:nvPr/>
        </p:nvSpPr>
        <p:spPr>
          <a:xfrm>
            <a:off x="2921182" y="4106393"/>
            <a:ext cx="3162985" cy="327694"/>
          </a:xfrm>
          <a:prstGeom prst="triangle">
            <a:avLst/>
          </a:prstGeom>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58"/>
          <p:cNvGrpSpPr/>
          <p:nvPr/>
        </p:nvGrpSpPr>
        <p:grpSpPr>
          <a:xfrm>
            <a:off x="4067944" y="770967"/>
            <a:ext cx="4608513" cy="576065"/>
            <a:chOff x="1633567" y="6136028"/>
            <a:chExt cx="5053158" cy="631082"/>
          </a:xfrm>
        </p:grpSpPr>
        <p:sp>
          <p:nvSpPr>
            <p:cNvPr id="12" name="正方形/長方形 11"/>
            <p:cNvSpPr/>
            <p:nvPr/>
          </p:nvSpPr>
          <p:spPr>
            <a:xfrm>
              <a:off x="2413207" y="6136028"/>
              <a:ext cx="4273518" cy="63108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tx1"/>
                  </a:solidFill>
                  <a:latin typeface="Meiryo UI" panose="020B0604030504040204" pitchFamily="50" charset="-128"/>
                  <a:ea typeface="Meiryo UI" panose="020B0604030504040204" pitchFamily="50" charset="-128"/>
                </a:rPr>
                <a:t>◆ 放置自転車に関する区民の要望に対し、　</a:t>
              </a:r>
              <a:endParaRPr lang="en-US" altLang="ja-JP" sz="1600" b="1" dirty="0" smtClean="0">
                <a:solidFill>
                  <a:schemeClr val="tx1"/>
                </a:solidFill>
                <a:latin typeface="Meiryo UI" panose="020B0604030504040204" pitchFamily="50" charset="-128"/>
                <a:ea typeface="Meiryo UI" panose="020B0604030504040204" pitchFamily="50" charset="-128"/>
              </a:endParaRPr>
            </a:p>
            <a:p>
              <a:r>
                <a:rPr lang="ja-JP" altLang="en-US" sz="1600" b="1" dirty="0" smtClean="0">
                  <a:solidFill>
                    <a:schemeClr val="tx1"/>
                  </a:solidFill>
                  <a:latin typeface="Meiryo UI" panose="020B0604030504040204" pitchFamily="50" charset="-128"/>
                  <a:ea typeface="Meiryo UI" panose="020B0604030504040204" pitchFamily="50" charset="-128"/>
                </a:rPr>
                <a:t>　　迅速かつきめ細かく対応</a:t>
              </a:r>
              <a:endParaRPr lang="en-US" altLang="ja-JP" sz="1600" b="1" dirty="0" smtClean="0">
                <a:solidFill>
                  <a:schemeClr val="tx1"/>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1633567" y="6138827"/>
              <a:ext cx="802937" cy="6128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anose="020B0604030504040204" pitchFamily="50" charset="-128"/>
                  <a:ea typeface="Meiryo UI" panose="020B0604030504040204" pitchFamily="50" charset="-128"/>
                </a:rPr>
                <a:t>効 果</a:t>
              </a:r>
              <a:endParaRPr kumimoji="1" lang="ja-JP" altLang="en-US" b="1" dirty="0">
                <a:solidFill>
                  <a:schemeClr val="tx1"/>
                </a:solidFill>
                <a:latin typeface="Meiryo UI" panose="020B0604030504040204" pitchFamily="50" charset="-128"/>
                <a:ea typeface="Meiryo UI" panose="020B0604030504040204" pitchFamily="50" charset="-128"/>
              </a:endParaRPr>
            </a:p>
          </p:txBody>
        </p:sp>
      </p:grpSp>
      <p:sp>
        <p:nvSpPr>
          <p:cNvPr id="84" name="角丸四角形 83"/>
          <p:cNvSpPr/>
          <p:nvPr/>
        </p:nvSpPr>
        <p:spPr bwMode="auto">
          <a:xfrm>
            <a:off x="251520" y="1925805"/>
            <a:ext cx="3960440" cy="576064"/>
          </a:xfrm>
          <a:prstGeom prst="roundRect">
            <a:avLst>
              <a:gd name="adj" fmla="val 25039"/>
            </a:avLst>
          </a:prstGeom>
          <a:solidFill>
            <a:schemeClr val="accent1">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要望</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受付は、区役所と工営所で実施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要望</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内容は、区役所と市役所の間で連絡・意見調整</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角丸四角形 84"/>
          <p:cNvSpPr/>
          <p:nvPr/>
        </p:nvSpPr>
        <p:spPr bwMode="auto">
          <a:xfrm>
            <a:off x="4774502" y="1920209"/>
            <a:ext cx="4032448" cy="576064"/>
          </a:xfrm>
          <a:prstGeom prst="roundRect">
            <a:avLst>
              <a:gd name="adj" fmla="val 25039"/>
            </a:avLst>
          </a:prstGeom>
          <a:solidFill>
            <a:schemeClr val="accent1">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○区民からの相談から対応まで区役所で一元的に実施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正方形/長方形 59"/>
          <p:cNvSpPr/>
          <p:nvPr/>
        </p:nvSpPr>
        <p:spPr>
          <a:xfrm>
            <a:off x="8634199" y="-6647"/>
            <a:ext cx="525038" cy="404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dirty="0">
              <a:solidFill>
                <a:schemeClr val="tx1"/>
              </a:solidFill>
            </a:endParaRPr>
          </a:p>
        </p:txBody>
      </p:sp>
      <p:sp>
        <p:nvSpPr>
          <p:cNvPr id="61" name="テキスト ボックス 60"/>
          <p:cNvSpPr txBox="1"/>
          <p:nvPr/>
        </p:nvSpPr>
        <p:spPr>
          <a:xfrm>
            <a:off x="-85102" y="230641"/>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具体例 ③　）</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 name="グループ化 101"/>
          <p:cNvGrpSpPr/>
          <p:nvPr/>
        </p:nvGrpSpPr>
        <p:grpSpPr>
          <a:xfrm>
            <a:off x="251520" y="1478675"/>
            <a:ext cx="4176464" cy="5040560"/>
            <a:chOff x="251520" y="1809043"/>
            <a:chExt cx="4176464" cy="4860317"/>
          </a:xfrm>
        </p:grpSpPr>
        <p:grpSp>
          <p:nvGrpSpPr>
            <p:cNvPr id="5" name="グループ化 76"/>
            <p:cNvGrpSpPr/>
            <p:nvPr/>
          </p:nvGrpSpPr>
          <p:grpSpPr>
            <a:xfrm>
              <a:off x="251520" y="1809043"/>
              <a:ext cx="4176464" cy="4860317"/>
              <a:chOff x="221716" y="41481"/>
              <a:chExt cx="4278632" cy="5916551"/>
            </a:xfrm>
          </p:grpSpPr>
          <p:grpSp>
            <p:nvGrpSpPr>
              <p:cNvPr id="7" name="グループ化 59"/>
              <p:cNvGrpSpPr/>
              <p:nvPr/>
            </p:nvGrpSpPr>
            <p:grpSpPr>
              <a:xfrm>
                <a:off x="221716" y="41481"/>
                <a:ext cx="4062252" cy="5916551"/>
                <a:chOff x="221716" y="41481"/>
                <a:chExt cx="4062252" cy="5916551"/>
              </a:xfrm>
            </p:grpSpPr>
            <p:sp>
              <p:nvSpPr>
                <p:cNvPr id="6" name="角丸四角形 5"/>
                <p:cNvSpPr/>
                <p:nvPr/>
              </p:nvSpPr>
              <p:spPr>
                <a:xfrm>
                  <a:off x="221716" y="1367236"/>
                  <a:ext cx="4062252" cy="4590796"/>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1475798" y="41481"/>
                  <a:ext cx="1584176" cy="432048"/>
                </a:xfrm>
                <a:prstGeom prst="rect">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rPr>
                    <a:t>現　在</a:t>
                  </a:r>
                  <a:endParaRPr kumimoji="1" lang="ja-JP" altLang="en-US" b="1" dirty="0">
                    <a:solidFill>
                      <a:schemeClr val="tx1"/>
                    </a:solidFill>
                  </a:endParaRPr>
                </a:p>
              </p:txBody>
            </p:sp>
            <p:pic>
              <p:nvPicPr>
                <p:cNvPr id="18" name="Picture 24" descr="地図-マンション-中古 イラストアイコン"/>
                <p:cNvPicPr>
                  <a:picLocks noChangeAspect="1" noChangeArrowheads="1"/>
                </p:cNvPicPr>
                <p:nvPr/>
              </p:nvPicPr>
              <p:blipFill>
                <a:blip r:embed="rId2" cstate="print"/>
                <a:srcRect/>
                <a:stretch>
                  <a:fillRect/>
                </a:stretch>
              </p:blipFill>
              <p:spPr bwMode="auto">
                <a:xfrm>
                  <a:off x="2669988" y="1719218"/>
                  <a:ext cx="1481143" cy="1481142"/>
                </a:xfrm>
                <a:prstGeom prst="rect">
                  <a:avLst/>
                </a:prstGeom>
                <a:noFill/>
              </p:spPr>
            </p:pic>
            <p:sp>
              <p:nvSpPr>
                <p:cNvPr id="19" name="右矢印 18"/>
                <p:cNvSpPr/>
                <p:nvPr/>
              </p:nvSpPr>
              <p:spPr>
                <a:xfrm>
                  <a:off x="1877900" y="2013484"/>
                  <a:ext cx="864096" cy="79208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要望</a:t>
                  </a:r>
                  <a:endParaRPr kumimoji="1" lang="ja-JP" altLang="en-US" sz="1600" b="1" dirty="0"/>
                </a:p>
              </p:txBody>
            </p:sp>
            <p:sp>
              <p:nvSpPr>
                <p:cNvPr id="21" name="テキスト ボックス 20"/>
                <p:cNvSpPr txBox="1"/>
                <p:nvPr/>
              </p:nvSpPr>
              <p:spPr>
                <a:xfrm>
                  <a:off x="2770132" y="1575201"/>
                  <a:ext cx="1296144" cy="412128"/>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区役所</a:t>
                  </a:r>
                  <a:endParaRPr kumimoji="1" lang="ja-JP" altLang="en-US" sz="1600" b="1" dirty="0"/>
                </a:p>
              </p:txBody>
            </p:sp>
            <p:sp>
              <p:nvSpPr>
                <p:cNvPr id="24" name="上下矢印 23"/>
                <p:cNvSpPr/>
                <p:nvPr/>
              </p:nvSpPr>
              <p:spPr>
                <a:xfrm>
                  <a:off x="3462076" y="3167436"/>
                  <a:ext cx="576064" cy="864096"/>
                </a:xfrm>
                <a:prstGeom prst="upDownArrow">
                  <a:avLst>
                    <a:gd name="adj1" fmla="val 50000"/>
                    <a:gd name="adj2" fmla="val 3263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 name="左矢印 26"/>
                <p:cNvSpPr/>
                <p:nvPr/>
              </p:nvSpPr>
              <p:spPr>
                <a:xfrm>
                  <a:off x="1835696" y="4679604"/>
                  <a:ext cx="864096" cy="792088"/>
                </a:xfrm>
                <a:prstGeom prst="leftArrow">
                  <a:avLst>
                    <a:gd name="adj1" fmla="val 50000"/>
                    <a:gd name="adj2" fmla="val 4289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rPr>
                    <a:t>対応</a:t>
                  </a:r>
                  <a:endParaRPr kumimoji="1" lang="ja-JP" altLang="en-US" sz="1600" b="1" dirty="0">
                    <a:solidFill>
                      <a:schemeClr val="bg1"/>
                    </a:solidFill>
                  </a:endParaRPr>
                </a:p>
              </p:txBody>
            </p:sp>
            <p:sp>
              <p:nvSpPr>
                <p:cNvPr id="29" name="下矢印 28"/>
                <p:cNvSpPr/>
                <p:nvPr/>
              </p:nvSpPr>
              <p:spPr>
                <a:xfrm>
                  <a:off x="2814004" y="3167436"/>
                  <a:ext cx="576064" cy="864096"/>
                </a:xfrm>
                <a:prstGeom prst="downArrow">
                  <a:avLst>
                    <a:gd name="adj1" fmla="val 50000"/>
                    <a:gd name="adj2" fmla="val 3046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正方形/長方形 29"/>
                <p:cNvSpPr/>
                <p:nvPr/>
              </p:nvSpPr>
              <p:spPr>
                <a:xfrm>
                  <a:off x="2712192" y="3427332"/>
                  <a:ext cx="1440160"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連絡・意見調整</a:t>
                  </a:r>
                  <a:endParaRPr kumimoji="1" lang="ja-JP" altLang="en-US" sz="1400" b="1" dirty="0">
                    <a:solidFill>
                      <a:schemeClr val="tx1"/>
                    </a:solidFill>
                  </a:endParaRPr>
                </a:p>
              </p:txBody>
            </p:sp>
          </p:grpSp>
          <p:sp>
            <p:nvSpPr>
              <p:cNvPr id="67" name="テキスト ボックス 66"/>
              <p:cNvSpPr txBox="1"/>
              <p:nvPr/>
            </p:nvSpPr>
            <p:spPr>
              <a:xfrm>
                <a:off x="2287262" y="4117243"/>
                <a:ext cx="2213086" cy="674392"/>
              </a:xfrm>
              <a:prstGeom prst="rect">
                <a:avLst/>
              </a:prstGeom>
              <a:noFill/>
              <a:ln>
                <a:noFill/>
              </a:ln>
              <a:effectLst>
                <a:innerShdw blurRad="139700">
                  <a:schemeClr val="bg1"/>
                </a:innerShdw>
              </a:effectLst>
            </p:spPr>
            <p:txBody>
              <a:bodyPr wrap="square" rtlCol="0">
                <a:spAutoFit/>
              </a:bodyPr>
              <a:lstStyle/>
              <a:p>
                <a:pPr algn="ctr"/>
                <a:r>
                  <a:rPr lang="ja-JP" altLang="en-US" sz="1600" b="1" dirty="0" smtClean="0"/>
                  <a:t>市役所</a:t>
                </a:r>
                <a:endParaRPr lang="en-US" altLang="ja-JP" sz="1600" b="1" dirty="0" smtClean="0"/>
              </a:p>
              <a:p>
                <a:pPr algn="ctr"/>
                <a:r>
                  <a:rPr lang="ja-JP" altLang="en-US" sz="1400" b="1" dirty="0" smtClean="0"/>
                  <a:t>（工営</a:t>
                </a:r>
                <a:r>
                  <a:rPr kumimoji="1" lang="ja-JP" altLang="en-US" sz="1400" b="1" dirty="0" smtClean="0"/>
                  <a:t>所</a:t>
                </a:r>
                <a:r>
                  <a:rPr lang="ja-JP" altLang="en-US" sz="1400" b="1" dirty="0" smtClean="0"/>
                  <a:t>）</a:t>
                </a:r>
                <a:endParaRPr kumimoji="1" lang="ja-JP" altLang="en-US" sz="1400" b="1" dirty="0"/>
              </a:p>
            </p:txBody>
          </p:sp>
          <p:pic>
            <p:nvPicPr>
              <p:cNvPr id="76" name="Picture 4" descr="地図-アパート-新築 イラストアイコン"/>
              <p:cNvPicPr>
                <a:picLocks noChangeAspect="1" noChangeArrowheads="1"/>
              </p:cNvPicPr>
              <p:nvPr/>
            </p:nvPicPr>
            <p:blipFill>
              <a:blip r:embed="rId3" cstate="print"/>
              <a:srcRect/>
              <a:stretch>
                <a:fillRect/>
              </a:stretch>
            </p:blipFill>
            <p:spPr bwMode="auto">
              <a:xfrm>
                <a:off x="2656110" y="4599626"/>
                <a:ext cx="1440160" cy="1224137"/>
              </a:xfrm>
              <a:prstGeom prst="rect">
                <a:avLst/>
              </a:prstGeom>
              <a:noFill/>
            </p:spPr>
          </p:pic>
        </p:grpSp>
        <p:pic>
          <p:nvPicPr>
            <p:cNvPr id="79" name="Picture 12" descr="ビジネスマン3-BLUE">
              <a:hlinkClick r:id="rId4"/>
            </p:cNvPr>
            <p:cNvPicPr>
              <a:picLocks noChangeAspect="1" noChangeArrowheads="1"/>
            </p:cNvPicPr>
            <p:nvPr/>
          </p:nvPicPr>
          <p:blipFill>
            <a:blip r:embed="rId5" cstate="print"/>
            <a:srcRect/>
            <a:stretch>
              <a:fillRect/>
            </a:stretch>
          </p:blipFill>
          <p:spPr bwMode="auto">
            <a:xfrm>
              <a:off x="343216" y="3280931"/>
              <a:ext cx="1076560" cy="830897"/>
            </a:xfrm>
            <a:prstGeom prst="rect">
              <a:avLst/>
            </a:prstGeom>
            <a:noFill/>
          </p:spPr>
        </p:pic>
        <p:pic>
          <p:nvPicPr>
            <p:cNvPr id="80" name="Picture 2" descr="カジュアル女性3-BLACK"/>
            <p:cNvPicPr>
              <a:picLocks noChangeAspect="1" noChangeArrowheads="1"/>
            </p:cNvPicPr>
            <p:nvPr/>
          </p:nvPicPr>
          <p:blipFill>
            <a:blip r:embed="rId6" cstate="print"/>
            <a:srcRect/>
            <a:stretch>
              <a:fillRect/>
            </a:stretch>
          </p:blipFill>
          <p:spPr bwMode="auto">
            <a:xfrm>
              <a:off x="787048" y="3279007"/>
              <a:ext cx="1081992" cy="829879"/>
            </a:xfrm>
            <a:prstGeom prst="rect">
              <a:avLst/>
            </a:prstGeom>
            <a:noFill/>
          </p:spPr>
        </p:pic>
        <p:sp>
          <p:nvSpPr>
            <p:cNvPr id="81" name="テキスト ボックス 80"/>
            <p:cNvSpPr txBox="1"/>
            <p:nvPr/>
          </p:nvSpPr>
          <p:spPr>
            <a:xfrm>
              <a:off x="643032" y="3062983"/>
              <a:ext cx="948934" cy="338554"/>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区民</a:t>
              </a:r>
              <a:endParaRPr kumimoji="1" lang="ja-JP" altLang="en-US" sz="1600" b="1" dirty="0"/>
            </a:p>
          </p:txBody>
        </p:sp>
        <p:grpSp>
          <p:nvGrpSpPr>
            <p:cNvPr id="8" name="グループ化 69"/>
            <p:cNvGrpSpPr/>
            <p:nvPr/>
          </p:nvGrpSpPr>
          <p:grpSpPr>
            <a:xfrm>
              <a:off x="395536" y="4293096"/>
              <a:ext cx="2026674" cy="864096"/>
              <a:chOff x="799561" y="4123095"/>
              <a:chExt cx="1309364" cy="864096"/>
            </a:xfrm>
          </p:grpSpPr>
          <p:sp>
            <p:nvSpPr>
              <p:cNvPr id="83" name="雲形吹き出し 82"/>
              <p:cNvSpPr/>
              <p:nvPr/>
            </p:nvSpPr>
            <p:spPr>
              <a:xfrm>
                <a:off x="799561" y="4123095"/>
                <a:ext cx="1309364" cy="864096"/>
              </a:xfrm>
              <a:prstGeom prst="cloudCallout">
                <a:avLst>
                  <a:gd name="adj1" fmla="val -11807"/>
                  <a:gd name="adj2" fmla="val -7294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正方形/長方形 85"/>
              <p:cNvSpPr/>
              <p:nvPr/>
            </p:nvSpPr>
            <p:spPr>
              <a:xfrm>
                <a:off x="947566" y="4227922"/>
                <a:ext cx="1147825" cy="6306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放置自転車をもっと</a:t>
                </a:r>
                <a:endParaRPr kumimoji="1" lang="en-US" altLang="ja-JP" sz="1400" b="1" dirty="0" smtClean="0">
                  <a:solidFill>
                    <a:schemeClr val="bg1"/>
                  </a:solidFill>
                </a:endParaRPr>
              </a:p>
              <a:p>
                <a:r>
                  <a:rPr kumimoji="1" lang="ja-JP" altLang="en-US" sz="1400" b="1" dirty="0" smtClean="0">
                    <a:solidFill>
                      <a:schemeClr val="bg1"/>
                    </a:solidFill>
                  </a:rPr>
                  <a:t>撤去してほしい！</a:t>
                </a:r>
                <a:endParaRPr kumimoji="1" lang="en-US" altLang="ja-JP" sz="1400" b="1" dirty="0" smtClean="0">
                  <a:solidFill>
                    <a:schemeClr val="bg1"/>
                  </a:solidFill>
                </a:endParaRPr>
              </a:p>
            </p:txBody>
          </p:sp>
        </p:grpSp>
        <p:grpSp>
          <p:nvGrpSpPr>
            <p:cNvPr id="9" name="グループ化 65"/>
            <p:cNvGrpSpPr/>
            <p:nvPr/>
          </p:nvGrpSpPr>
          <p:grpSpPr>
            <a:xfrm>
              <a:off x="683568" y="5445224"/>
              <a:ext cx="1042439" cy="858597"/>
              <a:chOff x="3592186" y="5440078"/>
              <a:chExt cx="1675233" cy="1320328"/>
            </a:xfrm>
          </p:grpSpPr>
          <p:pic>
            <p:nvPicPr>
              <p:cNvPr id="71" name="Picture 22" descr="働く車-トラック-グリーン イラストアイコン">
                <a:hlinkClick r:id="rId7"/>
              </p:cNvPr>
              <p:cNvPicPr>
                <a:picLocks noChangeAspect="1" noChangeArrowheads="1"/>
              </p:cNvPicPr>
              <p:nvPr/>
            </p:nvPicPr>
            <p:blipFill>
              <a:blip r:embed="rId8" cstate="print"/>
              <a:srcRect/>
              <a:stretch>
                <a:fillRect/>
              </a:stretch>
            </p:blipFill>
            <p:spPr bwMode="auto">
              <a:xfrm>
                <a:off x="3634350" y="5440078"/>
                <a:ext cx="1633069" cy="1320328"/>
              </a:xfrm>
              <a:prstGeom prst="rect">
                <a:avLst/>
              </a:prstGeom>
              <a:noFill/>
            </p:spPr>
          </p:pic>
          <p:pic>
            <p:nvPicPr>
              <p:cNvPr id="77" name="Picture 18" descr="自転車-赤 イラストアイコン">
                <a:hlinkClick r:id="rId9"/>
              </p:cNvPr>
              <p:cNvPicPr>
                <a:picLocks noChangeAspect="1" noChangeArrowheads="1"/>
              </p:cNvPicPr>
              <p:nvPr/>
            </p:nvPicPr>
            <p:blipFill>
              <a:blip r:embed="rId10" cstate="print"/>
              <a:srcRect/>
              <a:stretch>
                <a:fillRect/>
              </a:stretch>
            </p:blipFill>
            <p:spPr bwMode="auto">
              <a:xfrm>
                <a:off x="3592186" y="5533095"/>
                <a:ext cx="1021819" cy="896108"/>
              </a:xfrm>
              <a:prstGeom prst="rect">
                <a:avLst/>
              </a:prstGeom>
              <a:noFill/>
            </p:spPr>
          </p:pic>
        </p:grpSp>
        <p:sp>
          <p:nvSpPr>
            <p:cNvPr id="82" name="正方形/長方形 81"/>
            <p:cNvSpPr/>
            <p:nvPr/>
          </p:nvSpPr>
          <p:spPr>
            <a:xfrm>
              <a:off x="395536" y="5661248"/>
              <a:ext cx="364299" cy="5323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撤去</a:t>
              </a:r>
              <a:endParaRPr kumimoji="1" lang="ja-JP" altLang="en-US" sz="1400" b="1" dirty="0">
                <a:solidFill>
                  <a:schemeClr val="tx1"/>
                </a:solidFill>
              </a:endParaRPr>
            </a:p>
          </p:txBody>
        </p:sp>
      </p:grpSp>
      <p:grpSp>
        <p:nvGrpSpPr>
          <p:cNvPr id="11" name="グループ化 108"/>
          <p:cNvGrpSpPr/>
          <p:nvPr/>
        </p:nvGrpSpPr>
        <p:grpSpPr>
          <a:xfrm>
            <a:off x="4776239" y="1478675"/>
            <a:ext cx="4092560" cy="5040558"/>
            <a:chOff x="4776239" y="1809043"/>
            <a:chExt cx="4092560" cy="4860316"/>
          </a:xfrm>
        </p:grpSpPr>
        <p:grpSp>
          <p:nvGrpSpPr>
            <p:cNvPr id="14" name="グループ化 65"/>
            <p:cNvGrpSpPr/>
            <p:nvPr/>
          </p:nvGrpSpPr>
          <p:grpSpPr>
            <a:xfrm>
              <a:off x="4776239" y="1809043"/>
              <a:ext cx="4092560" cy="4860316"/>
              <a:chOff x="4818580" y="129136"/>
              <a:chExt cx="4044709" cy="5916553"/>
            </a:xfrm>
          </p:grpSpPr>
          <p:sp>
            <p:nvSpPr>
              <p:cNvPr id="35" name="角丸四角形 34"/>
              <p:cNvSpPr/>
              <p:nvPr/>
            </p:nvSpPr>
            <p:spPr>
              <a:xfrm>
                <a:off x="4830227" y="1443985"/>
                <a:ext cx="4032448" cy="4601704"/>
              </a:xfrm>
              <a:prstGeom prst="roundRect">
                <a:avLst>
                  <a:gd name="adj" fmla="val 824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6040050" y="129136"/>
                <a:ext cx="1584176"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bg1"/>
                    </a:solidFill>
                  </a:rPr>
                  <a:t>総合区</a:t>
                </a:r>
                <a:endParaRPr kumimoji="1" lang="ja-JP" altLang="en-US" b="1" dirty="0">
                  <a:solidFill>
                    <a:schemeClr val="bg1"/>
                  </a:solidFill>
                </a:endParaRPr>
              </a:p>
            </p:txBody>
          </p:sp>
          <p:grpSp>
            <p:nvGrpSpPr>
              <p:cNvPr id="15" name="グループ化 36"/>
              <p:cNvGrpSpPr/>
              <p:nvPr/>
            </p:nvGrpSpPr>
            <p:grpSpPr>
              <a:xfrm>
                <a:off x="4818580" y="1882270"/>
                <a:ext cx="1507985" cy="1013809"/>
                <a:chOff x="180158" y="1342106"/>
                <a:chExt cx="1732867" cy="1218796"/>
              </a:xfrm>
            </p:grpSpPr>
            <p:pic>
              <p:nvPicPr>
                <p:cNvPr id="38" name="Picture 12" descr="ビジネスマン3-BLUE">
                  <a:hlinkClick r:id="rId4"/>
                </p:cNvPr>
                <p:cNvPicPr>
                  <a:picLocks noChangeAspect="1" noChangeArrowheads="1"/>
                </p:cNvPicPr>
                <p:nvPr/>
              </p:nvPicPr>
              <p:blipFill>
                <a:blip r:embed="rId5" cstate="print"/>
                <a:srcRect/>
                <a:stretch>
                  <a:fillRect/>
                </a:stretch>
              </p:blipFill>
              <p:spPr bwMode="auto">
                <a:xfrm>
                  <a:off x="180158" y="1344922"/>
                  <a:ext cx="1222641" cy="1215980"/>
                </a:xfrm>
                <a:prstGeom prst="rect">
                  <a:avLst/>
                </a:prstGeom>
                <a:noFill/>
              </p:spPr>
            </p:pic>
            <p:pic>
              <p:nvPicPr>
                <p:cNvPr id="39" name="Picture 2" descr="カジュアル女性3-BLACK"/>
                <p:cNvPicPr>
                  <a:picLocks noChangeAspect="1" noChangeArrowheads="1"/>
                </p:cNvPicPr>
                <p:nvPr/>
              </p:nvPicPr>
              <p:blipFill>
                <a:blip r:embed="rId6" cstate="print"/>
                <a:srcRect/>
                <a:stretch>
                  <a:fillRect/>
                </a:stretch>
              </p:blipFill>
              <p:spPr bwMode="auto">
                <a:xfrm>
                  <a:off x="684215" y="1342106"/>
                  <a:ext cx="1228810" cy="1214490"/>
                </a:xfrm>
                <a:prstGeom prst="rect">
                  <a:avLst/>
                </a:prstGeom>
                <a:noFill/>
              </p:spPr>
            </p:pic>
          </p:grpSp>
          <p:pic>
            <p:nvPicPr>
              <p:cNvPr id="40" name="Picture 24" descr="地図-マンション-中古 イラストアイコン"/>
              <p:cNvPicPr>
                <a:picLocks noChangeAspect="1" noChangeArrowheads="1"/>
              </p:cNvPicPr>
              <p:nvPr/>
            </p:nvPicPr>
            <p:blipFill>
              <a:blip r:embed="rId2" cstate="print"/>
              <a:srcRect/>
              <a:stretch>
                <a:fillRect/>
              </a:stretch>
            </p:blipFill>
            <p:spPr bwMode="auto">
              <a:xfrm>
                <a:off x="7211142" y="2671180"/>
                <a:ext cx="1440160" cy="1481143"/>
              </a:xfrm>
              <a:prstGeom prst="rect">
                <a:avLst/>
              </a:prstGeom>
              <a:noFill/>
            </p:spPr>
          </p:pic>
          <p:sp>
            <p:nvSpPr>
              <p:cNvPr id="42" name="テキスト ボックス 41"/>
              <p:cNvSpPr txBox="1"/>
              <p:nvPr/>
            </p:nvSpPr>
            <p:spPr>
              <a:xfrm>
                <a:off x="5114891" y="1619299"/>
                <a:ext cx="937839" cy="412128"/>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区民</a:t>
                </a:r>
                <a:endParaRPr kumimoji="1" lang="ja-JP" altLang="en-US" sz="1600" b="1" dirty="0"/>
              </a:p>
            </p:txBody>
          </p:sp>
          <p:pic>
            <p:nvPicPr>
              <p:cNvPr id="53" name="Picture 4" descr="地図-アパート-新築 イラストアイコン"/>
              <p:cNvPicPr>
                <a:picLocks noChangeAspect="1" noChangeArrowheads="1"/>
              </p:cNvPicPr>
              <p:nvPr/>
            </p:nvPicPr>
            <p:blipFill>
              <a:blip r:embed="rId3" cstate="print"/>
              <a:srcRect/>
              <a:stretch>
                <a:fillRect/>
              </a:stretch>
            </p:blipFill>
            <p:spPr bwMode="auto">
              <a:xfrm>
                <a:off x="7249873" y="3986029"/>
                <a:ext cx="1440160" cy="1224137"/>
              </a:xfrm>
              <a:prstGeom prst="rect">
                <a:avLst/>
              </a:prstGeom>
              <a:noFill/>
            </p:spPr>
          </p:pic>
          <p:sp>
            <p:nvSpPr>
              <p:cNvPr id="54" name="角丸四角形 53"/>
              <p:cNvSpPr/>
              <p:nvPr/>
            </p:nvSpPr>
            <p:spPr>
              <a:xfrm>
                <a:off x="6965209" y="1662856"/>
                <a:ext cx="1821125" cy="3893103"/>
              </a:xfrm>
              <a:prstGeom prst="roundRect">
                <a:avLst/>
              </a:prstGeom>
              <a:noFill/>
              <a:ln w="5715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テキスト ボックス 42"/>
              <p:cNvSpPr txBox="1"/>
              <p:nvPr/>
            </p:nvSpPr>
            <p:spPr>
              <a:xfrm>
                <a:off x="6895773" y="1969926"/>
                <a:ext cx="1967516" cy="711857"/>
              </a:xfrm>
              <a:prstGeom prst="rect">
                <a:avLst/>
              </a:prstGeom>
              <a:noFill/>
              <a:ln>
                <a:noFill/>
              </a:ln>
              <a:effectLst>
                <a:innerShdw blurRad="139700">
                  <a:schemeClr val="bg1"/>
                </a:innerShdw>
              </a:effectLst>
            </p:spPr>
            <p:txBody>
              <a:bodyPr wrap="square" rtlCol="0">
                <a:spAutoFit/>
              </a:bodyPr>
              <a:lstStyle/>
              <a:p>
                <a:pPr algn="ctr"/>
                <a:r>
                  <a:rPr kumimoji="1" lang="ja-JP" altLang="en-US" b="1" dirty="0" smtClean="0"/>
                  <a:t>総合区役所</a:t>
                </a:r>
                <a:endParaRPr kumimoji="1" lang="en-US" altLang="ja-JP" b="1" dirty="0" smtClean="0"/>
              </a:p>
              <a:p>
                <a:pPr algn="ctr"/>
                <a:r>
                  <a:rPr kumimoji="1" lang="ja-JP" altLang="en-US" sz="1400" b="1" dirty="0" smtClean="0"/>
                  <a:t>（工営所）</a:t>
                </a:r>
                <a:endParaRPr kumimoji="1" lang="ja-JP" altLang="en-US" sz="1400" b="1" dirty="0"/>
              </a:p>
            </p:txBody>
          </p:sp>
          <p:sp>
            <p:nvSpPr>
              <p:cNvPr id="41" name="右矢印 40"/>
              <p:cNvSpPr/>
              <p:nvPr/>
            </p:nvSpPr>
            <p:spPr>
              <a:xfrm>
                <a:off x="6253549" y="2188796"/>
                <a:ext cx="864096" cy="79208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要望</a:t>
                </a:r>
                <a:endParaRPr kumimoji="1" lang="ja-JP" altLang="en-US" sz="1600" b="1" dirty="0"/>
              </a:p>
            </p:txBody>
          </p:sp>
          <p:sp>
            <p:nvSpPr>
              <p:cNvPr id="47" name="左矢印 46"/>
              <p:cNvSpPr/>
              <p:nvPr/>
            </p:nvSpPr>
            <p:spPr>
              <a:xfrm>
                <a:off x="6253549" y="4511969"/>
                <a:ext cx="1138657" cy="1135036"/>
              </a:xfrm>
              <a:prstGeom prst="leftArrow">
                <a:avLst>
                  <a:gd name="adj1" fmla="val 50000"/>
                  <a:gd name="adj2" fmla="val 25999"/>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bg1"/>
                    </a:solidFill>
                  </a:rPr>
                  <a:t>きめ細かく</a:t>
                </a:r>
                <a:endParaRPr kumimoji="1" lang="en-US" altLang="ja-JP" sz="1400" b="1" dirty="0" smtClean="0">
                  <a:solidFill>
                    <a:schemeClr val="bg1"/>
                  </a:solidFill>
                </a:endParaRPr>
              </a:p>
              <a:p>
                <a:pPr algn="ctr"/>
                <a:r>
                  <a:rPr kumimoji="1" lang="ja-JP" altLang="en-US" sz="1400" b="1" dirty="0" smtClean="0">
                    <a:solidFill>
                      <a:schemeClr val="bg1"/>
                    </a:solidFill>
                  </a:rPr>
                  <a:t>対応</a:t>
                </a:r>
                <a:endParaRPr kumimoji="1" lang="ja-JP" altLang="en-US" sz="1400" b="1" dirty="0">
                  <a:solidFill>
                    <a:schemeClr val="bg1"/>
                  </a:solidFill>
                </a:endParaRPr>
              </a:p>
            </p:txBody>
          </p:sp>
        </p:grpSp>
        <p:pic>
          <p:nvPicPr>
            <p:cNvPr id="103" name="Picture 22" descr="働く車-トラック-グリーン イラストアイコン">
              <a:hlinkClick r:id="rId7"/>
            </p:cNvPr>
            <p:cNvPicPr>
              <a:picLocks noChangeAspect="1" noChangeArrowheads="1"/>
            </p:cNvPicPr>
            <p:nvPr/>
          </p:nvPicPr>
          <p:blipFill>
            <a:blip r:embed="rId8" cstate="print"/>
            <a:srcRect/>
            <a:stretch>
              <a:fillRect/>
            </a:stretch>
          </p:blipFill>
          <p:spPr bwMode="auto">
            <a:xfrm>
              <a:off x="5292080" y="5157192"/>
              <a:ext cx="1016202" cy="858597"/>
            </a:xfrm>
            <a:prstGeom prst="rect">
              <a:avLst/>
            </a:prstGeom>
            <a:noFill/>
          </p:spPr>
        </p:pic>
        <p:pic>
          <p:nvPicPr>
            <p:cNvPr id="104" name="Picture 18" descr="自転車-赤 イラストアイコン">
              <a:hlinkClick r:id="rId9"/>
            </p:cNvPr>
            <p:cNvPicPr>
              <a:picLocks noChangeAspect="1" noChangeArrowheads="1"/>
            </p:cNvPicPr>
            <p:nvPr/>
          </p:nvPicPr>
          <p:blipFill>
            <a:blip r:embed="rId10" cstate="print"/>
            <a:srcRect/>
            <a:stretch>
              <a:fillRect/>
            </a:stretch>
          </p:blipFill>
          <p:spPr bwMode="auto">
            <a:xfrm>
              <a:off x="5265843" y="5217680"/>
              <a:ext cx="635842" cy="582731"/>
            </a:xfrm>
            <a:prstGeom prst="rect">
              <a:avLst/>
            </a:prstGeom>
            <a:noFill/>
          </p:spPr>
        </p:pic>
        <p:pic>
          <p:nvPicPr>
            <p:cNvPr id="105" name="Picture 22" descr="働く車-トラック-グリーン イラストアイコン">
              <a:hlinkClick r:id="rId7"/>
            </p:cNvPr>
            <p:cNvPicPr>
              <a:picLocks noChangeAspect="1" noChangeArrowheads="1"/>
            </p:cNvPicPr>
            <p:nvPr/>
          </p:nvPicPr>
          <p:blipFill>
            <a:blip r:embed="rId8" cstate="print"/>
            <a:srcRect/>
            <a:stretch>
              <a:fillRect/>
            </a:stretch>
          </p:blipFill>
          <p:spPr bwMode="auto">
            <a:xfrm>
              <a:off x="5292080" y="5661248"/>
              <a:ext cx="1016202" cy="858597"/>
            </a:xfrm>
            <a:prstGeom prst="rect">
              <a:avLst/>
            </a:prstGeom>
            <a:noFill/>
          </p:spPr>
        </p:pic>
        <p:pic>
          <p:nvPicPr>
            <p:cNvPr id="106" name="Picture 18" descr="自転車-赤 イラストアイコン">
              <a:hlinkClick r:id="rId9"/>
            </p:cNvPr>
            <p:cNvPicPr>
              <a:picLocks noChangeAspect="1" noChangeArrowheads="1"/>
            </p:cNvPicPr>
            <p:nvPr/>
          </p:nvPicPr>
          <p:blipFill>
            <a:blip r:embed="rId10" cstate="print"/>
            <a:srcRect/>
            <a:stretch>
              <a:fillRect/>
            </a:stretch>
          </p:blipFill>
          <p:spPr bwMode="auto">
            <a:xfrm>
              <a:off x="5265843" y="5721736"/>
              <a:ext cx="635842" cy="582731"/>
            </a:xfrm>
            <a:prstGeom prst="rect">
              <a:avLst/>
            </a:prstGeom>
            <a:noFill/>
          </p:spPr>
        </p:pic>
        <p:sp>
          <p:nvSpPr>
            <p:cNvPr id="107" name="正方形/長方形 106"/>
            <p:cNvSpPr/>
            <p:nvPr/>
          </p:nvSpPr>
          <p:spPr>
            <a:xfrm>
              <a:off x="4860032" y="5065428"/>
              <a:ext cx="436307" cy="15841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ja-JP" altLang="en-US" sz="1400" b="1" dirty="0" smtClean="0">
                  <a:solidFill>
                    <a:schemeClr val="tx1"/>
                  </a:solidFill>
                </a:rPr>
                <a:t>撤去の回数・時間帯</a:t>
              </a:r>
              <a:endParaRPr lang="en-US" altLang="ja-JP" sz="1400" b="1" dirty="0" smtClean="0">
                <a:solidFill>
                  <a:schemeClr val="tx1"/>
                </a:solidFill>
              </a:endParaRPr>
            </a:p>
            <a:p>
              <a:pPr algn="ctr"/>
              <a:r>
                <a:rPr lang="ja-JP" altLang="en-US" sz="1400" b="1" dirty="0" smtClean="0">
                  <a:solidFill>
                    <a:schemeClr val="tx1"/>
                  </a:solidFill>
                </a:rPr>
                <a:t>の見直しなど</a:t>
              </a:r>
              <a:endParaRPr lang="en-US" altLang="ja-JP" sz="1400" b="1" dirty="0" smtClean="0">
                <a:solidFill>
                  <a:schemeClr val="tx1"/>
                </a:solidFill>
              </a:endParaRPr>
            </a:p>
          </p:txBody>
        </p:sp>
      </p:grpSp>
      <p:sp>
        <p:nvSpPr>
          <p:cNvPr id="112" name="雲形吹き出し 111"/>
          <p:cNvSpPr/>
          <p:nvPr/>
        </p:nvSpPr>
        <p:spPr>
          <a:xfrm>
            <a:off x="4860032" y="4070962"/>
            <a:ext cx="2026674" cy="864096"/>
          </a:xfrm>
          <a:prstGeom prst="cloudCallout">
            <a:avLst>
              <a:gd name="adj1" fmla="val -11807"/>
              <a:gd name="adj2" fmla="val -7294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正方形/長方形 112"/>
          <p:cNvSpPr/>
          <p:nvPr/>
        </p:nvSpPr>
        <p:spPr>
          <a:xfrm>
            <a:off x="5089119" y="4175789"/>
            <a:ext cx="1776639" cy="6306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放置自転車をもっと</a:t>
            </a:r>
            <a:endParaRPr kumimoji="1" lang="en-US" altLang="ja-JP" sz="1400" b="1" dirty="0" smtClean="0">
              <a:solidFill>
                <a:schemeClr val="bg1"/>
              </a:solidFill>
            </a:endParaRPr>
          </a:p>
          <a:p>
            <a:r>
              <a:rPr kumimoji="1" lang="ja-JP" altLang="en-US" sz="1400" b="1" dirty="0" smtClean="0">
                <a:solidFill>
                  <a:schemeClr val="bg1"/>
                </a:solidFill>
              </a:rPr>
              <a:t>撤去してほしい！</a:t>
            </a:r>
            <a:endParaRPr kumimoji="1" lang="en-US" altLang="ja-JP" sz="1400" b="1" dirty="0" smtClean="0">
              <a:solidFill>
                <a:schemeClr val="bg1"/>
              </a:solidFill>
            </a:endParaRPr>
          </a:p>
        </p:txBody>
      </p:sp>
      <p:sp>
        <p:nvSpPr>
          <p:cNvPr id="62" name="額縁 61"/>
          <p:cNvSpPr/>
          <p:nvPr/>
        </p:nvSpPr>
        <p:spPr>
          <a:xfrm>
            <a:off x="251520" y="758594"/>
            <a:ext cx="3064119" cy="580263"/>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放置自転車対策</a:t>
            </a:r>
            <a:endParaRPr lang="ja-JP" altLang="en-US" sz="1600" b="1" dirty="0"/>
          </a:p>
        </p:txBody>
      </p:sp>
      <p:sp>
        <p:nvSpPr>
          <p:cNvPr id="63" name="右矢印 62"/>
          <p:cNvSpPr/>
          <p:nvPr/>
        </p:nvSpPr>
        <p:spPr>
          <a:xfrm>
            <a:off x="1979712" y="4863050"/>
            <a:ext cx="843463" cy="650683"/>
          </a:xfrm>
          <a:prstGeom prst="rightArrow">
            <a:avLst/>
          </a:prstGeom>
          <a:solidFill>
            <a:schemeClr val="accent1"/>
          </a:solidFill>
          <a:ln>
            <a:noFill/>
          </a:ln>
          <a:scene3d>
            <a:camera prst="orthographicFront">
              <a:rot lat="0" lon="0" rev="189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要望</a:t>
            </a:r>
            <a:endParaRPr kumimoji="1" lang="ja-JP" altLang="en-US" sz="1600" b="1" dirty="0"/>
          </a:p>
        </p:txBody>
      </p:sp>
      <p:grpSp>
        <p:nvGrpSpPr>
          <p:cNvPr id="16" name="グループ化 51"/>
          <p:cNvGrpSpPr/>
          <p:nvPr/>
        </p:nvGrpSpPr>
        <p:grpSpPr>
          <a:xfrm>
            <a:off x="6840760" y="5512992"/>
            <a:ext cx="2051720" cy="1150258"/>
            <a:chOff x="6228184" y="4782276"/>
            <a:chExt cx="2448272" cy="1725387"/>
          </a:xfrm>
        </p:grpSpPr>
        <p:sp>
          <p:nvSpPr>
            <p:cNvPr id="68" name="星 24 67"/>
            <p:cNvSpPr/>
            <p:nvPr/>
          </p:nvSpPr>
          <p:spPr>
            <a:xfrm>
              <a:off x="6228184" y="4782276"/>
              <a:ext cx="2448272" cy="1725387"/>
            </a:xfrm>
            <a:prstGeom prst="star24">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69" name="正方形/長方形 68"/>
            <p:cNvSpPr/>
            <p:nvPr/>
          </p:nvSpPr>
          <p:spPr>
            <a:xfrm>
              <a:off x="6614243" y="5067123"/>
              <a:ext cx="1718511" cy="10801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bg1"/>
                  </a:solidFill>
                </a:rPr>
                <a:t>区が</a:t>
              </a:r>
              <a:endParaRPr kumimoji="1" lang="en-US" altLang="ja-JP" sz="1400" b="1" dirty="0" smtClean="0">
                <a:solidFill>
                  <a:schemeClr val="bg1"/>
                </a:solidFill>
              </a:endParaRPr>
            </a:p>
            <a:p>
              <a:pPr algn="ctr"/>
              <a:r>
                <a:rPr kumimoji="1" lang="ja-JP" altLang="en-US" sz="1400" b="1" dirty="0" smtClean="0">
                  <a:solidFill>
                    <a:schemeClr val="bg1"/>
                  </a:solidFill>
                </a:rPr>
                <a:t>ワンストップで</a:t>
              </a:r>
              <a:endParaRPr kumimoji="1" lang="en-US" altLang="ja-JP" sz="1400" b="1" dirty="0" smtClean="0">
                <a:solidFill>
                  <a:schemeClr val="bg1"/>
                </a:solidFill>
              </a:endParaRPr>
            </a:p>
            <a:p>
              <a:pPr algn="ctr"/>
              <a:r>
                <a:rPr lang="ja-JP" altLang="en-US" sz="1400" b="1" dirty="0" smtClean="0">
                  <a:solidFill>
                    <a:schemeClr val="bg1"/>
                  </a:solidFill>
                </a:rPr>
                <a:t>総合的に</a:t>
              </a:r>
              <a:r>
                <a:rPr kumimoji="1" lang="ja-JP" altLang="en-US" sz="1400" b="1" dirty="0" smtClean="0">
                  <a:solidFill>
                    <a:schemeClr val="bg1"/>
                  </a:solidFill>
                </a:rPr>
                <a:t>判断</a:t>
              </a:r>
              <a:endParaRPr kumimoji="1" lang="ja-JP" altLang="en-US" sz="1400" b="1" dirty="0">
                <a:solidFill>
                  <a:schemeClr val="bg1"/>
                </a:solidFill>
              </a:endParaRPr>
            </a:p>
          </p:txBody>
        </p:sp>
      </p:grpSp>
      <p:sp>
        <p:nvSpPr>
          <p:cNvPr id="64" name="正方形/長方形 27"/>
          <p:cNvSpPr>
            <a:spLocks noChangeArrowheads="1"/>
          </p:cNvSpPr>
          <p:nvPr/>
        </p:nvSpPr>
        <p:spPr bwMode="auto">
          <a:xfrm>
            <a:off x="8058827" y="6559785"/>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174196990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二等辺三角形 9"/>
          <p:cNvSpPr/>
          <p:nvPr/>
        </p:nvSpPr>
        <p:spPr>
          <a:xfrm>
            <a:off x="3347864" y="4333837"/>
            <a:ext cx="2930721" cy="321172"/>
          </a:xfrm>
          <a:prstGeom prst="triangle">
            <a:avLst/>
          </a:prstGeom>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58"/>
          <p:cNvGrpSpPr/>
          <p:nvPr/>
        </p:nvGrpSpPr>
        <p:grpSpPr>
          <a:xfrm>
            <a:off x="3707904" y="1052738"/>
            <a:ext cx="5210702" cy="481180"/>
            <a:chOff x="1270362" y="5981748"/>
            <a:chExt cx="5908030" cy="834559"/>
          </a:xfrm>
        </p:grpSpPr>
        <p:sp>
          <p:nvSpPr>
            <p:cNvPr id="12" name="正方形/長方形 11"/>
            <p:cNvSpPr/>
            <p:nvPr/>
          </p:nvSpPr>
          <p:spPr>
            <a:xfrm>
              <a:off x="2147468" y="5981748"/>
              <a:ext cx="5030924" cy="82596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tx1"/>
                  </a:solidFill>
                  <a:latin typeface="Meiryo UI" panose="020B0604030504040204" pitchFamily="50" charset="-128"/>
                  <a:ea typeface="Meiryo UI" panose="020B0604030504040204" pitchFamily="50" charset="-128"/>
                </a:rPr>
                <a:t>◆ 地域のニーズに応じた施設利用サービスを提供</a:t>
              </a:r>
              <a:endParaRPr lang="en-US" altLang="ja-JP" sz="1600" b="1" dirty="0" smtClean="0">
                <a:solidFill>
                  <a:schemeClr val="tx1"/>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1270362" y="6016807"/>
              <a:ext cx="879832" cy="7995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anose="020B0604030504040204" pitchFamily="50" charset="-128"/>
                  <a:ea typeface="Meiryo UI" panose="020B0604030504040204" pitchFamily="50" charset="-128"/>
                </a:rPr>
                <a:t>効 果</a:t>
              </a:r>
              <a:endParaRPr kumimoji="1" lang="ja-JP" altLang="en-US" b="1" dirty="0">
                <a:solidFill>
                  <a:schemeClr val="tx1"/>
                </a:solidFill>
                <a:latin typeface="Meiryo UI" panose="020B0604030504040204" pitchFamily="50" charset="-128"/>
                <a:ea typeface="Meiryo UI" panose="020B0604030504040204" pitchFamily="50" charset="-128"/>
              </a:endParaRPr>
            </a:p>
          </p:txBody>
        </p:sp>
      </p:grpSp>
      <p:sp>
        <p:nvSpPr>
          <p:cNvPr id="35" name="角丸四角形 34"/>
          <p:cNvSpPr/>
          <p:nvPr/>
        </p:nvSpPr>
        <p:spPr>
          <a:xfrm>
            <a:off x="5004048" y="2821668"/>
            <a:ext cx="3960440" cy="3858629"/>
          </a:xfrm>
          <a:prstGeom prst="roundRect">
            <a:avLst>
              <a:gd name="adj" fmla="val 824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角丸四角形 5"/>
          <p:cNvSpPr/>
          <p:nvPr/>
        </p:nvSpPr>
        <p:spPr>
          <a:xfrm>
            <a:off x="467544" y="2821668"/>
            <a:ext cx="4106124" cy="3816425"/>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角丸四角形 129"/>
          <p:cNvSpPr/>
          <p:nvPr/>
        </p:nvSpPr>
        <p:spPr>
          <a:xfrm>
            <a:off x="755576" y="4477853"/>
            <a:ext cx="3732890" cy="2108431"/>
          </a:xfrm>
          <a:prstGeom prst="roundRect">
            <a:avLst>
              <a:gd name="adj" fmla="val 9999"/>
            </a:avLst>
          </a:prstGeom>
          <a:noFill/>
          <a:ln w="3810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134"/>
          <p:cNvGrpSpPr/>
          <p:nvPr/>
        </p:nvGrpSpPr>
        <p:grpSpPr>
          <a:xfrm>
            <a:off x="971600" y="4621869"/>
            <a:ext cx="1259846" cy="927609"/>
            <a:chOff x="411272" y="4006732"/>
            <a:chExt cx="1392952" cy="1152128"/>
          </a:xfrm>
        </p:grpSpPr>
        <p:sp>
          <p:nvSpPr>
            <p:cNvPr id="136" name="角丸四角形 135"/>
            <p:cNvSpPr/>
            <p:nvPr/>
          </p:nvSpPr>
          <p:spPr bwMode="auto">
            <a:xfrm>
              <a:off x="411272" y="4006732"/>
              <a:ext cx="1392952" cy="1152128"/>
            </a:xfrm>
            <a:prstGeom prst="roundRect">
              <a:avLst/>
            </a:prstGeom>
            <a:solidFill>
              <a:schemeClr val="accent4">
                <a:lumMod val="75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角丸四角形 136"/>
            <p:cNvSpPr/>
            <p:nvPr/>
          </p:nvSpPr>
          <p:spPr>
            <a:xfrm>
              <a:off x="495680" y="4108545"/>
              <a:ext cx="1222468" cy="430380"/>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整備計画</a:t>
              </a:r>
              <a:endParaRPr lang="en-US" altLang="ja-JP" sz="1400" b="1" dirty="0" smtClean="0">
                <a:solidFill>
                  <a:schemeClr val="tx1"/>
                </a:solidFill>
              </a:endParaRPr>
            </a:p>
          </p:txBody>
        </p:sp>
        <p:sp>
          <p:nvSpPr>
            <p:cNvPr id="138" name="角丸四角形 137"/>
            <p:cNvSpPr/>
            <p:nvPr/>
          </p:nvSpPr>
          <p:spPr>
            <a:xfrm>
              <a:off x="483280" y="4610932"/>
              <a:ext cx="1220800" cy="432048"/>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運営計画</a:t>
              </a:r>
              <a:endParaRPr lang="en-US" altLang="ja-JP" sz="1400" b="1" dirty="0" smtClean="0">
                <a:solidFill>
                  <a:schemeClr val="tx1"/>
                </a:solidFill>
              </a:endParaRPr>
            </a:p>
          </p:txBody>
        </p:sp>
      </p:grpSp>
      <p:sp>
        <p:nvSpPr>
          <p:cNvPr id="140" name="右矢印 139"/>
          <p:cNvSpPr/>
          <p:nvPr/>
        </p:nvSpPr>
        <p:spPr bwMode="auto">
          <a:xfrm>
            <a:off x="2267744" y="5178177"/>
            <a:ext cx="378039" cy="753682"/>
          </a:xfrm>
          <a:prstGeom prst="rightArrow">
            <a:avLst>
              <a:gd name="adj1" fmla="val 50000"/>
              <a:gd name="adj2" fmla="val 47887"/>
            </a:avLst>
          </a:prstGeom>
          <a:solidFill>
            <a:schemeClr val="tx1"/>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rtlCol="0" anchor="ctr"/>
          <a:lstStyle/>
          <a:p>
            <a:pPr algn="ctr"/>
            <a:r>
              <a:rPr kumimoji="1"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対応</a:t>
            </a:r>
          </a:p>
        </p:txBody>
      </p:sp>
      <p:sp>
        <p:nvSpPr>
          <p:cNvPr id="141" name="正方形/長方形 140"/>
          <p:cNvSpPr/>
          <p:nvPr/>
        </p:nvSpPr>
        <p:spPr>
          <a:xfrm>
            <a:off x="755576" y="4175753"/>
            <a:ext cx="1497924" cy="369332"/>
          </a:xfrm>
          <a:prstGeom prst="rect">
            <a:avLst/>
          </a:prstGeom>
          <a:solidFill>
            <a:schemeClr val="tx1"/>
          </a:solidFill>
          <a:ln>
            <a:noFill/>
          </a:ln>
        </p:spPr>
        <p:txBody>
          <a:bodyPr wrap="square">
            <a:spAutoFit/>
          </a:bodyPr>
          <a:lstStyle/>
          <a:p>
            <a:pPr algn="ctr"/>
            <a:r>
              <a:rPr lang="ja-JP" altLang="en-US" b="1" dirty="0" smtClean="0">
                <a:solidFill>
                  <a:schemeClr val="bg1"/>
                </a:solidFill>
              </a:rPr>
              <a:t>市役所</a:t>
            </a:r>
            <a:endParaRPr lang="ja-JP" altLang="en-US" b="1" dirty="0">
              <a:solidFill>
                <a:schemeClr val="bg1"/>
              </a:solidFill>
            </a:endParaRPr>
          </a:p>
        </p:txBody>
      </p:sp>
      <p:grpSp>
        <p:nvGrpSpPr>
          <p:cNvPr id="4" name="グループ化 90"/>
          <p:cNvGrpSpPr/>
          <p:nvPr/>
        </p:nvGrpSpPr>
        <p:grpSpPr>
          <a:xfrm>
            <a:off x="1547664" y="2924944"/>
            <a:ext cx="1933653" cy="347853"/>
            <a:chOff x="694130" y="2691302"/>
            <a:chExt cx="1933653" cy="347853"/>
          </a:xfrm>
        </p:grpSpPr>
        <p:pic>
          <p:nvPicPr>
            <p:cNvPr id="51" name="irc_mi" descr="「イラスト プール」の画像検索結果">
              <a:hlinkClick r:id="rId2"/>
            </p:cNvPr>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94130" y="2691302"/>
              <a:ext cx="781526" cy="347853"/>
            </a:xfrm>
            <a:prstGeom prst="rect">
              <a:avLst/>
            </a:prstGeom>
            <a:noFill/>
            <a:ln>
              <a:noFill/>
            </a:ln>
          </p:spPr>
        </p:pic>
        <p:pic>
          <p:nvPicPr>
            <p:cNvPr id="52" name="irc_mi" descr="「イラスト 体育館」の画像検索結果">
              <a:hlinkClick r:id="rId4"/>
            </p:cNvPr>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781130" y="2691302"/>
              <a:ext cx="846653" cy="347853"/>
            </a:xfrm>
            <a:prstGeom prst="rect">
              <a:avLst/>
            </a:prstGeom>
            <a:noFill/>
            <a:ln>
              <a:noFill/>
            </a:ln>
          </p:spPr>
        </p:pic>
      </p:grpSp>
      <p:grpSp>
        <p:nvGrpSpPr>
          <p:cNvPr id="5" name="グループ化 53"/>
          <p:cNvGrpSpPr/>
          <p:nvPr/>
        </p:nvGrpSpPr>
        <p:grpSpPr>
          <a:xfrm>
            <a:off x="971600" y="5629981"/>
            <a:ext cx="1259846" cy="927609"/>
            <a:chOff x="411272" y="4006732"/>
            <a:chExt cx="1392952" cy="1152128"/>
          </a:xfrm>
        </p:grpSpPr>
        <p:sp>
          <p:nvSpPr>
            <p:cNvPr id="55" name="角丸四角形 54"/>
            <p:cNvSpPr/>
            <p:nvPr/>
          </p:nvSpPr>
          <p:spPr bwMode="auto">
            <a:xfrm>
              <a:off x="411272" y="4006732"/>
              <a:ext cx="1392952" cy="1152128"/>
            </a:xfrm>
            <a:prstGeom prst="roundRect">
              <a:avLst/>
            </a:prstGeom>
            <a:solidFill>
              <a:schemeClr val="accent4">
                <a:lumMod val="75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角丸四角形 55"/>
            <p:cNvSpPr/>
            <p:nvPr/>
          </p:nvSpPr>
          <p:spPr>
            <a:xfrm>
              <a:off x="495680" y="4075404"/>
              <a:ext cx="1222468" cy="491657"/>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spc="-150" dirty="0" smtClean="0">
                  <a:solidFill>
                    <a:schemeClr val="tx1"/>
                  </a:solidFill>
                </a:rPr>
                <a:t>対応の優先</a:t>
              </a:r>
              <a:endParaRPr lang="en-US" altLang="ja-JP" sz="1200" b="1" spc="-150" dirty="0" smtClean="0">
                <a:solidFill>
                  <a:schemeClr val="tx1"/>
                </a:solidFill>
              </a:endParaRPr>
            </a:p>
            <a:p>
              <a:pPr algn="ctr"/>
              <a:r>
                <a:rPr lang="ja-JP" altLang="en-US" sz="1200" b="1" spc="-150" dirty="0" smtClean="0">
                  <a:solidFill>
                    <a:schemeClr val="tx1"/>
                  </a:solidFill>
                </a:rPr>
                <a:t>順位付け</a:t>
              </a:r>
              <a:endParaRPr lang="en-US" altLang="ja-JP" sz="1200" b="1" spc="-150" dirty="0" smtClean="0">
                <a:solidFill>
                  <a:schemeClr val="tx1"/>
                </a:solidFill>
              </a:endParaRPr>
            </a:p>
          </p:txBody>
        </p:sp>
        <p:sp>
          <p:nvSpPr>
            <p:cNvPr id="57" name="角丸四角形 56"/>
            <p:cNvSpPr/>
            <p:nvPr/>
          </p:nvSpPr>
          <p:spPr>
            <a:xfrm>
              <a:off x="483280" y="4639068"/>
              <a:ext cx="1220800" cy="432048"/>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見直し検討</a:t>
              </a:r>
              <a:endParaRPr lang="en-US" altLang="ja-JP" sz="1200" b="1" dirty="0" smtClean="0">
                <a:solidFill>
                  <a:schemeClr val="tx1"/>
                </a:solidFill>
              </a:endParaRPr>
            </a:p>
          </p:txBody>
        </p:sp>
      </p:grpSp>
      <p:grpSp>
        <p:nvGrpSpPr>
          <p:cNvPr id="7" name="グループ化 75"/>
          <p:cNvGrpSpPr/>
          <p:nvPr/>
        </p:nvGrpSpPr>
        <p:grpSpPr>
          <a:xfrm>
            <a:off x="2699792" y="4621869"/>
            <a:ext cx="1628179" cy="1855218"/>
            <a:chOff x="2283443" y="3246408"/>
            <a:chExt cx="1800200" cy="2304256"/>
          </a:xfrm>
        </p:grpSpPr>
        <p:grpSp>
          <p:nvGrpSpPr>
            <p:cNvPr id="8" name="グループ化 130"/>
            <p:cNvGrpSpPr/>
            <p:nvPr/>
          </p:nvGrpSpPr>
          <p:grpSpPr>
            <a:xfrm>
              <a:off x="2283443" y="3246408"/>
              <a:ext cx="1800200" cy="2304256"/>
              <a:chOff x="2395987" y="3833322"/>
              <a:chExt cx="1800200" cy="1656184"/>
            </a:xfrm>
          </p:grpSpPr>
          <p:sp>
            <p:nvSpPr>
              <p:cNvPr id="132" name="角丸四角形 131"/>
              <p:cNvSpPr/>
              <p:nvPr/>
            </p:nvSpPr>
            <p:spPr bwMode="auto">
              <a:xfrm>
                <a:off x="2395987" y="3833322"/>
                <a:ext cx="1800200" cy="1656184"/>
              </a:xfrm>
              <a:prstGeom prst="roundRect">
                <a:avLst>
                  <a:gd name="adj" fmla="val 13616"/>
                </a:avLst>
              </a:prstGeom>
              <a:solidFill>
                <a:schemeClr val="accent4">
                  <a:lumMod val="75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角丸四角形 132"/>
              <p:cNvSpPr/>
              <p:nvPr/>
            </p:nvSpPr>
            <p:spPr>
              <a:xfrm>
                <a:off x="2452296" y="4482117"/>
                <a:ext cx="1656184" cy="425297"/>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施設・設備の</a:t>
                </a:r>
                <a:endParaRPr lang="en-US" altLang="ja-JP" sz="1200" b="1" dirty="0" smtClean="0">
                  <a:solidFill>
                    <a:schemeClr val="tx1"/>
                  </a:solidFill>
                </a:endParaRPr>
              </a:p>
              <a:p>
                <a:pPr algn="ctr"/>
                <a:r>
                  <a:rPr lang="ja-JP" altLang="en-US" sz="1200" b="1" dirty="0" smtClean="0">
                    <a:solidFill>
                      <a:schemeClr val="tx1"/>
                    </a:solidFill>
                  </a:rPr>
                  <a:t>修理・補修</a:t>
                </a:r>
                <a:endParaRPr lang="en-US" altLang="ja-JP" sz="1200" b="1" dirty="0" smtClean="0">
                  <a:solidFill>
                    <a:schemeClr val="tx1"/>
                  </a:solidFill>
                </a:endParaRPr>
              </a:p>
            </p:txBody>
          </p:sp>
          <p:sp>
            <p:nvSpPr>
              <p:cNvPr id="134" name="角丸四角形 133"/>
              <p:cNvSpPr/>
              <p:nvPr/>
            </p:nvSpPr>
            <p:spPr>
              <a:xfrm>
                <a:off x="2452296" y="3964559"/>
                <a:ext cx="1656184" cy="437681"/>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施設利用</a:t>
                </a:r>
                <a:endParaRPr lang="en-US" altLang="ja-JP" sz="1200" b="1" dirty="0" smtClean="0">
                  <a:solidFill>
                    <a:schemeClr val="tx1"/>
                  </a:solidFill>
                </a:endParaRPr>
              </a:p>
              <a:p>
                <a:pPr algn="ctr"/>
                <a:r>
                  <a:rPr lang="ja-JP" altLang="en-US" sz="1200" b="1" dirty="0" smtClean="0">
                    <a:solidFill>
                      <a:schemeClr val="tx1"/>
                    </a:solidFill>
                  </a:rPr>
                  <a:t>メニューの充実</a:t>
                </a:r>
                <a:endParaRPr lang="en-US" altLang="ja-JP" sz="1200" b="1" dirty="0" smtClean="0">
                  <a:solidFill>
                    <a:schemeClr val="tx1"/>
                  </a:solidFill>
                </a:endParaRPr>
              </a:p>
            </p:txBody>
          </p:sp>
        </p:grpSp>
        <p:sp>
          <p:nvSpPr>
            <p:cNvPr id="58" name="角丸四角形 57"/>
            <p:cNvSpPr/>
            <p:nvPr/>
          </p:nvSpPr>
          <p:spPr>
            <a:xfrm>
              <a:off x="2339752" y="4869161"/>
              <a:ext cx="1656184" cy="576064"/>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利用料金</a:t>
              </a:r>
              <a:endParaRPr lang="en-US" altLang="ja-JP" sz="1200" b="1" dirty="0" smtClean="0">
                <a:solidFill>
                  <a:schemeClr val="tx1"/>
                </a:solidFill>
              </a:endParaRPr>
            </a:p>
            <a:p>
              <a:pPr algn="ctr"/>
              <a:r>
                <a:rPr lang="ja-JP" altLang="en-US" sz="1200" b="1" dirty="0" smtClean="0">
                  <a:solidFill>
                    <a:schemeClr val="tx1"/>
                  </a:solidFill>
                </a:rPr>
                <a:t>の見直し</a:t>
              </a:r>
              <a:endParaRPr lang="en-US" altLang="ja-JP" sz="1200" b="1" dirty="0" smtClean="0">
                <a:solidFill>
                  <a:schemeClr val="tx1"/>
                </a:solidFill>
              </a:endParaRPr>
            </a:p>
          </p:txBody>
        </p:sp>
      </p:grpSp>
      <p:sp>
        <p:nvSpPr>
          <p:cNvPr id="77" name="角丸四角形 76"/>
          <p:cNvSpPr/>
          <p:nvPr/>
        </p:nvSpPr>
        <p:spPr>
          <a:xfrm>
            <a:off x="5220072" y="4499857"/>
            <a:ext cx="3584664" cy="2108431"/>
          </a:xfrm>
          <a:prstGeom prst="roundRect">
            <a:avLst>
              <a:gd name="adj" fmla="val 9999"/>
            </a:avLst>
          </a:prstGeom>
          <a:noFill/>
          <a:ln w="3810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右矢印 82"/>
          <p:cNvSpPr/>
          <p:nvPr/>
        </p:nvSpPr>
        <p:spPr bwMode="auto">
          <a:xfrm>
            <a:off x="6660232" y="5112862"/>
            <a:ext cx="378039" cy="753682"/>
          </a:xfrm>
          <a:prstGeom prst="rightArrow">
            <a:avLst>
              <a:gd name="adj1" fmla="val 50000"/>
              <a:gd name="adj2" fmla="val 47887"/>
            </a:avLst>
          </a:prstGeom>
          <a:solidFill>
            <a:schemeClr val="tx1"/>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rtlCol="0" anchor="ctr"/>
          <a:lstStyle/>
          <a:p>
            <a:pPr algn="ctr"/>
            <a:r>
              <a:rPr kumimoji="1"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対応</a:t>
            </a:r>
          </a:p>
        </p:txBody>
      </p:sp>
      <p:grpSp>
        <p:nvGrpSpPr>
          <p:cNvPr id="11" name="グループ化 89"/>
          <p:cNvGrpSpPr/>
          <p:nvPr/>
        </p:nvGrpSpPr>
        <p:grpSpPr>
          <a:xfrm>
            <a:off x="7048276" y="4641874"/>
            <a:ext cx="1628179" cy="1855218"/>
            <a:chOff x="2267744" y="3284984"/>
            <a:chExt cx="1800200" cy="2304256"/>
          </a:xfrm>
        </p:grpSpPr>
        <p:grpSp>
          <p:nvGrpSpPr>
            <p:cNvPr id="14" name="グループ化 130"/>
            <p:cNvGrpSpPr/>
            <p:nvPr/>
          </p:nvGrpSpPr>
          <p:grpSpPr>
            <a:xfrm>
              <a:off x="2267744" y="3284984"/>
              <a:ext cx="1800200" cy="2304256"/>
              <a:chOff x="2380288" y="3861048"/>
              <a:chExt cx="1800200" cy="1656184"/>
            </a:xfrm>
          </p:grpSpPr>
          <p:sp>
            <p:nvSpPr>
              <p:cNvPr id="94" name="角丸四角形 93"/>
              <p:cNvSpPr/>
              <p:nvPr/>
            </p:nvSpPr>
            <p:spPr bwMode="auto">
              <a:xfrm>
                <a:off x="2380288" y="3861048"/>
                <a:ext cx="1800200" cy="1656184"/>
              </a:xfrm>
              <a:prstGeom prst="roundRect">
                <a:avLst>
                  <a:gd name="adj" fmla="val 13616"/>
                </a:avLst>
              </a:prstGeom>
              <a:solidFill>
                <a:schemeClr val="accent4">
                  <a:lumMod val="75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角丸四角形 94"/>
              <p:cNvSpPr/>
              <p:nvPr/>
            </p:nvSpPr>
            <p:spPr>
              <a:xfrm>
                <a:off x="2452296" y="4482116"/>
                <a:ext cx="1656184" cy="425297"/>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施設・設備の</a:t>
                </a:r>
                <a:endParaRPr lang="en-US" altLang="ja-JP" sz="1200" b="1" dirty="0" smtClean="0">
                  <a:solidFill>
                    <a:schemeClr val="tx1"/>
                  </a:solidFill>
                </a:endParaRPr>
              </a:p>
              <a:p>
                <a:pPr algn="ctr"/>
                <a:r>
                  <a:rPr lang="ja-JP" altLang="en-US" sz="1200" b="1" dirty="0" smtClean="0">
                    <a:solidFill>
                      <a:schemeClr val="tx1"/>
                    </a:solidFill>
                  </a:rPr>
                  <a:t>修理・補修</a:t>
                </a:r>
                <a:endParaRPr lang="en-US" altLang="ja-JP" sz="1200" b="1" dirty="0" smtClean="0">
                  <a:solidFill>
                    <a:schemeClr val="tx1"/>
                  </a:solidFill>
                </a:endParaRPr>
              </a:p>
            </p:txBody>
          </p:sp>
          <p:sp>
            <p:nvSpPr>
              <p:cNvPr id="96" name="角丸四角形 95"/>
              <p:cNvSpPr/>
              <p:nvPr/>
            </p:nvSpPr>
            <p:spPr>
              <a:xfrm>
                <a:off x="2452296" y="3964559"/>
                <a:ext cx="1656184" cy="437681"/>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施設利用</a:t>
                </a:r>
                <a:endParaRPr lang="en-US" altLang="ja-JP" sz="1200" b="1" dirty="0" smtClean="0">
                  <a:solidFill>
                    <a:schemeClr val="tx1"/>
                  </a:solidFill>
                </a:endParaRPr>
              </a:p>
              <a:p>
                <a:pPr algn="ctr"/>
                <a:r>
                  <a:rPr lang="ja-JP" altLang="en-US" sz="1200" b="1" dirty="0" smtClean="0">
                    <a:solidFill>
                      <a:schemeClr val="tx1"/>
                    </a:solidFill>
                  </a:rPr>
                  <a:t>メニューの充実</a:t>
                </a:r>
                <a:endParaRPr lang="en-US" altLang="ja-JP" sz="1200" b="1" dirty="0" smtClean="0">
                  <a:solidFill>
                    <a:schemeClr val="tx1"/>
                  </a:solidFill>
                </a:endParaRPr>
              </a:p>
            </p:txBody>
          </p:sp>
        </p:grpSp>
        <p:sp>
          <p:nvSpPr>
            <p:cNvPr id="93" name="角丸四角形 92"/>
            <p:cNvSpPr/>
            <p:nvPr/>
          </p:nvSpPr>
          <p:spPr>
            <a:xfrm>
              <a:off x="2339752" y="4869161"/>
              <a:ext cx="1656184" cy="576064"/>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利用料金</a:t>
              </a:r>
              <a:endParaRPr lang="en-US" altLang="ja-JP" sz="1200" b="1" dirty="0" smtClean="0">
                <a:solidFill>
                  <a:schemeClr val="tx1"/>
                </a:solidFill>
              </a:endParaRPr>
            </a:p>
            <a:p>
              <a:pPr algn="ctr"/>
              <a:r>
                <a:rPr lang="ja-JP" altLang="en-US" sz="1200" b="1" dirty="0" smtClean="0">
                  <a:solidFill>
                    <a:schemeClr val="tx1"/>
                  </a:solidFill>
                </a:rPr>
                <a:t>の見直し</a:t>
              </a:r>
              <a:endParaRPr lang="en-US" altLang="ja-JP" sz="1200" b="1" dirty="0" smtClean="0">
                <a:solidFill>
                  <a:schemeClr val="tx1"/>
                </a:solidFill>
              </a:endParaRPr>
            </a:p>
          </p:txBody>
        </p:sp>
      </p:grpSp>
      <p:grpSp>
        <p:nvGrpSpPr>
          <p:cNvPr id="15" name="グループ化 97"/>
          <p:cNvGrpSpPr/>
          <p:nvPr/>
        </p:nvGrpSpPr>
        <p:grpSpPr>
          <a:xfrm>
            <a:off x="5364088" y="4621869"/>
            <a:ext cx="1259846" cy="1306756"/>
            <a:chOff x="5002380" y="3246116"/>
            <a:chExt cx="1392952" cy="1623044"/>
          </a:xfrm>
        </p:grpSpPr>
        <p:grpSp>
          <p:nvGrpSpPr>
            <p:cNvPr id="16" name="グループ化 78"/>
            <p:cNvGrpSpPr/>
            <p:nvPr/>
          </p:nvGrpSpPr>
          <p:grpSpPr>
            <a:xfrm>
              <a:off x="5002380" y="3246116"/>
              <a:ext cx="1392952" cy="1623044"/>
              <a:chOff x="411272" y="4006732"/>
              <a:chExt cx="1392952" cy="1623044"/>
            </a:xfrm>
          </p:grpSpPr>
          <p:sp>
            <p:nvSpPr>
              <p:cNvPr id="80" name="角丸四角形 79"/>
              <p:cNvSpPr/>
              <p:nvPr/>
            </p:nvSpPr>
            <p:spPr bwMode="auto">
              <a:xfrm>
                <a:off x="411272" y="4006732"/>
                <a:ext cx="1392952" cy="1623044"/>
              </a:xfrm>
              <a:prstGeom prst="roundRect">
                <a:avLst/>
              </a:prstGeom>
              <a:solidFill>
                <a:schemeClr val="accent4">
                  <a:lumMod val="75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角丸四角形 80"/>
              <p:cNvSpPr/>
              <p:nvPr/>
            </p:nvSpPr>
            <p:spPr>
              <a:xfrm>
                <a:off x="495680" y="4108545"/>
                <a:ext cx="1222468" cy="430380"/>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整備計画</a:t>
                </a:r>
                <a:endParaRPr lang="en-US" altLang="ja-JP" sz="1400" b="1" dirty="0" smtClean="0">
                  <a:solidFill>
                    <a:schemeClr val="tx1"/>
                  </a:solidFill>
                </a:endParaRPr>
              </a:p>
            </p:txBody>
          </p:sp>
          <p:sp>
            <p:nvSpPr>
              <p:cNvPr id="82" name="角丸四角形 81"/>
              <p:cNvSpPr/>
              <p:nvPr/>
            </p:nvSpPr>
            <p:spPr>
              <a:xfrm>
                <a:off x="483280" y="4610932"/>
                <a:ext cx="1220800" cy="432048"/>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運営計画</a:t>
                </a:r>
                <a:endParaRPr lang="en-US" altLang="ja-JP" sz="1400" b="1" dirty="0" smtClean="0">
                  <a:solidFill>
                    <a:schemeClr val="tx1"/>
                  </a:solidFill>
                </a:endParaRPr>
              </a:p>
            </p:txBody>
          </p:sp>
        </p:grpSp>
        <p:sp>
          <p:nvSpPr>
            <p:cNvPr id="97" name="角丸四角形 96"/>
            <p:cNvSpPr/>
            <p:nvPr/>
          </p:nvSpPr>
          <p:spPr>
            <a:xfrm>
              <a:off x="5076056" y="4351036"/>
              <a:ext cx="1220800" cy="432048"/>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見直し検討</a:t>
              </a:r>
              <a:endParaRPr lang="en-US" altLang="ja-JP" sz="1400" b="1" dirty="0" smtClean="0">
                <a:solidFill>
                  <a:schemeClr val="tx1"/>
                </a:solidFill>
              </a:endParaRPr>
            </a:p>
          </p:txBody>
        </p:sp>
      </p:grpSp>
      <p:grpSp>
        <p:nvGrpSpPr>
          <p:cNvPr id="17" name="グループ化 71"/>
          <p:cNvGrpSpPr/>
          <p:nvPr/>
        </p:nvGrpSpPr>
        <p:grpSpPr>
          <a:xfrm>
            <a:off x="5364088" y="3253717"/>
            <a:ext cx="1243592" cy="709634"/>
            <a:chOff x="5364088" y="3068960"/>
            <a:chExt cx="1243592" cy="709634"/>
          </a:xfrm>
        </p:grpSpPr>
        <p:grpSp>
          <p:nvGrpSpPr>
            <p:cNvPr id="18" name="グループ化 116"/>
            <p:cNvGrpSpPr/>
            <p:nvPr/>
          </p:nvGrpSpPr>
          <p:grpSpPr>
            <a:xfrm>
              <a:off x="5508104" y="3140968"/>
              <a:ext cx="1099576" cy="593692"/>
              <a:chOff x="748983" y="2132856"/>
              <a:chExt cx="1215749" cy="737389"/>
            </a:xfrm>
          </p:grpSpPr>
          <p:pic>
            <p:nvPicPr>
              <p:cNvPr id="122" name="Picture 12" descr="ビジネスマン3-BLUE">
                <a:hlinkClick r:id="rId6"/>
              </p:cNvPr>
              <p:cNvPicPr>
                <a:picLocks noChangeAspect="1" noChangeArrowheads="1"/>
              </p:cNvPicPr>
              <p:nvPr/>
            </p:nvPicPr>
            <p:blipFill>
              <a:blip r:embed="rId7" cstate="print"/>
              <a:srcRect/>
              <a:stretch>
                <a:fillRect/>
              </a:stretch>
            </p:blipFill>
            <p:spPr bwMode="auto">
              <a:xfrm>
                <a:off x="748983" y="2135197"/>
                <a:ext cx="773206" cy="735048"/>
              </a:xfrm>
              <a:prstGeom prst="rect">
                <a:avLst/>
              </a:prstGeom>
              <a:noFill/>
            </p:spPr>
          </p:pic>
          <p:pic>
            <p:nvPicPr>
              <p:cNvPr id="123" name="Picture 2" descr="カジュアル女性3-BLACK"/>
              <p:cNvPicPr>
                <a:picLocks noChangeAspect="1" noChangeArrowheads="1"/>
              </p:cNvPicPr>
              <p:nvPr/>
            </p:nvPicPr>
            <p:blipFill>
              <a:blip r:embed="rId8" cstate="print"/>
              <a:srcRect/>
              <a:stretch>
                <a:fillRect/>
              </a:stretch>
            </p:blipFill>
            <p:spPr bwMode="auto">
              <a:xfrm>
                <a:off x="1187624" y="2132856"/>
                <a:ext cx="777108" cy="734148"/>
              </a:xfrm>
              <a:prstGeom prst="rect">
                <a:avLst/>
              </a:prstGeom>
              <a:noFill/>
            </p:spPr>
          </p:pic>
        </p:grpSp>
        <p:sp>
          <p:nvSpPr>
            <p:cNvPr id="71" name="テキスト ボックス 70"/>
            <p:cNvSpPr txBox="1"/>
            <p:nvPr/>
          </p:nvSpPr>
          <p:spPr>
            <a:xfrm>
              <a:off x="5364088" y="3068960"/>
              <a:ext cx="430887" cy="709634"/>
            </a:xfrm>
            <a:prstGeom prst="rect">
              <a:avLst/>
            </a:prstGeom>
            <a:noFill/>
            <a:ln>
              <a:noFill/>
            </a:ln>
            <a:effectLst>
              <a:innerShdw blurRad="139700">
                <a:schemeClr val="bg1"/>
              </a:innerShdw>
            </a:effectLst>
          </p:spPr>
          <p:txBody>
            <a:bodyPr vert="eaVert" wrap="square" rtlCol="0">
              <a:spAutoFit/>
            </a:bodyPr>
            <a:lstStyle/>
            <a:p>
              <a:pPr algn="ctr"/>
              <a:r>
                <a:rPr kumimoji="1" lang="ja-JP" altLang="en-US" sz="1600" b="1" dirty="0" smtClean="0"/>
                <a:t>区民</a:t>
              </a:r>
              <a:endParaRPr kumimoji="1" lang="ja-JP" altLang="en-US" sz="1600" b="1" dirty="0"/>
            </a:p>
          </p:txBody>
        </p:sp>
      </p:grpSp>
      <p:grpSp>
        <p:nvGrpSpPr>
          <p:cNvPr id="19" name="グループ化 71"/>
          <p:cNvGrpSpPr/>
          <p:nvPr/>
        </p:nvGrpSpPr>
        <p:grpSpPr>
          <a:xfrm>
            <a:off x="6660232" y="3356992"/>
            <a:ext cx="2279235" cy="1183395"/>
            <a:chOff x="1008766" y="2506964"/>
            <a:chExt cx="1584176" cy="622652"/>
          </a:xfrm>
        </p:grpSpPr>
        <p:sp>
          <p:nvSpPr>
            <p:cNvPr id="73" name="雲形吹き出し 72"/>
            <p:cNvSpPr/>
            <p:nvPr/>
          </p:nvSpPr>
          <p:spPr>
            <a:xfrm>
              <a:off x="1008766" y="2506964"/>
              <a:ext cx="1584176" cy="576064"/>
            </a:xfrm>
            <a:prstGeom prst="cloudCallout">
              <a:avLst>
                <a:gd name="adj1" fmla="val -57382"/>
                <a:gd name="adj2" fmla="val -2331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正方形/長方形 73"/>
            <p:cNvSpPr/>
            <p:nvPr/>
          </p:nvSpPr>
          <p:spPr>
            <a:xfrm>
              <a:off x="1192881" y="2578472"/>
              <a:ext cx="1381077" cy="5511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bg1"/>
                  </a:solidFill>
                </a:rPr>
                <a:t>体育館の利用時間を</a:t>
              </a:r>
              <a:endParaRPr lang="en-US" altLang="ja-JP" sz="1400" b="1" dirty="0" smtClean="0">
                <a:solidFill>
                  <a:schemeClr val="bg1"/>
                </a:solidFill>
              </a:endParaRPr>
            </a:p>
            <a:p>
              <a:r>
                <a:rPr lang="ja-JP" altLang="en-US" sz="1400" b="1" dirty="0" smtClean="0">
                  <a:solidFill>
                    <a:schemeClr val="bg1"/>
                  </a:solidFill>
                </a:rPr>
                <a:t>長くしてほしい</a:t>
              </a:r>
              <a:endParaRPr lang="en-US" altLang="ja-JP" sz="1400" b="1" dirty="0" smtClean="0">
                <a:solidFill>
                  <a:schemeClr val="bg1"/>
                </a:solidFill>
              </a:endParaRPr>
            </a:p>
            <a:p>
              <a:r>
                <a:rPr lang="ja-JP" altLang="en-US" sz="1400" b="1" dirty="0" smtClean="0">
                  <a:solidFill>
                    <a:schemeClr val="bg1"/>
                  </a:solidFill>
                </a:rPr>
                <a:t>トイレが古くて使い</a:t>
              </a:r>
              <a:endParaRPr lang="en-US" altLang="ja-JP" sz="1400" b="1" dirty="0" smtClean="0">
                <a:solidFill>
                  <a:schemeClr val="bg1"/>
                </a:solidFill>
              </a:endParaRPr>
            </a:p>
            <a:p>
              <a:r>
                <a:rPr lang="ja-JP" altLang="en-US" sz="1400" b="1" dirty="0" smtClean="0">
                  <a:solidFill>
                    <a:schemeClr val="bg1"/>
                  </a:solidFill>
                </a:rPr>
                <a:t>にくい</a:t>
              </a:r>
              <a:endParaRPr kumimoji="1" lang="en-US" altLang="ja-JP" sz="1400" b="1" dirty="0" smtClean="0">
                <a:solidFill>
                  <a:schemeClr val="bg1"/>
                </a:solidFill>
              </a:endParaRPr>
            </a:p>
            <a:p>
              <a:endParaRPr kumimoji="1" lang="en-US" altLang="ja-JP" sz="1400" b="1" dirty="0" smtClean="0">
                <a:solidFill>
                  <a:schemeClr val="bg1"/>
                </a:solidFill>
              </a:endParaRPr>
            </a:p>
          </p:txBody>
        </p:sp>
      </p:grpSp>
      <p:sp>
        <p:nvSpPr>
          <p:cNvPr id="110" name="正方形/長方形 109"/>
          <p:cNvSpPr/>
          <p:nvPr/>
        </p:nvSpPr>
        <p:spPr>
          <a:xfrm>
            <a:off x="5364088" y="4189821"/>
            <a:ext cx="1497924" cy="369332"/>
          </a:xfrm>
          <a:prstGeom prst="rect">
            <a:avLst/>
          </a:prstGeom>
          <a:solidFill>
            <a:schemeClr val="tx1"/>
          </a:solidFill>
          <a:ln>
            <a:noFill/>
          </a:ln>
        </p:spPr>
        <p:txBody>
          <a:bodyPr wrap="square">
            <a:spAutoFit/>
          </a:bodyPr>
          <a:lstStyle/>
          <a:p>
            <a:pPr algn="ctr"/>
            <a:r>
              <a:rPr lang="ja-JP" altLang="en-US" b="1" dirty="0" smtClean="0">
                <a:solidFill>
                  <a:schemeClr val="bg1"/>
                </a:solidFill>
              </a:rPr>
              <a:t>総合区役所</a:t>
            </a:r>
            <a:endParaRPr lang="ja-JP" altLang="en-US" b="1" dirty="0">
              <a:solidFill>
                <a:schemeClr val="bg1"/>
              </a:solidFill>
            </a:endParaRPr>
          </a:p>
        </p:txBody>
      </p:sp>
      <p:grpSp>
        <p:nvGrpSpPr>
          <p:cNvPr id="20" name="グループ化 74"/>
          <p:cNvGrpSpPr/>
          <p:nvPr/>
        </p:nvGrpSpPr>
        <p:grpSpPr>
          <a:xfrm>
            <a:off x="683568" y="3253717"/>
            <a:ext cx="1243592" cy="709634"/>
            <a:chOff x="5364088" y="3068960"/>
            <a:chExt cx="1243592" cy="709634"/>
          </a:xfrm>
        </p:grpSpPr>
        <p:grpSp>
          <p:nvGrpSpPr>
            <p:cNvPr id="21" name="グループ化 116"/>
            <p:cNvGrpSpPr/>
            <p:nvPr/>
          </p:nvGrpSpPr>
          <p:grpSpPr>
            <a:xfrm>
              <a:off x="5508104" y="3140968"/>
              <a:ext cx="1099576" cy="593692"/>
              <a:chOff x="748983" y="2132856"/>
              <a:chExt cx="1215749" cy="737389"/>
            </a:xfrm>
          </p:grpSpPr>
          <p:pic>
            <p:nvPicPr>
              <p:cNvPr id="84" name="Picture 12" descr="ビジネスマン3-BLUE">
                <a:hlinkClick r:id="rId6"/>
              </p:cNvPr>
              <p:cNvPicPr>
                <a:picLocks noChangeAspect="1" noChangeArrowheads="1"/>
              </p:cNvPicPr>
              <p:nvPr/>
            </p:nvPicPr>
            <p:blipFill>
              <a:blip r:embed="rId7" cstate="print"/>
              <a:srcRect/>
              <a:stretch>
                <a:fillRect/>
              </a:stretch>
            </p:blipFill>
            <p:spPr bwMode="auto">
              <a:xfrm>
                <a:off x="748983" y="2135197"/>
                <a:ext cx="773206" cy="735048"/>
              </a:xfrm>
              <a:prstGeom prst="rect">
                <a:avLst/>
              </a:prstGeom>
              <a:noFill/>
            </p:spPr>
          </p:pic>
          <p:pic>
            <p:nvPicPr>
              <p:cNvPr id="85" name="Picture 2" descr="カジュアル女性3-BLACK"/>
              <p:cNvPicPr>
                <a:picLocks noChangeAspect="1" noChangeArrowheads="1"/>
              </p:cNvPicPr>
              <p:nvPr/>
            </p:nvPicPr>
            <p:blipFill>
              <a:blip r:embed="rId8" cstate="print"/>
              <a:srcRect/>
              <a:stretch>
                <a:fillRect/>
              </a:stretch>
            </p:blipFill>
            <p:spPr bwMode="auto">
              <a:xfrm>
                <a:off x="1187624" y="2132856"/>
                <a:ext cx="777108" cy="734148"/>
              </a:xfrm>
              <a:prstGeom prst="rect">
                <a:avLst/>
              </a:prstGeom>
              <a:noFill/>
            </p:spPr>
          </p:pic>
        </p:grpSp>
        <p:sp>
          <p:nvSpPr>
            <p:cNvPr id="79" name="テキスト ボックス 78"/>
            <p:cNvSpPr txBox="1"/>
            <p:nvPr/>
          </p:nvSpPr>
          <p:spPr>
            <a:xfrm>
              <a:off x="5364088" y="3068960"/>
              <a:ext cx="430887" cy="709634"/>
            </a:xfrm>
            <a:prstGeom prst="rect">
              <a:avLst/>
            </a:prstGeom>
            <a:noFill/>
            <a:ln>
              <a:noFill/>
            </a:ln>
            <a:effectLst>
              <a:innerShdw blurRad="139700">
                <a:schemeClr val="bg1"/>
              </a:innerShdw>
            </a:effectLst>
          </p:spPr>
          <p:txBody>
            <a:bodyPr vert="eaVert" wrap="square" rtlCol="0">
              <a:spAutoFit/>
            </a:bodyPr>
            <a:lstStyle/>
            <a:p>
              <a:pPr algn="ctr"/>
              <a:r>
                <a:rPr kumimoji="1" lang="ja-JP" altLang="en-US" sz="1600" b="1" dirty="0" smtClean="0"/>
                <a:t>区民</a:t>
              </a:r>
              <a:endParaRPr kumimoji="1" lang="ja-JP" altLang="en-US" sz="1600" b="1" dirty="0"/>
            </a:p>
          </p:txBody>
        </p:sp>
      </p:grpSp>
      <p:grpSp>
        <p:nvGrpSpPr>
          <p:cNvPr id="22" name="グループ化 71"/>
          <p:cNvGrpSpPr/>
          <p:nvPr/>
        </p:nvGrpSpPr>
        <p:grpSpPr>
          <a:xfrm>
            <a:off x="2123728" y="3356989"/>
            <a:ext cx="2279235" cy="1093052"/>
            <a:chOff x="1008766" y="2479827"/>
            <a:chExt cx="1584176" cy="728104"/>
          </a:xfrm>
        </p:grpSpPr>
        <p:sp>
          <p:nvSpPr>
            <p:cNvPr id="87" name="雲形吹き出し 86"/>
            <p:cNvSpPr/>
            <p:nvPr/>
          </p:nvSpPr>
          <p:spPr>
            <a:xfrm>
              <a:off x="1008766" y="2479827"/>
              <a:ext cx="1584176" cy="719491"/>
            </a:xfrm>
            <a:prstGeom prst="cloudCallout">
              <a:avLst>
                <a:gd name="adj1" fmla="val -57382"/>
                <a:gd name="adj2" fmla="val -2331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正方形/長方形 89"/>
            <p:cNvSpPr/>
            <p:nvPr/>
          </p:nvSpPr>
          <p:spPr>
            <a:xfrm>
              <a:off x="1201961" y="2656787"/>
              <a:ext cx="1381077" cy="5511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bg1"/>
                  </a:solidFill>
                </a:rPr>
                <a:t>体育館の利用時間を</a:t>
              </a:r>
              <a:endParaRPr lang="en-US" altLang="ja-JP" sz="1400" b="1" dirty="0" smtClean="0">
                <a:solidFill>
                  <a:schemeClr val="bg1"/>
                </a:solidFill>
              </a:endParaRPr>
            </a:p>
            <a:p>
              <a:r>
                <a:rPr lang="ja-JP" altLang="en-US" sz="1400" b="1" dirty="0" smtClean="0">
                  <a:solidFill>
                    <a:schemeClr val="bg1"/>
                  </a:solidFill>
                </a:rPr>
                <a:t>長くしてほしい</a:t>
              </a:r>
              <a:endParaRPr lang="en-US" altLang="ja-JP" sz="1400" b="1" dirty="0" smtClean="0">
                <a:solidFill>
                  <a:schemeClr val="bg1"/>
                </a:solidFill>
              </a:endParaRPr>
            </a:p>
            <a:p>
              <a:r>
                <a:rPr lang="ja-JP" altLang="en-US" sz="1400" b="1" dirty="0" smtClean="0">
                  <a:solidFill>
                    <a:schemeClr val="bg1"/>
                  </a:solidFill>
                </a:rPr>
                <a:t>トイレが古くて使い</a:t>
              </a:r>
              <a:endParaRPr lang="en-US" altLang="ja-JP" sz="1400" b="1" dirty="0" smtClean="0">
                <a:solidFill>
                  <a:schemeClr val="bg1"/>
                </a:solidFill>
              </a:endParaRPr>
            </a:p>
            <a:p>
              <a:r>
                <a:rPr lang="ja-JP" altLang="en-US" sz="1400" b="1" dirty="0" smtClean="0">
                  <a:solidFill>
                    <a:schemeClr val="bg1"/>
                  </a:solidFill>
                </a:rPr>
                <a:t>にくい</a:t>
              </a:r>
              <a:endParaRPr kumimoji="1" lang="en-US" altLang="ja-JP" sz="1400" b="1" dirty="0" smtClean="0">
                <a:solidFill>
                  <a:schemeClr val="bg1"/>
                </a:solidFill>
              </a:endParaRPr>
            </a:p>
            <a:p>
              <a:endParaRPr kumimoji="1" lang="en-US" altLang="ja-JP" sz="1400" b="1" dirty="0" smtClean="0">
                <a:solidFill>
                  <a:schemeClr val="bg1"/>
                </a:solidFill>
              </a:endParaRPr>
            </a:p>
          </p:txBody>
        </p:sp>
      </p:grpSp>
      <p:grpSp>
        <p:nvGrpSpPr>
          <p:cNvPr id="23" name="グループ化 91"/>
          <p:cNvGrpSpPr/>
          <p:nvPr/>
        </p:nvGrpSpPr>
        <p:grpSpPr>
          <a:xfrm>
            <a:off x="6012160" y="2924944"/>
            <a:ext cx="1933653" cy="347853"/>
            <a:chOff x="694130" y="2691302"/>
            <a:chExt cx="1933653" cy="347853"/>
          </a:xfrm>
        </p:grpSpPr>
        <p:pic>
          <p:nvPicPr>
            <p:cNvPr id="98" name="irc_mi" descr="「イラスト プール」の画像検索結果">
              <a:hlinkClick r:id="rId2"/>
            </p:cNvPr>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94130" y="2691302"/>
              <a:ext cx="781526" cy="347853"/>
            </a:xfrm>
            <a:prstGeom prst="rect">
              <a:avLst/>
            </a:prstGeom>
            <a:noFill/>
            <a:ln>
              <a:noFill/>
            </a:ln>
          </p:spPr>
        </p:pic>
        <p:pic>
          <p:nvPicPr>
            <p:cNvPr id="99" name="irc_mi" descr="「イラスト 体育館」の画像検索結果">
              <a:hlinkClick r:id="rId4"/>
            </p:cNvPr>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781130" y="2691302"/>
              <a:ext cx="846653" cy="347853"/>
            </a:xfrm>
            <a:prstGeom prst="rect">
              <a:avLst/>
            </a:prstGeom>
            <a:noFill/>
            <a:ln>
              <a:noFill/>
            </a:ln>
          </p:spPr>
        </p:pic>
      </p:grpSp>
      <p:sp>
        <p:nvSpPr>
          <p:cNvPr id="88" name="角丸四角形吹き出し 87"/>
          <p:cNvSpPr/>
          <p:nvPr/>
        </p:nvSpPr>
        <p:spPr bwMode="auto">
          <a:xfrm>
            <a:off x="0" y="5269941"/>
            <a:ext cx="1043608" cy="576064"/>
          </a:xfrm>
          <a:prstGeom prst="wedgeRoundRectCallout">
            <a:avLst>
              <a:gd name="adj1" fmla="val 49626"/>
              <a:gd name="adj2" fmla="val 63907"/>
              <a:gd name="adj3" fmla="val 16667"/>
            </a:avLst>
          </a:prstGeom>
          <a:solidFill>
            <a:schemeClr val="accent5">
              <a:lumMod val="40000"/>
              <a:lumOff val="60000"/>
            </a:schemeClr>
          </a:solidFill>
          <a:ln/>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wrap="none" rtlCol="0" anchor="ctr"/>
          <a:lstStyle/>
          <a:p>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全市的な観点</a:t>
            </a:r>
            <a:endPar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b="1" dirty="0" err="1" smtClean="0">
                <a:latin typeface="Meiryo UI" panose="020B0604030504040204" pitchFamily="50" charset="-128"/>
                <a:ea typeface="Meiryo UI" panose="020B0604030504040204" pitchFamily="50" charset="-128"/>
                <a:cs typeface="Meiryo UI" panose="020B0604030504040204" pitchFamily="50" charset="-128"/>
              </a:rPr>
              <a:t>で優</a:t>
            </a:r>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先順位を</a:t>
            </a:r>
            <a:endPar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検討</a:t>
            </a:r>
            <a:endPar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正方形/長方形 102"/>
          <p:cNvSpPr/>
          <p:nvPr/>
        </p:nvSpPr>
        <p:spPr>
          <a:xfrm>
            <a:off x="1619672" y="1856877"/>
            <a:ext cx="1546348" cy="354918"/>
          </a:xfrm>
          <a:prstGeom prst="rect">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rPr>
              <a:t>現　在</a:t>
            </a:r>
            <a:endParaRPr kumimoji="1" lang="ja-JP" altLang="en-US" b="1" dirty="0">
              <a:solidFill>
                <a:schemeClr val="tx1"/>
              </a:solidFill>
            </a:endParaRPr>
          </a:p>
        </p:txBody>
      </p:sp>
      <p:sp>
        <p:nvSpPr>
          <p:cNvPr id="105" name="正方形/長方形 104"/>
          <p:cNvSpPr/>
          <p:nvPr/>
        </p:nvSpPr>
        <p:spPr>
          <a:xfrm>
            <a:off x="6084168" y="1856877"/>
            <a:ext cx="1602918" cy="3549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bg1"/>
                </a:solidFill>
              </a:rPr>
              <a:t>総合区</a:t>
            </a:r>
            <a:endParaRPr kumimoji="1" lang="ja-JP" altLang="en-US" b="1" dirty="0">
              <a:solidFill>
                <a:schemeClr val="bg1"/>
              </a:solidFill>
            </a:endParaRPr>
          </a:p>
        </p:txBody>
      </p:sp>
      <p:sp>
        <p:nvSpPr>
          <p:cNvPr id="111" name="角丸四角形 110"/>
          <p:cNvSpPr/>
          <p:nvPr/>
        </p:nvSpPr>
        <p:spPr bwMode="auto">
          <a:xfrm>
            <a:off x="467544" y="2273811"/>
            <a:ext cx="3960440" cy="475849"/>
          </a:xfrm>
          <a:prstGeom prst="roundRect">
            <a:avLst>
              <a:gd name="adj" fmla="val 25039"/>
            </a:avLst>
          </a:prstGeom>
          <a:solidFill>
            <a:schemeClr val="accent1">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○区民からの相談から対応まで市役所で実施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○対応にあたっては、全市的な観点で優先順位を決定</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角丸四角形 111"/>
          <p:cNvSpPr/>
          <p:nvPr/>
        </p:nvSpPr>
        <p:spPr bwMode="auto">
          <a:xfrm>
            <a:off x="5004048" y="2273811"/>
            <a:ext cx="3960440" cy="475849"/>
          </a:xfrm>
          <a:prstGeom prst="roundRect">
            <a:avLst>
              <a:gd name="adj" fmla="val 25039"/>
            </a:avLst>
          </a:prstGeom>
          <a:solidFill>
            <a:schemeClr val="accent1">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○区民からの相談から対応まで区役所で実施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○対応にあたっては、総合区で判断</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テキスト ボックス 74"/>
          <p:cNvSpPr txBox="1"/>
          <p:nvPr/>
        </p:nvSpPr>
        <p:spPr>
          <a:xfrm>
            <a:off x="-121196" y="395267"/>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具体例 ④　）</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正方形/長方形 75"/>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５　総合区政の運営イメージ</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89"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１３</a:t>
            </a:r>
            <a:endParaRPr lang="ja-JP" altLang="en-US" sz="1200" b="1" dirty="0">
              <a:solidFill>
                <a:srgbClr val="000000"/>
              </a:solidFill>
              <a:latin typeface="ＭＳ Ｐゴシック" charset="-128"/>
              <a:ea typeface="Meiryo UI" pitchFamily="50" charset="-128"/>
              <a:cs typeface="Meiryo UI" pitchFamily="50" charset="-128"/>
            </a:endParaRPr>
          </a:p>
        </p:txBody>
      </p:sp>
      <p:grpSp>
        <p:nvGrpSpPr>
          <p:cNvPr id="24" name="グループ化 90"/>
          <p:cNvGrpSpPr/>
          <p:nvPr/>
        </p:nvGrpSpPr>
        <p:grpSpPr>
          <a:xfrm>
            <a:off x="325993" y="836712"/>
            <a:ext cx="3174068" cy="720080"/>
            <a:chOff x="325993" y="836712"/>
            <a:chExt cx="3174068" cy="720080"/>
          </a:xfrm>
        </p:grpSpPr>
        <p:sp>
          <p:nvSpPr>
            <p:cNvPr id="9" name="額縁 8"/>
            <p:cNvSpPr/>
            <p:nvPr/>
          </p:nvSpPr>
          <p:spPr>
            <a:xfrm>
              <a:off x="325993" y="836712"/>
              <a:ext cx="3174068" cy="720080"/>
            </a:xfrm>
            <a:prstGeom prst="bevel">
              <a:avLst>
                <a:gd name="adj" fmla="val 796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bg1"/>
                  </a:solidFill>
                </a:rPr>
                <a:t>市民利用施設等</a:t>
              </a:r>
              <a:r>
                <a:rPr kumimoji="1" lang="ja-JP" altLang="en-US" sz="1600" b="1" dirty="0" smtClean="0">
                  <a:solidFill>
                    <a:schemeClr val="bg1"/>
                  </a:solidFill>
                </a:rPr>
                <a:t>の運営</a:t>
              </a:r>
              <a:endParaRPr kumimoji="1" lang="en-US" altLang="ja-JP" sz="1600" b="1" dirty="0" smtClean="0">
                <a:solidFill>
                  <a:schemeClr val="bg1"/>
                </a:solidFill>
              </a:endParaRPr>
            </a:p>
            <a:p>
              <a:pPr algn="ctr"/>
              <a:r>
                <a:rPr lang="ja-JP" altLang="en-US" sz="1300" b="1" dirty="0" smtClean="0">
                  <a:solidFill>
                    <a:schemeClr val="bg1"/>
                  </a:solidFill>
                </a:rPr>
                <a:t>スポーツセンター・プールなど</a:t>
              </a:r>
              <a:endParaRPr kumimoji="1" lang="ja-JP" altLang="en-US" sz="1300" b="1" dirty="0">
                <a:solidFill>
                  <a:schemeClr val="bg1"/>
                </a:solidFill>
              </a:endParaRPr>
            </a:p>
          </p:txBody>
        </p:sp>
        <p:sp>
          <p:nvSpPr>
            <p:cNvPr id="78" name="大かっこ 77"/>
            <p:cNvSpPr/>
            <p:nvPr/>
          </p:nvSpPr>
          <p:spPr bwMode="ltGray">
            <a:xfrm>
              <a:off x="749106" y="1203445"/>
              <a:ext cx="2338436" cy="221977"/>
            </a:xfrm>
            <a:prstGeom prst="bracketPair">
              <a:avLst/>
            </a:prstGeom>
            <a:ln w="381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86" name="正方形/長方形 27"/>
          <p:cNvSpPr>
            <a:spLocks noChangeArrowheads="1"/>
          </p:cNvSpPr>
          <p:nvPr/>
        </p:nvSpPr>
        <p:spPr bwMode="auto">
          <a:xfrm>
            <a:off x="4447680" y="6632444"/>
            <a:ext cx="2752228" cy="253916"/>
          </a:xfrm>
          <a:prstGeom prst="rect">
            <a:avLst/>
          </a:prstGeom>
          <a:noFill/>
          <a:ln w="9525">
            <a:noFill/>
            <a:miter lim="800000"/>
            <a:headEnd/>
            <a:tailEnd/>
          </a:ln>
        </p:spPr>
        <p:txBody>
          <a:bodyPr wrap="square">
            <a:spAutoFit/>
          </a:bodyPr>
          <a:lstStyle/>
          <a:p>
            <a:pPr algn="r"/>
            <a:r>
              <a:rPr lang="en-US" altLang="ja-JP" sz="1050" dirty="0" smtClean="0">
                <a:solidFill>
                  <a:srgbClr val="000000"/>
                </a:solidFill>
                <a:latin typeface="ＭＳ Ｐゴシック" charset="-128"/>
                <a:ea typeface="Meiryo UI" pitchFamily="50" charset="-128"/>
                <a:cs typeface="Meiryo UI" pitchFamily="50" charset="-128"/>
              </a:rPr>
              <a:t>※</a:t>
            </a:r>
            <a:r>
              <a:rPr lang="ja-JP" altLang="en-US" sz="1050" dirty="0" smtClean="0">
                <a:solidFill>
                  <a:srgbClr val="000000"/>
                </a:solidFill>
                <a:latin typeface="ＭＳ Ｐゴシック" charset="-128"/>
                <a:ea typeface="Meiryo UI" pitchFamily="50" charset="-128"/>
                <a:cs typeface="Meiryo UI" pitchFamily="50" charset="-128"/>
              </a:rPr>
              <a:t>「５　財産管理」 財産</a:t>
            </a:r>
            <a:r>
              <a:rPr lang="en-US" altLang="ja-JP" sz="1050" dirty="0" smtClean="0">
                <a:solidFill>
                  <a:srgbClr val="000000"/>
                </a:solidFill>
                <a:latin typeface="ＭＳ Ｐゴシック" charset="-128"/>
                <a:ea typeface="Meiryo UI" pitchFamily="50" charset="-128"/>
                <a:cs typeface="Meiryo UI" pitchFamily="50" charset="-128"/>
              </a:rPr>
              <a:t>-</a:t>
            </a:r>
            <a:r>
              <a:rPr lang="ja-JP" altLang="en-US" sz="1050" dirty="0" smtClean="0">
                <a:solidFill>
                  <a:srgbClr val="000000"/>
                </a:solidFill>
                <a:latin typeface="ＭＳ Ｐゴシック" charset="-128"/>
                <a:ea typeface="Meiryo UI" pitchFamily="50" charset="-128"/>
                <a:cs typeface="Meiryo UI" pitchFamily="50" charset="-128"/>
              </a:rPr>
              <a:t>４参照</a:t>
            </a:r>
            <a:endParaRPr lang="ja-JP" altLang="en-US" sz="1050" dirty="0">
              <a:solidFill>
                <a:srgbClr val="000000"/>
              </a:solidFill>
              <a:latin typeface="ＭＳ Ｐゴシック" charset="-128"/>
              <a:ea typeface="Meiryo UI" pitchFamily="50" charset="-128"/>
              <a:cs typeface="Meiryo UI" pitchFamily="50" charset="-128"/>
            </a:endParaRPr>
          </a:p>
        </p:txBody>
      </p:sp>
      <p:grpSp>
        <p:nvGrpSpPr>
          <p:cNvPr id="25" name="グループ化 51"/>
          <p:cNvGrpSpPr/>
          <p:nvPr/>
        </p:nvGrpSpPr>
        <p:grpSpPr>
          <a:xfrm>
            <a:off x="5148064" y="5805264"/>
            <a:ext cx="2051720" cy="864096"/>
            <a:chOff x="6228184" y="4996897"/>
            <a:chExt cx="2448272" cy="1296144"/>
          </a:xfrm>
        </p:grpSpPr>
        <p:sp>
          <p:nvSpPr>
            <p:cNvPr id="102" name="星 24 101"/>
            <p:cNvSpPr/>
            <p:nvPr/>
          </p:nvSpPr>
          <p:spPr>
            <a:xfrm>
              <a:off x="6228184" y="4996897"/>
              <a:ext cx="2448272" cy="1296144"/>
            </a:xfrm>
            <a:prstGeom prst="star24">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104" name="正方形/長方形 103"/>
            <p:cNvSpPr/>
            <p:nvPr/>
          </p:nvSpPr>
          <p:spPr>
            <a:xfrm>
              <a:off x="6728150" y="5301339"/>
              <a:ext cx="1476322" cy="664031"/>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bg1"/>
                  </a:solidFill>
                </a:rPr>
                <a:t>総合区が</a:t>
              </a:r>
              <a:endParaRPr kumimoji="1" lang="en-US" altLang="ja-JP" sz="1400" b="1" dirty="0" smtClean="0">
                <a:solidFill>
                  <a:schemeClr val="bg1"/>
                </a:solidFill>
              </a:endParaRPr>
            </a:p>
            <a:p>
              <a:pPr algn="ctr"/>
              <a:r>
                <a:rPr kumimoji="1" lang="ja-JP" altLang="en-US" sz="1400" b="1" dirty="0" smtClean="0">
                  <a:solidFill>
                    <a:schemeClr val="bg1"/>
                  </a:solidFill>
                </a:rPr>
                <a:t>迅速に判断</a:t>
              </a:r>
              <a:endParaRPr kumimoji="1" lang="ja-JP" altLang="en-US" sz="1400" b="1" dirty="0">
                <a:solidFill>
                  <a:schemeClr val="bg1"/>
                </a:solidFill>
              </a:endParaRPr>
            </a:p>
          </p:txBody>
        </p:sp>
      </p:grpSp>
    </p:spTree>
    <p:extLst>
      <p:ext uri="{BB962C8B-B14F-4D97-AF65-F5344CB8AC3E}">
        <p14:creationId xmlns:p14="http://schemas.microsoft.com/office/powerpoint/2010/main" xmlns="" val="185355547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二等辺三角形 9"/>
          <p:cNvSpPr/>
          <p:nvPr/>
        </p:nvSpPr>
        <p:spPr>
          <a:xfrm>
            <a:off x="3009609" y="4221802"/>
            <a:ext cx="3162985" cy="323935"/>
          </a:xfrm>
          <a:prstGeom prst="triangle">
            <a:avLst/>
          </a:prstGeom>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58"/>
          <p:cNvGrpSpPr/>
          <p:nvPr/>
        </p:nvGrpSpPr>
        <p:grpSpPr>
          <a:xfrm>
            <a:off x="3982011" y="551168"/>
            <a:ext cx="5007740" cy="576065"/>
            <a:chOff x="1372418" y="6136028"/>
            <a:chExt cx="5255392" cy="631082"/>
          </a:xfrm>
        </p:grpSpPr>
        <p:sp>
          <p:nvSpPr>
            <p:cNvPr id="12" name="正方形/長方形 11"/>
            <p:cNvSpPr/>
            <p:nvPr/>
          </p:nvSpPr>
          <p:spPr>
            <a:xfrm>
              <a:off x="2169236" y="6136028"/>
              <a:ext cx="4458574" cy="63108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tx1"/>
                  </a:solidFill>
                  <a:latin typeface="Meiryo UI" panose="020B0604030504040204" pitchFamily="50" charset="-128"/>
                  <a:ea typeface="Meiryo UI" panose="020B0604030504040204" pitchFamily="50" charset="-128"/>
                </a:rPr>
                <a:t>◆総合区が地域の実情やニーズに応じて総合的</a:t>
              </a:r>
              <a:endParaRPr lang="en-US" altLang="ja-JP" sz="1600" b="1" dirty="0" smtClean="0">
                <a:solidFill>
                  <a:schemeClr val="tx1"/>
                </a:solidFill>
                <a:latin typeface="Meiryo UI" panose="020B0604030504040204" pitchFamily="50" charset="-128"/>
                <a:ea typeface="Meiryo UI" panose="020B0604030504040204" pitchFamily="50" charset="-128"/>
              </a:endParaRPr>
            </a:p>
            <a:p>
              <a:r>
                <a:rPr lang="ja-JP" altLang="en-US" sz="1600" b="1" dirty="0" smtClean="0">
                  <a:solidFill>
                    <a:schemeClr val="tx1"/>
                  </a:solidFill>
                  <a:latin typeface="Meiryo UI" panose="020B0604030504040204" pitchFamily="50" charset="-128"/>
                  <a:ea typeface="Meiryo UI" panose="020B0604030504040204" pitchFamily="50" charset="-128"/>
                </a:rPr>
                <a:t>　 に判断し、行政サービスを提供</a:t>
              </a:r>
              <a:endParaRPr lang="en-US" altLang="ja-JP" sz="1600" b="1" dirty="0" smtClean="0">
                <a:solidFill>
                  <a:schemeClr val="tx1"/>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1372418" y="6150339"/>
              <a:ext cx="802937" cy="6128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anose="020B0604030504040204" pitchFamily="50" charset="-128"/>
                  <a:ea typeface="Meiryo UI" panose="020B0604030504040204" pitchFamily="50" charset="-128"/>
                </a:rPr>
                <a:t>効 果</a:t>
              </a:r>
              <a:endParaRPr lang="en-US" altLang="ja-JP" b="1" dirty="0" smtClean="0">
                <a:solidFill>
                  <a:schemeClr val="tx1"/>
                </a:solidFill>
                <a:latin typeface="Meiryo UI" panose="020B0604030504040204" pitchFamily="50" charset="-128"/>
                <a:ea typeface="Meiryo UI" panose="020B0604030504040204" pitchFamily="50" charset="-128"/>
              </a:endParaRPr>
            </a:p>
          </p:txBody>
        </p:sp>
      </p:grpSp>
      <p:sp>
        <p:nvSpPr>
          <p:cNvPr id="60" name="正方形/長方形 59"/>
          <p:cNvSpPr/>
          <p:nvPr/>
        </p:nvSpPr>
        <p:spPr>
          <a:xfrm>
            <a:off x="8634199" y="-74886"/>
            <a:ext cx="525038" cy="404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dirty="0">
              <a:solidFill>
                <a:schemeClr val="tx1"/>
              </a:solidFill>
            </a:endParaRPr>
          </a:p>
        </p:txBody>
      </p:sp>
      <p:sp>
        <p:nvSpPr>
          <p:cNvPr id="61" name="テキスト ボックス 60"/>
          <p:cNvSpPr txBox="1"/>
          <p:nvPr/>
        </p:nvSpPr>
        <p:spPr>
          <a:xfrm>
            <a:off x="-111677" y="52383"/>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具体例 ⑤　）</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角丸四角形 83"/>
          <p:cNvSpPr/>
          <p:nvPr/>
        </p:nvSpPr>
        <p:spPr bwMode="auto">
          <a:xfrm>
            <a:off x="114716" y="1710624"/>
            <a:ext cx="4197804" cy="792088"/>
          </a:xfrm>
          <a:prstGeom prst="roundRect">
            <a:avLst>
              <a:gd name="adj" fmla="val 25039"/>
            </a:avLst>
          </a:prstGeom>
          <a:solidFill>
            <a:schemeClr val="accent1">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○局が事業内容を決定するため、区民ニーズが反映されにくい。</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○区の予算や職員体制に限りがあり、区民のニーズがあっても十分</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に対応できない。</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 name="グループ化 109"/>
          <p:cNvGrpSpPr/>
          <p:nvPr/>
        </p:nvGrpSpPr>
        <p:grpSpPr>
          <a:xfrm>
            <a:off x="114716" y="1260875"/>
            <a:ext cx="4242102" cy="5291309"/>
            <a:chOff x="99227" y="1540565"/>
            <a:chExt cx="4242102" cy="5291309"/>
          </a:xfrm>
        </p:grpSpPr>
        <p:grpSp>
          <p:nvGrpSpPr>
            <p:cNvPr id="5" name="グループ化 59"/>
            <p:cNvGrpSpPr/>
            <p:nvPr/>
          </p:nvGrpSpPr>
          <p:grpSpPr>
            <a:xfrm>
              <a:off x="99227" y="1540565"/>
              <a:ext cx="4242102" cy="5291309"/>
              <a:chOff x="65697" y="-282014"/>
              <a:chExt cx="4345876" cy="6441201"/>
            </a:xfrm>
          </p:grpSpPr>
          <p:sp>
            <p:nvSpPr>
              <p:cNvPr id="6" name="角丸四角形 5"/>
              <p:cNvSpPr/>
              <p:nvPr/>
            </p:nvSpPr>
            <p:spPr>
              <a:xfrm>
                <a:off x="65697" y="1379559"/>
                <a:ext cx="4345876" cy="4779628"/>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1462415" y="-282014"/>
                <a:ext cx="1584176" cy="432048"/>
              </a:xfrm>
              <a:prstGeom prst="rect">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rPr>
                  <a:t>現　在</a:t>
                </a:r>
                <a:endParaRPr kumimoji="1" lang="ja-JP" altLang="en-US" b="1" dirty="0">
                  <a:solidFill>
                    <a:schemeClr val="tx1"/>
                  </a:solidFill>
                </a:endParaRPr>
              </a:p>
            </p:txBody>
          </p:sp>
        </p:grpSp>
        <p:pic>
          <p:nvPicPr>
            <p:cNvPr id="79" name="Picture 12" descr="ビジネスマン3-BLUE">
              <a:hlinkClick r:id="rId2"/>
            </p:cNvPr>
            <p:cNvPicPr>
              <a:picLocks noChangeAspect="1" noChangeArrowheads="1"/>
            </p:cNvPicPr>
            <p:nvPr/>
          </p:nvPicPr>
          <p:blipFill>
            <a:blip r:embed="rId3" cstate="print"/>
            <a:srcRect/>
            <a:stretch>
              <a:fillRect/>
            </a:stretch>
          </p:blipFill>
          <p:spPr bwMode="auto">
            <a:xfrm>
              <a:off x="211375" y="3437294"/>
              <a:ext cx="848752" cy="655073"/>
            </a:xfrm>
            <a:prstGeom prst="rect">
              <a:avLst/>
            </a:prstGeom>
            <a:noFill/>
          </p:spPr>
        </p:pic>
        <p:pic>
          <p:nvPicPr>
            <p:cNvPr id="80" name="Picture 2" descr="カジュアル女性3-BLACK"/>
            <p:cNvPicPr>
              <a:picLocks noChangeAspect="1" noChangeArrowheads="1"/>
            </p:cNvPicPr>
            <p:nvPr/>
          </p:nvPicPr>
          <p:blipFill>
            <a:blip r:embed="rId4" cstate="print"/>
            <a:srcRect/>
            <a:stretch>
              <a:fillRect/>
            </a:stretch>
          </p:blipFill>
          <p:spPr bwMode="auto">
            <a:xfrm>
              <a:off x="656355" y="3356992"/>
              <a:ext cx="853035" cy="654271"/>
            </a:xfrm>
            <a:prstGeom prst="rect">
              <a:avLst/>
            </a:prstGeom>
            <a:noFill/>
          </p:spPr>
        </p:pic>
        <p:sp>
          <p:nvSpPr>
            <p:cNvPr id="81" name="テキスト ボックス 80"/>
            <p:cNvSpPr txBox="1"/>
            <p:nvPr/>
          </p:nvSpPr>
          <p:spPr>
            <a:xfrm>
              <a:off x="428355" y="3140968"/>
              <a:ext cx="948934" cy="338554"/>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区民</a:t>
              </a:r>
              <a:endParaRPr kumimoji="1" lang="ja-JP" altLang="en-US" sz="1600" b="1" dirty="0"/>
            </a:p>
          </p:txBody>
        </p:sp>
      </p:grpSp>
      <p:sp>
        <p:nvSpPr>
          <p:cNvPr id="141" name="正方形/長方形 140"/>
          <p:cNvSpPr/>
          <p:nvPr/>
        </p:nvSpPr>
        <p:spPr>
          <a:xfrm>
            <a:off x="6004790" y="1260875"/>
            <a:ext cx="1602918" cy="3549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bg1"/>
                </a:solidFill>
              </a:rPr>
              <a:t>総合区</a:t>
            </a:r>
            <a:endParaRPr kumimoji="1" lang="ja-JP" altLang="en-US" b="1" dirty="0">
              <a:solidFill>
                <a:schemeClr val="bg1"/>
              </a:solidFill>
            </a:endParaRPr>
          </a:p>
        </p:txBody>
      </p:sp>
      <p:sp>
        <p:nvSpPr>
          <p:cNvPr id="178" name="角丸四角形 177"/>
          <p:cNvSpPr/>
          <p:nvPr/>
        </p:nvSpPr>
        <p:spPr bwMode="auto">
          <a:xfrm>
            <a:off x="4679149" y="1704028"/>
            <a:ext cx="4372731" cy="792088"/>
          </a:xfrm>
          <a:prstGeom prst="roundRect">
            <a:avLst>
              <a:gd name="adj" fmla="val 25039"/>
            </a:avLst>
          </a:prstGeom>
          <a:solidFill>
            <a:schemeClr val="accent1">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○総合区が地域の実情やニーズを</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踏まえ</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て、必要なサービスを総合的</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に調整・検討</a:t>
            </a: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○局からの事務移管や合区による予算・人員の集約化により、総合</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区長のマネジメントによる重点的・優先的な事業実施が可能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角丸四角形 70"/>
          <p:cNvSpPr/>
          <p:nvPr/>
        </p:nvSpPr>
        <p:spPr>
          <a:xfrm>
            <a:off x="4781331" y="2625822"/>
            <a:ext cx="4242102" cy="4062749"/>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角丸四角形 74"/>
          <p:cNvSpPr/>
          <p:nvPr/>
        </p:nvSpPr>
        <p:spPr>
          <a:xfrm>
            <a:off x="251520" y="5373930"/>
            <a:ext cx="3992936" cy="1178254"/>
          </a:xfrm>
          <a:prstGeom prst="roundRect">
            <a:avLst>
              <a:gd name="adj" fmla="val 1178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sz="1400" b="1" dirty="0">
              <a:solidFill>
                <a:schemeClr val="tx1"/>
              </a:solidFill>
            </a:endParaRPr>
          </a:p>
        </p:txBody>
      </p:sp>
      <p:sp>
        <p:nvSpPr>
          <p:cNvPr id="93" name="正方形/長方形 92"/>
          <p:cNvSpPr/>
          <p:nvPr/>
        </p:nvSpPr>
        <p:spPr>
          <a:xfrm>
            <a:off x="395536" y="5976120"/>
            <a:ext cx="1584176" cy="5499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400" b="1" dirty="0" smtClean="0">
              <a:solidFill>
                <a:schemeClr val="bg1"/>
              </a:solidFill>
            </a:endParaRPr>
          </a:p>
        </p:txBody>
      </p:sp>
      <p:grpSp>
        <p:nvGrpSpPr>
          <p:cNvPr id="7" name="グループ化 63"/>
          <p:cNvGrpSpPr/>
          <p:nvPr/>
        </p:nvGrpSpPr>
        <p:grpSpPr>
          <a:xfrm>
            <a:off x="277969" y="4005778"/>
            <a:ext cx="1989775" cy="792088"/>
            <a:chOff x="-1989775" y="5085184"/>
            <a:chExt cx="1989775" cy="792088"/>
          </a:xfrm>
        </p:grpSpPr>
        <p:sp>
          <p:nvSpPr>
            <p:cNvPr id="87" name="雲 86"/>
            <p:cNvSpPr/>
            <p:nvPr/>
          </p:nvSpPr>
          <p:spPr>
            <a:xfrm>
              <a:off x="-1989775" y="5085184"/>
              <a:ext cx="1989775" cy="792088"/>
            </a:xfrm>
            <a:prstGeom prst="clou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正方形/長方形 96"/>
            <p:cNvSpPr/>
            <p:nvPr/>
          </p:nvSpPr>
          <p:spPr>
            <a:xfrm>
              <a:off x="-1682310" y="5209383"/>
              <a:ext cx="1531924" cy="5499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smtClean="0">
                  <a:solidFill>
                    <a:schemeClr val="bg1"/>
                  </a:solidFill>
                </a:rPr>
                <a:t>老人福祉センターの講座メニューを充実してほしい！</a:t>
              </a:r>
              <a:endParaRPr lang="en-US" altLang="ja-JP" sz="1200" b="1" dirty="0" smtClean="0">
                <a:solidFill>
                  <a:schemeClr val="bg1"/>
                </a:solidFill>
              </a:endParaRPr>
            </a:p>
          </p:txBody>
        </p:sp>
      </p:grpSp>
      <p:sp>
        <p:nvSpPr>
          <p:cNvPr id="98" name="角丸四角形 97"/>
          <p:cNvSpPr/>
          <p:nvPr/>
        </p:nvSpPr>
        <p:spPr>
          <a:xfrm>
            <a:off x="1475656" y="5459001"/>
            <a:ext cx="2664296" cy="1008112"/>
          </a:xfrm>
          <a:prstGeom prst="roundRect">
            <a:avLst/>
          </a:prstGeom>
          <a:solidFill>
            <a:schemeClr val="bg1"/>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kumimoji="1" lang="ja-JP" altLang="en-US" sz="1200" dirty="0" smtClean="0">
                <a:solidFill>
                  <a:schemeClr val="tx1"/>
                </a:solidFill>
              </a:rPr>
              <a:t>　 ○事業の内容は局が決定</a:t>
            </a:r>
            <a:endParaRPr kumimoji="1" lang="en-US" altLang="ja-JP" sz="1200" dirty="0" smtClean="0">
              <a:solidFill>
                <a:schemeClr val="tx1"/>
              </a:solidFill>
            </a:endParaRPr>
          </a:p>
          <a:p>
            <a:r>
              <a:rPr lang="ja-JP" altLang="en-US" sz="1200" dirty="0" smtClean="0">
                <a:solidFill>
                  <a:schemeClr val="tx1"/>
                </a:solidFill>
              </a:rPr>
              <a:t>　　　（</a:t>
            </a:r>
            <a:r>
              <a:rPr kumimoji="1" lang="ja-JP" altLang="en-US" sz="1200" dirty="0" smtClean="0">
                <a:solidFill>
                  <a:schemeClr val="tx1"/>
                </a:solidFill>
              </a:rPr>
              <a:t>市役所（関係局）へ要望）</a:t>
            </a:r>
            <a:endParaRPr kumimoji="1" lang="en-US" altLang="ja-JP" sz="1200" dirty="0" smtClean="0">
              <a:solidFill>
                <a:schemeClr val="tx1"/>
              </a:solidFill>
            </a:endParaRPr>
          </a:p>
          <a:p>
            <a:r>
              <a:rPr lang="ja-JP" altLang="en-US" sz="1200" dirty="0" smtClean="0">
                <a:solidFill>
                  <a:schemeClr val="tx1"/>
                </a:solidFill>
              </a:rPr>
              <a:t>　 ○事業を充実する予算が足りない</a:t>
            </a:r>
            <a:endParaRPr lang="en-US" altLang="ja-JP" sz="1200" dirty="0" smtClean="0">
              <a:solidFill>
                <a:schemeClr val="tx1"/>
              </a:solidFill>
            </a:endParaRPr>
          </a:p>
          <a:p>
            <a:r>
              <a:rPr lang="ja-JP" altLang="en-US" sz="1200" dirty="0" smtClean="0">
                <a:solidFill>
                  <a:schemeClr val="tx1"/>
                </a:solidFill>
              </a:rPr>
              <a:t>　 ○職員体制が整わない</a:t>
            </a:r>
            <a:endParaRPr kumimoji="1" lang="ja-JP" altLang="en-US" sz="1200" dirty="0">
              <a:solidFill>
                <a:schemeClr val="tx1"/>
              </a:solidFill>
            </a:endParaRPr>
          </a:p>
        </p:txBody>
      </p:sp>
      <p:sp>
        <p:nvSpPr>
          <p:cNvPr id="100" name="額縁 99"/>
          <p:cNvSpPr/>
          <p:nvPr/>
        </p:nvSpPr>
        <p:spPr>
          <a:xfrm>
            <a:off x="235427" y="513822"/>
            <a:ext cx="3064119" cy="580263"/>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区民に身近な施策の充実</a:t>
            </a:r>
            <a:endParaRPr lang="ja-JP" altLang="en-US" sz="1600" b="1" dirty="0"/>
          </a:p>
        </p:txBody>
      </p:sp>
      <p:sp>
        <p:nvSpPr>
          <p:cNvPr id="250" name="円/楕円 249"/>
          <p:cNvSpPr/>
          <p:nvPr/>
        </p:nvSpPr>
        <p:spPr>
          <a:xfrm>
            <a:off x="4938733" y="3010729"/>
            <a:ext cx="3888432" cy="18722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 name="グループ化 130"/>
          <p:cNvGrpSpPr/>
          <p:nvPr/>
        </p:nvGrpSpPr>
        <p:grpSpPr>
          <a:xfrm>
            <a:off x="5436419" y="3167807"/>
            <a:ext cx="2965068" cy="1558050"/>
            <a:chOff x="1696987" y="5206675"/>
            <a:chExt cx="2724078" cy="1343824"/>
          </a:xfrm>
        </p:grpSpPr>
        <p:sp>
          <p:nvSpPr>
            <p:cNvPr id="260" name="円/楕円 259"/>
            <p:cNvSpPr/>
            <p:nvPr/>
          </p:nvSpPr>
          <p:spPr>
            <a:xfrm>
              <a:off x="2363752" y="5206675"/>
              <a:ext cx="1362298" cy="7200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rPr>
                <a:t>地域自治区</a:t>
              </a:r>
              <a:endParaRPr kumimoji="1" lang="ja-JP" altLang="en-US" sz="1200" b="1" dirty="0">
                <a:solidFill>
                  <a:schemeClr val="tx1"/>
                </a:solidFill>
              </a:endParaRPr>
            </a:p>
          </p:txBody>
        </p:sp>
        <p:sp>
          <p:nvSpPr>
            <p:cNvPr id="258" name="円/楕円 257"/>
            <p:cNvSpPr/>
            <p:nvPr/>
          </p:nvSpPr>
          <p:spPr>
            <a:xfrm>
              <a:off x="3058767" y="5815560"/>
              <a:ext cx="1362298" cy="7200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rPr>
                <a:t>地域自治区</a:t>
              </a:r>
              <a:endParaRPr kumimoji="1" lang="ja-JP" altLang="en-US" sz="1200" b="1" dirty="0">
                <a:solidFill>
                  <a:schemeClr val="tx1"/>
                </a:solidFill>
              </a:endParaRPr>
            </a:p>
          </p:txBody>
        </p:sp>
        <p:sp>
          <p:nvSpPr>
            <p:cNvPr id="256" name="円/楕円 255"/>
            <p:cNvSpPr/>
            <p:nvPr/>
          </p:nvSpPr>
          <p:spPr>
            <a:xfrm>
              <a:off x="1696987" y="5830419"/>
              <a:ext cx="1362299" cy="7200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rPr>
                <a:t>地域自治区</a:t>
              </a:r>
              <a:endParaRPr kumimoji="1" lang="ja-JP" altLang="en-US" sz="1200" b="1" dirty="0">
                <a:solidFill>
                  <a:schemeClr val="tx1"/>
                </a:solidFill>
              </a:endParaRPr>
            </a:p>
          </p:txBody>
        </p:sp>
      </p:grpSp>
      <p:sp>
        <p:nvSpPr>
          <p:cNvPr id="251" name="テキスト ボックス 250"/>
          <p:cNvSpPr txBox="1"/>
          <p:nvPr/>
        </p:nvSpPr>
        <p:spPr>
          <a:xfrm>
            <a:off x="6228184" y="2814461"/>
            <a:ext cx="1368151" cy="338554"/>
          </a:xfrm>
          <a:prstGeom prst="rect">
            <a:avLst/>
          </a:prstGeom>
          <a:solidFill>
            <a:schemeClr val="bg2">
              <a:lumMod val="10000"/>
            </a:schemeClr>
          </a:solidFill>
          <a:ln w="25400">
            <a:noFill/>
          </a:ln>
          <a:effectLst>
            <a:innerShdw blurRad="139700">
              <a:schemeClr val="bg1"/>
            </a:innerShdw>
          </a:effectLst>
        </p:spPr>
        <p:txBody>
          <a:bodyPr wrap="square" rtlCol="0">
            <a:spAutoFit/>
          </a:bodyPr>
          <a:lstStyle/>
          <a:p>
            <a:pPr algn="ctr"/>
            <a:r>
              <a:rPr lang="ja-JP" altLang="en-US" sz="1600" b="1" dirty="0" smtClean="0">
                <a:solidFill>
                  <a:schemeClr val="bg1"/>
                </a:solidFill>
              </a:rPr>
              <a:t>総合区</a:t>
            </a:r>
            <a:endParaRPr lang="en-US" altLang="ja-JP" sz="1600" b="1" dirty="0" smtClean="0">
              <a:solidFill>
                <a:schemeClr val="bg1"/>
              </a:solidFill>
            </a:endParaRPr>
          </a:p>
        </p:txBody>
      </p:sp>
      <p:sp>
        <p:nvSpPr>
          <p:cNvPr id="102" name="角丸四角形吹き出し 101"/>
          <p:cNvSpPr/>
          <p:nvPr/>
        </p:nvSpPr>
        <p:spPr bwMode="auto">
          <a:xfrm>
            <a:off x="7805990" y="2879776"/>
            <a:ext cx="1158498" cy="792088"/>
          </a:xfrm>
          <a:prstGeom prst="wedgeRoundRectCallout">
            <a:avLst>
              <a:gd name="adj1" fmla="val -31644"/>
              <a:gd name="adj2" fmla="val 70215"/>
              <a:gd name="adj3" fmla="val 16667"/>
            </a:avLst>
          </a:prstGeom>
          <a:solidFill>
            <a:schemeClr val="accent5">
              <a:lumMod val="40000"/>
              <a:lumOff val="60000"/>
            </a:schemeClr>
          </a:solidFill>
          <a:ln/>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区民ニーズの</a:t>
            </a:r>
            <a:endPar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高い事業に</a:t>
            </a:r>
            <a:endPar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予算</a:t>
            </a: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や</a:t>
            </a:r>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人員を</a:t>
            </a:r>
            <a:endPar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重点的に配分</a:t>
            </a:r>
          </a:p>
        </p:txBody>
      </p:sp>
      <p:pic>
        <p:nvPicPr>
          <p:cNvPr id="69" name="Picture 24" descr="地図-マンション-中古 イラストアイコン"/>
          <p:cNvPicPr>
            <a:picLocks noChangeAspect="1" noChangeArrowheads="1"/>
          </p:cNvPicPr>
          <p:nvPr/>
        </p:nvPicPr>
        <p:blipFill>
          <a:blip r:embed="rId5" cstate="print"/>
          <a:srcRect/>
          <a:stretch>
            <a:fillRect/>
          </a:stretch>
        </p:blipFill>
        <p:spPr bwMode="auto">
          <a:xfrm>
            <a:off x="265476" y="5589954"/>
            <a:ext cx="1066164" cy="890222"/>
          </a:xfrm>
          <a:prstGeom prst="rect">
            <a:avLst/>
          </a:prstGeom>
          <a:noFill/>
        </p:spPr>
      </p:pic>
      <p:sp>
        <p:nvSpPr>
          <p:cNvPr id="78" name="テキスト ボックス 77"/>
          <p:cNvSpPr txBox="1"/>
          <p:nvPr/>
        </p:nvSpPr>
        <p:spPr>
          <a:xfrm>
            <a:off x="337484" y="5465694"/>
            <a:ext cx="948934" cy="338554"/>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区役所</a:t>
            </a:r>
            <a:endParaRPr kumimoji="1" lang="ja-JP" altLang="en-US" sz="1600" b="1" dirty="0"/>
          </a:p>
        </p:txBody>
      </p:sp>
      <p:sp>
        <p:nvSpPr>
          <p:cNvPr id="92" name="正方形/長方形 91"/>
          <p:cNvSpPr/>
          <p:nvPr/>
        </p:nvSpPr>
        <p:spPr>
          <a:xfrm>
            <a:off x="1305514" y="5629143"/>
            <a:ext cx="360040" cy="661135"/>
          </a:xfrm>
          <a:prstGeom prst="rect">
            <a:avLst/>
          </a:prstGeom>
          <a:solidFill>
            <a:schemeClr val="bg2">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bg1"/>
                </a:solidFill>
              </a:rPr>
              <a:t>課題等</a:t>
            </a:r>
            <a:endParaRPr kumimoji="1" lang="ja-JP" altLang="en-US" sz="1200" b="1" dirty="0">
              <a:solidFill>
                <a:schemeClr val="bg1"/>
              </a:solidFill>
            </a:endParaRPr>
          </a:p>
        </p:txBody>
      </p:sp>
      <p:sp>
        <p:nvSpPr>
          <p:cNvPr id="107" name="下矢印 106"/>
          <p:cNvSpPr/>
          <p:nvPr/>
        </p:nvSpPr>
        <p:spPr>
          <a:xfrm>
            <a:off x="1691680" y="5013890"/>
            <a:ext cx="1152128" cy="360040"/>
          </a:xfrm>
          <a:prstGeom prst="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t>要望</a:t>
            </a:r>
            <a:endParaRPr kumimoji="1" lang="ja-JP" altLang="en-US" sz="1400" b="1" dirty="0"/>
          </a:p>
        </p:txBody>
      </p:sp>
      <p:grpSp>
        <p:nvGrpSpPr>
          <p:cNvPr id="9" name="グループ化 131"/>
          <p:cNvGrpSpPr/>
          <p:nvPr/>
        </p:nvGrpSpPr>
        <p:grpSpPr>
          <a:xfrm>
            <a:off x="2755776" y="3560667"/>
            <a:ext cx="1397239" cy="759269"/>
            <a:chOff x="199268" y="5471350"/>
            <a:chExt cx="1397239" cy="759269"/>
          </a:xfrm>
        </p:grpSpPr>
        <p:sp>
          <p:nvSpPr>
            <p:cNvPr id="109" name="正方形/長方形 108"/>
            <p:cNvSpPr/>
            <p:nvPr/>
          </p:nvSpPr>
          <p:spPr>
            <a:xfrm>
              <a:off x="199268" y="5471350"/>
              <a:ext cx="1397239" cy="214780"/>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rPr>
                <a:t>老人福祉センター</a:t>
              </a:r>
            </a:p>
          </p:txBody>
        </p:sp>
        <p:pic>
          <p:nvPicPr>
            <p:cNvPr id="111" name="irc_mi" descr="「イラスト 建物」の画像検索結果">
              <a:hlinkClick r:id="rId6"/>
            </p:cNvPr>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428678" y="5674311"/>
              <a:ext cx="951656" cy="556308"/>
            </a:xfrm>
            <a:prstGeom prst="rect">
              <a:avLst/>
            </a:prstGeom>
            <a:noFill/>
            <a:ln>
              <a:noFill/>
            </a:ln>
          </p:spPr>
        </p:pic>
      </p:grpSp>
      <p:grpSp>
        <p:nvGrpSpPr>
          <p:cNvPr id="11" name="グループ化 111"/>
          <p:cNvGrpSpPr/>
          <p:nvPr/>
        </p:nvGrpSpPr>
        <p:grpSpPr>
          <a:xfrm>
            <a:off x="1502105" y="2866713"/>
            <a:ext cx="1989775" cy="792088"/>
            <a:chOff x="-1989775" y="3429000"/>
            <a:chExt cx="1989775" cy="792088"/>
          </a:xfrm>
        </p:grpSpPr>
        <p:sp>
          <p:nvSpPr>
            <p:cNvPr id="113" name="雲 112"/>
            <p:cNvSpPr/>
            <p:nvPr/>
          </p:nvSpPr>
          <p:spPr>
            <a:xfrm>
              <a:off x="-1989775" y="3429000"/>
              <a:ext cx="1989775" cy="792088"/>
            </a:xfrm>
            <a:prstGeom prst="clou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正方形/長方形 113"/>
            <p:cNvSpPr/>
            <p:nvPr/>
          </p:nvSpPr>
          <p:spPr>
            <a:xfrm>
              <a:off x="-1688680" y="3527134"/>
              <a:ext cx="1512168" cy="5499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smtClean="0">
                  <a:solidFill>
                    <a:schemeClr val="bg1"/>
                  </a:solidFill>
                </a:rPr>
                <a:t>施設の利用時間を延長してほしい！</a:t>
              </a:r>
              <a:endParaRPr lang="en-US" altLang="ja-JP" sz="1200" b="1" dirty="0" smtClean="0">
                <a:solidFill>
                  <a:schemeClr val="bg1"/>
                </a:solidFill>
              </a:endParaRPr>
            </a:p>
          </p:txBody>
        </p:sp>
      </p:grpSp>
      <p:grpSp>
        <p:nvGrpSpPr>
          <p:cNvPr id="14" name="グループ化 114"/>
          <p:cNvGrpSpPr/>
          <p:nvPr/>
        </p:nvGrpSpPr>
        <p:grpSpPr>
          <a:xfrm>
            <a:off x="2339752" y="4332999"/>
            <a:ext cx="1989775" cy="792088"/>
            <a:chOff x="-1989775" y="4365104"/>
            <a:chExt cx="1989775" cy="792088"/>
          </a:xfrm>
        </p:grpSpPr>
        <p:sp>
          <p:nvSpPr>
            <p:cNvPr id="116" name="雲 115"/>
            <p:cNvSpPr/>
            <p:nvPr/>
          </p:nvSpPr>
          <p:spPr>
            <a:xfrm>
              <a:off x="-1989775" y="4365104"/>
              <a:ext cx="1989775" cy="792088"/>
            </a:xfrm>
            <a:prstGeom prst="clou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正方形/長方形 116"/>
            <p:cNvSpPr/>
            <p:nvPr/>
          </p:nvSpPr>
          <p:spPr>
            <a:xfrm>
              <a:off x="-1695434" y="4469608"/>
              <a:ext cx="1512168" cy="5499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smtClean="0">
                  <a:solidFill>
                    <a:schemeClr val="bg1"/>
                  </a:solidFill>
                </a:rPr>
                <a:t>施設へ行く移動手段を増やしてほしい！</a:t>
              </a:r>
              <a:endParaRPr lang="en-US" altLang="ja-JP" sz="1200" b="1" dirty="0" smtClean="0">
                <a:solidFill>
                  <a:schemeClr val="bg1"/>
                </a:solidFill>
              </a:endParaRPr>
            </a:p>
          </p:txBody>
        </p:sp>
      </p:grpSp>
      <p:sp>
        <p:nvSpPr>
          <p:cNvPr id="126" name="角丸四角形 125"/>
          <p:cNvSpPr/>
          <p:nvPr/>
        </p:nvSpPr>
        <p:spPr>
          <a:xfrm>
            <a:off x="4932040" y="5347804"/>
            <a:ext cx="3992936" cy="1178254"/>
          </a:xfrm>
          <a:prstGeom prst="roundRect">
            <a:avLst>
              <a:gd name="adj" fmla="val 1178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sz="1400" b="1" dirty="0">
              <a:solidFill>
                <a:schemeClr val="tx1"/>
              </a:solidFill>
            </a:endParaRPr>
          </a:p>
        </p:txBody>
      </p:sp>
      <p:sp>
        <p:nvSpPr>
          <p:cNvPr id="127" name="角丸四角形吹き出し 126"/>
          <p:cNvSpPr/>
          <p:nvPr/>
        </p:nvSpPr>
        <p:spPr bwMode="auto">
          <a:xfrm>
            <a:off x="4846969" y="2997666"/>
            <a:ext cx="1296144" cy="798458"/>
          </a:xfrm>
          <a:prstGeom prst="wedgeRoundRectCallout">
            <a:avLst>
              <a:gd name="adj1" fmla="val -8049"/>
              <a:gd name="adj2" fmla="val 73985"/>
              <a:gd name="adj3" fmla="val 16667"/>
            </a:avLst>
          </a:prstGeom>
          <a:solidFill>
            <a:schemeClr val="accent5">
              <a:lumMod val="40000"/>
              <a:lumOff val="60000"/>
            </a:schemeClr>
          </a:solidFill>
          <a:ln/>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wrap="none" rtlCol="0" anchor="ctr"/>
          <a:lstStyle/>
          <a:p>
            <a:pPr algn="ct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予算・職員体制等</a:t>
            </a:r>
            <a:endPar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スケールメリットを</a:t>
            </a:r>
            <a:endPar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活かして</a:t>
            </a: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事業が拡充</a:t>
            </a:r>
            <a:endPar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下矢印 127"/>
          <p:cNvSpPr/>
          <p:nvPr/>
        </p:nvSpPr>
        <p:spPr>
          <a:xfrm>
            <a:off x="6372200" y="4941882"/>
            <a:ext cx="1152128" cy="360040"/>
          </a:xfrm>
          <a:prstGeom prst="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t>対応</a:t>
            </a:r>
            <a:endParaRPr kumimoji="1" lang="ja-JP" altLang="en-US" sz="1400" b="1" dirty="0"/>
          </a:p>
        </p:txBody>
      </p:sp>
      <p:pic>
        <p:nvPicPr>
          <p:cNvPr id="129" name="Picture 24" descr="地図-マンション-中古 イラストアイコン"/>
          <p:cNvPicPr>
            <a:picLocks noChangeAspect="1" noChangeArrowheads="1"/>
          </p:cNvPicPr>
          <p:nvPr/>
        </p:nvPicPr>
        <p:blipFill>
          <a:blip r:embed="rId5" cstate="print"/>
          <a:srcRect/>
          <a:stretch>
            <a:fillRect/>
          </a:stretch>
        </p:blipFill>
        <p:spPr bwMode="auto">
          <a:xfrm>
            <a:off x="5331269" y="5589954"/>
            <a:ext cx="1066164" cy="890222"/>
          </a:xfrm>
          <a:prstGeom prst="rect">
            <a:avLst/>
          </a:prstGeom>
          <a:noFill/>
        </p:spPr>
      </p:pic>
      <p:sp>
        <p:nvSpPr>
          <p:cNvPr id="130" name="テキスト ボックス 129"/>
          <p:cNvSpPr txBox="1"/>
          <p:nvPr/>
        </p:nvSpPr>
        <p:spPr>
          <a:xfrm>
            <a:off x="5220072" y="5465694"/>
            <a:ext cx="1296144" cy="338554"/>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総合区役所</a:t>
            </a:r>
            <a:endParaRPr kumimoji="1" lang="ja-JP" altLang="en-US" sz="1600" b="1" dirty="0"/>
          </a:p>
        </p:txBody>
      </p:sp>
      <p:sp>
        <p:nvSpPr>
          <p:cNvPr id="134" name="角丸四角形 133"/>
          <p:cNvSpPr/>
          <p:nvPr/>
        </p:nvSpPr>
        <p:spPr>
          <a:xfrm>
            <a:off x="6588224" y="5445938"/>
            <a:ext cx="2232248" cy="1008112"/>
          </a:xfrm>
          <a:prstGeom prst="roundRect">
            <a:avLst/>
          </a:prstGeom>
          <a:solidFill>
            <a:schemeClr val="bg1"/>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ja-JP" altLang="en-US" sz="1200" b="1" dirty="0" smtClean="0">
                <a:solidFill>
                  <a:schemeClr val="tx1"/>
                </a:solidFill>
              </a:rPr>
              <a:t>○</a:t>
            </a:r>
            <a:r>
              <a:rPr kumimoji="1" lang="ja-JP" altLang="en-US" sz="1200" b="1" dirty="0" smtClean="0">
                <a:solidFill>
                  <a:schemeClr val="tx1"/>
                </a:solidFill>
              </a:rPr>
              <a:t>より区民ニーズに合わせた</a:t>
            </a:r>
            <a:endParaRPr kumimoji="1" lang="en-US" altLang="ja-JP" sz="1200" b="1" dirty="0" smtClean="0">
              <a:solidFill>
                <a:schemeClr val="tx1"/>
              </a:solidFill>
            </a:endParaRPr>
          </a:p>
          <a:p>
            <a:pPr algn="ctr"/>
            <a:r>
              <a:rPr kumimoji="1" lang="ja-JP" altLang="en-US" sz="1200" b="1" dirty="0" smtClean="0">
                <a:solidFill>
                  <a:schemeClr val="tx1"/>
                </a:solidFill>
              </a:rPr>
              <a:t>行政サービスが充実</a:t>
            </a:r>
            <a:endParaRPr kumimoji="1" lang="ja-JP" altLang="en-US" sz="1200" b="1" dirty="0">
              <a:solidFill>
                <a:schemeClr val="tx1"/>
              </a:solidFill>
            </a:endParaRPr>
          </a:p>
        </p:txBody>
      </p:sp>
      <p:grpSp>
        <p:nvGrpSpPr>
          <p:cNvPr id="15" name="グループ化 134"/>
          <p:cNvGrpSpPr/>
          <p:nvPr/>
        </p:nvGrpSpPr>
        <p:grpSpPr>
          <a:xfrm>
            <a:off x="7020272" y="4653850"/>
            <a:ext cx="2123728" cy="1080120"/>
            <a:chOff x="4644008" y="5229200"/>
            <a:chExt cx="2051720" cy="1080120"/>
          </a:xfrm>
        </p:grpSpPr>
        <p:sp>
          <p:nvSpPr>
            <p:cNvPr id="136" name="星 24 135"/>
            <p:cNvSpPr/>
            <p:nvPr/>
          </p:nvSpPr>
          <p:spPr>
            <a:xfrm>
              <a:off x="4644008" y="5229200"/>
              <a:ext cx="2051720" cy="1080120"/>
            </a:xfrm>
            <a:prstGeom prst="star24">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137" name="正方形/長方形 136"/>
            <p:cNvSpPr/>
            <p:nvPr/>
          </p:nvSpPr>
          <p:spPr>
            <a:xfrm>
              <a:off x="4863011" y="5433953"/>
              <a:ext cx="1674497" cy="5873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bg1"/>
                  </a:solidFill>
                </a:rPr>
                <a:t>区が</a:t>
              </a:r>
              <a:endParaRPr kumimoji="1" lang="en-US" altLang="ja-JP" sz="1400" b="1" dirty="0" smtClean="0">
                <a:solidFill>
                  <a:schemeClr val="bg1"/>
                </a:solidFill>
              </a:endParaRPr>
            </a:p>
            <a:p>
              <a:pPr algn="ctr"/>
              <a:r>
                <a:rPr kumimoji="1" lang="ja-JP" altLang="en-US" sz="1400" b="1" dirty="0" smtClean="0">
                  <a:solidFill>
                    <a:schemeClr val="bg1"/>
                  </a:solidFill>
                </a:rPr>
                <a:t>総合的に判断し、</a:t>
              </a:r>
              <a:endParaRPr kumimoji="1" lang="en-US" altLang="ja-JP" sz="1400" b="1" dirty="0" smtClean="0">
                <a:solidFill>
                  <a:schemeClr val="bg1"/>
                </a:solidFill>
              </a:endParaRPr>
            </a:p>
            <a:p>
              <a:pPr algn="ctr"/>
              <a:r>
                <a:rPr kumimoji="1" lang="ja-JP" altLang="en-US" sz="1400" b="1" dirty="0" smtClean="0">
                  <a:solidFill>
                    <a:schemeClr val="bg1"/>
                  </a:solidFill>
                </a:rPr>
                <a:t>対応を検討</a:t>
              </a:r>
              <a:endParaRPr kumimoji="1" lang="ja-JP" altLang="en-US" sz="1400" b="1" dirty="0">
                <a:solidFill>
                  <a:schemeClr val="bg1"/>
                </a:solidFill>
              </a:endParaRPr>
            </a:p>
          </p:txBody>
        </p:sp>
      </p:grpSp>
      <p:sp>
        <p:nvSpPr>
          <p:cNvPr id="57" name="正方形/長方形 27"/>
          <p:cNvSpPr>
            <a:spLocks noChangeArrowheads="1"/>
          </p:cNvSpPr>
          <p:nvPr/>
        </p:nvSpPr>
        <p:spPr bwMode="auto">
          <a:xfrm>
            <a:off x="8074566" y="66280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20625671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89"/>
          <p:cNvGrpSpPr/>
          <p:nvPr/>
        </p:nvGrpSpPr>
        <p:grpSpPr>
          <a:xfrm>
            <a:off x="141007" y="709684"/>
            <a:ext cx="8770908" cy="2129050"/>
            <a:chOff x="4655005" y="962726"/>
            <a:chExt cx="4212228" cy="2293256"/>
          </a:xfrm>
        </p:grpSpPr>
        <p:sp>
          <p:nvSpPr>
            <p:cNvPr id="119" name="正方形/長方形 118"/>
            <p:cNvSpPr/>
            <p:nvPr/>
          </p:nvSpPr>
          <p:spPr bwMode="auto">
            <a:xfrm>
              <a:off x="4655005" y="962726"/>
              <a:ext cx="4212228" cy="2293256"/>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lstStyle/>
            <a:p>
              <a:pPr lvl="0"/>
              <a:endParaRPr lang="ja-JP" altLang="en-US" sz="1400"/>
            </a:p>
          </p:txBody>
        </p:sp>
        <p:sp>
          <p:nvSpPr>
            <p:cNvPr id="124" name="左右矢印吹き出し 123"/>
            <p:cNvSpPr/>
            <p:nvPr/>
          </p:nvSpPr>
          <p:spPr bwMode="auto">
            <a:xfrm>
              <a:off x="6307764" y="2120268"/>
              <a:ext cx="1374353" cy="783424"/>
            </a:xfrm>
            <a:prstGeom prst="leftRightArrowCallout">
              <a:avLst>
                <a:gd name="adj1" fmla="val 25000"/>
                <a:gd name="adj2" fmla="val 25000"/>
                <a:gd name="adj3" fmla="val 25000"/>
                <a:gd name="adj4" fmla="val 84115"/>
              </a:avLst>
            </a:prstGeom>
            <a:ln w="12700">
              <a:prstDash val="sysDash"/>
            </a:ln>
            <a:extLst/>
          </p:spPr>
          <p:style>
            <a:lnRef idx="2">
              <a:schemeClr val="dk1"/>
            </a:lnRef>
            <a:fillRef idx="1">
              <a:schemeClr val="lt1"/>
            </a:fillRef>
            <a:effectRef idx="0">
              <a:schemeClr val="dk1"/>
            </a:effectRef>
            <a:fontRef idx="minor">
              <a:schemeClr val="dk1"/>
            </a:fontRef>
          </p:style>
          <p:txBody>
            <a:bodyPr wrap="none" rtlCol="0" anchor="ctr"/>
            <a:lstStyle/>
            <a:p>
              <a:pPr>
                <a:lnSpc>
                  <a:spcPts val="1400"/>
                </a:lnSpc>
              </a:pPr>
              <a:r>
                <a:rPr lang="ja-JP" altLang="en-US" sz="1400" dirty="0" smtClean="0">
                  <a:latin typeface="HGP創英角ｺﾞｼｯｸUB" pitchFamily="50" charset="-128"/>
                  <a:ea typeface="HGP創英角ｺﾞｼｯｸUB" pitchFamily="50" charset="-128"/>
                  <a:cs typeface="Meiryo UI" pitchFamily="50" charset="-128"/>
                </a:rPr>
                <a:t>　　現在の</a:t>
              </a:r>
              <a:r>
                <a:rPr lang="en-US" altLang="ja-JP" sz="1400" dirty="0" smtClean="0">
                  <a:latin typeface="HGP創英角ｺﾞｼｯｸUB" pitchFamily="50" charset="-128"/>
                  <a:ea typeface="HGP創英角ｺﾞｼｯｸUB" pitchFamily="50" charset="-128"/>
                  <a:cs typeface="Meiryo UI" pitchFamily="50" charset="-128"/>
                </a:rPr>
                <a:t>24</a:t>
              </a:r>
              <a:r>
                <a:rPr lang="ja-JP" altLang="en-US" sz="1400" dirty="0" smtClean="0">
                  <a:latin typeface="HGP創英角ｺﾞｼｯｸUB" pitchFamily="50" charset="-128"/>
                  <a:ea typeface="HGP創英角ｺﾞｼｯｸUB" pitchFamily="50" charset="-128"/>
                  <a:cs typeface="Meiryo UI" pitchFamily="50" charset="-128"/>
                </a:rPr>
                <a:t>区単位で</a:t>
              </a:r>
              <a:endParaRPr lang="en-US" altLang="ja-JP" sz="1400" dirty="0" smtClean="0">
                <a:latin typeface="HGP創英角ｺﾞｼｯｸUB" pitchFamily="50" charset="-128"/>
                <a:ea typeface="HGP創英角ｺﾞｼｯｸUB" pitchFamily="50" charset="-128"/>
                <a:cs typeface="Meiryo UI" pitchFamily="50" charset="-128"/>
              </a:endParaRPr>
            </a:p>
            <a:p>
              <a:pPr>
                <a:lnSpc>
                  <a:spcPts val="1400"/>
                </a:lnSpc>
              </a:pPr>
              <a:r>
                <a:rPr lang="ja-JP" altLang="en-US" sz="1400" dirty="0">
                  <a:latin typeface="HGP創英角ｺﾞｼｯｸUB" pitchFamily="50" charset="-128"/>
                  <a:ea typeface="HGP創英角ｺﾞｼｯｸUB" pitchFamily="50" charset="-128"/>
                  <a:cs typeface="Meiryo UI" pitchFamily="50" charset="-128"/>
                </a:rPr>
                <a:t>　</a:t>
              </a:r>
              <a:r>
                <a:rPr lang="ja-JP" altLang="en-US" sz="1400" dirty="0" smtClean="0">
                  <a:latin typeface="HGP創英角ｺﾞｼｯｸUB" pitchFamily="50" charset="-128"/>
                  <a:ea typeface="HGP創英角ｺﾞｼｯｸUB" pitchFamily="50" charset="-128"/>
                  <a:cs typeface="Meiryo UI" pitchFamily="50" charset="-128"/>
                </a:rPr>
                <a:t>　</a:t>
              </a:r>
              <a:r>
                <a:rPr kumimoji="1" lang="ja-JP" altLang="en-US" sz="1400" dirty="0" smtClean="0">
                  <a:latin typeface="HGP創英角ｺﾞｼｯｸUB" pitchFamily="50" charset="-128"/>
                  <a:ea typeface="HGP創英角ｺﾞｼｯｸUB" pitchFamily="50" charset="-128"/>
                  <a:cs typeface="Meiryo UI" pitchFamily="50" charset="-128"/>
                </a:rPr>
                <a:t>地域自治区を設置し、</a:t>
              </a:r>
              <a:endParaRPr kumimoji="1" lang="en-US" altLang="ja-JP" sz="1400" dirty="0" smtClean="0">
                <a:latin typeface="HGP創英角ｺﾞｼｯｸUB" pitchFamily="50" charset="-128"/>
                <a:ea typeface="HGP創英角ｺﾞｼｯｸUB" pitchFamily="50" charset="-128"/>
                <a:cs typeface="Meiryo UI" pitchFamily="50" charset="-128"/>
              </a:endParaRPr>
            </a:p>
            <a:p>
              <a:pPr>
                <a:lnSpc>
                  <a:spcPts val="1400"/>
                </a:lnSpc>
              </a:pPr>
              <a:r>
                <a:rPr lang="ja-JP" altLang="en-US" sz="1400" dirty="0" smtClean="0">
                  <a:latin typeface="HGP創英角ｺﾞｼｯｸUB" pitchFamily="50" charset="-128"/>
                  <a:ea typeface="HGP創英角ｺﾞｼｯｸUB" pitchFamily="50" charset="-128"/>
                  <a:cs typeface="Meiryo UI" pitchFamily="50" charset="-128"/>
                </a:rPr>
                <a:t>　　窓口サービス等を実施</a:t>
              </a:r>
              <a:endParaRPr kumimoji="1" lang="ja-JP" altLang="en-US" sz="1400" dirty="0" smtClean="0">
                <a:latin typeface="HGP創英角ｺﾞｼｯｸUB" pitchFamily="50" charset="-128"/>
                <a:ea typeface="HGP創英角ｺﾞｼｯｸUB" pitchFamily="50" charset="-128"/>
                <a:cs typeface="Meiryo UI" pitchFamily="50" charset="-128"/>
              </a:endParaRPr>
            </a:p>
          </p:txBody>
        </p:sp>
        <p:grpSp>
          <p:nvGrpSpPr>
            <p:cNvPr id="5" name="グループ化 121"/>
            <p:cNvGrpSpPr/>
            <p:nvPr/>
          </p:nvGrpSpPr>
          <p:grpSpPr>
            <a:xfrm>
              <a:off x="5226805" y="1440582"/>
              <a:ext cx="2870294" cy="651600"/>
              <a:chOff x="4590368" y="1534954"/>
              <a:chExt cx="3309335" cy="1031760"/>
            </a:xfrm>
          </p:grpSpPr>
          <p:cxnSp>
            <p:nvCxnSpPr>
              <p:cNvPr id="191" name="直線コネクタ 190"/>
              <p:cNvCxnSpPr/>
              <p:nvPr/>
            </p:nvCxnSpPr>
            <p:spPr>
              <a:xfrm flipV="1">
                <a:off x="7899703" y="1544480"/>
                <a:ext cx="0" cy="298892"/>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92" name="正方形/長方形 191"/>
              <p:cNvSpPr/>
              <p:nvPr/>
            </p:nvSpPr>
            <p:spPr>
              <a:xfrm>
                <a:off x="5833553" y="1774116"/>
                <a:ext cx="1627563" cy="392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HGP創英角ｺﾞｼｯｸUB" panose="020B0900000000000000" pitchFamily="50" charset="-128"/>
                    <a:ea typeface="HGP創英角ｺﾞｼｯｸUB" panose="020B0900000000000000" pitchFamily="50" charset="-128"/>
                  </a:rPr>
                  <a:t>総合</a:t>
                </a:r>
                <a:r>
                  <a:rPr lang="ja-JP" altLang="en-US" sz="1400" dirty="0" smtClean="0">
                    <a:solidFill>
                      <a:schemeClr val="tx1"/>
                    </a:solidFill>
                    <a:latin typeface="HGP創英角ｺﾞｼｯｸUB" panose="020B0900000000000000" pitchFamily="50" charset="-128"/>
                    <a:ea typeface="HGP創英角ｺﾞｼｯｸUB" panose="020B0900000000000000" pitchFamily="50" charset="-128"/>
                  </a:rPr>
                  <a:t>区（８区）</a:t>
                </a:r>
                <a:endParaRPr lang="ja-JP" altLang="en-US" sz="1400" dirty="0">
                  <a:solidFill>
                    <a:schemeClr val="tx1"/>
                  </a:solidFill>
                  <a:latin typeface="HGP創英角ｺﾞｼｯｸUB" panose="020B0900000000000000" pitchFamily="50" charset="-128"/>
                  <a:ea typeface="HGP創英角ｺﾞｼｯｸUB" panose="020B0900000000000000" pitchFamily="50" charset="-128"/>
                </a:endParaRPr>
              </a:p>
            </p:txBody>
          </p:sp>
          <p:sp>
            <p:nvSpPr>
              <p:cNvPr id="193" name="Rectangle 10"/>
              <p:cNvSpPr>
                <a:spLocks noChangeArrowheads="1"/>
              </p:cNvSpPr>
              <p:nvPr/>
            </p:nvSpPr>
            <p:spPr bwMode="auto">
              <a:xfrm>
                <a:off x="5946000" y="2237647"/>
                <a:ext cx="1379080" cy="329067"/>
              </a:xfrm>
              <a:prstGeom prst="rect">
                <a:avLst/>
              </a:prstGeom>
              <a:noFill/>
              <a:ln>
                <a:noFill/>
              </a:ln>
              <a:extLst/>
            </p:spPr>
            <p:txBody>
              <a:bodyPr lIns="74295" tIns="8890" rIns="74295" bIns="8890" anchor="ctr" anchorCtr="0"/>
              <a:lstStyle>
                <a:lvl1pPr eaLnBrk="0" hangingPunct="0">
                  <a:defRPr kumimoji="1" sz="1600">
                    <a:solidFill>
                      <a:schemeClr val="tx1"/>
                    </a:solidFill>
                    <a:latin typeface="Arial" charset="0"/>
                    <a:ea typeface="HGｺﾞｼｯｸE" pitchFamily="49" charset="-128"/>
                  </a:defRPr>
                </a:lvl1pPr>
                <a:lvl2pPr marL="742950" indent="-285750" eaLnBrk="0" hangingPunct="0">
                  <a:defRPr kumimoji="1" sz="1600">
                    <a:solidFill>
                      <a:schemeClr val="tx1"/>
                    </a:solidFill>
                    <a:latin typeface="Arial" charset="0"/>
                    <a:ea typeface="HGｺﾞｼｯｸE" pitchFamily="49" charset="-128"/>
                  </a:defRPr>
                </a:lvl2pPr>
                <a:lvl3pPr marL="1143000" indent="-228600" eaLnBrk="0" hangingPunct="0">
                  <a:defRPr kumimoji="1" sz="1600">
                    <a:solidFill>
                      <a:schemeClr val="tx1"/>
                    </a:solidFill>
                    <a:latin typeface="Arial" charset="0"/>
                    <a:ea typeface="HGｺﾞｼｯｸE" pitchFamily="49" charset="-128"/>
                  </a:defRPr>
                </a:lvl3pPr>
                <a:lvl4pPr marL="1600200" indent="-228600" eaLnBrk="0" hangingPunct="0">
                  <a:defRPr kumimoji="1" sz="1600">
                    <a:solidFill>
                      <a:schemeClr val="tx1"/>
                    </a:solidFill>
                    <a:latin typeface="Arial" charset="0"/>
                    <a:ea typeface="HGｺﾞｼｯｸE" pitchFamily="49" charset="-128"/>
                  </a:defRPr>
                </a:lvl4pPr>
                <a:lvl5pPr marL="2057400" indent="-228600" eaLnBrk="0" hangingPunct="0">
                  <a:defRPr kumimoji="1" sz="1600">
                    <a:solidFill>
                      <a:schemeClr val="tx1"/>
                    </a:solidFill>
                    <a:latin typeface="Arial" charset="0"/>
                    <a:ea typeface="HGｺﾞｼｯｸE" pitchFamily="49" charset="-128"/>
                  </a:defRPr>
                </a:lvl5pPr>
                <a:lvl6pPr marL="2514600" indent="-228600" algn="ctr" eaLnBrk="0" fontAlgn="base" hangingPunct="0">
                  <a:spcBef>
                    <a:spcPct val="0"/>
                  </a:spcBef>
                  <a:spcAft>
                    <a:spcPct val="0"/>
                  </a:spcAft>
                  <a:defRPr kumimoji="1" sz="1600">
                    <a:solidFill>
                      <a:schemeClr val="tx1"/>
                    </a:solidFill>
                    <a:latin typeface="Arial" charset="0"/>
                    <a:ea typeface="HGｺﾞｼｯｸE" pitchFamily="49" charset="-128"/>
                  </a:defRPr>
                </a:lvl6pPr>
                <a:lvl7pPr marL="2971800" indent="-228600" algn="ctr" eaLnBrk="0" fontAlgn="base" hangingPunct="0">
                  <a:spcBef>
                    <a:spcPct val="0"/>
                  </a:spcBef>
                  <a:spcAft>
                    <a:spcPct val="0"/>
                  </a:spcAft>
                  <a:defRPr kumimoji="1" sz="1600">
                    <a:solidFill>
                      <a:schemeClr val="tx1"/>
                    </a:solidFill>
                    <a:latin typeface="Arial" charset="0"/>
                    <a:ea typeface="HGｺﾞｼｯｸE" pitchFamily="49" charset="-128"/>
                  </a:defRPr>
                </a:lvl7pPr>
                <a:lvl8pPr marL="3429000" indent="-228600" algn="ctr" eaLnBrk="0" fontAlgn="base" hangingPunct="0">
                  <a:spcBef>
                    <a:spcPct val="0"/>
                  </a:spcBef>
                  <a:spcAft>
                    <a:spcPct val="0"/>
                  </a:spcAft>
                  <a:defRPr kumimoji="1" sz="1600">
                    <a:solidFill>
                      <a:schemeClr val="tx1"/>
                    </a:solidFill>
                    <a:latin typeface="Arial" charset="0"/>
                    <a:ea typeface="HGｺﾞｼｯｸE" pitchFamily="49" charset="-128"/>
                  </a:defRPr>
                </a:lvl8pPr>
                <a:lvl9pPr marL="3886200" indent="-228600" algn="ctr" eaLnBrk="0" fontAlgn="base" hangingPunct="0">
                  <a:spcBef>
                    <a:spcPct val="0"/>
                  </a:spcBef>
                  <a:spcAft>
                    <a:spcPct val="0"/>
                  </a:spcAft>
                  <a:defRPr kumimoji="1" sz="1600">
                    <a:solidFill>
                      <a:schemeClr val="tx1"/>
                    </a:solidFill>
                    <a:latin typeface="Arial" charset="0"/>
                    <a:ea typeface="HGｺﾞｼｯｸE" pitchFamily="49" charset="-128"/>
                  </a:defRPr>
                </a:lvl9pPr>
              </a:lstStyle>
              <a:p>
                <a:pPr algn="ctr" eaLnBrk="1" hangingPunct="1"/>
                <a:r>
                  <a:rPr lang="ja-JP" altLang="en-US" sz="1400" dirty="0" smtClean="0">
                    <a:solidFill>
                      <a:srgbClr val="000000"/>
                    </a:solidFill>
                    <a:ea typeface="ＭＳ Ｐゴシック" charset="-128"/>
                  </a:rPr>
                  <a:t>・ </a:t>
                </a:r>
                <a:r>
                  <a:rPr lang="ja-JP" altLang="en-US" sz="1400" dirty="0">
                    <a:solidFill>
                      <a:srgbClr val="000000"/>
                    </a:solidFill>
                    <a:ea typeface="ＭＳ Ｐゴシック" charset="-128"/>
                  </a:rPr>
                  <a:t>・ </a:t>
                </a:r>
                <a:r>
                  <a:rPr lang="ja-JP" altLang="en-US" sz="1400" dirty="0" smtClean="0">
                    <a:solidFill>
                      <a:srgbClr val="000000"/>
                    </a:solidFill>
                    <a:ea typeface="ＭＳ Ｐゴシック" charset="-128"/>
                  </a:rPr>
                  <a:t>・ ・ ・ ・</a:t>
                </a:r>
                <a:endParaRPr lang="en-US" altLang="ja-JP" sz="1400" dirty="0" smtClean="0">
                  <a:solidFill>
                    <a:srgbClr val="000000"/>
                  </a:solidFill>
                  <a:ea typeface="ＭＳ Ｐゴシック" charset="-128"/>
                </a:endParaRPr>
              </a:p>
            </p:txBody>
          </p:sp>
          <p:cxnSp>
            <p:nvCxnSpPr>
              <p:cNvPr id="197" name="直線コネクタ 196"/>
              <p:cNvCxnSpPr/>
              <p:nvPr/>
            </p:nvCxnSpPr>
            <p:spPr>
              <a:xfrm>
                <a:off x="4590368" y="1534954"/>
                <a:ext cx="3309333" cy="0"/>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1" name="直線コネクタ 210"/>
              <p:cNvCxnSpPr/>
              <p:nvPr/>
            </p:nvCxnSpPr>
            <p:spPr>
              <a:xfrm flipV="1">
                <a:off x="4590370" y="1534954"/>
                <a:ext cx="0" cy="298893"/>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3" name="直線コネクタ 212"/>
              <p:cNvCxnSpPr/>
              <p:nvPr/>
            </p:nvCxnSpPr>
            <p:spPr>
              <a:xfrm flipV="1">
                <a:off x="5381739" y="1534954"/>
                <a:ext cx="0" cy="298893"/>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grpSp>
        <p:nvGrpSpPr>
          <p:cNvPr id="6" name="グループ化 94"/>
          <p:cNvGrpSpPr/>
          <p:nvPr/>
        </p:nvGrpSpPr>
        <p:grpSpPr>
          <a:xfrm>
            <a:off x="251520" y="3429000"/>
            <a:ext cx="8741104" cy="2881237"/>
            <a:chOff x="379800" y="3696291"/>
            <a:chExt cx="8741104" cy="2881237"/>
          </a:xfrm>
        </p:grpSpPr>
        <p:sp>
          <p:nvSpPr>
            <p:cNvPr id="154" name="正方形/長方形 153"/>
            <p:cNvSpPr/>
            <p:nvPr/>
          </p:nvSpPr>
          <p:spPr bwMode="auto">
            <a:xfrm>
              <a:off x="393868" y="3811420"/>
              <a:ext cx="1547664" cy="1253940"/>
            </a:xfrm>
            <a:prstGeom prst="rect">
              <a:avLst/>
            </a:prstGeom>
            <a:solidFill>
              <a:schemeClr val="tx2"/>
            </a:solidFill>
            <a:ln w="25400">
              <a:noFill/>
            </a:ln>
            <a:effectLst/>
            <a:extLst/>
          </p:spPr>
          <p:txBody>
            <a:bodyPr vert="horz" wrap="none" rtlCol="0" anchor="ctr"/>
            <a:lstStyle/>
            <a:p>
              <a:pPr algn="ctr"/>
              <a:r>
                <a:rPr kumimoji="1"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a:t>
              </a:r>
              <a:endParaRPr kumimoji="1" lang="en-US" altLang="ja-JP"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８区単位で実施</a:t>
              </a:r>
              <a:r>
                <a:rPr kumimoji="1"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p>
          </p:txBody>
        </p:sp>
        <p:sp>
          <p:nvSpPr>
            <p:cNvPr id="155" name="正方形/長方形 154"/>
            <p:cNvSpPr/>
            <p:nvPr/>
          </p:nvSpPr>
          <p:spPr bwMode="auto">
            <a:xfrm>
              <a:off x="379800" y="5209376"/>
              <a:ext cx="1546654" cy="1247971"/>
            </a:xfrm>
            <a:prstGeom prst="rect">
              <a:avLst/>
            </a:prstGeom>
            <a:solidFill>
              <a:schemeClr val="tx2"/>
            </a:solidFill>
            <a:ln w="25400">
              <a:noFill/>
            </a:ln>
            <a:effectLst/>
            <a:extLst/>
          </p:spPr>
          <p:txBody>
            <a:bodyPr vert="horz" wrap="none" rtlCol="0" anchor="ctr"/>
            <a:lstStyle/>
            <a:p>
              <a:pPr algn="ctr"/>
              <a:r>
                <a:rPr kumimoji="1"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地域自治区</a:t>
              </a:r>
              <a:endParaRPr kumimoji="1" lang="en-US" altLang="ja-JP"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現在の</a:t>
              </a:r>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区単位で</a:t>
              </a:r>
              <a:endPar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実施</a:t>
              </a:r>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16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7" name="グループ化 92"/>
            <p:cNvGrpSpPr/>
            <p:nvPr/>
          </p:nvGrpSpPr>
          <p:grpSpPr>
            <a:xfrm>
              <a:off x="5880544" y="3713413"/>
              <a:ext cx="3240360" cy="2864115"/>
              <a:chOff x="5838340" y="3572733"/>
              <a:chExt cx="3240360" cy="2864115"/>
            </a:xfrm>
          </p:grpSpPr>
          <p:sp>
            <p:nvSpPr>
              <p:cNvPr id="150" name="角丸四角形 149"/>
              <p:cNvSpPr/>
              <p:nvPr/>
            </p:nvSpPr>
            <p:spPr bwMode="auto">
              <a:xfrm>
                <a:off x="5838340" y="3572733"/>
                <a:ext cx="3240360" cy="2864115"/>
              </a:xfrm>
              <a:prstGeom prst="roundRect">
                <a:avLst>
                  <a:gd name="adj" fmla="val 6341"/>
                </a:avLst>
              </a:prstGeom>
              <a:solidFill>
                <a:schemeClr val="accent6">
                  <a:lumMod val="40000"/>
                  <a:lumOff val="60000"/>
                </a:schemeClr>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ja-JP" altLang="en-US" sz="24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角丸四角形 150"/>
              <p:cNvSpPr/>
              <p:nvPr/>
            </p:nvSpPr>
            <p:spPr bwMode="auto">
              <a:xfrm>
                <a:off x="5954220" y="4924680"/>
                <a:ext cx="3043772" cy="1446822"/>
              </a:xfrm>
              <a:prstGeom prst="roundRect">
                <a:avLst>
                  <a:gd name="adj" fmla="val 7870"/>
                </a:avLst>
              </a:prstGeom>
              <a:solidFill>
                <a:schemeClr val="accent2"/>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住民に直接接することが求められる</a:t>
                </a:r>
                <a:endParaRPr lang="en-US" altLang="ja-JP"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窓口サービス</a:t>
                </a:r>
                <a:endParaRPr lang="en-US" altLang="ja-JP"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100" spc="-70"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rPr>
                  <a:t>（住民基本台帳、戸籍、保健・福祉サービス等）</a:t>
                </a:r>
                <a:endParaRPr lang="en-US" altLang="ja-JP" sz="1100" spc="-70"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endParaRPr>
              </a:p>
              <a:p>
                <a:endParaRPr lang="en-US" altLang="ja-JP"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地域に密着した事務</a:t>
                </a:r>
                <a:endParaRPr lang="en-US" altLang="ja-JP"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rPr>
                  <a:t>（地域自治区における地域協議会の運営、</a:t>
                </a:r>
                <a:endParaRPr lang="en-US" altLang="ja-JP" sz="1100"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endParaRPr>
              </a:p>
              <a:p>
                <a:r>
                  <a:rPr lang="ja-JP" altLang="en-US" sz="1100" b="1"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rPr>
                  <a:t>　　</a:t>
                </a:r>
                <a:r>
                  <a:rPr lang="ja-JP" altLang="en-US" sz="1100"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rPr>
                  <a:t>地域活動協議会への支援事務等）</a:t>
                </a:r>
                <a:endParaRPr lang="ja-JP" altLang="en-US" sz="11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7" name="正方形/長方形 156"/>
              <p:cNvSpPr/>
              <p:nvPr/>
            </p:nvSpPr>
            <p:spPr bwMode="auto">
              <a:xfrm>
                <a:off x="5982356" y="3644196"/>
                <a:ext cx="2952328" cy="1280484"/>
              </a:xfrm>
              <a:prstGeom prst="rect">
                <a:avLst/>
              </a:prstGeom>
              <a:noFill/>
              <a:ln>
                <a:noFill/>
              </a:ln>
              <a:extLst/>
            </p:spPr>
            <p:style>
              <a:lnRef idx="2">
                <a:schemeClr val="dk1"/>
              </a:lnRef>
              <a:fillRef idx="1">
                <a:schemeClr val="lt1"/>
              </a:fillRef>
              <a:effectRef idx="0">
                <a:schemeClr val="dk1"/>
              </a:effectRef>
              <a:fontRef idx="minor">
                <a:schemeClr val="dk1"/>
              </a:fontRef>
            </p:style>
            <p:txBody>
              <a:bodyPr wrap="none" rtlCol="0" anchor="ct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総合区域内の事務に関する政策</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企画機能</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400" b="1" dirty="0">
                  <a:latin typeface="Meiryo UI" panose="020B0604030504040204" pitchFamily="50" charset="-128"/>
                  <a:ea typeface="Meiryo UI" panose="020B0604030504040204" pitchFamily="50" charset="-128"/>
                  <a:cs typeface="Microsoft Himalaya" panose="01010100010101010101" pitchFamily="2" charset="0"/>
                </a:endParaRPr>
              </a:p>
              <a:p>
                <a:r>
                  <a:rPr lang="ja-JP" altLang="en-US" sz="1400" b="1" dirty="0" smtClean="0">
                    <a:latin typeface="Meiryo UI" panose="020B0604030504040204" pitchFamily="50" charset="-128"/>
                    <a:ea typeface="Meiryo UI" panose="020B0604030504040204" pitchFamily="50" charset="-128"/>
                    <a:cs typeface="Microsoft Himalaya" panose="01010100010101010101" pitchFamily="2" charset="0"/>
                  </a:rPr>
                  <a:t>○　局からの移管事務</a:t>
                </a:r>
                <a:endParaRPr lang="en-US" altLang="ja-JP" sz="1400" b="1" dirty="0">
                  <a:latin typeface="Meiryo UI" panose="020B0604030504040204" pitchFamily="50" charset="-128"/>
                  <a:ea typeface="Meiryo UI" panose="020B0604030504040204" pitchFamily="50" charset="-128"/>
                  <a:cs typeface="Microsoft Himalaya" panose="01010100010101010101" pitchFamily="2" charset="0"/>
                </a:endParaRPr>
              </a:p>
              <a:p>
                <a:endParaRPr lang="en-US" altLang="ja-JP" sz="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現在の</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24</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区単位で実施している</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事務を一部集約化</a:t>
                </a:r>
                <a:endParaRPr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8" name="グループ化 93"/>
            <p:cNvGrpSpPr/>
            <p:nvPr/>
          </p:nvGrpSpPr>
          <p:grpSpPr>
            <a:xfrm>
              <a:off x="2035984" y="3696291"/>
              <a:ext cx="3846994" cy="2809229"/>
              <a:chOff x="1819960" y="3682223"/>
              <a:chExt cx="3846994" cy="2809229"/>
            </a:xfrm>
          </p:grpSpPr>
          <p:sp>
            <p:nvSpPr>
              <p:cNvPr id="14" name="角丸四角形 13"/>
              <p:cNvSpPr/>
              <p:nvPr/>
            </p:nvSpPr>
            <p:spPr bwMode="auto">
              <a:xfrm>
                <a:off x="1819960" y="3682223"/>
                <a:ext cx="3428080" cy="2809229"/>
              </a:xfrm>
              <a:prstGeom prst="roundRect">
                <a:avLst>
                  <a:gd name="adj" fmla="val 3547"/>
                </a:avLst>
              </a:prstGeom>
              <a:noFill/>
              <a:ln w="12700">
                <a:solidFill>
                  <a:schemeClr val="tx1"/>
                </a:solidFill>
              </a:ln>
              <a:effectLst/>
              <a:extLst/>
            </p:spPr>
            <p:txBody>
              <a:bodyPr wrap="none" rtlCol="0" anchor="t"/>
              <a:lstStyle/>
              <a:p>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9" name="グループ化 86"/>
              <p:cNvGrpSpPr/>
              <p:nvPr/>
            </p:nvGrpSpPr>
            <p:grpSpPr>
              <a:xfrm>
                <a:off x="1963976" y="3775534"/>
                <a:ext cx="3702978" cy="1347765"/>
                <a:chOff x="363250" y="3772153"/>
                <a:chExt cx="3702978" cy="1347765"/>
              </a:xfrm>
            </p:grpSpPr>
            <p:sp>
              <p:nvSpPr>
                <p:cNvPr id="3" name="右矢印吹き出し 2"/>
                <p:cNvSpPr/>
                <p:nvPr/>
              </p:nvSpPr>
              <p:spPr bwMode="auto">
                <a:xfrm>
                  <a:off x="363250" y="3772153"/>
                  <a:ext cx="3702978" cy="1347765"/>
                </a:xfrm>
                <a:prstGeom prst="rightArrowCallout">
                  <a:avLst>
                    <a:gd name="adj1" fmla="val 28602"/>
                    <a:gd name="adj2" fmla="val 30403"/>
                    <a:gd name="adj3" fmla="val 21232"/>
                    <a:gd name="adj4" fmla="val 86562"/>
                  </a:avLst>
                </a:prstGeom>
                <a:solidFill>
                  <a:schemeClr val="tx2">
                    <a:lumMod val="60000"/>
                    <a:lumOff val="40000"/>
                  </a:schemeClr>
                </a:solidFill>
                <a:ln>
                  <a:noFill/>
                </a:ln>
                <a:effectLs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角丸四角形 1"/>
                <p:cNvSpPr/>
                <p:nvPr/>
              </p:nvSpPr>
              <p:spPr bwMode="auto">
                <a:xfrm>
                  <a:off x="507266" y="3967791"/>
                  <a:ext cx="2808312" cy="528362"/>
                </a:xfrm>
                <a:prstGeom prst="roundRect">
                  <a:avLst>
                    <a:gd name="adj" fmla="val 7140"/>
                  </a:avLst>
                </a:prstGeom>
                <a:ln w="6350"/>
                <a:extLst/>
              </p:spPr>
              <p:style>
                <a:lnRef idx="2">
                  <a:schemeClr val="dk1"/>
                </a:lnRef>
                <a:fillRef idx="1">
                  <a:schemeClr val="lt1"/>
                </a:fillRef>
                <a:effectRef idx="0">
                  <a:schemeClr val="dk1"/>
                </a:effectRef>
                <a:fontRef idx="minor">
                  <a:schemeClr val="dk1"/>
                </a:fontRef>
              </p:style>
              <p:txBody>
                <a:bodyPr wrap="none" rtlCol="0" anchor="t"/>
                <a:lstStyle/>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総合区長が、区に関する事務</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を総合的かつ</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包括的に推進</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角丸四角形 14"/>
                <p:cNvSpPr/>
                <p:nvPr/>
              </p:nvSpPr>
              <p:spPr bwMode="auto">
                <a:xfrm>
                  <a:off x="507267" y="4603533"/>
                  <a:ext cx="2808312" cy="399975"/>
                </a:xfrm>
                <a:prstGeom prst="roundRect">
                  <a:avLst>
                    <a:gd name="adj" fmla="val 8547"/>
                  </a:avLst>
                </a:prstGeom>
                <a:ln w="6350"/>
                <a:extLst/>
              </p:spPr>
              <p:style>
                <a:lnRef idx="2">
                  <a:schemeClr val="dk1"/>
                </a:lnRef>
                <a:fillRef idx="1">
                  <a:schemeClr val="lt1"/>
                </a:fillRef>
                <a:effectRef idx="0">
                  <a:schemeClr val="dk1"/>
                </a:effectRef>
                <a:fontRef idx="minor">
                  <a:schemeClr val="dk1"/>
                </a:fontRef>
              </p:style>
              <p:txBody>
                <a:bodyPr wrap="none" rtlCol="0" anchor="ctr" anchorCtr="0"/>
                <a:lstStyle/>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効率性、専門性の確保</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0" name="グループ化 85"/>
              <p:cNvGrpSpPr/>
              <p:nvPr/>
            </p:nvGrpSpPr>
            <p:grpSpPr>
              <a:xfrm>
                <a:off x="1963976" y="5267316"/>
                <a:ext cx="3690627" cy="1152128"/>
                <a:chOff x="363249" y="5288179"/>
                <a:chExt cx="3690627" cy="1152128"/>
              </a:xfrm>
            </p:grpSpPr>
            <p:sp>
              <p:nvSpPr>
                <p:cNvPr id="19" name="右矢印吹き出し 18"/>
                <p:cNvSpPr/>
                <p:nvPr/>
              </p:nvSpPr>
              <p:spPr bwMode="auto">
                <a:xfrm>
                  <a:off x="363249" y="5288179"/>
                  <a:ext cx="3690627" cy="1152128"/>
                </a:xfrm>
                <a:prstGeom prst="rightArrowCallout">
                  <a:avLst>
                    <a:gd name="adj1" fmla="val 25000"/>
                    <a:gd name="adj2" fmla="val 25000"/>
                    <a:gd name="adj3" fmla="val 21939"/>
                    <a:gd name="adj4" fmla="val 87162"/>
                  </a:avLst>
                </a:prstGeom>
                <a:solidFill>
                  <a:schemeClr val="tx2">
                    <a:lumMod val="60000"/>
                    <a:lumOff val="40000"/>
                  </a:schemeClr>
                </a:solidFill>
                <a:ln>
                  <a:noFill/>
                </a:ln>
                <a:effectLs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bwMode="auto">
                <a:xfrm>
                  <a:off x="507265" y="5360187"/>
                  <a:ext cx="2808312" cy="395850"/>
                </a:xfrm>
                <a:prstGeom prst="roundRect">
                  <a:avLst>
                    <a:gd name="adj" fmla="val 9680"/>
                  </a:avLst>
                </a:prstGeom>
                <a:ln w="6350"/>
                <a:extLst/>
              </p:spPr>
              <p:style>
                <a:lnRef idx="2">
                  <a:schemeClr val="dk1"/>
                </a:lnRef>
                <a:fillRef idx="1">
                  <a:schemeClr val="lt1"/>
                </a:fillRef>
                <a:effectRef idx="0">
                  <a:schemeClr val="dk1"/>
                </a:effectRef>
                <a:fontRef idx="minor">
                  <a:schemeClr val="dk1"/>
                </a:fontRef>
              </p:style>
              <p:txBody>
                <a:bodyPr wrap="none" rtlCol="0" anchor="ctr" anchorCtr="0"/>
                <a:lstStyle/>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住民</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の利便性</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確保</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角丸四角形 16"/>
                <p:cNvSpPr/>
                <p:nvPr/>
              </p:nvSpPr>
              <p:spPr bwMode="auto">
                <a:xfrm>
                  <a:off x="507265" y="5864243"/>
                  <a:ext cx="2808312" cy="504056"/>
                </a:xfrm>
                <a:prstGeom prst="roundRect">
                  <a:avLst>
                    <a:gd name="adj" fmla="val 9680"/>
                  </a:avLst>
                </a:prstGeom>
                <a:ln w="6350"/>
                <a:extLst/>
              </p:spPr>
              <p:style>
                <a:lnRef idx="2">
                  <a:schemeClr val="dk1"/>
                </a:lnRef>
                <a:fillRef idx="1">
                  <a:schemeClr val="lt1"/>
                </a:fillRef>
                <a:effectRef idx="0">
                  <a:schemeClr val="dk1"/>
                </a:effectRef>
                <a:fontRef idx="minor">
                  <a:schemeClr val="dk1"/>
                </a:fontRef>
              </p:style>
              <p:txBody>
                <a:bodyPr wrap="none" rtlCol="0" anchor="t"/>
                <a:lstStyle/>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住民</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の多様な意見を</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区政運営</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に反映</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grpSp>
      </p:grpSp>
      <p:sp>
        <p:nvSpPr>
          <p:cNvPr id="115" name="正方形/長方形 114"/>
          <p:cNvSpPr/>
          <p:nvPr/>
        </p:nvSpPr>
        <p:spPr>
          <a:xfrm>
            <a:off x="2413428" y="1252881"/>
            <a:ext cx="718411" cy="288032"/>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horz" rtlCol="0" anchor="ctr"/>
          <a:lstStyle/>
          <a:p>
            <a:pPr algn="ctr"/>
            <a:r>
              <a:rPr kumimoji="1" lang="ja-JP" altLang="en-US" sz="1300" b="1" dirty="0" smtClean="0">
                <a:solidFill>
                  <a:schemeClr val="tx1"/>
                </a:solidFill>
                <a:latin typeface="ＭＳ Ｐゴシック" panose="020B0600070205080204" pitchFamily="50" charset="-128"/>
                <a:ea typeface="ＭＳ Ｐゴシック" panose="020B0600070205080204" pitchFamily="50" charset="-128"/>
              </a:rPr>
              <a:t>総合区</a:t>
            </a: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sp>
        <p:nvSpPr>
          <p:cNvPr id="116" name="正方形/長方形 115"/>
          <p:cNvSpPr/>
          <p:nvPr/>
        </p:nvSpPr>
        <p:spPr>
          <a:xfrm>
            <a:off x="972734" y="1252881"/>
            <a:ext cx="730812" cy="288032"/>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horz" rtlCol="0" anchor="ctr"/>
          <a:lstStyle/>
          <a:p>
            <a:pPr algn="ctr"/>
            <a:r>
              <a:rPr kumimoji="1" lang="ja-JP" altLang="en-US" sz="1300" b="1" dirty="0" smtClean="0">
                <a:solidFill>
                  <a:schemeClr val="tx1"/>
                </a:solidFill>
                <a:latin typeface="ＭＳ Ｐゴシック" panose="020B0600070205080204" pitchFamily="50" charset="-128"/>
                <a:ea typeface="ＭＳ Ｐゴシック" panose="020B0600070205080204" pitchFamily="50" charset="-128"/>
              </a:rPr>
              <a:t>総合区</a:t>
            </a: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grpSp>
        <p:nvGrpSpPr>
          <p:cNvPr id="11" name="グループ化 261"/>
          <p:cNvGrpSpPr/>
          <p:nvPr/>
        </p:nvGrpSpPr>
        <p:grpSpPr>
          <a:xfrm>
            <a:off x="6749109" y="1726694"/>
            <a:ext cx="1135259" cy="362667"/>
            <a:chOff x="2284614" y="3038197"/>
            <a:chExt cx="1135258" cy="362667"/>
          </a:xfrm>
        </p:grpSpPr>
        <p:sp>
          <p:nvSpPr>
            <p:cNvPr id="263" name="正方形/長方形 262"/>
            <p:cNvSpPr/>
            <p:nvPr/>
          </p:nvSpPr>
          <p:spPr>
            <a:xfrm>
              <a:off x="2284614" y="3184841"/>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sp>
          <p:nvSpPr>
            <p:cNvPr id="264" name="正方形/長方形 263"/>
            <p:cNvSpPr/>
            <p:nvPr/>
          </p:nvSpPr>
          <p:spPr>
            <a:xfrm>
              <a:off x="3023613" y="3184841"/>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cxnSp>
          <p:nvCxnSpPr>
            <p:cNvPr id="265" name="直線コネクタ 264"/>
            <p:cNvCxnSpPr/>
            <p:nvPr/>
          </p:nvCxnSpPr>
          <p:spPr>
            <a:xfrm>
              <a:off x="2495754" y="3040825"/>
              <a:ext cx="739002" cy="0"/>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6" name="直線コネクタ 265"/>
            <p:cNvCxnSpPr/>
            <p:nvPr/>
          </p:nvCxnSpPr>
          <p:spPr>
            <a:xfrm flipV="1">
              <a:off x="2496812" y="3040545"/>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7" name="直線コネクタ 266"/>
            <p:cNvCxnSpPr/>
            <p:nvPr/>
          </p:nvCxnSpPr>
          <p:spPr>
            <a:xfrm flipV="1">
              <a:off x="3234476" y="3038197"/>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69" name="正方形/長方形 268"/>
          <p:cNvSpPr/>
          <p:nvPr/>
        </p:nvSpPr>
        <p:spPr>
          <a:xfrm>
            <a:off x="3203848" y="1294647"/>
            <a:ext cx="2919965" cy="172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chemeClr val="tx1"/>
              </a:solidFill>
              <a:latin typeface="HGP創英角ｺﾞｼｯｸUB" panose="020B0900000000000000" pitchFamily="50" charset="-128"/>
              <a:ea typeface="HGP創英角ｺﾞｼｯｸUB" panose="020B0900000000000000" pitchFamily="50" charset="-128"/>
            </a:endParaRPr>
          </a:p>
        </p:txBody>
      </p:sp>
      <p:sp>
        <p:nvSpPr>
          <p:cNvPr id="270" name="正方形/長方形 269"/>
          <p:cNvSpPr/>
          <p:nvPr/>
        </p:nvSpPr>
        <p:spPr>
          <a:xfrm>
            <a:off x="6965134" y="1237934"/>
            <a:ext cx="718411" cy="288032"/>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horz" rtlCol="0" anchor="ctr"/>
          <a:lstStyle/>
          <a:p>
            <a:pPr algn="ctr"/>
            <a:r>
              <a:rPr kumimoji="1" lang="ja-JP" altLang="en-US" sz="1300" b="1" dirty="0" smtClean="0">
                <a:solidFill>
                  <a:schemeClr val="tx1"/>
                </a:solidFill>
                <a:latin typeface="ＭＳ Ｐゴシック" panose="020B0600070205080204" pitchFamily="50" charset="-128"/>
                <a:ea typeface="ＭＳ Ｐゴシック" panose="020B0600070205080204" pitchFamily="50" charset="-128"/>
              </a:rPr>
              <a:t>総合区</a:t>
            </a: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sp>
        <p:nvSpPr>
          <p:cNvPr id="74" name="円/楕円 73"/>
          <p:cNvSpPr/>
          <p:nvPr/>
        </p:nvSpPr>
        <p:spPr bwMode="auto">
          <a:xfrm>
            <a:off x="2513572" y="3299052"/>
            <a:ext cx="2304256" cy="360040"/>
          </a:xfrm>
          <a:prstGeom prst="ellipse">
            <a:avLst/>
          </a:prstGeom>
          <a:solidFill>
            <a:srgbClr val="FFCC00"/>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事務分担の視点</a:t>
            </a:r>
          </a:p>
        </p:txBody>
      </p:sp>
      <p:grpSp>
        <p:nvGrpSpPr>
          <p:cNvPr id="12" name="グループ化 62"/>
          <p:cNvGrpSpPr/>
          <p:nvPr/>
        </p:nvGrpSpPr>
        <p:grpSpPr>
          <a:xfrm>
            <a:off x="2172069" y="1552067"/>
            <a:ext cx="1135259" cy="556344"/>
            <a:chOff x="2172069" y="1930900"/>
            <a:chExt cx="1135259" cy="556344"/>
          </a:xfrm>
        </p:grpSpPr>
        <p:grpSp>
          <p:nvGrpSpPr>
            <p:cNvPr id="13" name="グループ化 219"/>
            <p:cNvGrpSpPr/>
            <p:nvPr/>
          </p:nvGrpSpPr>
          <p:grpSpPr>
            <a:xfrm>
              <a:off x="2172069" y="2124577"/>
              <a:ext cx="1135259" cy="362667"/>
              <a:chOff x="2284614" y="3038197"/>
              <a:chExt cx="1135258" cy="362667"/>
            </a:xfrm>
          </p:grpSpPr>
          <p:sp>
            <p:nvSpPr>
              <p:cNvPr id="141" name="正方形/長方形 140"/>
              <p:cNvSpPr/>
              <p:nvPr/>
            </p:nvSpPr>
            <p:spPr>
              <a:xfrm>
                <a:off x="2284614" y="3184841"/>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sp>
            <p:nvSpPr>
              <p:cNvPr id="142" name="正方形/長方形 141"/>
              <p:cNvSpPr/>
              <p:nvPr/>
            </p:nvSpPr>
            <p:spPr>
              <a:xfrm>
                <a:off x="3023613" y="3184841"/>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cxnSp>
            <p:nvCxnSpPr>
              <p:cNvPr id="143" name="直線コネクタ 142"/>
              <p:cNvCxnSpPr/>
              <p:nvPr/>
            </p:nvCxnSpPr>
            <p:spPr>
              <a:xfrm>
                <a:off x="2495754" y="3040825"/>
                <a:ext cx="739002" cy="0"/>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直線コネクタ 143"/>
              <p:cNvCxnSpPr/>
              <p:nvPr/>
            </p:nvCxnSpPr>
            <p:spPr>
              <a:xfrm flipV="1">
                <a:off x="2496812" y="3040545"/>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5" name="直線コネクタ 144"/>
              <p:cNvCxnSpPr/>
              <p:nvPr/>
            </p:nvCxnSpPr>
            <p:spPr>
              <a:xfrm flipV="1">
                <a:off x="3234476" y="3038197"/>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60" name="直線コネクタ 59"/>
            <p:cNvCxnSpPr/>
            <p:nvPr/>
          </p:nvCxnSpPr>
          <p:spPr>
            <a:xfrm flipV="1">
              <a:off x="2757732" y="1930900"/>
              <a:ext cx="0" cy="175247"/>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8" name="グループ化 61"/>
          <p:cNvGrpSpPr/>
          <p:nvPr/>
        </p:nvGrpSpPr>
        <p:grpSpPr>
          <a:xfrm>
            <a:off x="756709" y="1552067"/>
            <a:ext cx="1135259" cy="556344"/>
            <a:chOff x="756709" y="1930900"/>
            <a:chExt cx="1135259" cy="556344"/>
          </a:xfrm>
        </p:grpSpPr>
        <p:grpSp>
          <p:nvGrpSpPr>
            <p:cNvPr id="20" name="グループ化 145"/>
            <p:cNvGrpSpPr/>
            <p:nvPr/>
          </p:nvGrpSpPr>
          <p:grpSpPr>
            <a:xfrm>
              <a:off x="756709" y="2124577"/>
              <a:ext cx="1135259" cy="362667"/>
              <a:chOff x="957532" y="3034233"/>
              <a:chExt cx="1135258" cy="362667"/>
            </a:xfrm>
          </p:grpSpPr>
          <p:sp>
            <p:nvSpPr>
              <p:cNvPr id="136" name="正方形/長方形 135"/>
              <p:cNvSpPr/>
              <p:nvPr/>
            </p:nvSpPr>
            <p:spPr>
              <a:xfrm>
                <a:off x="957532" y="3180877"/>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sp>
            <p:nvSpPr>
              <p:cNvPr id="137" name="正方形/長方形 136"/>
              <p:cNvSpPr/>
              <p:nvPr/>
            </p:nvSpPr>
            <p:spPr>
              <a:xfrm>
                <a:off x="1696531" y="3180877"/>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cxnSp>
            <p:nvCxnSpPr>
              <p:cNvPr id="138" name="直線コネクタ 137"/>
              <p:cNvCxnSpPr/>
              <p:nvPr/>
            </p:nvCxnSpPr>
            <p:spPr>
              <a:xfrm>
                <a:off x="1168672" y="3036861"/>
                <a:ext cx="739002" cy="0"/>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9" name="直線コネクタ 138"/>
              <p:cNvCxnSpPr/>
              <p:nvPr/>
            </p:nvCxnSpPr>
            <p:spPr>
              <a:xfrm flipV="1">
                <a:off x="1169730" y="3036581"/>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0" name="直線コネクタ 139"/>
              <p:cNvCxnSpPr/>
              <p:nvPr/>
            </p:nvCxnSpPr>
            <p:spPr>
              <a:xfrm flipV="1">
                <a:off x="1907394" y="3034233"/>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61" name="直線コネクタ 60"/>
            <p:cNvCxnSpPr/>
            <p:nvPr/>
          </p:nvCxnSpPr>
          <p:spPr>
            <a:xfrm flipV="1">
              <a:off x="1331640" y="1930900"/>
              <a:ext cx="0" cy="175247"/>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64" name="直線コネクタ 63"/>
          <p:cNvCxnSpPr/>
          <p:nvPr/>
        </p:nvCxnSpPr>
        <p:spPr>
          <a:xfrm flipV="1">
            <a:off x="7308304" y="1536331"/>
            <a:ext cx="0" cy="175247"/>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2" name="正方形/長方形 61"/>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６　総合区と地域自治区の事務分担</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5"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r>
              <a:rPr lang="ja-JP" altLang="en-US" sz="1100" b="1" dirty="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4025403948"/>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3"/>
          <p:cNvSpPr/>
          <p:nvPr/>
        </p:nvSpPr>
        <p:spPr bwMode="auto">
          <a:xfrm>
            <a:off x="755576" y="497782"/>
            <a:ext cx="7488832" cy="1008112"/>
          </a:xfrm>
          <a:prstGeom prst="roundRect">
            <a:avLst>
              <a:gd name="adj" fmla="val 4032"/>
            </a:avLst>
          </a:prstGeom>
          <a:solidFill>
            <a:schemeClr val="accent6">
              <a:lumMod val="40000"/>
              <a:lumOff val="60000"/>
            </a:schemeClr>
          </a:solidFill>
          <a:ln>
            <a:noFill/>
          </a:ln>
          <a:effectLst/>
          <a:extLst/>
        </p:spPr>
        <p:txBody>
          <a:bodyPr wrap="none" rtlCol="0" anchor="t"/>
          <a:lstStyle/>
          <a:p>
            <a:pPr>
              <a:lnSpc>
                <a:spcPts val="2300"/>
              </a:lnSpc>
            </a:pPr>
            <a:r>
              <a:rPr lang="ja-JP" altLang="en-US" sz="17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700" b="1" dirty="0" smtClean="0">
                <a:latin typeface="Meiryo UI" panose="020B0604030504040204" pitchFamily="50" charset="-128"/>
                <a:ea typeface="Meiryo UI" panose="020B0604030504040204" pitchFamily="50" charset="-128"/>
                <a:cs typeface="Meiryo UI" panose="020B0604030504040204" pitchFamily="50" charset="-128"/>
              </a:rPr>
              <a:t>　総合区設置により区域内の事務を、総合区長が総合的かつ包括的執行</a:t>
            </a:r>
            <a:endParaRPr kumimoji="1" lang="en-US" altLang="ja-JP" sz="1700" b="1"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700" b="1" dirty="0" smtClean="0">
                <a:latin typeface="Meiryo UI" panose="020B0604030504040204" pitchFamily="50" charset="-128"/>
                <a:ea typeface="Meiryo UI" panose="020B0604030504040204" pitchFamily="50" charset="-128"/>
                <a:cs typeface="Meiryo UI" panose="020B0604030504040204" pitchFamily="50" charset="-128"/>
              </a:rPr>
              <a:t>◆　そのための総合区の機能・体制を強化</a:t>
            </a:r>
            <a:endParaRPr kumimoji="1" lang="en-US" altLang="ja-JP" sz="1700" b="1"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700" b="1" dirty="0" smtClean="0">
                <a:latin typeface="Meiryo UI" panose="020B0604030504040204" pitchFamily="50" charset="-128"/>
                <a:ea typeface="Meiryo UI" panose="020B0604030504040204" pitchFamily="50" charset="-128"/>
                <a:cs typeface="Meiryo UI" panose="020B0604030504040204" pitchFamily="50" charset="-128"/>
              </a:rPr>
              <a:t>◆　現在の</a:t>
            </a:r>
            <a:r>
              <a:rPr lang="en-US" altLang="ja-JP" sz="1700" b="1" dirty="0" smtClean="0">
                <a:latin typeface="Meiryo UI" panose="020B0604030504040204" pitchFamily="50" charset="-128"/>
                <a:ea typeface="Meiryo UI" panose="020B0604030504040204" pitchFamily="50" charset="-128"/>
                <a:cs typeface="Meiryo UI" panose="020B0604030504040204" pitchFamily="50" charset="-128"/>
              </a:rPr>
              <a:t>24</a:t>
            </a:r>
            <a:r>
              <a:rPr lang="ja-JP" altLang="en-US" sz="1700" b="1" dirty="0" smtClean="0">
                <a:latin typeface="Meiryo UI" panose="020B0604030504040204" pitchFamily="50" charset="-128"/>
                <a:ea typeface="Meiryo UI" panose="020B0604030504040204" pitchFamily="50" charset="-128"/>
                <a:cs typeface="Meiryo UI" panose="020B0604030504040204" pitchFamily="50" charset="-128"/>
              </a:rPr>
              <a:t>区役所で担っている窓口サービス等の住民の利便性は維持</a:t>
            </a:r>
            <a:endParaRPr lang="en-US" altLang="ja-JP" sz="17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角丸四角形 4"/>
          <p:cNvSpPr/>
          <p:nvPr/>
        </p:nvSpPr>
        <p:spPr bwMode="auto">
          <a:xfrm>
            <a:off x="107504" y="1779464"/>
            <a:ext cx="3960440" cy="4824536"/>
          </a:xfrm>
          <a:prstGeom prst="roundRect">
            <a:avLst>
              <a:gd name="adj" fmla="val 3360"/>
            </a:avLst>
          </a:prstGeom>
          <a:ln w="6350"/>
          <a:extLst/>
        </p:spPr>
        <p:style>
          <a:lnRef idx="2">
            <a:schemeClr val="dk1"/>
          </a:lnRef>
          <a:fillRef idx="1">
            <a:schemeClr val="lt1"/>
          </a:fillRef>
          <a:effectRef idx="0">
            <a:schemeClr val="dk1"/>
          </a:effectRef>
          <a:fontRef idx="minor">
            <a:schemeClr val="dk1"/>
          </a:fontRef>
        </p:style>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正方形/長方形 5"/>
          <p:cNvSpPr/>
          <p:nvPr/>
        </p:nvSpPr>
        <p:spPr bwMode="auto">
          <a:xfrm>
            <a:off x="936891" y="1563440"/>
            <a:ext cx="2160240" cy="504056"/>
          </a:xfrm>
          <a:prstGeom prst="rect">
            <a:avLst/>
          </a:prstGeom>
          <a:solidFill>
            <a:schemeClr val="tx2">
              <a:lumMod val="60000"/>
              <a:lumOff val="40000"/>
            </a:schemeClr>
          </a:solidFill>
          <a:ln>
            <a:noFill/>
          </a:ln>
          <a:effectLst/>
          <a:extLst/>
        </p:spPr>
        <p:txBody>
          <a:bodyPr wrap="none" rtlCol="0" anchor="ctr"/>
          <a:lstStyle/>
          <a:p>
            <a:pPr algn="ctr"/>
            <a:r>
              <a:rPr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現在の</a:t>
            </a:r>
            <a:r>
              <a:rPr lang="en-US" altLang="ja-JP"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区役所</a:t>
            </a:r>
            <a:endParaRPr kumimoji="1"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右矢印 6"/>
          <p:cNvSpPr/>
          <p:nvPr/>
        </p:nvSpPr>
        <p:spPr bwMode="auto">
          <a:xfrm>
            <a:off x="4096081" y="3012393"/>
            <a:ext cx="259895" cy="1900282"/>
          </a:xfrm>
          <a:prstGeom prst="rightArrow">
            <a:avLst>
              <a:gd name="adj1" fmla="val 50000"/>
              <a:gd name="adj2" fmla="val 60794"/>
            </a:avLst>
          </a:prstGeom>
          <a:solidFill>
            <a:schemeClr val="bg1">
              <a:lumMod val="65000"/>
            </a:schemeClr>
          </a:solidFill>
          <a:ln>
            <a:noFill/>
          </a:ln>
          <a:effectLs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角丸四角形 7"/>
          <p:cNvSpPr/>
          <p:nvPr/>
        </p:nvSpPr>
        <p:spPr bwMode="auto">
          <a:xfrm>
            <a:off x="4354361" y="1779464"/>
            <a:ext cx="4682135" cy="4824536"/>
          </a:xfrm>
          <a:prstGeom prst="roundRect">
            <a:avLst>
              <a:gd name="adj" fmla="val 3703"/>
            </a:avLst>
          </a:prstGeom>
          <a:ln w="6350"/>
          <a:extLst/>
        </p:spPr>
        <p:style>
          <a:lnRef idx="2">
            <a:schemeClr val="dk1"/>
          </a:lnRef>
          <a:fillRef idx="1">
            <a:schemeClr val="lt1"/>
          </a:fillRef>
          <a:effectRef idx="0">
            <a:schemeClr val="dk1"/>
          </a:effectRef>
          <a:fontRef idx="minor">
            <a:schemeClr val="dk1"/>
          </a:fontRef>
        </p:style>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bwMode="auto">
          <a:xfrm>
            <a:off x="5796136" y="1563440"/>
            <a:ext cx="1872208" cy="504056"/>
          </a:xfrm>
          <a:prstGeom prst="rect">
            <a:avLst/>
          </a:prstGeom>
          <a:solidFill>
            <a:schemeClr val="tx2">
              <a:lumMod val="60000"/>
              <a:lumOff val="40000"/>
            </a:schemeClr>
          </a:solidFill>
          <a:ln>
            <a:noFill/>
          </a:ln>
          <a:effectLst/>
          <a:extLst/>
        </p:spPr>
        <p:txBody>
          <a:bodyPr wrap="none" rtlCol="0" anchor="ctr"/>
          <a:lstStyle/>
          <a:p>
            <a:pPr algn="ctr"/>
            <a:r>
              <a:rPr kumimoji="1"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総合区役所</a:t>
            </a:r>
          </a:p>
        </p:txBody>
      </p:sp>
      <p:sp>
        <p:nvSpPr>
          <p:cNvPr id="12" name="正方形/長方形 11"/>
          <p:cNvSpPr/>
          <p:nvPr/>
        </p:nvSpPr>
        <p:spPr bwMode="auto">
          <a:xfrm>
            <a:off x="1433452" y="3333836"/>
            <a:ext cx="2561420" cy="965908"/>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○児童手当の申請受理・支給決定</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○国民健康保険等の諸手続き</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○生活保護の申請受理等</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○住民基本台帳、戸籍、印鑑登録証明</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bwMode="auto">
          <a:xfrm>
            <a:off x="187973" y="3333836"/>
            <a:ext cx="1399020" cy="965908"/>
          </a:xfrm>
          <a:prstGeom prst="roundRect">
            <a:avLst/>
          </a:prstGeom>
          <a:ln/>
          <a:extLst/>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住民に対する</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直接サービス</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（窓口関係）</a:t>
            </a: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bwMode="auto">
          <a:xfrm>
            <a:off x="1461588" y="2209844"/>
            <a:ext cx="2530739" cy="936104"/>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nchorCtr="0"/>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○児童手当の現況届の送付・受理</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○生活保護</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事務</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に係る研修・雇用等</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○地域安全防犯対策</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○地域振興・</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地域</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活動支援</a:t>
            </a:r>
          </a:p>
        </p:txBody>
      </p:sp>
      <p:sp>
        <p:nvSpPr>
          <p:cNvPr id="13" name="角丸四角形 12"/>
          <p:cNvSpPr/>
          <p:nvPr/>
        </p:nvSpPr>
        <p:spPr bwMode="auto">
          <a:xfrm>
            <a:off x="185429" y="2209844"/>
            <a:ext cx="1399020" cy="936104"/>
          </a:xfrm>
          <a:prstGeom prst="roundRect">
            <a:avLst/>
          </a:prstGeom>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窓口サービスに係</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る調整・支援</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機能</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／市民協働関係</a:t>
            </a: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28"/>
          <p:cNvGrpSpPr/>
          <p:nvPr/>
        </p:nvGrpSpPr>
        <p:grpSpPr>
          <a:xfrm>
            <a:off x="4457788" y="2084578"/>
            <a:ext cx="4506700" cy="3059551"/>
            <a:chOff x="4457788" y="3286844"/>
            <a:chExt cx="4506700" cy="3059551"/>
          </a:xfrm>
        </p:grpSpPr>
        <p:sp>
          <p:nvSpPr>
            <p:cNvPr id="19" name="正方形/長方形 18"/>
            <p:cNvSpPr/>
            <p:nvPr/>
          </p:nvSpPr>
          <p:spPr bwMode="auto">
            <a:xfrm>
              <a:off x="6361428" y="5639378"/>
              <a:ext cx="2603059" cy="680988"/>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nchorCtr="0"/>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○児童手当の現況届の送付・受理</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○生活保護事務に係る研修・雇用</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等</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角丸四角形 19"/>
            <p:cNvSpPr/>
            <p:nvPr/>
          </p:nvSpPr>
          <p:spPr bwMode="auto">
            <a:xfrm>
              <a:off x="5085581" y="5639378"/>
              <a:ext cx="1383818" cy="680988"/>
            </a:xfrm>
            <a:prstGeom prst="roundRect">
              <a:avLst/>
            </a:prstGeom>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窓口サービスに係</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る調整・支援機能</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正方形/長方形 22"/>
            <p:cNvSpPr/>
            <p:nvPr/>
          </p:nvSpPr>
          <p:spPr bwMode="auto">
            <a:xfrm>
              <a:off x="6360786" y="4240784"/>
              <a:ext cx="2603701" cy="1287351"/>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nchorCtr="0"/>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○市立保育所</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の運営</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○民間保育所の設置認可</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○児童いきいき放課後事業</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○放置自転車対策</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○道路・公園の維持管理</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（幹線道路・大規模公園を除く）</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○スポーツセンター・プール等の運営</a:t>
              </a:r>
            </a:p>
          </p:txBody>
        </p:sp>
        <p:sp>
          <p:nvSpPr>
            <p:cNvPr id="22" name="角丸四角形 21"/>
            <p:cNvSpPr/>
            <p:nvPr/>
          </p:nvSpPr>
          <p:spPr bwMode="auto">
            <a:xfrm>
              <a:off x="5085582" y="4240785"/>
              <a:ext cx="1368152" cy="1287350"/>
            </a:xfrm>
            <a:prstGeom prst="roundRect">
              <a:avLst>
                <a:gd name="adj" fmla="val 10981"/>
              </a:avLst>
            </a:prstGeom>
            <a:solidFill>
              <a:schemeClr val="accent6">
                <a:lumMod val="60000"/>
                <a:lumOff val="40000"/>
              </a:schemeClr>
            </a:solid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局から移管</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された機能</a:t>
              </a: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正方形/長方形 23"/>
            <p:cNvSpPr/>
            <p:nvPr/>
          </p:nvSpPr>
          <p:spPr bwMode="auto">
            <a:xfrm>
              <a:off x="6372201" y="3337578"/>
              <a:ext cx="2592287" cy="789632"/>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nchorCtr="0"/>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○区政の企画関係機能</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○地域の実情に</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合わせた</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まちづくりの検討</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○まち美化パートナー制度</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○地域振興・地域活動支援</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企画調整</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1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角丸四角形 20"/>
            <p:cNvSpPr/>
            <p:nvPr/>
          </p:nvSpPr>
          <p:spPr bwMode="auto">
            <a:xfrm>
              <a:off x="5085582" y="3337578"/>
              <a:ext cx="1368152" cy="789632"/>
            </a:xfrm>
            <a:prstGeom prst="roundRect">
              <a:avLst/>
            </a:prstGeom>
            <a:solidFill>
              <a:schemeClr val="accent6">
                <a:lumMod val="60000"/>
                <a:lumOff val="40000"/>
              </a:schemeClr>
            </a:solid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総合区としての</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政策・企画機能</a:t>
              </a:r>
            </a:p>
          </p:txBody>
        </p:sp>
        <p:sp>
          <p:nvSpPr>
            <p:cNvPr id="25" name="左中かっこ 24"/>
            <p:cNvSpPr/>
            <p:nvPr/>
          </p:nvSpPr>
          <p:spPr>
            <a:xfrm>
              <a:off x="4850607" y="3286844"/>
              <a:ext cx="297457" cy="3059551"/>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6" name="角丸四角形 25"/>
            <p:cNvSpPr/>
            <p:nvPr/>
          </p:nvSpPr>
          <p:spPr bwMode="auto">
            <a:xfrm>
              <a:off x="4457788" y="3543726"/>
              <a:ext cx="360040" cy="2662570"/>
            </a:xfrm>
            <a:prstGeom prst="roundRect">
              <a:avLst/>
            </a:prstGeom>
            <a:solidFill>
              <a:srgbClr val="FFCC00"/>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rtlCol="0" anchor="ctr"/>
            <a:lstStyle/>
            <a:p>
              <a:pPr algn="ct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総合区で実施</a:t>
              </a:r>
            </a:p>
          </p:txBody>
        </p:sp>
      </p:grpSp>
      <p:grpSp>
        <p:nvGrpSpPr>
          <p:cNvPr id="3" name="グループ化 27"/>
          <p:cNvGrpSpPr/>
          <p:nvPr/>
        </p:nvGrpSpPr>
        <p:grpSpPr>
          <a:xfrm>
            <a:off x="4427984" y="5219700"/>
            <a:ext cx="4538527" cy="1306042"/>
            <a:chOff x="7705870" y="1400728"/>
            <a:chExt cx="4538527" cy="1306042"/>
          </a:xfrm>
        </p:grpSpPr>
        <p:sp>
          <p:nvSpPr>
            <p:cNvPr id="17" name="正方形/長方形 16"/>
            <p:cNvSpPr/>
            <p:nvPr/>
          </p:nvSpPr>
          <p:spPr bwMode="auto">
            <a:xfrm>
              <a:off x="9640696" y="1410228"/>
              <a:ext cx="2603701" cy="1281584"/>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○児童手当の申請受理・支給決定</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○国民健康保険等の諸手続き</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○生活保護の申請受理等</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○住民基本台帳、戸籍、印鑑登録証明</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○地域安全防犯対策</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○地域振興・</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地域</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活動支援</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角丸四角形 17"/>
            <p:cNvSpPr/>
            <p:nvPr/>
          </p:nvSpPr>
          <p:spPr bwMode="auto">
            <a:xfrm>
              <a:off x="8393627" y="1410228"/>
              <a:ext cx="1366128" cy="1281584"/>
            </a:xfrm>
            <a:prstGeom prst="roundRect">
              <a:avLst>
                <a:gd name="adj" fmla="val 11457"/>
              </a:avLst>
            </a:prstGeom>
            <a:ln/>
            <a:extLst/>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住民に対する</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直接サービス</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（窓口関係）</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／市民協働関係</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角丸四角形 26"/>
            <p:cNvSpPr/>
            <p:nvPr/>
          </p:nvSpPr>
          <p:spPr bwMode="auto">
            <a:xfrm>
              <a:off x="7705870" y="1400728"/>
              <a:ext cx="591462" cy="1306042"/>
            </a:xfrm>
            <a:prstGeom prst="roundRect">
              <a:avLst/>
            </a:prstGeom>
            <a:solidFill>
              <a:srgbClr val="FFCC00"/>
            </a:soli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rtlCol="0" anchor="ctr"/>
            <a:lstStyle/>
            <a:p>
              <a:pPr algn="ct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24</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地域自治区</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で実施</a:t>
              </a: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40" name="図 39" descr="「イラスト 受付」の画像検索結果">
            <a:hlinkClick r:id="rId2"/>
          </p:cNvPr>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67544" y="4371752"/>
            <a:ext cx="1800200" cy="1343794"/>
          </a:xfrm>
          <a:prstGeom prst="rect">
            <a:avLst/>
          </a:prstGeom>
          <a:noFill/>
          <a:ln>
            <a:noFill/>
          </a:ln>
        </p:spPr>
      </p:pic>
      <p:pic>
        <p:nvPicPr>
          <p:cNvPr id="41" name="図 40" descr="「イラスト 受付」の画像検索結果">
            <a:hlinkClick r:id="rId4"/>
          </p:cNvPr>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2267744" y="5163840"/>
            <a:ext cx="1600001" cy="1263203"/>
          </a:xfrm>
          <a:prstGeom prst="rect">
            <a:avLst/>
          </a:prstGeom>
          <a:noFill/>
          <a:ln>
            <a:noFill/>
          </a:ln>
        </p:spPr>
      </p:pic>
      <p:sp>
        <p:nvSpPr>
          <p:cNvPr id="28" name="正方形/長方形 27"/>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７　総合区と地域自治区の主な事務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30" name="正方形/長方形 27"/>
          <p:cNvSpPr>
            <a:spLocks noChangeArrowheads="1"/>
          </p:cNvSpPr>
          <p:nvPr/>
        </p:nvSpPr>
        <p:spPr bwMode="auto">
          <a:xfrm>
            <a:off x="8100392"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１６</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698669869"/>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22"/>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smtClean="0">
                <a:solidFill>
                  <a:prstClr val="black"/>
                </a:solidFill>
              </a:rPr>
              <a:t>　　　　　　</a:t>
            </a:r>
            <a:r>
              <a:rPr lang="ja-JP" altLang="en-US" sz="4000" dirty="0" smtClean="0">
                <a:solidFill>
                  <a:srgbClr val="FF0000"/>
                </a:solidFill>
              </a:rPr>
              <a:t>　　　　　</a:t>
            </a:r>
            <a:r>
              <a:rPr lang="ja-JP" altLang="en-US" sz="4000" dirty="0" smtClean="0">
                <a:solidFill>
                  <a:prstClr val="black"/>
                </a:solidFill>
              </a:rPr>
              <a:t>　　　　　　　</a:t>
            </a:r>
            <a:endParaRPr lang="en-US" altLang="ja-JP" sz="3600" dirty="0" smtClean="0">
              <a:solidFill>
                <a:prstClr val="black"/>
              </a:solidFill>
            </a:endParaRPr>
          </a:p>
          <a:p>
            <a:pPr>
              <a:defRPr/>
            </a:pPr>
            <a:r>
              <a:rPr lang="ja-JP" altLang="en-US" sz="3600" dirty="0" smtClean="0">
                <a:solidFill>
                  <a:prstClr val="black"/>
                </a:solidFill>
              </a:rPr>
              <a:t>３ 　組織体制</a:t>
            </a:r>
            <a:endParaRPr lang="ja-JP" altLang="en-US" sz="2600" dirty="0">
              <a:solidFill>
                <a:prstClr val="black"/>
              </a:solidFill>
              <a:latin typeface="ＭＳ Ｐゴシック"/>
            </a:endParaRPr>
          </a:p>
        </p:txBody>
      </p:sp>
    </p:spTree>
    <p:extLst>
      <p:ext uri="{BB962C8B-B14F-4D97-AF65-F5344CB8AC3E}">
        <p14:creationId xmlns:p14="http://schemas.microsoft.com/office/powerpoint/2010/main" xmlns="" val="264344751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445860196"/>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485504" y="1895537"/>
            <a:ext cx="8124954" cy="4053743"/>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総合区にふさわしい組織体制の構築</a:t>
            </a:r>
            <a:endParaRPr lang="en-US" altLang="ja-JP" sz="2000" dirty="0" smtClean="0">
              <a:solidFill>
                <a:schemeClr val="tx1"/>
              </a:solidFill>
              <a:latin typeface="Meiryo UI" pitchFamily="50" charset="-128"/>
              <a:ea typeface="Meiryo UI" pitchFamily="50" charset="-128"/>
              <a:cs typeface="Meiryo UI" pitchFamily="50" charset="-128"/>
            </a:endParaRPr>
          </a:p>
          <a:p>
            <a:r>
              <a:rPr lang="ja-JP" altLang="en-US" sz="2000" dirty="0" smtClean="0">
                <a:solidFill>
                  <a:schemeClr val="tx1"/>
                </a:solidFill>
                <a:latin typeface="Meiryo UI" pitchFamily="50" charset="-128"/>
                <a:ea typeface="Meiryo UI" pitchFamily="50" charset="-128"/>
                <a:cs typeface="Meiryo UI" pitchFamily="50" charset="-128"/>
              </a:rPr>
              <a:t>　　　　　　　　　　　　　　　　　　　　＜機能的な組織体制＞</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150000"/>
              </a:lnSpc>
            </a:pPr>
            <a:r>
              <a:rPr kumimoji="1" lang="ja-JP" altLang="en-US" sz="2000" dirty="0" smtClean="0">
                <a:solidFill>
                  <a:schemeClr val="tx1"/>
                </a:solidFill>
                <a:latin typeface="Meiryo UI" pitchFamily="50" charset="-128"/>
                <a:ea typeface="Meiryo UI" pitchFamily="50" charset="-128"/>
                <a:cs typeface="Meiryo UI" pitchFamily="50" charset="-128"/>
              </a:rPr>
              <a:t> ３　</a:t>
            </a:r>
            <a:r>
              <a:rPr lang="ja-JP" altLang="en-US" sz="2000" dirty="0" smtClean="0">
                <a:solidFill>
                  <a:schemeClr val="tx1"/>
                </a:solidFill>
                <a:latin typeface="Meiryo UI" pitchFamily="50" charset="-128"/>
                <a:ea typeface="Meiryo UI" pitchFamily="50" charset="-128"/>
                <a:cs typeface="Meiryo UI" pitchFamily="50" charset="-128"/>
              </a:rPr>
              <a:t>総合区にふさわしい組織体制の構築</a:t>
            </a:r>
            <a:endParaRPr lang="en-US" altLang="ja-JP" sz="2000" dirty="0" smtClean="0">
              <a:solidFill>
                <a:schemeClr val="tx1"/>
              </a:solidFill>
              <a:latin typeface="Meiryo UI" pitchFamily="50" charset="-128"/>
              <a:ea typeface="Meiryo UI" pitchFamily="50" charset="-128"/>
              <a:cs typeface="Meiryo UI" pitchFamily="50" charset="-128"/>
            </a:endParaRPr>
          </a:p>
          <a:p>
            <a:r>
              <a:rPr lang="ja-JP" altLang="en-US" sz="2000" dirty="0" smtClean="0">
                <a:solidFill>
                  <a:schemeClr val="tx1"/>
                </a:solidFill>
                <a:latin typeface="Meiryo UI" pitchFamily="50" charset="-128"/>
                <a:ea typeface="Meiryo UI" pitchFamily="50" charset="-128"/>
                <a:cs typeface="Meiryo UI" pitchFamily="50" charset="-128"/>
              </a:rPr>
              <a:t>　　　　　　　　　　　　　　　　　　　　＜効果的・効率的な職員配置＞</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 ４　総合区長の組織マネジメント力の強化</a:t>
            </a:r>
            <a:endParaRPr lang="en-US" altLang="ja-JP" sz="20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781601"/>
            <a:ext cx="8229600" cy="1143000"/>
          </a:xfrm>
        </p:spPr>
        <p:txBody>
          <a:bodyPr>
            <a:noAutofit/>
          </a:bodyPr>
          <a:lstStyle/>
          <a:p>
            <a:r>
              <a:rPr kumimoji="1" lang="ja-JP" altLang="en-US" sz="3600" dirty="0" smtClean="0"/>
              <a:t>目　　次</a:t>
            </a:r>
            <a:endParaRPr kumimoji="1" lang="ja-JP" altLang="en-US" sz="3600" dirty="0"/>
          </a:p>
        </p:txBody>
      </p:sp>
      <p:sp>
        <p:nvSpPr>
          <p:cNvPr id="8" name="正方形/長方形 7"/>
          <p:cNvSpPr/>
          <p:nvPr/>
        </p:nvSpPr>
        <p:spPr>
          <a:xfrm>
            <a:off x="2800451" y="2512031"/>
            <a:ext cx="592696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・・・・・・・組織</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8" name="正方形/長方形 17"/>
          <p:cNvSpPr/>
          <p:nvPr/>
        </p:nvSpPr>
        <p:spPr>
          <a:xfrm>
            <a:off x="4362608" y="4104573"/>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組織</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４</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20" name="正方形/長方形 19"/>
          <p:cNvSpPr/>
          <p:nvPr/>
        </p:nvSpPr>
        <p:spPr>
          <a:xfrm>
            <a:off x="4698687" y="3360105"/>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組織</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２</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9" name="正方形/長方形 8"/>
          <p:cNvSpPr/>
          <p:nvPr/>
        </p:nvSpPr>
        <p:spPr>
          <a:xfrm>
            <a:off x="4139952" y="4797152"/>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組織</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１０</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xmlns="" val="357834457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115560" y="943428"/>
            <a:ext cx="8919258" cy="972457"/>
          </a:xfrm>
          <a:prstGeom prst="rect">
            <a:avLst/>
          </a:prstGeom>
          <a:solidFill>
            <a:schemeClr val="accent6">
              <a:lumMod val="40000"/>
              <a:lumOff val="60000"/>
            </a:schemeClr>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285750" indent="-285750">
              <a:lnSpc>
                <a:spcPct val="150000"/>
              </a:lnSpc>
            </a:pPr>
            <a:r>
              <a:rPr lang="ja-JP" altLang="en-US" sz="1700" b="1" dirty="0" smtClean="0">
                <a:solidFill>
                  <a:schemeClr val="tx1"/>
                </a:solidFill>
                <a:latin typeface="Meiryo UI" pitchFamily="50" charset="-128"/>
                <a:ea typeface="Meiryo UI" pitchFamily="50" charset="-128"/>
                <a:cs typeface="Meiryo UI" pitchFamily="50" charset="-128"/>
              </a:rPr>
              <a:t>　◆　地域の実情に応じたきめ細かい行政サービスを総合区で提供するための組織体制の構築</a:t>
            </a:r>
            <a:endParaRPr lang="en-US" altLang="ja-JP" sz="1700" b="1" dirty="0" smtClean="0">
              <a:solidFill>
                <a:schemeClr val="tx1"/>
              </a:solidFill>
              <a:latin typeface="Meiryo UI" pitchFamily="50" charset="-128"/>
              <a:ea typeface="Meiryo UI" pitchFamily="50" charset="-128"/>
              <a:cs typeface="Meiryo UI" pitchFamily="50" charset="-128"/>
            </a:endParaRPr>
          </a:p>
          <a:p>
            <a:pPr marL="285750" indent="-285750">
              <a:lnSpc>
                <a:spcPct val="150000"/>
              </a:lnSpc>
            </a:pPr>
            <a:r>
              <a:rPr lang="ja-JP" altLang="en-US" sz="1700" b="1" dirty="0" smtClean="0">
                <a:solidFill>
                  <a:schemeClr val="tx1"/>
                </a:solidFill>
                <a:latin typeface="Meiryo UI" pitchFamily="50" charset="-128"/>
                <a:ea typeface="Meiryo UI" pitchFamily="50" charset="-128"/>
                <a:cs typeface="Meiryo UI" pitchFamily="50" charset="-128"/>
              </a:rPr>
              <a:t>　◆　総合区長の組織マネジメント力の強化</a:t>
            </a:r>
            <a:endParaRPr kumimoji="1" lang="ja-JP" altLang="en-US" sz="1700" dirty="0">
              <a:latin typeface="Meiryo UI" pitchFamily="50" charset="-128"/>
              <a:ea typeface="Meiryo UI" pitchFamily="50" charset="-128"/>
              <a:cs typeface="Meiryo UI" pitchFamily="50" charset="-128"/>
            </a:endParaRPr>
          </a:p>
        </p:txBody>
      </p:sp>
      <p:sp>
        <p:nvSpPr>
          <p:cNvPr id="11" name="角丸四角形 10"/>
          <p:cNvSpPr/>
          <p:nvPr/>
        </p:nvSpPr>
        <p:spPr>
          <a:xfrm>
            <a:off x="122830" y="2636912"/>
            <a:ext cx="8925636" cy="348053"/>
          </a:xfrm>
          <a:prstGeom prst="roundRect">
            <a:avLst>
              <a:gd name="adj" fmla="val 8778"/>
            </a:avLst>
          </a:prstGeom>
          <a:solidFill>
            <a:schemeClr val="tx2">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ja-JP" altLang="en-US" sz="17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総合区にふさわしい組織体制の構築</a:t>
            </a:r>
          </a:p>
        </p:txBody>
      </p:sp>
      <p:sp>
        <p:nvSpPr>
          <p:cNvPr id="13" name="角丸四角形 12"/>
          <p:cNvSpPr/>
          <p:nvPr/>
        </p:nvSpPr>
        <p:spPr>
          <a:xfrm>
            <a:off x="109182" y="5208240"/>
            <a:ext cx="8925636" cy="348053"/>
          </a:xfrm>
          <a:prstGeom prst="roundRect">
            <a:avLst>
              <a:gd name="adj" fmla="val 8778"/>
            </a:avLst>
          </a:prstGeom>
          <a:solidFill>
            <a:schemeClr val="tx2">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a:t>
            </a:r>
            <a:r>
              <a:rPr lang="ja-JP" altLang="en-US" sz="17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区長</a:t>
            </a:r>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の組織マネジメント力</a:t>
            </a:r>
            <a:r>
              <a:rPr lang="ja-JP" altLang="en-US" sz="17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の強化</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角丸四角形 13"/>
          <p:cNvSpPr/>
          <p:nvPr/>
        </p:nvSpPr>
        <p:spPr>
          <a:xfrm>
            <a:off x="118543" y="3068960"/>
            <a:ext cx="1328120" cy="1971238"/>
          </a:xfrm>
          <a:prstGeom prst="roundRect">
            <a:avLst>
              <a:gd name="adj" fmla="val 8778"/>
            </a:avLst>
          </a:prstGeom>
          <a:solidFill>
            <a:schemeClr val="accent6">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機能的な</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組織体制</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効果的・</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効率的な</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職員配置</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1547664" y="3117600"/>
            <a:ext cx="7514449" cy="1949700"/>
          </a:xfrm>
          <a:prstGeom prst="rect">
            <a:avLst/>
          </a:prstGeom>
          <a:solidFill>
            <a:schemeClr val="accent6">
              <a:lumMod val="40000"/>
              <a:lumOff val="60000"/>
            </a:scheme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nSpc>
                <a:spcPct val="150000"/>
              </a:lnSpc>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総合区政を推進するための政策・企画機能の強化を含む組織体制の整備</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75000"/>
              </a:lnSpc>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地域自治区の設置趣旨を踏まえた地域自治区事務所の体制整備</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75000"/>
              </a:lnSpc>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局から総合区への事務移管に見合った職員の配置</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75000"/>
              </a:lnSpc>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窓口サービスの維持に留意した上で合区による行政の効率性の追求</a:t>
            </a:r>
            <a:endParaRPr lang="ja-JP" altLang="en-US" sz="1600" dirty="0"/>
          </a:p>
        </p:txBody>
      </p:sp>
      <p:sp>
        <p:nvSpPr>
          <p:cNvPr id="20" name="正方形/長方形 19"/>
          <p:cNvSpPr/>
          <p:nvPr/>
        </p:nvSpPr>
        <p:spPr>
          <a:xfrm>
            <a:off x="122830" y="5656865"/>
            <a:ext cx="8925636" cy="868625"/>
          </a:xfrm>
          <a:prstGeom prst="rect">
            <a:avLst/>
          </a:prstGeom>
          <a:solidFill>
            <a:schemeClr val="accent6">
              <a:lumMod val="40000"/>
              <a:lumOff val="60000"/>
            </a:scheme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nSpc>
                <a:spcPct val="125000"/>
              </a:lnSpc>
            </a:pP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75000"/>
              </a:lnSpc>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任免権</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の付与、事務・組織の移管に</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よる組織マネジメント</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範囲の拡大</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75000"/>
              </a:lnSpc>
              <a:defRPr/>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総合</a:t>
            </a:r>
            <a:r>
              <a:rPr lang="ja-JP" altLang="en-US" sz="1600" dirty="0">
                <a:solidFill>
                  <a:schemeClr val="tx1"/>
                </a:solidFill>
                <a:latin typeface="Meiryo UI" pitchFamily="50" charset="-128"/>
                <a:ea typeface="Meiryo UI" pitchFamily="50" charset="-128"/>
                <a:cs typeface="Meiryo UI" pitchFamily="50" charset="-128"/>
              </a:rPr>
              <a:t>区長</a:t>
            </a:r>
            <a:r>
              <a:rPr lang="ja-JP" altLang="en-US" sz="1600" dirty="0" smtClean="0">
                <a:solidFill>
                  <a:schemeClr val="tx1"/>
                </a:solidFill>
                <a:latin typeface="Meiryo UI" pitchFamily="50" charset="-128"/>
                <a:ea typeface="Meiryo UI" pitchFamily="50" charset="-128"/>
                <a:cs typeface="Meiryo UI" pitchFamily="50" charset="-128"/>
              </a:rPr>
              <a:t>の組織マネジメント力</a:t>
            </a:r>
            <a:r>
              <a:rPr lang="ja-JP" altLang="en-US" sz="1600" dirty="0">
                <a:solidFill>
                  <a:schemeClr val="tx1"/>
                </a:solidFill>
                <a:latin typeface="Meiryo UI" pitchFamily="50" charset="-128"/>
                <a:ea typeface="Meiryo UI" pitchFamily="50" charset="-128"/>
                <a:cs typeface="Meiryo UI" pitchFamily="50" charset="-128"/>
              </a:rPr>
              <a:t>を強化する人材</a:t>
            </a:r>
            <a:r>
              <a:rPr lang="ja-JP" altLang="en-US" sz="1600" dirty="0" smtClean="0">
                <a:solidFill>
                  <a:schemeClr val="tx1"/>
                </a:solidFill>
                <a:latin typeface="Meiryo UI" pitchFamily="50" charset="-128"/>
                <a:ea typeface="Meiryo UI" pitchFamily="50" charset="-128"/>
                <a:cs typeface="Meiryo UI" pitchFamily="50" charset="-128"/>
              </a:rPr>
              <a:t>配置</a:t>
            </a:r>
            <a:endPar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（１）基本的な考え方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2" name="テキスト ボックス 21"/>
          <p:cNvSpPr txBox="1"/>
          <p:nvPr/>
        </p:nvSpPr>
        <p:spPr>
          <a:xfrm>
            <a:off x="-121196" y="2060848"/>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（２）検討の視点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27"/>
          <p:cNvSpPr>
            <a:spLocks noChangeArrowheads="1"/>
          </p:cNvSpPr>
          <p:nvPr/>
        </p:nvSpPr>
        <p:spPr bwMode="auto">
          <a:xfrm>
            <a:off x="8100392" y="8337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121182329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5557864" y="2550408"/>
            <a:ext cx="2160240" cy="374571"/>
          </a:xfrm>
          <a:prstGeom prst="roundRect">
            <a:avLst/>
          </a:prstGeom>
          <a:noFill/>
          <a:ln>
            <a:noFill/>
          </a:ln>
        </p:spPr>
        <p:txBody>
          <a:bodyPr wrap="square" rtlCol="0">
            <a:spAutoFit/>
          </a:bodyPr>
          <a:lstStyle/>
          <a:p>
            <a:pPr algn="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7154291" y="1360906"/>
            <a:ext cx="1878511" cy="3220221"/>
          </a:xfrm>
          <a:prstGeom prst="rect">
            <a:avLst/>
          </a:prstGeom>
          <a:solidFill>
            <a:schemeClr val="tx2">
              <a:lumMod val="75000"/>
            </a:schemeClr>
          </a:solidFill>
          <a:ln w="12700"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500" b="1" dirty="0" smtClean="0">
                <a:solidFill>
                  <a:schemeClr val="bg1"/>
                </a:solidFill>
                <a:latin typeface="Meiryo UI" pitchFamily="50" charset="-128"/>
                <a:ea typeface="Meiryo UI" pitchFamily="50" charset="-128"/>
                <a:cs typeface="Meiryo UI" pitchFamily="50" charset="-128"/>
              </a:rPr>
              <a:t>総合区</a:t>
            </a:r>
            <a:r>
              <a:rPr lang="ja-JP" altLang="en-US" sz="1500" b="1" dirty="0" smtClean="0">
                <a:solidFill>
                  <a:schemeClr val="bg1"/>
                </a:solidFill>
                <a:latin typeface="Meiryo UI" pitchFamily="50" charset="-128"/>
                <a:ea typeface="Meiryo UI" pitchFamily="50" charset="-128"/>
                <a:cs typeface="Meiryo UI" pitchFamily="50" charset="-128"/>
              </a:rPr>
              <a:t>における</a:t>
            </a:r>
            <a:endParaRPr lang="en-US" altLang="ja-JP" sz="1500" b="1" dirty="0" smtClean="0">
              <a:solidFill>
                <a:schemeClr val="bg1"/>
              </a:solidFill>
              <a:latin typeface="Meiryo UI" pitchFamily="50" charset="-128"/>
              <a:ea typeface="Meiryo UI" pitchFamily="50" charset="-128"/>
              <a:cs typeface="Meiryo UI" pitchFamily="50" charset="-128"/>
            </a:endParaRPr>
          </a:p>
          <a:p>
            <a:pPr algn="ctr"/>
            <a:r>
              <a:rPr kumimoji="1" lang="ja-JP" altLang="en-US" sz="1500" b="1" dirty="0" smtClean="0">
                <a:solidFill>
                  <a:schemeClr val="bg1"/>
                </a:solidFill>
                <a:latin typeface="Meiryo UI" pitchFamily="50" charset="-128"/>
                <a:ea typeface="Meiryo UI" pitchFamily="50" charset="-128"/>
                <a:cs typeface="Meiryo UI" pitchFamily="50" charset="-128"/>
              </a:rPr>
              <a:t>政策・企画</a:t>
            </a:r>
            <a:endParaRPr kumimoji="1" lang="en-US" altLang="ja-JP" sz="1500" b="1" dirty="0" smtClean="0">
              <a:solidFill>
                <a:schemeClr val="bg1"/>
              </a:solidFill>
              <a:latin typeface="Meiryo UI" pitchFamily="50" charset="-128"/>
              <a:ea typeface="Meiryo UI" pitchFamily="50" charset="-128"/>
              <a:cs typeface="Meiryo UI" pitchFamily="50" charset="-128"/>
            </a:endParaRPr>
          </a:p>
          <a:p>
            <a:pPr algn="ctr"/>
            <a:r>
              <a:rPr kumimoji="1" lang="ja-JP" altLang="en-US" sz="1500" b="1" dirty="0" smtClean="0">
                <a:solidFill>
                  <a:schemeClr val="bg1"/>
                </a:solidFill>
                <a:latin typeface="Meiryo UI" pitchFamily="50" charset="-128"/>
                <a:ea typeface="Meiryo UI" pitchFamily="50" charset="-128"/>
                <a:cs typeface="Meiryo UI" pitchFamily="50" charset="-128"/>
              </a:rPr>
              <a:t>機能の強化</a:t>
            </a:r>
            <a:endParaRPr kumimoji="1" lang="ja-JP" altLang="en-US" sz="1500" b="1" dirty="0">
              <a:solidFill>
                <a:schemeClr val="bg1"/>
              </a:solidFill>
              <a:latin typeface="Meiryo UI" pitchFamily="50" charset="-128"/>
              <a:ea typeface="Meiryo UI" pitchFamily="50" charset="-128"/>
              <a:cs typeface="Meiryo UI" pitchFamily="50" charset="-128"/>
            </a:endParaRPr>
          </a:p>
        </p:txBody>
      </p:sp>
      <p:sp>
        <p:nvSpPr>
          <p:cNvPr id="29" name="二等辺三角形 28"/>
          <p:cNvSpPr/>
          <p:nvPr/>
        </p:nvSpPr>
        <p:spPr>
          <a:xfrm rot="5400000">
            <a:off x="2702953" y="3593952"/>
            <a:ext cx="2304176" cy="396000"/>
          </a:xfrm>
          <a:prstGeom prst="triangle">
            <a:avLst>
              <a:gd name="adj" fmla="val 5068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32" name="二等辺三角形 31"/>
          <p:cNvSpPr/>
          <p:nvPr/>
        </p:nvSpPr>
        <p:spPr>
          <a:xfrm rot="5400000">
            <a:off x="5759083" y="3612357"/>
            <a:ext cx="2304176" cy="396000"/>
          </a:xfrm>
          <a:prstGeom prst="triangle">
            <a:avLst>
              <a:gd name="adj" fmla="val 5068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49" name="正方形/長方形 48"/>
          <p:cNvSpPr/>
          <p:nvPr/>
        </p:nvSpPr>
        <p:spPr>
          <a:xfrm>
            <a:off x="7166991" y="4655713"/>
            <a:ext cx="1852749" cy="1725615"/>
          </a:xfrm>
          <a:prstGeom prst="rect">
            <a:avLst/>
          </a:prstGeom>
          <a:solidFill>
            <a:schemeClr val="tx2">
              <a:lumMod val="75000"/>
            </a:schemeClr>
          </a:solidFill>
          <a:ln w="12700"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500" b="1" dirty="0" smtClean="0">
                <a:solidFill>
                  <a:schemeClr val="bg1"/>
                </a:solidFill>
                <a:latin typeface="Meiryo UI" pitchFamily="50" charset="-128"/>
                <a:ea typeface="Meiryo UI" pitchFamily="50" charset="-128"/>
                <a:cs typeface="Meiryo UI" pitchFamily="50" charset="-128"/>
              </a:rPr>
              <a:t>地域自治区事務所における窓口サービス、地域に密着した事務の維持</a:t>
            </a:r>
            <a:endParaRPr lang="en-US" altLang="ja-JP" sz="1500" b="1" dirty="0" smtClean="0">
              <a:solidFill>
                <a:schemeClr val="bg1"/>
              </a:solidFill>
              <a:latin typeface="Meiryo UI" pitchFamily="50" charset="-128"/>
              <a:ea typeface="Meiryo UI" pitchFamily="50" charset="-128"/>
              <a:cs typeface="Meiryo UI" pitchFamily="50" charset="-128"/>
            </a:endParaRPr>
          </a:p>
        </p:txBody>
      </p:sp>
      <p:sp>
        <p:nvSpPr>
          <p:cNvPr id="27" name="正方形/長方形 26"/>
          <p:cNvSpPr/>
          <p:nvPr/>
        </p:nvSpPr>
        <p:spPr>
          <a:xfrm>
            <a:off x="107504" y="1340768"/>
            <a:ext cx="3528392" cy="5151472"/>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角丸四角形 39"/>
          <p:cNvSpPr/>
          <p:nvPr/>
        </p:nvSpPr>
        <p:spPr>
          <a:xfrm>
            <a:off x="4139952" y="1297607"/>
            <a:ext cx="2520280" cy="5155729"/>
          </a:xfrm>
          <a:prstGeom prst="roundRect">
            <a:avLst>
              <a:gd name="adj" fmla="val 6085"/>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kumimoji="1" lang="ja-JP" altLang="en-US" sz="2000" b="1" dirty="0" smtClean="0">
                <a:solidFill>
                  <a:schemeClr val="bg1"/>
                </a:solidFill>
                <a:latin typeface="HG丸ｺﾞｼｯｸM-PRO" pitchFamily="50" charset="-128"/>
                <a:ea typeface="HG丸ｺﾞｼｯｸM-PRO" pitchFamily="50" charset="-128"/>
              </a:rPr>
              <a:t>体制整備</a:t>
            </a:r>
            <a:endParaRPr kumimoji="1" lang="ja-JP" altLang="en-US" sz="1600" b="1" dirty="0">
              <a:solidFill>
                <a:schemeClr val="bg1"/>
              </a:solidFill>
              <a:latin typeface="HG丸ｺﾞｼｯｸM-PRO" pitchFamily="50" charset="-128"/>
              <a:ea typeface="HG丸ｺﾞｼｯｸM-PRO" pitchFamily="50" charset="-128"/>
            </a:endParaRPr>
          </a:p>
        </p:txBody>
      </p:sp>
      <p:sp>
        <p:nvSpPr>
          <p:cNvPr id="33" name="正方形/長方形 32"/>
          <p:cNvSpPr/>
          <p:nvPr/>
        </p:nvSpPr>
        <p:spPr>
          <a:xfrm>
            <a:off x="4295924" y="1969083"/>
            <a:ext cx="2232000" cy="792733"/>
          </a:xfrm>
          <a:prstGeom prst="rect">
            <a:avLst/>
          </a:prstGeom>
          <a:solidFill>
            <a:schemeClr val="bg1"/>
          </a:solidFill>
          <a:ln w="22225" cmpd="dbl">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総合区長を支える</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副区長の設置、部制の導入</a:t>
            </a:r>
            <a:endParaRPr lang="en-US" altLang="ja-JP"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4297412" y="3108149"/>
            <a:ext cx="2220404" cy="808496"/>
          </a:xfrm>
          <a:prstGeom prst="rect">
            <a:avLst/>
          </a:prstGeom>
          <a:solidFill>
            <a:schemeClr val="bg1"/>
          </a:solidFill>
          <a:ln w="22225" cmpd="dbl">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itchFamily="50" charset="-128"/>
                <a:ea typeface="Meiryo UI" pitchFamily="50" charset="-128"/>
                <a:cs typeface="Meiryo UI" pitchFamily="50" charset="-128"/>
              </a:rPr>
              <a:t>移管・集約事務に</a:t>
            </a:r>
            <a:endParaRPr lang="en-US" altLang="ja-JP" sz="1400" b="1" dirty="0" smtClean="0">
              <a:solidFill>
                <a:schemeClr val="tx1"/>
              </a:solidFill>
              <a:latin typeface="Meiryo UI" pitchFamily="50" charset="-128"/>
              <a:ea typeface="Meiryo UI" pitchFamily="50" charset="-128"/>
              <a:cs typeface="Meiryo UI" pitchFamily="50" charset="-128"/>
            </a:endParaRPr>
          </a:p>
          <a:p>
            <a:r>
              <a:rPr lang="ja-JP" altLang="en-US" sz="1400" b="1" dirty="0" smtClean="0">
                <a:solidFill>
                  <a:schemeClr val="tx1"/>
                </a:solidFill>
                <a:latin typeface="Meiryo UI" pitchFamily="50" charset="-128"/>
                <a:ea typeface="Meiryo UI" pitchFamily="50" charset="-128"/>
                <a:cs typeface="Meiryo UI" pitchFamily="50" charset="-128"/>
              </a:rPr>
              <a:t>見合った部門の設置</a:t>
            </a:r>
            <a:endParaRPr lang="en-US" altLang="ja-JP" sz="1400" b="1" dirty="0" smtClean="0">
              <a:solidFill>
                <a:schemeClr val="tx1"/>
              </a:solidFill>
              <a:latin typeface="Meiryo UI" pitchFamily="50" charset="-128"/>
              <a:ea typeface="Meiryo UI" pitchFamily="50" charset="-128"/>
              <a:cs typeface="Meiryo UI" pitchFamily="50" charset="-128"/>
            </a:endParaRPr>
          </a:p>
          <a:p>
            <a:r>
              <a:rPr lang="ja-JP" altLang="en-US" sz="1100" b="1" dirty="0" smtClean="0">
                <a:solidFill>
                  <a:schemeClr val="tx1"/>
                </a:solidFill>
                <a:latin typeface="Meiryo UI" pitchFamily="50" charset="-128"/>
                <a:ea typeface="Meiryo UI" pitchFamily="50" charset="-128"/>
                <a:cs typeface="Meiryo UI" pitchFamily="50" charset="-128"/>
              </a:rPr>
              <a:t>（総合区役所への集中配置）</a:t>
            </a:r>
          </a:p>
        </p:txBody>
      </p:sp>
      <p:sp>
        <p:nvSpPr>
          <p:cNvPr id="34" name="正方形/長方形 33"/>
          <p:cNvSpPr/>
          <p:nvPr/>
        </p:nvSpPr>
        <p:spPr>
          <a:xfrm>
            <a:off x="4281047" y="4277924"/>
            <a:ext cx="2243956" cy="779077"/>
          </a:xfrm>
          <a:prstGeom prst="rect">
            <a:avLst/>
          </a:prstGeom>
          <a:solidFill>
            <a:schemeClr val="bg1"/>
          </a:solidFill>
          <a:ln w="22225" cmpd="dbl">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ctr"/>
            <a:r>
              <a:rPr lang="ja-JP" altLang="en-US" sz="1400" b="1" dirty="0" smtClean="0">
                <a:solidFill>
                  <a:srgbClr val="000000"/>
                </a:solidFill>
                <a:latin typeface="Meiryo UI" pitchFamily="50" charset="-128"/>
                <a:ea typeface="Meiryo UI" pitchFamily="50" charset="-128"/>
                <a:cs typeface="Meiryo UI" pitchFamily="50" charset="-128"/>
              </a:rPr>
              <a:t>権限の拡大を踏まえた</a:t>
            </a:r>
            <a:endParaRPr lang="en-US" altLang="ja-JP" sz="1400" b="1" dirty="0" smtClean="0">
              <a:solidFill>
                <a:srgbClr val="000000"/>
              </a:solidFill>
              <a:latin typeface="Meiryo UI" pitchFamily="50" charset="-128"/>
              <a:ea typeface="Meiryo UI" pitchFamily="50" charset="-128"/>
              <a:cs typeface="Meiryo UI" pitchFamily="50" charset="-128"/>
            </a:endParaRPr>
          </a:p>
          <a:p>
            <a:pPr fontAlgn="ctr"/>
            <a:r>
              <a:rPr lang="ja-JP" altLang="en-US" sz="1400" b="1" dirty="0" smtClean="0">
                <a:solidFill>
                  <a:srgbClr val="000000"/>
                </a:solidFill>
                <a:latin typeface="Meiryo UI" pitchFamily="50" charset="-128"/>
                <a:ea typeface="Meiryo UI" pitchFamily="50" charset="-128"/>
                <a:cs typeface="Meiryo UI" pitchFamily="50" charset="-128"/>
              </a:rPr>
              <a:t>機能強化のための増員配置</a:t>
            </a:r>
            <a:endParaRPr lang="en-US" altLang="ja-JP" sz="1400" b="1" dirty="0" smtClean="0">
              <a:solidFill>
                <a:srgbClr val="000000"/>
              </a:solidFill>
              <a:latin typeface="Meiryo UI" pitchFamily="50" charset="-128"/>
              <a:ea typeface="Meiryo UI" pitchFamily="50" charset="-128"/>
              <a:cs typeface="Meiryo UI" pitchFamily="50" charset="-128"/>
            </a:endParaRPr>
          </a:p>
        </p:txBody>
      </p:sp>
      <p:sp>
        <p:nvSpPr>
          <p:cNvPr id="48" name="正方形/長方形 47"/>
          <p:cNvSpPr/>
          <p:nvPr/>
        </p:nvSpPr>
        <p:spPr>
          <a:xfrm>
            <a:off x="4277923" y="5416426"/>
            <a:ext cx="2250001" cy="748878"/>
          </a:xfrm>
          <a:prstGeom prst="rect">
            <a:avLst/>
          </a:prstGeom>
          <a:solidFill>
            <a:schemeClr val="bg1"/>
          </a:solidFill>
          <a:ln w="22225" cmpd="dbl">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itchFamily="50" charset="-128"/>
                <a:ea typeface="Meiryo UI" pitchFamily="50" charset="-128"/>
                <a:cs typeface="Meiryo UI" pitchFamily="50" charset="-128"/>
              </a:rPr>
              <a:t>地域自治区事務所の</a:t>
            </a:r>
            <a:endParaRPr lang="en-US" altLang="ja-JP" sz="1400" b="1" dirty="0" smtClean="0">
              <a:solidFill>
                <a:schemeClr val="tx1"/>
              </a:solidFill>
              <a:latin typeface="Meiryo UI" pitchFamily="50" charset="-128"/>
              <a:ea typeface="Meiryo UI" pitchFamily="50" charset="-128"/>
              <a:cs typeface="Meiryo UI" pitchFamily="50" charset="-128"/>
            </a:endParaRPr>
          </a:p>
          <a:p>
            <a:r>
              <a:rPr lang="ja-JP" altLang="en-US" sz="1400" b="1" dirty="0" smtClean="0">
                <a:solidFill>
                  <a:schemeClr val="tx1"/>
                </a:solidFill>
                <a:latin typeface="Meiryo UI" pitchFamily="50" charset="-128"/>
                <a:ea typeface="Meiryo UI" pitchFamily="50" charset="-128"/>
                <a:cs typeface="Meiryo UI" pitchFamily="50" charset="-128"/>
              </a:rPr>
              <a:t>体制整備</a:t>
            </a:r>
            <a:endParaRPr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25" name="正方形/長方形 24"/>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a:solidFill>
                  <a:prstClr val="black"/>
                </a:solidFill>
                <a:latin typeface="Meiryo UI" pitchFamily="50" charset="-128"/>
                <a:ea typeface="Meiryo UI" pitchFamily="50" charset="-128"/>
                <a:cs typeface="Meiryo UI" pitchFamily="50" charset="-128"/>
              </a:rPr>
              <a:t>２</a:t>
            </a:r>
            <a:r>
              <a:rPr lang="ja-JP" altLang="en-US" sz="2000" b="1" dirty="0" smtClean="0">
                <a:solidFill>
                  <a:prstClr val="black"/>
                </a:solidFill>
                <a:latin typeface="Meiryo UI" pitchFamily="50" charset="-128"/>
                <a:ea typeface="Meiryo UI" pitchFamily="50" charset="-128"/>
                <a:cs typeface="Meiryo UI" pitchFamily="50" charset="-128"/>
              </a:rPr>
              <a:t>　総合区にふさわしい組織体制の構築＜機能的な組織体制＞</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31" name="テキスト ボックス 30"/>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（１）政策・企画機能の強化と窓口サービス等の維持</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ローチャート : 代替処理 35"/>
          <p:cNvSpPr/>
          <p:nvPr/>
        </p:nvSpPr>
        <p:spPr>
          <a:xfrm>
            <a:off x="251520" y="2204864"/>
            <a:ext cx="3240359" cy="504056"/>
          </a:xfrm>
          <a:prstGeom prst="flowChartAlternate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局から総合区への移管事務・組織</a:t>
            </a:r>
            <a:endParaRPr kumimoji="1" lang="ja-JP" altLang="en-US" sz="1600" dirty="0"/>
          </a:p>
        </p:txBody>
      </p:sp>
      <p:sp>
        <p:nvSpPr>
          <p:cNvPr id="37" name="フローチャート : 代替処理 36"/>
          <p:cNvSpPr/>
          <p:nvPr/>
        </p:nvSpPr>
        <p:spPr>
          <a:xfrm>
            <a:off x="251520" y="2924944"/>
            <a:ext cx="3242468" cy="504056"/>
          </a:xfrm>
          <a:prstGeom prst="flowChartAlternate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総合区役所への集約事務</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solidFill>
                  <a:schemeClr val="tx1"/>
                </a:solidFill>
                <a:latin typeface="Meiryo UI" pitchFamily="50" charset="-128"/>
                <a:ea typeface="Meiryo UI" pitchFamily="50" charset="-128"/>
                <a:cs typeface="Meiryo UI" pitchFamily="50" charset="-128"/>
              </a:rPr>
              <a:t>行政区の事務のうち総務系の事務等を総合区役所へ集約</a:t>
            </a:r>
            <a:endParaRPr kumimoji="1" lang="ja-JP" altLang="en-US" sz="1600" dirty="0"/>
          </a:p>
        </p:txBody>
      </p:sp>
      <p:sp>
        <p:nvSpPr>
          <p:cNvPr id="38" name="フローチャート : 代替処理 37"/>
          <p:cNvSpPr/>
          <p:nvPr/>
        </p:nvSpPr>
        <p:spPr>
          <a:xfrm>
            <a:off x="251520" y="5013176"/>
            <a:ext cx="3256235" cy="504056"/>
          </a:xfrm>
          <a:prstGeom prst="flowChartAlternate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pPr>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総合区長に付与される職員任免権</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ローチャート : 代替処理 40"/>
          <p:cNvSpPr/>
          <p:nvPr/>
        </p:nvSpPr>
        <p:spPr>
          <a:xfrm>
            <a:off x="251520" y="3717032"/>
            <a:ext cx="3240360" cy="504056"/>
          </a:xfrm>
          <a:prstGeom prst="flowChartAlternate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pPr>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地域自治区事務所（</a:t>
            </a:r>
            <a:r>
              <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か所）の設置</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角丸四角形 45"/>
          <p:cNvSpPr/>
          <p:nvPr/>
        </p:nvSpPr>
        <p:spPr>
          <a:xfrm>
            <a:off x="251520" y="1718494"/>
            <a:ext cx="2808312" cy="348053"/>
          </a:xfrm>
          <a:prstGeom prst="roundRect">
            <a:avLst>
              <a:gd name="adj" fmla="val 8778"/>
            </a:avLst>
          </a:prstGeom>
          <a:solidFill>
            <a:schemeClr val="tx2">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総合区の事務・組織の拡大</a:t>
            </a:r>
            <a:endParaRPr lang="ja-JP" altLang="en-US"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角丸四角形 50"/>
          <p:cNvSpPr/>
          <p:nvPr/>
        </p:nvSpPr>
        <p:spPr>
          <a:xfrm>
            <a:off x="251520" y="4509120"/>
            <a:ext cx="2808312" cy="348053"/>
          </a:xfrm>
          <a:prstGeom prst="roundRect">
            <a:avLst>
              <a:gd name="adj" fmla="val 8778"/>
            </a:avLst>
          </a:prstGeom>
          <a:solidFill>
            <a:schemeClr val="tx2">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総合区長の権限の拡大</a:t>
            </a:r>
            <a:endParaRPr lang="ja-JP" altLang="en-US"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正方形/長方形 51"/>
          <p:cNvSpPr/>
          <p:nvPr/>
        </p:nvSpPr>
        <p:spPr>
          <a:xfrm>
            <a:off x="611560" y="1196752"/>
            <a:ext cx="2291556" cy="321040"/>
          </a:xfrm>
          <a:prstGeom prst="rect">
            <a:avLst/>
          </a:prstGeom>
          <a:solidFill>
            <a:schemeClr val="accent6">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600" b="1" dirty="0" smtClean="0">
                <a:solidFill>
                  <a:schemeClr val="tx1"/>
                </a:solidFill>
                <a:latin typeface="Meiryo UI" pitchFamily="50" charset="-128"/>
                <a:ea typeface="Meiryo UI" pitchFamily="50" charset="-128"/>
                <a:cs typeface="Meiryo UI" pitchFamily="50" charset="-128"/>
              </a:rPr>
              <a:t>総合区　　</a:t>
            </a:r>
            <a:endParaRPr kumimoji="1" lang="ja-JP" altLang="en-US" sz="1600" b="1" dirty="0">
              <a:solidFill>
                <a:schemeClr val="tx1"/>
              </a:solidFill>
              <a:latin typeface="Meiryo UI" pitchFamily="50" charset="-128"/>
              <a:ea typeface="Meiryo UI" pitchFamily="50" charset="-128"/>
              <a:cs typeface="Meiryo UI" pitchFamily="50" charset="-128"/>
            </a:endParaRPr>
          </a:p>
        </p:txBody>
      </p:sp>
      <p:sp>
        <p:nvSpPr>
          <p:cNvPr id="54" name="フローチャート : 代替処理 53"/>
          <p:cNvSpPr/>
          <p:nvPr/>
        </p:nvSpPr>
        <p:spPr>
          <a:xfrm>
            <a:off x="251520" y="5733256"/>
            <a:ext cx="3240360" cy="504056"/>
          </a:xfrm>
          <a:prstGeom prst="flowChartAlternate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pPr>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総合区長に付与される予算意見具申権</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416890572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5496" y="1581150"/>
            <a:ext cx="2110804" cy="5153025"/>
          </a:xfrm>
          <a:prstGeom prst="rect">
            <a:avLst/>
          </a:prstGeom>
          <a:solidFill>
            <a:schemeClr val="accent1">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36" name="正方形/長方形 35"/>
          <p:cNvSpPr/>
          <p:nvPr/>
        </p:nvSpPr>
        <p:spPr>
          <a:xfrm>
            <a:off x="2484504" y="1581149"/>
            <a:ext cx="6624000" cy="5133975"/>
          </a:xfrm>
          <a:prstGeom prst="rect">
            <a:avLst/>
          </a:pr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6" name="テキスト ボックス 5"/>
          <p:cNvSpPr txBox="1"/>
          <p:nvPr/>
        </p:nvSpPr>
        <p:spPr>
          <a:xfrm>
            <a:off x="-36512" y="1556792"/>
            <a:ext cx="2016224" cy="338554"/>
          </a:xfrm>
          <a:prstGeom prst="rect">
            <a:avLst/>
          </a:prstGeom>
          <a:noFill/>
        </p:spPr>
        <p:txBody>
          <a:bodyPr wrap="square" rtlCol="0">
            <a:spAutoFit/>
          </a:bodyPr>
          <a:lstStyle/>
          <a:p>
            <a:r>
              <a:rPr kumimoji="1" lang="en-US" altLang="ja-JP" sz="1600" dirty="0" smtClean="0">
                <a:latin typeface="Meiryo UI" pitchFamily="50" charset="-128"/>
                <a:ea typeface="Meiryo UI" pitchFamily="50" charset="-128"/>
                <a:cs typeface="Meiryo UI" pitchFamily="50" charset="-128"/>
              </a:rPr>
              <a:t>【</a:t>
            </a:r>
            <a:r>
              <a:rPr kumimoji="1" lang="ja-JP" altLang="en-US" sz="1600" dirty="0" smtClean="0">
                <a:latin typeface="Meiryo UI" pitchFamily="50" charset="-128"/>
                <a:ea typeface="Meiryo UI" pitchFamily="50" charset="-128"/>
                <a:cs typeface="Meiryo UI" pitchFamily="50" charset="-128"/>
              </a:rPr>
              <a:t>現在</a:t>
            </a:r>
            <a:r>
              <a:rPr kumimoji="1" lang="en-US" altLang="ja-JP" sz="1600" dirty="0" smtClean="0">
                <a:latin typeface="Meiryo UI" pitchFamily="50" charset="-128"/>
                <a:ea typeface="Meiryo UI" pitchFamily="50" charset="-128"/>
                <a:cs typeface="Meiryo UI" pitchFamily="50" charset="-128"/>
              </a:rPr>
              <a:t>】</a:t>
            </a:r>
            <a:endParaRPr kumimoji="1" lang="ja-JP" altLang="en-US" sz="1600" dirty="0">
              <a:latin typeface="Meiryo UI" pitchFamily="50" charset="-128"/>
              <a:ea typeface="Meiryo UI" pitchFamily="50" charset="-128"/>
              <a:cs typeface="Meiryo UI" pitchFamily="50" charset="-128"/>
            </a:endParaRPr>
          </a:p>
        </p:txBody>
      </p:sp>
      <p:sp>
        <p:nvSpPr>
          <p:cNvPr id="14" name="テキスト ボックス 13"/>
          <p:cNvSpPr txBox="1"/>
          <p:nvPr/>
        </p:nvSpPr>
        <p:spPr>
          <a:xfrm>
            <a:off x="2430920" y="3406116"/>
            <a:ext cx="430887" cy="1872208"/>
          </a:xfrm>
          <a:prstGeom prst="rect">
            <a:avLst/>
          </a:prstGeom>
          <a:noFill/>
        </p:spPr>
        <p:txBody>
          <a:bodyPr vert="eaVert" wrap="square" rtlCol="0">
            <a:spAutoFit/>
          </a:bodyPr>
          <a:lstStyle/>
          <a:p>
            <a:r>
              <a:rPr kumimoji="1" lang="ja-JP" altLang="en-US" sz="1600" b="1" dirty="0" smtClean="0">
                <a:latin typeface="Meiryo UI" pitchFamily="50" charset="-128"/>
                <a:ea typeface="Meiryo UI" pitchFamily="50" charset="-128"/>
                <a:cs typeface="Meiryo UI" pitchFamily="50" charset="-128"/>
              </a:rPr>
              <a:t>総　合　区　長</a:t>
            </a:r>
            <a:endParaRPr kumimoji="1" lang="ja-JP" altLang="en-US" sz="1600" b="1" dirty="0">
              <a:latin typeface="Meiryo UI" pitchFamily="50" charset="-128"/>
              <a:ea typeface="Meiryo UI" pitchFamily="50" charset="-128"/>
              <a:cs typeface="Meiryo UI" pitchFamily="50" charset="-128"/>
            </a:endParaRPr>
          </a:p>
        </p:txBody>
      </p:sp>
      <p:sp>
        <p:nvSpPr>
          <p:cNvPr id="28" name="正方形/長方形 27"/>
          <p:cNvSpPr/>
          <p:nvPr/>
        </p:nvSpPr>
        <p:spPr>
          <a:xfrm>
            <a:off x="3122248" y="3262100"/>
            <a:ext cx="316784" cy="176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b="1" dirty="0" smtClean="0">
                <a:solidFill>
                  <a:schemeClr val="tx1"/>
                </a:solidFill>
                <a:latin typeface="Meiryo UI" pitchFamily="50" charset="-128"/>
                <a:ea typeface="Meiryo UI" pitchFamily="50" charset="-128"/>
                <a:cs typeface="Meiryo UI" pitchFamily="50" charset="-128"/>
              </a:rPr>
              <a:t>副　区　長</a:t>
            </a:r>
            <a:endParaRPr kumimoji="1" lang="ja-JP" altLang="en-US" sz="1600" b="1" dirty="0">
              <a:solidFill>
                <a:schemeClr val="tx1"/>
              </a:solidFill>
              <a:latin typeface="Meiryo UI" pitchFamily="50" charset="-128"/>
              <a:ea typeface="Meiryo UI" pitchFamily="50" charset="-128"/>
              <a:cs typeface="Meiryo UI" pitchFamily="50" charset="-128"/>
            </a:endParaRPr>
          </a:p>
        </p:txBody>
      </p:sp>
      <p:sp>
        <p:nvSpPr>
          <p:cNvPr id="29" name="二等辺三角形 28"/>
          <p:cNvSpPr/>
          <p:nvPr/>
        </p:nvSpPr>
        <p:spPr>
          <a:xfrm rot="5400000">
            <a:off x="1038448" y="3987204"/>
            <a:ext cx="2556000" cy="216024"/>
          </a:xfrm>
          <a:prstGeom prst="triangle">
            <a:avLst>
              <a:gd name="adj" fmla="val 5068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37" name="テキスト ボックス 36"/>
          <p:cNvSpPr txBox="1"/>
          <p:nvPr/>
        </p:nvSpPr>
        <p:spPr>
          <a:xfrm>
            <a:off x="-36512" y="6672611"/>
            <a:ext cx="1656184" cy="261610"/>
          </a:xfrm>
          <a:prstGeom prst="rect">
            <a:avLst/>
          </a:prstGeom>
          <a:noFill/>
        </p:spPr>
        <p:txBody>
          <a:bodyPr wrap="square" rtlCol="0">
            <a:spAutoFit/>
          </a:bodyPr>
          <a:lstStyle/>
          <a:p>
            <a:r>
              <a:rPr kumimoji="1" lang="en-US" altLang="ja-JP" sz="1050" dirty="0" smtClean="0">
                <a:latin typeface="Meiryo UI" pitchFamily="50" charset="-128"/>
                <a:ea typeface="Meiryo UI" pitchFamily="50" charset="-128"/>
                <a:cs typeface="Meiryo UI" pitchFamily="50" charset="-128"/>
              </a:rPr>
              <a:t>※</a:t>
            </a:r>
            <a:r>
              <a:rPr lang="ja-JP" altLang="en-US" sz="1050" dirty="0" smtClean="0">
                <a:latin typeface="Meiryo UI" pitchFamily="50" charset="-128"/>
                <a:ea typeface="Meiryo UI" pitchFamily="50" charset="-128"/>
                <a:cs typeface="Meiryo UI" pitchFamily="50" charset="-128"/>
              </a:rPr>
              <a:t>標準的な体制</a:t>
            </a:r>
            <a:endParaRPr kumimoji="1" lang="ja-JP" altLang="en-US" sz="1050" dirty="0">
              <a:latin typeface="Meiryo UI" pitchFamily="50" charset="-128"/>
              <a:ea typeface="Meiryo UI" pitchFamily="50" charset="-128"/>
              <a:cs typeface="Meiryo UI" pitchFamily="50" charset="-128"/>
            </a:endParaRPr>
          </a:p>
        </p:txBody>
      </p:sp>
      <p:cxnSp>
        <p:nvCxnSpPr>
          <p:cNvPr id="38" name="直線コネクタ 37"/>
          <p:cNvCxnSpPr/>
          <p:nvPr/>
        </p:nvCxnSpPr>
        <p:spPr>
          <a:xfrm>
            <a:off x="827584" y="2830052"/>
            <a:ext cx="2232" cy="2628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827584" y="2830052"/>
            <a:ext cx="144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a:off x="827584" y="4630252"/>
            <a:ext cx="144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線コネクタ 42"/>
          <p:cNvCxnSpPr/>
          <p:nvPr/>
        </p:nvCxnSpPr>
        <p:spPr>
          <a:xfrm>
            <a:off x="827584" y="3766156"/>
            <a:ext cx="144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971728" y="2686036"/>
            <a:ext cx="1152000" cy="396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200" dirty="0" smtClean="0">
                <a:solidFill>
                  <a:schemeClr val="tx1"/>
                </a:solidFill>
                <a:latin typeface="Meiryo UI" pitchFamily="50" charset="-128"/>
                <a:ea typeface="Meiryo UI" pitchFamily="50" charset="-128"/>
                <a:cs typeface="Meiryo UI" pitchFamily="50" charset="-128"/>
              </a:rPr>
              <a:t>総務部門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971728" y="3550132"/>
            <a:ext cx="1152000" cy="396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200" dirty="0" smtClean="0">
                <a:solidFill>
                  <a:schemeClr val="tx1"/>
                </a:solidFill>
                <a:latin typeface="Meiryo UI" pitchFamily="50" charset="-128"/>
                <a:ea typeface="Meiryo UI" pitchFamily="50" charset="-128"/>
                <a:cs typeface="Meiryo UI" pitchFamily="50" charset="-128"/>
              </a:rPr>
              <a:t>市民協働部門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2" name="正方形/長方形 11"/>
          <p:cNvSpPr/>
          <p:nvPr/>
        </p:nvSpPr>
        <p:spPr>
          <a:xfrm>
            <a:off x="971728" y="4414268"/>
            <a:ext cx="1152000" cy="396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050" dirty="0" smtClean="0">
                <a:solidFill>
                  <a:schemeClr val="tx1"/>
                </a:solidFill>
                <a:latin typeface="Meiryo UI" pitchFamily="50" charset="-128"/>
                <a:ea typeface="Meiryo UI" pitchFamily="50" charset="-128"/>
                <a:cs typeface="Meiryo UI" pitchFamily="50" charset="-128"/>
              </a:rPr>
              <a:t>窓口サービス部門</a:t>
            </a:r>
            <a:endParaRPr kumimoji="1" lang="ja-JP" altLang="en-US" sz="1050" dirty="0">
              <a:solidFill>
                <a:schemeClr val="tx1"/>
              </a:solidFill>
              <a:latin typeface="Meiryo UI" pitchFamily="50" charset="-128"/>
              <a:ea typeface="Meiryo UI" pitchFamily="50" charset="-128"/>
              <a:cs typeface="Meiryo UI" pitchFamily="50" charset="-128"/>
            </a:endParaRPr>
          </a:p>
        </p:txBody>
      </p:sp>
      <p:sp>
        <p:nvSpPr>
          <p:cNvPr id="13" name="正方形/長方形 12"/>
          <p:cNvSpPr/>
          <p:nvPr/>
        </p:nvSpPr>
        <p:spPr>
          <a:xfrm>
            <a:off x="971728" y="5268799"/>
            <a:ext cx="1152000" cy="396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050" dirty="0" smtClean="0">
                <a:solidFill>
                  <a:schemeClr val="tx1"/>
                </a:solidFill>
                <a:latin typeface="Meiryo UI" pitchFamily="50" charset="-128"/>
                <a:ea typeface="Meiryo UI" pitchFamily="50" charset="-128"/>
                <a:cs typeface="Meiryo UI" pitchFamily="50" charset="-128"/>
              </a:rPr>
              <a:t>保健福祉センター</a:t>
            </a:r>
            <a:endParaRPr kumimoji="1" lang="ja-JP" altLang="en-US" sz="1050" dirty="0">
              <a:solidFill>
                <a:schemeClr val="tx1"/>
              </a:solidFill>
              <a:latin typeface="Meiryo UI" pitchFamily="50" charset="-128"/>
              <a:ea typeface="Meiryo UI" pitchFamily="50" charset="-128"/>
              <a:cs typeface="Meiryo UI" pitchFamily="50" charset="-128"/>
            </a:endParaRPr>
          </a:p>
        </p:txBody>
      </p:sp>
      <p:sp>
        <p:nvSpPr>
          <p:cNvPr id="44" name="テキスト ボックス 43"/>
          <p:cNvSpPr txBox="1"/>
          <p:nvPr/>
        </p:nvSpPr>
        <p:spPr>
          <a:xfrm>
            <a:off x="2411760" y="1556792"/>
            <a:ext cx="3240360" cy="338554"/>
          </a:xfrm>
          <a:prstGeom prst="rect">
            <a:avLst/>
          </a:prstGeom>
          <a:noFill/>
        </p:spPr>
        <p:txBody>
          <a:bodyPr wrap="square" rtlCol="0">
            <a:spAutoFit/>
          </a:bodyPr>
          <a:lstStyle/>
          <a:p>
            <a:r>
              <a:rPr kumimoji="1" lang="en-US" altLang="ja-JP" sz="1600" dirty="0" smtClean="0">
                <a:latin typeface="Meiryo UI" pitchFamily="50" charset="-128"/>
                <a:ea typeface="Meiryo UI" pitchFamily="50" charset="-128"/>
                <a:cs typeface="Meiryo UI" pitchFamily="50" charset="-128"/>
              </a:rPr>
              <a:t>【</a:t>
            </a:r>
            <a:r>
              <a:rPr kumimoji="1" lang="ja-JP" altLang="en-US" sz="1600" dirty="0" smtClean="0">
                <a:latin typeface="Meiryo UI" pitchFamily="50" charset="-128"/>
                <a:ea typeface="Meiryo UI" pitchFamily="50" charset="-128"/>
                <a:cs typeface="Meiryo UI" pitchFamily="50" charset="-128"/>
              </a:rPr>
              <a:t>総合区設置後</a:t>
            </a:r>
            <a:r>
              <a:rPr kumimoji="1" lang="ja-JP" altLang="en-US" sz="1200" dirty="0" smtClean="0">
                <a:latin typeface="Meiryo UI" pitchFamily="50" charset="-128"/>
                <a:ea typeface="Meiryo UI" pitchFamily="50" charset="-128"/>
                <a:cs typeface="Meiryo UI" pitchFamily="50" charset="-128"/>
              </a:rPr>
              <a:t>（イメージ）</a:t>
            </a:r>
            <a:r>
              <a:rPr kumimoji="1" lang="en-US" altLang="ja-JP" sz="1600" dirty="0" smtClean="0">
                <a:latin typeface="Meiryo UI" pitchFamily="50" charset="-128"/>
                <a:ea typeface="Meiryo UI" pitchFamily="50" charset="-128"/>
                <a:cs typeface="Meiryo UI" pitchFamily="50" charset="-128"/>
              </a:rPr>
              <a:t>】</a:t>
            </a:r>
            <a:endParaRPr kumimoji="1" lang="ja-JP" altLang="en-US" sz="1600" dirty="0">
              <a:latin typeface="Meiryo UI" pitchFamily="50" charset="-128"/>
              <a:ea typeface="Meiryo UI" pitchFamily="50" charset="-128"/>
              <a:cs typeface="Meiryo UI" pitchFamily="50" charset="-128"/>
            </a:endParaRPr>
          </a:p>
        </p:txBody>
      </p:sp>
      <p:cxnSp>
        <p:nvCxnSpPr>
          <p:cNvPr id="45" name="直線コネクタ 44"/>
          <p:cNvCxnSpPr/>
          <p:nvPr/>
        </p:nvCxnSpPr>
        <p:spPr>
          <a:xfrm>
            <a:off x="2790992" y="4126196"/>
            <a:ext cx="28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3403064" y="4126196"/>
            <a:ext cx="4121264" cy="228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3696789" y="2420888"/>
            <a:ext cx="11115" cy="17130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4706119" y="1700808"/>
            <a:ext cx="1656184" cy="307777"/>
          </a:xfrm>
          <a:prstGeom prst="rect">
            <a:avLst/>
          </a:prstGeom>
          <a:noFill/>
        </p:spPr>
        <p:txBody>
          <a:bodyPr wrap="square" rtlCol="0">
            <a:spAutoFit/>
          </a:bodyPr>
          <a:lstStyle/>
          <a:p>
            <a:r>
              <a:rPr lang="ja-JP" altLang="en-US" sz="1400" b="1" dirty="0" smtClean="0">
                <a:latin typeface="Meiryo UI" pitchFamily="50" charset="-128"/>
                <a:ea typeface="Meiryo UI" pitchFamily="50" charset="-128"/>
                <a:cs typeface="Meiryo UI" pitchFamily="50" charset="-128"/>
              </a:rPr>
              <a:t>＜部長級＞</a:t>
            </a:r>
            <a:endParaRPr kumimoji="1" lang="ja-JP" altLang="en-US" sz="1400" b="1" dirty="0">
              <a:latin typeface="Meiryo UI" pitchFamily="50" charset="-128"/>
              <a:ea typeface="Meiryo UI" pitchFamily="50" charset="-128"/>
              <a:cs typeface="Meiryo UI" pitchFamily="50" charset="-128"/>
            </a:endParaRPr>
          </a:p>
        </p:txBody>
      </p:sp>
      <p:cxnSp>
        <p:nvCxnSpPr>
          <p:cNvPr id="52" name="直線コネクタ 51"/>
          <p:cNvCxnSpPr/>
          <p:nvPr/>
        </p:nvCxnSpPr>
        <p:spPr>
          <a:xfrm>
            <a:off x="3705225" y="2412657"/>
            <a:ext cx="3811364" cy="610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a:off x="6616909" y="2418764"/>
            <a:ext cx="0" cy="2882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a:off x="6616933" y="2706796"/>
            <a:ext cx="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7193141" y="2310780"/>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総務部門</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17" name="正方形/長方形 16"/>
          <p:cNvSpPr/>
          <p:nvPr/>
        </p:nvSpPr>
        <p:spPr>
          <a:xfrm>
            <a:off x="7193141" y="2598812"/>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企画部門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5" name="正方形/長方形 14"/>
          <p:cNvSpPr/>
          <p:nvPr/>
        </p:nvSpPr>
        <p:spPr>
          <a:xfrm>
            <a:off x="4096629" y="2310780"/>
            <a:ext cx="2088000" cy="288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400" b="1" dirty="0" smtClean="0">
                <a:solidFill>
                  <a:schemeClr val="tx1"/>
                </a:solidFill>
                <a:latin typeface="Meiryo UI" pitchFamily="50" charset="-128"/>
                <a:ea typeface="Meiryo UI" pitchFamily="50" charset="-128"/>
                <a:cs typeface="Meiryo UI" pitchFamily="50" charset="-128"/>
              </a:rPr>
              <a:t>総務企画部</a:t>
            </a:r>
            <a:endParaRPr kumimoji="1" lang="ja-JP" altLang="en-US" sz="1400" b="1" dirty="0">
              <a:solidFill>
                <a:schemeClr val="tx1"/>
              </a:solidFill>
              <a:latin typeface="Meiryo UI" pitchFamily="50" charset="-128"/>
              <a:ea typeface="Meiryo UI" pitchFamily="50" charset="-128"/>
              <a:cs typeface="Meiryo UI" pitchFamily="50" charset="-128"/>
            </a:endParaRPr>
          </a:p>
        </p:txBody>
      </p:sp>
      <p:cxnSp>
        <p:nvCxnSpPr>
          <p:cNvPr id="56" name="直線コネクタ 55"/>
          <p:cNvCxnSpPr/>
          <p:nvPr/>
        </p:nvCxnSpPr>
        <p:spPr>
          <a:xfrm>
            <a:off x="3714750" y="3002662"/>
            <a:ext cx="3775364" cy="112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6626434" y="3013974"/>
            <a:ext cx="0" cy="86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a:off x="6626434" y="3265879"/>
            <a:ext cx="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a:off x="6626434" y="3589942"/>
            <a:ext cx="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a:off x="6626434" y="3877974"/>
            <a:ext cx="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正方形/長方形 19"/>
          <p:cNvSpPr/>
          <p:nvPr/>
        </p:nvSpPr>
        <p:spPr>
          <a:xfrm>
            <a:off x="4106154" y="2941902"/>
            <a:ext cx="2088000" cy="288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400" b="1" dirty="0" smtClean="0">
                <a:solidFill>
                  <a:schemeClr val="tx1"/>
                </a:solidFill>
                <a:latin typeface="Meiryo UI" pitchFamily="50" charset="-128"/>
                <a:ea typeface="Meiryo UI" pitchFamily="50" charset="-128"/>
                <a:cs typeface="Meiryo UI" pitchFamily="50" charset="-128"/>
              </a:rPr>
              <a:t>区民部</a:t>
            </a: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21" name="正方形/長方形 20"/>
          <p:cNvSpPr/>
          <p:nvPr/>
        </p:nvSpPr>
        <p:spPr>
          <a:xfrm>
            <a:off x="7202498" y="3481958"/>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工営所</a:t>
            </a:r>
            <a:endParaRPr kumimoji="1" lang="ja-JP" altLang="en-US" sz="1200" dirty="0">
              <a:solidFill>
                <a:schemeClr val="tx1"/>
              </a:solidFill>
              <a:latin typeface="Meiryo UI" pitchFamily="50" charset="-128"/>
              <a:ea typeface="Meiryo UI" pitchFamily="50" charset="-128"/>
              <a:cs typeface="Meiryo UI" pitchFamily="50" charset="-128"/>
            </a:endParaRPr>
          </a:p>
        </p:txBody>
      </p:sp>
      <p:cxnSp>
        <p:nvCxnSpPr>
          <p:cNvPr id="63" name="直線コネクタ 62"/>
          <p:cNvCxnSpPr/>
          <p:nvPr/>
        </p:nvCxnSpPr>
        <p:spPr>
          <a:xfrm>
            <a:off x="6626324" y="4149048"/>
            <a:ext cx="3076" cy="3848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p:nvCxnSpPr>
        <p:spPr>
          <a:xfrm>
            <a:off x="6637020" y="4526280"/>
            <a:ext cx="546364" cy="1138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4087104" y="4033639"/>
            <a:ext cx="2088000" cy="288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400" b="1" dirty="0" smtClean="0">
                <a:solidFill>
                  <a:schemeClr val="tx1"/>
                </a:solidFill>
                <a:latin typeface="Meiryo UI" pitchFamily="50" charset="-128"/>
                <a:ea typeface="Meiryo UI" pitchFamily="50" charset="-128"/>
                <a:cs typeface="Meiryo UI" pitchFamily="50" charset="-128"/>
              </a:rPr>
              <a:t>こども・保健福祉部</a:t>
            </a: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23" name="正方形/長方形 22"/>
          <p:cNvSpPr/>
          <p:nvPr/>
        </p:nvSpPr>
        <p:spPr>
          <a:xfrm>
            <a:off x="7183448" y="4370795"/>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子育て部門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88" name="テキスト ボックス 87"/>
          <p:cNvSpPr txBox="1"/>
          <p:nvPr/>
        </p:nvSpPr>
        <p:spPr>
          <a:xfrm>
            <a:off x="2718952" y="3190092"/>
            <a:ext cx="1656184" cy="307777"/>
          </a:xfrm>
          <a:prstGeom prst="rect">
            <a:avLst/>
          </a:prstGeom>
          <a:noFill/>
        </p:spPr>
        <p:txBody>
          <a:bodyPr wrap="square" rtlCol="0">
            <a:spAutoFit/>
          </a:bodyPr>
          <a:lstStyle/>
          <a:p>
            <a:r>
              <a:rPr lang="ja-JP" altLang="en-US" sz="1400" b="1" dirty="0" smtClean="0">
                <a:latin typeface="Meiryo UI" pitchFamily="50" charset="-128"/>
                <a:ea typeface="Meiryo UI" pitchFamily="50" charset="-128"/>
                <a:cs typeface="Meiryo UI" pitchFamily="50" charset="-128"/>
              </a:rPr>
              <a:t>＜局長級＞</a:t>
            </a:r>
            <a:endParaRPr kumimoji="1" lang="ja-JP" altLang="en-US" sz="1400" b="1" dirty="0">
              <a:latin typeface="Meiryo UI" pitchFamily="50" charset="-128"/>
              <a:ea typeface="Meiryo UI" pitchFamily="50" charset="-128"/>
              <a:cs typeface="Meiryo UI" pitchFamily="50" charset="-128"/>
            </a:endParaRPr>
          </a:p>
        </p:txBody>
      </p:sp>
      <p:sp>
        <p:nvSpPr>
          <p:cNvPr id="18" name="正方形/長方形 17"/>
          <p:cNvSpPr/>
          <p:nvPr/>
        </p:nvSpPr>
        <p:spPr>
          <a:xfrm>
            <a:off x="7202498" y="2905894"/>
            <a:ext cx="1692000" cy="252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市民協働部門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9" name="正方形/長方形 18"/>
          <p:cNvSpPr/>
          <p:nvPr/>
        </p:nvSpPr>
        <p:spPr>
          <a:xfrm>
            <a:off x="7202498" y="3193926"/>
            <a:ext cx="1692000" cy="252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窓口サービス部門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22" name="正方形/長方形 21"/>
          <p:cNvSpPr/>
          <p:nvPr/>
        </p:nvSpPr>
        <p:spPr>
          <a:xfrm>
            <a:off x="7202498" y="3769990"/>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公園事務所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75" name="テキスト ボックス 74"/>
          <p:cNvSpPr txBox="1"/>
          <p:nvPr/>
        </p:nvSpPr>
        <p:spPr>
          <a:xfrm>
            <a:off x="4086994" y="2564904"/>
            <a:ext cx="1656184" cy="276999"/>
          </a:xfrm>
          <a:prstGeom prst="rect">
            <a:avLst/>
          </a:prstGeom>
          <a:noFill/>
        </p:spPr>
        <p:txBody>
          <a:bodyPr wrap="square" rtlCol="0">
            <a:spAutoFit/>
          </a:bodyPr>
          <a:lstStyle/>
          <a:p>
            <a:r>
              <a:rPr kumimoji="1" lang="en-US" altLang="ja-JP" sz="1200" dirty="0" smtClean="0">
                <a:latin typeface="Meiryo UI" pitchFamily="50" charset="-128"/>
                <a:ea typeface="Meiryo UI" pitchFamily="50" charset="-128"/>
                <a:cs typeface="Meiryo UI" pitchFamily="50" charset="-128"/>
              </a:rPr>
              <a:t>※</a:t>
            </a:r>
            <a:r>
              <a:rPr kumimoji="1" lang="ja-JP" altLang="en-US" sz="1200" dirty="0" smtClean="0">
                <a:latin typeface="Meiryo UI" pitchFamily="50" charset="-128"/>
                <a:ea typeface="Meiryo UI" pitchFamily="50" charset="-128"/>
                <a:cs typeface="Meiryo UI" pitchFamily="50" charset="-128"/>
              </a:rPr>
              <a:t>副区長が兼務</a:t>
            </a:r>
            <a:endParaRPr kumimoji="1" lang="ja-JP" altLang="en-US" sz="1200" dirty="0">
              <a:latin typeface="Meiryo UI" pitchFamily="50" charset="-128"/>
              <a:ea typeface="Meiryo UI" pitchFamily="50" charset="-128"/>
              <a:cs typeface="Meiryo UI" pitchFamily="50" charset="-128"/>
            </a:endParaRPr>
          </a:p>
        </p:txBody>
      </p:sp>
      <p:sp>
        <p:nvSpPr>
          <p:cNvPr id="80" name="テキスト ボックス 79"/>
          <p:cNvSpPr txBox="1"/>
          <p:nvPr/>
        </p:nvSpPr>
        <p:spPr>
          <a:xfrm>
            <a:off x="2411760" y="6655742"/>
            <a:ext cx="6615384" cy="438582"/>
          </a:xfrm>
          <a:prstGeom prst="rect">
            <a:avLst/>
          </a:prstGeom>
          <a:noFill/>
        </p:spPr>
        <p:txBody>
          <a:bodyPr wrap="square" rtlCol="0">
            <a:spAutoFit/>
          </a:bodyPr>
          <a:lstStyle/>
          <a:p>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itchFamily="50" charset="-128"/>
                <a:ea typeface="Meiryo UI" pitchFamily="50" charset="-128"/>
                <a:cs typeface="Meiryo UI" pitchFamily="50" charset="-128"/>
              </a:rPr>
              <a:t>具体的</a:t>
            </a:r>
            <a:r>
              <a:rPr lang="ja-JP" altLang="en-US" sz="1050" dirty="0">
                <a:latin typeface="Meiryo UI" pitchFamily="50" charset="-128"/>
                <a:ea typeface="Meiryo UI" pitchFamily="50" charset="-128"/>
                <a:cs typeface="Meiryo UI" pitchFamily="50" charset="-128"/>
              </a:rPr>
              <a:t>な組織</a:t>
            </a:r>
            <a:r>
              <a:rPr lang="ja-JP" altLang="en-US" sz="1050" dirty="0" smtClean="0">
                <a:latin typeface="Meiryo UI" pitchFamily="50" charset="-128"/>
                <a:ea typeface="Meiryo UI" pitchFamily="50" charset="-128"/>
                <a:cs typeface="Meiryo UI" pitchFamily="50" charset="-128"/>
              </a:rPr>
              <a:t>体制及び事務</a:t>
            </a:r>
            <a:r>
              <a:rPr lang="ja-JP" altLang="en-US" sz="1050" dirty="0">
                <a:latin typeface="Meiryo UI" pitchFamily="50" charset="-128"/>
                <a:ea typeface="Meiryo UI" pitchFamily="50" charset="-128"/>
                <a:cs typeface="Meiryo UI" pitchFamily="50" charset="-128"/>
              </a:rPr>
              <a:t>分担については、総合区長</a:t>
            </a:r>
            <a:r>
              <a:rPr lang="ja-JP" altLang="en-US" sz="1050" dirty="0" smtClean="0">
                <a:latin typeface="Meiryo UI" pitchFamily="50" charset="-128"/>
                <a:ea typeface="Meiryo UI" pitchFamily="50" charset="-128"/>
                <a:cs typeface="Meiryo UI" pitchFamily="50" charset="-128"/>
              </a:rPr>
              <a:t>の組織マネジメント</a:t>
            </a:r>
            <a:r>
              <a:rPr lang="ja-JP" altLang="en-US" sz="1050" dirty="0">
                <a:latin typeface="Meiryo UI" pitchFamily="50" charset="-128"/>
                <a:ea typeface="Meiryo UI" pitchFamily="50" charset="-128"/>
                <a:cs typeface="Meiryo UI" pitchFamily="50" charset="-128"/>
              </a:rPr>
              <a:t>により</a:t>
            </a:r>
            <a:r>
              <a:rPr lang="ja-JP" altLang="en-US" sz="1050" dirty="0" smtClean="0">
                <a:latin typeface="Meiryo UI" pitchFamily="50" charset="-128"/>
                <a:ea typeface="Meiryo UI" pitchFamily="50" charset="-128"/>
                <a:cs typeface="Meiryo UI" pitchFamily="50" charset="-128"/>
              </a:rPr>
              <a:t>決定</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200" dirty="0">
              <a:latin typeface="Meiryo UI" pitchFamily="50" charset="-128"/>
              <a:ea typeface="Meiryo UI" pitchFamily="50" charset="-128"/>
              <a:cs typeface="Meiryo UI" pitchFamily="50" charset="-128"/>
            </a:endParaRPr>
          </a:p>
        </p:txBody>
      </p:sp>
      <p:sp>
        <p:nvSpPr>
          <p:cNvPr id="96" name="角丸四角形 95"/>
          <p:cNvSpPr/>
          <p:nvPr/>
        </p:nvSpPr>
        <p:spPr>
          <a:xfrm>
            <a:off x="3852608" y="2209800"/>
            <a:ext cx="5196142" cy="3476626"/>
          </a:xfrm>
          <a:prstGeom prst="roundRect">
            <a:avLst>
              <a:gd name="adj" fmla="val 3562"/>
            </a:avLst>
          </a:prstGeom>
          <a:noFill/>
          <a:ln w="381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latin typeface="Meiryo UI" pitchFamily="50" charset="-128"/>
              <a:ea typeface="Meiryo UI" pitchFamily="50" charset="-128"/>
              <a:cs typeface="Meiryo UI" pitchFamily="50" charset="-128"/>
            </a:endParaRPr>
          </a:p>
        </p:txBody>
      </p:sp>
      <p:sp>
        <p:nvSpPr>
          <p:cNvPr id="97" name="テキスト ボックス 96"/>
          <p:cNvSpPr txBox="1"/>
          <p:nvPr/>
        </p:nvSpPr>
        <p:spPr>
          <a:xfrm>
            <a:off x="3923928" y="1916832"/>
            <a:ext cx="1728568" cy="307777"/>
          </a:xfrm>
          <a:prstGeom prst="rect">
            <a:avLst/>
          </a:prstGeom>
          <a:noFill/>
        </p:spPr>
        <p:txBody>
          <a:bodyPr wrap="square" rtlCol="0">
            <a:spAutoFit/>
          </a:bodyPr>
          <a:lstStyle/>
          <a:p>
            <a:r>
              <a:rPr kumimoji="1" lang="ja-JP" altLang="en-US" sz="1400" dirty="0" smtClean="0">
                <a:latin typeface="Meiryo UI" pitchFamily="50" charset="-128"/>
                <a:ea typeface="Meiryo UI" pitchFamily="50" charset="-128"/>
                <a:cs typeface="Meiryo UI" pitchFamily="50" charset="-128"/>
              </a:rPr>
              <a:t>（総合区役所）</a:t>
            </a:r>
            <a:endParaRPr kumimoji="1" lang="ja-JP" altLang="en-US" sz="1400" dirty="0">
              <a:latin typeface="Meiryo UI" pitchFamily="50" charset="-128"/>
              <a:ea typeface="Meiryo UI" pitchFamily="50" charset="-128"/>
              <a:cs typeface="Meiryo UI" pitchFamily="50" charset="-128"/>
            </a:endParaRPr>
          </a:p>
        </p:txBody>
      </p:sp>
      <p:sp>
        <p:nvSpPr>
          <p:cNvPr id="73" name="テキスト ボックス 72"/>
          <p:cNvSpPr txBox="1"/>
          <p:nvPr/>
        </p:nvSpPr>
        <p:spPr>
          <a:xfrm>
            <a:off x="5652120" y="1556792"/>
            <a:ext cx="3491880" cy="430887"/>
          </a:xfrm>
          <a:prstGeom prst="rect">
            <a:avLst/>
          </a:prstGeom>
          <a:noFill/>
        </p:spPr>
        <p:txBody>
          <a:bodyPr wrap="square" rtlCol="0">
            <a:spAutoFit/>
          </a:bodyPr>
          <a:lstStyle/>
          <a:p>
            <a:r>
              <a:rPr lang="ja-JP" altLang="en-US" sz="1100" dirty="0" smtClean="0">
                <a:latin typeface="Meiryo UI" pitchFamily="50" charset="-128"/>
                <a:ea typeface="Meiryo UI" pitchFamily="50" charset="-128"/>
                <a:cs typeface="Meiryo UI" pitchFamily="50" charset="-128"/>
              </a:rPr>
              <a:t>　　　　　</a:t>
            </a:r>
            <a:r>
              <a:rPr lang="en-US" altLang="ja-JP" sz="1100" dirty="0" smtClean="0">
                <a:latin typeface="Meiryo UI" pitchFamily="50" charset="-128"/>
                <a:ea typeface="Meiryo UI" pitchFamily="50" charset="-128"/>
                <a:cs typeface="Meiryo UI" pitchFamily="50" charset="-128"/>
              </a:rPr>
              <a:t>※</a:t>
            </a:r>
            <a:r>
              <a:rPr kumimoji="1" lang="ja-JP" altLang="en-US" sz="1100" dirty="0" smtClean="0">
                <a:latin typeface="Meiryo UI" pitchFamily="50" charset="-128"/>
                <a:ea typeface="Meiryo UI" pitchFamily="50" charset="-128"/>
                <a:cs typeface="Meiryo UI" pitchFamily="50" charset="-128"/>
              </a:rPr>
              <a:t>総合区役所</a:t>
            </a:r>
            <a:r>
              <a:rPr lang="ja-JP" altLang="en-US" sz="1100" dirty="0" smtClean="0">
                <a:latin typeface="Meiryo UI" pitchFamily="50" charset="-128"/>
                <a:ea typeface="Meiryo UI" pitchFamily="50" charset="-128"/>
                <a:cs typeface="Meiryo UI" pitchFamily="50" charset="-128"/>
              </a:rPr>
              <a:t>が所在する</a:t>
            </a:r>
            <a:r>
              <a:rPr kumimoji="1" lang="ja-JP" altLang="en-US" sz="1100" dirty="0" smtClean="0">
                <a:latin typeface="Meiryo UI" pitchFamily="50" charset="-128"/>
                <a:ea typeface="Meiryo UI" pitchFamily="50" charset="-128"/>
                <a:cs typeface="Meiryo UI" pitchFamily="50" charset="-128"/>
              </a:rPr>
              <a:t>地域自治区の事務所は </a:t>
            </a:r>
            <a:endParaRPr kumimoji="1" lang="en-US" altLang="ja-JP" sz="1100" dirty="0" smtClean="0">
              <a:latin typeface="Meiryo UI" pitchFamily="50" charset="-128"/>
              <a:ea typeface="Meiryo UI" pitchFamily="50" charset="-128"/>
              <a:cs typeface="Meiryo UI" pitchFamily="50" charset="-128"/>
            </a:endParaRPr>
          </a:p>
          <a:p>
            <a:r>
              <a:rPr lang="en-US" altLang="ja-JP" sz="1100" dirty="0" smtClean="0">
                <a:latin typeface="Meiryo UI" pitchFamily="50" charset="-128"/>
                <a:ea typeface="Meiryo UI" pitchFamily="50" charset="-128"/>
                <a:cs typeface="Meiryo UI" pitchFamily="50" charset="-128"/>
              </a:rPr>
              <a:t>   </a:t>
            </a:r>
            <a:r>
              <a:rPr lang="ja-JP" altLang="en-US" sz="1100" dirty="0" smtClean="0">
                <a:latin typeface="Meiryo UI" pitchFamily="50" charset="-128"/>
                <a:ea typeface="Meiryo UI" pitchFamily="50" charset="-128"/>
                <a:cs typeface="Meiryo UI" pitchFamily="50" charset="-128"/>
              </a:rPr>
              <a:t>　　　　　</a:t>
            </a:r>
            <a:r>
              <a:rPr kumimoji="1" lang="ja-JP" altLang="en-US" sz="1100" dirty="0" smtClean="0">
                <a:latin typeface="Meiryo UI" pitchFamily="50" charset="-128"/>
                <a:ea typeface="Meiryo UI" pitchFamily="50" charset="-128"/>
                <a:cs typeface="Meiryo UI" pitchFamily="50" charset="-128"/>
              </a:rPr>
              <a:t>総合区役所内の</a:t>
            </a:r>
            <a:r>
              <a:rPr lang="ja-JP" altLang="en-US" sz="1100" dirty="0" smtClean="0">
                <a:latin typeface="Meiryo UI" pitchFamily="50" charset="-128"/>
                <a:ea typeface="Meiryo UI" pitchFamily="50" charset="-128"/>
                <a:cs typeface="Meiryo UI" pitchFamily="50" charset="-128"/>
              </a:rPr>
              <a:t>関連部門</a:t>
            </a:r>
            <a:r>
              <a:rPr kumimoji="1" lang="ja-JP" altLang="en-US" sz="1100" dirty="0" smtClean="0">
                <a:latin typeface="Meiryo UI" pitchFamily="50" charset="-128"/>
                <a:ea typeface="Meiryo UI" pitchFamily="50" charset="-128"/>
                <a:cs typeface="Meiryo UI" pitchFamily="50" charset="-128"/>
              </a:rPr>
              <a:t>が</a:t>
            </a:r>
            <a:r>
              <a:rPr lang="ja-JP" altLang="en-US" sz="1100" dirty="0" smtClean="0">
                <a:latin typeface="Meiryo UI" pitchFamily="50" charset="-128"/>
                <a:ea typeface="Meiryo UI" pitchFamily="50" charset="-128"/>
                <a:cs typeface="Meiryo UI" pitchFamily="50" charset="-128"/>
              </a:rPr>
              <a:t>兼ねる</a:t>
            </a:r>
            <a:endParaRPr kumimoji="1" lang="en-US" altLang="ja-JP" sz="1100" dirty="0" smtClean="0">
              <a:latin typeface="Meiryo UI" pitchFamily="50" charset="-128"/>
              <a:ea typeface="Meiryo UI" pitchFamily="50" charset="-128"/>
              <a:cs typeface="Meiryo UI" pitchFamily="50" charset="-128"/>
            </a:endParaRPr>
          </a:p>
        </p:txBody>
      </p:sp>
      <p:sp>
        <p:nvSpPr>
          <p:cNvPr id="78" name="正方形/長方形 77"/>
          <p:cNvSpPr/>
          <p:nvPr/>
        </p:nvSpPr>
        <p:spPr>
          <a:xfrm>
            <a:off x="91058" y="836712"/>
            <a:ext cx="8873430" cy="684000"/>
          </a:xfrm>
          <a:prstGeom prst="rect">
            <a:avLst/>
          </a:prstGeom>
          <a:solidFill>
            <a:schemeClr val="accent6">
              <a:lumMod val="40000"/>
              <a:lumOff val="60000"/>
            </a:schemeClr>
          </a:solid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kumimoji="1" lang="ja-JP" altLang="en-US" sz="1400" b="1" dirty="0" smtClean="0">
                <a:solidFill>
                  <a:schemeClr val="tx1"/>
                </a:solidFill>
                <a:latin typeface="Meiryo UI" pitchFamily="50" charset="-128"/>
                <a:ea typeface="Meiryo UI" pitchFamily="50" charset="-128"/>
                <a:cs typeface="Meiryo UI" pitchFamily="50" charset="-128"/>
              </a:rPr>
              <a:t>◆　特別職の総合区長をサポートするため、</a:t>
            </a:r>
            <a:r>
              <a:rPr lang="ja-JP" altLang="en-US" sz="1400" b="1" dirty="0" smtClean="0">
                <a:solidFill>
                  <a:schemeClr val="tx1"/>
                </a:solidFill>
                <a:latin typeface="Meiryo UI" pitchFamily="50" charset="-128"/>
                <a:ea typeface="Meiryo UI" pitchFamily="50" charset="-128"/>
                <a:cs typeface="Meiryo UI" pitchFamily="50" charset="-128"/>
              </a:rPr>
              <a:t>局長級の副区長を設置</a:t>
            </a:r>
            <a:endParaRPr lang="en-US" altLang="ja-JP" sz="1400" b="1" dirty="0" smtClean="0">
              <a:solidFill>
                <a:schemeClr val="tx1"/>
              </a:solidFill>
              <a:latin typeface="Meiryo UI" pitchFamily="50" charset="-128"/>
              <a:ea typeface="Meiryo UI" pitchFamily="50" charset="-128"/>
              <a:cs typeface="Meiryo UI" pitchFamily="50" charset="-128"/>
            </a:endParaRPr>
          </a:p>
          <a:p>
            <a:r>
              <a:rPr lang="ja-JP" altLang="en-US" sz="1400" b="1" dirty="0" smtClean="0">
                <a:solidFill>
                  <a:schemeClr val="tx1"/>
                </a:solidFill>
                <a:latin typeface="Meiryo UI" pitchFamily="50" charset="-128"/>
                <a:ea typeface="Meiryo UI" pitchFamily="50" charset="-128"/>
                <a:cs typeface="Meiryo UI" pitchFamily="50" charset="-128"/>
              </a:rPr>
              <a:t>◆　事務・組織の移管に見合った体制の整備とともに総合区の政策・企画機能の強化のため、部長級による部制を導入</a:t>
            </a:r>
            <a:endParaRPr lang="en-US" altLang="ja-JP" sz="1400" b="1" dirty="0" smtClean="0">
              <a:solidFill>
                <a:schemeClr val="tx1"/>
              </a:solidFill>
              <a:latin typeface="Meiryo UI" pitchFamily="50" charset="-128"/>
              <a:ea typeface="Meiryo UI" pitchFamily="50" charset="-128"/>
              <a:cs typeface="Meiryo UI" pitchFamily="50" charset="-128"/>
            </a:endParaRPr>
          </a:p>
          <a:p>
            <a:r>
              <a:rPr kumimoji="1" lang="ja-JP" altLang="en-US" sz="1400" b="1" dirty="0" smtClean="0">
                <a:solidFill>
                  <a:schemeClr val="tx1"/>
                </a:solidFill>
                <a:latin typeface="Meiryo UI" pitchFamily="50" charset="-128"/>
                <a:ea typeface="Meiryo UI" pitchFamily="50" charset="-128"/>
                <a:cs typeface="Meiryo UI" pitchFamily="50" charset="-128"/>
              </a:rPr>
              <a:t>◆　地域自治区の設置趣旨を踏まえ、総合区の組織として地域自治区事務所（</a:t>
            </a:r>
            <a:r>
              <a:rPr kumimoji="1" lang="en-US" altLang="ja-JP" sz="1400" b="1" dirty="0" smtClean="0">
                <a:solidFill>
                  <a:schemeClr val="tx1"/>
                </a:solidFill>
                <a:latin typeface="Meiryo UI" pitchFamily="50" charset="-128"/>
                <a:ea typeface="Meiryo UI" pitchFamily="50" charset="-128"/>
                <a:cs typeface="Meiryo UI" pitchFamily="50" charset="-128"/>
              </a:rPr>
              <a:t>24</a:t>
            </a:r>
            <a:r>
              <a:rPr lang="ja-JP" altLang="en-US" sz="1400" b="1" dirty="0" smtClean="0">
                <a:solidFill>
                  <a:schemeClr val="tx1"/>
                </a:solidFill>
                <a:latin typeface="Meiryo UI" pitchFamily="50" charset="-128"/>
                <a:ea typeface="Meiryo UI" pitchFamily="50" charset="-128"/>
                <a:cs typeface="Meiryo UI" pitchFamily="50" charset="-128"/>
              </a:rPr>
              <a:t>か</a:t>
            </a:r>
            <a:r>
              <a:rPr kumimoji="1" lang="ja-JP" altLang="en-US" sz="1400" b="1" dirty="0" smtClean="0">
                <a:solidFill>
                  <a:schemeClr val="tx1"/>
                </a:solidFill>
                <a:latin typeface="Meiryo UI" pitchFamily="50" charset="-128"/>
                <a:ea typeface="Meiryo UI" pitchFamily="50" charset="-128"/>
                <a:cs typeface="Meiryo UI" pitchFamily="50" charset="-128"/>
              </a:rPr>
              <a:t>所）の体制を整備</a:t>
            </a:r>
            <a:endParaRPr kumimoji="1"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24" name="正方形/長方形 23"/>
          <p:cNvSpPr/>
          <p:nvPr/>
        </p:nvSpPr>
        <p:spPr>
          <a:xfrm>
            <a:off x="7183448" y="4082763"/>
            <a:ext cx="1692000" cy="252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a:solidFill>
                  <a:schemeClr val="tx1"/>
                </a:solidFill>
                <a:latin typeface="Meiryo UI" pitchFamily="50" charset="-128"/>
                <a:ea typeface="Meiryo UI" pitchFamily="50" charset="-128"/>
                <a:cs typeface="Meiryo UI" pitchFamily="50" charset="-128"/>
              </a:rPr>
              <a:t>保健</a:t>
            </a:r>
            <a:r>
              <a:rPr lang="ja-JP" altLang="en-US" sz="1200" dirty="0" smtClean="0">
                <a:solidFill>
                  <a:schemeClr val="tx1"/>
                </a:solidFill>
                <a:latin typeface="Meiryo UI" pitchFamily="50" charset="-128"/>
                <a:ea typeface="Meiryo UI" pitchFamily="50" charset="-128"/>
                <a:cs typeface="Meiryo UI" pitchFamily="50" charset="-128"/>
              </a:rPr>
              <a:t>福祉部門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cxnSp>
        <p:nvCxnSpPr>
          <p:cNvPr id="86" name="直線コネクタ 85"/>
          <p:cNvCxnSpPr/>
          <p:nvPr/>
        </p:nvCxnSpPr>
        <p:spPr>
          <a:xfrm>
            <a:off x="827584" y="5445224"/>
            <a:ext cx="144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12254" y="3717032"/>
            <a:ext cx="430887" cy="1224136"/>
          </a:xfrm>
          <a:prstGeom prst="rect">
            <a:avLst/>
          </a:prstGeom>
          <a:noFill/>
        </p:spPr>
        <p:txBody>
          <a:bodyPr vert="eaVert" wrap="square" rtlCol="0">
            <a:spAutoFit/>
          </a:bodyPr>
          <a:lstStyle/>
          <a:p>
            <a:r>
              <a:rPr kumimoji="1" lang="ja-JP" altLang="en-US" sz="1600" b="1" dirty="0" smtClean="0">
                <a:latin typeface="Meiryo UI" pitchFamily="50" charset="-128"/>
                <a:ea typeface="Meiryo UI" pitchFamily="50" charset="-128"/>
                <a:cs typeface="Meiryo UI" pitchFamily="50" charset="-128"/>
              </a:rPr>
              <a:t>区　　長</a:t>
            </a:r>
            <a:endParaRPr kumimoji="1" lang="ja-JP" altLang="en-US" sz="1600" b="1" dirty="0">
              <a:latin typeface="Meiryo UI" pitchFamily="50" charset="-128"/>
              <a:ea typeface="Meiryo UI" pitchFamily="50" charset="-128"/>
              <a:cs typeface="Meiryo UI" pitchFamily="50" charset="-128"/>
            </a:endParaRPr>
          </a:p>
        </p:txBody>
      </p:sp>
      <p:sp>
        <p:nvSpPr>
          <p:cNvPr id="81" name="正方形/長方形 80"/>
          <p:cNvSpPr/>
          <p:nvPr/>
        </p:nvSpPr>
        <p:spPr>
          <a:xfrm>
            <a:off x="467544" y="3249176"/>
            <a:ext cx="316784" cy="176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b="1" dirty="0" smtClean="0">
                <a:solidFill>
                  <a:schemeClr val="tx1"/>
                </a:solidFill>
                <a:latin typeface="Meiryo UI" pitchFamily="50" charset="-128"/>
                <a:ea typeface="Meiryo UI" pitchFamily="50" charset="-128"/>
                <a:cs typeface="Meiryo UI" pitchFamily="50" charset="-128"/>
              </a:rPr>
              <a:t>副　区　長</a:t>
            </a:r>
            <a:endParaRPr kumimoji="1" lang="ja-JP" altLang="en-US" sz="1600" b="1" dirty="0">
              <a:solidFill>
                <a:schemeClr val="tx1"/>
              </a:solidFill>
              <a:latin typeface="Meiryo UI" pitchFamily="50" charset="-128"/>
              <a:ea typeface="Meiryo UI" pitchFamily="50" charset="-128"/>
              <a:cs typeface="Meiryo UI" pitchFamily="50" charset="-128"/>
            </a:endParaRPr>
          </a:p>
        </p:txBody>
      </p:sp>
      <p:cxnSp>
        <p:nvCxnSpPr>
          <p:cNvPr id="102" name="直線コネクタ 101"/>
          <p:cNvCxnSpPr/>
          <p:nvPr/>
        </p:nvCxnSpPr>
        <p:spPr>
          <a:xfrm>
            <a:off x="719138" y="4143375"/>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直線コネクタ 102"/>
          <p:cNvCxnSpPr/>
          <p:nvPr/>
        </p:nvCxnSpPr>
        <p:spPr>
          <a:xfrm>
            <a:off x="296292" y="4140200"/>
            <a:ext cx="14401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正方形/長方形 78"/>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a:solidFill>
                  <a:prstClr val="black"/>
                </a:solidFill>
                <a:latin typeface="Meiryo UI" pitchFamily="50" charset="-128"/>
                <a:ea typeface="Meiryo UI" pitchFamily="50" charset="-128"/>
                <a:cs typeface="Meiryo UI" pitchFamily="50" charset="-128"/>
              </a:rPr>
              <a:t>２</a:t>
            </a:r>
            <a:r>
              <a:rPr lang="ja-JP" altLang="en-US" sz="2000" b="1" dirty="0" smtClean="0">
                <a:solidFill>
                  <a:prstClr val="black"/>
                </a:solidFill>
                <a:latin typeface="Meiryo UI" pitchFamily="50" charset="-128"/>
                <a:ea typeface="Meiryo UI" pitchFamily="50" charset="-128"/>
                <a:cs typeface="Meiryo UI" pitchFamily="50" charset="-128"/>
              </a:rPr>
              <a:t>　総合区にふさわしい組織体制の構築＜機能的な組織体制＞</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87" name="テキスト ボックス 86"/>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（２）総合区における組織体制のイメージ</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正方形/長方形 27"/>
          <p:cNvSpPr>
            <a:spLocks noChangeArrowheads="1"/>
          </p:cNvSpPr>
          <p:nvPr/>
        </p:nvSpPr>
        <p:spPr bwMode="auto">
          <a:xfrm>
            <a:off x="8100392" y="8337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05" name="角丸四角形 104"/>
          <p:cNvSpPr/>
          <p:nvPr/>
        </p:nvSpPr>
        <p:spPr>
          <a:xfrm>
            <a:off x="3952875" y="4653136"/>
            <a:ext cx="5011613" cy="955898"/>
          </a:xfrm>
          <a:prstGeom prst="roundRect">
            <a:avLst>
              <a:gd name="adj" fmla="val 9964"/>
            </a:avLst>
          </a:prstGeom>
          <a:solidFill>
            <a:schemeClr val="accent6">
              <a:lumMod val="20000"/>
              <a:lumOff val="80000"/>
            </a:schemeClr>
          </a:solidFill>
          <a:ln w="317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角丸四角形 105"/>
          <p:cNvSpPr/>
          <p:nvPr/>
        </p:nvSpPr>
        <p:spPr>
          <a:xfrm>
            <a:off x="3954810" y="5739036"/>
            <a:ext cx="5011613" cy="937989"/>
          </a:xfrm>
          <a:prstGeom prst="roundRect">
            <a:avLst>
              <a:gd name="adj" fmla="val 12186"/>
            </a:avLst>
          </a:prstGeom>
          <a:solidFill>
            <a:schemeClr val="accent6">
              <a:lumMod val="20000"/>
              <a:lumOff val="80000"/>
            </a:schemeClr>
          </a:solidFill>
          <a:ln w="317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正方形/長方形 89"/>
          <p:cNvSpPr/>
          <p:nvPr/>
        </p:nvSpPr>
        <p:spPr>
          <a:xfrm>
            <a:off x="7203785" y="5004395"/>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窓口サービス部門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93" name="正方形/長方形 92"/>
          <p:cNvSpPr/>
          <p:nvPr/>
        </p:nvSpPr>
        <p:spPr>
          <a:xfrm>
            <a:off x="7203953" y="4708962"/>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100" dirty="0" smtClean="0">
                <a:solidFill>
                  <a:schemeClr val="tx1"/>
                </a:solidFill>
                <a:latin typeface="Meiryo UI" pitchFamily="50" charset="-128"/>
                <a:ea typeface="Meiryo UI" pitchFamily="50" charset="-128"/>
                <a:cs typeface="Meiryo UI" pitchFamily="50" charset="-128"/>
              </a:rPr>
              <a:t>地域活動支援部門</a:t>
            </a:r>
            <a:endParaRPr kumimoji="1" lang="ja-JP" altLang="en-US" sz="1100" dirty="0">
              <a:solidFill>
                <a:schemeClr val="tx1"/>
              </a:solidFill>
              <a:latin typeface="Meiryo UI" pitchFamily="50" charset="-128"/>
              <a:ea typeface="Meiryo UI" pitchFamily="50" charset="-128"/>
              <a:cs typeface="Meiryo UI" pitchFamily="50" charset="-128"/>
            </a:endParaRPr>
          </a:p>
        </p:txBody>
      </p:sp>
      <p:sp>
        <p:nvSpPr>
          <p:cNvPr id="98" name="正方形/長方形 97"/>
          <p:cNvSpPr/>
          <p:nvPr/>
        </p:nvSpPr>
        <p:spPr>
          <a:xfrm>
            <a:off x="4103736" y="4941200"/>
            <a:ext cx="2088000" cy="288000"/>
          </a:xfrm>
          <a:prstGeom prst="rect">
            <a:avLst/>
          </a:prstGeom>
          <a:solidFill>
            <a:schemeClr val="tx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200" b="1" dirty="0" smtClean="0">
                <a:solidFill>
                  <a:schemeClr val="bg1"/>
                </a:solidFill>
                <a:latin typeface="Meiryo UI" pitchFamily="50" charset="-128"/>
                <a:ea typeface="Meiryo UI" pitchFamily="50" charset="-128"/>
                <a:cs typeface="Meiryo UI" pitchFamily="50" charset="-128"/>
              </a:rPr>
              <a:t>地域自治区</a:t>
            </a:r>
            <a:endParaRPr kumimoji="1" lang="ja-JP" altLang="en-US" sz="1200" b="1" dirty="0">
              <a:solidFill>
                <a:schemeClr val="bg1"/>
              </a:solidFill>
              <a:latin typeface="Meiryo UI" pitchFamily="50" charset="-128"/>
              <a:ea typeface="Meiryo UI" pitchFamily="50" charset="-128"/>
              <a:cs typeface="Meiryo UI" pitchFamily="50" charset="-128"/>
            </a:endParaRPr>
          </a:p>
        </p:txBody>
      </p:sp>
      <p:sp>
        <p:nvSpPr>
          <p:cNvPr id="92" name="正方形/長方形 91"/>
          <p:cNvSpPr/>
          <p:nvPr/>
        </p:nvSpPr>
        <p:spPr>
          <a:xfrm>
            <a:off x="7200480" y="5292427"/>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保健福祉センター</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01" name="テキスト ボックス 100"/>
          <p:cNvSpPr txBox="1"/>
          <p:nvPr/>
        </p:nvSpPr>
        <p:spPr>
          <a:xfrm>
            <a:off x="3923928" y="4679558"/>
            <a:ext cx="3240360" cy="261610"/>
          </a:xfrm>
          <a:prstGeom prst="rect">
            <a:avLst/>
          </a:prstGeom>
          <a:noFill/>
        </p:spPr>
        <p:txBody>
          <a:bodyPr wrap="square" rtlCol="0">
            <a:spAutoFit/>
          </a:bodyPr>
          <a:lstStyle/>
          <a:p>
            <a:r>
              <a:rPr kumimoji="1" lang="ja-JP" altLang="en-US" sz="1100" dirty="0" smtClean="0">
                <a:latin typeface="Meiryo UI" pitchFamily="50" charset="-128"/>
                <a:ea typeface="Meiryo UI" pitchFamily="50" charset="-128"/>
                <a:cs typeface="Meiryo UI" pitchFamily="50" charset="-128"/>
              </a:rPr>
              <a:t>（総合区役所が所在する地域自治区）</a:t>
            </a:r>
            <a:endParaRPr kumimoji="1" lang="ja-JP" altLang="en-US" sz="1100" dirty="0">
              <a:latin typeface="Meiryo UI" pitchFamily="50" charset="-128"/>
              <a:ea typeface="Meiryo UI" pitchFamily="50" charset="-128"/>
              <a:cs typeface="Meiryo UI" pitchFamily="50" charset="-128"/>
            </a:endParaRPr>
          </a:p>
        </p:txBody>
      </p:sp>
      <p:sp>
        <p:nvSpPr>
          <p:cNvPr id="26" name="正方形/長方形 25"/>
          <p:cNvSpPr/>
          <p:nvPr/>
        </p:nvSpPr>
        <p:spPr>
          <a:xfrm>
            <a:off x="7219160" y="6093296"/>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窓口サービス部門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27" name="正方形/長方形 26"/>
          <p:cNvSpPr/>
          <p:nvPr/>
        </p:nvSpPr>
        <p:spPr>
          <a:xfrm>
            <a:off x="7219328" y="5805264"/>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100" dirty="0" smtClean="0">
                <a:solidFill>
                  <a:schemeClr val="tx1"/>
                </a:solidFill>
                <a:latin typeface="Meiryo UI" pitchFamily="50" charset="-128"/>
                <a:ea typeface="Meiryo UI" pitchFamily="50" charset="-128"/>
                <a:cs typeface="Meiryo UI" pitchFamily="50" charset="-128"/>
              </a:rPr>
              <a:t>総務・地域活動支援部門</a:t>
            </a:r>
            <a:endParaRPr kumimoji="1" lang="ja-JP" altLang="en-US" sz="1100" dirty="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4122584" y="6021288"/>
            <a:ext cx="2088000" cy="288000"/>
          </a:xfrm>
          <a:prstGeom prst="rect">
            <a:avLst/>
          </a:prstGeom>
          <a:solidFill>
            <a:schemeClr val="tx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200" b="1" dirty="0" smtClean="0">
                <a:solidFill>
                  <a:schemeClr val="bg1"/>
                </a:solidFill>
                <a:latin typeface="Meiryo UI" pitchFamily="50" charset="-128"/>
                <a:ea typeface="Meiryo UI" pitchFamily="50" charset="-128"/>
                <a:cs typeface="Meiryo UI" pitchFamily="50" charset="-128"/>
              </a:rPr>
              <a:t>地域自治区</a:t>
            </a:r>
            <a:endParaRPr kumimoji="1" lang="ja-JP" altLang="en-US" sz="1200" b="1" dirty="0">
              <a:solidFill>
                <a:schemeClr val="bg1"/>
              </a:solidFill>
              <a:latin typeface="Meiryo UI" pitchFamily="50" charset="-128"/>
              <a:ea typeface="Meiryo UI" pitchFamily="50" charset="-128"/>
              <a:cs typeface="Meiryo UI" pitchFamily="50" charset="-128"/>
            </a:endParaRPr>
          </a:p>
        </p:txBody>
      </p:sp>
      <p:sp>
        <p:nvSpPr>
          <p:cNvPr id="89" name="テキスト ボックス 88"/>
          <p:cNvSpPr txBox="1"/>
          <p:nvPr/>
        </p:nvSpPr>
        <p:spPr>
          <a:xfrm>
            <a:off x="3952503" y="5771356"/>
            <a:ext cx="3240360" cy="261610"/>
          </a:xfrm>
          <a:prstGeom prst="rect">
            <a:avLst/>
          </a:prstGeom>
          <a:noFill/>
        </p:spPr>
        <p:txBody>
          <a:bodyPr wrap="square" rtlCol="0">
            <a:spAutoFit/>
          </a:bodyPr>
          <a:lstStyle/>
          <a:p>
            <a:r>
              <a:rPr kumimoji="1" lang="ja-JP" altLang="en-US" sz="1100" dirty="0" smtClean="0">
                <a:latin typeface="Meiryo UI" pitchFamily="50" charset="-128"/>
                <a:ea typeface="Meiryo UI" pitchFamily="50" charset="-128"/>
                <a:cs typeface="Meiryo UI" pitchFamily="50" charset="-128"/>
              </a:rPr>
              <a:t>（総合区役所が所在する地域自治区以外）</a:t>
            </a:r>
            <a:endParaRPr kumimoji="1" lang="ja-JP" altLang="en-US" sz="1100" dirty="0">
              <a:latin typeface="Meiryo UI" pitchFamily="50" charset="-128"/>
              <a:ea typeface="Meiryo UI" pitchFamily="50" charset="-128"/>
              <a:cs typeface="Meiryo UI" pitchFamily="50" charset="-128"/>
            </a:endParaRPr>
          </a:p>
        </p:txBody>
      </p:sp>
      <p:sp>
        <p:nvSpPr>
          <p:cNvPr id="25" name="正方形/長方形 24"/>
          <p:cNvSpPr/>
          <p:nvPr/>
        </p:nvSpPr>
        <p:spPr>
          <a:xfrm>
            <a:off x="7219328" y="6383452"/>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保健福祉センター</a:t>
            </a:r>
            <a:endParaRPr kumimoji="1" lang="ja-JP" altLang="en-US" sz="1200" dirty="0">
              <a:solidFill>
                <a:schemeClr val="tx1"/>
              </a:solidFill>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xmlns="" val="85488505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2"/>
          <p:cNvSpPr txBox="1">
            <a:spLocks/>
          </p:cNvSpPr>
          <p:nvPr/>
        </p:nvSpPr>
        <p:spPr>
          <a:xfrm>
            <a:off x="7032207" y="13169"/>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0" cap="none" spc="0" normalizeH="0" baseline="0" noProof="0" dirty="0" smtClean="0">
                <a:ln>
                  <a:noFill/>
                </a:ln>
                <a:solidFill>
                  <a:sysClr val="windowText" lastClr="000000"/>
                </a:solidFill>
                <a:effectLst/>
                <a:uLnTx/>
                <a:uFillTx/>
                <a:latin typeface="HGPｺﾞｼｯｸE" pitchFamily="50" charset="-128"/>
                <a:ea typeface="HGPｺﾞｼｯｸE" pitchFamily="50" charset="-128"/>
                <a:cs typeface="+mn-cs"/>
              </a:rPr>
              <a:t>５</a:t>
            </a: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sp>
        <p:nvSpPr>
          <p:cNvPr id="22" name="正方形/長方形 21"/>
          <p:cNvSpPr/>
          <p:nvPr/>
        </p:nvSpPr>
        <p:spPr>
          <a:xfrm>
            <a:off x="3779912" y="5589240"/>
            <a:ext cx="5040560" cy="612000"/>
          </a:xfrm>
          <a:prstGeom prst="rect">
            <a:avLst/>
          </a:prstGeom>
          <a:no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spcBef>
                <a:spcPct val="0"/>
              </a:spcBef>
            </a:pP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事務事業調査（平成</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28</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に各区・局に対して実施）で把握した事業別従事人員</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spcBef>
                <a:spcPct val="0"/>
              </a:spcBef>
            </a:pP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局（１か所）から総合区（８か所）への分散における影響については別途考慮</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spcBef>
                <a:spcPct val="0"/>
              </a:spcBef>
            </a:pP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以下各表においては、端数処理の関係上、合計と内訳が一致しない場合がある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23" name="直線コネクタ 22"/>
          <p:cNvCxnSpPr/>
          <p:nvPr/>
        </p:nvCxnSpPr>
        <p:spPr>
          <a:xfrm>
            <a:off x="1466446" y="1937397"/>
            <a:ext cx="560762"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正方形/長方形 23"/>
          <p:cNvSpPr/>
          <p:nvPr/>
        </p:nvSpPr>
        <p:spPr>
          <a:xfrm>
            <a:off x="573329" y="4646998"/>
            <a:ext cx="955963" cy="1581619"/>
          </a:xfrm>
          <a:prstGeom prst="rect">
            <a:avLst/>
          </a:prstGeom>
          <a:solidFill>
            <a:schemeClr val="accent6">
              <a:lumMod val="75000"/>
            </a:schemeClr>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bg1"/>
                </a:solidFill>
                <a:latin typeface="Meiryo UI" pitchFamily="50" charset="-128"/>
                <a:ea typeface="Meiryo UI" pitchFamily="50" charset="-128"/>
                <a:cs typeface="Meiryo UI" pitchFamily="50" charset="-128"/>
              </a:rPr>
              <a:t>行政区</a:t>
            </a:r>
            <a:endParaRPr kumimoji="1" lang="en-US" altLang="ja-JP" sz="1200" b="1" dirty="0" smtClean="0">
              <a:solidFill>
                <a:schemeClr val="bg1"/>
              </a:solidFill>
              <a:latin typeface="Meiryo UI" pitchFamily="50" charset="-128"/>
              <a:ea typeface="Meiryo UI" pitchFamily="50" charset="-128"/>
              <a:cs typeface="Meiryo UI" pitchFamily="50" charset="-128"/>
            </a:endParaRPr>
          </a:p>
          <a:p>
            <a:pPr algn="ctr"/>
            <a:r>
              <a:rPr kumimoji="1" lang="en-US" altLang="ja-JP" sz="1200" b="1" dirty="0" smtClean="0">
                <a:solidFill>
                  <a:schemeClr val="bg1"/>
                </a:solidFill>
                <a:latin typeface="Meiryo UI" pitchFamily="50" charset="-128"/>
                <a:ea typeface="Meiryo UI" pitchFamily="50" charset="-128"/>
                <a:cs typeface="Meiryo UI" pitchFamily="50" charset="-128"/>
              </a:rPr>
              <a:t>4,800</a:t>
            </a:r>
            <a:r>
              <a:rPr kumimoji="1" lang="ja-JP" altLang="en-US" sz="1200" b="1" dirty="0" smtClean="0">
                <a:solidFill>
                  <a:schemeClr val="bg1"/>
                </a:solidFill>
                <a:latin typeface="Meiryo UI" pitchFamily="50" charset="-128"/>
                <a:ea typeface="Meiryo UI" pitchFamily="50" charset="-128"/>
                <a:cs typeface="Meiryo UI" pitchFamily="50" charset="-128"/>
              </a:rPr>
              <a:t>人</a:t>
            </a:r>
            <a:endParaRPr kumimoji="1" lang="en-US" altLang="ja-JP" sz="1200" b="1" dirty="0" smtClean="0">
              <a:solidFill>
                <a:schemeClr val="bg1"/>
              </a:solidFill>
              <a:latin typeface="Meiryo UI" pitchFamily="50" charset="-128"/>
              <a:ea typeface="Meiryo UI" pitchFamily="50" charset="-128"/>
              <a:cs typeface="Meiryo UI" pitchFamily="50" charset="-128"/>
            </a:endParaRPr>
          </a:p>
          <a:p>
            <a:pPr algn="ctr"/>
            <a:r>
              <a:rPr lang="ja-JP" altLang="en-US" sz="1000" b="1" dirty="0" smtClean="0">
                <a:solidFill>
                  <a:schemeClr val="bg1"/>
                </a:solidFill>
                <a:latin typeface="Meiryo UI" pitchFamily="50" charset="-128"/>
                <a:ea typeface="Meiryo UI" pitchFamily="50" charset="-128"/>
                <a:cs typeface="Meiryo UI" pitchFamily="50" charset="-128"/>
              </a:rPr>
              <a:t>（平均</a:t>
            </a:r>
            <a:r>
              <a:rPr lang="en-US" altLang="ja-JP" sz="1000" b="1" dirty="0" smtClean="0">
                <a:solidFill>
                  <a:schemeClr val="bg1"/>
                </a:solidFill>
                <a:latin typeface="Meiryo UI" pitchFamily="50" charset="-128"/>
                <a:ea typeface="Meiryo UI" pitchFamily="50" charset="-128"/>
                <a:cs typeface="Meiryo UI" pitchFamily="50" charset="-128"/>
              </a:rPr>
              <a:t>200</a:t>
            </a:r>
            <a:r>
              <a:rPr lang="ja-JP" altLang="en-US" sz="1000" b="1" dirty="0" smtClean="0">
                <a:solidFill>
                  <a:schemeClr val="bg1"/>
                </a:solidFill>
                <a:latin typeface="Meiryo UI" pitchFamily="50" charset="-128"/>
                <a:ea typeface="Meiryo UI" pitchFamily="50" charset="-128"/>
                <a:cs typeface="Meiryo UI" pitchFamily="50" charset="-128"/>
              </a:rPr>
              <a:t>人／区）</a:t>
            </a:r>
            <a:endParaRPr kumimoji="1" lang="ja-JP" altLang="en-US" sz="400" b="1" dirty="0">
              <a:solidFill>
                <a:schemeClr val="bg1"/>
              </a:solidFill>
              <a:latin typeface="Meiryo UI" pitchFamily="50" charset="-128"/>
              <a:ea typeface="Meiryo UI" pitchFamily="50" charset="-128"/>
              <a:cs typeface="Meiryo UI" pitchFamily="50" charset="-128"/>
            </a:endParaRPr>
          </a:p>
        </p:txBody>
      </p:sp>
      <p:sp>
        <p:nvSpPr>
          <p:cNvPr id="26" name="正方形/長方形 25"/>
          <p:cNvSpPr/>
          <p:nvPr/>
        </p:nvSpPr>
        <p:spPr>
          <a:xfrm>
            <a:off x="590453" y="1937397"/>
            <a:ext cx="938840" cy="2566685"/>
          </a:xfrm>
          <a:prstGeom prst="rect">
            <a:avLst/>
          </a:prstGeom>
          <a:solidFill>
            <a:schemeClr val="tx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局</a:t>
            </a:r>
            <a:endParaRPr kumimoji="1" lang="en-US" altLang="ja-JP" sz="1200" b="1" dirty="0" smtClean="0">
              <a:solidFill>
                <a:schemeClr val="tx1"/>
              </a:solidFill>
              <a:latin typeface="Meiryo UI" pitchFamily="50" charset="-128"/>
              <a:ea typeface="Meiryo UI" pitchFamily="50" charset="-128"/>
              <a:cs typeface="Meiryo UI" pitchFamily="50" charset="-128"/>
            </a:endParaRPr>
          </a:p>
          <a:p>
            <a:pPr algn="ctr"/>
            <a:r>
              <a:rPr kumimoji="1" lang="en-US" altLang="ja-JP" sz="1200" b="1" dirty="0" smtClean="0">
                <a:solidFill>
                  <a:schemeClr val="tx1"/>
                </a:solidFill>
                <a:latin typeface="Meiryo UI" pitchFamily="50" charset="-128"/>
                <a:ea typeface="Meiryo UI" pitchFamily="50" charset="-128"/>
                <a:cs typeface="Meiryo UI" pitchFamily="50" charset="-128"/>
              </a:rPr>
              <a:t>11,600</a:t>
            </a:r>
            <a:r>
              <a:rPr kumimoji="1" lang="ja-JP" altLang="en-US" sz="1200" b="1" dirty="0" smtClean="0">
                <a:solidFill>
                  <a:schemeClr val="tx1"/>
                </a:solidFill>
                <a:latin typeface="Meiryo UI" pitchFamily="50" charset="-128"/>
                <a:ea typeface="Meiryo UI" pitchFamily="50" charset="-128"/>
                <a:cs typeface="Meiryo UI" pitchFamily="50" charset="-128"/>
              </a:rPr>
              <a:t>人</a:t>
            </a:r>
            <a:endParaRPr kumimoji="1" lang="ja-JP" altLang="en-US" sz="1200" b="1" dirty="0">
              <a:solidFill>
                <a:schemeClr val="tx1"/>
              </a:solidFill>
              <a:latin typeface="Meiryo UI" pitchFamily="50" charset="-128"/>
              <a:ea typeface="Meiryo UI" pitchFamily="50" charset="-128"/>
              <a:cs typeface="Meiryo UI" pitchFamily="50" charset="-128"/>
            </a:endParaRPr>
          </a:p>
        </p:txBody>
      </p:sp>
      <p:cxnSp>
        <p:nvCxnSpPr>
          <p:cNvPr id="28" name="直線コネクタ 27"/>
          <p:cNvCxnSpPr/>
          <p:nvPr/>
        </p:nvCxnSpPr>
        <p:spPr>
          <a:xfrm>
            <a:off x="1522446" y="6228617"/>
            <a:ext cx="509415"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84879" y="1389892"/>
            <a:ext cx="1872336" cy="307777"/>
          </a:xfrm>
          <a:prstGeom prst="rect">
            <a:avLst/>
          </a:prstGeom>
          <a:noFill/>
        </p:spPr>
        <p:txBody>
          <a:bodyPr wrap="square" rtlCol="0">
            <a:spAutoFit/>
          </a:bodyPr>
          <a:lstStyle/>
          <a:p>
            <a:r>
              <a:rPr lang="en-US" altLang="ja-JP" sz="1400" dirty="0" smtClean="0">
                <a:latin typeface="Meiryo UI" pitchFamily="50" charset="-128"/>
                <a:ea typeface="Meiryo UI" pitchFamily="50" charset="-128"/>
                <a:cs typeface="Meiryo UI" pitchFamily="50" charset="-128"/>
              </a:rPr>
              <a:t>【</a:t>
            </a:r>
            <a:r>
              <a:rPr kumimoji="1" lang="ja-JP" altLang="en-US" sz="1400" dirty="0" smtClean="0">
                <a:latin typeface="Meiryo UI" pitchFamily="50" charset="-128"/>
                <a:ea typeface="Meiryo UI" pitchFamily="50" charset="-128"/>
                <a:cs typeface="Meiryo UI" pitchFamily="50" charset="-128"/>
              </a:rPr>
              <a:t>現在</a:t>
            </a:r>
            <a:r>
              <a:rPr lang="ja-JP" altLang="en-US" sz="1050" dirty="0" smtClean="0">
                <a:latin typeface="Meiryo UI" pitchFamily="50" charset="-128"/>
                <a:ea typeface="Meiryo UI" pitchFamily="50" charset="-128"/>
                <a:cs typeface="Meiryo UI" pitchFamily="50" charset="-128"/>
              </a:rPr>
              <a:t>（</a:t>
            </a:r>
            <a:r>
              <a:rPr lang="ja-JP" altLang="en-US" sz="1050" dirty="0">
                <a:latin typeface="Meiryo UI" pitchFamily="50" charset="-128"/>
                <a:ea typeface="Meiryo UI" pitchFamily="50" charset="-128"/>
                <a:cs typeface="Meiryo UI" pitchFamily="50" charset="-128"/>
              </a:rPr>
              <a:t>平成</a:t>
            </a:r>
            <a:r>
              <a:rPr lang="en-US" altLang="ja-JP" sz="1050" dirty="0">
                <a:latin typeface="Meiryo UI" pitchFamily="50" charset="-128"/>
                <a:ea typeface="Meiryo UI" pitchFamily="50" charset="-128"/>
                <a:cs typeface="Meiryo UI" pitchFamily="50" charset="-128"/>
              </a:rPr>
              <a:t>28</a:t>
            </a:r>
            <a:r>
              <a:rPr lang="ja-JP" altLang="en-US" sz="1050" dirty="0">
                <a:latin typeface="Meiryo UI" pitchFamily="50" charset="-128"/>
                <a:ea typeface="Meiryo UI" pitchFamily="50" charset="-128"/>
                <a:cs typeface="Meiryo UI" pitchFamily="50" charset="-128"/>
              </a:rPr>
              <a:t>年度）</a:t>
            </a:r>
            <a:r>
              <a:rPr lang="en-US" altLang="ja-JP" sz="1400" dirty="0" smtClean="0">
                <a:latin typeface="Meiryo UI" pitchFamily="50" charset="-128"/>
                <a:ea typeface="Meiryo UI" pitchFamily="50" charset="-128"/>
                <a:cs typeface="Meiryo UI" pitchFamily="50" charset="-128"/>
              </a:rPr>
              <a:t>】</a:t>
            </a:r>
            <a:endParaRPr kumimoji="1" lang="ja-JP" altLang="en-US" sz="1400" dirty="0">
              <a:latin typeface="Meiryo UI" pitchFamily="50" charset="-128"/>
              <a:ea typeface="Meiryo UI" pitchFamily="50" charset="-128"/>
              <a:cs typeface="Meiryo UI" pitchFamily="50" charset="-128"/>
            </a:endParaRPr>
          </a:p>
        </p:txBody>
      </p:sp>
      <p:sp>
        <p:nvSpPr>
          <p:cNvPr id="33" name="正方形/長方形 32"/>
          <p:cNvSpPr/>
          <p:nvPr/>
        </p:nvSpPr>
        <p:spPr>
          <a:xfrm>
            <a:off x="35496" y="6237312"/>
            <a:ext cx="4608512" cy="54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1050" dirty="0" smtClean="0">
                <a:solidFill>
                  <a:schemeClr val="tx1"/>
                </a:solidFill>
                <a:latin typeface="Meiryo UI" pitchFamily="50" charset="-128"/>
                <a:ea typeface="Meiryo UI" pitchFamily="50" charset="-128"/>
                <a:cs typeface="Meiryo UI" pitchFamily="50" charset="-128"/>
              </a:rPr>
              <a:t>※</a:t>
            </a:r>
            <a:r>
              <a:rPr lang="ja-JP" altLang="en-US" sz="1050" dirty="0" smtClean="0">
                <a:solidFill>
                  <a:schemeClr val="tx1"/>
                </a:solidFill>
                <a:latin typeface="Meiryo UI" pitchFamily="50" charset="-128"/>
                <a:ea typeface="Meiryo UI" pitchFamily="50" charset="-128"/>
                <a:cs typeface="Meiryo UI" pitchFamily="50" charset="-128"/>
              </a:rPr>
              <a:t>職員数</a:t>
            </a:r>
            <a:r>
              <a:rPr lang="en-US" altLang="ja-JP" sz="1050" dirty="0" smtClean="0">
                <a:solidFill>
                  <a:schemeClr val="tx1"/>
                </a:solidFill>
                <a:latin typeface="Meiryo UI" pitchFamily="50" charset="-128"/>
                <a:ea typeface="Meiryo UI" pitchFamily="50" charset="-128"/>
                <a:cs typeface="Meiryo UI" pitchFamily="50" charset="-128"/>
              </a:rPr>
              <a:t>31,700</a:t>
            </a:r>
            <a:r>
              <a:rPr lang="ja-JP" altLang="en-US" sz="1050" dirty="0" smtClean="0">
                <a:solidFill>
                  <a:schemeClr val="tx1"/>
                </a:solidFill>
                <a:latin typeface="Meiryo UI" pitchFamily="50" charset="-128"/>
                <a:ea typeface="Meiryo UI" pitchFamily="50" charset="-128"/>
                <a:cs typeface="Meiryo UI" pitchFamily="50" charset="-128"/>
              </a:rPr>
              <a:t>人から、下水道、学校園（幼・小・中・高）、</a:t>
            </a:r>
            <a:endParaRPr lang="en-US" altLang="ja-JP" sz="1050" dirty="0" smtClean="0">
              <a:solidFill>
                <a:schemeClr val="tx1"/>
              </a:solidFill>
              <a:latin typeface="Meiryo UI" pitchFamily="50" charset="-128"/>
              <a:ea typeface="Meiryo UI" pitchFamily="50" charset="-128"/>
              <a:cs typeface="Meiryo UI" pitchFamily="50" charset="-128"/>
            </a:endParaRPr>
          </a:p>
          <a:p>
            <a:pPr>
              <a:defRPr/>
            </a:pPr>
            <a:r>
              <a:rPr lang="ja-JP" altLang="en-US" sz="1050" dirty="0">
                <a:solidFill>
                  <a:schemeClr val="tx1"/>
                </a:solidFill>
                <a:latin typeface="Meiryo UI" pitchFamily="50" charset="-128"/>
                <a:ea typeface="Meiryo UI" pitchFamily="50" charset="-128"/>
                <a:cs typeface="Meiryo UI" pitchFamily="50" charset="-128"/>
              </a:rPr>
              <a:t>　 </a:t>
            </a:r>
            <a:r>
              <a:rPr lang="ja-JP" altLang="en-US" sz="1050" dirty="0" smtClean="0">
                <a:solidFill>
                  <a:schemeClr val="tx1"/>
                </a:solidFill>
                <a:latin typeface="Meiryo UI" pitchFamily="50" charset="-128"/>
                <a:ea typeface="Meiryo UI" pitchFamily="50" charset="-128"/>
                <a:cs typeface="Meiryo UI" pitchFamily="50" charset="-128"/>
              </a:rPr>
              <a:t>消防、公営企業（交通・水道）を除く。</a:t>
            </a:r>
            <a:endParaRPr lang="en-US" altLang="ja-JP" sz="1050" dirty="0" smtClean="0">
              <a:solidFill>
                <a:schemeClr val="tx1"/>
              </a:solidFill>
              <a:latin typeface="Meiryo UI" pitchFamily="50" charset="-128"/>
              <a:ea typeface="Meiryo UI" pitchFamily="50" charset="-128"/>
              <a:cs typeface="Meiryo UI" pitchFamily="50" charset="-128"/>
            </a:endParaRPr>
          </a:p>
          <a:p>
            <a:pPr>
              <a:defRPr/>
            </a:pPr>
            <a:r>
              <a:rPr lang="ja-JP" altLang="en-US" sz="1050" dirty="0" smtClean="0">
                <a:solidFill>
                  <a:schemeClr val="tx1"/>
                </a:solidFill>
                <a:latin typeface="Meiryo UI" pitchFamily="50" charset="-128"/>
                <a:ea typeface="Meiryo UI" pitchFamily="50" charset="-128"/>
                <a:cs typeface="Meiryo UI" pitchFamily="50" charset="-128"/>
              </a:rPr>
              <a:t>　 また、人員マネジメントにより生じる職員の削減は含まず</a:t>
            </a:r>
            <a:endParaRPr lang="ja-JP" altLang="en-US" sz="1050" dirty="0">
              <a:solidFill>
                <a:schemeClr val="tx1"/>
              </a:solidFill>
              <a:latin typeface="Meiryo UI" pitchFamily="50" charset="-128"/>
              <a:ea typeface="Meiryo UI" pitchFamily="50" charset="-128"/>
              <a:cs typeface="Meiryo UI" pitchFamily="50" charset="-128"/>
            </a:endParaRPr>
          </a:p>
        </p:txBody>
      </p:sp>
      <p:sp>
        <p:nvSpPr>
          <p:cNvPr id="41" name="正方形/長方形 40"/>
          <p:cNvSpPr/>
          <p:nvPr/>
        </p:nvSpPr>
        <p:spPr>
          <a:xfrm>
            <a:off x="2031861" y="4298254"/>
            <a:ext cx="955963" cy="1930363"/>
          </a:xfrm>
          <a:prstGeom prst="rect">
            <a:avLst/>
          </a:prstGeom>
          <a:solidFill>
            <a:schemeClr val="accent6">
              <a:lumMod val="75000"/>
            </a:schemeClr>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bg1"/>
                </a:solidFill>
                <a:latin typeface="Meiryo UI" pitchFamily="50" charset="-128"/>
                <a:ea typeface="Meiryo UI" pitchFamily="50" charset="-128"/>
                <a:cs typeface="Meiryo UI" pitchFamily="50" charset="-128"/>
              </a:rPr>
              <a:t>総合区</a:t>
            </a:r>
            <a:endParaRPr kumimoji="1" lang="en-US" altLang="ja-JP" sz="1200" b="1" dirty="0" smtClean="0">
              <a:solidFill>
                <a:schemeClr val="bg1"/>
              </a:solidFill>
              <a:latin typeface="Meiryo UI" pitchFamily="50" charset="-128"/>
              <a:ea typeface="Meiryo UI" pitchFamily="50" charset="-128"/>
              <a:cs typeface="Meiryo UI" pitchFamily="50" charset="-128"/>
            </a:endParaRPr>
          </a:p>
          <a:p>
            <a:pPr algn="ctr"/>
            <a:r>
              <a:rPr lang="en-US" altLang="ja-JP" sz="1200" b="1" dirty="0" smtClean="0">
                <a:solidFill>
                  <a:schemeClr val="bg1"/>
                </a:solidFill>
                <a:latin typeface="Meiryo UI" pitchFamily="50" charset="-128"/>
                <a:ea typeface="Meiryo UI" pitchFamily="50" charset="-128"/>
                <a:cs typeface="Meiryo UI" pitchFamily="50" charset="-128"/>
              </a:rPr>
              <a:t>7,000</a:t>
            </a:r>
            <a:r>
              <a:rPr lang="ja-JP" altLang="en-US" sz="1200" b="1" dirty="0" smtClean="0">
                <a:solidFill>
                  <a:schemeClr val="bg1"/>
                </a:solidFill>
                <a:latin typeface="Meiryo UI" pitchFamily="50" charset="-128"/>
                <a:ea typeface="Meiryo UI" pitchFamily="50" charset="-128"/>
                <a:cs typeface="Meiryo UI" pitchFamily="50" charset="-128"/>
              </a:rPr>
              <a:t>人</a:t>
            </a:r>
            <a:endParaRPr lang="en-US" altLang="ja-JP" sz="1200" b="1" dirty="0" smtClean="0">
              <a:solidFill>
                <a:schemeClr val="bg1"/>
              </a:solidFill>
              <a:latin typeface="Meiryo UI" pitchFamily="50" charset="-128"/>
              <a:ea typeface="Meiryo UI" pitchFamily="50" charset="-128"/>
              <a:cs typeface="Meiryo UI" pitchFamily="50" charset="-128"/>
            </a:endParaRPr>
          </a:p>
          <a:p>
            <a:pPr algn="ctr"/>
            <a:r>
              <a:rPr kumimoji="1" lang="ja-JP" altLang="en-US" sz="1200" b="1" dirty="0" smtClean="0">
                <a:solidFill>
                  <a:schemeClr val="bg1"/>
                </a:solidFill>
                <a:latin typeface="Meiryo UI" pitchFamily="50" charset="-128"/>
                <a:ea typeface="Meiryo UI" pitchFamily="50" charset="-128"/>
                <a:cs typeface="Meiryo UI" pitchFamily="50" charset="-128"/>
              </a:rPr>
              <a:t>規模</a:t>
            </a:r>
            <a:endParaRPr kumimoji="1" lang="en-US" altLang="ja-JP" sz="1200" b="1" dirty="0" smtClean="0">
              <a:solidFill>
                <a:schemeClr val="bg1"/>
              </a:solidFill>
              <a:latin typeface="Meiryo UI" pitchFamily="50" charset="-128"/>
              <a:ea typeface="Meiryo UI" pitchFamily="50" charset="-128"/>
              <a:cs typeface="Meiryo UI" pitchFamily="50" charset="-128"/>
            </a:endParaRPr>
          </a:p>
          <a:p>
            <a:pPr algn="ctr"/>
            <a:r>
              <a:rPr lang="ja-JP" altLang="en-US" sz="1000" b="1" dirty="0" smtClean="0">
                <a:solidFill>
                  <a:schemeClr val="bg1"/>
                </a:solidFill>
                <a:latin typeface="Meiryo UI" pitchFamily="50" charset="-128"/>
                <a:ea typeface="Meiryo UI" pitchFamily="50" charset="-128"/>
                <a:cs typeface="Meiryo UI" pitchFamily="50" charset="-128"/>
              </a:rPr>
              <a:t>（平均</a:t>
            </a:r>
            <a:r>
              <a:rPr lang="en-US" altLang="ja-JP" sz="1000" b="1" dirty="0" smtClean="0">
                <a:solidFill>
                  <a:schemeClr val="bg1"/>
                </a:solidFill>
                <a:latin typeface="Meiryo UI" pitchFamily="50" charset="-128"/>
                <a:ea typeface="Meiryo UI" pitchFamily="50" charset="-128"/>
                <a:cs typeface="Meiryo UI" pitchFamily="50" charset="-128"/>
              </a:rPr>
              <a:t>880</a:t>
            </a:r>
            <a:r>
              <a:rPr lang="ja-JP" altLang="en-US" sz="1000" b="1" dirty="0" smtClean="0">
                <a:solidFill>
                  <a:schemeClr val="bg1"/>
                </a:solidFill>
                <a:latin typeface="Meiryo UI" pitchFamily="50" charset="-128"/>
                <a:ea typeface="Meiryo UI" pitchFamily="50" charset="-128"/>
                <a:cs typeface="Meiryo UI" pitchFamily="50" charset="-128"/>
              </a:rPr>
              <a:t>人／区）</a:t>
            </a:r>
            <a:endParaRPr kumimoji="1" lang="ja-JP" altLang="en-US" sz="600" b="1" dirty="0">
              <a:solidFill>
                <a:schemeClr val="bg1"/>
              </a:solidFill>
              <a:latin typeface="Meiryo UI" pitchFamily="50" charset="-128"/>
              <a:ea typeface="Meiryo UI" pitchFamily="50" charset="-128"/>
              <a:cs typeface="Meiryo UI" pitchFamily="50" charset="-128"/>
            </a:endParaRPr>
          </a:p>
        </p:txBody>
      </p:sp>
      <p:sp>
        <p:nvSpPr>
          <p:cNvPr id="42" name="正方形/長方形 41"/>
          <p:cNvSpPr/>
          <p:nvPr/>
        </p:nvSpPr>
        <p:spPr>
          <a:xfrm>
            <a:off x="2031861" y="1937397"/>
            <a:ext cx="938840" cy="2198682"/>
          </a:xfrm>
          <a:prstGeom prst="rect">
            <a:avLst/>
          </a:prstGeom>
          <a:solidFill>
            <a:schemeClr val="tx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局</a:t>
            </a:r>
            <a:endParaRPr kumimoji="1" lang="en-US" altLang="ja-JP" sz="1200" b="1" dirty="0" smtClean="0">
              <a:solidFill>
                <a:schemeClr val="tx1"/>
              </a:solidFill>
              <a:latin typeface="Meiryo UI" pitchFamily="50" charset="-128"/>
              <a:ea typeface="Meiryo UI" pitchFamily="50" charset="-128"/>
              <a:cs typeface="Meiryo UI" pitchFamily="50" charset="-128"/>
            </a:endParaRPr>
          </a:p>
          <a:p>
            <a:pPr algn="ctr"/>
            <a:r>
              <a:rPr lang="en-US" altLang="ja-JP" sz="1200" b="1" dirty="0" smtClean="0">
                <a:solidFill>
                  <a:schemeClr val="tx1"/>
                </a:solidFill>
                <a:latin typeface="Meiryo UI" pitchFamily="50" charset="-128"/>
                <a:ea typeface="Meiryo UI" pitchFamily="50" charset="-128"/>
                <a:cs typeface="Meiryo UI" pitchFamily="50" charset="-128"/>
              </a:rPr>
              <a:t>9,400</a:t>
            </a:r>
            <a:r>
              <a:rPr kumimoji="1" lang="ja-JP" altLang="en-US" sz="1200" b="1" dirty="0" smtClean="0">
                <a:solidFill>
                  <a:schemeClr val="tx1"/>
                </a:solidFill>
                <a:latin typeface="Meiryo UI" pitchFamily="50" charset="-128"/>
                <a:ea typeface="Meiryo UI" pitchFamily="50" charset="-128"/>
                <a:cs typeface="Meiryo UI" pitchFamily="50" charset="-128"/>
              </a:rPr>
              <a:t>人規模</a:t>
            </a:r>
            <a:endParaRPr kumimoji="1"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46" name="テキスト ボックス 45"/>
          <p:cNvSpPr txBox="1"/>
          <p:nvPr/>
        </p:nvSpPr>
        <p:spPr>
          <a:xfrm>
            <a:off x="539680" y="1677924"/>
            <a:ext cx="1152000" cy="276999"/>
          </a:xfrm>
          <a:prstGeom prst="rect">
            <a:avLst/>
          </a:prstGeom>
          <a:noFill/>
        </p:spPr>
        <p:txBody>
          <a:bodyPr wrap="square" rtlCol="0">
            <a:spAutoFit/>
          </a:bodyPr>
          <a:lstStyle/>
          <a:p>
            <a:pPr algn="ctr"/>
            <a:r>
              <a:rPr lang="en-US" altLang="ja-JP" sz="1200" dirty="0" smtClean="0">
                <a:latin typeface="Meiryo UI" pitchFamily="50" charset="-128"/>
                <a:ea typeface="Meiryo UI" pitchFamily="50" charset="-128"/>
                <a:cs typeface="Meiryo UI" pitchFamily="50" charset="-128"/>
              </a:rPr>
              <a:t>16,400</a:t>
            </a:r>
            <a:r>
              <a:rPr lang="ja-JP" altLang="en-US" sz="1200" dirty="0" smtClean="0">
                <a:latin typeface="Meiryo UI" pitchFamily="50" charset="-128"/>
                <a:ea typeface="Meiryo UI" pitchFamily="50" charset="-128"/>
                <a:cs typeface="Meiryo UI" pitchFamily="50" charset="-128"/>
              </a:rPr>
              <a:t>人</a:t>
            </a:r>
            <a:endParaRPr kumimoji="1" lang="ja-JP" altLang="en-US" sz="1200" dirty="0">
              <a:latin typeface="Meiryo UI" pitchFamily="50" charset="-128"/>
              <a:ea typeface="Meiryo UI" pitchFamily="50" charset="-128"/>
              <a:cs typeface="Meiryo UI" pitchFamily="50" charset="-128"/>
            </a:endParaRPr>
          </a:p>
        </p:txBody>
      </p:sp>
      <p:sp>
        <p:nvSpPr>
          <p:cNvPr id="47" name="テキスト ボックス 46"/>
          <p:cNvSpPr txBox="1"/>
          <p:nvPr/>
        </p:nvSpPr>
        <p:spPr>
          <a:xfrm>
            <a:off x="1979840" y="1695770"/>
            <a:ext cx="1152000" cy="276999"/>
          </a:xfrm>
          <a:prstGeom prst="rect">
            <a:avLst/>
          </a:prstGeom>
          <a:noFill/>
        </p:spPr>
        <p:txBody>
          <a:bodyPr wrap="square" rtlCol="0">
            <a:spAutoFit/>
          </a:bodyPr>
          <a:lstStyle/>
          <a:p>
            <a:pPr algn="ctr"/>
            <a:r>
              <a:rPr lang="en-US" altLang="ja-JP" sz="1200" dirty="0" smtClean="0">
                <a:latin typeface="Meiryo UI" pitchFamily="50" charset="-128"/>
                <a:ea typeface="Meiryo UI" pitchFamily="50" charset="-128"/>
                <a:cs typeface="Meiryo UI" pitchFamily="50" charset="-128"/>
              </a:rPr>
              <a:t>16,400</a:t>
            </a:r>
            <a:r>
              <a:rPr lang="ja-JP" altLang="en-US" sz="1200" dirty="0" smtClean="0">
                <a:latin typeface="Meiryo UI" pitchFamily="50" charset="-128"/>
                <a:ea typeface="Meiryo UI" pitchFamily="50" charset="-128"/>
                <a:cs typeface="Meiryo UI" pitchFamily="50" charset="-128"/>
              </a:rPr>
              <a:t>人</a:t>
            </a:r>
            <a:endParaRPr kumimoji="1" lang="ja-JP" altLang="en-US" sz="1200" dirty="0">
              <a:latin typeface="Meiryo UI" pitchFamily="50" charset="-128"/>
              <a:ea typeface="Meiryo UI" pitchFamily="50" charset="-128"/>
              <a:cs typeface="Meiryo UI" pitchFamily="50" charset="-128"/>
            </a:endParaRPr>
          </a:p>
        </p:txBody>
      </p:sp>
      <p:cxnSp>
        <p:nvCxnSpPr>
          <p:cNvPr id="48" name="直線コネクタ 47"/>
          <p:cNvCxnSpPr/>
          <p:nvPr/>
        </p:nvCxnSpPr>
        <p:spPr>
          <a:xfrm flipV="1">
            <a:off x="1529293" y="4298254"/>
            <a:ext cx="502568" cy="362598"/>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flipV="1">
            <a:off x="1528069" y="4136079"/>
            <a:ext cx="503792" cy="368003"/>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3580857" y="1245876"/>
            <a:ext cx="5440313" cy="812247"/>
          </a:xfrm>
          <a:prstGeom prst="rect">
            <a:avLst/>
          </a:prstGeom>
          <a:solidFill>
            <a:schemeClr val="accent6">
              <a:lumMod val="40000"/>
              <a:lumOff val="60000"/>
            </a:schemeClr>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よりきめ細かい行政サービスを提供できる体制を整備するため、</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移管事務</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に従事</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する組織・人員を局から総合</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区へ</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移管</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（総合区長の指揮下の業務執行体制の拡大）</a:t>
            </a:r>
          </a:p>
        </p:txBody>
      </p:sp>
      <p:graphicFrame>
        <p:nvGraphicFramePr>
          <p:cNvPr id="51" name="表 50"/>
          <p:cNvGraphicFramePr>
            <a:graphicFrameLocks noGrp="1"/>
          </p:cNvGraphicFramePr>
          <p:nvPr>
            <p:extLst>
              <p:ext uri="{D42A27DB-BD31-4B8C-83A1-F6EECF244321}">
                <p14:modId xmlns:p14="http://schemas.microsoft.com/office/powerpoint/2010/main" xmlns="" val="3062962421"/>
              </p:ext>
            </p:extLst>
          </p:nvPr>
        </p:nvGraphicFramePr>
        <p:xfrm>
          <a:off x="3400376" y="2840236"/>
          <a:ext cx="5616624" cy="2694801"/>
        </p:xfrm>
        <a:graphic>
          <a:graphicData uri="http://schemas.openxmlformats.org/drawingml/2006/table">
            <a:tbl>
              <a:tblPr firstRow="1" bandRow="1">
                <a:tableStyleId>{5C22544A-7EE6-4342-B048-85BDC9FD1C3A}</a:tableStyleId>
              </a:tblPr>
              <a:tblGrid>
                <a:gridCol w="1829028"/>
                <a:gridCol w="2503092"/>
                <a:gridCol w="1284504"/>
              </a:tblGrid>
              <a:tr h="372041">
                <a:tc gridSpan="2">
                  <a:txBody>
                    <a:bodyPr/>
                    <a:lstStyle/>
                    <a:p>
                      <a:pPr algn="ct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局から総合区へ移管する組織と事務</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endParaRPr kumimoji="1" lang="ja-JP" altLang="en-US"/>
                    </a:p>
                  </a:txBody>
                  <a:tcPr/>
                </a:tc>
                <a:tc>
                  <a:txBody>
                    <a:bodyPr/>
                    <a:lstStyle/>
                    <a:p>
                      <a:pPr algn="ct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総合区への</a:t>
                      </a:r>
                      <a:endPar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移管人員</a:t>
                      </a:r>
                      <a:r>
                        <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r>
              <a:tr h="349627">
                <a:tc rowSpan="3">
                  <a:txBody>
                    <a:bodyPr/>
                    <a:lstStyle/>
                    <a:p>
                      <a:pPr marL="0" indent="0">
                        <a:buFont typeface="Wingdings" panose="05000000000000000000" pitchFamily="2" charset="2"/>
                        <a:buNone/>
                      </a:pP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局からの事務移管とともに、組織（事業所）を総合区へ移管</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indent="0">
                        <a:buFont typeface="Wingdings" panose="05000000000000000000" pitchFamily="2" charset="2"/>
                        <a:buNone/>
                      </a:pP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工営所</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r"/>
                      <a:r>
                        <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520</a:t>
                      </a: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r>
              <a:tr h="349627">
                <a:tc vMerge="1">
                  <a:txBody>
                    <a:bodyPr/>
                    <a:lstStyle/>
                    <a:p>
                      <a:pPr marL="285750" indent="-285750">
                        <a:buFont typeface="Wingdings" panose="05000000000000000000" pitchFamily="2" charset="2"/>
                        <a:buChar char="l"/>
                      </a:pP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indent="0">
                        <a:buFont typeface="Wingdings" panose="05000000000000000000" pitchFamily="2" charset="2"/>
                        <a:buNone/>
                      </a:pP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公園事務所</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r"/>
                      <a:r>
                        <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320</a:t>
                      </a: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r>
              <a:tr h="349627">
                <a:tc vMerge="1">
                  <a:txBody>
                    <a:bodyPr/>
                    <a:lstStyle/>
                    <a:p>
                      <a:pPr marL="285750" indent="-285750">
                        <a:buFont typeface="Wingdings" panose="05000000000000000000" pitchFamily="2" charset="2"/>
                        <a:buChar char="l"/>
                      </a:pP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indent="0">
                        <a:buFont typeface="Wingdings" panose="05000000000000000000" pitchFamily="2" charset="2"/>
                        <a:buNone/>
                      </a:pP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保育所</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r"/>
                      <a:r>
                        <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1,130</a:t>
                      </a: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r>
              <a:tr h="186021">
                <a:tc>
                  <a:txBody>
                    <a:bodyPr/>
                    <a:lstStyle/>
                    <a:p>
                      <a:pPr marL="0" indent="0">
                        <a:buFont typeface="Wingdings" panose="05000000000000000000" pitchFamily="2" charset="2"/>
                        <a:buNone/>
                      </a:pPr>
                      <a:r>
                        <a:rPr kumimoji="1" lang="ja-JP" altLang="en-US" sz="1400" kern="12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局からの事務移管とともに、従事人員を総合区へ移管</a:t>
                      </a:r>
                      <a:endParaRPr kumimoji="1" lang="ja-JP" altLang="en-US" sz="1400" kern="12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400" kern="12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民間保育所の設置認可、老人福祉センターの管理運営など</a:t>
                      </a:r>
                    </a:p>
                  </a:txBody>
                  <a:tcPr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230</a:t>
                      </a: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86021">
                <a:tc gridSpan="2">
                  <a:txBody>
                    <a:bodyPr/>
                    <a:lstStyle/>
                    <a:p>
                      <a:pPr marL="0" indent="0" algn="ctr">
                        <a:buFont typeface="Wingdings" panose="05000000000000000000" pitchFamily="2" charset="2"/>
                        <a:buNone/>
                      </a:pPr>
                      <a:r>
                        <a:rPr kumimoji="1" lang="ja-JP" altLang="en-US" sz="2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計</a:t>
                      </a:r>
                      <a:endParaRPr kumimoji="1" lang="ja-JP" altLang="en-US" sz="2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endParaRPr kumimoji="1" lang="ja-JP" altLang="en-US"/>
                    </a:p>
                  </a:txBody>
                  <a:tcPr/>
                </a:tc>
                <a:tc>
                  <a:txBody>
                    <a:bodyPr/>
                    <a:lstStyle/>
                    <a:p>
                      <a:pPr algn="r"/>
                      <a:r>
                        <a:rPr kumimoji="1" lang="en-US" altLang="ja-JP" sz="2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2,200</a:t>
                      </a:r>
                      <a:r>
                        <a:rPr kumimoji="1" lang="ja-JP" altLang="en-US" sz="2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r>
            </a:tbl>
          </a:graphicData>
        </a:graphic>
      </p:graphicFrame>
      <p:sp>
        <p:nvSpPr>
          <p:cNvPr id="57" name="二等辺三角形 56"/>
          <p:cNvSpPr/>
          <p:nvPr/>
        </p:nvSpPr>
        <p:spPr>
          <a:xfrm rot="10800000">
            <a:off x="4860032" y="2253989"/>
            <a:ext cx="2879264" cy="380271"/>
          </a:xfrm>
          <a:prstGeom prst="triangle">
            <a:avLst>
              <a:gd name="adj" fmla="val 5068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60" name="テキスト ボックス 59"/>
          <p:cNvSpPr txBox="1"/>
          <p:nvPr/>
        </p:nvSpPr>
        <p:spPr>
          <a:xfrm>
            <a:off x="1835696" y="1389892"/>
            <a:ext cx="1872336" cy="307777"/>
          </a:xfrm>
          <a:prstGeom prst="rect">
            <a:avLst/>
          </a:prstGeom>
          <a:noFill/>
        </p:spPr>
        <p:txBody>
          <a:bodyPr wrap="square" rtlCol="0">
            <a:spAutoFit/>
          </a:bodyPr>
          <a:lstStyle/>
          <a:p>
            <a:r>
              <a:rPr lang="en-US" altLang="ja-JP" sz="1400" dirty="0" smtClean="0">
                <a:latin typeface="Meiryo UI" pitchFamily="50" charset="-128"/>
                <a:ea typeface="Meiryo UI" pitchFamily="50" charset="-128"/>
                <a:cs typeface="Meiryo UI" pitchFamily="50" charset="-128"/>
              </a:rPr>
              <a:t>【</a:t>
            </a:r>
            <a:r>
              <a:rPr lang="ja-JP" altLang="en-US" sz="1400" dirty="0" smtClean="0">
                <a:latin typeface="Meiryo UI" pitchFamily="50" charset="-128"/>
                <a:ea typeface="Meiryo UI" pitchFamily="50" charset="-128"/>
                <a:cs typeface="Meiryo UI" pitchFamily="50" charset="-128"/>
              </a:rPr>
              <a:t>総合区設置後</a:t>
            </a:r>
            <a:r>
              <a:rPr lang="en-US" altLang="ja-JP" sz="1400" dirty="0" smtClean="0">
                <a:latin typeface="Meiryo UI" pitchFamily="50" charset="-128"/>
                <a:ea typeface="Meiryo UI" pitchFamily="50" charset="-128"/>
                <a:cs typeface="Meiryo UI" pitchFamily="50" charset="-128"/>
              </a:rPr>
              <a:t>】</a:t>
            </a:r>
            <a:endParaRPr kumimoji="1" lang="ja-JP" altLang="en-US" sz="1400" dirty="0">
              <a:latin typeface="Meiryo UI" pitchFamily="50" charset="-128"/>
              <a:ea typeface="Meiryo UI" pitchFamily="50" charset="-128"/>
              <a:cs typeface="Meiryo UI" pitchFamily="50" charset="-128"/>
            </a:endParaRPr>
          </a:p>
        </p:txBody>
      </p:sp>
      <p:sp>
        <p:nvSpPr>
          <p:cNvPr id="25" name="テキスト ボックス 24"/>
          <p:cNvSpPr txBox="1"/>
          <p:nvPr/>
        </p:nvSpPr>
        <p:spPr>
          <a:xfrm>
            <a:off x="344736" y="1052736"/>
            <a:ext cx="3240360" cy="338554"/>
          </a:xfrm>
          <a:prstGeom prst="rect">
            <a:avLst/>
          </a:prstGeom>
          <a:noFill/>
        </p:spPr>
        <p:txBody>
          <a:bodyPr wrap="square" rtlCol="0">
            <a:spAutoFit/>
          </a:bodyPr>
          <a:lstStyle/>
          <a:p>
            <a:r>
              <a:rPr lang="en-US" altLang="ja-JP" sz="1600" dirty="0" smtClean="0">
                <a:latin typeface="Meiryo UI" pitchFamily="50" charset="-128"/>
                <a:ea typeface="Meiryo UI" pitchFamily="50" charset="-128"/>
                <a:cs typeface="Meiryo UI" pitchFamily="50" charset="-128"/>
              </a:rPr>
              <a:t>《</a:t>
            </a:r>
            <a:r>
              <a:rPr lang="ja-JP" altLang="en-US" sz="1600" dirty="0" smtClean="0">
                <a:latin typeface="Meiryo UI" pitchFamily="50" charset="-128"/>
                <a:ea typeface="Meiryo UI" pitchFamily="50" charset="-128"/>
                <a:cs typeface="Meiryo UI" pitchFamily="50" charset="-128"/>
              </a:rPr>
              <a:t>素案における大枠の</a:t>
            </a:r>
            <a:r>
              <a:rPr kumimoji="1" lang="ja-JP" altLang="en-US" sz="1600" dirty="0" smtClean="0">
                <a:latin typeface="Meiryo UI" pitchFamily="50" charset="-128"/>
                <a:ea typeface="Meiryo UI" pitchFamily="50" charset="-128"/>
                <a:cs typeface="Meiryo UI" pitchFamily="50" charset="-128"/>
              </a:rPr>
              <a:t>イメージ</a:t>
            </a:r>
            <a:r>
              <a:rPr lang="en-US" altLang="ja-JP" sz="1600" dirty="0" smtClean="0">
                <a:latin typeface="Meiryo UI" pitchFamily="50" charset="-128"/>
                <a:ea typeface="Meiryo UI" pitchFamily="50" charset="-128"/>
                <a:cs typeface="Meiryo UI" pitchFamily="50" charset="-128"/>
              </a:rPr>
              <a:t>》</a:t>
            </a:r>
            <a:endParaRPr kumimoji="1" lang="ja-JP" altLang="en-US" sz="1600" dirty="0">
              <a:latin typeface="Meiryo UI" pitchFamily="50" charset="-128"/>
              <a:ea typeface="Meiryo UI" pitchFamily="50" charset="-128"/>
              <a:cs typeface="Meiryo UI" pitchFamily="50" charset="-128"/>
            </a:endParaRPr>
          </a:p>
        </p:txBody>
      </p:sp>
      <p:sp>
        <p:nvSpPr>
          <p:cNvPr id="27" name="正方形/長方形 26"/>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３　総合区にふさわしい組織体制の構築＜効果的・効率的な職員配置＞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31" name="テキスト ボックス 30"/>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（１）局から総合区への事務移管に見合った職員の配置</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正方形/長方形 27"/>
          <p:cNvSpPr>
            <a:spLocks noChangeArrowheads="1"/>
          </p:cNvSpPr>
          <p:nvPr/>
        </p:nvSpPr>
        <p:spPr bwMode="auto">
          <a:xfrm>
            <a:off x="8094764"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122696015"/>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二等辺三角形 62"/>
          <p:cNvSpPr/>
          <p:nvPr/>
        </p:nvSpPr>
        <p:spPr>
          <a:xfrm rot="10800000">
            <a:off x="3131840" y="1939760"/>
            <a:ext cx="2879264" cy="380271"/>
          </a:xfrm>
          <a:prstGeom prst="triangle">
            <a:avLst>
              <a:gd name="adj" fmla="val 5068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65" name="正方形/長方形 64"/>
          <p:cNvSpPr/>
          <p:nvPr/>
        </p:nvSpPr>
        <p:spPr>
          <a:xfrm>
            <a:off x="152400" y="1056344"/>
            <a:ext cx="8915400" cy="720080"/>
          </a:xfrm>
          <a:prstGeom prst="rect">
            <a:avLst/>
          </a:prstGeom>
          <a:solidFill>
            <a:schemeClr val="accent6">
              <a:lumMod val="40000"/>
              <a:lumOff val="60000"/>
            </a:schemeClr>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地域自治区事務所に窓口サービス、地域に密着した業務のための職員を配置</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総合区役所に事務を集約し、集約による効率性を追求</a:t>
            </a:r>
            <a:endPar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二等辺三角形 35"/>
          <p:cNvSpPr/>
          <p:nvPr/>
        </p:nvSpPr>
        <p:spPr>
          <a:xfrm rot="16200000" flipV="1">
            <a:off x="2923811" y="4388854"/>
            <a:ext cx="1016295" cy="262800"/>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テキスト ボックス 43"/>
          <p:cNvSpPr txBox="1"/>
          <p:nvPr/>
        </p:nvSpPr>
        <p:spPr>
          <a:xfrm>
            <a:off x="250991" y="4979372"/>
            <a:ext cx="792088" cy="578882"/>
          </a:xfrm>
          <a:prstGeom prst="roundRect">
            <a:avLst/>
          </a:prstGeom>
          <a:noFill/>
          <a:ln>
            <a:noFill/>
          </a:ln>
        </p:spPr>
        <p:txBody>
          <a:bodyPr wrap="square" rtlCol="0">
            <a:spAutoFit/>
          </a:bodyPr>
          <a:lstStyle/>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Ａ</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区役所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テキスト ボックス 44"/>
          <p:cNvSpPr txBox="1"/>
          <p:nvPr/>
        </p:nvSpPr>
        <p:spPr>
          <a:xfrm>
            <a:off x="827584" y="2708920"/>
            <a:ext cx="2016224" cy="306467"/>
          </a:xfrm>
          <a:prstGeom prst="roundRect">
            <a:avLst/>
          </a:prstGeom>
          <a:noFill/>
          <a:ln>
            <a:noFill/>
          </a:ln>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24</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行政区）</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テキスト ボックス 45"/>
          <p:cNvSpPr txBox="1"/>
          <p:nvPr/>
        </p:nvSpPr>
        <p:spPr>
          <a:xfrm>
            <a:off x="5301308" y="3243253"/>
            <a:ext cx="2160240" cy="374571"/>
          </a:xfrm>
          <a:prstGeom prst="roundRect">
            <a:avLst/>
          </a:prstGeom>
          <a:noFill/>
          <a:ln>
            <a:noFill/>
          </a:ln>
        </p:spPr>
        <p:txBody>
          <a:bodyPr wrap="square" rtlCol="0">
            <a:spAutoFit/>
          </a:bodyPr>
          <a:lstStyle/>
          <a:p>
            <a:pPr algn="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テキスト ボックス 61"/>
          <p:cNvSpPr txBox="1"/>
          <p:nvPr/>
        </p:nvSpPr>
        <p:spPr>
          <a:xfrm>
            <a:off x="3779912" y="4980218"/>
            <a:ext cx="1296144" cy="681038"/>
          </a:xfrm>
          <a:prstGeom prst="roundRect">
            <a:avLst/>
          </a:prstGeom>
          <a:noFill/>
          <a:ln>
            <a:noFill/>
          </a:ln>
        </p:spPr>
        <p:txBody>
          <a:bodyPr wrap="square" rtlCol="0">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Ａ</a:t>
            </a:r>
            <a:r>
              <a:rPr lang="ja-JP" altLang="en-US" sz="1200">
                <a:latin typeface="Meiryo UI" panose="020B0604030504040204" pitchFamily="50" charset="-128"/>
                <a:ea typeface="Meiryo UI" panose="020B0604030504040204" pitchFamily="50" charset="-128"/>
                <a:cs typeface="Meiryo UI" panose="020B0604030504040204" pitchFamily="50" charset="-128"/>
              </a:rPr>
              <a:t>総合</a:t>
            </a:r>
            <a:r>
              <a:rPr lang="ja-JP" altLang="en-US" sz="1200" smtClean="0">
                <a:latin typeface="Meiryo UI" panose="020B0604030504040204" pitchFamily="50" charset="-128"/>
                <a:ea typeface="Meiryo UI" panose="020B0604030504040204" pitchFamily="50" charset="-128"/>
                <a:cs typeface="Meiryo UI" panose="020B0604030504040204" pitchFamily="50" charset="-128"/>
              </a:rPr>
              <a:t>区役所</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（地域自治区</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事務所を含む）</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テキスト ボックス 63"/>
          <p:cNvSpPr txBox="1"/>
          <p:nvPr/>
        </p:nvSpPr>
        <p:spPr>
          <a:xfrm>
            <a:off x="4914028" y="4993310"/>
            <a:ext cx="1206123" cy="510778"/>
          </a:xfrm>
          <a:prstGeom prst="roundRect">
            <a:avLst/>
          </a:prstGeom>
          <a:noFill/>
          <a:ln>
            <a:noFill/>
          </a:ln>
        </p:spPr>
        <p:txBody>
          <a:bodyPr wrap="square" rtlCol="0">
            <a:spAutoFit/>
          </a:bodyPr>
          <a:lstStyle/>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Ｂ地域</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a:latin typeface="Meiryo UI" panose="020B0604030504040204" pitchFamily="50" charset="-128"/>
                <a:ea typeface="Meiryo UI" panose="020B0604030504040204" pitchFamily="50" charset="-128"/>
                <a:cs typeface="Meiryo UI" panose="020B0604030504040204" pitchFamily="50" charset="-128"/>
              </a:rPr>
              <a:t>自治区事務所</a:t>
            </a:r>
          </a:p>
        </p:txBody>
      </p:sp>
      <p:cxnSp>
        <p:nvCxnSpPr>
          <p:cNvPr id="69" name="直線矢印コネクタ 68"/>
          <p:cNvCxnSpPr>
            <a:stCxn id="86" idx="0"/>
            <a:endCxn id="76" idx="3"/>
          </p:cNvCxnSpPr>
          <p:nvPr/>
        </p:nvCxnSpPr>
        <p:spPr>
          <a:xfrm flipH="1" flipV="1">
            <a:off x="4850762" y="3888334"/>
            <a:ext cx="654045" cy="51678"/>
          </a:xfrm>
          <a:prstGeom prst="straightConnector1">
            <a:avLst/>
          </a:prstGeom>
          <a:ln w="3810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70" name="直線矢印コネクタ 69"/>
          <p:cNvCxnSpPr>
            <a:stCxn id="85" idx="0"/>
          </p:cNvCxnSpPr>
          <p:nvPr/>
        </p:nvCxnSpPr>
        <p:spPr>
          <a:xfrm flipH="1" flipV="1">
            <a:off x="4850762" y="3717040"/>
            <a:ext cx="1800442" cy="222972"/>
          </a:xfrm>
          <a:prstGeom prst="straightConnector1">
            <a:avLst/>
          </a:prstGeom>
          <a:ln w="3810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71" name="テキスト ボックス 70"/>
          <p:cNvSpPr txBox="1"/>
          <p:nvPr/>
        </p:nvSpPr>
        <p:spPr>
          <a:xfrm>
            <a:off x="6048143" y="4978278"/>
            <a:ext cx="1206123" cy="510778"/>
          </a:xfrm>
          <a:prstGeom prst="roundRect">
            <a:avLst/>
          </a:prstGeom>
          <a:noFill/>
          <a:ln>
            <a:noFill/>
          </a:ln>
        </p:spPr>
        <p:txBody>
          <a:bodyPr wrap="square" rtlCol="0">
            <a:spAutoFit/>
          </a:bodyPr>
          <a:lstStyle/>
          <a:p>
            <a:pPr algn="ctr"/>
            <a:r>
              <a:rPr lang="ja-JP" altLang="en-US" sz="1200" dirty="0">
                <a:latin typeface="Meiryo UI" panose="020B0604030504040204" pitchFamily="50" charset="-128"/>
                <a:ea typeface="Meiryo UI" panose="020B0604030504040204" pitchFamily="50" charset="-128"/>
                <a:cs typeface="Meiryo UI" panose="020B0604030504040204" pitchFamily="50" charset="-128"/>
              </a:rPr>
              <a:t>Ｃ</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地域</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a:latin typeface="Meiryo UI" panose="020B0604030504040204" pitchFamily="50" charset="-128"/>
                <a:ea typeface="Meiryo UI" panose="020B0604030504040204" pitchFamily="50" charset="-128"/>
                <a:cs typeface="Meiryo UI" panose="020B0604030504040204" pitchFamily="50" charset="-128"/>
              </a:rPr>
              <a:t>自治区事務所</a:t>
            </a:r>
          </a:p>
        </p:txBody>
      </p:sp>
      <p:sp>
        <p:nvSpPr>
          <p:cNvPr id="73" name="テキスト ボックス 72"/>
          <p:cNvSpPr txBox="1"/>
          <p:nvPr/>
        </p:nvSpPr>
        <p:spPr>
          <a:xfrm>
            <a:off x="1259103" y="4955956"/>
            <a:ext cx="792088" cy="578882"/>
          </a:xfrm>
          <a:prstGeom prst="roundRect">
            <a:avLst/>
          </a:prstGeom>
          <a:noFill/>
          <a:ln>
            <a:noFill/>
          </a:ln>
        </p:spPr>
        <p:txBody>
          <a:bodyPr wrap="square" rtlCol="0">
            <a:spAutoFit/>
          </a:bodyPr>
          <a:lstStyle/>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Ｂ</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区役所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テキスト ボックス 73"/>
          <p:cNvSpPr txBox="1"/>
          <p:nvPr/>
        </p:nvSpPr>
        <p:spPr>
          <a:xfrm>
            <a:off x="2267215" y="4955956"/>
            <a:ext cx="792088" cy="578882"/>
          </a:xfrm>
          <a:prstGeom prst="roundRect">
            <a:avLst/>
          </a:prstGeom>
          <a:noFill/>
          <a:ln>
            <a:noFill/>
          </a:ln>
        </p:spPr>
        <p:txBody>
          <a:bodyPr wrap="square" rtlCol="0">
            <a:spAutoFit/>
          </a:bodyPr>
          <a:lstStyle/>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Ｃ</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区役所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正方形/長方形 74"/>
          <p:cNvSpPr/>
          <p:nvPr/>
        </p:nvSpPr>
        <p:spPr>
          <a:xfrm>
            <a:off x="3959911" y="4180962"/>
            <a:ext cx="890851" cy="841940"/>
          </a:xfrm>
          <a:prstGeom prst="rect">
            <a:avLst/>
          </a:prstGeom>
          <a:solidFill>
            <a:schemeClr val="accent6">
              <a:lumMod val="75000"/>
            </a:schemeClr>
          </a:solidFill>
          <a:ln w="381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smtClean="0">
              <a:latin typeface="Meiryo UI" panose="020B0604030504040204" pitchFamily="50" charset="-128"/>
              <a:ea typeface="Meiryo UI" panose="020B0604030504040204" pitchFamily="50" charset="-128"/>
            </a:endParaRPr>
          </a:p>
        </p:txBody>
      </p:sp>
      <p:sp>
        <p:nvSpPr>
          <p:cNvPr id="76" name="正方形/長方形 75"/>
          <p:cNvSpPr/>
          <p:nvPr/>
        </p:nvSpPr>
        <p:spPr>
          <a:xfrm>
            <a:off x="3959911" y="3600334"/>
            <a:ext cx="890851" cy="576000"/>
          </a:xfrm>
          <a:prstGeom prst="rect">
            <a:avLst/>
          </a:prstGeom>
          <a:solidFill>
            <a:schemeClr val="accent6">
              <a:lumMod val="20000"/>
              <a:lumOff val="80000"/>
            </a:schemeClr>
          </a:solidFill>
          <a:ln w="28575" cap="flat" cmpd="sng" algn="ctr">
            <a:solidFill>
              <a:srgbClr val="5B9BD5">
                <a:shade val="50000"/>
              </a:srgbClr>
            </a:solidFill>
            <a:prstDash val="dash"/>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a:p>
            <a:pPr marR="0" lvl="0" defTabSz="914400" eaLnBrk="1" fontAlgn="auto" latinLnBrk="0" hangingPunct="1">
              <a:lnSpc>
                <a:spcPct val="100000"/>
              </a:lnSpc>
              <a:spcBef>
                <a:spcPts val="0"/>
              </a:spcBef>
              <a:spcAft>
                <a:spcPts val="0"/>
              </a:spcAft>
              <a:buClrTx/>
              <a:buSzTx/>
              <a:tabLst/>
              <a:defRPr/>
            </a:pPr>
            <a:endParaRPr kumimoji="0" lang="en-US" altLang="ja-JP" sz="1400" b="1"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p:txBody>
      </p:sp>
      <p:sp>
        <p:nvSpPr>
          <p:cNvPr id="78" name="正方形/長方形 77"/>
          <p:cNvSpPr/>
          <p:nvPr/>
        </p:nvSpPr>
        <p:spPr>
          <a:xfrm>
            <a:off x="5040031" y="4180962"/>
            <a:ext cx="926347" cy="841940"/>
          </a:xfrm>
          <a:prstGeom prst="rect">
            <a:avLst/>
          </a:prstGeom>
          <a:solidFill>
            <a:schemeClr val="accent6">
              <a:lumMod val="75000"/>
            </a:schemeClr>
          </a:solidFill>
          <a:ln w="127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smtClean="0">
              <a:latin typeface="Meiryo UI" panose="020B0604030504040204" pitchFamily="50" charset="-128"/>
              <a:ea typeface="Meiryo UI" panose="020B0604030504040204" pitchFamily="50" charset="-128"/>
            </a:endParaRPr>
          </a:p>
        </p:txBody>
      </p:sp>
      <p:sp>
        <p:nvSpPr>
          <p:cNvPr id="79" name="正方形/長方形 78"/>
          <p:cNvSpPr/>
          <p:nvPr/>
        </p:nvSpPr>
        <p:spPr>
          <a:xfrm>
            <a:off x="6192159" y="4180962"/>
            <a:ext cx="926347" cy="841940"/>
          </a:xfrm>
          <a:prstGeom prst="rect">
            <a:avLst/>
          </a:prstGeom>
          <a:solidFill>
            <a:schemeClr val="accent6">
              <a:lumMod val="75000"/>
            </a:schemeClr>
          </a:solidFill>
          <a:ln w="127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a:latin typeface="Meiryo UI" panose="020B0604030504040204" pitchFamily="50" charset="-128"/>
              <a:ea typeface="Meiryo UI" panose="020B0604030504040204" pitchFamily="50" charset="-128"/>
            </a:endParaRPr>
          </a:p>
        </p:txBody>
      </p:sp>
      <p:sp>
        <p:nvSpPr>
          <p:cNvPr id="80" name="正方形/長方形 79"/>
          <p:cNvSpPr/>
          <p:nvPr/>
        </p:nvSpPr>
        <p:spPr>
          <a:xfrm>
            <a:off x="179512" y="3947106"/>
            <a:ext cx="864816" cy="1064437"/>
          </a:xfrm>
          <a:prstGeom prst="rect">
            <a:avLst/>
          </a:prstGeom>
          <a:solidFill>
            <a:schemeClr val="accent6">
              <a:lumMod val="75000"/>
            </a:schemeClr>
          </a:solidFill>
          <a:ln w="381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a:latin typeface="Meiryo UI" panose="020B0604030504040204" pitchFamily="50" charset="-128"/>
              <a:ea typeface="Meiryo UI" panose="020B0604030504040204" pitchFamily="50" charset="-128"/>
            </a:endParaRPr>
          </a:p>
        </p:txBody>
      </p:sp>
      <p:sp>
        <p:nvSpPr>
          <p:cNvPr id="81" name="正方形/長方形 80"/>
          <p:cNvSpPr/>
          <p:nvPr/>
        </p:nvSpPr>
        <p:spPr>
          <a:xfrm>
            <a:off x="1185846" y="3947106"/>
            <a:ext cx="865345" cy="1064437"/>
          </a:xfrm>
          <a:prstGeom prst="rect">
            <a:avLst/>
          </a:prstGeom>
          <a:solidFill>
            <a:schemeClr val="accent6">
              <a:lumMod val="75000"/>
            </a:schemeClr>
          </a:solidFill>
          <a:ln w="127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a:latin typeface="Meiryo UI" panose="020B0604030504040204" pitchFamily="50" charset="-128"/>
              <a:ea typeface="Meiryo UI" panose="020B0604030504040204" pitchFamily="50" charset="-128"/>
            </a:endParaRPr>
          </a:p>
        </p:txBody>
      </p:sp>
      <p:sp>
        <p:nvSpPr>
          <p:cNvPr id="82" name="正方形/長方形 81"/>
          <p:cNvSpPr/>
          <p:nvPr/>
        </p:nvSpPr>
        <p:spPr>
          <a:xfrm>
            <a:off x="2218399" y="3959806"/>
            <a:ext cx="912912" cy="1064437"/>
          </a:xfrm>
          <a:prstGeom prst="rect">
            <a:avLst/>
          </a:prstGeom>
          <a:solidFill>
            <a:schemeClr val="accent6">
              <a:lumMod val="75000"/>
            </a:schemeClr>
          </a:solidFill>
          <a:ln w="127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a:latin typeface="Meiryo UI" panose="020B0604030504040204" pitchFamily="50" charset="-128"/>
              <a:ea typeface="Meiryo UI" panose="020B0604030504040204" pitchFamily="50" charset="-128"/>
            </a:endParaRPr>
          </a:p>
        </p:txBody>
      </p:sp>
      <p:sp>
        <p:nvSpPr>
          <p:cNvPr id="85" name="正方形/長方形 84"/>
          <p:cNvSpPr/>
          <p:nvPr/>
        </p:nvSpPr>
        <p:spPr>
          <a:xfrm>
            <a:off x="6188031" y="3940012"/>
            <a:ext cx="926346" cy="240950"/>
          </a:xfrm>
          <a:prstGeom prst="rect">
            <a:avLst/>
          </a:prstGeom>
          <a:solidFill>
            <a:schemeClr val="accent6">
              <a:lumMod val="20000"/>
              <a:lumOff val="80000"/>
            </a:schemeClr>
          </a:solidFill>
          <a:ln w="12700" cap="flat" cmpd="sng" algn="ctr">
            <a:solidFill>
              <a:srgbClr val="5B9BD5">
                <a:shade val="50000"/>
              </a:srgbClr>
            </a:solidFill>
            <a:prstDash val="dash"/>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a:p>
            <a:pPr marR="0" lvl="0" defTabSz="914400" eaLnBrk="1" fontAlgn="auto" latinLnBrk="0" hangingPunct="1">
              <a:lnSpc>
                <a:spcPct val="100000"/>
              </a:lnSpc>
              <a:spcBef>
                <a:spcPts val="0"/>
              </a:spcBef>
              <a:spcAft>
                <a:spcPts val="0"/>
              </a:spcAft>
              <a:buClrTx/>
              <a:buSzTx/>
              <a:tabLst/>
              <a:defRPr/>
            </a:pPr>
            <a:endParaRPr kumimoji="0" lang="en-US" altLang="ja-JP" sz="1400" b="1"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p:txBody>
      </p:sp>
      <p:sp>
        <p:nvSpPr>
          <p:cNvPr id="86" name="正方形/長方形 85"/>
          <p:cNvSpPr/>
          <p:nvPr/>
        </p:nvSpPr>
        <p:spPr>
          <a:xfrm>
            <a:off x="5043235" y="3940012"/>
            <a:ext cx="923143" cy="240950"/>
          </a:xfrm>
          <a:prstGeom prst="rect">
            <a:avLst/>
          </a:prstGeom>
          <a:solidFill>
            <a:schemeClr val="accent6">
              <a:lumMod val="20000"/>
              <a:lumOff val="80000"/>
            </a:schemeClr>
          </a:solidFill>
          <a:ln w="12700" cap="flat" cmpd="sng" algn="ctr">
            <a:solidFill>
              <a:srgbClr val="5B9BD5">
                <a:shade val="50000"/>
              </a:srgbClr>
            </a:solidFill>
            <a:prstDash val="dash"/>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a:p>
            <a:pPr marR="0" lvl="0" defTabSz="914400" eaLnBrk="1" fontAlgn="auto" latinLnBrk="0" hangingPunct="1">
              <a:lnSpc>
                <a:spcPct val="100000"/>
              </a:lnSpc>
              <a:spcBef>
                <a:spcPts val="0"/>
              </a:spcBef>
              <a:spcAft>
                <a:spcPts val="0"/>
              </a:spcAft>
              <a:buClrTx/>
              <a:buSzTx/>
              <a:tabLst/>
              <a:defRPr/>
            </a:pPr>
            <a:endParaRPr kumimoji="0" lang="en-US" altLang="ja-JP" sz="1400" b="1"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p:txBody>
      </p:sp>
      <p:sp>
        <p:nvSpPr>
          <p:cNvPr id="87" name="テキスト ボックス 86"/>
          <p:cNvSpPr txBox="1"/>
          <p:nvPr/>
        </p:nvSpPr>
        <p:spPr>
          <a:xfrm>
            <a:off x="5490578" y="3371042"/>
            <a:ext cx="2537806" cy="374571"/>
          </a:xfrm>
          <a:prstGeom prst="roundRect">
            <a:avLst/>
          </a:prstGeom>
          <a:noFill/>
          <a:ln>
            <a:noFill/>
          </a:ln>
        </p:spPr>
        <p:txBody>
          <a:bodyPr wrap="square" rtlCol="0">
            <a:spAutoFit/>
          </a:bodyPr>
          <a:lstStyle/>
          <a:p>
            <a:pPr algn="ct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集約に</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よる効率性を追求</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テキスト ボックス 87"/>
          <p:cNvSpPr txBox="1"/>
          <p:nvPr/>
        </p:nvSpPr>
        <p:spPr>
          <a:xfrm>
            <a:off x="7320467" y="4204085"/>
            <a:ext cx="1729508" cy="996017"/>
          </a:xfrm>
          <a:prstGeom prst="roundRect">
            <a:avLst/>
          </a:prstGeom>
          <a:noFill/>
          <a:ln>
            <a:noFill/>
          </a:ln>
        </p:spPr>
        <p:txBody>
          <a:bodyPr wrap="square" rtlCol="0">
            <a:spAutoFit/>
          </a:bodyPr>
          <a:lstStyle/>
          <a:p>
            <a:pPr lvl="0">
              <a:defRPr/>
            </a:pPr>
            <a:r>
              <a:rPr kumimoji="0" lang="ja-JP" altLang="en-US" sz="1050" b="1" kern="0" dirty="0">
                <a:latin typeface="Meiryo UI" panose="020B0604030504040204" pitchFamily="50" charset="-128"/>
                <a:ea typeface="Meiryo UI" panose="020B0604030504040204" pitchFamily="50" charset="-128"/>
              </a:rPr>
              <a:t>○</a:t>
            </a:r>
            <a:r>
              <a:rPr kumimoji="0" lang="ja-JP" altLang="en-US" sz="1050" b="1" kern="0" dirty="0" smtClean="0">
                <a:latin typeface="Meiryo UI" panose="020B0604030504040204" pitchFamily="50" charset="-128"/>
                <a:ea typeface="Meiryo UI" panose="020B0604030504040204" pitchFamily="50" charset="-128"/>
              </a:rPr>
              <a:t>戸籍・保険年金</a:t>
            </a:r>
            <a:endParaRPr kumimoji="0" lang="en-US" altLang="ja-JP" sz="1050" b="1" kern="0" dirty="0" smtClean="0">
              <a:latin typeface="Meiryo UI" panose="020B0604030504040204" pitchFamily="50" charset="-128"/>
              <a:ea typeface="Meiryo UI" panose="020B0604030504040204" pitchFamily="50" charset="-128"/>
            </a:endParaRPr>
          </a:p>
          <a:p>
            <a:pPr lvl="0">
              <a:defRPr/>
            </a:pPr>
            <a:r>
              <a:rPr kumimoji="0" lang="en-US" altLang="ja-JP" sz="1050" b="1" kern="0" dirty="0">
                <a:latin typeface="Meiryo UI" panose="020B0604030504040204" pitchFamily="50" charset="-128"/>
                <a:ea typeface="Meiryo UI" panose="020B0604030504040204" pitchFamily="50" charset="-128"/>
              </a:rPr>
              <a:t> </a:t>
            </a:r>
            <a:r>
              <a:rPr kumimoji="0" lang="en-US" altLang="ja-JP" sz="1050" b="1" kern="0" dirty="0" smtClean="0">
                <a:latin typeface="Meiryo UI" panose="020B0604030504040204" pitchFamily="50" charset="-128"/>
                <a:ea typeface="Meiryo UI" panose="020B0604030504040204" pitchFamily="50" charset="-128"/>
              </a:rPr>
              <a:t>  </a:t>
            </a:r>
            <a:r>
              <a:rPr kumimoji="0" lang="ja-JP" altLang="en-US" sz="1050" b="1" kern="0" dirty="0" smtClean="0">
                <a:latin typeface="Meiryo UI" panose="020B0604030504040204" pitchFamily="50" charset="-128"/>
                <a:ea typeface="Meiryo UI" panose="020B0604030504040204" pitchFamily="50" charset="-128"/>
              </a:rPr>
              <a:t>等窓口</a:t>
            </a:r>
            <a:endParaRPr kumimoji="0" lang="en-US" altLang="ja-JP" sz="1050" b="1" kern="0" dirty="0">
              <a:latin typeface="Meiryo UI" panose="020B0604030504040204" pitchFamily="50" charset="-128"/>
              <a:ea typeface="Meiryo UI" panose="020B0604030504040204" pitchFamily="50" charset="-128"/>
            </a:endParaRPr>
          </a:p>
          <a:p>
            <a:pPr lvl="0">
              <a:defRPr/>
            </a:pPr>
            <a:r>
              <a:rPr kumimoji="0" lang="ja-JP" altLang="en-US" sz="1050" b="1" kern="0" dirty="0">
                <a:latin typeface="Meiryo UI" panose="020B0604030504040204" pitchFamily="50" charset="-128"/>
                <a:ea typeface="Meiryo UI" panose="020B0604030504040204" pitchFamily="50" charset="-128"/>
              </a:rPr>
              <a:t>○</a:t>
            </a:r>
            <a:r>
              <a:rPr kumimoji="0" lang="ja-JP" altLang="en-US" sz="1050" b="1" kern="0" dirty="0" smtClean="0">
                <a:latin typeface="Meiryo UI" panose="020B0604030504040204" pitchFamily="50" charset="-128"/>
                <a:ea typeface="Meiryo UI" panose="020B0604030504040204" pitchFamily="50" charset="-128"/>
              </a:rPr>
              <a:t>保健福祉</a:t>
            </a:r>
            <a:endParaRPr kumimoji="0" lang="en-US" altLang="ja-JP" sz="1050" b="1" kern="0" dirty="0" smtClean="0">
              <a:latin typeface="Meiryo UI" panose="020B0604030504040204" pitchFamily="50" charset="-128"/>
              <a:ea typeface="Meiryo UI" panose="020B0604030504040204" pitchFamily="50" charset="-128"/>
            </a:endParaRPr>
          </a:p>
          <a:p>
            <a:pPr>
              <a:defRPr/>
            </a:pPr>
            <a:r>
              <a:rPr kumimoji="0" lang="ja-JP" altLang="en-US" sz="1050" b="1" kern="0" dirty="0" smtClean="0">
                <a:latin typeface="Meiryo UI" panose="020B0604030504040204" pitchFamily="50" charset="-128"/>
                <a:ea typeface="Meiryo UI" panose="020B0604030504040204" pitchFamily="50" charset="-128"/>
              </a:rPr>
              <a:t>○地域自治区内の</a:t>
            </a:r>
            <a:endParaRPr kumimoji="0" lang="en-US" altLang="ja-JP" sz="1050" b="1" kern="0" dirty="0" smtClean="0">
              <a:latin typeface="Meiryo UI" panose="020B0604030504040204" pitchFamily="50" charset="-128"/>
              <a:ea typeface="Meiryo UI" panose="020B0604030504040204" pitchFamily="50" charset="-128"/>
            </a:endParaRPr>
          </a:p>
          <a:p>
            <a:pPr>
              <a:defRPr/>
            </a:pPr>
            <a:r>
              <a:rPr kumimoji="0" lang="en-US" altLang="ja-JP" sz="1050" b="1" kern="0" dirty="0">
                <a:latin typeface="Meiryo UI" panose="020B0604030504040204" pitchFamily="50" charset="-128"/>
                <a:ea typeface="Meiryo UI" panose="020B0604030504040204" pitchFamily="50" charset="-128"/>
              </a:rPr>
              <a:t> </a:t>
            </a:r>
            <a:r>
              <a:rPr kumimoji="0" lang="en-US" altLang="ja-JP" sz="1050" b="1" kern="0" dirty="0" smtClean="0">
                <a:latin typeface="Meiryo UI" panose="020B0604030504040204" pitchFamily="50" charset="-128"/>
                <a:ea typeface="Meiryo UI" panose="020B0604030504040204" pitchFamily="50" charset="-128"/>
              </a:rPr>
              <a:t>  </a:t>
            </a:r>
            <a:r>
              <a:rPr kumimoji="0" lang="ja-JP" altLang="en-US" sz="1050" b="1" kern="0" dirty="0" smtClean="0">
                <a:latin typeface="Meiryo UI" panose="020B0604030504040204" pitchFamily="50" charset="-128"/>
                <a:ea typeface="Meiryo UI" panose="020B0604030504040204" pitchFamily="50" charset="-128"/>
              </a:rPr>
              <a:t>地域活動支援</a:t>
            </a:r>
            <a:endParaRPr kumimoji="0" lang="en-US" altLang="ja-JP" sz="1050" b="1" kern="0" dirty="0">
              <a:latin typeface="Meiryo UI" panose="020B0604030504040204" pitchFamily="50" charset="-128"/>
              <a:ea typeface="Meiryo UI" panose="020B0604030504040204" pitchFamily="50" charset="-128"/>
            </a:endParaRPr>
          </a:p>
        </p:txBody>
      </p:sp>
      <p:sp>
        <p:nvSpPr>
          <p:cNvPr id="89" name="右中かっこ 88"/>
          <p:cNvSpPr/>
          <p:nvPr/>
        </p:nvSpPr>
        <p:spPr>
          <a:xfrm>
            <a:off x="7173030" y="4196614"/>
            <a:ext cx="207282" cy="784481"/>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6" name="正方形/長方形 95"/>
          <p:cNvSpPr/>
          <p:nvPr/>
        </p:nvSpPr>
        <p:spPr>
          <a:xfrm>
            <a:off x="3958979" y="3456861"/>
            <a:ext cx="896224" cy="116163"/>
          </a:xfrm>
          <a:prstGeom prst="rect">
            <a:avLst/>
          </a:prstGeom>
          <a:solidFill>
            <a:schemeClr val="bg1"/>
          </a:solidFill>
          <a:ln w="9525" cap="flat" cmpd="sng" algn="ctr">
            <a:solidFill>
              <a:srgbClr val="5B9BD5">
                <a:shade val="50000"/>
              </a:srgbClr>
            </a:solidFill>
            <a:prstDash val="dash"/>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a:p>
            <a:pPr marR="0" lvl="0" defTabSz="914400" eaLnBrk="1" fontAlgn="auto" latinLnBrk="0" hangingPunct="1">
              <a:lnSpc>
                <a:spcPct val="100000"/>
              </a:lnSpc>
              <a:spcBef>
                <a:spcPts val="0"/>
              </a:spcBef>
              <a:spcAft>
                <a:spcPts val="0"/>
              </a:spcAft>
              <a:buClrTx/>
              <a:buSzTx/>
              <a:tabLst/>
              <a:defRPr/>
            </a:pPr>
            <a:endParaRPr kumimoji="0" lang="en-US" altLang="ja-JP" sz="1400" b="1"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p:txBody>
      </p:sp>
      <p:cxnSp>
        <p:nvCxnSpPr>
          <p:cNvPr id="40" name="直線矢印コネクタ 39"/>
          <p:cNvCxnSpPr/>
          <p:nvPr/>
        </p:nvCxnSpPr>
        <p:spPr>
          <a:xfrm>
            <a:off x="4716016" y="3471975"/>
            <a:ext cx="0" cy="10103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直線矢印コネクタ 40"/>
          <p:cNvCxnSpPr>
            <a:stCxn id="96" idx="0"/>
            <a:endCxn id="96" idx="2"/>
          </p:cNvCxnSpPr>
          <p:nvPr/>
        </p:nvCxnSpPr>
        <p:spPr>
          <a:xfrm>
            <a:off x="4407091" y="3456861"/>
            <a:ext cx="0" cy="11616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直線矢印コネクタ 41"/>
          <p:cNvCxnSpPr/>
          <p:nvPr/>
        </p:nvCxnSpPr>
        <p:spPr>
          <a:xfrm>
            <a:off x="4139952" y="3456861"/>
            <a:ext cx="0" cy="11614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3958978" y="3990784"/>
            <a:ext cx="900000" cy="0"/>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3960032" y="3789048"/>
            <a:ext cx="900000" cy="0"/>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99" name="カギ線コネクタ 98"/>
          <p:cNvCxnSpPr>
            <a:stCxn id="4" idx="4"/>
            <a:endCxn id="96" idx="3"/>
          </p:cNvCxnSpPr>
          <p:nvPr/>
        </p:nvCxnSpPr>
        <p:spPr>
          <a:xfrm rot="5400000">
            <a:off x="4911550" y="3314696"/>
            <a:ext cx="143901" cy="256593"/>
          </a:xfrm>
          <a:prstGeom prst="bentConnector2">
            <a:avLst/>
          </a:prstGeom>
          <a:ln>
            <a:tailEnd type="arrow"/>
          </a:ln>
        </p:spPr>
        <p:style>
          <a:lnRef idx="1">
            <a:schemeClr val="accent1"/>
          </a:lnRef>
          <a:fillRef idx="0">
            <a:schemeClr val="accent1"/>
          </a:fillRef>
          <a:effectRef idx="0">
            <a:schemeClr val="accent1"/>
          </a:effectRef>
          <a:fontRef idx="minor">
            <a:schemeClr val="tx1"/>
          </a:fontRef>
        </p:style>
      </p:cxnSp>
      <p:sp>
        <p:nvSpPr>
          <p:cNvPr id="43" name="角丸四角形 42"/>
          <p:cNvSpPr/>
          <p:nvPr/>
        </p:nvSpPr>
        <p:spPr>
          <a:xfrm>
            <a:off x="3635367" y="2852936"/>
            <a:ext cx="5312152" cy="3024336"/>
          </a:xfrm>
          <a:prstGeom prst="roundRect">
            <a:avLst>
              <a:gd name="adj" fmla="val 8898"/>
            </a:avLst>
          </a:prstGeom>
          <a:noFill/>
          <a:ln w="57150" cap="flat" cmpd="sng" algn="ctr">
            <a:solidFill>
              <a:srgbClr val="FF0000"/>
            </a:solidFill>
            <a:prstDash val="sys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smtClean="0">
              <a:ln>
                <a:noFill/>
              </a:ln>
              <a:solidFill>
                <a:prstClr val="black"/>
              </a:solidFill>
              <a:effectLst/>
              <a:uLnTx/>
              <a:uFillTx/>
              <a:latin typeface="Calibri" panose="020F0502020204030204"/>
              <a:ea typeface="ＭＳ Ｐゴシック"/>
              <a:cs typeface="+mn-cs"/>
            </a:endParaRPr>
          </a:p>
        </p:txBody>
      </p:sp>
      <p:sp>
        <p:nvSpPr>
          <p:cNvPr id="4" name="円/楕円 3"/>
          <p:cNvSpPr/>
          <p:nvPr/>
        </p:nvSpPr>
        <p:spPr>
          <a:xfrm>
            <a:off x="4499463" y="3086813"/>
            <a:ext cx="1224665" cy="284229"/>
          </a:xfrm>
          <a:prstGeom prst="ellipse">
            <a:avLst/>
          </a:prstGeom>
          <a:ln>
            <a:solidFill>
              <a:schemeClr val="accent5">
                <a:lumMod val="40000"/>
                <a:lumOff val="60000"/>
              </a:schemeClr>
            </a:solidFill>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集約効果</a:t>
            </a:r>
          </a:p>
        </p:txBody>
      </p:sp>
      <p:sp>
        <p:nvSpPr>
          <p:cNvPr id="72" name="テキスト ボックス 71"/>
          <p:cNvSpPr txBox="1"/>
          <p:nvPr/>
        </p:nvSpPr>
        <p:spPr bwMode="ltGray">
          <a:xfrm>
            <a:off x="5724128" y="2636912"/>
            <a:ext cx="1872208" cy="374571"/>
          </a:xfrm>
          <a:prstGeom prst="roundRect">
            <a:avLst/>
          </a:prstGeom>
          <a:solidFill>
            <a:schemeClr val="bg1"/>
          </a:solidFill>
          <a:ln>
            <a:noFill/>
          </a:ln>
        </p:spPr>
        <p:txBody>
          <a:bodyPr wrap="square" rtlCol="0">
            <a:spAutoFit/>
          </a:bodyPr>
          <a:lstStyle/>
          <a:p>
            <a:pPr algn="ct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総合区（８区）</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３　総合区にふさわしい組織体制の構築＜効果的・効率的な職員配置＞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51" name="テキスト ボックス 50"/>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（２）窓口サービスの維持に留意した上で、合区による効率性を追求</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正方形/長方形 27"/>
          <p:cNvSpPr>
            <a:spLocks noChangeArrowheads="1"/>
          </p:cNvSpPr>
          <p:nvPr/>
        </p:nvSpPr>
        <p:spPr bwMode="auto">
          <a:xfrm>
            <a:off x="8100392" y="8337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48" name="テキスト ボックス 47"/>
          <p:cNvSpPr txBox="1"/>
          <p:nvPr/>
        </p:nvSpPr>
        <p:spPr>
          <a:xfrm>
            <a:off x="7351792" y="3896673"/>
            <a:ext cx="1729508" cy="289441"/>
          </a:xfrm>
          <a:prstGeom prst="roundRect">
            <a:avLst/>
          </a:prstGeom>
          <a:noFill/>
          <a:ln>
            <a:noFill/>
          </a:ln>
        </p:spPr>
        <p:txBody>
          <a:bodyPr wrap="square" rtlCol="0">
            <a:spAutoFit/>
          </a:bodyPr>
          <a:lstStyle/>
          <a:p>
            <a:pPr lvl="0">
              <a:defRPr/>
            </a:pPr>
            <a:r>
              <a:rPr kumimoji="0" lang="ja-JP" altLang="en-US" sz="1050" b="1" kern="0" dirty="0" smtClean="0">
                <a:latin typeface="Meiryo UI" panose="020B0604030504040204" pitchFamily="50" charset="-128"/>
                <a:ea typeface="Meiryo UI" panose="020B0604030504040204" pitchFamily="50" charset="-128"/>
              </a:rPr>
              <a:t>○総務系の事務等</a:t>
            </a:r>
            <a:endParaRPr kumimoji="0" lang="en-US" altLang="ja-JP" sz="1050" b="1" kern="0" dirty="0">
              <a:latin typeface="Meiryo UI" panose="020B0604030504040204" pitchFamily="50" charset="-128"/>
              <a:ea typeface="Meiryo UI" panose="020B0604030504040204" pitchFamily="50" charset="-128"/>
            </a:endParaRPr>
          </a:p>
        </p:txBody>
      </p:sp>
      <p:sp>
        <p:nvSpPr>
          <p:cNvPr id="53" name="右中かっこ 52"/>
          <p:cNvSpPr/>
          <p:nvPr/>
        </p:nvSpPr>
        <p:spPr>
          <a:xfrm>
            <a:off x="7164288" y="3971108"/>
            <a:ext cx="196794" cy="177971"/>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Tree>
    <p:extLst>
      <p:ext uri="{BB962C8B-B14F-4D97-AF65-F5344CB8AC3E}">
        <p14:creationId xmlns:p14="http://schemas.microsoft.com/office/powerpoint/2010/main" xmlns="" val="343328391"/>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107504" y="669032"/>
            <a:ext cx="8957667" cy="1737026"/>
          </a:xfrm>
          <a:prstGeom prst="rect">
            <a:avLst/>
          </a:prstGeom>
          <a:solidFill>
            <a:schemeClr val="accent6">
              <a:lumMod val="40000"/>
              <a:lumOff val="60000"/>
            </a:schemeClr>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tx1"/>
                </a:solidFill>
                <a:latin typeface="Meiryo UI" pitchFamily="50" charset="-128"/>
                <a:ea typeface="Meiryo UI" pitchFamily="50" charset="-128"/>
                <a:cs typeface="Meiryo UI" pitchFamily="50" charset="-128"/>
              </a:rPr>
              <a:t>◆　局と総合区及び総合区役所と地域自治区事務所の事務分担を踏まえ算定</a:t>
            </a:r>
            <a:endParaRPr lang="en-US" altLang="ja-JP" sz="1600" b="1" dirty="0" smtClean="0">
              <a:solidFill>
                <a:schemeClr val="tx1"/>
              </a:solidFill>
              <a:latin typeface="Meiryo UI" pitchFamily="50" charset="-128"/>
              <a:ea typeface="Meiryo UI" pitchFamily="50" charset="-128"/>
              <a:cs typeface="Meiryo UI" pitchFamily="50" charset="-128"/>
            </a:endParaRPr>
          </a:p>
          <a:p>
            <a:endParaRPr lang="en-US" altLang="ja-JP" sz="400" b="1" dirty="0" smtClean="0">
              <a:solidFill>
                <a:schemeClr val="tx1"/>
              </a:solidFill>
              <a:latin typeface="Meiryo UI" pitchFamily="50" charset="-128"/>
              <a:ea typeface="Meiryo UI" pitchFamily="50" charset="-128"/>
              <a:cs typeface="Meiryo UI" pitchFamily="50" charset="-128"/>
            </a:endParaRPr>
          </a:p>
          <a:p>
            <a:r>
              <a:rPr lang="ja-JP" altLang="en-US" sz="1400" b="1" dirty="0" smtClean="0">
                <a:solidFill>
                  <a:schemeClr val="tx1"/>
                </a:solidFill>
                <a:latin typeface="Meiryo UI" pitchFamily="50" charset="-128"/>
                <a:ea typeface="Meiryo UI" pitchFamily="50" charset="-128"/>
                <a:cs typeface="Meiryo UI" pitchFamily="50" charset="-128"/>
              </a:rPr>
              <a:t>　○ </a:t>
            </a:r>
            <a:r>
              <a:rPr lang="ja-JP" altLang="en-US" sz="1400" dirty="0" smtClean="0">
                <a:solidFill>
                  <a:schemeClr val="tx1"/>
                </a:solidFill>
                <a:latin typeface="Meiryo UI" pitchFamily="50" charset="-128"/>
                <a:ea typeface="Meiryo UI" pitchFamily="50" charset="-128"/>
                <a:cs typeface="Meiryo UI" pitchFamily="50" charset="-128"/>
              </a:rPr>
              <a:t>平成</a:t>
            </a:r>
            <a:r>
              <a:rPr lang="en-US" altLang="ja-JP" sz="1400" dirty="0" smtClean="0">
                <a:solidFill>
                  <a:schemeClr val="tx1"/>
                </a:solidFill>
                <a:latin typeface="Meiryo UI" pitchFamily="50" charset="-128"/>
                <a:ea typeface="Meiryo UI" pitchFamily="50" charset="-128"/>
                <a:cs typeface="Meiryo UI" pitchFamily="50" charset="-128"/>
              </a:rPr>
              <a:t>28</a:t>
            </a:r>
            <a:r>
              <a:rPr lang="ja-JP" altLang="en-US" sz="1400" dirty="0" smtClean="0">
                <a:solidFill>
                  <a:schemeClr val="tx1"/>
                </a:solidFill>
                <a:latin typeface="Meiryo UI" pitchFamily="50" charset="-128"/>
                <a:ea typeface="Meiryo UI" pitchFamily="50" charset="-128"/>
                <a:cs typeface="Meiryo UI" pitchFamily="50" charset="-128"/>
              </a:rPr>
              <a:t>年度実施の事務事業調査による事業別の従事人員を基に、必要な職員数を算定</a:t>
            </a:r>
            <a:endParaRPr lang="en-US" altLang="ja-JP" sz="1400" dirty="0" smtClean="0">
              <a:solidFill>
                <a:schemeClr val="tx1"/>
              </a:solidFill>
              <a:latin typeface="Meiryo UI" pitchFamily="50" charset="-128"/>
              <a:ea typeface="Meiryo UI" pitchFamily="50" charset="-128"/>
              <a:cs typeface="Meiryo UI" pitchFamily="50" charset="-128"/>
            </a:endParaRPr>
          </a:p>
          <a:p>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業務を集約する場合は</a:t>
            </a:r>
            <a:r>
              <a:rPr lang="ja-JP" altLang="en-US" sz="1400" b="1" dirty="0" smtClean="0">
                <a:solidFill>
                  <a:schemeClr val="tx1"/>
                </a:solidFill>
                <a:latin typeface="Meiryo UI" pitchFamily="50" charset="-128"/>
                <a:ea typeface="Meiryo UI" pitchFamily="50" charset="-128"/>
                <a:cs typeface="Meiryo UI" pitchFamily="50" charset="-128"/>
              </a:rPr>
              <a:t>スケールメリット（集約率）</a:t>
            </a:r>
            <a:r>
              <a:rPr lang="ja-JP" altLang="en-US" sz="1400" dirty="0" smtClean="0">
                <a:solidFill>
                  <a:schemeClr val="tx1"/>
                </a:solidFill>
                <a:latin typeface="Meiryo UI" pitchFamily="50" charset="-128"/>
                <a:ea typeface="Meiryo UI" pitchFamily="50" charset="-128"/>
                <a:cs typeface="Meiryo UI" pitchFamily="50" charset="-128"/>
              </a:rPr>
              <a:t>、複数箇所に分散する場合は</a:t>
            </a:r>
            <a:r>
              <a:rPr lang="ja-JP" altLang="en-US" sz="1400" b="1" dirty="0" smtClean="0">
                <a:solidFill>
                  <a:schemeClr val="tx1"/>
                </a:solidFill>
                <a:latin typeface="Meiryo UI" pitchFamily="50" charset="-128"/>
                <a:ea typeface="Meiryo UI" pitchFamily="50" charset="-128"/>
                <a:cs typeface="Meiryo UI" pitchFamily="50" charset="-128"/>
              </a:rPr>
              <a:t>スケールデメリット（分散率）</a:t>
            </a:r>
            <a:r>
              <a:rPr lang="ja-JP" altLang="en-US" sz="1400" dirty="0">
                <a:solidFill>
                  <a:schemeClr val="tx1"/>
                </a:solidFill>
                <a:latin typeface="Meiryo UI" pitchFamily="50" charset="-128"/>
                <a:ea typeface="Meiryo UI" pitchFamily="50" charset="-128"/>
                <a:cs typeface="Meiryo UI" pitchFamily="50" charset="-128"/>
              </a:rPr>
              <a:t>で</a:t>
            </a:r>
            <a:r>
              <a:rPr lang="ja-JP" altLang="en-US" sz="1400" dirty="0" smtClean="0">
                <a:solidFill>
                  <a:schemeClr val="tx1"/>
                </a:solidFill>
                <a:latin typeface="Meiryo UI" pitchFamily="50" charset="-128"/>
                <a:ea typeface="Meiryo UI" pitchFamily="50" charset="-128"/>
                <a:cs typeface="Meiryo UI" pitchFamily="50" charset="-128"/>
              </a:rPr>
              <a:t>補正</a:t>
            </a:r>
            <a:endParaRPr lang="en-US" altLang="ja-JP" sz="1400" dirty="0" smtClean="0">
              <a:solidFill>
                <a:schemeClr val="tx1"/>
              </a:solidFill>
              <a:latin typeface="Meiryo UI" pitchFamily="50" charset="-128"/>
              <a:ea typeface="Meiryo UI" pitchFamily="50" charset="-128"/>
              <a:cs typeface="Meiryo UI" pitchFamily="50" charset="-128"/>
            </a:endParaRPr>
          </a:p>
          <a:p>
            <a:r>
              <a:rPr lang="ja-JP" altLang="en-US" sz="400" b="1" dirty="0">
                <a:solidFill>
                  <a:schemeClr val="tx1"/>
                </a:solidFill>
                <a:latin typeface="Meiryo UI" pitchFamily="50" charset="-128"/>
                <a:ea typeface="Meiryo UI" pitchFamily="50" charset="-128"/>
                <a:cs typeface="Meiryo UI" pitchFamily="50" charset="-128"/>
              </a:rPr>
              <a:t>　</a:t>
            </a:r>
            <a:r>
              <a:rPr lang="ja-JP" altLang="en-US" sz="400" b="1" dirty="0" smtClean="0">
                <a:solidFill>
                  <a:schemeClr val="tx1"/>
                </a:solidFill>
                <a:latin typeface="Meiryo UI" pitchFamily="50" charset="-128"/>
                <a:ea typeface="Meiryo UI" pitchFamily="50" charset="-128"/>
                <a:cs typeface="Meiryo UI" pitchFamily="50" charset="-128"/>
              </a:rPr>
              <a:t>　　</a:t>
            </a:r>
            <a:endParaRPr lang="en-US" altLang="ja-JP" sz="400" b="1" dirty="0" smtClean="0">
              <a:solidFill>
                <a:schemeClr val="tx1"/>
              </a:solidFill>
              <a:latin typeface="Meiryo UI" pitchFamily="50" charset="-128"/>
              <a:ea typeface="Meiryo UI" pitchFamily="50" charset="-128"/>
              <a:cs typeface="Meiryo UI" pitchFamily="50" charset="-128"/>
            </a:endParaRPr>
          </a:p>
          <a:p>
            <a:r>
              <a:rPr lang="ja-JP" altLang="en-US" sz="1600" b="1" dirty="0" smtClean="0">
                <a:solidFill>
                  <a:schemeClr val="tx1"/>
                </a:solidFill>
                <a:latin typeface="Meiryo UI" pitchFamily="50" charset="-128"/>
                <a:ea typeface="Meiryo UI" pitchFamily="50" charset="-128"/>
                <a:cs typeface="Meiryo UI" pitchFamily="50" charset="-128"/>
              </a:rPr>
              <a:t>　</a:t>
            </a:r>
            <a:r>
              <a:rPr lang="en-US" altLang="ja-JP" sz="1600" b="1" dirty="0" smtClean="0">
                <a:solidFill>
                  <a:schemeClr val="tx1"/>
                </a:solidFill>
                <a:latin typeface="Meiryo UI" pitchFamily="50" charset="-128"/>
                <a:ea typeface="Meiryo UI" pitchFamily="50" charset="-128"/>
                <a:cs typeface="Meiryo UI" pitchFamily="50" charset="-128"/>
              </a:rPr>
              <a:t>【</a:t>
            </a:r>
            <a:r>
              <a:rPr lang="ja-JP" altLang="en-US" sz="1600" b="1" dirty="0" smtClean="0">
                <a:solidFill>
                  <a:schemeClr val="tx1"/>
                </a:solidFill>
                <a:latin typeface="Meiryo UI" pitchFamily="50" charset="-128"/>
                <a:ea typeface="Meiryo UI" pitchFamily="50" charset="-128"/>
                <a:cs typeface="Meiryo UI" pitchFamily="50" charset="-128"/>
              </a:rPr>
              <a:t>Ｈ</a:t>
            </a:r>
            <a:r>
              <a:rPr lang="en-US" altLang="ja-JP" sz="1600" b="1" dirty="0" smtClean="0">
                <a:solidFill>
                  <a:schemeClr val="tx1"/>
                </a:solidFill>
                <a:latin typeface="Meiryo UI" pitchFamily="50" charset="-128"/>
                <a:ea typeface="Meiryo UI" pitchFamily="50" charset="-128"/>
                <a:cs typeface="Meiryo UI" pitchFamily="50" charset="-128"/>
              </a:rPr>
              <a:t>19</a:t>
            </a:r>
            <a:r>
              <a:rPr lang="ja-JP" altLang="en-US" sz="1600" b="1" dirty="0" smtClean="0">
                <a:solidFill>
                  <a:schemeClr val="tx1"/>
                </a:solidFill>
                <a:latin typeface="Meiryo UI" pitchFamily="50" charset="-128"/>
                <a:ea typeface="Meiryo UI" pitchFamily="50" charset="-128"/>
                <a:cs typeface="Meiryo UI" pitchFamily="50" charset="-128"/>
              </a:rPr>
              <a:t>年度市税事務所の統合の事例</a:t>
            </a:r>
            <a:r>
              <a:rPr lang="en-US" altLang="ja-JP" sz="1600" b="1" dirty="0" smtClean="0">
                <a:solidFill>
                  <a:schemeClr val="tx1"/>
                </a:solidFill>
                <a:latin typeface="Meiryo UI" pitchFamily="50" charset="-128"/>
                <a:ea typeface="Meiryo UI" pitchFamily="50" charset="-128"/>
                <a:cs typeface="Meiryo UI" pitchFamily="50" charset="-128"/>
              </a:rPr>
              <a:t>】</a:t>
            </a:r>
            <a:r>
              <a:rPr lang="ja-JP" altLang="en-US" sz="1600" b="1" dirty="0" smtClean="0">
                <a:solidFill>
                  <a:schemeClr val="tx1"/>
                </a:solidFill>
                <a:latin typeface="Meiryo UI" pitchFamily="50" charset="-128"/>
                <a:ea typeface="Meiryo UI" pitchFamily="50" charset="-128"/>
                <a:cs typeface="Meiryo UI" pitchFamily="50" charset="-128"/>
              </a:rPr>
              <a:t>を活用</a:t>
            </a:r>
            <a:endParaRPr lang="en-US" altLang="ja-JP" sz="1600" b="1" dirty="0" smtClean="0">
              <a:solidFill>
                <a:schemeClr val="tx1"/>
              </a:solidFill>
              <a:latin typeface="Meiryo UI" pitchFamily="50" charset="-128"/>
              <a:ea typeface="Meiryo UI" pitchFamily="50" charset="-128"/>
              <a:cs typeface="Meiryo UI" pitchFamily="50" charset="-128"/>
            </a:endParaRPr>
          </a:p>
          <a:p>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24</a:t>
            </a:r>
            <a:r>
              <a:rPr lang="ja-JP" altLang="en-US" sz="1400" dirty="0" smtClean="0">
                <a:solidFill>
                  <a:schemeClr val="tx1"/>
                </a:solidFill>
                <a:latin typeface="Meiryo UI" pitchFamily="50" charset="-128"/>
                <a:ea typeface="Meiryo UI" pitchFamily="50" charset="-128"/>
                <a:cs typeface="Meiryo UI" pitchFamily="50" charset="-128"/>
              </a:rPr>
              <a:t>区役所（</a:t>
            </a:r>
            <a:r>
              <a:rPr lang="ja-JP" altLang="en-US" sz="1400" dirty="0">
                <a:solidFill>
                  <a:schemeClr val="tx1"/>
                </a:solidFill>
                <a:latin typeface="Meiryo UI" pitchFamily="50" charset="-128"/>
                <a:ea typeface="Meiryo UI" pitchFamily="50" charset="-128"/>
                <a:cs typeface="Meiryo UI" pitchFamily="50" charset="-128"/>
              </a:rPr>
              <a:t>職員</a:t>
            </a:r>
            <a:r>
              <a:rPr lang="ja-JP" altLang="en-US" sz="1400" dirty="0" smtClean="0">
                <a:solidFill>
                  <a:schemeClr val="tx1"/>
                </a:solidFill>
                <a:latin typeface="Meiryo UI" pitchFamily="50" charset="-128"/>
                <a:ea typeface="Meiryo UI" pitchFamily="50" charset="-128"/>
                <a:cs typeface="Meiryo UI" pitchFamily="50" charset="-128"/>
              </a:rPr>
              <a:t>数</a:t>
            </a:r>
            <a:r>
              <a:rPr lang="en-US" altLang="ja-JP" sz="1400" dirty="0" smtClean="0">
                <a:solidFill>
                  <a:schemeClr val="tx1"/>
                </a:solidFill>
                <a:latin typeface="Meiryo UI" pitchFamily="50" charset="-128"/>
                <a:ea typeface="Meiryo UI" pitchFamily="50" charset="-128"/>
                <a:cs typeface="Meiryo UI" pitchFamily="50" charset="-128"/>
              </a:rPr>
              <a:t>1,227</a:t>
            </a:r>
            <a:r>
              <a:rPr lang="ja-JP" altLang="en-US" sz="1400" dirty="0" smtClean="0">
                <a:solidFill>
                  <a:schemeClr val="tx1"/>
                </a:solidFill>
                <a:latin typeface="Meiryo UI" pitchFamily="50" charset="-128"/>
                <a:ea typeface="Meiryo UI" pitchFamily="50" charset="-128"/>
                <a:cs typeface="Meiryo UI" pitchFamily="50" charset="-128"/>
              </a:rPr>
              <a:t>人</a:t>
            </a:r>
            <a:r>
              <a:rPr lang="ja-JP" altLang="en-US" sz="1400" dirty="0">
                <a:solidFill>
                  <a:schemeClr val="tx1"/>
                </a:solidFill>
                <a:latin typeface="Meiryo UI" pitchFamily="50" charset="-128"/>
                <a:ea typeface="Meiryo UI" pitchFamily="50" charset="-128"/>
                <a:cs typeface="Meiryo UI" pitchFamily="50" charset="-128"/>
              </a:rPr>
              <a:t>）</a:t>
            </a:r>
            <a:r>
              <a:rPr lang="ja-JP" altLang="en-US" sz="1400" dirty="0" smtClean="0">
                <a:solidFill>
                  <a:schemeClr val="tx1"/>
                </a:solidFill>
                <a:latin typeface="Meiryo UI" pitchFamily="50" charset="-128"/>
                <a:ea typeface="Meiryo UI" pitchFamily="50" charset="-128"/>
                <a:cs typeface="Meiryo UI" pitchFamily="50" charset="-128"/>
              </a:rPr>
              <a:t>→６市税事務所（職員数</a:t>
            </a:r>
            <a:r>
              <a:rPr lang="en-US" altLang="ja-JP" sz="1400" dirty="0" smtClean="0">
                <a:solidFill>
                  <a:schemeClr val="tx1"/>
                </a:solidFill>
                <a:latin typeface="Meiryo UI" pitchFamily="50" charset="-128"/>
                <a:ea typeface="Meiryo UI" pitchFamily="50" charset="-128"/>
                <a:cs typeface="Meiryo UI" pitchFamily="50" charset="-128"/>
              </a:rPr>
              <a:t>942</a:t>
            </a:r>
            <a:r>
              <a:rPr lang="ja-JP" altLang="en-US" sz="1400" dirty="0" smtClean="0">
                <a:solidFill>
                  <a:schemeClr val="tx1"/>
                </a:solidFill>
                <a:latin typeface="Meiryo UI" pitchFamily="50" charset="-128"/>
                <a:ea typeface="Meiryo UI" pitchFamily="50" charset="-128"/>
                <a:cs typeface="Meiryo UI" pitchFamily="50" charset="-128"/>
              </a:rPr>
              <a:t>人）</a:t>
            </a:r>
            <a:endParaRPr lang="en-US" altLang="ja-JP" sz="1400" dirty="0" smtClean="0">
              <a:solidFill>
                <a:schemeClr val="tx1"/>
              </a:solidFill>
              <a:latin typeface="Meiryo UI" pitchFamily="50" charset="-128"/>
              <a:ea typeface="Meiryo UI" pitchFamily="50" charset="-128"/>
              <a:cs typeface="Meiryo UI" pitchFamily="50" charset="-128"/>
            </a:endParaRPr>
          </a:p>
          <a:p>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⇒設置箇所数が４分の１になる際に約</a:t>
            </a:r>
            <a:r>
              <a:rPr lang="en-US" altLang="ja-JP" sz="1400" dirty="0" smtClean="0">
                <a:solidFill>
                  <a:schemeClr val="tx1"/>
                </a:solidFill>
                <a:latin typeface="Meiryo UI" pitchFamily="50" charset="-128"/>
                <a:ea typeface="Meiryo UI" pitchFamily="50" charset="-128"/>
                <a:cs typeface="Meiryo UI" pitchFamily="50" charset="-128"/>
              </a:rPr>
              <a:t>77</a:t>
            </a:r>
            <a:r>
              <a:rPr lang="ja-JP" altLang="en-US" sz="1400" dirty="0" smtClean="0">
                <a:solidFill>
                  <a:schemeClr val="tx1"/>
                </a:solidFill>
                <a:latin typeface="Meiryo UI" pitchFamily="50" charset="-128"/>
                <a:ea typeface="Meiryo UI" pitchFamily="50" charset="-128"/>
                <a:cs typeface="Meiryo UI" pitchFamily="50" charset="-128"/>
              </a:rPr>
              <a:t>％の集約化（分散化は逆方向の考え方）</a:t>
            </a:r>
            <a:endParaRPr lang="en-US" altLang="ja-JP" sz="1400" dirty="0">
              <a:solidFill>
                <a:schemeClr val="tx1"/>
              </a:solidFill>
              <a:latin typeface="Meiryo UI" pitchFamily="50" charset="-128"/>
              <a:ea typeface="Meiryo UI" pitchFamily="50" charset="-128"/>
              <a:cs typeface="Meiryo UI" pitchFamily="50" charset="-128"/>
            </a:endParaRPr>
          </a:p>
        </p:txBody>
      </p:sp>
      <p:sp>
        <p:nvSpPr>
          <p:cNvPr id="90" name="円/楕円 89"/>
          <p:cNvSpPr/>
          <p:nvPr/>
        </p:nvSpPr>
        <p:spPr>
          <a:xfrm>
            <a:off x="323528" y="3190336"/>
            <a:ext cx="427148" cy="2466599"/>
          </a:xfrm>
          <a:prstGeom prst="ellipse">
            <a:avLst/>
          </a:prstGeom>
          <a:solidFill>
            <a:schemeClr val="accent1"/>
          </a:solidFill>
          <a:ln w="12700" cap="flat" cmpd="sng" algn="ctr">
            <a:noFill/>
            <a:prstDash val="solid"/>
            <a:miter lim="800000"/>
          </a:ln>
          <a:effectLst/>
        </p:spPr>
        <p:txBody>
          <a:bodyPr vert="eaVert"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kern="0" dirty="0" smtClean="0">
                <a:solidFill>
                  <a:prstClr val="white"/>
                </a:solidFill>
                <a:latin typeface="Meiryo UI" pitchFamily="50" charset="-128"/>
                <a:ea typeface="Meiryo UI" pitchFamily="50" charset="-128"/>
                <a:cs typeface="Meiryo UI" pitchFamily="50" charset="-128"/>
              </a:rPr>
              <a:t>職員の増減イメージ</a:t>
            </a:r>
            <a:endParaRPr kumimoji="0" lang="en-US" altLang="ja-JP" sz="1400" b="1" i="0" u="none" strike="noStrike" kern="0" cap="none" spc="0" normalizeH="0" baseline="0" noProof="0" dirty="0" smtClean="0">
              <a:ln>
                <a:noFill/>
              </a:ln>
              <a:solidFill>
                <a:prstClr val="white"/>
              </a:solidFill>
              <a:effectLst/>
              <a:uLnTx/>
              <a:uFillTx/>
              <a:latin typeface="Meiryo UI" pitchFamily="50" charset="-128"/>
              <a:ea typeface="Meiryo UI" pitchFamily="50" charset="-128"/>
              <a:cs typeface="Meiryo UI" pitchFamily="50" charset="-128"/>
            </a:endParaRPr>
          </a:p>
        </p:txBody>
      </p:sp>
      <p:grpSp>
        <p:nvGrpSpPr>
          <p:cNvPr id="2" name="グループ化 12"/>
          <p:cNvGrpSpPr/>
          <p:nvPr/>
        </p:nvGrpSpPr>
        <p:grpSpPr>
          <a:xfrm>
            <a:off x="1033808" y="2406058"/>
            <a:ext cx="5865036" cy="3322805"/>
            <a:chOff x="899592" y="1667721"/>
            <a:chExt cx="5865036" cy="2970574"/>
          </a:xfrm>
        </p:grpSpPr>
        <p:sp>
          <p:nvSpPr>
            <p:cNvPr id="58" name="角丸四角形 57"/>
            <p:cNvSpPr/>
            <p:nvPr/>
          </p:nvSpPr>
          <p:spPr>
            <a:xfrm>
              <a:off x="899592" y="2027761"/>
              <a:ext cx="2048612" cy="1584034"/>
            </a:xfrm>
            <a:prstGeom prst="round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r>
                <a:rPr kumimoji="1" lang="ja-JP" altLang="en-US" sz="1400" dirty="0" smtClean="0">
                  <a:latin typeface="Meiryo UI" pitchFamily="50" charset="-128"/>
                  <a:ea typeface="Meiryo UI" pitchFamily="50" charset="-128"/>
                  <a:cs typeface="Meiryo UI" pitchFamily="50" charset="-128"/>
                </a:rPr>
                <a:t>局</a:t>
              </a:r>
              <a:endParaRPr kumimoji="1" lang="ja-JP" altLang="en-US" sz="1400" dirty="0">
                <a:latin typeface="Meiryo UI" pitchFamily="50" charset="-128"/>
                <a:ea typeface="Meiryo UI" pitchFamily="50" charset="-128"/>
                <a:cs typeface="Meiryo UI" pitchFamily="50" charset="-128"/>
              </a:endParaRPr>
            </a:p>
          </p:txBody>
        </p:sp>
        <p:sp>
          <p:nvSpPr>
            <p:cNvPr id="61" name="タイトル 1"/>
            <p:cNvSpPr txBox="1">
              <a:spLocks/>
            </p:cNvSpPr>
            <p:nvPr/>
          </p:nvSpPr>
          <p:spPr>
            <a:xfrm>
              <a:off x="1347634" y="1739729"/>
              <a:ext cx="1080120" cy="360039"/>
            </a:xfrm>
            <a:prstGeom prst="rect">
              <a:avLst/>
            </a:prstGeom>
          </p:spPr>
          <p:txBody>
            <a:bodyP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r>
                <a:rPr lang="en-US" altLang="ja-JP" sz="1400" dirty="0" smtClean="0">
                  <a:latin typeface="Meiryo UI" pitchFamily="50" charset="-128"/>
                  <a:ea typeface="Meiryo UI" pitchFamily="50" charset="-128"/>
                  <a:cs typeface="Meiryo UI" pitchFamily="50" charset="-128"/>
                </a:rPr>
                <a:t>【</a:t>
              </a:r>
              <a:r>
                <a:rPr lang="ja-JP" altLang="en-US" sz="1400" dirty="0" smtClean="0">
                  <a:latin typeface="Meiryo UI" pitchFamily="50" charset="-128"/>
                  <a:ea typeface="Meiryo UI" pitchFamily="50" charset="-128"/>
                  <a:cs typeface="Meiryo UI" pitchFamily="50" charset="-128"/>
                </a:rPr>
                <a:t>現在</a:t>
              </a:r>
              <a:r>
                <a:rPr lang="en-US" altLang="ja-JP" sz="1400" dirty="0" smtClean="0">
                  <a:latin typeface="Meiryo UI" pitchFamily="50" charset="-128"/>
                  <a:ea typeface="Meiryo UI" pitchFamily="50" charset="-128"/>
                  <a:cs typeface="Meiryo UI" pitchFamily="50" charset="-128"/>
                </a:rPr>
                <a:t>】</a:t>
              </a:r>
              <a:endParaRPr lang="ja-JP" altLang="en-US" sz="1400" dirty="0">
                <a:latin typeface="Meiryo UI" pitchFamily="50" charset="-128"/>
                <a:ea typeface="Meiryo UI" pitchFamily="50" charset="-128"/>
                <a:cs typeface="Meiryo UI" pitchFamily="50" charset="-128"/>
              </a:endParaRPr>
            </a:p>
          </p:txBody>
        </p:sp>
        <p:sp>
          <p:nvSpPr>
            <p:cNvPr id="63" name="タイトル 1"/>
            <p:cNvSpPr txBox="1">
              <a:spLocks/>
            </p:cNvSpPr>
            <p:nvPr/>
          </p:nvSpPr>
          <p:spPr>
            <a:xfrm>
              <a:off x="4896036" y="1667721"/>
              <a:ext cx="1476164" cy="360039"/>
            </a:xfrm>
            <a:prstGeom prst="rect">
              <a:avLst/>
            </a:prstGeom>
          </p:spPr>
          <p:txBody>
            <a:bodyPr vert="horz" lIns="91440" tIns="45720" rIns="91440" bIns="45720" rtlCol="0" anchor="ctr">
              <a:normAutofit fontScale="97500"/>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altLang="ja-JP" sz="1400" dirty="0" smtClean="0">
                  <a:latin typeface="Meiryo UI" pitchFamily="50" charset="-128"/>
                  <a:ea typeface="Meiryo UI" pitchFamily="50" charset="-128"/>
                  <a:cs typeface="Meiryo UI" pitchFamily="50" charset="-128"/>
                </a:rPr>
                <a:t>【</a:t>
              </a:r>
              <a:r>
                <a:rPr lang="ja-JP" altLang="en-US" sz="1400" dirty="0" smtClean="0">
                  <a:latin typeface="Meiryo UI" pitchFamily="50" charset="-128"/>
                  <a:ea typeface="Meiryo UI" pitchFamily="50" charset="-128"/>
                  <a:cs typeface="Meiryo UI" pitchFamily="50" charset="-128"/>
                </a:rPr>
                <a:t>総合</a:t>
              </a:r>
              <a:r>
                <a:rPr kumimoji="1" lang="ja-JP" altLang="en-US" sz="1400" b="0" i="0" u="none" strike="noStrike" kern="1200" cap="none" spc="0" normalizeH="0" baseline="0" noProof="0" dirty="0" smtClean="0">
                  <a:ln>
                    <a:noFill/>
                  </a:ln>
                  <a:solidFill>
                    <a:schemeClr val="tx1"/>
                  </a:solidFill>
                  <a:effectLst/>
                  <a:uLnTx/>
                  <a:uFillTx/>
                  <a:latin typeface="Meiryo UI" pitchFamily="50" charset="-128"/>
                  <a:ea typeface="Meiryo UI" pitchFamily="50" charset="-128"/>
                  <a:cs typeface="Meiryo UI" pitchFamily="50" charset="-128"/>
                </a:rPr>
                <a:t>区</a:t>
              </a:r>
              <a:r>
                <a:rPr kumimoji="1" lang="en-US" altLang="ja-JP" sz="1400" b="0" i="0" u="none" strike="noStrike" kern="1200" cap="none" spc="0" normalizeH="0" baseline="0" noProof="0" dirty="0" smtClean="0">
                  <a:ln>
                    <a:noFill/>
                  </a:ln>
                  <a:solidFill>
                    <a:schemeClr val="tx1"/>
                  </a:solidFill>
                  <a:effectLst/>
                  <a:uLnTx/>
                  <a:uFillTx/>
                  <a:latin typeface="Meiryo UI" pitchFamily="50" charset="-128"/>
                  <a:ea typeface="Meiryo UI" pitchFamily="50" charset="-128"/>
                  <a:cs typeface="Meiryo UI" pitchFamily="50" charset="-128"/>
                </a:rPr>
                <a:t>】</a:t>
              </a:r>
            </a:p>
          </p:txBody>
        </p:sp>
        <p:grpSp>
          <p:nvGrpSpPr>
            <p:cNvPr id="3" name="グループ化 3"/>
            <p:cNvGrpSpPr/>
            <p:nvPr/>
          </p:nvGrpSpPr>
          <p:grpSpPr>
            <a:xfrm>
              <a:off x="934390" y="3679492"/>
              <a:ext cx="2048612" cy="958803"/>
              <a:chOff x="328486" y="5782565"/>
              <a:chExt cx="2048612" cy="958803"/>
            </a:xfrm>
          </p:grpSpPr>
          <p:sp>
            <p:nvSpPr>
              <p:cNvPr id="59" name="角丸四角形 58"/>
              <p:cNvSpPr/>
              <p:nvPr/>
            </p:nvSpPr>
            <p:spPr>
              <a:xfrm>
                <a:off x="328486" y="5782565"/>
                <a:ext cx="2048612" cy="958803"/>
              </a:xfrm>
              <a:prstGeom prst="round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vert="eaVert" rtlCol="0" anchor="ctr"/>
              <a:lstStyle/>
              <a:p>
                <a:pPr algn="ctr"/>
                <a:endParaRPr lang="en-US" altLang="ja-JP" sz="1400" dirty="0" smtClean="0">
                  <a:latin typeface="Meiryo UI" pitchFamily="50" charset="-128"/>
                  <a:ea typeface="Meiryo UI" pitchFamily="50" charset="-128"/>
                  <a:cs typeface="Meiryo UI" pitchFamily="50" charset="-128"/>
                </a:endParaRPr>
              </a:p>
              <a:p>
                <a:pPr algn="ctr"/>
                <a:endParaRPr lang="en-US" altLang="ja-JP" sz="1400" dirty="0" smtClean="0">
                  <a:latin typeface="Meiryo UI" pitchFamily="50" charset="-128"/>
                  <a:ea typeface="Meiryo UI" pitchFamily="50" charset="-128"/>
                  <a:cs typeface="Meiryo UI" pitchFamily="50" charset="-128"/>
                </a:endParaRPr>
              </a:p>
              <a:p>
                <a:pPr algn="ctr"/>
                <a:endParaRPr lang="en-US" altLang="ja-JP" sz="1400" dirty="0">
                  <a:latin typeface="Meiryo UI" pitchFamily="50" charset="-128"/>
                  <a:ea typeface="Meiryo UI" pitchFamily="50" charset="-128"/>
                  <a:cs typeface="Meiryo UI" pitchFamily="50" charset="-128"/>
                </a:endParaRPr>
              </a:p>
              <a:p>
                <a:pPr algn="ctr"/>
                <a:endParaRPr lang="en-US" altLang="ja-JP" sz="1400" dirty="0" smtClean="0">
                  <a:latin typeface="Meiryo UI" pitchFamily="50" charset="-128"/>
                  <a:ea typeface="Meiryo UI" pitchFamily="50" charset="-128"/>
                  <a:cs typeface="Meiryo UI" pitchFamily="50" charset="-128"/>
                </a:endParaRPr>
              </a:p>
              <a:p>
                <a:pPr algn="ctr"/>
                <a:endParaRPr lang="en-US" altLang="ja-JP" sz="1400" dirty="0">
                  <a:latin typeface="Meiryo UI" pitchFamily="50" charset="-128"/>
                  <a:ea typeface="Meiryo UI" pitchFamily="50" charset="-128"/>
                  <a:cs typeface="Meiryo UI" pitchFamily="50" charset="-128"/>
                </a:endParaRPr>
              </a:p>
              <a:p>
                <a:pPr algn="ctr"/>
                <a:endParaRPr lang="en-US" altLang="ja-JP" sz="1400" dirty="0" smtClean="0">
                  <a:latin typeface="Meiryo UI" pitchFamily="50" charset="-128"/>
                  <a:ea typeface="Meiryo UI" pitchFamily="50" charset="-128"/>
                  <a:cs typeface="Meiryo UI" pitchFamily="50" charset="-128"/>
                </a:endParaRPr>
              </a:p>
              <a:p>
                <a:pPr algn="ctr"/>
                <a:endParaRPr lang="en-US" altLang="ja-JP" sz="1400" dirty="0">
                  <a:latin typeface="Meiryo UI" pitchFamily="50" charset="-128"/>
                  <a:ea typeface="Meiryo UI" pitchFamily="50" charset="-128"/>
                  <a:cs typeface="Meiryo UI" pitchFamily="50" charset="-128"/>
                </a:endParaRPr>
              </a:p>
              <a:p>
                <a:pPr algn="ctr"/>
                <a:endParaRPr lang="en-US" altLang="ja-JP" sz="1400" dirty="0" smtClean="0">
                  <a:latin typeface="Meiryo UI" pitchFamily="50" charset="-128"/>
                  <a:ea typeface="Meiryo UI" pitchFamily="50" charset="-128"/>
                  <a:cs typeface="Meiryo UI" pitchFamily="50" charset="-128"/>
                </a:endParaRPr>
              </a:p>
              <a:p>
                <a:pPr algn="ctr"/>
                <a:r>
                  <a:rPr lang="ja-JP" altLang="en-US" sz="1400" dirty="0">
                    <a:latin typeface="Meiryo UI" pitchFamily="50" charset="-128"/>
                    <a:ea typeface="Meiryo UI" pitchFamily="50" charset="-128"/>
                    <a:cs typeface="Meiryo UI" pitchFamily="50" charset="-128"/>
                  </a:rPr>
                  <a:t>行政区</a:t>
                </a:r>
                <a:endParaRPr lang="en-US" altLang="ja-JP" sz="1400" dirty="0">
                  <a:latin typeface="Meiryo UI" pitchFamily="50" charset="-128"/>
                  <a:ea typeface="Meiryo UI" pitchFamily="50" charset="-128"/>
                  <a:cs typeface="Meiryo UI" pitchFamily="50" charset="-128"/>
                </a:endParaRPr>
              </a:p>
            </p:txBody>
          </p:sp>
          <p:sp>
            <p:nvSpPr>
              <p:cNvPr id="71" name="正方形/長方形 70"/>
              <p:cNvSpPr/>
              <p:nvPr/>
            </p:nvSpPr>
            <p:spPr>
              <a:xfrm>
                <a:off x="725736" y="5854573"/>
                <a:ext cx="1366147" cy="81486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lang="ja-JP" altLang="en-US" sz="1400" b="1" dirty="0">
                    <a:solidFill>
                      <a:schemeClr val="tx1"/>
                    </a:solidFill>
                    <a:latin typeface="Meiryo UI" pitchFamily="50" charset="-128"/>
                    <a:ea typeface="Meiryo UI" pitchFamily="50" charset="-128"/>
                    <a:cs typeface="Meiryo UI" pitchFamily="50" charset="-128"/>
                  </a:rPr>
                  <a:t>行政</a:t>
                </a:r>
                <a:r>
                  <a:rPr lang="ja-JP" altLang="en-US" sz="1400" b="1" dirty="0" smtClean="0">
                    <a:solidFill>
                      <a:schemeClr val="tx1"/>
                    </a:solidFill>
                    <a:latin typeface="Meiryo UI" pitchFamily="50" charset="-128"/>
                    <a:ea typeface="Meiryo UI" pitchFamily="50" charset="-128"/>
                    <a:cs typeface="Meiryo UI" pitchFamily="50" charset="-128"/>
                  </a:rPr>
                  <a:t>区の</a:t>
                </a:r>
                <a:r>
                  <a:rPr kumimoji="1" lang="ja-JP" altLang="en-US" sz="1400" b="1" dirty="0" smtClean="0">
                    <a:solidFill>
                      <a:schemeClr val="tx1"/>
                    </a:solidFill>
                    <a:latin typeface="Meiryo UI" pitchFamily="50" charset="-128"/>
                    <a:ea typeface="Meiryo UI" pitchFamily="50" charset="-128"/>
                    <a:cs typeface="Meiryo UI" pitchFamily="50" charset="-128"/>
                  </a:rPr>
                  <a:t>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grpSp>
        <p:sp>
          <p:nvSpPr>
            <p:cNvPr id="47" name="角丸四角形 46"/>
            <p:cNvSpPr/>
            <p:nvPr/>
          </p:nvSpPr>
          <p:spPr>
            <a:xfrm>
              <a:off x="4716016" y="2027760"/>
              <a:ext cx="2048612" cy="746829"/>
            </a:xfrm>
            <a:prstGeom prst="roundRect">
              <a:avLst>
                <a:gd name="adj" fmla="val 30921"/>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r"/>
              <a:r>
                <a:rPr kumimoji="1" lang="ja-JP" altLang="en-US" sz="1400" dirty="0" smtClean="0">
                  <a:latin typeface="Meiryo UI" pitchFamily="50" charset="-128"/>
                  <a:ea typeface="Meiryo UI" pitchFamily="50" charset="-128"/>
                  <a:cs typeface="Meiryo UI" pitchFamily="50" charset="-128"/>
                </a:rPr>
                <a:t>局</a:t>
              </a:r>
              <a:endParaRPr kumimoji="1" lang="ja-JP" altLang="en-US" sz="1400" dirty="0">
                <a:latin typeface="Meiryo UI" pitchFamily="50" charset="-128"/>
                <a:ea typeface="Meiryo UI" pitchFamily="50" charset="-128"/>
                <a:cs typeface="Meiryo UI" pitchFamily="50" charset="-128"/>
              </a:endParaRPr>
            </a:p>
          </p:txBody>
        </p:sp>
        <p:sp>
          <p:nvSpPr>
            <p:cNvPr id="74" name="正方形/長方形 73"/>
            <p:cNvSpPr/>
            <p:nvPr/>
          </p:nvSpPr>
          <p:spPr>
            <a:xfrm>
              <a:off x="4934045" y="2149807"/>
              <a:ext cx="1368000" cy="55911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局</a:t>
              </a:r>
              <a:r>
                <a:rPr lang="ja-JP" altLang="en-US" sz="1400" b="1" dirty="0">
                  <a:solidFill>
                    <a:schemeClr val="tx1"/>
                  </a:solidFill>
                  <a:latin typeface="Meiryo UI" pitchFamily="50" charset="-128"/>
                  <a:ea typeface="Meiryo UI" pitchFamily="50" charset="-128"/>
                  <a:cs typeface="Meiryo UI" pitchFamily="50" charset="-128"/>
                </a:rPr>
                <a:t>の</a:t>
              </a:r>
              <a:r>
                <a:rPr kumimoji="1" lang="ja-JP" altLang="en-US" sz="1400" b="1" dirty="0" smtClean="0">
                  <a:solidFill>
                    <a:schemeClr val="tx1"/>
                  </a:solidFill>
                  <a:latin typeface="Meiryo UI" pitchFamily="50" charset="-128"/>
                  <a:ea typeface="Meiryo UI" pitchFamily="50" charset="-128"/>
                  <a:cs typeface="Meiryo UI" pitchFamily="50" charset="-128"/>
                </a:rPr>
                <a:t>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43" name="角丸四角形 42"/>
            <p:cNvSpPr/>
            <p:nvPr/>
          </p:nvSpPr>
          <p:spPr>
            <a:xfrm>
              <a:off x="4716016" y="2852936"/>
              <a:ext cx="2016000" cy="1785359"/>
            </a:xfrm>
            <a:prstGeom prst="roundRect">
              <a:avLst>
                <a:gd name="adj" fmla="val 8737"/>
              </a:avLst>
            </a:prstGeom>
            <a:ln>
              <a:solidFill>
                <a:schemeClr val="tx1"/>
              </a:solidFill>
            </a:ln>
          </p:spPr>
          <p:style>
            <a:lnRef idx="2">
              <a:schemeClr val="accent6"/>
            </a:lnRef>
            <a:fillRef idx="1">
              <a:schemeClr val="lt1"/>
            </a:fillRef>
            <a:effectRef idx="0">
              <a:schemeClr val="accent6"/>
            </a:effectRef>
            <a:fontRef idx="minor">
              <a:schemeClr val="dk1"/>
            </a:fontRef>
          </p:style>
          <p:txBody>
            <a:bodyPr vert="eaVert" rtlCol="0" anchor="t" anchorCtr="0"/>
            <a:lstStyle/>
            <a:p>
              <a:pPr algn="ctr"/>
              <a:r>
                <a:rPr kumimoji="1" lang="ja-JP" altLang="en-US" sz="1400" b="1" dirty="0" smtClean="0">
                  <a:latin typeface="Meiryo UI" pitchFamily="50" charset="-128"/>
                  <a:ea typeface="Meiryo UI" pitchFamily="50" charset="-128"/>
                  <a:cs typeface="Meiryo UI" pitchFamily="50" charset="-128"/>
                </a:rPr>
                <a:t>総合区</a:t>
              </a:r>
              <a:endParaRPr kumimoji="1" lang="ja-JP" altLang="en-US" sz="1400" b="1" dirty="0">
                <a:latin typeface="Meiryo UI" pitchFamily="50" charset="-128"/>
                <a:ea typeface="Meiryo UI" pitchFamily="50" charset="-128"/>
                <a:cs typeface="Meiryo UI" pitchFamily="50" charset="-128"/>
              </a:endParaRPr>
            </a:p>
          </p:txBody>
        </p:sp>
        <p:sp>
          <p:nvSpPr>
            <p:cNvPr id="44" name="正方形/長方形 43"/>
            <p:cNvSpPr/>
            <p:nvPr/>
          </p:nvSpPr>
          <p:spPr>
            <a:xfrm>
              <a:off x="4932191" y="3781619"/>
              <a:ext cx="1368001" cy="78474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lang="ja-JP" altLang="en-US" sz="1400" b="1" dirty="0">
                  <a:solidFill>
                    <a:schemeClr val="tx1"/>
                  </a:solidFill>
                  <a:latin typeface="Meiryo UI" pitchFamily="50" charset="-128"/>
                  <a:ea typeface="Meiryo UI" pitchFamily="50" charset="-128"/>
                  <a:cs typeface="Meiryo UI" pitchFamily="50" charset="-128"/>
                </a:rPr>
                <a:t>総合</a:t>
              </a:r>
              <a:r>
                <a:rPr lang="ja-JP" altLang="en-US" sz="1400" b="1" dirty="0" smtClean="0">
                  <a:solidFill>
                    <a:schemeClr val="tx1"/>
                  </a:solidFill>
                  <a:latin typeface="Meiryo UI" pitchFamily="50" charset="-128"/>
                  <a:ea typeface="Meiryo UI" pitchFamily="50" charset="-128"/>
                  <a:cs typeface="Meiryo UI" pitchFamily="50" charset="-128"/>
                </a:rPr>
                <a:t>区の</a:t>
              </a:r>
              <a:r>
                <a:rPr kumimoji="1" lang="ja-JP" altLang="en-US" sz="1400" b="1" dirty="0" smtClean="0">
                  <a:solidFill>
                    <a:schemeClr val="tx1"/>
                  </a:solidFill>
                  <a:latin typeface="Meiryo UI" pitchFamily="50" charset="-128"/>
                  <a:ea typeface="Meiryo UI" pitchFamily="50" charset="-128"/>
                  <a:cs typeface="Meiryo UI" pitchFamily="50" charset="-128"/>
                </a:rPr>
                <a:t>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grpSp>
          <p:nvGrpSpPr>
            <p:cNvPr id="4" name="グループ化 9"/>
            <p:cNvGrpSpPr/>
            <p:nvPr/>
          </p:nvGrpSpPr>
          <p:grpSpPr>
            <a:xfrm>
              <a:off x="2771799" y="2708976"/>
              <a:ext cx="2024209" cy="504000"/>
              <a:chOff x="2123729" y="4149080"/>
              <a:chExt cx="1992519" cy="460560"/>
            </a:xfrm>
          </p:grpSpPr>
          <p:sp>
            <p:nvSpPr>
              <p:cNvPr id="67" name="台形 66"/>
              <p:cNvSpPr/>
              <p:nvPr/>
            </p:nvSpPr>
            <p:spPr>
              <a:xfrm rot="16200000">
                <a:off x="2863021" y="3460049"/>
                <a:ext cx="360041" cy="1838626"/>
              </a:xfrm>
              <a:prstGeom prst="trapezoid">
                <a:avLst>
                  <a:gd name="adj" fmla="val 31194"/>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68" name="直角三角形 67"/>
              <p:cNvSpPr/>
              <p:nvPr/>
            </p:nvSpPr>
            <p:spPr>
              <a:xfrm rot="13353786">
                <a:off x="3659769" y="4149080"/>
                <a:ext cx="456479" cy="460560"/>
              </a:xfrm>
              <a:prstGeom prst="rtTriangl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latin typeface="Meiryo UI" pitchFamily="50" charset="-128"/>
                  <a:ea typeface="Meiryo UI" pitchFamily="50" charset="-128"/>
                  <a:cs typeface="Meiryo UI" pitchFamily="50" charset="-128"/>
                </a:endParaRPr>
              </a:p>
            </p:txBody>
          </p:sp>
        </p:grpSp>
        <p:grpSp>
          <p:nvGrpSpPr>
            <p:cNvPr id="5" name="グループ化 12"/>
            <p:cNvGrpSpPr/>
            <p:nvPr/>
          </p:nvGrpSpPr>
          <p:grpSpPr>
            <a:xfrm>
              <a:off x="2771800" y="3752534"/>
              <a:ext cx="2052000" cy="363457"/>
              <a:chOff x="2157919" y="5589853"/>
              <a:chExt cx="2010903" cy="363457"/>
            </a:xfrm>
          </p:grpSpPr>
          <p:sp>
            <p:nvSpPr>
              <p:cNvPr id="69" name="台形 68"/>
              <p:cNvSpPr/>
              <p:nvPr/>
            </p:nvSpPr>
            <p:spPr>
              <a:xfrm rot="5400000">
                <a:off x="2959359" y="4788413"/>
                <a:ext cx="360040" cy="1962920"/>
              </a:xfrm>
              <a:prstGeom prst="trapezoid">
                <a:avLst>
                  <a:gd name="adj" fmla="val 25222"/>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lvl="0"/>
                <a:endParaRPr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83" name="直角三角形 82"/>
              <p:cNvSpPr/>
              <p:nvPr/>
            </p:nvSpPr>
            <p:spPr>
              <a:xfrm rot="13374903">
                <a:off x="3873683" y="5636166"/>
                <a:ext cx="295139" cy="317144"/>
              </a:xfrm>
              <a:prstGeom prst="rtTriangl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latin typeface="Meiryo UI" pitchFamily="50" charset="-128"/>
                  <a:ea typeface="Meiryo UI" pitchFamily="50" charset="-128"/>
                  <a:cs typeface="Meiryo UI" pitchFamily="50" charset="-128"/>
                </a:endParaRPr>
              </a:p>
            </p:txBody>
          </p:sp>
        </p:grpSp>
        <p:sp>
          <p:nvSpPr>
            <p:cNvPr id="76" name="正方形/長方形 75"/>
            <p:cNvSpPr/>
            <p:nvPr/>
          </p:nvSpPr>
          <p:spPr>
            <a:xfrm>
              <a:off x="1333645" y="2774589"/>
              <a:ext cx="1366147" cy="78105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局の事務のうち</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総合区へ</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移管する事務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52" name="テキスト ボックス 51"/>
            <p:cNvSpPr txBox="1"/>
            <p:nvPr/>
          </p:nvSpPr>
          <p:spPr>
            <a:xfrm>
              <a:off x="3491880" y="3766986"/>
              <a:ext cx="720080" cy="276999"/>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③</a:t>
              </a:r>
              <a:endParaRPr kumimoji="1" lang="ja-JP" altLang="en-US" sz="1200" dirty="0">
                <a:latin typeface="Meiryo UI" pitchFamily="50" charset="-128"/>
                <a:ea typeface="Meiryo UI" pitchFamily="50" charset="-128"/>
                <a:cs typeface="Meiryo UI" pitchFamily="50" charset="-128"/>
              </a:endParaRPr>
            </a:p>
          </p:txBody>
        </p:sp>
        <p:sp>
          <p:nvSpPr>
            <p:cNvPr id="54" name="テキスト ボックス 53"/>
            <p:cNvSpPr txBox="1"/>
            <p:nvPr/>
          </p:nvSpPr>
          <p:spPr>
            <a:xfrm>
              <a:off x="3491880" y="2791961"/>
              <a:ext cx="720080" cy="276999"/>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①</a:t>
              </a:r>
              <a:endParaRPr kumimoji="1" lang="ja-JP" altLang="en-US" sz="1200" dirty="0">
                <a:latin typeface="Meiryo UI" pitchFamily="50" charset="-128"/>
                <a:ea typeface="Meiryo UI" pitchFamily="50" charset="-128"/>
                <a:cs typeface="Meiryo UI" pitchFamily="50" charset="-128"/>
              </a:endParaRPr>
            </a:p>
          </p:txBody>
        </p:sp>
        <p:sp>
          <p:nvSpPr>
            <p:cNvPr id="75" name="正方形/長方形 74"/>
            <p:cNvSpPr/>
            <p:nvPr/>
          </p:nvSpPr>
          <p:spPr>
            <a:xfrm>
              <a:off x="1333645" y="2149807"/>
              <a:ext cx="1366147" cy="55911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局の事務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46" name="正方形/長方形 45"/>
            <p:cNvSpPr/>
            <p:nvPr/>
          </p:nvSpPr>
          <p:spPr>
            <a:xfrm>
              <a:off x="4934045" y="2924944"/>
              <a:ext cx="1366147" cy="78105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局の事務のうち</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総合区へ</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移管する事務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80" name="台形 79"/>
            <p:cNvSpPr/>
            <p:nvPr/>
          </p:nvSpPr>
          <p:spPr>
            <a:xfrm rot="16200000">
              <a:off x="3703561" y="2466752"/>
              <a:ext cx="126951" cy="1990470"/>
            </a:xfrm>
            <a:prstGeom prst="trapezoid">
              <a:avLst>
                <a:gd name="adj" fmla="val 6933"/>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endParaRPr kumimoji="1" lang="ja-JP" altLang="en-US" sz="1400" b="1" dirty="0">
                <a:solidFill>
                  <a:schemeClr val="tx1"/>
                </a:solidFill>
                <a:latin typeface="Meiryo UI" pitchFamily="50" charset="-128"/>
                <a:ea typeface="Meiryo UI" pitchFamily="50" charset="-128"/>
                <a:cs typeface="Meiryo UI" pitchFamily="50" charset="-128"/>
              </a:endParaRPr>
            </a:p>
          </p:txBody>
        </p:sp>
        <p:grpSp>
          <p:nvGrpSpPr>
            <p:cNvPr id="6" name="グループ化 47"/>
            <p:cNvGrpSpPr/>
            <p:nvPr/>
          </p:nvGrpSpPr>
          <p:grpSpPr>
            <a:xfrm>
              <a:off x="2762644" y="3315472"/>
              <a:ext cx="2132585" cy="1265656"/>
              <a:chOff x="2771801" y="2347294"/>
              <a:chExt cx="2168730" cy="1265656"/>
            </a:xfrm>
          </p:grpSpPr>
          <p:sp>
            <p:nvSpPr>
              <p:cNvPr id="49" name="台形 48"/>
              <p:cNvSpPr/>
              <p:nvPr/>
            </p:nvSpPr>
            <p:spPr>
              <a:xfrm rot="16200000">
                <a:off x="3720429" y="2449883"/>
                <a:ext cx="126951" cy="2024207"/>
              </a:xfrm>
              <a:prstGeom prst="trapezoid">
                <a:avLst>
                  <a:gd name="adj" fmla="val 6933"/>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50" name="二等辺三角形 49"/>
              <p:cNvSpPr/>
              <p:nvPr/>
            </p:nvSpPr>
            <p:spPr>
              <a:xfrm rot="5400000">
                <a:off x="4621891" y="3294309"/>
                <a:ext cx="309072" cy="328209"/>
              </a:xfrm>
              <a:prstGeom prst="triangl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二等辺三角形 36"/>
              <p:cNvSpPr/>
              <p:nvPr/>
            </p:nvSpPr>
            <p:spPr>
              <a:xfrm rot="5400000">
                <a:off x="4621891" y="2337725"/>
                <a:ext cx="309072" cy="328209"/>
              </a:xfrm>
              <a:prstGeom prst="triangl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1" name="テキスト ボックス 50"/>
            <p:cNvSpPr txBox="1"/>
            <p:nvPr/>
          </p:nvSpPr>
          <p:spPr>
            <a:xfrm>
              <a:off x="3491880" y="4304129"/>
              <a:ext cx="720080" cy="276999"/>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④</a:t>
              </a:r>
              <a:endParaRPr kumimoji="1" lang="ja-JP" altLang="en-US" sz="1200" dirty="0">
                <a:latin typeface="Meiryo UI" pitchFamily="50" charset="-128"/>
                <a:ea typeface="Meiryo UI" pitchFamily="50" charset="-128"/>
                <a:cs typeface="Meiryo UI" pitchFamily="50" charset="-128"/>
              </a:endParaRPr>
            </a:p>
          </p:txBody>
        </p:sp>
        <p:sp>
          <p:nvSpPr>
            <p:cNvPr id="53" name="テキスト ボックス 52"/>
            <p:cNvSpPr txBox="1"/>
            <p:nvPr/>
          </p:nvSpPr>
          <p:spPr>
            <a:xfrm>
              <a:off x="3483933" y="3306662"/>
              <a:ext cx="720080" cy="276999"/>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②</a:t>
              </a:r>
              <a:endParaRPr kumimoji="1" lang="ja-JP" altLang="en-US" sz="1200" dirty="0">
                <a:latin typeface="Meiryo UI" pitchFamily="50" charset="-128"/>
                <a:ea typeface="Meiryo UI" pitchFamily="50" charset="-128"/>
                <a:cs typeface="Meiryo UI" pitchFamily="50" charset="-128"/>
              </a:endParaRPr>
            </a:p>
          </p:txBody>
        </p:sp>
      </p:grpSp>
      <p:sp>
        <p:nvSpPr>
          <p:cNvPr id="38" name="正方形/長方形 37"/>
          <p:cNvSpPr/>
          <p:nvPr/>
        </p:nvSpPr>
        <p:spPr>
          <a:xfrm>
            <a:off x="7010472" y="2808788"/>
            <a:ext cx="1882008" cy="653011"/>
          </a:xfrm>
          <a:prstGeom prst="rect">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200" b="1" dirty="0" smtClean="0">
                <a:solidFill>
                  <a:schemeClr val="tx1"/>
                </a:solidFill>
                <a:latin typeface="Meiryo UI" pitchFamily="50" charset="-128"/>
                <a:ea typeface="Meiryo UI" pitchFamily="50" charset="-128"/>
                <a:cs typeface="Meiryo UI" pitchFamily="50" charset="-128"/>
              </a:rPr>
              <a:t>①　職員の</a:t>
            </a:r>
            <a:r>
              <a:rPr kumimoji="1" lang="ja-JP" altLang="en-US" sz="1200" b="1" u="sng" dirty="0" smtClean="0">
                <a:solidFill>
                  <a:schemeClr val="tx1"/>
                </a:solidFill>
                <a:latin typeface="Meiryo UI" pitchFamily="50" charset="-128"/>
                <a:ea typeface="Meiryo UI" pitchFamily="50" charset="-128"/>
                <a:cs typeface="Meiryo UI" pitchFamily="50" charset="-128"/>
              </a:rPr>
              <a:t>増加</a:t>
            </a:r>
            <a:endParaRPr kumimoji="1" lang="en-US" altLang="ja-JP" sz="1200" b="1" u="sng"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（１局から８総合区へ移</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   管する事務）</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48" name="正方形/長方形 47"/>
          <p:cNvSpPr/>
          <p:nvPr/>
        </p:nvSpPr>
        <p:spPr>
          <a:xfrm>
            <a:off x="7010472" y="3587502"/>
            <a:ext cx="1882008" cy="653011"/>
          </a:xfrm>
          <a:prstGeom prst="rect">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smtClean="0">
                <a:solidFill>
                  <a:schemeClr val="tx1"/>
                </a:solidFill>
                <a:latin typeface="Meiryo UI" pitchFamily="50" charset="-128"/>
                <a:ea typeface="Meiryo UI" pitchFamily="50" charset="-128"/>
                <a:cs typeface="Meiryo UI" pitchFamily="50" charset="-128"/>
              </a:rPr>
              <a:t>②　概ね</a:t>
            </a:r>
            <a:r>
              <a:rPr lang="ja-JP" altLang="en-US" sz="1200" b="1" u="sng" dirty="0" smtClean="0">
                <a:solidFill>
                  <a:schemeClr val="tx1"/>
                </a:solidFill>
                <a:latin typeface="Meiryo UI" pitchFamily="50" charset="-128"/>
                <a:ea typeface="Meiryo UI" pitchFamily="50" charset="-128"/>
                <a:cs typeface="Meiryo UI" pitchFamily="50" charset="-128"/>
              </a:rPr>
              <a:t>現員</a:t>
            </a:r>
            <a:r>
              <a:rPr lang="ja-JP" altLang="en-US" sz="1200" b="1" dirty="0" smtClean="0">
                <a:solidFill>
                  <a:schemeClr val="tx1"/>
                </a:solidFill>
                <a:latin typeface="Meiryo UI" pitchFamily="50" charset="-128"/>
                <a:ea typeface="Meiryo UI" pitchFamily="50" charset="-128"/>
                <a:cs typeface="Meiryo UI" pitchFamily="50" charset="-128"/>
              </a:rPr>
              <a:t>を配置</a:t>
            </a:r>
            <a:endParaRPr kumimoji="1" lang="en-US" altLang="ja-JP" sz="1200" b="1"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（局から総合区へ</a:t>
            </a:r>
            <a:r>
              <a:rPr kumimoji="1" lang="ja-JP" altLang="en-US" sz="1200" dirty="0" err="1" smtClean="0">
                <a:solidFill>
                  <a:schemeClr val="tx1"/>
                </a:solidFill>
                <a:latin typeface="Meiryo UI" pitchFamily="50" charset="-128"/>
                <a:ea typeface="Meiryo UI" pitchFamily="50" charset="-128"/>
                <a:cs typeface="Meiryo UI" pitchFamily="50" charset="-128"/>
              </a:rPr>
              <a:t>移管す</a:t>
            </a:r>
            <a:r>
              <a:rPr kumimoji="1" lang="ja-JP" altLang="en-US" sz="1200" dirty="0" smtClean="0">
                <a:solidFill>
                  <a:schemeClr val="tx1"/>
                </a:solidFill>
                <a:latin typeface="Meiryo UI" pitchFamily="50" charset="-128"/>
                <a:ea typeface="Meiryo UI" pitchFamily="50" charset="-128"/>
                <a:cs typeface="Meiryo UI" pitchFamily="50" charset="-128"/>
              </a:rPr>
              <a:t>  </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 </a:t>
            </a:r>
            <a:r>
              <a:rPr kumimoji="1" lang="ja-JP" altLang="en-US" sz="1200" dirty="0" smtClean="0">
                <a:solidFill>
                  <a:schemeClr val="tx1"/>
                </a:solidFill>
                <a:latin typeface="Meiryo UI" pitchFamily="50" charset="-128"/>
                <a:ea typeface="Meiryo UI" pitchFamily="50" charset="-128"/>
                <a:cs typeface="Meiryo UI" pitchFamily="50" charset="-128"/>
              </a:rPr>
              <a:t>る工営所・保育所など）</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55" name="正方形/長方形 54"/>
          <p:cNvSpPr/>
          <p:nvPr/>
        </p:nvSpPr>
        <p:spPr>
          <a:xfrm>
            <a:off x="7010472" y="4341338"/>
            <a:ext cx="1882008" cy="653011"/>
          </a:xfrm>
          <a:prstGeom prst="rect">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smtClean="0">
                <a:solidFill>
                  <a:schemeClr val="tx1"/>
                </a:solidFill>
                <a:latin typeface="Meiryo UI" pitchFamily="50" charset="-128"/>
                <a:ea typeface="Meiryo UI" pitchFamily="50" charset="-128"/>
                <a:cs typeface="Meiryo UI" pitchFamily="50" charset="-128"/>
              </a:rPr>
              <a:t>③　職員の</a:t>
            </a:r>
            <a:r>
              <a:rPr lang="ja-JP" altLang="en-US" sz="1200" b="1" u="sng" dirty="0" smtClean="0">
                <a:solidFill>
                  <a:schemeClr val="tx1"/>
                </a:solidFill>
                <a:latin typeface="Meiryo UI" pitchFamily="50" charset="-128"/>
                <a:ea typeface="Meiryo UI" pitchFamily="50" charset="-128"/>
                <a:cs typeface="Meiryo UI" pitchFamily="50" charset="-128"/>
              </a:rPr>
              <a:t>減少</a:t>
            </a:r>
            <a:endParaRPr kumimoji="1" lang="en-US" altLang="ja-JP" sz="1200" b="1" u="sng"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a:t>
            </a:r>
            <a:r>
              <a:rPr kumimoji="1" lang="en-US" altLang="ja-JP" sz="1200" dirty="0" smtClean="0">
                <a:solidFill>
                  <a:schemeClr val="tx1"/>
                </a:solidFill>
                <a:latin typeface="Meiryo UI" pitchFamily="50" charset="-128"/>
                <a:ea typeface="Meiryo UI" pitchFamily="50" charset="-128"/>
                <a:cs typeface="Meiryo UI" pitchFamily="50" charset="-128"/>
              </a:rPr>
              <a:t>24</a:t>
            </a:r>
            <a:r>
              <a:rPr kumimoji="1" lang="ja-JP" altLang="en-US" sz="1200" dirty="0" smtClean="0">
                <a:solidFill>
                  <a:schemeClr val="tx1"/>
                </a:solidFill>
                <a:latin typeface="Meiryo UI" pitchFamily="50" charset="-128"/>
                <a:ea typeface="Meiryo UI" pitchFamily="50" charset="-128"/>
                <a:cs typeface="Meiryo UI" pitchFamily="50" charset="-128"/>
              </a:rPr>
              <a:t>行政区から８総合区　</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a:t>
            </a:r>
            <a:r>
              <a:rPr kumimoji="1" lang="ja-JP" altLang="en-US" sz="1200" dirty="0" smtClean="0">
                <a:solidFill>
                  <a:schemeClr val="tx1"/>
                </a:solidFill>
                <a:latin typeface="Meiryo UI" pitchFamily="50" charset="-128"/>
                <a:ea typeface="Meiryo UI" pitchFamily="50" charset="-128"/>
                <a:cs typeface="Meiryo UI" pitchFamily="50" charset="-128"/>
              </a:rPr>
              <a:t>へ集約する事務）</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56" name="正方形/長方形 55"/>
          <p:cNvSpPr/>
          <p:nvPr/>
        </p:nvSpPr>
        <p:spPr>
          <a:xfrm>
            <a:off x="7010472" y="5098545"/>
            <a:ext cx="1882008" cy="653011"/>
          </a:xfrm>
          <a:prstGeom prst="rect">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a:solidFill>
                  <a:schemeClr val="tx1"/>
                </a:solidFill>
                <a:latin typeface="Meiryo UI" pitchFamily="50" charset="-128"/>
                <a:ea typeface="Meiryo UI" pitchFamily="50" charset="-128"/>
                <a:cs typeface="Meiryo UI" pitchFamily="50" charset="-128"/>
              </a:rPr>
              <a:t>④</a:t>
            </a:r>
            <a:r>
              <a:rPr lang="ja-JP" altLang="en-US" sz="1200" b="1" dirty="0" smtClean="0">
                <a:solidFill>
                  <a:schemeClr val="tx1"/>
                </a:solidFill>
                <a:latin typeface="Meiryo UI" pitchFamily="50" charset="-128"/>
                <a:ea typeface="Meiryo UI" pitchFamily="50" charset="-128"/>
                <a:cs typeface="Meiryo UI" pitchFamily="50" charset="-128"/>
              </a:rPr>
              <a:t>　概ね</a:t>
            </a:r>
            <a:r>
              <a:rPr lang="ja-JP" altLang="en-US" sz="1200" b="1" u="sng" dirty="0" smtClean="0">
                <a:solidFill>
                  <a:schemeClr val="tx1"/>
                </a:solidFill>
                <a:latin typeface="Meiryo UI" pitchFamily="50" charset="-128"/>
                <a:ea typeface="Meiryo UI" pitchFamily="50" charset="-128"/>
                <a:cs typeface="Meiryo UI" pitchFamily="50" charset="-128"/>
              </a:rPr>
              <a:t>現員</a:t>
            </a:r>
            <a:r>
              <a:rPr lang="ja-JP" altLang="en-US" sz="1200" b="1" dirty="0" smtClean="0">
                <a:solidFill>
                  <a:schemeClr val="tx1"/>
                </a:solidFill>
                <a:latin typeface="Meiryo UI" pitchFamily="50" charset="-128"/>
                <a:ea typeface="Meiryo UI" pitchFamily="50" charset="-128"/>
                <a:cs typeface="Meiryo UI" pitchFamily="50" charset="-128"/>
              </a:rPr>
              <a:t>を配置</a:t>
            </a:r>
            <a:endParaRPr lang="en-US" altLang="ja-JP" sz="1200" b="1"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（地域自治区で行う</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窓口サービスなど</a:t>
            </a:r>
            <a:r>
              <a:rPr kumimoji="1" lang="ja-JP" altLang="en-US" sz="1200" dirty="0" smtClean="0">
                <a:solidFill>
                  <a:schemeClr val="tx1"/>
                </a:solidFill>
                <a:latin typeface="Meiryo UI" pitchFamily="50" charset="-128"/>
                <a:ea typeface="Meiryo UI" pitchFamily="50" charset="-128"/>
                <a:cs typeface="Meiryo UI" pitchFamily="50" charset="-128"/>
              </a:rPr>
              <a:t>）</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57" name="線吹き出し 2 (枠付き) 56"/>
          <p:cNvSpPr/>
          <p:nvPr/>
        </p:nvSpPr>
        <p:spPr>
          <a:xfrm>
            <a:off x="3278756" y="3433192"/>
            <a:ext cx="1152129" cy="216024"/>
          </a:xfrm>
          <a:prstGeom prst="borderCallout2">
            <a:avLst>
              <a:gd name="adj1" fmla="val 97052"/>
              <a:gd name="adj2" fmla="val 33746"/>
              <a:gd name="adj3" fmla="val 100315"/>
              <a:gd name="adj4" fmla="val 35198"/>
              <a:gd name="adj5" fmla="val 163387"/>
              <a:gd name="adj6" fmla="val 41556"/>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rPr>
              <a:t>スケールデメリット</a:t>
            </a:r>
            <a:endParaRPr kumimoji="1" lang="en-US" altLang="ja-JP" sz="1000" b="1"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正方形/長方形 64"/>
          <p:cNvSpPr/>
          <p:nvPr/>
        </p:nvSpPr>
        <p:spPr>
          <a:xfrm>
            <a:off x="1034253" y="5713938"/>
            <a:ext cx="3595500" cy="863550"/>
          </a:xfrm>
          <a:prstGeom prst="rect">
            <a:avLst/>
          </a:prstGeom>
          <a:no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6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分散</a:t>
            </a:r>
            <a:r>
              <a:rPr lang="en-US" altLang="ja-JP" sz="16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p>
          <a:p>
            <a:r>
              <a:rPr lang="ja-JP" altLang="en-US" sz="16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2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区合計の職員数＝（現行従事人員数）</a:t>
            </a:r>
            <a:r>
              <a:rPr lang="en-US" altLang="ja-JP" sz="12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149</a:t>
            </a:r>
            <a:r>
              <a:rPr lang="ja-JP" altLang="en-US" sz="12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正方形/長方形 65"/>
          <p:cNvSpPr/>
          <p:nvPr/>
        </p:nvSpPr>
        <p:spPr>
          <a:xfrm>
            <a:off x="4756222" y="5839745"/>
            <a:ext cx="3965340" cy="863550"/>
          </a:xfrm>
          <a:prstGeom prst="rect">
            <a:avLst/>
          </a:prstGeom>
          <a:no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集約</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区割りごとに集約</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ü"/>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行政区→</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　　（現行従事</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人</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員数）</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77</a:t>
            </a:r>
            <a:r>
              <a:rPr lang="ja-JP" altLang="en-US"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ü"/>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　　（現行従事人員数）</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83</a:t>
            </a:r>
            <a:r>
              <a:rPr lang="ja-JP" altLang="en-US"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ü"/>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　　（現行従事人員数）</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b="1"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91</a:t>
            </a:r>
            <a:r>
              <a:rPr lang="ja-JP" altLang="en-US"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線吹き出し 2 (枠付き) 59"/>
          <p:cNvSpPr/>
          <p:nvPr/>
        </p:nvSpPr>
        <p:spPr>
          <a:xfrm>
            <a:off x="3583430" y="5101812"/>
            <a:ext cx="1152128" cy="169824"/>
          </a:xfrm>
          <a:prstGeom prst="borderCallout2">
            <a:avLst>
              <a:gd name="adj1" fmla="val 1563"/>
              <a:gd name="adj2" fmla="val 1106"/>
              <a:gd name="adj3" fmla="val -4382"/>
              <a:gd name="adj4" fmla="val 1742"/>
              <a:gd name="adj5" fmla="val -93734"/>
              <a:gd name="adj6" fmla="val 11295"/>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rPr>
              <a:t>スケールメリット</a:t>
            </a:r>
            <a:endParaRPr kumimoji="1" lang="en-US" altLang="ja-JP" sz="1000" b="1"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テキスト ボックス 63"/>
          <p:cNvSpPr txBox="1"/>
          <p:nvPr/>
        </p:nvSpPr>
        <p:spPr>
          <a:xfrm>
            <a:off x="-129348" y="284311"/>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（３）職員数の増減の算定の考え方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正方形/長方形 27"/>
          <p:cNvSpPr>
            <a:spLocks noChangeArrowheads="1"/>
          </p:cNvSpPr>
          <p:nvPr/>
        </p:nvSpPr>
        <p:spPr bwMode="auto">
          <a:xfrm>
            <a:off x="8112125" y="6577488"/>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221998983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 name="表 46"/>
          <p:cNvGraphicFramePr>
            <a:graphicFrameLocks noGrp="1"/>
          </p:cNvGraphicFramePr>
          <p:nvPr>
            <p:extLst>
              <p:ext uri="{D42A27DB-BD31-4B8C-83A1-F6EECF244321}">
                <p14:modId xmlns:p14="http://schemas.microsoft.com/office/powerpoint/2010/main" xmlns="" val="2647430206"/>
              </p:ext>
            </p:extLst>
          </p:nvPr>
        </p:nvGraphicFramePr>
        <p:xfrm>
          <a:off x="395537" y="1988880"/>
          <a:ext cx="8280920" cy="2631115"/>
        </p:xfrm>
        <a:graphic>
          <a:graphicData uri="http://schemas.openxmlformats.org/drawingml/2006/table">
            <a:tbl>
              <a:tblPr/>
              <a:tblGrid>
                <a:gridCol w="1368151"/>
                <a:gridCol w="3684571"/>
                <a:gridCol w="1118354"/>
                <a:gridCol w="1004687"/>
                <a:gridCol w="1105157"/>
              </a:tblGrid>
              <a:tr h="526223">
                <a:tc gridSpan="2">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移管事務の区分</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移管・</a:t>
                      </a:r>
                      <a:r>
                        <a:rPr lang="ja-JP" altLang="en-US" sz="1400" b="0" i="0" u="none" strike="noStrike" dirty="0" smtClean="0">
                          <a:solidFill>
                            <a:srgbClr val="000000"/>
                          </a:solidFill>
                          <a:latin typeface="Meiryo UI" pitchFamily="50" charset="-128"/>
                          <a:ea typeface="Meiryo UI" pitchFamily="50" charset="-128"/>
                          <a:cs typeface="Meiryo UI" pitchFamily="50" charset="-128"/>
                        </a:rPr>
                        <a:t>集約</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対象人員</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分散</a:t>
                      </a:r>
                      <a:r>
                        <a:rPr lang="ja-JP" altLang="en-US" sz="1400" b="0" i="0" u="none" strike="noStrike" dirty="0" smtClean="0">
                          <a:solidFill>
                            <a:srgbClr val="000000"/>
                          </a:solidFill>
                          <a:latin typeface="Meiryo UI" pitchFamily="50" charset="-128"/>
                          <a:ea typeface="Meiryo UI" pitchFamily="50" charset="-128"/>
                          <a:cs typeface="Meiryo UI" pitchFamily="50" charset="-128"/>
                        </a:rPr>
                        <a:t>・</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集約効果</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総合区への</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配置人員</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26223">
                <a:tc rowSpan="2">
                  <a:txBody>
                    <a:bodyPr/>
                    <a:lstStyle/>
                    <a:p>
                      <a:pPr algn="ctr" fontAlgn="ctr"/>
                      <a:r>
                        <a:rPr lang="ja-JP" altLang="en-US" sz="1400" b="0" i="0" u="none" strike="noStrike" dirty="0">
                          <a:solidFill>
                            <a:srgbClr val="000000"/>
                          </a:solidFill>
                          <a:latin typeface="Meiryo UI" pitchFamily="50" charset="-128"/>
                          <a:ea typeface="Meiryo UI" pitchFamily="50" charset="-128"/>
                          <a:cs typeface="Meiryo UI" pitchFamily="50" charset="-128"/>
                        </a:rPr>
                        <a:t>局</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から総合区への移管事務</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局</a:t>
                      </a:r>
                      <a:r>
                        <a:rPr lang="ja-JP" altLang="en-US" sz="1400" b="0" i="0" u="none" strike="noStrike" dirty="0">
                          <a:solidFill>
                            <a:srgbClr val="000000"/>
                          </a:solidFill>
                          <a:latin typeface="Meiryo UI" pitchFamily="50" charset="-128"/>
                          <a:ea typeface="Meiryo UI" pitchFamily="50" charset="-128"/>
                          <a:cs typeface="Meiryo UI" pitchFamily="50" charset="-128"/>
                        </a:rPr>
                        <a:t>から総合区（</a:t>
                      </a:r>
                      <a:r>
                        <a:rPr lang="en-US" altLang="ja-JP" sz="1400" b="0" i="0" u="none" strike="noStrike" dirty="0" smtClean="0">
                          <a:solidFill>
                            <a:srgbClr val="000000"/>
                          </a:solidFill>
                          <a:latin typeface="Meiryo UI" pitchFamily="50" charset="-128"/>
                          <a:ea typeface="Meiryo UI" pitchFamily="50" charset="-128"/>
                          <a:cs typeface="Meiryo UI" pitchFamily="50" charset="-128"/>
                        </a:rPr>
                        <a:t>1</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か所→</a:t>
                      </a:r>
                      <a:r>
                        <a:rPr lang="en-US" altLang="ja-JP" sz="1400" b="0" i="0" u="none" strike="noStrike" dirty="0" smtClean="0">
                          <a:solidFill>
                            <a:srgbClr val="000000"/>
                          </a:solidFill>
                          <a:latin typeface="Meiryo UI" pitchFamily="50" charset="-128"/>
                          <a:ea typeface="Meiryo UI" pitchFamily="50" charset="-128"/>
                          <a:cs typeface="Meiryo UI" pitchFamily="50" charset="-128"/>
                        </a:rPr>
                        <a:t>8</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か所）へ移管</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a:t>
                      </a:r>
                      <a:r>
                        <a:rPr lang="ja-JP" altLang="en-US" sz="1400" b="0" i="0" u="none" strike="noStrike" dirty="0">
                          <a:solidFill>
                            <a:srgbClr val="000000"/>
                          </a:solidFill>
                          <a:latin typeface="Meiryo UI" pitchFamily="50" charset="-128"/>
                          <a:ea typeface="Meiryo UI" pitchFamily="50" charset="-128"/>
                          <a:cs typeface="Meiryo UI" pitchFamily="50" charset="-128"/>
                        </a:rPr>
                        <a:t>分散＞</a:t>
                      </a: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   230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a:t>
                      </a:r>
                      <a:r>
                        <a:rPr lang="en-US" altLang="ja-JP" sz="1400" b="0" i="0" u="none" strike="noStrike" dirty="0" smtClean="0">
                          <a:solidFill>
                            <a:srgbClr val="000000"/>
                          </a:solidFill>
                          <a:latin typeface="Meiryo UI" pitchFamily="50" charset="-128"/>
                          <a:ea typeface="Meiryo UI" pitchFamily="50" charset="-128"/>
                          <a:cs typeface="Meiryo UI" pitchFamily="50" charset="-128"/>
                        </a:rPr>
                        <a:t>90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320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26223">
                <a:tc vMerge="1">
                  <a:txBody>
                    <a:bodyPr/>
                    <a:lstStyle/>
                    <a:p>
                      <a:endParaRPr kumimoji="1" lang="ja-JP" altLang="en-US"/>
                    </a:p>
                  </a:txBody>
                  <a:tcPr/>
                </a:tc>
                <a:tc>
                  <a:txBody>
                    <a:bodyPr/>
                    <a:lstStyle/>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複数</a:t>
                      </a:r>
                      <a:r>
                        <a:rPr lang="ja-JP" altLang="en-US" sz="1400" b="0" i="0" u="none" strike="noStrike" dirty="0">
                          <a:solidFill>
                            <a:srgbClr val="000000"/>
                          </a:solidFill>
                          <a:latin typeface="Meiryo UI" pitchFamily="50" charset="-128"/>
                          <a:ea typeface="Meiryo UI" pitchFamily="50" charset="-128"/>
                          <a:cs typeface="Meiryo UI" pitchFamily="50" charset="-128"/>
                        </a:rPr>
                        <a:t>設置の</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事業所</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a:t>
                      </a:r>
                      <a:r>
                        <a:rPr lang="ja-JP" altLang="en-US" sz="1400" b="0" i="0" u="none" strike="noStrike" dirty="0">
                          <a:solidFill>
                            <a:srgbClr val="000000"/>
                          </a:solidFill>
                          <a:latin typeface="Meiryo UI" pitchFamily="50" charset="-128"/>
                          <a:ea typeface="Meiryo UI" pitchFamily="50" charset="-128"/>
                          <a:cs typeface="Meiryo UI" pitchFamily="50" charset="-128"/>
                        </a:rPr>
                        <a:t>工営所・</a:t>
                      </a:r>
                      <a:r>
                        <a:rPr lang="ja-JP" altLang="en-US" sz="1400" b="0" i="0" u="none" strike="noStrike" dirty="0" smtClean="0">
                          <a:solidFill>
                            <a:srgbClr val="000000"/>
                          </a:solidFill>
                          <a:latin typeface="Meiryo UI" pitchFamily="50" charset="-128"/>
                          <a:ea typeface="Meiryo UI" pitchFamily="50" charset="-128"/>
                          <a:cs typeface="Meiryo UI" pitchFamily="50" charset="-128"/>
                        </a:rPr>
                        <a:t>公園事務所・保育所</a:t>
                      </a:r>
                      <a:r>
                        <a:rPr lang="ja-JP" altLang="en-US" sz="1400" b="0" i="0" u="none" strike="noStrike" dirty="0">
                          <a:solidFill>
                            <a:srgbClr val="000000"/>
                          </a:solidFill>
                          <a:latin typeface="Meiryo UI" pitchFamily="50" charset="-128"/>
                          <a:ea typeface="Meiryo UI" pitchFamily="50" charset="-128"/>
                          <a:cs typeface="Meiryo UI" pitchFamily="50" charset="-128"/>
                        </a:rPr>
                        <a:t>）</a:t>
                      </a: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1,970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概ね</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現員</a:t>
                      </a:r>
                      <a:r>
                        <a:rPr lang="ja-JP" altLang="en-US" sz="1400" b="0" i="0" u="none" strike="noStrike" dirty="0">
                          <a:solidFill>
                            <a:srgbClr val="000000"/>
                          </a:solidFill>
                          <a:latin typeface="Meiryo UI" pitchFamily="50" charset="-128"/>
                          <a:ea typeface="Meiryo UI" pitchFamily="50" charset="-128"/>
                          <a:cs typeface="Meiryo UI" pitchFamily="50" charset="-128"/>
                        </a:rPr>
                        <a:t>どおり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26223">
                <a:tc rowSpan="2">
                  <a:txBody>
                    <a:bodyPr/>
                    <a:lstStyle/>
                    <a:p>
                      <a:pPr algn="ctr"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現在の行政</a:t>
                      </a:r>
                      <a:r>
                        <a:rPr lang="ja-JP" altLang="en-US" sz="1400" b="0" i="0" u="none" strike="noStrike" dirty="0">
                          <a:solidFill>
                            <a:srgbClr val="000000"/>
                          </a:solidFill>
                          <a:latin typeface="Meiryo UI" pitchFamily="50" charset="-128"/>
                          <a:ea typeface="Meiryo UI" pitchFamily="50" charset="-128"/>
                          <a:cs typeface="Meiryo UI" pitchFamily="50" charset="-128"/>
                        </a:rPr>
                        <a:t>区</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の</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事務</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行政</a:t>
                      </a:r>
                      <a:r>
                        <a:rPr lang="ja-JP" altLang="en-US" sz="1400" b="0" i="0" u="none" strike="noStrike" dirty="0">
                          <a:solidFill>
                            <a:srgbClr val="000000"/>
                          </a:solidFill>
                          <a:latin typeface="Meiryo UI" pitchFamily="50" charset="-128"/>
                          <a:ea typeface="Meiryo UI" pitchFamily="50" charset="-128"/>
                          <a:cs typeface="Meiryo UI" pitchFamily="50" charset="-128"/>
                        </a:rPr>
                        <a:t>区から総合</a:t>
                      </a:r>
                      <a:r>
                        <a:rPr lang="ja-JP" altLang="en-US" sz="1400" b="0" i="0" u="none" strike="noStrike" dirty="0" smtClean="0">
                          <a:solidFill>
                            <a:srgbClr val="000000"/>
                          </a:solidFill>
                          <a:latin typeface="Meiryo UI" pitchFamily="50" charset="-128"/>
                          <a:ea typeface="Meiryo UI" pitchFamily="50" charset="-128"/>
                          <a:cs typeface="Meiryo UI" pitchFamily="50" charset="-128"/>
                        </a:rPr>
                        <a:t>区（</a:t>
                      </a:r>
                      <a:r>
                        <a:rPr lang="en-US" altLang="ja-JP" sz="1400" b="0" i="0" u="none" strike="noStrike" dirty="0" smtClean="0">
                          <a:solidFill>
                            <a:srgbClr val="000000"/>
                          </a:solidFill>
                          <a:latin typeface="Meiryo UI" pitchFamily="50" charset="-128"/>
                          <a:ea typeface="Meiryo UI" pitchFamily="50" charset="-128"/>
                          <a:cs typeface="Meiryo UI" pitchFamily="50" charset="-128"/>
                        </a:rPr>
                        <a:t>24</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か所→</a:t>
                      </a:r>
                      <a:r>
                        <a:rPr lang="en-US" altLang="ja-JP" sz="1400" b="0" i="0" u="none" strike="noStrike" dirty="0" smtClean="0">
                          <a:solidFill>
                            <a:srgbClr val="000000"/>
                          </a:solidFill>
                          <a:latin typeface="Meiryo UI" pitchFamily="50" charset="-128"/>
                          <a:ea typeface="Meiryo UI" pitchFamily="50" charset="-128"/>
                          <a:cs typeface="Meiryo UI" pitchFamily="50" charset="-128"/>
                        </a:rPr>
                        <a:t>8</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か所）</a:t>
                      </a:r>
                      <a:r>
                        <a:rPr lang="ja-JP" altLang="en-US" sz="1400" b="0" i="0" u="none" strike="noStrike" dirty="0">
                          <a:solidFill>
                            <a:srgbClr val="000000"/>
                          </a:solidFill>
                          <a:latin typeface="Meiryo UI" pitchFamily="50" charset="-128"/>
                          <a:ea typeface="Meiryo UI" pitchFamily="50" charset="-128"/>
                          <a:cs typeface="Meiryo UI" pitchFamily="50" charset="-128"/>
                        </a:rPr>
                        <a:t>へ</a:t>
                      </a:r>
                      <a:r>
                        <a:rPr lang="ja-JP" altLang="en-US" sz="1400" b="0" i="0" u="none" strike="noStrike" dirty="0" smtClean="0">
                          <a:solidFill>
                            <a:srgbClr val="000000"/>
                          </a:solidFill>
                          <a:latin typeface="Meiryo UI" pitchFamily="50" charset="-128"/>
                          <a:ea typeface="Meiryo UI" pitchFamily="50" charset="-128"/>
                          <a:cs typeface="Meiryo UI" pitchFamily="50" charset="-128"/>
                        </a:rPr>
                        <a:t>移管　　　　</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a:t>
                      </a:r>
                      <a:r>
                        <a:rPr lang="ja-JP" altLang="en-US" sz="1400" b="0" i="0" u="none" strike="noStrike" dirty="0">
                          <a:solidFill>
                            <a:srgbClr val="000000"/>
                          </a:solidFill>
                          <a:latin typeface="Meiryo UI" pitchFamily="50" charset="-128"/>
                          <a:ea typeface="Meiryo UI" pitchFamily="50" charset="-128"/>
                          <a:cs typeface="Meiryo UI" pitchFamily="50" charset="-128"/>
                        </a:rPr>
                        <a:t>集約＞</a:t>
                      </a: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1,110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a:t>
                      </a:r>
                      <a:r>
                        <a:rPr lang="en-US" altLang="ja-JP" sz="1400" b="0" i="0" u="none" strike="noStrike" dirty="0" smtClean="0">
                          <a:solidFill>
                            <a:srgbClr val="000000"/>
                          </a:solidFill>
                          <a:latin typeface="Meiryo UI" pitchFamily="50" charset="-128"/>
                          <a:ea typeface="Meiryo UI" pitchFamily="50" charset="-128"/>
                          <a:cs typeface="Meiryo UI" pitchFamily="50" charset="-128"/>
                        </a:rPr>
                        <a:t>170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r>
                        <a:rPr lang="en-US" altLang="ja-JP" sz="1400" b="0" i="0" u="none" strike="noStrike" dirty="0" smtClean="0">
                          <a:solidFill>
                            <a:srgbClr val="000000"/>
                          </a:solidFill>
                          <a:latin typeface="Meiryo UI" pitchFamily="50" charset="-128"/>
                          <a:ea typeface="Meiryo UI" pitchFamily="50" charset="-128"/>
                          <a:cs typeface="Meiryo UI" pitchFamily="50" charset="-128"/>
                        </a:rPr>
                        <a:t> </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940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26223">
                <a:tc vMerge="1">
                  <a:txBody>
                    <a:bodyPr/>
                    <a:lstStyle/>
                    <a:p>
                      <a:endParaRPr kumimoji="1" lang="ja-JP" altLang="en-US"/>
                    </a:p>
                  </a:txBody>
                  <a:tcPr/>
                </a:tc>
                <a:tc>
                  <a:txBody>
                    <a:bodyPr/>
                    <a:lstStyle/>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窓口サービスなど地域</a:t>
                      </a:r>
                      <a:r>
                        <a:rPr lang="ja-JP" altLang="en-US" sz="1400" b="0" i="0" u="none" strike="noStrike" dirty="0">
                          <a:solidFill>
                            <a:srgbClr val="000000"/>
                          </a:solidFill>
                          <a:latin typeface="Meiryo UI" pitchFamily="50" charset="-128"/>
                          <a:ea typeface="Meiryo UI" pitchFamily="50" charset="-128"/>
                          <a:cs typeface="Meiryo UI" pitchFamily="50" charset="-128"/>
                        </a:rPr>
                        <a:t>自治区事務所で</a:t>
                      </a:r>
                      <a:r>
                        <a:rPr lang="ja-JP" altLang="en-US" sz="1400" b="0" i="0" u="none" strike="noStrike" dirty="0" smtClean="0">
                          <a:solidFill>
                            <a:srgbClr val="000000"/>
                          </a:solidFill>
                          <a:latin typeface="Meiryo UI" pitchFamily="50" charset="-128"/>
                          <a:ea typeface="Meiryo UI" pitchFamily="50" charset="-128"/>
                          <a:cs typeface="Meiryo UI" pitchFamily="50" charset="-128"/>
                        </a:rPr>
                        <a:t>実施</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3,700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概ね</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現員</a:t>
                      </a:r>
                      <a:r>
                        <a:rPr lang="ja-JP" altLang="en-US" sz="1400" b="0" i="0" u="none" strike="noStrike" dirty="0">
                          <a:solidFill>
                            <a:srgbClr val="000000"/>
                          </a:solidFill>
                          <a:latin typeface="Meiryo UI" pitchFamily="50" charset="-128"/>
                          <a:ea typeface="Meiryo UI" pitchFamily="50" charset="-128"/>
                          <a:cs typeface="Meiryo UI" pitchFamily="50" charset="-128"/>
                        </a:rPr>
                        <a:t>どおり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48" name="表 47"/>
          <p:cNvGraphicFramePr>
            <a:graphicFrameLocks noGrp="1"/>
          </p:cNvGraphicFramePr>
          <p:nvPr>
            <p:extLst>
              <p:ext uri="{D42A27DB-BD31-4B8C-83A1-F6EECF244321}">
                <p14:modId xmlns:p14="http://schemas.microsoft.com/office/powerpoint/2010/main" xmlns="" val="2141443949"/>
              </p:ext>
            </p:extLst>
          </p:nvPr>
        </p:nvGraphicFramePr>
        <p:xfrm>
          <a:off x="395536" y="4680192"/>
          <a:ext cx="8280919" cy="405032"/>
        </p:xfrm>
        <a:graphic>
          <a:graphicData uri="http://schemas.openxmlformats.org/drawingml/2006/table">
            <a:tbl>
              <a:tblPr/>
              <a:tblGrid>
                <a:gridCol w="5040560"/>
                <a:gridCol w="1152128"/>
                <a:gridCol w="1008075"/>
                <a:gridCol w="1080156"/>
              </a:tblGrid>
              <a:tr h="360040">
                <a:tc>
                  <a:txBody>
                    <a:bodyPr/>
                    <a:lstStyle/>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権限の拡大を踏まえた機能強化のための増員配置</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200" b="0" i="0" u="none" strike="noStrike" dirty="0" smtClean="0">
                          <a:solidFill>
                            <a:srgbClr val="000000"/>
                          </a:solidFill>
                          <a:latin typeface="Meiryo UI" pitchFamily="50" charset="-128"/>
                          <a:ea typeface="Meiryo UI" pitchFamily="50" charset="-128"/>
                          <a:cs typeface="Meiryo UI" pitchFamily="50" charset="-128"/>
                        </a:rPr>
                        <a:t>（企画、地域まちづくり、子育て施策など、</a:t>
                      </a:r>
                      <a:r>
                        <a:rPr lang="en-US" altLang="ja-JP" sz="1200" b="0" i="0" u="none" strike="noStrike" dirty="0" smtClean="0">
                          <a:solidFill>
                            <a:srgbClr val="000000"/>
                          </a:solidFill>
                          <a:latin typeface="Meiryo UI" pitchFamily="50" charset="-128"/>
                          <a:ea typeface="Meiryo UI" pitchFamily="50" charset="-128"/>
                          <a:cs typeface="Meiryo UI" pitchFamily="50" charset="-128"/>
                        </a:rPr>
                        <a:t>1</a:t>
                      </a:r>
                      <a:r>
                        <a:rPr lang="ja-JP" altLang="en-US" sz="1200" b="0" i="0" u="none" strike="noStrike" dirty="0" smtClean="0">
                          <a:solidFill>
                            <a:srgbClr val="000000"/>
                          </a:solidFill>
                          <a:latin typeface="Meiryo UI" pitchFamily="50" charset="-128"/>
                          <a:ea typeface="Meiryo UI" pitchFamily="50" charset="-128"/>
                          <a:cs typeface="Meiryo UI" pitchFamily="50" charset="-128"/>
                        </a:rPr>
                        <a:t>区あたり</a:t>
                      </a:r>
                      <a:r>
                        <a:rPr lang="en-US" altLang="ja-JP" sz="1200" b="0" i="0" u="none" strike="noStrike" dirty="0" smtClean="0">
                          <a:solidFill>
                            <a:srgbClr val="000000"/>
                          </a:solidFill>
                          <a:latin typeface="Meiryo UI" pitchFamily="50" charset="-128"/>
                          <a:ea typeface="Meiryo UI" pitchFamily="50" charset="-128"/>
                          <a:cs typeface="Meiryo UI" pitchFamily="50" charset="-128"/>
                        </a:rPr>
                        <a:t>10</a:t>
                      </a:r>
                      <a:r>
                        <a:rPr lang="ja-JP" altLang="en-US" sz="1200" b="0" i="0" u="none" strike="noStrike" dirty="0" smtClean="0">
                          <a:solidFill>
                            <a:srgbClr val="000000"/>
                          </a:solidFill>
                          <a:latin typeface="Meiryo UI" pitchFamily="50" charset="-128"/>
                          <a:ea typeface="Meiryo UI" pitchFamily="50" charset="-128"/>
                          <a:cs typeface="Meiryo UI" pitchFamily="50" charset="-128"/>
                        </a:rPr>
                        <a:t>人程度）</a:t>
                      </a:r>
                      <a:endParaRPr lang="en-US" altLang="ja-JP" sz="1200" b="0" i="0" u="none" strike="noStrike" dirty="0" smtClean="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+80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zh-TW" altLang="en-US"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80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88" name="表 87"/>
          <p:cNvGraphicFramePr>
            <a:graphicFrameLocks noGrp="1"/>
          </p:cNvGraphicFramePr>
          <p:nvPr>
            <p:extLst>
              <p:ext uri="{D42A27DB-BD31-4B8C-83A1-F6EECF244321}">
                <p14:modId xmlns:p14="http://schemas.microsoft.com/office/powerpoint/2010/main" xmlns="" val="2652742331"/>
              </p:ext>
            </p:extLst>
          </p:nvPr>
        </p:nvGraphicFramePr>
        <p:xfrm>
          <a:off x="548060" y="5414974"/>
          <a:ext cx="6984776" cy="318282"/>
        </p:xfrm>
        <a:graphic>
          <a:graphicData uri="http://schemas.openxmlformats.org/drawingml/2006/table">
            <a:tbl>
              <a:tblPr>
                <a:tableStyleId>{08FB837D-C827-4EFA-A057-4D05807E0F7C}</a:tableStyleId>
              </a:tblPr>
              <a:tblGrid>
                <a:gridCol w="6021252"/>
                <a:gridCol w="963524"/>
              </a:tblGrid>
              <a:tr h="318282">
                <a:tc>
                  <a:txBody>
                    <a:bodyPr/>
                    <a:lstStyle/>
                    <a:p>
                      <a:pPr algn="l" rtl="0" fontAlgn="ctr"/>
                      <a:r>
                        <a:rPr kumimoji="1" lang="ja-JP" altLang="en-US" sz="1400" b="1" u="none" strike="noStrike" kern="1200" dirty="0" smtClean="0"/>
                        <a:t>         分散</a:t>
                      </a:r>
                      <a:r>
                        <a:rPr kumimoji="1" lang="ja-JP" altLang="en-US" sz="1400" b="1" u="none" strike="noStrike" kern="1200" dirty="0"/>
                        <a:t>・集約効果</a:t>
                      </a:r>
                      <a:r>
                        <a:rPr kumimoji="1" lang="ja-JP" altLang="en-US" sz="1400" b="1" u="none" strike="noStrike" kern="1200" dirty="0" smtClean="0"/>
                        <a:t>、増員配置</a:t>
                      </a:r>
                      <a:r>
                        <a:rPr kumimoji="1" lang="ja-JP" altLang="en-US" sz="1400" b="1" u="none" strike="noStrike" kern="1200" dirty="0"/>
                        <a:t>による職員の増減（計</a:t>
                      </a:r>
                      <a:r>
                        <a:rPr kumimoji="1" lang="ja-JP" altLang="en-US" sz="1400" b="1" u="none" strike="noStrike" kern="1200" dirty="0" smtClean="0"/>
                        <a:t>）</a:t>
                      </a:r>
                      <a:endParaRPr kumimoji="1" lang="ja-JP" altLang="en-US" sz="1400" b="1" i="0" u="none" strike="noStrike" kern="1200" dirty="0">
                        <a:solidFill>
                          <a:srgbClr val="000000"/>
                        </a:solidFill>
                        <a:latin typeface="Meiryo UI" pitchFamily="50" charset="-128"/>
                        <a:ea typeface="Meiryo UI" pitchFamily="50" charset="-128"/>
                        <a:cs typeface="Meiryo UI" pitchFamily="50" charset="-128"/>
                      </a:endParaRPr>
                    </a:p>
                  </a:txBody>
                  <a:tcPr marL="8792" marR="8792" marT="8792" marB="0" anchor="ctr"/>
                </a:tc>
                <a:tc>
                  <a:txBody>
                    <a:bodyPr/>
                    <a:lstStyle/>
                    <a:p>
                      <a:pPr algn="ctr" rtl="0" fontAlgn="ctr"/>
                      <a:r>
                        <a:rPr kumimoji="1" lang="ja-JP" altLang="en-US" sz="1600" b="1" u="none" strike="noStrike" kern="1200" dirty="0" smtClean="0"/>
                        <a:t>概ね</a:t>
                      </a:r>
                      <a:r>
                        <a:rPr kumimoji="1" lang="en-US" altLang="ja-JP" sz="1600" b="1" u="none" strike="noStrike" kern="1200" dirty="0" smtClean="0"/>
                        <a:t>±</a:t>
                      </a:r>
                      <a:r>
                        <a:rPr kumimoji="1" lang="ja-JP" altLang="en-US" sz="1600" b="1" u="none" strike="noStrike" kern="1200" dirty="0" smtClean="0"/>
                        <a:t>０</a:t>
                      </a:r>
                      <a:r>
                        <a:rPr kumimoji="1" lang="ja-JP" altLang="en-US" sz="1400" b="1" u="none" strike="noStrike" kern="1200" dirty="0" smtClean="0"/>
                        <a:t> </a:t>
                      </a:r>
                      <a:r>
                        <a:rPr kumimoji="1" lang="ja-JP" altLang="en-US" sz="1400" b="1" u="none" strike="noStrike" kern="1200" dirty="0"/>
                        <a:t>　</a:t>
                      </a:r>
                      <a:endParaRPr kumimoji="1" lang="ja-JP" altLang="en-US" sz="1400" b="1" i="0" u="none" strike="noStrike" kern="1200" dirty="0">
                        <a:solidFill>
                          <a:srgbClr val="000000"/>
                        </a:solidFill>
                        <a:latin typeface="Meiryo UI" pitchFamily="50" charset="-128"/>
                        <a:ea typeface="Meiryo UI" pitchFamily="50" charset="-128"/>
                        <a:cs typeface="Meiryo UI" pitchFamily="50" charset="-128"/>
                      </a:endParaRPr>
                    </a:p>
                  </a:txBody>
                  <a:tcPr marL="8792" marR="8792" marT="8792" marB="0" anchor="ctr"/>
                </a:tc>
              </a:tr>
            </a:tbl>
          </a:graphicData>
        </a:graphic>
      </p:graphicFrame>
      <p:sp>
        <p:nvSpPr>
          <p:cNvPr id="5" name="角丸四角形 4"/>
          <p:cNvSpPr/>
          <p:nvPr/>
        </p:nvSpPr>
        <p:spPr>
          <a:xfrm>
            <a:off x="6660232" y="2601176"/>
            <a:ext cx="828000" cy="2484000"/>
          </a:xfrm>
          <a:prstGeom prst="roundRect">
            <a:avLst/>
          </a:prstGeom>
          <a:noFill/>
          <a:ln w="57150">
            <a:solidFill>
              <a:srgbClr val="FF0000"/>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43" name="テキスト ボックス 42"/>
          <p:cNvSpPr txBox="1"/>
          <p:nvPr/>
        </p:nvSpPr>
        <p:spPr>
          <a:xfrm>
            <a:off x="755576" y="5877272"/>
            <a:ext cx="8208912" cy="817245"/>
          </a:xfrm>
          <a:prstGeom prst="roundRect">
            <a:avLst/>
          </a:prstGeom>
          <a:noFill/>
          <a:ln>
            <a:noFill/>
          </a:ln>
        </p:spPr>
        <p:txBody>
          <a:bodyPr wrap="square" rtlCol="0">
            <a:spAutoFit/>
          </a:bodyPr>
          <a:lstStyle/>
          <a:p>
            <a:r>
              <a:rPr lang="ja-JP" altLang="en-US" sz="1400" dirty="0" smtClean="0">
                <a:latin typeface="Meiryo UI" pitchFamily="50" charset="-128"/>
                <a:ea typeface="Meiryo UI" pitchFamily="50" charset="-128"/>
                <a:cs typeface="Meiryo UI" pitchFamily="50" charset="-128"/>
              </a:rPr>
              <a:t>素案</a:t>
            </a:r>
            <a:r>
              <a:rPr lang="ja-JP" altLang="en-US" sz="1400" dirty="0">
                <a:latin typeface="Meiryo UI" pitchFamily="50" charset="-128"/>
                <a:ea typeface="Meiryo UI" pitchFamily="50" charset="-128"/>
                <a:cs typeface="Meiryo UI" pitchFamily="50" charset="-128"/>
              </a:rPr>
              <a:t>では、総合区における大枠の職員数を</a:t>
            </a:r>
            <a:r>
              <a:rPr lang="ja-JP" altLang="en-US" sz="1400" dirty="0" smtClean="0">
                <a:latin typeface="Meiryo UI" pitchFamily="50" charset="-128"/>
                <a:ea typeface="Meiryo UI" pitchFamily="50" charset="-128"/>
                <a:cs typeface="Meiryo UI" pitchFamily="50" charset="-128"/>
              </a:rPr>
              <a:t>提示</a:t>
            </a:r>
            <a:endParaRPr lang="en-US" altLang="ja-JP" sz="1400" dirty="0">
              <a:latin typeface="Meiryo UI" pitchFamily="50" charset="-128"/>
              <a:ea typeface="Meiryo UI" pitchFamily="50" charset="-128"/>
              <a:cs typeface="Meiryo UI" pitchFamily="50" charset="-128"/>
            </a:endParaRPr>
          </a:p>
          <a:p>
            <a:r>
              <a:rPr lang="ja-JP" altLang="en-US" sz="1400" dirty="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a:t>
            </a:r>
            <a:r>
              <a:rPr lang="ja-JP" altLang="en-US" sz="1400" dirty="0">
                <a:latin typeface="Meiryo UI" pitchFamily="50" charset="-128"/>
                <a:ea typeface="Meiryo UI" pitchFamily="50" charset="-128"/>
                <a:cs typeface="Meiryo UI" pitchFamily="50" charset="-128"/>
              </a:rPr>
              <a:t>　詳細な配置</a:t>
            </a:r>
            <a:r>
              <a:rPr lang="ja-JP" altLang="en-US" sz="1400" dirty="0" smtClean="0">
                <a:latin typeface="Meiryo UI" pitchFamily="50" charset="-128"/>
                <a:ea typeface="Meiryo UI" pitchFamily="50" charset="-128"/>
                <a:cs typeface="Meiryo UI" pitchFamily="50" charset="-128"/>
              </a:rPr>
              <a:t>は</a:t>
            </a:r>
            <a:r>
              <a:rPr lang="ja-JP" altLang="en-US" sz="1400" dirty="0">
                <a:latin typeface="Meiryo UI" pitchFamily="50" charset="-128"/>
                <a:ea typeface="Meiryo UI" pitchFamily="50" charset="-128"/>
                <a:cs typeface="Meiryo UI" pitchFamily="50" charset="-128"/>
              </a:rPr>
              <a:t>、</a:t>
            </a:r>
            <a:r>
              <a:rPr lang="ja-JP" altLang="en-US" sz="1400" dirty="0" smtClean="0">
                <a:latin typeface="Meiryo UI" pitchFamily="50" charset="-128"/>
                <a:ea typeface="Meiryo UI" pitchFamily="50" charset="-128"/>
                <a:cs typeface="Meiryo UI" pitchFamily="50" charset="-128"/>
              </a:rPr>
              <a:t>移行</a:t>
            </a:r>
            <a:r>
              <a:rPr lang="ja-JP" altLang="en-US" sz="1400" dirty="0">
                <a:latin typeface="Meiryo UI" pitchFamily="50" charset="-128"/>
                <a:ea typeface="Meiryo UI" pitchFamily="50" charset="-128"/>
                <a:cs typeface="Meiryo UI" pitchFamily="50" charset="-128"/>
              </a:rPr>
              <a:t>準備期間において、局の職員配置の精査、総合区長の裁量等を加味</a:t>
            </a:r>
            <a:endParaRPr lang="en-US" altLang="ja-JP" sz="1400" dirty="0">
              <a:latin typeface="Meiryo UI" pitchFamily="50" charset="-128"/>
              <a:ea typeface="Meiryo UI" pitchFamily="50" charset="-128"/>
              <a:cs typeface="Meiryo UI" pitchFamily="50" charset="-128"/>
            </a:endParaRPr>
          </a:p>
          <a:p>
            <a:r>
              <a:rPr lang="ja-JP" altLang="en-US" sz="1400" dirty="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　 併せて、専門</a:t>
            </a:r>
            <a:r>
              <a:rPr lang="ja-JP" altLang="en-US" sz="1400" dirty="0">
                <a:latin typeface="Meiryo UI" pitchFamily="50" charset="-128"/>
                <a:ea typeface="Meiryo UI" pitchFamily="50" charset="-128"/>
                <a:cs typeface="Meiryo UI" pitchFamily="50" charset="-128"/>
              </a:rPr>
              <a:t>職に</a:t>
            </a:r>
            <a:r>
              <a:rPr lang="ja-JP" altLang="en-US" sz="1400" dirty="0" smtClean="0">
                <a:latin typeface="Meiryo UI" pitchFamily="50" charset="-128"/>
                <a:ea typeface="Meiryo UI" pitchFamily="50" charset="-128"/>
                <a:cs typeface="Meiryo UI" pitchFamily="50" charset="-128"/>
              </a:rPr>
              <a:t>ついて、局での配置を含めた効果的な配置を検討</a:t>
            </a:r>
            <a:endParaRPr lang="ja-JP" altLang="en-US" sz="1400" dirty="0">
              <a:latin typeface="Meiryo UI" pitchFamily="50" charset="-128"/>
              <a:ea typeface="Meiryo UI" pitchFamily="50" charset="-128"/>
              <a:cs typeface="Meiryo UI" pitchFamily="50" charset="-128"/>
            </a:endParaRPr>
          </a:p>
        </p:txBody>
      </p:sp>
      <p:sp>
        <p:nvSpPr>
          <p:cNvPr id="2" name="下矢印 1"/>
          <p:cNvSpPr/>
          <p:nvPr/>
        </p:nvSpPr>
        <p:spPr>
          <a:xfrm>
            <a:off x="6875615" y="5085224"/>
            <a:ext cx="428497" cy="36000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5616625" y="5660908"/>
            <a:ext cx="3635895" cy="4323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1050" dirty="0" smtClean="0">
                <a:solidFill>
                  <a:schemeClr val="tx1"/>
                </a:solidFill>
                <a:latin typeface="Meiryo UI" pitchFamily="50" charset="-128"/>
                <a:ea typeface="Meiryo UI" pitchFamily="50" charset="-128"/>
                <a:cs typeface="Meiryo UI" pitchFamily="50" charset="-128"/>
              </a:rPr>
              <a:t>※</a:t>
            </a:r>
            <a:r>
              <a:rPr lang="ja-JP" altLang="en-US" sz="1050" dirty="0" smtClean="0">
                <a:solidFill>
                  <a:schemeClr val="tx1"/>
                </a:solidFill>
                <a:latin typeface="Meiryo UI" pitchFamily="50" charset="-128"/>
                <a:ea typeface="Meiryo UI" pitchFamily="50" charset="-128"/>
                <a:cs typeface="Meiryo UI" pitchFamily="50" charset="-128"/>
              </a:rPr>
              <a:t>人員マネジメントにより生じる職員の削減は算定に含まず</a:t>
            </a:r>
            <a:endParaRPr lang="ja-JP" altLang="en-US" sz="1050" dirty="0">
              <a:solidFill>
                <a:schemeClr val="tx1"/>
              </a:solidFill>
              <a:latin typeface="Meiryo UI" pitchFamily="50" charset="-128"/>
              <a:ea typeface="Meiryo UI" pitchFamily="50" charset="-128"/>
              <a:cs typeface="Meiryo UI" pitchFamily="50" charset="-128"/>
            </a:endParaRPr>
          </a:p>
        </p:txBody>
      </p:sp>
      <p:sp>
        <p:nvSpPr>
          <p:cNvPr id="15" name="角丸四角形 14"/>
          <p:cNvSpPr/>
          <p:nvPr/>
        </p:nvSpPr>
        <p:spPr>
          <a:xfrm>
            <a:off x="5580112" y="2636952"/>
            <a:ext cx="828000" cy="864000"/>
          </a:xfrm>
          <a:prstGeom prst="roundRect">
            <a:avLst/>
          </a:prstGeom>
          <a:noFill/>
          <a:ln w="19050">
            <a:solidFill>
              <a:schemeClr val="tx2">
                <a:lumMod val="60000"/>
                <a:lumOff val="40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4427984" y="1628800"/>
            <a:ext cx="3384376" cy="306467"/>
          </a:xfrm>
          <a:prstGeom prst="roundRect">
            <a:avLst/>
          </a:prstGeom>
          <a:noFill/>
          <a:ln w="6350">
            <a:solidFill>
              <a:schemeClr val="tx2"/>
            </a:solidFill>
            <a:prstDash val="dash"/>
          </a:ln>
        </p:spPr>
        <p:txBody>
          <a:bodyPr wrap="square" rtlCol="0">
            <a:spAutoFit/>
          </a:bodyPr>
          <a:lstStyle/>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局から総合区への移管人員：計</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2,200</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4" name="直線コネクタ 3"/>
          <p:cNvCxnSpPr/>
          <p:nvPr/>
        </p:nvCxnSpPr>
        <p:spPr>
          <a:xfrm>
            <a:off x="5220072" y="1935307"/>
            <a:ext cx="0" cy="845661"/>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直線矢印コネクタ 6"/>
          <p:cNvCxnSpPr/>
          <p:nvPr/>
        </p:nvCxnSpPr>
        <p:spPr>
          <a:xfrm>
            <a:off x="5220072" y="2780968"/>
            <a:ext cx="360000" cy="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179512" y="836712"/>
            <a:ext cx="8867506" cy="695325"/>
          </a:xfrm>
          <a:prstGeom prst="rect">
            <a:avLst/>
          </a:prstGeom>
          <a:solidFill>
            <a:schemeClr val="accent6">
              <a:lumMod val="40000"/>
              <a:lumOff val="60000"/>
            </a:schemeClr>
          </a:solid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nSpc>
                <a:spcPct val="125000"/>
              </a:lnSpc>
            </a:pPr>
            <a:r>
              <a:rPr lang="ja-JP" altLang="en-US" sz="1600" b="1" dirty="0" smtClean="0">
                <a:solidFill>
                  <a:schemeClr val="tx1"/>
                </a:solidFill>
                <a:latin typeface="Meiryo UI" pitchFamily="50" charset="-128"/>
                <a:ea typeface="Meiryo UI" pitchFamily="50" charset="-128"/>
                <a:cs typeface="Meiryo UI" pitchFamily="50" charset="-128"/>
              </a:rPr>
              <a:t>◆　事務の分散・集約効果を踏まえた職員配置</a:t>
            </a:r>
            <a:endParaRPr lang="en-US" altLang="ja-JP" sz="1600" b="1" dirty="0" smtClean="0">
              <a:solidFill>
                <a:schemeClr val="tx1"/>
              </a:solidFill>
              <a:latin typeface="Meiryo UI" pitchFamily="50" charset="-128"/>
              <a:ea typeface="Meiryo UI" pitchFamily="50" charset="-128"/>
              <a:cs typeface="Meiryo UI" pitchFamily="50" charset="-128"/>
            </a:endParaRPr>
          </a:p>
          <a:p>
            <a:pPr>
              <a:lnSpc>
                <a:spcPct val="125000"/>
              </a:lnSpc>
            </a:pPr>
            <a:r>
              <a:rPr lang="ja-JP" altLang="en-US" sz="1600" b="1" dirty="0" smtClean="0">
                <a:solidFill>
                  <a:schemeClr val="tx1"/>
                </a:solidFill>
                <a:latin typeface="Meiryo UI" pitchFamily="50" charset="-128"/>
                <a:ea typeface="Meiryo UI" pitchFamily="50" charset="-128"/>
                <a:cs typeface="Meiryo UI" pitchFamily="50" charset="-128"/>
              </a:rPr>
              <a:t>◆　機能強化のための増員配置</a:t>
            </a:r>
            <a:endParaRPr lang="en-US" altLang="ja-JP" sz="1600" b="1" dirty="0" smtClean="0">
              <a:solidFill>
                <a:schemeClr val="tx1"/>
              </a:solidFill>
              <a:latin typeface="Meiryo UI" pitchFamily="50" charset="-128"/>
              <a:ea typeface="Meiryo UI" pitchFamily="50" charset="-128"/>
              <a:cs typeface="Meiryo UI" pitchFamily="50" charset="-128"/>
            </a:endParaRPr>
          </a:p>
        </p:txBody>
      </p:sp>
      <p:sp>
        <p:nvSpPr>
          <p:cNvPr id="18" name="右中かっこ 17"/>
          <p:cNvSpPr/>
          <p:nvPr/>
        </p:nvSpPr>
        <p:spPr>
          <a:xfrm>
            <a:off x="4384441" y="980728"/>
            <a:ext cx="216024" cy="432048"/>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テキスト ボックス 20"/>
          <p:cNvSpPr txBox="1"/>
          <p:nvPr/>
        </p:nvSpPr>
        <p:spPr>
          <a:xfrm>
            <a:off x="4499992" y="908720"/>
            <a:ext cx="4572000" cy="584775"/>
          </a:xfrm>
          <a:prstGeom prst="rect">
            <a:avLst/>
          </a:prstGeom>
          <a:noFill/>
        </p:spPr>
        <p:txBody>
          <a:bodyPr wrap="square" rtlCol="0">
            <a:spAutoFit/>
          </a:bodyPr>
          <a:lstStyle/>
          <a:p>
            <a:r>
              <a:rPr lang="ja-JP" altLang="en-US" sz="1600" b="1" dirty="0" smtClean="0">
                <a:latin typeface="Meiryo UI" pitchFamily="50" charset="-128"/>
                <a:ea typeface="Meiryo UI" pitchFamily="50" charset="-128"/>
                <a:cs typeface="Meiryo UI" pitchFamily="50" charset="-128"/>
              </a:rPr>
              <a:t>　概ね現行職員総数の範囲内で、効果的・効率的な</a:t>
            </a:r>
            <a:endParaRPr lang="en-US" altLang="ja-JP" sz="1600" b="1" dirty="0" smtClean="0">
              <a:latin typeface="Meiryo UI" pitchFamily="50" charset="-128"/>
              <a:ea typeface="Meiryo UI" pitchFamily="50" charset="-128"/>
              <a:cs typeface="Meiryo UI" pitchFamily="50" charset="-128"/>
            </a:endParaRPr>
          </a:p>
          <a:p>
            <a:r>
              <a:rPr lang="ja-JP" altLang="en-US" sz="1600" b="1" dirty="0" smtClean="0">
                <a:latin typeface="Meiryo UI" pitchFamily="50" charset="-128"/>
                <a:ea typeface="Meiryo UI" pitchFamily="50" charset="-128"/>
                <a:cs typeface="Meiryo UI" pitchFamily="50" charset="-128"/>
              </a:rPr>
              <a:t>　業務執行体制を整備可能な見込み</a:t>
            </a:r>
            <a:endParaRPr kumimoji="1" lang="ja-JP" altLang="en-US" sz="1600" dirty="0"/>
          </a:p>
        </p:txBody>
      </p:sp>
      <p:sp>
        <p:nvSpPr>
          <p:cNvPr id="22" name="正方形/長方形 21"/>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３　総合区にふさわしい組織体制の構築＜効果的・効率的な職員配置＞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5" name="テキスト ボックス 24"/>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（４）職員数の増減の算定結果</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正方形/長方形 27"/>
          <p:cNvSpPr>
            <a:spLocks noChangeArrowheads="1"/>
          </p:cNvSpPr>
          <p:nvPr/>
        </p:nvSpPr>
        <p:spPr bwMode="auto">
          <a:xfrm>
            <a:off x="8112125" y="8337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７</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23" name="テキスト ボックス 22"/>
          <p:cNvSpPr txBox="1"/>
          <p:nvPr/>
        </p:nvSpPr>
        <p:spPr>
          <a:xfrm>
            <a:off x="6300192" y="3527430"/>
            <a:ext cx="1224136" cy="261610"/>
          </a:xfrm>
          <a:prstGeom prst="rect">
            <a:avLst/>
          </a:prstGeom>
          <a:noFill/>
        </p:spPr>
        <p:txBody>
          <a:bodyPr wrap="square" rtlCol="0">
            <a:spAutoFit/>
          </a:bodyPr>
          <a:lstStyle/>
          <a:p>
            <a:r>
              <a:rPr kumimoji="1" lang="ja-JP" altLang="en-US" sz="1100" dirty="0" smtClean="0">
                <a:latin typeface="Meiryo UI" pitchFamily="50" charset="-128"/>
                <a:ea typeface="Meiryo UI" pitchFamily="50" charset="-128"/>
                <a:cs typeface="Meiryo UI" pitchFamily="50" charset="-128"/>
              </a:rPr>
              <a:t>＊</a:t>
            </a:r>
            <a:endParaRPr kumimoji="1" lang="ja-JP" altLang="en-US" sz="1100" dirty="0">
              <a:latin typeface="Meiryo UI" pitchFamily="50" charset="-128"/>
              <a:ea typeface="Meiryo UI" pitchFamily="50" charset="-128"/>
              <a:cs typeface="Meiryo UI" pitchFamily="50" charset="-128"/>
            </a:endParaRPr>
          </a:p>
        </p:txBody>
      </p:sp>
      <p:sp>
        <p:nvSpPr>
          <p:cNvPr id="26" name="テキスト ボックス 25"/>
          <p:cNvSpPr txBox="1"/>
          <p:nvPr/>
        </p:nvSpPr>
        <p:spPr>
          <a:xfrm>
            <a:off x="7308304" y="5085184"/>
            <a:ext cx="1944000" cy="415498"/>
          </a:xfrm>
          <a:prstGeom prst="rect">
            <a:avLst/>
          </a:prstGeom>
          <a:noFill/>
        </p:spPr>
        <p:txBody>
          <a:bodyPr wrap="square" rtlCol="0">
            <a:spAutoFit/>
          </a:bodyPr>
          <a:lstStyle/>
          <a:p>
            <a:r>
              <a:rPr lang="ja-JP" altLang="en-US" sz="1050" dirty="0" smtClean="0">
                <a:latin typeface="Meiryo UI" pitchFamily="50" charset="-128"/>
                <a:ea typeface="Meiryo UI" pitchFamily="50" charset="-128"/>
                <a:cs typeface="Meiryo UI" pitchFamily="50" charset="-128"/>
              </a:rPr>
              <a:t>＊技能労務職等については、</a:t>
            </a:r>
            <a:endParaRPr lang="en-US" altLang="ja-JP" sz="1050" dirty="0" smtClean="0">
              <a:latin typeface="Meiryo UI" pitchFamily="50" charset="-128"/>
              <a:ea typeface="Meiryo UI" pitchFamily="50" charset="-128"/>
              <a:cs typeface="Meiryo UI" pitchFamily="50" charset="-128"/>
            </a:endParaRPr>
          </a:p>
          <a:p>
            <a:r>
              <a:rPr lang="ja-JP" altLang="en-US" sz="1050" dirty="0" smtClean="0">
                <a:latin typeface="Meiryo UI" pitchFamily="50" charset="-128"/>
                <a:ea typeface="Meiryo UI" pitchFamily="50" charset="-128"/>
                <a:cs typeface="Meiryo UI" pitchFamily="50" charset="-128"/>
              </a:rPr>
              <a:t>　 分散・集約率を乗じていない</a:t>
            </a:r>
            <a:endParaRPr kumimoji="1" lang="ja-JP" altLang="en-US" sz="1050" dirty="0">
              <a:latin typeface="Meiryo UI" pitchFamily="50" charset="-128"/>
              <a:ea typeface="Meiryo UI" pitchFamily="50" charset="-128"/>
              <a:cs typeface="Meiryo UI" pitchFamily="50" charset="-128"/>
            </a:endParaRPr>
          </a:p>
        </p:txBody>
      </p:sp>
      <p:sp>
        <p:nvSpPr>
          <p:cNvPr id="27" name="テキスト ボックス 26"/>
          <p:cNvSpPr txBox="1"/>
          <p:nvPr/>
        </p:nvSpPr>
        <p:spPr>
          <a:xfrm>
            <a:off x="6300192" y="2492896"/>
            <a:ext cx="1224136" cy="261610"/>
          </a:xfrm>
          <a:prstGeom prst="rect">
            <a:avLst/>
          </a:prstGeom>
          <a:noFill/>
        </p:spPr>
        <p:txBody>
          <a:bodyPr wrap="square" rtlCol="0">
            <a:spAutoFit/>
          </a:bodyPr>
          <a:lstStyle/>
          <a:p>
            <a:r>
              <a:rPr kumimoji="1" lang="ja-JP" altLang="en-US" sz="1100" dirty="0" smtClean="0">
                <a:latin typeface="Meiryo UI" pitchFamily="50" charset="-128"/>
                <a:ea typeface="Meiryo UI" pitchFamily="50" charset="-128"/>
                <a:cs typeface="Meiryo UI" pitchFamily="50" charset="-128"/>
              </a:rPr>
              <a:t>＊</a:t>
            </a:r>
            <a:endParaRPr kumimoji="1" lang="ja-JP" altLang="en-US" sz="1100" dirty="0">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xmlns="" val="195072270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左中かっこ 65"/>
          <p:cNvSpPr/>
          <p:nvPr/>
        </p:nvSpPr>
        <p:spPr>
          <a:xfrm>
            <a:off x="5868144" y="716752"/>
            <a:ext cx="45719" cy="5448552"/>
          </a:xfrm>
          <a:prstGeom prst="leftBrace">
            <a:avLst>
              <a:gd name="adj1" fmla="val 56205"/>
              <a:gd name="adj2" fmla="val 66541"/>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 name="正方形/長方形 1"/>
          <p:cNvSpPr/>
          <p:nvPr/>
        </p:nvSpPr>
        <p:spPr>
          <a:xfrm>
            <a:off x="2987824" y="983480"/>
            <a:ext cx="1692168" cy="2556000"/>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局（</a:t>
            </a:r>
            <a:r>
              <a:rPr lang="en-US" altLang="ja-JP" sz="1200" dirty="0" smtClean="0">
                <a:solidFill>
                  <a:schemeClr val="tx1"/>
                </a:solidFill>
                <a:latin typeface="Meiryo UI" pitchFamily="50" charset="-128"/>
                <a:ea typeface="Meiryo UI" pitchFamily="50" charset="-128"/>
                <a:cs typeface="Meiryo UI" pitchFamily="50" charset="-128"/>
              </a:rPr>
              <a:t>9,400</a:t>
            </a:r>
            <a:r>
              <a:rPr lang="ja-JP" altLang="en-US" sz="1200" dirty="0" smtClean="0">
                <a:solidFill>
                  <a:schemeClr val="tx1"/>
                </a:solidFill>
                <a:latin typeface="Meiryo UI" pitchFamily="50" charset="-128"/>
                <a:ea typeface="Meiryo UI" pitchFamily="50" charset="-128"/>
                <a:cs typeface="Meiryo UI" pitchFamily="50" charset="-128"/>
              </a:rPr>
              <a:t>人）</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9" name="正方形/長方形 8"/>
          <p:cNvSpPr/>
          <p:nvPr/>
        </p:nvSpPr>
        <p:spPr>
          <a:xfrm>
            <a:off x="899592" y="4511872"/>
            <a:ext cx="1692008" cy="1728000"/>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bg1"/>
                </a:solidFill>
                <a:latin typeface="Meiryo UI" pitchFamily="50" charset="-128"/>
                <a:ea typeface="Meiryo UI" pitchFamily="50" charset="-128"/>
                <a:cs typeface="Meiryo UI" pitchFamily="50" charset="-128"/>
              </a:rPr>
              <a:t>行政区</a:t>
            </a:r>
            <a:endParaRPr lang="en-US" altLang="ja-JP" sz="1200" b="1" dirty="0" smtClean="0">
              <a:solidFill>
                <a:schemeClr val="bg1"/>
              </a:solidFill>
              <a:latin typeface="Meiryo UI" pitchFamily="50" charset="-128"/>
              <a:ea typeface="Meiryo UI" pitchFamily="50" charset="-128"/>
              <a:cs typeface="Meiryo UI" pitchFamily="50" charset="-128"/>
            </a:endParaRPr>
          </a:p>
          <a:p>
            <a:pPr algn="ctr"/>
            <a:r>
              <a:rPr lang="ja-JP" altLang="en-US" sz="1100" dirty="0" smtClean="0">
                <a:solidFill>
                  <a:schemeClr val="bg1"/>
                </a:solidFill>
                <a:latin typeface="Meiryo UI" pitchFamily="50" charset="-128"/>
                <a:ea typeface="Meiryo UI" pitchFamily="50" charset="-128"/>
                <a:cs typeface="Meiryo UI" pitchFamily="50" charset="-128"/>
              </a:rPr>
              <a:t>（</a:t>
            </a:r>
            <a:r>
              <a:rPr lang="en-US" altLang="ja-JP" sz="1100" dirty="0" smtClean="0">
                <a:solidFill>
                  <a:schemeClr val="bg1"/>
                </a:solidFill>
                <a:latin typeface="Meiryo UI" pitchFamily="50" charset="-128"/>
                <a:ea typeface="Meiryo UI" pitchFamily="50" charset="-128"/>
                <a:cs typeface="Meiryo UI" pitchFamily="50" charset="-128"/>
              </a:rPr>
              <a:t>24</a:t>
            </a:r>
            <a:r>
              <a:rPr lang="ja-JP" altLang="en-US" sz="1100" dirty="0" smtClean="0">
                <a:solidFill>
                  <a:schemeClr val="bg1"/>
                </a:solidFill>
                <a:latin typeface="Meiryo UI" pitchFamily="50" charset="-128"/>
                <a:ea typeface="Meiryo UI" pitchFamily="50" charset="-128"/>
                <a:cs typeface="Meiryo UI" pitchFamily="50" charset="-128"/>
              </a:rPr>
              <a:t>か所：</a:t>
            </a:r>
            <a:r>
              <a:rPr lang="en-US" altLang="ja-JP" sz="1100" dirty="0" smtClean="0">
                <a:solidFill>
                  <a:schemeClr val="bg1"/>
                </a:solidFill>
                <a:latin typeface="Meiryo UI" pitchFamily="50" charset="-128"/>
                <a:ea typeface="Meiryo UI" pitchFamily="50" charset="-128"/>
                <a:cs typeface="Meiryo UI" pitchFamily="50" charset="-128"/>
              </a:rPr>
              <a:t>4,800</a:t>
            </a:r>
            <a:r>
              <a:rPr lang="ja-JP" altLang="en-US" sz="1100" dirty="0" smtClean="0">
                <a:solidFill>
                  <a:schemeClr val="bg1"/>
                </a:solidFill>
                <a:latin typeface="Meiryo UI" pitchFamily="50" charset="-128"/>
                <a:ea typeface="Meiryo UI" pitchFamily="50" charset="-128"/>
                <a:cs typeface="Meiryo UI" pitchFamily="50" charset="-128"/>
              </a:rPr>
              <a:t>人）</a:t>
            </a:r>
            <a:endParaRPr lang="en-US" altLang="ja-JP" sz="1100" dirty="0" smtClean="0">
              <a:solidFill>
                <a:schemeClr val="bg1"/>
              </a:solidFill>
              <a:latin typeface="Meiryo UI" pitchFamily="50" charset="-128"/>
              <a:ea typeface="Meiryo UI" pitchFamily="50" charset="-128"/>
              <a:cs typeface="Meiryo UI" pitchFamily="50" charset="-128"/>
            </a:endParaRPr>
          </a:p>
          <a:p>
            <a:pPr algn="ctr"/>
            <a:endParaRPr kumimoji="1" lang="en-US" altLang="ja-JP" sz="1200" b="1" dirty="0" smtClean="0">
              <a:solidFill>
                <a:schemeClr val="bg1"/>
              </a:solidFill>
              <a:latin typeface="Meiryo UI" pitchFamily="50" charset="-128"/>
              <a:ea typeface="Meiryo UI" pitchFamily="50" charset="-128"/>
              <a:cs typeface="Meiryo UI" pitchFamily="50" charset="-128"/>
            </a:endParaRPr>
          </a:p>
          <a:p>
            <a:pPr algn="ctr"/>
            <a:r>
              <a:rPr kumimoji="1" lang="en-US" altLang="ja-JP" sz="1200" b="1" dirty="0" smtClean="0">
                <a:solidFill>
                  <a:schemeClr val="bg1"/>
                </a:solidFill>
                <a:latin typeface="Meiryo UI" pitchFamily="50" charset="-128"/>
                <a:ea typeface="Meiryo UI" pitchFamily="50" charset="-128"/>
                <a:cs typeface="Meiryo UI" pitchFamily="50" charset="-128"/>
              </a:rPr>
              <a:t>【1</a:t>
            </a:r>
            <a:r>
              <a:rPr kumimoji="1" lang="ja-JP" altLang="en-US" sz="1200" b="1" dirty="0" smtClean="0">
                <a:solidFill>
                  <a:schemeClr val="bg1"/>
                </a:solidFill>
                <a:latin typeface="Meiryo UI" pitchFamily="50" charset="-128"/>
                <a:ea typeface="Meiryo UI" pitchFamily="50" charset="-128"/>
                <a:cs typeface="Meiryo UI" pitchFamily="50" charset="-128"/>
              </a:rPr>
              <a:t>区平均：</a:t>
            </a:r>
            <a:r>
              <a:rPr kumimoji="1" lang="en-US" altLang="ja-JP" sz="1200" b="1" dirty="0" smtClean="0">
                <a:solidFill>
                  <a:schemeClr val="bg1"/>
                </a:solidFill>
                <a:latin typeface="Meiryo UI" pitchFamily="50" charset="-128"/>
                <a:ea typeface="Meiryo UI" pitchFamily="50" charset="-128"/>
                <a:cs typeface="Meiryo UI" pitchFamily="50" charset="-128"/>
              </a:rPr>
              <a:t>200</a:t>
            </a:r>
            <a:r>
              <a:rPr kumimoji="1" lang="ja-JP" altLang="en-US" sz="1200" b="1" dirty="0" smtClean="0">
                <a:solidFill>
                  <a:schemeClr val="bg1"/>
                </a:solidFill>
                <a:latin typeface="Meiryo UI" pitchFamily="50" charset="-128"/>
                <a:ea typeface="Meiryo UI" pitchFamily="50" charset="-128"/>
                <a:cs typeface="Meiryo UI" pitchFamily="50" charset="-128"/>
              </a:rPr>
              <a:t>人</a:t>
            </a:r>
            <a:r>
              <a:rPr kumimoji="1" lang="en-US" altLang="ja-JP" sz="1200" b="1" dirty="0" smtClean="0">
                <a:solidFill>
                  <a:schemeClr val="bg1"/>
                </a:solidFill>
                <a:latin typeface="Meiryo UI" pitchFamily="50" charset="-128"/>
                <a:ea typeface="Meiryo UI" pitchFamily="50" charset="-128"/>
                <a:cs typeface="Meiryo UI" pitchFamily="50" charset="-128"/>
              </a:rPr>
              <a:t>】</a:t>
            </a:r>
            <a:endParaRPr kumimoji="1" lang="ja-JP" altLang="en-US" sz="1200" b="1" dirty="0">
              <a:solidFill>
                <a:schemeClr val="bg1"/>
              </a:solidFill>
              <a:latin typeface="Meiryo UI" pitchFamily="50" charset="-128"/>
              <a:ea typeface="Meiryo UI" pitchFamily="50" charset="-128"/>
              <a:cs typeface="Meiryo UI" pitchFamily="50" charset="-128"/>
            </a:endParaRPr>
          </a:p>
        </p:txBody>
      </p:sp>
      <p:sp>
        <p:nvSpPr>
          <p:cNvPr id="54" name="正方形/長方形 53"/>
          <p:cNvSpPr/>
          <p:nvPr/>
        </p:nvSpPr>
        <p:spPr>
          <a:xfrm>
            <a:off x="2987824" y="3287824"/>
            <a:ext cx="1692168" cy="792000"/>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smtClean="0">
                <a:solidFill>
                  <a:schemeClr val="bg1"/>
                </a:solidFill>
                <a:latin typeface="Meiryo UI" pitchFamily="50" charset="-128"/>
                <a:ea typeface="Meiryo UI" pitchFamily="50" charset="-128"/>
                <a:cs typeface="Meiryo UI" pitchFamily="50" charset="-128"/>
              </a:rPr>
              <a:t>事業所</a:t>
            </a:r>
            <a:endParaRPr lang="en-US" altLang="ja-JP" sz="1100" dirty="0" smtClean="0">
              <a:solidFill>
                <a:schemeClr val="bg1"/>
              </a:solidFill>
              <a:latin typeface="Meiryo UI" pitchFamily="50" charset="-128"/>
              <a:ea typeface="Meiryo UI" pitchFamily="50" charset="-128"/>
              <a:cs typeface="Meiryo UI" pitchFamily="50" charset="-128"/>
            </a:endParaRPr>
          </a:p>
          <a:p>
            <a:pPr algn="ctr"/>
            <a:endParaRPr lang="en-US" altLang="ja-JP" sz="500" dirty="0" smtClean="0">
              <a:solidFill>
                <a:schemeClr val="bg1"/>
              </a:solidFill>
              <a:latin typeface="Meiryo UI" pitchFamily="50" charset="-128"/>
              <a:ea typeface="Meiryo UI" pitchFamily="50" charset="-128"/>
              <a:cs typeface="Meiryo UI" pitchFamily="50" charset="-128"/>
            </a:endParaRPr>
          </a:p>
          <a:p>
            <a:pPr algn="ctr"/>
            <a:r>
              <a:rPr lang="ja-JP" altLang="en-US" sz="900" dirty="0" smtClean="0">
                <a:solidFill>
                  <a:schemeClr val="bg1"/>
                </a:solidFill>
                <a:latin typeface="Meiryo UI" pitchFamily="50" charset="-128"/>
                <a:ea typeface="Meiryo UI" pitchFamily="50" charset="-128"/>
                <a:cs typeface="Meiryo UI" pitchFamily="50" charset="-128"/>
              </a:rPr>
              <a:t>工営所・</a:t>
            </a:r>
            <a:r>
              <a:rPr kumimoji="1" lang="ja-JP" altLang="en-US" sz="900" dirty="0" smtClean="0">
                <a:solidFill>
                  <a:schemeClr val="bg1"/>
                </a:solidFill>
                <a:latin typeface="Meiryo UI" pitchFamily="50" charset="-128"/>
                <a:ea typeface="Meiryo UI" pitchFamily="50" charset="-128"/>
                <a:cs typeface="Meiryo UI" pitchFamily="50" charset="-128"/>
              </a:rPr>
              <a:t>公園事務所・</a:t>
            </a:r>
            <a:r>
              <a:rPr lang="ja-JP" altLang="en-US" sz="900" dirty="0" smtClean="0">
                <a:solidFill>
                  <a:schemeClr val="bg1"/>
                </a:solidFill>
                <a:latin typeface="Meiryo UI" pitchFamily="50" charset="-128"/>
                <a:ea typeface="Meiryo UI" pitchFamily="50" charset="-128"/>
                <a:cs typeface="Meiryo UI" pitchFamily="50" charset="-128"/>
              </a:rPr>
              <a:t>保育所</a:t>
            </a:r>
            <a:endParaRPr lang="en-US" altLang="ja-JP" sz="900" dirty="0" smtClean="0">
              <a:solidFill>
                <a:schemeClr val="bg1"/>
              </a:solidFill>
              <a:latin typeface="Meiryo UI" pitchFamily="50" charset="-128"/>
              <a:ea typeface="Meiryo UI" pitchFamily="50" charset="-128"/>
              <a:cs typeface="Meiryo UI" pitchFamily="50" charset="-128"/>
            </a:endParaRPr>
          </a:p>
          <a:p>
            <a:pPr algn="ctr"/>
            <a:r>
              <a:rPr kumimoji="1" lang="ja-JP" altLang="en-US" sz="900" dirty="0" smtClean="0">
                <a:solidFill>
                  <a:schemeClr val="bg1"/>
                </a:solidFill>
                <a:latin typeface="Meiryo UI" pitchFamily="50" charset="-128"/>
                <a:ea typeface="Meiryo UI" pitchFamily="50" charset="-128"/>
                <a:cs typeface="Meiryo UI" pitchFamily="50" charset="-128"/>
              </a:rPr>
              <a:t>（</a:t>
            </a:r>
            <a:r>
              <a:rPr kumimoji="1" lang="en-US" altLang="ja-JP" sz="900" dirty="0" smtClean="0">
                <a:solidFill>
                  <a:schemeClr val="bg1"/>
                </a:solidFill>
                <a:latin typeface="Meiryo UI" pitchFamily="50" charset="-128"/>
                <a:ea typeface="Meiryo UI" pitchFamily="50" charset="-128"/>
                <a:cs typeface="Meiryo UI" pitchFamily="50" charset="-128"/>
              </a:rPr>
              <a:t>1,970</a:t>
            </a:r>
            <a:r>
              <a:rPr kumimoji="1" lang="ja-JP" altLang="en-US" sz="900" dirty="0" smtClean="0">
                <a:solidFill>
                  <a:schemeClr val="bg1"/>
                </a:solidFill>
                <a:latin typeface="Meiryo UI" pitchFamily="50" charset="-128"/>
                <a:ea typeface="Meiryo UI" pitchFamily="50" charset="-128"/>
                <a:cs typeface="Meiryo UI" pitchFamily="50" charset="-128"/>
              </a:rPr>
              <a:t>人）</a:t>
            </a:r>
            <a:endParaRPr kumimoji="1" lang="ja-JP" altLang="en-US" sz="900" dirty="0">
              <a:solidFill>
                <a:schemeClr val="bg1"/>
              </a:solidFill>
              <a:latin typeface="Meiryo UI" pitchFamily="50" charset="-128"/>
              <a:ea typeface="Meiryo UI" pitchFamily="50" charset="-128"/>
              <a:cs typeface="Meiryo UI" pitchFamily="50" charset="-128"/>
            </a:endParaRPr>
          </a:p>
        </p:txBody>
      </p:sp>
      <p:sp>
        <p:nvSpPr>
          <p:cNvPr id="3" name="正方形/長方形 2"/>
          <p:cNvSpPr/>
          <p:nvPr/>
        </p:nvSpPr>
        <p:spPr>
          <a:xfrm>
            <a:off x="2987824" y="5303960"/>
            <a:ext cx="1692008" cy="936000"/>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200" dirty="0" smtClean="0">
                <a:solidFill>
                  <a:schemeClr val="bg1"/>
                </a:solidFill>
                <a:latin typeface="Meiryo UI" pitchFamily="50" charset="-128"/>
                <a:ea typeface="Meiryo UI" pitchFamily="50" charset="-128"/>
                <a:cs typeface="Meiryo UI" pitchFamily="50" charset="-128"/>
              </a:rPr>
              <a:t> 　</a:t>
            </a:r>
            <a:r>
              <a:rPr kumimoji="1" lang="ja-JP" altLang="en-US" sz="1200" b="1" dirty="0" smtClean="0">
                <a:solidFill>
                  <a:schemeClr val="bg1"/>
                </a:solidFill>
                <a:latin typeface="Meiryo UI" pitchFamily="50" charset="-128"/>
                <a:ea typeface="Meiryo UI" pitchFamily="50" charset="-128"/>
                <a:cs typeface="Meiryo UI" pitchFamily="50" charset="-128"/>
              </a:rPr>
              <a:t>地域自治区事務所</a:t>
            </a:r>
            <a:endParaRPr kumimoji="1" lang="en-US" altLang="ja-JP" sz="1200" b="1" dirty="0" smtClean="0">
              <a:solidFill>
                <a:schemeClr val="bg1"/>
              </a:solidFill>
              <a:latin typeface="Meiryo UI" pitchFamily="50" charset="-128"/>
              <a:ea typeface="Meiryo UI" pitchFamily="50" charset="-128"/>
              <a:cs typeface="Meiryo UI" pitchFamily="50" charset="-128"/>
            </a:endParaRPr>
          </a:p>
          <a:p>
            <a:r>
              <a:rPr lang="ja-JP" altLang="en-US" sz="1100" dirty="0" smtClean="0">
                <a:solidFill>
                  <a:schemeClr val="bg1"/>
                </a:solidFill>
                <a:latin typeface="Meiryo UI" pitchFamily="50" charset="-128"/>
                <a:ea typeface="Meiryo UI" pitchFamily="50" charset="-128"/>
                <a:cs typeface="Meiryo UI" pitchFamily="50" charset="-128"/>
              </a:rPr>
              <a:t>　（</a:t>
            </a:r>
            <a:r>
              <a:rPr kumimoji="1" lang="en-US" altLang="ja-JP" sz="1100" dirty="0" smtClean="0">
                <a:solidFill>
                  <a:schemeClr val="bg1"/>
                </a:solidFill>
                <a:latin typeface="Meiryo UI" pitchFamily="50" charset="-128"/>
                <a:ea typeface="Meiryo UI" pitchFamily="50" charset="-128"/>
                <a:cs typeface="Meiryo UI" pitchFamily="50" charset="-128"/>
              </a:rPr>
              <a:t>16</a:t>
            </a:r>
            <a:r>
              <a:rPr lang="ja-JP" altLang="en-US" sz="1100" dirty="0" smtClean="0">
                <a:solidFill>
                  <a:schemeClr val="bg1"/>
                </a:solidFill>
                <a:latin typeface="Meiryo UI" pitchFamily="50" charset="-128"/>
                <a:ea typeface="Meiryo UI" pitchFamily="50" charset="-128"/>
                <a:cs typeface="Meiryo UI" pitchFamily="50" charset="-128"/>
              </a:rPr>
              <a:t>か</a:t>
            </a:r>
            <a:r>
              <a:rPr kumimoji="1" lang="ja-JP" altLang="en-US" sz="1100" dirty="0" smtClean="0">
                <a:solidFill>
                  <a:schemeClr val="bg1"/>
                </a:solidFill>
                <a:latin typeface="Meiryo UI" pitchFamily="50" charset="-128"/>
                <a:ea typeface="Meiryo UI" pitchFamily="50" charset="-128"/>
                <a:cs typeface="Meiryo UI" pitchFamily="50" charset="-128"/>
              </a:rPr>
              <a:t>所：</a:t>
            </a:r>
            <a:r>
              <a:rPr lang="en-US" altLang="ja-JP" sz="1100" dirty="0" smtClean="0">
                <a:solidFill>
                  <a:schemeClr val="bg1"/>
                </a:solidFill>
                <a:latin typeface="Meiryo UI" pitchFamily="50" charset="-128"/>
                <a:ea typeface="Meiryo UI" pitchFamily="50" charset="-128"/>
                <a:cs typeface="Meiryo UI" pitchFamily="50" charset="-128"/>
              </a:rPr>
              <a:t>2,500</a:t>
            </a:r>
            <a:r>
              <a:rPr lang="ja-JP" altLang="en-US" sz="1100" dirty="0" smtClean="0">
                <a:solidFill>
                  <a:schemeClr val="bg1"/>
                </a:solidFill>
                <a:latin typeface="Meiryo UI" pitchFamily="50" charset="-128"/>
                <a:ea typeface="Meiryo UI" pitchFamily="50" charset="-128"/>
                <a:cs typeface="Meiryo UI" pitchFamily="50" charset="-128"/>
              </a:rPr>
              <a:t>人）</a:t>
            </a:r>
            <a:endParaRPr lang="en-US" altLang="ja-JP" sz="1100" dirty="0" smtClean="0">
              <a:solidFill>
                <a:schemeClr val="bg1"/>
              </a:solidFill>
              <a:latin typeface="Meiryo UI" pitchFamily="50" charset="-128"/>
              <a:ea typeface="Meiryo UI" pitchFamily="50" charset="-128"/>
              <a:cs typeface="Meiryo UI" pitchFamily="50" charset="-128"/>
            </a:endParaRPr>
          </a:p>
          <a:p>
            <a:endParaRPr lang="en-US" altLang="ja-JP" sz="1100" dirty="0" smtClean="0">
              <a:solidFill>
                <a:schemeClr val="bg1"/>
              </a:solidFill>
              <a:latin typeface="Meiryo UI" pitchFamily="50" charset="-128"/>
              <a:ea typeface="Meiryo UI" pitchFamily="50" charset="-128"/>
              <a:cs typeface="Meiryo UI" pitchFamily="50" charset="-128"/>
            </a:endParaRPr>
          </a:p>
          <a:p>
            <a:pPr>
              <a:lnSpc>
                <a:spcPct val="50000"/>
              </a:lnSpc>
            </a:pPr>
            <a:r>
              <a:rPr kumimoji="1" lang="ja-JP" altLang="en-US" sz="1100" b="1" dirty="0" smtClean="0">
                <a:solidFill>
                  <a:schemeClr val="bg1"/>
                </a:solidFill>
                <a:latin typeface="Meiryo UI" pitchFamily="50" charset="-128"/>
                <a:ea typeface="Meiryo UI" pitchFamily="50" charset="-128"/>
                <a:cs typeface="Meiryo UI" pitchFamily="50" charset="-128"/>
              </a:rPr>
              <a:t>　  </a:t>
            </a:r>
            <a:r>
              <a:rPr kumimoji="1" lang="en-US" altLang="ja-JP" sz="1100" b="1" dirty="0" smtClean="0">
                <a:solidFill>
                  <a:schemeClr val="bg1"/>
                </a:solidFill>
                <a:latin typeface="Meiryo UI" pitchFamily="50" charset="-128"/>
                <a:ea typeface="Meiryo UI" pitchFamily="50" charset="-128"/>
                <a:cs typeface="Meiryo UI" pitchFamily="50" charset="-128"/>
              </a:rPr>
              <a:t>【</a:t>
            </a:r>
            <a:r>
              <a:rPr lang="en-US" altLang="ja-JP" sz="1100" b="1" dirty="0" smtClean="0">
                <a:solidFill>
                  <a:schemeClr val="bg1"/>
                </a:solidFill>
                <a:latin typeface="Meiryo UI" pitchFamily="50" charset="-128"/>
                <a:ea typeface="Meiryo UI" pitchFamily="50" charset="-128"/>
                <a:cs typeface="Meiryo UI" pitchFamily="50" charset="-128"/>
              </a:rPr>
              <a:t>1</a:t>
            </a:r>
            <a:r>
              <a:rPr lang="ja-JP" altLang="en-US" sz="1100" b="1" dirty="0" smtClean="0">
                <a:solidFill>
                  <a:schemeClr val="bg1"/>
                </a:solidFill>
                <a:latin typeface="Meiryo UI" pitchFamily="50" charset="-128"/>
                <a:ea typeface="Meiryo UI" pitchFamily="50" charset="-128"/>
                <a:cs typeface="Meiryo UI" pitchFamily="50" charset="-128"/>
              </a:rPr>
              <a:t>所平均：</a:t>
            </a:r>
            <a:r>
              <a:rPr lang="en-US" altLang="ja-JP" sz="1100" b="1" dirty="0" smtClean="0">
                <a:solidFill>
                  <a:schemeClr val="bg1"/>
                </a:solidFill>
                <a:latin typeface="Meiryo UI" pitchFamily="50" charset="-128"/>
                <a:ea typeface="Meiryo UI" pitchFamily="50" charset="-128"/>
                <a:cs typeface="Meiryo UI" pitchFamily="50" charset="-128"/>
              </a:rPr>
              <a:t>160</a:t>
            </a:r>
            <a:r>
              <a:rPr lang="ja-JP" altLang="en-US" sz="1100" b="1" dirty="0" smtClean="0">
                <a:solidFill>
                  <a:schemeClr val="bg1"/>
                </a:solidFill>
                <a:latin typeface="Meiryo UI" pitchFamily="50" charset="-128"/>
                <a:ea typeface="Meiryo UI" pitchFamily="50" charset="-128"/>
                <a:cs typeface="Meiryo UI" pitchFamily="50" charset="-128"/>
              </a:rPr>
              <a:t>人</a:t>
            </a:r>
            <a:r>
              <a:rPr lang="en-US" altLang="ja-JP" sz="1100" b="1" dirty="0" smtClean="0">
                <a:solidFill>
                  <a:schemeClr val="bg1"/>
                </a:solidFill>
                <a:latin typeface="Meiryo UI" pitchFamily="50" charset="-128"/>
                <a:ea typeface="Meiryo UI" pitchFamily="50" charset="-128"/>
                <a:cs typeface="Meiryo UI" pitchFamily="50" charset="-128"/>
              </a:rPr>
              <a:t>】</a:t>
            </a:r>
            <a:endParaRPr kumimoji="1" lang="ja-JP" altLang="en-US" sz="1100" b="1" dirty="0">
              <a:solidFill>
                <a:schemeClr val="bg1"/>
              </a:solidFill>
              <a:latin typeface="Meiryo UI" pitchFamily="50" charset="-128"/>
              <a:ea typeface="Meiryo UI" pitchFamily="50" charset="-128"/>
              <a:cs typeface="Meiryo UI" pitchFamily="50" charset="-128"/>
            </a:endParaRPr>
          </a:p>
        </p:txBody>
      </p:sp>
      <p:sp>
        <p:nvSpPr>
          <p:cNvPr id="14" name="正方形/長方形 13"/>
          <p:cNvSpPr/>
          <p:nvPr/>
        </p:nvSpPr>
        <p:spPr>
          <a:xfrm>
            <a:off x="899592" y="4007816"/>
            <a:ext cx="1692008" cy="504000"/>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smtClean="0">
                <a:solidFill>
                  <a:schemeClr val="tx1"/>
                </a:solidFill>
                <a:latin typeface="Meiryo UI" pitchFamily="50" charset="-128"/>
                <a:ea typeface="Meiryo UI" pitchFamily="50" charset="-128"/>
                <a:cs typeface="Meiryo UI" pitchFamily="50" charset="-128"/>
              </a:rPr>
              <a:t>総合区に移管</a:t>
            </a:r>
            <a:r>
              <a:rPr kumimoji="1" lang="ja-JP" altLang="en-US" sz="1100" dirty="0" smtClean="0">
                <a:solidFill>
                  <a:schemeClr val="tx1"/>
                </a:solidFill>
                <a:latin typeface="Meiryo UI" pitchFamily="50" charset="-128"/>
                <a:ea typeface="Meiryo UI" pitchFamily="50" charset="-128"/>
                <a:cs typeface="Meiryo UI" pitchFamily="50" charset="-128"/>
              </a:rPr>
              <a:t>する事務</a:t>
            </a:r>
            <a:endParaRPr kumimoji="1" lang="en-US" altLang="ja-JP" sz="1100" dirty="0" smtClean="0">
              <a:solidFill>
                <a:schemeClr val="tx1"/>
              </a:solidFill>
              <a:latin typeface="Meiryo UI" pitchFamily="50" charset="-128"/>
              <a:ea typeface="Meiryo UI" pitchFamily="50" charset="-128"/>
              <a:cs typeface="Meiryo UI" pitchFamily="50" charset="-128"/>
            </a:endParaRPr>
          </a:p>
          <a:p>
            <a:pPr algn="ctr"/>
            <a:r>
              <a:rPr lang="ja-JP" altLang="en-US" sz="1100" dirty="0" smtClean="0">
                <a:solidFill>
                  <a:schemeClr val="tx1"/>
                </a:solidFill>
                <a:latin typeface="Meiryo UI" pitchFamily="50" charset="-128"/>
                <a:ea typeface="Meiryo UI" pitchFamily="50" charset="-128"/>
                <a:cs typeface="Meiryo UI" pitchFamily="50" charset="-128"/>
              </a:rPr>
              <a:t>（</a:t>
            </a:r>
            <a:r>
              <a:rPr lang="en-US" altLang="ja-JP" sz="1100" dirty="0" smtClean="0">
                <a:solidFill>
                  <a:schemeClr val="tx1"/>
                </a:solidFill>
                <a:latin typeface="Meiryo UI" pitchFamily="50" charset="-128"/>
                <a:ea typeface="Meiryo UI" pitchFamily="50" charset="-128"/>
                <a:cs typeface="Meiryo UI" pitchFamily="50" charset="-128"/>
              </a:rPr>
              <a:t>230</a:t>
            </a:r>
            <a:r>
              <a:rPr lang="ja-JP" altLang="en-US" sz="1100" dirty="0" smtClean="0">
                <a:solidFill>
                  <a:schemeClr val="tx1"/>
                </a:solidFill>
                <a:latin typeface="Meiryo UI" pitchFamily="50" charset="-128"/>
                <a:ea typeface="Meiryo UI" pitchFamily="50" charset="-128"/>
                <a:cs typeface="Meiryo UI" pitchFamily="50" charset="-128"/>
              </a:rPr>
              <a:t>人）</a:t>
            </a:r>
            <a:endParaRPr kumimoji="1" lang="ja-JP" altLang="en-US" sz="1100" dirty="0">
              <a:solidFill>
                <a:schemeClr val="tx1"/>
              </a:solidFill>
              <a:latin typeface="Meiryo UI" pitchFamily="50" charset="-128"/>
              <a:ea typeface="Meiryo UI" pitchFamily="50" charset="-128"/>
              <a:cs typeface="Meiryo UI" pitchFamily="50" charset="-128"/>
            </a:endParaRPr>
          </a:p>
        </p:txBody>
      </p:sp>
      <p:sp>
        <p:nvSpPr>
          <p:cNvPr id="15" name="正方形/長方形 14"/>
          <p:cNvSpPr/>
          <p:nvPr/>
        </p:nvSpPr>
        <p:spPr>
          <a:xfrm>
            <a:off x="2987824" y="4079824"/>
            <a:ext cx="1692008" cy="1296000"/>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200" dirty="0" smtClean="0">
              <a:solidFill>
                <a:schemeClr val="bg1"/>
              </a:solidFill>
              <a:latin typeface="Meiryo UI" pitchFamily="50" charset="-128"/>
              <a:ea typeface="Meiryo UI" pitchFamily="50" charset="-128"/>
              <a:cs typeface="Meiryo UI" pitchFamily="50" charset="-128"/>
            </a:endParaRPr>
          </a:p>
          <a:p>
            <a:pPr algn="ctr"/>
            <a:r>
              <a:rPr kumimoji="1" lang="ja-JP" altLang="en-US" sz="1200" b="1" dirty="0" smtClean="0">
                <a:solidFill>
                  <a:schemeClr val="bg1"/>
                </a:solidFill>
                <a:latin typeface="Meiryo UI" pitchFamily="50" charset="-128"/>
                <a:ea typeface="Meiryo UI" pitchFamily="50" charset="-128"/>
                <a:cs typeface="Meiryo UI" pitchFamily="50" charset="-128"/>
              </a:rPr>
              <a:t> 総合区役所</a:t>
            </a:r>
            <a:endParaRPr lang="en-US" altLang="ja-JP" sz="1200" b="1" dirty="0" smtClean="0">
              <a:solidFill>
                <a:schemeClr val="bg1"/>
              </a:solidFill>
              <a:latin typeface="Meiryo UI" pitchFamily="50" charset="-128"/>
              <a:ea typeface="Meiryo UI" pitchFamily="50" charset="-128"/>
              <a:cs typeface="Meiryo UI" pitchFamily="50" charset="-128"/>
            </a:endParaRPr>
          </a:p>
          <a:p>
            <a:pPr algn="ctr"/>
            <a:r>
              <a:rPr lang="ja-JP" altLang="en-US" sz="1100" dirty="0" smtClean="0">
                <a:solidFill>
                  <a:schemeClr val="bg1"/>
                </a:solidFill>
                <a:latin typeface="Meiryo UI" pitchFamily="50" charset="-128"/>
                <a:ea typeface="Meiryo UI" pitchFamily="50" charset="-128"/>
                <a:cs typeface="Meiryo UI" pitchFamily="50" charset="-128"/>
              </a:rPr>
              <a:t>（</a:t>
            </a:r>
            <a:r>
              <a:rPr lang="en-US" altLang="ja-JP" sz="1100" dirty="0" smtClean="0">
                <a:solidFill>
                  <a:schemeClr val="bg1"/>
                </a:solidFill>
                <a:latin typeface="Meiryo UI" pitchFamily="50" charset="-128"/>
                <a:ea typeface="Meiryo UI" pitchFamily="50" charset="-128"/>
                <a:cs typeface="Meiryo UI" pitchFamily="50" charset="-128"/>
              </a:rPr>
              <a:t>8</a:t>
            </a:r>
            <a:r>
              <a:rPr lang="ja-JP" altLang="en-US" sz="1100" dirty="0" smtClean="0">
                <a:solidFill>
                  <a:schemeClr val="bg1"/>
                </a:solidFill>
                <a:latin typeface="Meiryo UI" pitchFamily="50" charset="-128"/>
                <a:ea typeface="Meiryo UI" pitchFamily="50" charset="-128"/>
                <a:cs typeface="Meiryo UI" pitchFamily="50" charset="-128"/>
              </a:rPr>
              <a:t>か所：</a:t>
            </a:r>
            <a:r>
              <a:rPr lang="en-US" altLang="ja-JP" sz="1100" dirty="0" smtClean="0">
                <a:solidFill>
                  <a:schemeClr val="bg1"/>
                </a:solidFill>
                <a:latin typeface="Meiryo UI" pitchFamily="50" charset="-128"/>
                <a:ea typeface="Meiryo UI" pitchFamily="50" charset="-128"/>
                <a:cs typeface="Meiryo UI" pitchFamily="50" charset="-128"/>
              </a:rPr>
              <a:t>2,550</a:t>
            </a:r>
            <a:r>
              <a:rPr lang="ja-JP" altLang="en-US" sz="1100" dirty="0" smtClean="0">
                <a:solidFill>
                  <a:schemeClr val="bg1"/>
                </a:solidFill>
                <a:latin typeface="Meiryo UI" pitchFamily="50" charset="-128"/>
                <a:ea typeface="Meiryo UI" pitchFamily="50" charset="-128"/>
                <a:cs typeface="Meiryo UI" pitchFamily="50" charset="-128"/>
              </a:rPr>
              <a:t>人）</a:t>
            </a:r>
            <a:endParaRPr lang="en-US" altLang="ja-JP" sz="1100" dirty="0" smtClean="0">
              <a:solidFill>
                <a:schemeClr val="bg1"/>
              </a:solidFill>
              <a:latin typeface="Meiryo UI" pitchFamily="50" charset="-128"/>
              <a:ea typeface="Meiryo UI" pitchFamily="50" charset="-128"/>
              <a:cs typeface="Meiryo UI" pitchFamily="50" charset="-128"/>
            </a:endParaRPr>
          </a:p>
          <a:p>
            <a:r>
              <a:rPr lang="en-US" altLang="ja-JP" sz="900" dirty="0" smtClean="0">
                <a:solidFill>
                  <a:schemeClr val="bg1"/>
                </a:solidFill>
                <a:latin typeface="Meiryo UI" pitchFamily="50" charset="-128"/>
                <a:ea typeface="Meiryo UI" pitchFamily="50" charset="-128"/>
                <a:cs typeface="Meiryo UI" pitchFamily="50" charset="-128"/>
              </a:rPr>
              <a:t>  </a:t>
            </a:r>
            <a:r>
              <a:rPr lang="ja-JP" altLang="en-US" sz="900" dirty="0" smtClean="0">
                <a:solidFill>
                  <a:schemeClr val="bg1"/>
                </a:solidFill>
                <a:latin typeface="Meiryo UI" pitchFamily="50" charset="-128"/>
                <a:ea typeface="Meiryo UI" pitchFamily="50" charset="-128"/>
                <a:cs typeface="Meiryo UI" pitchFamily="50" charset="-128"/>
              </a:rPr>
              <a:t>　　</a:t>
            </a:r>
            <a:r>
              <a:rPr lang="en-US" altLang="ja-JP" sz="900" dirty="0" smtClean="0">
                <a:solidFill>
                  <a:schemeClr val="bg1"/>
                </a:solidFill>
                <a:latin typeface="Meiryo UI" pitchFamily="50" charset="-128"/>
                <a:ea typeface="Meiryo UI" pitchFamily="50" charset="-128"/>
                <a:cs typeface="Meiryo UI" pitchFamily="50" charset="-128"/>
              </a:rPr>
              <a:t>※</a:t>
            </a:r>
            <a:r>
              <a:rPr lang="ja-JP" altLang="en-US" sz="900" dirty="0" smtClean="0">
                <a:solidFill>
                  <a:schemeClr val="bg1"/>
                </a:solidFill>
                <a:latin typeface="Meiryo UI" pitchFamily="50" charset="-128"/>
                <a:ea typeface="Meiryo UI" pitchFamily="50" charset="-128"/>
                <a:cs typeface="Meiryo UI" pitchFamily="50" charset="-128"/>
              </a:rPr>
              <a:t>総合区役所所在の</a:t>
            </a:r>
            <a:endParaRPr lang="en-US" altLang="ja-JP" sz="900" dirty="0" smtClean="0">
              <a:solidFill>
                <a:schemeClr val="bg1"/>
              </a:solidFill>
              <a:latin typeface="Meiryo UI" pitchFamily="50" charset="-128"/>
              <a:ea typeface="Meiryo UI" pitchFamily="50" charset="-128"/>
              <a:cs typeface="Meiryo UI" pitchFamily="50" charset="-128"/>
            </a:endParaRPr>
          </a:p>
          <a:p>
            <a:r>
              <a:rPr lang="en-US" altLang="ja-JP" sz="900" dirty="0" smtClean="0">
                <a:solidFill>
                  <a:schemeClr val="bg1"/>
                </a:solidFill>
                <a:latin typeface="Meiryo UI" pitchFamily="50" charset="-128"/>
                <a:ea typeface="Meiryo UI" pitchFamily="50" charset="-128"/>
                <a:cs typeface="Meiryo UI" pitchFamily="50" charset="-128"/>
              </a:rPr>
              <a:t>    </a:t>
            </a:r>
            <a:r>
              <a:rPr lang="ja-JP" altLang="en-US" sz="900" dirty="0" smtClean="0">
                <a:solidFill>
                  <a:schemeClr val="bg1"/>
                </a:solidFill>
                <a:latin typeface="Meiryo UI" pitchFamily="50" charset="-128"/>
                <a:ea typeface="Meiryo UI" pitchFamily="50" charset="-128"/>
                <a:cs typeface="Meiryo UI" pitchFamily="50" charset="-128"/>
              </a:rPr>
              <a:t>　　</a:t>
            </a:r>
            <a:r>
              <a:rPr lang="en-US" altLang="ja-JP" sz="900" dirty="0" smtClean="0">
                <a:solidFill>
                  <a:schemeClr val="bg1"/>
                </a:solidFill>
                <a:latin typeface="Meiryo UI" pitchFamily="50" charset="-128"/>
                <a:ea typeface="Meiryo UI" pitchFamily="50" charset="-128"/>
                <a:cs typeface="Meiryo UI" pitchFamily="50" charset="-128"/>
              </a:rPr>
              <a:t> </a:t>
            </a:r>
            <a:r>
              <a:rPr lang="ja-JP" altLang="en-US" sz="900" dirty="0" smtClean="0">
                <a:solidFill>
                  <a:schemeClr val="bg1"/>
                </a:solidFill>
                <a:latin typeface="Meiryo UI" pitchFamily="50" charset="-128"/>
                <a:ea typeface="Meiryo UI" pitchFamily="50" charset="-128"/>
                <a:cs typeface="Meiryo UI" pitchFamily="50" charset="-128"/>
              </a:rPr>
              <a:t>地域自治区事務所</a:t>
            </a:r>
            <a:endParaRPr lang="en-US" altLang="ja-JP" sz="900" dirty="0" smtClean="0">
              <a:solidFill>
                <a:schemeClr val="bg1"/>
              </a:solidFill>
              <a:latin typeface="Meiryo UI" pitchFamily="50" charset="-128"/>
              <a:ea typeface="Meiryo UI" pitchFamily="50" charset="-128"/>
              <a:cs typeface="Meiryo UI" pitchFamily="50" charset="-128"/>
            </a:endParaRPr>
          </a:p>
          <a:p>
            <a:r>
              <a:rPr lang="ja-JP" altLang="en-US" sz="900" dirty="0" smtClean="0">
                <a:solidFill>
                  <a:schemeClr val="bg1"/>
                </a:solidFill>
                <a:latin typeface="Meiryo UI" pitchFamily="50" charset="-128"/>
                <a:ea typeface="Meiryo UI" pitchFamily="50" charset="-128"/>
                <a:cs typeface="Meiryo UI" pitchFamily="50" charset="-128"/>
              </a:rPr>
              <a:t>     　　を含む</a:t>
            </a:r>
            <a:endParaRPr lang="en-US" altLang="ja-JP" sz="900" dirty="0" smtClean="0">
              <a:solidFill>
                <a:schemeClr val="bg1"/>
              </a:solidFill>
              <a:latin typeface="Meiryo UI" pitchFamily="50" charset="-128"/>
              <a:ea typeface="Meiryo UI" pitchFamily="50" charset="-128"/>
              <a:cs typeface="Meiryo UI" pitchFamily="50" charset="-128"/>
            </a:endParaRPr>
          </a:p>
          <a:p>
            <a:endParaRPr lang="en-US" altLang="ja-JP" sz="900" dirty="0" smtClean="0">
              <a:solidFill>
                <a:schemeClr val="bg1"/>
              </a:solidFill>
              <a:latin typeface="Meiryo UI" pitchFamily="50" charset="-128"/>
              <a:ea typeface="Meiryo UI" pitchFamily="50" charset="-128"/>
              <a:cs typeface="Meiryo UI" pitchFamily="50" charset="-128"/>
            </a:endParaRPr>
          </a:p>
          <a:p>
            <a:pPr algn="ctr"/>
            <a:r>
              <a:rPr lang="en-US" altLang="ja-JP" sz="1100" b="1" dirty="0" smtClean="0">
                <a:solidFill>
                  <a:schemeClr val="bg1"/>
                </a:solidFill>
                <a:latin typeface="Meiryo UI" pitchFamily="50" charset="-128"/>
                <a:ea typeface="Meiryo UI" pitchFamily="50" charset="-128"/>
                <a:cs typeface="Meiryo UI" pitchFamily="50" charset="-128"/>
              </a:rPr>
              <a:t>【1</a:t>
            </a:r>
            <a:r>
              <a:rPr lang="ja-JP" altLang="en-US" sz="1100" b="1" dirty="0" smtClean="0">
                <a:solidFill>
                  <a:schemeClr val="bg1"/>
                </a:solidFill>
                <a:latin typeface="Meiryo UI" pitchFamily="50" charset="-128"/>
                <a:ea typeface="Meiryo UI" pitchFamily="50" charset="-128"/>
                <a:cs typeface="Meiryo UI" pitchFamily="50" charset="-128"/>
              </a:rPr>
              <a:t>区平均：</a:t>
            </a:r>
            <a:r>
              <a:rPr lang="en-US" altLang="ja-JP" sz="1100" b="1" dirty="0" smtClean="0">
                <a:solidFill>
                  <a:schemeClr val="bg1"/>
                </a:solidFill>
                <a:latin typeface="Meiryo UI" pitchFamily="50" charset="-128"/>
                <a:ea typeface="Meiryo UI" pitchFamily="50" charset="-128"/>
                <a:cs typeface="Meiryo UI" pitchFamily="50" charset="-128"/>
              </a:rPr>
              <a:t>320</a:t>
            </a:r>
            <a:r>
              <a:rPr lang="ja-JP" altLang="en-US" sz="1100" b="1" dirty="0" smtClean="0">
                <a:solidFill>
                  <a:schemeClr val="bg1"/>
                </a:solidFill>
                <a:latin typeface="Meiryo UI" pitchFamily="50" charset="-128"/>
                <a:ea typeface="Meiryo UI" pitchFamily="50" charset="-128"/>
                <a:cs typeface="Meiryo UI" pitchFamily="50" charset="-128"/>
              </a:rPr>
              <a:t>人</a:t>
            </a:r>
            <a:r>
              <a:rPr lang="en-US" altLang="ja-JP" sz="1100" b="1" dirty="0" smtClean="0">
                <a:solidFill>
                  <a:schemeClr val="bg1"/>
                </a:solidFill>
                <a:latin typeface="Meiryo UI" pitchFamily="50" charset="-128"/>
                <a:ea typeface="Meiryo UI" pitchFamily="50" charset="-128"/>
                <a:cs typeface="Meiryo UI" pitchFamily="50" charset="-128"/>
              </a:rPr>
              <a:t>】</a:t>
            </a:r>
          </a:p>
          <a:p>
            <a:endParaRPr lang="en-US" altLang="ja-JP" sz="1000" dirty="0" smtClean="0">
              <a:solidFill>
                <a:schemeClr val="bg1"/>
              </a:solidFill>
              <a:latin typeface="Meiryo UI" pitchFamily="50" charset="-128"/>
              <a:ea typeface="Meiryo UI" pitchFamily="50" charset="-128"/>
              <a:cs typeface="Meiryo UI" pitchFamily="50" charset="-128"/>
            </a:endParaRPr>
          </a:p>
        </p:txBody>
      </p:sp>
      <p:sp>
        <p:nvSpPr>
          <p:cNvPr id="23" name="テキスト ボックス 22"/>
          <p:cNvSpPr txBox="1"/>
          <p:nvPr/>
        </p:nvSpPr>
        <p:spPr>
          <a:xfrm>
            <a:off x="-252536" y="2564904"/>
            <a:ext cx="1188000" cy="461665"/>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局</a:t>
            </a:r>
            <a:endParaRPr kumimoji="1" lang="en-US" altLang="ja-JP" sz="1200" dirty="0" smtClean="0">
              <a:latin typeface="Meiryo UI" pitchFamily="50" charset="-128"/>
              <a:ea typeface="Meiryo UI" pitchFamily="50" charset="-128"/>
              <a:cs typeface="Meiryo UI" pitchFamily="50" charset="-128"/>
            </a:endParaRPr>
          </a:p>
          <a:p>
            <a:pPr algn="ctr"/>
            <a:r>
              <a:rPr lang="en-US" altLang="ja-JP" sz="1200" dirty="0" smtClean="0">
                <a:latin typeface="Meiryo UI" pitchFamily="50" charset="-128"/>
                <a:ea typeface="Meiryo UI" pitchFamily="50" charset="-128"/>
                <a:cs typeface="Meiryo UI" pitchFamily="50" charset="-128"/>
              </a:rPr>
              <a:t>11,600</a:t>
            </a:r>
            <a:r>
              <a:rPr lang="ja-JP" altLang="en-US" sz="1200" dirty="0" smtClean="0">
                <a:latin typeface="Meiryo UI" pitchFamily="50" charset="-128"/>
                <a:ea typeface="Meiryo UI" pitchFamily="50" charset="-128"/>
                <a:cs typeface="Meiryo UI" pitchFamily="50" charset="-128"/>
              </a:rPr>
              <a:t>人</a:t>
            </a:r>
            <a:endParaRPr kumimoji="1" lang="ja-JP" altLang="en-US" sz="1200" dirty="0">
              <a:latin typeface="Meiryo UI" pitchFamily="50" charset="-128"/>
              <a:ea typeface="Meiryo UI" pitchFamily="50" charset="-128"/>
              <a:cs typeface="Meiryo UI" pitchFamily="50" charset="-128"/>
            </a:endParaRPr>
          </a:p>
        </p:txBody>
      </p:sp>
      <p:sp>
        <p:nvSpPr>
          <p:cNvPr id="25" name="テキスト ボックス 24"/>
          <p:cNvSpPr txBox="1"/>
          <p:nvPr/>
        </p:nvSpPr>
        <p:spPr>
          <a:xfrm>
            <a:off x="4680168" y="4078233"/>
            <a:ext cx="1404000" cy="461665"/>
          </a:xfrm>
          <a:prstGeom prst="rect">
            <a:avLst/>
          </a:prstGeom>
          <a:noFill/>
        </p:spPr>
        <p:txBody>
          <a:bodyPr wrap="square" rtlCol="0">
            <a:spAutoFit/>
          </a:bodyPr>
          <a:lstStyle/>
          <a:p>
            <a:pPr algn="ctr"/>
            <a:r>
              <a:rPr kumimoji="1" lang="ja-JP" altLang="en-US" sz="1200" b="1" u="sng" dirty="0" smtClean="0">
                <a:latin typeface="Meiryo UI" pitchFamily="50" charset="-128"/>
                <a:ea typeface="Meiryo UI" pitchFamily="50" charset="-128"/>
                <a:cs typeface="Meiryo UI" pitchFamily="50" charset="-128"/>
              </a:rPr>
              <a:t>総合区</a:t>
            </a:r>
            <a:endParaRPr kumimoji="1" lang="en-US" altLang="ja-JP" sz="1200" b="1" u="sng" dirty="0" smtClean="0">
              <a:latin typeface="Meiryo UI" pitchFamily="50" charset="-128"/>
              <a:ea typeface="Meiryo UI" pitchFamily="50" charset="-128"/>
              <a:cs typeface="Meiryo UI" pitchFamily="50" charset="-128"/>
            </a:endParaRPr>
          </a:p>
          <a:p>
            <a:pPr algn="ctr"/>
            <a:r>
              <a:rPr lang="en-US" altLang="ja-JP" sz="1200" b="1" u="sng" dirty="0" smtClean="0">
                <a:latin typeface="Meiryo UI" pitchFamily="50" charset="-128"/>
                <a:ea typeface="Meiryo UI" pitchFamily="50" charset="-128"/>
                <a:cs typeface="Meiryo UI" pitchFamily="50" charset="-128"/>
              </a:rPr>
              <a:t>7,000</a:t>
            </a:r>
            <a:r>
              <a:rPr lang="ja-JP" altLang="en-US" sz="1200" b="1" u="sng" dirty="0" smtClean="0">
                <a:latin typeface="Meiryo UI" pitchFamily="50" charset="-128"/>
                <a:ea typeface="Meiryo UI" pitchFamily="50" charset="-128"/>
                <a:cs typeface="Meiryo UI" pitchFamily="50" charset="-128"/>
              </a:rPr>
              <a:t>人規模</a:t>
            </a:r>
            <a:endParaRPr kumimoji="1" lang="ja-JP" altLang="en-US" sz="1200" b="1" u="sng" dirty="0">
              <a:latin typeface="Meiryo UI" pitchFamily="50" charset="-128"/>
              <a:ea typeface="Meiryo UI" pitchFamily="50" charset="-128"/>
              <a:cs typeface="Meiryo UI" pitchFamily="50" charset="-128"/>
            </a:endParaRPr>
          </a:p>
        </p:txBody>
      </p:sp>
      <p:sp>
        <p:nvSpPr>
          <p:cNvPr id="26" name="左中かっこ 25"/>
          <p:cNvSpPr/>
          <p:nvPr/>
        </p:nvSpPr>
        <p:spPr>
          <a:xfrm>
            <a:off x="611560" y="980728"/>
            <a:ext cx="252000" cy="3528000"/>
          </a:xfrm>
          <a:prstGeom prst="leftBrace">
            <a:avLst>
              <a:gd name="adj1" fmla="val 48646"/>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29" name="左中かっこ 28"/>
          <p:cNvSpPr/>
          <p:nvPr/>
        </p:nvSpPr>
        <p:spPr>
          <a:xfrm rot="10800000">
            <a:off x="4716016" y="3324072"/>
            <a:ext cx="148084" cy="2910188"/>
          </a:xfrm>
          <a:prstGeom prst="leftBrace">
            <a:avLst>
              <a:gd name="adj1" fmla="val 48646"/>
              <a:gd name="adj2" fmla="val 64035"/>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31" name="テキスト ボックス 30"/>
          <p:cNvSpPr txBox="1"/>
          <p:nvPr/>
        </p:nvSpPr>
        <p:spPr>
          <a:xfrm>
            <a:off x="899592" y="616724"/>
            <a:ext cx="1800000" cy="276999"/>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　現行（</a:t>
            </a:r>
            <a:r>
              <a:rPr kumimoji="1" lang="en-US" altLang="ja-JP" sz="1200" dirty="0" smtClean="0">
                <a:latin typeface="Meiryo UI" pitchFamily="50" charset="-128"/>
                <a:ea typeface="Meiryo UI" pitchFamily="50" charset="-128"/>
                <a:cs typeface="Meiryo UI" pitchFamily="50" charset="-128"/>
              </a:rPr>
              <a:t>H28</a:t>
            </a:r>
            <a:r>
              <a:rPr kumimoji="1" lang="ja-JP" altLang="en-US" sz="1200" dirty="0" smtClean="0">
                <a:latin typeface="Meiryo UI" pitchFamily="50" charset="-128"/>
                <a:ea typeface="Meiryo UI" pitchFamily="50" charset="-128"/>
                <a:cs typeface="Meiryo UI" pitchFamily="50" charset="-128"/>
              </a:rPr>
              <a:t>年度）</a:t>
            </a:r>
            <a:endParaRPr kumimoji="1" lang="en-US" altLang="ja-JP" sz="1200" dirty="0" smtClean="0">
              <a:latin typeface="Meiryo UI" pitchFamily="50" charset="-128"/>
              <a:ea typeface="Meiryo UI" pitchFamily="50" charset="-128"/>
              <a:cs typeface="Meiryo UI" pitchFamily="50" charset="-128"/>
            </a:endParaRPr>
          </a:p>
        </p:txBody>
      </p:sp>
      <p:sp>
        <p:nvSpPr>
          <p:cNvPr id="33" name="テキスト ボックス 32"/>
          <p:cNvSpPr txBox="1"/>
          <p:nvPr/>
        </p:nvSpPr>
        <p:spPr>
          <a:xfrm>
            <a:off x="3220685" y="616723"/>
            <a:ext cx="1368000" cy="276999"/>
          </a:xfrm>
          <a:prstGeom prst="rect">
            <a:avLst/>
          </a:prstGeom>
          <a:noFill/>
        </p:spPr>
        <p:txBody>
          <a:bodyPr wrap="square" rtlCol="0">
            <a:spAutoFit/>
          </a:bodyPr>
          <a:lstStyle/>
          <a:p>
            <a:r>
              <a:rPr kumimoji="1" lang="ja-JP" altLang="en-US" sz="1200" dirty="0" smtClean="0">
                <a:latin typeface="Meiryo UI" pitchFamily="50" charset="-128"/>
                <a:ea typeface="Meiryo UI" pitchFamily="50" charset="-128"/>
                <a:cs typeface="Meiryo UI" pitchFamily="50" charset="-128"/>
              </a:rPr>
              <a:t>　総合区移行後</a:t>
            </a:r>
            <a:endParaRPr kumimoji="1" lang="en-US" altLang="ja-JP" sz="1200" dirty="0" smtClean="0">
              <a:latin typeface="Meiryo UI" pitchFamily="50" charset="-128"/>
              <a:ea typeface="Meiryo UI" pitchFamily="50" charset="-128"/>
              <a:cs typeface="Meiryo UI" pitchFamily="50" charset="-128"/>
            </a:endParaRPr>
          </a:p>
        </p:txBody>
      </p:sp>
      <p:sp>
        <p:nvSpPr>
          <p:cNvPr id="42" name="正方形/長方形 41"/>
          <p:cNvSpPr/>
          <p:nvPr/>
        </p:nvSpPr>
        <p:spPr>
          <a:xfrm>
            <a:off x="2987664" y="3287736"/>
            <a:ext cx="1692168" cy="2952000"/>
          </a:xfrm>
          <a:prstGeom prst="rect">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正方形/長方形 42"/>
          <p:cNvSpPr/>
          <p:nvPr/>
        </p:nvSpPr>
        <p:spPr>
          <a:xfrm>
            <a:off x="900895" y="4511353"/>
            <a:ext cx="1692168" cy="1728000"/>
          </a:xfrm>
          <a:prstGeom prst="rect">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正方形/長方形 61"/>
          <p:cNvSpPr/>
          <p:nvPr/>
        </p:nvSpPr>
        <p:spPr>
          <a:xfrm>
            <a:off x="2987824" y="980728"/>
            <a:ext cx="1692168" cy="23070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テキスト ボックス 66"/>
          <p:cNvSpPr txBox="1"/>
          <p:nvPr/>
        </p:nvSpPr>
        <p:spPr>
          <a:xfrm>
            <a:off x="5712118" y="439753"/>
            <a:ext cx="2088000" cy="276999"/>
          </a:xfrm>
          <a:prstGeom prst="rect">
            <a:avLst/>
          </a:prstGeom>
          <a:noFill/>
        </p:spPr>
        <p:txBody>
          <a:bodyPr wrap="square" rtlCol="0">
            <a:spAutoFit/>
          </a:bodyPr>
          <a:lstStyle/>
          <a:p>
            <a:r>
              <a:rPr kumimoji="1" lang="ja-JP" altLang="en-US" sz="1200" dirty="0" smtClean="0">
                <a:latin typeface="Meiryo UI" pitchFamily="50" charset="-128"/>
                <a:ea typeface="Meiryo UI" pitchFamily="50" charset="-128"/>
                <a:cs typeface="Meiryo UI" pitchFamily="50" charset="-128"/>
              </a:rPr>
              <a:t>　</a:t>
            </a:r>
            <a:r>
              <a:rPr kumimoji="1" lang="en-US" altLang="ja-JP" sz="1200" dirty="0" smtClean="0">
                <a:latin typeface="Meiryo UI" pitchFamily="50" charset="-128"/>
                <a:ea typeface="Meiryo UI" pitchFamily="50" charset="-128"/>
                <a:cs typeface="Meiryo UI" pitchFamily="50" charset="-128"/>
              </a:rPr>
              <a:t>【</a:t>
            </a:r>
            <a:r>
              <a:rPr kumimoji="1" lang="ja-JP" altLang="en-US" sz="1200" dirty="0" smtClean="0">
                <a:latin typeface="Meiryo UI" pitchFamily="50" charset="-128"/>
                <a:ea typeface="Meiryo UI" pitchFamily="50" charset="-128"/>
                <a:cs typeface="Meiryo UI" pitchFamily="50" charset="-128"/>
              </a:rPr>
              <a:t>総合区別職員数</a:t>
            </a:r>
            <a:r>
              <a:rPr kumimoji="1" lang="en-US" altLang="ja-JP" sz="1200" dirty="0" smtClean="0">
                <a:latin typeface="Meiryo UI" pitchFamily="50" charset="-128"/>
                <a:ea typeface="Meiryo UI" pitchFamily="50" charset="-128"/>
                <a:cs typeface="Meiryo UI" pitchFamily="50" charset="-128"/>
              </a:rPr>
              <a:t>】</a:t>
            </a:r>
            <a:endParaRPr kumimoji="1" lang="ja-JP" altLang="en-US" sz="1200" dirty="0">
              <a:latin typeface="Meiryo UI" pitchFamily="50" charset="-128"/>
              <a:ea typeface="Meiryo UI" pitchFamily="50" charset="-128"/>
              <a:cs typeface="Meiryo UI" pitchFamily="50" charset="-128"/>
            </a:endParaRPr>
          </a:p>
        </p:txBody>
      </p:sp>
      <p:sp>
        <p:nvSpPr>
          <p:cNvPr id="50" name="テキスト ボックス 49"/>
          <p:cNvSpPr txBox="1"/>
          <p:nvPr/>
        </p:nvSpPr>
        <p:spPr>
          <a:xfrm>
            <a:off x="7188076" y="385892"/>
            <a:ext cx="4356000" cy="369332"/>
          </a:xfrm>
          <a:prstGeom prst="rect">
            <a:avLst/>
          </a:prstGeom>
          <a:noFill/>
        </p:spPr>
        <p:txBody>
          <a:bodyPr wrap="square" rtlCol="0">
            <a:spAutoFit/>
          </a:bodyPr>
          <a:lstStyle/>
          <a:p>
            <a:r>
              <a:rPr kumimoji="1" lang="en-US" altLang="ja-JP" sz="900" dirty="0" smtClean="0">
                <a:latin typeface="Meiryo UI" pitchFamily="50" charset="-128"/>
                <a:ea typeface="Meiryo UI" pitchFamily="50" charset="-128"/>
                <a:cs typeface="Meiryo UI" pitchFamily="50" charset="-128"/>
              </a:rPr>
              <a:t>※</a:t>
            </a:r>
            <a:r>
              <a:rPr kumimoji="1" lang="ja-JP" altLang="en-US" sz="900" dirty="0" smtClean="0">
                <a:latin typeface="Meiryo UI" pitchFamily="50" charset="-128"/>
                <a:ea typeface="Meiryo UI" pitchFamily="50" charset="-128"/>
                <a:cs typeface="Meiryo UI" pitchFamily="50" charset="-128"/>
              </a:rPr>
              <a:t>総合区役所には、総合区役所所在</a:t>
            </a:r>
            <a:endParaRPr kumimoji="1" lang="en-US" altLang="ja-JP" sz="900" dirty="0" smtClean="0">
              <a:latin typeface="Meiryo UI" pitchFamily="50" charset="-128"/>
              <a:ea typeface="Meiryo UI" pitchFamily="50" charset="-128"/>
              <a:cs typeface="Meiryo UI" pitchFamily="50" charset="-128"/>
            </a:endParaRPr>
          </a:p>
          <a:p>
            <a:r>
              <a:rPr lang="ja-JP" altLang="en-US" sz="900" dirty="0" smtClean="0">
                <a:latin typeface="Meiryo UI" pitchFamily="50" charset="-128"/>
                <a:ea typeface="Meiryo UI" pitchFamily="50" charset="-128"/>
                <a:cs typeface="Meiryo UI" pitchFamily="50" charset="-128"/>
              </a:rPr>
              <a:t>　 </a:t>
            </a:r>
            <a:r>
              <a:rPr kumimoji="1" lang="ja-JP" altLang="en-US" sz="900" dirty="0" smtClean="0">
                <a:latin typeface="Meiryo UI" pitchFamily="50" charset="-128"/>
                <a:ea typeface="Meiryo UI" pitchFamily="50" charset="-128"/>
                <a:cs typeface="Meiryo UI" pitchFamily="50" charset="-128"/>
              </a:rPr>
              <a:t>の地域自治区事務所を含む</a:t>
            </a:r>
            <a:endParaRPr kumimoji="1" lang="en-US" altLang="ja-JP" sz="900" dirty="0" smtClean="0">
              <a:latin typeface="Meiryo UI" pitchFamily="50" charset="-128"/>
              <a:ea typeface="Meiryo UI" pitchFamily="50" charset="-128"/>
              <a:cs typeface="Meiryo UI" pitchFamily="50" charset="-128"/>
            </a:endParaRPr>
          </a:p>
        </p:txBody>
      </p:sp>
      <p:sp>
        <p:nvSpPr>
          <p:cNvPr id="56" name="正方形/長方形 55"/>
          <p:cNvSpPr/>
          <p:nvPr/>
        </p:nvSpPr>
        <p:spPr>
          <a:xfrm>
            <a:off x="899592" y="3287736"/>
            <a:ext cx="1692168" cy="792000"/>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smtClean="0">
                <a:solidFill>
                  <a:schemeClr val="tx1"/>
                </a:solidFill>
                <a:latin typeface="Meiryo UI" pitchFamily="50" charset="-128"/>
                <a:ea typeface="Meiryo UI" pitchFamily="50" charset="-128"/>
                <a:cs typeface="Meiryo UI" pitchFamily="50" charset="-128"/>
              </a:rPr>
              <a:t>総合区に移管する事業所</a:t>
            </a:r>
            <a:endParaRPr lang="en-US" altLang="ja-JP" sz="1100" dirty="0" smtClean="0">
              <a:solidFill>
                <a:schemeClr val="tx1"/>
              </a:solidFill>
              <a:latin typeface="Meiryo UI" pitchFamily="50" charset="-128"/>
              <a:ea typeface="Meiryo UI" pitchFamily="50" charset="-128"/>
              <a:cs typeface="Meiryo UI" pitchFamily="50" charset="-128"/>
            </a:endParaRPr>
          </a:p>
          <a:p>
            <a:pPr algn="ctr"/>
            <a:endParaRPr lang="en-US" altLang="ja-JP" sz="500" dirty="0" smtClean="0">
              <a:solidFill>
                <a:schemeClr val="tx1"/>
              </a:solidFill>
              <a:latin typeface="Meiryo UI" pitchFamily="50" charset="-128"/>
              <a:ea typeface="Meiryo UI" pitchFamily="50" charset="-128"/>
              <a:cs typeface="Meiryo UI" pitchFamily="50" charset="-128"/>
            </a:endParaRPr>
          </a:p>
          <a:p>
            <a:pPr algn="ctr"/>
            <a:r>
              <a:rPr lang="ja-JP" altLang="en-US" sz="900" dirty="0" smtClean="0">
                <a:solidFill>
                  <a:schemeClr val="tx1"/>
                </a:solidFill>
                <a:latin typeface="Meiryo UI" pitchFamily="50" charset="-128"/>
                <a:ea typeface="Meiryo UI" pitchFamily="50" charset="-128"/>
                <a:cs typeface="Meiryo UI" pitchFamily="50" charset="-128"/>
              </a:rPr>
              <a:t>工営所・</a:t>
            </a:r>
            <a:r>
              <a:rPr kumimoji="1" lang="ja-JP" altLang="en-US" sz="900" dirty="0" smtClean="0">
                <a:solidFill>
                  <a:schemeClr val="tx1"/>
                </a:solidFill>
                <a:latin typeface="Meiryo UI" pitchFamily="50" charset="-128"/>
                <a:ea typeface="Meiryo UI" pitchFamily="50" charset="-128"/>
                <a:cs typeface="Meiryo UI" pitchFamily="50" charset="-128"/>
              </a:rPr>
              <a:t>公園事務所・</a:t>
            </a:r>
            <a:r>
              <a:rPr lang="ja-JP" altLang="en-US" sz="900" dirty="0" smtClean="0">
                <a:solidFill>
                  <a:schemeClr val="tx1"/>
                </a:solidFill>
                <a:latin typeface="Meiryo UI" pitchFamily="50" charset="-128"/>
                <a:ea typeface="Meiryo UI" pitchFamily="50" charset="-128"/>
                <a:cs typeface="Meiryo UI" pitchFamily="50" charset="-128"/>
              </a:rPr>
              <a:t>保育所</a:t>
            </a:r>
            <a:endParaRPr lang="en-US" altLang="ja-JP" sz="900" dirty="0" smtClean="0">
              <a:solidFill>
                <a:schemeClr val="tx1"/>
              </a:solidFill>
              <a:latin typeface="Meiryo UI" pitchFamily="50" charset="-128"/>
              <a:ea typeface="Meiryo UI" pitchFamily="50" charset="-128"/>
              <a:cs typeface="Meiryo UI" pitchFamily="50" charset="-128"/>
            </a:endParaRPr>
          </a:p>
          <a:p>
            <a:pPr algn="ctr"/>
            <a:r>
              <a:rPr lang="ja-JP" altLang="en-US" sz="900" dirty="0" smtClean="0">
                <a:solidFill>
                  <a:schemeClr val="tx1"/>
                </a:solidFill>
                <a:latin typeface="Meiryo UI" pitchFamily="50" charset="-128"/>
                <a:ea typeface="Meiryo UI" pitchFamily="50" charset="-128"/>
                <a:cs typeface="Meiryo UI" pitchFamily="50" charset="-128"/>
              </a:rPr>
              <a:t>（</a:t>
            </a:r>
            <a:r>
              <a:rPr lang="en-US" altLang="ja-JP" sz="900" dirty="0" smtClean="0">
                <a:solidFill>
                  <a:schemeClr val="tx1"/>
                </a:solidFill>
                <a:latin typeface="Meiryo UI" pitchFamily="50" charset="-128"/>
                <a:ea typeface="Meiryo UI" pitchFamily="50" charset="-128"/>
                <a:cs typeface="Meiryo UI" pitchFamily="50" charset="-128"/>
              </a:rPr>
              <a:t>1,970</a:t>
            </a:r>
            <a:r>
              <a:rPr lang="ja-JP" altLang="en-US" sz="900" dirty="0" smtClean="0">
                <a:solidFill>
                  <a:schemeClr val="tx1"/>
                </a:solidFill>
                <a:latin typeface="Meiryo UI" pitchFamily="50" charset="-128"/>
                <a:ea typeface="Meiryo UI" pitchFamily="50" charset="-128"/>
                <a:cs typeface="Meiryo UI" pitchFamily="50" charset="-128"/>
              </a:rPr>
              <a:t>人）</a:t>
            </a:r>
            <a:endParaRPr lang="en-US" altLang="ja-JP" sz="900" dirty="0" smtClean="0">
              <a:solidFill>
                <a:schemeClr val="tx1"/>
              </a:solidFill>
              <a:latin typeface="Meiryo UI" pitchFamily="50" charset="-128"/>
              <a:ea typeface="Meiryo UI" pitchFamily="50" charset="-128"/>
              <a:cs typeface="Meiryo UI" pitchFamily="50" charset="-128"/>
            </a:endParaRPr>
          </a:p>
        </p:txBody>
      </p:sp>
      <p:cxnSp>
        <p:nvCxnSpPr>
          <p:cNvPr id="11" name="直線コネクタ 10"/>
          <p:cNvCxnSpPr/>
          <p:nvPr/>
        </p:nvCxnSpPr>
        <p:spPr>
          <a:xfrm>
            <a:off x="899592" y="3284984"/>
            <a:ext cx="1692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899592" y="983904"/>
            <a:ext cx="1692168" cy="352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 name="直線コネクタ 15"/>
          <p:cNvCxnSpPr/>
          <p:nvPr/>
        </p:nvCxnSpPr>
        <p:spPr>
          <a:xfrm>
            <a:off x="899592" y="4077072"/>
            <a:ext cx="1692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flipV="1">
            <a:off x="2597304" y="4077072"/>
            <a:ext cx="390520" cy="434800"/>
          </a:xfrm>
          <a:prstGeom prst="line">
            <a:avLst/>
          </a:prstGeom>
          <a:ln w="317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139684" y="19353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（５）総合区における職員配置のイメージ（概数）</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44" name="直線コネクタ 43"/>
          <p:cNvCxnSpPr/>
          <p:nvPr/>
        </p:nvCxnSpPr>
        <p:spPr>
          <a:xfrm flipV="1">
            <a:off x="2592328" y="3284984"/>
            <a:ext cx="395496" cy="1262752"/>
          </a:xfrm>
          <a:prstGeom prst="line">
            <a:avLst/>
          </a:prstGeom>
          <a:ln w="317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bwMode="ltGray">
          <a:xfrm>
            <a:off x="3059992" y="4076166"/>
            <a:ext cx="1584016" cy="906"/>
          </a:xfrm>
          <a:prstGeom prst="line">
            <a:avLst/>
          </a:prstGeom>
          <a:ln w="317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0" y="5949280"/>
            <a:ext cx="1188000" cy="369332"/>
          </a:xfrm>
          <a:prstGeom prst="rect">
            <a:avLst/>
          </a:prstGeom>
          <a:noFill/>
        </p:spPr>
        <p:txBody>
          <a:bodyPr wrap="square" rtlCol="0">
            <a:spAutoFit/>
          </a:bodyPr>
          <a:lstStyle/>
          <a:p>
            <a:r>
              <a:rPr lang="ja-JP" altLang="en-US" sz="900" dirty="0" smtClean="0">
                <a:latin typeface="Meiryo UI" pitchFamily="50" charset="-128"/>
                <a:ea typeface="Meiryo UI" pitchFamily="50" charset="-128"/>
                <a:cs typeface="Meiryo UI" pitchFamily="50" charset="-128"/>
              </a:rPr>
              <a:t>計：</a:t>
            </a:r>
            <a:r>
              <a:rPr lang="en-US" altLang="ja-JP" sz="900" dirty="0" smtClean="0">
                <a:latin typeface="Meiryo UI" pitchFamily="50" charset="-128"/>
                <a:ea typeface="Meiryo UI" pitchFamily="50" charset="-128"/>
                <a:cs typeface="Meiryo UI" pitchFamily="50" charset="-128"/>
              </a:rPr>
              <a:t>16,400</a:t>
            </a:r>
            <a:r>
              <a:rPr lang="ja-JP" altLang="en-US" sz="900" dirty="0" smtClean="0">
                <a:latin typeface="Meiryo UI" pitchFamily="50" charset="-128"/>
                <a:ea typeface="Meiryo UI" pitchFamily="50" charset="-128"/>
                <a:cs typeface="Meiryo UI" pitchFamily="50" charset="-128"/>
              </a:rPr>
              <a:t>人</a:t>
            </a:r>
            <a:endParaRPr lang="en-US" altLang="ja-JP" sz="900" dirty="0" smtClean="0">
              <a:latin typeface="Meiryo UI" pitchFamily="50" charset="-128"/>
              <a:ea typeface="Meiryo UI" pitchFamily="50" charset="-128"/>
              <a:cs typeface="Meiryo UI" pitchFamily="50" charset="-128"/>
            </a:endParaRPr>
          </a:p>
          <a:p>
            <a:r>
              <a:rPr kumimoji="1" lang="ja-JP" altLang="en-US" sz="900" dirty="0" smtClean="0">
                <a:latin typeface="Meiryo UI" pitchFamily="50" charset="-128"/>
                <a:ea typeface="Meiryo UI" pitchFamily="50" charset="-128"/>
                <a:cs typeface="Meiryo UI" pitchFamily="50" charset="-128"/>
              </a:rPr>
              <a:t>（</a:t>
            </a:r>
            <a:r>
              <a:rPr kumimoji="1" lang="en-US" altLang="ja-JP" sz="900" dirty="0" smtClean="0">
                <a:latin typeface="Meiryo UI" pitchFamily="50" charset="-128"/>
                <a:ea typeface="Meiryo UI" pitchFamily="50" charset="-128"/>
                <a:cs typeface="Meiryo UI" pitchFamily="50" charset="-128"/>
              </a:rPr>
              <a:t>H28</a:t>
            </a:r>
            <a:r>
              <a:rPr kumimoji="1" lang="ja-JP" altLang="en-US" sz="900" dirty="0" smtClean="0">
                <a:latin typeface="Meiryo UI" pitchFamily="50" charset="-128"/>
                <a:ea typeface="Meiryo UI" pitchFamily="50" charset="-128"/>
                <a:cs typeface="Meiryo UI" pitchFamily="50" charset="-128"/>
              </a:rPr>
              <a:t>年度）</a:t>
            </a:r>
            <a:endParaRPr kumimoji="1" lang="ja-JP" altLang="en-US" sz="900" dirty="0">
              <a:latin typeface="Meiryo UI" pitchFamily="50" charset="-128"/>
              <a:ea typeface="Meiryo UI" pitchFamily="50" charset="-128"/>
              <a:cs typeface="Meiryo UI" pitchFamily="50" charset="-128"/>
            </a:endParaRPr>
          </a:p>
        </p:txBody>
      </p:sp>
      <p:sp>
        <p:nvSpPr>
          <p:cNvPr id="49" name="テキスト ボックス 48"/>
          <p:cNvSpPr txBox="1"/>
          <p:nvPr/>
        </p:nvSpPr>
        <p:spPr>
          <a:xfrm>
            <a:off x="4788024" y="6021288"/>
            <a:ext cx="1188000" cy="230832"/>
          </a:xfrm>
          <a:prstGeom prst="rect">
            <a:avLst/>
          </a:prstGeom>
          <a:noFill/>
        </p:spPr>
        <p:txBody>
          <a:bodyPr wrap="square" rtlCol="0">
            <a:spAutoFit/>
          </a:bodyPr>
          <a:lstStyle/>
          <a:p>
            <a:r>
              <a:rPr lang="ja-JP" altLang="en-US" sz="900" dirty="0" smtClean="0">
                <a:latin typeface="Meiryo UI" pitchFamily="50" charset="-128"/>
                <a:ea typeface="Meiryo UI" pitchFamily="50" charset="-128"/>
                <a:cs typeface="Meiryo UI" pitchFamily="50" charset="-128"/>
              </a:rPr>
              <a:t>計：</a:t>
            </a:r>
            <a:r>
              <a:rPr lang="en-US" altLang="ja-JP" sz="900" dirty="0" smtClean="0">
                <a:latin typeface="Meiryo UI" pitchFamily="50" charset="-128"/>
                <a:ea typeface="Meiryo UI" pitchFamily="50" charset="-128"/>
                <a:cs typeface="Meiryo UI" pitchFamily="50" charset="-128"/>
              </a:rPr>
              <a:t>16,400</a:t>
            </a:r>
            <a:r>
              <a:rPr lang="ja-JP" altLang="en-US" sz="900" dirty="0" smtClean="0">
                <a:latin typeface="Meiryo UI" pitchFamily="50" charset="-128"/>
                <a:ea typeface="Meiryo UI" pitchFamily="50" charset="-128"/>
                <a:cs typeface="Meiryo UI" pitchFamily="50" charset="-128"/>
              </a:rPr>
              <a:t>人</a:t>
            </a:r>
            <a:endParaRPr lang="en-US" altLang="ja-JP" sz="900" dirty="0" smtClean="0">
              <a:latin typeface="Meiryo UI" pitchFamily="50" charset="-128"/>
              <a:ea typeface="Meiryo UI" pitchFamily="50" charset="-128"/>
              <a:cs typeface="Meiryo UI" pitchFamily="50" charset="-128"/>
            </a:endParaRPr>
          </a:p>
        </p:txBody>
      </p:sp>
      <p:cxnSp>
        <p:nvCxnSpPr>
          <p:cNvPr id="40" name="直線コネクタ 39"/>
          <p:cNvCxnSpPr/>
          <p:nvPr/>
        </p:nvCxnSpPr>
        <p:spPr bwMode="ltGray">
          <a:xfrm flipV="1">
            <a:off x="3059832" y="5373216"/>
            <a:ext cx="1584176" cy="2952"/>
          </a:xfrm>
          <a:prstGeom prst="line">
            <a:avLst/>
          </a:prstGeom>
          <a:ln w="317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4932040" y="4510281"/>
            <a:ext cx="936104" cy="430887"/>
          </a:xfrm>
          <a:prstGeom prst="rect">
            <a:avLst/>
          </a:prstGeom>
          <a:noFill/>
        </p:spPr>
        <p:txBody>
          <a:bodyPr wrap="square" rtlCol="0">
            <a:spAutoFit/>
          </a:bodyPr>
          <a:lstStyle/>
          <a:p>
            <a:r>
              <a:rPr lang="en-US" altLang="ja-JP" sz="1100" b="1" dirty="0" smtClean="0">
                <a:latin typeface="Meiryo UI" pitchFamily="50" charset="-128"/>
                <a:ea typeface="Meiryo UI" pitchFamily="50" charset="-128"/>
                <a:cs typeface="Meiryo UI" pitchFamily="50" charset="-128"/>
              </a:rPr>
              <a:t>【1</a:t>
            </a:r>
            <a:r>
              <a:rPr lang="ja-JP" altLang="en-US" sz="1100" b="1" dirty="0" smtClean="0">
                <a:latin typeface="Meiryo UI" pitchFamily="50" charset="-128"/>
                <a:ea typeface="Meiryo UI" pitchFamily="50" charset="-128"/>
                <a:cs typeface="Meiryo UI" pitchFamily="50" charset="-128"/>
              </a:rPr>
              <a:t>区平均：  </a:t>
            </a:r>
            <a:endParaRPr lang="en-US" altLang="ja-JP" sz="1100" b="1" dirty="0" smtClean="0">
              <a:latin typeface="Meiryo UI" pitchFamily="50" charset="-128"/>
              <a:ea typeface="Meiryo UI" pitchFamily="50" charset="-128"/>
              <a:cs typeface="Meiryo UI" pitchFamily="50" charset="-128"/>
            </a:endParaRPr>
          </a:p>
          <a:p>
            <a:r>
              <a:rPr lang="en-US" altLang="ja-JP" sz="1100" b="1" dirty="0" smtClean="0">
                <a:latin typeface="Meiryo UI" pitchFamily="50" charset="-128"/>
                <a:ea typeface="Meiryo UI" pitchFamily="50" charset="-128"/>
                <a:cs typeface="Meiryo UI" pitchFamily="50" charset="-128"/>
              </a:rPr>
              <a:t>  880</a:t>
            </a:r>
            <a:r>
              <a:rPr lang="ja-JP" altLang="en-US" sz="1100" b="1" dirty="0" smtClean="0">
                <a:latin typeface="Meiryo UI" pitchFamily="50" charset="-128"/>
                <a:ea typeface="Meiryo UI" pitchFamily="50" charset="-128"/>
                <a:cs typeface="Meiryo UI" pitchFamily="50" charset="-128"/>
              </a:rPr>
              <a:t>人</a:t>
            </a:r>
            <a:r>
              <a:rPr lang="en-US" altLang="ja-JP" sz="1100" b="1" dirty="0" smtClean="0">
                <a:latin typeface="Meiryo UI" pitchFamily="50" charset="-128"/>
                <a:ea typeface="Meiryo UI" pitchFamily="50" charset="-128"/>
                <a:cs typeface="Meiryo UI" pitchFamily="50" charset="-128"/>
              </a:rPr>
              <a:t>】</a:t>
            </a:r>
            <a:endParaRPr kumimoji="1" lang="ja-JP" altLang="en-US" sz="1100" dirty="0"/>
          </a:p>
        </p:txBody>
      </p:sp>
      <p:sp>
        <p:nvSpPr>
          <p:cNvPr id="70" name="正方形/長方形 27"/>
          <p:cNvSpPr>
            <a:spLocks noChangeArrowheads="1"/>
          </p:cNvSpPr>
          <p:nvPr/>
        </p:nvSpPr>
        <p:spPr bwMode="auto">
          <a:xfrm>
            <a:off x="8178159" y="6608629"/>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８</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76" name="テキスト ボックス 75"/>
          <p:cNvSpPr txBox="1"/>
          <p:nvPr/>
        </p:nvSpPr>
        <p:spPr>
          <a:xfrm>
            <a:off x="179512" y="6382489"/>
            <a:ext cx="8352928" cy="430887"/>
          </a:xfrm>
          <a:prstGeom prst="rect">
            <a:avLst/>
          </a:prstGeom>
          <a:noFill/>
          <a:ln>
            <a:solidFill>
              <a:schemeClr val="tx1"/>
            </a:solidFill>
            <a:prstDash val="dash"/>
          </a:ln>
        </p:spPr>
        <p:txBody>
          <a:bodyPr wrap="square" rtlCol="0" anchor="ctr" anchorCtr="0">
            <a:spAutoFit/>
          </a:bodyPr>
          <a:lstStyle/>
          <a:p>
            <a:r>
              <a:rPr lang="ja-JP" altLang="en-US" sz="1100" dirty="0" smtClean="0">
                <a:latin typeface="Meiryo UI" pitchFamily="50" charset="-128"/>
                <a:ea typeface="Meiryo UI" pitchFamily="50" charset="-128"/>
                <a:cs typeface="Meiryo UI" pitchFamily="50" charset="-128"/>
              </a:rPr>
              <a:t>・局から総合区へ移管する人員の各総合区への配分は、人口、昼夜間人口等の指標により按分</a:t>
            </a:r>
            <a:endParaRPr lang="en-US" altLang="ja-JP" sz="1100" dirty="0" smtClean="0">
              <a:latin typeface="Meiryo UI" pitchFamily="50" charset="-128"/>
              <a:ea typeface="Meiryo UI" pitchFamily="50" charset="-128"/>
              <a:cs typeface="Meiryo UI" pitchFamily="50" charset="-128"/>
            </a:endParaRPr>
          </a:p>
          <a:p>
            <a:r>
              <a:rPr lang="ja-JP" altLang="en-US" sz="1100" dirty="0" smtClean="0">
                <a:latin typeface="Meiryo UI" pitchFamily="50" charset="-128"/>
                <a:ea typeface="Meiryo UI" pitchFamily="50" charset="-128"/>
                <a:cs typeface="Meiryo UI" pitchFamily="50" charset="-128"/>
              </a:rPr>
              <a:t>・素案では、総合区における大枠の職員数を提示　⇒　詳細な配置は、移行準備期間において、局の職員配置の精査、総合区長の裁量等を加味</a:t>
            </a:r>
            <a:endParaRPr kumimoji="1" lang="ja-JP" altLang="en-US" dirty="0"/>
          </a:p>
        </p:txBody>
      </p:sp>
      <p:graphicFrame>
        <p:nvGraphicFramePr>
          <p:cNvPr id="36" name="表 35"/>
          <p:cNvGraphicFramePr>
            <a:graphicFrameLocks noGrp="1"/>
          </p:cNvGraphicFramePr>
          <p:nvPr>
            <p:extLst>
              <p:ext uri="{D42A27DB-BD31-4B8C-83A1-F6EECF244321}">
                <p14:modId xmlns:p14="http://schemas.microsoft.com/office/powerpoint/2010/main" xmlns="" val="817531973"/>
              </p:ext>
            </p:extLst>
          </p:nvPr>
        </p:nvGraphicFramePr>
        <p:xfrm>
          <a:off x="5976024" y="740779"/>
          <a:ext cx="3024336" cy="5448554"/>
        </p:xfrm>
        <a:graphic>
          <a:graphicData uri="http://schemas.openxmlformats.org/drawingml/2006/table">
            <a:tbl>
              <a:tblPr/>
              <a:tblGrid>
                <a:gridCol w="795214"/>
                <a:gridCol w="884176"/>
                <a:gridCol w="672473"/>
                <a:gridCol w="672473"/>
              </a:tblGrid>
              <a:tr h="288938">
                <a:tc>
                  <a:txBody>
                    <a:bodyPr/>
                    <a:lstStyle/>
                    <a:p>
                      <a:pPr algn="ctr" fontAlgn="ct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rgbClr val="FAC090"/>
                    </a:solidFill>
                  </a:tcPr>
                </a:tc>
                <a:tc gridSpan="3">
                  <a:txBody>
                    <a:bodyPr/>
                    <a:lstStyle/>
                    <a:p>
                      <a:pPr algn="ct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内訳（所在を現在の区名で表記）</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AC090"/>
                    </a:solidFill>
                  </a:tcPr>
                </a:tc>
                <a:tc hMerge="1">
                  <a:txBody>
                    <a:bodyPr/>
                    <a:lstStyle/>
                    <a:p>
                      <a:endParaRPr kumimoji="1" lang="ja-JP" altLang="en-US"/>
                    </a:p>
                  </a:txBody>
                  <a:tcPr/>
                </a:tc>
                <a:tc hMerge="1">
                  <a:txBody>
                    <a:bodyPr/>
                    <a:lstStyle/>
                    <a:p>
                      <a:endParaRPr kumimoji="1" lang="ja-JP" altLang="en-US"/>
                    </a:p>
                  </a:txBody>
                  <a:tcPr/>
                </a:tc>
              </a:tr>
              <a:tr h="161238">
                <a:tc rowSpan="3">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第一区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en-US" altLang="ja-JP" sz="1000" b="0" i="0" u="none" strike="noStrike" dirty="0" smtClean="0">
                          <a:solidFill>
                            <a:srgbClr val="000000"/>
                          </a:solidFill>
                          <a:latin typeface="Meiryo UI" pitchFamily="50" charset="-128"/>
                          <a:ea typeface="Meiryo UI" pitchFamily="50" charset="-128"/>
                          <a:cs typeface="Meiryo UI" pitchFamily="50" charset="-128"/>
                        </a:rPr>
                        <a:t>780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淀川区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320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東淀川区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220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240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r>
              <a:tr h="161238">
                <a:tc rowSpan="4">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第二区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en-US" altLang="ja-JP" sz="1000" b="0" i="0" u="none" strike="noStrike" dirty="0" smtClean="0">
                          <a:solidFill>
                            <a:srgbClr val="000000"/>
                          </a:solidFill>
                          <a:latin typeface="Meiryo UI" pitchFamily="50" charset="-128"/>
                          <a:ea typeface="Meiryo UI" pitchFamily="50" charset="-128"/>
                          <a:cs typeface="Meiryo UI" pitchFamily="50" charset="-128"/>
                        </a:rPr>
                        <a:t>740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北区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260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61238">
                <a:tc vMerge="1">
                  <a:txBody>
                    <a:bodyPr/>
                    <a:lstStyle/>
                    <a:p>
                      <a:endParaRPr kumimoji="1" lang="ja-JP" altLang="en-US"/>
                    </a:p>
                  </a:txBody>
                  <a:tcPr/>
                </a:tc>
                <a:tc rowSpan="2">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都島区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120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6123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旭区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140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61238">
                <a:tc vMerge="1">
                  <a:txBody>
                    <a:bodyPr/>
                    <a:lstStyle/>
                    <a:p>
                      <a:endParaRPr kumimoji="1" lang="ja-JP" altLang="en-US"/>
                    </a:p>
                  </a:txBody>
                  <a:tcPr/>
                </a:tc>
                <a:tc gridSpan="2">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hMerge="1">
                  <a:txBody>
                    <a:bodyPr/>
                    <a:lstStyle/>
                    <a:p>
                      <a:endParaRPr kumimoji="1" lang="ja-JP" altLang="en-US"/>
                    </a:p>
                  </a:txBody>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220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r>
              <a:tr h="161238">
                <a:tc rowSpan="5">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第三区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en-US" altLang="ja-JP" sz="1000" b="0" i="0" u="none" strike="noStrike" dirty="0" smtClean="0">
                          <a:solidFill>
                            <a:srgbClr val="000000"/>
                          </a:solidFill>
                          <a:latin typeface="Meiryo UI" pitchFamily="50" charset="-128"/>
                          <a:ea typeface="Meiryo UI" pitchFamily="50" charset="-128"/>
                          <a:cs typeface="Meiryo UI" pitchFamily="50" charset="-128"/>
                        </a:rPr>
                        <a:t>890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福島区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260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rowSpan="3">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此花区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110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港区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120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西淀川区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130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280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r>
              <a:tr h="161238">
                <a:tc rowSpan="4">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第四区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en-US" altLang="ja-JP" sz="1000" b="0" i="0" u="none" strike="noStrike" dirty="0" smtClean="0">
                          <a:solidFill>
                            <a:srgbClr val="000000"/>
                          </a:solidFill>
                          <a:latin typeface="Meiryo UI" pitchFamily="50" charset="-128"/>
                          <a:ea typeface="Meiryo UI" pitchFamily="50" charset="-128"/>
                          <a:cs typeface="Meiryo UI" pitchFamily="50" charset="-128"/>
                        </a:rPr>
                        <a:t>780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城東区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340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61238">
                <a:tc vMerge="1">
                  <a:txBody>
                    <a:bodyPr/>
                    <a:lstStyle/>
                    <a:p>
                      <a:endParaRPr kumimoji="1" lang="ja-JP" altLang="en-US"/>
                    </a:p>
                  </a:txBody>
                  <a:tcPr/>
                </a:tc>
                <a:tc rowSpan="2">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東成区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110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6123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鶴見区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120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61238">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hMerge="1">
                  <a:txBody>
                    <a:bodyPr/>
                    <a:lstStyle/>
                    <a:p>
                      <a:endParaRPr kumimoji="1" lang="ja-JP" altLang="en-US"/>
                    </a:p>
                  </a:txBody>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210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r>
              <a:tr h="161238">
                <a:tc rowSpan="5">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第五区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en-US" altLang="ja-JP" sz="1000" b="0" i="0" u="none" strike="noStrike" dirty="0" smtClean="0">
                          <a:solidFill>
                            <a:srgbClr val="000000"/>
                          </a:solidFill>
                          <a:latin typeface="Meiryo UI" pitchFamily="50" charset="-128"/>
                          <a:ea typeface="Meiryo UI" pitchFamily="50" charset="-128"/>
                          <a:cs typeface="Meiryo UI" pitchFamily="50" charset="-128"/>
                        </a:rPr>
                        <a:t>930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西区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260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rowSpan="3">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中央区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120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大正区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120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浪速区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140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290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r>
              <a:tr h="161238">
                <a:tc rowSpan="4">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第六区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en-US" altLang="ja-JP" sz="1000" b="0" i="0" u="none" strike="noStrike" dirty="0" smtClean="0">
                          <a:solidFill>
                            <a:srgbClr val="000000"/>
                          </a:solidFill>
                          <a:latin typeface="Meiryo UI" pitchFamily="50" charset="-128"/>
                          <a:ea typeface="Meiryo UI" pitchFamily="50" charset="-128"/>
                          <a:cs typeface="Meiryo UI" pitchFamily="50" charset="-128"/>
                        </a:rPr>
                        <a:t>780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天王寺区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260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61238">
                <a:tc vMerge="1">
                  <a:txBody>
                    <a:bodyPr/>
                    <a:lstStyle/>
                    <a:p>
                      <a:endParaRPr kumimoji="1" lang="ja-JP" altLang="en-US"/>
                    </a:p>
                  </a:txBody>
                  <a:tcPr/>
                </a:tc>
                <a:tc rowSpan="2">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生野区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210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6123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阿倍野区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120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61238">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hMerge="1">
                  <a:txBody>
                    <a:bodyPr/>
                    <a:lstStyle/>
                    <a:p>
                      <a:endParaRPr kumimoji="1" lang="ja-JP" altLang="en-US"/>
                    </a:p>
                  </a:txBody>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190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r>
              <a:tr h="161238">
                <a:tc rowSpan="4">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第七区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en-US" altLang="ja-JP" sz="1000" b="0" i="0" u="none" strike="noStrike" dirty="0" smtClean="0">
                          <a:solidFill>
                            <a:srgbClr val="000000"/>
                          </a:solidFill>
                          <a:latin typeface="Meiryo UI" pitchFamily="50" charset="-128"/>
                          <a:ea typeface="Meiryo UI" pitchFamily="50" charset="-128"/>
                          <a:cs typeface="Meiryo UI" pitchFamily="50" charset="-128"/>
                        </a:rPr>
                        <a:t>1,300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住吉区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430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rowSpan="2">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住之江区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170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西成区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360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61238">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340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r>
              <a:tr h="161238">
                <a:tc rowSpan="3">
                  <a:txBody>
                    <a:bodyPr/>
                    <a:lstStyle/>
                    <a:p>
                      <a:pPr algn="ctr" fontAlgn="ctr"/>
                      <a:r>
                        <a:rPr lang="ja-JP" altLang="en-US" sz="1050" b="1" i="0" u="none" strike="noStrike" dirty="0" smtClean="0">
                          <a:solidFill>
                            <a:srgbClr val="000000"/>
                          </a:solidFill>
                          <a:latin typeface="Meiryo UI" pitchFamily="50" charset="-128"/>
                          <a:ea typeface="Meiryo UI" pitchFamily="50" charset="-128"/>
                          <a:cs typeface="Meiryo UI" pitchFamily="50" charset="-128"/>
                        </a:rPr>
                        <a:t>第八区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en-US" altLang="ja-JP" sz="1000" b="0" i="0" u="none" strike="noStrike" dirty="0" smtClean="0">
                          <a:solidFill>
                            <a:srgbClr val="000000"/>
                          </a:solidFill>
                          <a:latin typeface="Meiryo UI" pitchFamily="50" charset="-128"/>
                          <a:ea typeface="Meiryo UI" pitchFamily="50" charset="-128"/>
                          <a:cs typeface="Meiryo UI" pitchFamily="50" charset="-128"/>
                        </a:rPr>
                        <a:t>820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平野区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420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61238">
                <a:tc vMerge="1">
                  <a:txBody>
                    <a:bodyPr/>
                    <a:lstStyle/>
                    <a:p>
                      <a:endParaRPr kumimoji="1" lang="ja-JP" altLang="en-US"/>
                    </a:p>
                  </a:txBody>
                  <a:tcPr/>
                </a:tc>
                <a:tc>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東住吉区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190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61238">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hMerge="1">
                  <a:txBody>
                    <a:bodyPr/>
                    <a:lstStyle/>
                    <a:p>
                      <a:endParaRPr kumimoji="1" lang="ja-JP" altLang="en-US"/>
                    </a:p>
                  </a:txBody>
                  <a:tcPr/>
                </a:tc>
                <a:tc>
                  <a:txBody>
                    <a:bodyPr/>
                    <a:lstStyle/>
                    <a:p>
                      <a:pPr algn="r" fontAlgn="ctr"/>
                      <a:r>
                        <a:rPr lang="en-US" altLang="ja-JP" sz="1000" b="0" i="0" u="none" strike="noStrike" dirty="0" smtClean="0">
                          <a:solidFill>
                            <a:srgbClr val="000000"/>
                          </a:solidFill>
                          <a:latin typeface="Meiryo UI" pitchFamily="50" charset="-128"/>
                          <a:ea typeface="Meiryo UI" pitchFamily="50" charset="-128"/>
                          <a:cs typeface="Meiryo UI" pitchFamily="50" charset="-128"/>
                        </a:rPr>
                        <a:t>210</a:t>
                      </a: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r>
            </a:tbl>
          </a:graphicData>
        </a:graphic>
      </p:graphicFrame>
      <p:sp>
        <p:nvSpPr>
          <p:cNvPr id="38" name="テキスト ボックス 37"/>
          <p:cNvSpPr txBox="1"/>
          <p:nvPr/>
        </p:nvSpPr>
        <p:spPr>
          <a:xfrm>
            <a:off x="6012160" y="6165304"/>
            <a:ext cx="3312368" cy="261610"/>
          </a:xfrm>
          <a:prstGeom prst="rect">
            <a:avLst/>
          </a:prstGeom>
          <a:noFill/>
        </p:spPr>
        <p:txBody>
          <a:bodyPr wrap="square" rtlCol="0">
            <a:spAutoFit/>
          </a:bodyPr>
          <a:lstStyle/>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端数処理の関係上、合計と内訳が一致しない</a:t>
            </a:r>
            <a:endParaRPr kumimoji="1" lang="ja-JP" altLang="en-US" sz="1100" dirty="0"/>
          </a:p>
        </p:txBody>
      </p:sp>
    </p:spTree>
    <p:extLst>
      <p:ext uri="{BB962C8B-B14F-4D97-AF65-F5344CB8AC3E}">
        <p14:creationId xmlns:p14="http://schemas.microsoft.com/office/powerpoint/2010/main" xmlns="" val="147577038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0" y="-27384"/>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  参考（部門別の主な事務内容と職員数）</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1" name="テキスト ボックス 10"/>
          <p:cNvSpPr txBox="1"/>
          <p:nvPr/>
        </p:nvSpPr>
        <p:spPr>
          <a:xfrm>
            <a:off x="251520" y="6388093"/>
            <a:ext cx="6732000" cy="461665"/>
          </a:xfrm>
          <a:prstGeom prst="rect">
            <a:avLst/>
          </a:prstGeom>
          <a:noFill/>
          <a:ln>
            <a:solidFill>
              <a:schemeClr val="tx1"/>
            </a:solidFill>
            <a:prstDash val="dash"/>
          </a:ln>
        </p:spPr>
        <p:txBody>
          <a:bodyPr wrap="square" rtlCol="0">
            <a:spAutoFit/>
          </a:bodyPr>
          <a:lstStyle/>
          <a:p>
            <a:r>
              <a:rPr lang="ja-JP" altLang="en-US" sz="1200" dirty="0" smtClean="0">
                <a:latin typeface="Meiryo UI" pitchFamily="50" charset="-128"/>
                <a:ea typeface="Meiryo UI" pitchFamily="50" charset="-128"/>
                <a:cs typeface="Meiryo UI" pitchFamily="50" charset="-128"/>
              </a:rPr>
              <a:t>詳細な配置は、移行準備期間において、局の職員配置の精査、総合区長の裁量等を加味</a:t>
            </a:r>
            <a:endParaRPr lang="en-US" altLang="ja-JP" sz="1200" dirty="0" smtClean="0">
              <a:latin typeface="Meiryo UI" pitchFamily="50" charset="-128"/>
              <a:ea typeface="Meiryo UI"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具体的な組織体制及び事務分担については、総合区長の組織マネジメントにより決定</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 name="表 12"/>
          <p:cNvGraphicFramePr>
            <a:graphicFrameLocks noGrp="1"/>
          </p:cNvGraphicFramePr>
          <p:nvPr>
            <p:extLst>
              <p:ext uri="{D42A27DB-BD31-4B8C-83A1-F6EECF244321}">
                <p14:modId xmlns:p14="http://schemas.microsoft.com/office/powerpoint/2010/main" xmlns="" val="212445499"/>
              </p:ext>
            </p:extLst>
          </p:nvPr>
        </p:nvGraphicFramePr>
        <p:xfrm>
          <a:off x="179512" y="521541"/>
          <a:ext cx="8784976" cy="5458972"/>
        </p:xfrm>
        <a:graphic>
          <a:graphicData uri="http://schemas.openxmlformats.org/drawingml/2006/table">
            <a:tbl>
              <a:tblPr firstRow="1" bandRow="1">
                <a:tableStyleId>{21E4AEA4-8DFA-4A89-87EB-49C32662AFE0}</a:tableStyleId>
              </a:tblPr>
              <a:tblGrid>
                <a:gridCol w="1296144"/>
                <a:gridCol w="1440160"/>
                <a:gridCol w="792088"/>
                <a:gridCol w="792088"/>
                <a:gridCol w="4464496"/>
              </a:tblGrid>
              <a:tr h="559117">
                <a:tc>
                  <a:txBody>
                    <a:bodyPr/>
                    <a:lstStyle/>
                    <a:p>
                      <a:pPr algn="ctr"/>
                      <a:endParaRPr kumimoji="1" lang="ja-JP" altLang="en-US" sz="1100" dirty="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tcPr>
                </a:tc>
                <a:tc>
                  <a:txBody>
                    <a:bodyPr/>
                    <a:lstStyle/>
                    <a:p>
                      <a:pPr algn="ctr"/>
                      <a:r>
                        <a:rPr kumimoji="1" lang="ja-JP" altLang="en-US" sz="11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rPr>
                        <a:t>部門</a:t>
                      </a:r>
                      <a:endParaRPr kumimoji="1" lang="ja-JP" altLang="en-US" sz="1100" dirty="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rPr>
                        <a:t>職員数</a:t>
                      </a:r>
                      <a:endParaRPr kumimoji="1" lang="ja-JP" altLang="en-US" sz="1100" dirty="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rPr>
                        <a:t>１所</a:t>
                      </a:r>
                      <a:endParaRPr kumimoji="1" lang="en-US" altLang="ja-JP" sz="10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rPr>
                        <a:t>平均</a:t>
                      </a:r>
                      <a:endParaRPr kumimoji="1" lang="ja-JP" altLang="en-US" sz="1000" dirty="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rPr>
                        <a:t>主な事務内容</a:t>
                      </a:r>
                      <a:endParaRPr kumimoji="1" lang="ja-JP" altLang="en-US" sz="1100" dirty="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4072">
                <a:tc rowSpan="9">
                  <a:txBody>
                    <a:bodyPr/>
                    <a:lstStyle/>
                    <a:p>
                      <a:pPr algn="l"/>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①総合区役所</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（総合区役所所在</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の地域自治区</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事務所を含む）</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総務部門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rowSpan="2">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590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rowSpan="2">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74</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人事</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予算</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文書</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広報</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総合区政会議等</a:t>
                      </a:r>
                      <a:endParaRPr kumimoji="1" lang="ja-JP" altLang="en-US" sz="1000" b="1" u="sng"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企画部門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政策・企画</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地域まちづくり</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分権型教育行政等</a:t>
                      </a:r>
                      <a:endParaRPr kumimoji="1" lang="ja-JP" altLang="en-US" sz="1000" b="1" u="sng"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88268">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市民協働部門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400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地域活動支援の企画調整</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区災害対策本部</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スポーツセンター・プールの運営等</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zh-TW"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地域協議会、</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地域振興・</a:t>
                      </a:r>
                      <a:r>
                        <a:rPr kumimoji="1" lang="zh-TW"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地域活動支援、人権、生涯学習、防災訓練、</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防犯</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等</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88268">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窓口サービス部門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410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51</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窓口業務の企画調整</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住民基本台帳、戸籍、印鑑登録証明、国民健康保険、国民年金、税証明等</a:t>
                      </a:r>
                      <a:endPar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工営所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520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65</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放置自転車対策</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道路の維持管理（幹線道路を除く）等</a:t>
                      </a:r>
                      <a:endParaRPr kumimoji="1" lang="ja-JP" altLang="en-US" sz="1000" b="1" u="sng"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公園事務所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320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40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公園（大規模公園を除く）の維持管理</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緑化普及活動等</a:t>
                      </a:r>
                      <a:endParaRPr kumimoji="1" lang="ja-JP" altLang="en-US" sz="1000" b="1" u="sng"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88268">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保健福祉センター</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1,010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126</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保健福祉施策の企画調整</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児童手当の現況届の送付・受理</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生活保護事務に係る研修・雇用、老人福祉センターの運営等</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児童手当の申請受理・支給決定、</a:t>
                      </a:r>
                      <a:r>
                        <a:rPr kumimoji="1" lang="zh-TW"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各種検診、保健予防、地域福祉、介護保険、生活保護等</a:t>
                      </a:r>
                    </a:p>
                  </a:txBody>
                  <a:tcPr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子育て部門</a:t>
                      </a:r>
                      <a:r>
                        <a:rPr kumimoji="1" lang="ja-JP" altLang="en-US" sz="100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a:t>
                      </a:r>
                      <a:r>
                        <a:rPr kumimoji="1" lang="en-US" altLang="ja-JP" sz="100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※1</a:t>
                      </a:r>
                      <a:r>
                        <a:rPr kumimoji="1" lang="ja-JP" altLang="en-US" sz="100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a:t>
                      </a:r>
                      <a:endParaRPr kumimoji="1" lang="ja-JP" altLang="en-US" sz="1000" dirty="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1,260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158</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市立保育所の運営</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民間保育所の設置認可</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児童いきいき放課後事業等</a:t>
                      </a:r>
                      <a:endParaRPr kumimoji="1" lang="ja-JP" altLang="en-US" sz="1000" b="1" u="sng"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tcPr>
                </a:tc>
              </a:tr>
              <a:tr h="388268">
                <a:tc vMerge="1">
                  <a:txBody>
                    <a:bodyPr/>
                    <a:lstStyle/>
                    <a:p>
                      <a:pPr algn="ctr"/>
                      <a:endParaRPr kumimoji="1" lang="ja-JP" altLang="en-US" sz="11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合計　</a:t>
                      </a: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4,520</a:t>
                      </a: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565</a:t>
                      </a: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r"/>
                      <a:r>
                        <a:rPr kumimoji="1" lang="en-US" altLang="ja-JP" sz="1000" b="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(※2)</a:t>
                      </a:r>
                    </a:p>
                  </a:txBody>
                  <a:tcPr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l"/>
                      <a:r>
                        <a:rPr kumimoji="1" lang="en-US" altLang="ja-JP" sz="1000" b="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※1</a:t>
                      </a:r>
                      <a:r>
                        <a:rPr kumimoji="1" lang="ja-JP" altLang="en-US" sz="10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保育所の</a:t>
                      </a:r>
                      <a:r>
                        <a:rPr kumimoji="1" lang="en-US" altLang="ja-JP" sz="10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1,130</a:t>
                      </a:r>
                      <a:r>
                        <a:rPr kumimoji="1" lang="ja-JP" altLang="en-US" sz="10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人を含む</a:t>
                      </a:r>
                    </a:p>
                    <a:p>
                      <a:pPr algn="l"/>
                      <a:r>
                        <a:rPr kumimoji="1" lang="en-US" altLang="ja-JP" sz="1000" b="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※2</a:t>
                      </a:r>
                      <a:r>
                        <a:rPr kumimoji="1" lang="ja-JP" altLang="en-US" sz="10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うち、工営所・公園事務所・保育所を除いた平均は、</a:t>
                      </a:r>
                      <a:r>
                        <a:rPr kumimoji="1" lang="en-US" altLang="ja-JP" sz="10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319</a:t>
                      </a:r>
                      <a:r>
                        <a:rPr kumimoji="1" lang="ja-JP" altLang="en-US" sz="10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p>
                  </a:txBody>
                  <a:tcPr marT="46800" marB="4680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4072">
                <a:tc rowSpan="4">
                  <a:txBody>
                    <a:bodyPr/>
                    <a:lstStyle/>
                    <a:p>
                      <a:pPr algn="l"/>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②地域自治区</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事務所</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（総合区役所所在</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の地域自治区</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事務所は①に</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含む）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9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総務・地域活動支援部門</a:t>
                      </a:r>
                      <a:endParaRPr kumimoji="1" lang="ja-JP" altLang="en-US" sz="9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360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23</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地域協議会、地域振興・地域活動支援、人権、生涯学習、防災訓練、防犯等</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窓口サービス部門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440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28</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住民基本台帳、戸籍、印鑑登録証明、国民健康保険、国民年金、税証明等</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保健福祉センター</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1,700</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106</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児童手当の申請受理・支給決定、各種検診、保健予防、</a:t>
                      </a:r>
                      <a:r>
                        <a:rPr kumimoji="1" lang="zh-TW"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地域福祉、介護保険</a:t>
                      </a:r>
                      <a:r>
                        <a:rPr kumimoji="1" lang="ja-JP" altLang="en-US" sz="100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、生活</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保護等</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tcPr>
                </a:tc>
              </a:tr>
              <a:tr h="346951">
                <a:tc vMerge="1">
                  <a:txBody>
                    <a:bodyPr/>
                    <a:lstStyle/>
                    <a:p>
                      <a:pPr algn="ctr"/>
                      <a:endParaRPr kumimoji="1" lang="ja-JP" altLang="en-US" sz="11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合計　</a:t>
                      </a: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2,500</a:t>
                      </a: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156</a:t>
                      </a: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l"/>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3" name="テキスト ボックス 2"/>
          <p:cNvSpPr txBox="1"/>
          <p:nvPr/>
        </p:nvSpPr>
        <p:spPr>
          <a:xfrm>
            <a:off x="1466583" y="6049800"/>
            <a:ext cx="2241321" cy="307777"/>
          </a:xfrm>
          <a:prstGeom prst="rect">
            <a:avLst/>
          </a:prstGeom>
          <a:solidFill>
            <a:schemeClr val="tx1"/>
          </a:solidFill>
          <a:ln w="19050">
            <a:noFill/>
            <a:prstDash val="sysDot"/>
          </a:ln>
        </p:spPr>
        <p:txBody>
          <a:bodyPr wrap="square" rtlCol="0" anchor="ctr">
            <a:spAutoFit/>
          </a:bodyPr>
          <a:lstStyle/>
          <a:p>
            <a:pPr algn="r"/>
            <a:r>
              <a:rPr kumimoji="1"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7,000</a:t>
            </a:r>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人規模</a:t>
            </a:r>
            <a:endParaRPr lang="en-US" altLang="ja-JP"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27"/>
          <p:cNvSpPr>
            <a:spLocks noChangeArrowheads="1"/>
          </p:cNvSpPr>
          <p:nvPr/>
        </p:nvSpPr>
        <p:spPr bwMode="auto">
          <a:xfrm>
            <a:off x="8112124" y="57647"/>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９</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2" name="テキスト ボックス 1"/>
          <p:cNvSpPr txBox="1"/>
          <p:nvPr/>
        </p:nvSpPr>
        <p:spPr>
          <a:xfrm>
            <a:off x="5945585" y="6032321"/>
            <a:ext cx="3090911" cy="276999"/>
          </a:xfrm>
          <a:prstGeom prst="rect">
            <a:avLst/>
          </a:prstGeom>
          <a:noFill/>
        </p:spPr>
        <p:txBody>
          <a:bodyPr wrap="none" rtlCol="0">
            <a:spAutoFit/>
          </a:bodyPr>
          <a:lstStyle/>
          <a:p>
            <a:r>
              <a:rPr kumimoji="1"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太字・下線部は総合区内全域に関する事務</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7"/>
          <p:cNvSpPr txBox="1"/>
          <p:nvPr/>
        </p:nvSpPr>
        <p:spPr>
          <a:xfrm>
            <a:off x="3692664" y="6010240"/>
            <a:ext cx="3312368" cy="430887"/>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＊端数処理の関係上、</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合計と内訳が一致しない</a:t>
            </a:r>
            <a:endParaRPr kumimoji="1" lang="ja-JP" altLang="en-US" sz="1100" dirty="0"/>
          </a:p>
        </p:txBody>
      </p:sp>
    </p:spTree>
    <p:extLst>
      <p:ext uri="{BB962C8B-B14F-4D97-AF65-F5344CB8AC3E}">
        <p14:creationId xmlns:p14="http://schemas.microsoft.com/office/powerpoint/2010/main" xmlns="" val="335620325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ja-JP" sz="1600" kern="0" noProof="0" dirty="0" smtClean="0">
                <a:solidFill>
                  <a:sysClr val="windowText" lastClr="000000"/>
                </a:solidFill>
                <a:latin typeface="HGPｺﾞｼｯｸE" pitchFamily="50" charset="-128"/>
                <a:ea typeface="HGPｺﾞｼｯｸE" pitchFamily="50" charset="-128"/>
              </a:rPr>
              <a:t>1</a:t>
            </a:r>
            <a:r>
              <a:rPr lang="ja-JP" altLang="en-US" sz="1600" kern="0" noProof="0" dirty="0" smtClean="0">
                <a:solidFill>
                  <a:sysClr val="windowText" lastClr="000000"/>
                </a:solidFill>
                <a:latin typeface="HGPｺﾞｼｯｸE" pitchFamily="50" charset="-128"/>
                <a:ea typeface="HGPｺﾞｼｯｸE" pitchFamily="50" charset="-128"/>
              </a:rPr>
              <a:t>０</a:t>
            </a:r>
            <a:endParaRPr lang="en-US" altLang="ja-JP" sz="1600" kern="0" noProof="0" dirty="0">
              <a:solidFill>
                <a:sysClr val="windowText" lastClr="000000"/>
              </a:solidFill>
              <a:latin typeface="HGPｺﾞｼｯｸE" pitchFamily="50" charset="-128"/>
              <a:ea typeface="HGPｺﾞｼｯｸE" pitchFamily="50" charset="-128"/>
            </a:endParaRPr>
          </a:p>
        </p:txBody>
      </p:sp>
      <p:sp>
        <p:nvSpPr>
          <p:cNvPr id="40" name="正方形/長方形 39"/>
          <p:cNvSpPr/>
          <p:nvPr/>
        </p:nvSpPr>
        <p:spPr>
          <a:xfrm>
            <a:off x="179512" y="866899"/>
            <a:ext cx="8841657" cy="2137557"/>
          </a:xfrm>
          <a:prstGeom prst="rect">
            <a:avLst/>
          </a:prstGeom>
          <a:solidFill>
            <a:schemeClr val="accent6">
              <a:lumMod val="40000"/>
              <a:lumOff val="60000"/>
            </a:schemeClr>
          </a:solidFill>
          <a:ln w="952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kumimoji="1" lang="en-US" altLang="ja-JP" sz="1400" dirty="0" smtClean="0">
              <a:solidFill>
                <a:schemeClr val="tx1"/>
              </a:solidFill>
              <a:latin typeface="Meiryo UI" pitchFamily="50" charset="-128"/>
              <a:ea typeface="Meiryo UI" pitchFamily="50" charset="-128"/>
              <a:cs typeface="Meiryo UI" pitchFamily="50" charset="-128"/>
            </a:endParaRPr>
          </a:p>
          <a:p>
            <a:pPr>
              <a:lnSpc>
                <a:spcPct val="50000"/>
              </a:lnSpc>
              <a:spcBef>
                <a:spcPts val="900"/>
              </a:spcBef>
            </a:pPr>
            <a:r>
              <a:rPr kumimoji="1" lang="ja-JP" altLang="en-US" sz="1400" dirty="0" smtClean="0">
                <a:solidFill>
                  <a:schemeClr val="tx1"/>
                </a:solidFill>
                <a:latin typeface="Meiryo UI" pitchFamily="50" charset="-128"/>
                <a:ea typeface="Meiryo UI" pitchFamily="50" charset="-128"/>
                <a:cs typeface="Meiryo UI" pitchFamily="50" charset="-128"/>
              </a:rPr>
              <a:t>　</a:t>
            </a:r>
            <a:endParaRPr kumimoji="1" lang="en-US" altLang="ja-JP" sz="1400" dirty="0" smtClean="0">
              <a:solidFill>
                <a:schemeClr val="tx1"/>
              </a:solidFill>
              <a:latin typeface="Meiryo UI" pitchFamily="50" charset="-128"/>
              <a:ea typeface="Meiryo UI" pitchFamily="50" charset="-128"/>
              <a:cs typeface="Meiryo UI" pitchFamily="50" charset="-128"/>
            </a:endParaRPr>
          </a:p>
          <a:p>
            <a:pPr>
              <a:lnSpc>
                <a:spcPct val="10000"/>
              </a:lnSpc>
              <a:spcBef>
                <a:spcPts val="900"/>
              </a:spcBef>
            </a:pPr>
            <a:r>
              <a:rPr lang="ja-JP" altLang="en-US" sz="1400" b="1" dirty="0" smtClean="0">
                <a:solidFill>
                  <a:schemeClr val="tx1"/>
                </a:solidFill>
                <a:latin typeface="Meiryo UI" pitchFamily="50" charset="-128"/>
                <a:ea typeface="Meiryo UI" pitchFamily="50" charset="-128"/>
                <a:cs typeface="Meiryo UI" pitchFamily="50" charset="-128"/>
              </a:rPr>
              <a:t>　</a:t>
            </a:r>
            <a:r>
              <a:rPr kumimoji="1" lang="ja-JP" altLang="en-US" sz="1400" b="1" dirty="0" smtClean="0">
                <a:solidFill>
                  <a:schemeClr val="tx1"/>
                </a:solidFill>
                <a:latin typeface="Meiryo UI" pitchFamily="50" charset="-128"/>
                <a:ea typeface="Meiryo UI" pitchFamily="50" charset="-128"/>
                <a:cs typeface="Meiryo UI" pitchFamily="50" charset="-128"/>
              </a:rPr>
              <a:t>◆</a:t>
            </a:r>
            <a:r>
              <a:rPr lang="ja-JP" altLang="en-US" sz="1400" b="1" dirty="0" smtClean="0">
                <a:solidFill>
                  <a:schemeClr val="tx1"/>
                </a:solidFill>
                <a:latin typeface="Meiryo UI" pitchFamily="50" charset="-128"/>
                <a:ea typeface="Meiryo UI" pitchFamily="50" charset="-128"/>
                <a:cs typeface="Meiryo UI" pitchFamily="50" charset="-128"/>
              </a:rPr>
              <a:t>市長が任命権者として権限を行使してきた職員の採用、昇任、懲戒・分限処分等について、総合区職員に関しては、</a:t>
            </a:r>
            <a:endParaRPr lang="en-US" altLang="ja-JP" sz="1400" b="1" dirty="0" smtClean="0">
              <a:solidFill>
                <a:schemeClr val="tx1"/>
              </a:solidFill>
              <a:latin typeface="Meiryo UI" pitchFamily="50" charset="-128"/>
              <a:ea typeface="Meiryo UI" pitchFamily="50" charset="-128"/>
              <a:cs typeface="Meiryo UI" pitchFamily="50" charset="-128"/>
            </a:endParaRPr>
          </a:p>
          <a:p>
            <a:pPr>
              <a:lnSpc>
                <a:spcPct val="10000"/>
              </a:lnSpc>
              <a:spcBef>
                <a:spcPts val="900"/>
              </a:spcBef>
            </a:pPr>
            <a:endParaRPr lang="en-US" altLang="ja-JP" sz="1400" b="1" dirty="0" smtClean="0">
              <a:solidFill>
                <a:schemeClr val="tx1"/>
              </a:solidFill>
              <a:latin typeface="Meiryo UI" pitchFamily="50" charset="-128"/>
              <a:ea typeface="Meiryo UI" pitchFamily="50" charset="-128"/>
              <a:cs typeface="Meiryo UI" pitchFamily="50" charset="-128"/>
            </a:endParaRPr>
          </a:p>
          <a:p>
            <a:pPr>
              <a:lnSpc>
                <a:spcPct val="10000"/>
              </a:lnSpc>
              <a:spcBef>
                <a:spcPts val="900"/>
              </a:spcBef>
            </a:pPr>
            <a:r>
              <a:rPr lang="ja-JP" altLang="en-US" sz="1400" b="1" dirty="0" smtClean="0">
                <a:solidFill>
                  <a:schemeClr val="tx1"/>
                </a:solidFill>
                <a:latin typeface="Meiryo UI" pitchFamily="50" charset="-128"/>
                <a:ea typeface="Meiryo UI" pitchFamily="50" charset="-128"/>
                <a:cs typeface="Meiryo UI" pitchFamily="50" charset="-128"/>
              </a:rPr>
              <a:t>　　 新たに、総合区長が任命権者としての権限を行使</a:t>
            </a:r>
            <a:endParaRPr lang="en-US" altLang="ja-JP" sz="1400" b="1" dirty="0" smtClean="0">
              <a:solidFill>
                <a:schemeClr val="tx1"/>
              </a:solidFill>
              <a:latin typeface="Meiryo UI" pitchFamily="50" charset="-128"/>
              <a:ea typeface="Meiryo UI" pitchFamily="50" charset="-128"/>
              <a:cs typeface="Meiryo UI" pitchFamily="50" charset="-128"/>
            </a:endParaRPr>
          </a:p>
          <a:p>
            <a:r>
              <a:rPr lang="en-US" altLang="ja-JP" sz="1100" b="1" dirty="0" smtClean="0">
                <a:solidFill>
                  <a:schemeClr val="tx1"/>
                </a:solidFill>
                <a:latin typeface="Meiryo UI" pitchFamily="50" charset="-128"/>
                <a:ea typeface="Meiryo UI" pitchFamily="50" charset="-128"/>
                <a:cs typeface="Meiryo UI" pitchFamily="50" charset="-128"/>
              </a:rPr>
              <a:t>      ※</a:t>
            </a:r>
            <a:r>
              <a:rPr lang="ja-JP" altLang="en-US" sz="1100" dirty="0" smtClean="0">
                <a:solidFill>
                  <a:schemeClr val="tx1"/>
                </a:solidFill>
                <a:latin typeface="Meiryo UI" pitchFamily="50" charset="-128"/>
                <a:ea typeface="Meiryo UI" pitchFamily="50" charset="-128"/>
                <a:cs typeface="Meiryo UI" pitchFamily="50" charset="-128"/>
              </a:rPr>
              <a:t>ただし、大阪市の規則で定める主要な職員（課長級以上の職員など）を任免する場合には、あらかじめ市長の同意が必要</a:t>
            </a:r>
            <a:r>
              <a:rPr lang="en-US" altLang="ja-JP" sz="1400" dirty="0" smtClean="0">
                <a:solidFill>
                  <a:schemeClr val="tx1"/>
                </a:solidFill>
                <a:latin typeface="Meiryo UI" pitchFamily="50" charset="-128"/>
                <a:ea typeface="Meiryo UI" pitchFamily="50" charset="-128"/>
                <a:cs typeface="Meiryo UI" pitchFamily="50" charset="-128"/>
              </a:rPr>
              <a:t> </a:t>
            </a:r>
          </a:p>
          <a:p>
            <a:endParaRPr lang="en-US" altLang="ja-JP" sz="1400" dirty="0" smtClean="0">
              <a:solidFill>
                <a:schemeClr val="tx1"/>
              </a:solidFill>
              <a:latin typeface="Meiryo UI" pitchFamily="50" charset="-128"/>
              <a:ea typeface="Meiryo UI" pitchFamily="50" charset="-128"/>
              <a:cs typeface="Meiryo UI" pitchFamily="50" charset="-128"/>
            </a:endParaRPr>
          </a:p>
          <a:p>
            <a:endParaRPr lang="en-US" altLang="ja-JP" sz="1400" dirty="0" smtClean="0">
              <a:solidFill>
                <a:schemeClr val="tx1"/>
              </a:solidFill>
              <a:latin typeface="Meiryo UI" pitchFamily="50" charset="-128"/>
              <a:ea typeface="Meiryo UI" pitchFamily="50" charset="-128"/>
              <a:cs typeface="Meiryo UI" pitchFamily="50" charset="-128"/>
            </a:endParaRPr>
          </a:p>
          <a:p>
            <a:pPr>
              <a:spcBef>
                <a:spcPts val="600"/>
              </a:spcBef>
            </a:pPr>
            <a:r>
              <a:rPr lang="ja-JP" altLang="en-US" sz="1400" dirty="0" smtClean="0">
                <a:solidFill>
                  <a:schemeClr val="tx1"/>
                </a:solidFill>
                <a:latin typeface="Meiryo UI" pitchFamily="50" charset="-128"/>
                <a:ea typeface="Meiryo UI" pitchFamily="50" charset="-128"/>
                <a:cs typeface="Meiryo UI" pitchFamily="50" charset="-128"/>
              </a:rPr>
              <a:t>　</a:t>
            </a:r>
            <a:r>
              <a:rPr lang="ja-JP" altLang="en-US" sz="1400" b="1" dirty="0" smtClean="0">
                <a:solidFill>
                  <a:schemeClr val="tx1"/>
                </a:solidFill>
                <a:latin typeface="Meiryo UI" pitchFamily="50" charset="-128"/>
                <a:ea typeface="Meiryo UI" pitchFamily="50" charset="-128"/>
                <a:cs typeface="Meiryo UI" pitchFamily="50" charset="-128"/>
              </a:rPr>
              <a:t>◆合区による区組織の拡大と局からの事務移管、工営所・公園事務所・保育所</a:t>
            </a:r>
            <a:r>
              <a:rPr lang="ja-JP" altLang="en-US" sz="1400" b="1" dirty="0">
                <a:solidFill>
                  <a:schemeClr val="tx1"/>
                </a:solidFill>
                <a:latin typeface="Meiryo UI" pitchFamily="50" charset="-128"/>
                <a:ea typeface="Meiryo UI" pitchFamily="50" charset="-128"/>
                <a:cs typeface="Meiryo UI" pitchFamily="50" charset="-128"/>
              </a:rPr>
              <a:t>を</a:t>
            </a:r>
            <a:r>
              <a:rPr lang="ja-JP" altLang="en-US" sz="1400" b="1" dirty="0" smtClean="0">
                <a:solidFill>
                  <a:schemeClr val="tx1"/>
                </a:solidFill>
                <a:latin typeface="Meiryo UI" pitchFamily="50" charset="-128"/>
                <a:ea typeface="Meiryo UI" pitchFamily="50" charset="-128"/>
                <a:cs typeface="Meiryo UI" pitchFamily="50" charset="-128"/>
              </a:rPr>
              <a:t>区組織の所管とすることに伴い、</a:t>
            </a:r>
            <a:endParaRPr lang="en-US" altLang="ja-JP" sz="1400" b="1" dirty="0" smtClean="0">
              <a:solidFill>
                <a:schemeClr val="tx1"/>
              </a:solidFill>
              <a:latin typeface="Meiryo UI" pitchFamily="50" charset="-128"/>
              <a:ea typeface="Meiryo UI" pitchFamily="50" charset="-128"/>
              <a:cs typeface="Meiryo UI" pitchFamily="50" charset="-128"/>
            </a:endParaRPr>
          </a:p>
          <a:p>
            <a:pPr>
              <a:lnSpc>
                <a:spcPct val="130000"/>
              </a:lnSpc>
              <a:spcBef>
                <a:spcPts val="200"/>
              </a:spcBef>
            </a:pPr>
            <a:r>
              <a:rPr lang="ja-JP" altLang="en-US" sz="1400" b="1" dirty="0" smtClean="0">
                <a:solidFill>
                  <a:schemeClr val="tx1"/>
                </a:solidFill>
                <a:latin typeface="Meiryo UI" pitchFamily="50" charset="-128"/>
                <a:ea typeface="Meiryo UI" pitchFamily="50" charset="-128"/>
                <a:cs typeface="Meiryo UI" pitchFamily="50" charset="-128"/>
              </a:rPr>
              <a:t>　　 組織マネジメントの範囲が大幅に拡大</a:t>
            </a:r>
            <a:endParaRPr kumimoji="1"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41" name="テキスト ボックス 40"/>
          <p:cNvSpPr txBox="1"/>
          <p:nvPr/>
        </p:nvSpPr>
        <p:spPr>
          <a:xfrm>
            <a:off x="323528" y="908720"/>
            <a:ext cx="3416367" cy="324000"/>
          </a:xfrm>
          <a:prstGeom prst="rect">
            <a:avLst/>
          </a:prstGeom>
          <a:solidFill>
            <a:schemeClr val="accent6">
              <a:lumMod val="50000"/>
            </a:schemeClr>
          </a:solidFill>
          <a:ln w="25400">
            <a:noFill/>
          </a:ln>
        </p:spPr>
        <p:txBody>
          <a:bodyPr wrap="square" lIns="36000" rIns="0" rtlCol="0" anchor="ctr" anchorCtr="0">
            <a:spAutoFit/>
          </a:bodyPr>
          <a:lstStyle/>
          <a:p>
            <a:r>
              <a:rPr lang="ja-JP" altLang="en-US" sz="1400" b="1" dirty="0" smtClean="0">
                <a:solidFill>
                  <a:schemeClr val="bg1"/>
                </a:solidFill>
              </a:rPr>
              <a:t>①職員任免権の付与</a:t>
            </a:r>
            <a:endParaRPr lang="en-US" altLang="ja-JP" sz="1400" b="1" dirty="0" smtClean="0">
              <a:solidFill>
                <a:schemeClr val="bg1"/>
              </a:solidFill>
            </a:endParaRPr>
          </a:p>
        </p:txBody>
      </p:sp>
      <p:sp>
        <p:nvSpPr>
          <p:cNvPr id="42" name="テキスト ボックス 41"/>
          <p:cNvSpPr txBox="1"/>
          <p:nvPr/>
        </p:nvSpPr>
        <p:spPr>
          <a:xfrm>
            <a:off x="337137" y="2065964"/>
            <a:ext cx="3416367" cy="324000"/>
          </a:xfrm>
          <a:prstGeom prst="rect">
            <a:avLst/>
          </a:prstGeom>
          <a:solidFill>
            <a:schemeClr val="accent6">
              <a:lumMod val="50000"/>
            </a:schemeClr>
          </a:solidFill>
          <a:ln w="25400">
            <a:noFill/>
          </a:ln>
        </p:spPr>
        <p:txBody>
          <a:bodyPr wrap="square" lIns="36000" rIns="0" rtlCol="0" anchor="ctr" anchorCtr="0">
            <a:spAutoFit/>
          </a:bodyPr>
          <a:lstStyle/>
          <a:p>
            <a:r>
              <a:rPr lang="ja-JP" altLang="en-US" sz="1400" b="1" dirty="0" smtClean="0">
                <a:solidFill>
                  <a:schemeClr val="bg1"/>
                </a:solidFill>
              </a:rPr>
              <a:t>②総合区長の組織マネジメント範囲の拡大</a:t>
            </a:r>
            <a:endParaRPr lang="en-US" altLang="ja-JP" sz="1400" b="1" dirty="0" smtClean="0">
              <a:solidFill>
                <a:schemeClr val="bg1"/>
              </a:solidFill>
            </a:endParaRPr>
          </a:p>
        </p:txBody>
      </p:sp>
      <p:graphicFrame>
        <p:nvGraphicFramePr>
          <p:cNvPr id="54" name="表 53"/>
          <p:cNvGraphicFramePr>
            <a:graphicFrameLocks noGrp="1"/>
          </p:cNvGraphicFramePr>
          <p:nvPr>
            <p:extLst>
              <p:ext uri="{D42A27DB-BD31-4B8C-83A1-F6EECF244321}">
                <p14:modId xmlns:p14="http://schemas.microsoft.com/office/powerpoint/2010/main" xmlns="" val="1318373491"/>
              </p:ext>
            </p:extLst>
          </p:nvPr>
        </p:nvGraphicFramePr>
        <p:xfrm>
          <a:off x="395536" y="3121918"/>
          <a:ext cx="8424936" cy="3204200"/>
        </p:xfrm>
        <a:graphic>
          <a:graphicData uri="http://schemas.openxmlformats.org/drawingml/2006/table">
            <a:tbl>
              <a:tblPr firstRow="1" bandRow="1">
                <a:tableStyleId>{5C22544A-7EE6-4342-B048-85BDC9FD1C3A}</a:tableStyleId>
              </a:tblPr>
              <a:tblGrid>
                <a:gridCol w="2069283"/>
                <a:gridCol w="6355653"/>
              </a:tblGrid>
              <a:tr h="423918">
                <a:tc>
                  <a:txBody>
                    <a:bodyPr/>
                    <a:lstStyle/>
                    <a:p>
                      <a:pPr algn="ctr"/>
                      <a:r>
                        <a:rPr kumimoji="1" lang="ja-JP" altLang="en-US" sz="1300" dirty="0" smtClean="0"/>
                        <a:t>任免権の主な内容</a:t>
                      </a:r>
                      <a:endParaRPr kumimoji="1" lang="ja-JP" altLang="en-US" sz="1300" dirty="0"/>
                    </a:p>
                  </a:txBody>
                  <a:tcPr anchor="ctr"/>
                </a:tc>
                <a:tc>
                  <a:txBody>
                    <a:bodyPr/>
                    <a:lstStyle/>
                    <a:p>
                      <a:pPr algn="ctr"/>
                      <a:r>
                        <a:rPr kumimoji="1" lang="ja-JP" altLang="en-US" sz="1400" dirty="0" smtClean="0"/>
                        <a:t>総合区長が新たに行使できる具体的な権限</a:t>
                      </a:r>
                      <a:endParaRPr kumimoji="1" lang="ja-JP" altLang="en-US" sz="1400" dirty="0"/>
                    </a:p>
                  </a:txBody>
                  <a:tcPr anchor="ctr"/>
                </a:tc>
              </a:tr>
              <a:tr h="592324">
                <a:tc>
                  <a:txBody>
                    <a:bodyPr/>
                    <a:lstStyle/>
                    <a:p>
                      <a:pPr algn="ctr"/>
                      <a:r>
                        <a:rPr kumimoji="1" lang="ja-JP" altLang="en-US" sz="1300" dirty="0" smtClean="0"/>
                        <a:t>人事配置</a:t>
                      </a:r>
                      <a:endParaRPr kumimoji="1" lang="ja-JP" altLang="en-US" sz="1300" dirty="0"/>
                    </a:p>
                  </a:txBody>
                  <a:tcPr anchor="ctr"/>
                </a:tc>
                <a:tc>
                  <a:txBody>
                    <a:bodyPr/>
                    <a:lstStyle/>
                    <a:p>
                      <a:pPr algn="l"/>
                      <a:r>
                        <a:rPr kumimoji="1" lang="ja-JP" altLang="en-US" sz="1300" dirty="0" smtClean="0"/>
                        <a:t>総合区長の組織マネジメント範囲の拡大（総合区役所・地域自治区事務所・工営所・公園事務所・保育所）に応じ、組織として最大限のパフォーマンスを実現するための人事異動</a:t>
                      </a:r>
                      <a:endParaRPr kumimoji="1" lang="ja-JP" altLang="en-US" sz="1300" dirty="0"/>
                    </a:p>
                  </a:txBody>
                  <a:tcPr anchor="ctr"/>
                </a:tc>
              </a:tr>
              <a:tr h="783958">
                <a:tc>
                  <a:txBody>
                    <a:bodyPr/>
                    <a:lstStyle/>
                    <a:p>
                      <a:pPr algn="ctr"/>
                      <a:r>
                        <a:rPr kumimoji="1" lang="ja-JP" altLang="en-US" sz="1300" dirty="0" smtClean="0"/>
                        <a:t>採　　　用</a:t>
                      </a:r>
                      <a:endParaRPr kumimoji="1" lang="ja-JP" altLang="en-US" sz="1300" dirty="0"/>
                    </a:p>
                  </a:txBody>
                  <a:tcPr anchor="ctr"/>
                </a:tc>
                <a:tc>
                  <a:txBody>
                    <a:bodyPr/>
                    <a:lstStyle/>
                    <a:p>
                      <a:pPr algn="l"/>
                      <a:r>
                        <a:rPr kumimoji="1" lang="ja-JP" altLang="en-US" sz="1300" dirty="0" smtClean="0"/>
                        <a:t>地域の実情に応じたきめ細かい行政サービスを実施するための</a:t>
                      </a:r>
                      <a:endParaRPr kumimoji="1" lang="en-US" altLang="ja-JP" sz="1300" dirty="0" smtClean="0"/>
                    </a:p>
                    <a:p>
                      <a:pPr algn="l"/>
                      <a:r>
                        <a:rPr kumimoji="1" lang="ja-JP" altLang="en-US" sz="1300" dirty="0" smtClean="0"/>
                        <a:t>・高度な専門性を有する任期付職員の採用</a:t>
                      </a:r>
                      <a:endParaRPr kumimoji="1" lang="en-US" altLang="ja-JP" sz="1300" dirty="0" smtClean="0"/>
                    </a:p>
                    <a:p>
                      <a:pPr algn="l"/>
                      <a:r>
                        <a:rPr kumimoji="1" lang="ja-JP" altLang="en-US" sz="1300" dirty="0" smtClean="0"/>
                        <a:t>・非常勤職員、臨時的任用職員の採用　など</a:t>
                      </a:r>
                    </a:p>
                  </a:txBody>
                  <a:tcPr anchor="ctr"/>
                </a:tc>
              </a:tr>
              <a:tr h="468000">
                <a:tc>
                  <a:txBody>
                    <a:bodyPr/>
                    <a:lstStyle/>
                    <a:p>
                      <a:pPr algn="ctr"/>
                      <a:r>
                        <a:rPr kumimoji="1" lang="ja-JP" altLang="en-US" sz="1300" dirty="0" smtClean="0"/>
                        <a:t>昇　　   任</a:t>
                      </a:r>
                      <a:endParaRPr kumimoji="1" lang="ja-JP" altLang="en-US" sz="13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t>・総合区長の判断</a:t>
                      </a:r>
                      <a:endParaRPr kumimoji="1" lang="en-US" altLang="ja-JP" sz="1300" dirty="0" smtClean="0"/>
                    </a:p>
                  </a:txBody>
                  <a:tcPr anchor="ctr"/>
                </a:tc>
              </a:tr>
              <a:tr h="468000">
                <a:tc>
                  <a:txBody>
                    <a:bodyPr/>
                    <a:lstStyle/>
                    <a:p>
                      <a:pPr algn="ctr"/>
                      <a:r>
                        <a:rPr kumimoji="1" lang="ja-JP" altLang="en-US" sz="1300" dirty="0" smtClean="0"/>
                        <a:t>懲戒処分</a:t>
                      </a:r>
                      <a:endParaRPr kumimoji="1" lang="ja-JP" altLang="en-US" sz="1300" dirty="0"/>
                    </a:p>
                  </a:txBody>
                  <a:tcPr anchor="ctr"/>
                </a:tc>
                <a:tc>
                  <a:txBody>
                    <a:bodyPr/>
                    <a:lstStyle/>
                    <a:p>
                      <a:pPr algn="l"/>
                      <a:r>
                        <a:rPr kumimoji="1" lang="ja-JP" altLang="en-US" sz="1300" dirty="0" smtClean="0"/>
                        <a:t>・総合区長の判断</a:t>
                      </a:r>
                      <a:endParaRPr kumimoji="1" lang="ja-JP" altLang="en-US" sz="1300" dirty="0"/>
                    </a:p>
                  </a:txBody>
                  <a:tcPr anchor="ctr"/>
                </a:tc>
              </a:tr>
              <a:tr h="468000">
                <a:tc>
                  <a:txBody>
                    <a:bodyPr/>
                    <a:lstStyle/>
                    <a:p>
                      <a:pPr algn="ctr"/>
                      <a:r>
                        <a:rPr kumimoji="1" lang="ja-JP" altLang="en-US" sz="1300" dirty="0" smtClean="0"/>
                        <a:t>分限処分</a:t>
                      </a:r>
                      <a:endParaRPr kumimoji="1" lang="ja-JP" altLang="en-US" sz="13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t>・総合区長の判断</a:t>
                      </a:r>
                      <a:endParaRPr kumimoji="1" lang="ja-JP" altLang="en-US" sz="1300" dirty="0"/>
                    </a:p>
                  </a:txBody>
                  <a:tcPr anchor="ctr"/>
                </a:tc>
              </a:tr>
            </a:tbl>
          </a:graphicData>
        </a:graphic>
      </p:graphicFrame>
      <p:sp>
        <p:nvSpPr>
          <p:cNvPr id="58" name="テキスト ボックス 57"/>
          <p:cNvSpPr txBox="1"/>
          <p:nvPr/>
        </p:nvSpPr>
        <p:spPr>
          <a:xfrm>
            <a:off x="539552" y="6432292"/>
            <a:ext cx="8352928" cy="284693"/>
          </a:xfrm>
          <a:prstGeom prst="rect">
            <a:avLst/>
          </a:prstGeom>
          <a:noFill/>
        </p:spPr>
        <p:txBody>
          <a:bodyPr wrap="square" rtlCol="0">
            <a:spAutoFit/>
          </a:bodyPr>
          <a:lstStyle/>
          <a:p>
            <a:r>
              <a:rPr kumimoji="1" lang="en-US" altLang="ja-JP" sz="1250" b="1" dirty="0" smtClean="0"/>
              <a:t>※ </a:t>
            </a:r>
            <a:r>
              <a:rPr kumimoji="1" lang="ja-JP" altLang="en-US" sz="1250" b="1" dirty="0" smtClean="0"/>
              <a:t>いずれの権限も、総合区長は、</a:t>
            </a:r>
            <a:r>
              <a:rPr lang="ja-JP" altLang="en-US" sz="1250" b="1" dirty="0" smtClean="0"/>
              <a:t>市全体の人事行政との調和や</a:t>
            </a:r>
            <a:r>
              <a:rPr kumimoji="1" lang="ja-JP" altLang="en-US" sz="1250" b="1" dirty="0" smtClean="0"/>
              <a:t>他の任命権者との均衡を図りながら判断</a:t>
            </a:r>
            <a:endParaRPr kumimoji="1" lang="ja-JP" altLang="en-US" sz="1250" b="1" dirty="0"/>
          </a:p>
        </p:txBody>
      </p:sp>
      <p:sp>
        <p:nvSpPr>
          <p:cNvPr id="10" name="正方形/長方形 9"/>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総合区長の組織マネジメント力の強化</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3" name="テキスト ボックス 12"/>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（１）総合区長の組織マネジメントの拡大</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27"/>
          <p:cNvSpPr>
            <a:spLocks noChangeArrowheads="1"/>
          </p:cNvSpPr>
          <p:nvPr/>
        </p:nvSpPr>
        <p:spPr bwMode="auto">
          <a:xfrm>
            <a:off x="8131691" y="6574638"/>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１０</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16257874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899592" y="2060848"/>
            <a:ext cx="7300979" cy="1909750"/>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区割り・区の名称</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総合区役所の位置</a:t>
            </a:r>
            <a:endParaRPr kumimoji="1" lang="en-US" altLang="ja-JP" sz="16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1116276"/>
            <a:ext cx="8229600" cy="1143000"/>
          </a:xfrm>
        </p:spPr>
        <p:txBody>
          <a:bodyPr>
            <a:noAutofit/>
          </a:bodyPr>
          <a:lstStyle/>
          <a:p>
            <a:r>
              <a:rPr kumimoji="1" lang="ja-JP" altLang="en-US" sz="3600" dirty="0" smtClean="0"/>
              <a:t>目　　次</a:t>
            </a:r>
            <a:endParaRPr kumimoji="1" lang="ja-JP" altLang="en-US" sz="3600" dirty="0"/>
          </a:p>
        </p:txBody>
      </p:sp>
      <p:sp>
        <p:nvSpPr>
          <p:cNvPr id="7" name="正方形/長方形 6"/>
          <p:cNvSpPr/>
          <p:nvPr/>
        </p:nvSpPr>
        <p:spPr>
          <a:xfrm>
            <a:off x="3589836" y="3027199"/>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区割</a:t>
            </a:r>
            <a:r>
              <a:rPr kumimoji="1"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a:solidFill>
                  <a:schemeClr val="tx1"/>
                </a:solidFill>
                <a:latin typeface="Meiryo UI" pitchFamily="50" charset="-128"/>
                <a:ea typeface="Meiryo UI" pitchFamily="50" charset="-128"/>
                <a:cs typeface="Meiryo UI" pitchFamily="50" charset="-128"/>
              </a:rPr>
              <a:t>４</a:t>
            </a:r>
            <a:endParaRPr kumimoji="1" lang="en-US" altLang="ja-JP" sz="2000" dirty="0" smtClean="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2973810" y="2426841"/>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区割</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角丸四角形 101"/>
          <p:cNvSpPr/>
          <p:nvPr/>
        </p:nvSpPr>
        <p:spPr>
          <a:xfrm>
            <a:off x="179512" y="2800673"/>
            <a:ext cx="6480720" cy="3751408"/>
          </a:xfrm>
          <a:prstGeom prst="roundRect">
            <a:avLst>
              <a:gd name="adj" fmla="val 9221"/>
            </a:avLst>
          </a:prstGeom>
          <a:solidFill>
            <a:schemeClr val="accent5">
              <a:lumMod val="60000"/>
              <a:lumOff val="40000"/>
              <a:alpha val="2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6" name="正方形/長方形 35"/>
          <p:cNvSpPr/>
          <p:nvPr/>
        </p:nvSpPr>
        <p:spPr>
          <a:xfrm>
            <a:off x="194321" y="918245"/>
            <a:ext cx="8702030" cy="998587"/>
          </a:xfrm>
          <a:prstGeom prst="rect">
            <a:avLst/>
          </a:prstGeom>
          <a:solidFill>
            <a:schemeClr val="accent6">
              <a:lumMod val="40000"/>
              <a:lumOff val="60000"/>
            </a:schemeClr>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36000" bIns="36000" rtlCol="0" anchor="ctr" anchorCtr="0"/>
          <a:lstStyle/>
          <a:p>
            <a:pPr>
              <a:lnSpc>
                <a:spcPct val="125000"/>
              </a:lnSpc>
              <a:spcBef>
                <a:spcPts val="200"/>
              </a:spcBef>
            </a:pPr>
            <a:r>
              <a:rPr lang="ja-JP" altLang="en-US" sz="1400" b="1" dirty="0" smtClean="0">
                <a:solidFill>
                  <a:schemeClr val="tx1"/>
                </a:solidFill>
                <a:latin typeface="Meiryo UI" pitchFamily="50" charset="-128"/>
                <a:ea typeface="Meiryo UI" pitchFamily="50" charset="-128"/>
                <a:cs typeface="Meiryo UI" pitchFamily="50" charset="-128"/>
              </a:rPr>
              <a:t>◆総合区長の組織マネジメントを活かした人事異動・人材配置による人材育成と組織パフォーマンスの向上</a:t>
            </a:r>
            <a:endParaRPr lang="en-US" altLang="ja-JP" sz="1400" b="1" dirty="0" smtClean="0">
              <a:solidFill>
                <a:schemeClr val="tx1"/>
              </a:solidFill>
              <a:latin typeface="Meiryo UI" pitchFamily="50" charset="-128"/>
              <a:ea typeface="Meiryo UI" pitchFamily="50" charset="-128"/>
              <a:cs typeface="Meiryo UI" pitchFamily="50" charset="-128"/>
            </a:endParaRPr>
          </a:p>
          <a:p>
            <a:pPr>
              <a:lnSpc>
                <a:spcPct val="125000"/>
              </a:lnSpc>
              <a:spcBef>
                <a:spcPts val="200"/>
              </a:spcBef>
            </a:pPr>
            <a:r>
              <a:rPr kumimoji="1" lang="ja-JP" altLang="en-US" sz="1400" b="1" dirty="0" smtClean="0">
                <a:solidFill>
                  <a:schemeClr val="tx1"/>
                </a:solidFill>
                <a:latin typeface="Meiryo UI" pitchFamily="50" charset="-128"/>
                <a:ea typeface="Meiryo UI" pitchFamily="50" charset="-128"/>
                <a:cs typeface="Meiryo UI" pitchFamily="50" charset="-128"/>
              </a:rPr>
              <a:t>◆企画立案能力のある人材等を積極的に総合区に登用し、総合区長による区政運営を推進</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nSpc>
                <a:spcPct val="125000"/>
              </a:lnSpc>
              <a:spcBef>
                <a:spcPts val="200"/>
              </a:spcBef>
            </a:pPr>
            <a:r>
              <a:rPr lang="ja-JP" altLang="en-US" sz="1400" b="1" dirty="0" smtClean="0">
                <a:solidFill>
                  <a:schemeClr val="tx1"/>
                </a:solidFill>
                <a:latin typeface="Meiryo UI" pitchFamily="50" charset="-128"/>
                <a:ea typeface="Meiryo UI" pitchFamily="50" charset="-128"/>
                <a:cs typeface="Meiryo UI" pitchFamily="50" charset="-128"/>
              </a:rPr>
              <a:t>◆総合区及び局での経験を通じた全市的な人材育成と区政運営のさらなる推進</a:t>
            </a:r>
            <a:endParaRPr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48" name="角丸四角形 47"/>
          <p:cNvSpPr/>
          <p:nvPr/>
        </p:nvSpPr>
        <p:spPr>
          <a:xfrm>
            <a:off x="95250" y="2512641"/>
            <a:ext cx="8948390" cy="4176464"/>
          </a:xfrm>
          <a:prstGeom prst="roundRect">
            <a:avLst>
              <a:gd name="adj" fmla="val 7217"/>
            </a:avLst>
          </a:prstGeom>
          <a:noFill/>
          <a:ln>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テキスト ボックス 48"/>
          <p:cNvSpPr txBox="1"/>
          <p:nvPr/>
        </p:nvSpPr>
        <p:spPr>
          <a:xfrm>
            <a:off x="7501235" y="2332657"/>
            <a:ext cx="1008111" cy="324000"/>
          </a:xfrm>
          <a:prstGeom prst="rect">
            <a:avLst/>
          </a:prstGeom>
          <a:solidFill>
            <a:schemeClr val="bg1"/>
          </a:solidFill>
          <a:ln w="25400">
            <a:solidFill>
              <a:srgbClr val="002060"/>
            </a:solidFill>
          </a:ln>
        </p:spPr>
        <p:txBody>
          <a:bodyPr wrap="square" rtlCol="0" anchor="ctr">
            <a:spAutoFit/>
          </a:bodyPr>
          <a:lstStyle/>
          <a:p>
            <a:pPr algn="ctr"/>
            <a:r>
              <a:rPr lang="ja-JP" altLang="en-US" sz="1400" b="1" dirty="0" smtClean="0">
                <a:solidFill>
                  <a:srgbClr val="002060"/>
                </a:solidFill>
                <a:latin typeface="Meiryo UI" pitchFamily="50" charset="-128"/>
                <a:ea typeface="Meiryo UI" pitchFamily="50" charset="-128"/>
                <a:cs typeface="Meiryo UI" pitchFamily="50" charset="-128"/>
              </a:rPr>
              <a:t>大阪市</a:t>
            </a:r>
            <a:endParaRPr kumimoji="1" lang="ja-JP" altLang="en-US" sz="1400" b="1" dirty="0">
              <a:solidFill>
                <a:srgbClr val="002060"/>
              </a:solidFill>
              <a:latin typeface="Meiryo UI" pitchFamily="50" charset="-128"/>
              <a:ea typeface="Meiryo UI" pitchFamily="50" charset="-128"/>
              <a:cs typeface="Meiryo UI" pitchFamily="50" charset="-128"/>
            </a:endParaRPr>
          </a:p>
        </p:txBody>
      </p:sp>
      <p:sp>
        <p:nvSpPr>
          <p:cNvPr id="55" name="角丸四角形 54"/>
          <p:cNvSpPr/>
          <p:nvPr/>
        </p:nvSpPr>
        <p:spPr>
          <a:xfrm>
            <a:off x="1187624" y="3212976"/>
            <a:ext cx="2160000" cy="324000"/>
          </a:xfrm>
          <a:prstGeom prst="roundRect">
            <a:avLst/>
          </a:prstGeom>
          <a:solidFill>
            <a:schemeClr val="lt1"/>
          </a:solidFill>
          <a:ln w="15875"/>
        </p:spPr>
        <p:style>
          <a:lnRef idx="2">
            <a:schemeClr val="accent1">
              <a:shade val="50000"/>
            </a:schemeClr>
          </a:lnRef>
          <a:fillRef idx="1">
            <a:schemeClr val="accent1"/>
          </a:fillRef>
          <a:effectRef idx="0">
            <a:schemeClr val="accent1"/>
          </a:effectRef>
          <a:fontRef idx="minor">
            <a:schemeClr val="lt1"/>
          </a:fontRef>
        </p:style>
        <p:txBody>
          <a:bodyPr wrap="square" rtlCol="0" anchor="ctr" anchorCtr="1">
            <a:noAutofit/>
          </a:bodyPr>
          <a:lstStyle/>
          <a:p>
            <a:pPr algn="ctr"/>
            <a:r>
              <a:rPr kumimoji="1" lang="ja-JP" altLang="en-US" sz="1400" b="1" dirty="0" smtClean="0">
                <a:solidFill>
                  <a:schemeClr val="tx1"/>
                </a:solidFill>
                <a:latin typeface="Meiryo UI" pitchFamily="50" charset="-128"/>
                <a:ea typeface="Meiryo UI" pitchFamily="50" charset="-128"/>
                <a:cs typeface="Meiryo UI" pitchFamily="50" charset="-128"/>
              </a:rPr>
              <a:t>総合区</a:t>
            </a:r>
            <a:r>
              <a:rPr lang="ja-JP" altLang="en-US" sz="1400" b="1" dirty="0" smtClean="0">
                <a:solidFill>
                  <a:schemeClr val="tx1"/>
                </a:solidFill>
                <a:latin typeface="Meiryo UI" pitchFamily="50" charset="-128"/>
                <a:ea typeface="Meiryo UI" pitchFamily="50" charset="-128"/>
                <a:cs typeface="Meiryo UI" pitchFamily="50" charset="-128"/>
              </a:rPr>
              <a:t>役所</a:t>
            </a:r>
            <a:endParaRPr lang="en-US" altLang="ja-JP" sz="1400" b="1" dirty="0">
              <a:solidFill>
                <a:schemeClr val="tx1"/>
              </a:solidFill>
              <a:latin typeface="Meiryo UI" pitchFamily="50" charset="-128"/>
              <a:ea typeface="Meiryo UI" pitchFamily="50" charset="-128"/>
              <a:cs typeface="Meiryo UI" pitchFamily="50" charset="-128"/>
            </a:endParaRPr>
          </a:p>
        </p:txBody>
      </p:sp>
      <p:sp>
        <p:nvSpPr>
          <p:cNvPr id="38" name="テキスト ボックス 37"/>
          <p:cNvSpPr txBox="1"/>
          <p:nvPr/>
        </p:nvSpPr>
        <p:spPr>
          <a:xfrm>
            <a:off x="107504" y="2204864"/>
            <a:ext cx="3816424" cy="307777"/>
          </a:xfrm>
          <a:prstGeom prst="rect">
            <a:avLst/>
          </a:prstGeom>
          <a:noFill/>
        </p:spPr>
        <p:txBody>
          <a:bodyPr wrap="square" rtlCol="0">
            <a:spAutoFit/>
          </a:bodyPr>
          <a:lstStyle/>
          <a:p>
            <a:r>
              <a:rPr kumimoji="1" lang="en-US" altLang="ja-JP" sz="1400" b="1" dirty="0" smtClean="0"/>
              <a:t>〈</a:t>
            </a:r>
            <a:r>
              <a:rPr kumimoji="1" lang="ja-JP" altLang="en-US" sz="1400" b="1" dirty="0" smtClean="0"/>
              <a:t>総合区</a:t>
            </a:r>
            <a:r>
              <a:rPr lang="ja-JP" altLang="en-US" sz="1400" b="1" dirty="0" smtClean="0"/>
              <a:t>設置</a:t>
            </a:r>
            <a:r>
              <a:rPr kumimoji="1" lang="ja-JP" altLang="en-US" sz="1400" b="1" dirty="0" smtClean="0"/>
              <a:t>後の人材配置のイメージ</a:t>
            </a:r>
            <a:r>
              <a:rPr kumimoji="1" lang="en-US" altLang="ja-JP" sz="1400" b="1" dirty="0" smtClean="0"/>
              <a:t>〉</a:t>
            </a:r>
            <a:endParaRPr kumimoji="1" lang="ja-JP" altLang="en-US" sz="1400" b="1" dirty="0"/>
          </a:p>
        </p:txBody>
      </p:sp>
      <p:sp>
        <p:nvSpPr>
          <p:cNvPr id="61" name="角丸四角形 60"/>
          <p:cNvSpPr/>
          <p:nvPr/>
        </p:nvSpPr>
        <p:spPr>
          <a:xfrm>
            <a:off x="1187624" y="5105073"/>
            <a:ext cx="2160000" cy="1296000"/>
          </a:xfrm>
          <a:prstGeom prst="roundRect">
            <a:avLst/>
          </a:prstGeom>
          <a:solidFill>
            <a:schemeClr val="lt1"/>
          </a:solidFill>
          <a:ln w="15875"/>
        </p:spPr>
        <p:style>
          <a:lnRef idx="2">
            <a:schemeClr val="accent1">
              <a:shade val="50000"/>
            </a:schemeClr>
          </a:lnRef>
          <a:fillRef idx="1">
            <a:schemeClr val="accent1"/>
          </a:fillRef>
          <a:effectRef idx="0">
            <a:schemeClr val="accent1"/>
          </a:effectRef>
          <a:fontRef idx="minor">
            <a:schemeClr val="lt1"/>
          </a:fontRef>
        </p:style>
        <p:txBody>
          <a:bodyPr wrap="square" rtlCol="0" anchor="ctr" anchorCtr="1">
            <a:noAutofit/>
          </a:bodyPr>
          <a:lstStyle/>
          <a:p>
            <a:pPr>
              <a:spcBef>
                <a:spcPts val="600"/>
              </a:spcBef>
            </a:pPr>
            <a:r>
              <a:rPr lang="ja-JP" altLang="en-US" sz="1400" b="1" dirty="0" smtClean="0">
                <a:solidFill>
                  <a:schemeClr val="tx1"/>
                </a:solidFill>
                <a:latin typeface="Meiryo UI" pitchFamily="50" charset="-128"/>
                <a:ea typeface="Meiryo UI" pitchFamily="50" charset="-128"/>
                <a:cs typeface="Meiryo UI" pitchFamily="50" charset="-128"/>
              </a:rPr>
              <a:t>地域自治区事務所</a:t>
            </a:r>
            <a:endParaRPr lang="en-US" altLang="ja-JP" sz="1400" b="1" dirty="0" smtClean="0">
              <a:solidFill>
                <a:schemeClr val="tx1"/>
              </a:solidFill>
              <a:latin typeface="Meiryo UI" pitchFamily="50" charset="-128"/>
              <a:ea typeface="Meiryo UI" pitchFamily="50" charset="-128"/>
              <a:cs typeface="Meiryo UI" pitchFamily="50" charset="-128"/>
            </a:endParaRPr>
          </a:p>
          <a:p>
            <a:pPr>
              <a:spcBef>
                <a:spcPts val="600"/>
              </a:spcBef>
            </a:pPr>
            <a:r>
              <a:rPr lang="ja-JP" altLang="en-US" sz="1400" b="1" dirty="0">
                <a:solidFill>
                  <a:schemeClr val="tx1"/>
                </a:solidFill>
                <a:latin typeface="Meiryo UI" pitchFamily="50" charset="-128"/>
                <a:ea typeface="Meiryo UI" pitchFamily="50" charset="-128"/>
                <a:cs typeface="Meiryo UI" pitchFamily="50" charset="-128"/>
              </a:rPr>
              <a:t>工営所</a:t>
            </a:r>
            <a:endParaRPr lang="en-US" altLang="ja-JP" sz="1400" b="1" dirty="0">
              <a:solidFill>
                <a:schemeClr val="tx1"/>
              </a:solidFill>
              <a:latin typeface="Meiryo UI" pitchFamily="50" charset="-128"/>
              <a:ea typeface="Meiryo UI" pitchFamily="50" charset="-128"/>
              <a:cs typeface="Meiryo UI" pitchFamily="50" charset="-128"/>
            </a:endParaRPr>
          </a:p>
          <a:p>
            <a:pPr>
              <a:spcBef>
                <a:spcPts val="600"/>
              </a:spcBef>
            </a:pPr>
            <a:r>
              <a:rPr lang="ja-JP" altLang="en-US" sz="1400" b="1" dirty="0" smtClean="0">
                <a:solidFill>
                  <a:schemeClr val="tx1"/>
                </a:solidFill>
                <a:latin typeface="Meiryo UI" pitchFamily="50" charset="-128"/>
                <a:ea typeface="Meiryo UI" pitchFamily="50" charset="-128"/>
                <a:cs typeface="Meiryo UI" pitchFamily="50" charset="-128"/>
              </a:rPr>
              <a:t>公園事務所</a:t>
            </a:r>
            <a:endParaRPr lang="en-US" altLang="ja-JP" sz="1400" b="1" dirty="0" smtClean="0">
              <a:solidFill>
                <a:schemeClr val="tx1"/>
              </a:solidFill>
              <a:latin typeface="Meiryo UI" pitchFamily="50" charset="-128"/>
              <a:ea typeface="Meiryo UI" pitchFamily="50" charset="-128"/>
              <a:cs typeface="Meiryo UI" pitchFamily="50" charset="-128"/>
            </a:endParaRPr>
          </a:p>
          <a:p>
            <a:pPr>
              <a:spcBef>
                <a:spcPts val="600"/>
              </a:spcBef>
            </a:pPr>
            <a:r>
              <a:rPr lang="ja-JP" altLang="en-US" sz="1400" b="1" dirty="0" smtClean="0">
                <a:solidFill>
                  <a:schemeClr val="tx1"/>
                </a:solidFill>
                <a:latin typeface="Meiryo UI" pitchFamily="50" charset="-128"/>
                <a:ea typeface="Meiryo UI" pitchFamily="50" charset="-128"/>
                <a:cs typeface="Meiryo UI" pitchFamily="50" charset="-128"/>
              </a:rPr>
              <a:t>保育所</a:t>
            </a:r>
            <a:endParaRPr lang="en-US" altLang="ja-JP" sz="1400" b="1" dirty="0">
              <a:solidFill>
                <a:schemeClr val="tx1"/>
              </a:solidFill>
              <a:latin typeface="Meiryo UI" pitchFamily="50" charset="-128"/>
              <a:ea typeface="Meiryo UI" pitchFamily="50" charset="-128"/>
              <a:cs typeface="Meiryo UI" pitchFamily="50" charset="-128"/>
            </a:endParaRPr>
          </a:p>
        </p:txBody>
      </p:sp>
      <p:sp>
        <p:nvSpPr>
          <p:cNvPr id="33" name="テキスト ボックス 32"/>
          <p:cNvSpPr txBox="1"/>
          <p:nvPr/>
        </p:nvSpPr>
        <p:spPr>
          <a:xfrm>
            <a:off x="4940424" y="2653508"/>
            <a:ext cx="999728" cy="324000"/>
          </a:xfrm>
          <a:prstGeom prst="rect">
            <a:avLst/>
          </a:prstGeom>
          <a:solidFill>
            <a:schemeClr val="tx2">
              <a:lumMod val="75000"/>
            </a:schemeClr>
          </a:solidFill>
        </p:spPr>
        <p:txBody>
          <a:bodyPr wrap="square" rtlCol="0" anchor="ctr">
            <a:spAutoFit/>
          </a:bodyPr>
          <a:lstStyle/>
          <a:p>
            <a:pPr algn="ctr"/>
            <a:r>
              <a:rPr lang="ja-JP" altLang="en-US" sz="1300" b="1" dirty="0" smtClean="0">
                <a:solidFill>
                  <a:schemeClr val="bg1"/>
                </a:solidFill>
                <a:latin typeface="Meiryo UI" pitchFamily="50" charset="-128"/>
                <a:ea typeface="Meiryo UI" pitchFamily="50" charset="-128"/>
                <a:cs typeface="Meiryo UI" pitchFamily="50" charset="-128"/>
              </a:rPr>
              <a:t>総合区</a:t>
            </a:r>
            <a:endParaRPr kumimoji="1" lang="ja-JP" altLang="en-US" sz="1300" dirty="0">
              <a:solidFill>
                <a:schemeClr val="bg1"/>
              </a:solidFill>
              <a:latin typeface="Meiryo UI" pitchFamily="50" charset="-128"/>
              <a:ea typeface="Meiryo UI" pitchFamily="50" charset="-128"/>
              <a:cs typeface="Meiryo UI" pitchFamily="50" charset="-128"/>
            </a:endParaRPr>
          </a:p>
        </p:txBody>
      </p:sp>
      <p:sp>
        <p:nvSpPr>
          <p:cNvPr id="41" name="右カーブ矢印 40"/>
          <p:cNvSpPr/>
          <p:nvPr/>
        </p:nvSpPr>
        <p:spPr>
          <a:xfrm>
            <a:off x="888152" y="3645024"/>
            <a:ext cx="731520" cy="1492724"/>
          </a:xfrm>
          <a:prstGeom prst="curvedRightArrow">
            <a:avLst>
              <a:gd name="adj1" fmla="val 39113"/>
              <a:gd name="adj2" fmla="val 50000"/>
              <a:gd name="adj3" fmla="val 2500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4" name="右カーブ矢印 43"/>
          <p:cNvSpPr/>
          <p:nvPr/>
        </p:nvSpPr>
        <p:spPr>
          <a:xfrm flipH="1" flipV="1">
            <a:off x="2843808" y="3645024"/>
            <a:ext cx="731520" cy="1420716"/>
          </a:xfrm>
          <a:prstGeom prst="curvedRightArrow">
            <a:avLst>
              <a:gd name="adj1" fmla="val 39113"/>
              <a:gd name="adj2" fmla="val 50000"/>
              <a:gd name="adj3" fmla="val 2500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6" name="角丸四角形 45"/>
          <p:cNvSpPr/>
          <p:nvPr/>
        </p:nvSpPr>
        <p:spPr>
          <a:xfrm>
            <a:off x="323528" y="4221088"/>
            <a:ext cx="4068040" cy="360000"/>
          </a:xfrm>
          <a:prstGeom prst="roundRect">
            <a:avLst/>
          </a:prstGeom>
          <a:solidFill>
            <a:srgbClr val="FF0000"/>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200" b="1" dirty="0" smtClean="0">
                <a:latin typeface="Meiryo UI" pitchFamily="50" charset="-128"/>
                <a:ea typeface="Meiryo UI" pitchFamily="50" charset="-128"/>
                <a:cs typeface="Meiryo UI" pitchFamily="50" charset="-128"/>
              </a:rPr>
              <a:t>総合区長の組織マネジメントを活かした人事異動・人材配置</a:t>
            </a:r>
            <a:endParaRPr kumimoji="1" lang="ja-JP" altLang="en-US" sz="1200" b="1" dirty="0">
              <a:latin typeface="Meiryo UI" pitchFamily="50" charset="-128"/>
              <a:ea typeface="Meiryo UI" pitchFamily="50" charset="-128"/>
              <a:cs typeface="Meiryo UI" pitchFamily="50" charset="-128"/>
            </a:endParaRPr>
          </a:p>
        </p:txBody>
      </p:sp>
      <p:sp>
        <p:nvSpPr>
          <p:cNvPr id="26" name="正方形/長方形 25"/>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総合区長の組織マネジメント力の強化</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8" name="テキスト ボックス 27"/>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（２）総合区長による区政運営推進のための人材配置</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アーチ 28"/>
          <p:cNvSpPr/>
          <p:nvPr/>
        </p:nvSpPr>
        <p:spPr>
          <a:xfrm rot="1431887" flipV="1">
            <a:off x="5210617" y="4662943"/>
            <a:ext cx="2267816" cy="1692000"/>
          </a:xfrm>
          <a:prstGeom prst="blockArc">
            <a:avLst>
              <a:gd name="adj1" fmla="val 10448010"/>
              <a:gd name="adj2" fmla="val 118228"/>
              <a:gd name="adj3" fmla="val 18924"/>
            </a:avLst>
          </a:prstGeom>
          <a:solidFill>
            <a:schemeClr val="accent1">
              <a:lumMod val="60000"/>
              <a:lumOff val="4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0" name="アーチ 29"/>
          <p:cNvSpPr/>
          <p:nvPr/>
        </p:nvSpPr>
        <p:spPr>
          <a:xfrm rot="19310682">
            <a:off x="5206783" y="3607236"/>
            <a:ext cx="2160000" cy="1764000"/>
          </a:xfrm>
          <a:prstGeom prst="blockArc">
            <a:avLst>
              <a:gd name="adj1" fmla="val 13231928"/>
              <a:gd name="adj2" fmla="val 105390"/>
              <a:gd name="adj3" fmla="val 21364"/>
            </a:avLst>
          </a:prstGeom>
          <a:solidFill>
            <a:schemeClr val="accent1">
              <a:lumMod val="60000"/>
              <a:lumOff val="4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1" name="アーチ 30"/>
          <p:cNvSpPr/>
          <p:nvPr/>
        </p:nvSpPr>
        <p:spPr>
          <a:xfrm rot="15533885" flipV="1">
            <a:off x="5863772" y="4168144"/>
            <a:ext cx="2026479" cy="1949008"/>
          </a:xfrm>
          <a:prstGeom prst="blockArc">
            <a:avLst>
              <a:gd name="adj1" fmla="val 11816870"/>
              <a:gd name="adj2" fmla="val 21112394"/>
              <a:gd name="adj3" fmla="val 16851"/>
            </a:avLst>
          </a:prstGeom>
          <a:solidFill>
            <a:schemeClr val="accent1">
              <a:lumMod val="60000"/>
              <a:lumOff val="4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7" name="直角三角形 36"/>
          <p:cNvSpPr/>
          <p:nvPr/>
        </p:nvSpPr>
        <p:spPr>
          <a:xfrm rot="20340000">
            <a:off x="5208164" y="4149029"/>
            <a:ext cx="702760" cy="465656"/>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latin typeface="Meiryo UI" pitchFamily="50" charset="-128"/>
              <a:ea typeface="Meiryo UI" pitchFamily="50" charset="-128"/>
              <a:cs typeface="Meiryo UI" pitchFamily="50" charset="-128"/>
            </a:endParaRPr>
          </a:p>
        </p:txBody>
      </p:sp>
      <p:sp>
        <p:nvSpPr>
          <p:cNvPr id="79" name="角丸四角形 78"/>
          <p:cNvSpPr/>
          <p:nvPr/>
        </p:nvSpPr>
        <p:spPr>
          <a:xfrm>
            <a:off x="4479147" y="3751773"/>
            <a:ext cx="2016224" cy="489060"/>
          </a:xfrm>
          <a:prstGeom prst="roundRect">
            <a:avLst/>
          </a:prstGeom>
          <a:solidFill>
            <a:schemeClr val="lt1"/>
          </a:solidFill>
          <a:ln w="38100"/>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1">
            <a:spAutoFit/>
          </a:bodyPr>
          <a:lstStyle/>
          <a:p>
            <a:r>
              <a:rPr kumimoji="1" lang="ja-JP" altLang="en-US" sz="1200" dirty="0" smtClean="0">
                <a:solidFill>
                  <a:schemeClr val="tx1"/>
                </a:solidFill>
                <a:latin typeface="Meiryo UI" pitchFamily="50" charset="-128"/>
                <a:ea typeface="Meiryo UI" pitchFamily="50" charset="-128"/>
                <a:cs typeface="Meiryo UI" pitchFamily="50" charset="-128"/>
              </a:rPr>
              <a:t>総合区の窓口部門、政策・</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企画部門へ登用</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34" name="角丸四角形 33"/>
          <p:cNvSpPr/>
          <p:nvPr/>
        </p:nvSpPr>
        <p:spPr>
          <a:xfrm>
            <a:off x="6786941" y="2889072"/>
            <a:ext cx="2131665" cy="1188000"/>
          </a:xfrm>
          <a:prstGeom prst="roundRect">
            <a:avLst/>
          </a:prstGeom>
          <a:solidFill>
            <a:schemeClr val="bg1"/>
          </a:solidFill>
          <a:ln w="9525">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1">
            <a:spAutoFit/>
          </a:bodyPr>
          <a:lstStyle/>
          <a:p>
            <a:r>
              <a:rPr kumimoji="1" lang="ja-JP" altLang="en-US" sz="1200" dirty="0" smtClean="0">
                <a:solidFill>
                  <a:schemeClr val="tx1"/>
                </a:solidFill>
                <a:latin typeface="Meiryo UI" pitchFamily="50" charset="-128"/>
                <a:ea typeface="Meiryo UI" pitchFamily="50" charset="-128"/>
                <a:cs typeface="Meiryo UI" pitchFamily="50" charset="-128"/>
              </a:rPr>
              <a:t>・新規採用者や若手職員</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・企画立案・政策形成能力</a:t>
            </a:r>
            <a:endParaRPr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 のある人材</a:t>
            </a:r>
            <a:endParaRPr lang="en-US" altLang="ja-JP" sz="1200"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・専門性の向上や特定の職域</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a:t>
            </a:r>
            <a:r>
              <a:rPr kumimoji="1" lang="ja-JP" altLang="en-US" sz="1200" dirty="0" err="1" smtClean="0">
                <a:solidFill>
                  <a:schemeClr val="tx1"/>
                </a:solidFill>
                <a:latin typeface="Meiryo UI" pitchFamily="50" charset="-128"/>
                <a:ea typeface="Meiryo UI" pitchFamily="50" charset="-128"/>
                <a:cs typeface="Meiryo UI" pitchFamily="50" charset="-128"/>
              </a:rPr>
              <a:t>での</a:t>
            </a:r>
            <a:r>
              <a:rPr kumimoji="1" lang="ja-JP" altLang="en-US" sz="1200" dirty="0" smtClean="0">
                <a:solidFill>
                  <a:schemeClr val="tx1"/>
                </a:solidFill>
                <a:latin typeface="Meiryo UI" pitchFamily="50" charset="-128"/>
                <a:ea typeface="Meiryo UI" pitchFamily="50" charset="-128"/>
                <a:cs typeface="Meiryo UI" pitchFamily="50" charset="-128"/>
              </a:rPr>
              <a:t>知識・経験の蓄積が求め</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a:t>
            </a:r>
            <a:r>
              <a:rPr kumimoji="1" lang="ja-JP" altLang="en-US" sz="1200" dirty="0" err="1" smtClean="0">
                <a:solidFill>
                  <a:schemeClr val="tx1"/>
                </a:solidFill>
                <a:latin typeface="Meiryo UI" pitchFamily="50" charset="-128"/>
                <a:ea typeface="Meiryo UI" pitchFamily="50" charset="-128"/>
                <a:cs typeface="Meiryo UI" pitchFamily="50" charset="-128"/>
              </a:rPr>
              <a:t>られる</a:t>
            </a:r>
            <a:r>
              <a:rPr kumimoji="1" lang="ja-JP" altLang="en-US" sz="1200" dirty="0" smtClean="0">
                <a:solidFill>
                  <a:schemeClr val="tx1"/>
                </a:solidFill>
                <a:latin typeface="Meiryo UI" pitchFamily="50" charset="-128"/>
                <a:ea typeface="Meiryo UI" pitchFamily="50" charset="-128"/>
                <a:cs typeface="Meiryo UI" pitchFamily="50" charset="-128"/>
              </a:rPr>
              <a:t>人材</a:t>
            </a:r>
            <a:endParaRPr kumimoji="1" lang="en-US" altLang="ja-JP" sz="1200" dirty="0" smtClean="0">
              <a:solidFill>
                <a:schemeClr val="tx1"/>
              </a:solidFill>
              <a:latin typeface="Meiryo UI" pitchFamily="50" charset="-128"/>
              <a:ea typeface="Meiryo UI" pitchFamily="50" charset="-128"/>
              <a:cs typeface="Meiryo UI" pitchFamily="50" charset="-128"/>
            </a:endParaRPr>
          </a:p>
        </p:txBody>
      </p:sp>
      <p:sp>
        <p:nvSpPr>
          <p:cNvPr id="80" name="角丸四角形 79"/>
          <p:cNvSpPr/>
          <p:nvPr/>
        </p:nvSpPr>
        <p:spPr>
          <a:xfrm>
            <a:off x="5133206" y="4672881"/>
            <a:ext cx="2751162" cy="642293"/>
          </a:xfrm>
          <a:prstGeom prst="roundRect">
            <a:avLst/>
          </a:prstGeom>
          <a:solidFill>
            <a:srgbClr val="FF0000"/>
          </a:solidFill>
          <a:ln w="19050">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0" bIns="36000" rtlCol="0" anchor="ctr" anchorCtr="1">
            <a:spAutoFit/>
          </a:bodyPr>
          <a:lstStyle/>
          <a:p>
            <a:r>
              <a:rPr kumimoji="1" lang="ja-JP" altLang="en-US" sz="1100" dirty="0" smtClean="0">
                <a:solidFill>
                  <a:schemeClr val="bg1"/>
                </a:solidFill>
                <a:latin typeface="Meiryo UI" pitchFamily="50" charset="-128"/>
                <a:ea typeface="Meiryo UI" pitchFamily="50" charset="-128"/>
                <a:cs typeface="Meiryo UI" pitchFamily="50" charset="-128"/>
              </a:rPr>
              <a:t>・市民感覚・市民ニーズの把握</a:t>
            </a:r>
            <a:endParaRPr kumimoji="1" lang="en-US" altLang="ja-JP" sz="1100" dirty="0" smtClean="0">
              <a:solidFill>
                <a:schemeClr val="bg1"/>
              </a:solidFill>
              <a:latin typeface="Meiryo UI" pitchFamily="50" charset="-128"/>
              <a:ea typeface="Meiryo UI" pitchFamily="50" charset="-128"/>
              <a:cs typeface="Meiryo UI" pitchFamily="50" charset="-128"/>
            </a:endParaRPr>
          </a:p>
          <a:p>
            <a:r>
              <a:rPr lang="ja-JP" altLang="en-US" sz="1100" dirty="0" smtClean="0">
                <a:solidFill>
                  <a:schemeClr val="bg1"/>
                </a:solidFill>
                <a:latin typeface="Meiryo UI" pitchFamily="50" charset="-128"/>
                <a:ea typeface="Meiryo UI" pitchFamily="50" charset="-128"/>
                <a:cs typeface="Meiryo UI" pitchFamily="50" charset="-128"/>
              </a:rPr>
              <a:t>・企画立案・政策形成能力の一層の育成</a:t>
            </a:r>
            <a:endParaRPr lang="en-US" altLang="ja-JP" sz="1100" dirty="0" smtClean="0">
              <a:solidFill>
                <a:schemeClr val="bg1"/>
              </a:solidFill>
              <a:latin typeface="Meiryo UI" pitchFamily="50" charset="-128"/>
              <a:ea typeface="Meiryo UI" pitchFamily="50" charset="-128"/>
              <a:cs typeface="Meiryo UI" pitchFamily="50" charset="-128"/>
            </a:endParaRPr>
          </a:p>
          <a:p>
            <a:r>
              <a:rPr lang="ja-JP" altLang="en-US" sz="1100" dirty="0" smtClean="0">
                <a:solidFill>
                  <a:schemeClr val="bg1"/>
                </a:solidFill>
                <a:latin typeface="Meiryo UI" pitchFamily="50" charset="-128"/>
                <a:ea typeface="Meiryo UI" pitchFamily="50" charset="-128"/>
                <a:cs typeface="Meiryo UI" pitchFamily="50" charset="-128"/>
              </a:rPr>
              <a:t>・専門性の向上、知識・経験の蓄積</a:t>
            </a:r>
            <a:endParaRPr lang="en-US" altLang="ja-JP" sz="1100" dirty="0" smtClean="0">
              <a:solidFill>
                <a:schemeClr val="bg1"/>
              </a:solidFill>
              <a:latin typeface="Meiryo UI" pitchFamily="50" charset="-128"/>
              <a:ea typeface="Meiryo UI" pitchFamily="50" charset="-128"/>
              <a:cs typeface="Meiryo UI" pitchFamily="50" charset="-128"/>
            </a:endParaRPr>
          </a:p>
        </p:txBody>
      </p:sp>
      <p:sp>
        <p:nvSpPr>
          <p:cNvPr id="35" name="角丸四角形 34"/>
          <p:cNvSpPr/>
          <p:nvPr/>
        </p:nvSpPr>
        <p:spPr>
          <a:xfrm>
            <a:off x="6876256" y="5536977"/>
            <a:ext cx="2016000" cy="510778"/>
          </a:xfrm>
          <a:prstGeom prst="roundRect">
            <a:avLst/>
          </a:prstGeom>
          <a:solidFill>
            <a:schemeClr val="bg1"/>
          </a:solidFill>
          <a:ln w="38100">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36000" rIns="36000" rtlCol="0" anchor="ctr" anchorCtr="1">
            <a:spAutoFit/>
          </a:bodyPr>
          <a:lstStyle/>
          <a:p>
            <a:r>
              <a:rPr kumimoji="1" lang="ja-JP" altLang="en-US" sz="1200" dirty="0" smtClean="0">
                <a:solidFill>
                  <a:schemeClr val="tx1"/>
                </a:solidFill>
                <a:latin typeface="Meiryo UI" pitchFamily="50" charset="-128"/>
                <a:ea typeface="Meiryo UI" pitchFamily="50" charset="-128"/>
                <a:cs typeface="Meiryo UI" pitchFamily="50" charset="-128"/>
              </a:rPr>
              <a:t>全市的に活用できる部門</a:t>
            </a:r>
            <a:r>
              <a:rPr lang="ja-JP" altLang="en-US" sz="1200" dirty="0" smtClean="0">
                <a:solidFill>
                  <a:schemeClr val="tx1"/>
                </a:solidFill>
                <a:latin typeface="Meiryo UI" pitchFamily="50" charset="-128"/>
                <a:ea typeface="Meiryo UI" pitchFamily="50" charset="-128"/>
                <a:cs typeface="Meiryo UI" pitchFamily="50" charset="-128"/>
              </a:rPr>
              <a:t>へ</a:t>
            </a:r>
            <a:endParaRPr lang="en-US" altLang="ja-JP" sz="1200"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登用</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82" name="角丸四角形 81"/>
          <p:cNvSpPr/>
          <p:nvPr/>
        </p:nvSpPr>
        <p:spPr>
          <a:xfrm>
            <a:off x="4500209" y="5602263"/>
            <a:ext cx="2016008" cy="510778"/>
          </a:xfrm>
          <a:prstGeom prst="roundRect">
            <a:avLst/>
          </a:prstGeom>
          <a:solidFill>
            <a:schemeClr val="bg1"/>
          </a:solidFill>
          <a:ln w="9525">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36000" rIns="36000" rtlCol="0" anchor="ctr">
            <a:spAutoFit/>
          </a:bodyPr>
          <a:lstStyle/>
          <a:p>
            <a:r>
              <a:rPr kumimoji="1" lang="ja-JP" altLang="en-US" sz="1200" dirty="0" smtClean="0">
                <a:solidFill>
                  <a:schemeClr val="tx1"/>
                </a:solidFill>
                <a:latin typeface="Meiryo UI" pitchFamily="50" charset="-128"/>
                <a:ea typeface="Meiryo UI" pitchFamily="50" charset="-128"/>
                <a:cs typeface="Meiryo UI" pitchFamily="50" charset="-128"/>
              </a:rPr>
              <a:t>市民感覚、企画立案・政策形成能力、専門性を高めた人材</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32" name="直角三角形 31"/>
          <p:cNvSpPr/>
          <p:nvPr/>
        </p:nvSpPr>
        <p:spPr>
          <a:xfrm rot="2640000">
            <a:off x="6632119" y="4024050"/>
            <a:ext cx="432000" cy="504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latin typeface="Meiryo UI" pitchFamily="50" charset="-128"/>
              <a:ea typeface="Meiryo UI" pitchFamily="50" charset="-128"/>
              <a:cs typeface="Meiryo UI" pitchFamily="50" charset="-128"/>
            </a:endParaRPr>
          </a:p>
        </p:txBody>
      </p:sp>
      <p:sp>
        <p:nvSpPr>
          <p:cNvPr id="39" name="正方形/長方形 27"/>
          <p:cNvSpPr>
            <a:spLocks noChangeArrowheads="1"/>
          </p:cNvSpPr>
          <p:nvPr/>
        </p:nvSpPr>
        <p:spPr bwMode="auto">
          <a:xfrm>
            <a:off x="8100391" y="8337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127689085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16"/>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a:solidFill>
                  <a:prstClr val="black"/>
                </a:solidFill>
              </a:rPr>
              <a:t>　　　　　　</a:t>
            </a:r>
            <a:r>
              <a:rPr lang="ja-JP" altLang="en-US" sz="4000" dirty="0">
                <a:solidFill>
                  <a:srgbClr val="FF0000"/>
                </a:solidFill>
              </a:rPr>
              <a:t>　　　　　</a:t>
            </a:r>
            <a:r>
              <a:rPr lang="ja-JP" altLang="en-US" sz="4000" dirty="0">
                <a:solidFill>
                  <a:prstClr val="black"/>
                </a:solidFill>
              </a:rPr>
              <a:t>　　　　　　　</a:t>
            </a:r>
            <a:endParaRPr lang="en-US" altLang="ja-JP" sz="3600" dirty="0">
              <a:solidFill>
                <a:prstClr val="black"/>
              </a:solidFill>
            </a:endParaRPr>
          </a:p>
          <a:p>
            <a:pPr>
              <a:defRPr/>
            </a:pPr>
            <a:r>
              <a:rPr lang="ja-JP" altLang="en-US" sz="3600" dirty="0" smtClean="0">
                <a:solidFill>
                  <a:prstClr val="black"/>
                </a:solidFill>
              </a:rPr>
              <a:t>４ </a:t>
            </a:r>
            <a:r>
              <a:rPr lang="ja-JP" altLang="en-US" sz="3600" dirty="0">
                <a:solidFill>
                  <a:prstClr val="black"/>
                </a:solidFill>
              </a:rPr>
              <a:t>　予算の仕組み</a:t>
            </a:r>
            <a:endParaRPr lang="ja-JP" altLang="en-US" sz="2600" dirty="0">
              <a:solidFill>
                <a:prstClr val="black"/>
              </a:solidFill>
              <a:latin typeface="ＭＳ Ｐゴシック"/>
            </a:endParaRPr>
          </a:p>
        </p:txBody>
      </p:sp>
      <p:sp>
        <p:nvSpPr>
          <p:cNvPr id="4"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spTree>
    <p:extLst>
      <p:ext uri="{BB962C8B-B14F-4D97-AF65-F5344CB8AC3E}">
        <p14:creationId xmlns="" xmlns:p14="http://schemas.microsoft.com/office/powerpoint/2010/main" val="164774903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232675330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658344" y="1914900"/>
            <a:ext cx="7748677" cy="2936413"/>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総合区長がマネジメントできる財源の充実</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kumimoji="1" lang="ja-JP" altLang="en-US" sz="2000" dirty="0" smtClean="0">
                <a:solidFill>
                  <a:schemeClr val="tx1"/>
                </a:solidFill>
                <a:latin typeface="Meiryo UI" pitchFamily="50" charset="-128"/>
                <a:ea typeface="Meiryo UI" pitchFamily="50" charset="-128"/>
                <a:cs typeface="Meiryo UI" pitchFamily="50" charset="-128"/>
              </a:rPr>
              <a:t> ３　</a:t>
            </a:r>
            <a:r>
              <a:rPr lang="ja-JP" altLang="en-US" sz="2000" dirty="0" smtClean="0">
                <a:solidFill>
                  <a:schemeClr val="tx1"/>
                </a:solidFill>
                <a:latin typeface="Meiryo UI" pitchFamily="50" charset="-128"/>
                <a:ea typeface="Meiryo UI" pitchFamily="50" charset="-128"/>
                <a:cs typeface="Meiryo UI" pitchFamily="50" charset="-128"/>
              </a:rPr>
              <a:t>総合区長の予算意見具申権の具体化</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 ４　総合区予算の「見える化」</a:t>
            </a:r>
            <a:endParaRPr lang="en-US" altLang="ja-JP" sz="20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800964"/>
            <a:ext cx="8229600" cy="1143000"/>
          </a:xfrm>
        </p:spPr>
        <p:txBody>
          <a:bodyPr>
            <a:noAutofit/>
          </a:bodyPr>
          <a:lstStyle/>
          <a:p>
            <a:r>
              <a:rPr kumimoji="1" lang="ja-JP" altLang="en-US" sz="3600" dirty="0" smtClean="0"/>
              <a:t>目　　次</a:t>
            </a:r>
            <a:endParaRPr kumimoji="1" lang="ja-JP" altLang="en-US" sz="3600" dirty="0"/>
          </a:p>
        </p:txBody>
      </p:sp>
      <p:sp>
        <p:nvSpPr>
          <p:cNvPr id="6" name="正方形/長方形 5"/>
          <p:cNvSpPr/>
          <p:nvPr/>
        </p:nvSpPr>
        <p:spPr>
          <a:xfrm>
            <a:off x="5220072" y="3410724"/>
            <a:ext cx="319564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予算</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４</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2848377" y="2199134"/>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予算</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5198768" y="2811021"/>
            <a:ext cx="346605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・・・・・・・・予算</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２</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2" name="正方形/長方形 11"/>
          <p:cNvSpPr/>
          <p:nvPr/>
        </p:nvSpPr>
        <p:spPr>
          <a:xfrm>
            <a:off x="3743287" y="3997873"/>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予算</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６</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extLst>
      <p:ext uri="{BB962C8B-B14F-4D97-AF65-F5344CB8AC3E}">
        <p14:creationId xmlns="" xmlns:p14="http://schemas.microsoft.com/office/powerpoint/2010/main" val="3207527616"/>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ja-JP" sz="1600" kern="0" noProof="0" dirty="0">
                <a:solidFill>
                  <a:sysClr val="windowText" lastClr="000000"/>
                </a:solidFill>
                <a:latin typeface="HGPｺﾞｼｯｸE" pitchFamily="50" charset="-128"/>
                <a:ea typeface="HGPｺﾞｼｯｸE" pitchFamily="50" charset="-128"/>
              </a:rPr>
              <a:t>1</a:t>
            </a: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sp>
        <p:nvSpPr>
          <p:cNvPr id="13" name="正方形/長方形 12"/>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3" name="正方形/長方形 22"/>
          <p:cNvSpPr/>
          <p:nvPr/>
        </p:nvSpPr>
        <p:spPr>
          <a:xfrm>
            <a:off x="2580928" y="4721767"/>
            <a:ext cx="3528391" cy="815608"/>
          </a:xfrm>
          <a:prstGeom prst="rect">
            <a:avLst/>
          </a:prstGeom>
          <a:solidFill>
            <a:schemeClr val="accent3">
              <a:lumMod val="40000"/>
              <a:lumOff val="60000"/>
            </a:schemeClr>
          </a:solidFill>
          <a:ln w="12700" cmpd="dbl">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algn="ctr"/>
            <a:r>
              <a:rPr lang="ja-JP" altLang="en-US" b="1" dirty="0" smtClean="0">
                <a:solidFill>
                  <a:schemeClr val="tx1"/>
                </a:solidFill>
                <a:latin typeface="Meiryo UI" pitchFamily="50" charset="-128"/>
                <a:ea typeface="Meiryo UI" pitchFamily="50" charset="-128"/>
                <a:cs typeface="Meiryo UI" pitchFamily="50" charset="-128"/>
              </a:rPr>
              <a:t>総合区長の予算意見具申権の</a:t>
            </a:r>
            <a:endParaRPr lang="en-US" altLang="ja-JP" b="1" dirty="0" smtClean="0">
              <a:solidFill>
                <a:schemeClr val="tx1"/>
              </a:solidFill>
              <a:latin typeface="Meiryo UI" pitchFamily="50" charset="-128"/>
              <a:ea typeface="Meiryo UI" pitchFamily="50" charset="-128"/>
              <a:cs typeface="Meiryo UI" pitchFamily="50" charset="-128"/>
            </a:endParaRPr>
          </a:p>
          <a:p>
            <a:pPr algn="ctr"/>
            <a:r>
              <a:rPr lang="ja-JP" altLang="en-US" b="1" dirty="0" smtClean="0">
                <a:solidFill>
                  <a:schemeClr val="tx1"/>
                </a:solidFill>
                <a:latin typeface="Meiryo UI" pitchFamily="50" charset="-128"/>
                <a:ea typeface="Meiryo UI" pitchFamily="50" charset="-128"/>
                <a:cs typeface="Meiryo UI" pitchFamily="50" charset="-128"/>
              </a:rPr>
              <a:t>具体化</a:t>
            </a:r>
            <a:endParaRPr lang="en-US" altLang="ja-JP" b="1" dirty="0" smtClean="0">
              <a:solidFill>
                <a:schemeClr val="tx1"/>
              </a:solidFill>
              <a:latin typeface="Meiryo UI" pitchFamily="50" charset="-128"/>
              <a:ea typeface="Meiryo UI" pitchFamily="50" charset="-128"/>
              <a:cs typeface="Meiryo UI" pitchFamily="50" charset="-128"/>
            </a:endParaRPr>
          </a:p>
          <a:p>
            <a:pPr algn="ctr"/>
            <a:r>
              <a:rPr lang="en-US" altLang="ja-JP" sz="1100" dirty="0" smtClean="0">
                <a:solidFill>
                  <a:schemeClr val="tx1"/>
                </a:solidFill>
                <a:latin typeface="Meiryo UI" pitchFamily="50" charset="-128"/>
                <a:ea typeface="Meiryo UI" pitchFamily="50" charset="-128"/>
                <a:cs typeface="Meiryo UI" pitchFamily="50" charset="-128"/>
              </a:rPr>
              <a:t>(</a:t>
            </a:r>
            <a:r>
              <a:rPr lang="ja-JP" altLang="en-US" sz="1100" dirty="0" smtClean="0">
                <a:solidFill>
                  <a:schemeClr val="tx1"/>
                </a:solidFill>
                <a:latin typeface="Meiryo UI" pitchFamily="50" charset="-128"/>
                <a:ea typeface="Meiryo UI" pitchFamily="50" charset="-128"/>
                <a:cs typeface="Meiryo UI" pitchFamily="50" charset="-128"/>
              </a:rPr>
              <a:t>総合区長が市長と施策方針を共有できる仕組みを構築</a:t>
            </a:r>
            <a:r>
              <a:rPr lang="en-US" altLang="ja-JP" sz="1100" dirty="0" smtClean="0">
                <a:solidFill>
                  <a:schemeClr val="tx1"/>
                </a:solidFill>
                <a:latin typeface="Meiryo UI" pitchFamily="50" charset="-128"/>
                <a:ea typeface="Meiryo UI" pitchFamily="50" charset="-128"/>
                <a:cs typeface="Meiryo UI" pitchFamily="50" charset="-128"/>
              </a:rPr>
              <a:t>)</a:t>
            </a:r>
            <a:endParaRPr lang="en-US" altLang="ja-JP" sz="1100" dirty="0">
              <a:solidFill>
                <a:schemeClr val="tx1"/>
              </a:solidFill>
              <a:latin typeface="Meiryo UI" pitchFamily="50" charset="-128"/>
              <a:ea typeface="Meiryo UI" pitchFamily="50" charset="-128"/>
              <a:cs typeface="Meiryo UI" pitchFamily="50" charset="-128"/>
            </a:endParaRPr>
          </a:p>
        </p:txBody>
      </p:sp>
      <p:sp>
        <p:nvSpPr>
          <p:cNvPr id="29" name="テキスト ボックス 28"/>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（１）基本的な考え方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140567" y="1190171"/>
            <a:ext cx="8879607" cy="1509485"/>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nSpc>
                <a:spcPts val="25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大阪市ではニア・イズ・ベターの考え方に基づき、区ＣＭ制度を設けるなど、区の特性を活かす取組みを</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a:lnSpc>
                <a:spcPts val="2500"/>
              </a:lnSpc>
            </a:pPr>
            <a:r>
              <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他の政令指定都市に先駆けて実施</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a:lnSpc>
                <a:spcPts val="25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総合区制度の創設により、予算に関して総合区長が市長に意見を述べる権限（予算意見具申権）も</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a:lnSpc>
                <a:spcPts val="2500"/>
              </a:lnSpc>
            </a:pPr>
            <a:r>
              <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法律で新たに位置付け　　　　　　　　　　　　　　　　　　　　　　　　　　　　　　　　　　　</a:t>
            </a:r>
            <a:endParaRPr lang="en-US" altLang="ja-JP" sz="1200" dirty="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21" name="ホームベース 20"/>
          <p:cNvSpPr/>
          <p:nvPr/>
        </p:nvSpPr>
        <p:spPr>
          <a:xfrm>
            <a:off x="140028" y="970606"/>
            <a:ext cx="2360081" cy="275771"/>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700" b="1" dirty="0" smtClean="0">
                <a:solidFill>
                  <a:prstClr val="black"/>
                </a:solidFill>
                <a:latin typeface="Meiryo UI" pitchFamily="50" charset="-128"/>
                <a:ea typeface="Meiryo UI" pitchFamily="50" charset="-128"/>
                <a:cs typeface="Meiryo UI" pitchFamily="50" charset="-128"/>
              </a:rPr>
              <a:t>  制度</a:t>
            </a:r>
            <a:r>
              <a:rPr lang="ja-JP" altLang="en-US" sz="1700" b="1" dirty="0">
                <a:solidFill>
                  <a:prstClr val="black"/>
                </a:solidFill>
                <a:latin typeface="Meiryo UI" pitchFamily="50" charset="-128"/>
                <a:ea typeface="Meiryo UI" pitchFamily="50" charset="-128"/>
                <a:cs typeface="Meiryo UI" pitchFamily="50" charset="-128"/>
              </a:rPr>
              <a:t>検討</a:t>
            </a:r>
            <a:r>
              <a:rPr lang="ja-JP" altLang="en-US" sz="1700" b="1" dirty="0" smtClean="0">
                <a:solidFill>
                  <a:prstClr val="black"/>
                </a:solidFill>
                <a:latin typeface="Meiryo UI" pitchFamily="50" charset="-128"/>
                <a:ea typeface="Meiryo UI" pitchFamily="50" charset="-128"/>
                <a:cs typeface="Meiryo UI" pitchFamily="50" charset="-128"/>
              </a:rPr>
              <a:t>の背景</a:t>
            </a:r>
            <a:endParaRPr lang="en-US" altLang="ja-JP" sz="1700" b="1" dirty="0">
              <a:solidFill>
                <a:prstClr val="black"/>
              </a:solidFill>
              <a:latin typeface="Meiryo UI" pitchFamily="50" charset="-128"/>
              <a:ea typeface="Meiryo UI" pitchFamily="50" charset="-128"/>
              <a:cs typeface="Meiryo UI" pitchFamily="50" charset="-128"/>
            </a:endParaRPr>
          </a:p>
        </p:txBody>
      </p:sp>
      <p:sp>
        <p:nvSpPr>
          <p:cNvPr id="28" name="正方形/長方形 27"/>
          <p:cNvSpPr/>
          <p:nvPr/>
        </p:nvSpPr>
        <p:spPr>
          <a:xfrm>
            <a:off x="129540" y="3611871"/>
            <a:ext cx="1895148" cy="2016224"/>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ja-JP" altLang="en-US" b="1" dirty="0" smtClean="0">
                <a:solidFill>
                  <a:schemeClr val="tx1"/>
                </a:solidFill>
                <a:latin typeface="Meiryo UI" pitchFamily="50" charset="-128"/>
                <a:ea typeface="Meiryo UI" pitchFamily="50" charset="-128"/>
                <a:cs typeface="Meiryo UI" pitchFamily="50" charset="-128"/>
              </a:rPr>
              <a:t>総合区長の</a:t>
            </a:r>
            <a:endParaRPr lang="en-US" altLang="ja-JP" b="1" dirty="0" smtClean="0">
              <a:solidFill>
                <a:schemeClr val="tx1"/>
              </a:solidFill>
              <a:latin typeface="Meiryo UI" pitchFamily="50" charset="-128"/>
              <a:ea typeface="Meiryo UI" pitchFamily="50" charset="-128"/>
              <a:cs typeface="Meiryo UI" pitchFamily="50" charset="-128"/>
            </a:endParaRPr>
          </a:p>
          <a:p>
            <a:pPr algn="ctr">
              <a:lnSpc>
                <a:spcPct val="150000"/>
              </a:lnSpc>
            </a:pPr>
            <a:r>
              <a:rPr lang="ja-JP" altLang="en-US" b="1" dirty="0" smtClean="0">
                <a:solidFill>
                  <a:schemeClr val="tx1"/>
                </a:solidFill>
                <a:latin typeface="Meiryo UI" pitchFamily="50" charset="-128"/>
                <a:ea typeface="Meiryo UI" pitchFamily="50" charset="-128"/>
                <a:cs typeface="Meiryo UI" pitchFamily="50" charset="-128"/>
              </a:rPr>
              <a:t>自律性の強化</a:t>
            </a:r>
            <a:endParaRPr lang="en-US" altLang="ja-JP" b="1" dirty="0" smtClean="0">
              <a:solidFill>
                <a:schemeClr val="tx1"/>
              </a:solidFill>
              <a:latin typeface="Meiryo UI" pitchFamily="50" charset="-128"/>
              <a:ea typeface="Meiryo UI" pitchFamily="50" charset="-128"/>
              <a:cs typeface="Meiryo UI" pitchFamily="50" charset="-128"/>
            </a:endParaRPr>
          </a:p>
        </p:txBody>
      </p:sp>
      <p:sp>
        <p:nvSpPr>
          <p:cNvPr id="30" name="正方形/長方形 29"/>
          <p:cNvSpPr/>
          <p:nvPr/>
        </p:nvSpPr>
        <p:spPr>
          <a:xfrm>
            <a:off x="129540" y="5847959"/>
            <a:ext cx="1895148" cy="864096"/>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ja-JP" altLang="en-US" b="1" dirty="0" smtClean="0">
                <a:solidFill>
                  <a:schemeClr val="tx1"/>
                </a:solidFill>
                <a:latin typeface="Meiryo UI" pitchFamily="50" charset="-128"/>
                <a:ea typeface="Meiryo UI" pitchFamily="50" charset="-128"/>
                <a:cs typeface="Meiryo UI" pitchFamily="50" charset="-128"/>
              </a:rPr>
              <a:t>総合区予算の</a:t>
            </a:r>
            <a:endParaRPr lang="en-US" altLang="ja-JP" b="1" dirty="0" smtClean="0">
              <a:solidFill>
                <a:schemeClr val="tx1"/>
              </a:solidFill>
              <a:latin typeface="Meiryo UI" pitchFamily="50" charset="-128"/>
              <a:ea typeface="Meiryo UI" pitchFamily="50" charset="-128"/>
              <a:cs typeface="Meiryo UI" pitchFamily="50" charset="-128"/>
            </a:endParaRPr>
          </a:p>
          <a:p>
            <a:pPr algn="ctr">
              <a:lnSpc>
                <a:spcPct val="150000"/>
              </a:lnSpc>
            </a:pPr>
            <a:r>
              <a:rPr lang="ja-JP" altLang="en-US" b="1" dirty="0" smtClean="0">
                <a:solidFill>
                  <a:schemeClr val="tx1"/>
                </a:solidFill>
                <a:latin typeface="Meiryo UI" pitchFamily="50" charset="-128"/>
                <a:ea typeface="Meiryo UI" pitchFamily="50" charset="-128"/>
                <a:cs typeface="Meiryo UI" pitchFamily="50" charset="-128"/>
              </a:rPr>
              <a:t>「見える化」</a:t>
            </a:r>
            <a:endParaRPr lang="en-US" altLang="ja-JP" b="1" dirty="0" smtClean="0">
              <a:solidFill>
                <a:schemeClr val="tx1"/>
              </a:solidFill>
              <a:latin typeface="Meiryo UI" pitchFamily="50" charset="-128"/>
              <a:ea typeface="Meiryo UI" pitchFamily="50" charset="-128"/>
              <a:cs typeface="Meiryo UI" pitchFamily="50" charset="-128"/>
            </a:endParaRPr>
          </a:p>
        </p:txBody>
      </p:sp>
      <p:sp>
        <p:nvSpPr>
          <p:cNvPr id="34" name="右矢印 33"/>
          <p:cNvSpPr/>
          <p:nvPr/>
        </p:nvSpPr>
        <p:spPr>
          <a:xfrm>
            <a:off x="2143120" y="3624447"/>
            <a:ext cx="309776" cy="995536"/>
          </a:xfrm>
          <a:prstGeom prst="rightArrow">
            <a:avLst>
              <a:gd name="adj1" fmla="val 50000"/>
              <a:gd name="adj2" fmla="val 114286"/>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0" name="正方形/長方形 39"/>
          <p:cNvSpPr/>
          <p:nvPr/>
        </p:nvSpPr>
        <p:spPr>
          <a:xfrm>
            <a:off x="2580928" y="3603527"/>
            <a:ext cx="3532895" cy="646331"/>
          </a:xfrm>
          <a:prstGeom prst="rect">
            <a:avLst/>
          </a:prstGeom>
          <a:solidFill>
            <a:schemeClr val="accent3">
              <a:lumMod val="40000"/>
              <a:lumOff val="60000"/>
            </a:schemeClr>
          </a:solidFill>
          <a:ln w="12700" cmpd="dbl">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algn="ctr"/>
            <a:r>
              <a:rPr lang="ja-JP" altLang="en-US" b="1" dirty="0" smtClean="0">
                <a:solidFill>
                  <a:schemeClr val="tx1"/>
                </a:solidFill>
                <a:latin typeface="Meiryo UI" pitchFamily="50" charset="-128"/>
                <a:ea typeface="Meiryo UI" pitchFamily="50" charset="-128"/>
                <a:cs typeface="Meiryo UI" pitchFamily="50" charset="-128"/>
              </a:rPr>
              <a:t>総合区長が直接マネジメントできる財源の充実</a:t>
            </a:r>
            <a:endParaRPr lang="en-US" altLang="ja-JP" dirty="0">
              <a:solidFill>
                <a:schemeClr val="tx1"/>
              </a:solidFill>
              <a:latin typeface="Meiryo UI" pitchFamily="50" charset="-128"/>
              <a:ea typeface="Meiryo UI" pitchFamily="50" charset="-128"/>
              <a:cs typeface="Meiryo UI" pitchFamily="50" charset="-128"/>
            </a:endParaRPr>
          </a:p>
        </p:txBody>
      </p:sp>
      <p:sp>
        <p:nvSpPr>
          <p:cNvPr id="42" name="右矢印 41"/>
          <p:cNvSpPr/>
          <p:nvPr/>
        </p:nvSpPr>
        <p:spPr>
          <a:xfrm>
            <a:off x="2143120" y="5919967"/>
            <a:ext cx="309776" cy="635496"/>
          </a:xfrm>
          <a:prstGeom prst="rightArrow">
            <a:avLst>
              <a:gd name="adj1" fmla="val 50000"/>
              <a:gd name="adj2" fmla="val 114286"/>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3" name="正方形/長方形 42"/>
          <p:cNvSpPr/>
          <p:nvPr/>
        </p:nvSpPr>
        <p:spPr>
          <a:xfrm>
            <a:off x="2501401" y="4253167"/>
            <a:ext cx="3761847"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lnSpc>
                <a:spcPts val="1700"/>
              </a:lnSpc>
            </a:pPr>
            <a:r>
              <a:rPr lang="ja-JP" altLang="en-US" sz="1300" dirty="0" smtClean="0">
                <a:solidFill>
                  <a:prstClr val="black"/>
                </a:solidFill>
                <a:latin typeface="Meiryo UI" pitchFamily="50" charset="-128"/>
                <a:ea typeface="Meiryo UI" pitchFamily="50" charset="-128"/>
                <a:cs typeface="Meiryo UI" pitchFamily="50" charset="-128"/>
              </a:rPr>
              <a:t>⇒　地域の実情に応じた特色ある行政サービスを充実</a:t>
            </a:r>
            <a:endParaRPr lang="en-US" altLang="ja-JP" sz="1300" dirty="0">
              <a:solidFill>
                <a:prstClr val="black"/>
              </a:solidFill>
              <a:latin typeface="Meiryo UI" pitchFamily="50" charset="-128"/>
              <a:ea typeface="Meiryo UI" pitchFamily="50" charset="-128"/>
              <a:cs typeface="Meiryo UI" pitchFamily="50" charset="-128"/>
            </a:endParaRPr>
          </a:p>
        </p:txBody>
      </p:sp>
      <p:sp>
        <p:nvSpPr>
          <p:cNvPr id="44" name="正方形/長方形 43"/>
          <p:cNvSpPr/>
          <p:nvPr/>
        </p:nvSpPr>
        <p:spPr>
          <a:xfrm>
            <a:off x="2493409" y="5517231"/>
            <a:ext cx="3761847" cy="323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lnSpc>
                <a:spcPts val="1700"/>
              </a:lnSpc>
            </a:pPr>
            <a:r>
              <a:rPr lang="ja-JP" altLang="en-US" sz="1300" dirty="0" smtClean="0">
                <a:solidFill>
                  <a:prstClr val="black"/>
                </a:solidFill>
                <a:latin typeface="Meiryo UI" pitchFamily="50" charset="-128"/>
                <a:ea typeface="Meiryo UI" pitchFamily="50" charset="-128"/>
                <a:cs typeface="Meiryo UI" pitchFamily="50" charset="-128"/>
              </a:rPr>
              <a:t>⇒　市全体としての施策の一体性を確保・継続</a:t>
            </a:r>
            <a:endParaRPr lang="en-US" altLang="ja-JP" sz="1300" dirty="0">
              <a:solidFill>
                <a:prstClr val="black"/>
              </a:solidFill>
              <a:latin typeface="Meiryo UI" pitchFamily="50" charset="-128"/>
              <a:ea typeface="Meiryo UI" pitchFamily="50" charset="-128"/>
              <a:cs typeface="Meiryo UI" pitchFamily="50" charset="-128"/>
            </a:endParaRPr>
          </a:p>
        </p:txBody>
      </p:sp>
      <p:sp>
        <p:nvSpPr>
          <p:cNvPr id="48" name="右矢印 47"/>
          <p:cNvSpPr/>
          <p:nvPr/>
        </p:nvSpPr>
        <p:spPr>
          <a:xfrm>
            <a:off x="2143120" y="4690111"/>
            <a:ext cx="309776" cy="995536"/>
          </a:xfrm>
          <a:prstGeom prst="rightArrow">
            <a:avLst>
              <a:gd name="adj1" fmla="val 50000"/>
              <a:gd name="adj2" fmla="val 114286"/>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9" name="正方形/長方形 48"/>
          <p:cNvSpPr/>
          <p:nvPr/>
        </p:nvSpPr>
        <p:spPr>
          <a:xfrm>
            <a:off x="2580928" y="5871231"/>
            <a:ext cx="3528392" cy="841216"/>
          </a:xfrm>
          <a:prstGeom prst="rect">
            <a:avLst/>
          </a:prstGeom>
          <a:solidFill>
            <a:schemeClr val="accent3">
              <a:lumMod val="40000"/>
              <a:lumOff val="60000"/>
            </a:schemeClr>
          </a:solidFill>
          <a:ln w="127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itchFamily="50" charset="-128"/>
                <a:ea typeface="Meiryo UI" pitchFamily="50" charset="-128"/>
                <a:cs typeface="Meiryo UI" pitchFamily="50" charset="-128"/>
              </a:rPr>
              <a:t>予算の「見える化」をさらに充実</a:t>
            </a:r>
            <a:endParaRPr lang="en-US" altLang="ja-JP" b="1" dirty="0" smtClean="0">
              <a:solidFill>
                <a:schemeClr val="tx1"/>
              </a:solidFill>
              <a:latin typeface="Meiryo UI" pitchFamily="50" charset="-128"/>
              <a:ea typeface="Meiryo UI" pitchFamily="50" charset="-128"/>
              <a:cs typeface="Meiryo UI" pitchFamily="50" charset="-128"/>
            </a:endParaRPr>
          </a:p>
        </p:txBody>
      </p:sp>
      <p:sp>
        <p:nvSpPr>
          <p:cNvPr id="50" name="正方形/長方形 49"/>
          <p:cNvSpPr/>
          <p:nvPr/>
        </p:nvSpPr>
        <p:spPr>
          <a:xfrm>
            <a:off x="6381016" y="3568891"/>
            <a:ext cx="2654072" cy="3128315"/>
          </a:xfrm>
          <a:prstGeom prst="rect">
            <a:avLst/>
          </a:prstGeom>
          <a:solidFill>
            <a:schemeClr val="accent6">
              <a:lumMod val="20000"/>
              <a:lumOff val="80000"/>
            </a:schemeClr>
          </a:solidFill>
          <a:ln w="19050">
            <a:solidFill>
              <a:schemeClr val="accent6">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ストライプ矢印 51"/>
          <p:cNvSpPr/>
          <p:nvPr/>
        </p:nvSpPr>
        <p:spPr>
          <a:xfrm>
            <a:off x="6150104" y="3680079"/>
            <a:ext cx="288032" cy="504056"/>
          </a:xfrm>
          <a:prstGeom prst="stripedRightArrow">
            <a:avLst/>
          </a:prstGeom>
          <a:solidFill>
            <a:schemeClr val="accent6">
              <a:lumMod val="40000"/>
              <a:lumOff val="60000"/>
            </a:schemeClr>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ストライプ矢印 52"/>
          <p:cNvSpPr/>
          <p:nvPr/>
        </p:nvSpPr>
        <p:spPr>
          <a:xfrm>
            <a:off x="6150104" y="4798714"/>
            <a:ext cx="288032" cy="504056"/>
          </a:xfrm>
          <a:prstGeom prst="stripedRightArrow">
            <a:avLst/>
          </a:prstGeom>
          <a:solidFill>
            <a:schemeClr val="accent6">
              <a:lumMod val="40000"/>
              <a:lumOff val="60000"/>
            </a:schemeClr>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ストライプ矢印 53"/>
          <p:cNvSpPr/>
          <p:nvPr/>
        </p:nvSpPr>
        <p:spPr>
          <a:xfrm>
            <a:off x="6150104" y="5974895"/>
            <a:ext cx="288032" cy="504056"/>
          </a:xfrm>
          <a:prstGeom prst="stripedRightArrow">
            <a:avLst/>
          </a:prstGeom>
          <a:solidFill>
            <a:schemeClr val="accent6">
              <a:lumMod val="40000"/>
              <a:lumOff val="60000"/>
            </a:schemeClr>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p:cNvSpPr/>
          <p:nvPr/>
        </p:nvSpPr>
        <p:spPr>
          <a:xfrm>
            <a:off x="6493104" y="4342973"/>
            <a:ext cx="2489720" cy="682238"/>
          </a:xfrm>
          <a:prstGeom prst="rect">
            <a:avLst/>
          </a:prstGeom>
          <a:solidFill>
            <a:schemeClr val="bg1"/>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a:lnSpc>
                <a:spcPts val="2300"/>
              </a:lnSpc>
            </a:pPr>
            <a:r>
              <a:rPr lang="ja-JP" altLang="en-US" sz="1200" dirty="0" smtClean="0">
                <a:solidFill>
                  <a:schemeClr val="tx1"/>
                </a:solidFill>
                <a:latin typeface="Meiryo UI" pitchFamily="50" charset="-128"/>
                <a:ea typeface="Meiryo UI" pitchFamily="50" charset="-128"/>
                <a:cs typeface="Meiryo UI" pitchFamily="50" charset="-128"/>
              </a:rPr>
              <a:t>住民ニーズを市政・区政により的確</a:t>
            </a:r>
            <a:r>
              <a:rPr lang="ja-JP" altLang="en-US" sz="1200" spc="-40" dirty="0" smtClean="0">
                <a:solidFill>
                  <a:schemeClr val="tx1"/>
                </a:solidFill>
                <a:latin typeface="Meiryo UI" pitchFamily="50" charset="-128"/>
                <a:ea typeface="Meiryo UI" pitchFamily="50" charset="-128"/>
                <a:cs typeface="Meiryo UI" pitchFamily="50" charset="-128"/>
              </a:rPr>
              <a:t>に反映できる仕組みをいかに整備するか</a:t>
            </a:r>
            <a:endParaRPr lang="en-US" altLang="ja-JP" sz="1200" spc="-40" dirty="0">
              <a:solidFill>
                <a:schemeClr val="tx1"/>
              </a:solidFill>
              <a:latin typeface="Meiryo UI" pitchFamily="50" charset="-128"/>
              <a:ea typeface="Meiryo UI" pitchFamily="50" charset="-128"/>
              <a:cs typeface="Meiryo UI" pitchFamily="50" charset="-128"/>
            </a:endParaRPr>
          </a:p>
        </p:txBody>
      </p:sp>
      <p:sp>
        <p:nvSpPr>
          <p:cNvPr id="58" name="正方形/長方形 57"/>
          <p:cNvSpPr/>
          <p:nvPr/>
        </p:nvSpPr>
        <p:spPr>
          <a:xfrm>
            <a:off x="6493104" y="5103996"/>
            <a:ext cx="2489720" cy="682238"/>
          </a:xfrm>
          <a:prstGeom prst="rect">
            <a:avLst/>
          </a:prstGeom>
          <a:solidFill>
            <a:schemeClr val="bg1"/>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a:lnSpc>
                <a:spcPts val="2300"/>
              </a:lnSpc>
            </a:pPr>
            <a:r>
              <a:rPr lang="ja-JP" altLang="en-US" sz="1200" spc="-20" dirty="0" smtClean="0">
                <a:solidFill>
                  <a:schemeClr val="tx1"/>
                </a:solidFill>
                <a:latin typeface="Meiryo UI" pitchFamily="50" charset="-128"/>
                <a:ea typeface="Meiryo UI" pitchFamily="50" charset="-128"/>
                <a:cs typeface="Meiryo UI" pitchFamily="50" charset="-128"/>
              </a:rPr>
              <a:t>総合区長が市長と施策方針を共有</a:t>
            </a:r>
            <a:r>
              <a:rPr lang="ja-JP" altLang="en-US" sz="1200" spc="-30" dirty="0" smtClean="0">
                <a:solidFill>
                  <a:schemeClr val="tx1"/>
                </a:solidFill>
                <a:latin typeface="Meiryo UI" pitchFamily="50" charset="-128"/>
                <a:ea typeface="Meiryo UI" pitchFamily="50" charset="-128"/>
                <a:cs typeface="Meiryo UI" pitchFamily="50" charset="-128"/>
              </a:rPr>
              <a:t>するための仕組みをいかに制度化するか</a:t>
            </a:r>
            <a:endParaRPr lang="en-US" altLang="ja-JP" sz="1200" spc="-30" dirty="0">
              <a:solidFill>
                <a:schemeClr val="tx1"/>
              </a:solidFill>
              <a:latin typeface="Meiryo UI" pitchFamily="50" charset="-128"/>
              <a:ea typeface="Meiryo UI" pitchFamily="50" charset="-128"/>
              <a:cs typeface="Meiryo UI" pitchFamily="50" charset="-128"/>
            </a:endParaRPr>
          </a:p>
        </p:txBody>
      </p:sp>
      <p:sp>
        <p:nvSpPr>
          <p:cNvPr id="33" name="正方形/長方形 32"/>
          <p:cNvSpPr/>
          <p:nvPr/>
        </p:nvSpPr>
        <p:spPr>
          <a:xfrm>
            <a:off x="6482056" y="3627895"/>
            <a:ext cx="2489720" cy="639021"/>
          </a:xfrm>
          <a:prstGeom prst="rect">
            <a:avLst/>
          </a:prstGeom>
          <a:solidFill>
            <a:schemeClr val="bg1"/>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a:lnSpc>
                <a:spcPts val="2300"/>
              </a:lnSpc>
            </a:pPr>
            <a:r>
              <a:rPr lang="ja-JP" altLang="en-US" sz="1200" dirty="0" smtClean="0">
                <a:solidFill>
                  <a:schemeClr val="tx1"/>
                </a:solidFill>
                <a:latin typeface="Meiryo UI" pitchFamily="50" charset="-128"/>
                <a:ea typeface="Meiryo UI" pitchFamily="50" charset="-128"/>
                <a:cs typeface="Meiryo UI" pitchFamily="50" charset="-128"/>
              </a:rPr>
              <a:t>新たなサービスに必要な財源確保の</a:t>
            </a:r>
            <a:endParaRPr lang="en-US" altLang="ja-JP" sz="1200" dirty="0" smtClean="0">
              <a:solidFill>
                <a:schemeClr val="tx1"/>
              </a:solidFill>
              <a:latin typeface="Meiryo UI" pitchFamily="50" charset="-128"/>
              <a:ea typeface="Meiryo UI" pitchFamily="50" charset="-128"/>
              <a:cs typeface="Meiryo UI" pitchFamily="50" charset="-128"/>
            </a:endParaRPr>
          </a:p>
          <a:p>
            <a:pPr>
              <a:lnSpc>
                <a:spcPts val="2300"/>
              </a:lnSpc>
            </a:pPr>
            <a:r>
              <a:rPr lang="ja-JP" altLang="en-US" sz="1200" dirty="0" smtClean="0">
                <a:solidFill>
                  <a:schemeClr val="tx1"/>
                </a:solidFill>
                <a:latin typeface="Meiryo UI" pitchFamily="50" charset="-128"/>
                <a:ea typeface="Meiryo UI" pitchFamily="50" charset="-128"/>
                <a:cs typeface="Meiryo UI" pitchFamily="50" charset="-128"/>
              </a:rPr>
              <a:t>インセンティブをいかに保障するか</a:t>
            </a:r>
            <a:endParaRPr lang="en-US" altLang="ja-JP" sz="1200" dirty="0">
              <a:solidFill>
                <a:schemeClr val="tx1"/>
              </a:solidFill>
              <a:latin typeface="Meiryo UI" pitchFamily="50" charset="-128"/>
              <a:ea typeface="Meiryo UI" pitchFamily="50" charset="-128"/>
              <a:cs typeface="Meiryo UI" pitchFamily="50" charset="-128"/>
            </a:endParaRPr>
          </a:p>
        </p:txBody>
      </p:sp>
      <p:sp>
        <p:nvSpPr>
          <p:cNvPr id="37" name="正方形/長方形 36"/>
          <p:cNvSpPr/>
          <p:nvPr/>
        </p:nvSpPr>
        <p:spPr>
          <a:xfrm>
            <a:off x="6493104" y="5919356"/>
            <a:ext cx="2489720" cy="607602"/>
          </a:xfrm>
          <a:prstGeom prst="rect">
            <a:avLst/>
          </a:prstGeom>
          <a:solidFill>
            <a:schemeClr val="bg1"/>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indent="4763">
              <a:lnSpc>
                <a:spcPct val="150000"/>
              </a:lnSpc>
            </a:pPr>
            <a:r>
              <a:rPr lang="ja-JP" altLang="en-US" sz="1200" dirty="0" smtClean="0">
                <a:solidFill>
                  <a:schemeClr val="tx1"/>
                </a:solidFill>
                <a:latin typeface="Meiryo UI" pitchFamily="50" charset="-128"/>
                <a:ea typeface="Meiryo UI" pitchFamily="50" charset="-128"/>
                <a:cs typeface="Meiryo UI" pitchFamily="50" charset="-128"/>
              </a:rPr>
              <a:t>拡大する総合区予算についての説明責任をいかに果たすか</a:t>
            </a:r>
            <a:endParaRPr lang="ja-JP" altLang="ja-JP" sz="1200" dirty="0">
              <a:solidFill>
                <a:schemeClr val="tx1"/>
              </a:solidFill>
              <a:latin typeface="Meiryo UI" pitchFamily="50" charset="-128"/>
              <a:ea typeface="Meiryo UI" pitchFamily="50" charset="-128"/>
              <a:cs typeface="Meiryo UI" pitchFamily="50" charset="-128"/>
            </a:endParaRPr>
          </a:p>
        </p:txBody>
      </p:sp>
      <p:sp>
        <p:nvSpPr>
          <p:cNvPr id="31" name="テキスト ボックス 30"/>
          <p:cNvSpPr txBox="1"/>
          <p:nvPr/>
        </p:nvSpPr>
        <p:spPr>
          <a:xfrm>
            <a:off x="-121196" y="3068960"/>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（２）検討の視点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369268" y="2708920"/>
            <a:ext cx="8964488"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r>
              <a:rPr lang="en-US" altLang="ja-JP" sz="1000" dirty="0" smtClean="0">
                <a:solidFill>
                  <a:prstClr val="black"/>
                </a:solidFill>
                <a:latin typeface="Meiryo UI" pitchFamily="50" charset="-128"/>
                <a:ea typeface="Meiryo UI" pitchFamily="50" charset="-128"/>
                <a:cs typeface="Meiryo UI" pitchFamily="50" charset="-128"/>
              </a:rPr>
              <a:t>※</a:t>
            </a:r>
            <a:r>
              <a:rPr lang="ja-JP" altLang="en-US" sz="1000" dirty="0" smtClean="0">
                <a:solidFill>
                  <a:prstClr val="black"/>
                </a:solidFill>
                <a:latin typeface="Meiryo UI" pitchFamily="50" charset="-128"/>
                <a:ea typeface="Meiryo UI" pitchFamily="50" charset="-128"/>
                <a:cs typeface="Meiryo UI" pitchFamily="50" charset="-128"/>
              </a:rPr>
              <a:t>　区ＣＭ（シティ・マネージャー）とは、区長を局長より上位に格付けし、局を区長の補助組織に位置付け、区長の指揮監督のもとで総合的な観点から</a:t>
            </a:r>
            <a:endParaRPr lang="en-US" altLang="ja-JP" sz="1000" dirty="0" smtClean="0">
              <a:solidFill>
                <a:prstClr val="black"/>
              </a:solidFill>
              <a:latin typeface="Meiryo UI" pitchFamily="50" charset="-128"/>
              <a:ea typeface="Meiryo UI" pitchFamily="50" charset="-128"/>
              <a:cs typeface="Meiryo UI" pitchFamily="50" charset="-128"/>
            </a:endParaRPr>
          </a:p>
          <a:p>
            <a:pPr marL="285750" indent="-285750"/>
            <a:r>
              <a:rPr lang="en-US" altLang="ja-JP" sz="1000" dirty="0" smtClean="0">
                <a:solidFill>
                  <a:prstClr val="black"/>
                </a:solidFill>
                <a:latin typeface="Meiryo UI" pitchFamily="50" charset="-128"/>
                <a:ea typeface="Meiryo UI" pitchFamily="50" charset="-128"/>
                <a:cs typeface="Meiryo UI" pitchFamily="50" charset="-128"/>
              </a:rPr>
              <a:t>     </a:t>
            </a:r>
            <a:r>
              <a:rPr lang="ja-JP" altLang="en-US" sz="1000" dirty="0" smtClean="0">
                <a:solidFill>
                  <a:prstClr val="black"/>
                </a:solidFill>
                <a:latin typeface="Meiryo UI" pitchFamily="50" charset="-128"/>
                <a:ea typeface="Meiryo UI" pitchFamily="50" charset="-128"/>
                <a:cs typeface="Meiryo UI" pitchFamily="50" charset="-128"/>
              </a:rPr>
              <a:t>基礎自治業務を実施する仕組みとして導入。区ＣＭは区長をもって充てる</a:t>
            </a:r>
            <a:endParaRPr lang="en-US" altLang="ja-JP" sz="1000" dirty="0">
              <a:solidFill>
                <a:prstClr val="black"/>
              </a:solidFill>
              <a:latin typeface="Meiryo UI" pitchFamily="50" charset="-128"/>
              <a:ea typeface="Meiryo UI" pitchFamily="50" charset="-128"/>
              <a:cs typeface="Meiryo UI" pitchFamily="50" charset="-128"/>
            </a:endParaRPr>
          </a:p>
        </p:txBody>
      </p:sp>
      <p:sp>
        <p:nvSpPr>
          <p:cNvPr id="32"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3" name="テキスト ボックス 2"/>
          <p:cNvSpPr txBox="1"/>
          <p:nvPr/>
        </p:nvSpPr>
        <p:spPr>
          <a:xfrm>
            <a:off x="7089464" y="2300054"/>
            <a:ext cx="1945624" cy="412934"/>
          </a:xfrm>
          <a:prstGeom prst="rect">
            <a:avLst/>
          </a:prstGeom>
          <a:noFill/>
        </p:spPr>
        <p:txBody>
          <a:bodyPr wrap="square" rtlCol="0">
            <a:spAutoFit/>
          </a:bodyPr>
          <a:lstStyle/>
          <a:p>
            <a:pPr>
              <a:lnSpc>
                <a:spcPts val="2500"/>
              </a:lnSpc>
            </a:pPr>
            <a:r>
              <a:rPr lang="en-US" altLang="ja-JP" sz="1200" dirty="0">
                <a:latin typeface="Meiryo UI" panose="020B0604030504040204" pitchFamily="50" charset="-128"/>
                <a:ea typeface="Meiryo UI" panose="020B0604030504040204" pitchFamily="50" charset="-128"/>
                <a:cs typeface="メイリオ" pitchFamily="50" charset="-128"/>
              </a:rPr>
              <a:t>【</a:t>
            </a:r>
            <a:r>
              <a:rPr lang="ja-JP" altLang="en-US" sz="1200" dirty="0">
                <a:latin typeface="Meiryo UI" panose="020B0604030504040204" pitchFamily="50" charset="-128"/>
                <a:ea typeface="Meiryo UI" panose="020B0604030504040204" pitchFamily="50" charset="-128"/>
                <a:cs typeface="メイリオ" pitchFamily="50" charset="-128"/>
              </a:rPr>
              <a:t>予算編成は市長の権限</a:t>
            </a:r>
            <a:r>
              <a:rPr lang="en-US" altLang="ja-JP" sz="1200" dirty="0">
                <a:latin typeface="Meiryo UI" panose="020B0604030504040204" pitchFamily="50" charset="-128"/>
                <a:ea typeface="Meiryo UI" panose="020B0604030504040204" pitchFamily="50" charset="-128"/>
                <a:cs typeface="メイリオ" pitchFamily="50" charset="-128"/>
              </a:rPr>
              <a:t>】</a:t>
            </a:r>
          </a:p>
        </p:txBody>
      </p:sp>
    </p:spTree>
    <p:extLst>
      <p:ext uri="{BB962C8B-B14F-4D97-AF65-F5344CB8AC3E}">
        <p14:creationId xmlns="" xmlns:p14="http://schemas.microsoft.com/office/powerpoint/2010/main" val="1787044585"/>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0" y="-1416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2</a:t>
            </a:r>
            <a:r>
              <a:rPr lang="ja-JP" altLang="en-US" sz="2000" b="1" dirty="0" smtClean="0">
                <a:solidFill>
                  <a:prstClr val="black"/>
                </a:solidFill>
                <a:latin typeface="Meiryo UI" pitchFamily="50" charset="-128"/>
                <a:ea typeface="Meiryo UI" pitchFamily="50" charset="-128"/>
                <a:cs typeface="Meiryo UI" pitchFamily="50" charset="-128"/>
              </a:rPr>
              <a:t>　総合</a:t>
            </a:r>
            <a:r>
              <a:rPr lang="ja-JP" altLang="en-US" sz="2000" b="1" dirty="0">
                <a:solidFill>
                  <a:prstClr val="black"/>
                </a:solidFill>
                <a:latin typeface="Meiryo UI" pitchFamily="50" charset="-128"/>
                <a:ea typeface="Meiryo UI" pitchFamily="50" charset="-128"/>
                <a:cs typeface="Meiryo UI" pitchFamily="50" charset="-128"/>
              </a:rPr>
              <a:t>区長がマネジメントできる財源</a:t>
            </a:r>
            <a:r>
              <a:rPr lang="ja-JP" altLang="en-US" sz="2000" b="1" dirty="0" smtClean="0">
                <a:solidFill>
                  <a:prstClr val="black"/>
                </a:solidFill>
                <a:latin typeface="Meiryo UI" pitchFamily="50" charset="-128"/>
                <a:ea typeface="Meiryo UI" pitchFamily="50" charset="-128"/>
                <a:cs typeface="Meiryo UI" pitchFamily="50" charset="-128"/>
              </a:rPr>
              <a:t>の充実</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6" name="テキスト ボックス 15"/>
          <p:cNvSpPr txBox="1"/>
          <p:nvPr/>
        </p:nvSpPr>
        <p:spPr>
          <a:xfrm>
            <a:off x="-121196" y="476672"/>
            <a:ext cx="699745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（１）地域の実情に応じた特色ある行政サービスの実現</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132055" y="1161144"/>
            <a:ext cx="8888120" cy="489002"/>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indent="-95250"/>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区ＣＭ制度では、区長が区ＣＭの立場で各局を指揮して事業実施できるが、関与は間接的</a:t>
            </a:r>
            <a:endParaRPr lang="ja-JP" altLang="en-US" sz="1600" dirty="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18" name="ホームベース 17"/>
          <p:cNvSpPr/>
          <p:nvPr/>
        </p:nvSpPr>
        <p:spPr>
          <a:xfrm>
            <a:off x="131822" y="914399"/>
            <a:ext cx="1191612" cy="308381"/>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900" b="1" dirty="0" smtClean="0">
                <a:solidFill>
                  <a:prstClr val="black"/>
                </a:solidFill>
                <a:latin typeface="Meiryo UI" pitchFamily="50" charset="-128"/>
                <a:ea typeface="Meiryo UI" pitchFamily="50" charset="-128"/>
                <a:cs typeface="Meiryo UI" pitchFamily="50" charset="-128"/>
              </a:rPr>
              <a:t>  現状</a:t>
            </a:r>
            <a:endParaRPr lang="en-US" altLang="ja-JP" sz="1900" b="1" dirty="0">
              <a:solidFill>
                <a:prstClr val="black"/>
              </a:solidFill>
              <a:latin typeface="Meiryo UI" pitchFamily="50" charset="-128"/>
              <a:ea typeface="Meiryo UI" pitchFamily="50" charset="-128"/>
              <a:cs typeface="Meiryo UI" pitchFamily="50" charset="-128"/>
            </a:endParaRPr>
          </a:p>
        </p:txBody>
      </p:sp>
      <p:sp>
        <p:nvSpPr>
          <p:cNvPr id="33" name="二等辺三角形 32"/>
          <p:cNvSpPr/>
          <p:nvPr/>
        </p:nvSpPr>
        <p:spPr>
          <a:xfrm flipV="1">
            <a:off x="1024515" y="1875258"/>
            <a:ext cx="6696743" cy="337000"/>
          </a:xfrm>
          <a:prstGeom prst="triangle">
            <a:avLst>
              <a:gd name="adj" fmla="val 52048"/>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34" name="正方形/長方形 33"/>
          <p:cNvSpPr/>
          <p:nvPr/>
        </p:nvSpPr>
        <p:spPr>
          <a:xfrm>
            <a:off x="126722" y="2637830"/>
            <a:ext cx="8902978" cy="1639202"/>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indent="-95250">
              <a:lnSpc>
                <a:spcPts val="27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事務分担に応じて、総合区長が直接マネジメントできる財源（総合区予算）を充実</a:t>
            </a:r>
            <a:endParaRPr lang="en-US" altLang="ja-JP" sz="1600" u="sng"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7800" indent="-95250">
              <a:lnSpc>
                <a:spcPts val="27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これまで以上に施策分野の枠を超えた予算の策定、選択と集中による事業の再構築が可能</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7800" indent="-95250">
              <a:lnSpc>
                <a:spcPts val="27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区</a:t>
            </a:r>
            <a:r>
              <a:rPr lang="ja-JP" altLang="en-US" sz="1600" i="1" dirty="0" smtClean="0">
                <a:solidFill>
                  <a:schemeClr val="tx1"/>
                </a:solidFill>
                <a:latin typeface="Meiryo UI" panose="020B0604030504040204" pitchFamily="50" charset="-128"/>
                <a:ea typeface="Meiryo UI" panose="020B0604030504040204" pitchFamily="50" charset="-128"/>
                <a:cs typeface="メイリオ" pitchFamily="50" charset="-128"/>
              </a:rPr>
              <a:t>の</a:t>
            </a: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管理資産の有効活用や寄附金などにより、現在のインセンティブ制度を活用して新たに</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7800" indent="-95250">
              <a:lnSpc>
                <a:spcPts val="27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確保した歳入は、総合区の財源として活用</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35" name="ホームベース 34"/>
          <p:cNvSpPr/>
          <p:nvPr/>
        </p:nvSpPr>
        <p:spPr>
          <a:xfrm>
            <a:off x="128920" y="2372357"/>
            <a:ext cx="2022664" cy="327017"/>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900" b="1" dirty="0" smtClean="0">
                <a:solidFill>
                  <a:prstClr val="black"/>
                </a:solidFill>
                <a:latin typeface="Meiryo UI" pitchFamily="50" charset="-128"/>
                <a:ea typeface="Meiryo UI" pitchFamily="50" charset="-128"/>
                <a:cs typeface="Meiryo UI" pitchFamily="50" charset="-128"/>
              </a:rPr>
              <a:t>  総合区設置後</a:t>
            </a:r>
            <a:endParaRPr lang="en-US" altLang="ja-JP" sz="1900" b="1" dirty="0">
              <a:solidFill>
                <a:prstClr val="black"/>
              </a:solidFill>
              <a:latin typeface="Meiryo UI" pitchFamily="50" charset="-128"/>
              <a:ea typeface="Meiryo UI" pitchFamily="50" charset="-128"/>
              <a:cs typeface="Meiryo UI" pitchFamily="50" charset="-128"/>
            </a:endParaRPr>
          </a:p>
        </p:txBody>
      </p:sp>
      <p:sp>
        <p:nvSpPr>
          <p:cNvPr id="38" name="正方形/長方形 37"/>
          <p:cNvSpPr/>
          <p:nvPr/>
        </p:nvSpPr>
        <p:spPr>
          <a:xfrm>
            <a:off x="123825" y="5256485"/>
            <a:ext cx="8905875" cy="967334"/>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cmpd="sng">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ctr" anchorCtr="0"/>
          <a:lstStyle/>
          <a:p>
            <a:pPr>
              <a:lnSpc>
                <a:spcPts val="2600"/>
              </a:lnSpc>
            </a:pPr>
            <a:r>
              <a:rPr lang="ja-JP" altLang="en-US" b="1" dirty="0" smtClean="0">
                <a:solidFill>
                  <a:schemeClr val="tx1"/>
                </a:solidFill>
                <a:latin typeface="Meiryo UI" pitchFamily="50" charset="-128"/>
                <a:ea typeface="Meiryo UI" pitchFamily="50" charset="-128"/>
                <a:cs typeface="Meiryo UI" pitchFamily="50" charset="-128"/>
              </a:rPr>
              <a:t>     総合区長のマネジメントのもと、施策分野の枠を超えた事業の展開により、</a:t>
            </a:r>
            <a:endParaRPr lang="en-US" altLang="ja-JP" b="1" dirty="0" smtClean="0">
              <a:solidFill>
                <a:schemeClr val="tx1"/>
              </a:solidFill>
              <a:latin typeface="Meiryo UI" pitchFamily="50" charset="-128"/>
              <a:ea typeface="Meiryo UI" pitchFamily="50" charset="-128"/>
              <a:cs typeface="Meiryo UI" pitchFamily="50" charset="-128"/>
            </a:endParaRPr>
          </a:p>
          <a:p>
            <a:pPr>
              <a:lnSpc>
                <a:spcPts val="2600"/>
              </a:lnSpc>
            </a:pPr>
            <a:r>
              <a:rPr lang="ja-JP" altLang="en-US" b="1" dirty="0" smtClean="0">
                <a:solidFill>
                  <a:schemeClr val="tx1"/>
                </a:solidFill>
                <a:latin typeface="Meiryo UI" pitchFamily="50" charset="-128"/>
                <a:ea typeface="Meiryo UI" pitchFamily="50" charset="-128"/>
                <a:cs typeface="Meiryo UI" pitchFamily="50" charset="-128"/>
              </a:rPr>
              <a:t>　　 地域の実情や住民ニーズに応じた、きめ細かで特色あるサービスが実現</a:t>
            </a:r>
            <a:endParaRPr lang="ja-JP" altLang="en-US" b="1" dirty="0">
              <a:solidFill>
                <a:schemeClr val="tx1"/>
              </a:solidFill>
              <a:latin typeface="Meiryo UI" pitchFamily="50" charset="-128"/>
              <a:ea typeface="Meiryo UI" pitchFamily="50" charset="-128"/>
              <a:cs typeface="Meiryo UI" pitchFamily="50" charset="-128"/>
            </a:endParaRPr>
          </a:p>
        </p:txBody>
      </p:sp>
      <p:sp>
        <p:nvSpPr>
          <p:cNvPr id="39" name="ストライプ矢印 38"/>
          <p:cNvSpPr/>
          <p:nvPr/>
        </p:nvSpPr>
        <p:spPr>
          <a:xfrm rot="5400000">
            <a:off x="4240092" y="1186778"/>
            <a:ext cx="441673" cy="7200800"/>
          </a:xfrm>
          <a:prstGeom prst="stripedRightArrow">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27"/>
          <p:cNvSpPr>
            <a:spLocks noChangeArrowheads="1"/>
          </p:cNvSpPr>
          <p:nvPr/>
        </p:nvSpPr>
        <p:spPr bwMode="auto">
          <a:xfrm>
            <a:off x="8100392"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399714693"/>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正方形/長方形 52"/>
          <p:cNvSpPr/>
          <p:nvPr/>
        </p:nvSpPr>
        <p:spPr>
          <a:xfrm>
            <a:off x="0" y="-1416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2</a:t>
            </a:r>
            <a:r>
              <a:rPr lang="ja-JP" altLang="en-US" sz="2000" b="1" dirty="0" smtClean="0">
                <a:solidFill>
                  <a:prstClr val="black"/>
                </a:solidFill>
                <a:latin typeface="Meiryo UI" pitchFamily="50" charset="-128"/>
                <a:ea typeface="Meiryo UI" pitchFamily="50" charset="-128"/>
                <a:cs typeface="Meiryo UI" pitchFamily="50" charset="-128"/>
              </a:rPr>
              <a:t>　総合</a:t>
            </a:r>
            <a:r>
              <a:rPr lang="ja-JP" altLang="en-US" sz="2000" b="1" dirty="0">
                <a:solidFill>
                  <a:prstClr val="black"/>
                </a:solidFill>
                <a:latin typeface="Meiryo UI" pitchFamily="50" charset="-128"/>
                <a:ea typeface="Meiryo UI" pitchFamily="50" charset="-128"/>
                <a:cs typeface="Meiryo UI" pitchFamily="50" charset="-128"/>
              </a:rPr>
              <a:t>区長がマネジメントできる</a:t>
            </a:r>
            <a:r>
              <a:rPr lang="ja-JP" altLang="en-US" sz="2000" b="1">
                <a:solidFill>
                  <a:prstClr val="black"/>
                </a:solidFill>
                <a:latin typeface="Meiryo UI" pitchFamily="50" charset="-128"/>
                <a:ea typeface="Meiryo UI" pitchFamily="50" charset="-128"/>
                <a:cs typeface="Meiryo UI" pitchFamily="50" charset="-128"/>
              </a:rPr>
              <a:t>財源</a:t>
            </a:r>
            <a:r>
              <a:rPr lang="ja-JP" altLang="en-US" sz="2000" b="1" smtClean="0">
                <a:solidFill>
                  <a:prstClr val="black"/>
                </a:solidFill>
                <a:latin typeface="Meiryo UI" pitchFamily="50" charset="-128"/>
                <a:ea typeface="Meiryo UI" pitchFamily="50" charset="-128"/>
                <a:cs typeface="Meiryo UI" pitchFamily="50" charset="-128"/>
              </a:rPr>
              <a:t>の充実</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57" name="テキスト ボックス 56"/>
          <p:cNvSpPr txBox="1"/>
          <p:nvPr/>
        </p:nvSpPr>
        <p:spPr>
          <a:xfrm>
            <a:off x="-121196" y="476672"/>
            <a:ext cx="699745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（２）総合区長が直接マネジメントできる財源の充実イメージ</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正方形/長方形 128"/>
          <p:cNvSpPr/>
          <p:nvPr/>
        </p:nvSpPr>
        <p:spPr>
          <a:xfrm>
            <a:off x="325353" y="4155323"/>
            <a:ext cx="194421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u="sng" dirty="0">
                <a:solidFill>
                  <a:schemeClr val="tx1"/>
                </a:solidFill>
                <a:latin typeface="Meiryo UI" pitchFamily="50" charset="-128"/>
                <a:ea typeface="Meiryo UI" pitchFamily="50" charset="-128"/>
                <a:cs typeface="Meiryo UI" pitchFamily="50" charset="-128"/>
              </a:rPr>
              <a:t>総合区長のマネジメントとは</a:t>
            </a:r>
          </a:p>
        </p:txBody>
      </p:sp>
      <p:sp>
        <p:nvSpPr>
          <p:cNvPr id="130" name="角丸四角形吹き出し 129"/>
          <p:cNvSpPr/>
          <p:nvPr/>
        </p:nvSpPr>
        <p:spPr>
          <a:xfrm>
            <a:off x="513249" y="4587371"/>
            <a:ext cx="2116360" cy="306467"/>
          </a:xfrm>
          <a:prstGeom prst="wedgeRoundRectCallout">
            <a:avLst>
              <a:gd name="adj1" fmla="val 4722"/>
              <a:gd name="adj2" fmla="val 76735"/>
              <a:gd name="adj3" fmla="val 16667"/>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ja-JP" altLang="en-US" sz="1200" dirty="0">
                <a:solidFill>
                  <a:schemeClr val="tx1"/>
                </a:solidFill>
                <a:latin typeface="Meiryo UI" pitchFamily="50" charset="-128"/>
                <a:ea typeface="Meiryo UI" pitchFamily="50" charset="-128"/>
                <a:cs typeface="Meiryo UI" pitchFamily="50" charset="-128"/>
              </a:rPr>
              <a:t>○○サービスを充実してほしい</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31" name="角丸四角形 130"/>
          <p:cNvSpPr/>
          <p:nvPr/>
        </p:nvSpPr>
        <p:spPr>
          <a:xfrm>
            <a:off x="3098169" y="6459579"/>
            <a:ext cx="3059832" cy="306467"/>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rIns="72000" rtlCol="0" anchor="ctr">
            <a:spAutoFit/>
          </a:bodyPr>
          <a:lstStyle/>
          <a:p>
            <a:r>
              <a:rPr lang="ja-JP" altLang="en-US" sz="1200" dirty="0">
                <a:solidFill>
                  <a:schemeClr val="tx1"/>
                </a:solidFill>
                <a:latin typeface="Meiryo UI" pitchFamily="50" charset="-128"/>
                <a:ea typeface="Meiryo UI" pitchFamily="50" charset="-128"/>
                <a:cs typeface="Meiryo UI" pitchFamily="50" charset="-128"/>
              </a:rPr>
              <a:t>・区の施設や資産をさらに有効活用しよう　</a:t>
            </a:r>
            <a:r>
              <a:rPr lang="en-US" altLang="ja-JP" sz="1200" dirty="0">
                <a:solidFill>
                  <a:schemeClr val="tx1"/>
                </a:solidFill>
                <a:latin typeface="Meiryo UI" pitchFamily="50" charset="-128"/>
                <a:ea typeface="Meiryo UI" pitchFamily="50" charset="-128"/>
                <a:cs typeface="Meiryo UI" pitchFamily="50" charset="-128"/>
              </a:rPr>
              <a:t>…</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32" name="角丸四角形吹き出し 131"/>
          <p:cNvSpPr/>
          <p:nvPr/>
        </p:nvSpPr>
        <p:spPr>
          <a:xfrm>
            <a:off x="4499992" y="4797152"/>
            <a:ext cx="1512168" cy="612934"/>
          </a:xfrm>
          <a:prstGeom prst="wedgeRoundRectCallout">
            <a:avLst>
              <a:gd name="adj1" fmla="val -64679"/>
              <a:gd name="adj2" fmla="val 42916"/>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0" rIns="36000" bIns="0" rtlCol="0" anchor="ctr">
            <a:spAutoFit/>
          </a:bodyPr>
          <a:lstStyle/>
          <a:p>
            <a:pPr algn="ctr"/>
            <a:r>
              <a:rPr lang="ja-JP" altLang="en-US" sz="1200" dirty="0">
                <a:solidFill>
                  <a:schemeClr val="tx1"/>
                </a:solidFill>
                <a:latin typeface="Meiryo UI" pitchFamily="50" charset="-128"/>
                <a:ea typeface="Meiryo UI" pitchFamily="50" charset="-128"/>
                <a:cs typeface="Meiryo UI" pitchFamily="50" charset="-128"/>
              </a:rPr>
              <a:t>○○サービス</a:t>
            </a:r>
            <a:r>
              <a:rPr lang="ja-JP" altLang="en-US" sz="1200" dirty="0" smtClean="0">
                <a:solidFill>
                  <a:schemeClr val="tx1"/>
                </a:solidFill>
                <a:latin typeface="Meiryo UI" pitchFamily="50" charset="-128"/>
                <a:ea typeface="Meiryo UI" pitchFamily="50" charset="-128"/>
                <a:cs typeface="Meiryo UI" pitchFamily="50" charset="-128"/>
              </a:rPr>
              <a:t>は</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もっと</a:t>
            </a:r>
            <a:r>
              <a:rPr lang="ja-JP" altLang="en-US" sz="1200" dirty="0">
                <a:solidFill>
                  <a:schemeClr val="tx1"/>
                </a:solidFill>
                <a:latin typeface="Meiryo UI" pitchFamily="50" charset="-128"/>
                <a:ea typeface="Meiryo UI" pitchFamily="50" charset="-128"/>
                <a:cs typeface="Meiryo UI" pitchFamily="50" charset="-128"/>
              </a:rPr>
              <a:t>充実したいが、</a:t>
            </a:r>
            <a:endParaRPr lang="en-US" altLang="ja-JP" sz="1200" dirty="0">
              <a:solidFill>
                <a:schemeClr val="tx1"/>
              </a:solidFill>
              <a:latin typeface="Meiryo UI" pitchFamily="50" charset="-128"/>
              <a:ea typeface="Meiryo UI" pitchFamily="50" charset="-128"/>
              <a:cs typeface="Meiryo UI" pitchFamily="50" charset="-128"/>
            </a:endParaRPr>
          </a:p>
          <a:p>
            <a:pPr algn="ctr"/>
            <a:r>
              <a:rPr lang="ja-JP" altLang="en-US" sz="1200" dirty="0">
                <a:solidFill>
                  <a:schemeClr val="tx1"/>
                </a:solidFill>
                <a:latin typeface="Meiryo UI" pitchFamily="50" charset="-128"/>
                <a:ea typeface="Meiryo UI" pitchFamily="50" charset="-128"/>
                <a:cs typeface="Meiryo UI" pitchFamily="50" charset="-128"/>
              </a:rPr>
              <a:t>それには財源が必要だ</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33" name="正方形/長方形 132"/>
          <p:cNvSpPr/>
          <p:nvPr/>
        </p:nvSpPr>
        <p:spPr>
          <a:xfrm>
            <a:off x="6374025" y="4659379"/>
            <a:ext cx="1512168" cy="7182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108000" tIns="108000" rIns="108000" bIns="108000" rtlCol="0" anchor="ctr">
            <a:spAutoFit/>
          </a:bodyPr>
          <a:lstStyle/>
          <a:p>
            <a:pPr algn="ctr">
              <a:lnSpc>
                <a:spcPts val="1300"/>
              </a:lnSpc>
            </a:pPr>
            <a:r>
              <a:rPr kumimoji="1" lang="ja-JP" altLang="en-US" sz="1200" dirty="0">
                <a:solidFill>
                  <a:schemeClr val="tx1"/>
                </a:solidFill>
                <a:latin typeface="Meiryo UI" pitchFamily="50" charset="-128"/>
                <a:ea typeface="Meiryo UI" pitchFamily="50" charset="-128"/>
                <a:cs typeface="Meiryo UI" pitchFamily="50" charset="-128"/>
              </a:rPr>
              <a:t>市長に提出する</a:t>
            </a:r>
            <a:endParaRPr kumimoji="1" lang="en-US" altLang="ja-JP" sz="1200" dirty="0">
              <a:solidFill>
                <a:schemeClr val="tx1"/>
              </a:solidFill>
              <a:latin typeface="Meiryo UI" pitchFamily="50" charset="-128"/>
              <a:ea typeface="Meiryo UI" pitchFamily="50" charset="-128"/>
              <a:cs typeface="Meiryo UI" pitchFamily="50" charset="-128"/>
            </a:endParaRPr>
          </a:p>
          <a:p>
            <a:pPr algn="ctr">
              <a:lnSpc>
                <a:spcPts val="1300"/>
              </a:lnSpc>
            </a:pPr>
            <a:r>
              <a:rPr kumimoji="1" lang="ja-JP" altLang="en-US" sz="1200" dirty="0">
                <a:solidFill>
                  <a:schemeClr val="tx1"/>
                </a:solidFill>
                <a:latin typeface="Meiryo UI" pitchFamily="50" charset="-128"/>
                <a:ea typeface="Meiryo UI" pitchFamily="50" charset="-128"/>
                <a:cs typeface="Meiryo UI" pitchFamily="50" charset="-128"/>
              </a:rPr>
              <a:t>総合区予算案に</a:t>
            </a:r>
            <a:endParaRPr kumimoji="1" lang="en-US" altLang="ja-JP" sz="1200" dirty="0">
              <a:solidFill>
                <a:schemeClr val="tx1"/>
              </a:solidFill>
              <a:latin typeface="Meiryo UI" pitchFamily="50" charset="-128"/>
              <a:ea typeface="Meiryo UI" pitchFamily="50" charset="-128"/>
              <a:cs typeface="Meiryo UI" pitchFamily="50" charset="-128"/>
            </a:endParaRPr>
          </a:p>
          <a:p>
            <a:pPr algn="ctr">
              <a:lnSpc>
                <a:spcPts val="1300"/>
              </a:lnSpc>
            </a:pPr>
            <a:r>
              <a:rPr lang="ja-JP" altLang="en-US" sz="1200" dirty="0">
                <a:solidFill>
                  <a:schemeClr val="tx1"/>
                </a:solidFill>
                <a:latin typeface="Meiryo UI" pitchFamily="50" charset="-128"/>
                <a:ea typeface="Meiryo UI" pitchFamily="50" charset="-128"/>
                <a:cs typeface="Meiryo UI" pitchFamily="50" charset="-128"/>
              </a:rPr>
              <a:t>反映</a:t>
            </a:r>
            <a:endParaRPr lang="en-US" altLang="ja-JP" sz="1200" dirty="0">
              <a:solidFill>
                <a:schemeClr val="tx1"/>
              </a:solidFill>
              <a:latin typeface="Meiryo UI" pitchFamily="50" charset="-128"/>
              <a:ea typeface="Meiryo UI" pitchFamily="50" charset="-128"/>
              <a:cs typeface="Meiryo UI" pitchFamily="50" charset="-128"/>
            </a:endParaRPr>
          </a:p>
        </p:txBody>
      </p:sp>
      <p:sp>
        <p:nvSpPr>
          <p:cNvPr id="134" name="角丸四角形 133"/>
          <p:cNvSpPr/>
          <p:nvPr/>
        </p:nvSpPr>
        <p:spPr>
          <a:xfrm>
            <a:off x="3098169" y="6093296"/>
            <a:ext cx="3059832" cy="306467"/>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rIns="72000" rtlCol="0" anchor="ctr">
            <a:spAutoFit/>
          </a:bodyPr>
          <a:lstStyle/>
          <a:p>
            <a:r>
              <a:rPr lang="ja-JP" altLang="en-US" sz="1200" dirty="0" smtClean="0">
                <a:solidFill>
                  <a:schemeClr val="tx1"/>
                </a:solidFill>
                <a:latin typeface="Meiryo UI" pitchFamily="50" charset="-128"/>
                <a:ea typeface="Meiryo UI" pitchFamily="50" charset="-128"/>
                <a:cs typeface="Meiryo UI" pitchFamily="50" charset="-128"/>
              </a:rPr>
              <a:t>・</a:t>
            </a:r>
            <a:r>
              <a:rPr lang="ja-JP" altLang="en-US" sz="1200" dirty="0">
                <a:solidFill>
                  <a:schemeClr val="tx1"/>
                </a:solidFill>
                <a:latin typeface="Meiryo UI" pitchFamily="50" charset="-128"/>
                <a:ea typeface="Meiryo UI" pitchFamily="50" charset="-128"/>
                <a:cs typeface="Meiryo UI" pitchFamily="50" charset="-128"/>
              </a:rPr>
              <a:t>社会環境等に応じて事務は見直そう　</a:t>
            </a:r>
            <a:r>
              <a:rPr lang="en-US" altLang="ja-JP" sz="1200" dirty="0">
                <a:solidFill>
                  <a:schemeClr val="tx1"/>
                </a:solidFill>
                <a:latin typeface="Meiryo UI" pitchFamily="50" charset="-128"/>
                <a:ea typeface="Meiryo UI" pitchFamily="50" charset="-128"/>
                <a:cs typeface="Meiryo UI" pitchFamily="50" charset="-128"/>
              </a:rPr>
              <a:t>…</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36" name="左右矢印 135"/>
          <p:cNvSpPr/>
          <p:nvPr/>
        </p:nvSpPr>
        <p:spPr>
          <a:xfrm>
            <a:off x="2432208" y="5307451"/>
            <a:ext cx="845473" cy="410415"/>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正方形/長方形 136"/>
          <p:cNvSpPr>
            <a:spLocks/>
          </p:cNvSpPr>
          <p:nvPr/>
        </p:nvSpPr>
        <p:spPr>
          <a:xfrm>
            <a:off x="1994081" y="2852868"/>
            <a:ext cx="2007928" cy="688703"/>
          </a:xfrm>
          <a:prstGeom prst="rect">
            <a:avLst/>
          </a:prstGeom>
          <a:solidFill>
            <a:schemeClr val="accent1">
              <a:lumMod val="60000"/>
              <a:lumOff val="4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latin typeface="Meiryo UI" pitchFamily="50" charset="-128"/>
              <a:ea typeface="Meiryo UI" pitchFamily="50" charset="-128"/>
              <a:cs typeface="Meiryo UI" pitchFamily="50" charset="-128"/>
            </a:endParaRPr>
          </a:p>
        </p:txBody>
      </p:sp>
      <p:sp>
        <p:nvSpPr>
          <p:cNvPr id="138" name="テキスト ボックス 137"/>
          <p:cNvSpPr txBox="1">
            <a:spLocks/>
          </p:cNvSpPr>
          <p:nvPr/>
        </p:nvSpPr>
        <p:spPr>
          <a:xfrm>
            <a:off x="1981537" y="2931187"/>
            <a:ext cx="2007928" cy="501332"/>
          </a:xfrm>
          <a:prstGeom prst="rect">
            <a:avLst/>
          </a:prstGeom>
          <a:noFill/>
        </p:spPr>
        <p:txBody>
          <a:bodyPr wrap="square" rtlCol="0">
            <a:spAutoFit/>
          </a:bodyPr>
          <a:lstStyle/>
          <a:p>
            <a:pPr algn="ctr"/>
            <a:r>
              <a:rPr lang="ja-JP" altLang="en-US" sz="1400" b="1" dirty="0">
                <a:latin typeface="Meiryo UI" pitchFamily="50" charset="-128"/>
                <a:ea typeface="Meiryo UI" pitchFamily="50" charset="-128"/>
                <a:cs typeface="Meiryo UI" pitchFamily="50" charset="-128"/>
              </a:rPr>
              <a:t>区予算</a:t>
            </a:r>
            <a:endParaRPr lang="en-US" altLang="ja-JP" sz="1400" b="1" dirty="0">
              <a:latin typeface="Meiryo UI" pitchFamily="50" charset="-128"/>
              <a:ea typeface="Meiryo UI" pitchFamily="50" charset="-128"/>
              <a:cs typeface="Meiryo UI" pitchFamily="50" charset="-128"/>
            </a:endParaRPr>
          </a:p>
          <a:p>
            <a:pPr algn="ctr"/>
            <a:r>
              <a:rPr lang="en-US" altLang="ja-JP" sz="1400" b="1" dirty="0">
                <a:latin typeface="Meiryo UI" pitchFamily="50" charset="-128"/>
                <a:ea typeface="Meiryo UI" pitchFamily="50" charset="-128"/>
                <a:cs typeface="Meiryo UI" pitchFamily="50" charset="-128"/>
              </a:rPr>
              <a:t>82</a:t>
            </a:r>
            <a:r>
              <a:rPr lang="ja-JP" altLang="en-US" sz="1400" b="1" dirty="0">
                <a:latin typeface="Meiryo UI" pitchFamily="50" charset="-128"/>
                <a:ea typeface="Meiryo UI" pitchFamily="50" charset="-128"/>
                <a:cs typeface="Meiryo UI" pitchFamily="50" charset="-128"/>
              </a:rPr>
              <a:t>億円</a:t>
            </a:r>
            <a:endParaRPr kumimoji="1" lang="ja-JP" altLang="en-US" sz="1400" b="1" dirty="0">
              <a:latin typeface="Meiryo UI" pitchFamily="50" charset="-128"/>
              <a:ea typeface="Meiryo UI" pitchFamily="50" charset="-128"/>
              <a:cs typeface="Meiryo UI" pitchFamily="50" charset="-128"/>
            </a:endParaRPr>
          </a:p>
        </p:txBody>
      </p:sp>
      <p:sp>
        <p:nvSpPr>
          <p:cNvPr id="139" name="正方形/長方形 138"/>
          <p:cNvSpPr>
            <a:spLocks/>
          </p:cNvSpPr>
          <p:nvPr/>
        </p:nvSpPr>
        <p:spPr>
          <a:xfrm>
            <a:off x="5016248" y="1995082"/>
            <a:ext cx="2007928" cy="1547743"/>
          </a:xfrm>
          <a:prstGeom prst="rect">
            <a:avLst/>
          </a:prstGeom>
          <a:solidFill>
            <a:schemeClr val="accent1">
              <a:lumMod val="60000"/>
              <a:lumOff val="4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latin typeface="Meiryo UI" pitchFamily="50" charset="-128"/>
              <a:ea typeface="Meiryo UI" pitchFamily="50" charset="-128"/>
              <a:cs typeface="Meiryo UI" pitchFamily="50" charset="-128"/>
            </a:endParaRPr>
          </a:p>
        </p:txBody>
      </p:sp>
      <p:sp>
        <p:nvSpPr>
          <p:cNvPr id="140" name="テキスト ボックス 139"/>
          <p:cNvSpPr txBox="1">
            <a:spLocks/>
          </p:cNvSpPr>
          <p:nvPr/>
        </p:nvSpPr>
        <p:spPr>
          <a:xfrm>
            <a:off x="5005873" y="2571147"/>
            <a:ext cx="2007928" cy="523220"/>
          </a:xfrm>
          <a:prstGeom prst="rect">
            <a:avLst/>
          </a:prstGeom>
          <a:noFill/>
        </p:spPr>
        <p:txBody>
          <a:bodyPr wrap="square" rtlCol="0">
            <a:spAutoFit/>
          </a:bodyPr>
          <a:lstStyle/>
          <a:p>
            <a:pPr algn="ctr"/>
            <a:r>
              <a:rPr lang="ja-JP" altLang="en-US" sz="1400" b="1" dirty="0">
                <a:latin typeface="Meiryo UI" pitchFamily="50" charset="-128"/>
                <a:ea typeface="Meiryo UI" pitchFamily="50" charset="-128"/>
                <a:cs typeface="Meiryo UI" pitchFamily="50" charset="-128"/>
              </a:rPr>
              <a:t>総合区予算</a:t>
            </a:r>
            <a:endParaRPr lang="en-US" altLang="ja-JP" sz="1400" b="1" dirty="0">
              <a:latin typeface="Meiryo UI" pitchFamily="50" charset="-128"/>
              <a:ea typeface="Meiryo UI" pitchFamily="50" charset="-128"/>
              <a:cs typeface="Meiryo UI" pitchFamily="50" charset="-128"/>
            </a:endParaRPr>
          </a:p>
          <a:p>
            <a:pPr algn="ctr"/>
            <a:r>
              <a:rPr lang="en-US" altLang="ja-JP" sz="1400" b="1" dirty="0" smtClean="0">
                <a:latin typeface="Meiryo UI" pitchFamily="50" charset="-128"/>
                <a:ea typeface="Meiryo UI" pitchFamily="50" charset="-128"/>
                <a:cs typeface="Meiryo UI" pitchFamily="50" charset="-128"/>
              </a:rPr>
              <a:t>226</a:t>
            </a:r>
            <a:r>
              <a:rPr lang="ja-JP" altLang="en-US" sz="1400" b="1" dirty="0" smtClean="0">
                <a:latin typeface="Meiryo UI" pitchFamily="50" charset="-128"/>
                <a:ea typeface="Meiryo UI" pitchFamily="50" charset="-128"/>
                <a:cs typeface="Meiryo UI" pitchFamily="50" charset="-128"/>
              </a:rPr>
              <a:t>億円</a:t>
            </a:r>
            <a:endParaRPr kumimoji="1" lang="ja-JP" altLang="en-US" sz="1400" b="1" dirty="0">
              <a:latin typeface="Meiryo UI" pitchFamily="50" charset="-128"/>
              <a:ea typeface="Meiryo UI" pitchFamily="50" charset="-128"/>
              <a:cs typeface="Meiryo UI" pitchFamily="50" charset="-128"/>
            </a:endParaRPr>
          </a:p>
        </p:txBody>
      </p:sp>
      <p:sp>
        <p:nvSpPr>
          <p:cNvPr id="141" name="正方形/長方形 140"/>
          <p:cNvSpPr>
            <a:spLocks/>
          </p:cNvSpPr>
          <p:nvPr/>
        </p:nvSpPr>
        <p:spPr>
          <a:xfrm>
            <a:off x="1994081" y="1635043"/>
            <a:ext cx="2007928" cy="1161224"/>
          </a:xfrm>
          <a:prstGeom prst="rect">
            <a:avLst/>
          </a:prstGeom>
          <a:solidFill>
            <a:schemeClr val="accent6">
              <a:lumMod val="20000"/>
              <a:lumOff val="80000"/>
            </a:schemeClr>
          </a:solidFill>
          <a:ln w="9525">
            <a:solidFill>
              <a:schemeClr val="accent6">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142" name="テキスト ボックス 141"/>
          <p:cNvSpPr txBox="1">
            <a:spLocks/>
          </p:cNvSpPr>
          <p:nvPr/>
        </p:nvSpPr>
        <p:spPr>
          <a:xfrm>
            <a:off x="1981537" y="1923075"/>
            <a:ext cx="2007928" cy="678273"/>
          </a:xfrm>
          <a:prstGeom prst="rect">
            <a:avLst/>
          </a:prstGeom>
          <a:noFill/>
        </p:spPr>
        <p:txBody>
          <a:bodyPr wrap="square" rtlCol="0">
            <a:spAutoFit/>
          </a:bodyPr>
          <a:lstStyle/>
          <a:p>
            <a:pPr algn="ctr"/>
            <a:r>
              <a:rPr lang="ja-JP" altLang="en-US" sz="1400" dirty="0">
                <a:latin typeface="Meiryo UI" pitchFamily="50" charset="-128"/>
                <a:ea typeface="Meiryo UI" pitchFamily="50" charset="-128"/>
                <a:cs typeface="Meiryo UI" pitchFamily="50" charset="-128"/>
              </a:rPr>
              <a:t>区ＣＭ予算</a:t>
            </a:r>
            <a:endParaRPr lang="en-US" altLang="ja-JP" sz="1400" dirty="0">
              <a:latin typeface="Meiryo UI" pitchFamily="50" charset="-128"/>
              <a:ea typeface="Meiryo UI" pitchFamily="50" charset="-128"/>
              <a:cs typeface="Meiryo UI" pitchFamily="50" charset="-128"/>
            </a:endParaRPr>
          </a:p>
          <a:p>
            <a:pPr algn="ctr"/>
            <a:r>
              <a:rPr lang="ja-JP" altLang="en-US" sz="1200" dirty="0">
                <a:latin typeface="Meiryo UI" pitchFamily="50" charset="-128"/>
                <a:ea typeface="Meiryo UI" pitchFamily="50" charset="-128"/>
                <a:cs typeface="Meiryo UI" pitchFamily="50" charset="-128"/>
              </a:rPr>
              <a:t>（各局で計上）</a:t>
            </a:r>
            <a:endParaRPr lang="en-US" altLang="ja-JP" sz="1400" dirty="0">
              <a:latin typeface="Meiryo UI" pitchFamily="50" charset="-128"/>
              <a:ea typeface="Meiryo UI" pitchFamily="50" charset="-128"/>
              <a:cs typeface="Meiryo UI" pitchFamily="50" charset="-128"/>
            </a:endParaRPr>
          </a:p>
          <a:p>
            <a:pPr algn="ctr"/>
            <a:r>
              <a:rPr lang="en-US" altLang="ja-JP" sz="1400" dirty="0">
                <a:latin typeface="Meiryo UI" pitchFamily="50" charset="-128"/>
                <a:ea typeface="Meiryo UI" pitchFamily="50" charset="-128"/>
                <a:cs typeface="Meiryo UI" pitchFamily="50" charset="-128"/>
              </a:rPr>
              <a:t>159</a:t>
            </a:r>
            <a:r>
              <a:rPr lang="ja-JP" altLang="en-US" sz="1400" dirty="0">
                <a:latin typeface="Meiryo UI" pitchFamily="50" charset="-128"/>
                <a:ea typeface="Meiryo UI" pitchFamily="50" charset="-128"/>
                <a:cs typeface="Meiryo UI" pitchFamily="50" charset="-128"/>
              </a:rPr>
              <a:t>億円</a:t>
            </a:r>
            <a:endParaRPr kumimoji="1" lang="ja-JP" altLang="en-US" sz="1400" dirty="0">
              <a:latin typeface="Meiryo UI" pitchFamily="50" charset="-128"/>
              <a:ea typeface="Meiryo UI" pitchFamily="50" charset="-128"/>
              <a:cs typeface="Meiryo UI" pitchFamily="50" charset="-128"/>
            </a:endParaRPr>
          </a:p>
        </p:txBody>
      </p:sp>
      <p:cxnSp>
        <p:nvCxnSpPr>
          <p:cNvPr id="143" name="直線コネクタ 142"/>
          <p:cNvCxnSpPr>
            <a:cxnSpLocks/>
          </p:cNvCxnSpPr>
          <p:nvPr/>
        </p:nvCxnSpPr>
        <p:spPr>
          <a:xfrm flipV="1">
            <a:off x="4002008" y="1995083"/>
            <a:ext cx="1003865" cy="857786"/>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44" name="正方形/長方形 143"/>
          <p:cNvSpPr>
            <a:spLocks/>
          </p:cNvSpPr>
          <p:nvPr/>
        </p:nvSpPr>
        <p:spPr>
          <a:xfrm>
            <a:off x="1994081" y="979890"/>
            <a:ext cx="2007928" cy="338554"/>
          </a:xfrm>
          <a:prstGeom prst="rect">
            <a:avLst/>
          </a:prstGeom>
          <a:solidFill>
            <a:schemeClr val="accent6"/>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kumimoji="1" lang="ja-JP" altLang="en-US" sz="1600" dirty="0" smtClean="0">
                <a:latin typeface="Meiryo UI" pitchFamily="50" charset="-128"/>
                <a:ea typeface="Meiryo UI" pitchFamily="50" charset="-128"/>
                <a:cs typeface="Meiryo UI" pitchFamily="50" charset="-128"/>
              </a:rPr>
              <a:t>現</a:t>
            </a:r>
            <a:r>
              <a:rPr lang="ja-JP" altLang="en-US" sz="1600" dirty="0" smtClean="0">
                <a:latin typeface="Meiryo UI" pitchFamily="50" charset="-128"/>
                <a:ea typeface="Meiryo UI" pitchFamily="50" charset="-128"/>
                <a:cs typeface="Meiryo UI" pitchFamily="50" charset="-128"/>
              </a:rPr>
              <a:t>在の</a:t>
            </a:r>
            <a:r>
              <a:rPr lang="en-US" altLang="ja-JP" sz="1600" dirty="0" smtClean="0">
                <a:latin typeface="Meiryo UI" pitchFamily="50" charset="-128"/>
                <a:ea typeface="Meiryo UI" pitchFamily="50" charset="-128"/>
                <a:cs typeface="Meiryo UI" pitchFamily="50" charset="-128"/>
              </a:rPr>
              <a:t>24</a:t>
            </a:r>
            <a:r>
              <a:rPr lang="ja-JP" altLang="en-US" sz="1600" dirty="0" smtClean="0">
                <a:latin typeface="Meiryo UI" pitchFamily="50" charset="-128"/>
                <a:ea typeface="Meiryo UI" pitchFamily="50" charset="-128"/>
                <a:cs typeface="Meiryo UI" pitchFamily="50" charset="-128"/>
              </a:rPr>
              <a:t>区</a:t>
            </a:r>
            <a:endParaRPr kumimoji="1" lang="ja-JP" altLang="en-US" sz="1600" dirty="0">
              <a:latin typeface="Meiryo UI" pitchFamily="50" charset="-128"/>
              <a:ea typeface="Meiryo UI" pitchFamily="50" charset="-128"/>
              <a:cs typeface="Meiryo UI" pitchFamily="50" charset="-128"/>
            </a:endParaRPr>
          </a:p>
        </p:txBody>
      </p:sp>
      <p:cxnSp>
        <p:nvCxnSpPr>
          <p:cNvPr id="145" name="直線コネクタ 144"/>
          <p:cNvCxnSpPr>
            <a:cxnSpLocks/>
          </p:cNvCxnSpPr>
          <p:nvPr/>
        </p:nvCxnSpPr>
        <p:spPr>
          <a:xfrm>
            <a:off x="4002008" y="3542825"/>
            <a:ext cx="1003964"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46" name="テキスト ボックス 145"/>
          <p:cNvSpPr txBox="1"/>
          <p:nvPr/>
        </p:nvSpPr>
        <p:spPr>
          <a:xfrm>
            <a:off x="2269569" y="3613190"/>
            <a:ext cx="5030090" cy="415498"/>
          </a:xfrm>
          <a:prstGeom prst="rect">
            <a:avLst/>
          </a:prstGeom>
          <a:noFill/>
        </p:spPr>
        <p:txBody>
          <a:bodyPr wrap="square" tIns="0" bIns="0" rtlCol="0">
            <a:spAutoFit/>
          </a:bodyPr>
          <a:lstStyle/>
          <a:p>
            <a:r>
              <a:rPr lang="en-US" altLang="ja-JP" sz="900" dirty="0" smtClean="0">
                <a:latin typeface="Meiryo UI" pitchFamily="50" charset="-128"/>
                <a:ea typeface="Meiryo UI" pitchFamily="50" charset="-128"/>
                <a:cs typeface="Meiryo UI" pitchFamily="50" charset="-128"/>
              </a:rPr>
              <a:t>※</a:t>
            </a:r>
            <a:r>
              <a:rPr lang="ja-JP" altLang="en-US" sz="900" dirty="0" smtClean="0">
                <a:latin typeface="Meiryo UI" pitchFamily="50" charset="-128"/>
                <a:ea typeface="Meiryo UI" pitchFamily="50" charset="-128"/>
                <a:cs typeface="Meiryo UI" pitchFamily="50" charset="-128"/>
              </a:rPr>
              <a:t>総合区執行予算は、局で予算の配付を行い、事業は総合区において総合区長のマネジメントで執行</a:t>
            </a:r>
            <a:endParaRPr lang="en-US" altLang="ja-JP" sz="900" dirty="0" smtClean="0">
              <a:latin typeface="Meiryo UI" pitchFamily="50" charset="-128"/>
              <a:ea typeface="Meiryo UI" pitchFamily="50" charset="-128"/>
              <a:cs typeface="Meiryo UI" pitchFamily="50" charset="-128"/>
            </a:endParaRPr>
          </a:p>
          <a:p>
            <a:r>
              <a:rPr lang="en-US" altLang="ja-JP" sz="900" dirty="0" smtClean="0">
                <a:latin typeface="Meiryo UI" pitchFamily="50" charset="-128"/>
                <a:ea typeface="Meiryo UI" pitchFamily="50" charset="-128"/>
                <a:cs typeface="Meiryo UI" pitchFamily="50" charset="-128"/>
              </a:rPr>
              <a:t>※</a:t>
            </a:r>
            <a:r>
              <a:rPr lang="ja-JP" altLang="en-US" sz="900" dirty="0" smtClean="0">
                <a:latin typeface="Meiryo UI" pitchFamily="50" charset="-128"/>
                <a:ea typeface="Meiryo UI" pitchFamily="50" charset="-128"/>
                <a:cs typeface="Meiryo UI" pitchFamily="50" charset="-128"/>
              </a:rPr>
              <a:t>区ＣＭ事務の一部は、局事務に移管</a:t>
            </a:r>
            <a:endParaRPr lang="en-US" altLang="ja-JP" sz="900" dirty="0" smtClean="0">
              <a:latin typeface="Meiryo UI" pitchFamily="50" charset="-128"/>
              <a:ea typeface="Meiryo UI" pitchFamily="50" charset="-128"/>
              <a:cs typeface="Meiryo UI" pitchFamily="50" charset="-128"/>
            </a:endParaRPr>
          </a:p>
          <a:p>
            <a:r>
              <a:rPr lang="en-US" altLang="ja-JP" sz="900" dirty="0" smtClean="0">
                <a:latin typeface="Meiryo UI" pitchFamily="50" charset="-128"/>
                <a:ea typeface="Meiryo UI" pitchFamily="50" charset="-128"/>
                <a:cs typeface="Meiryo UI" pitchFamily="50" charset="-128"/>
              </a:rPr>
              <a:t>※</a:t>
            </a:r>
            <a:r>
              <a:rPr lang="ja-JP" altLang="en-US" sz="900" dirty="0" smtClean="0">
                <a:latin typeface="Meiryo UI" pitchFamily="50" charset="-128"/>
                <a:ea typeface="Meiryo UI" pitchFamily="50" charset="-128"/>
                <a:cs typeface="Meiryo UI" pitchFamily="50" charset="-128"/>
              </a:rPr>
              <a:t>局</a:t>
            </a:r>
            <a:r>
              <a:rPr lang="ja-JP" altLang="en-US" sz="900" dirty="0">
                <a:latin typeface="Meiryo UI" pitchFamily="50" charset="-128"/>
                <a:ea typeface="Meiryo UI" pitchFamily="50" charset="-128"/>
                <a:cs typeface="Meiryo UI" pitchFamily="50" charset="-128"/>
              </a:rPr>
              <a:t>事務からも一部が総合区事務に</a:t>
            </a:r>
            <a:r>
              <a:rPr lang="ja-JP" altLang="en-US" sz="900" dirty="0" smtClean="0">
                <a:latin typeface="Meiryo UI" pitchFamily="50" charset="-128"/>
                <a:ea typeface="Meiryo UI" pitchFamily="50" charset="-128"/>
                <a:cs typeface="Meiryo UI" pitchFamily="50" charset="-128"/>
              </a:rPr>
              <a:t>移管</a:t>
            </a:r>
            <a:endParaRPr lang="en-US" altLang="ja-JP" sz="900" dirty="0" smtClean="0">
              <a:latin typeface="Meiryo UI" pitchFamily="50" charset="-128"/>
              <a:ea typeface="Meiryo UI" pitchFamily="50" charset="-128"/>
              <a:cs typeface="Meiryo UI" pitchFamily="50" charset="-128"/>
            </a:endParaRPr>
          </a:p>
        </p:txBody>
      </p:sp>
      <p:sp>
        <p:nvSpPr>
          <p:cNvPr id="147" name="テキスト ボックス 146"/>
          <p:cNvSpPr txBox="1"/>
          <p:nvPr/>
        </p:nvSpPr>
        <p:spPr>
          <a:xfrm>
            <a:off x="107504" y="3356992"/>
            <a:ext cx="1985147" cy="553998"/>
          </a:xfrm>
          <a:prstGeom prst="rect">
            <a:avLst/>
          </a:prstGeom>
          <a:noFill/>
        </p:spPr>
        <p:txBody>
          <a:bodyPr wrap="square" tIns="0" bIns="0" rtlCol="0">
            <a:spAutoFit/>
          </a:bodyPr>
          <a:lstStyle/>
          <a:p>
            <a:r>
              <a:rPr lang="ja-JP" altLang="en-US" sz="900" dirty="0" smtClean="0">
                <a:latin typeface="Meiryo UI" pitchFamily="50" charset="-128"/>
                <a:ea typeface="Meiryo UI" pitchFamily="50" charset="-128"/>
                <a:cs typeface="Meiryo UI" pitchFamily="50" charset="-128"/>
              </a:rPr>
              <a:t>・総合区予算・総合区執行予算の</a:t>
            </a:r>
            <a:endParaRPr lang="en-US" altLang="ja-JP" sz="900" dirty="0" smtClean="0">
              <a:latin typeface="Meiryo UI" pitchFamily="50" charset="-128"/>
              <a:ea typeface="Meiryo UI" pitchFamily="50" charset="-128"/>
              <a:cs typeface="Meiryo UI" pitchFamily="50" charset="-128"/>
            </a:endParaRPr>
          </a:p>
          <a:p>
            <a:r>
              <a:rPr lang="ja-JP" altLang="en-US" sz="900" dirty="0" smtClean="0">
                <a:latin typeface="Meiryo UI" pitchFamily="50" charset="-128"/>
                <a:ea typeface="Meiryo UI" pitchFamily="50" charset="-128"/>
                <a:cs typeface="Meiryo UI" pitchFamily="50" charset="-128"/>
              </a:rPr>
              <a:t>　内訳は、平成</a:t>
            </a:r>
            <a:r>
              <a:rPr lang="en-US" altLang="ja-JP" sz="900" dirty="0" smtClean="0">
                <a:latin typeface="Meiryo UI" pitchFamily="50" charset="-128"/>
                <a:ea typeface="Meiryo UI" pitchFamily="50" charset="-128"/>
                <a:cs typeface="Meiryo UI" pitchFamily="50" charset="-128"/>
              </a:rPr>
              <a:t>28</a:t>
            </a:r>
            <a:r>
              <a:rPr lang="ja-JP" altLang="en-US" sz="900" dirty="0" smtClean="0">
                <a:latin typeface="Meiryo UI" pitchFamily="50" charset="-128"/>
                <a:ea typeface="Meiryo UI" pitchFamily="50" charset="-128"/>
                <a:cs typeface="Meiryo UI" pitchFamily="50" charset="-128"/>
              </a:rPr>
              <a:t>年度当初予算で</a:t>
            </a:r>
            <a:endParaRPr lang="en-US" altLang="ja-JP" sz="900" dirty="0" smtClean="0">
              <a:latin typeface="Meiryo UI" pitchFamily="50" charset="-128"/>
              <a:ea typeface="Meiryo UI" pitchFamily="50" charset="-128"/>
              <a:cs typeface="Meiryo UI" pitchFamily="50" charset="-128"/>
            </a:endParaRPr>
          </a:p>
          <a:p>
            <a:r>
              <a:rPr lang="ja-JP" altLang="en-US" sz="900" dirty="0" smtClean="0">
                <a:latin typeface="Meiryo UI" pitchFamily="50" charset="-128"/>
                <a:ea typeface="Meiryo UI" pitchFamily="50" charset="-128"/>
                <a:cs typeface="Meiryo UI" pitchFamily="50" charset="-128"/>
              </a:rPr>
              <a:t>　試算したものであり、今後の検討に</a:t>
            </a:r>
            <a:endParaRPr lang="en-US" altLang="ja-JP" sz="900" dirty="0" smtClean="0">
              <a:latin typeface="Meiryo UI" pitchFamily="50" charset="-128"/>
              <a:ea typeface="Meiryo UI" pitchFamily="50" charset="-128"/>
              <a:cs typeface="Meiryo UI" pitchFamily="50" charset="-128"/>
            </a:endParaRPr>
          </a:p>
          <a:p>
            <a:r>
              <a:rPr lang="ja-JP" altLang="en-US" sz="900" smtClean="0">
                <a:latin typeface="Meiryo UI" pitchFamily="50" charset="-128"/>
                <a:ea typeface="Meiryo UI" pitchFamily="50" charset="-128"/>
                <a:cs typeface="Meiryo UI" pitchFamily="50" charset="-128"/>
              </a:rPr>
              <a:t>　より変動する</a:t>
            </a:r>
            <a:endParaRPr lang="ja-JP" altLang="en-US" sz="900" dirty="0">
              <a:latin typeface="Meiryo UI" pitchFamily="50" charset="-128"/>
              <a:ea typeface="Meiryo UI" pitchFamily="50" charset="-128"/>
              <a:cs typeface="Meiryo UI" pitchFamily="50" charset="-128"/>
            </a:endParaRPr>
          </a:p>
        </p:txBody>
      </p:sp>
      <p:sp>
        <p:nvSpPr>
          <p:cNvPr id="148" name="正方形/長方形 147"/>
          <p:cNvSpPr>
            <a:spLocks/>
          </p:cNvSpPr>
          <p:nvPr/>
        </p:nvSpPr>
        <p:spPr>
          <a:xfrm>
            <a:off x="5005972" y="986971"/>
            <a:ext cx="2007928" cy="3243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kumimoji="1" lang="ja-JP" altLang="en-US" sz="1600" dirty="0">
                <a:latin typeface="Meiryo UI" pitchFamily="50" charset="-128"/>
                <a:ea typeface="Meiryo UI" pitchFamily="50" charset="-128"/>
                <a:cs typeface="Meiryo UI" pitchFamily="50" charset="-128"/>
              </a:rPr>
              <a:t>総合区</a:t>
            </a:r>
          </a:p>
        </p:txBody>
      </p:sp>
      <p:sp>
        <p:nvSpPr>
          <p:cNvPr id="149" name="ストライプ矢印 148"/>
          <p:cNvSpPr/>
          <p:nvPr/>
        </p:nvSpPr>
        <p:spPr>
          <a:xfrm>
            <a:off x="4199384" y="1412776"/>
            <a:ext cx="602378" cy="557990"/>
          </a:xfrm>
          <a:prstGeom prst="stripedRightArrow">
            <a:avLst>
              <a:gd name="adj1" fmla="val 100000"/>
              <a:gd name="adj2" fmla="val 43173"/>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曲折矢印 150"/>
          <p:cNvSpPr/>
          <p:nvPr/>
        </p:nvSpPr>
        <p:spPr>
          <a:xfrm rot="16200000" flipV="1">
            <a:off x="6194005" y="5487471"/>
            <a:ext cx="1080120" cy="1008112"/>
          </a:xfrm>
          <a:prstGeom prst="bentArrow">
            <a:avLst>
              <a:gd name="adj1" fmla="val 16264"/>
              <a:gd name="adj2" fmla="val 15718"/>
              <a:gd name="adj3" fmla="val 25000"/>
              <a:gd name="adj4" fmla="val 43750"/>
            </a:avLst>
          </a:prstGeom>
          <a:solidFill>
            <a:srgbClr val="FF7C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52" name="正方形/長方形 151"/>
          <p:cNvSpPr/>
          <p:nvPr/>
        </p:nvSpPr>
        <p:spPr>
          <a:xfrm>
            <a:off x="6446033" y="5868707"/>
            <a:ext cx="1612304" cy="461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spAutoFit/>
          </a:bodyPr>
          <a:lstStyle/>
          <a:p>
            <a:pPr algn="ctr"/>
            <a:r>
              <a:rPr kumimoji="1" lang="ja-JP" altLang="en-US" sz="1200" dirty="0" smtClean="0">
                <a:solidFill>
                  <a:schemeClr val="tx1"/>
                </a:solidFill>
                <a:latin typeface="Meiryo UI" pitchFamily="50" charset="-128"/>
                <a:ea typeface="Meiryo UI" pitchFamily="50" charset="-128"/>
                <a:cs typeface="Meiryo UI" pitchFamily="50" charset="-128"/>
              </a:rPr>
              <a:t>新たなサービスに必要な</a:t>
            </a:r>
            <a:endParaRPr kumimoji="1"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財源を確保</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53" name="正方形/長方形 152"/>
          <p:cNvSpPr>
            <a:spLocks/>
          </p:cNvSpPr>
          <p:nvPr/>
        </p:nvSpPr>
        <p:spPr>
          <a:xfrm>
            <a:off x="5005873" y="1347011"/>
            <a:ext cx="2007928" cy="576064"/>
          </a:xfrm>
          <a:prstGeom prst="rect">
            <a:avLst/>
          </a:prstGeom>
          <a:solidFill>
            <a:schemeClr val="accent6">
              <a:lumMod val="20000"/>
              <a:lumOff val="80000"/>
            </a:schemeClr>
          </a:solidFill>
          <a:ln w="9525">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154" name="テキスト ボックス 153"/>
          <p:cNvSpPr txBox="1">
            <a:spLocks/>
          </p:cNvSpPr>
          <p:nvPr/>
        </p:nvSpPr>
        <p:spPr>
          <a:xfrm>
            <a:off x="5005873" y="1419019"/>
            <a:ext cx="2007928" cy="523220"/>
          </a:xfrm>
          <a:prstGeom prst="rect">
            <a:avLst/>
          </a:prstGeom>
          <a:noFill/>
        </p:spPr>
        <p:txBody>
          <a:bodyPr wrap="square" rtlCol="0">
            <a:spAutoFit/>
          </a:bodyPr>
          <a:lstStyle/>
          <a:p>
            <a:pPr algn="ctr"/>
            <a:r>
              <a:rPr lang="ja-JP" altLang="en-US" sz="1400" dirty="0" smtClean="0">
                <a:latin typeface="Meiryo UI" pitchFamily="50" charset="-128"/>
                <a:ea typeface="Meiryo UI" pitchFamily="50" charset="-128"/>
                <a:cs typeface="Meiryo UI" pitchFamily="50" charset="-128"/>
              </a:rPr>
              <a:t>総合区執行予算</a:t>
            </a:r>
            <a:endParaRPr lang="en-US" altLang="ja-JP" sz="1400" dirty="0" smtClean="0">
              <a:latin typeface="Meiryo UI" pitchFamily="50" charset="-128"/>
              <a:ea typeface="Meiryo UI" pitchFamily="50" charset="-128"/>
              <a:cs typeface="Meiryo UI" pitchFamily="50" charset="-128"/>
            </a:endParaRPr>
          </a:p>
          <a:p>
            <a:pPr algn="ctr"/>
            <a:r>
              <a:rPr lang="en-US" altLang="ja-JP" sz="1400" dirty="0" smtClean="0">
                <a:latin typeface="Meiryo UI" pitchFamily="50" charset="-128"/>
                <a:ea typeface="Meiryo UI" pitchFamily="50" charset="-128"/>
                <a:cs typeface="Meiryo UI" pitchFamily="50" charset="-128"/>
              </a:rPr>
              <a:t>58</a:t>
            </a:r>
            <a:r>
              <a:rPr lang="ja-JP" altLang="en-US" sz="1400" dirty="0" smtClean="0">
                <a:latin typeface="Meiryo UI" pitchFamily="50" charset="-128"/>
                <a:ea typeface="Meiryo UI" pitchFamily="50" charset="-128"/>
                <a:cs typeface="Meiryo UI" pitchFamily="50" charset="-128"/>
              </a:rPr>
              <a:t>億円</a:t>
            </a:r>
            <a:endParaRPr kumimoji="1" lang="ja-JP" altLang="en-US" sz="1400" dirty="0">
              <a:latin typeface="Meiryo UI" pitchFamily="50" charset="-128"/>
              <a:ea typeface="Meiryo UI" pitchFamily="50" charset="-128"/>
              <a:cs typeface="Meiryo UI" pitchFamily="50" charset="-128"/>
            </a:endParaRPr>
          </a:p>
        </p:txBody>
      </p:sp>
      <p:sp>
        <p:nvSpPr>
          <p:cNvPr id="155" name="角丸四角形吹き出し 154"/>
          <p:cNvSpPr/>
          <p:nvPr/>
        </p:nvSpPr>
        <p:spPr>
          <a:xfrm>
            <a:off x="109329" y="1635043"/>
            <a:ext cx="1800200" cy="929861"/>
          </a:xfrm>
          <a:prstGeom prst="wedgeRoundRectCallout">
            <a:avLst>
              <a:gd name="adj1" fmla="val 68040"/>
              <a:gd name="adj2" fmla="val 3696"/>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smtClean="0">
                <a:solidFill>
                  <a:schemeClr val="tx1"/>
                </a:solidFill>
                <a:latin typeface="Meiryo UI" pitchFamily="50" charset="-128"/>
                <a:ea typeface="Meiryo UI" pitchFamily="50" charset="-128"/>
                <a:cs typeface="Meiryo UI" pitchFamily="50" charset="-128"/>
              </a:rPr>
              <a:t>指示・命令はできるが、事業は局で実施</a:t>
            </a:r>
            <a:endParaRPr lang="en-US" altLang="ja-JP" sz="1300" dirty="0" smtClean="0">
              <a:solidFill>
                <a:schemeClr val="tx1"/>
              </a:solidFill>
              <a:latin typeface="Meiryo UI" pitchFamily="50" charset="-128"/>
              <a:ea typeface="Meiryo UI" pitchFamily="50" charset="-128"/>
              <a:cs typeface="Meiryo UI" pitchFamily="50" charset="-128"/>
            </a:endParaRPr>
          </a:p>
          <a:p>
            <a:pPr algn="ctr"/>
            <a:r>
              <a:rPr lang="en-US" altLang="ja-JP" sz="1300" dirty="0" smtClean="0">
                <a:solidFill>
                  <a:schemeClr val="tx1"/>
                </a:solidFill>
                <a:latin typeface="Meiryo UI" pitchFamily="50" charset="-128"/>
                <a:ea typeface="Meiryo UI" pitchFamily="50" charset="-128"/>
                <a:cs typeface="Meiryo UI" pitchFamily="50" charset="-128"/>
              </a:rPr>
              <a:t>(</a:t>
            </a:r>
            <a:r>
              <a:rPr lang="ja-JP" altLang="en-US" sz="1300" dirty="0" smtClean="0">
                <a:solidFill>
                  <a:schemeClr val="tx1"/>
                </a:solidFill>
                <a:latin typeface="Meiryo UI" pitchFamily="50" charset="-128"/>
                <a:ea typeface="Meiryo UI" pitchFamily="50" charset="-128"/>
                <a:cs typeface="Meiryo UI" pitchFamily="50" charset="-128"/>
              </a:rPr>
              <a:t>間接的な関与</a:t>
            </a:r>
            <a:r>
              <a:rPr lang="en-US" altLang="ja-JP" sz="1300" dirty="0" smtClean="0">
                <a:solidFill>
                  <a:schemeClr val="tx1"/>
                </a:solidFill>
                <a:latin typeface="Meiryo UI" pitchFamily="50" charset="-128"/>
                <a:ea typeface="Meiryo UI" pitchFamily="50" charset="-128"/>
                <a:cs typeface="Meiryo UI" pitchFamily="50" charset="-128"/>
              </a:rPr>
              <a:t>)</a:t>
            </a:r>
          </a:p>
        </p:txBody>
      </p:sp>
      <p:sp>
        <p:nvSpPr>
          <p:cNvPr id="156" name="角丸四角形吹き出し 155"/>
          <p:cNvSpPr/>
          <p:nvPr/>
        </p:nvSpPr>
        <p:spPr>
          <a:xfrm>
            <a:off x="7094104" y="2420887"/>
            <a:ext cx="1870383" cy="1086363"/>
          </a:xfrm>
          <a:prstGeom prst="wedgeRoundRectCallout">
            <a:avLst>
              <a:gd name="adj1" fmla="val -60046"/>
              <a:gd name="adj2" fmla="val 5296"/>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300" dirty="0" smtClean="0">
                <a:solidFill>
                  <a:schemeClr val="tx1"/>
                </a:solidFill>
                <a:latin typeface="Meiryo UI" pitchFamily="50" charset="-128"/>
                <a:ea typeface="Meiryo UI" pitchFamily="50" charset="-128"/>
                <a:cs typeface="Meiryo UI" pitchFamily="50" charset="-128"/>
              </a:rPr>
              <a:t>これまで以上に施策</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kumimoji="1" lang="ja-JP" altLang="en-US" sz="1300" dirty="0" smtClean="0">
                <a:solidFill>
                  <a:schemeClr val="tx1"/>
                </a:solidFill>
                <a:latin typeface="Meiryo UI" pitchFamily="50" charset="-128"/>
                <a:ea typeface="Meiryo UI" pitchFamily="50" charset="-128"/>
                <a:cs typeface="Meiryo UI" pitchFamily="50" charset="-128"/>
              </a:rPr>
              <a:t>分野の枠を超えて</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kumimoji="1" lang="ja-JP" altLang="en-US" sz="1300" dirty="0" smtClean="0">
                <a:solidFill>
                  <a:schemeClr val="tx1"/>
                </a:solidFill>
                <a:latin typeface="Meiryo UI" pitchFamily="50" charset="-128"/>
                <a:ea typeface="Meiryo UI" pitchFamily="50" charset="-128"/>
                <a:cs typeface="Meiryo UI" pitchFamily="50" charset="-128"/>
              </a:rPr>
              <a:t>マネジメントが可能</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lang="en-US" altLang="ja-JP" sz="1300" dirty="0" smtClean="0">
                <a:solidFill>
                  <a:schemeClr val="tx1"/>
                </a:solidFill>
                <a:latin typeface="Meiryo UI" pitchFamily="50" charset="-128"/>
                <a:ea typeface="Meiryo UI" pitchFamily="50" charset="-128"/>
                <a:cs typeface="Meiryo UI" pitchFamily="50" charset="-128"/>
              </a:rPr>
              <a:t>(</a:t>
            </a:r>
            <a:r>
              <a:rPr lang="ja-JP" altLang="en-US" sz="1300" dirty="0" smtClean="0">
                <a:solidFill>
                  <a:schemeClr val="tx1"/>
                </a:solidFill>
                <a:latin typeface="Meiryo UI" pitchFamily="50" charset="-128"/>
                <a:ea typeface="Meiryo UI" pitchFamily="50" charset="-128"/>
                <a:cs typeface="Meiryo UI" pitchFamily="50" charset="-128"/>
              </a:rPr>
              <a:t>直接的な関与</a:t>
            </a:r>
            <a:r>
              <a:rPr lang="en-US" altLang="ja-JP" sz="1300" dirty="0" smtClean="0">
                <a:solidFill>
                  <a:schemeClr val="tx1"/>
                </a:solidFill>
                <a:latin typeface="Meiryo UI" pitchFamily="50" charset="-128"/>
                <a:ea typeface="Meiryo UI" pitchFamily="50" charset="-128"/>
                <a:cs typeface="Meiryo UI" pitchFamily="50" charset="-128"/>
              </a:rPr>
              <a:t>)</a:t>
            </a:r>
            <a:endParaRPr kumimoji="1" lang="ja-JP" altLang="en-US" sz="1300" dirty="0">
              <a:solidFill>
                <a:schemeClr val="tx1"/>
              </a:solidFill>
              <a:latin typeface="Meiryo UI" pitchFamily="50" charset="-128"/>
              <a:ea typeface="Meiryo UI" pitchFamily="50" charset="-128"/>
              <a:cs typeface="Meiryo UI" pitchFamily="50" charset="-128"/>
            </a:endParaRPr>
          </a:p>
        </p:txBody>
      </p:sp>
      <p:sp>
        <p:nvSpPr>
          <p:cNvPr id="157" name="角丸四角形吹き出し 156"/>
          <p:cNvSpPr/>
          <p:nvPr/>
        </p:nvSpPr>
        <p:spPr>
          <a:xfrm>
            <a:off x="7094104" y="1124745"/>
            <a:ext cx="1870384" cy="1008112"/>
          </a:xfrm>
          <a:prstGeom prst="wedgeRoundRectCallout">
            <a:avLst>
              <a:gd name="adj1" fmla="val -60969"/>
              <a:gd name="adj2" fmla="val -2712"/>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300" dirty="0" smtClean="0">
                <a:solidFill>
                  <a:schemeClr val="tx1"/>
                </a:solidFill>
                <a:latin typeface="Meiryo UI" pitchFamily="50" charset="-128"/>
                <a:ea typeface="Meiryo UI" pitchFamily="50" charset="-128"/>
                <a:cs typeface="Meiryo UI" pitchFamily="50" charset="-128"/>
              </a:rPr>
              <a:t>執行段階で、</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kumimoji="1" lang="ja-JP" altLang="en-US" sz="1300" dirty="0" smtClean="0">
                <a:solidFill>
                  <a:schemeClr val="tx1"/>
                </a:solidFill>
                <a:latin typeface="Meiryo UI" pitchFamily="50" charset="-128"/>
                <a:ea typeface="Meiryo UI" pitchFamily="50" charset="-128"/>
                <a:cs typeface="Meiryo UI" pitchFamily="50" charset="-128"/>
              </a:rPr>
              <a:t>議決予算の</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kumimoji="1" lang="ja-JP" altLang="en-US" sz="1300" dirty="0" smtClean="0">
                <a:solidFill>
                  <a:schemeClr val="tx1"/>
                </a:solidFill>
                <a:latin typeface="Meiryo UI" pitchFamily="50" charset="-128"/>
                <a:ea typeface="Meiryo UI" pitchFamily="50" charset="-128"/>
                <a:cs typeface="Meiryo UI" pitchFamily="50" charset="-128"/>
              </a:rPr>
              <a:t>範囲内において</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kumimoji="1" lang="ja-JP" altLang="en-US" sz="1300" dirty="0" smtClean="0">
                <a:solidFill>
                  <a:schemeClr val="tx1"/>
                </a:solidFill>
                <a:latin typeface="Meiryo UI" pitchFamily="50" charset="-128"/>
                <a:ea typeface="Meiryo UI" pitchFamily="50" charset="-128"/>
                <a:cs typeface="Meiryo UI" pitchFamily="50" charset="-128"/>
              </a:rPr>
              <a:t>裁量を発揮</a:t>
            </a:r>
            <a:endParaRPr kumimoji="1" lang="ja-JP" altLang="en-US" sz="1300" dirty="0">
              <a:solidFill>
                <a:schemeClr val="tx1"/>
              </a:solidFill>
              <a:latin typeface="Meiryo UI" pitchFamily="50" charset="-128"/>
              <a:ea typeface="Meiryo UI" pitchFamily="50" charset="-128"/>
              <a:cs typeface="Meiryo UI" pitchFamily="50" charset="-128"/>
            </a:endParaRPr>
          </a:p>
        </p:txBody>
      </p:sp>
      <p:grpSp>
        <p:nvGrpSpPr>
          <p:cNvPr id="2" name="グループ化 54"/>
          <p:cNvGrpSpPr/>
          <p:nvPr/>
        </p:nvGrpSpPr>
        <p:grpSpPr>
          <a:xfrm>
            <a:off x="3275856" y="5157192"/>
            <a:ext cx="1259632" cy="853909"/>
            <a:chOff x="3277681" y="5013176"/>
            <a:chExt cx="1259632" cy="853909"/>
          </a:xfrm>
        </p:grpSpPr>
        <p:sp>
          <p:nvSpPr>
            <p:cNvPr id="150" name="正方形/長方形 149"/>
            <p:cNvSpPr/>
            <p:nvPr/>
          </p:nvSpPr>
          <p:spPr>
            <a:xfrm>
              <a:off x="3277681" y="5700373"/>
              <a:ext cx="1259632" cy="1667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36000" tIns="0" rIns="36000" bIns="0" rtlCol="0" anchor="ctr">
              <a:spAutoFit/>
            </a:bodyPr>
            <a:lstStyle/>
            <a:p>
              <a:pPr algn="ctr">
                <a:lnSpc>
                  <a:spcPts val="1300"/>
                </a:lnSpc>
              </a:pPr>
              <a:r>
                <a:rPr lang="ja-JP" altLang="en-US" sz="1200" dirty="0">
                  <a:solidFill>
                    <a:schemeClr val="tx1"/>
                  </a:solidFill>
                  <a:latin typeface="Meiryo UI" pitchFamily="50" charset="-128"/>
                  <a:ea typeface="Meiryo UI" pitchFamily="50" charset="-128"/>
                  <a:cs typeface="Meiryo UI" pitchFamily="50" charset="-128"/>
                </a:rPr>
                <a:t>総合</a:t>
              </a:r>
              <a:r>
                <a:rPr lang="ja-JP" altLang="en-US" sz="1200" dirty="0" smtClean="0">
                  <a:solidFill>
                    <a:schemeClr val="tx1"/>
                  </a:solidFill>
                  <a:latin typeface="Meiryo UI" pitchFamily="50" charset="-128"/>
                  <a:ea typeface="Meiryo UI" pitchFamily="50" charset="-128"/>
                  <a:cs typeface="Meiryo UI" pitchFamily="50" charset="-128"/>
                </a:rPr>
                <a:t>区長</a:t>
              </a:r>
              <a:endParaRPr lang="en-US" altLang="ja-JP" sz="1200" dirty="0">
                <a:solidFill>
                  <a:schemeClr val="tx1"/>
                </a:solidFill>
                <a:latin typeface="Meiryo UI" pitchFamily="50" charset="-128"/>
                <a:ea typeface="Meiryo UI" pitchFamily="50" charset="-128"/>
                <a:cs typeface="Meiryo UI" pitchFamily="50" charset="-128"/>
              </a:endParaRPr>
            </a:p>
          </p:txBody>
        </p:sp>
        <p:grpSp>
          <p:nvGrpSpPr>
            <p:cNvPr id="3" name="グループ化 61"/>
            <p:cNvGrpSpPr/>
            <p:nvPr/>
          </p:nvGrpSpPr>
          <p:grpSpPr>
            <a:xfrm>
              <a:off x="3707904" y="5013176"/>
              <a:ext cx="372458" cy="613721"/>
              <a:chOff x="3707902" y="5013176"/>
              <a:chExt cx="372458" cy="613721"/>
            </a:xfrm>
          </p:grpSpPr>
          <p:sp>
            <p:nvSpPr>
              <p:cNvPr id="60" name="二等辺三角形 59"/>
              <p:cNvSpPr/>
              <p:nvPr/>
            </p:nvSpPr>
            <p:spPr>
              <a:xfrm>
                <a:off x="3707902" y="5283554"/>
                <a:ext cx="365761" cy="34334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ローチャート : 結合子 60"/>
              <p:cNvSpPr/>
              <p:nvPr/>
            </p:nvSpPr>
            <p:spPr>
              <a:xfrm>
                <a:off x="3707904" y="5013176"/>
                <a:ext cx="372456" cy="405568"/>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4" name="グループ化 62"/>
          <p:cNvGrpSpPr/>
          <p:nvPr/>
        </p:nvGrpSpPr>
        <p:grpSpPr>
          <a:xfrm>
            <a:off x="1043608" y="5013176"/>
            <a:ext cx="1080120" cy="864096"/>
            <a:chOff x="1043608" y="5085184"/>
            <a:chExt cx="1080120" cy="864096"/>
          </a:xfrm>
        </p:grpSpPr>
        <p:grpSp>
          <p:nvGrpSpPr>
            <p:cNvPr id="5" name="グループ化 107"/>
            <p:cNvGrpSpPr/>
            <p:nvPr/>
          </p:nvGrpSpPr>
          <p:grpSpPr>
            <a:xfrm>
              <a:off x="1751272" y="5085184"/>
              <a:ext cx="372456" cy="613721"/>
              <a:chOff x="827584" y="404664"/>
              <a:chExt cx="1080120" cy="1634480"/>
            </a:xfrm>
          </p:grpSpPr>
          <p:sp>
            <p:nvSpPr>
              <p:cNvPr id="51" name="二等辺三角形 50"/>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ローチャート : 結合子 51"/>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114"/>
            <p:cNvGrpSpPr/>
            <p:nvPr/>
          </p:nvGrpSpPr>
          <p:grpSpPr>
            <a:xfrm>
              <a:off x="1397440" y="5085184"/>
              <a:ext cx="372456" cy="613721"/>
              <a:chOff x="827584" y="404664"/>
              <a:chExt cx="1080120" cy="1634480"/>
            </a:xfrm>
          </p:grpSpPr>
          <p:sp>
            <p:nvSpPr>
              <p:cNvPr id="49" name="二等辺三角形 48"/>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ローチャート : 結合子 49"/>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7" name="二等辺三角形 46"/>
            <p:cNvSpPr/>
            <p:nvPr/>
          </p:nvSpPr>
          <p:spPr>
            <a:xfrm>
              <a:off x="1633327" y="5605937"/>
              <a:ext cx="365761" cy="34334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ローチャート : 結合子 47"/>
            <p:cNvSpPr/>
            <p:nvPr/>
          </p:nvSpPr>
          <p:spPr>
            <a:xfrm>
              <a:off x="1633327" y="5335559"/>
              <a:ext cx="372456" cy="405568"/>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111"/>
            <p:cNvGrpSpPr/>
            <p:nvPr/>
          </p:nvGrpSpPr>
          <p:grpSpPr>
            <a:xfrm>
              <a:off x="1043608" y="5085184"/>
              <a:ext cx="372456" cy="613721"/>
              <a:chOff x="827584" y="404664"/>
              <a:chExt cx="1080120" cy="1634480"/>
            </a:xfrm>
          </p:grpSpPr>
          <p:sp>
            <p:nvSpPr>
              <p:cNvPr id="45" name="二等辺三角形 44"/>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ローチャート : 結合子 45"/>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 name="グループ化 117"/>
            <p:cNvGrpSpPr/>
            <p:nvPr/>
          </p:nvGrpSpPr>
          <p:grpSpPr>
            <a:xfrm>
              <a:off x="1279496" y="5335559"/>
              <a:ext cx="372456" cy="613721"/>
              <a:chOff x="827584" y="404664"/>
              <a:chExt cx="1080120" cy="1634480"/>
            </a:xfrm>
          </p:grpSpPr>
          <p:sp>
            <p:nvSpPr>
              <p:cNvPr id="43" name="二等辺三角形 42"/>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ローチャート : 結合子 4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54" name="角丸四角形 53"/>
          <p:cNvSpPr/>
          <p:nvPr/>
        </p:nvSpPr>
        <p:spPr>
          <a:xfrm>
            <a:off x="1115616" y="5949280"/>
            <a:ext cx="1080120" cy="284749"/>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36000" rIns="0" bIns="36000" rtlCol="0" anchor="ctr">
            <a:spAutoFit/>
          </a:bodyP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住 民</a:t>
            </a:r>
            <a:endParaRPr kumimoji="1" lang="ja-JP" altLang="en-US" sz="1200" b="1" dirty="0">
              <a:solidFill>
                <a:schemeClr val="tx1"/>
              </a:solidFill>
              <a:latin typeface="Meiryo UI" pitchFamily="50" charset="-128"/>
              <a:ea typeface="Meiryo UI" pitchFamily="50" charset="-128"/>
              <a:cs typeface="Meiryo UI" pitchFamily="50" charset="-128"/>
            </a:endParaRPr>
          </a:p>
        </p:txBody>
      </p:sp>
      <p:sp>
        <p:nvSpPr>
          <p:cNvPr id="58" name="正方形/長方形 27"/>
          <p:cNvSpPr>
            <a:spLocks noChangeArrowheads="1"/>
          </p:cNvSpPr>
          <p:nvPr/>
        </p:nvSpPr>
        <p:spPr bwMode="auto">
          <a:xfrm>
            <a:off x="8100392" y="-1289"/>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55" name="大かっこ 54"/>
          <p:cNvSpPr/>
          <p:nvPr/>
        </p:nvSpPr>
        <p:spPr>
          <a:xfrm>
            <a:off x="179512" y="3284984"/>
            <a:ext cx="1728192" cy="648072"/>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Tree>
    <p:extLst>
      <p:ext uri="{BB962C8B-B14F-4D97-AF65-F5344CB8AC3E}">
        <p14:creationId xmlns="" xmlns:p14="http://schemas.microsoft.com/office/powerpoint/2010/main" val="1261512061"/>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矢印: 右 7"/>
          <p:cNvSpPr/>
          <p:nvPr/>
        </p:nvSpPr>
        <p:spPr>
          <a:xfrm rot="5400000">
            <a:off x="4002054" y="3127223"/>
            <a:ext cx="432048" cy="1512168"/>
          </a:xfrm>
          <a:prstGeom prst="rightArrow">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0" y="-1416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r>
              <a:rPr lang="ja-JP" altLang="en-US" sz="2000" b="1" dirty="0">
                <a:solidFill>
                  <a:prstClr val="black"/>
                </a:solidFill>
                <a:latin typeface="Meiryo UI" pitchFamily="50" charset="-128"/>
                <a:ea typeface="Meiryo UI" pitchFamily="50" charset="-128"/>
                <a:cs typeface="Meiryo UI" pitchFamily="50" charset="-128"/>
              </a:rPr>
              <a:t>３</a:t>
            </a:r>
            <a:r>
              <a:rPr lang="ja-JP" altLang="en-US" sz="2000" b="1" dirty="0" smtClean="0">
                <a:solidFill>
                  <a:prstClr val="black"/>
                </a:solidFill>
                <a:latin typeface="Meiryo UI" pitchFamily="50" charset="-128"/>
                <a:ea typeface="Meiryo UI" pitchFamily="50" charset="-128"/>
                <a:cs typeface="Meiryo UI" pitchFamily="50" charset="-128"/>
              </a:rPr>
              <a:t>　</a:t>
            </a:r>
            <a:r>
              <a:rPr lang="ja-JP" altLang="en-US" sz="2000" b="1" dirty="0" smtClean="0">
                <a:solidFill>
                  <a:schemeClr val="tx1"/>
                </a:solidFill>
                <a:latin typeface="Meiryo UI" pitchFamily="50" charset="-128"/>
                <a:ea typeface="Meiryo UI" pitchFamily="50" charset="-128"/>
                <a:cs typeface="Meiryo UI" pitchFamily="50" charset="-128"/>
              </a:rPr>
              <a:t>総合区長の予算意見具申権の具体化</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7" name="テキスト ボックス 16"/>
          <p:cNvSpPr txBox="1"/>
          <p:nvPr/>
        </p:nvSpPr>
        <p:spPr>
          <a:xfrm>
            <a:off x="-121196" y="476672"/>
            <a:ext cx="699745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（１）住民ニーズを市政・区政に的確に反映</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149626" y="1070155"/>
            <a:ext cx="8921803" cy="1058896"/>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indent="-95250">
              <a:lnSpc>
                <a:spcPts val="24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総合区長の「予算意見具申権」が法定化されたことを受け、住民ニーズを把握する総合区長が</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7800" indent="-95250">
              <a:lnSpc>
                <a:spcPts val="24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市長・副市長と意見交換する仕組みを整備</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7800" indent="-95250">
              <a:lnSpc>
                <a:spcPts val="24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住民に密接に関わる各局所管の事務も意見具申の対象</a:t>
            </a:r>
            <a:endParaRPr lang="en-US" altLang="ja-JP" sz="1600" u="sng" dirty="0" smtClean="0">
              <a:solidFill>
                <a:srgbClr val="FF0000"/>
              </a:solidFill>
              <a:latin typeface="Meiryo UI" panose="020B0604030504040204" pitchFamily="50" charset="-128"/>
              <a:ea typeface="Meiryo UI" panose="020B0604030504040204" pitchFamily="50" charset="-128"/>
              <a:cs typeface="メイリオ" pitchFamily="50" charset="-128"/>
            </a:endParaRPr>
          </a:p>
        </p:txBody>
      </p:sp>
      <p:sp>
        <p:nvSpPr>
          <p:cNvPr id="19" name="ホームベース 18"/>
          <p:cNvSpPr/>
          <p:nvPr/>
        </p:nvSpPr>
        <p:spPr>
          <a:xfrm>
            <a:off x="145937" y="885371"/>
            <a:ext cx="1191612" cy="264837"/>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b="1" dirty="0" smtClean="0">
                <a:solidFill>
                  <a:prstClr val="black"/>
                </a:solidFill>
                <a:latin typeface="Meiryo UI" pitchFamily="50" charset="-128"/>
                <a:ea typeface="Meiryo UI" pitchFamily="50" charset="-128"/>
                <a:cs typeface="Meiryo UI" pitchFamily="50" charset="-128"/>
              </a:rPr>
              <a:t>  考え方</a:t>
            </a:r>
            <a:endParaRPr lang="en-US" altLang="ja-JP" b="1" dirty="0">
              <a:solidFill>
                <a:prstClr val="black"/>
              </a:solidFill>
              <a:latin typeface="Meiryo UI" pitchFamily="50" charset="-128"/>
              <a:ea typeface="Meiryo UI" pitchFamily="50" charset="-128"/>
              <a:cs typeface="Meiryo UI" pitchFamily="50" charset="-128"/>
            </a:endParaRPr>
          </a:p>
        </p:txBody>
      </p:sp>
      <p:sp>
        <p:nvSpPr>
          <p:cNvPr id="20" name="二等辺三角形 19"/>
          <p:cNvSpPr/>
          <p:nvPr/>
        </p:nvSpPr>
        <p:spPr>
          <a:xfrm flipV="1">
            <a:off x="850613" y="2231376"/>
            <a:ext cx="6696743" cy="227862"/>
          </a:xfrm>
          <a:prstGeom prst="triangle">
            <a:avLst>
              <a:gd name="adj" fmla="val 52048"/>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21" name="正方形/長方形 20"/>
          <p:cNvSpPr/>
          <p:nvPr/>
        </p:nvSpPr>
        <p:spPr>
          <a:xfrm>
            <a:off x="150954" y="2746625"/>
            <a:ext cx="8905959" cy="3400424"/>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61938" indent="-261938">
              <a:lnSpc>
                <a:spcPct val="150000"/>
              </a:lnSpc>
            </a:pPr>
            <a:r>
              <a:rPr lang="ja-JP" altLang="en-US" sz="1600" b="1" dirty="0" smtClean="0">
                <a:solidFill>
                  <a:schemeClr val="tx1"/>
                </a:solidFill>
                <a:latin typeface="Meiryo UI" pitchFamily="50" charset="-128"/>
                <a:ea typeface="Meiryo UI" pitchFamily="50" charset="-128"/>
                <a:cs typeface="Meiryo UI" pitchFamily="50" charset="-128"/>
              </a:rPr>
              <a:t> ◆　予算編成に先立つ方針策定プロセスからの参画</a:t>
            </a:r>
            <a:endParaRPr lang="en-US" altLang="ja-JP" sz="1600" b="1"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ja-JP" altLang="en-US" sz="1600" b="1" dirty="0" smtClean="0">
                <a:solidFill>
                  <a:schemeClr val="tx1"/>
                </a:solidFill>
                <a:latin typeface="Meiryo UI" pitchFamily="50" charset="-128"/>
                <a:ea typeface="Meiryo UI" pitchFamily="50" charset="-128"/>
                <a:cs typeface="Meiryo UI" pitchFamily="50" charset="-128"/>
              </a:rPr>
              <a:t>　　○　サマーレビュー（仮称）の設定</a:t>
            </a:r>
            <a:endParaRPr lang="en-US" altLang="ja-JP" sz="1600" b="1"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ja-JP" altLang="en-US" sz="1400" dirty="0" smtClean="0">
                <a:solidFill>
                  <a:schemeClr val="tx1"/>
                </a:solidFill>
                <a:latin typeface="Meiryo UI" pitchFamily="50" charset="-128"/>
                <a:ea typeface="Meiryo UI" pitchFamily="50" charset="-128"/>
                <a:cs typeface="Meiryo UI" pitchFamily="50" charset="-128"/>
              </a:rPr>
              <a:t>      　　　　　</a:t>
            </a:r>
            <a:endParaRPr lang="en-US" altLang="ja-JP" sz="1400"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a:t>
            </a:r>
            <a:endParaRPr lang="en-US" altLang="ja-JP" sz="1400"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endParaRPr lang="en-US" altLang="ja-JP" sz="1400"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ja-JP" altLang="en-US" sz="1400" dirty="0" smtClean="0">
                <a:solidFill>
                  <a:schemeClr val="tx1"/>
                </a:solidFill>
                <a:latin typeface="Meiryo UI" pitchFamily="50" charset="-128"/>
                <a:ea typeface="Meiryo UI" pitchFamily="50" charset="-128"/>
                <a:cs typeface="Meiryo UI" pitchFamily="50" charset="-128"/>
              </a:rPr>
              <a:t>　</a:t>
            </a:r>
            <a:r>
              <a:rPr lang="ja-JP" altLang="en-US" sz="1600" dirty="0" smtClean="0">
                <a:solidFill>
                  <a:schemeClr val="tx1"/>
                </a:solidFill>
                <a:latin typeface="Meiryo UI" pitchFamily="50" charset="-128"/>
                <a:ea typeface="Meiryo UI" pitchFamily="50" charset="-128"/>
                <a:cs typeface="Meiryo UI" pitchFamily="50" charset="-128"/>
              </a:rPr>
              <a:t>　○　</a:t>
            </a:r>
            <a:r>
              <a:rPr lang="ja-JP" altLang="en-US" sz="1600" b="1" dirty="0" smtClean="0">
                <a:solidFill>
                  <a:schemeClr val="tx1"/>
                </a:solidFill>
                <a:latin typeface="Meiryo UI" pitchFamily="50" charset="-128"/>
                <a:ea typeface="Meiryo UI" pitchFamily="50" charset="-128"/>
                <a:cs typeface="Meiryo UI" pitchFamily="50" charset="-128"/>
              </a:rPr>
              <a:t>戦略会議など方針策定の場への直接参画</a:t>
            </a:r>
            <a:endParaRPr lang="en-US" altLang="ja-JP" sz="1600" b="1" dirty="0" smtClean="0">
              <a:solidFill>
                <a:schemeClr val="tx1"/>
              </a:solidFill>
              <a:latin typeface="Meiryo UI" pitchFamily="50" charset="-128"/>
              <a:ea typeface="Meiryo UI" pitchFamily="50" charset="-128"/>
              <a:cs typeface="Meiryo UI" pitchFamily="50" charset="-128"/>
            </a:endParaRPr>
          </a:p>
          <a:p>
            <a:pPr marL="261938" indent="-261938">
              <a:lnSpc>
                <a:spcPct val="150000"/>
              </a:lnSpc>
            </a:pPr>
            <a:endParaRPr lang="en-US" altLang="ja-JP" sz="1600" b="1"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endParaRPr lang="en-US" altLang="ja-JP" sz="1400" b="1"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en-US" altLang="ja-JP" sz="1400" b="1" dirty="0" smtClean="0">
                <a:solidFill>
                  <a:schemeClr val="tx1"/>
                </a:solidFill>
                <a:latin typeface="Meiryo UI" pitchFamily="50" charset="-128"/>
                <a:ea typeface="Meiryo UI" pitchFamily="50" charset="-128"/>
                <a:cs typeface="Meiryo UI" pitchFamily="50" charset="-128"/>
              </a:rPr>
              <a:t>  </a:t>
            </a:r>
            <a:r>
              <a:rPr lang="ja-JP" altLang="en-US" sz="1600" b="1" dirty="0" smtClean="0">
                <a:solidFill>
                  <a:schemeClr val="tx1"/>
                </a:solidFill>
                <a:latin typeface="Meiryo UI" pitchFamily="50" charset="-128"/>
                <a:ea typeface="Meiryo UI" pitchFamily="50" charset="-128"/>
                <a:cs typeface="Meiryo UI" pitchFamily="50" charset="-128"/>
              </a:rPr>
              <a:t>◆　予算編成段階の関与</a:t>
            </a:r>
            <a:endParaRPr lang="en-US" altLang="ja-JP" sz="1600" b="1"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endParaRPr lang="en-US" altLang="ja-JP" sz="1400" u="sng" dirty="0" smtClean="0">
              <a:solidFill>
                <a:srgbClr val="FF0000"/>
              </a:solidFill>
              <a:latin typeface="Meiryo UI" pitchFamily="50" charset="-128"/>
              <a:ea typeface="Meiryo UI" pitchFamily="50" charset="-128"/>
              <a:cs typeface="Meiryo UI" pitchFamily="50" charset="-128"/>
            </a:endParaRPr>
          </a:p>
          <a:p>
            <a:pPr marL="261938" indent="-261938">
              <a:lnSpc>
                <a:spcPts val="2200"/>
              </a:lnSpc>
            </a:pP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22" name="ホームベース 21"/>
          <p:cNvSpPr/>
          <p:nvPr/>
        </p:nvSpPr>
        <p:spPr>
          <a:xfrm>
            <a:off x="152747" y="2534604"/>
            <a:ext cx="2022664" cy="280842"/>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b="1" dirty="0" smtClean="0">
                <a:solidFill>
                  <a:prstClr val="black"/>
                </a:solidFill>
                <a:latin typeface="Meiryo UI" pitchFamily="50" charset="-128"/>
                <a:ea typeface="Meiryo UI" pitchFamily="50" charset="-128"/>
                <a:cs typeface="Meiryo UI" pitchFamily="50" charset="-128"/>
              </a:rPr>
              <a:t>  総合区設置後</a:t>
            </a:r>
            <a:endParaRPr lang="en-US" altLang="ja-JP" b="1" dirty="0">
              <a:solidFill>
                <a:prstClr val="black"/>
              </a:solidFill>
              <a:latin typeface="Meiryo UI" pitchFamily="50" charset="-128"/>
              <a:ea typeface="Meiryo UI" pitchFamily="50" charset="-128"/>
              <a:cs typeface="Meiryo UI" pitchFamily="50" charset="-128"/>
            </a:endParaRPr>
          </a:p>
        </p:txBody>
      </p:sp>
      <p:sp>
        <p:nvSpPr>
          <p:cNvPr id="24" name="角丸四角形 23"/>
          <p:cNvSpPr/>
          <p:nvPr/>
        </p:nvSpPr>
        <p:spPr>
          <a:xfrm>
            <a:off x="1247397" y="6326126"/>
            <a:ext cx="6926424" cy="420914"/>
          </a:xfrm>
          <a:prstGeom prst="roundRect">
            <a:avLst/>
          </a:prstGeom>
          <a:solidFill>
            <a:schemeClr val="bg1"/>
          </a:solidFill>
          <a:ln>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4625"/>
            <a:r>
              <a:rPr lang="ja-JP" altLang="en-US" sz="1600" b="1" dirty="0" smtClean="0">
                <a:solidFill>
                  <a:schemeClr val="tx1"/>
                </a:solidFill>
                <a:latin typeface="Meiryo UI" pitchFamily="50" charset="-128"/>
                <a:ea typeface="Meiryo UI" pitchFamily="50" charset="-128"/>
                <a:cs typeface="Meiryo UI" pitchFamily="50" charset="-128"/>
              </a:rPr>
              <a:t>市全体の</a:t>
            </a:r>
            <a:r>
              <a:rPr lang="ja-JP" altLang="en-US" sz="1600" b="1" smtClean="0">
                <a:solidFill>
                  <a:schemeClr val="tx1"/>
                </a:solidFill>
                <a:latin typeface="Meiryo UI" pitchFamily="50" charset="-128"/>
                <a:ea typeface="Meiryo UI" pitchFamily="50" charset="-128"/>
                <a:cs typeface="Meiryo UI" pitchFamily="50" charset="-128"/>
              </a:rPr>
              <a:t>施策の一体性を</a:t>
            </a:r>
            <a:r>
              <a:rPr lang="ja-JP" altLang="en-US" sz="1600" b="1" dirty="0" smtClean="0">
                <a:solidFill>
                  <a:schemeClr val="tx1"/>
                </a:solidFill>
                <a:latin typeface="Meiryo UI" pitchFamily="50" charset="-128"/>
                <a:ea typeface="Meiryo UI" pitchFamily="50" charset="-128"/>
                <a:cs typeface="Meiryo UI" pitchFamily="50" charset="-128"/>
              </a:rPr>
              <a:t>確保・継続しつつ、住民ニーズを市政・区政に反映</a:t>
            </a:r>
            <a:endParaRPr lang="ja-JP" altLang="en-US" sz="1600" b="1" dirty="0">
              <a:solidFill>
                <a:schemeClr val="tx1"/>
              </a:solidFill>
              <a:latin typeface="Meiryo UI" pitchFamily="50" charset="-128"/>
              <a:ea typeface="Meiryo UI" pitchFamily="50" charset="-128"/>
              <a:cs typeface="Meiryo UI" pitchFamily="50" charset="-128"/>
            </a:endParaRPr>
          </a:p>
        </p:txBody>
      </p:sp>
      <p:sp>
        <p:nvSpPr>
          <p:cNvPr id="25" name="二等辺三角形 24"/>
          <p:cNvSpPr/>
          <p:nvPr/>
        </p:nvSpPr>
        <p:spPr>
          <a:xfrm rot="16200000" flipV="1">
            <a:off x="774585" y="6403195"/>
            <a:ext cx="365025" cy="259028"/>
          </a:xfrm>
          <a:prstGeom prst="triangle">
            <a:avLst>
              <a:gd name="adj" fmla="val 52048"/>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23" name="正方形/長方形 22"/>
          <p:cNvSpPr/>
          <p:nvPr/>
        </p:nvSpPr>
        <p:spPr>
          <a:xfrm>
            <a:off x="849288" y="4540699"/>
            <a:ext cx="6494488" cy="561550"/>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1938" indent="-261938">
              <a:lnSpc>
                <a:spcPts val="2200"/>
              </a:lnSpc>
            </a:pPr>
            <a:r>
              <a:rPr lang="ja-JP" altLang="en-US" sz="1300" dirty="0" smtClean="0">
                <a:solidFill>
                  <a:schemeClr val="tx1"/>
                </a:solidFill>
                <a:latin typeface="Meiryo UI" pitchFamily="50" charset="-128"/>
                <a:ea typeface="Meiryo UI" pitchFamily="50" charset="-128"/>
                <a:cs typeface="Meiryo UI" pitchFamily="50" charset="-128"/>
              </a:rPr>
              <a:t>・　「市政運営の基本的な考え方」「予算編成方針」の策定議論に総合区長が直接参画</a:t>
            </a:r>
            <a:endParaRPr lang="en-US" altLang="ja-JP" sz="1300"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ja-JP" altLang="en-US" sz="1300" dirty="0" smtClean="0">
                <a:solidFill>
                  <a:schemeClr val="tx1"/>
                </a:solidFill>
                <a:latin typeface="Meiryo UI" pitchFamily="50" charset="-128"/>
                <a:ea typeface="Meiryo UI" pitchFamily="50" charset="-128"/>
                <a:cs typeface="Meiryo UI" pitchFamily="50" charset="-128"/>
              </a:rPr>
              <a:t>・　住民ニーズを発信しつつ、市政の現状・課題やめざす姿について市長・副市長と認識を共有</a:t>
            </a:r>
            <a:endParaRPr lang="en-US" altLang="ja-JP" sz="1300" dirty="0" smtClean="0">
              <a:solidFill>
                <a:schemeClr val="tx1"/>
              </a:solidFill>
              <a:latin typeface="Meiryo UI" pitchFamily="50" charset="-128"/>
              <a:ea typeface="Meiryo UI" pitchFamily="50" charset="-128"/>
              <a:cs typeface="Meiryo UI" pitchFamily="50" charset="-128"/>
            </a:endParaRPr>
          </a:p>
        </p:txBody>
      </p:sp>
      <p:sp>
        <p:nvSpPr>
          <p:cNvPr id="26" name="正方形/長方形 25"/>
          <p:cNvSpPr/>
          <p:nvPr/>
        </p:nvSpPr>
        <p:spPr>
          <a:xfrm>
            <a:off x="849287" y="5486405"/>
            <a:ext cx="8106027" cy="561550"/>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200"/>
              </a:lnSpc>
            </a:pPr>
            <a:r>
              <a:rPr lang="ja-JP" altLang="en-US" sz="1400" dirty="0" smtClean="0">
                <a:solidFill>
                  <a:schemeClr val="tx1"/>
                </a:solidFill>
                <a:latin typeface="Meiryo UI" pitchFamily="50" charset="-128"/>
                <a:ea typeface="Meiryo UI" pitchFamily="50" charset="-128"/>
                <a:cs typeface="Meiryo UI" pitchFamily="50" charset="-128"/>
              </a:rPr>
              <a:t>・　総合区予算の要求内容について、市長に直接説明する場を設定</a:t>
            </a:r>
            <a:endParaRPr lang="en-US" altLang="ja-JP" sz="1400" dirty="0" smtClean="0">
              <a:solidFill>
                <a:schemeClr val="tx1"/>
              </a:solidFill>
              <a:latin typeface="Meiryo UI" pitchFamily="50" charset="-128"/>
              <a:ea typeface="Meiryo UI" pitchFamily="50" charset="-128"/>
              <a:cs typeface="Meiryo UI" pitchFamily="50" charset="-128"/>
            </a:endParaRPr>
          </a:p>
          <a:p>
            <a:pPr>
              <a:lnSpc>
                <a:spcPts val="2200"/>
              </a:lnSpc>
            </a:pPr>
            <a:r>
              <a:rPr lang="ja-JP" altLang="en-US" sz="1400" dirty="0" smtClean="0">
                <a:solidFill>
                  <a:schemeClr val="tx1"/>
                </a:solidFill>
                <a:latin typeface="Meiryo UI" pitchFamily="50" charset="-128"/>
                <a:ea typeface="Meiryo UI" pitchFamily="50" charset="-128"/>
                <a:cs typeface="Meiryo UI" pitchFamily="50" charset="-128"/>
              </a:rPr>
              <a:t>・　</a:t>
            </a:r>
            <a:r>
              <a:rPr lang="ja-JP" altLang="en-US" sz="1400" spc="-70" dirty="0" smtClean="0">
                <a:solidFill>
                  <a:schemeClr val="tx1"/>
                </a:solidFill>
                <a:latin typeface="Meiryo UI" pitchFamily="50" charset="-128"/>
                <a:ea typeface="Meiryo UI" pitchFamily="50" charset="-128"/>
                <a:cs typeface="Meiryo UI" pitchFamily="50" charset="-128"/>
              </a:rPr>
              <a:t>予算編成過程で、市長や副市長（各局）と意見交換を行い、総合区の取組内容を総合区予算案としてとりまとめ</a:t>
            </a:r>
            <a:endParaRPr lang="en-US" altLang="ja-JP" sz="1400" spc="-70" dirty="0" smtClean="0">
              <a:solidFill>
                <a:schemeClr val="tx1"/>
              </a:solidFill>
              <a:latin typeface="Meiryo UI" pitchFamily="50" charset="-128"/>
              <a:ea typeface="Meiryo UI" pitchFamily="50" charset="-128"/>
              <a:cs typeface="Meiryo UI" pitchFamily="50" charset="-128"/>
            </a:endParaRPr>
          </a:p>
        </p:txBody>
      </p:sp>
      <p:sp>
        <p:nvSpPr>
          <p:cNvPr id="27" name="大かっこ 26"/>
          <p:cNvSpPr/>
          <p:nvPr/>
        </p:nvSpPr>
        <p:spPr>
          <a:xfrm>
            <a:off x="1557338" y="3841626"/>
            <a:ext cx="5400675" cy="342900"/>
          </a:xfrm>
          <a:prstGeom prst="bracketPair">
            <a:avLst>
              <a:gd name="adj" fmla="val 16667"/>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1938" indent="-261938">
              <a:lnSpc>
                <a:spcPts val="2200"/>
              </a:lnSpc>
            </a:pPr>
            <a:endParaRPr kumimoji="1" lang="ja-JP" altLang="en-US" sz="1200" dirty="0"/>
          </a:p>
        </p:txBody>
      </p:sp>
      <p:sp>
        <p:nvSpPr>
          <p:cNvPr id="28" name="正方形/長方形 27"/>
          <p:cNvSpPr/>
          <p:nvPr/>
        </p:nvSpPr>
        <p:spPr>
          <a:xfrm>
            <a:off x="849288" y="3432424"/>
            <a:ext cx="5694388" cy="385761"/>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1938" indent="-261938">
              <a:lnSpc>
                <a:spcPts val="2200"/>
              </a:lnSpc>
            </a:pPr>
            <a:r>
              <a:rPr lang="ja-JP" altLang="en-US" sz="1300" dirty="0" smtClean="0">
                <a:solidFill>
                  <a:schemeClr val="tx1"/>
                </a:solidFill>
                <a:latin typeface="Meiryo UI" pitchFamily="50" charset="-128"/>
                <a:ea typeface="Meiryo UI" pitchFamily="50" charset="-128"/>
                <a:cs typeface="Meiryo UI" pitchFamily="50" charset="-128"/>
              </a:rPr>
              <a:t>・　次年度の予算編成に向け、住民ニーズをもとに市長・副市長と幅広く意見交換</a:t>
            </a:r>
            <a:endParaRPr lang="en-US" altLang="ja-JP" sz="1300" dirty="0" smtClean="0">
              <a:solidFill>
                <a:schemeClr val="tx1"/>
              </a:solidFill>
              <a:latin typeface="Meiryo UI" pitchFamily="50" charset="-128"/>
              <a:ea typeface="Meiryo UI" pitchFamily="50" charset="-128"/>
              <a:cs typeface="Meiryo UI" pitchFamily="50" charset="-128"/>
            </a:endParaRPr>
          </a:p>
        </p:txBody>
      </p:sp>
      <p:sp>
        <p:nvSpPr>
          <p:cNvPr id="30" name="正方形/長方形 29"/>
          <p:cNvSpPr/>
          <p:nvPr/>
        </p:nvSpPr>
        <p:spPr>
          <a:xfrm>
            <a:off x="1725961" y="3770189"/>
            <a:ext cx="6228133" cy="47833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1938" indent="-261938"/>
            <a:r>
              <a:rPr lang="ja-JP" altLang="en-US" sz="1000" dirty="0" smtClean="0">
                <a:solidFill>
                  <a:schemeClr val="tx1"/>
                </a:solidFill>
                <a:latin typeface="Meiryo UI" pitchFamily="50" charset="-128"/>
                <a:ea typeface="Meiryo UI" pitchFamily="50" charset="-128"/>
                <a:cs typeface="Meiryo UI" pitchFamily="50" charset="-128"/>
              </a:rPr>
              <a:t>サマーレビュー（仮称）の想定テーマ　</a:t>
            </a:r>
            <a:endParaRPr lang="en-US" altLang="ja-JP" sz="1000" dirty="0" smtClean="0">
              <a:solidFill>
                <a:schemeClr val="tx1"/>
              </a:solidFill>
              <a:latin typeface="Meiryo UI" pitchFamily="50" charset="-128"/>
              <a:ea typeface="Meiryo UI" pitchFamily="50" charset="-128"/>
              <a:cs typeface="Meiryo UI" pitchFamily="50" charset="-128"/>
            </a:endParaRPr>
          </a:p>
          <a:p>
            <a:pPr marL="261938" indent="-261938"/>
            <a:r>
              <a:rPr lang="ja-JP" altLang="en-US" sz="1000" dirty="0" smtClean="0">
                <a:solidFill>
                  <a:schemeClr val="tx1"/>
                </a:solidFill>
                <a:latin typeface="Meiryo UI" pitchFamily="50" charset="-128"/>
                <a:ea typeface="Meiryo UI" pitchFamily="50" charset="-128"/>
                <a:cs typeface="Meiryo UI" pitchFamily="50" charset="-128"/>
              </a:rPr>
              <a:t>⇒　住民ニーズを踏まえた総合区の現状と課題、次年度の市政運営や予算編成に向けた意見等</a:t>
            </a:r>
            <a:endParaRPr kumimoji="1" lang="ja-JP" altLang="en-US" sz="1000" dirty="0"/>
          </a:p>
        </p:txBody>
      </p:sp>
      <p:sp>
        <p:nvSpPr>
          <p:cNvPr id="29" name="正方形/長方形 27"/>
          <p:cNvSpPr>
            <a:spLocks noChangeArrowheads="1"/>
          </p:cNvSpPr>
          <p:nvPr/>
        </p:nvSpPr>
        <p:spPr bwMode="auto">
          <a:xfrm>
            <a:off x="8100392"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261544897"/>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右矢印 102"/>
          <p:cNvSpPr/>
          <p:nvPr/>
        </p:nvSpPr>
        <p:spPr>
          <a:xfrm rot="5400000">
            <a:off x="6012160" y="1875497"/>
            <a:ext cx="216024" cy="36004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2" name="直線矢印コネクタ 131"/>
          <p:cNvCxnSpPr/>
          <p:nvPr/>
        </p:nvCxnSpPr>
        <p:spPr>
          <a:xfrm>
            <a:off x="6156176" y="5495302"/>
            <a:ext cx="0" cy="504056"/>
          </a:xfrm>
          <a:prstGeom prst="straightConnector1">
            <a:avLst/>
          </a:prstGeom>
          <a:ln w="31750">
            <a:tailEnd type="none"/>
          </a:ln>
        </p:spPr>
        <p:style>
          <a:lnRef idx="1">
            <a:schemeClr val="accent1"/>
          </a:lnRef>
          <a:fillRef idx="0">
            <a:schemeClr val="accent1"/>
          </a:fillRef>
          <a:effectRef idx="0">
            <a:schemeClr val="accent1"/>
          </a:effectRef>
          <a:fontRef idx="minor">
            <a:schemeClr val="tx1"/>
          </a:fontRef>
        </p:style>
      </p:cxnSp>
      <p:graphicFrame>
        <p:nvGraphicFramePr>
          <p:cNvPr id="11" name="表 10"/>
          <p:cNvGraphicFramePr>
            <a:graphicFrameLocks noGrp="1"/>
          </p:cNvGraphicFramePr>
          <p:nvPr/>
        </p:nvGraphicFramePr>
        <p:xfrm>
          <a:off x="827584" y="858440"/>
          <a:ext cx="7416824" cy="5416853"/>
        </p:xfrm>
        <a:graphic>
          <a:graphicData uri="http://schemas.openxmlformats.org/drawingml/2006/table">
            <a:tbl>
              <a:tblPr firstRow="1" bandRow="1">
                <a:tableStyleId>{5A111915-BE36-4E01-A7E5-04B1672EAD32}</a:tableStyleId>
              </a:tblPr>
              <a:tblGrid>
                <a:gridCol w="3456384">
                  <a:extLst>
                    <a:ext uri="{9D8B030D-6E8A-4147-A177-3AD203B41FA5}">
                      <a16:colId xmlns="" xmlns:a16="http://schemas.microsoft.com/office/drawing/2014/main" val="20000"/>
                    </a:ext>
                  </a:extLst>
                </a:gridCol>
                <a:gridCol w="3960440">
                  <a:extLst>
                    <a:ext uri="{9D8B030D-6E8A-4147-A177-3AD203B41FA5}">
                      <a16:colId xmlns="" xmlns:a16="http://schemas.microsoft.com/office/drawing/2014/main" val="20001"/>
                    </a:ext>
                  </a:extLst>
                </a:gridCol>
              </a:tblGrid>
              <a:tr h="322339">
                <a:tc>
                  <a:txBody>
                    <a:bodyPr/>
                    <a:lstStyle/>
                    <a:p>
                      <a:pPr algn="ctr"/>
                      <a:r>
                        <a:rPr kumimoji="1" lang="ja-JP" altLang="en-US" sz="1600" dirty="0">
                          <a:latin typeface="Meiryo UI" pitchFamily="50" charset="-128"/>
                          <a:ea typeface="Meiryo UI" pitchFamily="50" charset="-128"/>
                          <a:cs typeface="Meiryo UI" pitchFamily="50" charset="-128"/>
                        </a:rPr>
                        <a:t>市長</a:t>
                      </a:r>
                      <a:endParaRPr kumimoji="1" lang="ja-JP" altLang="en-US" sz="1600" b="1" dirty="0">
                        <a:latin typeface="Meiryo UI" pitchFamily="50" charset="-128"/>
                        <a:ea typeface="Meiryo UI" pitchFamily="50" charset="-128"/>
                        <a:cs typeface="Meiryo UI" pitchFamily="50" charset="-128"/>
                      </a:endParaRPr>
                    </a:p>
                  </a:txBody>
                  <a:tcPr>
                    <a:lnR w="12700" cap="flat" cmpd="sng" algn="ctr">
                      <a:solidFill>
                        <a:schemeClr val="bg2"/>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ctr"/>
                      <a:r>
                        <a:rPr kumimoji="1" lang="ja-JP" altLang="en-US" sz="1600" dirty="0">
                          <a:latin typeface="Meiryo UI" pitchFamily="50" charset="-128"/>
                          <a:ea typeface="Meiryo UI" pitchFamily="50" charset="-128"/>
                          <a:cs typeface="Meiryo UI" pitchFamily="50" charset="-128"/>
                        </a:rPr>
                        <a:t>総合区長</a:t>
                      </a:r>
                      <a:endParaRPr kumimoji="1" lang="ja-JP" altLang="en-US" sz="1600" b="1" dirty="0">
                        <a:latin typeface="Meiryo UI" pitchFamily="50" charset="-128"/>
                        <a:ea typeface="Meiryo UI" pitchFamily="50" charset="-128"/>
                        <a:cs typeface="Meiryo UI" pitchFamily="50" charset="-128"/>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0"/>
                  </a:ext>
                </a:extLst>
              </a:tr>
              <a:tr h="508157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dirty="0" smtClean="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ja-JP" altLang="en-US" dirty="0">
                        <a:latin typeface="Meiryo UI" pitchFamily="50" charset="-128"/>
                        <a:ea typeface="Meiryo UI" pitchFamily="50" charset="-128"/>
                        <a:cs typeface="Meiryo UI"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dirty="0">
                        <a:latin typeface="Meiryo UI" pitchFamily="50" charset="-128"/>
                        <a:ea typeface="Meiryo UI" pitchFamily="50" charset="-128"/>
                        <a:cs typeface="Meiryo UI" pitchFamily="50" charset="-128"/>
                      </a:endParaRPr>
                    </a:p>
                  </a:txBody>
                  <a:tcPr>
                    <a:lnL w="12700" cap="flat" cmpd="sng" algn="ctr">
                      <a:solidFill>
                        <a:schemeClr val="bg2"/>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bl>
          </a:graphicData>
        </a:graphic>
      </p:graphicFrame>
      <p:cxnSp>
        <p:nvCxnSpPr>
          <p:cNvPr id="133" name="直線矢印コネクタ 132"/>
          <p:cNvCxnSpPr/>
          <p:nvPr/>
        </p:nvCxnSpPr>
        <p:spPr>
          <a:xfrm flipH="1">
            <a:off x="827584" y="5999358"/>
            <a:ext cx="3312368" cy="0"/>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cxnSp>
        <p:nvCxnSpPr>
          <p:cNvPr id="58" name="直線矢印コネクタ 57"/>
          <p:cNvCxnSpPr/>
          <p:nvPr/>
        </p:nvCxnSpPr>
        <p:spPr>
          <a:xfrm>
            <a:off x="2627784" y="5495302"/>
            <a:ext cx="0" cy="504056"/>
          </a:xfrm>
          <a:prstGeom prst="straightConnector1">
            <a:avLst/>
          </a:prstGeom>
          <a:ln w="31750">
            <a:tailEnd type="none"/>
          </a:ln>
        </p:spPr>
        <p:style>
          <a:lnRef idx="1">
            <a:schemeClr val="accent1"/>
          </a:lnRef>
          <a:fillRef idx="0">
            <a:schemeClr val="accent1"/>
          </a:fillRef>
          <a:effectRef idx="0">
            <a:schemeClr val="accent1"/>
          </a:effectRef>
          <a:fontRef idx="minor">
            <a:schemeClr val="tx1"/>
          </a:fontRef>
        </p:style>
      </p:cxnSp>
      <p:sp>
        <p:nvSpPr>
          <p:cNvPr id="7"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ja-JP" sz="1600" kern="0" dirty="0" smtClean="0">
                <a:solidFill>
                  <a:sysClr val="windowText" lastClr="000000"/>
                </a:solidFill>
                <a:latin typeface="HGPｺﾞｼｯｸE" pitchFamily="50" charset="-128"/>
                <a:ea typeface="HGPｺﾞｼｯｸE" pitchFamily="50" charset="-128"/>
              </a:rPr>
              <a:t>6</a:t>
            </a:r>
            <a:endParaRPr lang="en-US" altLang="ja-JP" sz="1600" kern="0" noProof="0" dirty="0">
              <a:solidFill>
                <a:sysClr val="windowText" lastClr="000000"/>
              </a:solidFill>
              <a:latin typeface="HGPｺﾞｼｯｸE" pitchFamily="50" charset="-128"/>
              <a:ea typeface="HGPｺﾞｼｯｸE" pitchFamily="50" charset="-128"/>
            </a:endParaRPr>
          </a:p>
        </p:txBody>
      </p:sp>
      <p:sp>
        <p:nvSpPr>
          <p:cNvPr id="29" name="角丸四角形 28"/>
          <p:cNvSpPr/>
          <p:nvPr/>
        </p:nvSpPr>
        <p:spPr>
          <a:xfrm>
            <a:off x="2123728" y="2142435"/>
            <a:ext cx="4320480" cy="506264"/>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pPr algn="ctr"/>
            <a:r>
              <a:rPr lang="en-US" altLang="ja-JP" sz="1200" dirty="0">
                <a:solidFill>
                  <a:schemeClr val="tx1"/>
                </a:solidFill>
                <a:latin typeface="Meiryo UI" pitchFamily="50" charset="-128"/>
                <a:ea typeface="Meiryo UI" pitchFamily="50" charset="-128"/>
                <a:cs typeface="Meiryo UI" pitchFamily="50" charset="-128"/>
              </a:rPr>
              <a:t>【</a:t>
            </a:r>
            <a:r>
              <a:rPr lang="ja-JP" altLang="en-US" sz="1200" dirty="0">
                <a:solidFill>
                  <a:schemeClr val="tx1"/>
                </a:solidFill>
                <a:latin typeface="Meiryo UI" pitchFamily="50" charset="-128"/>
                <a:ea typeface="Meiryo UI" pitchFamily="50" charset="-128"/>
                <a:cs typeface="Meiryo UI" pitchFamily="50" charset="-128"/>
              </a:rPr>
              <a:t>次年度に向けた検討</a:t>
            </a:r>
            <a:r>
              <a:rPr lang="en-US" altLang="ja-JP" sz="1200" dirty="0">
                <a:solidFill>
                  <a:schemeClr val="tx1"/>
                </a:solidFill>
                <a:latin typeface="Meiryo UI" pitchFamily="50" charset="-128"/>
                <a:ea typeface="Meiryo UI" pitchFamily="50" charset="-128"/>
                <a:cs typeface="Meiryo UI" pitchFamily="50" charset="-128"/>
              </a:rPr>
              <a:t>】</a:t>
            </a:r>
          </a:p>
          <a:p>
            <a:pPr algn="ctr"/>
            <a:r>
              <a:rPr lang="ja-JP" altLang="en-US" sz="1200" dirty="0">
                <a:solidFill>
                  <a:schemeClr val="tx1"/>
                </a:solidFill>
                <a:latin typeface="Meiryo UI" pitchFamily="50" charset="-128"/>
                <a:ea typeface="Meiryo UI" pitchFamily="50" charset="-128"/>
                <a:cs typeface="Meiryo UI" pitchFamily="50" charset="-128"/>
              </a:rPr>
              <a:t>市政運営の基本的な</a:t>
            </a:r>
            <a:r>
              <a:rPr lang="ja-JP" altLang="en-US" sz="1200" dirty="0" smtClean="0">
                <a:solidFill>
                  <a:schemeClr val="tx1"/>
                </a:solidFill>
                <a:latin typeface="Meiryo UI" pitchFamily="50" charset="-128"/>
                <a:ea typeface="Meiryo UI" pitchFamily="50" charset="-128"/>
                <a:cs typeface="Meiryo UI" pitchFamily="50" charset="-128"/>
              </a:rPr>
              <a:t>考え方・</a:t>
            </a:r>
            <a:r>
              <a:rPr kumimoji="1" lang="ja-JP" altLang="en-US" sz="1200" dirty="0" smtClean="0">
                <a:solidFill>
                  <a:schemeClr val="tx1"/>
                </a:solidFill>
                <a:latin typeface="Meiryo UI" pitchFamily="50" charset="-128"/>
                <a:ea typeface="Meiryo UI" pitchFamily="50" charset="-128"/>
                <a:cs typeface="Meiryo UI" pitchFamily="50" charset="-128"/>
              </a:rPr>
              <a:t>予算</a:t>
            </a:r>
            <a:r>
              <a:rPr kumimoji="1" lang="ja-JP" altLang="en-US" sz="1200" dirty="0">
                <a:solidFill>
                  <a:schemeClr val="tx1"/>
                </a:solidFill>
                <a:latin typeface="Meiryo UI" pitchFamily="50" charset="-128"/>
                <a:ea typeface="Meiryo UI" pitchFamily="50" charset="-128"/>
                <a:cs typeface="Meiryo UI" pitchFamily="50" charset="-128"/>
              </a:rPr>
              <a:t>編成の方針</a:t>
            </a:r>
            <a:endParaRPr kumimoji="1" lang="en-US" altLang="ja-JP" sz="1200" dirty="0">
              <a:solidFill>
                <a:schemeClr val="tx1"/>
              </a:solidFill>
              <a:latin typeface="Meiryo UI" pitchFamily="50" charset="-128"/>
              <a:ea typeface="Meiryo UI" pitchFamily="50" charset="-128"/>
              <a:cs typeface="Meiryo UI" pitchFamily="50" charset="-128"/>
            </a:endParaRPr>
          </a:p>
        </p:txBody>
      </p:sp>
      <p:sp>
        <p:nvSpPr>
          <p:cNvPr id="32" name="角丸四角形 31"/>
          <p:cNvSpPr/>
          <p:nvPr/>
        </p:nvSpPr>
        <p:spPr>
          <a:xfrm>
            <a:off x="1331640" y="3318091"/>
            <a:ext cx="2664296" cy="1523819"/>
          </a:xfrm>
          <a:prstGeom prst="roundRect">
            <a:avLst>
              <a:gd name="adj" fmla="val 10628"/>
            </a:avLst>
          </a:prstGeom>
          <a:noFill/>
          <a:ln w="95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600" dirty="0">
              <a:solidFill>
                <a:schemeClr val="tx1"/>
              </a:solidFill>
              <a:latin typeface="Meiryo UI" pitchFamily="50" charset="-128"/>
              <a:ea typeface="Meiryo UI" pitchFamily="50" charset="-128"/>
              <a:cs typeface="Meiryo UI" pitchFamily="50" charset="-128"/>
            </a:endParaRPr>
          </a:p>
          <a:p>
            <a:pPr algn="ctr"/>
            <a:endParaRPr kumimoji="1" lang="ja-JP" altLang="en-US" sz="1600" dirty="0">
              <a:solidFill>
                <a:schemeClr val="tx1"/>
              </a:solidFill>
              <a:latin typeface="Meiryo UI" pitchFamily="50" charset="-128"/>
              <a:ea typeface="Meiryo UI" pitchFamily="50" charset="-128"/>
              <a:cs typeface="Meiryo UI" pitchFamily="50" charset="-128"/>
            </a:endParaRPr>
          </a:p>
        </p:txBody>
      </p:sp>
      <p:sp>
        <p:nvSpPr>
          <p:cNvPr id="45" name="角丸四角形 44"/>
          <p:cNvSpPr/>
          <p:nvPr/>
        </p:nvSpPr>
        <p:spPr>
          <a:xfrm>
            <a:off x="4427984" y="1633214"/>
            <a:ext cx="3744416" cy="340519"/>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kumimoji="1" lang="ja-JP" altLang="en-US" sz="1400" dirty="0" smtClean="0">
                <a:solidFill>
                  <a:schemeClr val="tx1"/>
                </a:solidFill>
                <a:latin typeface="Meiryo UI" pitchFamily="50" charset="-128"/>
                <a:ea typeface="Meiryo UI" pitchFamily="50" charset="-128"/>
                <a:cs typeface="Meiryo UI" pitchFamily="50" charset="-128"/>
              </a:rPr>
              <a:t>方針策定への直接参画（戦略会議など）</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66" name="角丸四角形 65"/>
          <p:cNvSpPr/>
          <p:nvPr/>
        </p:nvSpPr>
        <p:spPr>
          <a:xfrm>
            <a:off x="4716016" y="4265847"/>
            <a:ext cx="2664296" cy="509389"/>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schemeClr val="tx1"/>
                </a:solidFill>
                <a:latin typeface="Meiryo UI" pitchFamily="50" charset="-128"/>
                <a:ea typeface="Meiryo UI" pitchFamily="50" charset="-128"/>
                <a:cs typeface="Meiryo UI" pitchFamily="50" charset="-128"/>
              </a:rPr>
              <a:t>市長と意見交換のうえ</a:t>
            </a:r>
            <a:endParaRPr lang="en-US" altLang="ja-JP" sz="1000" dirty="0">
              <a:solidFill>
                <a:schemeClr val="tx1"/>
              </a:solidFill>
              <a:latin typeface="Meiryo UI" pitchFamily="50" charset="-128"/>
              <a:ea typeface="Meiryo UI" pitchFamily="50" charset="-128"/>
              <a:cs typeface="Meiryo UI" pitchFamily="50" charset="-128"/>
            </a:endParaRPr>
          </a:p>
          <a:p>
            <a:pPr algn="ctr"/>
            <a:r>
              <a:rPr lang="ja-JP" altLang="en-US" sz="1400" dirty="0">
                <a:solidFill>
                  <a:schemeClr val="tx1"/>
                </a:solidFill>
                <a:latin typeface="Meiryo UI" pitchFamily="50" charset="-128"/>
                <a:ea typeface="Meiryo UI" pitchFamily="50" charset="-128"/>
                <a:cs typeface="Meiryo UI" pitchFamily="50" charset="-128"/>
              </a:rPr>
              <a:t>総合区予算案</a:t>
            </a:r>
            <a:r>
              <a:rPr lang="ja-JP" altLang="en-US" sz="1400" dirty="0" smtClean="0">
                <a:solidFill>
                  <a:schemeClr val="tx1"/>
                </a:solidFill>
                <a:latin typeface="Meiryo UI" pitchFamily="50" charset="-128"/>
                <a:ea typeface="Meiryo UI" pitchFamily="50" charset="-128"/>
                <a:cs typeface="Meiryo UI" pitchFamily="50" charset="-128"/>
              </a:rPr>
              <a:t>をとりまとめ</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80" name="角丸四角形 79"/>
          <p:cNvSpPr/>
          <p:nvPr/>
        </p:nvSpPr>
        <p:spPr>
          <a:xfrm>
            <a:off x="4499992" y="3318092"/>
            <a:ext cx="2952328" cy="1523819"/>
          </a:xfrm>
          <a:prstGeom prst="roundRect">
            <a:avLst>
              <a:gd name="adj" fmla="val 10628"/>
            </a:avLst>
          </a:prstGeom>
          <a:noFill/>
          <a:ln w="95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Meiryo UI" pitchFamily="50" charset="-128"/>
              <a:ea typeface="Meiryo UI" pitchFamily="50" charset="-128"/>
              <a:cs typeface="Meiryo UI" pitchFamily="50" charset="-128"/>
            </a:endParaRPr>
          </a:p>
        </p:txBody>
      </p:sp>
      <p:sp>
        <p:nvSpPr>
          <p:cNvPr id="81" name="角丸四角形 80"/>
          <p:cNvSpPr/>
          <p:nvPr/>
        </p:nvSpPr>
        <p:spPr>
          <a:xfrm>
            <a:off x="4716016" y="3689535"/>
            <a:ext cx="2664296" cy="288000"/>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Meiryo UI" pitchFamily="50" charset="-128"/>
                <a:ea typeface="Meiryo UI" pitchFamily="50" charset="-128"/>
                <a:cs typeface="Meiryo UI" pitchFamily="50" charset="-128"/>
              </a:rPr>
              <a:t>市長への直接説明</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57" name="テキスト ボックス 56"/>
          <p:cNvSpPr txBox="1"/>
          <p:nvPr/>
        </p:nvSpPr>
        <p:spPr>
          <a:xfrm>
            <a:off x="6156176" y="1227425"/>
            <a:ext cx="2088232" cy="276999"/>
          </a:xfrm>
          <a:prstGeom prst="rect">
            <a:avLst/>
          </a:prstGeom>
          <a:noFill/>
        </p:spPr>
        <p:txBody>
          <a:bodyPr wrap="square" rtlCol="0">
            <a:spAutoFit/>
          </a:bodyPr>
          <a:lstStyle/>
          <a:p>
            <a:r>
              <a:rPr kumimoji="1" lang="ja-JP" altLang="en-US" sz="1200" dirty="0">
                <a:latin typeface="Meiryo UI" pitchFamily="50" charset="-128"/>
                <a:ea typeface="Meiryo UI" pitchFamily="50" charset="-128"/>
                <a:cs typeface="Meiryo UI" pitchFamily="50" charset="-128"/>
              </a:rPr>
              <a:t>住民ニーズの</a:t>
            </a:r>
            <a:r>
              <a:rPr kumimoji="1" lang="ja-JP" altLang="en-US" sz="1200" dirty="0" smtClean="0">
                <a:latin typeface="Meiryo UI" pitchFamily="50" charset="-128"/>
                <a:ea typeface="Meiryo UI" pitchFamily="50" charset="-128"/>
                <a:cs typeface="Meiryo UI" pitchFamily="50" charset="-128"/>
              </a:rPr>
              <a:t>把握</a:t>
            </a:r>
            <a:endParaRPr kumimoji="1" lang="en-US" altLang="ja-JP" sz="1200" dirty="0">
              <a:latin typeface="Meiryo UI" pitchFamily="50" charset="-128"/>
              <a:ea typeface="Meiryo UI" pitchFamily="50" charset="-128"/>
              <a:cs typeface="Meiryo UI" pitchFamily="50" charset="-128"/>
            </a:endParaRPr>
          </a:p>
        </p:txBody>
      </p:sp>
      <p:sp>
        <p:nvSpPr>
          <p:cNvPr id="101" name="左右矢印 100"/>
          <p:cNvSpPr/>
          <p:nvPr/>
        </p:nvSpPr>
        <p:spPr>
          <a:xfrm flipH="1" flipV="1">
            <a:off x="3851920" y="4366883"/>
            <a:ext cx="822568" cy="288032"/>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 name="グループ化 4"/>
          <p:cNvGrpSpPr/>
          <p:nvPr/>
        </p:nvGrpSpPr>
        <p:grpSpPr>
          <a:xfrm>
            <a:off x="179512" y="1146470"/>
            <a:ext cx="648072" cy="4999768"/>
            <a:chOff x="230183" y="1124744"/>
            <a:chExt cx="597401" cy="4954768"/>
          </a:xfrm>
        </p:grpSpPr>
        <p:sp>
          <p:nvSpPr>
            <p:cNvPr id="2" name="矢印: 右 1"/>
            <p:cNvSpPr/>
            <p:nvPr/>
          </p:nvSpPr>
          <p:spPr>
            <a:xfrm>
              <a:off x="230183" y="1124744"/>
              <a:ext cx="597401" cy="474560"/>
            </a:xfrm>
            <a:prstGeom prst="rightArrow">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230183" y="1268760"/>
              <a:ext cx="222527" cy="4810752"/>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230183" y="5791969"/>
              <a:ext cx="597401" cy="28258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5" name="テキスト ボックス 84"/>
          <p:cNvSpPr txBox="1"/>
          <p:nvPr/>
        </p:nvSpPr>
        <p:spPr>
          <a:xfrm>
            <a:off x="107504" y="2659695"/>
            <a:ext cx="369332" cy="1323439"/>
          </a:xfrm>
          <a:prstGeom prst="rect">
            <a:avLst/>
          </a:prstGeom>
          <a:noFill/>
        </p:spPr>
        <p:txBody>
          <a:bodyPr vert="eaVert" wrap="none" rtlCol="0">
            <a:spAutoFit/>
          </a:bodyPr>
          <a:lstStyle/>
          <a:p>
            <a:r>
              <a:rPr kumimoji="1" lang="ja-JP" altLang="en-US" sz="1200" dirty="0">
                <a:latin typeface="Meiryo UI" pitchFamily="50" charset="-128"/>
                <a:ea typeface="Meiryo UI" pitchFamily="50" charset="-128"/>
                <a:cs typeface="Meiryo UI" pitchFamily="50" charset="-128"/>
              </a:rPr>
              <a:t>ＰＤＣＡ</a:t>
            </a:r>
            <a:r>
              <a:rPr kumimoji="1" lang="ja-JP" altLang="en-US" sz="1200" dirty="0" smtClean="0">
                <a:latin typeface="Meiryo UI" pitchFamily="50" charset="-128"/>
                <a:ea typeface="Meiryo UI" pitchFamily="50" charset="-128"/>
                <a:cs typeface="Meiryo UI" pitchFamily="50" charset="-128"/>
              </a:rPr>
              <a:t>サイクル</a:t>
            </a:r>
            <a:endParaRPr kumimoji="1" lang="ja-JP" altLang="en-US" sz="1200" dirty="0">
              <a:latin typeface="Meiryo UI" pitchFamily="50" charset="-128"/>
              <a:ea typeface="Meiryo UI" pitchFamily="50" charset="-128"/>
              <a:cs typeface="Meiryo UI" pitchFamily="50" charset="-128"/>
            </a:endParaRPr>
          </a:p>
        </p:txBody>
      </p:sp>
      <p:sp>
        <p:nvSpPr>
          <p:cNvPr id="61" name="テキスト ボックス 60"/>
          <p:cNvSpPr txBox="1"/>
          <p:nvPr/>
        </p:nvSpPr>
        <p:spPr>
          <a:xfrm>
            <a:off x="1302612" y="3342318"/>
            <a:ext cx="1080120" cy="276999"/>
          </a:xfrm>
          <a:prstGeom prst="rect">
            <a:avLst/>
          </a:prstGeom>
          <a:noFill/>
          <a:ln w="9525">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ja-JP" altLang="en-US" sz="1200" dirty="0">
                <a:latin typeface="Meiryo UI" pitchFamily="50" charset="-128"/>
                <a:ea typeface="Meiryo UI" pitchFamily="50" charset="-128"/>
                <a:cs typeface="Meiryo UI" pitchFamily="50" charset="-128"/>
              </a:rPr>
              <a:t>予算編成</a:t>
            </a:r>
            <a:endParaRPr kumimoji="1" lang="ja-JP" altLang="en-US" sz="1200" dirty="0">
              <a:latin typeface="Meiryo UI" pitchFamily="50" charset="-128"/>
              <a:ea typeface="Meiryo UI" pitchFamily="50" charset="-128"/>
              <a:cs typeface="Meiryo UI" pitchFamily="50" charset="-128"/>
            </a:endParaRPr>
          </a:p>
        </p:txBody>
      </p:sp>
      <p:sp>
        <p:nvSpPr>
          <p:cNvPr id="98" name="角丸四角形 97"/>
          <p:cNvSpPr/>
          <p:nvPr/>
        </p:nvSpPr>
        <p:spPr>
          <a:xfrm>
            <a:off x="3070880" y="5669798"/>
            <a:ext cx="2520280" cy="432048"/>
          </a:xfrm>
          <a:prstGeom prst="roundRect">
            <a:avLst>
              <a:gd name="adj" fmla="val 9612"/>
            </a:avLst>
          </a:prstGeom>
          <a:ln w="6350"/>
        </p:spPr>
        <p:style>
          <a:lnRef idx="2">
            <a:schemeClr val="accent1"/>
          </a:lnRef>
          <a:fillRef idx="1">
            <a:schemeClr val="lt1"/>
          </a:fillRef>
          <a:effectRef idx="0">
            <a:schemeClr val="accent1"/>
          </a:effectRef>
          <a:fontRef idx="minor">
            <a:schemeClr val="dk1"/>
          </a:fontRef>
        </p:style>
        <p:txBody>
          <a:bodyPr tIns="0" bIns="0" rtlCol="0" anchor="b" anchorCtr="0"/>
          <a:lstStyle/>
          <a:p>
            <a:pPr algn="ctr"/>
            <a:r>
              <a:rPr kumimoji="1" lang="ja-JP" altLang="en-US" sz="1200" dirty="0">
                <a:solidFill>
                  <a:schemeClr val="tx1"/>
                </a:solidFill>
                <a:latin typeface="Meiryo UI" pitchFamily="50" charset="-128"/>
                <a:ea typeface="Meiryo UI" pitchFamily="50" charset="-128"/>
                <a:cs typeface="Meiryo UI" pitchFamily="50" charset="-128"/>
              </a:rPr>
              <a:t>市会の審議を経て予算</a:t>
            </a:r>
            <a:r>
              <a:rPr kumimoji="1" lang="ja-JP" altLang="en-US" sz="1200" dirty="0" smtClean="0">
                <a:solidFill>
                  <a:schemeClr val="tx1"/>
                </a:solidFill>
                <a:latin typeface="Meiryo UI" pitchFamily="50" charset="-128"/>
                <a:ea typeface="Meiryo UI" pitchFamily="50" charset="-128"/>
                <a:cs typeface="Meiryo UI" pitchFamily="50" charset="-128"/>
              </a:rPr>
              <a:t>成立</a:t>
            </a:r>
            <a:endParaRPr kumimoji="1" lang="en-US" altLang="ja-JP" sz="1200" dirty="0" smtClean="0">
              <a:solidFill>
                <a:schemeClr val="tx1"/>
              </a:solidFill>
              <a:latin typeface="Meiryo UI" pitchFamily="50" charset="-128"/>
              <a:ea typeface="Meiryo UI" pitchFamily="50" charset="-128"/>
              <a:cs typeface="Meiryo UI" pitchFamily="50" charset="-128"/>
            </a:endParaRPr>
          </a:p>
          <a:p>
            <a:pPr algn="ctr"/>
            <a:r>
              <a:rPr kumimoji="1" lang="ja-JP" altLang="en-US" sz="1200" dirty="0" smtClean="0">
                <a:solidFill>
                  <a:schemeClr val="tx1"/>
                </a:solidFill>
                <a:latin typeface="Meiryo UI" pitchFamily="50" charset="-128"/>
                <a:ea typeface="Meiryo UI" pitchFamily="50" charset="-128"/>
                <a:cs typeface="Meiryo UI" pitchFamily="50" charset="-128"/>
              </a:rPr>
              <a:t>予算の執行</a:t>
            </a:r>
            <a:endParaRPr kumimoji="1" lang="en-US" altLang="ja-JP" sz="1200" dirty="0">
              <a:solidFill>
                <a:schemeClr val="tx1"/>
              </a:solidFill>
              <a:latin typeface="Meiryo UI" pitchFamily="50" charset="-128"/>
              <a:ea typeface="Meiryo UI" pitchFamily="50" charset="-128"/>
              <a:cs typeface="Meiryo UI" pitchFamily="50" charset="-128"/>
            </a:endParaRPr>
          </a:p>
        </p:txBody>
      </p:sp>
      <p:sp>
        <p:nvSpPr>
          <p:cNvPr id="90" name="正方形/長方形 89"/>
          <p:cNvSpPr/>
          <p:nvPr/>
        </p:nvSpPr>
        <p:spPr>
          <a:xfrm>
            <a:off x="-900608" y="4094808"/>
            <a:ext cx="72007"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角丸四角形 104"/>
          <p:cNvSpPr/>
          <p:nvPr/>
        </p:nvSpPr>
        <p:spPr>
          <a:xfrm>
            <a:off x="4860032" y="5290331"/>
            <a:ext cx="2484016" cy="288000"/>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Meiryo UI" pitchFamily="50" charset="-128"/>
                <a:ea typeface="Meiryo UI" pitchFamily="50" charset="-128"/>
                <a:cs typeface="Meiryo UI" pitchFamily="50" charset="-128"/>
              </a:rPr>
              <a:t>総合区予算（案）説明</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59" name="曲折矢印 58"/>
          <p:cNvSpPr/>
          <p:nvPr/>
        </p:nvSpPr>
        <p:spPr>
          <a:xfrm rot="5400000">
            <a:off x="7674732" y="4956507"/>
            <a:ext cx="1787422" cy="792087"/>
          </a:xfrm>
          <a:prstGeom prst="bentArrow">
            <a:avLst>
              <a:gd name="adj1" fmla="val 45716"/>
              <a:gd name="adj2" fmla="val 50000"/>
              <a:gd name="adj3" fmla="val 50000"/>
              <a:gd name="adj4" fmla="val 45962"/>
            </a:avLst>
          </a:prstGeom>
          <a:solidFill>
            <a:schemeClr val="accent5">
              <a:lumMod val="60000"/>
              <a:lumOff val="40000"/>
            </a:schemeClr>
          </a:solidFill>
          <a:ln>
            <a:noFill/>
          </a:ln>
          <a:scene3d>
            <a:camera prst="orthographicFront">
              <a:rot lat="0" lon="10799999"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67" name="正方形/長方形 66"/>
          <p:cNvSpPr/>
          <p:nvPr/>
        </p:nvSpPr>
        <p:spPr>
          <a:xfrm>
            <a:off x="8316416" y="4530846"/>
            <a:ext cx="547857" cy="17724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100" dirty="0" smtClean="0">
                <a:solidFill>
                  <a:schemeClr val="tx1"/>
                </a:solidFill>
                <a:latin typeface="Meiryo UI" pitchFamily="50" charset="-128"/>
                <a:ea typeface="Meiryo UI" pitchFamily="50" charset="-128"/>
                <a:cs typeface="Meiryo UI" pitchFamily="50" charset="-128"/>
              </a:rPr>
              <a:t>行政サービスの提供</a:t>
            </a:r>
            <a:endParaRPr kumimoji="1" lang="ja-JP" altLang="en-US" sz="1100" dirty="0">
              <a:solidFill>
                <a:schemeClr val="tx1"/>
              </a:solidFill>
              <a:latin typeface="Meiryo UI" pitchFamily="50" charset="-128"/>
              <a:ea typeface="Meiryo UI" pitchFamily="50" charset="-128"/>
              <a:cs typeface="Meiryo UI" pitchFamily="50" charset="-128"/>
            </a:endParaRPr>
          </a:p>
        </p:txBody>
      </p:sp>
      <p:sp>
        <p:nvSpPr>
          <p:cNvPr id="69" name="曲折矢印 68"/>
          <p:cNvSpPr/>
          <p:nvPr/>
        </p:nvSpPr>
        <p:spPr>
          <a:xfrm>
            <a:off x="8028384" y="786430"/>
            <a:ext cx="792088" cy="2664296"/>
          </a:xfrm>
          <a:prstGeom prst="bentArrow">
            <a:avLst>
              <a:gd name="adj1" fmla="val 42964"/>
              <a:gd name="adj2" fmla="val 35353"/>
              <a:gd name="adj3" fmla="val 48814"/>
              <a:gd name="adj4" fmla="val 33153"/>
            </a:avLst>
          </a:prstGeom>
          <a:solidFill>
            <a:schemeClr val="accent5">
              <a:lumMod val="60000"/>
              <a:lumOff val="40000"/>
            </a:schemeClr>
          </a:solidFill>
          <a:ln>
            <a:noFill/>
          </a:ln>
          <a:scene3d>
            <a:camera prst="orthographicFront">
              <a:rot lat="0" lon="10799977" rev="51"/>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70" name="正方形/長方形 69"/>
          <p:cNvSpPr/>
          <p:nvPr/>
        </p:nvSpPr>
        <p:spPr>
          <a:xfrm>
            <a:off x="8388424" y="1578518"/>
            <a:ext cx="504056" cy="17724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100" dirty="0" smtClean="0">
                <a:solidFill>
                  <a:schemeClr val="tx1"/>
                </a:solidFill>
                <a:latin typeface="Meiryo UI" pitchFamily="50" charset="-128"/>
                <a:ea typeface="Meiryo UI" pitchFamily="50" charset="-128"/>
                <a:cs typeface="Meiryo UI" pitchFamily="50" charset="-128"/>
              </a:rPr>
              <a:t>地域の実情・地域の声</a:t>
            </a:r>
            <a:endParaRPr kumimoji="1" lang="ja-JP" altLang="en-US" sz="1100" dirty="0">
              <a:solidFill>
                <a:schemeClr val="tx1"/>
              </a:solidFill>
              <a:latin typeface="Meiryo UI" pitchFamily="50" charset="-128"/>
              <a:ea typeface="Meiryo UI" pitchFamily="50" charset="-128"/>
              <a:cs typeface="Meiryo UI" pitchFamily="50" charset="-128"/>
            </a:endParaRPr>
          </a:p>
        </p:txBody>
      </p:sp>
      <p:sp>
        <p:nvSpPr>
          <p:cNvPr id="62" name="角丸四角形 61"/>
          <p:cNvSpPr/>
          <p:nvPr/>
        </p:nvSpPr>
        <p:spPr>
          <a:xfrm>
            <a:off x="8244408" y="4077072"/>
            <a:ext cx="720080" cy="284749"/>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spAutoFit/>
          </a:bodyP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住 民</a:t>
            </a:r>
            <a:endParaRPr kumimoji="1" lang="ja-JP" altLang="en-US" sz="1200" b="1" dirty="0">
              <a:solidFill>
                <a:schemeClr val="tx1"/>
              </a:solidFill>
              <a:latin typeface="Meiryo UI" pitchFamily="50" charset="-128"/>
              <a:ea typeface="Meiryo UI" pitchFamily="50" charset="-128"/>
              <a:cs typeface="Meiryo UI" pitchFamily="50" charset="-128"/>
            </a:endParaRPr>
          </a:p>
        </p:txBody>
      </p:sp>
      <p:grpSp>
        <p:nvGrpSpPr>
          <p:cNvPr id="6" name="グループ化 76"/>
          <p:cNvGrpSpPr/>
          <p:nvPr/>
        </p:nvGrpSpPr>
        <p:grpSpPr>
          <a:xfrm>
            <a:off x="1828800" y="815005"/>
            <a:ext cx="308880" cy="373992"/>
            <a:chOff x="827584" y="404664"/>
            <a:chExt cx="1080120" cy="1634480"/>
          </a:xfrm>
        </p:grpSpPr>
        <p:sp>
          <p:nvSpPr>
            <p:cNvPr id="75" name="二等辺三角形 74"/>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ローチャート : 結合子 7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 name="グループ化 120"/>
          <p:cNvGrpSpPr/>
          <p:nvPr/>
        </p:nvGrpSpPr>
        <p:grpSpPr>
          <a:xfrm>
            <a:off x="6948264" y="822484"/>
            <a:ext cx="864096" cy="353014"/>
            <a:chOff x="6804248" y="332656"/>
            <a:chExt cx="1368152" cy="360040"/>
          </a:xfrm>
        </p:grpSpPr>
        <p:grpSp>
          <p:nvGrpSpPr>
            <p:cNvPr id="9" name="グループ化 77"/>
            <p:cNvGrpSpPr/>
            <p:nvPr/>
          </p:nvGrpSpPr>
          <p:grpSpPr>
            <a:xfrm>
              <a:off x="7812360" y="332656"/>
              <a:ext cx="360040" cy="360040"/>
              <a:chOff x="827584" y="404664"/>
              <a:chExt cx="1080120" cy="1634480"/>
            </a:xfrm>
          </p:grpSpPr>
          <p:sp>
            <p:nvSpPr>
              <p:cNvPr id="82" name="二等辺三角形 81"/>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ローチャート : 結合子 8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86"/>
            <p:cNvGrpSpPr/>
            <p:nvPr/>
          </p:nvGrpSpPr>
          <p:grpSpPr>
            <a:xfrm>
              <a:off x="7668344" y="332656"/>
              <a:ext cx="360040" cy="360040"/>
              <a:chOff x="827584" y="404664"/>
              <a:chExt cx="1080120" cy="1634480"/>
            </a:xfrm>
          </p:grpSpPr>
          <p:sp>
            <p:nvSpPr>
              <p:cNvPr id="88" name="二等辺三角形 87"/>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ローチャート : 結合子 88"/>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 name="グループ化 90"/>
            <p:cNvGrpSpPr/>
            <p:nvPr/>
          </p:nvGrpSpPr>
          <p:grpSpPr>
            <a:xfrm>
              <a:off x="7524328" y="332656"/>
              <a:ext cx="360040" cy="360040"/>
              <a:chOff x="827584" y="404664"/>
              <a:chExt cx="1080120" cy="1634480"/>
            </a:xfrm>
          </p:grpSpPr>
          <p:sp>
            <p:nvSpPr>
              <p:cNvPr id="92" name="二等辺三角形 91"/>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ローチャート : 結合子 9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 name="グループ化 94"/>
            <p:cNvGrpSpPr/>
            <p:nvPr/>
          </p:nvGrpSpPr>
          <p:grpSpPr>
            <a:xfrm>
              <a:off x="7380312" y="332656"/>
              <a:ext cx="360040" cy="360040"/>
              <a:chOff x="827584" y="404664"/>
              <a:chExt cx="1080120" cy="1634480"/>
            </a:xfrm>
          </p:grpSpPr>
          <p:sp>
            <p:nvSpPr>
              <p:cNvPr id="96" name="二等辺三角形 95"/>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ローチャート : 結合子 96"/>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4" name="グループ化 107"/>
            <p:cNvGrpSpPr/>
            <p:nvPr/>
          </p:nvGrpSpPr>
          <p:grpSpPr>
            <a:xfrm>
              <a:off x="7236296" y="332656"/>
              <a:ext cx="360040" cy="360040"/>
              <a:chOff x="827584" y="404664"/>
              <a:chExt cx="1080120" cy="1634480"/>
            </a:xfrm>
          </p:grpSpPr>
          <p:sp>
            <p:nvSpPr>
              <p:cNvPr id="110" name="二等辺三角形 109"/>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ローチャート : 結合子 110"/>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5" name="グループ化 111"/>
            <p:cNvGrpSpPr/>
            <p:nvPr/>
          </p:nvGrpSpPr>
          <p:grpSpPr>
            <a:xfrm>
              <a:off x="7092280" y="332656"/>
              <a:ext cx="360040" cy="360040"/>
              <a:chOff x="827584" y="404664"/>
              <a:chExt cx="1080120" cy="1634480"/>
            </a:xfrm>
          </p:grpSpPr>
          <p:sp>
            <p:nvSpPr>
              <p:cNvPr id="113" name="二等辺三角形 112"/>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ローチャート : 結合子 11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6" name="グループ化 114"/>
            <p:cNvGrpSpPr/>
            <p:nvPr/>
          </p:nvGrpSpPr>
          <p:grpSpPr>
            <a:xfrm>
              <a:off x="6948264" y="332656"/>
              <a:ext cx="360040" cy="360040"/>
              <a:chOff x="827584" y="404664"/>
              <a:chExt cx="1080120" cy="1634480"/>
            </a:xfrm>
          </p:grpSpPr>
          <p:sp>
            <p:nvSpPr>
              <p:cNvPr id="116" name="二等辺三角形 115"/>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ローチャート : 結合子 116"/>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7" name="グループ化 117"/>
            <p:cNvGrpSpPr/>
            <p:nvPr/>
          </p:nvGrpSpPr>
          <p:grpSpPr>
            <a:xfrm>
              <a:off x="6804248" y="332656"/>
              <a:ext cx="360040" cy="360040"/>
              <a:chOff x="827584" y="404664"/>
              <a:chExt cx="1080120" cy="1634480"/>
            </a:xfrm>
          </p:grpSpPr>
          <p:sp>
            <p:nvSpPr>
              <p:cNvPr id="119" name="二等辺三角形 118"/>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ローチャート : 結合子 119"/>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22" name="角丸四角形 121"/>
          <p:cNvSpPr/>
          <p:nvPr/>
        </p:nvSpPr>
        <p:spPr>
          <a:xfrm>
            <a:off x="1475656" y="3617527"/>
            <a:ext cx="2376264" cy="576064"/>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r>
              <a:rPr lang="ja-JP" altLang="en-US" sz="1000" dirty="0" smtClean="0">
                <a:latin typeface="Meiryo UI" pitchFamily="50" charset="-128"/>
                <a:ea typeface="Meiryo UI" pitchFamily="50" charset="-128"/>
                <a:cs typeface="Meiryo UI" pitchFamily="50" charset="-128"/>
              </a:rPr>
              <a:t>総合区長の意見を踏まえ</a:t>
            </a:r>
            <a:endParaRPr lang="en-US" altLang="ja-JP" sz="1000" dirty="0" smtClean="0">
              <a:latin typeface="Meiryo UI" pitchFamily="50" charset="-128"/>
              <a:ea typeface="Meiryo UI" pitchFamily="50" charset="-128"/>
              <a:cs typeface="Meiryo UI" pitchFamily="50" charset="-128"/>
            </a:endParaRPr>
          </a:p>
          <a:p>
            <a:r>
              <a:rPr lang="ja-JP" altLang="en-US" sz="1000" dirty="0" smtClean="0">
                <a:latin typeface="Meiryo UI" pitchFamily="50" charset="-128"/>
                <a:ea typeface="Meiryo UI" pitchFamily="50" charset="-128"/>
                <a:cs typeface="Meiryo UI" pitchFamily="50" charset="-128"/>
              </a:rPr>
              <a:t>全市的観点から</a:t>
            </a:r>
            <a:endParaRPr lang="en-US" altLang="ja-JP" sz="1000" dirty="0" smtClean="0">
              <a:latin typeface="Meiryo UI" pitchFamily="50" charset="-128"/>
              <a:ea typeface="Meiryo UI" pitchFamily="50" charset="-128"/>
              <a:cs typeface="Meiryo UI" pitchFamily="50" charset="-128"/>
            </a:endParaRPr>
          </a:p>
          <a:p>
            <a:pPr algn="ctr"/>
            <a:r>
              <a:rPr lang="ja-JP" altLang="en-US" sz="1200" dirty="0" smtClean="0">
                <a:latin typeface="Meiryo UI" pitchFamily="50" charset="-128"/>
                <a:ea typeface="Meiryo UI" pitchFamily="50" charset="-128"/>
                <a:cs typeface="Meiryo UI" pitchFamily="50" charset="-128"/>
              </a:rPr>
              <a:t>各局予算を検討</a:t>
            </a:r>
            <a:endParaRPr lang="ja-JP" altLang="en-US" sz="1200" dirty="0">
              <a:latin typeface="Meiryo UI" pitchFamily="50" charset="-128"/>
              <a:ea typeface="Meiryo UI" pitchFamily="50" charset="-128"/>
              <a:cs typeface="Meiryo UI" pitchFamily="50" charset="-128"/>
            </a:endParaRPr>
          </a:p>
        </p:txBody>
      </p:sp>
      <p:sp>
        <p:nvSpPr>
          <p:cNvPr id="123" name="角丸四角形 122"/>
          <p:cNvSpPr/>
          <p:nvPr/>
        </p:nvSpPr>
        <p:spPr>
          <a:xfrm>
            <a:off x="1475656" y="4305063"/>
            <a:ext cx="2376264" cy="464840"/>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各総合区の特色ある予算</a:t>
            </a:r>
            <a:endParaRPr lang="en-US" altLang="ja-JP" sz="1200" dirty="0">
              <a:solidFill>
                <a:schemeClr val="tx1"/>
              </a:solidFill>
              <a:latin typeface="Meiryo UI" pitchFamily="50" charset="-128"/>
              <a:ea typeface="Meiryo UI" pitchFamily="50" charset="-128"/>
              <a:cs typeface="Meiryo UI" pitchFamily="50" charset="-128"/>
            </a:endParaRPr>
          </a:p>
        </p:txBody>
      </p:sp>
      <p:sp>
        <p:nvSpPr>
          <p:cNvPr id="125" name="角丸四角形 124"/>
          <p:cNvSpPr/>
          <p:nvPr/>
        </p:nvSpPr>
        <p:spPr>
          <a:xfrm>
            <a:off x="1475656" y="4913919"/>
            <a:ext cx="2448272" cy="288000"/>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市政運営の基本方針策定</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26" name="角丸四角形 125"/>
          <p:cNvSpPr/>
          <p:nvPr/>
        </p:nvSpPr>
        <p:spPr>
          <a:xfrm>
            <a:off x="4860032" y="4913919"/>
            <a:ext cx="2448272" cy="288000"/>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区政運営の基本方針策定</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28" name="右矢印 127"/>
          <p:cNvSpPr/>
          <p:nvPr/>
        </p:nvSpPr>
        <p:spPr>
          <a:xfrm rot="5400000">
            <a:off x="3887924" y="1623469"/>
            <a:ext cx="720080" cy="36004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テキスト ボックス 128"/>
          <p:cNvSpPr txBox="1"/>
          <p:nvPr/>
        </p:nvSpPr>
        <p:spPr>
          <a:xfrm>
            <a:off x="4572000" y="3341756"/>
            <a:ext cx="2304256" cy="276999"/>
          </a:xfrm>
          <a:prstGeom prst="rect">
            <a:avLst/>
          </a:prstGeom>
          <a:noFill/>
          <a:ln w="9525">
            <a:no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kumimoji="1" lang="ja-JP" altLang="en-US" sz="1200" dirty="0" smtClean="0">
                <a:latin typeface="Meiryo UI" pitchFamily="50" charset="-128"/>
                <a:ea typeface="Meiryo UI" pitchFamily="50" charset="-128"/>
                <a:cs typeface="Meiryo UI" pitchFamily="50" charset="-128"/>
              </a:rPr>
              <a:t>総合区予算の要求・説明</a:t>
            </a:r>
            <a:endParaRPr kumimoji="1" lang="ja-JP" altLang="en-US" sz="1200" dirty="0">
              <a:latin typeface="Meiryo UI" pitchFamily="50" charset="-128"/>
              <a:ea typeface="Meiryo UI" pitchFamily="50" charset="-128"/>
              <a:cs typeface="Meiryo UI" pitchFamily="50" charset="-128"/>
            </a:endParaRPr>
          </a:p>
        </p:txBody>
      </p:sp>
      <p:sp>
        <p:nvSpPr>
          <p:cNvPr id="131" name="角丸四角形 130"/>
          <p:cNvSpPr/>
          <p:nvPr/>
        </p:nvSpPr>
        <p:spPr>
          <a:xfrm>
            <a:off x="1475656" y="5290299"/>
            <a:ext cx="2448272" cy="288000"/>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予算（案）説明</a:t>
            </a:r>
            <a:endParaRPr lang="ja-JP" altLang="en-US" sz="1200" dirty="0">
              <a:solidFill>
                <a:schemeClr val="tx1"/>
              </a:solidFill>
              <a:latin typeface="Meiryo UI" pitchFamily="50" charset="-128"/>
              <a:ea typeface="Meiryo UI" pitchFamily="50" charset="-128"/>
              <a:cs typeface="Meiryo UI" pitchFamily="50" charset="-128"/>
            </a:endParaRPr>
          </a:p>
        </p:txBody>
      </p:sp>
      <p:cxnSp>
        <p:nvCxnSpPr>
          <p:cNvPr id="136" name="直線矢印コネクタ 135"/>
          <p:cNvCxnSpPr/>
          <p:nvPr/>
        </p:nvCxnSpPr>
        <p:spPr>
          <a:xfrm>
            <a:off x="5580112" y="5999358"/>
            <a:ext cx="2520280" cy="0"/>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cxnSp>
        <p:nvCxnSpPr>
          <p:cNvPr id="142" name="直線矢印コネクタ 141"/>
          <p:cNvCxnSpPr>
            <a:endCxn id="32" idx="0"/>
          </p:cNvCxnSpPr>
          <p:nvPr/>
        </p:nvCxnSpPr>
        <p:spPr>
          <a:xfrm>
            <a:off x="2663788" y="2674212"/>
            <a:ext cx="0" cy="643879"/>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cxnSp>
        <p:nvCxnSpPr>
          <p:cNvPr id="156" name="直線矢印コネクタ 155"/>
          <p:cNvCxnSpPr/>
          <p:nvPr/>
        </p:nvCxnSpPr>
        <p:spPr>
          <a:xfrm flipH="1">
            <a:off x="5580112" y="1515457"/>
            <a:ext cx="2520280" cy="0"/>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sp>
        <p:nvSpPr>
          <p:cNvPr id="160" name="角丸四角形 159"/>
          <p:cNvSpPr/>
          <p:nvPr/>
        </p:nvSpPr>
        <p:spPr>
          <a:xfrm>
            <a:off x="3027423" y="2719256"/>
            <a:ext cx="2664296" cy="504055"/>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smtClean="0">
                <a:solidFill>
                  <a:schemeClr val="tx1"/>
                </a:solidFill>
                <a:latin typeface="Meiryo UI" pitchFamily="50" charset="-128"/>
                <a:ea typeface="Meiryo UI" pitchFamily="50" charset="-128"/>
                <a:cs typeface="Meiryo UI" pitchFamily="50" charset="-128"/>
              </a:rPr>
              <a:t>サマーレビュー等を踏まえた</a:t>
            </a:r>
            <a:endParaRPr lang="en-US" altLang="ja-JP" sz="11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総合区・各局間の調整</a:t>
            </a:r>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19" name="角丸四角形 18"/>
          <p:cNvSpPr/>
          <p:nvPr/>
        </p:nvSpPr>
        <p:spPr>
          <a:xfrm>
            <a:off x="3032068" y="1299465"/>
            <a:ext cx="2520280" cy="288000"/>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solidFill>
                  <a:schemeClr val="tx1"/>
                </a:solidFill>
                <a:latin typeface="Meiryo UI" pitchFamily="50" charset="-128"/>
                <a:ea typeface="Meiryo UI" pitchFamily="50" charset="-128"/>
                <a:cs typeface="Meiryo UI" pitchFamily="50" charset="-128"/>
              </a:rPr>
              <a:t>サマーレビュー（仮称）</a:t>
            </a:r>
          </a:p>
        </p:txBody>
      </p:sp>
      <p:sp>
        <p:nvSpPr>
          <p:cNvPr id="100" name="右矢印 99"/>
          <p:cNvSpPr/>
          <p:nvPr/>
        </p:nvSpPr>
        <p:spPr>
          <a:xfrm rot="10800000">
            <a:off x="3880496" y="3675247"/>
            <a:ext cx="720080" cy="36004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円/楕円 76"/>
          <p:cNvSpPr/>
          <p:nvPr/>
        </p:nvSpPr>
        <p:spPr>
          <a:xfrm>
            <a:off x="908077" y="6374021"/>
            <a:ext cx="4032448" cy="468000"/>
          </a:xfrm>
          <a:prstGeom prst="ellipse">
            <a:avLst/>
          </a:prstGeom>
          <a:solidFill>
            <a:schemeClr val="accent6">
              <a:lumMod val="60000"/>
              <a:lumOff val="40000"/>
              <a:alpha val="4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円/楕円 77"/>
          <p:cNvSpPr/>
          <p:nvPr/>
        </p:nvSpPr>
        <p:spPr>
          <a:xfrm>
            <a:off x="4216309" y="6374021"/>
            <a:ext cx="4032448" cy="468000"/>
          </a:xfrm>
          <a:prstGeom prst="ellipse">
            <a:avLst/>
          </a:prstGeom>
          <a:solidFill>
            <a:schemeClr val="accent6">
              <a:lumMod val="60000"/>
              <a:lumOff val="40000"/>
              <a:alpha val="4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テキスト ボックス 82"/>
          <p:cNvSpPr txBox="1"/>
          <p:nvPr/>
        </p:nvSpPr>
        <p:spPr>
          <a:xfrm>
            <a:off x="1983388" y="6350206"/>
            <a:ext cx="1887055" cy="461665"/>
          </a:xfrm>
          <a:prstGeom prst="rect">
            <a:avLst/>
          </a:prstGeom>
          <a:noFill/>
        </p:spPr>
        <p:txBody>
          <a:bodyPr wrap="none" rtlCol="0">
            <a:spAutoFit/>
          </a:bodyPr>
          <a:lstStyle/>
          <a:p>
            <a:pPr algn="ctr"/>
            <a:r>
              <a:rPr kumimoji="1" lang="ja-JP" altLang="en-US" sz="1200" dirty="0" smtClean="0">
                <a:latin typeface="Meiryo UI" pitchFamily="50" charset="-128"/>
                <a:ea typeface="Meiryo UI" pitchFamily="50" charset="-128"/>
                <a:cs typeface="Meiryo UI" pitchFamily="50" charset="-128"/>
              </a:rPr>
              <a:t>大阪市全体としての</a:t>
            </a:r>
            <a:endParaRPr kumimoji="1" lang="en-US" altLang="ja-JP" sz="1200" dirty="0" smtClean="0">
              <a:latin typeface="Meiryo UI" pitchFamily="50" charset="-128"/>
              <a:ea typeface="Meiryo UI" pitchFamily="50" charset="-128"/>
              <a:cs typeface="Meiryo UI" pitchFamily="50" charset="-128"/>
            </a:endParaRPr>
          </a:p>
          <a:p>
            <a:pPr algn="ctr"/>
            <a:r>
              <a:rPr kumimoji="1" lang="ja-JP" altLang="en-US" sz="1200" dirty="0" smtClean="0">
                <a:latin typeface="Meiryo UI" pitchFamily="50" charset="-128"/>
                <a:ea typeface="Meiryo UI" pitchFamily="50" charset="-128"/>
                <a:cs typeface="Meiryo UI" pitchFamily="50" charset="-128"/>
              </a:rPr>
              <a:t>施策の一体性を確保・継続</a:t>
            </a:r>
            <a:endParaRPr kumimoji="1" lang="ja-JP" altLang="en-US" sz="1200" dirty="0">
              <a:latin typeface="Meiryo UI" pitchFamily="50" charset="-128"/>
              <a:ea typeface="Meiryo UI" pitchFamily="50" charset="-128"/>
              <a:cs typeface="Meiryo UI" pitchFamily="50" charset="-128"/>
            </a:endParaRPr>
          </a:p>
        </p:txBody>
      </p:sp>
      <p:sp>
        <p:nvSpPr>
          <p:cNvPr id="86" name="テキスト ボックス 85"/>
          <p:cNvSpPr txBox="1"/>
          <p:nvPr/>
        </p:nvSpPr>
        <p:spPr>
          <a:xfrm>
            <a:off x="5083739" y="6350206"/>
            <a:ext cx="1943161" cy="461665"/>
          </a:xfrm>
          <a:prstGeom prst="rect">
            <a:avLst/>
          </a:prstGeom>
          <a:noFill/>
        </p:spPr>
        <p:txBody>
          <a:bodyPr wrap="none" rtlCol="0">
            <a:spAutoFit/>
          </a:bodyPr>
          <a:lstStyle/>
          <a:p>
            <a:pPr algn="ctr"/>
            <a:r>
              <a:rPr kumimoji="1" lang="ja-JP" altLang="en-US" sz="1200" dirty="0" smtClean="0">
                <a:latin typeface="Meiryo UI" pitchFamily="50" charset="-128"/>
                <a:ea typeface="Meiryo UI" pitchFamily="50" charset="-128"/>
                <a:cs typeface="Meiryo UI" pitchFamily="50" charset="-128"/>
              </a:rPr>
              <a:t>地域の実情に応じた</a:t>
            </a:r>
            <a:endParaRPr kumimoji="1" lang="en-US" altLang="ja-JP" sz="1200" dirty="0" smtClean="0">
              <a:latin typeface="Meiryo UI" pitchFamily="50" charset="-128"/>
              <a:ea typeface="Meiryo UI" pitchFamily="50" charset="-128"/>
              <a:cs typeface="Meiryo UI" pitchFamily="50" charset="-128"/>
            </a:endParaRPr>
          </a:p>
          <a:p>
            <a:pPr algn="ctr"/>
            <a:r>
              <a:rPr kumimoji="1" lang="ja-JP" altLang="en-US" sz="1200" dirty="0" smtClean="0">
                <a:latin typeface="Meiryo UI" pitchFamily="50" charset="-128"/>
                <a:ea typeface="Meiryo UI" pitchFamily="50" charset="-128"/>
                <a:cs typeface="Meiryo UI" pitchFamily="50" charset="-128"/>
              </a:rPr>
              <a:t>特色ある行政サービスを充実</a:t>
            </a:r>
            <a:endParaRPr kumimoji="1" lang="ja-JP" altLang="en-US" sz="1200" dirty="0">
              <a:latin typeface="Meiryo UI" pitchFamily="50" charset="-128"/>
              <a:ea typeface="Meiryo UI" pitchFamily="50" charset="-128"/>
              <a:cs typeface="Meiryo UI" pitchFamily="50" charset="-128"/>
            </a:endParaRPr>
          </a:p>
        </p:txBody>
      </p:sp>
      <p:sp>
        <p:nvSpPr>
          <p:cNvPr id="91" name="正方形/長方形 90"/>
          <p:cNvSpPr/>
          <p:nvPr/>
        </p:nvSpPr>
        <p:spPr>
          <a:xfrm>
            <a:off x="0" y="-1416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r>
              <a:rPr lang="ja-JP" altLang="en-US" sz="2000" b="1" dirty="0">
                <a:solidFill>
                  <a:prstClr val="black"/>
                </a:solidFill>
                <a:latin typeface="Meiryo UI" pitchFamily="50" charset="-128"/>
                <a:ea typeface="Meiryo UI" pitchFamily="50" charset="-128"/>
                <a:cs typeface="Meiryo UI" pitchFamily="50" charset="-128"/>
              </a:rPr>
              <a:t>３</a:t>
            </a:r>
            <a:r>
              <a:rPr lang="ja-JP" altLang="en-US" sz="2000" b="1" dirty="0" smtClean="0">
                <a:solidFill>
                  <a:prstClr val="black"/>
                </a:solidFill>
                <a:latin typeface="Meiryo UI" pitchFamily="50" charset="-128"/>
                <a:ea typeface="Meiryo UI" pitchFamily="50" charset="-128"/>
                <a:cs typeface="Meiryo UI" pitchFamily="50" charset="-128"/>
              </a:rPr>
              <a:t>　</a:t>
            </a:r>
            <a:r>
              <a:rPr lang="ja-JP" altLang="en-US" sz="2000" b="1" dirty="0" smtClean="0">
                <a:solidFill>
                  <a:schemeClr val="tx1"/>
                </a:solidFill>
                <a:latin typeface="Meiryo UI" pitchFamily="50" charset="-128"/>
                <a:ea typeface="Meiryo UI" pitchFamily="50" charset="-128"/>
                <a:cs typeface="Meiryo UI" pitchFamily="50" charset="-128"/>
              </a:rPr>
              <a:t>総合区長の予算意見具申権の具体化</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5" name="テキスト ボックス 94"/>
          <p:cNvSpPr txBox="1"/>
          <p:nvPr/>
        </p:nvSpPr>
        <p:spPr>
          <a:xfrm>
            <a:off x="-121196" y="409781"/>
            <a:ext cx="3541068" cy="400110"/>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a:t>
            </a:r>
            <a:r>
              <a:rPr lang="ja-JP" altLang="en-US" sz="2000" b="1" dirty="0" smtClean="0">
                <a:latin typeface="Meiryo UI" pitchFamily="50" charset="-128"/>
                <a:ea typeface="Meiryo UI" pitchFamily="50" charset="-128"/>
                <a:cs typeface="Meiryo UI" pitchFamily="50" charset="-128"/>
              </a:rPr>
              <a:t>予算編成プロセス</a:t>
            </a:r>
            <a:endParaRPr lang="ja-JP" altLang="en-US" sz="2000" b="1" dirty="0">
              <a:latin typeface="Meiryo UI" pitchFamily="50" charset="-128"/>
              <a:ea typeface="Meiryo UI" pitchFamily="50" charset="-128"/>
              <a:cs typeface="Meiryo UI" pitchFamily="50" charset="-128"/>
            </a:endParaRPr>
          </a:p>
        </p:txBody>
      </p:sp>
      <p:grpSp>
        <p:nvGrpSpPr>
          <p:cNvPr id="18" name="グループ化 145"/>
          <p:cNvGrpSpPr/>
          <p:nvPr/>
        </p:nvGrpSpPr>
        <p:grpSpPr>
          <a:xfrm>
            <a:off x="8244408" y="3501008"/>
            <a:ext cx="720080" cy="569038"/>
            <a:chOff x="9900592" y="3717032"/>
            <a:chExt cx="659442" cy="497030"/>
          </a:xfrm>
        </p:grpSpPr>
        <p:grpSp>
          <p:nvGrpSpPr>
            <p:cNvPr id="20" name="グループ化 107"/>
            <p:cNvGrpSpPr/>
            <p:nvPr/>
          </p:nvGrpSpPr>
          <p:grpSpPr>
            <a:xfrm>
              <a:off x="10332640" y="3717032"/>
              <a:ext cx="227394" cy="353014"/>
              <a:chOff x="827584" y="404664"/>
              <a:chExt cx="1080120" cy="1634480"/>
            </a:xfrm>
          </p:grpSpPr>
          <p:sp>
            <p:nvSpPr>
              <p:cNvPr id="134" name="二等辺三角形 133"/>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フローチャート : 結合子 134"/>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1" name="グループ化 114"/>
            <p:cNvGrpSpPr/>
            <p:nvPr/>
          </p:nvGrpSpPr>
          <p:grpSpPr>
            <a:xfrm>
              <a:off x="10116616" y="3717032"/>
              <a:ext cx="227394" cy="353014"/>
              <a:chOff x="827584" y="404664"/>
              <a:chExt cx="1080120" cy="1634480"/>
            </a:xfrm>
          </p:grpSpPr>
          <p:sp>
            <p:nvSpPr>
              <p:cNvPr id="121" name="二等辺三角形 120"/>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ローチャート : 結合子 12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2" name="グループ化 90"/>
            <p:cNvGrpSpPr/>
            <p:nvPr/>
          </p:nvGrpSpPr>
          <p:grpSpPr>
            <a:xfrm>
              <a:off x="10260632" y="3861048"/>
              <a:ext cx="227394" cy="353014"/>
              <a:chOff x="827584" y="404664"/>
              <a:chExt cx="1080120" cy="1634480"/>
            </a:xfrm>
          </p:grpSpPr>
          <p:sp>
            <p:nvSpPr>
              <p:cNvPr id="139" name="二等辺三角形 138"/>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フローチャート : 結合子 139"/>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3" name="グループ化 111"/>
            <p:cNvGrpSpPr/>
            <p:nvPr/>
          </p:nvGrpSpPr>
          <p:grpSpPr>
            <a:xfrm>
              <a:off x="9900592" y="3717032"/>
              <a:ext cx="227394" cy="353014"/>
              <a:chOff x="827584" y="404664"/>
              <a:chExt cx="1080120" cy="1634480"/>
            </a:xfrm>
          </p:grpSpPr>
          <p:sp>
            <p:nvSpPr>
              <p:cNvPr id="127" name="二等辺三角形 126"/>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フローチャート : 結合子 129"/>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4" name="グループ化 117"/>
            <p:cNvGrpSpPr/>
            <p:nvPr/>
          </p:nvGrpSpPr>
          <p:grpSpPr>
            <a:xfrm>
              <a:off x="10044608" y="3861048"/>
              <a:ext cx="227394" cy="353014"/>
              <a:chOff x="827584" y="404664"/>
              <a:chExt cx="1080120" cy="1634480"/>
            </a:xfrm>
          </p:grpSpPr>
          <p:sp>
            <p:nvSpPr>
              <p:cNvPr id="115" name="二等辺三角形 114"/>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ローチャート : 結合子 117"/>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99" name="正方形/長方形 27"/>
          <p:cNvSpPr>
            <a:spLocks noChangeArrowheads="1"/>
          </p:cNvSpPr>
          <p:nvPr/>
        </p:nvSpPr>
        <p:spPr bwMode="auto">
          <a:xfrm>
            <a:off x="8100392" y="-1289"/>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132679117"/>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二等辺三角形 3"/>
          <p:cNvSpPr/>
          <p:nvPr/>
        </p:nvSpPr>
        <p:spPr>
          <a:xfrm flipV="1">
            <a:off x="2913991" y="5490344"/>
            <a:ext cx="3022977" cy="31119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65"/>
          <p:cNvGrpSpPr/>
          <p:nvPr/>
        </p:nvGrpSpPr>
        <p:grpSpPr>
          <a:xfrm>
            <a:off x="971600" y="2538016"/>
            <a:ext cx="1944216" cy="2924611"/>
            <a:chOff x="433873" y="3212976"/>
            <a:chExt cx="1944216" cy="2446843"/>
          </a:xfrm>
        </p:grpSpPr>
        <p:sp>
          <p:nvSpPr>
            <p:cNvPr id="67" name="四角形: メモ 33"/>
            <p:cNvSpPr/>
            <p:nvPr/>
          </p:nvSpPr>
          <p:spPr>
            <a:xfrm>
              <a:off x="467544" y="3212976"/>
              <a:ext cx="1872208" cy="2446843"/>
            </a:xfrm>
            <a:prstGeom prst="foldedCorner">
              <a:avLst>
                <a:gd name="adj" fmla="val 9055"/>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テキスト ボックス 81"/>
            <p:cNvSpPr txBox="1"/>
            <p:nvPr/>
          </p:nvSpPr>
          <p:spPr>
            <a:xfrm>
              <a:off x="611560" y="3274146"/>
              <a:ext cx="1584176" cy="276999"/>
            </a:xfrm>
            <a:prstGeom prst="rect">
              <a:avLst/>
            </a:prstGeom>
            <a:noFill/>
            <a:ln>
              <a:solidFill>
                <a:schemeClr val="tx1"/>
              </a:solidFill>
            </a:ln>
          </p:spPr>
          <p:txBody>
            <a:bodyPr wrap="square" rtlCol="0">
              <a:spAutoFit/>
            </a:bodyPr>
            <a:lstStyle/>
            <a:p>
              <a:pPr algn="ctr"/>
              <a:r>
                <a:rPr kumimoji="1" lang="en-US" altLang="ja-JP" sz="1200" dirty="0"/>
                <a:t>XX</a:t>
              </a:r>
              <a:r>
                <a:rPr kumimoji="1" lang="ja-JP" altLang="en-US" sz="1200" dirty="0"/>
                <a:t>年度 大阪市予算</a:t>
              </a:r>
            </a:p>
          </p:txBody>
        </p:sp>
        <p:sp>
          <p:nvSpPr>
            <p:cNvPr id="83" name="テキスト ボックス 82"/>
            <p:cNvSpPr txBox="1"/>
            <p:nvPr/>
          </p:nvSpPr>
          <p:spPr>
            <a:xfrm>
              <a:off x="433873" y="5042812"/>
              <a:ext cx="1944216" cy="482631"/>
            </a:xfrm>
            <a:prstGeom prst="rect">
              <a:avLst/>
            </a:prstGeom>
            <a:noFill/>
          </p:spPr>
          <p:txBody>
            <a:bodyPr wrap="square" rtlCol="0">
              <a:spAutoFit/>
            </a:bodyPr>
            <a:lstStyle/>
            <a:p>
              <a:pPr marL="179388" indent="-179388">
                <a:buFont typeface="Wingdings" panose="05000000000000000000" pitchFamily="2" charset="2"/>
                <a:buChar char="Ø"/>
              </a:pPr>
              <a:r>
                <a:rPr kumimoji="1" lang="ja-JP" altLang="en-US" sz="1000" dirty="0">
                  <a:latin typeface="Meiryo UI" panose="020B0604030504040204" pitchFamily="50" charset="-128"/>
                  <a:ea typeface="Meiryo UI" panose="020B0604030504040204" pitchFamily="50" charset="-128"/>
                </a:rPr>
                <a:t>歳出予算は目的別（おおむね局別）に区分して計上</a:t>
              </a:r>
              <a:endParaRPr kumimoji="1" lang="en-US" altLang="ja-JP" sz="1000" dirty="0">
                <a:latin typeface="Meiryo UI" panose="020B0604030504040204" pitchFamily="50" charset="-128"/>
                <a:ea typeface="Meiryo UI" panose="020B0604030504040204" pitchFamily="50" charset="-128"/>
              </a:endParaRPr>
            </a:p>
            <a:p>
              <a:pPr marL="179388" indent="-179388">
                <a:buFont typeface="Wingdings" panose="05000000000000000000" pitchFamily="2" charset="2"/>
                <a:buChar char="Ø"/>
              </a:pPr>
              <a:r>
                <a:rPr kumimoji="1" lang="ja-JP" altLang="en-US" sz="1000" dirty="0">
                  <a:latin typeface="Meiryo UI" panose="020B0604030504040204" pitchFamily="50" charset="-128"/>
                  <a:ea typeface="Meiryo UI" panose="020B0604030504040204" pitchFamily="50" charset="-128"/>
                </a:rPr>
                <a:t>性質</a:t>
              </a:r>
              <a:r>
                <a:rPr kumimoji="1" lang="ja-JP" altLang="en-US" sz="1000" dirty="0" smtClean="0">
                  <a:latin typeface="Meiryo UI" panose="020B0604030504040204" pitchFamily="50" charset="-128"/>
                  <a:ea typeface="Meiryo UI" panose="020B0604030504040204" pitchFamily="50" charset="-128"/>
                </a:rPr>
                <a:t>別の</a:t>
              </a:r>
              <a:r>
                <a:rPr kumimoji="1" lang="ja-JP" altLang="en-US" sz="1000" dirty="0">
                  <a:latin typeface="Meiryo UI" panose="020B0604030504040204" pitchFamily="50" charset="-128"/>
                  <a:ea typeface="Meiryo UI" panose="020B0604030504040204" pitchFamily="50" charset="-128"/>
                </a:rPr>
                <a:t>内訳や財源内訳などは、説明資料で公表</a:t>
              </a:r>
              <a:endParaRPr kumimoji="1" lang="en-US" altLang="ja-JP" sz="1000" dirty="0">
                <a:latin typeface="Meiryo UI" panose="020B0604030504040204" pitchFamily="50" charset="-128"/>
                <a:ea typeface="Meiryo UI" panose="020B0604030504040204" pitchFamily="50" charset="-128"/>
              </a:endParaRPr>
            </a:p>
          </p:txBody>
        </p:sp>
      </p:grpSp>
      <p:sp>
        <p:nvSpPr>
          <p:cNvPr id="38" name="四角形: 角を丸くする 37"/>
          <p:cNvSpPr/>
          <p:nvPr/>
        </p:nvSpPr>
        <p:spPr>
          <a:xfrm>
            <a:off x="3525551" y="2754040"/>
            <a:ext cx="3168352" cy="30844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wrap="square" tIns="36000" bIns="36000" rtlCol="0" anchor="ctr">
            <a:spAutoFit/>
          </a:bodyPr>
          <a:lstStyle/>
          <a:p>
            <a:pPr algn="ctr"/>
            <a:r>
              <a:rPr kumimoji="1" lang="ja-JP" altLang="en-US" dirty="0">
                <a:solidFill>
                  <a:schemeClr val="tx1"/>
                </a:solidFill>
                <a:latin typeface="Meiryo UI" panose="020B0604030504040204" pitchFamily="50" charset="-128"/>
                <a:ea typeface="Meiryo UI" panose="020B0604030504040204" pitchFamily="50" charset="-128"/>
              </a:rPr>
              <a:t>総合区別の予算説明資料</a:t>
            </a:r>
          </a:p>
        </p:txBody>
      </p:sp>
      <p:grpSp>
        <p:nvGrpSpPr>
          <p:cNvPr id="3" name="グループ化 47"/>
          <p:cNvGrpSpPr/>
          <p:nvPr/>
        </p:nvGrpSpPr>
        <p:grpSpPr>
          <a:xfrm>
            <a:off x="3021495" y="3177293"/>
            <a:ext cx="4392488" cy="1903909"/>
            <a:chOff x="2483768" y="3645024"/>
            <a:chExt cx="4044382" cy="1512168"/>
          </a:xfrm>
        </p:grpSpPr>
        <p:sp>
          <p:nvSpPr>
            <p:cNvPr id="49" name="四角形: メモ 10"/>
            <p:cNvSpPr/>
            <p:nvPr/>
          </p:nvSpPr>
          <p:spPr>
            <a:xfrm>
              <a:off x="2627784" y="3861048"/>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kumimoji="1" lang="ja-JP" altLang="en-US" sz="1200">
                <a:solidFill>
                  <a:schemeClr val="tx1"/>
                </a:solidFill>
                <a:latin typeface="Meiryo UI" panose="020B0604030504040204" pitchFamily="50" charset="-128"/>
                <a:ea typeface="Meiryo UI" panose="020B0604030504040204" pitchFamily="50" charset="-128"/>
              </a:endParaRPr>
            </a:p>
          </p:txBody>
        </p:sp>
        <p:sp>
          <p:nvSpPr>
            <p:cNvPr id="50" name="四角形: メモ 22"/>
            <p:cNvSpPr/>
            <p:nvPr/>
          </p:nvSpPr>
          <p:spPr>
            <a:xfrm>
              <a:off x="3635896" y="3861048"/>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kumimoji="1" lang="ja-JP" altLang="en-US" sz="1200">
                <a:solidFill>
                  <a:schemeClr val="tx1"/>
                </a:solidFill>
                <a:latin typeface="Meiryo UI" panose="020B0604030504040204" pitchFamily="50" charset="-128"/>
                <a:ea typeface="Meiryo UI" panose="020B0604030504040204" pitchFamily="50" charset="-128"/>
              </a:endParaRPr>
            </a:p>
          </p:txBody>
        </p:sp>
        <p:sp>
          <p:nvSpPr>
            <p:cNvPr id="51" name="四角形: メモ 23"/>
            <p:cNvSpPr/>
            <p:nvPr/>
          </p:nvSpPr>
          <p:spPr>
            <a:xfrm>
              <a:off x="4644008" y="3861048"/>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kumimoji="1" lang="ja-JP" altLang="en-US" sz="1200">
                <a:solidFill>
                  <a:schemeClr val="tx1"/>
                </a:solidFill>
                <a:latin typeface="Meiryo UI" panose="020B0604030504040204" pitchFamily="50" charset="-128"/>
                <a:ea typeface="Meiryo UI" panose="020B0604030504040204" pitchFamily="50" charset="-128"/>
              </a:endParaRPr>
            </a:p>
          </p:txBody>
        </p:sp>
        <p:sp>
          <p:nvSpPr>
            <p:cNvPr id="52" name="四角形: メモ 24"/>
            <p:cNvSpPr/>
            <p:nvPr/>
          </p:nvSpPr>
          <p:spPr>
            <a:xfrm>
              <a:off x="5652120" y="3861048"/>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kumimoji="1" lang="ja-JP" altLang="en-US" sz="1200">
                <a:solidFill>
                  <a:schemeClr val="tx1"/>
                </a:solidFill>
                <a:latin typeface="Meiryo UI" panose="020B0604030504040204" pitchFamily="50" charset="-128"/>
                <a:ea typeface="Meiryo UI" panose="020B0604030504040204" pitchFamily="50" charset="-128"/>
              </a:endParaRPr>
            </a:p>
          </p:txBody>
        </p:sp>
        <p:sp>
          <p:nvSpPr>
            <p:cNvPr id="53" name="四角形: メモ 29"/>
            <p:cNvSpPr/>
            <p:nvPr/>
          </p:nvSpPr>
          <p:spPr>
            <a:xfrm>
              <a:off x="2483768" y="3645024"/>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lang="en-US" altLang="ja-JP" sz="1200" dirty="0" smtClean="0">
                <a:solidFill>
                  <a:schemeClr val="tx1"/>
                </a:solidFill>
                <a:latin typeface="Meiryo UI" panose="020B0604030504040204" pitchFamily="50" charset="-128"/>
                <a:ea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rPr>
                <a:t>○○</a:t>
              </a:r>
              <a:r>
                <a:rPr kumimoji="1" lang="ja-JP" altLang="en-US" sz="1200" dirty="0" smtClean="0">
                  <a:solidFill>
                    <a:schemeClr val="tx1"/>
                  </a:solidFill>
                  <a:latin typeface="Meiryo UI" panose="020B0604030504040204" pitchFamily="50" charset="-128"/>
                  <a:ea typeface="Meiryo UI" panose="020B0604030504040204" pitchFamily="50" charset="-128"/>
                </a:rPr>
                <a:t>区</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dirty="0">
                  <a:solidFill>
                    <a:schemeClr val="tx1"/>
                  </a:solidFill>
                  <a:latin typeface="Meiryo UI" panose="020B0604030504040204" pitchFamily="50" charset="-128"/>
                  <a:ea typeface="Meiryo UI" panose="020B0604030504040204" pitchFamily="50" charset="-128"/>
                </a:rPr>
                <a:t>予算の概要</a:t>
              </a:r>
            </a:p>
          </p:txBody>
        </p:sp>
        <p:sp>
          <p:nvSpPr>
            <p:cNvPr id="54" name="四角形: メモ 30"/>
            <p:cNvSpPr/>
            <p:nvPr/>
          </p:nvSpPr>
          <p:spPr>
            <a:xfrm>
              <a:off x="3491880" y="3645024"/>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lang="en-US" altLang="ja-JP" sz="1200" dirty="0" smtClean="0">
                <a:solidFill>
                  <a:schemeClr val="tx1"/>
                </a:solidFill>
                <a:latin typeface="Meiryo UI" panose="020B0604030504040204" pitchFamily="50" charset="-128"/>
                <a:ea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rPr>
                <a:t>△△</a:t>
              </a:r>
              <a:r>
                <a:rPr kumimoji="1" lang="ja-JP" altLang="en-US" sz="1200" dirty="0" smtClean="0">
                  <a:solidFill>
                    <a:schemeClr val="tx1"/>
                  </a:solidFill>
                  <a:latin typeface="Meiryo UI" panose="020B0604030504040204" pitchFamily="50" charset="-128"/>
                  <a:ea typeface="Meiryo UI" panose="020B0604030504040204" pitchFamily="50" charset="-128"/>
                </a:rPr>
                <a:t>区</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dirty="0">
                  <a:solidFill>
                    <a:schemeClr val="tx1"/>
                  </a:solidFill>
                  <a:latin typeface="Meiryo UI" panose="020B0604030504040204" pitchFamily="50" charset="-128"/>
                  <a:ea typeface="Meiryo UI" panose="020B0604030504040204" pitchFamily="50" charset="-128"/>
                </a:rPr>
                <a:t>予算の概要</a:t>
              </a:r>
            </a:p>
          </p:txBody>
        </p:sp>
        <p:sp>
          <p:nvSpPr>
            <p:cNvPr id="56" name="四角形: メモ 31"/>
            <p:cNvSpPr/>
            <p:nvPr/>
          </p:nvSpPr>
          <p:spPr>
            <a:xfrm>
              <a:off x="4499992" y="3645024"/>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lang="en-US" altLang="ja-JP" sz="1200" dirty="0" smtClean="0">
                <a:solidFill>
                  <a:schemeClr val="tx1"/>
                </a:solidFill>
                <a:latin typeface="Meiryo UI" panose="020B0604030504040204" pitchFamily="50" charset="-128"/>
                <a:ea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rPr>
                <a:t>□□</a:t>
              </a:r>
              <a:r>
                <a:rPr kumimoji="1" lang="ja-JP" altLang="en-US" sz="1200" dirty="0" smtClean="0">
                  <a:solidFill>
                    <a:schemeClr val="tx1"/>
                  </a:solidFill>
                  <a:latin typeface="Meiryo UI" panose="020B0604030504040204" pitchFamily="50" charset="-128"/>
                  <a:ea typeface="Meiryo UI" panose="020B0604030504040204" pitchFamily="50" charset="-128"/>
                </a:rPr>
                <a:t>区</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dirty="0">
                  <a:solidFill>
                    <a:schemeClr val="tx1"/>
                  </a:solidFill>
                  <a:latin typeface="Meiryo UI" panose="020B0604030504040204" pitchFamily="50" charset="-128"/>
                  <a:ea typeface="Meiryo UI" panose="020B0604030504040204" pitchFamily="50" charset="-128"/>
                </a:rPr>
                <a:t>予算の概要</a:t>
              </a:r>
            </a:p>
          </p:txBody>
        </p:sp>
        <p:sp>
          <p:nvSpPr>
            <p:cNvPr id="57" name="四角形: メモ 32"/>
            <p:cNvSpPr/>
            <p:nvPr/>
          </p:nvSpPr>
          <p:spPr>
            <a:xfrm>
              <a:off x="5508104" y="3645024"/>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lang="en-US" altLang="ja-JP" sz="1200" dirty="0" smtClean="0">
                <a:solidFill>
                  <a:schemeClr val="tx1"/>
                </a:solidFill>
                <a:latin typeface="Meiryo UI" panose="020B0604030504040204" pitchFamily="50" charset="-128"/>
                <a:ea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rPr>
                <a:t>◇◇</a:t>
              </a:r>
              <a:r>
                <a:rPr kumimoji="1" lang="ja-JP" altLang="en-US" sz="1200" dirty="0" smtClean="0">
                  <a:solidFill>
                    <a:schemeClr val="tx1"/>
                  </a:solidFill>
                  <a:latin typeface="Meiryo UI" panose="020B0604030504040204" pitchFamily="50" charset="-128"/>
                  <a:ea typeface="Meiryo UI" panose="020B0604030504040204" pitchFamily="50" charset="-128"/>
                </a:rPr>
                <a:t>区</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dirty="0">
                  <a:solidFill>
                    <a:schemeClr val="tx1"/>
                  </a:solidFill>
                  <a:latin typeface="Meiryo UI" panose="020B0604030504040204" pitchFamily="50" charset="-128"/>
                  <a:ea typeface="Meiryo UI" panose="020B0604030504040204" pitchFamily="50" charset="-128"/>
                </a:rPr>
                <a:t>予算の概要</a:t>
              </a:r>
            </a:p>
          </p:txBody>
        </p:sp>
      </p:grpSp>
      <p:graphicFrame>
        <p:nvGraphicFramePr>
          <p:cNvPr id="68" name="グラフ 67"/>
          <p:cNvGraphicFramePr>
            <a:graphicFrameLocks noChangeAspect="1"/>
          </p:cNvGraphicFramePr>
          <p:nvPr>
            <p:extLst>
              <p:ext uri="{D42A27DB-BD31-4B8C-83A1-F6EECF244321}">
                <p14:modId xmlns="" xmlns:p14="http://schemas.microsoft.com/office/powerpoint/2010/main" val="2729257602"/>
              </p:ext>
            </p:extLst>
          </p:nvPr>
        </p:nvGraphicFramePr>
        <p:xfrm>
          <a:off x="2822225" y="3713050"/>
          <a:ext cx="1398504" cy="9869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1" name="グラフ 100"/>
          <p:cNvGraphicFramePr>
            <a:graphicFrameLocks noChangeAspect="1"/>
          </p:cNvGraphicFramePr>
          <p:nvPr>
            <p:extLst>
              <p:ext uri="{D42A27DB-BD31-4B8C-83A1-F6EECF244321}">
                <p14:modId xmlns="" xmlns:p14="http://schemas.microsoft.com/office/powerpoint/2010/main" val="4086932517"/>
              </p:ext>
            </p:extLst>
          </p:nvPr>
        </p:nvGraphicFramePr>
        <p:xfrm>
          <a:off x="4965711" y="3713050"/>
          <a:ext cx="1476198" cy="98382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2" name="グラフ 101"/>
          <p:cNvGraphicFramePr>
            <a:graphicFrameLocks noChangeAspect="1"/>
          </p:cNvGraphicFramePr>
          <p:nvPr>
            <p:extLst>
              <p:ext uri="{D42A27DB-BD31-4B8C-83A1-F6EECF244321}">
                <p14:modId xmlns="" xmlns:p14="http://schemas.microsoft.com/office/powerpoint/2010/main" val="3108926918"/>
              </p:ext>
            </p:extLst>
          </p:nvPr>
        </p:nvGraphicFramePr>
        <p:xfrm>
          <a:off x="4024606" y="3713055"/>
          <a:ext cx="1165421" cy="98069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3" name="グラフ 102"/>
          <p:cNvGraphicFramePr/>
          <p:nvPr/>
        </p:nvGraphicFramePr>
        <p:xfrm>
          <a:off x="681743" y="2898056"/>
          <a:ext cx="2550713" cy="1700475"/>
        </p:xfrm>
        <a:graphic>
          <a:graphicData uri="http://schemas.openxmlformats.org/drawingml/2006/chart">
            <c:chart xmlns:c="http://schemas.openxmlformats.org/drawingml/2006/chart" xmlns:r="http://schemas.openxmlformats.org/officeDocument/2006/relationships" r:id="rId6"/>
          </a:graphicData>
        </a:graphic>
      </p:graphicFrame>
      <p:sp>
        <p:nvSpPr>
          <p:cNvPr id="104" name="テキスト ボックス 103"/>
          <p:cNvSpPr txBox="1"/>
          <p:nvPr/>
        </p:nvSpPr>
        <p:spPr>
          <a:xfrm>
            <a:off x="1619672" y="3573016"/>
            <a:ext cx="1008112" cy="261610"/>
          </a:xfrm>
          <a:prstGeom prst="rect">
            <a:avLst/>
          </a:prstGeom>
          <a:noFill/>
        </p:spPr>
        <p:txBody>
          <a:bodyPr wrap="square" rtlCol="0">
            <a:spAutoFit/>
          </a:bodyPr>
          <a:lstStyle/>
          <a:p>
            <a:pPr marL="179388" indent="-179388"/>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目的別</a:t>
            </a:r>
            <a:r>
              <a:rPr lang="en-US" altLang="ja-JP" sz="1100" dirty="0">
                <a:latin typeface="Meiryo UI" panose="020B0604030504040204" pitchFamily="50" charset="-128"/>
                <a:ea typeface="Meiryo UI" panose="020B0604030504040204" pitchFamily="50" charset="-128"/>
              </a:rPr>
              <a:t>】</a:t>
            </a:r>
          </a:p>
        </p:txBody>
      </p:sp>
      <p:sp>
        <p:nvSpPr>
          <p:cNvPr id="105" name="テキスト ボックス 104"/>
          <p:cNvSpPr txBox="1"/>
          <p:nvPr/>
        </p:nvSpPr>
        <p:spPr>
          <a:xfrm>
            <a:off x="2121903" y="3330104"/>
            <a:ext cx="879231" cy="215444"/>
          </a:xfrm>
          <a:prstGeom prst="rect">
            <a:avLst/>
          </a:prstGeom>
          <a:noFill/>
        </p:spPr>
        <p:txBody>
          <a:bodyPr wrap="square" rtlCol="0">
            <a:spAutoFit/>
          </a:bodyPr>
          <a:lstStyle/>
          <a:p>
            <a:pPr marL="179388" indent="-179388"/>
            <a:r>
              <a:rPr lang="ja-JP" altLang="en-US" sz="800" dirty="0">
                <a:solidFill>
                  <a:schemeClr val="bg1"/>
                </a:solidFill>
                <a:latin typeface="Meiryo UI" panose="020B0604030504040204" pitchFamily="50" charset="-128"/>
                <a:ea typeface="Meiryo UI" panose="020B0604030504040204" pitchFamily="50" charset="-128"/>
              </a:rPr>
              <a:t>福祉</a:t>
            </a:r>
            <a:r>
              <a:rPr kumimoji="1" lang="ja-JP" altLang="en-US" sz="800" dirty="0">
                <a:solidFill>
                  <a:schemeClr val="bg1"/>
                </a:solidFill>
                <a:latin typeface="Meiryo UI" panose="020B0604030504040204" pitchFamily="50" charset="-128"/>
                <a:ea typeface="Meiryo UI" panose="020B0604030504040204" pitchFamily="50" charset="-128"/>
              </a:rPr>
              <a:t>費</a:t>
            </a:r>
            <a:endParaRPr kumimoji="1" lang="en-US" altLang="ja-JP" sz="800" dirty="0">
              <a:solidFill>
                <a:schemeClr val="bg1"/>
              </a:solidFill>
              <a:latin typeface="Meiryo UI" panose="020B0604030504040204" pitchFamily="50" charset="-128"/>
              <a:ea typeface="Meiryo UI" panose="020B0604030504040204" pitchFamily="50" charset="-128"/>
            </a:endParaRPr>
          </a:p>
        </p:txBody>
      </p:sp>
      <p:sp>
        <p:nvSpPr>
          <p:cNvPr id="106" name="テキスト ボックス 105"/>
          <p:cNvSpPr txBox="1"/>
          <p:nvPr/>
        </p:nvSpPr>
        <p:spPr>
          <a:xfrm>
            <a:off x="1905879" y="3978176"/>
            <a:ext cx="879231" cy="461665"/>
          </a:xfrm>
          <a:prstGeom prst="rect">
            <a:avLst/>
          </a:prstGeom>
          <a:noFill/>
        </p:spPr>
        <p:txBody>
          <a:bodyPr wrap="square" rtlCol="0">
            <a:spAutoFit/>
          </a:bodyPr>
          <a:lstStyle/>
          <a:p>
            <a:pPr marL="179388" indent="-179388"/>
            <a:r>
              <a:rPr lang="ja-JP" altLang="en-US" sz="800" dirty="0">
                <a:solidFill>
                  <a:schemeClr val="bg1"/>
                </a:solidFill>
                <a:latin typeface="Meiryo UI" panose="020B0604030504040204" pitchFamily="50" charset="-128"/>
                <a:ea typeface="Meiryo UI" panose="020B0604030504040204" pitchFamily="50" charset="-128"/>
              </a:rPr>
              <a:t>　　こども</a:t>
            </a:r>
          </a:p>
          <a:p>
            <a:pPr marL="179388" indent="-179388"/>
            <a:r>
              <a:rPr kumimoji="1" lang="ja-JP" altLang="en-US" sz="800" dirty="0">
                <a:solidFill>
                  <a:schemeClr val="bg1"/>
                </a:solidFill>
                <a:latin typeface="Meiryo UI" panose="020B0604030504040204" pitchFamily="50" charset="-128"/>
                <a:ea typeface="Meiryo UI" panose="020B0604030504040204" pitchFamily="50" charset="-128"/>
              </a:rPr>
              <a:t>　青少年</a:t>
            </a:r>
          </a:p>
          <a:p>
            <a:pPr marL="179388" indent="-179388"/>
            <a:r>
              <a:rPr lang="ja-JP" altLang="en-US" sz="800" dirty="0">
                <a:solidFill>
                  <a:schemeClr val="bg1"/>
                </a:solidFill>
                <a:latin typeface="Meiryo UI" panose="020B0604030504040204" pitchFamily="50" charset="-128"/>
                <a:ea typeface="Meiryo UI" panose="020B0604030504040204" pitchFamily="50" charset="-128"/>
              </a:rPr>
              <a:t>　費</a:t>
            </a:r>
            <a:endParaRPr kumimoji="1" lang="en-US" altLang="ja-JP" sz="800" dirty="0">
              <a:solidFill>
                <a:schemeClr val="bg1"/>
              </a:solidFill>
              <a:latin typeface="Meiryo UI" panose="020B0604030504040204" pitchFamily="50" charset="-128"/>
              <a:ea typeface="Meiryo UI" panose="020B0604030504040204" pitchFamily="50" charset="-128"/>
            </a:endParaRPr>
          </a:p>
        </p:txBody>
      </p:sp>
      <p:sp>
        <p:nvSpPr>
          <p:cNvPr id="107" name="テキスト ボックス 106"/>
          <p:cNvSpPr txBox="1"/>
          <p:nvPr/>
        </p:nvSpPr>
        <p:spPr>
          <a:xfrm>
            <a:off x="1257807" y="3906168"/>
            <a:ext cx="879231" cy="215444"/>
          </a:xfrm>
          <a:prstGeom prst="rect">
            <a:avLst/>
          </a:prstGeom>
          <a:noFill/>
        </p:spPr>
        <p:txBody>
          <a:bodyPr wrap="square" rtlCol="0">
            <a:spAutoFit/>
          </a:bodyPr>
          <a:lstStyle/>
          <a:p>
            <a:pPr marL="179388" indent="-179388"/>
            <a:r>
              <a:rPr lang="ja-JP" altLang="en-US" sz="800" dirty="0">
                <a:solidFill>
                  <a:schemeClr val="bg1"/>
                </a:solidFill>
                <a:latin typeface="Meiryo UI" panose="020B0604030504040204" pitchFamily="50" charset="-128"/>
                <a:ea typeface="Meiryo UI" panose="020B0604030504040204" pitchFamily="50" charset="-128"/>
              </a:rPr>
              <a:t>土木費</a:t>
            </a:r>
            <a:endParaRPr lang="en-US" altLang="ja-JP" sz="800" dirty="0">
              <a:solidFill>
                <a:schemeClr val="bg1"/>
              </a:solidFill>
              <a:latin typeface="Meiryo UI" panose="020B0604030504040204" pitchFamily="50" charset="-128"/>
              <a:ea typeface="Meiryo UI" panose="020B0604030504040204" pitchFamily="50" charset="-128"/>
            </a:endParaRPr>
          </a:p>
        </p:txBody>
      </p:sp>
      <p:sp>
        <p:nvSpPr>
          <p:cNvPr id="108" name="テキスト ボックス 107"/>
          <p:cNvSpPr txBox="1"/>
          <p:nvPr/>
        </p:nvSpPr>
        <p:spPr>
          <a:xfrm>
            <a:off x="1257807" y="3330104"/>
            <a:ext cx="879231" cy="338554"/>
          </a:xfrm>
          <a:prstGeom prst="rect">
            <a:avLst/>
          </a:prstGeom>
          <a:noFill/>
        </p:spPr>
        <p:txBody>
          <a:bodyPr wrap="square" rtlCol="0">
            <a:spAutoFit/>
          </a:bodyPr>
          <a:lstStyle/>
          <a:p>
            <a:pPr marL="179388" indent="-179388"/>
            <a:r>
              <a:rPr lang="ja-JP" altLang="en-US" sz="800" dirty="0">
                <a:solidFill>
                  <a:schemeClr val="bg1"/>
                </a:solidFill>
                <a:latin typeface="Meiryo UI" panose="020B0604030504040204" pitchFamily="50" charset="-128"/>
                <a:ea typeface="Meiryo UI" panose="020B0604030504040204" pitchFamily="50" charset="-128"/>
              </a:rPr>
              <a:t>経済</a:t>
            </a:r>
            <a:endParaRPr lang="en-US" altLang="ja-JP" sz="800" dirty="0">
              <a:solidFill>
                <a:schemeClr val="bg1"/>
              </a:solidFill>
              <a:latin typeface="Meiryo UI" panose="020B0604030504040204" pitchFamily="50" charset="-128"/>
              <a:ea typeface="Meiryo UI" panose="020B0604030504040204" pitchFamily="50" charset="-128"/>
            </a:endParaRPr>
          </a:p>
          <a:p>
            <a:pPr marL="179388" indent="-179388"/>
            <a:r>
              <a:rPr lang="ja-JP" altLang="en-US" sz="800" dirty="0">
                <a:solidFill>
                  <a:schemeClr val="bg1"/>
                </a:solidFill>
                <a:latin typeface="Meiryo UI" panose="020B0604030504040204" pitchFamily="50" charset="-128"/>
                <a:ea typeface="Meiryo UI" panose="020B0604030504040204" pitchFamily="50" charset="-128"/>
              </a:rPr>
              <a:t>戦略費</a:t>
            </a:r>
            <a:endParaRPr lang="en-US" altLang="ja-JP" sz="800" dirty="0">
              <a:solidFill>
                <a:schemeClr val="bg1"/>
              </a:solidFill>
              <a:latin typeface="Meiryo UI" panose="020B0604030504040204" pitchFamily="50" charset="-128"/>
              <a:ea typeface="Meiryo UI" panose="020B0604030504040204" pitchFamily="50" charset="-128"/>
            </a:endParaRPr>
          </a:p>
        </p:txBody>
      </p:sp>
      <p:sp>
        <p:nvSpPr>
          <p:cNvPr id="40" name="吹き出し: 四角形 39"/>
          <p:cNvSpPr/>
          <p:nvPr/>
        </p:nvSpPr>
        <p:spPr>
          <a:xfrm>
            <a:off x="7557999" y="3605750"/>
            <a:ext cx="1440160" cy="461665"/>
          </a:xfrm>
          <a:prstGeom prst="wedgeRectCallout">
            <a:avLst>
              <a:gd name="adj1" fmla="val -64966"/>
              <a:gd name="adj2" fmla="val 57296"/>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新規・</a:t>
            </a:r>
            <a:r>
              <a:rPr lang="ja-JP" altLang="en-US" sz="1200" dirty="0" smtClean="0">
                <a:solidFill>
                  <a:schemeClr val="tx1"/>
                </a:solidFill>
                <a:latin typeface="Meiryo UI" panose="020B0604030504040204" pitchFamily="50" charset="-128"/>
                <a:ea typeface="Meiryo UI" panose="020B0604030504040204" pitchFamily="50" charset="-128"/>
              </a:rPr>
              <a:t>充実</a:t>
            </a:r>
            <a:r>
              <a:rPr kumimoji="1" lang="ja-JP" altLang="en-US" sz="1200" dirty="0" smtClean="0">
                <a:solidFill>
                  <a:schemeClr val="tx1"/>
                </a:solidFill>
                <a:latin typeface="Meiryo UI" panose="020B0604030504040204" pitchFamily="50" charset="-128"/>
                <a:ea typeface="Meiryo UI" panose="020B0604030504040204" pitchFamily="50" charset="-128"/>
              </a:rPr>
              <a:t>事業</a:t>
            </a:r>
            <a:r>
              <a:rPr kumimoji="1" lang="ja-JP" altLang="en-US" sz="1200" dirty="0">
                <a:solidFill>
                  <a:schemeClr val="tx1"/>
                </a:solidFill>
                <a:latin typeface="Meiryo UI" panose="020B0604030504040204" pitchFamily="50" charset="-128"/>
                <a:ea typeface="Meiryo UI" panose="020B0604030504040204" pitchFamily="50" charset="-128"/>
              </a:rPr>
              <a:t>は何だろう・・</a:t>
            </a:r>
            <a:r>
              <a:rPr kumimoji="1" lang="ja-JP" altLang="en-US" sz="1200" dirty="0" smtClean="0">
                <a:solidFill>
                  <a:schemeClr val="tx1"/>
                </a:solidFill>
                <a:latin typeface="Meiryo UI" panose="020B0604030504040204" pitchFamily="50" charset="-128"/>
                <a:ea typeface="Meiryo UI" panose="020B0604030504040204" pitchFamily="50" charset="-128"/>
              </a:rPr>
              <a:t>・</a:t>
            </a:r>
            <a:endParaRPr kumimoji="1"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1" name="吹き出し: 四角形 40"/>
          <p:cNvSpPr/>
          <p:nvPr/>
        </p:nvSpPr>
        <p:spPr>
          <a:xfrm>
            <a:off x="7557999" y="4181814"/>
            <a:ext cx="1440160" cy="461665"/>
          </a:xfrm>
          <a:prstGeom prst="wedgeRectCallout">
            <a:avLst>
              <a:gd name="adj1" fmla="val -64084"/>
              <a:gd name="adj2" fmla="val 61683"/>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私たち</a:t>
            </a:r>
            <a:r>
              <a:rPr kumimoji="1" lang="ja-JP" altLang="en-US" sz="1200" dirty="0">
                <a:solidFill>
                  <a:schemeClr val="tx1"/>
                </a:solidFill>
                <a:latin typeface="Meiryo UI" panose="020B0604030504040204" pitchFamily="50" charset="-128"/>
                <a:ea typeface="Meiryo UI" panose="020B0604030504040204" pitchFamily="50" charset="-128"/>
              </a:rPr>
              <a:t>の要望は実現したかな・・</a:t>
            </a:r>
            <a:r>
              <a:rPr kumimoji="1" lang="ja-JP" altLang="en-US" sz="1200" dirty="0" smtClean="0">
                <a:solidFill>
                  <a:schemeClr val="tx1"/>
                </a:solidFill>
                <a:latin typeface="Meiryo UI" panose="020B0604030504040204" pitchFamily="50" charset="-128"/>
                <a:ea typeface="Meiryo UI" panose="020B0604030504040204" pitchFamily="50" charset="-128"/>
              </a:rPr>
              <a:t>・</a:t>
            </a:r>
            <a:endParaRPr kumimoji="1"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2" name="吹き出し: 四角形 41"/>
          <p:cNvSpPr/>
          <p:nvPr/>
        </p:nvSpPr>
        <p:spPr>
          <a:xfrm>
            <a:off x="7557999" y="4757878"/>
            <a:ext cx="1440160" cy="461665"/>
          </a:xfrm>
          <a:prstGeom prst="wedgeRectCallout">
            <a:avLst>
              <a:gd name="adj1" fmla="val -63039"/>
              <a:gd name="adj2" fmla="val 4941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よそ</a:t>
            </a:r>
            <a:r>
              <a:rPr kumimoji="1" lang="ja-JP" altLang="en-US" sz="1200" dirty="0">
                <a:solidFill>
                  <a:schemeClr val="tx1"/>
                </a:solidFill>
                <a:latin typeface="Meiryo UI" panose="020B0604030504040204" pitchFamily="50" charset="-128"/>
                <a:ea typeface="Meiryo UI" panose="020B0604030504040204" pitchFamily="50" charset="-128"/>
              </a:rPr>
              <a:t>の総合区と比べてどうだろうか・・</a:t>
            </a:r>
            <a:r>
              <a:rPr kumimoji="1" lang="ja-JP" altLang="en-US" sz="1200" dirty="0" smtClean="0">
                <a:solidFill>
                  <a:schemeClr val="tx1"/>
                </a:solidFill>
                <a:latin typeface="Meiryo UI" panose="020B0604030504040204" pitchFamily="50" charset="-128"/>
                <a:ea typeface="Meiryo UI" panose="020B0604030504040204" pitchFamily="50" charset="-128"/>
              </a:rPr>
              <a:t>・</a:t>
            </a:r>
            <a:endParaRPr kumimoji="1"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55" name="正方形/長方形 54"/>
          <p:cNvSpPr/>
          <p:nvPr/>
        </p:nvSpPr>
        <p:spPr>
          <a:xfrm>
            <a:off x="2877479" y="2525630"/>
            <a:ext cx="841897" cy="314959"/>
          </a:xfrm>
          <a:prstGeom prst="rect">
            <a:avLst/>
          </a:prstGeom>
          <a:noFill/>
        </p:spPr>
        <p:txBody>
          <a:bodyPr wrap="none" lIns="91440" tIns="45720" rIns="91440" bIns="45720">
            <a:spAutoFit/>
          </a:bodyPr>
          <a:lstStyle/>
          <a:p>
            <a:pPr algn="ctr"/>
            <a:r>
              <a:rPr lang="ja-JP" altLang="en-US" sz="1400" b="1" dirty="0">
                <a:ln w="11430" cmpd="sng">
                  <a:solidFill>
                    <a:schemeClr val="tx2">
                      <a:lumMod val="60000"/>
                      <a:lumOff val="40000"/>
                    </a:schemeClr>
                  </a:solidFill>
                  <a:prstDash val="solid"/>
                  <a:miter lim="800000"/>
                </a:ln>
                <a:solidFill>
                  <a:schemeClr val="accent1">
                    <a:lumMod val="40000"/>
                    <a:lumOff val="60000"/>
                  </a:schemeClr>
                </a:solidFill>
                <a:effectLst/>
                <a:latin typeface="Meiryo UI" pitchFamily="50" charset="-128"/>
                <a:ea typeface="Meiryo UI" pitchFamily="50" charset="-128"/>
                <a:cs typeface="Meiryo UI" pitchFamily="50" charset="-128"/>
              </a:rPr>
              <a:t>加えて</a:t>
            </a:r>
            <a:r>
              <a:rPr lang="en-US" altLang="ja-JP" sz="1400" b="1" dirty="0">
                <a:ln w="11430" cmpd="sng">
                  <a:solidFill>
                    <a:schemeClr val="tx2">
                      <a:lumMod val="60000"/>
                      <a:lumOff val="40000"/>
                    </a:schemeClr>
                  </a:solidFill>
                  <a:prstDash val="solid"/>
                  <a:miter lim="800000"/>
                </a:ln>
                <a:solidFill>
                  <a:schemeClr val="accent1">
                    <a:lumMod val="40000"/>
                    <a:lumOff val="60000"/>
                  </a:schemeClr>
                </a:solidFill>
                <a:effectLst/>
                <a:latin typeface="Meiryo UI" pitchFamily="50" charset="-128"/>
                <a:ea typeface="Meiryo UI" pitchFamily="50" charset="-128"/>
                <a:cs typeface="Meiryo UI" pitchFamily="50" charset="-128"/>
              </a:rPr>
              <a:t>…</a:t>
            </a:r>
            <a:endParaRPr lang="ja-JP" altLang="en-US" sz="1400" b="1" dirty="0">
              <a:ln w="11430" cmpd="sng">
                <a:solidFill>
                  <a:schemeClr val="tx2">
                    <a:lumMod val="60000"/>
                    <a:lumOff val="40000"/>
                  </a:schemeClr>
                </a:solidFill>
                <a:prstDash val="solid"/>
                <a:miter lim="800000"/>
              </a:ln>
              <a:solidFill>
                <a:schemeClr val="accent1">
                  <a:lumMod val="40000"/>
                  <a:lumOff val="60000"/>
                </a:schemeClr>
              </a:solidFill>
              <a:effectLst/>
              <a:latin typeface="Meiryo UI" pitchFamily="50" charset="-128"/>
              <a:ea typeface="Meiryo UI" pitchFamily="50" charset="-128"/>
              <a:cs typeface="Meiryo UI" pitchFamily="50" charset="-128"/>
            </a:endParaRPr>
          </a:p>
        </p:txBody>
      </p:sp>
      <p:sp>
        <p:nvSpPr>
          <p:cNvPr id="29" name="吹き出し: 四角形 38"/>
          <p:cNvSpPr/>
          <p:nvPr/>
        </p:nvSpPr>
        <p:spPr>
          <a:xfrm>
            <a:off x="141175" y="3950459"/>
            <a:ext cx="771354" cy="646331"/>
          </a:xfrm>
          <a:prstGeom prst="wedgeRectCallout">
            <a:avLst>
              <a:gd name="adj1" fmla="val 75609"/>
              <a:gd name="adj2" fmla="val -1835"/>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r>
              <a:rPr lang="ja-JP" altLang="en-US" sz="1200" dirty="0" smtClean="0">
                <a:solidFill>
                  <a:schemeClr val="tx1"/>
                </a:solidFill>
                <a:latin typeface="Meiryo UI" panose="020B0604030504040204" pitchFamily="50" charset="-128"/>
                <a:ea typeface="Meiryo UI" panose="020B0604030504040204" pitchFamily="50" charset="-128"/>
              </a:rPr>
              <a:t>他市</a:t>
            </a:r>
            <a:r>
              <a:rPr lang="ja-JP" altLang="en-US" sz="1200" dirty="0">
                <a:solidFill>
                  <a:schemeClr val="tx1"/>
                </a:solidFill>
                <a:latin typeface="Meiryo UI" panose="020B0604030504040204" pitchFamily="50" charset="-128"/>
                <a:ea typeface="Meiryo UI" panose="020B0604030504040204" pitchFamily="50" charset="-128"/>
              </a:rPr>
              <a:t>と比べてどうだろうか・・</a:t>
            </a:r>
            <a:r>
              <a:rPr lang="ja-JP" altLang="en-US" sz="1200" dirty="0" smtClean="0">
                <a:solidFill>
                  <a:schemeClr val="tx1"/>
                </a:solidFill>
                <a:latin typeface="Meiryo UI" panose="020B0604030504040204" pitchFamily="50" charset="-128"/>
                <a:ea typeface="Meiryo UI" panose="020B0604030504040204" pitchFamily="50" charset="-128"/>
              </a:rPr>
              <a:t>・</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37" name="吹き出し: 四角形 38"/>
          <p:cNvSpPr/>
          <p:nvPr/>
        </p:nvSpPr>
        <p:spPr>
          <a:xfrm>
            <a:off x="141175" y="2970064"/>
            <a:ext cx="792088" cy="830997"/>
          </a:xfrm>
          <a:prstGeom prst="wedgeRectCallout">
            <a:avLst>
              <a:gd name="adj1" fmla="val 76118"/>
              <a:gd name="adj2" fmla="val 36051"/>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r>
              <a:rPr lang="ja-JP" altLang="en-US" sz="1200" dirty="0" smtClean="0">
                <a:solidFill>
                  <a:schemeClr val="tx1"/>
                </a:solidFill>
                <a:latin typeface="Meiryo UI" panose="020B0604030504040204" pitchFamily="50" charset="-128"/>
                <a:ea typeface="Meiryo UI" panose="020B0604030504040204" pitchFamily="50" charset="-128"/>
              </a:rPr>
              <a:t>市</a:t>
            </a:r>
            <a:r>
              <a:rPr lang="ja-JP" altLang="en-US" sz="1200" dirty="0">
                <a:solidFill>
                  <a:schemeClr val="tx1"/>
                </a:solidFill>
                <a:latin typeface="Meiryo UI" panose="020B0604030504040204" pitchFamily="50" charset="-128"/>
                <a:ea typeface="Meiryo UI" panose="020B0604030504040204" pitchFamily="50" charset="-128"/>
              </a:rPr>
              <a:t>全体の市税の</a:t>
            </a:r>
            <a:r>
              <a:rPr lang="ja-JP" altLang="en-US" sz="1200" dirty="0" smtClean="0">
                <a:solidFill>
                  <a:schemeClr val="tx1"/>
                </a:solidFill>
                <a:latin typeface="Meiryo UI" panose="020B0604030504040204" pitchFamily="50" charset="-128"/>
                <a:ea typeface="Meiryo UI" panose="020B0604030504040204" pitchFamily="50" charset="-128"/>
              </a:rPr>
              <a:t>使い道は・</a:t>
            </a:r>
            <a:r>
              <a:rPr lang="ja-JP" altLang="en-US" sz="1200" dirty="0">
                <a:solidFill>
                  <a:schemeClr val="tx1"/>
                </a:solidFill>
                <a:latin typeface="Meiryo UI" panose="020B0604030504040204" pitchFamily="50" charset="-128"/>
                <a:ea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rPr>
              <a:t>・</a:t>
            </a:r>
            <a:endParaRPr lang="ja-JP" altLang="en-US" sz="1200" dirty="0">
              <a:solidFill>
                <a:schemeClr val="tx1"/>
              </a:solidFill>
              <a:latin typeface="Meiryo UI" panose="020B0604030504040204" pitchFamily="50" charset="-128"/>
              <a:ea typeface="Meiryo UI" panose="020B0604030504040204" pitchFamily="50" charset="-128"/>
            </a:endParaRPr>
          </a:p>
        </p:txBody>
      </p:sp>
      <p:sp>
        <p:nvSpPr>
          <p:cNvPr id="39" name="吹き出し: 四角形 38"/>
          <p:cNvSpPr/>
          <p:nvPr/>
        </p:nvSpPr>
        <p:spPr>
          <a:xfrm>
            <a:off x="7557999" y="3029686"/>
            <a:ext cx="1440160" cy="461665"/>
          </a:xfrm>
          <a:prstGeom prst="wedgeRectCallout">
            <a:avLst>
              <a:gd name="adj1" fmla="val -64966"/>
              <a:gd name="adj2" fmla="val 64358"/>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どの</a:t>
            </a:r>
            <a:r>
              <a:rPr kumimoji="1" lang="ja-JP" altLang="en-US" sz="1200" dirty="0">
                <a:solidFill>
                  <a:schemeClr val="tx1"/>
                </a:solidFill>
                <a:latin typeface="Meiryo UI" panose="020B0604030504040204" pitchFamily="50" charset="-128"/>
                <a:ea typeface="Meiryo UI" panose="020B0604030504040204" pitchFamily="50" charset="-128"/>
              </a:rPr>
              <a:t>分野に力を入れているのだろう・・</a:t>
            </a:r>
            <a:r>
              <a:rPr kumimoji="1" lang="ja-JP" altLang="en-US" sz="1200" dirty="0" smtClean="0">
                <a:solidFill>
                  <a:schemeClr val="tx1"/>
                </a:solidFill>
                <a:latin typeface="Meiryo UI" panose="020B0604030504040204" pitchFamily="50" charset="-128"/>
                <a:ea typeface="Meiryo UI" panose="020B0604030504040204" pitchFamily="50" charset="-128"/>
              </a:rPr>
              <a:t>・</a:t>
            </a:r>
            <a:endParaRPr kumimoji="1"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4" name="正方形/長方形 43"/>
          <p:cNvSpPr/>
          <p:nvPr/>
        </p:nvSpPr>
        <p:spPr>
          <a:xfrm>
            <a:off x="0" y="-1416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総合区予算の「見える化」</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46" name="正方形/長方形 45"/>
          <p:cNvSpPr/>
          <p:nvPr/>
        </p:nvSpPr>
        <p:spPr>
          <a:xfrm>
            <a:off x="149626" y="1149870"/>
            <a:ext cx="8921803" cy="1034061"/>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indent="-95250">
              <a:lnSpc>
                <a:spcPts val="2500"/>
              </a:lnSpc>
            </a:pP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9388" indent="-96838">
              <a:lnSpc>
                <a:spcPts val="25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a:t>
            </a:r>
            <a:r>
              <a:rPr lang="ja-JP" altLang="en-US" sz="1600" dirty="0" smtClean="0">
                <a:solidFill>
                  <a:schemeClr val="tx1"/>
                </a:solidFill>
                <a:latin typeface="Meiryo UI" pitchFamily="50" charset="-128"/>
                <a:ea typeface="Meiryo UI" pitchFamily="50" charset="-128"/>
                <a:cs typeface="Meiryo UI" pitchFamily="50" charset="-128"/>
              </a:rPr>
              <a:t>総合区長が財務マネジメントをより発揮できることになるため 、その内容について説明責任を果たす</a:t>
            </a:r>
            <a:endParaRPr lang="en-US" altLang="ja-JP" sz="1600" dirty="0" smtClean="0">
              <a:solidFill>
                <a:schemeClr val="tx1"/>
              </a:solidFill>
              <a:latin typeface="Meiryo UI" pitchFamily="50" charset="-128"/>
              <a:ea typeface="Meiryo UI" pitchFamily="50" charset="-128"/>
              <a:cs typeface="Meiryo UI" pitchFamily="50" charset="-128"/>
            </a:endParaRPr>
          </a:p>
          <a:p>
            <a:pPr marL="179388" indent="-96838">
              <a:lnSpc>
                <a:spcPts val="2500"/>
              </a:lnSpc>
            </a:pPr>
            <a:r>
              <a:rPr lang="ja-JP" altLang="en-US" sz="1600" dirty="0" smtClean="0">
                <a:solidFill>
                  <a:schemeClr val="tx1"/>
                </a:solidFill>
                <a:latin typeface="Meiryo UI" pitchFamily="50" charset="-128"/>
                <a:ea typeface="Meiryo UI" pitchFamily="50" charset="-128"/>
                <a:cs typeface="Meiryo UI" pitchFamily="50" charset="-128"/>
              </a:rPr>
              <a:t>◆　個々の総合区の予算の姿が分かり、他の総合区との比較も可能となるよう、予算書の構成や新たな</a:t>
            </a:r>
            <a:endParaRPr lang="en-US" altLang="ja-JP" sz="1600" dirty="0" smtClean="0">
              <a:solidFill>
                <a:schemeClr val="tx1"/>
              </a:solidFill>
              <a:latin typeface="Meiryo UI" pitchFamily="50" charset="-128"/>
              <a:ea typeface="Meiryo UI" pitchFamily="50" charset="-128"/>
              <a:cs typeface="Meiryo UI" pitchFamily="50" charset="-128"/>
            </a:endParaRPr>
          </a:p>
          <a:p>
            <a:pPr marL="179388" indent="-96838">
              <a:lnSpc>
                <a:spcPts val="2500"/>
              </a:lnSpc>
            </a:pPr>
            <a:r>
              <a:rPr lang="ja-JP" altLang="en-US" sz="1600" dirty="0" smtClean="0">
                <a:solidFill>
                  <a:schemeClr val="tx1"/>
                </a:solidFill>
                <a:latin typeface="Meiryo UI" pitchFamily="50" charset="-128"/>
                <a:ea typeface="Meiryo UI" pitchFamily="50" charset="-128"/>
                <a:cs typeface="Meiryo UI" pitchFamily="50" charset="-128"/>
              </a:rPr>
              <a:t>　　 説明資料の工夫などについて検討を重ね、予算の一層の「見える化」を推進</a:t>
            </a:r>
            <a:endParaRPr lang="en-US" altLang="ja-JP" sz="1600" dirty="0" smtClean="0">
              <a:solidFill>
                <a:schemeClr val="tx1"/>
              </a:solidFill>
              <a:latin typeface="Meiryo UI" pitchFamily="50" charset="-128"/>
              <a:ea typeface="Meiryo UI" pitchFamily="50" charset="-128"/>
              <a:cs typeface="Meiryo UI" pitchFamily="50" charset="-128"/>
            </a:endParaRPr>
          </a:p>
          <a:p>
            <a:pPr marL="179388" indent="-96838">
              <a:lnSpc>
                <a:spcPts val="2500"/>
              </a:lnSpc>
            </a:pPr>
            <a:endParaRPr lang="ja-JP" altLang="en-US" sz="1600" dirty="0">
              <a:solidFill>
                <a:schemeClr val="tx1"/>
              </a:solidFill>
              <a:latin typeface="Meiryo UI" pitchFamily="50" charset="-128"/>
              <a:ea typeface="Meiryo UI" pitchFamily="50" charset="-128"/>
              <a:cs typeface="Meiryo UI" pitchFamily="50" charset="-128"/>
            </a:endParaRPr>
          </a:p>
        </p:txBody>
      </p:sp>
      <p:sp>
        <p:nvSpPr>
          <p:cNvPr id="47" name="ホームベース 46"/>
          <p:cNvSpPr/>
          <p:nvPr/>
        </p:nvSpPr>
        <p:spPr>
          <a:xfrm>
            <a:off x="149683" y="885371"/>
            <a:ext cx="1923624" cy="304800"/>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b="1" dirty="0" smtClean="0">
                <a:solidFill>
                  <a:prstClr val="black"/>
                </a:solidFill>
                <a:latin typeface="Meiryo UI" pitchFamily="50" charset="-128"/>
                <a:ea typeface="Meiryo UI" pitchFamily="50" charset="-128"/>
                <a:cs typeface="Meiryo UI" pitchFamily="50" charset="-128"/>
              </a:rPr>
              <a:t>  総合区設置後</a:t>
            </a:r>
            <a:endParaRPr lang="en-US" altLang="ja-JP" b="1" dirty="0">
              <a:solidFill>
                <a:prstClr val="black"/>
              </a:solidFill>
              <a:latin typeface="Meiryo UI" pitchFamily="50" charset="-128"/>
              <a:ea typeface="Meiryo UI" pitchFamily="50" charset="-128"/>
              <a:cs typeface="Meiryo UI" pitchFamily="50" charset="-128"/>
            </a:endParaRPr>
          </a:p>
        </p:txBody>
      </p:sp>
      <p:sp>
        <p:nvSpPr>
          <p:cNvPr id="48" name="テキスト ボックス 47"/>
          <p:cNvSpPr txBox="1"/>
          <p:nvPr/>
        </p:nvSpPr>
        <p:spPr>
          <a:xfrm>
            <a:off x="-121196" y="476672"/>
            <a:ext cx="699745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（１）拡大する総合区予算についての説明責任</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角丸四角形 57"/>
          <p:cNvSpPr/>
          <p:nvPr/>
        </p:nvSpPr>
        <p:spPr>
          <a:xfrm>
            <a:off x="1101556" y="6012745"/>
            <a:ext cx="6926424" cy="557065"/>
          </a:xfrm>
          <a:prstGeom prst="roundRect">
            <a:avLst/>
          </a:prstGeom>
          <a:solidFill>
            <a:schemeClr val="bg1"/>
          </a:solidFill>
          <a:ln>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tx1"/>
                </a:solidFill>
                <a:latin typeface="Meiryo UI" pitchFamily="50" charset="-128"/>
                <a:ea typeface="Meiryo UI" pitchFamily="50" charset="-128"/>
                <a:cs typeface="Meiryo UI" pitchFamily="50" charset="-128"/>
              </a:rPr>
              <a:t>地域住民の市政・区政への理解と関心が高まり、</a:t>
            </a:r>
            <a:endParaRPr lang="en-US" altLang="ja-JP" sz="1600" b="1" dirty="0" smtClean="0">
              <a:solidFill>
                <a:schemeClr val="tx1"/>
              </a:solidFill>
              <a:latin typeface="Meiryo UI" pitchFamily="50" charset="-128"/>
              <a:ea typeface="Meiryo UI" pitchFamily="50" charset="-128"/>
              <a:cs typeface="Meiryo UI" pitchFamily="50" charset="-128"/>
            </a:endParaRPr>
          </a:p>
          <a:p>
            <a:pPr algn="ctr"/>
            <a:r>
              <a:rPr lang="ja-JP" altLang="en-US" sz="1600" b="1" dirty="0" smtClean="0">
                <a:solidFill>
                  <a:schemeClr val="tx1"/>
                </a:solidFill>
                <a:latin typeface="Meiryo UI" pitchFamily="50" charset="-128"/>
                <a:ea typeface="Meiryo UI" pitchFamily="50" charset="-128"/>
                <a:cs typeface="Meiryo UI" pitchFamily="50" charset="-128"/>
              </a:rPr>
              <a:t>より一層声が届きやすい市政・区政の実現へ</a:t>
            </a:r>
            <a:endParaRPr lang="ja-JP" altLang="en-US" sz="1600" b="1" dirty="0">
              <a:solidFill>
                <a:schemeClr val="tx1"/>
              </a:solidFill>
              <a:latin typeface="Meiryo UI" pitchFamily="50" charset="-128"/>
              <a:ea typeface="Meiryo UI" pitchFamily="50" charset="-128"/>
              <a:cs typeface="Meiryo UI" pitchFamily="50" charset="-128"/>
            </a:endParaRPr>
          </a:p>
        </p:txBody>
      </p:sp>
      <p:graphicFrame>
        <p:nvGraphicFramePr>
          <p:cNvPr id="43" name="グラフ 42"/>
          <p:cNvGraphicFramePr>
            <a:graphicFrameLocks noChangeAspect="1"/>
          </p:cNvGraphicFramePr>
          <p:nvPr>
            <p:extLst>
              <p:ext uri="{D42A27DB-BD31-4B8C-83A1-F6EECF244321}">
                <p14:modId xmlns="" xmlns:p14="http://schemas.microsoft.com/office/powerpoint/2010/main" val="3933480199"/>
              </p:ext>
            </p:extLst>
          </p:nvPr>
        </p:nvGraphicFramePr>
        <p:xfrm>
          <a:off x="6012160" y="3717032"/>
          <a:ext cx="1476198" cy="983827"/>
        </p:xfrm>
        <a:graphic>
          <a:graphicData uri="http://schemas.openxmlformats.org/drawingml/2006/chart">
            <c:chart xmlns:c="http://schemas.openxmlformats.org/drawingml/2006/chart" xmlns:r="http://schemas.openxmlformats.org/officeDocument/2006/relationships" r:id="rId7"/>
          </a:graphicData>
        </a:graphic>
      </p:graphicFrame>
      <p:sp>
        <p:nvSpPr>
          <p:cNvPr id="59" name="正方形/長方形 27"/>
          <p:cNvSpPr>
            <a:spLocks noChangeArrowheads="1"/>
          </p:cNvSpPr>
          <p:nvPr/>
        </p:nvSpPr>
        <p:spPr bwMode="auto">
          <a:xfrm>
            <a:off x="8100392"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grpSp>
        <p:nvGrpSpPr>
          <p:cNvPr id="5" name="グループ化 77"/>
          <p:cNvGrpSpPr/>
          <p:nvPr/>
        </p:nvGrpSpPr>
        <p:grpSpPr>
          <a:xfrm>
            <a:off x="6372200" y="4941168"/>
            <a:ext cx="945105" cy="954444"/>
            <a:chOff x="6444208" y="4941168"/>
            <a:chExt cx="945105" cy="954444"/>
          </a:xfrm>
        </p:grpSpPr>
        <p:grpSp>
          <p:nvGrpSpPr>
            <p:cNvPr id="6" name="グループ化 62"/>
            <p:cNvGrpSpPr/>
            <p:nvPr/>
          </p:nvGrpSpPr>
          <p:grpSpPr>
            <a:xfrm>
              <a:off x="6444208" y="4941168"/>
              <a:ext cx="945105" cy="711198"/>
              <a:chOff x="1043608" y="5085184"/>
              <a:chExt cx="1080120" cy="864096"/>
            </a:xfrm>
          </p:grpSpPr>
          <p:grpSp>
            <p:nvGrpSpPr>
              <p:cNvPr id="7" name="グループ化 107"/>
              <p:cNvGrpSpPr/>
              <p:nvPr/>
            </p:nvGrpSpPr>
            <p:grpSpPr>
              <a:xfrm>
                <a:off x="1751272" y="5085184"/>
                <a:ext cx="372456" cy="613721"/>
                <a:chOff x="827584" y="404664"/>
                <a:chExt cx="1080120" cy="1634480"/>
              </a:xfrm>
            </p:grpSpPr>
            <p:sp>
              <p:nvSpPr>
                <p:cNvPr id="74" name="二等辺三角形 73"/>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ローチャート : 結合子 74"/>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 name="グループ化 114"/>
              <p:cNvGrpSpPr/>
              <p:nvPr/>
            </p:nvGrpSpPr>
            <p:grpSpPr>
              <a:xfrm>
                <a:off x="1397440" y="5085184"/>
                <a:ext cx="372456" cy="613721"/>
                <a:chOff x="827584" y="404664"/>
                <a:chExt cx="1080120" cy="1634480"/>
              </a:xfrm>
            </p:grpSpPr>
            <p:sp>
              <p:nvSpPr>
                <p:cNvPr id="72" name="二等辺三角形 71"/>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ローチャート : 結合子 72"/>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2" name="二等辺三角形 61"/>
              <p:cNvSpPr/>
              <p:nvPr/>
            </p:nvSpPr>
            <p:spPr>
              <a:xfrm>
                <a:off x="1633327" y="5605937"/>
                <a:ext cx="365761" cy="34334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ローチャート : 結合子 62"/>
              <p:cNvSpPr/>
              <p:nvPr/>
            </p:nvSpPr>
            <p:spPr>
              <a:xfrm>
                <a:off x="1633327" y="5335559"/>
                <a:ext cx="372456" cy="405568"/>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 name="グループ化 111"/>
              <p:cNvGrpSpPr/>
              <p:nvPr/>
            </p:nvGrpSpPr>
            <p:grpSpPr>
              <a:xfrm>
                <a:off x="1043608" y="5085184"/>
                <a:ext cx="372456" cy="613721"/>
                <a:chOff x="827584" y="404664"/>
                <a:chExt cx="1080120" cy="1634480"/>
              </a:xfrm>
            </p:grpSpPr>
            <p:sp>
              <p:nvSpPr>
                <p:cNvPr id="70" name="二等辺三角形 69"/>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ローチャート : 結合子 70"/>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117"/>
              <p:cNvGrpSpPr/>
              <p:nvPr/>
            </p:nvGrpSpPr>
            <p:grpSpPr>
              <a:xfrm>
                <a:off x="1279496" y="5335559"/>
                <a:ext cx="372456" cy="613721"/>
                <a:chOff x="827584" y="404664"/>
                <a:chExt cx="1080120" cy="1634480"/>
              </a:xfrm>
            </p:grpSpPr>
            <p:sp>
              <p:nvSpPr>
                <p:cNvPr id="66" name="二等辺三角形 65"/>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ローチャート : 結合子 68"/>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76" name="角丸四角形 75"/>
            <p:cNvSpPr/>
            <p:nvPr/>
          </p:nvSpPr>
          <p:spPr>
            <a:xfrm>
              <a:off x="6444208" y="5661248"/>
              <a:ext cx="945105" cy="234364"/>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36000" rIns="0" bIns="36000" rtlCol="0" anchor="ctr">
              <a:spAutoFit/>
            </a:bodyP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住 民</a:t>
              </a:r>
              <a:endParaRPr kumimoji="1" lang="ja-JP" altLang="en-US" sz="1200" b="1" dirty="0">
                <a:solidFill>
                  <a:schemeClr val="tx1"/>
                </a:solidFill>
                <a:latin typeface="Meiryo UI" pitchFamily="50" charset="-128"/>
                <a:ea typeface="Meiryo UI" pitchFamily="50" charset="-128"/>
                <a:cs typeface="Meiryo UI" pitchFamily="50" charset="-128"/>
              </a:endParaRPr>
            </a:p>
          </p:txBody>
        </p:sp>
      </p:grpSp>
    </p:spTree>
    <p:extLst>
      <p:ext uri="{BB962C8B-B14F-4D97-AF65-F5344CB8AC3E}">
        <p14:creationId xmlns="" xmlns:p14="http://schemas.microsoft.com/office/powerpoint/2010/main" val="91489205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0" y="13386"/>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ts val="2700"/>
              </a:lnSpc>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区割り・区の名称</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5" name="正方形/長方形 14"/>
          <p:cNvSpPr/>
          <p:nvPr/>
        </p:nvSpPr>
        <p:spPr>
          <a:xfrm>
            <a:off x="552450" y="1303544"/>
            <a:ext cx="7750961" cy="3384376"/>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fontAlgn="base">
              <a:lnSpc>
                <a:spcPts val="24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以下の５つの具体的な視点に基づき、区割りを策定</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800"/>
              </a:lnSpc>
              <a:spcBef>
                <a:spcPct val="0"/>
              </a:spcBef>
              <a:spcAft>
                <a:spcPct val="0"/>
              </a:spcAft>
            </a:pP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4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各総合区における将来</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H47</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人口規模を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30</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万人程度とし、各区間の人口</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格差は</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fontAlgn="base">
              <a:lnSpc>
                <a:spcPts val="2400"/>
              </a:lnSpc>
              <a:spcBef>
                <a:spcPct val="0"/>
              </a:spcBef>
              <a:spcAft>
                <a:spcPct val="0"/>
              </a:spcAf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最大</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倍</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以</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内</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と</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fontAlgn="base">
              <a:lnSpc>
                <a:spcPts val="2400"/>
              </a:lnSpc>
              <a:spcBef>
                <a:spcPct val="0"/>
              </a:spcBef>
              <a:spcAft>
                <a:spcPct val="0"/>
              </a:spcAf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これまでの地域において築きあげてきたコミュニティを考慮し、過去の合区・分区</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歴</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史的</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fontAlgn="base">
              <a:lnSpc>
                <a:spcPts val="2400"/>
              </a:lnSpc>
              <a:spcBef>
                <a:spcPct val="0"/>
              </a:spcBef>
              <a:spcAft>
                <a:spcPct val="0"/>
              </a:spcAft>
            </a:pP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な</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経緯</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を踏まえる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総合区内における住民の円滑な移動や住民間の交流を確保できるよう、鉄道網</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接</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続</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や</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商業</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集積</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を考慮</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工営所</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、公園事務所など、既存の事業所をできる限り活用</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600" dirty="0" smtClean="0">
              <a:solidFill>
                <a:schemeClr val="tx1"/>
              </a:solidFill>
              <a:latin typeface="Meiryo UI" pitchFamily="50" charset="-128"/>
              <a:ea typeface="Meiryo UI" pitchFamily="50" charset="-128"/>
              <a:cs typeface="Meiryo UI" pitchFamily="50" charset="-128"/>
            </a:endParaRPr>
          </a:p>
          <a:p>
            <a:pPr>
              <a:lnSpc>
                <a:spcPts val="2400"/>
              </a:lnSpc>
            </a:pPr>
            <a:r>
              <a:rPr lang="ja-JP" altLang="en-US" sz="1600" dirty="0" smtClean="0">
                <a:solidFill>
                  <a:schemeClr val="tx1"/>
                </a:solidFill>
                <a:latin typeface="Meiryo UI" pitchFamily="50" charset="-128"/>
                <a:ea typeface="Meiryo UI" pitchFamily="50" charset="-128"/>
                <a:cs typeface="Meiryo UI" pitchFamily="50" charset="-128"/>
              </a:rPr>
              <a:t>◆　</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災害対策について、緊急時には全市的な対応が必要となるが、防災上の視点に</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ついても</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考慮する</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552450" y="5256875"/>
            <a:ext cx="7769557" cy="1449717"/>
          </a:xfrm>
          <a:prstGeom prst="rect">
            <a:avLst/>
          </a:prstGeom>
        </p:spPr>
        <p:style>
          <a:lnRef idx="1">
            <a:schemeClr val="accent6"/>
          </a:lnRef>
          <a:fillRef idx="2">
            <a:schemeClr val="accent6"/>
          </a:fillRef>
          <a:effectRef idx="1">
            <a:schemeClr val="accent6"/>
          </a:effectRef>
          <a:fontRef idx="minor">
            <a:schemeClr val="dk1"/>
          </a:fontRef>
        </p:style>
        <p:txBody>
          <a:bodyPr rtlCol="0" anchor="t"/>
          <a:lstStyle/>
          <a:p>
            <a:pPr fontAlgn="base">
              <a:lnSpc>
                <a:spcPct val="1500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区の名称</a:t>
            </a:r>
            <a:r>
              <a:rPr lang="ja-JP" altLang="en-US" sz="1600" dirty="0">
                <a:solidFill>
                  <a:schemeClr val="tx1"/>
                </a:solidFill>
                <a:latin typeface="Meiryo UI" pitchFamily="50" charset="-128"/>
                <a:ea typeface="Meiryo UI" pitchFamily="50" charset="-128"/>
                <a:cs typeface="Meiryo UI" pitchFamily="50" charset="-128"/>
              </a:rPr>
              <a:t>の取扱いは、方位、地勢、地域の歴史等も考慮し、住民に親しみやすく</a:t>
            </a:r>
            <a:r>
              <a:rPr lang="ja-JP" altLang="en-US" sz="1600" dirty="0" smtClean="0">
                <a:solidFill>
                  <a:schemeClr val="tx1"/>
                </a:solidFill>
                <a:latin typeface="Meiryo UI" pitchFamily="50" charset="-128"/>
                <a:ea typeface="Meiryo UI" pitchFamily="50" charset="-128"/>
                <a:cs typeface="Meiryo UI" pitchFamily="50" charset="-128"/>
              </a:rPr>
              <a:t>、</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300"/>
              </a:lnSpc>
              <a:spcBef>
                <a:spcPct val="0"/>
              </a:spcBef>
              <a:spcAft>
                <a:spcPct val="0"/>
              </a:spcAft>
            </a:pPr>
            <a:r>
              <a:rPr lang="en-US" altLang="ja-JP" sz="1600" dirty="0" smtClean="0">
                <a:solidFill>
                  <a:schemeClr val="tx1"/>
                </a:solidFill>
                <a:latin typeface="Meiryo UI" pitchFamily="50" charset="-128"/>
                <a:ea typeface="Meiryo UI" pitchFamily="50" charset="-128"/>
                <a:cs typeface="Meiryo UI" pitchFamily="50" charset="-128"/>
              </a:rPr>
              <a:t>     </a:t>
            </a:r>
            <a:r>
              <a:rPr lang="ja-JP" altLang="en-US" sz="1600" dirty="0" smtClean="0">
                <a:solidFill>
                  <a:schemeClr val="tx1"/>
                </a:solidFill>
                <a:latin typeface="Meiryo UI" pitchFamily="50" charset="-128"/>
                <a:ea typeface="Meiryo UI" pitchFamily="50" charset="-128"/>
                <a:cs typeface="Meiryo UI" pitchFamily="50" charset="-128"/>
              </a:rPr>
              <a:t>わかりやすいもの</a:t>
            </a:r>
            <a:r>
              <a:rPr lang="ja-JP" altLang="en-US" sz="1600" dirty="0">
                <a:solidFill>
                  <a:schemeClr val="tx1"/>
                </a:solidFill>
                <a:latin typeface="Meiryo UI" pitchFamily="50" charset="-128"/>
                <a:ea typeface="Meiryo UI" pitchFamily="50" charset="-128"/>
                <a:cs typeface="Meiryo UI" pitchFamily="50" charset="-128"/>
              </a:rPr>
              <a:t>となるよう、簡潔なものとすることを</a:t>
            </a:r>
            <a:r>
              <a:rPr lang="ja-JP" altLang="en-US" sz="1600" dirty="0" smtClean="0">
                <a:solidFill>
                  <a:schemeClr val="tx1"/>
                </a:solidFill>
                <a:latin typeface="Meiryo UI" pitchFamily="50" charset="-128"/>
                <a:ea typeface="Meiryo UI" pitchFamily="50" charset="-128"/>
                <a:cs typeface="Meiryo UI" pitchFamily="50" charset="-128"/>
              </a:rPr>
              <a:t>基本とする</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3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600" spc="-100" dirty="0" smtClean="0">
                <a:solidFill>
                  <a:schemeClr val="tx1"/>
                </a:solidFill>
                <a:latin typeface="Meiryo UI" pitchFamily="50" charset="-128"/>
                <a:ea typeface="Meiryo UI" pitchFamily="50" charset="-128"/>
                <a:cs typeface="Meiryo UI" pitchFamily="50" charset="-128"/>
              </a:rPr>
              <a:t>総合区の設置決定後、設置する日までの間に、住民等の意見を踏まえて条例で定める</a:t>
            </a:r>
            <a:endParaRPr lang="en-US" altLang="ja-JP" sz="1600" spc="-100" dirty="0" smtClean="0">
              <a:solidFill>
                <a:schemeClr val="tx1"/>
              </a:solidFill>
              <a:latin typeface="Meiryo UI" pitchFamily="50" charset="-128"/>
              <a:ea typeface="Meiryo UI" pitchFamily="50" charset="-128"/>
              <a:cs typeface="Meiryo UI" pitchFamily="50" charset="-128"/>
            </a:endParaRPr>
          </a:p>
          <a:p>
            <a:pPr fontAlgn="base">
              <a:lnSpc>
                <a:spcPts val="23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なお、町の名称も区の名称に準じて大阪市長が定める</a:t>
            </a:r>
            <a:endParaRPr lang="en-US" altLang="ja-JP" sz="1600" dirty="0" smtClean="0">
              <a:solidFill>
                <a:schemeClr val="tx1"/>
              </a:solidFill>
              <a:latin typeface="Meiryo UI" pitchFamily="50" charset="-128"/>
              <a:ea typeface="Meiryo UI" pitchFamily="50" charset="-128"/>
              <a:cs typeface="Meiryo UI" pitchFamily="50" charset="-128"/>
            </a:endParaRPr>
          </a:p>
        </p:txBody>
      </p:sp>
      <p:sp>
        <p:nvSpPr>
          <p:cNvPr id="9" name="ホームベース 8"/>
          <p:cNvSpPr/>
          <p:nvPr/>
        </p:nvSpPr>
        <p:spPr bwMode="auto">
          <a:xfrm>
            <a:off x="552450" y="4952437"/>
            <a:ext cx="1702289" cy="360040"/>
          </a:xfrm>
          <a:prstGeom prst="homePlate">
            <a:avLst/>
          </a:prstGeom>
          <a:solidFill>
            <a:schemeClr val="bg1"/>
          </a:solidFill>
          <a:ln w="19050" algn="ctr">
            <a:solidFill>
              <a:srgbClr val="FF0000"/>
            </a:solidFill>
            <a:round/>
            <a:headEnd/>
            <a:tailEnd/>
          </a:ln>
          <a:effectLst/>
          <a:extLst/>
        </p:spPr>
        <p:txBody>
          <a:bodyPr wrap="none" rtlCol="0" anchor="ctr"/>
          <a:lstStyle/>
          <a:p>
            <a:r>
              <a:rPr lang="ja-JP" altLang="en-US" sz="1900" b="1" dirty="0" smtClean="0">
                <a:latin typeface="Meiryo UI" panose="020B0604030504040204" pitchFamily="50" charset="-128"/>
                <a:ea typeface="Meiryo UI" panose="020B0604030504040204" pitchFamily="50" charset="-128"/>
                <a:cs typeface="Meiryo UI" panose="020B0604030504040204" pitchFamily="50" charset="-128"/>
              </a:rPr>
              <a:t> 　区の名称</a:t>
            </a:r>
            <a:endParaRPr kumimoji="1" lang="en-US" altLang="ja-JP" sz="19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（１）基本的な考え方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ホームベース 10"/>
          <p:cNvSpPr/>
          <p:nvPr/>
        </p:nvSpPr>
        <p:spPr bwMode="auto">
          <a:xfrm>
            <a:off x="552450" y="1007492"/>
            <a:ext cx="1328563" cy="360040"/>
          </a:xfrm>
          <a:prstGeom prst="homePlate">
            <a:avLst/>
          </a:prstGeom>
          <a:solidFill>
            <a:schemeClr val="bg1"/>
          </a:solidFill>
          <a:ln w="19050" algn="ctr">
            <a:solidFill>
              <a:srgbClr val="FF0000"/>
            </a:solidFill>
            <a:round/>
            <a:headEnd/>
            <a:tailEnd/>
          </a:ln>
          <a:effectLst/>
          <a:extLst/>
        </p:spPr>
        <p:txBody>
          <a:bodyPr wrap="none" rtlCol="0" anchor="ctr"/>
          <a:lstStyle/>
          <a:p>
            <a:r>
              <a:rPr lang="ja-JP" altLang="en-US" sz="1900" b="1" dirty="0" smtClean="0">
                <a:latin typeface="Meiryo UI" panose="020B0604030504040204" pitchFamily="50" charset="-128"/>
                <a:ea typeface="Meiryo UI" panose="020B0604030504040204" pitchFamily="50" charset="-128"/>
                <a:cs typeface="Meiryo UI" panose="020B0604030504040204" pitchFamily="50" charset="-128"/>
              </a:rPr>
              <a:t> 　区割り</a:t>
            </a:r>
            <a:endParaRPr kumimoji="1" lang="en-US" altLang="ja-JP" sz="19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638103070"/>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1"/>
          <p:cNvSpPr>
            <a:spLocks/>
          </p:cNvSpPr>
          <p:nvPr/>
        </p:nvSpPr>
        <p:spPr bwMode="auto">
          <a:xfrm>
            <a:off x="669925" y="2373313"/>
            <a:ext cx="7772400" cy="1368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ja-JP" altLang="en-US" sz="4400" dirty="0" smtClean="0">
                <a:solidFill>
                  <a:prstClr val="black"/>
                </a:solidFill>
                <a:latin typeface="ＭＳ Ｐゴシック" charset="-128"/>
              </a:rPr>
              <a:t>５　　財産管理</a:t>
            </a:r>
            <a:endParaRPr lang="ja-JP" altLang="en-US" sz="2800" dirty="0">
              <a:solidFill>
                <a:prstClr val="black"/>
              </a:solidFill>
              <a:latin typeface="ＭＳ Ｐゴシック" charset="-128"/>
            </a:endParaRPr>
          </a:p>
        </p:txBody>
      </p:sp>
    </p:spTree>
    <p:extLst>
      <p:ext uri="{BB962C8B-B14F-4D97-AF65-F5344CB8AC3E}">
        <p14:creationId xmlns:p14="http://schemas.microsoft.com/office/powerpoint/2010/main" xmlns="" val="2549240100"/>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899592" y="1965279"/>
            <a:ext cx="7300979" cy="1967778"/>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２  総合区長の財産管理権限</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kumimoji="1" lang="ja-JP" altLang="en-US" sz="2000" dirty="0" smtClean="0">
                <a:solidFill>
                  <a:schemeClr val="tx1"/>
                </a:solidFill>
                <a:latin typeface="Meiryo UI" pitchFamily="50" charset="-128"/>
                <a:ea typeface="Meiryo UI" pitchFamily="50" charset="-128"/>
                <a:cs typeface="Meiryo UI" pitchFamily="50" charset="-128"/>
              </a:rPr>
              <a:t> </a:t>
            </a:r>
            <a:endParaRPr lang="en-US" altLang="ja-JP" sz="20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800964"/>
            <a:ext cx="8229600" cy="1143000"/>
          </a:xfrm>
        </p:spPr>
        <p:txBody>
          <a:bodyPr>
            <a:noAutofit/>
          </a:bodyPr>
          <a:lstStyle/>
          <a:p>
            <a:r>
              <a:rPr kumimoji="1" lang="ja-JP" altLang="en-US" sz="3600" dirty="0" smtClean="0"/>
              <a:t>目　　次</a:t>
            </a:r>
            <a:endParaRPr kumimoji="1" lang="ja-JP" altLang="en-US" sz="3600" dirty="0"/>
          </a:p>
        </p:txBody>
      </p:sp>
      <p:sp>
        <p:nvSpPr>
          <p:cNvPr id="8" name="正方形/長方形 7"/>
          <p:cNvSpPr/>
          <p:nvPr/>
        </p:nvSpPr>
        <p:spPr>
          <a:xfrm>
            <a:off x="2900110" y="2410594"/>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・・・・・・・財産</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3" name="正方形/長方形 12"/>
          <p:cNvSpPr/>
          <p:nvPr/>
        </p:nvSpPr>
        <p:spPr>
          <a:xfrm>
            <a:off x="3704124" y="3027422"/>
            <a:ext cx="502278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・・・・・・・財産</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３</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額縁 8"/>
          <p:cNvSpPr>
            <a:spLocks noChangeArrowheads="1"/>
          </p:cNvSpPr>
          <p:nvPr/>
        </p:nvSpPr>
        <p:spPr bwMode="auto">
          <a:xfrm>
            <a:off x="397272" y="2780928"/>
            <a:ext cx="8340328" cy="2592288"/>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3175" algn="ctr">
            <a:solidFill>
              <a:schemeClr val="accent6">
                <a:lumMod val="75000"/>
              </a:schemeClr>
            </a:solidFill>
            <a:round/>
            <a:headEnd/>
            <a:tailEnd/>
          </a:ln>
        </p:spPr>
        <p:txBody>
          <a:bodyPr lIns="180000" tIns="54000" rIns="108000" anchor="t"/>
          <a:lstStyle/>
          <a:p>
            <a:pPr marL="177800" indent="-177800">
              <a:lnSpc>
                <a:spcPct val="150000"/>
              </a:lnSpc>
              <a:spcBef>
                <a:spcPts val="600"/>
              </a:spcBef>
            </a:pPr>
            <a:r>
              <a:rPr lang="ja-JP" altLang="en-US" sz="1600" b="1" dirty="0" smtClean="0">
                <a:solidFill>
                  <a:prstClr val="black"/>
                </a:solidFill>
                <a:latin typeface="Meiryo UI" pitchFamily="50" charset="-128"/>
                <a:ea typeface="Meiryo UI" pitchFamily="50" charset="-128"/>
                <a:cs typeface="Meiryo UI" pitchFamily="50" charset="-128"/>
              </a:rPr>
              <a:t>①  「取得」・「処分」</a:t>
            </a:r>
            <a:endParaRPr lang="en-US" altLang="ja-JP" sz="1600" b="1" dirty="0" smtClean="0">
              <a:solidFill>
                <a:prstClr val="black"/>
              </a:solidFill>
              <a:latin typeface="Meiryo UI" pitchFamily="50" charset="-128"/>
              <a:ea typeface="Meiryo UI" pitchFamily="50" charset="-128"/>
              <a:cs typeface="Meiryo UI" pitchFamily="50" charset="-128"/>
            </a:endParaRPr>
          </a:p>
          <a:p>
            <a:pPr marL="177800" indent="-177800">
              <a:lnSpc>
                <a:spcPts val="2400"/>
              </a:lnSpc>
              <a:spcBef>
                <a:spcPts val="600"/>
              </a:spcBef>
            </a:pPr>
            <a:r>
              <a:rPr lang="ja-JP" altLang="en-US" sz="1600" dirty="0" smtClean="0">
                <a:solidFill>
                  <a:prstClr val="black"/>
                </a:solidFill>
                <a:latin typeface="Meiryo UI" pitchFamily="50" charset="-128"/>
                <a:ea typeface="Meiryo UI" pitchFamily="50" charset="-128"/>
                <a:cs typeface="Meiryo UI" pitchFamily="50" charset="-128"/>
              </a:rPr>
              <a:t>　◆　「取得」に</a:t>
            </a:r>
            <a:r>
              <a:rPr lang="ja-JP" altLang="en-US" sz="1600" dirty="0">
                <a:solidFill>
                  <a:prstClr val="black"/>
                </a:solidFill>
                <a:latin typeface="Meiryo UI" pitchFamily="50" charset="-128"/>
                <a:ea typeface="Meiryo UI" pitchFamily="50" charset="-128"/>
                <a:cs typeface="Meiryo UI" pitchFamily="50" charset="-128"/>
              </a:rPr>
              <a:t>あたっては、行政サービスの公平性の確保の必要から、特定の総合区に財産が</a:t>
            </a:r>
            <a:r>
              <a:rPr lang="ja-JP" altLang="en-US" sz="1600" dirty="0" smtClean="0">
                <a:solidFill>
                  <a:prstClr val="black"/>
                </a:solidFill>
                <a:latin typeface="Meiryo UI" pitchFamily="50" charset="-128"/>
                <a:ea typeface="Meiryo UI" pitchFamily="50" charset="-128"/>
                <a:cs typeface="Meiryo UI" pitchFamily="50" charset="-128"/>
              </a:rPr>
              <a:t>偏ら</a:t>
            </a:r>
            <a:endParaRPr lang="en-US" altLang="ja-JP" sz="1600" dirty="0" smtClean="0">
              <a:solidFill>
                <a:prstClr val="black"/>
              </a:solidFill>
              <a:latin typeface="Meiryo UI" pitchFamily="50" charset="-128"/>
              <a:ea typeface="Meiryo UI" pitchFamily="50" charset="-128"/>
              <a:cs typeface="Meiryo UI" pitchFamily="50" charset="-128"/>
            </a:endParaRPr>
          </a:p>
          <a:p>
            <a:pPr marL="177800" indent="-177800">
              <a:lnSpc>
                <a:spcPts val="2400"/>
              </a:lnSpc>
              <a:spcBef>
                <a:spcPts val="600"/>
              </a:spcBef>
            </a:pPr>
            <a:r>
              <a:rPr lang="en-US" altLang="ja-JP" sz="1600" dirty="0" smtClean="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ないよう</a:t>
            </a:r>
            <a:r>
              <a:rPr lang="ja-JP" altLang="en-US" sz="1600" dirty="0">
                <a:solidFill>
                  <a:prstClr val="black"/>
                </a:solidFill>
                <a:latin typeface="Meiryo UI" pitchFamily="50" charset="-128"/>
                <a:ea typeface="Meiryo UI" pitchFamily="50" charset="-128"/>
                <a:cs typeface="Meiryo UI" pitchFamily="50" charset="-128"/>
              </a:rPr>
              <a:t>市全体の総合的な観点が</a:t>
            </a:r>
            <a:r>
              <a:rPr lang="ja-JP" altLang="en-US" sz="1600" dirty="0" smtClean="0">
                <a:solidFill>
                  <a:prstClr val="black"/>
                </a:solidFill>
                <a:latin typeface="Meiryo UI" pitchFamily="50" charset="-128"/>
                <a:ea typeface="Meiryo UI" pitchFamily="50" charset="-128"/>
                <a:cs typeface="Meiryo UI" pitchFamily="50" charset="-128"/>
              </a:rPr>
              <a:t>必要</a:t>
            </a:r>
            <a:endParaRPr lang="en-US" altLang="ja-JP" sz="1600" dirty="0" smtClean="0">
              <a:solidFill>
                <a:prstClr val="black"/>
              </a:solidFill>
              <a:latin typeface="Meiryo UI" pitchFamily="50" charset="-128"/>
              <a:ea typeface="Meiryo UI" pitchFamily="50" charset="-128"/>
              <a:cs typeface="Meiryo UI" pitchFamily="50" charset="-128"/>
            </a:endParaRPr>
          </a:p>
          <a:p>
            <a:pPr marL="177800" indent="-177800">
              <a:lnSpc>
                <a:spcPts val="2400"/>
              </a:lnSpc>
              <a:spcBef>
                <a:spcPts val="600"/>
              </a:spcBef>
            </a:pPr>
            <a:r>
              <a:rPr lang="ja-JP" altLang="en-US" sz="1600" dirty="0" smtClean="0">
                <a:solidFill>
                  <a:prstClr val="black"/>
                </a:solidFill>
                <a:latin typeface="Meiryo UI" pitchFamily="50" charset="-128"/>
                <a:ea typeface="Meiryo UI" pitchFamily="50" charset="-128"/>
                <a:cs typeface="Meiryo UI" pitchFamily="50" charset="-128"/>
              </a:rPr>
              <a:t>　◆　「処分」にあたっては、市全体の財産の有効活用の観点が必要</a:t>
            </a:r>
            <a:endParaRPr lang="en-US" altLang="ja-JP" sz="1600" dirty="0" smtClean="0">
              <a:solidFill>
                <a:prstClr val="black"/>
              </a:solidFill>
              <a:latin typeface="Meiryo UI" pitchFamily="50" charset="-128"/>
              <a:ea typeface="Meiryo UI" pitchFamily="50" charset="-128"/>
              <a:cs typeface="Meiryo UI" pitchFamily="50" charset="-128"/>
            </a:endParaRPr>
          </a:p>
          <a:p>
            <a:pPr marL="177800" indent="-177800">
              <a:lnSpc>
                <a:spcPts val="2400"/>
              </a:lnSpc>
              <a:spcBef>
                <a:spcPts val="600"/>
              </a:spcBef>
            </a:pPr>
            <a:r>
              <a:rPr lang="ja-JP" altLang="en-US" sz="1600" b="1" dirty="0" smtClean="0">
                <a:solidFill>
                  <a:prstClr val="black"/>
                </a:solidFill>
                <a:latin typeface="Meiryo UI" pitchFamily="50" charset="-128"/>
                <a:ea typeface="Meiryo UI" pitchFamily="50" charset="-128"/>
                <a:cs typeface="Meiryo UI" pitchFamily="50" charset="-128"/>
              </a:rPr>
              <a:t>②　「管理」</a:t>
            </a:r>
            <a:endParaRPr lang="en-US" altLang="ja-JP" sz="1600" b="1" dirty="0" smtClean="0">
              <a:solidFill>
                <a:prstClr val="black"/>
              </a:solidFill>
              <a:latin typeface="Meiryo UI" pitchFamily="50" charset="-128"/>
              <a:ea typeface="Meiryo UI" pitchFamily="50" charset="-128"/>
              <a:cs typeface="Meiryo UI" pitchFamily="50" charset="-128"/>
            </a:endParaRPr>
          </a:p>
          <a:p>
            <a:pPr marL="265113" indent="-176213">
              <a:lnSpc>
                <a:spcPts val="2400"/>
              </a:lnSpc>
              <a:spcBef>
                <a:spcPts val="600"/>
              </a:spcBef>
            </a:pPr>
            <a:r>
              <a:rPr lang="ja-JP" altLang="en-US" sz="1600" dirty="0" smtClean="0">
                <a:solidFill>
                  <a:prstClr val="black"/>
                </a:solidFill>
                <a:latin typeface="Meiryo UI" pitchFamily="50" charset="-128"/>
                <a:ea typeface="Meiryo UI" pitchFamily="50" charset="-128"/>
                <a:cs typeface="Meiryo UI" pitchFamily="50" charset="-128"/>
              </a:rPr>
              <a:t> ◆　</a:t>
            </a:r>
            <a:r>
              <a:rPr lang="ja-JP" altLang="en-US" sz="1600" spc="-80" dirty="0" smtClean="0">
                <a:solidFill>
                  <a:prstClr val="black"/>
                </a:solidFill>
                <a:latin typeface="Meiryo UI" pitchFamily="50" charset="-128"/>
                <a:ea typeface="Meiryo UI" pitchFamily="50" charset="-128"/>
                <a:cs typeface="Meiryo UI" pitchFamily="50" charset="-128"/>
              </a:rPr>
              <a:t>目的に応じて効率的に管理・運用するためには、行政事務の実施主体が財産管理を行うことが適当</a:t>
            </a:r>
            <a:endParaRPr lang="en-US" altLang="ja-JP" sz="1600" spc="-80" dirty="0" smtClean="0">
              <a:solidFill>
                <a:prstClr val="black"/>
              </a:solidFill>
              <a:latin typeface="Meiryo UI" pitchFamily="50" charset="-128"/>
              <a:ea typeface="Meiryo UI" pitchFamily="50" charset="-128"/>
              <a:cs typeface="Meiryo UI" pitchFamily="50" charset="-128"/>
            </a:endParaRPr>
          </a:p>
          <a:p>
            <a:pPr marL="265113" indent="-176213">
              <a:lnSpc>
                <a:spcPts val="2400"/>
              </a:lnSpc>
              <a:spcBef>
                <a:spcPts val="600"/>
              </a:spcBef>
            </a:pPr>
            <a:endParaRPr lang="en-US" altLang="ja-JP" sz="1600" dirty="0" smtClean="0">
              <a:solidFill>
                <a:prstClr val="black"/>
              </a:solidFill>
              <a:latin typeface="Meiryo UI" pitchFamily="50" charset="-128"/>
              <a:ea typeface="Meiryo UI" pitchFamily="50" charset="-128"/>
              <a:cs typeface="Meiryo UI" pitchFamily="50" charset="-128"/>
            </a:endParaRPr>
          </a:p>
        </p:txBody>
      </p:sp>
      <p:sp>
        <p:nvSpPr>
          <p:cNvPr id="21" name="角丸四角形 14"/>
          <p:cNvSpPr>
            <a:spLocks noChangeArrowheads="1"/>
          </p:cNvSpPr>
          <p:nvPr/>
        </p:nvSpPr>
        <p:spPr bwMode="auto">
          <a:xfrm>
            <a:off x="397272" y="1206500"/>
            <a:ext cx="8327628" cy="1080120"/>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6350" algn="ctr">
            <a:solidFill>
              <a:schemeClr val="accent6">
                <a:lumMod val="75000"/>
              </a:schemeClr>
            </a:solidFill>
            <a:round/>
            <a:headEnd/>
            <a:tailEnd/>
          </a:ln>
        </p:spPr>
        <p:txBody>
          <a:bodyPr lIns="54000" rIns="54000" anchor="ctr"/>
          <a:lstStyle/>
          <a:p>
            <a:pPr marL="177800" indent="-177800">
              <a:lnSpc>
                <a:spcPts val="2400"/>
              </a:lnSpc>
              <a:defRPr/>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「地方自治法」では、財産の「取得」、「管理」、「処分」は長の権限と規定</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2400"/>
              </a:lnSpc>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（規則等で、「取得」、 「処分」については契約管財局長等が専決できる場合を規定、「管理」に</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2400"/>
              </a:lnSpc>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ついては局長・区長等に委任）</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0" y="-3842"/>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9" name="角丸四角形 18"/>
          <p:cNvSpPr/>
          <p:nvPr/>
        </p:nvSpPr>
        <p:spPr>
          <a:xfrm>
            <a:off x="397272" y="5877272"/>
            <a:ext cx="8314928" cy="752666"/>
          </a:xfrm>
          <a:prstGeom prst="roundRect">
            <a:avLst>
              <a:gd name="adj" fmla="val 25104"/>
            </a:avLst>
          </a:prstGeom>
          <a:solidFill>
            <a:schemeClr val="accent5">
              <a:lumMod val="20000"/>
              <a:lumOff val="80000"/>
            </a:schemeClr>
          </a:solidFill>
          <a:ln/>
        </p:spPr>
        <p:style>
          <a:lnRef idx="1">
            <a:schemeClr val="accent1"/>
          </a:lnRef>
          <a:fillRef idx="2">
            <a:schemeClr val="accent1"/>
          </a:fillRef>
          <a:effectRef idx="1">
            <a:schemeClr val="accent1"/>
          </a:effectRef>
          <a:fontRef idx="minor">
            <a:schemeClr val="dk1"/>
          </a:fontRef>
        </p:style>
        <p:txBody>
          <a:bodyPr rtlCol="0" anchor="ctr"/>
          <a:lstStyle/>
          <a:p>
            <a:pPr>
              <a:lnSpc>
                <a:spcPts val="2500"/>
              </a:lnSpc>
              <a:defRPr/>
            </a:pPr>
            <a:r>
              <a:rPr lang="ja-JP" altLang="en-US" b="1" dirty="0" smtClean="0">
                <a:solidFill>
                  <a:prstClr val="black"/>
                </a:solidFill>
                <a:latin typeface="Meiryo UI" pitchFamily="50" charset="-128"/>
                <a:ea typeface="Meiryo UI" pitchFamily="50" charset="-128"/>
                <a:cs typeface="Meiryo UI" pitchFamily="50" charset="-128"/>
              </a:rPr>
              <a:t>　　　　　　　①　「取得」・「処分」権限は、市長（契約管財局長等）に残し、</a:t>
            </a:r>
          </a:p>
          <a:p>
            <a:pPr>
              <a:lnSpc>
                <a:spcPts val="2500"/>
              </a:lnSpc>
              <a:defRPr/>
            </a:pPr>
            <a:r>
              <a:rPr lang="ja-JP" altLang="en-US" b="1" dirty="0" smtClean="0">
                <a:solidFill>
                  <a:prstClr val="black"/>
                </a:solidFill>
                <a:latin typeface="Meiryo UI" pitchFamily="50" charset="-128"/>
                <a:ea typeface="Meiryo UI" pitchFamily="50" charset="-128"/>
                <a:cs typeface="Meiryo UI" pitchFamily="50" charset="-128"/>
              </a:rPr>
              <a:t>　　　　　　　②</a:t>
            </a:r>
            <a:r>
              <a:rPr lang="ja-JP" altLang="en-US" b="1" smtClean="0">
                <a:solidFill>
                  <a:prstClr val="black"/>
                </a:solidFill>
                <a:latin typeface="Meiryo UI" pitchFamily="50" charset="-128"/>
                <a:ea typeface="Meiryo UI" pitchFamily="50" charset="-128"/>
                <a:cs typeface="Meiryo UI" pitchFamily="50" charset="-128"/>
              </a:rPr>
              <a:t>　住民に身近な財産の「</a:t>
            </a:r>
            <a:r>
              <a:rPr lang="ja-JP" altLang="en-US" b="1" dirty="0" smtClean="0">
                <a:solidFill>
                  <a:prstClr val="black"/>
                </a:solidFill>
                <a:latin typeface="Meiryo UI" pitchFamily="50" charset="-128"/>
                <a:ea typeface="Meiryo UI" pitchFamily="50" charset="-128"/>
                <a:cs typeface="Meiryo UI" pitchFamily="50" charset="-128"/>
              </a:rPr>
              <a:t>管理</a:t>
            </a:r>
            <a:r>
              <a:rPr lang="ja-JP" altLang="en-US" b="1" smtClean="0">
                <a:solidFill>
                  <a:prstClr val="black"/>
                </a:solidFill>
                <a:latin typeface="Meiryo UI" pitchFamily="50" charset="-128"/>
                <a:ea typeface="Meiryo UI" pitchFamily="50" charset="-128"/>
                <a:cs typeface="Meiryo UI" pitchFamily="50" charset="-128"/>
              </a:rPr>
              <a:t>」権限は、</a:t>
            </a:r>
            <a:r>
              <a:rPr lang="ja-JP" altLang="en-US" b="1" dirty="0" smtClean="0">
                <a:solidFill>
                  <a:prstClr val="black"/>
                </a:solidFill>
                <a:latin typeface="Meiryo UI" pitchFamily="50" charset="-128"/>
                <a:ea typeface="Meiryo UI" pitchFamily="50" charset="-128"/>
                <a:cs typeface="Meiryo UI" pitchFamily="50" charset="-128"/>
              </a:rPr>
              <a:t>総合区長に移管</a:t>
            </a:r>
          </a:p>
        </p:txBody>
      </p:sp>
      <p:sp>
        <p:nvSpPr>
          <p:cNvPr id="14" name="テキスト ボックス 13"/>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（１）財産に関する権限について</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ホームベース 11"/>
          <p:cNvSpPr/>
          <p:nvPr/>
        </p:nvSpPr>
        <p:spPr>
          <a:xfrm>
            <a:off x="397272" y="958056"/>
            <a:ext cx="1944216" cy="288032"/>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en-US" altLang="ja-JP" sz="1700" b="1" dirty="0" smtClean="0">
                <a:solidFill>
                  <a:prstClr val="black"/>
                </a:solidFill>
                <a:latin typeface="Meiryo UI" pitchFamily="50" charset="-128"/>
                <a:ea typeface="Meiryo UI" pitchFamily="50" charset="-128"/>
                <a:cs typeface="Meiryo UI" pitchFamily="50" charset="-128"/>
              </a:rPr>
              <a:t> </a:t>
            </a:r>
            <a:r>
              <a:rPr lang="ja-JP" altLang="en-US" sz="1700" b="1" dirty="0" smtClean="0">
                <a:solidFill>
                  <a:prstClr val="black"/>
                </a:solidFill>
                <a:latin typeface="Meiryo UI" pitchFamily="50" charset="-128"/>
                <a:ea typeface="Meiryo UI" pitchFamily="50" charset="-128"/>
                <a:cs typeface="Meiryo UI" pitchFamily="50" charset="-128"/>
              </a:rPr>
              <a:t>法的な位置付け</a:t>
            </a:r>
            <a:endParaRPr lang="en-US" altLang="ja-JP" sz="1700" b="1" dirty="0">
              <a:solidFill>
                <a:prstClr val="black"/>
              </a:solidFill>
              <a:latin typeface="Meiryo UI" pitchFamily="50" charset="-128"/>
              <a:ea typeface="Meiryo UI" pitchFamily="50" charset="-128"/>
              <a:cs typeface="Meiryo UI" pitchFamily="50" charset="-128"/>
            </a:endParaRPr>
          </a:p>
        </p:txBody>
      </p:sp>
      <p:sp>
        <p:nvSpPr>
          <p:cNvPr id="17" name="ホームベース 16"/>
          <p:cNvSpPr/>
          <p:nvPr/>
        </p:nvSpPr>
        <p:spPr>
          <a:xfrm>
            <a:off x="397272" y="2479154"/>
            <a:ext cx="4392488" cy="342528"/>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700" b="1" dirty="0" smtClean="0">
                <a:solidFill>
                  <a:prstClr val="black"/>
                </a:solidFill>
                <a:latin typeface="Meiryo UI" pitchFamily="50" charset="-128"/>
                <a:ea typeface="Meiryo UI" pitchFamily="50" charset="-128"/>
                <a:cs typeface="Meiryo UI" pitchFamily="50" charset="-128"/>
              </a:rPr>
              <a:t>　総合区長の財産管理にかかる検討の視点</a:t>
            </a:r>
            <a:endParaRPr lang="en-US" altLang="ja-JP" sz="1700" b="1" dirty="0">
              <a:solidFill>
                <a:prstClr val="black"/>
              </a:solidFill>
              <a:latin typeface="Meiryo UI" pitchFamily="50" charset="-128"/>
              <a:ea typeface="Meiryo UI" pitchFamily="50" charset="-128"/>
              <a:cs typeface="Meiryo UI" pitchFamily="50" charset="-128"/>
            </a:endParaRPr>
          </a:p>
        </p:txBody>
      </p:sp>
      <p:sp>
        <p:nvSpPr>
          <p:cNvPr id="18" name="正方形/長方形 27"/>
          <p:cNvSpPr>
            <a:spLocks noChangeArrowheads="1"/>
          </p:cNvSpPr>
          <p:nvPr/>
        </p:nvSpPr>
        <p:spPr bwMode="auto">
          <a:xfrm>
            <a:off x="8112125" y="0"/>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財産</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1" name="二等辺三角形 10"/>
          <p:cNvSpPr/>
          <p:nvPr/>
        </p:nvSpPr>
        <p:spPr>
          <a:xfrm flipV="1">
            <a:off x="2199483" y="5445224"/>
            <a:ext cx="4608512" cy="327372"/>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Tree>
    <p:extLst>
      <p:ext uri="{BB962C8B-B14F-4D97-AF65-F5344CB8AC3E}">
        <p14:creationId xmlns:p14="http://schemas.microsoft.com/office/powerpoint/2010/main" xmlns="" val="3757749347"/>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121196" y="284311"/>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（２）総合区長の財産管理</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395536" y="997527"/>
            <a:ext cx="8320633" cy="1561720"/>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nSpc>
                <a:spcPts val="2400"/>
              </a:lnSpc>
              <a:defRPr/>
            </a:pPr>
            <a:r>
              <a:rPr lang="ja-JP" altLang="en-US" sz="1600" dirty="0" smtClean="0">
                <a:solidFill>
                  <a:prstClr val="black"/>
                </a:solidFill>
                <a:latin typeface="ＭＳ Ｐゴシック" charset="-128"/>
                <a:ea typeface="Meiryo UI" pitchFamily="50" charset="-128"/>
                <a:cs typeface="Meiryo UI" pitchFamily="50" charset="-128"/>
              </a:rPr>
              <a:t>  ◆　所管事務に応じて、局長または区長が財産を管理</a:t>
            </a:r>
            <a:endParaRPr lang="en-US" altLang="ja-JP" sz="1600" dirty="0" smtClean="0">
              <a:solidFill>
                <a:prstClr val="black"/>
              </a:solidFill>
              <a:latin typeface="ＭＳ Ｐゴシック" charset="-128"/>
              <a:ea typeface="Meiryo UI" pitchFamily="50" charset="-128"/>
              <a:cs typeface="Meiryo UI" pitchFamily="50" charset="-128"/>
            </a:endParaRPr>
          </a:p>
          <a:p>
            <a:pPr marL="177800" indent="-177800">
              <a:lnSpc>
                <a:spcPts val="2400"/>
              </a:lnSpc>
              <a:defRPr/>
            </a:pPr>
            <a:r>
              <a:rPr lang="ja-JP" altLang="en-US" sz="1600" dirty="0" smtClean="0">
                <a:solidFill>
                  <a:prstClr val="black"/>
                </a:solidFill>
                <a:latin typeface="ＭＳ Ｐゴシック" charset="-128"/>
                <a:ea typeface="Meiryo UI" pitchFamily="50" charset="-128"/>
                <a:cs typeface="Meiryo UI" pitchFamily="50" charset="-128"/>
              </a:rPr>
              <a:t>  ◆　</a:t>
            </a:r>
            <a:r>
              <a:rPr lang="ja-JP" altLang="en-US" sz="1600" spc="-20" dirty="0" smtClean="0">
                <a:solidFill>
                  <a:prstClr val="black"/>
                </a:solidFill>
                <a:latin typeface="ＭＳ Ｐゴシック" charset="-128"/>
                <a:ea typeface="Meiryo UI" pitchFamily="50" charset="-128"/>
                <a:cs typeface="Meiryo UI" pitchFamily="50" charset="-128"/>
              </a:rPr>
              <a:t>区長が管理する財産は区役所庁舎などの区長の所管事務に関するものであり、区域内の住民が</a:t>
            </a:r>
            <a:endParaRPr lang="en-US" altLang="ja-JP" sz="1600" spc="-20" dirty="0" smtClean="0">
              <a:solidFill>
                <a:prstClr val="black"/>
              </a:solidFill>
              <a:latin typeface="ＭＳ Ｐゴシック" charset="-128"/>
              <a:ea typeface="Meiryo UI" pitchFamily="50" charset="-128"/>
              <a:cs typeface="Meiryo UI" pitchFamily="50" charset="-128"/>
            </a:endParaRPr>
          </a:p>
          <a:p>
            <a:pPr marL="177800" indent="-177800">
              <a:lnSpc>
                <a:spcPts val="2400"/>
              </a:lnSpc>
              <a:defRPr/>
            </a:pPr>
            <a:r>
              <a:rPr lang="ja-JP" altLang="en-US" sz="1600" dirty="0" smtClean="0">
                <a:solidFill>
                  <a:prstClr val="black"/>
                </a:solidFill>
                <a:latin typeface="ＭＳ Ｐゴシック" charset="-128"/>
                <a:ea typeface="Meiryo UI" pitchFamily="50" charset="-128"/>
                <a:cs typeface="Meiryo UI" pitchFamily="50" charset="-128"/>
              </a:rPr>
              <a:t>　  　 利用する施設の多くを局長が管理</a:t>
            </a:r>
            <a:endParaRPr lang="en-US" altLang="ja-JP" sz="1600" dirty="0" smtClean="0">
              <a:solidFill>
                <a:prstClr val="black"/>
              </a:solidFill>
              <a:latin typeface="ＭＳ Ｐゴシック" charset="-128"/>
              <a:ea typeface="Meiryo UI" pitchFamily="50" charset="-128"/>
              <a:cs typeface="Meiryo UI" pitchFamily="50" charset="-128"/>
            </a:endParaRPr>
          </a:p>
          <a:p>
            <a:pPr marL="177800" indent="-177800">
              <a:lnSpc>
                <a:spcPts val="2400"/>
              </a:lnSpc>
              <a:defRPr/>
            </a:pPr>
            <a:r>
              <a:rPr lang="ja-JP" altLang="en-US" sz="1600" dirty="0" smtClean="0">
                <a:solidFill>
                  <a:prstClr val="black"/>
                </a:solidFill>
                <a:latin typeface="ＭＳ Ｐゴシック" charset="-128"/>
                <a:ea typeface="Meiryo UI" pitchFamily="50" charset="-128"/>
                <a:cs typeface="Meiryo UI" pitchFamily="50" charset="-128"/>
              </a:rPr>
              <a:t>  ◆　市域全域で画一的な運用となる傾向</a:t>
            </a:r>
            <a:endParaRPr lang="en-US" altLang="ja-JP" sz="1600" dirty="0" smtClean="0">
              <a:solidFill>
                <a:prstClr val="black"/>
              </a:solidFill>
              <a:latin typeface="ＭＳ Ｐゴシック" charset="-128"/>
              <a:ea typeface="Meiryo UI" pitchFamily="50" charset="-128"/>
              <a:cs typeface="Meiryo UI" pitchFamily="50" charset="-128"/>
            </a:endParaRPr>
          </a:p>
        </p:txBody>
      </p:sp>
      <p:sp>
        <p:nvSpPr>
          <p:cNvPr id="21" name="ホームベース 20"/>
          <p:cNvSpPr/>
          <p:nvPr/>
        </p:nvSpPr>
        <p:spPr>
          <a:xfrm>
            <a:off x="396478" y="774839"/>
            <a:ext cx="1005271" cy="301972"/>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700" b="1" dirty="0" smtClean="0">
                <a:solidFill>
                  <a:prstClr val="black"/>
                </a:solidFill>
                <a:latin typeface="Meiryo UI" pitchFamily="50" charset="-128"/>
                <a:ea typeface="Meiryo UI" pitchFamily="50" charset="-128"/>
                <a:cs typeface="Meiryo UI" pitchFamily="50" charset="-128"/>
              </a:rPr>
              <a:t>  </a:t>
            </a:r>
            <a:r>
              <a:rPr lang="ja-JP" altLang="en-US" sz="1600" b="1" dirty="0" smtClean="0">
                <a:solidFill>
                  <a:prstClr val="black"/>
                </a:solidFill>
                <a:latin typeface="Meiryo UI" pitchFamily="50" charset="-128"/>
                <a:ea typeface="Meiryo UI" pitchFamily="50" charset="-128"/>
                <a:cs typeface="Meiryo UI" pitchFamily="50" charset="-128"/>
              </a:rPr>
              <a:t>現状</a:t>
            </a:r>
            <a:endParaRPr lang="en-US" altLang="ja-JP" sz="1600" b="1" dirty="0">
              <a:solidFill>
                <a:prstClr val="black"/>
              </a:solidFill>
              <a:latin typeface="Meiryo UI" pitchFamily="50" charset="-128"/>
              <a:ea typeface="Meiryo UI" pitchFamily="50" charset="-128"/>
              <a:cs typeface="Meiryo UI" pitchFamily="50" charset="-128"/>
            </a:endParaRPr>
          </a:p>
        </p:txBody>
      </p:sp>
      <p:sp>
        <p:nvSpPr>
          <p:cNvPr id="24" name="正方形/長方形 23"/>
          <p:cNvSpPr/>
          <p:nvPr/>
        </p:nvSpPr>
        <p:spPr>
          <a:xfrm>
            <a:off x="409391" y="3277668"/>
            <a:ext cx="8320633" cy="671978"/>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80975" indent="-180975">
              <a:lnSpc>
                <a:spcPts val="2300"/>
              </a:lnSpc>
              <a:defRPr/>
            </a:pPr>
            <a:r>
              <a:rPr lang="ja-JP" altLang="en-US" sz="1600" dirty="0" smtClean="0">
                <a:solidFill>
                  <a:prstClr val="black"/>
                </a:solidFill>
                <a:latin typeface="Meiryo UI" pitchFamily="50" charset="-128"/>
                <a:ea typeface="Meiryo UI" pitchFamily="50" charset="-128"/>
                <a:cs typeface="Meiryo UI" pitchFamily="50" charset="-128"/>
              </a:rPr>
              <a:t>  ◆　事務分担</a:t>
            </a:r>
            <a:r>
              <a:rPr lang="ja-JP" altLang="en-US" sz="1600" spc="-100" dirty="0" smtClean="0">
                <a:solidFill>
                  <a:prstClr val="black"/>
                </a:solidFill>
                <a:latin typeface="Meiryo UI" pitchFamily="50" charset="-128"/>
                <a:ea typeface="Meiryo UI" pitchFamily="50" charset="-128"/>
                <a:cs typeface="Meiryo UI" pitchFamily="50" charset="-128"/>
              </a:rPr>
              <a:t>に応じて、住民に身近な財産を総合区長が管理</a:t>
            </a:r>
          </a:p>
        </p:txBody>
      </p:sp>
      <p:sp>
        <p:nvSpPr>
          <p:cNvPr id="27" name="ホームベース 26"/>
          <p:cNvSpPr/>
          <p:nvPr/>
        </p:nvSpPr>
        <p:spPr>
          <a:xfrm>
            <a:off x="408013" y="3045054"/>
            <a:ext cx="1944216" cy="307999"/>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600" b="1" dirty="0" smtClean="0">
                <a:solidFill>
                  <a:prstClr val="black"/>
                </a:solidFill>
                <a:latin typeface="Meiryo UI" pitchFamily="50" charset="-128"/>
                <a:ea typeface="Meiryo UI" pitchFamily="50" charset="-128"/>
                <a:cs typeface="Meiryo UI" pitchFamily="50" charset="-128"/>
              </a:rPr>
              <a:t>　総合区設置後</a:t>
            </a:r>
            <a:endParaRPr lang="en-US" altLang="ja-JP" sz="1600" b="1" dirty="0">
              <a:solidFill>
                <a:prstClr val="black"/>
              </a:solidFill>
              <a:latin typeface="Meiryo UI" pitchFamily="50" charset="-128"/>
              <a:ea typeface="Meiryo UI" pitchFamily="50" charset="-128"/>
              <a:cs typeface="Meiryo UI" pitchFamily="50" charset="-128"/>
            </a:endParaRPr>
          </a:p>
        </p:txBody>
      </p:sp>
      <p:sp>
        <p:nvSpPr>
          <p:cNvPr id="29" name="角丸四角形 28"/>
          <p:cNvSpPr/>
          <p:nvPr/>
        </p:nvSpPr>
        <p:spPr>
          <a:xfrm>
            <a:off x="395536" y="4769929"/>
            <a:ext cx="8352928" cy="1728192"/>
          </a:xfrm>
          <a:prstGeom prst="roundRect">
            <a:avLst>
              <a:gd name="adj" fmla="val 245"/>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2700" cmpd="sng">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ctr" anchorCtr="0"/>
          <a:lstStyle/>
          <a:p>
            <a:pPr marL="266700" indent="-179388">
              <a:lnSpc>
                <a:spcPts val="2600"/>
              </a:lnSpc>
              <a:defRPr/>
            </a:pPr>
            <a:r>
              <a:rPr lang="ja-JP" altLang="en-US" sz="1600" b="1" dirty="0" smtClean="0">
                <a:solidFill>
                  <a:prstClr val="black"/>
                </a:solidFill>
                <a:latin typeface="Meiryo UI" pitchFamily="50" charset="-128"/>
                <a:ea typeface="Meiryo UI" pitchFamily="50" charset="-128"/>
                <a:cs typeface="Meiryo UI" pitchFamily="50" charset="-128"/>
              </a:rPr>
              <a:t> ◆  総合区長が住民に身近なところで的確にニーズを踏まえ</a:t>
            </a:r>
            <a:r>
              <a:rPr lang="ja-JP" altLang="en-US" sz="1600" b="1" dirty="0">
                <a:solidFill>
                  <a:prstClr val="black"/>
                </a:solidFill>
                <a:latin typeface="Meiryo UI" pitchFamily="50" charset="-128"/>
                <a:ea typeface="Meiryo UI" pitchFamily="50" charset="-128"/>
                <a:cs typeface="Meiryo UI" pitchFamily="50" charset="-128"/>
              </a:rPr>
              <a:t>ながら</a:t>
            </a:r>
            <a:r>
              <a:rPr lang="ja-JP" altLang="en-US" sz="1600" b="1" dirty="0" smtClean="0">
                <a:solidFill>
                  <a:prstClr val="black"/>
                </a:solidFill>
                <a:latin typeface="Meiryo UI" pitchFamily="50" charset="-128"/>
                <a:ea typeface="Meiryo UI" pitchFamily="50" charset="-128"/>
                <a:cs typeface="Meiryo UI" pitchFamily="50" charset="-128"/>
              </a:rPr>
              <a:t>、</a:t>
            </a:r>
            <a:r>
              <a:rPr lang="en-US" altLang="ja-JP" sz="1600" b="1" dirty="0" smtClean="0">
                <a:solidFill>
                  <a:prstClr val="black"/>
                </a:solidFill>
                <a:latin typeface="Meiryo UI" pitchFamily="50" charset="-128"/>
                <a:ea typeface="Meiryo UI" pitchFamily="50" charset="-128"/>
                <a:cs typeface="Meiryo UI" pitchFamily="50" charset="-128"/>
              </a:rPr>
              <a:t> </a:t>
            </a:r>
            <a:r>
              <a:rPr lang="ja-JP" altLang="en-US" sz="1600" b="1" dirty="0" smtClean="0">
                <a:solidFill>
                  <a:prstClr val="black"/>
                </a:solidFill>
                <a:latin typeface="Meiryo UI" pitchFamily="50" charset="-128"/>
                <a:ea typeface="Meiryo UI" pitchFamily="50" charset="-128"/>
                <a:cs typeface="Meiryo UI" pitchFamily="50" charset="-128"/>
              </a:rPr>
              <a:t>より一層きめ細かで</a:t>
            </a:r>
            <a:endParaRPr lang="en-US" altLang="ja-JP" sz="1600" b="1" dirty="0" smtClean="0">
              <a:solidFill>
                <a:prstClr val="black"/>
              </a:solidFill>
              <a:latin typeface="Meiryo UI" pitchFamily="50" charset="-128"/>
              <a:ea typeface="Meiryo UI" pitchFamily="50" charset="-128"/>
              <a:cs typeface="Meiryo UI" pitchFamily="50" charset="-128"/>
            </a:endParaRPr>
          </a:p>
          <a:p>
            <a:pPr marL="266700" indent="-179388">
              <a:lnSpc>
                <a:spcPts val="2600"/>
              </a:lnSpc>
              <a:defRPr/>
            </a:pPr>
            <a:r>
              <a:rPr lang="ja-JP" altLang="en-US" sz="1600" b="1" dirty="0">
                <a:solidFill>
                  <a:prstClr val="black"/>
                </a:solidFill>
                <a:latin typeface="Meiryo UI" pitchFamily="50" charset="-128"/>
                <a:ea typeface="Meiryo UI" pitchFamily="50" charset="-128"/>
                <a:cs typeface="Meiryo UI" pitchFamily="50" charset="-128"/>
              </a:rPr>
              <a:t>　</a:t>
            </a:r>
            <a:r>
              <a:rPr lang="ja-JP" altLang="en-US" sz="1600" b="1" dirty="0" smtClean="0">
                <a:solidFill>
                  <a:prstClr val="black"/>
                </a:solidFill>
                <a:latin typeface="Meiryo UI" pitchFamily="50" charset="-128"/>
                <a:ea typeface="Meiryo UI" pitchFamily="50" charset="-128"/>
                <a:cs typeface="Meiryo UI" pitchFamily="50" charset="-128"/>
              </a:rPr>
              <a:t>　　柔軟な財産管理（施設運営）が実現</a:t>
            </a:r>
            <a:endParaRPr lang="en-US" altLang="ja-JP" sz="1600" b="1" dirty="0" smtClean="0">
              <a:solidFill>
                <a:prstClr val="black"/>
              </a:solidFill>
              <a:latin typeface="Meiryo UI" pitchFamily="50" charset="-128"/>
              <a:ea typeface="Meiryo UI" pitchFamily="50" charset="-128"/>
              <a:cs typeface="Meiryo UI" pitchFamily="50" charset="-128"/>
            </a:endParaRPr>
          </a:p>
          <a:p>
            <a:pPr marL="447675" indent="-365125">
              <a:lnSpc>
                <a:spcPts val="2600"/>
              </a:lnSpc>
              <a:spcBef>
                <a:spcPts val="600"/>
              </a:spcBef>
              <a:defRPr/>
            </a:pPr>
            <a:r>
              <a:rPr lang="ja-JP" altLang="en-US" sz="1600" b="1" dirty="0" smtClean="0">
                <a:solidFill>
                  <a:prstClr val="black"/>
                </a:solidFill>
                <a:latin typeface="Meiryo UI" pitchFamily="50" charset="-128"/>
                <a:ea typeface="Meiryo UI" pitchFamily="50" charset="-128"/>
                <a:cs typeface="Meiryo UI" pitchFamily="50" charset="-128"/>
              </a:rPr>
              <a:t> ◆  局長のもとで局ごとに管理している財産を、総合区長が横断的に管理することにより、</a:t>
            </a:r>
            <a:endParaRPr lang="en-US" altLang="ja-JP" sz="1600" b="1" dirty="0" smtClean="0">
              <a:solidFill>
                <a:prstClr val="black"/>
              </a:solidFill>
              <a:latin typeface="Meiryo UI" pitchFamily="50" charset="-128"/>
              <a:ea typeface="Meiryo UI" pitchFamily="50" charset="-128"/>
              <a:cs typeface="Meiryo UI" pitchFamily="50" charset="-128"/>
            </a:endParaRPr>
          </a:p>
          <a:p>
            <a:pPr marL="447675" indent="-365125">
              <a:lnSpc>
                <a:spcPts val="1800"/>
              </a:lnSpc>
              <a:spcBef>
                <a:spcPts val="600"/>
              </a:spcBef>
              <a:defRPr/>
            </a:pPr>
            <a:r>
              <a:rPr lang="ja-JP" altLang="en-US" sz="1600" b="1" dirty="0" smtClean="0">
                <a:solidFill>
                  <a:prstClr val="black"/>
                </a:solidFill>
                <a:latin typeface="Meiryo UI" pitchFamily="50" charset="-128"/>
                <a:ea typeface="Meiryo UI" pitchFamily="50" charset="-128"/>
                <a:cs typeface="Meiryo UI" pitchFamily="50" charset="-128"/>
              </a:rPr>
              <a:t>　　　総合区単位でのファシリティマネジメントが実現</a:t>
            </a:r>
            <a:endParaRPr lang="en-US" altLang="ja-JP" sz="1600" b="1" dirty="0" smtClean="0">
              <a:solidFill>
                <a:prstClr val="black"/>
              </a:solidFill>
              <a:latin typeface="Meiryo UI" pitchFamily="50" charset="-128"/>
              <a:ea typeface="Meiryo UI" pitchFamily="50" charset="-128"/>
              <a:cs typeface="Meiryo UI" pitchFamily="50" charset="-128"/>
            </a:endParaRPr>
          </a:p>
        </p:txBody>
      </p:sp>
      <p:sp>
        <p:nvSpPr>
          <p:cNvPr id="13" name="二等辺三角形 12"/>
          <p:cNvSpPr/>
          <p:nvPr/>
        </p:nvSpPr>
        <p:spPr>
          <a:xfrm flipV="1">
            <a:off x="2199483" y="2667350"/>
            <a:ext cx="4608512" cy="327372"/>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12"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財産</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8" name="ストライプ矢印 17"/>
          <p:cNvSpPr/>
          <p:nvPr/>
        </p:nvSpPr>
        <p:spPr>
          <a:xfrm rot="5400000">
            <a:off x="4240092" y="741514"/>
            <a:ext cx="441673" cy="7200800"/>
          </a:xfrm>
          <a:prstGeom prst="stripedRightArrow">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xmlns="" val="3890471788"/>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正方形/長方形 38"/>
          <p:cNvSpPr/>
          <p:nvPr/>
        </p:nvSpPr>
        <p:spPr>
          <a:xfrm>
            <a:off x="66675" y="5013177"/>
            <a:ext cx="8249740" cy="1741584"/>
          </a:xfrm>
          <a:prstGeom prst="rect">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lin ang="13500000" scaled="1"/>
            <a:tileRect/>
          </a:gra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marL="174625" indent="-174625">
              <a:lnSpc>
                <a:spcPts val="2500"/>
              </a:lnSpc>
            </a:pPr>
            <a:r>
              <a:rPr lang="ja-JP" altLang="en-US" dirty="0" smtClean="0">
                <a:solidFill>
                  <a:prstClr val="black"/>
                </a:solidFill>
                <a:latin typeface="Meiryo UI" pitchFamily="50" charset="-128"/>
                <a:ea typeface="Meiryo UI" pitchFamily="50" charset="-128"/>
                <a:cs typeface="Meiryo UI" pitchFamily="50" charset="-128"/>
              </a:rPr>
              <a:t>効果のイメージ</a:t>
            </a:r>
            <a:r>
              <a:rPr lang="ja-JP" altLang="en-US" sz="1600" dirty="0" smtClean="0">
                <a:solidFill>
                  <a:prstClr val="black"/>
                </a:solidFill>
                <a:latin typeface="Meiryo UI" pitchFamily="50" charset="-128"/>
                <a:ea typeface="Meiryo UI" pitchFamily="50" charset="-128"/>
                <a:cs typeface="Meiryo UI" pitchFamily="50" charset="-128"/>
              </a:rPr>
              <a:t>　</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2500"/>
              </a:lnSpc>
            </a:pPr>
            <a:r>
              <a:rPr lang="ja-JP" altLang="en-US" sz="1600" dirty="0" smtClean="0">
                <a:solidFill>
                  <a:prstClr val="black"/>
                </a:solidFill>
                <a:latin typeface="Meiryo UI" pitchFamily="50" charset="-128"/>
                <a:ea typeface="Meiryo UI" pitchFamily="50" charset="-128"/>
                <a:cs typeface="Meiryo UI" pitchFamily="50" charset="-128"/>
              </a:rPr>
              <a:t>　○　子ども・子育てプラザなど市民が利用する施設について、施設の相互利用・連携など</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2500"/>
              </a:lnSpc>
            </a:pPr>
            <a:r>
              <a:rPr lang="ja-JP" altLang="en-US" sz="1600" dirty="0" smtClean="0">
                <a:solidFill>
                  <a:prstClr val="black"/>
                </a:solidFill>
                <a:latin typeface="Meiryo UI" pitchFamily="50" charset="-128"/>
                <a:ea typeface="Meiryo UI" pitchFamily="50" charset="-128"/>
                <a:cs typeface="Meiryo UI" pitchFamily="50" charset="-128"/>
              </a:rPr>
              <a:t>　　　 柔軟な対応が可能となる　</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25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迅速かつ地域の要望を考慮した施設の修繕が可能となる</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2500"/>
              </a:lnSpc>
            </a:pPr>
            <a:r>
              <a:rPr lang="ja-JP" altLang="en-US" sz="1600" dirty="0" smtClean="0">
                <a:solidFill>
                  <a:prstClr val="black"/>
                </a:solidFill>
                <a:latin typeface="Meiryo UI" pitchFamily="50" charset="-128"/>
                <a:ea typeface="Meiryo UI" pitchFamily="50" charset="-128"/>
                <a:cs typeface="Meiryo UI" pitchFamily="50" charset="-128"/>
              </a:rPr>
              <a:t>　○　市有地を活用した地域の実情に合わせたまちづくりが可能となる</a:t>
            </a:r>
            <a:endParaRPr lang="en-US" altLang="ja-JP" sz="1600" dirty="0" smtClean="0">
              <a:solidFill>
                <a:prstClr val="black"/>
              </a:solidFill>
              <a:latin typeface="Meiryo UI" pitchFamily="50" charset="-128"/>
              <a:ea typeface="Meiryo UI" pitchFamily="50" charset="-128"/>
              <a:cs typeface="Meiryo UI" pitchFamily="50" charset="-128"/>
            </a:endParaRPr>
          </a:p>
        </p:txBody>
      </p:sp>
      <p:sp>
        <p:nvSpPr>
          <p:cNvPr id="56" name="正方形/長方形 55"/>
          <p:cNvSpPr/>
          <p:nvPr/>
        </p:nvSpPr>
        <p:spPr>
          <a:xfrm>
            <a:off x="8676456" y="1492198"/>
            <a:ext cx="432048" cy="11521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a:defRPr/>
            </a:pPr>
            <a:r>
              <a:rPr lang="ja-JP" altLang="en-US" sz="1600" dirty="0" smtClean="0">
                <a:solidFill>
                  <a:prstClr val="black"/>
                </a:solidFill>
                <a:latin typeface="Meiryo UI" pitchFamily="50" charset="-128"/>
                <a:ea typeface="Meiryo UI" pitchFamily="50" charset="-128"/>
                <a:cs typeface="Meiryo UI" pitchFamily="50" charset="-128"/>
              </a:rPr>
              <a:t>局長管理</a:t>
            </a:r>
            <a:endParaRPr lang="ja-JP" altLang="en-US" sz="1600" dirty="0">
              <a:solidFill>
                <a:prstClr val="black"/>
              </a:solidFill>
              <a:latin typeface="Meiryo UI" pitchFamily="50" charset="-128"/>
              <a:ea typeface="Meiryo UI" pitchFamily="50" charset="-128"/>
              <a:cs typeface="Meiryo UI" pitchFamily="50" charset="-128"/>
            </a:endParaRPr>
          </a:p>
        </p:txBody>
      </p:sp>
      <p:sp>
        <p:nvSpPr>
          <p:cNvPr id="34" name="右矢印 33"/>
          <p:cNvSpPr/>
          <p:nvPr/>
        </p:nvSpPr>
        <p:spPr>
          <a:xfrm rot="10800000">
            <a:off x="8352448" y="1708222"/>
            <a:ext cx="252000" cy="700656"/>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6" name="正方形/長方形 35"/>
          <p:cNvSpPr/>
          <p:nvPr/>
        </p:nvSpPr>
        <p:spPr>
          <a:xfrm>
            <a:off x="8676456" y="3148382"/>
            <a:ext cx="432048" cy="1512168"/>
          </a:xfrm>
          <a:prstGeom prst="rec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a:defRPr/>
            </a:pPr>
            <a:r>
              <a:rPr lang="ja-JP" altLang="en-US" sz="1600" b="1" dirty="0" smtClean="0">
                <a:solidFill>
                  <a:prstClr val="black"/>
                </a:solidFill>
                <a:latin typeface="Meiryo UI" pitchFamily="50" charset="-128"/>
                <a:ea typeface="Meiryo UI" pitchFamily="50" charset="-128"/>
                <a:cs typeface="Meiryo UI" pitchFamily="50" charset="-128"/>
              </a:rPr>
              <a:t>総合区長管理</a:t>
            </a:r>
            <a:endParaRPr lang="ja-JP" altLang="en-US" sz="1600" b="1" dirty="0">
              <a:solidFill>
                <a:prstClr val="black"/>
              </a:solidFill>
              <a:latin typeface="Meiryo UI" pitchFamily="50" charset="-128"/>
              <a:ea typeface="Meiryo UI" pitchFamily="50" charset="-128"/>
              <a:cs typeface="Meiryo UI" pitchFamily="50" charset="-128"/>
            </a:endParaRPr>
          </a:p>
        </p:txBody>
      </p:sp>
      <p:sp>
        <p:nvSpPr>
          <p:cNvPr id="38" name="右矢印 37"/>
          <p:cNvSpPr/>
          <p:nvPr/>
        </p:nvSpPr>
        <p:spPr>
          <a:xfrm rot="10800000">
            <a:off x="8352448" y="3527846"/>
            <a:ext cx="252000" cy="700656"/>
          </a:xfrm>
          <a:prstGeom prst="rightArrow">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48" name="表 47"/>
          <p:cNvGraphicFramePr>
            <a:graphicFrameLocks noGrp="1"/>
          </p:cNvGraphicFramePr>
          <p:nvPr/>
        </p:nvGraphicFramePr>
        <p:xfrm>
          <a:off x="68241" y="1060150"/>
          <a:ext cx="8248175" cy="3724522"/>
        </p:xfrm>
        <a:graphic>
          <a:graphicData uri="http://schemas.openxmlformats.org/drawingml/2006/table">
            <a:tbl>
              <a:tblPr firstRow="1" firstCol="1">
                <a:tableStyleId>{5C22544A-7EE6-4342-B048-85BDC9FD1C3A}</a:tableStyleId>
              </a:tblPr>
              <a:tblGrid>
                <a:gridCol w="401870"/>
                <a:gridCol w="1569261"/>
                <a:gridCol w="1569261"/>
                <a:gridCol w="1569261"/>
                <a:gridCol w="1569261"/>
                <a:gridCol w="1569261"/>
              </a:tblGrid>
              <a:tr h="438637">
                <a:tc>
                  <a:txBody>
                    <a:bodyPr/>
                    <a:lstStyle/>
                    <a:p>
                      <a:endParaRPr kumimoji="1" lang="ja-JP" altLang="en-US" sz="1300" dirty="0">
                        <a:latin typeface="Meiryo UI" pitchFamily="50" charset="-128"/>
                        <a:ea typeface="Meiryo UI" pitchFamily="50" charset="-128"/>
                        <a:cs typeface="Meiryo UI"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こども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福祉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300" dirty="0" smtClean="0">
                          <a:latin typeface="Meiryo UI" pitchFamily="50" charset="-128"/>
                          <a:ea typeface="Meiryo UI" pitchFamily="50" charset="-128"/>
                          <a:cs typeface="Meiryo UI" pitchFamily="50" charset="-128"/>
                        </a:rPr>
                        <a:t>教育</a:t>
                      </a:r>
                      <a:endParaRPr kumimoji="1" lang="ja-JP" altLang="en-US" sz="130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300" dirty="0" smtClean="0">
                          <a:latin typeface="Meiryo UI" pitchFamily="50" charset="-128"/>
                          <a:ea typeface="Meiryo UI" pitchFamily="50" charset="-128"/>
                          <a:cs typeface="Meiryo UI" pitchFamily="50" charset="-128"/>
                        </a:rPr>
                        <a:t>まちづくり</a:t>
                      </a:r>
                      <a:endParaRPr kumimoji="1" lang="ja-JP" altLang="en-US" sz="130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300" dirty="0" smtClean="0">
                          <a:latin typeface="Meiryo UI" pitchFamily="50" charset="-128"/>
                          <a:ea typeface="Meiryo UI" pitchFamily="50" charset="-128"/>
                          <a:cs typeface="Meiryo UI" pitchFamily="50" charset="-128"/>
                        </a:rPr>
                        <a:t>住民生活</a:t>
                      </a:r>
                      <a:endParaRPr kumimoji="1" lang="ja-JP" altLang="en-US" sz="130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1483">
                <a:tc rowSpan="4">
                  <a:txBody>
                    <a:bodyPr/>
                    <a:lstStyle/>
                    <a:p>
                      <a:pPr algn="ctr"/>
                      <a:r>
                        <a:rPr kumimoji="1" lang="ja-JP" altLang="en-US" sz="1300" dirty="0" smtClean="0">
                          <a:latin typeface="Meiryo UI" pitchFamily="50" charset="-128"/>
                          <a:ea typeface="Meiryo UI" pitchFamily="50" charset="-128"/>
                          <a:cs typeface="Meiryo UI" pitchFamily="50" charset="-128"/>
                        </a:rPr>
                        <a:t>局長</a:t>
                      </a:r>
                      <a:endParaRPr kumimoji="1" lang="ja-JP" altLang="en-US" sz="1300" dirty="0">
                        <a:latin typeface="Meiryo UI" pitchFamily="50" charset="-128"/>
                        <a:ea typeface="Meiryo UI" pitchFamily="50" charset="-128"/>
                        <a:cs typeface="Meiryo UI" pitchFamily="50" charset="-128"/>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300" dirty="0" smtClean="0">
                          <a:latin typeface="Meiryo UI" pitchFamily="50" charset="-128"/>
                          <a:ea typeface="Meiryo UI" pitchFamily="50" charset="-128"/>
                          <a:cs typeface="Meiryo UI" pitchFamily="50" charset="-128"/>
                        </a:rPr>
                        <a:t>こども相談センター</a:t>
                      </a: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300" dirty="0" smtClean="0">
                          <a:latin typeface="Meiryo UI" pitchFamily="50" charset="-128"/>
                          <a:ea typeface="Meiryo UI" pitchFamily="50" charset="-128"/>
                          <a:cs typeface="Meiryo UI" pitchFamily="50" charset="-128"/>
                        </a:rPr>
                        <a:t>おとしよりすこやかセンター</a:t>
                      </a: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小中学校</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高等学校</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図書館</a:t>
                      </a: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市営住宅</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港湾事業施設</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戦略拠点開発（うめきた地区等）</a:t>
                      </a: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rowSpan="2">
                  <a:txBody>
                    <a:bodyPr/>
                    <a:lstStyle/>
                    <a:p>
                      <a:r>
                        <a:rPr kumimoji="1" lang="ja-JP" altLang="en-US" sz="1300" dirty="0" smtClean="0">
                          <a:latin typeface="Meiryo UI" pitchFamily="50" charset="-128"/>
                          <a:ea typeface="Meiryo UI" pitchFamily="50" charset="-128"/>
                          <a:cs typeface="Meiryo UI" pitchFamily="50" charset="-128"/>
                        </a:rPr>
                        <a:t>中央体育館</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大阪プール</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クレオ大阪</a:t>
                      </a: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r>
              <a:tr h="360040">
                <a:tc vMerge="1">
                  <a:txBody>
                    <a:bodyPr/>
                    <a:lstStyle/>
                    <a:p>
                      <a:pPr algn="ctr"/>
                      <a:endParaRPr kumimoji="1" lang="ja-JP" altLang="en-US" sz="1200" dirty="0"/>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子ども・子育てプラザ</a:t>
                      </a:r>
                      <a:endParaRPr kumimoji="1" lang="en-US" altLang="ja-JP" sz="1300" b="1"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市立保育所</a:t>
                      </a: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老人福祉センター</a:t>
                      </a:r>
                      <a:endParaRPr kumimoji="1" lang="en-US" altLang="ja-JP" sz="1300" b="1"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老人憩いの家</a:t>
                      </a:r>
                      <a:endParaRPr kumimoji="1" lang="en-US" altLang="ja-JP" sz="1300" b="1"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dirty="0" smtClean="0"/>
                    </a:p>
                  </a:txBody>
                  <a:tcPr marR="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C000"/>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dirty="0" smtClean="0"/>
                    </a:p>
                  </a:txBody>
                  <a:tcPr marR="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C000"/>
                    </a:solidFill>
                  </a:tcPr>
                </a:tc>
              </a:tr>
              <a:tr h="360040">
                <a:tc vMerge="1">
                  <a:txBody>
                    <a:bodyPr/>
                    <a:lstStyle/>
                    <a:p>
                      <a:endParaRPr kumimoji="1" lang="ja-JP" altLang="en-US"/>
                    </a:p>
                  </a:txBody>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dirty="0" smtClean="0"/>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dirty="0" smtClean="0"/>
                    </a:p>
                  </a:txBody>
                  <a:tcPr marR="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vMerge="1">
                  <a:txBody>
                    <a:bodyPr/>
                    <a:lstStyle/>
                    <a:p>
                      <a:endParaRPr kumimoji="1" lang="ja-JP" altLang="en-US" dirty="0"/>
                    </a:p>
                  </a:txBody>
                  <a:tcPr marR="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C000"/>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自転車駐車場施設（駐輪場）</a:t>
                      </a:r>
                      <a:endParaRPr kumimoji="1" lang="en-US" altLang="ja-JP" sz="1300" b="1" dirty="0" smtClean="0">
                        <a:latin typeface="Meiryo UI" pitchFamily="50" charset="-128"/>
                        <a:ea typeface="Meiryo UI" pitchFamily="50" charset="-128"/>
                        <a:cs typeface="Meiryo UI" pitchFamily="50" charset="-128"/>
                      </a:endParaRPr>
                    </a:p>
                    <a:p>
                      <a:r>
                        <a:rPr kumimoji="1" lang="ja-JP" altLang="en-US" sz="1300" b="1" dirty="0" smtClean="0">
                          <a:latin typeface="Meiryo UI" pitchFamily="50" charset="-128"/>
                          <a:ea typeface="Meiryo UI" pitchFamily="50" charset="-128"/>
                          <a:cs typeface="Meiryo UI" pitchFamily="50" charset="-128"/>
                        </a:rPr>
                        <a:t>地域の実情に合わせたまちづくりを検討する用地</a:t>
                      </a:r>
                      <a:endParaRPr kumimoji="1" lang="ja-JP" altLang="en-US" sz="1300" b="1" dirty="0">
                        <a:latin typeface="Meiryo UI" pitchFamily="50" charset="-128"/>
                        <a:ea typeface="Meiryo UI" pitchFamily="50" charset="-128"/>
                        <a:cs typeface="Meiryo UI" pitchFamily="50" charset="-128"/>
                      </a:endParaRPr>
                    </a:p>
                  </a:txBody>
                  <a:tcPr marR="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スポーツセンター</a:t>
                      </a:r>
                      <a:endParaRPr kumimoji="1" lang="en-US" altLang="ja-JP" sz="1300" b="1"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プール・屋内プール</a:t>
                      </a:r>
                      <a:endParaRPr kumimoji="1" lang="en-US" altLang="ja-JP" sz="1300" b="1"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r>
              <a:tr h="1008112">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市立幼稚園</a:t>
                      </a: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vMerge="1">
                  <a:txBody>
                    <a:bodyPr/>
                    <a:lstStyle/>
                    <a:p>
                      <a:endParaRPr kumimoji="1" lang="ja-JP" altLang="en-US" sz="1400" b="1" dirty="0"/>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dirty="0" smtClean="0"/>
                    </a:p>
                  </a:txBody>
                  <a:tcPr marR="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r>
              <a:tr h="916210">
                <a:tc>
                  <a:txBody>
                    <a:bodyPr/>
                    <a:lstStyle/>
                    <a:p>
                      <a:pPr algn="ctr"/>
                      <a:r>
                        <a:rPr kumimoji="1" lang="ja-JP" altLang="en-US" sz="1300" dirty="0" smtClean="0">
                          <a:latin typeface="Meiryo UI" pitchFamily="50" charset="-128"/>
                          <a:ea typeface="Meiryo UI" pitchFamily="50" charset="-128"/>
                          <a:cs typeface="Meiryo UI" pitchFamily="50" charset="-128"/>
                        </a:rPr>
                        <a:t>現区長</a:t>
                      </a:r>
                      <a:endParaRPr kumimoji="1" lang="ja-JP" altLang="en-US" sz="1300" dirty="0">
                        <a:latin typeface="Meiryo UI" pitchFamily="50" charset="-128"/>
                        <a:ea typeface="Meiryo UI" pitchFamily="50" charset="-128"/>
                        <a:cs typeface="Meiryo UI" pitchFamily="50" charset="-128"/>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a:txBody>
                    <a:bodyPr/>
                    <a:lstStyle/>
                    <a:p>
                      <a:r>
                        <a:rPr lang="ja-JP" altLang="en-US" sz="1300" dirty="0" smtClean="0">
                          <a:latin typeface="Meiryo UI" pitchFamily="50" charset="-128"/>
                          <a:ea typeface="Meiryo UI" pitchFamily="50" charset="-128"/>
                          <a:cs typeface="Meiryo UI" pitchFamily="50" charset="-128"/>
                        </a:rPr>
                        <a:t>区庁舎</a:t>
                      </a:r>
                      <a:endParaRPr lang="en-US" altLang="ja-JP" sz="1300" dirty="0" smtClean="0">
                        <a:latin typeface="Meiryo UI" pitchFamily="50" charset="-128"/>
                        <a:ea typeface="Meiryo UI" pitchFamily="50" charset="-128"/>
                        <a:cs typeface="Meiryo UI" pitchFamily="50" charset="-128"/>
                      </a:endParaRPr>
                    </a:p>
                    <a:p>
                      <a:r>
                        <a:rPr lang="ja-JP" altLang="en-US" sz="1300" dirty="0" smtClean="0">
                          <a:latin typeface="Meiryo UI" pitchFamily="50" charset="-128"/>
                          <a:ea typeface="Meiryo UI" pitchFamily="50" charset="-128"/>
                          <a:cs typeface="Meiryo UI" pitchFamily="50" charset="-128"/>
                        </a:rPr>
                        <a:t>区民センター</a:t>
                      </a:r>
                      <a:endParaRPr lang="en-US" altLang="ja-JP" sz="1300" dirty="0" smtClean="0">
                        <a:latin typeface="Meiryo UI" pitchFamily="50" charset="-128"/>
                        <a:ea typeface="Meiryo UI" pitchFamily="50" charset="-128"/>
                        <a:cs typeface="Meiryo UI" pitchFamily="50" charset="-128"/>
                      </a:endParaRPr>
                    </a:p>
                    <a:p>
                      <a:r>
                        <a:rPr lang="ja-JP" altLang="en-US" sz="1300" dirty="0" smtClean="0">
                          <a:latin typeface="Meiryo UI" pitchFamily="50" charset="-128"/>
                          <a:ea typeface="Meiryo UI" pitchFamily="50" charset="-128"/>
                          <a:cs typeface="Meiryo UI" pitchFamily="50" charset="-128"/>
                        </a:rPr>
                        <a:t>地域集会所</a:t>
                      </a: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r>
            </a:tbl>
          </a:graphicData>
        </a:graphic>
      </p:graphicFrame>
      <p:sp>
        <p:nvSpPr>
          <p:cNvPr id="13" name="正方形/長方形 12"/>
          <p:cNvSpPr/>
          <p:nvPr/>
        </p:nvSpPr>
        <p:spPr>
          <a:xfrm>
            <a:off x="-1825" y="15154"/>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2</a:t>
            </a:r>
            <a:r>
              <a:rPr lang="ja-JP" altLang="en-US" sz="2000" b="1" dirty="0" smtClean="0">
                <a:solidFill>
                  <a:prstClr val="black"/>
                </a:solidFill>
                <a:latin typeface="Meiryo UI" pitchFamily="50" charset="-128"/>
                <a:ea typeface="Meiryo UI" pitchFamily="50" charset="-128"/>
                <a:cs typeface="Meiryo UI" pitchFamily="50" charset="-128"/>
              </a:rPr>
              <a:t>　総合区長の財産管理権限</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5" name="テキスト ボックス 14"/>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（１）総合区長が管理する主な施設</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27"/>
          <p:cNvSpPr>
            <a:spLocks noChangeArrowheads="1"/>
          </p:cNvSpPr>
          <p:nvPr/>
        </p:nvSpPr>
        <p:spPr bwMode="auto">
          <a:xfrm>
            <a:off x="8112125" y="0"/>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財産</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117754069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正方形/長方形 65"/>
          <p:cNvSpPr/>
          <p:nvPr/>
        </p:nvSpPr>
        <p:spPr>
          <a:xfrm>
            <a:off x="433140" y="2535808"/>
            <a:ext cx="1728192" cy="720080"/>
          </a:xfrm>
          <a:prstGeom prst="rect">
            <a:avLst/>
          </a:prstGeom>
          <a:solidFill>
            <a:schemeClr val="bg1"/>
          </a:solid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en-US" altLang="ja-JP" sz="1000" dirty="0" smtClean="0">
                <a:solidFill>
                  <a:prstClr val="black"/>
                </a:solidFill>
                <a:latin typeface="Meiryo UI" pitchFamily="50" charset="-128"/>
                <a:ea typeface="Meiryo UI" pitchFamily="50" charset="-128"/>
                <a:cs typeface="Meiryo UI" pitchFamily="50" charset="-128"/>
              </a:rPr>
              <a:t>※</a:t>
            </a:r>
            <a:r>
              <a:rPr lang="ja-JP" altLang="en-US" sz="1000" dirty="0" smtClean="0">
                <a:solidFill>
                  <a:prstClr val="black"/>
                </a:solidFill>
                <a:latin typeface="Meiryo UI" pitchFamily="50" charset="-128"/>
                <a:ea typeface="Meiryo UI" pitchFamily="50" charset="-128"/>
                <a:cs typeface="Meiryo UI" pitchFamily="50" charset="-128"/>
              </a:rPr>
              <a:t>募集条件に相互利用・</a:t>
            </a:r>
            <a:endParaRPr lang="en-US" altLang="ja-JP" sz="1000" dirty="0" smtClean="0">
              <a:solidFill>
                <a:prstClr val="black"/>
              </a:solidFill>
              <a:latin typeface="Meiryo UI" pitchFamily="50" charset="-128"/>
              <a:ea typeface="Meiryo UI" pitchFamily="50" charset="-128"/>
              <a:cs typeface="Meiryo UI" pitchFamily="50" charset="-128"/>
            </a:endParaRPr>
          </a:p>
          <a:p>
            <a:r>
              <a:rPr lang="en-US" altLang="ja-JP" sz="1000" dirty="0" smtClean="0">
                <a:solidFill>
                  <a:prstClr val="black"/>
                </a:solidFill>
                <a:latin typeface="Meiryo UI" pitchFamily="50" charset="-128"/>
                <a:ea typeface="Meiryo UI" pitchFamily="50" charset="-128"/>
                <a:cs typeface="Meiryo UI" pitchFamily="50" charset="-128"/>
              </a:rPr>
              <a:t>   </a:t>
            </a:r>
            <a:r>
              <a:rPr lang="ja-JP" altLang="en-US" sz="1000" dirty="0" smtClean="0">
                <a:solidFill>
                  <a:prstClr val="black"/>
                </a:solidFill>
                <a:latin typeface="Meiryo UI" pitchFamily="50" charset="-128"/>
                <a:ea typeface="Meiryo UI" pitchFamily="50" charset="-128"/>
                <a:cs typeface="Meiryo UI" pitchFamily="50" charset="-128"/>
              </a:rPr>
              <a:t>相互連携の提案を盛り込む</a:t>
            </a:r>
            <a:endParaRPr lang="en-US" altLang="ja-JP" sz="1000" dirty="0" smtClean="0">
              <a:solidFill>
                <a:prstClr val="black"/>
              </a:solidFill>
              <a:latin typeface="Meiryo UI" pitchFamily="50" charset="-128"/>
              <a:ea typeface="Meiryo UI" pitchFamily="50" charset="-128"/>
              <a:cs typeface="Meiryo UI" pitchFamily="50" charset="-128"/>
            </a:endParaRPr>
          </a:p>
          <a:p>
            <a:r>
              <a:rPr lang="en-US" altLang="ja-JP" sz="1000" dirty="0" smtClean="0">
                <a:solidFill>
                  <a:prstClr val="black"/>
                </a:solidFill>
                <a:latin typeface="Meiryo UI" pitchFamily="50" charset="-128"/>
                <a:ea typeface="Meiryo UI" pitchFamily="50" charset="-128"/>
                <a:cs typeface="Meiryo UI" pitchFamily="50" charset="-128"/>
              </a:rPr>
              <a:t>   </a:t>
            </a:r>
            <a:r>
              <a:rPr lang="ja-JP" altLang="en-US" sz="1000" dirty="0" smtClean="0">
                <a:solidFill>
                  <a:prstClr val="black"/>
                </a:solidFill>
                <a:latin typeface="Meiryo UI" pitchFamily="50" charset="-128"/>
                <a:ea typeface="Meiryo UI" pitchFamily="50" charset="-128"/>
                <a:cs typeface="Meiryo UI" pitchFamily="50" charset="-128"/>
              </a:rPr>
              <a:t>ことで柔軟な対応が可能</a:t>
            </a:r>
            <a:endParaRPr lang="en-US" altLang="ja-JP" sz="1000" dirty="0" smtClean="0">
              <a:solidFill>
                <a:prstClr val="black"/>
              </a:solidFill>
              <a:latin typeface="Meiryo UI" pitchFamily="50" charset="-128"/>
              <a:ea typeface="Meiryo UI" pitchFamily="50" charset="-128"/>
              <a:cs typeface="Meiryo UI" pitchFamily="50" charset="-128"/>
            </a:endParaRPr>
          </a:p>
        </p:txBody>
      </p:sp>
      <p:sp>
        <p:nvSpPr>
          <p:cNvPr id="131" name="角丸四角形 130"/>
          <p:cNvSpPr/>
          <p:nvPr/>
        </p:nvSpPr>
        <p:spPr>
          <a:xfrm>
            <a:off x="2485975" y="1340768"/>
            <a:ext cx="6547073" cy="2088232"/>
          </a:xfrm>
          <a:prstGeom prst="roundRect">
            <a:avLst>
              <a:gd name="adj" fmla="val 7043"/>
            </a:avLst>
          </a:prstGeom>
          <a:solidFill>
            <a:schemeClr val="bg1"/>
          </a:solidFill>
          <a:ln w="12700">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角丸四角形 44"/>
          <p:cNvSpPr/>
          <p:nvPr/>
        </p:nvSpPr>
        <p:spPr>
          <a:xfrm>
            <a:off x="2332406" y="1979142"/>
            <a:ext cx="1728192" cy="504056"/>
          </a:xfrm>
          <a:prstGeom prst="roundRect">
            <a:avLst/>
          </a:prstGeom>
          <a:no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smtClean="0">
              <a:solidFill>
                <a:prstClr val="black"/>
              </a:solidFill>
              <a:latin typeface="Meiryo UI" pitchFamily="50" charset="-128"/>
              <a:ea typeface="Meiryo UI" pitchFamily="50" charset="-128"/>
              <a:cs typeface="Meiryo UI" pitchFamily="50" charset="-128"/>
            </a:endParaRPr>
          </a:p>
        </p:txBody>
      </p:sp>
      <p:sp>
        <p:nvSpPr>
          <p:cNvPr id="77" name="正方形/長方形 76"/>
          <p:cNvSpPr/>
          <p:nvPr/>
        </p:nvSpPr>
        <p:spPr>
          <a:xfrm>
            <a:off x="8618962" y="-3842"/>
            <a:ext cx="525038" cy="404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400" dirty="0" smtClean="0">
                <a:solidFill>
                  <a:schemeClr val="tx1"/>
                </a:solidFill>
              </a:rPr>
              <a:t>5</a:t>
            </a:r>
            <a:endParaRPr kumimoji="1" lang="ja-JP" altLang="en-US" sz="2400" dirty="0">
              <a:solidFill>
                <a:schemeClr val="tx1"/>
              </a:solidFill>
            </a:endParaRPr>
          </a:p>
        </p:txBody>
      </p:sp>
      <p:sp>
        <p:nvSpPr>
          <p:cNvPr id="67" name="正方形/長方形 66"/>
          <p:cNvSpPr/>
          <p:nvPr/>
        </p:nvSpPr>
        <p:spPr>
          <a:xfrm>
            <a:off x="180974" y="880368"/>
            <a:ext cx="7477125" cy="288032"/>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spc="-7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類似施設の管理者を一括して選定</a:t>
            </a:r>
            <a:endParaRPr lang="ja-JP" altLang="en-US" sz="1600" spc="-70" dirty="0">
              <a:solidFill>
                <a:prstClr val="black"/>
              </a:solidFill>
            </a:endParaRPr>
          </a:p>
        </p:txBody>
      </p:sp>
      <p:sp>
        <p:nvSpPr>
          <p:cNvPr id="114" name="四方向矢印 113"/>
          <p:cNvSpPr/>
          <p:nvPr/>
        </p:nvSpPr>
        <p:spPr>
          <a:xfrm>
            <a:off x="3998144" y="1844824"/>
            <a:ext cx="3168353" cy="1080120"/>
          </a:xfrm>
          <a:prstGeom prst="quadArrow">
            <a:avLst>
              <a:gd name="adj1" fmla="val 18112"/>
              <a:gd name="adj2" fmla="val 31318"/>
              <a:gd name="adj3" fmla="val 22500"/>
            </a:avLst>
          </a:prstGeom>
          <a:solidFill>
            <a:schemeClr val="accent5">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5" name="左右矢印 114"/>
          <p:cNvSpPr/>
          <p:nvPr/>
        </p:nvSpPr>
        <p:spPr>
          <a:xfrm rot="19870844">
            <a:off x="3894416" y="1621457"/>
            <a:ext cx="653116" cy="334964"/>
          </a:xfrm>
          <a:prstGeom prst="leftRightArrow">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6" name="左右矢印 115"/>
          <p:cNvSpPr/>
          <p:nvPr/>
        </p:nvSpPr>
        <p:spPr>
          <a:xfrm rot="19739577">
            <a:off x="6838190" y="2787282"/>
            <a:ext cx="669485" cy="308910"/>
          </a:xfrm>
          <a:prstGeom prst="leftRightArrow">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7" name="左右矢印 116"/>
          <p:cNvSpPr/>
          <p:nvPr/>
        </p:nvSpPr>
        <p:spPr>
          <a:xfrm rot="1993081">
            <a:off x="3744055" y="2719913"/>
            <a:ext cx="661747" cy="321308"/>
          </a:xfrm>
          <a:prstGeom prst="leftRightArrow">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8" name="左右矢印 117"/>
          <p:cNvSpPr/>
          <p:nvPr/>
        </p:nvSpPr>
        <p:spPr>
          <a:xfrm rot="1875956">
            <a:off x="6785310" y="1624493"/>
            <a:ext cx="643604" cy="376094"/>
          </a:xfrm>
          <a:prstGeom prst="leftRightArrow">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6" name="円/楕円 125"/>
          <p:cNvSpPr/>
          <p:nvPr/>
        </p:nvSpPr>
        <p:spPr>
          <a:xfrm>
            <a:off x="146224" y="1700808"/>
            <a:ext cx="971600" cy="79317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テキスト ボックス 129"/>
          <p:cNvSpPr txBox="1"/>
          <p:nvPr/>
        </p:nvSpPr>
        <p:spPr>
          <a:xfrm>
            <a:off x="146224" y="1340768"/>
            <a:ext cx="1080120" cy="323493"/>
          </a:xfrm>
          <a:prstGeom prst="roundRect">
            <a:avLst/>
          </a:prstGeom>
          <a:noFill/>
          <a:ln>
            <a:noFill/>
          </a:ln>
        </p:spPr>
        <p:txBody>
          <a:bodyPr wrap="square" rtlCol="0">
            <a:spAutoFit/>
          </a:bodyPr>
          <a:lstStyle/>
          <a:p>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　総合区長</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ストライプ矢印 131"/>
          <p:cNvSpPr/>
          <p:nvPr/>
        </p:nvSpPr>
        <p:spPr>
          <a:xfrm>
            <a:off x="1189832" y="1844824"/>
            <a:ext cx="792088" cy="576064"/>
          </a:xfrm>
          <a:prstGeom prst="striped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正方形/長方形 133"/>
          <p:cNvSpPr/>
          <p:nvPr/>
        </p:nvSpPr>
        <p:spPr>
          <a:xfrm>
            <a:off x="2197944" y="1556792"/>
            <a:ext cx="426279" cy="1066372"/>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300" dirty="0" smtClean="0">
                <a:solidFill>
                  <a:schemeClr val="tx1"/>
                </a:solidFill>
                <a:latin typeface="Meiryo UI" pitchFamily="50" charset="-128"/>
                <a:ea typeface="Meiryo UI" pitchFamily="50" charset="-128"/>
                <a:cs typeface="Meiryo UI" pitchFamily="50" charset="-128"/>
              </a:rPr>
              <a:t>Ａ 法 人</a:t>
            </a:r>
            <a:endParaRPr kumimoji="1" lang="ja-JP" altLang="en-US" sz="1300" dirty="0">
              <a:solidFill>
                <a:schemeClr val="tx1"/>
              </a:solidFill>
              <a:latin typeface="Meiryo UI" pitchFamily="50" charset="-128"/>
              <a:ea typeface="Meiryo UI" pitchFamily="50" charset="-128"/>
              <a:cs typeface="Meiryo UI" pitchFamily="50" charset="-128"/>
            </a:endParaRPr>
          </a:p>
        </p:txBody>
      </p:sp>
      <p:sp>
        <p:nvSpPr>
          <p:cNvPr id="135" name="円/楕円 134"/>
          <p:cNvSpPr/>
          <p:nvPr/>
        </p:nvSpPr>
        <p:spPr>
          <a:xfrm>
            <a:off x="2702000" y="2060848"/>
            <a:ext cx="1296144" cy="581290"/>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36" name="フローチャート : 準備 135"/>
          <p:cNvSpPr/>
          <p:nvPr/>
        </p:nvSpPr>
        <p:spPr>
          <a:xfrm>
            <a:off x="4502200" y="1412776"/>
            <a:ext cx="2160241" cy="360040"/>
          </a:xfrm>
          <a:prstGeom prst="flowChartPreparation">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37" name="正方形/長方形 136"/>
          <p:cNvSpPr/>
          <p:nvPr/>
        </p:nvSpPr>
        <p:spPr>
          <a:xfrm>
            <a:off x="4574208" y="3068960"/>
            <a:ext cx="2160240" cy="298489"/>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老人福祉センター</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39" name="正方形/長方形 138"/>
          <p:cNvSpPr/>
          <p:nvPr/>
        </p:nvSpPr>
        <p:spPr>
          <a:xfrm>
            <a:off x="2774008" y="2060848"/>
            <a:ext cx="1119673"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smtClean="0">
                <a:solidFill>
                  <a:schemeClr val="tx1"/>
                </a:solidFill>
                <a:latin typeface="Meiryo UI" pitchFamily="50" charset="-128"/>
                <a:ea typeface="Meiryo UI" pitchFamily="50" charset="-128"/>
                <a:cs typeface="Meiryo UI" pitchFamily="50" charset="-128"/>
              </a:rPr>
              <a:t>子ども・子育て</a:t>
            </a:r>
            <a:endParaRPr lang="en-US" altLang="ja-JP" sz="1300" dirty="0" smtClean="0">
              <a:solidFill>
                <a:schemeClr val="tx1"/>
              </a:solidFill>
              <a:latin typeface="Meiryo UI" pitchFamily="50" charset="-128"/>
              <a:ea typeface="Meiryo UI" pitchFamily="50" charset="-128"/>
              <a:cs typeface="Meiryo UI" pitchFamily="50" charset="-128"/>
            </a:endParaRPr>
          </a:p>
          <a:p>
            <a:pPr algn="ctr"/>
            <a:r>
              <a:rPr lang="ja-JP" altLang="en-US" sz="1300" dirty="0" smtClean="0">
                <a:solidFill>
                  <a:schemeClr val="tx1"/>
                </a:solidFill>
                <a:latin typeface="Meiryo UI" pitchFamily="50" charset="-128"/>
                <a:ea typeface="Meiryo UI" pitchFamily="50" charset="-128"/>
                <a:cs typeface="Meiryo UI" pitchFamily="50" charset="-128"/>
              </a:rPr>
              <a:t>プラザ１</a:t>
            </a:r>
            <a:endParaRPr lang="en-US" altLang="ja-JP" sz="1300" dirty="0" smtClean="0">
              <a:solidFill>
                <a:schemeClr val="tx1"/>
              </a:solidFill>
              <a:latin typeface="Meiryo UI" pitchFamily="50" charset="-128"/>
              <a:ea typeface="Meiryo UI" pitchFamily="50" charset="-128"/>
              <a:cs typeface="Meiryo UI" pitchFamily="50" charset="-128"/>
            </a:endParaRPr>
          </a:p>
        </p:txBody>
      </p:sp>
      <p:sp>
        <p:nvSpPr>
          <p:cNvPr id="140" name="円/楕円 139"/>
          <p:cNvSpPr/>
          <p:nvPr/>
        </p:nvSpPr>
        <p:spPr>
          <a:xfrm>
            <a:off x="7382520" y="2060848"/>
            <a:ext cx="1296144" cy="581290"/>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41" name="正方形/長方形 140"/>
          <p:cNvSpPr/>
          <p:nvPr/>
        </p:nvSpPr>
        <p:spPr>
          <a:xfrm>
            <a:off x="7454528" y="2060848"/>
            <a:ext cx="1119673"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smtClean="0">
                <a:solidFill>
                  <a:schemeClr val="tx1"/>
                </a:solidFill>
                <a:latin typeface="Meiryo UI" pitchFamily="50" charset="-128"/>
                <a:ea typeface="Meiryo UI" pitchFamily="50" charset="-128"/>
                <a:cs typeface="Meiryo UI" pitchFamily="50" charset="-128"/>
              </a:rPr>
              <a:t>子ども・子育て</a:t>
            </a:r>
            <a:endParaRPr lang="en-US" altLang="ja-JP" sz="1300" dirty="0" smtClean="0">
              <a:solidFill>
                <a:schemeClr val="tx1"/>
              </a:solidFill>
              <a:latin typeface="Meiryo UI" pitchFamily="50" charset="-128"/>
              <a:ea typeface="Meiryo UI" pitchFamily="50" charset="-128"/>
              <a:cs typeface="Meiryo UI" pitchFamily="50" charset="-128"/>
            </a:endParaRPr>
          </a:p>
          <a:p>
            <a:pPr algn="ctr"/>
            <a:r>
              <a:rPr lang="ja-JP" altLang="en-US" sz="1300" dirty="0" smtClean="0">
                <a:solidFill>
                  <a:schemeClr val="tx1"/>
                </a:solidFill>
                <a:latin typeface="Meiryo UI" pitchFamily="50" charset="-128"/>
                <a:ea typeface="Meiryo UI" pitchFamily="50" charset="-128"/>
                <a:cs typeface="Meiryo UI" pitchFamily="50" charset="-128"/>
              </a:rPr>
              <a:t>プラザ２</a:t>
            </a:r>
            <a:endParaRPr lang="en-US" altLang="ja-JP" sz="1300" dirty="0" smtClean="0">
              <a:solidFill>
                <a:schemeClr val="tx1"/>
              </a:solidFill>
              <a:latin typeface="Meiryo UI" pitchFamily="50" charset="-128"/>
              <a:ea typeface="Meiryo UI" pitchFamily="50" charset="-128"/>
              <a:cs typeface="Meiryo UI" pitchFamily="50" charset="-128"/>
            </a:endParaRPr>
          </a:p>
        </p:txBody>
      </p:sp>
      <p:sp>
        <p:nvSpPr>
          <p:cNvPr id="142" name="正方形/長方形 141"/>
          <p:cNvSpPr/>
          <p:nvPr/>
        </p:nvSpPr>
        <p:spPr>
          <a:xfrm>
            <a:off x="4966703" y="1340768"/>
            <a:ext cx="1119673"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schemeClr val="tx1"/>
                </a:solidFill>
                <a:latin typeface="Meiryo UI" pitchFamily="50" charset="-128"/>
                <a:ea typeface="Meiryo UI" pitchFamily="50" charset="-128"/>
                <a:cs typeface="Meiryo UI" pitchFamily="50" charset="-128"/>
              </a:rPr>
              <a:t>区民センター</a:t>
            </a: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166" name="正方形/長方形 165"/>
          <p:cNvSpPr/>
          <p:nvPr/>
        </p:nvSpPr>
        <p:spPr>
          <a:xfrm>
            <a:off x="1189832" y="1844824"/>
            <a:ext cx="64807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latin typeface="Meiryo UI" pitchFamily="50" charset="-128"/>
                <a:ea typeface="Meiryo UI" pitchFamily="50" charset="-128"/>
                <a:cs typeface="Meiryo UI" pitchFamily="50" charset="-128"/>
              </a:rPr>
              <a:t>管理者選定</a:t>
            </a:r>
            <a:endParaRPr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72" name="正方形/長方形 71"/>
          <p:cNvSpPr/>
          <p:nvPr/>
        </p:nvSpPr>
        <p:spPr>
          <a:xfrm>
            <a:off x="180975" y="3861048"/>
            <a:ext cx="7486650" cy="360040"/>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endParaRPr lang="en-US" altLang="ja-JP" sz="1600" spc="-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spc="-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地域で最も修繕ニーズの高い施設へ予算を優先配分</a:t>
            </a:r>
            <a:endPar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spc="-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テキスト ボックス 79"/>
          <p:cNvSpPr txBox="1"/>
          <p:nvPr/>
        </p:nvSpPr>
        <p:spPr>
          <a:xfrm>
            <a:off x="146224" y="4185627"/>
            <a:ext cx="1080120" cy="323493"/>
          </a:xfrm>
          <a:prstGeom prst="roundRect">
            <a:avLst/>
          </a:prstGeom>
          <a:noFill/>
          <a:ln>
            <a:noFill/>
          </a:ln>
        </p:spPr>
        <p:txBody>
          <a:bodyPr wrap="square" rtlCol="0">
            <a:spAutoFit/>
          </a:bodyPr>
          <a:lstStyle/>
          <a:p>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Ａ総合区長</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ストライプ矢印 81"/>
          <p:cNvSpPr/>
          <p:nvPr/>
        </p:nvSpPr>
        <p:spPr>
          <a:xfrm>
            <a:off x="1405856" y="4653136"/>
            <a:ext cx="1077912" cy="360040"/>
          </a:xfrm>
          <a:prstGeom prst="striped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正方形/長方形 82"/>
          <p:cNvSpPr/>
          <p:nvPr/>
        </p:nvSpPr>
        <p:spPr>
          <a:xfrm>
            <a:off x="1117825" y="5229200"/>
            <a:ext cx="1653976" cy="576064"/>
          </a:xfrm>
          <a:prstGeom prst="rect">
            <a:avLst/>
          </a:prstGeom>
          <a:no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latin typeface="Meiryo UI" pitchFamily="50" charset="-128"/>
                <a:ea typeface="Meiryo UI" pitchFamily="50" charset="-128"/>
                <a:cs typeface="Meiryo UI" pitchFamily="50" charset="-128"/>
              </a:rPr>
              <a:t>地域からの要望を考慮した修繕計画を策定</a:t>
            </a:r>
            <a:endParaRPr lang="en-US" altLang="ja-JP" sz="1200" b="1" dirty="0" smtClean="0">
              <a:solidFill>
                <a:schemeClr val="tx1"/>
              </a:solidFill>
              <a:latin typeface="Meiryo UI" pitchFamily="50" charset="-128"/>
              <a:ea typeface="Meiryo UI" pitchFamily="50" charset="-128"/>
              <a:cs typeface="Meiryo UI" pitchFamily="50" charset="-128"/>
            </a:endParaRPr>
          </a:p>
        </p:txBody>
      </p:sp>
      <p:grpSp>
        <p:nvGrpSpPr>
          <p:cNvPr id="2" name="グループ化 145"/>
          <p:cNvGrpSpPr/>
          <p:nvPr/>
        </p:nvGrpSpPr>
        <p:grpSpPr>
          <a:xfrm>
            <a:off x="2879421" y="4293096"/>
            <a:ext cx="5976590" cy="1152128"/>
            <a:chOff x="327016" y="1557048"/>
            <a:chExt cx="3806096" cy="1897768"/>
          </a:xfrm>
        </p:grpSpPr>
        <p:sp>
          <p:nvSpPr>
            <p:cNvPr id="85" name="角丸四角形 84"/>
            <p:cNvSpPr/>
            <p:nvPr/>
          </p:nvSpPr>
          <p:spPr>
            <a:xfrm>
              <a:off x="327016" y="1557048"/>
              <a:ext cx="3575451" cy="1897768"/>
            </a:xfrm>
            <a:prstGeom prst="round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algn="ctr"/>
              <a:endParaRPr lang="en-US" altLang="ja-JP" sz="1600" dirty="0" smtClean="0">
                <a:solidFill>
                  <a:prstClr val="black"/>
                </a:solidFill>
                <a:latin typeface="Meiryo UI" pitchFamily="50" charset="-128"/>
                <a:ea typeface="Meiryo UI" pitchFamily="50" charset="-128"/>
                <a:cs typeface="Meiryo UI" pitchFamily="50" charset="-128"/>
              </a:endParaRPr>
            </a:p>
            <a:p>
              <a:pPr algn="ctr"/>
              <a:endParaRPr lang="en-US" altLang="ja-JP" sz="600" u="sng" dirty="0" smtClean="0">
                <a:solidFill>
                  <a:prstClr val="black"/>
                </a:solidFill>
              </a:endParaRPr>
            </a:p>
            <a:p>
              <a:endParaRPr lang="ja-JP" altLang="en-US" dirty="0">
                <a:solidFill>
                  <a:prstClr val="black"/>
                </a:solidFill>
              </a:endParaRPr>
            </a:p>
          </p:txBody>
        </p:sp>
        <p:sp>
          <p:nvSpPr>
            <p:cNvPr id="86" name="ホームベース 85"/>
            <p:cNvSpPr/>
            <p:nvPr/>
          </p:nvSpPr>
          <p:spPr>
            <a:xfrm>
              <a:off x="539552" y="2928863"/>
              <a:ext cx="3240360" cy="324001"/>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高　　　　　　優先度　　　　　　　低</a:t>
              </a:r>
            </a:p>
          </p:txBody>
        </p:sp>
        <p:sp>
          <p:nvSpPr>
            <p:cNvPr id="87" name="角丸四角形 86"/>
            <p:cNvSpPr/>
            <p:nvPr/>
          </p:nvSpPr>
          <p:spPr>
            <a:xfrm>
              <a:off x="563803" y="2083662"/>
              <a:ext cx="779078" cy="640481"/>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子ども・子育て</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プラザ</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88" name="正方形/長方形 87"/>
            <p:cNvSpPr/>
            <p:nvPr/>
          </p:nvSpPr>
          <p:spPr>
            <a:xfrm>
              <a:off x="3341024" y="2152512"/>
              <a:ext cx="792088" cy="38583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89" name="角丸四角形 88"/>
            <p:cNvSpPr/>
            <p:nvPr/>
          </p:nvSpPr>
          <p:spPr>
            <a:xfrm>
              <a:off x="1551715" y="2083662"/>
              <a:ext cx="779078" cy="640481"/>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プール</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93" name="角丸四角形 92"/>
            <p:cNvSpPr/>
            <p:nvPr/>
          </p:nvSpPr>
          <p:spPr>
            <a:xfrm>
              <a:off x="2487256" y="2083662"/>
              <a:ext cx="779078" cy="640481"/>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スポーツ</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センター</a:t>
              </a:r>
              <a:endParaRPr lang="en-US" altLang="ja-JP" sz="1200" dirty="0" smtClean="0">
                <a:solidFill>
                  <a:schemeClr val="tx1"/>
                </a:solidFill>
                <a:latin typeface="Meiryo UI" pitchFamily="50" charset="-128"/>
                <a:ea typeface="Meiryo UI" pitchFamily="50" charset="-128"/>
                <a:cs typeface="Meiryo UI" pitchFamily="50" charset="-128"/>
              </a:endParaRPr>
            </a:p>
          </p:txBody>
        </p:sp>
      </p:grpSp>
      <p:grpSp>
        <p:nvGrpSpPr>
          <p:cNvPr id="3" name="グループ化 145"/>
          <p:cNvGrpSpPr/>
          <p:nvPr/>
        </p:nvGrpSpPr>
        <p:grpSpPr>
          <a:xfrm>
            <a:off x="325736" y="1700808"/>
            <a:ext cx="640287" cy="813590"/>
            <a:chOff x="1764847" y="1268760"/>
            <a:chExt cx="501737" cy="521814"/>
          </a:xfrm>
        </p:grpSpPr>
        <p:sp>
          <p:nvSpPr>
            <p:cNvPr id="47" name="二等辺三角形 46"/>
            <p:cNvSpPr/>
            <p:nvPr/>
          </p:nvSpPr>
          <p:spPr>
            <a:xfrm>
              <a:off x="1764847" y="1358526"/>
              <a:ext cx="501737" cy="432048"/>
            </a:xfrm>
            <a:prstGeom prst="triangl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円/楕円 47"/>
            <p:cNvSpPr/>
            <p:nvPr/>
          </p:nvSpPr>
          <p:spPr>
            <a:xfrm>
              <a:off x="1835696" y="1268760"/>
              <a:ext cx="360040" cy="288032"/>
            </a:xfrm>
            <a:prstGeom prst="ellips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9" name="円/楕円 48"/>
          <p:cNvSpPr/>
          <p:nvPr/>
        </p:nvSpPr>
        <p:spPr>
          <a:xfrm>
            <a:off x="4502200" y="2132856"/>
            <a:ext cx="2160240" cy="432048"/>
          </a:xfrm>
          <a:prstGeom prst="ellipse">
            <a:avLst/>
          </a:prstGeom>
          <a:solidFill>
            <a:schemeClr val="accent5">
              <a:lumMod val="60000"/>
              <a:lumOff val="40000"/>
            </a:schemeClr>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t>相互に利用・連携</a:t>
            </a:r>
            <a:endParaRPr kumimoji="1" lang="ja-JP" altLang="en-US" sz="1400" dirty="0"/>
          </a:p>
        </p:txBody>
      </p:sp>
      <p:sp>
        <p:nvSpPr>
          <p:cNvPr id="50" name="正方形/長方形 49"/>
          <p:cNvSpPr/>
          <p:nvPr/>
        </p:nvSpPr>
        <p:spPr>
          <a:xfrm>
            <a:off x="4967653" y="4293096"/>
            <a:ext cx="1656184"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latin typeface="Meiryo UI" pitchFamily="50" charset="-128"/>
                <a:ea typeface="Meiryo UI" pitchFamily="50" charset="-128"/>
                <a:cs typeface="Meiryo UI" pitchFamily="50" charset="-128"/>
              </a:rPr>
              <a:t>Ａ区施設修繕計画</a:t>
            </a:r>
            <a:endParaRPr lang="en-US" altLang="ja-JP" sz="1400" b="1" dirty="0" smtClean="0">
              <a:solidFill>
                <a:schemeClr val="tx1"/>
              </a:solidFill>
              <a:latin typeface="Meiryo UI" pitchFamily="50" charset="-128"/>
              <a:ea typeface="Meiryo UI" pitchFamily="50" charset="-128"/>
              <a:cs typeface="Meiryo UI" pitchFamily="50" charset="-128"/>
            </a:endParaRPr>
          </a:p>
        </p:txBody>
      </p:sp>
      <p:grpSp>
        <p:nvGrpSpPr>
          <p:cNvPr id="4" name="グループ化 145"/>
          <p:cNvGrpSpPr/>
          <p:nvPr/>
        </p:nvGrpSpPr>
        <p:grpSpPr>
          <a:xfrm>
            <a:off x="2879421" y="5649516"/>
            <a:ext cx="5996318" cy="1152128"/>
            <a:chOff x="327016" y="1557048"/>
            <a:chExt cx="3818659" cy="1897768"/>
          </a:xfrm>
        </p:grpSpPr>
        <p:sp>
          <p:nvSpPr>
            <p:cNvPr id="52" name="角丸四角形 51"/>
            <p:cNvSpPr/>
            <p:nvPr/>
          </p:nvSpPr>
          <p:spPr>
            <a:xfrm>
              <a:off x="327016" y="1557048"/>
              <a:ext cx="3575451" cy="1897768"/>
            </a:xfrm>
            <a:prstGeom prst="round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algn="ctr"/>
              <a:endParaRPr lang="en-US" altLang="ja-JP" sz="1600" dirty="0" smtClean="0">
                <a:solidFill>
                  <a:prstClr val="black"/>
                </a:solidFill>
                <a:latin typeface="Meiryo UI" pitchFamily="50" charset="-128"/>
                <a:ea typeface="Meiryo UI" pitchFamily="50" charset="-128"/>
                <a:cs typeface="Meiryo UI" pitchFamily="50" charset="-128"/>
              </a:endParaRPr>
            </a:p>
            <a:p>
              <a:pPr algn="ctr"/>
              <a:endParaRPr lang="en-US" altLang="ja-JP" sz="600" u="sng" dirty="0" smtClean="0">
                <a:solidFill>
                  <a:prstClr val="black"/>
                </a:solidFill>
              </a:endParaRPr>
            </a:p>
            <a:p>
              <a:endParaRPr lang="ja-JP" altLang="en-US" dirty="0">
                <a:solidFill>
                  <a:prstClr val="black"/>
                </a:solidFill>
              </a:endParaRPr>
            </a:p>
          </p:txBody>
        </p:sp>
        <p:sp>
          <p:nvSpPr>
            <p:cNvPr id="53" name="ホームベース 52"/>
            <p:cNvSpPr/>
            <p:nvPr/>
          </p:nvSpPr>
          <p:spPr>
            <a:xfrm>
              <a:off x="539552" y="2928863"/>
              <a:ext cx="3240360" cy="324001"/>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高　　　　　　優先度　　　　　　　低</a:t>
              </a:r>
            </a:p>
          </p:txBody>
        </p:sp>
        <p:sp>
          <p:nvSpPr>
            <p:cNvPr id="54" name="角丸四角形 53"/>
            <p:cNvSpPr/>
            <p:nvPr/>
          </p:nvSpPr>
          <p:spPr>
            <a:xfrm>
              <a:off x="1565159" y="2195207"/>
              <a:ext cx="779078" cy="640482"/>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子ども・子育て</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プラザ</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55" name="正方形/長方形 54"/>
            <p:cNvSpPr/>
            <p:nvPr/>
          </p:nvSpPr>
          <p:spPr>
            <a:xfrm>
              <a:off x="3353587" y="2313818"/>
              <a:ext cx="792088" cy="3858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56" name="角丸四角形 55"/>
            <p:cNvSpPr/>
            <p:nvPr/>
          </p:nvSpPr>
          <p:spPr>
            <a:xfrm>
              <a:off x="2528159" y="2195207"/>
              <a:ext cx="779078" cy="640482"/>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プール</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57" name="角丸四角形 56"/>
            <p:cNvSpPr/>
            <p:nvPr/>
          </p:nvSpPr>
          <p:spPr>
            <a:xfrm>
              <a:off x="602159" y="2195207"/>
              <a:ext cx="779078" cy="640482"/>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スポーツ</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センター</a:t>
              </a:r>
              <a:endParaRPr lang="en-US" altLang="ja-JP" sz="1200" dirty="0" smtClean="0">
                <a:solidFill>
                  <a:schemeClr val="tx1"/>
                </a:solidFill>
                <a:latin typeface="Meiryo UI" pitchFamily="50" charset="-128"/>
                <a:ea typeface="Meiryo UI" pitchFamily="50" charset="-128"/>
                <a:cs typeface="Meiryo UI" pitchFamily="50" charset="-128"/>
              </a:endParaRPr>
            </a:p>
          </p:txBody>
        </p:sp>
      </p:grpSp>
      <p:sp>
        <p:nvSpPr>
          <p:cNvPr id="58" name="正方形/長方形 57"/>
          <p:cNvSpPr/>
          <p:nvPr/>
        </p:nvSpPr>
        <p:spPr>
          <a:xfrm>
            <a:off x="5039661" y="5676900"/>
            <a:ext cx="1656184"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latin typeface="Meiryo UI" pitchFamily="50" charset="-128"/>
                <a:ea typeface="Meiryo UI" pitchFamily="50" charset="-128"/>
                <a:cs typeface="Meiryo UI" pitchFamily="50" charset="-128"/>
              </a:rPr>
              <a:t>Ｂ区施設修繕計画</a:t>
            </a:r>
            <a:endParaRPr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70" name="正方形/長方形 69"/>
          <p:cNvSpPr/>
          <p:nvPr/>
        </p:nvSpPr>
        <p:spPr>
          <a:xfrm>
            <a:off x="-1825" y="15154"/>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a:solidFill>
                  <a:prstClr val="black"/>
                </a:solidFill>
                <a:latin typeface="Meiryo UI" pitchFamily="50" charset="-128"/>
                <a:ea typeface="Meiryo UI" pitchFamily="50" charset="-128"/>
                <a:cs typeface="Meiryo UI" pitchFamily="50" charset="-128"/>
              </a:rPr>
              <a:t>　</a:t>
            </a:r>
            <a:r>
              <a:rPr lang="ja-JP" altLang="en-US" sz="2000" b="1" dirty="0" smtClean="0">
                <a:solidFill>
                  <a:prstClr val="black"/>
                </a:solidFill>
                <a:latin typeface="Meiryo UI" pitchFamily="50" charset="-128"/>
                <a:ea typeface="Meiryo UI" pitchFamily="50" charset="-128"/>
                <a:cs typeface="Meiryo UI" pitchFamily="50" charset="-128"/>
              </a:rPr>
              <a:t>参考</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71" name="テキスト ボックス 70"/>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（１）施設の柔軟な運営のイメージ</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テキスト ボックス 74"/>
          <p:cNvSpPr txBox="1"/>
          <p:nvPr/>
        </p:nvSpPr>
        <p:spPr>
          <a:xfrm>
            <a:off x="-121196" y="3429000"/>
            <a:ext cx="700445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（２）地域の要望を考慮した施設の修繕のイメージ</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円/楕円 90"/>
          <p:cNvSpPr/>
          <p:nvPr/>
        </p:nvSpPr>
        <p:spPr>
          <a:xfrm>
            <a:off x="146224" y="4453260"/>
            <a:ext cx="971600" cy="79317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 name="グループ化 145"/>
          <p:cNvGrpSpPr/>
          <p:nvPr/>
        </p:nvGrpSpPr>
        <p:grpSpPr>
          <a:xfrm>
            <a:off x="325736" y="4453260"/>
            <a:ext cx="640287" cy="813590"/>
            <a:chOff x="1764847" y="1268760"/>
            <a:chExt cx="501737" cy="521814"/>
          </a:xfrm>
        </p:grpSpPr>
        <p:sp>
          <p:nvSpPr>
            <p:cNvPr id="94" name="二等辺三角形 93"/>
            <p:cNvSpPr/>
            <p:nvPr/>
          </p:nvSpPr>
          <p:spPr>
            <a:xfrm>
              <a:off x="1764847" y="1358526"/>
              <a:ext cx="501737" cy="432048"/>
            </a:xfrm>
            <a:prstGeom prst="triangl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円/楕円 94"/>
            <p:cNvSpPr/>
            <p:nvPr/>
          </p:nvSpPr>
          <p:spPr>
            <a:xfrm>
              <a:off x="1835696" y="1268760"/>
              <a:ext cx="360040" cy="288032"/>
            </a:xfrm>
            <a:prstGeom prst="ellips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6" name="円/楕円 95"/>
          <p:cNvSpPr/>
          <p:nvPr/>
        </p:nvSpPr>
        <p:spPr>
          <a:xfrm>
            <a:off x="146224" y="5968008"/>
            <a:ext cx="971600" cy="79317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 name="グループ化 145"/>
          <p:cNvGrpSpPr/>
          <p:nvPr/>
        </p:nvGrpSpPr>
        <p:grpSpPr>
          <a:xfrm>
            <a:off x="325736" y="5968008"/>
            <a:ext cx="640287" cy="813590"/>
            <a:chOff x="1764847" y="1268760"/>
            <a:chExt cx="501737" cy="521814"/>
          </a:xfrm>
        </p:grpSpPr>
        <p:sp>
          <p:nvSpPr>
            <p:cNvPr id="99" name="二等辺三角形 98"/>
            <p:cNvSpPr/>
            <p:nvPr/>
          </p:nvSpPr>
          <p:spPr>
            <a:xfrm>
              <a:off x="1764847" y="1358526"/>
              <a:ext cx="501737" cy="432048"/>
            </a:xfrm>
            <a:prstGeom prst="triangl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円/楕円 99"/>
            <p:cNvSpPr/>
            <p:nvPr/>
          </p:nvSpPr>
          <p:spPr>
            <a:xfrm>
              <a:off x="1835696" y="1268760"/>
              <a:ext cx="360040" cy="288032"/>
            </a:xfrm>
            <a:prstGeom prst="ellips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1" name="ストライプ矢印 100"/>
          <p:cNvSpPr/>
          <p:nvPr/>
        </p:nvSpPr>
        <p:spPr>
          <a:xfrm>
            <a:off x="1405856" y="6180584"/>
            <a:ext cx="1077912" cy="360040"/>
          </a:xfrm>
          <a:prstGeom prst="striped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テキスト ボックス 101"/>
          <p:cNvSpPr txBox="1"/>
          <p:nvPr/>
        </p:nvSpPr>
        <p:spPr>
          <a:xfrm>
            <a:off x="146224" y="5661248"/>
            <a:ext cx="1080120" cy="323493"/>
          </a:xfrm>
          <a:prstGeom prst="roundRect">
            <a:avLst/>
          </a:prstGeom>
          <a:noFill/>
          <a:ln>
            <a:noFill/>
          </a:ln>
        </p:spPr>
        <p:txBody>
          <a:bodyPr wrap="square" rtlCol="0">
            <a:spAutoFit/>
          </a:bodyPr>
          <a:lstStyle/>
          <a:p>
            <a:r>
              <a:rPr lang="en-US" altLang="ja-JP" sz="1300" b="1" dirty="0" smtClean="0">
                <a:latin typeface="Meiryo UI" panose="020B0604030504040204" pitchFamily="50" charset="-128"/>
                <a:ea typeface="Meiryo UI" panose="020B0604030504040204" pitchFamily="50" charset="-128"/>
                <a:cs typeface="Meiryo UI" panose="020B0604030504040204" pitchFamily="50" charset="-128"/>
              </a:rPr>
              <a:t>B</a:t>
            </a: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総合区長</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正方形/長方形 27"/>
          <p:cNvSpPr>
            <a:spLocks noChangeArrowheads="1"/>
          </p:cNvSpPr>
          <p:nvPr/>
        </p:nvSpPr>
        <p:spPr bwMode="auto">
          <a:xfrm>
            <a:off x="8116556"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財産</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98052775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 name="下矢印 142"/>
          <p:cNvSpPr/>
          <p:nvPr/>
        </p:nvSpPr>
        <p:spPr>
          <a:xfrm>
            <a:off x="3932808" y="1556792"/>
            <a:ext cx="432048" cy="432048"/>
          </a:xfrm>
          <a:prstGeom prst="downArrow">
            <a:avLst/>
          </a:prstGeom>
          <a:ln w="31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8" name="正方形/長方形 97"/>
          <p:cNvSpPr/>
          <p:nvPr/>
        </p:nvSpPr>
        <p:spPr>
          <a:xfrm>
            <a:off x="175940" y="869156"/>
            <a:ext cx="7482160" cy="360040"/>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spc="-4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コミュニティ用地を</a:t>
            </a:r>
            <a:r>
              <a:rPr lang="ja-JP" altLang="en-US" sz="1400" spc="-4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活用</a:t>
            </a:r>
            <a:r>
              <a:rPr lang="ja-JP" altLang="en-US" sz="1400" spc="-4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する場合の例</a:t>
            </a:r>
            <a:endParaRPr lang="en-US" altLang="ja-JP" sz="1400" spc="-4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140" name="角丸四角形 139"/>
          <p:cNvSpPr/>
          <p:nvPr/>
        </p:nvSpPr>
        <p:spPr>
          <a:xfrm>
            <a:off x="251520" y="1988840"/>
            <a:ext cx="6041775" cy="1080120"/>
          </a:xfrm>
          <a:prstGeom prst="roundRect">
            <a:avLst/>
          </a:prstGeom>
          <a:solidFill>
            <a:schemeClr val="accent6">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角丸四角形 140"/>
          <p:cNvSpPr/>
          <p:nvPr/>
        </p:nvSpPr>
        <p:spPr>
          <a:xfrm>
            <a:off x="2332708" y="1340768"/>
            <a:ext cx="2464612" cy="289610"/>
          </a:xfrm>
          <a:prstGeom prst="roundRect">
            <a:avLst/>
          </a:prstGeom>
          <a:solidFill>
            <a:srgbClr val="FFC000"/>
          </a:solidFill>
          <a:ln w="3175">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局長</a:t>
            </a:r>
            <a:r>
              <a:rPr lang="ja-JP" altLang="en-US" sz="1200" dirty="0" smtClean="0">
                <a:solidFill>
                  <a:schemeClr val="tx1"/>
                </a:solidFill>
                <a:latin typeface="Meiryo UI" pitchFamily="50" charset="-128"/>
                <a:ea typeface="Meiryo UI" pitchFamily="50" charset="-128"/>
                <a:cs typeface="Meiryo UI" pitchFamily="50" charset="-128"/>
              </a:rPr>
              <a:t>（もと財産管理者）</a:t>
            </a:r>
            <a:endParaRPr lang="en-US" altLang="ja-JP" sz="1200" b="1" dirty="0" smtClean="0">
              <a:solidFill>
                <a:schemeClr val="tx1"/>
              </a:solidFill>
              <a:latin typeface="Meiryo UI" pitchFamily="50" charset="-128"/>
              <a:ea typeface="Meiryo UI" pitchFamily="50" charset="-128"/>
              <a:cs typeface="Meiryo UI" pitchFamily="50" charset="-128"/>
            </a:endParaRPr>
          </a:p>
          <a:p>
            <a:pPr algn="ct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146" name="角丸四角形 145"/>
          <p:cNvSpPr/>
          <p:nvPr/>
        </p:nvSpPr>
        <p:spPr>
          <a:xfrm>
            <a:off x="4195540" y="2132856"/>
            <a:ext cx="1512168" cy="686544"/>
          </a:xfrm>
          <a:prstGeom prst="roundRect">
            <a:avLst/>
          </a:prstGeom>
          <a:solidFill>
            <a:srgbClr val="FFC000"/>
          </a:solidFill>
          <a:ln w="3175">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総合区長</a:t>
            </a: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（新財産管理者</a:t>
            </a:r>
            <a:r>
              <a:rPr lang="ja-JP" altLang="en-US" sz="1400" dirty="0" smtClean="0">
                <a:solidFill>
                  <a:schemeClr val="tx1"/>
                </a:solidFill>
                <a:latin typeface="Meiryo UI" pitchFamily="50" charset="-128"/>
                <a:ea typeface="Meiryo UI" pitchFamily="50" charset="-128"/>
                <a:cs typeface="Meiryo UI" pitchFamily="50" charset="-128"/>
              </a:rPr>
              <a:t>）</a:t>
            </a:r>
            <a:endParaRPr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149" name="正方形/長方形 148"/>
          <p:cNvSpPr/>
          <p:nvPr/>
        </p:nvSpPr>
        <p:spPr>
          <a:xfrm>
            <a:off x="4509468" y="1700808"/>
            <a:ext cx="1265934" cy="21602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latin typeface="Meiryo UI" pitchFamily="50" charset="-128"/>
                <a:ea typeface="Meiryo UI" pitchFamily="50" charset="-128"/>
                <a:cs typeface="Meiryo UI" pitchFamily="50" charset="-128"/>
              </a:rPr>
              <a:t>管理権限の</a:t>
            </a:r>
            <a:r>
              <a:rPr lang="ja-JP" altLang="en-US" sz="1200" dirty="0">
                <a:solidFill>
                  <a:schemeClr val="tx1"/>
                </a:solidFill>
                <a:latin typeface="Meiryo UI" pitchFamily="50" charset="-128"/>
                <a:ea typeface="Meiryo UI" pitchFamily="50" charset="-128"/>
                <a:cs typeface="Meiryo UI" pitchFamily="50" charset="-128"/>
              </a:rPr>
              <a:t>移管</a:t>
            </a:r>
            <a:endParaRPr kumimoji="1" lang="en-US" altLang="ja-JP" sz="1200" dirty="0" smtClean="0">
              <a:solidFill>
                <a:schemeClr val="tx1"/>
              </a:solidFill>
              <a:latin typeface="Meiryo UI" pitchFamily="50" charset="-128"/>
              <a:ea typeface="Meiryo UI" pitchFamily="50" charset="-128"/>
              <a:cs typeface="Meiryo UI" pitchFamily="50" charset="-128"/>
            </a:endParaRPr>
          </a:p>
        </p:txBody>
      </p:sp>
      <p:sp>
        <p:nvSpPr>
          <p:cNvPr id="152" name="右矢印 151"/>
          <p:cNvSpPr/>
          <p:nvPr/>
        </p:nvSpPr>
        <p:spPr>
          <a:xfrm>
            <a:off x="2764756" y="2276872"/>
            <a:ext cx="827584" cy="144016"/>
          </a:xfrm>
          <a:prstGeom prst="rightArrow">
            <a:avLst>
              <a:gd name="adj1" fmla="val 57695"/>
              <a:gd name="adj2" fmla="val 50000"/>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153" name="右矢印 152"/>
          <p:cNvSpPr/>
          <p:nvPr/>
        </p:nvSpPr>
        <p:spPr>
          <a:xfrm rot="10800000">
            <a:off x="2764756" y="2636910"/>
            <a:ext cx="827584" cy="144017"/>
          </a:xfrm>
          <a:prstGeom prst="rightArrow">
            <a:avLst>
              <a:gd name="adj1" fmla="val 57695"/>
              <a:gd name="adj2" fmla="val 50000"/>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154" name="正方形/長方形 153"/>
          <p:cNvSpPr/>
          <p:nvPr/>
        </p:nvSpPr>
        <p:spPr>
          <a:xfrm>
            <a:off x="2980780" y="2450976"/>
            <a:ext cx="520678"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latin typeface="Meiryo UI" pitchFamily="50" charset="-128"/>
                <a:ea typeface="Meiryo UI" pitchFamily="50" charset="-128"/>
                <a:cs typeface="Meiryo UI" pitchFamily="50" charset="-128"/>
              </a:rPr>
              <a:t>承認</a:t>
            </a:r>
            <a:endParaRPr kumimoji="1"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155" name="正方形/長方形 154"/>
          <p:cNvSpPr/>
          <p:nvPr/>
        </p:nvSpPr>
        <p:spPr>
          <a:xfrm>
            <a:off x="2404716" y="2708920"/>
            <a:ext cx="1487784"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b="1" dirty="0" smtClean="0">
                <a:solidFill>
                  <a:schemeClr val="tx1"/>
                </a:solidFill>
                <a:latin typeface="Meiryo UI" pitchFamily="50" charset="-128"/>
                <a:ea typeface="Meiryo UI" pitchFamily="50" charset="-128"/>
                <a:cs typeface="Meiryo UI" pitchFamily="50" charset="-128"/>
              </a:rPr>
              <a:t>※</a:t>
            </a:r>
            <a:r>
              <a:rPr kumimoji="1" lang="ja-JP" altLang="en-US" sz="1400" b="1" dirty="0" smtClean="0">
                <a:solidFill>
                  <a:schemeClr val="tx1"/>
                </a:solidFill>
                <a:latin typeface="Meiryo UI" pitchFamily="50" charset="-128"/>
                <a:ea typeface="Meiryo UI" pitchFamily="50" charset="-128"/>
                <a:cs typeface="Meiryo UI" pitchFamily="50" charset="-128"/>
              </a:rPr>
              <a:t>迅速な対応</a:t>
            </a:r>
            <a:endParaRPr kumimoji="1"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156" name="正方形/長方形 155"/>
          <p:cNvSpPr/>
          <p:nvPr/>
        </p:nvSpPr>
        <p:spPr>
          <a:xfrm>
            <a:off x="2980780" y="2060848"/>
            <a:ext cx="520678" cy="3001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要望</a:t>
            </a:r>
            <a:endParaRPr kumimoji="1"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157" name="平行四辺形 156"/>
          <p:cNvSpPr/>
          <p:nvPr/>
        </p:nvSpPr>
        <p:spPr>
          <a:xfrm>
            <a:off x="964556" y="2204864"/>
            <a:ext cx="1584175" cy="609285"/>
          </a:xfrm>
          <a:prstGeom prst="parallelogram">
            <a:avLst/>
          </a:prstGeom>
          <a:solidFill>
            <a:schemeClr val="accent5">
              <a:lumMod val="20000"/>
              <a:lumOff val="80000"/>
            </a:schemeClr>
          </a:solidFill>
          <a:ln w="3175">
            <a:solidFill>
              <a:schemeClr val="accent5">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r>
              <a:rPr lang="ja-JP" altLang="en-US" sz="1400" dirty="0" smtClean="0">
                <a:solidFill>
                  <a:schemeClr val="tx1"/>
                </a:solidFill>
                <a:latin typeface="Meiryo UI" pitchFamily="50" charset="-128"/>
                <a:ea typeface="Meiryo UI" pitchFamily="50" charset="-128"/>
                <a:cs typeface="Meiryo UI" pitchFamily="50" charset="-128"/>
              </a:rPr>
              <a:t>地元・地域</a:t>
            </a: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が運営</a:t>
            </a: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158" name="角丸四角形 157"/>
          <p:cNvSpPr/>
          <p:nvPr/>
        </p:nvSpPr>
        <p:spPr>
          <a:xfrm>
            <a:off x="748532" y="1988840"/>
            <a:ext cx="2160240" cy="288032"/>
          </a:xfrm>
          <a:prstGeom prst="roundRect">
            <a:avLst/>
          </a:prstGeom>
          <a:ln w="3175">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r>
              <a:rPr lang="ja-JP" altLang="en-US" sz="1200" dirty="0" smtClean="0">
                <a:solidFill>
                  <a:prstClr val="white"/>
                </a:solidFill>
                <a:latin typeface="Meiryo UI" pitchFamily="50" charset="-128"/>
                <a:ea typeface="Meiryo UI" pitchFamily="50" charset="-128"/>
                <a:cs typeface="Meiryo UI" pitchFamily="50" charset="-128"/>
              </a:rPr>
              <a:t>児童遊園などコミュニティ用地</a:t>
            </a:r>
            <a:endParaRPr lang="en-US" altLang="ja-JP" sz="1200" dirty="0" smtClean="0">
              <a:solidFill>
                <a:prstClr val="white"/>
              </a:solidFill>
              <a:latin typeface="Meiryo UI" pitchFamily="50" charset="-128"/>
              <a:ea typeface="Meiryo UI" pitchFamily="50" charset="-128"/>
              <a:cs typeface="Meiryo UI" pitchFamily="50" charset="-128"/>
            </a:endParaRPr>
          </a:p>
        </p:txBody>
      </p:sp>
      <p:sp>
        <p:nvSpPr>
          <p:cNvPr id="160" name="正方形/長方形 159"/>
          <p:cNvSpPr/>
          <p:nvPr/>
        </p:nvSpPr>
        <p:spPr>
          <a:xfrm>
            <a:off x="6652505" y="1981200"/>
            <a:ext cx="2396246" cy="907740"/>
          </a:xfrm>
          <a:prstGeom prst="rect">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lin ang="13500000" scaled="1"/>
            <a:tileRect/>
          </a:grad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defRPr/>
            </a:pPr>
            <a:r>
              <a:rPr lang="ja-JP" altLang="en-US" sz="1200" dirty="0" smtClean="0">
                <a:solidFill>
                  <a:prstClr val="black"/>
                </a:solidFill>
                <a:latin typeface="Meiryo UI" pitchFamily="50" charset="-128"/>
                <a:ea typeface="Meiryo UI" pitchFamily="50" charset="-128"/>
                <a:cs typeface="Meiryo UI" pitchFamily="50" charset="-128"/>
              </a:rPr>
              <a:t>○　防災倉庫の設置や、その他の</a:t>
            </a:r>
            <a:endParaRPr lang="en-US" altLang="ja-JP" sz="1200" dirty="0" smtClean="0">
              <a:solidFill>
                <a:prstClr val="black"/>
              </a:solidFill>
              <a:latin typeface="Meiryo UI" pitchFamily="50" charset="-128"/>
              <a:ea typeface="Meiryo UI" pitchFamily="50" charset="-128"/>
              <a:cs typeface="Meiryo UI" pitchFamily="50" charset="-128"/>
            </a:endParaRPr>
          </a:p>
          <a:p>
            <a:pPr>
              <a:defRPr/>
            </a:pPr>
            <a:r>
              <a:rPr lang="ja-JP" altLang="en-US" sz="1200" dirty="0" smtClean="0">
                <a:solidFill>
                  <a:prstClr val="black"/>
                </a:solidFill>
                <a:latin typeface="Meiryo UI" pitchFamily="50" charset="-128"/>
                <a:ea typeface="Meiryo UI" pitchFamily="50" charset="-128"/>
                <a:cs typeface="Meiryo UI" pitchFamily="50" charset="-128"/>
              </a:rPr>
              <a:t>　　 利用にかかる事項など総合区長</a:t>
            </a:r>
            <a:endParaRPr lang="en-US" altLang="ja-JP" sz="1200" dirty="0" smtClean="0">
              <a:solidFill>
                <a:prstClr val="black"/>
              </a:solidFill>
              <a:latin typeface="Meiryo UI" pitchFamily="50" charset="-128"/>
              <a:ea typeface="Meiryo UI" pitchFamily="50" charset="-128"/>
              <a:cs typeface="Meiryo UI" pitchFamily="50" charset="-128"/>
            </a:endParaRPr>
          </a:p>
          <a:p>
            <a:pPr>
              <a:defRPr/>
            </a:pPr>
            <a:r>
              <a:rPr lang="ja-JP" altLang="en-US" sz="1200" dirty="0" smtClean="0">
                <a:solidFill>
                  <a:prstClr val="black"/>
                </a:solidFill>
                <a:latin typeface="Meiryo UI" pitchFamily="50" charset="-128"/>
                <a:ea typeface="Meiryo UI" pitchFamily="50" charset="-128"/>
                <a:cs typeface="Meiryo UI" pitchFamily="50" charset="-128"/>
              </a:rPr>
              <a:t>　　 が判断・決定</a:t>
            </a:r>
          </a:p>
        </p:txBody>
      </p:sp>
      <p:sp>
        <p:nvSpPr>
          <p:cNvPr id="161" name="角丸四角形 160"/>
          <p:cNvSpPr/>
          <p:nvPr/>
        </p:nvSpPr>
        <p:spPr>
          <a:xfrm>
            <a:off x="6652504" y="1723876"/>
            <a:ext cx="2032438" cy="278225"/>
          </a:xfrm>
          <a:prstGeom prst="roundRect">
            <a:avLst>
              <a:gd name="adj" fmla="val 5976"/>
            </a:avLst>
          </a:prstGeom>
          <a:solidFill>
            <a:schemeClr val="tx2">
              <a:lumMod val="75000"/>
            </a:schemeClr>
          </a:solidFill>
          <a:ln w="158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財産の管理権限変更</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145"/>
          <p:cNvGrpSpPr/>
          <p:nvPr/>
        </p:nvGrpSpPr>
        <p:grpSpPr>
          <a:xfrm>
            <a:off x="3904308" y="2061344"/>
            <a:ext cx="504056" cy="648072"/>
            <a:chOff x="1764847" y="1268760"/>
            <a:chExt cx="501737" cy="521814"/>
          </a:xfrm>
        </p:grpSpPr>
        <p:sp>
          <p:nvSpPr>
            <p:cNvPr id="42" name="二等辺三角形 41"/>
            <p:cNvSpPr/>
            <p:nvPr/>
          </p:nvSpPr>
          <p:spPr>
            <a:xfrm>
              <a:off x="1764847" y="1358526"/>
              <a:ext cx="501737" cy="432048"/>
            </a:xfrm>
            <a:prstGeom prst="triangl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円/楕円 42"/>
            <p:cNvSpPr/>
            <p:nvPr/>
          </p:nvSpPr>
          <p:spPr>
            <a:xfrm>
              <a:off x="1835696" y="1268760"/>
              <a:ext cx="360040" cy="288032"/>
            </a:xfrm>
            <a:prstGeom prst="ellips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5" name="正方形/長方形 44"/>
          <p:cNvSpPr/>
          <p:nvPr/>
        </p:nvSpPr>
        <p:spPr>
          <a:xfrm>
            <a:off x="175940" y="3330600"/>
            <a:ext cx="7482160" cy="360040"/>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400" dirty="0" smtClean="0">
                <a:solidFill>
                  <a:prstClr val="black"/>
                </a:solidFill>
                <a:latin typeface="Meiryo UI" pitchFamily="50" charset="-128"/>
                <a:ea typeface="Meiryo UI" pitchFamily="50" charset="-128"/>
                <a:cs typeface="Meiryo UI" pitchFamily="50" charset="-128"/>
              </a:rPr>
              <a:t>◆　市有地を有効活用</a:t>
            </a:r>
            <a:r>
              <a:rPr lang="en-US" altLang="ja-JP" sz="1400" dirty="0" smtClean="0">
                <a:solidFill>
                  <a:prstClr val="black"/>
                </a:solidFill>
                <a:latin typeface="Meiryo UI" pitchFamily="50" charset="-128"/>
                <a:ea typeface="Meiryo UI" pitchFamily="50" charset="-128"/>
                <a:cs typeface="Meiryo UI" pitchFamily="50" charset="-128"/>
              </a:rPr>
              <a:t>(</a:t>
            </a:r>
            <a:r>
              <a:rPr lang="ja-JP" altLang="en-US" sz="1400" dirty="0" smtClean="0">
                <a:solidFill>
                  <a:prstClr val="black"/>
                </a:solidFill>
                <a:latin typeface="Meiryo UI" pitchFamily="50" charset="-128"/>
                <a:ea typeface="Meiryo UI" pitchFamily="50" charset="-128"/>
                <a:cs typeface="Meiryo UI" pitchFamily="50" charset="-128"/>
              </a:rPr>
              <a:t>売払い等</a:t>
            </a:r>
            <a:r>
              <a:rPr lang="en-US" altLang="ja-JP" sz="1400" dirty="0" smtClean="0">
                <a:solidFill>
                  <a:prstClr val="black"/>
                </a:solidFill>
                <a:latin typeface="Meiryo UI" pitchFamily="50" charset="-128"/>
                <a:ea typeface="Meiryo UI" pitchFamily="50" charset="-128"/>
                <a:cs typeface="Meiryo UI" pitchFamily="50" charset="-128"/>
              </a:rPr>
              <a:t>)</a:t>
            </a:r>
            <a:r>
              <a:rPr lang="ja-JP" altLang="en-US" sz="1400" dirty="0" smtClean="0">
                <a:solidFill>
                  <a:prstClr val="black"/>
                </a:solidFill>
                <a:latin typeface="Meiryo UI" pitchFamily="50" charset="-128"/>
                <a:ea typeface="Meiryo UI" pitchFamily="50" charset="-128"/>
                <a:cs typeface="Meiryo UI" pitchFamily="50" charset="-128"/>
              </a:rPr>
              <a:t>する場合の例</a:t>
            </a: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47" name="角丸四角形吹き出し 46"/>
          <p:cNvSpPr/>
          <p:nvPr/>
        </p:nvSpPr>
        <p:spPr>
          <a:xfrm>
            <a:off x="1187624" y="6381328"/>
            <a:ext cx="7632848" cy="476672"/>
          </a:xfrm>
          <a:prstGeom prst="wedgeRoundRectCallout">
            <a:avLst>
              <a:gd name="adj1" fmla="val 23018"/>
              <a:gd name="adj2" fmla="val 41087"/>
              <a:gd name="adj3" fmla="val 16667"/>
            </a:avLst>
          </a:prstGeom>
          <a:solidFill>
            <a:schemeClr val="accent5">
              <a:lumMod val="60000"/>
              <a:lumOff val="40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prstClr val="black"/>
                </a:solidFill>
                <a:latin typeface="Meiryo UI" pitchFamily="50" charset="-128"/>
                <a:ea typeface="Meiryo UI" pitchFamily="50" charset="-128"/>
                <a:cs typeface="Meiryo UI" pitchFamily="50" charset="-128"/>
              </a:rPr>
              <a:t>　　　　　　　</a:t>
            </a:r>
            <a:r>
              <a:rPr lang="ja-JP" altLang="en-US" sz="1500" dirty="0" smtClean="0">
                <a:solidFill>
                  <a:prstClr val="black"/>
                </a:solidFill>
                <a:latin typeface="Meiryo UI" pitchFamily="50" charset="-128"/>
                <a:ea typeface="Meiryo UI" pitchFamily="50" charset="-128"/>
                <a:cs typeface="Meiryo UI" pitchFamily="50" charset="-128"/>
              </a:rPr>
              <a:t>市長（処分権限者）</a:t>
            </a:r>
            <a:r>
              <a:rPr lang="en-US" altLang="ja-JP" sz="1500" dirty="0" smtClean="0">
                <a:solidFill>
                  <a:prstClr val="black"/>
                </a:solidFill>
                <a:latin typeface="Meiryo UI" pitchFamily="50" charset="-128"/>
                <a:ea typeface="Meiryo UI" pitchFamily="50" charset="-128"/>
                <a:cs typeface="Meiryo UI" pitchFamily="50" charset="-128"/>
              </a:rPr>
              <a:t>:</a:t>
            </a:r>
            <a:r>
              <a:rPr lang="ja-JP" altLang="en-US" sz="1500" dirty="0" smtClean="0">
                <a:solidFill>
                  <a:prstClr val="black"/>
                </a:solidFill>
                <a:latin typeface="Meiryo UI" pitchFamily="50" charset="-128"/>
                <a:ea typeface="Meiryo UI" pitchFamily="50" charset="-128"/>
                <a:cs typeface="Meiryo UI" pitchFamily="50" charset="-128"/>
              </a:rPr>
              <a:t>　売払い処分</a:t>
            </a:r>
            <a:r>
              <a:rPr lang="ja-JP" altLang="en-US" sz="1400" dirty="0" smtClean="0">
                <a:solidFill>
                  <a:prstClr val="black"/>
                </a:solidFill>
                <a:latin typeface="Meiryo UI" pitchFamily="50" charset="-128"/>
                <a:ea typeface="Meiryo UI" pitchFamily="50" charset="-128"/>
                <a:cs typeface="Meiryo UI" pitchFamily="50" charset="-128"/>
              </a:rPr>
              <a:t>　　</a:t>
            </a:r>
            <a:r>
              <a:rPr lang="en-US" altLang="ja-JP" sz="1200" dirty="0" smtClean="0">
                <a:solidFill>
                  <a:prstClr val="black"/>
                </a:solidFill>
                <a:latin typeface="Meiryo UI" pitchFamily="50" charset="-128"/>
                <a:ea typeface="Meiryo UI" pitchFamily="50" charset="-128"/>
                <a:cs typeface="Meiryo UI" pitchFamily="50" charset="-128"/>
              </a:rPr>
              <a:t>※</a:t>
            </a:r>
            <a:r>
              <a:rPr lang="ja-JP" altLang="en-US" sz="1200" dirty="0" smtClean="0">
                <a:solidFill>
                  <a:prstClr val="black"/>
                </a:solidFill>
                <a:latin typeface="Meiryo UI" pitchFamily="50" charset="-128"/>
                <a:ea typeface="Meiryo UI" pitchFamily="50" charset="-128"/>
                <a:cs typeface="Meiryo UI" pitchFamily="50" charset="-128"/>
              </a:rPr>
              <a:t>一定規模以上の財産の処分は議会の議決が必要</a:t>
            </a: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48" name="左矢印 47"/>
          <p:cNvSpPr/>
          <p:nvPr/>
        </p:nvSpPr>
        <p:spPr>
          <a:xfrm rot="16200000">
            <a:off x="4612382" y="5764882"/>
            <a:ext cx="495300" cy="576064"/>
          </a:xfrm>
          <a:prstGeom prst="leftArrow">
            <a:avLst>
              <a:gd name="adj1" fmla="val 50000"/>
              <a:gd name="adj2" fmla="val 32051"/>
            </a:avLst>
          </a:prstGeom>
          <a:solidFill>
            <a:schemeClr val="accent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5" name="角丸四角形 54"/>
          <p:cNvSpPr/>
          <p:nvPr/>
        </p:nvSpPr>
        <p:spPr>
          <a:xfrm>
            <a:off x="395536" y="4221088"/>
            <a:ext cx="6192687" cy="1440160"/>
          </a:xfrm>
          <a:prstGeom prst="roundRect">
            <a:avLst/>
          </a:prstGeom>
          <a:noFill/>
        </p:spPr>
        <p:style>
          <a:lnRef idx="2">
            <a:schemeClr val="accent6"/>
          </a:lnRef>
          <a:fillRef idx="1">
            <a:schemeClr val="lt1"/>
          </a:fillRef>
          <a:effectRef idx="0">
            <a:schemeClr val="accent6"/>
          </a:effectRef>
          <a:fontRef idx="minor">
            <a:schemeClr val="dk1"/>
          </a:fontRef>
        </p:style>
        <p:txBody>
          <a:bodyPr rtlCol="0" anchor="ctr"/>
          <a:lstStyle/>
          <a:p>
            <a:pPr algn="ctr"/>
            <a:endParaRPr lang="ja-JP" altLang="en-US">
              <a:solidFill>
                <a:prstClr val="black"/>
              </a:solidFill>
            </a:endParaRPr>
          </a:p>
        </p:txBody>
      </p:sp>
      <p:sp>
        <p:nvSpPr>
          <p:cNvPr id="67" name="平行四辺形 66"/>
          <p:cNvSpPr/>
          <p:nvPr/>
        </p:nvSpPr>
        <p:spPr>
          <a:xfrm>
            <a:off x="3851920" y="4293096"/>
            <a:ext cx="2592288" cy="1296144"/>
          </a:xfrm>
          <a:prstGeom prst="parallelogram">
            <a:avLst>
              <a:gd name="adj" fmla="val 16983"/>
            </a:avLst>
          </a:prstGeom>
          <a:solidFill>
            <a:schemeClr val="accent5">
              <a:lumMod val="20000"/>
              <a:lumOff val="80000"/>
            </a:schemeClr>
          </a:solidFill>
          <a:ln w="2857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200" dirty="0" smtClean="0">
              <a:solidFill>
                <a:schemeClr val="tx1"/>
              </a:solidFill>
              <a:latin typeface="Meiryo UI" pitchFamily="50" charset="-128"/>
              <a:ea typeface="Meiryo UI" pitchFamily="50" charset="-128"/>
              <a:cs typeface="Meiryo UI" pitchFamily="50" charset="-128"/>
            </a:endParaRPr>
          </a:p>
          <a:p>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68" name="角丸四角形 67"/>
          <p:cNvSpPr/>
          <p:nvPr/>
        </p:nvSpPr>
        <p:spPr>
          <a:xfrm>
            <a:off x="6658328" y="5083200"/>
            <a:ext cx="2032438" cy="278225"/>
          </a:xfrm>
          <a:prstGeom prst="roundRect">
            <a:avLst>
              <a:gd name="adj" fmla="val 5976"/>
            </a:avLst>
          </a:prstGeom>
          <a:solidFill>
            <a:schemeClr val="tx2">
              <a:lumMod val="75000"/>
            </a:schemeClr>
          </a:solidFill>
          <a:ln w="158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財産の管理権限変更</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正方形/長方形 69"/>
          <p:cNvSpPr/>
          <p:nvPr/>
        </p:nvSpPr>
        <p:spPr>
          <a:xfrm>
            <a:off x="6658329" y="5350892"/>
            <a:ext cx="2409471" cy="720080"/>
          </a:xfrm>
          <a:prstGeom prst="rect">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lin ang="13500000" scaled="1"/>
            <a:tileRect/>
          </a:grad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dirty="0" smtClean="0">
                <a:solidFill>
                  <a:prstClr val="black"/>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保育所の誘致、商業施設の誘</a:t>
            </a:r>
            <a:endParaRPr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致など個別に具体的な売払い</a:t>
            </a:r>
            <a:endParaRPr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条件を</a:t>
            </a:r>
            <a:r>
              <a:rPr lang="ja-JP" altLang="en-US" sz="1200" dirty="0" smtClean="0">
                <a:solidFill>
                  <a:prstClr val="black"/>
                </a:solidFill>
                <a:latin typeface="Meiryo UI" pitchFamily="50" charset="-128"/>
                <a:ea typeface="Meiryo UI" pitchFamily="50" charset="-128"/>
                <a:cs typeface="Meiryo UI" pitchFamily="50" charset="-128"/>
              </a:rPr>
              <a:t>総合区長がマネジメント</a:t>
            </a:r>
          </a:p>
        </p:txBody>
      </p:sp>
      <p:sp>
        <p:nvSpPr>
          <p:cNvPr id="58" name="角丸四角形吹き出し 57"/>
          <p:cNvSpPr/>
          <p:nvPr/>
        </p:nvSpPr>
        <p:spPr>
          <a:xfrm>
            <a:off x="2339752" y="5733256"/>
            <a:ext cx="2160240" cy="360040"/>
          </a:xfrm>
          <a:prstGeom prst="wedgeRoundRectCallout">
            <a:avLst>
              <a:gd name="adj1" fmla="val 13549"/>
              <a:gd name="adj2" fmla="val -214874"/>
              <a:gd name="adj3" fmla="val 16667"/>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50" dirty="0" smtClean="0">
                <a:solidFill>
                  <a:prstClr val="black"/>
                </a:solidFill>
                <a:latin typeface="Meiryo UI" pitchFamily="50" charset="-128"/>
                <a:ea typeface="Meiryo UI" pitchFamily="50" charset="-128"/>
                <a:cs typeface="Meiryo UI" pitchFamily="50" charset="-128"/>
              </a:rPr>
              <a:t>管理権限移管にかかる審議・承認（財産運用委員会）</a:t>
            </a:r>
            <a:endParaRPr lang="ja-JP" altLang="en-US" sz="1050" dirty="0">
              <a:solidFill>
                <a:prstClr val="white"/>
              </a:solidFill>
            </a:endParaRPr>
          </a:p>
        </p:txBody>
      </p:sp>
      <p:sp>
        <p:nvSpPr>
          <p:cNvPr id="71" name="テキスト ボックス 70"/>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（３）地域の実情に応じたまちづくりのイメージ</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正方形/長方形 74"/>
          <p:cNvSpPr/>
          <p:nvPr/>
        </p:nvSpPr>
        <p:spPr>
          <a:xfrm>
            <a:off x="-1825" y="15154"/>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　参考</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57" name="正方形/長方形 27"/>
          <p:cNvSpPr>
            <a:spLocks noChangeArrowheads="1"/>
          </p:cNvSpPr>
          <p:nvPr/>
        </p:nvSpPr>
        <p:spPr bwMode="auto">
          <a:xfrm>
            <a:off x="8112125" y="0"/>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財産</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grpSp>
        <p:nvGrpSpPr>
          <p:cNvPr id="3" name="グループ化 145"/>
          <p:cNvGrpSpPr/>
          <p:nvPr/>
        </p:nvGrpSpPr>
        <p:grpSpPr>
          <a:xfrm>
            <a:off x="4808109" y="3573016"/>
            <a:ext cx="576064" cy="648072"/>
            <a:chOff x="1827564" y="1159509"/>
            <a:chExt cx="501737" cy="521814"/>
          </a:xfrm>
        </p:grpSpPr>
        <p:sp>
          <p:nvSpPr>
            <p:cNvPr id="53" name="二等辺三角形 52"/>
            <p:cNvSpPr/>
            <p:nvPr/>
          </p:nvSpPr>
          <p:spPr>
            <a:xfrm>
              <a:off x="1827564" y="1249275"/>
              <a:ext cx="501737" cy="432048"/>
            </a:xfrm>
            <a:prstGeom prst="triangl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53"/>
            <p:cNvSpPr/>
            <p:nvPr/>
          </p:nvSpPr>
          <p:spPr>
            <a:xfrm>
              <a:off x="1898413" y="1159509"/>
              <a:ext cx="360040" cy="288032"/>
            </a:xfrm>
            <a:prstGeom prst="ellips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1" name="角丸四角形 50"/>
          <p:cNvSpPr/>
          <p:nvPr/>
        </p:nvSpPr>
        <p:spPr>
          <a:xfrm>
            <a:off x="5508104" y="3697080"/>
            <a:ext cx="2016224" cy="576064"/>
          </a:xfrm>
          <a:prstGeom prst="roundRect">
            <a:avLst/>
          </a:prstGeom>
          <a:solidFill>
            <a:srgbClr val="FFC000"/>
          </a:solidFill>
          <a:ln w="3175">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総合区長</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（新財産管理者）</a:t>
            </a:r>
            <a:endParaRPr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60" name="平行四辺形 59"/>
          <p:cNvSpPr/>
          <p:nvPr/>
        </p:nvSpPr>
        <p:spPr>
          <a:xfrm>
            <a:off x="539552" y="4293096"/>
            <a:ext cx="2304256" cy="1296144"/>
          </a:xfrm>
          <a:prstGeom prst="parallelogram">
            <a:avLst>
              <a:gd name="adj" fmla="val 16983"/>
            </a:avLst>
          </a:prstGeom>
          <a:solidFill>
            <a:schemeClr val="accent5">
              <a:lumMod val="20000"/>
              <a:lumOff val="80000"/>
            </a:schemeClr>
          </a:solidFill>
          <a:ln w="381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schemeClr val="tx1"/>
                </a:solidFill>
                <a:latin typeface="Meiryo UI" pitchFamily="50" charset="-128"/>
                <a:ea typeface="Meiryo UI" pitchFamily="50" charset="-128"/>
                <a:cs typeface="Meiryo UI" pitchFamily="50" charset="-128"/>
              </a:rPr>
              <a:t>市　有　地</a:t>
            </a:r>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63" name="正方形/長方形 62"/>
          <p:cNvSpPr/>
          <p:nvPr/>
        </p:nvSpPr>
        <p:spPr>
          <a:xfrm>
            <a:off x="3162320" y="4475212"/>
            <a:ext cx="520678" cy="3001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要望</a:t>
            </a:r>
            <a:endParaRPr kumimoji="1"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69" name="右矢印 68"/>
          <p:cNvSpPr/>
          <p:nvPr/>
        </p:nvSpPr>
        <p:spPr>
          <a:xfrm rot="10800000">
            <a:off x="2987824" y="4725144"/>
            <a:ext cx="827584" cy="144017"/>
          </a:xfrm>
          <a:prstGeom prst="rightArrow">
            <a:avLst>
              <a:gd name="adj1" fmla="val 57695"/>
              <a:gd name="adj2" fmla="val 50000"/>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72" name="右矢印 71"/>
          <p:cNvSpPr/>
          <p:nvPr/>
        </p:nvSpPr>
        <p:spPr>
          <a:xfrm>
            <a:off x="2915816" y="5013176"/>
            <a:ext cx="827584" cy="144016"/>
          </a:xfrm>
          <a:prstGeom prst="rightArrow">
            <a:avLst>
              <a:gd name="adj1" fmla="val 57695"/>
              <a:gd name="adj2" fmla="val 50000"/>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76" name="正方形/長方形 75"/>
          <p:cNvSpPr/>
          <p:nvPr/>
        </p:nvSpPr>
        <p:spPr>
          <a:xfrm>
            <a:off x="3037736" y="5124068"/>
            <a:ext cx="520678" cy="3001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移管</a:t>
            </a:r>
            <a:endParaRPr kumimoji="1"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52" name="角丸四角形 51"/>
          <p:cNvSpPr/>
          <p:nvPr/>
        </p:nvSpPr>
        <p:spPr>
          <a:xfrm>
            <a:off x="611560" y="3861048"/>
            <a:ext cx="2464612" cy="289610"/>
          </a:xfrm>
          <a:prstGeom prst="roundRect">
            <a:avLst/>
          </a:prstGeom>
          <a:solidFill>
            <a:srgbClr val="FFC000"/>
          </a:solidFill>
          <a:ln w="3175">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局長</a:t>
            </a:r>
            <a:r>
              <a:rPr lang="ja-JP" altLang="en-US" sz="1200" dirty="0" smtClean="0">
                <a:solidFill>
                  <a:schemeClr val="tx1"/>
                </a:solidFill>
                <a:latin typeface="Meiryo UI" pitchFamily="50" charset="-128"/>
                <a:ea typeface="Meiryo UI" pitchFamily="50" charset="-128"/>
                <a:cs typeface="Meiryo UI" pitchFamily="50" charset="-128"/>
              </a:rPr>
              <a:t>（もと財産管理者）</a:t>
            </a:r>
            <a:endParaRPr lang="en-US" altLang="ja-JP" sz="1200" b="1" dirty="0" smtClean="0">
              <a:solidFill>
                <a:schemeClr val="tx1"/>
              </a:solidFill>
              <a:latin typeface="Meiryo UI" pitchFamily="50" charset="-128"/>
              <a:ea typeface="Meiryo UI" pitchFamily="50" charset="-128"/>
              <a:cs typeface="Meiryo UI" pitchFamily="50" charset="-128"/>
            </a:endParaRPr>
          </a:p>
          <a:p>
            <a:pPr algn="ct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41" name="正方形/長方形 40"/>
          <p:cNvSpPr/>
          <p:nvPr/>
        </p:nvSpPr>
        <p:spPr>
          <a:xfrm>
            <a:off x="4053385" y="4199012"/>
            <a:ext cx="2429302" cy="13601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総合区長が地域の要望を受け、　　</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まちづくりの観点から局長に対し、</a:t>
            </a:r>
            <a:endParaRPr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土地移管の要望</a:t>
            </a:r>
            <a:endParaRPr lang="en-US" altLang="ja-JP" sz="1200" dirty="0" smtClean="0">
              <a:solidFill>
                <a:schemeClr val="tx1"/>
              </a:solidFill>
              <a:latin typeface="Meiryo UI" pitchFamily="50" charset="-128"/>
              <a:ea typeface="Meiryo UI" pitchFamily="50" charset="-128"/>
              <a:cs typeface="Meiryo UI" pitchFamily="50" charset="-128"/>
            </a:endParaRPr>
          </a:p>
          <a:p>
            <a:pPr>
              <a:lnSpc>
                <a:spcPts val="600"/>
              </a:lnSpc>
            </a:pP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移管後、具体的な条件等を設</a:t>
            </a:r>
            <a:endParaRPr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定し、有効活用（処分等）</a:t>
            </a:r>
            <a:endParaRPr kumimoji="1" lang="ja-JP" altLang="en-US" sz="1200" dirty="0"/>
          </a:p>
        </p:txBody>
      </p:sp>
    </p:spTree>
    <p:extLst>
      <p:ext uri="{BB962C8B-B14F-4D97-AF65-F5344CB8AC3E}">
        <p14:creationId xmlns:p14="http://schemas.microsoft.com/office/powerpoint/2010/main" xmlns="" val="980527750"/>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916832"/>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defRPr/>
            </a:pPr>
            <a:r>
              <a:rPr lang="ja-JP" altLang="en-US" sz="3600" dirty="0" smtClean="0">
                <a:solidFill>
                  <a:prstClr val="black"/>
                </a:solidFill>
              </a:rPr>
              <a:t>　　　　　６　　総合</a:t>
            </a:r>
            <a:r>
              <a:rPr lang="ja-JP" altLang="en-US" sz="3600" dirty="0">
                <a:solidFill>
                  <a:prstClr val="black"/>
                </a:solidFill>
              </a:rPr>
              <a:t>区政</a:t>
            </a:r>
            <a:r>
              <a:rPr lang="ja-JP" altLang="en-US" sz="3600" dirty="0" smtClean="0">
                <a:solidFill>
                  <a:prstClr val="black"/>
                </a:solidFill>
              </a:rPr>
              <a:t>会議　　</a:t>
            </a:r>
            <a:endParaRPr lang="en-US" altLang="ja-JP" sz="3600" dirty="0" smtClean="0">
              <a:solidFill>
                <a:prstClr val="black"/>
              </a:solidFill>
            </a:endParaRPr>
          </a:p>
          <a:p>
            <a:pPr algn="l">
              <a:defRPr/>
            </a:pPr>
            <a:r>
              <a:rPr lang="ja-JP" altLang="en-US" sz="3600" dirty="0" smtClean="0">
                <a:solidFill>
                  <a:prstClr val="black"/>
                </a:solidFill>
              </a:rPr>
              <a:t>　　　　　　　　地域自治区・地域協議会</a:t>
            </a:r>
            <a:endParaRPr lang="ja-JP" altLang="en-US" sz="2600" dirty="0">
              <a:solidFill>
                <a:prstClr val="black"/>
              </a:solidFill>
              <a:latin typeface="ＭＳ Ｐゴシック"/>
            </a:endParaRPr>
          </a:p>
        </p:txBody>
      </p:sp>
    </p:spTree>
    <p:extLst>
      <p:ext uri="{BB962C8B-B14F-4D97-AF65-F5344CB8AC3E}">
        <p14:creationId xmlns:p14="http://schemas.microsoft.com/office/powerpoint/2010/main" xmlns="" val="46409742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p:cNvGrpSpPr>
            <a:grpSpLocks/>
          </p:cNvGrpSpPr>
          <p:nvPr/>
        </p:nvGrpSpPr>
        <p:grpSpPr bwMode="auto">
          <a:xfrm>
            <a:off x="2051720" y="967044"/>
            <a:ext cx="4737100" cy="5307013"/>
            <a:chOff x="1" y="110"/>
            <a:chExt cx="6840" cy="6368"/>
          </a:xfrm>
        </p:grpSpPr>
        <p:grpSp>
          <p:nvGrpSpPr>
            <p:cNvPr id="3" name="Group 34"/>
            <p:cNvGrpSpPr>
              <a:grpSpLocks/>
            </p:cNvGrpSpPr>
            <p:nvPr/>
          </p:nvGrpSpPr>
          <p:grpSpPr bwMode="auto">
            <a:xfrm>
              <a:off x="1" y="110"/>
              <a:ext cx="6840" cy="6368"/>
              <a:chOff x="0" y="140"/>
              <a:chExt cx="7786" cy="7931"/>
            </a:xfrm>
          </p:grpSpPr>
          <p:sp>
            <p:nvSpPr>
              <p:cNvPr id="173" name="Freeform 58"/>
              <p:cNvSpPr>
                <a:spLocks/>
              </p:cNvSpPr>
              <p:nvPr/>
            </p:nvSpPr>
            <p:spPr bwMode="auto">
              <a:xfrm>
                <a:off x="3984" y="5319"/>
                <a:ext cx="1234" cy="1419"/>
              </a:xfrm>
              <a:custGeom>
                <a:avLst/>
                <a:gdLst>
                  <a:gd name="T0" fmla="*/ 1191 w 1234"/>
                  <a:gd name="T1" fmla="*/ 270 h 1419"/>
                  <a:gd name="T2" fmla="*/ 1135 w 1234"/>
                  <a:gd name="T3" fmla="*/ 397 h 1419"/>
                  <a:gd name="T4" fmla="*/ 1035 w 1234"/>
                  <a:gd name="T5" fmla="*/ 525 h 1419"/>
                  <a:gd name="T6" fmla="*/ 1021 w 1234"/>
                  <a:gd name="T7" fmla="*/ 695 h 1419"/>
                  <a:gd name="T8" fmla="*/ 1007 w 1234"/>
                  <a:gd name="T9" fmla="*/ 766 h 1419"/>
                  <a:gd name="T10" fmla="*/ 993 w 1234"/>
                  <a:gd name="T11" fmla="*/ 809 h 1419"/>
                  <a:gd name="T12" fmla="*/ 950 w 1234"/>
                  <a:gd name="T13" fmla="*/ 936 h 1419"/>
                  <a:gd name="T14" fmla="*/ 879 w 1234"/>
                  <a:gd name="T15" fmla="*/ 1107 h 1419"/>
                  <a:gd name="T16" fmla="*/ 837 w 1234"/>
                  <a:gd name="T17" fmla="*/ 1220 h 1419"/>
                  <a:gd name="T18" fmla="*/ 794 w 1234"/>
                  <a:gd name="T19" fmla="*/ 1334 h 1419"/>
                  <a:gd name="T20" fmla="*/ 752 w 1234"/>
                  <a:gd name="T21" fmla="*/ 1390 h 1419"/>
                  <a:gd name="T22" fmla="*/ 738 w 1234"/>
                  <a:gd name="T23" fmla="*/ 1419 h 1419"/>
                  <a:gd name="T24" fmla="*/ 539 w 1234"/>
                  <a:gd name="T25" fmla="*/ 1404 h 1419"/>
                  <a:gd name="T26" fmla="*/ 468 w 1234"/>
                  <a:gd name="T27" fmla="*/ 1390 h 1419"/>
                  <a:gd name="T28" fmla="*/ 454 w 1234"/>
                  <a:gd name="T29" fmla="*/ 1334 h 1419"/>
                  <a:gd name="T30" fmla="*/ 468 w 1234"/>
                  <a:gd name="T31" fmla="*/ 1305 h 1419"/>
                  <a:gd name="T32" fmla="*/ 468 w 1234"/>
                  <a:gd name="T33" fmla="*/ 1277 h 1419"/>
                  <a:gd name="T34" fmla="*/ 468 w 1234"/>
                  <a:gd name="T35" fmla="*/ 1206 h 1419"/>
                  <a:gd name="T36" fmla="*/ 426 w 1234"/>
                  <a:gd name="T37" fmla="*/ 1149 h 1419"/>
                  <a:gd name="T38" fmla="*/ 355 w 1234"/>
                  <a:gd name="T39" fmla="*/ 1121 h 1419"/>
                  <a:gd name="T40" fmla="*/ 170 w 1234"/>
                  <a:gd name="T41" fmla="*/ 1050 h 1419"/>
                  <a:gd name="T42" fmla="*/ 114 w 1234"/>
                  <a:gd name="T43" fmla="*/ 1050 h 1419"/>
                  <a:gd name="T44" fmla="*/ 29 w 1234"/>
                  <a:gd name="T45" fmla="*/ 1092 h 1419"/>
                  <a:gd name="T46" fmla="*/ 0 w 1234"/>
                  <a:gd name="T47" fmla="*/ 1092 h 1419"/>
                  <a:gd name="T48" fmla="*/ 14 w 1234"/>
                  <a:gd name="T49" fmla="*/ 1064 h 1419"/>
                  <a:gd name="T50" fmla="*/ 14 w 1234"/>
                  <a:gd name="T51" fmla="*/ 1050 h 1419"/>
                  <a:gd name="T52" fmla="*/ 29 w 1234"/>
                  <a:gd name="T53" fmla="*/ 1021 h 1419"/>
                  <a:gd name="T54" fmla="*/ 43 w 1234"/>
                  <a:gd name="T55" fmla="*/ 965 h 1419"/>
                  <a:gd name="T56" fmla="*/ 57 w 1234"/>
                  <a:gd name="T57" fmla="*/ 951 h 1419"/>
                  <a:gd name="T58" fmla="*/ 71 w 1234"/>
                  <a:gd name="T59" fmla="*/ 922 h 1419"/>
                  <a:gd name="T60" fmla="*/ 114 w 1234"/>
                  <a:gd name="T61" fmla="*/ 865 h 1419"/>
                  <a:gd name="T62" fmla="*/ 128 w 1234"/>
                  <a:gd name="T63" fmla="*/ 823 h 1419"/>
                  <a:gd name="T64" fmla="*/ 142 w 1234"/>
                  <a:gd name="T65" fmla="*/ 809 h 1419"/>
                  <a:gd name="T66" fmla="*/ 170 w 1234"/>
                  <a:gd name="T67" fmla="*/ 780 h 1419"/>
                  <a:gd name="T68" fmla="*/ 185 w 1234"/>
                  <a:gd name="T69" fmla="*/ 738 h 1419"/>
                  <a:gd name="T70" fmla="*/ 185 w 1234"/>
                  <a:gd name="T71" fmla="*/ 724 h 1419"/>
                  <a:gd name="T72" fmla="*/ 199 w 1234"/>
                  <a:gd name="T73" fmla="*/ 695 h 1419"/>
                  <a:gd name="T74" fmla="*/ 213 w 1234"/>
                  <a:gd name="T75" fmla="*/ 681 h 1419"/>
                  <a:gd name="T76" fmla="*/ 227 w 1234"/>
                  <a:gd name="T77" fmla="*/ 639 h 1419"/>
                  <a:gd name="T78" fmla="*/ 241 w 1234"/>
                  <a:gd name="T79" fmla="*/ 610 h 1419"/>
                  <a:gd name="T80" fmla="*/ 255 w 1234"/>
                  <a:gd name="T81" fmla="*/ 553 h 1419"/>
                  <a:gd name="T82" fmla="*/ 270 w 1234"/>
                  <a:gd name="T83" fmla="*/ 525 h 1419"/>
                  <a:gd name="T84" fmla="*/ 298 w 1234"/>
                  <a:gd name="T85" fmla="*/ 482 h 1419"/>
                  <a:gd name="T86" fmla="*/ 312 w 1234"/>
                  <a:gd name="T87" fmla="*/ 454 h 1419"/>
                  <a:gd name="T88" fmla="*/ 355 w 1234"/>
                  <a:gd name="T89" fmla="*/ 383 h 1419"/>
                  <a:gd name="T90" fmla="*/ 397 w 1234"/>
                  <a:gd name="T91" fmla="*/ 270 h 1419"/>
                  <a:gd name="T92" fmla="*/ 411 w 1234"/>
                  <a:gd name="T93" fmla="*/ 227 h 1419"/>
                  <a:gd name="T94" fmla="*/ 426 w 1234"/>
                  <a:gd name="T95" fmla="*/ 185 h 1419"/>
                  <a:gd name="T96" fmla="*/ 440 w 1234"/>
                  <a:gd name="T97" fmla="*/ 142 h 1419"/>
                  <a:gd name="T98" fmla="*/ 454 w 1234"/>
                  <a:gd name="T99" fmla="*/ 114 h 1419"/>
                  <a:gd name="T100" fmla="*/ 468 w 1234"/>
                  <a:gd name="T101" fmla="*/ 71 h 1419"/>
                  <a:gd name="T102" fmla="*/ 482 w 1234"/>
                  <a:gd name="T103" fmla="*/ 14 h 1419"/>
                  <a:gd name="T104" fmla="*/ 497 w 1234"/>
                  <a:gd name="T105" fmla="*/ 14 h 1419"/>
                  <a:gd name="T106" fmla="*/ 525 w 1234"/>
                  <a:gd name="T107" fmla="*/ 29 h 1419"/>
                  <a:gd name="T108" fmla="*/ 610 w 1234"/>
                  <a:gd name="T109" fmla="*/ 57 h 1419"/>
                  <a:gd name="T110" fmla="*/ 794 w 1234"/>
                  <a:gd name="T111" fmla="*/ 114 h 1419"/>
                  <a:gd name="T112" fmla="*/ 837 w 1234"/>
                  <a:gd name="T113" fmla="*/ 114 h 1419"/>
                  <a:gd name="T114" fmla="*/ 879 w 1234"/>
                  <a:gd name="T115" fmla="*/ 114 h 1419"/>
                  <a:gd name="T116" fmla="*/ 922 w 1234"/>
                  <a:gd name="T117" fmla="*/ 99 h 1419"/>
                  <a:gd name="T118" fmla="*/ 965 w 1234"/>
                  <a:gd name="T119" fmla="*/ 85 h 1419"/>
                  <a:gd name="T120" fmla="*/ 993 w 1234"/>
                  <a:gd name="T121" fmla="*/ 71 h 1419"/>
                  <a:gd name="T122" fmla="*/ 1021 w 1234"/>
                  <a:gd name="T123" fmla="*/ 29 h 1419"/>
                  <a:gd name="T124" fmla="*/ 1078 w 1234"/>
                  <a:gd name="T125" fmla="*/ 43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pattFill prst="wdUpDiag">
                <a:fgClr>
                  <a:schemeClr val="accent5">
                    <a:lumMod val="40000"/>
                    <a:lumOff val="60000"/>
                  </a:schemeClr>
                </a:fgClr>
                <a:bgClr>
                  <a:schemeClr val="bg1"/>
                </a:bgClr>
              </a:pattFill>
              <a:ln w="9525">
                <a:solidFill>
                  <a:srgbClr val="333333"/>
                </a:solidFill>
                <a:round/>
                <a:headEnd/>
                <a:tailEnd/>
              </a:ln>
            </p:spPr>
            <p:txBody>
              <a:bodyPr/>
              <a:lstStyle/>
              <a:p>
                <a:pPr eaLnBrk="1" hangingPunct="1">
                  <a:defRPr/>
                </a:pPr>
                <a:endParaRPr lang="ja-JP" altLang="en-US"/>
              </a:p>
            </p:txBody>
          </p:sp>
          <p:sp>
            <p:nvSpPr>
              <p:cNvPr id="174" name="Freeform 57"/>
              <p:cNvSpPr>
                <a:spLocks/>
              </p:cNvSpPr>
              <p:nvPr/>
            </p:nvSpPr>
            <p:spPr bwMode="auto">
              <a:xfrm>
                <a:off x="5106" y="1133"/>
                <a:ext cx="1531" cy="1546"/>
              </a:xfrm>
              <a:custGeom>
                <a:avLst/>
                <a:gdLst>
                  <a:gd name="T0" fmla="*/ 1276 w 1531"/>
                  <a:gd name="T1" fmla="*/ 241 h 1546"/>
                  <a:gd name="T2" fmla="*/ 1290 w 1531"/>
                  <a:gd name="T3" fmla="*/ 284 h 1546"/>
                  <a:gd name="T4" fmla="*/ 1290 w 1531"/>
                  <a:gd name="T5" fmla="*/ 326 h 1546"/>
                  <a:gd name="T6" fmla="*/ 1290 w 1531"/>
                  <a:gd name="T7" fmla="*/ 355 h 1546"/>
                  <a:gd name="T8" fmla="*/ 1262 w 1531"/>
                  <a:gd name="T9" fmla="*/ 411 h 1546"/>
                  <a:gd name="T10" fmla="*/ 1191 w 1531"/>
                  <a:gd name="T11" fmla="*/ 468 h 1546"/>
                  <a:gd name="T12" fmla="*/ 1134 w 1531"/>
                  <a:gd name="T13" fmla="*/ 511 h 1546"/>
                  <a:gd name="T14" fmla="*/ 1106 w 1531"/>
                  <a:gd name="T15" fmla="*/ 525 h 1546"/>
                  <a:gd name="T16" fmla="*/ 1063 w 1531"/>
                  <a:gd name="T17" fmla="*/ 553 h 1546"/>
                  <a:gd name="T18" fmla="*/ 1007 w 1531"/>
                  <a:gd name="T19" fmla="*/ 596 h 1546"/>
                  <a:gd name="T20" fmla="*/ 1035 w 1531"/>
                  <a:gd name="T21" fmla="*/ 652 h 1546"/>
                  <a:gd name="T22" fmla="*/ 1049 w 1531"/>
                  <a:gd name="T23" fmla="*/ 709 h 1546"/>
                  <a:gd name="T24" fmla="*/ 1063 w 1531"/>
                  <a:gd name="T25" fmla="*/ 837 h 1546"/>
                  <a:gd name="T26" fmla="*/ 1077 w 1531"/>
                  <a:gd name="T27" fmla="*/ 950 h 1546"/>
                  <a:gd name="T28" fmla="*/ 1163 w 1531"/>
                  <a:gd name="T29" fmla="*/ 936 h 1546"/>
                  <a:gd name="T30" fmla="*/ 1233 w 1531"/>
                  <a:gd name="T31" fmla="*/ 908 h 1546"/>
                  <a:gd name="T32" fmla="*/ 1276 w 1531"/>
                  <a:gd name="T33" fmla="*/ 936 h 1546"/>
                  <a:gd name="T34" fmla="*/ 1319 w 1531"/>
                  <a:gd name="T35" fmla="*/ 950 h 1546"/>
                  <a:gd name="T36" fmla="*/ 1361 w 1531"/>
                  <a:gd name="T37" fmla="*/ 950 h 1546"/>
                  <a:gd name="T38" fmla="*/ 1418 w 1531"/>
                  <a:gd name="T39" fmla="*/ 1007 h 1546"/>
                  <a:gd name="T40" fmla="*/ 1432 w 1531"/>
                  <a:gd name="T41" fmla="*/ 1035 h 1546"/>
                  <a:gd name="T42" fmla="*/ 1446 w 1531"/>
                  <a:gd name="T43" fmla="*/ 1064 h 1546"/>
                  <a:gd name="T44" fmla="*/ 1446 w 1531"/>
                  <a:gd name="T45" fmla="*/ 1092 h 1546"/>
                  <a:gd name="T46" fmla="*/ 1460 w 1531"/>
                  <a:gd name="T47" fmla="*/ 1177 h 1546"/>
                  <a:gd name="T48" fmla="*/ 1517 w 1531"/>
                  <a:gd name="T49" fmla="*/ 1234 h 1546"/>
                  <a:gd name="T50" fmla="*/ 1489 w 1531"/>
                  <a:gd name="T51" fmla="*/ 1291 h 1546"/>
                  <a:gd name="T52" fmla="*/ 1347 w 1531"/>
                  <a:gd name="T53" fmla="*/ 1277 h 1546"/>
                  <a:gd name="T54" fmla="*/ 1361 w 1531"/>
                  <a:gd name="T55" fmla="*/ 1390 h 1546"/>
                  <a:gd name="T56" fmla="*/ 1106 w 1531"/>
                  <a:gd name="T57" fmla="*/ 1376 h 1546"/>
                  <a:gd name="T58" fmla="*/ 978 w 1531"/>
                  <a:gd name="T59" fmla="*/ 1376 h 1546"/>
                  <a:gd name="T60" fmla="*/ 794 w 1531"/>
                  <a:gd name="T61" fmla="*/ 1376 h 1546"/>
                  <a:gd name="T62" fmla="*/ 680 w 1531"/>
                  <a:gd name="T63" fmla="*/ 1404 h 1546"/>
                  <a:gd name="T64" fmla="*/ 538 w 1531"/>
                  <a:gd name="T65" fmla="*/ 1546 h 1546"/>
                  <a:gd name="T66" fmla="*/ 482 w 1531"/>
                  <a:gd name="T67" fmla="*/ 1447 h 1546"/>
                  <a:gd name="T68" fmla="*/ 425 w 1531"/>
                  <a:gd name="T69" fmla="*/ 1376 h 1546"/>
                  <a:gd name="T70" fmla="*/ 354 w 1531"/>
                  <a:gd name="T71" fmla="*/ 1262 h 1546"/>
                  <a:gd name="T72" fmla="*/ 312 w 1531"/>
                  <a:gd name="T73" fmla="*/ 1206 h 1546"/>
                  <a:gd name="T74" fmla="*/ 241 w 1531"/>
                  <a:gd name="T75" fmla="*/ 1106 h 1546"/>
                  <a:gd name="T76" fmla="*/ 212 w 1531"/>
                  <a:gd name="T77" fmla="*/ 1064 h 1546"/>
                  <a:gd name="T78" fmla="*/ 198 w 1531"/>
                  <a:gd name="T79" fmla="*/ 1021 h 1546"/>
                  <a:gd name="T80" fmla="*/ 156 w 1531"/>
                  <a:gd name="T81" fmla="*/ 950 h 1546"/>
                  <a:gd name="T82" fmla="*/ 127 w 1531"/>
                  <a:gd name="T83" fmla="*/ 879 h 1546"/>
                  <a:gd name="T84" fmla="*/ 70 w 1531"/>
                  <a:gd name="T85" fmla="*/ 752 h 1546"/>
                  <a:gd name="T86" fmla="*/ 28 w 1531"/>
                  <a:gd name="T87" fmla="*/ 638 h 1546"/>
                  <a:gd name="T88" fmla="*/ 42 w 1531"/>
                  <a:gd name="T89" fmla="*/ 553 h 1546"/>
                  <a:gd name="T90" fmla="*/ 170 w 1531"/>
                  <a:gd name="T91" fmla="*/ 567 h 1546"/>
                  <a:gd name="T92" fmla="*/ 354 w 1531"/>
                  <a:gd name="T93" fmla="*/ 581 h 1546"/>
                  <a:gd name="T94" fmla="*/ 425 w 1531"/>
                  <a:gd name="T95" fmla="*/ 581 h 1546"/>
                  <a:gd name="T96" fmla="*/ 538 w 1531"/>
                  <a:gd name="T97" fmla="*/ 567 h 1546"/>
                  <a:gd name="T98" fmla="*/ 694 w 1531"/>
                  <a:gd name="T99" fmla="*/ 539 h 1546"/>
                  <a:gd name="T100" fmla="*/ 836 w 1531"/>
                  <a:gd name="T101" fmla="*/ 482 h 1546"/>
                  <a:gd name="T102" fmla="*/ 936 w 1531"/>
                  <a:gd name="T103" fmla="*/ 425 h 1546"/>
                  <a:gd name="T104" fmla="*/ 1063 w 1531"/>
                  <a:gd name="T105" fmla="*/ 312 h 1546"/>
                  <a:gd name="T106" fmla="*/ 1106 w 1531"/>
                  <a:gd name="T107" fmla="*/ 170 h 1546"/>
                  <a:gd name="T108" fmla="*/ 1106 w 1531"/>
                  <a:gd name="T109" fmla="*/ 14 h 1546"/>
                  <a:gd name="T110" fmla="*/ 1163 w 1531"/>
                  <a:gd name="T111" fmla="*/ 71 h 1546"/>
                  <a:gd name="T112" fmla="*/ 1205 w 1531"/>
                  <a:gd name="T113" fmla="*/ 113 h 1546"/>
                  <a:gd name="T114" fmla="*/ 1233 w 1531"/>
                  <a:gd name="T115" fmla="*/ 142 h 1546"/>
                  <a:gd name="T116" fmla="*/ 1248 w 1531"/>
                  <a:gd name="T117" fmla="*/ 170 h 1546"/>
                  <a:gd name="T118" fmla="*/ 1262 w 1531"/>
                  <a:gd name="T119" fmla="*/ 199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blipFill dpi="0" rotWithShape="0">
                <a:blip r:embed="rId2" cstate="print"/>
                <a:srcRect/>
                <a:tile tx="0" ty="0" sx="100000" sy="100000" flip="none" algn="tl"/>
              </a:blipFill>
              <a:ln w="9525">
                <a:solidFill>
                  <a:srgbClr val="333333"/>
                </a:solidFill>
                <a:round/>
                <a:headEnd/>
                <a:tailEnd/>
              </a:ln>
            </p:spPr>
            <p:txBody>
              <a:bodyPr/>
              <a:lstStyle/>
              <a:p>
                <a:endParaRPr lang="ja-JP" altLang="en-US"/>
              </a:p>
            </p:txBody>
          </p:sp>
          <p:sp>
            <p:nvSpPr>
              <p:cNvPr id="175" name="Freeform 56"/>
              <p:cNvSpPr>
                <a:spLocks/>
              </p:cNvSpPr>
              <p:nvPr/>
            </p:nvSpPr>
            <p:spPr bwMode="auto">
              <a:xfrm>
                <a:off x="1263" y="4014"/>
                <a:ext cx="1970" cy="1547"/>
              </a:xfrm>
              <a:custGeom>
                <a:avLst/>
                <a:gdLst>
                  <a:gd name="T0" fmla="*/ 1929 w 1972"/>
                  <a:gd name="T1" fmla="*/ 482 h 1546"/>
                  <a:gd name="T2" fmla="*/ 1929 w 1972"/>
                  <a:gd name="T3" fmla="*/ 482 h 1546"/>
                  <a:gd name="T4" fmla="*/ 1872 w 1972"/>
                  <a:gd name="T5" fmla="*/ 511 h 1546"/>
                  <a:gd name="T6" fmla="*/ 1816 w 1972"/>
                  <a:gd name="T7" fmla="*/ 553 h 1546"/>
                  <a:gd name="T8" fmla="*/ 1773 w 1972"/>
                  <a:gd name="T9" fmla="*/ 610 h 1546"/>
                  <a:gd name="T10" fmla="*/ 1745 w 1972"/>
                  <a:gd name="T11" fmla="*/ 639 h 1546"/>
                  <a:gd name="T12" fmla="*/ 1674 w 1972"/>
                  <a:gd name="T13" fmla="*/ 709 h 1546"/>
                  <a:gd name="T14" fmla="*/ 1660 w 1972"/>
                  <a:gd name="T15" fmla="*/ 724 h 1546"/>
                  <a:gd name="T16" fmla="*/ 1631 w 1972"/>
                  <a:gd name="T17" fmla="*/ 766 h 1546"/>
                  <a:gd name="T18" fmla="*/ 1574 w 1972"/>
                  <a:gd name="T19" fmla="*/ 851 h 1546"/>
                  <a:gd name="T20" fmla="*/ 1546 w 1972"/>
                  <a:gd name="T21" fmla="*/ 908 h 1546"/>
                  <a:gd name="T22" fmla="*/ 1475 w 1972"/>
                  <a:gd name="T23" fmla="*/ 993 h 1546"/>
                  <a:gd name="T24" fmla="*/ 1433 w 1972"/>
                  <a:gd name="T25" fmla="*/ 1064 h 1546"/>
                  <a:gd name="T26" fmla="*/ 1404 w 1972"/>
                  <a:gd name="T27" fmla="*/ 1121 h 1546"/>
                  <a:gd name="T28" fmla="*/ 1348 w 1972"/>
                  <a:gd name="T29" fmla="*/ 1220 h 1546"/>
                  <a:gd name="T30" fmla="*/ 1135 w 1972"/>
                  <a:gd name="T31" fmla="*/ 1376 h 1546"/>
                  <a:gd name="T32" fmla="*/ 724 w 1972"/>
                  <a:gd name="T33" fmla="*/ 1546 h 1546"/>
                  <a:gd name="T34" fmla="*/ 596 w 1972"/>
                  <a:gd name="T35" fmla="*/ 1490 h 1546"/>
                  <a:gd name="T36" fmla="*/ 298 w 1972"/>
                  <a:gd name="T37" fmla="*/ 1376 h 1546"/>
                  <a:gd name="T38" fmla="*/ 99 w 1972"/>
                  <a:gd name="T39" fmla="*/ 1277 h 1546"/>
                  <a:gd name="T40" fmla="*/ 185 w 1972"/>
                  <a:gd name="T41" fmla="*/ 965 h 1546"/>
                  <a:gd name="T42" fmla="*/ 326 w 1972"/>
                  <a:gd name="T43" fmla="*/ 865 h 1546"/>
                  <a:gd name="T44" fmla="*/ 369 w 1972"/>
                  <a:gd name="T45" fmla="*/ 837 h 1546"/>
                  <a:gd name="T46" fmla="*/ 411 w 1972"/>
                  <a:gd name="T47" fmla="*/ 809 h 1546"/>
                  <a:gd name="T48" fmla="*/ 440 w 1972"/>
                  <a:gd name="T49" fmla="*/ 795 h 1546"/>
                  <a:gd name="T50" fmla="*/ 440 w 1972"/>
                  <a:gd name="T51" fmla="*/ 795 h 1546"/>
                  <a:gd name="T52" fmla="*/ 482 w 1972"/>
                  <a:gd name="T53" fmla="*/ 766 h 1546"/>
                  <a:gd name="T54" fmla="*/ 553 w 1972"/>
                  <a:gd name="T55" fmla="*/ 738 h 1546"/>
                  <a:gd name="T56" fmla="*/ 567 w 1972"/>
                  <a:gd name="T57" fmla="*/ 724 h 1546"/>
                  <a:gd name="T58" fmla="*/ 624 w 1972"/>
                  <a:gd name="T59" fmla="*/ 695 h 1546"/>
                  <a:gd name="T60" fmla="*/ 638 w 1972"/>
                  <a:gd name="T61" fmla="*/ 695 h 1546"/>
                  <a:gd name="T62" fmla="*/ 681 w 1972"/>
                  <a:gd name="T63" fmla="*/ 681 h 1546"/>
                  <a:gd name="T64" fmla="*/ 695 w 1972"/>
                  <a:gd name="T65" fmla="*/ 681 h 1546"/>
                  <a:gd name="T66" fmla="*/ 709 w 1972"/>
                  <a:gd name="T67" fmla="*/ 667 h 1546"/>
                  <a:gd name="T68" fmla="*/ 724 w 1972"/>
                  <a:gd name="T69" fmla="*/ 639 h 1546"/>
                  <a:gd name="T70" fmla="*/ 766 w 1972"/>
                  <a:gd name="T71" fmla="*/ 582 h 1546"/>
                  <a:gd name="T72" fmla="*/ 880 w 1972"/>
                  <a:gd name="T73" fmla="*/ 369 h 1546"/>
                  <a:gd name="T74" fmla="*/ 922 w 1972"/>
                  <a:gd name="T75" fmla="*/ 298 h 1546"/>
                  <a:gd name="T76" fmla="*/ 950 w 1972"/>
                  <a:gd name="T77" fmla="*/ 284 h 1546"/>
                  <a:gd name="T78" fmla="*/ 979 w 1972"/>
                  <a:gd name="T79" fmla="*/ 256 h 1546"/>
                  <a:gd name="T80" fmla="*/ 1106 w 1972"/>
                  <a:gd name="T81" fmla="*/ 170 h 1546"/>
                  <a:gd name="T82" fmla="*/ 1177 w 1972"/>
                  <a:gd name="T83" fmla="*/ 114 h 1546"/>
                  <a:gd name="T84" fmla="*/ 1305 w 1972"/>
                  <a:gd name="T85" fmla="*/ 85 h 1546"/>
                  <a:gd name="T86" fmla="*/ 1348 w 1972"/>
                  <a:gd name="T87" fmla="*/ 71 h 1546"/>
                  <a:gd name="T88" fmla="*/ 1504 w 1972"/>
                  <a:gd name="T89" fmla="*/ 14 h 1546"/>
                  <a:gd name="T90" fmla="*/ 1518 w 1972"/>
                  <a:gd name="T91" fmla="*/ 14 h 1546"/>
                  <a:gd name="T92" fmla="*/ 1532 w 1972"/>
                  <a:gd name="T93" fmla="*/ 57 h 1546"/>
                  <a:gd name="T94" fmla="*/ 1603 w 1972"/>
                  <a:gd name="T95" fmla="*/ 128 h 1546"/>
                  <a:gd name="T96" fmla="*/ 1745 w 1972"/>
                  <a:gd name="T97" fmla="*/ 256 h 1546"/>
                  <a:gd name="T98" fmla="*/ 1801 w 1972"/>
                  <a:gd name="T99" fmla="*/ 326 h 1546"/>
                  <a:gd name="T100" fmla="*/ 1872 w 1972"/>
                  <a:gd name="T101" fmla="*/ 383 h 1546"/>
                  <a:gd name="T102" fmla="*/ 1886 w 1972"/>
                  <a:gd name="T103" fmla="*/ 397 h 1546"/>
                  <a:gd name="T104" fmla="*/ 1929 w 1972"/>
                  <a:gd name="T105" fmla="*/ 426 h 1546"/>
                  <a:gd name="T106" fmla="*/ 1929 w 1972"/>
                  <a:gd name="T107" fmla="*/ 440 h 1546"/>
                  <a:gd name="T108" fmla="*/ 1943 w 1972"/>
                  <a:gd name="T109" fmla="*/ 454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76" name="Freeform 55"/>
              <p:cNvSpPr>
                <a:spLocks/>
              </p:cNvSpPr>
              <p:nvPr/>
            </p:nvSpPr>
            <p:spPr bwMode="auto">
              <a:xfrm>
                <a:off x="0" y="3106"/>
                <a:ext cx="3147" cy="2595"/>
              </a:xfrm>
              <a:custGeom>
                <a:avLst/>
                <a:gdLst>
                  <a:gd name="T0" fmla="*/ 3007 w 3148"/>
                  <a:gd name="T1" fmla="*/ 639 h 2596"/>
                  <a:gd name="T2" fmla="*/ 3021 w 3148"/>
                  <a:gd name="T3" fmla="*/ 653 h 2596"/>
                  <a:gd name="T4" fmla="*/ 3021 w 3148"/>
                  <a:gd name="T5" fmla="*/ 653 h 2596"/>
                  <a:gd name="T6" fmla="*/ 3035 w 3148"/>
                  <a:gd name="T7" fmla="*/ 667 h 2596"/>
                  <a:gd name="T8" fmla="*/ 3063 w 3148"/>
                  <a:gd name="T9" fmla="*/ 710 h 2596"/>
                  <a:gd name="T10" fmla="*/ 3120 w 3148"/>
                  <a:gd name="T11" fmla="*/ 809 h 2596"/>
                  <a:gd name="T12" fmla="*/ 3148 w 3148"/>
                  <a:gd name="T13" fmla="*/ 852 h 2596"/>
                  <a:gd name="T14" fmla="*/ 2992 w 3148"/>
                  <a:gd name="T15" fmla="*/ 894 h 2596"/>
                  <a:gd name="T16" fmla="*/ 2836 w 3148"/>
                  <a:gd name="T17" fmla="*/ 965 h 2596"/>
                  <a:gd name="T18" fmla="*/ 2624 w 3148"/>
                  <a:gd name="T19" fmla="*/ 1036 h 2596"/>
                  <a:gd name="T20" fmla="*/ 2496 w 3148"/>
                  <a:gd name="T21" fmla="*/ 1079 h 2596"/>
                  <a:gd name="T22" fmla="*/ 2354 w 3148"/>
                  <a:gd name="T23" fmla="*/ 1164 h 2596"/>
                  <a:gd name="T24" fmla="*/ 2212 w 3148"/>
                  <a:gd name="T25" fmla="*/ 1263 h 2596"/>
                  <a:gd name="T26" fmla="*/ 2156 w 3148"/>
                  <a:gd name="T27" fmla="*/ 1320 h 2596"/>
                  <a:gd name="T28" fmla="*/ 2000 w 3148"/>
                  <a:gd name="T29" fmla="*/ 1618 h 2596"/>
                  <a:gd name="T30" fmla="*/ 1971 w 3148"/>
                  <a:gd name="T31" fmla="*/ 1646 h 2596"/>
                  <a:gd name="T32" fmla="*/ 1943 w 3148"/>
                  <a:gd name="T33" fmla="*/ 1660 h 2596"/>
                  <a:gd name="T34" fmla="*/ 1886 w 3148"/>
                  <a:gd name="T35" fmla="*/ 1674 h 2596"/>
                  <a:gd name="T36" fmla="*/ 1815 w 3148"/>
                  <a:gd name="T37" fmla="*/ 1717 h 2596"/>
                  <a:gd name="T38" fmla="*/ 1744 w 3148"/>
                  <a:gd name="T39" fmla="*/ 1759 h 2596"/>
                  <a:gd name="T40" fmla="*/ 1702 w 3148"/>
                  <a:gd name="T41" fmla="*/ 1774 h 2596"/>
                  <a:gd name="T42" fmla="*/ 1645 w 3148"/>
                  <a:gd name="T43" fmla="*/ 1802 h 2596"/>
                  <a:gd name="T44" fmla="*/ 1475 w 3148"/>
                  <a:gd name="T45" fmla="*/ 1901 h 2596"/>
                  <a:gd name="T46" fmla="*/ 1120 w 3148"/>
                  <a:gd name="T47" fmla="*/ 2270 h 2596"/>
                  <a:gd name="T48" fmla="*/ 369 w 3148"/>
                  <a:gd name="T49" fmla="*/ 2554 h 2596"/>
                  <a:gd name="T50" fmla="*/ 397 w 3148"/>
                  <a:gd name="T51" fmla="*/ 2383 h 2596"/>
                  <a:gd name="T52" fmla="*/ 681 w 3148"/>
                  <a:gd name="T53" fmla="*/ 1986 h 2596"/>
                  <a:gd name="T54" fmla="*/ 411 w 3148"/>
                  <a:gd name="T55" fmla="*/ 1745 h 2596"/>
                  <a:gd name="T56" fmla="*/ 596 w 3148"/>
                  <a:gd name="T57" fmla="*/ 1107 h 2596"/>
                  <a:gd name="T58" fmla="*/ 993 w 3148"/>
                  <a:gd name="T59" fmla="*/ 823 h 2596"/>
                  <a:gd name="T60" fmla="*/ 1588 w 3148"/>
                  <a:gd name="T61" fmla="*/ 625 h 2596"/>
                  <a:gd name="T62" fmla="*/ 1688 w 3148"/>
                  <a:gd name="T63" fmla="*/ 582 h 2596"/>
                  <a:gd name="T64" fmla="*/ 1787 w 3148"/>
                  <a:gd name="T65" fmla="*/ 540 h 2596"/>
                  <a:gd name="T66" fmla="*/ 1915 w 3148"/>
                  <a:gd name="T67" fmla="*/ 483 h 2596"/>
                  <a:gd name="T68" fmla="*/ 2028 w 3148"/>
                  <a:gd name="T69" fmla="*/ 426 h 2596"/>
                  <a:gd name="T70" fmla="*/ 2269 w 3148"/>
                  <a:gd name="T71" fmla="*/ 298 h 2596"/>
                  <a:gd name="T72" fmla="*/ 2439 w 3148"/>
                  <a:gd name="T73" fmla="*/ 199 h 2596"/>
                  <a:gd name="T74" fmla="*/ 2567 w 3148"/>
                  <a:gd name="T75" fmla="*/ 142 h 2596"/>
                  <a:gd name="T76" fmla="*/ 2723 w 3148"/>
                  <a:gd name="T77" fmla="*/ 43 h 2596"/>
                  <a:gd name="T78" fmla="*/ 2780 w 3148"/>
                  <a:gd name="T79" fmla="*/ 15 h 2596"/>
                  <a:gd name="T80" fmla="*/ 2865 w 3148"/>
                  <a:gd name="T81" fmla="*/ 128 h 2596"/>
                  <a:gd name="T82" fmla="*/ 2865 w 3148"/>
                  <a:gd name="T83" fmla="*/ 142 h 2596"/>
                  <a:gd name="T84" fmla="*/ 2822 w 3148"/>
                  <a:gd name="T85" fmla="*/ 171 h 2596"/>
                  <a:gd name="T86" fmla="*/ 2808 w 3148"/>
                  <a:gd name="T87" fmla="*/ 185 h 2596"/>
                  <a:gd name="T88" fmla="*/ 2822 w 3148"/>
                  <a:gd name="T89" fmla="*/ 242 h 2596"/>
                  <a:gd name="T90" fmla="*/ 2851 w 3148"/>
                  <a:gd name="T91" fmla="*/ 298 h 2596"/>
                  <a:gd name="T92" fmla="*/ 2851 w 3148"/>
                  <a:gd name="T93" fmla="*/ 341 h 2596"/>
                  <a:gd name="T94" fmla="*/ 2836 w 3148"/>
                  <a:gd name="T95" fmla="*/ 412 h 2596"/>
                  <a:gd name="T96" fmla="*/ 2794 w 3148"/>
                  <a:gd name="T97" fmla="*/ 525 h 2596"/>
                  <a:gd name="T98" fmla="*/ 2794 w 3148"/>
                  <a:gd name="T99" fmla="*/ 540 h 2596"/>
                  <a:gd name="T100" fmla="*/ 2794 w 3148"/>
                  <a:gd name="T101" fmla="*/ 554 h 2596"/>
                  <a:gd name="T102" fmla="*/ 2865 w 3148"/>
                  <a:gd name="T103" fmla="*/ 568 h 2596"/>
                  <a:gd name="T104" fmla="*/ 2907 w 3148"/>
                  <a:gd name="T105" fmla="*/ 582 h 2596"/>
                  <a:gd name="T106" fmla="*/ 2950 w 3148"/>
                  <a:gd name="T107" fmla="*/ 582 h 2596"/>
                  <a:gd name="T108" fmla="*/ 2992 w 3148"/>
                  <a:gd name="T109" fmla="*/ 610 h 2596"/>
                  <a:gd name="T110" fmla="*/ 3007 w 3148"/>
                  <a:gd name="T111" fmla="*/ 625 h 2596"/>
                  <a:gd name="T112" fmla="*/ 3007 w 3148"/>
                  <a:gd name="T113" fmla="*/ 625 h 259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48"/>
                  <a:gd name="T172" fmla="*/ 0 h 2596"/>
                  <a:gd name="T173" fmla="*/ 3148 w 3148"/>
                  <a:gd name="T174" fmla="*/ 2596 h 259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48" h="2596">
                    <a:moveTo>
                      <a:pt x="3007" y="625"/>
                    </a:moveTo>
                    <a:lnTo>
                      <a:pt x="3007" y="625"/>
                    </a:lnTo>
                    <a:lnTo>
                      <a:pt x="3007" y="639"/>
                    </a:lnTo>
                    <a:lnTo>
                      <a:pt x="3021" y="639"/>
                    </a:lnTo>
                    <a:lnTo>
                      <a:pt x="3021" y="653"/>
                    </a:lnTo>
                    <a:lnTo>
                      <a:pt x="3021" y="667"/>
                    </a:lnTo>
                    <a:lnTo>
                      <a:pt x="3035" y="667"/>
                    </a:lnTo>
                    <a:lnTo>
                      <a:pt x="3035" y="681"/>
                    </a:lnTo>
                    <a:lnTo>
                      <a:pt x="3063" y="710"/>
                    </a:lnTo>
                    <a:lnTo>
                      <a:pt x="3078" y="738"/>
                    </a:lnTo>
                    <a:lnTo>
                      <a:pt x="3092" y="752"/>
                    </a:lnTo>
                    <a:lnTo>
                      <a:pt x="3092" y="766"/>
                    </a:lnTo>
                    <a:lnTo>
                      <a:pt x="3106" y="781"/>
                    </a:lnTo>
                    <a:lnTo>
                      <a:pt x="3106" y="795"/>
                    </a:lnTo>
                    <a:lnTo>
                      <a:pt x="3120" y="795"/>
                    </a:lnTo>
                    <a:lnTo>
                      <a:pt x="3120" y="809"/>
                    </a:lnTo>
                    <a:lnTo>
                      <a:pt x="3120" y="823"/>
                    </a:lnTo>
                    <a:lnTo>
                      <a:pt x="3134" y="823"/>
                    </a:lnTo>
                    <a:lnTo>
                      <a:pt x="3134" y="837"/>
                    </a:lnTo>
                    <a:lnTo>
                      <a:pt x="3148" y="852"/>
                    </a:lnTo>
                    <a:lnTo>
                      <a:pt x="3134" y="852"/>
                    </a:lnTo>
                    <a:lnTo>
                      <a:pt x="3120" y="852"/>
                    </a:lnTo>
                    <a:lnTo>
                      <a:pt x="3106" y="852"/>
                    </a:lnTo>
                    <a:lnTo>
                      <a:pt x="3078" y="866"/>
                    </a:lnTo>
                    <a:lnTo>
                      <a:pt x="3049" y="880"/>
                    </a:lnTo>
                    <a:lnTo>
                      <a:pt x="3035" y="880"/>
                    </a:lnTo>
                    <a:lnTo>
                      <a:pt x="2992" y="894"/>
                    </a:lnTo>
                    <a:lnTo>
                      <a:pt x="2964" y="908"/>
                    </a:lnTo>
                    <a:lnTo>
                      <a:pt x="2950" y="908"/>
                    </a:lnTo>
                    <a:lnTo>
                      <a:pt x="2922" y="922"/>
                    </a:lnTo>
                    <a:lnTo>
                      <a:pt x="2893" y="937"/>
                    </a:lnTo>
                    <a:lnTo>
                      <a:pt x="2879" y="937"/>
                    </a:lnTo>
                    <a:lnTo>
                      <a:pt x="2836" y="965"/>
                    </a:lnTo>
                    <a:lnTo>
                      <a:pt x="2794" y="979"/>
                    </a:lnTo>
                    <a:lnTo>
                      <a:pt x="2780" y="979"/>
                    </a:lnTo>
                    <a:lnTo>
                      <a:pt x="2766" y="979"/>
                    </a:lnTo>
                    <a:lnTo>
                      <a:pt x="2766" y="993"/>
                    </a:lnTo>
                    <a:lnTo>
                      <a:pt x="2695" y="1022"/>
                    </a:lnTo>
                    <a:lnTo>
                      <a:pt x="2638" y="1036"/>
                    </a:lnTo>
                    <a:lnTo>
                      <a:pt x="2624" y="1036"/>
                    </a:lnTo>
                    <a:lnTo>
                      <a:pt x="2610" y="1050"/>
                    </a:lnTo>
                    <a:lnTo>
                      <a:pt x="2595" y="1050"/>
                    </a:lnTo>
                    <a:lnTo>
                      <a:pt x="2567" y="1064"/>
                    </a:lnTo>
                    <a:lnTo>
                      <a:pt x="2553" y="1064"/>
                    </a:lnTo>
                    <a:lnTo>
                      <a:pt x="2496" y="1079"/>
                    </a:lnTo>
                    <a:lnTo>
                      <a:pt x="2468" y="1093"/>
                    </a:lnTo>
                    <a:lnTo>
                      <a:pt x="2439" y="1093"/>
                    </a:lnTo>
                    <a:lnTo>
                      <a:pt x="2411" y="1121"/>
                    </a:lnTo>
                    <a:lnTo>
                      <a:pt x="2397" y="1135"/>
                    </a:lnTo>
                    <a:lnTo>
                      <a:pt x="2368" y="1149"/>
                    </a:lnTo>
                    <a:lnTo>
                      <a:pt x="2354" y="1164"/>
                    </a:lnTo>
                    <a:lnTo>
                      <a:pt x="2340" y="1164"/>
                    </a:lnTo>
                    <a:lnTo>
                      <a:pt x="2326" y="1178"/>
                    </a:lnTo>
                    <a:lnTo>
                      <a:pt x="2241" y="1235"/>
                    </a:lnTo>
                    <a:lnTo>
                      <a:pt x="2227" y="1249"/>
                    </a:lnTo>
                    <a:lnTo>
                      <a:pt x="2212" y="1249"/>
                    </a:lnTo>
                    <a:lnTo>
                      <a:pt x="2212" y="1263"/>
                    </a:lnTo>
                    <a:lnTo>
                      <a:pt x="2198" y="1263"/>
                    </a:lnTo>
                    <a:lnTo>
                      <a:pt x="2198" y="1277"/>
                    </a:lnTo>
                    <a:lnTo>
                      <a:pt x="2184" y="1277"/>
                    </a:lnTo>
                    <a:lnTo>
                      <a:pt x="2184" y="1291"/>
                    </a:lnTo>
                    <a:lnTo>
                      <a:pt x="2170" y="1305"/>
                    </a:lnTo>
                    <a:lnTo>
                      <a:pt x="2156" y="1320"/>
                    </a:lnTo>
                    <a:lnTo>
                      <a:pt x="2142" y="1348"/>
                    </a:lnTo>
                    <a:lnTo>
                      <a:pt x="2127" y="1376"/>
                    </a:lnTo>
                    <a:lnTo>
                      <a:pt x="2042" y="1532"/>
                    </a:lnTo>
                    <a:lnTo>
                      <a:pt x="2028" y="1561"/>
                    </a:lnTo>
                    <a:lnTo>
                      <a:pt x="2014" y="1575"/>
                    </a:lnTo>
                    <a:lnTo>
                      <a:pt x="2000" y="1618"/>
                    </a:lnTo>
                    <a:lnTo>
                      <a:pt x="1986" y="1618"/>
                    </a:lnTo>
                    <a:lnTo>
                      <a:pt x="1986" y="1632"/>
                    </a:lnTo>
                    <a:lnTo>
                      <a:pt x="1971" y="1646"/>
                    </a:lnTo>
                    <a:lnTo>
                      <a:pt x="1957" y="1646"/>
                    </a:lnTo>
                    <a:lnTo>
                      <a:pt x="1957" y="1660"/>
                    </a:lnTo>
                    <a:lnTo>
                      <a:pt x="1943" y="1660"/>
                    </a:lnTo>
                    <a:lnTo>
                      <a:pt x="1929" y="1660"/>
                    </a:lnTo>
                    <a:lnTo>
                      <a:pt x="1915" y="1660"/>
                    </a:lnTo>
                    <a:lnTo>
                      <a:pt x="1900" y="1674"/>
                    </a:lnTo>
                    <a:lnTo>
                      <a:pt x="1886" y="1674"/>
                    </a:lnTo>
                    <a:lnTo>
                      <a:pt x="1872" y="1674"/>
                    </a:lnTo>
                    <a:lnTo>
                      <a:pt x="1872" y="1688"/>
                    </a:lnTo>
                    <a:lnTo>
                      <a:pt x="1858" y="1688"/>
                    </a:lnTo>
                    <a:lnTo>
                      <a:pt x="1829" y="1703"/>
                    </a:lnTo>
                    <a:lnTo>
                      <a:pt x="1829" y="1717"/>
                    </a:lnTo>
                    <a:lnTo>
                      <a:pt x="1815" y="1717"/>
                    </a:lnTo>
                    <a:lnTo>
                      <a:pt x="1801" y="1731"/>
                    </a:lnTo>
                    <a:lnTo>
                      <a:pt x="1787" y="1731"/>
                    </a:lnTo>
                    <a:lnTo>
                      <a:pt x="1759" y="1745"/>
                    </a:lnTo>
                    <a:lnTo>
                      <a:pt x="1744" y="1745"/>
                    </a:lnTo>
                    <a:lnTo>
                      <a:pt x="1744" y="1759"/>
                    </a:lnTo>
                    <a:lnTo>
                      <a:pt x="1730" y="1759"/>
                    </a:lnTo>
                    <a:lnTo>
                      <a:pt x="1716" y="1774"/>
                    </a:lnTo>
                    <a:lnTo>
                      <a:pt x="1702" y="1774"/>
                    </a:lnTo>
                    <a:lnTo>
                      <a:pt x="1688" y="1788"/>
                    </a:lnTo>
                    <a:lnTo>
                      <a:pt x="1673" y="1788"/>
                    </a:lnTo>
                    <a:lnTo>
                      <a:pt x="1673" y="1802"/>
                    </a:lnTo>
                    <a:lnTo>
                      <a:pt x="1659" y="1802"/>
                    </a:lnTo>
                    <a:lnTo>
                      <a:pt x="1645" y="1802"/>
                    </a:lnTo>
                    <a:lnTo>
                      <a:pt x="1631" y="1816"/>
                    </a:lnTo>
                    <a:lnTo>
                      <a:pt x="1617" y="1816"/>
                    </a:lnTo>
                    <a:lnTo>
                      <a:pt x="1617" y="1830"/>
                    </a:lnTo>
                    <a:lnTo>
                      <a:pt x="1603" y="1830"/>
                    </a:lnTo>
                    <a:lnTo>
                      <a:pt x="1588" y="1844"/>
                    </a:lnTo>
                    <a:lnTo>
                      <a:pt x="1475" y="1901"/>
                    </a:lnTo>
                    <a:lnTo>
                      <a:pt x="1447" y="1944"/>
                    </a:lnTo>
                    <a:lnTo>
                      <a:pt x="1404" y="2001"/>
                    </a:lnTo>
                    <a:lnTo>
                      <a:pt x="1262" y="2227"/>
                    </a:lnTo>
                    <a:lnTo>
                      <a:pt x="1248" y="2213"/>
                    </a:lnTo>
                    <a:lnTo>
                      <a:pt x="1120" y="2270"/>
                    </a:lnTo>
                    <a:lnTo>
                      <a:pt x="794" y="2412"/>
                    </a:lnTo>
                    <a:lnTo>
                      <a:pt x="610" y="2497"/>
                    </a:lnTo>
                    <a:lnTo>
                      <a:pt x="496" y="2554"/>
                    </a:lnTo>
                    <a:lnTo>
                      <a:pt x="369" y="2596"/>
                    </a:lnTo>
                    <a:lnTo>
                      <a:pt x="369" y="2554"/>
                    </a:lnTo>
                    <a:lnTo>
                      <a:pt x="355" y="2554"/>
                    </a:lnTo>
                    <a:lnTo>
                      <a:pt x="355" y="2511"/>
                    </a:lnTo>
                    <a:lnTo>
                      <a:pt x="355" y="2497"/>
                    </a:lnTo>
                    <a:lnTo>
                      <a:pt x="355" y="2454"/>
                    </a:lnTo>
                    <a:lnTo>
                      <a:pt x="369" y="2426"/>
                    </a:lnTo>
                    <a:lnTo>
                      <a:pt x="383" y="2398"/>
                    </a:lnTo>
                    <a:lnTo>
                      <a:pt x="397" y="2383"/>
                    </a:lnTo>
                    <a:lnTo>
                      <a:pt x="411" y="2369"/>
                    </a:lnTo>
                    <a:lnTo>
                      <a:pt x="425" y="2355"/>
                    </a:lnTo>
                    <a:lnTo>
                      <a:pt x="454" y="2341"/>
                    </a:lnTo>
                    <a:lnTo>
                      <a:pt x="737" y="2227"/>
                    </a:lnTo>
                    <a:lnTo>
                      <a:pt x="723" y="2213"/>
                    </a:lnTo>
                    <a:lnTo>
                      <a:pt x="709" y="2015"/>
                    </a:lnTo>
                    <a:lnTo>
                      <a:pt x="681" y="1986"/>
                    </a:lnTo>
                    <a:lnTo>
                      <a:pt x="652" y="1788"/>
                    </a:lnTo>
                    <a:lnTo>
                      <a:pt x="553" y="1774"/>
                    </a:lnTo>
                    <a:lnTo>
                      <a:pt x="525" y="1759"/>
                    </a:lnTo>
                    <a:lnTo>
                      <a:pt x="511" y="1759"/>
                    </a:lnTo>
                    <a:lnTo>
                      <a:pt x="496" y="1759"/>
                    </a:lnTo>
                    <a:lnTo>
                      <a:pt x="411" y="1745"/>
                    </a:lnTo>
                    <a:lnTo>
                      <a:pt x="0" y="1660"/>
                    </a:lnTo>
                    <a:lnTo>
                      <a:pt x="0" y="1618"/>
                    </a:lnTo>
                    <a:lnTo>
                      <a:pt x="0" y="1433"/>
                    </a:lnTo>
                    <a:lnTo>
                      <a:pt x="0" y="1362"/>
                    </a:lnTo>
                    <a:lnTo>
                      <a:pt x="553" y="1121"/>
                    </a:lnTo>
                    <a:lnTo>
                      <a:pt x="596" y="1107"/>
                    </a:lnTo>
                    <a:lnTo>
                      <a:pt x="596" y="1022"/>
                    </a:lnTo>
                    <a:lnTo>
                      <a:pt x="596" y="908"/>
                    </a:lnTo>
                    <a:lnTo>
                      <a:pt x="794" y="880"/>
                    </a:lnTo>
                    <a:lnTo>
                      <a:pt x="837" y="866"/>
                    </a:lnTo>
                    <a:lnTo>
                      <a:pt x="979" y="823"/>
                    </a:lnTo>
                    <a:lnTo>
                      <a:pt x="993" y="823"/>
                    </a:lnTo>
                    <a:lnTo>
                      <a:pt x="1035" y="795"/>
                    </a:lnTo>
                    <a:lnTo>
                      <a:pt x="1064" y="795"/>
                    </a:lnTo>
                    <a:lnTo>
                      <a:pt x="1078" y="781"/>
                    </a:lnTo>
                    <a:lnTo>
                      <a:pt x="1205" y="752"/>
                    </a:lnTo>
                    <a:lnTo>
                      <a:pt x="1220" y="738"/>
                    </a:lnTo>
                    <a:lnTo>
                      <a:pt x="1517" y="639"/>
                    </a:lnTo>
                    <a:lnTo>
                      <a:pt x="1588" y="625"/>
                    </a:lnTo>
                    <a:lnTo>
                      <a:pt x="1603" y="610"/>
                    </a:lnTo>
                    <a:lnTo>
                      <a:pt x="1617" y="610"/>
                    </a:lnTo>
                    <a:lnTo>
                      <a:pt x="1631" y="596"/>
                    </a:lnTo>
                    <a:lnTo>
                      <a:pt x="1645" y="596"/>
                    </a:lnTo>
                    <a:lnTo>
                      <a:pt x="1659" y="596"/>
                    </a:lnTo>
                    <a:lnTo>
                      <a:pt x="1673" y="582"/>
                    </a:lnTo>
                    <a:lnTo>
                      <a:pt x="1688" y="582"/>
                    </a:lnTo>
                    <a:lnTo>
                      <a:pt x="1702" y="568"/>
                    </a:lnTo>
                    <a:lnTo>
                      <a:pt x="1716" y="568"/>
                    </a:lnTo>
                    <a:lnTo>
                      <a:pt x="1730" y="554"/>
                    </a:lnTo>
                    <a:lnTo>
                      <a:pt x="1744" y="554"/>
                    </a:lnTo>
                    <a:lnTo>
                      <a:pt x="1759" y="540"/>
                    </a:lnTo>
                    <a:lnTo>
                      <a:pt x="1773" y="540"/>
                    </a:lnTo>
                    <a:lnTo>
                      <a:pt x="1787" y="540"/>
                    </a:lnTo>
                    <a:lnTo>
                      <a:pt x="1815" y="525"/>
                    </a:lnTo>
                    <a:lnTo>
                      <a:pt x="1829" y="511"/>
                    </a:lnTo>
                    <a:lnTo>
                      <a:pt x="1844" y="511"/>
                    </a:lnTo>
                    <a:lnTo>
                      <a:pt x="1872" y="497"/>
                    </a:lnTo>
                    <a:lnTo>
                      <a:pt x="1886" y="483"/>
                    </a:lnTo>
                    <a:lnTo>
                      <a:pt x="1915" y="483"/>
                    </a:lnTo>
                    <a:lnTo>
                      <a:pt x="1943" y="469"/>
                    </a:lnTo>
                    <a:lnTo>
                      <a:pt x="1957" y="454"/>
                    </a:lnTo>
                    <a:lnTo>
                      <a:pt x="1971" y="454"/>
                    </a:lnTo>
                    <a:lnTo>
                      <a:pt x="1986" y="440"/>
                    </a:lnTo>
                    <a:lnTo>
                      <a:pt x="2000" y="440"/>
                    </a:lnTo>
                    <a:lnTo>
                      <a:pt x="2028" y="426"/>
                    </a:lnTo>
                    <a:lnTo>
                      <a:pt x="2042" y="412"/>
                    </a:lnTo>
                    <a:lnTo>
                      <a:pt x="2227" y="313"/>
                    </a:lnTo>
                    <a:lnTo>
                      <a:pt x="2241" y="313"/>
                    </a:lnTo>
                    <a:lnTo>
                      <a:pt x="2269" y="298"/>
                    </a:lnTo>
                    <a:lnTo>
                      <a:pt x="2283" y="284"/>
                    </a:lnTo>
                    <a:lnTo>
                      <a:pt x="2383" y="227"/>
                    </a:lnTo>
                    <a:lnTo>
                      <a:pt x="2397" y="227"/>
                    </a:lnTo>
                    <a:lnTo>
                      <a:pt x="2439" y="199"/>
                    </a:lnTo>
                    <a:lnTo>
                      <a:pt x="2454" y="199"/>
                    </a:lnTo>
                    <a:lnTo>
                      <a:pt x="2482" y="185"/>
                    </a:lnTo>
                    <a:lnTo>
                      <a:pt x="2510" y="171"/>
                    </a:lnTo>
                    <a:lnTo>
                      <a:pt x="2539" y="157"/>
                    </a:lnTo>
                    <a:lnTo>
                      <a:pt x="2553" y="142"/>
                    </a:lnTo>
                    <a:lnTo>
                      <a:pt x="2567" y="142"/>
                    </a:lnTo>
                    <a:lnTo>
                      <a:pt x="2581" y="128"/>
                    </a:lnTo>
                    <a:lnTo>
                      <a:pt x="2595" y="128"/>
                    </a:lnTo>
                    <a:lnTo>
                      <a:pt x="2595" y="114"/>
                    </a:lnTo>
                    <a:lnTo>
                      <a:pt x="2624" y="100"/>
                    </a:lnTo>
                    <a:lnTo>
                      <a:pt x="2652" y="86"/>
                    </a:lnTo>
                    <a:lnTo>
                      <a:pt x="2680" y="71"/>
                    </a:lnTo>
                    <a:lnTo>
                      <a:pt x="2723" y="43"/>
                    </a:lnTo>
                    <a:lnTo>
                      <a:pt x="2751" y="29"/>
                    </a:lnTo>
                    <a:lnTo>
                      <a:pt x="2766" y="15"/>
                    </a:lnTo>
                    <a:lnTo>
                      <a:pt x="2780" y="0"/>
                    </a:lnTo>
                    <a:lnTo>
                      <a:pt x="2780" y="15"/>
                    </a:lnTo>
                    <a:lnTo>
                      <a:pt x="2822" y="57"/>
                    </a:lnTo>
                    <a:lnTo>
                      <a:pt x="2836" y="100"/>
                    </a:lnTo>
                    <a:lnTo>
                      <a:pt x="2851" y="114"/>
                    </a:lnTo>
                    <a:lnTo>
                      <a:pt x="2865" y="128"/>
                    </a:lnTo>
                    <a:lnTo>
                      <a:pt x="2865" y="142"/>
                    </a:lnTo>
                    <a:lnTo>
                      <a:pt x="2851" y="142"/>
                    </a:lnTo>
                    <a:lnTo>
                      <a:pt x="2836" y="157"/>
                    </a:lnTo>
                    <a:lnTo>
                      <a:pt x="2822" y="157"/>
                    </a:lnTo>
                    <a:lnTo>
                      <a:pt x="2822" y="171"/>
                    </a:lnTo>
                    <a:lnTo>
                      <a:pt x="2808" y="185"/>
                    </a:lnTo>
                    <a:lnTo>
                      <a:pt x="2808" y="199"/>
                    </a:lnTo>
                    <a:lnTo>
                      <a:pt x="2822" y="213"/>
                    </a:lnTo>
                    <a:lnTo>
                      <a:pt x="2822" y="242"/>
                    </a:lnTo>
                    <a:lnTo>
                      <a:pt x="2836" y="242"/>
                    </a:lnTo>
                    <a:lnTo>
                      <a:pt x="2836" y="256"/>
                    </a:lnTo>
                    <a:lnTo>
                      <a:pt x="2836" y="270"/>
                    </a:lnTo>
                    <a:lnTo>
                      <a:pt x="2836" y="284"/>
                    </a:lnTo>
                    <a:lnTo>
                      <a:pt x="2851" y="298"/>
                    </a:lnTo>
                    <a:lnTo>
                      <a:pt x="2851" y="313"/>
                    </a:lnTo>
                    <a:lnTo>
                      <a:pt x="2851" y="327"/>
                    </a:lnTo>
                    <a:lnTo>
                      <a:pt x="2851" y="341"/>
                    </a:lnTo>
                    <a:lnTo>
                      <a:pt x="2851" y="355"/>
                    </a:lnTo>
                    <a:lnTo>
                      <a:pt x="2851" y="383"/>
                    </a:lnTo>
                    <a:lnTo>
                      <a:pt x="2851" y="398"/>
                    </a:lnTo>
                    <a:lnTo>
                      <a:pt x="2851" y="412"/>
                    </a:lnTo>
                    <a:lnTo>
                      <a:pt x="2836" y="412"/>
                    </a:lnTo>
                    <a:lnTo>
                      <a:pt x="2808" y="469"/>
                    </a:lnTo>
                    <a:lnTo>
                      <a:pt x="2794" y="483"/>
                    </a:lnTo>
                    <a:lnTo>
                      <a:pt x="2794" y="511"/>
                    </a:lnTo>
                    <a:lnTo>
                      <a:pt x="2794" y="525"/>
                    </a:lnTo>
                    <a:lnTo>
                      <a:pt x="2794" y="540"/>
                    </a:lnTo>
                    <a:lnTo>
                      <a:pt x="2794" y="554"/>
                    </a:lnTo>
                    <a:lnTo>
                      <a:pt x="2822" y="568"/>
                    </a:lnTo>
                    <a:lnTo>
                      <a:pt x="2851" y="568"/>
                    </a:lnTo>
                    <a:lnTo>
                      <a:pt x="2865" y="568"/>
                    </a:lnTo>
                    <a:lnTo>
                      <a:pt x="2879" y="568"/>
                    </a:lnTo>
                    <a:lnTo>
                      <a:pt x="2893" y="582"/>
                    </a:lnTo>
                    <a:lnTo>
                      <a:pt x="2907" y="582"/>
                    </a:lnTo>
                    <a:lnTo>
                      <a:pt x="2922" y="582"/>
                    </a:lnTo>
                    <a:lnTo>
                      <a:pt x="2936" y="582"/>
                    </a:lnTo>
                    <a:lnTo>
                      <a:pt x="2950" y="582"/>
                    </a:lnTo>
                    <a:lnTo>
                      <a:pt x="2978" y="596"/>
                    </a:lnTo>
                    <a:lnTo>
                      <a:pt x="2978" y="610"/>
                    </a:lnTo>
                    <a:lnTo>
                      <a:pt x="2992" y="610"/>
                    </a:lnTo>
                    <a:lnTo>
                      <a:pt x="2992" y="625"/>
                    </a:lnTo>
                    <a:lnTo>
                      <a:pt x="3007" y="625"/>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77" name="Freeform 54"/>
              <p:cNvSpPr>
                <a:spLocks/>
              </p:cNvSpPr>
              <p:nvPr/>
            </p:nvSpPr>
            <p:spPr bwMode="auto">
              <a:xfrm>
                <a:off x="3673" y="6355"/>
                <a:ext cx="1333" cy="1716"/>
              </a:xfrm>
              <a:custGeom>
                <a:avLst/>
                <a:gdLst>
                  <a:gd name="T0" fmla="*/ 454 w 1333"/>
                  <a:gd name="T1" fmla="*/ 14 h 1716"/>
                  <a:gd name="T2" fmla="*/ 638 w 1333"/>
                  <a:gd name="T3" fmla="*/ 71 h 1716"/>
                  <a:gd name="T4" fmla="*/ 752 w 1333"/>
                  <a:gd name="T5" fmla="*/ 113 h 1716"/>
                  <a:gd name="T6" fmla="*/ 780 w 1333"/>
                  <a:gd name="T7" fmla="*/ 212 h 1716"/>
                  <a:gd name="T8" fmla="*/ 780 w 1333"/>
                  <a:gd name="T9" fmla="*/ 255 h 1716"/>
                  <a:gd name="T10" fmla="*/ 780 w 1333"/>
                  <a:gd name="T11" fmla="*/ 283 h 1716"/>
                  <a:gd name="T12" fmla="*/ 780 w 1333"/>
                  <a:gd name="T13" fmla="*/ 354 h 1716"/>
                  <a:gd name="T14" fmla="*/ 908 w 1333"/>
                  <a:gd name="T15" fmla="*/ 368 h 1716"/>
                  <a:gd name="T16" fmla="*/ 993 w 1333"/>
                  <a:gd name="T17" fmla="*/ 496 h 1716"/>
                  <a:gd name="T18" fmla="*/ 965 w 1333"/>
                  <a:gd name="T19" fmla="*/ 681 h 1716"/>
                  <a:gd name="T20" fmla="*/ 1206 w 1333"/>
                  <a:gd name="T21" fmla="*/ 695 h 1716"/>
                  <a:gd name="T22" fmla="*/ 1319 w 1333"/>
                  <a:gd name="T23" fmla="*/ 723 h 1716"/>
                  <a:gd name="T24" fmla="*/ 1305 w 1333"/>
                  <a:gd name="T25" fmla="*/ 737 h 1716"/>
                  <a:gd name="T26" fmla="*/ 1305 w 1333"/>
                  <a:gd name="T27" fmla="*/ 780 h 1716"/>
                  <a:gd name="T28" fmla="*/ 1305 w 1333"/>
                  <a:gd name="T29" fmla="*/ 837 h 1716"/>
                  <a:gd name="T30" fmla="*/ 1305 w 1333"/>
                  <a:gd name="T31" fmla="*/ 879 h 1716"/>
                  <a:gd name="T32" fmla="*/ 1291 w 1333"/>
                  <a:gd name="T33" fmla="*/ 922 h 1716"/>
                  <a:gd name="T34" fmla="*/ 1291 w 1333"/>
                  <a:gd name="T35" fmla="*/ 1049 h 1716"/>
                  <a:gd name="T36" fmla="*/ 1305 w 1333"/>
                  <a:gd name="T37" fmla="*/ 1092 h 1716"/>
                  <a:gd name="T38" fmla="*/ 1305 w 1333"/>
                  <a:gd name="T39" fmla="*/ 1177 h 1716"/>
                  <a:gd name="T40" fmla="*/ 1291 w 1333"/>
                  <a:gd name="T41" fmla="*/ 1205 h 1716"/>
                  <a:gd name="T42" fmla="*/ 1305 w 1333"/>
                  <a:gd name="T43" fmla="*/ 1234 h 1716"/>
                  <a:gd name="T44" fmla="*/ 1291 w 1333"/>
                  <a:gd name="T45" fmla="*/ 1276 h 1716"/>
                  <a:gd name="T46" fmla="*/ 1291 w 1333"/>
                  <a:gd name="T47" fmla="*/ 1305 h 1716"/>
                  <a:gd name="T48" fmla="*/ 1277 w 1333"/>
                  <a:gd name="T49" fmla="*/ 1361 h 1716"/>
                  <a:gd name="T50" fmla="*/ 1177 w 1333"/>
                  <a:gd name="T51" fmla="*/ 1404 h 1716"/>
                  <a:gd name="T52" fmla="*/ 1078 w 1333"/>
                  <a:gd name="T53" fmla="*/ 1475 h 1716"/>
                  <a:gd name="T54" fmla="*/ 965 w 1333"/>
                  <a:gd name="T55" fmla="*/ 1532 h 1716"/>
                  <a:gd name="T56" fmla="*/ 809 w 1333"/>
                  <a:gd name="T57" fmla="*/ 1617 h 1716"/>
                  <a:gd name="T58" fmla="*/ 667 w 1333"/>
                  <a:gd name="T59" fmla="*/ 1688 h 1716"/>
                  <a:gd name="T60" fmla="*/ 567 w 1333"/>
                  <a:gd name="T61" fmla="*/ 1716 h 1716"/>
                  <a:gd name="T62" fmla="*/ 525 w 1333"/>
                  <a:gd name="T63" fmla="*/ 1702 h 1716"/>
                  <a:gd name="T64" fmla="*/ 454 w 1333"/>
                  <a:gd name="T65" fmla="*/ 1659 h 1716"/>
                  <a:gd name="T66" fmla="*/ 440 w 1333"/>
                  <a:gd name="T67" fmla="*/ 1588 h 1716"/>
                  <a:gd name="T68" fmla="*/ 411 w 1333"/>
                  <a:gd name="T69" fmla="*/ 1532 h 1716"/>
                  <a:gd name="T70" fmla="*/ 383 w 1333"/>
                  <a:gd name="T71" fmla="*/ 1461 h 1716"/>
                  <a:gd name="T72" fmla="*/ 355 w 1333"/>
                  <a:gd name="T73" fmla="*/ 1404 h 1716"/>
                  <a:gd name="T74" fmla="*/ 298 w 1333"/>
                  <a:gd name="T75" fmla="*/ 1347 h 1716"/>
                  <a:gd name="T76" fmla="*/ 241 w 1333"/>
                  <a:gd name="T77" fmla="*/ 1333 h 1716"/>
                  <a:gd name="T78" fmla="*/ 43 w 1333"/>
                  <a:gd name="T79" fmla="*/ 1276 h 1716"/>
                  <a:gd name="T80" fmla="*/ 43 w 1333"/>
                  <a:gd name="T81" fmla="*/ 1163 h 1716"/>
                  <a:gd name="T82" fmla="*/ 85 w 1333"/>
                  <a:gd name="T83" fmla="*/ 936 h 1716"/>
                  <a:gd name="T84" fmla="*/ 128 w 1333"/>
                  <a:gd name="T85" fmla="*/ 766 h 1716"/>
                  <a:gd name="T86" fmla="*/ 142 w 1333"/>
                  <a:gd name="T87" fmla="*/ 666 h 1716"/>
                  <a:gd name="T88" fmla="*/ 128 w 1333"/>
                  <a:gd name="T89" fmla="*/ 652 h 1716"/>
                  <a:gd name="T90" fmla="*/ 99 w 1333"/>
                  <a:gd name="T91" fmla="*/ 624 h 1716"/>
                  <a:gd name="T92" fmla="*/ 99 w 1333"/>
                  <a:gd name="T93" fmla="*/ 581 h 1716"/>
                  <a:gd name="T94" fmla="*/ 114 w 1333"/>
                  <a:gd name="T95" fmla="*/ 510 h 1716"/>
                  <a:gd name="T96" fmla="*/ 128 w 1333"/>
                  <a:gd name="T97" fmla="*/ 468 h 1716"/>
                  <a:gd name="T98" fmla="*/ 142 w 1333"/>
                  <a:gd name="T99" fmla="*/ 439 h 1716"/>
                  <a:gd name="T100" fmla="*/ 142 w 1333"/>
                  <a:gd name="T101" fmla="*/ 411 h 1716"/>
                  <a:gd name="T102" fmla="*/ 156 w 1333"/>
                  <a:gd name="T103" fmla="*/ 340 h 1716"/>
                  <a:gd name="T104" fmla="*/ 170 w 1333"/>
                  <a:gd name="T105" fmla="*/ 312 h 1716"/>
                  <a:gd name="T106" fmla="*/ 170 w 1333"/>
                  <a:gd name="T107" fmla="*/ 255 h 1716"/>
                  <a:gd name="T108" fmla="*/ 199 w 1333"/>
                  <a:gd name="T109" fmla="*/ 127 h 1716"/>
                  <a:gd name="T110" fmla="*/ 213 w 1333"/>
                  <a:gd name="T111" fmla="*/ 99 h 1716"/>
                  <a:gd name="T112" fmla="*/ 298 w 1333"/>
                  <a:gd name="T113" fmla="*/ 71 h 1716"/>
                  <a:gd name="T114" fmla="*/ 341 w 1333"/>
                  <a:gd name="T115" fmla="*/ 71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9525">
                <a:solidFill>
                  <a:srgbClr val="333333"/>
                </a:solidFill>
                <a:round/>
                <a:headEnd/>
                <a:tailEnd/>
              </a:ln>
            </p:spPr>
            <p:txBody>
              <a:bodyPr/>
              <a:lstStyle/>
              <a:p>
                <a:endParaRPr lang="ja-JP" altLang="en-US"/>
              </a:p>
            </p:txBody>
          </p:sp>
          <p:sp>
            <p:nvSpPr>
              <p:cNvPr id="178" name="Freeform 53"/>
              <p:cNvSpPr>
                <a:spLocks/>
              </p:cNvSpPr>
              <p:nvPr/>
            </p:nvSpPr>
            <p:spPr bwMode="auto">
              <a:xfrm>
                <a:off x="99" y="5248"/>
                <a:ext cx="3787" cy="2383"/>
              </a:xfrm>
              <a:custGeom>
                <a:avLst/>
                <a:gdLst>
                  <a:gd name="T0" fmla="*/ 2170 w 3787"/>
                  <a:gd name="T1" fmla="*/ 1022 h 2383"/>
                  <a:gd name="T2" fmla="*/ 2326 w 3787"/>
                  <a:gd name="T3" fmla="*/ 1092 h 2383"/>
                  <a:gd name="T4" fmla="*/ 2411 w 3787"/>
                  <a:gd name="T5" fmla="*/ 1107 h 2383"/>
                  <a:gd name="T6" fmla="*/ 2525 w 3787"/>
                  <a:gd name="T7" fmla="*/ 1092 h 2383"/>
                  <a:gd name="T8" fmla="*/ 2709 w 3787"/>
                  <a:gd name="T9" fmla="*/ 1064 h 2383"/>
                  <a:gd name="T10" fmla="*/ 2922 w 3787"/>
                  <a:gd name="T11" fmla="*/ 1007 h 2383"/>
                  <a:gd name="T12" fmla="*/ 3021 w 3787"/>
                  <a:gd name="T13" fmla="*/ 951 h 2383"/>
                  <a:gd name="T14" fmla="*/ 3120 w 3787"/>
                  <a:gd name="T15" fmla="*/ 936 h 2383"/>
                  <a:gd name="T16" fmla="*/ 3191 w 3787"/>
                  <a:gd name="T17" fmla="*/ 993 h 2383"/>
                  <a:gd name="T18" fmla="*/ 3390 w 3787"/>
                  <a:gd name="T19" fmla="*/ 1163 h 2383"/>
                  <a:gd name="T20" fmla="*/ 3574 w 3787"/>
                  <a:gd name="T21" fmla="*/ 1206 h 2383"/>
                  <a:gd name="T22" fmla="*/ 3688 w 3787"/>
                  <a:gd name="T23" fmla="*/ 1178 h 2383"/>
                  <a:gd name="T24" fmla="*/ 3759 w 3787"/>
                  <a:gd name="T25" fmla="*/ 1178 h 2383"/>
                  <a:gd name="T26" fmla="*/ 3787 w 3787"/>
                  <a:gd name="T27" fmla="*/ 1206 h 2383"/>
                  <a:gd name="T28" fmla="*/ 3773 w 3787"/>
                  <a:gd name="T29" fmla="*/ 1234 h 2383"/>
                  <a:gd name="T30" fmla="*/ 3773 w 3787"/>
                  <a:gd name="T31" fmla="*/ 1277 h 2383"/>
                  <a:gd name="T32" fmla="*/ 3744 w 3787"/>
                  <a:gd name="T33" fmla="*/ 1390 h 2383"/>
                  <a:gd name="T34" fmla="*/ 3730 w 3787"/>
                  <a:gd name="T35" fmla="*/ 1419 h 2383"/>
                  <a:gd name="T36" fmla="*/ 3730 w 3787"/>
                  <a:gd name="T37" fmla="*/ 1447 h 2383"/>
                  <a:gd name="T38" fmla="*/ 3716 w 3787"/>
                  <a:gd name="T39" fmla="*/ 1504 h 2383"/>
                  <a:gd name="T40" fmla="*/ 3716 w 3787"/>
                  <a:gd name="T41" fmla="*/ 1518 h 2383"/>
                  <a:gd name="T42" fmla="*/ 3716 w 3787"/>
                  <a:gd name="T43" fmla="*/ 1546 h 2383"/>
                  <a:gd name="T44" fmla="*/ 3702 w 3787"/>
                  <a:gd name="T45" fmla="*/ 1561 h 2383"/>
                  <a:gd name="T46" fmla="*/ 3702 w 3787"/>
                  <a:gd name="T47" fmla="*/ 1589 h 2383"/>
                  <a:gd name="T48" fmla="*/ 3688 w 3787"/>
                  <a:gd name="T49" fmla="*/ 1631 h 2383"/>
                  <a:gd name="T50" fmla="*/ 3673 w 3787"/>
                  <a:gd name="T51" fmla="*/ 1688 h 2383"/>
                  <a:gd name="T52" fmla="*/ 3673 w 3787"/>
                  <a:gd name="T53" fmla="*/ 1717 h 2383"/>
                  <a:gd name="T54" fmla="*/ 3688 w 3787"/>
                  <a:gd name="T55" fmla="*/ 1745 h 2383"/>
                  <a:gd name="T56" fmla="*/ 3716 w 3787"/>
                  <a:gd name="T57" fmla="*/ 1759 h 2383"/>
                  <a:gd name="T58" fmla="*/ 3730 w 3787"/>
                  <a:gd name="T59" fmla="*/ 1773 h 2383"/>
                  <a:gd name="T60" fmla="*/ 3716 w 3787"/>
                  <a:gd name="T61" fmla="*/ 1802 h 2383"/>
                  <a:gd name="T62" fmla="*/ 3688 w 3787"/>
                  <a:gd name="T63" fmla="*/ 1915 h 2383"/>
                  <a:gd name="T64" fmla="*/ 3659 w 3787"/>
                  <a:gd name="T65" fmla="*/ 2043 h 2383"/>
                  <a:gd name="T66" fmla="*/ 3631 w 3787"/>
                  <a:gd name="T67" fmla="*/ 2199 h 2383"/>
                  <a:gd name="T68" fmla="*/ 3588 w 3787"/>
                  <a:gd name="T69" fmla="*/ 2355 h 2383"/>
                  <a:gd name="T70" fmla="*/ 3517 w 3787"/>
                  <a:gd name="T71" fmla="*/ 2369 h 2383"/>
                  <a:gd name="T72" fmla="*/ 3447 w 3787"/>
                  <a:gd name="T73" fmla="*/ 2355 h 2383"/>
                  <a:gd name="T74" fmla="*/ 3333 w 3787"/>
                  <a:gd name="T75" fmla="*/ 2312 h 2383"/>
                  <a:gd name="T76" fmla="*/ 3248 w 3787"/>
                  <a:gd name="T77" fmla="*/ 2270 h 2383"/>
                  <a:gd name="T78" fmla="*/ 3120 w 3787"/>
                  <a:gd name="T79" fmla="*/ 2213 h 2383"/>
                  <a:gd name="T80" fmla="*/ 3049 w 3787"/>
                  <a:gd name="T81" fmla="*/ 2171 h 2383"/>
                  <a:gd name="T82" fmla="*/ 2964 w 3787"/>
                  <a:gd name="T83" fmla="*/ 2128 h 2383"/>
                  <a:gd name="T84" fmla="*/ 2865 w 3787"/>
                  <a:gd name="T85" fmla="*/ 2085 h 2383"/>
                  <a:gd name="T86" fmla="*/ 2709 w 3787"/>
                  <a:gd name="T87" fmla="*/ 2043 h 2383"/>
                  <a:gd name="T88" fmla="*/ 2610 w 3787"/>
                  <a:gd name="T89" fmla="*/ 2000 h 2383"/>
                  <a:gd name="T90" fmla="*/ 2511 w 3787"/>
                  <a:gd name="T91" fmla="*/ 1958 h 2383"/>
                  <a:gd name="T92" fmla="*/ 2057 w 3787"/>
                  <a:gd name="T93" fmla="*/ 1816 h 2383"/>
                  <a:gd name="T94" fmla="*/ 1844 w 3787"/>
                  <a:gd name="T95" fmla="*/ 1816 h 2383"/>
                  <a:gd name="T96" fmla="*/ 1532 w 3787"/>
                  <a:gd name="T97" fmla="*/ 1816 h 2383"/>
                  <a:gd name="T98" fmla="*/ 426 w 3787"/>
                  <a:gd name="T99" fmla="*/ 1788 h 2383"/>
                  <a:gd name="T100" fmla="*/ 270 w 3787"/>
                  <a:gd name="T101" fmla="*/ 1192 h 2383"/>
                  <a:gd name="T102" fmla="*/ 724 w 3787"/>
                  <a:gd name="T103" fmla="*/ 681 h 2383"/>
                  <a:gd name="T104" fmla="*/ 270 w 3787"/>
                  <a:gd name="T105" fmla="*/ 397 h 2383"/>
                  <a:gd name="T106" fmla="*/ 1163 w 3787"/>
                  <a:gd name="T107" fmla="*/ 14 h 2383"/>
                  <a:gd name="T108" fmla="*/ 1745 w 3787"/>
                  <a:gd name="T109" fmla="*/ 256 h 2383"/>
                  <a:gd name="T110" fmla="*/ 1957 w 3787"/>
                  <a:gd name="T111" fmla="*/ 511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9525">
                <a:solidFill>
                  <a:srgbClr val="333333"/>
                </a:solidFill>
                <a:round/>
                <a:headEnd/>
                <a:tailEnd/>
              </a:ln>
            </p:spPr>
            <p:txBody>
              <a:bodyPr/>
              <a:lstStyle/>
              <a:p>
                <a:endParaRPr lang="ja-JP" altLang="en-US"/>
              </a:p>
            </p:txBody>
          </p:sp>
          <p:sp>
            <p:nvSpPr>
              <p:cNvPr id="179" name="Freeform 52"/>
              <p:cNvSpPr>
                <a:spLocks/>
              </p:cNvSpPr>
              <p:nvPr/>
            </p:nvSpPr>
            <p:spPr bwMode="auto">
              <a:xfrm>
                <a:off x="5403" y="2511"/>
                <a:ext cx="1206" cy="1539"/>
              </a:xfrm>
              <a:custGeom>
                <a:avLst/>
                <a:gdLst>
                  <a:gd name="T0" fmla="*/ 653 w 1206"/>
                  <a:gd name="T1" fmla="*/ 0 h 1631"/>
                  <a:gd name="T2" fmla="*/ 766 w 1206"/>
                  <a:gd name="T3" fmla="*/ 0 h 1631"/>
                  <a:gd name="T4" fmla="*/ 965 w 1206"/>
                  <a:gd name="T5" fmla="*/ 10 h 1631"/>
                  <a:gd name="T6" fmla="*/ 965 w 1206"/>
                  <a:gd name="T7" fmla="*/ 202 h 1631"/>
                  <a:gd name="T8" fmla="*/ 951 w 1206"/>
                  <a:gd name="T9" fmla="*/ 349 h 1631"/>
                  <a:gd name="T10" fmla="*/ 951 w 1206"/>
                  <a:gd name="T11" fmla="*/ 472 h 1631"/>
                  <a:gd name="T12" fmla="*/ 936 w 1206"/>
                  <a:gd name="T13" fmla="*/ 675 h 1631"/>
                  <a:gd name="T14" fmla="*/ 908 w 1206"/>
                  <a:gd name="T15" fmla="*/ 933 h 1631"/>
                  <a:gd name="T16" fmla="*/ 993 w 1206"/>
                  <a:gd name="T17" fmla="*/ 978 h 1631"/>
                  <a:gd name="T18" fmla="*/ 1107 w 1206"/>
                  <a:gd name="T19" fmla="*/ 978 h 1631"/>
                  <a:gd name="T20" fmla="*/ 1135 w 1206"/>
                  <a:gd name="T21" fmla="*/ 967 h 1631"/>
                  <a:gd name="T22" fmla="*/ 1178 w 1206"/>
                  <a:gd name="T23" fmla="*/ 967 h 1631"/>
                  <a:gd name="T24" fmla="*/ 1149 w 1206"/>
                  <a:gd name="T25" fmla="*/ 978 h 1631"/>
                  <a:gd name="T26" fmla="*/ 1149 w 1206"/>
                  <a:gd name="T27" fmla="*/ 978 h 1631"/>
                  <a:gd name="T28" fmla="*/ 1206 w 1206"/>
                  <a:gd name="T29" fmla="*/ 990 h 1631"/>
                  <a:gd name="T30" fmla="*/ 1178 w 1206"/>
                  <a:gd name="T31" fmla="*/ 990 h 1631"/>
                  <a:gd name="T32" fmla="*/ 1149 w 1206"/>
                  <a:gd name="T33" fmla="*/ 990 h 1631"/>
                  <a:gd name="T34" fmla="*/ 1121 w 1206"/>
                  <a:gd name="T35" fmla="*/ 1012 h 1631"/>
                  <a:gd name="T36" fmla="*/ 1121 w 1206"/>
                  <a:gd name="T37" fmla="*/ 1034 h 1631"/>
                  <a:gd name="T38" fmla="*/ 1107 w 1206"/>
                  <a:gd name="T39" fmla="*/ 1046 h 1631"/>
                  <a:gd name="T40" fmla="*/ 1092 w 1206"/>
                  <a:gd name="T41" fmla="*/ 1091 h 1631"/>
                  <a:gd name="T42" fmla="*/ 1107 w 1206"/>
                  <a:gd name="T43" fmla="*/ 1112 h 1631"/>
                  <a:gd name="T44" fmla="*/ 1107 w 1206"/>
                  <a:gd name="T45" fmla="*/ 1135 h 1631"/>
                  <a:gd name="T46" fmla="*/ 1078 w 1206"/>
                  <a:gd name="T47" fmla="*/ 1159 h 1631"/>
                  <a:gd name="T48" fmla="*/ 1078 w 1206"/>
                  <a:gd name="T49" fmla="*/ 1226 h 1631"/>
                  <a:gd name="T50" fmla="*/ 1036 w 1206"/>
                  <a:gd name="T51" fmla="*/ 1293 h 1631"/>
                  <a:gd name="T52" fmla="*/ 837 w 1206"/>
                  <a:gd name="T53" fmla="*/ 1247 h 1631"/>
                  <a:gd name="T54" fmla="*/ 738 w 1206"/>
                  <a:gd name="T55" fmla="*/ 1214 h 1631"/>
                  <a:gd name="T56" fmla="*/ 681 w 1206"/>
                  <a:gd name="T57" fmla="*/ 1203 h 1631"/>
                  <a:gd name="T58" fmla="*/ 624 w 1206"/>
                  <a:gd name="T59" fmla="*/ 1203 h 1631"/>
                  <a:gd name="T60" fmla="*/ 582 w 1206"/>
                  <a:gd name="T61" fmla="*/ 1192 h 1631"/>
                  <a:gd name="T62" fmla="*/ 454 w 1206"/>
                  <a:gd name="T63" fmla="*/ 1180 h 1631"/>
                  <a:gd name="T64" fmla="*/ 241 w 1206"/>
                  <a:gd name="T65" fmla="*/ 1125 h 1631"/>
                  <a:gd name="T66" fmla="*/ 227 w 1206"/>
                  <a:gd name="T67" fmla="*/ 1159 h 1631"/>
                  <a:gd name="T68" fmla="*/ 213 w 1206"/>
                  <a:gd name="T69" fmla="*/ 1180 h 1631"/>
                  <a:gd name="T70" fmla="*/ 114 w 1206"/>
                  <a:gd name="T71" fmla="*/ 1180 h 1631"/>
                  <a:gd name="T72" fmla="*/ 0 w 1206"/>
                  <a:gd name="T73" fmla="*/ 1159 h 1631"/>
                  <a:gd name="T74" fmla="*/ 15 w 1206"/>
                  <a:gd name="T75" fmla="*/ 922 h 1631"/>
                  <a:gd name="T76" fmla="*/ 29 w 1206"/>
                  <a:gd name="T77" fmla="*/ 865 h 1631"/>
                  <a:gd name="T78" fmla="*/ 43 w 1206"/>
                  <a:gd name="T79" fmla="*/ 821 h 1631"/>
                  <a:gd name="T80" fmla="*/ 57 w 1206"/>
                  <a:gd name="T81" fmla="*/ 797 h 1631"/>
                  <a:gd name="T82" fmla="*/ 57 w 1206"/>
                  <a:gd name="T83" fmla="*/ 765 h 1631"/>
                  <a:gd name="T84" fmla="*/ 29 w 1206"/>
                  <a:gd name="T85" fmla="*/ 696 h 1631"/>
                  <a:gd name="T86" fmla="*/ 15 w 1206"/>
                  <a:gd name="T87" fmla="*/ 653 h 1631"/>
                  <a:gd name="T88" fmla="*/ 57 w 1206"/>
                  <a:gd name="T89" fmla="*/ 640 h 1631"/>
                  <a:gd name="T90" fmla="*/ 85 w 1206"/>
                  <a:gd name="T91" fmla="*/ 561 h 1631"/>
                  <a:gd name="T92" fmla="*/ 100 w 1206"/>
                  <a:gd name="T93" fmla="*/ 506 h 1631"/>
                  <a:gd name="T94" fmla="*/ 114 w 1206"/>
                  <a:gd name="T95" fmla="*/ 439 h 1631"/>
                  <a:gd name="T96" fmla="*/ 100 w 1206"/>
                  <a:gd name="T97" fmla="*/ 416 h 1631"/>
                  <a:gd name="T98" fmla="*/ 85 w 1206"/>
                  <a:gd name="T99" fmla="*/ 382 h 1631"/>
                  <a:gd name="T100" fmla="*/ 100 w 1206"/>
                  <a:gd name="T101" fmla="*/ 360 h 1631"/>
                  <a:gd name="T102" fmla="*/ 85 w 1206"/>
                  <a:gd name="T103" fmla="*/ 326 h 1631"/>
                  <a:gd name="T104" fmla="*/ 85 w 1206"/>
                  <a:gd name="T105" fmla="*/ 292 h 1631"/>
                  <a:gd name="T106" fmla="*/ 85 w 1206"/>
                  <a:gd name="T107" fmla="*/ 246 h 1631"/>
                  <a:gd name="T108" fmla="*/ 100 w 1206"/>
                  <a:gd name="T109" fmla="*/ 236 h 1631"/>
                  <a:gd name="T110" fmla="*/ 213 w 1206"/>
                  <a:gd name="T111" fmla="*/ 169 h 1631"/>
                  <a:gd name="T112" fmla="*/ 284 w 1206"/>
                  <a:gd name="T113" fmla="*/ 90 h 1631"/>
                  <a:gd name="T114" fmla="*/ 397 w 1206"/>
                  <a:gd name="T115" fmla="*/ 23 h 1631"/>
                  <a:gd name="T116" fmla="*/ 468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pattFill prst="dotGrid">
                <a:fgClr>
                  <a:srgbClr val="009900"/>
                </a:fgClr>
                <a:bgClr>
                  <a:srgbClr val="F2FFE5"/>
                </a:bgClr>
              </a:pattFill>
              <a:ln w="9525">
                <a:solidFill>
                  <a:srgbClr val="333333"/>
                </a:solidFill>
                <a:round/>
                <a:headEnd/>
                <a:tailEnd/>
              </a:ln>
            </p:spPr>
            <p:txBody>
              <a:bodyPr anchor="ctr" anchorCtr="1"/>
              <a:lstStyle/>
              <a:p>
                <a:endParaRPr lang="ja-JP" altLang="en-US"/>
              </a:p>
            </p:txBody>
          </p:sp>
          <p:sp>
            <p:nvSpPr>
              <p:cNvPr id="180" name="Freeform 51"/>
              <p:cNvSpPr>
                <a:spLocks/>
              </p:cNvSpPr>
              <p:nvPr/>
            </p:nvSpPr>
            <p:spPr bwMode="auto">
              <a:xfrm>
                <a:off x="5036" y="4543"/>
                <a:ext cx="1459" cy="1445"/>
              </a:xfrm>
              <a:custGeom>
                <a:avLst/>
                <a:gdLst>
                  <a:gd name="T0" fmla="*/ 666 w 1460"/>
                  <a:gd name="T1" fmla="*/ 14 h 1447"/>
                  <a:gd name="T2" fmla="*/ 723 w 1460"/>
                  <a:gd name="T3" fmla="*/ 14 h 1447"/>
                  <a:gd name="T4" fmla="*/ 808 w 1460"/>
                  <a:gd name="T5" fmla="*/ 29 h 1447"/>
                  <a:gd name="T6" fmla="*/ 893 w 1460"/>
                  <a:gd name="T7" fmla="*/ 43 h 1447"/>
                  <a:gd name="T8" fmla="*/ 950 w 1460"/>
                  <a:gd name="T9" fmla="*/ 43 h 1447"/>
                  <a:gd name="T10" fmla="*/ 978 w 1460"/>
                  <a:gd name="T11" fmla="*/ 43 h 1447"/>
                  <a:gd name="T12" fmla="*/ 1049 w 1460"/>
                  <a:gd name="T13" fmla="*/ 57 h 1447"/>
                  <a:gd name="T14" fmla="*/ 1106 w 1460"/>
                  <a:gd name="T15" fmla="*/ 57 h 1447"/>
                  <a:gd name="T16" fmla="*/ 1148 w 1460"/>
                  <a:gd name="T17" fmla="*/ 57 h 1447"/>
                  <a:gd name="T18" fmla="*/ 1205 w 1460"/>
                  <a:gd name="T19" fmla="*/ 100 h 1447"/>
                  <a:gd name="T20" fmla="*/ 1276 w 1460"/>
                  <a:gd name="T21" fmla="*/ 128 h 1447"/>
                  <a:gd name="T22" fmla="*/ 1333 w 1460"/>
                  <a:gd name="T23" fmla="*/ 128 h 1447"/>
                  <a:gd name="T24" fmla="*/ 1361 w 1460"/>
                  <a:gd name="T25" fmla="*/ 170 h 1447"/>
                  <a:gd name="T26" fmla="*/ 1347 w 1460"/>
                  <a:gd name="T27" fmla="*/ 199 h 1447"/>
                  <a:gd name="T28" fmla="*/ 1361 w 1460"/>
                  <a:gd name="T29" fmla="*/ 256 h 1447"/>
                  <a:gd name="T30" fmla="*/ 1375 w 1460"/>
                  <a:gd name="T31" fmla="*/ 284 h 1447"/>
                  <a:gd name="T32" fmla="*/ 1375 w 1460"/>
                  <a:gd name="T33" fmla="*/ 312 h 1447"/>
                  <a:gd name="T34" fmla="*/ 1390 w 1460"/>
                  <a:gd name="T35" fmla="*/ 326 h 1447"/>
                  <a:gd name="T36" fmla="*/ 1432 w 1460"/>
                  <a:gd name="T37" fmla="*/ 326 h 1447"/>
                  <a:gd name="T38" fmla="*/ 1460 w 1460"/>
                  <a:gd name="T39" fmla="*/ 355 h 1447"/>
                  <a:gd name="T40" fmla="*/ 1460 w 1460"/>
                  <a:gd name="T41" fmla="*/ 412 h 1447"/>
                  <a:gd name="T42" fmla="*/ 1418 w 1460"/>
                  <a:gd name="T43" fmla="*/ 454 h 1447"/>
                  <a:gd name="T44" fmla="*/ 1248 w 1460"/>
                  <a:gd name="T45" fmla="*/ 440 h 1447"/>
                  <a:gd name="T46" fmla="*/ 1276 w 1460"/>
                  <a:gd name="T47" fmla="*/ 497 h 1447"/>
                  <a:gd name="T48" fmla="*/ 1276 w 1460"/>
                  <a:gd name="T49" fmla="*/ 553 h 1447"/>
                  <a:gd name="T50" fmla="*/ 1375 w 1460"/>
                  <a:gd name="T51" fmla="*/ 695 h 1447"/>
                  <a:gd name="T52" fmla="*/ 1333 w 1460"/>
                  <a:gd name="T53" fmla="*/ 851 h 1447"/>
                  <a:gd name="T54" fmla="*/ 1290 w 1460"/>
                  <a:gd name="T55" fmla="*/ 993 h 1447"/>
                  <a:gd name="T56" fmla="*/ 1092 w 1460"/>
                  <a:gd name="T57" fmla="*/ 1007 h 1447"/>
                  <a:gd name="T58" fmla="*/ 1092 w 1460"/>
                  <a:gd name="T59" fmla="*/ 1064 h 1447"/>
                  <a:gd name="T60" fmla="*/ 1049 w 1460"/>
                  <a:gd name="T61" fmla="*/ 1220 h 1447"/>
                  <a:gd name="T62" fmla="*/ 1049 w 1460"/>
                  <a:gd name="T63" fmla="*/ 1277 h 1447"/>
                  <a:gd name="T64" fmla="*/ 1049 w 1460"/>
                  <a:gd name="T65" fmla="*/ 1319 h 1447"/>
                  <a:gd name="T66" fmla="*/ 1092 w 1460"/>
                  <a:gd name="T67" fmla="*/ 1405 h 1447"/>
                  <a:gd name="T68" fmla="*/ 1092 w 1460"/>
                  <a:gd name="T69" fmla="*/ 1447 h 1447"/>
                  <a:gd name="T70" fmla="*/ 1049 w 1460"/>
                  <a:gd name="T71" fmla="*/ 1447 h 1447"/>
                  <a:gd name="T72" fmla="*/ 950 w 1460"/>
                  <a:gd name="T73" fmla="*/ 1390 h 1447"/>
                  <a:gd name="T74" fmla="*/ 893 w 1460"/>
                  <a:gd name="T75" fmla="*/ 1319 h 1447"/>
                  <a:gd name="T76" fmla="*/ 765 w 1460"/>
                  <a:gd name="T77" fmla="*/ 1220 h 1447"/>
                  <a:gd name="T78" fmla="*/ 751 w 1460"/>
                  <a:gd name="T79" fmla="*/ 1163 h 1447"/>
                  <a:gd name="T80" fmla="*/ 765 w 1460"/>
                  <a:gd name="T81" fmla="*/ 1121 h 1447"/>
                  <a:gd name="T82" fmla="*/ 638 w 1460"/>
                  <a:gd name="T83" fmla="*/ 1092 h 1447"/>
                  <a:gd name="T84" fmla="*/ 468 w 1460"/>
                  <a:gd name="T85" fmla="*/ 1064 h 1447"/>
                  <a:gd name="T86" fmla="*/ 411 w 1460"/>
                  <a:gd name="T87" fmla="*/ 1121 h 1447"/>
                  <a:gd name="T88" fmla="*/ 326 w 1460"/>
                  <a:gd name="T89" fmla="*/ 1078 h 1447"/>
                  <a:gd name="T90" fmla="*/ 212 w 1460"/>
                  <a:gd name="T91" fmla="*/ 965 h 1447"/>
                  <a:gd name="T92" fmla="*/ 42 w 1460"/>
                  <a:gd name="T93" fmla="*/ 823 h 1447"/>
                  <a:gd name="T94" fmla="*/ 28 w 1460"/>
                  <a:gd name="T95" fmla="*/ 724 h 1447"/>
                  <a:gd name="T96" fmla="*/ 42 w 1460"/>
                  <a:gd name="T97" fmla="*/ 681 h 1447"/>
                  <a:gd name="T98" fmla="*/ 71 w 1460"/>
                  <a:gd name="T99" fmla="*/ 596 h 1447"/>
                  <a:gd name="T100" fmla="*/ 85 w 1460"/>
                  <a:gd name="T101" fmla="*/ 553 h 1447"/>
                  <a:gd name="T102" fmla="*/ 85 w 1460"/>
                  <a:gd name="T103" fmla="*/ 525 h 1447"/>
                  <a:gd name="T104" fmla="*/ 99 w 1460"/>
                  <a:gd name="T105" fmla="*/ 468 h 1447"/>
                  <a:gd name="T106" fmla="*/ 113 w 1460"/>
                  <a:gd name="T107" fmla="*/ 440 h 1447"/>
                  <a:gd name="T108" fmla="*/ 127 w 1460"/>
                  <a:gd name="T109" fmla="*/ 369 h 1447"/>
                  <a:gd name="T110" fmla="*/ 170 w 1460"/>
                  <a:gd name="T111" fmla="*/ 213 h 1447"/>
                  <a:gd name="T112" fmla="*/ 184 w 1460"/>
                  <a:gd name="T113" fmla="*/ 156 h 1447"/>
                  <a:gd name="T114" fmla="*/ 212 w 1460"/>
                  <a:gd name="T115" fmla="*/ 71 h 1447"/>
                  <a:gd name="T116" fmla="*/ 255 w 1460"/>
                  <a:gd name="T117" fmla="*/ 14 h 1447"/>
                  <a:gd name="T118" fmla="*/ 297 w 1460"/>
                  <a:gd name="T119" fmla="*/ 14 h 1447"/>
                  <a:gd name="T120" fmla="*/ 326 w 1460"/>
                  <a:gd name="T121" fmla="*/ 14 h 1447"/>
                  <a:gd name="T122" fmla="*/ 411 w 1460"/>
                  <a:gd name="T123" fmla="*/ 14 h 1447"/>
                  <a:gd name="T124" fmla="*/ 524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pattFill prst="wdUpDiag">
                <a:fgClr>
                  <a:schemeClr val="accent5">
                    <a:lumMod val="40000"/>
                    <a:lumOff val="6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81" name="Freeform 49"/>
              <p:cNvSpPr>
                <a:spLocks/>
              </p:cNvSpPr>
              <p:nvPr/>
            </p:nvSpPr>
            <p:spPr bwMode="auto">
              <a:xfrm>
                <a:off x="3191" y="4908"/>
                <a:ext cx="1276" cy="1574"/>
              </a:xfrm>
              <a:custGeom>
                <a:avLst/>
                <a:gdLst>
                  <a:gd name="T0" fmla="*/ 425 w 1276"/>
                  <a:gd name="T1" fmla="*/ 85 h 1574"/>
                  <a:gd name="T2" fmla="*/ 440 w 1276"/>
                  <a:gd name="T3" fmla="*/ 255 h 1574"/>
                  <a:gd name="T4" fmla="*/ 539 w 1276"/>
                  <a:gd name="T5" fmla="*/ 156 h 1574"/>
                  <a:gd name="T6" fmla="*/ 610 w 1276"/>
                  <a:gd name="T7" fmla="*/ 170 h 1574"/>
                  <a:gd name="T8" fmla="*/ 667 w 1276"/>
                  <a:gd name="T9" fmla="*/ 170 h 1574"/>
                  <a:gd name="T10" fmla="*/ 709 w 1276"/>
                  <a:gd name="T11" fmla="*/ 213 h 1574"/>
                  <a:gd name="T12" fmla="*/ 766 w 1276"/>
                  <a:gd name="T13" fmla="*/ 241 h 1574"/>
                  <a:gd name="T14" fmla="*/ 808 w 1276"/>
                  <a:gd name="T15" fmla="*/ 284 h 1574"/>
                  <a:gd name="T16" fmla="*/ 851 w 1276"/>
                  <a:gd name="T17" fmla="*/ 298 h 1574"/>
                  <a:gd name="T18" fmla="*/ 922 w 1276"/>
                  <a:gd name="T19" fmla="*/ 312 h 1574"/>
                  <a:gd name="T20" fmla="*/ 964 w 1276"/>
                  <a:gd name="T21" fmla="*/ 326 h 1574"/>
                  <a:gd name="T22" fmla="*/ 1021 w 1276"/>
                  <a:gd name="T23" fmla="*/ 340 h 1574"/>
                  <a:gd name="T24" fmla="*/ 1078 w 1276"/>
                  <a:gd name="T25" fmla="*/ 354 h 1574"/>
                  <a:gd name="T26" fmla="*/ 1135 w 1276"/>
                  <a:gd name="T27" fmla="*/ 369 h 1574"/>
                  <a:gd name="T28" fmla="*/ 1191 w 1276"/>
                  <a:gd name="T29" fmla="*/ 397 h 1574"/>
                  <a:gd name="T30" fmla="*/ 1220 w 1276"/>
                  <a:gd name="T31" fmla="*/ 397 h 1574"/>
                  <a:gd name="T32" fmla="*/ 1262 w 1276"/>
                  <a:gd name="T33" fmla="*/ 440 h 1574"/>
                  <a:gd name="T34" fmla="*/ 1262 w 1276"/>
                  <a:gd name="T35" fmla="*/ 496 h 1574"/>
                  <a:gd name="T36" fmla="*/ 1234 w 1276"/>
                  <a:gd name="T37" fmla="*/ 539 h 1574"/>
                  <a:gd name="T38" fmla="*/ 1234 w 1276"/>
                  <a:gd name="T39" fmla="*/ 567 h 1574"/>
                  <a:gd name="T40" fmla="*/ 1220 w 1276"/>
                  <a:gd name="T41" fmla="*/ 610 h 1574"/>
                  <a:gd name="T42" fmla="*/ 1191 w 1276"/>
                  <a:gd name="T43" fmla="*/ 667 h 1574"/>
                  <a:gd name="T44" fmla="*/ 1149 w 1276"/>
                  <a:gd name="T45" fmla="*/ 780 h 1574"/>
                  <a:gd name="T46" fmla="*/ 1106 w 1276"/>
                  <a:gd name="T47" fmla="*/ 865 h 1574"/>
                  <a:gd name="T48" fmla="*/ 1092 w 1276"/>
                  <a:gd name="T49" fmla="*/ 893 h 1574"/>
                  <a:gd name="T50" fmla="*/ 1064 w 1276"/>
                  <a:gd name="T51" fmla="*/ 936 h 1574"/>
                  <a:gd name="T52" fmla="*/ 1049 w 1276"/>
                  <a:gd name="T53" fmla="*/ 979 h 1574"/>
                  <a:gd name="T54" fmla="*/ 1021 w 1276"/>
                  <a:gd name="T55" fmla="*/ 1035 h 1574"/>
                  <a:gd name="T56" fmla="*/ 1007 w 1276"/>
                  <a:gd name="T57" fmla="*/ 1078 h 1574"/>
                  <a:gd name="T58" fmla="*/ 1007 w 1276"/>
                  <a:gd name="T59" fmla="*/ 1106 h 1574"/>
                  <a:gd name="T60" fmla="*/ 993 w 1276"/>
                  <a:gd name="T61" fmla="*/ 1120 h 1574"/>
                  <a:gd name="T62" fmla="*/ 979 w 1276"/>
                  <a:gd name="T63" fmla="*/ 1149 h 1574"/>
                  <a:gd name="T64" fmla="*/ 964 w 1276"/>
                  <a:gd name="T65" fmla="*/ 1177 h 1574"/>
                  <a:gd name="T66" fmla="*/ 936 w 1276"/>
                  <a:gd name="T67" fmla="*/ 1220 h 1574"/>
                  <a:gd name="T68" fmla="*/ 922 w 1276"/>
                  <a:gd name="T69" fmla="*/ 1248 h 1574"/>
                  <a:gd name="T70" fmla="*/ 893 w 1276"/>
                  <a:gd name="T71" fmla="*/ 1276 h 1574"/>
                  <a:gd name="T72" fmla="*/ 865 w 1276"/>
                  <a:gd name="T73" fmla="*/ 1347 h 1574"/>
                  <a:gd name="T74" fmla="*/ 851 w 1276"/>
                  <a:gd name="T75" fmla="*/ 1362 h 1574"/>
                  <a:gd name="T76" fmla="*/ 823 w 1276"/>
                  <a:gd name="T77" fmla="*/ 1404 h 1574"/>
                  <a:gd name="T78" fmla="*/ 808 w 1276"/>
                  <a:gd name="T79" fmla="*/ 1447 h 1574"/>
                  <a:gd name="T80" fmla="*/ 808 w 1276"/>
                  <a:gd name="T81" fmla="*/ 1475 h 1574"/>
                  <a:gd name="T82" fmla="*/ 794 w 1276"/>
                  <a:gd name="T83" fmla="*/ 1503 h 1574"/>
                  <a:gd name="T84" fmla="*/ 752 w 1276"/>
                  <a:gd name="T85" fmla="*/ 1518 h 1574"/>
                  <a:gd name="T86" fmla="*/ 610 w 1276"/>
                  <a:gd name="T87" fmla="*/ 1518 h 1574"/>
                  <a:gd name="T88" fmla="*/ 511 w 1276"/>
                  <a:gd name="T89" fmla="*/ 1532 h 1574"/>
                  <a:gd name="T90" fmla="*/ 298 w 1276"/>
                  <a:gd name="T91" fmla="*/ 1503 h 1574"/>
                  <a:gd name="T92" fmla="*/ 85 w 1276"/>
                  <a:gd name="T93" fmla="*/ 1319 h 1574"/>
                  <a:gd name="T94" fmla="*/ 0 w 1276"/>
                  <a:gd name="T95" fmla="*/ 1248 h 1574"/>
                  <a:gd name="T96" fmla="*/ 142 w 1276"/>
                  <a:gd name="T97" fmla="*/ 964 h 1574"/>
                  <a:gd name="T98" fmla="*/ 184 w 1276"/>
                  <a:gd name="T99" fmla="*/ 794 h 1574"/>
                  <a:gd name="T100" fmla="*/ 199 w 1276"/>
                  <a:gd name="T101" fmla="*/ 567 h 1574"/>
                  <a:gd name="T102" fmla="*/ 184 w 1276"/>
                  <a:gd name="T103" fmla="*/ 340 h 1574"/>
                  <a:gd name="T104" fmla="*/ 199 w 1276"/>
                  <a:gd name="T105" fmla="*/ 284 h 1574"/>
                  <a:gd name="T106" fmla="*/ 241 w 1276"/>
                  <a:gd name="T107" fmla="*/ 184 h 1574"/>
                  <a:gd name="T108" fmla="*/ 269 w 1276"/>
                  <a:gd name="T109" fmla="*/ 128 h 1574"/>
                  <a:gd name="T110" fmla="*/ 312 w 1276"/>
                  <a:gd name="T111" fmla="*/ 85 h 1574"/>
                  <a:gd name="T112" fmla="*/ 355 w 1276"/>
                  <a:gd name="T113" fmla="*/ 57 h 1574"/>
                  <a:gd name="T114" fmla="*/ 411 w 1276"/>
                  <a:gd name="T115" fmla="*/ 28 h 1574"/>
                  <a:gd name="T116" fmla="*/ 440 w 1276"/>
                  <a:gd name="T117" fmla="*/ 14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9525">
                <a:solidFill>
                  <a:srgbClr val="333333"/>
                </a:solidFill>
                <a:round/>
                <a:headEnd/>
                <a:tailEnd/>
              </a:ln>
            </p:spPr>
            <p:txBody>
              <a:bodyPr/>
              <a:lstStyle/>
              <a:p>
                <a:endParaRPr lang="ja-JP" altLang="en-US"/>
              </a:p>
            </p:txBody>
          </p:sp>
          <p:sp>
            <p:nvSpPr>
              <p:cNvPr id="182" name="Freeform 50"/>
              <p:cNvSpPr>
                <a:spLocks/>
              </p:cNvSpPr>
              <p:nvPr/>
            </p:nvSpPr>
            <p:spPr bwMode="auto">
              <a:xfrm>
                <a:off x="2796" y="3404"/>
                <a:ext cx="1304" cy="1148"/>
              </a:xfrm>
              <a:custGeom>
                <a:avLst/>
                <a:gdLst>
                  <a:gd name="T0" fmla="*/ 1290 w 1304"/>
                  <a:gd name="T1" fmla="*/ 28 h 1148"/>
                  <a:gd name="T2" fmla="*/ 1290 w 1304"/>
                  <a:gd name="T3" fmla="*/ 42 h 1148"/>
                  <a:gd name="T4" fmla="*/ 1290 w 1304"/>
                  <a:gd name="T5" fmla="*/ 99 h 1148"/>
                  <a:gd name="T6" fmla="*/ 1290 w 1304"/>
                  <a:gd name="T7" fmla="*/ 113 h 1148"/>
                  <a:gd name="T8" fmla="*/ 1290 w 1304"/>
                  <a:gd name="T9" fmla="*/ 141 h 1148"/>
                  <a:gd name="T10" fmla="*/ 1304 w 1304"/>
                  <a:gd name="T11" fmla="*/ 170 h 1148"/>
                  <a:gd name="T12" fmla="*/ 1304 w 1304"/>
                  <a:gd name="T13" fmla="*/ 227 h 1148"/>
                  <a:gd name="T14" fmla="*/ 1304 w 1304"/>
                  <a:gd name="T15" fmla="*/ 269 h 1148"/>
                  <a:gd name="T16" fmla="*/ 1304 w 1304"/>
                  <a:gd name="T17" fmla="*/ 340 h 1148"/>
                  <a:gd name="T18" fmla="*/ 1304 w 1304"/>
                  <a:gd name="T19" fmla="*/ 397 h 1148"/>
                  <a:gd name="T20" fmla="*/ 1304 w 1304"/>
                  <a:gd name="T21" fmla="*/ 439 h 1148"/>
                  <a:gd name="T22" fmla="*/ 1304 w 1304"/>
                  <a:gd name="T23" fmla="*/ 482 h 1148"/>
                  <a:gd name="T24" fmla="*/ 1304 w 1304"/>
                  <a:gd name="T25" fmla="*/ 482 h 1148"/>
                  <a:gd name="T26" fmla="*/ 1304 w 1304"/>
                  <a:gd name="T27" fmla="*/ 482 h 1148"/>
                  <a:gd name="T28" fmla="*/ 1304 w 1304"/>
                  <a:gd name="T29" fmla="*/ 496 h 1148"/>
                  <a:gd name="T30" fmla="*/ 1304 w 1304"/>
                  <a:gd name="T31" fmla="*/ 539 h 1148"/>
                  <a:gd name="T32" fmla="*/ 1304 w 1304"/>
                  <a:gd name="T33" fmla="*/ 581 h 1148"/>
                  <a:gd name="T34" fmla="*/ 1304 w 1304"/>
                  <a:gd name="T35" fmla="*/ 638 h 1148"/>
                  <a:gd name="T36" fmla="*/ 1290 w 1304"/>
                  <a:gd name="T37" fmla="*/ 709 h 1148"/>
                  <a:gd name="T38" fmla="*/ 1290 w 1304"/>
                  <a:gd name="T39" fmla="*/ 794 h 1148"/>
                  <a:gd name="T40" fmla="*/ 1290 w 1304"/>
                  <a:gd name="T41" fmla="*/ 851 h 1148"/>
                  <a:gd name="T42" fmla="*/ 1276 w 1304"/>
                  <a:gd name="T43" fmla="*/ 907 h 1148"/>
                  <a:gd name="T44" fmla="*/ 1276 w 1304"/>
                  <a:gd name="T45" fmla="*/ 964 h 1148"/>
                  <a:gd name="T46" fmla="*/ 1276 w 1304"/>
                  <a:gd name="T47" fmla="*/ 1035 h 1148"/>
                  <a:gd name="T48" fmla="*/ 1262 w 1304"/>
                  <a:gd name="T49" fmla="*/ 1049 h 1148"/>
                  <a:gd name="T50" fmla="*/ 1191 w 1304"/>
                  <a:gd name="T51" fmla="*/ 1049 h 1148"/>
                  <a:gd name="T52" fmla="*/ 1120 w 1304"/>
                  <a:gd name="T53" fmla="*/ 1035 h 1148"/>
                  <a:gd name="T54" fmla="*/ 1078 w 1304"/>
                  <a:gd name="T55" fmla="*/ 1021 h 1148"/>
                  <a:gd name="T56" fmla="*/ 964 w 1304"/>
                  <a:gd name="T57" fmla="*/ 1021 h 1148"/>
                  <a:gd name="T58" fmla="*/ 879 w 1304"/>
                  <a:gd name="T59" fmla="*/ 1007 h 1148"/>
                  <a:gd name="T60" fmla="*/ 780 w 1304"/>
                  <a:gd name="T61" fmla="*/ 1035 h 1148"/>
                  <a:gd name="T62" fmla="*/ 723 w 1304"/>
                  <a:gd name="T63" fmla="*/ 1035 h 1148"/>
                  <a:gd name="T64" fmla="*/ 695 w 1304"/>
                  <a:gd name="T65" fmla="*/ 1049 h 1148"/>
                  <a:gd name="T66" fmla="*/ 666 w 1304"/>
                  <a:gd name="T67" fmla="*/ 1092 h 1148"/>
                  <a:gd name="T68" fmla="*/ 624 w 1304"/>
                  <a:gd name="T69" fmla="*/ 1106 h 1148"/>
                  <a:gd name="T70" fmla="*/ 510 w 1304"/>
                  <a:gd name="T71" fmla="*/ 1134 h 1148"/>
                  <a:gd name="T72" fmla="*/ 454 w 1304"/>
                  <a:gd name="T73" fmla="*/ 1148 h 1148"/>
                  <a:gd name="T74" fmla="*/ 411 w 1304"/>
                  <a:gd name="T75" fmla="*/ 1106 h 1148"/>
                  <a:gd name="T76" fmla="*/ 397 w 1304"/>
                  <a:gd name="T77" fmla="*/ 1092 h 1148"/>
                  <a:gd name="T78" fmla="*/ 354 w 1304"/>
                  <a:gd name="T79" fmla="*/ 1049 h 1148"/>
                  <a:gd name="T80" fmla="*/ 227 w 1304"/>
                  <a:gd name="T81" fmla="*/ 936 h 1148"/>
                  <a:gd name="T82" fmla="*/ 127 w 1304"/>
                  <a:gd name="T83" fmla="*/ 836 h 1148"/>
                  <a:gd name="T84" fmla="*/ 14 w 1304"/>
                  <a:gd name="T85" fmla="*/ 709 h 1148"/>
                  <a:gd name="T86" fmla="*/ 14 w 1304"/>
                  <a:gd name="T87" fmla="*/ 666 h 1148"/>
                  <a:gd name="T88" fmla="*/ 184 w 1304"/>
                  <a:gd name="T89" fmla="*/ 595 h 1148"/>
                  <a:gd name="T90" fmla="*/ 326 w 1304"/>
                  <a:gd name="T91" fmla="*/ 539 h 1148"/>
                  <a:gd name="T92" fmla="*/ 383 w 1304"/>
                  <a:gd name="T93" fmla="*/ 539 h 1148"/>
                  <a:gd name="T94" fmla="*/ 510 w 1304"/>
                  <a:gd name="T95" fmla="*/ 482 h 1148"/>
                  <a:gd name="T96" fmla="*/ 680 w 1304"/>
                  <a:gd name="T97" fmla="*/ 368 h 1148"/>
                  <a:gd name="T98" fmla="*/ 737 w 1304"/>
                  <a:gd name="T99" fmla="*/ 354 h 1148"/>
                  <a:gd name="T100" fmla="*/ 780 w 1304"/>
                  <a:gd name="T101" fmla="*/ 312 h 1148"/>
                  <a:gd name="T102" fmla="*/ 794 w 1304"/>
                  <a:gd name="T103" fmla="*/ 312 h 1148"/>
                  <a:gd name="T104" fmla="*/ 836 w 1304"/>
                  <a:gd name="T105" fmla="*/ 283 h 1148"/>
                  <a:gd name="T106" fmla="*/ 950 w 1304"/>
                  <a:gd name="T107" fmla="*/ 198 h 1148"/>
                  <a:gd name="T108" fmla="*/ 1049 w 1304"/>
                  <a:gd name="T109" fmla="*/ 141 h 1148"/>
                  <a:gd name="T110" fmla="*/ 1063 w 1304"/>
                  <a:gd name="T111" fmla="*/ 127 h 1148"/>
                  <a:gd name="T112" fmla="*/ 1120 w 1304"/>
                  <a:gd name="T113" fmla="*/ 85 h 1148"/>
                  <a:gd name="T114" fmla="*/ 1163 w 1304"/>
                  <a:gd name="T115" fmla="*/ 42 h 1148"/>
                  <a:gd name="T116" fmla="*/ 1177 w 1304"/>
                  <a:gd name="T117" fmla="*/ 14 h 1148"/>
                  <a:gd name="T118" fmla="*/ 1219 w 1304"/>
                  <a:gd name="T119" fmla="*/ 14 h 1148"/>
                  <a:gd name="T120" fmla="*/ 1234 w 1304"/>
                  <a:gd name="T121" fmla="*/ 14 h 1148"/>
                  <a:gd name="T122" fmla="*/ 1248 w 1304"/>
                  <a:gd name="T123" fmla="*/ 14 h 1148"/>
                  <a:gd name="T124" fmla="*/ 1276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183" name="Freeform 48"/>
              <p:cNvSpPr>
                <a:spLocks/>
              </p:cNvSpPr>
              <p:nvPr/>
            </p:nvSpPr>
            <p:spPr bwMode="auto">
              <a:xfrm>
                <a:off x="556" y="1829"/>
                <a:ext cx="2664" cy="2171"/>
              </a:xfrm>
              <a:custGeom>
                <a:avLst/>
                <a:gdLst>
                  <a:gd name="T0" fmla="*/ 0 w 2666"/>
                  <a:gd name="T1" fmla="*/ 1829 h 2170"/>
                  <a:gd name="T2" fmla="*/ 57 w 2666"/>
                  <a:gd name="T3" fmla="*/ 1716 h 2170"/>
                  <a:gd name="T4" fmla="*/ 184 w 2666"/>
                  <a:gd name="T5" fmla="*/ 1517 h 2170"/>
                  <a:gd name="T6" fmla="*/ 284 w 2666"/>
                  <a:gd name="T7" fmla="*/ 1361 h 2170"/>
                  <a:gd name="T8" fmla="*/ 383 w 2666"/>
                  <a:gd name="T9" fmla="*/ 1234 h 2170"/>
                  <a:gd name="T10" fmla="*/ 468 w 2666"/>
                  <a:gd name="T11" fmla="*/ 1177 h 2170"/>
                  <a:gd name="T12" fmla="*/ 567 w 2666"/>
                  <a:gd name="T13" fmla="*/ 1134 h 2170"/>
                  <a:gd name="T14" fmla="*/ 837 w 2666"/>
                  <a:gd name="T15" fmla="*/ 1049 h 2170"/>
                  <a:gd name="T16" fmla="*/ 908 w 2666"/>
                  <a:gd name="T17" fmla="*/ 1021 h 2170"/>
                  <a:gd name="T18" fmla="*/ 936 w 2666"/>
                  <a:gd name="T19" fmla="*/ 964 h 2170"/>
                  <a:gd name="T20" fmla="*/ 1007 w 2666"/>
                  <a:gd name="T21" fmla="*/ 851 h 2170"/>
                  <a:gd name="T22" fmla="*/ 1049 w 2666"/>
                  <a:gd name="T23" fmla="*/ 794 h 2170"/>
                  <a:gd name="T24" fmla="*/ 1078 w 2666"/>
                  <a:gd name="T25" fmla="*/ 780 h 2170"/>
                  <a:gd name="T26" fmla="*/ 1134 w 2666"/>
                  <a:gd name="T27" fmla="*/ 737 h 2170"/>
                  <a:gd name="T28" fmla="*/ 1205 w 2666"/>
                  <a:gd name="T29" fmla="*/ 695 h 2170"/>
                  <a:gd name="T30" fmla="*/ 1305 w 2666"/>
                  <a:gd name="T31" fmla="*/ 638 h 2170"/>
                  <a:gd name="T32" fmla="*/ 1418 w 2666"/>
                  <a:gd name="T33" fmla="*/ 595 h 2170"/>
                  <a:gd name="T34" fmla="*/ 1532 w 2666"/>
                  <a:gd name="T35" fmla="*/ 553 h 2170"/>
                  <a:gd name="T36" fmla="*/ 1617 w 2666"/>
                  <a:gd name="T37" fmla="*/ 510 h 2170"/>
                  <a:gd name="T38" fmla="*/ 1702 w 2666"/>
                  <a:gd name="T39" fmla="*/ 439 h 2170"/>
                  <a:gd name="T40" fmla="*/ 1744 w 2666"/>
                  <a:gd name="T41" fmla="*/ 340 h 2170"/>
                  <a:gd name="T42" fmla="*/ 1730 w 2666"/>
                  <a:gd name="T43" fmla="*/ 269 h 2170"/>
                  <a:gd name="T44" fmla="*/ 1688 w 2666"/>
                  <a:gd name="T45" fmla="*/ 156 h 2170"/>
                  <a:gd name="T46" fmla="*/ 1659 w 2666"/>
                  <a:gd name="T47" fmla="*/ 56 h 2170"/>
                  <a:gd name="T48" fmla="*/ 1688 w 2666"/>
                  <a:gd name="T49" fmla="*/ 14 h 2170"/>
                  <a:gd name="T50" fmla="*/ 1872 w 2666"/>
                  <a:gd name="T51" fmla="*/ 56 h 2170"/>
                  <a:gd name="T52" fmla="*/ 1915 w 2666"/>
                  <a:gd name="T53" fmla="*/ 70 h 2170"/>
                  <a:gd name="T54" fmla="*/ 1943 w 2666"/>
                  <a:gd name="T55" fmla="*/ 85 h 2170"/>
                  <a:gd name="T56" fmla="*/ 1971 w 2666"/>
                  <a:gd name="T57" fmla="*/ 99 h 2170"/>
                  <a:gd name="T58" fmla="*/ 2014 w 2666"/>
                  <a:gd name="T59" fmla="*/ 127 h 2170"/>
                  <a:gd name="T60" fmla="*/ 2042 w 2666"/>
                  <a:gd name="T61" fmla="*/ 156 h 2170"/>
                  <a:gd name="T62" fmla="*/ 2056 w 2666"/>
                  <a:gd name="T63" fmla="*/ 170 h 2170"/>
                  <a:gd name="T64" fmla="*/ 2099 w 2666"/>
                  <a:gd name="T65" fmla="*/ 226 h 2170"/>
                  <a:gd name="T66" fmla="*/ 2127 w 2666"/>
                  <a:gd name="T67" fmla="*/ 269 h 2170"/>
                  <a:gd name="T68" fmla="*/ 2170 w 2666"/>
                  <a:gd name="T69" fmla="*/ 297 h 2170"/>
                  <a:gd name="T70" fmla="*/ 2212 w 2666"/>
                  <a:gd name="T71" fmla="*/ 340 h 2170"/>
                  <a:gd name="T72" fmla="*/ 2255 w 2666"/>
                  <a:gd name="T73" fmla="*/ 411 h 2170"/>
                  <a:gd name="T74" fmla="*/ 2283 w 2666"/>
                  <a:gd name="T75" fmla="*/ 453 h 2170"/>
                  <a:gd name="T76" fmla="*/ 2326 w 2666"/>
                  <a:gd name="T77" fmla="*/ 510 h 2170"/>
                  <a:gd name="T78" fmla="*/ 2354 w 2666"/>
                  <a:gd name="T79" fmla="*/ 553 h 2170"/>
                  <a:gd name="T80" fmla="*/ 2411 w 2666"/>
                  <a:gd name="T81" fmla="*/ 624 h 2170"/>
                  <a:gd name="T82" fmla="*/ 2439 w 2666"/>
                  <a:gd name="T83" fmla="*/ 680 h 2170"/>
                  <a:gd name="T84" fmla="*/ 2468 w 2666"/>
                  <a:gd name="T85" fmla="*/ 709 h 2170"/>
                  <a:gd name="T86" fmla="*/ 2496 w 2666"/>
                  <a:gd name="T87" fmla="*/ 765 h 2170"/>
                  <a:gd name="T88" fmla="*/ 2553 w 2666"/>
                  <a:gd name="T89" fmla="*/ 836 h 2170"/>
                  <a:gd name="T90" fmla="*/ 2581 w 2666"/>
                  <a:gd name="T91" fmla="*/ 879 h 2170"/>
                  <a:gd name="T92" fmla="*/ 2666 w 2666"/>
                  <a:gd name="T93" fmla="*/ 1007 h 2170"/>
                  <a:gd name="T94" fmla="*/ 2510 w 2666"/>
                  <a:gd name="T95" fmla="*/ 1120 h 2170"/>
                  <a:gd name="T96" fmla="*/ 2397 w 2666"/>
                  <a:gd name="T97" fmla="*/ 1205 h 2170"/>
                  <a:gd name="T98" fmla="*/ 2241 w 2666"/>
                  <a:gd name="T99" fmla="*/ 1304 h 2170"/>
                  <a:gd name="T100" fmla="*/ 2141 w 2666"/>
                  <a:gd name="T101" fmla="*/ 1375 h 2170"/>
                  <a:gd name="T102" fmla="*/ 2014 w 2666"/>
                  <a:gd name="T103" fmla="*/ 1446 h 2170"/>
                  <a:gd name="T104" fmla="*/ 1744 w 2666"/>
                  <a:gd name="T105" fmla="*/ 1588 h 2170"/>
                  <a:gd name="T106" fmla="*/ 1489 w 2666"/>
                  <a:gd name="T107" fmla="*/ 1730 h 2170"/>
                  <a:gd name="T108" fmla="*/ 1347 w 2666"/>
                  <a:gd name="T109" fmla="*/ 1787 h 2170"/>
                  <a:gd name="T110" fmla="*/ 1220 w 2666"/>
                  <a:gd name="T111" fmla="*/ 1844 h 2170"/>
                  <a:gd name="T112" fmla="*/ 1106 w 2666"/>
                  <a:gd name="T113" fmla="*/ 1900 h 2170"/>
                  <a:gd name="T114" fmla="*/ 539 w 2666"/>
                  <a:gd name="T115" fmla="*/ 2085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84" name="Freeform 47"/>
              <p:cNvSpPr>
                <a:spLocks/>
              </p:cNvSpPr>
              <p:nvPr/>
            </p:nvSpPr>
            <p:spPr bwMode="auto">
              <a:xfrm>
                <a:off x="1986" y="4440"/>
                <a:ext cx="1517" cy="1915"/>
              </a:xfrm>
              <a:custGeom>
                <a:avLst/>
                <a:gdLst>
                  <a:gd name="T0" fmla="*/ 1503 w 1517"/>
                  <a:gd name="T1" fmla="*/ 142 h 1915"/>
                  <a:gd name="T2" fmla="*/ 1503 w 1517"/>
                  <a:gd name="T3" fmla="*/ 142 h 1915"/>
                  <a:gd name="T4" fmla="*/ 1517 w 1517"/>
                  <a:gd name="T5" fmla="*/ 198 h 1915"/>
                  <a:gd name="T6" fmla="*/ 1503 w 1517"/>
                  <a:gd name="T7" fmla="*/ 213 h 1915"/>
                  <a:gd name="T8" fmla="*/ 1517 w 1517"/>
                  <a:gd name="T9" fmla="*/ 312 h 1915"/>
                  <a:gd name="T10" fmla="*/ 1517 w 1517"/>
                  <a:gd name="T11" fmla="*/ 340 h 1915"/>
                  <a:gd name="T12" fmla="*/ 1517 w 1517"/>
                  <a:gd name="T13" fmla="*/ 397 h 1915"/>
                  <a:gd name="T14" fmla="*/ 1503 w 1517"/>
                  <a:gd name="T15" fmla="*/ 439 h 1915"/>
                  <a:gd name="T16" fmla="*/ 1503 w 1517"/>
                  <a:gd name="T17" fmla="*/ 482 h 1915"/>
                  <a:gd name="T18" fmla="*/ 1489 w 1517"/>
                  <a:gd name="T19" fmla="*/ 567 h 1915"/>
                  <a:gd name="T20" fmla="*/ 1474 w 1517"/>
                  <a:gd name="T21" fmla="*/ 581 h 1915"/>
                  <a:gd name="T22" fmla="*/ 1474 w 1517"/>
                  <a:gd name="T23" fmla="*/ 596 h 1915"/>
                  <a:gd name="T24" fmla="*/ 1460 w 1517"/>
                  <a:gd name="T25" fmla="*/ 624 h 1915"/>
                  <a:gd name="T26" fmla="*/ 1446 w 1517"/>
                  <a:gd name="T27" fmla="*/ 666 h 1915"/>
                  <a:gd name="T28" fmla="*/ 1418 w 1517"/>
                  <a:gd name="T29" fmla="*/ 723 h 1915"/>
                  <a:gd name="T30" fmla="*/ 1404 w 1517"/>
                  <a:gd name="T31" fmla="*/ 752 h 1915"/>
                  <a:gd name="T32" fmla="*/ 1404 w 1517"/>
                  <a:gd name="T33" fmla="*/ 794 h 1915"/>
                  <a:gd name="T34" fmla="*/ 1389 w 1517"/>
                  <a:gd name="T35" fmla="*/ 808 h 1915"/>
                  <a:gd name="T36" fmla="*/ 1389 w 1517"/>
                  <a:gd name="T37" fmla="*/ 893 h 1915"/>
                  <a:gd name="T38" fmla="*/ 1404 w 1517"/>
                  <a:gd name="T39" fmla="*/ 1007 h 1915"/>
                  <a:gd name="T40" fmla="*/ 1404 w 1517"/>
                  <a:gd name="T41" fmla="*/ 1120 h 1915"/>
                  <a:gd name="T42" fmla="*/ 1389 w 1517"/>
                  <a:gd name="T43" fmla="*/ 1234 h 1915"/>
                  <a:gd name="T44" fmla="*/ 1375 w 1517"/>
                  <a:gd name="T45" fmla="*/ 1347 h 1915"/>
                  <a:gd name="T46" fmla="*/ 1361 w 1517"/>
                  <a:gd name="T47" fmla="*/ 1404 h 1915"/>
                  <a:gd name="T48" fmla="*/ 1333 w 1517"/>
                  <a:gd name="T49" fmla="*/ 1503 h 1915"/>
                  <a:gd name="T50" fmla="*/ 1304 w 1517"/>
                  <a:gd name="T51" fmla="*/ 1574 h 1915"/>
                  <a:gd name="T52" fmla="*/ 1304 w 1517"/>
                  <a:gd name="T53" fmla="*/ 1574 h 1915"/>
                  <a:gd name="T54" fmla="*/ 1276 w 1517"/>
                  <a:gd name="T55" fmla="*/ 1617 h 1915"/>
                  <a:gd name="T56" fmla="*/ 1191 w 1517"/>
                  <a:gd name="T57" fmla="*/ 1730 h 1915"/>
                  <a:gd name="T58" fmla="*/ 1134 w 1517"/>
                  <a:gd name="T59" fmla="*/ 1759 h 1915"/>
                  <a:gd name="T60" fmla="*/ 1077 w 1517"/>
                  <a:gd name="T61" fmla="*/ 1801 h 1915"/>
                  <a:gd name="T62" fmla="*/ 992 w 1517"/>
                  <a:gd name="T63" fmla="*/ 1830 h 1915"/>
                  <a:gd name="T64" fmla="*/ 865 w 1517"/>
                  <a:gd name="T65" fmla="*/ 1858 h 1915"/>
                  <a:gd name="T66" fmla="*/ 808 w 1517"/>
                  <a:gd name="T67" fmla="*/ 1872 h 1915"/>
                  <a:gd name="T68" fmla="*/ 638 w 1517"/>
                  <a:gd name="T69" fmla="*/ 1900 h 1915"/>
                  <a:gd name="T70" fmla="*/ 553 w 1517"/>
                  <a:gd name="T71" fmla="*/ 1915 h 1915"/>
                  <a:gd name="T72" fmla="*/ 496 w 1517"/>
                  <a:gd name="T73" fmla="*/ 1915 h 1915"/>
                  <a:gd name="T74" fmla="*/ 439 w 1517"/>
                  <a:gd name="T75" fmla="*/ 1900 h 1915"/>
                  <a:gd name="T76" fmla="*/ 397 w 1517"/>
                  <a:gd name="T77" fmla="*/ 1886 h 1915"/>
                  <a:gd name="T78" fmla="*/ 283 w 1517"/>
                  <a:gd name="T79" fmla="*/ 1830 h 1915"/>
                  <a:gd name="T80" fmla="*/ 184 w 1517"/>
                  <a:gd name="T81" fmla="*/ 1744 h 1915"/>
                  <a:gd name="T82" fmla="*/ 113 w 1517"/>
                  <a:gd name="T83" fmla="*/ 1447 h 1915"/>
                  <a:gd name="T84" fmla="*/ 14 w 1517"/>
                  <a:gd name="T85" fmla="*/ 1120 h 1915"/>
                  <a:gd name="T86" fmla="*/ 411 w 1517"/>
                  <a:gd name="T87" fmla="*/ 950 h 1915"/>
                  <a:gd name="T88" fmla="*/ 638 w 1517"/>
                  <a:gd name="T89" fmla="*/ 766 h 1915"/>
                  <a:gd name="T90" fmla="*/ 694 w 1517"/>
                  <a:gd name="T91" fmla="*/ 666 h 1915"/>
                  <a:gd name="T92" fmla="*/ 751 w 1517"/>
                  <a:gd name="T93" fmla="*/ 581 h 1915"/>
                  <a:gd name="T94" fmla="*/ 822 w 1517"/>
                  <a:gd name="T95" fmla="*/ 482 h 1915"/>
                  <a:gd name="T96" fmla="*/ 865 w 1517"/>
                  <a:gd name="T97" fmla="*/ 397 h 1915"/>
                  <a:gd name="T98" fmla="*/ 936 w 1517"/>
                  <a:gd name="T99" fmla="*/ 298 h 1915"/>
                  <a:gd name="T100" fmla="*/ 950 w 1517"/>
                  <a:gd name="T101" fmla="*/ 283 h 1915"/>
                  <a:gd name="T102" fmla="*/ 1021 w 1517"/>
                  <a:gd name="T103" fmla="*/ 213 h 1915"/>
                  <a:gd name="T104" fmla="*/ 1063 w 1517"/>
                  <a:gd name="T105" fmla="*/ 170 h 1915"/>
                  <a:gd name="T106" fmla="*/ 1120 w 1517"/>
                  <a:gd name="T107" fmla="*/ 113 h 1915"/>
                  <a:gd name="T108" fmla="*/ 1205 w 1517"/>
                  <a:gd name="T109" fmla="*/ 56 h 1915"/>
                  <a:gd name="T110" fmla="*/ 1205 w 1517"/>
                  <a:gd name="T111" fmla="*/ 56 h 1915"/>
                  <a:gd name="T112" fmla="*/ 1290 w 1517"/>
                  <a:gd name="T113" fmla="*/ 42 h 1915"/>
                  <a:gd name="T114" fmla="*/ 1318 w 1517"/>
                  <a:gd name="T115" fmla="*/ 42 h 1915"/>
                  <a:gd name="T116" fmla="*/ 1418 w 1517"/>
                  <a:gd name="T117" fmla="*/ 14 h 1915"/>
                  <a:gd name="T118" fmla="*/ 1460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185" name="Freeform 46"/>
              <p:cNvSpPr>
                <a:spLocks/>
              </p:cNvSpPr>
              <p:nvPr/>
            </p:nvSpPr>
            <p:spPr bwMode="auto">
              <a:xfrm>
                <a:off x="4042" y="3248"/>
                <a:ext cx="1418" cy="1447"/>
              </a:xfrm>
              <a:custGeom>
                <a:avLst/>
                <a:gdLst>
                  <a:gd name="T0" fmla="*/ 1418 w 1418"/>
                  <a:gd name="T1" fmla="*/ 114 h 1447"/>
                  <a:gd name="T2" fmla="*/ 1418 w 1418"/>
                  <a:gd name="T3" fmla="*/ 142 h 1447"/>
                  <a:gd name="T4" fmla="*/ 1404 w 1418"/>
                  <a:gd name="T5" fmla="*/ 199 h 1447"/>
                  <a:gd name="T6" fmla="*/ 1390 w 1418"/>
                  <a:gd name="T7" fmla="*/ 256 h 1447"/>
                  <a:gd name="T8" fmla="*/ 1376 w 1418"/>
                  <a:gd name="T9" fmla="*/ 298 h 1447"/>
                  <a:gd name="T10" fmla="*/ 1361 w 1418"/>
                  <a:gd name="T11" fmla="*/ 596 h 1447"/>
                  <a:gd name="T12" fmla="*/ 1361 w 1418"/>
                  <a:gd name="T13" fmla="*/ 639 h 1447"/>
                  <a:gd name="T14" fmla="*/ 1361 w 1418"/>
                  <a:gd name="T15" fmla="*/ 695 h 1447"/>
                  <a:gd name="T16" fmla="*/ 1361 w 1418"/>
                  <a:gd name="T17" fmla="*/ 724 h 1447"/>
                  <a:gd name="T18" fmla="*/ 1361 w 1418"/>
                  <a:gd name="T19" fmla="*/ 766 h 1447"/>
                  <a:gd name="T20" fmla="*/ 1361 w 1418"/>
                  <a:gd name="T21" fmla="*/ 795 h 1447"/>
                  <a:gd name="T22" fmla="*/ 1205 w 1418"/>
                  <a:gd name="T23" fmla="*/ 922 h 1447"/>
                  <a:gd name="T24" fmla="*/ 1120 w 1418"/>
                  <a:gd name="T25" fmla="*/ 908 h 1447"/>
                  <a:gd name="T26" fmla="*/ 879 w 1418"/>
                  <a:gd name="T27" fmla="*/ 866 h 1447"/>
                  <a:gd name="T28" fmla="*/ 822 w 1418"/>
                  <a:gd name="T29" fmla="*/ 1248 h 1447"/>
                  <a:gd name="T30" fmla="*/ 737 w 1418"/>
                  <a:gd name="T31" fmla="*/ 1277 h 1447"/>
                  <a:gd name="T32" fmla="*/ 624 w 1418"/>
                  <a:gd name="T33" fmla="*/ 1263 h 1447"/>
                  <a:gd name="T34" fmla="*/ 510 w 1418"/>
                  <a:gd name="T35" fmla="*/ 1405 h 1447"/>
                  <a:gd name="T36" fmla="*/ 411 w 1418"/>
                  <a:gd name="T37" fmla="*/ 1433 h 1447"/>
                  <a:gd name="T38" fmla="*/ 269 w 1418"/>
                  <a:gd name="T39" fmla="*/ 1419 h 1447"/>
                  <a:gd name="T40" fmla="*/ 213 w 1418"/>
                  <a:gd name="T41" fmla="*/ 1390 h 1447"/>
                  <a:gd name="T42" fmla="*/ 142 w 1418"/>
                  <a:gd name="T43" fmla="*/ 1405 h 1447"/>
                  <a:gd name="T44" fmla="*/ 99 w 1418"/>
                  <a:gd name="T45" fmla="*/ 1334 h 1447"/>
                  <a:gd name="T46" fmla="*/ 85 w 1418"/>
                  <a:gd name="T47" fmla="*/ 1305 h 1447"/>
                  <a:gd name="T48" fmla="*/ 57 w 1418"/>
                  <a:gd name="T49" fmla="*/ 1248 h 1447"/>
                  <a:gd name="T50" fmla="*/ 42 w 1418"/>
                  <a:gd name="T51" fmla="*/ 1220 h 1447"/>
                  <a:gd name="T52" fmla="*/ 14 w 1418"/>
                  <a:gd name="T53" fmla="*/ 1149 h 1447"/>
                  <a:gd name="T54" fmla="*/ 14 w 1418"/>
                  <a:gd name="T55" fmla="*/ 1064 h 1447"/>
                  <a:gd name="T56" fmla="*/ 28 w 1418"/>
                  <a:gd name="T57" fmla="*/ 951 h 1447"/>
                  <a:gd name="T58" fmla="*/ 42 w 1418"/>
                  <a:gd name="T59" fmla="*/ 795 h 1447"/>
                  <a:gd name="T60" fmla="*/ 42 w 1418"/>
                  <a:gd name="T61" fmla="*/ 709 h 1447"/>
                  <a:gd name="T62" fmla="*/ 42 w 1418"/>
                  <a:gd name="T63" fmla="*/ 596 h 1447"/>
                  <a:gd name="T64" fmla="*/ 42 w 1418"/>
                  <a:gd name="T65" fmla="*/ 539 h 1447"/>
                  <a:gd name="T66" fmla="*/ 42 w 1418"/>
                  <a:gd name="T67" fmla="*/ 426 h 1447"/>
                  <a:gd name="T68" fmla="*/ 42 w 1418"/>
                  <a:gd name="T69" fmla="*/ 327 h 1447"/>
                  <a:gd name="T70" fmla="*/ 28 w 1418"/>
                  <a:gd name="T71" fmla="*/ 241 h 1447"/>
                  <a:gd name="T72" fmla="*/ 28 w 1418"/>
                  <a:gd name="T73" fmla="*/ 156 h 1447"/>
                  <a:gd name="T74" fmla="*/ 42 w 1418"/>
                  <a:gd name="T75" fmla="*/ 100 h 1447"/>
                  <a:gd name="T76" fmla="*/ 128 w 1418"/>
                  <a:gd name="T77" fmla="*/ 100 h 1447"/>
                  <a:gd name="T78" fmla="*/ 184 w 1418"/>
                  <a:gd name="T79" fmla="*/ 100 h 1447"/>
                  <a:gd name="T80" fmla="*/ 269 w 1418"/>
                  <a:gd name="T81" fmla="*/ 114 h 1447"/>
                  <a:gd name="T82" fmla="*/ 354 w 1418"/>
                  <a:gd name="T83" fmla="*/ 128 h 1447"/>
                  <a:gd name="T84" fmla="*/ 425 w 1418"/>
                  <a:gd name="T85" fmla="*/ 156 h 1447"/>
                  <a:gd name="T86" fmla="*/ 468 w 1418"/>
                  <a:gd name="T87" fmla="*/ 185 h 1447"/>
                  <a:gd name="T88" fmla="*/ 510 w 1418"/>
                  <a:gd name="T89" fmla="*/ 199 h 1447"/>
                  <a:gd name="T90" fmla="*/ 610 w 1418"/>
                  <a:gd name="T91" fmla="*/ 185 h 1447"/>
                  <a:gd name="T92" fmla="*/ 752 w 1418"/>
                  <a:gd name="T93" fmla="*/ 185 h 1447"/>
                  <a:gd name="T94" fmla="*/ 851 w 1418"/>
                  <a:gd name="T95" fmla="*/ 156 h 1447"/>
                  <a:gd name="T96" fmla="*/ 879 w 1418"/>
                  <a:gd name="T97" fmla="*/ 170 h 1447"/>
                  <a:gd name="T98" fmla="*/ 908 w 1418"/>
                  <a:gd name="T99" fmla="*/ 170 h 1447"/>
                  <a:gd name="T100" fmla="*/ 936 w 1418"/>
                  <a:gd name="T101" fmla="*/ 185 h 1447"/>
                  <a:gd name="T102" fmla="*/ 964 w 1418"/>
                  <a:gd name="T103" fmla="*/ 185 h 1447"/>
                  <a:gd name="T104" fmla="*/ 1007 w 1418"/>
                  <a:gd name="T105" fmla="*/ 170 h 1447"/>
                  <a:gd name="T106" fmla="*/ 1049 w 1418"/>
                  <a:gd name="T107" fmla="*/ 156 h 1447"/>
                  <a:gd name="T108" fmla="*/ 1134 w 1418"/>
                  <a:gd name="T109" fmla="*/ 114 h 1447"/>
                  <a:gd name="T110" fmla="*/ 1177 w 1418"/>
                  <a:gd name="T111" fmla="*/ 85 h 1447"/>
                  <a:gd name="T112" fmla="*/ 1220 w 1418"/>
                  <a:gd name="T113" fmla="*/ 57 h 1447"/>
                  <a:gd name="T114" fmla="*/ 1262 w 1418"/>
                  <a:gd name="T115" fmla="*/ 43 h 1447"/>
                  <a:gd name="T116" fmla="*/ 1290 w 1418"/>
                  <a:gd name="T117" fmla="*/ 29 h 1447"/>
                  <a:gd name="T118" fmla="*/ 1347 w 1418"/>
                  <a:gd name="T119" fmla="*/ 14 h 1447"/>
                  <a:gd name="T120" fmla="*/ 1376 w 1418"/>
                  <a:gd name="T121" fmla="*/ 0 h 1447"/>
                  <a:gd name="T122" fmla="*/ 1404 w 1418"/>
                  <a:gd name="T123" fmla="*/ 5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186" name="Freeform 45"/>
              <p:cNvSpPr>
                <a:spLocks/>
              </p:cNvSpPr>
              <p:nvPr/>
            </p:nvSpPr>
            <p:spPr bwMode="auto">
              <a:xfrm>
                <a:off x="6311" y="2169"/>
                <a:ext cx="1475" cy="1512"/>
              </a:xfrm>
              <a:custGeom>
                <a:avLst/>
                <a:gdLst>
                  <a:gd name="T0" fmla="*/ 894 w 1475"/>
                  <a:gd name="T1" fmla="*/ 45 h 1603"/>
                  <a:gd name="T2" fmla="*/ 964 w 1475"/>
                  <a:gd name="T3" fmla="*/ 56 h 1603"/>
                  <a:gd name="T4" fmla="*/ 1021 w 1475"/>
                  <a:gd name="T5" fmla="*/ 112 h 1603"/>
                  <a:gd name="T6" fmla="*/ 1035 w 1475"/>
                  <a:gd name="T7" fmla="*/ 146 h 1603"/>
                  <a:gd name="T8" fmla="*/ 1035 w 1475"/>
                  <a:gd name="T9" fmla="*/ 202 h 1603"/>
                  <a:gd name="T10" fmla="*/ 1035 w 1475"/>
                  <a:gd name="T11" fmla="*/ 246 h 1603"/>
                  <a:gd name="T12" fmla="*/ 1021 w 1475"/>
                  <a:gd name="T13" fmla="*/ 291 h 1603"/>
                  <a:gd name="T14" fmla="*/ 1007 w 1475"/>
                  <a:gd name="T15" fmla="*/ 348 h 1603"/>
                  <a:gd name="T16" fmla="*/ 979 w 1475"/>
                  <a:gd name="T17" fmla="*/ 382 h 1603"/>
                  <a:gd name="T18" fmla="*/ 1007 w 1475"/>
                  <a:gd name="T19" fmla="*/ 438 h 1603"/>
                  <a:gd name="T20" fmla="*/ 1064 w 1475"/>
                  <a:gd name="T21" fmla="*/ 370 h 1603"/>
                  <a:gd name="T22" fmla="*/ 1120 w 1475"/>
                  <a:gd name="T23" fmla="*/ 337 h 1603"/>
                  <a:gd name="T24" fmla="*/ 1191 w 1475"/>
                  <a:gd name="T25" fmla="*/ 337 h 1603"/>
                  <a:gd name="T26" fmla="*/ 1248 w 1475"/>
                  <a:gd name="T27" fmla="*/ 348 h 1603"/>
                  <a:gd name="T28" fmla="*/ 1305 w 1475"/>
                  <a:gd name="T29" fmla="*/ 348 h 1603"/>
                  <a:gd name="T30" fmla="*/ 1404 w 1475"/>
                  <a:gd name="T31" fmla="*/ 326 h 1603"/>
                  <a:gd name="T32" fmla="*/ 1475 w 1475"/>
                  <a:gd name="T33" fmla="*/ 326 h 1603"/>
                  <a:gd name="T34" fmla="*/ 1461 w 1475"/>
                  <a:gd name="T35" fmla="*/ 382 h 1603"/>
                  <a:gd name="T36" fmla="*/ 1418 w 1475"/>
                  <a:gd name="T37" fmla="*/ 494 h 1603"/>
                  <a:gd name="T38" fmla="*/ 1248 w 1475"/>
                  <a:gd name="T39" fmla="*/ 573 h 1603"/>
                  <a:gd name="T40" fmla="*/ 1177 w 1475"/>
                  <a:gd name="T41" fmla="*/ 573 h 1603"/>
                  <a:gd name="T42" fmla="*/ 1177 w 1475"/>
                  <a:gd name="T43" fmla="*/ 584 h 1603"/>
                  <a:gd name="T44" fmla="*/ 1248 w 1475"/>
                  <a:gd name="T45" fmla="*/ 629 h 1603"/>
                  <a:gd name="T46" fmla="*/ 1291 w 1475"/>
                  <a:gd name="T47" fmla="*/ 662 h 1603"/>
                  <a:gd name="T48" fmla="*/ 1234 w 1475"/>
                  <a:gd name="T49" fmla="*/ 730 h 1603"/>
                  <a:gd name="T50" fmla="*/ 1149 w 1475"/>
                  <a:gd name="T51" fmla="*/ 775 h 1603"/>
                  <a:gd name="T52" fmla="*/ 1064 w 1475"/>
                  <a:gd name="T53" fmla="*/ 831 h 1603"/>
                  <a:gd name="T54" fmla="*/ 1007 w 1475"/>
                  <a:gd name="T55" fmla="*/ 876 h 1603"/>
                  <a:gd name="T56" fmla="*/ 950 w 1475"/>
                  <a:gd name="T57" fmla="*/ 876 h 1603"/>
                  <a:gd name="T58" fmla="*/ 908 w 1475"/>
                  <a:gd name="T59" fmla="*/ 887 h 1603"/>
                  <a:gd name="T60" fmla="*/ 879 w 1475"/>
                  <a:gd name="T61" fmla="*/ 933 h 1603"/>
                  <a:gd name="T62" fmla="*/ 794 w 1475"/>
                  <a:gd name="T63" fmla="*/ 1089 h 1603"/>
                  <a:gd name="T64" fmla="*/ 738 w 1475"/>
                  <a:gd name="T65" fmla="*/ 1179 h 1603"/>
                  <a:gd name="T66" fmla="*/ 624 w 1475"/>
                  <a:gd name="T67" fmla="*/ 1235 h 1603"/>
                  <a:gd name="T68" fmla="*/ 567 w 1475"/>
                  <a:gd name="T69" fmla="*/ 1235 h 1603"/>
                  <a:gd name="T70" fmla="*/ 496 w 1475"/>
                  <a:gd name="T71" fmla="*/ 1213 h 1603"/>
                  <a:gd name="T72" fmla="*/ 511 w 1475"/>
                  <a:gd name="T73" fmla="*/ 1235 h 1603"/>
                  <a:gd name="T74" fmla="*/ 525 w 1475"/>
                  <a:gd name="T75" fmla="*/ 1247 h 1603"/>
                  <a:gd name="T76" fmla="*/ 454 w 1475"/>
                  <a:gd name="T77" fmla="*/ 1235 h 1603"/>
                  <a:gd name="T78" fmla="*/ 411 w 1475"/>
                  <a:gd name="T79" fmla="*/ 1235 h 1603"/>
                  <a:gd name="T80" fmla="*/ 284 w 1475"/>
                  <a:gd name="T81" fmla="*/ 1247 h 1603"/>
                  <a:gd name="T82" fmla="*/ 184 w 1475"/>
                  <a:gd name="T83" fmla="*/ 1269 h 1603"/>
                  <a:gd name="T84" fmla="*/ 14 w 1475"/>
                  <a:gd name="T85" fmla="*/ 1101 h 1603"/>
                  <a:gd name="T86" fmla="*/ 43 w 1475"/>
                  <a:gd name="T87" fmla="*/ 662 h 1603"/>
                  <a:gd name="T88" fmla="*/ 57 w 1475"/>
                  <a:gd name="T89" fmla="*/ 370 h 1603"/>
                  <a:gd name="T90" fmla="*/ 142 w 1475"/>
                  <a:gd name="T91" fmla="*/ 225 h 1603"/>
                  <a:gd name="T92" fmla="*/ 326 w 1475"/>
                  <a:gd name="T93" fmla="*/ 214 h 1603"/>
                  <a:gd name="T94" fmla="*/ 369 w 1475"/>
                  <a:gd name="T95" fmla="*/ 393 h 1603"/>
                  <a:gd name="T96" fmla="*/ 411 w 1475"/>
                  <a:gd name="T97" fmla="*/ 461 h 1603"/>
                  <a:gd name="T98" fmla="*/ 496 w 1475"/>
                  <a:gd name="T99" fmla="*/ 517 h 1603"/>
                  <a:gd name="T100" fmla="*/ 567 w 1475"/>
                  <a:gd name="T101" fmla="*/ 482 h 1603"/>
                  <a:gd name="T102" fmla="*/ 610 w 1475"/>
                  <a:gd name="T103" fmla="*/ 359 h 1603"/>
                  <a:gd name="T104" fmla="*/ 638 w 1475"/>
                  <a:gd name="T105" fmla="*/ 281 h 1603"/>
                  <a:gd name="T106" fmla="*/ 596 w 1475"/>
                  <a:gd name="T107" fmla="*/ 214 h 1603"/>
                  <a:gd name="T108" fmla="*/ 695 w 1475"/>
                  <a:gd name="T109" fmla="*/ 214 h 1603"/>
                  <a:gd name="T110" fmla="*/ 879 w 1475"/>
                  <a:gd name="T111" fmla="*/ 225 h 1603"/>
                  <a:gd name="T112" fmla="*/ 908 w 1475"/>
                  <a:gd name="T113" fmla="*/ 169 h 1603"/>
                  <a:gd name="T114" fmla="*/ 851 w 1475"/>
                  <a:gd name="T115" fmla="*/ 158 h 1603"/>
                  <a:gd name="T116" fmla="*/ 894 w 1475"/>
                  <a:gd name="T117" fmla="*/ 146 h 1603"/>
                  <a:gd name="T118" fmla="*/ 865 w 1475"/>
                  <a:gd name="T119" fmla="*/ 124 h 1603"/>
                  <a:gd name="T120" fmla="*/ 894 w 1475"/>
                  <a:gd name="T121" fmla="*/ 78 h 1603"/>
                  <a:gd name="T122" fmla="*/ 865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pattFill prst="dotGrid">
                <a:fgClr>
                  <a:srgbClr val="009900"/>
                </a:fgClr>
                <a:bgClr>
                  <a:srgbClr val="F2FFE5"/>
                </a:bgClr>
              </a:pattFill>
              <a:ln w="9525">
                <a:solidFill>
                  <a:srgbClr val="333333"/>
                </a:solidFill>
                <a:round/>
                <a:headEnd/>
                <a:tailEnd/>
              </a:ln>
            </p:spPr>
            <p:txBody>
              <a:bodyPr/>
              <a:lstStyle/>
              <a:p>
                <a:endParaRPr lang="ja-JP" altLang="en-US"/>
              </a:p>
            </p:txBody>
          </p:sp>
          <p:sp>
            <p:nvSpPr>
              <p:cNvPr id="187" name="Freeform 44"/>
              <p:cNvSpPr>
                <a:spLocks/>
              </p:cNvSpPr>
              <p:nvPr/>
            </p:nvSpPr>
            <p:spPr bwMode="auto">
              <a:xfrm>
                <a:off x="4381" y="4116"/>
                <a:ext cx="994" cy="1317"/>
              </a:xfrm>
              <a:custGeom>
                <a:avLst/>
                <a:gdLst>
                  <a:gd name="T0" fmla="*/ 965 w 993"/>
                  <a:gd name="T1" fmla="*/ 156 h 1319"/>
                  <a:gd name="T2" fmla="*/ 950 w 993"/>
                  <a:gd name="T3" fmla="*/ 212 h 1319"/>
                  <a:gd name="T4" fmla="*/ 894 w 993"/>
                  <a:gd name="T5" fmla="*/ 382 h 1319"/>
                  <a:gd name="T6" fmla="*/ 880 w 993"/>
                  <a:gd name="T7" fmla="*/ 425 h 1319"/>
                  <a:gd name="T8" fmla="*/ 865 w 993"/>
                  <a:gd name="T9" fmla="*/ 496 h 1319"/>
                  <a:gd name="T10" fmla="*/ 851 w 993"/>
                  <a:gd name="T11" fmla="*/ 567 h 1319"/>
                  <a:gd name="T12" fmla="*/ 837 w 993"/>
                  <a:gd name="T13" fmla="*/ 595 h 1319"/>
                  <a:gd name="T14" fmla="*/ 837 w 993"/>
                  <a:gd name="T15" fmla="*/ 624 h 1319"/>
                  <a:gd name="T16" fmla="*/ 823 w 993"/>
                  <a:gd name="T17" fmla="*/ 652 h 1319"/>
                  <a:gd name="T18" fmla="*/ 809 w 993"/>
                  <a:gd name="T19" fmla="*/ 723 h 1319"/>
                  <a:gd name="T20" fmla="*/ 780 w 993"/>
                  <a:gd name="T21" fmla="*/ 794 h 1319"/>
                  <a:gd name="T22" fmla="*/ 780 w 993"/>
                  <a:gd name="T23" fmla="*/ 836 h 1319"/>
                  <a:gd name="T24" fmla="*/ 766 w 993"/>
                  <a:gd name="T25" fmla="*/ 865 h 1319"/>
                  <a:gd name="T26" fmla="*/ 766 w 993"/>
                  <a:gd name="T27" fmla="*/ 893 h 1319"/>
                  <a:gd name="T28" fmla="*/ 752 w 993"/>
                  <a:gd name="T29" fmla="*/ 907 h 1319"/>
                  <a:gd name="T30" fmla="*/ 752 w 993"/>
                  <a:gd name="T31" fmla="*/ 936 h 1319"/>
                  <a:gd name="T32" fmla="*/ 738 w 993"/>
                  <a:gd name="T33" fmla="*/ 950 h 1319"/>
                  <a:gd name="T34" fmla="*/ 738 w 993"/>
                  <a:gd name="T35" fmla="*/ 964 h 1319"/>
                  <a:gd name="T36" fmla="*/ 738 w 993"/>
                  <a:gd name="T37" fmla="*/ 992 h 1319"/>
                  <a:gd name="T38" fmla="*/ 724 w 993"/>
                  <a:gd name="T39" fmla="*/ 1021 h 1319"/>
                  <a:gd name="T40" fmla="*/ 724 w 993"/>
                  <a:gd name="T41" fmla="*/ 1035 h 1319"/>
                  <a:gd name="T42" fmla="*/ 709 w 993"/>
                  <a:gd name="T43" fmla="*/ 1063 h 1319"/>
                  <a:gd name="T44" fmla="*/ 695 w 993"/>
                  <a:gd name="T45" fmla="*/ 1106 h 1319"/>
                  <a:gd name="T46" fmla="*/ 695 w 993"/>
                  <a:gd name="T47" fmla="*/ 1134 h 1319"/>
                  <a:gd name="T48" fmla="*/ 681 w 993"/>
                  <a:gd name="T49" fmla="*/ 1163 h 1319"/>
                  <a:gd name="T50" fmla="*/ 653 w 993"/>
                  <a:gd name="T51" fmla="*/ 1191 h 1319"/>
                  <a:gd name="T52" fmla="*/ 624 w 993"/>
                  <a:gd name="T53" fmla="*/ 1219 h 1319"/>
                  <a:gd name="T54" fmla="*/ 596 w 993"/>
                  <a:gd name="T55" fmla="*/ 1262 h 1319"/>
                  <a:gd name="T56" fmla="*/ 596 w 993"/>
                  <a:gd name="T57" fmla="*/ 1276 h 1319"/>
                  <a:gd name="T58" fmla="*/ 568 w 993"/>
                  <a:gd name="T59" fmla="*/ 1290 h 1319"/>
                  <a:gd name="T60" fmla="*/ 553 w 993"/>
                  <a:gd name="T61" fmla="*/ 1304 h 1319"/>
                  <a:gd name="T62" fmla="*/ 525 w 993"/>
                  <a:gd name="T63" fmla="*/ 1319 h 1319"/>
                  <a:gd name="T64" fmla="*/ 497 w 993"/>
                  <a:gd name="T65" fmla="*/ 1319 h 1319"/>
                  <a:gd name="T66" fmla="*/ 468 w 993"/>
                  <a:gd name="T67" fmla="*/ 1319 h 1319"/>
                  <a:gd name="T68" fmla="*/ 426 w 993"/>
                  <a:gd name="T69" fmla="*/ 1319 h 1319"/>
                  <a:gd name="T70" fmla="*/ 397 w 993"/>
                  <a:gd name="T71" fmla="*/ 1319 h 1319"/>
                  <a:gd name="T72" fmla="*/ 241 w 993"/>
                  <a:gd name="T73" fmla="*/ 1262 h 1319"/>
                  <a:gd name="T74" fmla="*/ 213 w 993"/>
                  <a:gd name="T75" fmla="*/ 1262 h 1319"/>
                  <a:gd name="T76" fmla="*/ 156 w 993"/>
                  <a:gd name="T77" fmla="*/ 1234 h 1319"/>
                  <a:gd name="T78" fmla="*/ 114 w 993"/>
                  <a:gd name="T79" fmla="*/ 1219 h 1319"/>
                  <a:gd name="T80" fmla="*/ 100 w 993"/>
                  <a:gd name="T81" fmla="*/ 1219 h 1319"/>
                  <a:gd name="T82" fmla="*/ 85 w 993"/>
                  <a:gd name="T83" fmla="*/ 1219 h 1319"/>
                  <a:gd name="T84" fmla="*/ 57 w 993"/>
                  <a:gd name="T85" fmla="*/ 1205 h 1319"/>
                  <a:gd name="T86" fmla="*/ 14 w 993"/>
                  <a:gd name="T87" fmla="*/ 1191 h 1319"/>
                  <a:gd name="T88" fmla="*/ 0 w 993"/>
                  <a:gd name="T89" fmla="*/ 1177 h 1319"/>
                  <a:gd name="T90" fmla="*/ 57 w 993"/>
                  <a:gd name="T91" fmla="*/ 1021 h 1319"/>
                  <a:gd name="T92" fmla="*/ 57 w 993"/>
                  <a:gd name="T93" fmla="*/ 978 h 1319"/>
                  <a:gd name="T94" fmla="*/ 128 w 993"/>
                  <a:gd name="T95" fmla="*/ 964 h 1319"/>
                  <a:gd name="T96" fmla="*/ 156 w 993"/>
                  <a:gd name="T97" fmla="*/ 751 h 1319"/>
                  <a:gd name="T98" fmla="*/ 170 w 993"/>
                  <a:gd name="T99" fmla="*/ 680 h 1319"/>
                  <a:gd name="T100" fmla="*/ 185 w 993"/>
                  <a:gd name="T101" fmla="*/ 468 h 1319"/>
                  <a:gd name="T102" fmla="*/ 284 w 993"/>
                  <a:gd name="T103" fmla="*/ 397 h 1319"/>
                  <a:gd name="T104" fmla="*/ 383 w 993"/>
                  <a:gd name="T105" fmla="*/ 411 h 1319"/>
                  <a:gd name="T106" fmla="*/ 440 w 993"/>
                  <a:gd name="T107" fmla="*/ 411 h 1319"/>
                  <a:gd name="T108" fmla="*/ 511 w 993"/>
                  <a:gd name="T109" fmla="*/ 198 h 1319"/>
                  <a:gd name="T110" fmla="*/ 539 w 993"/>
                  <a:gd name="T111" fmla="*/ 0 h 1319"/>
                  <a:gd name="T112" fmla="*/ 738 w 993"/>
                  <a:gd name="T113" fmla="*/ 28 h 1319"/>
                  <a:gd name="T114" fmla="*/ 809 w 993"/>
                  <a:gd name="T115" fmla="*/ 42 h 1319"/>
                  <a:gd name="T116" fmla="*/ 922 w 993"/>
                  <a:gd name="T117" fmla="*/ 56 h 1319"/>
                  <a:gd name="T118" fmla="*/ 979 w 993"/>
                  <a:gd name="T119" fmla="*/ 85 h 1319"/>
                  <a:gd name="T120" fmla="*/ 979 w 993"/>
                  <a:gd name="T121" fmla="*/ 113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pattFill prst="wdUpDiag">
                <a:fgClr>
                  <a:schemeClr val="accent5">
                    <a:lumMod val="40000"/>
                    <a:lumOff val="6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88" name="Freeform 43"/>
              <p:cNvSpPr>
                <a:spLocks/>
              </p:cNvSpPr>
              <p:nvPr/>
            </p:nvSpPr>
            <p:spPr bwMode="auto">
              <a:xfrm>
                <a:off x="4638" y="1686"/>
                <a:ext cx="1006" cy="1873"/>
              </a:xfrm>
              <a:custGeom>
                <a:avLst/>
                <a:gdLst>
                  <a:gd name="T0" fmla="*/ 780 w 1006"/>
                  <a:gd name="T1" fmla="*/ 639 h 1873"/>
                  <a:gd name="T2" fmla="*/ 808 w 1006"/>
                  <a:gd name="T3" fmla="*/ 695 h 1873"/>
                  <a:gd name="T4" fmla="*/ 865 w 1006"/>
                  <a:gd name="T5" fmla="*/ 752 h 1873"/>
                  <a:gd name="T6" fmla="*/ 936 w 1006"/>
                  <a:gd name="T7" fmla="*/ 866 h 1873"/>
                  <a:gd name="T8" fmla="*/ 992 w 1006"/>
                  <a:gd name="T9" fmla="*/ 951 h 1873"/>
                  <a:gd name="T10" fmla="*/ 978 w 1006"/>
                  <a:gd name="T11" fmla="*/ 1022 h 1873"/>
                  <a:gd name="T12" fmla="*/ 850 w 1006"/>
                  <a:gd name="T13" fmla="*/ 1107 h 1873"/>
                  <a:gd name="T14" fmla="*/ 850 w 1006"/>
                  <a:gd name="T15" fmla="*/ 1135 h 1873"/>
                  <a:gd name="T16" fmla="*/ 850 w 1006"/>
                  <a:gd name="T17" fmla="*/ 1192 h 1873"/>
                  <a:gd name="T18" fmla="*/ 865 w 1006"/>
                  <a:gd name="T19" fmla="*/ 1234 h 1873"/>
                  <a:gd name="T20" fmla="*/ 865 w 1006"/>
                  <a:gd name="T21" fmla="*/ 1277 h 1873"/>
                  <a:gd name="T22" fmla="*/ 850 w 1006"/>
                  <a:gd name="T23" fmla="*/ 1305 h 1873"/>
                  <a:gd name="T24" fmla="*/ 879 w 1006"/>
                  <a:gd name="T25" fmla="*/ 1362 h 1873"/>
                  <a:gd name="T26" fmla="*/ 865 w 1006"/>
                  <a:gd name="T27" fmla="*/ 1433 h 1873"/>
                  <a:gd name="T28" fmla="*/ 850 w 1006"/>
                  <a:gd name="T29" fmla="*/ 1518 h 1873"/>
                  <a:gd name="T30" fmla="*/ 808 w 1006"/>
                  <a:gd name="T31" fmla="*/ 1617 h 1873"/>
                  <a:gd name="T32" fmla="*/ 780 w 1006"/>
                  <a:gd name="T33" fmla="*/ 1646 h 1873"/>
                  <a:gd name="T34" fmla="*/ 780 w 1006"/>
                  <a:gd name="T35" fmla="*/ 1688 h 1873"/>
                  <a:gd name="T36" fmla="*/ 723 w 1006"/>
                  <a:gd name="T37" fmla="*/ 1717 h 1873"/>
                  <a:gd name="T38" fmla="*/ 666 w 1006"/>
                  <a:gd name="T39" fmla="*/ 1731 h 1873"/>
                  <a:gd name="T40" fmla="*/ 624 w 1006"/>
                  <a:gd name="T41" fmla="*/ 1745 h 1873"/>
                  <a:gd name="T42" fmla="*/ 567 w 1006"/>
                  <a:gd name="T43" fmla="*/ 1773 h 1873"/>
                  <a:gd name="T44" fmla="*/ 496 w 1006"/>
                  <a:gd name="T45" fmla="*/ 1816 h 1873"/>
                  <a:gd name="T46" fmla="*/ 425 w 1006"/>
                  <a:gd name="T47" fmla="*/ 1844 h 1873"/>
                  <a:gd name="T48" fmla="*/ 368 w 1006"/>
                  <a:gd name="T49" fmla="*/ 1873 h 1873"/>
                  <a:gd name="T50" fmla="*/ 326 w 1006"/>
                  <a:gd name="T51" fmla="*/ 1873 h 1873"/>
                  <a:gd name="T52" fmla="*/ 297 w 1006"/>
                  <a:gd name="T53" fmla="*/ 1858 h 1873"/>
                  <a:gd name="T54" fmla="*/ 269 w 1006"/>
                  <a:gd name="T55" fmla="*/ 1830 h 1873"/>
                  <a:gd name="T56" fmla="*/ 297 w 1006"/>
                  <a:gd name="T57" fmla="*/ 1802 h 1873"/>
                  <a:gd name="T58" fmla="*/ 340 w 1006"/>
                  <a:gd name="T59" fmla="*/ 1745 h 1873"/>
                  <a:gd name="T60" fmla="*/ 354 w 1006"/>
                  <a:gd name="T61" fmla="*/ 1688 h 1873"/>
                  <a:gd name="T62" fmla="*/ 368 w 1006"/>
                  <a:gd name="T63" fmla="*/ 1617 h 1873"/>
                  <a:gd name="T64" fmla="*/ 340 w 1006"/>
                  <a:gd name="T65" fmla="*/ 1546 h 1873"/>
                  <a:gd name="T66" fmla="*/ 312 w 1006"/>
                  <a:gd name="T67" fmla="*/ 1475 h 1873"/>
                  <a:gd name="T68" fmla="*/ 269 w 1006"/>
                  <a:gd name="T69" fmla="*/ 1405 h 1873"/>
                  <a:gd name="T70" fmla="*/ 226 w 1006"/>
                  <a:gd name="T71" fmla="*/ 1334 h 1873"/>
                  <a:gd name="T72" fmla="*/ 198 w 1006"/>
                  <a:gd name="T73" fmla="*/ 1291 h 1873"/>
                  <a:gd name="T74" fmla="*/ 184 w 1006"/>
                  <a:gd name="T75" fmla="*/ 1234 h 1873"/>
                  <a:gd name="T76" fmla="*/ 170 w 1006"/>
                  <a:gd name="T77" fmla="*/ 1178 h 1873"/>
                  <a:gd name="T78" fmla="*/ 198 w 1006"/>
                  <a:gd name="T79" fmla="*/ 1121 h 1873"/>
                  <a:gd name="T80" fmla="*/ 226 w 1006"/>
                  <a:gd name="T81" fmla="*/ 1064 h 1873"/>
                  <a:gd name="T82" fmla="*/ 297 w 1006"/>
                  <a:gd name="T83" fmla="*/ 993 h 1873"/>
                  <a:gd name="T84" fmla="*/ 312 w 1006"/>
                  <a:gd name="T85" fmla="*/ 894 h 1873"/>
                  <a:gd name="T86" fmla="*/ 312 w 1006"/>
                  <a:gd name="T87" fmla="*/ 795 h 1873"/>
                  <a:gd name="T88" fmla="*/ 283 w 1006"/>
                  <a:gd name="T89" fmla="*/ 752 h 1873"/>
                  <a:gd name="T90" fmla="*/ 226 w 1006"/>
                  <a:gd name="T91" fmla="*/ 653 h 1873"/>
                  <a:gd name="T92" fmla="*/ 127 w 1006"/>
                  <a:gd name="T93" fmla="*/ 610 h 1873"/>
                  <a:gd name="T94" fmla="*/ 85 w 1006"/>
                  <a:gd name="T95" fmla="*/ 582 h 1873"/>
                  <a:gd name="T96" fmla="*/ 42 w 1006"/>
                  <a:gd name="T97" fmla="*/ 539 h 1873"/>
                  <a:gd name="T98" fmla="*/ 184 w 1006"/>
                  <a:gd name="T99" fmla="*/ 270 h 1873"/>
                  <a:gd name="T100" fmla="*/ 255 w 1006"/>
                  <a:gd name="T101" fmla="*/ 156 h 1873"/>
                  <a:gd name="T102" fmla="*/ 312 w 1006"/>
                  <a:gd name="T103" fmla="*/ 85 h 1873"/>
                  <a:gd name="T104" fmla="*/ 368 w 1006"/>
                  <a:gd name="T105" fmla="*/ 43 h 1873"/>
                  <a:gd name="T106" fmla="*/ 453 w 1006"/>
                  <a:gd name="T107" fmla="*/ 0 h 1873"/>
                  <a:gd name="T108" fmla="*/ 510 w 1006"/>
                  <a:gd name="T109" fmla="*/ 128 h 1873"/>
                  <a:gd name="T110" fmla="*/ 553 w 1006"/>
                  <a:gd name="T111" fmla="*/ 199 h 1873"/>
                  <a:gd name="T112" fmla="*/ 595 w 1006"/>
                  <a:gd name="T113" fmla="*/ 327 h 1873"/>
                  <a:gd name="T114" fmla="*/ 624 w 1006"/>
                  <a:gd name="T115" fmla="*/ 383 h 1873"/>
                  <a:gd name="T116" fmla="*/ 666 w 1006"/>
                  <a:gd name="T117" fmla="*/ 454 h 1873"/>
                  <a:gd name="T118" fmla="*/ 680 w 1006"/>
                  <a:gd name="T119" fmla="*/ 497 h 1873"/>
                  <a:gd name="T120" fmla="*/ 709 w 1006"/>
                  <a:gd name="T121" fmla="*/ 539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blipFill dpi="0" rotWithShape="0">
                <a:blip r:embed="rId2" cstate="print"/>
                <a:srcRect/>
                <a:tile tx="0" ty="0" sx="100000" sy="100000" flip="none" algn="tl"/>
              </a:blipFill>
              <a:ln w="0">
                <a:solidFill>
                  <a:srgbClr val="333333"/>
                </a:solidFill>
                <a:round/>
                <a:headEnd/>
                <a:tailEnd/>
              </a:ln>
            </p:spPr>
            <p:txBody>
              <a:bodyPr/>
              <a:lstStyle/>
              <a:p>
                <a:endParaRPr lang="ja-JP" altLang="en-US"/>
              </a:p>
            </p:txBody>
          </p:sp>
          <p:sp>
            <p:nvSpPr>
              <p:cNvPr id="189" name="Freeform 42"/>
              <p:cNvSpPr>
                <a:spLocks/>
              </p:cNvSpPr>
              <p:nvPr/>
            </p:nvSpPr>
            <p:spPr bwMode="auto">
              <a:xfrm>
                <a:off x="4638" y="5489"/>
                <a:ext cx="1248" cy="2454"/>
              </a:xfrm>
              <a:custGeom>
                <a:avLst/>
                <a:gdLst>
                  <a:gd name="T0" fmla="*/ 836 w 1248"/>
                  <a:gd name="T1" fmla="*/ 156 h 2454"/>
                  <a:gd name="T2" fmla="*/ 950 w 1248"/>
                  <a:gd name="T3" fmla="*/ 142 h 2454"/>
                  <a:gd name="T4" fmla="*/ 1148 w 1248"/>
                  <a:gd name="T5" fmla="*/ 185 h 2454"/>
                  <a:gd name="T6" fmla="*/ 1148 w 1248"/>
                  <a:gd name="T7" fmla="*/ 213 h 2454"/>
                  <a:gd name="T8" fmla="*/ 1162 w 1248"/>
                  <a:gd name="T9" fmla="*/ 284 h 2454"/>
                  <a:gd name="T10" fmla="*/ 1233 w 1248"/>
                  <a:gd name="T11" fmla="*/ 355 h 2454"/>
                  <a:gd name="T12" fmla="*/ 1106 w 1248"/>
                  <a:gd name="T13" fmla="*/ 681 h 2454"/>
                  <a:gd name="T14" fmla="*/ 992 w 1248"/>
                  <a:gd name="T15" fmla="*/ 1008 h 2454"/>
                  <a:gd name="T16" fmla="*/ 992 w 1248"/>
                  <a:gd name="T17" fmla="*/ 1277 h 2454"/>
                  <a:gd name="T18" fmla="*/ 992 w 1248"/>
                  <a:gd name="T19" fmla="*/ 1362 h 2454"/>
                  <a:gd name="T20" fmla="*/ 992 w 1248"/>
                  <a:gd name="T21" fmla="*/ 1476 h 2454"/>
                  <a:gd name="T22" fmla="*/ 1120 w 1248"/>
                  <a:gd name="T23" fmla="*/ 1561 h 2454"/>
                  <a:gd name="T24" fmla="*/ 1120 w 1248"/>
                  <a:gd name="T25" fmla="*/ 1646 h 2454"/>
                  <a:gd name="T26" fmla="*/ 1120 w 1248"/>
                  <a:gd name="T27" fmla="*/ 1802 h 2454"/>
                  <a:gd name="T28" fmla="*/ 1106 w 1248"/>
                  <a:gd name="T29" fmla="*/ 1915 h 2454"/>
                  <a:gd name="T30" fmla="*/ 1106 w 1248"/>
                  <a:gd name="T31" fmla="*/ 1972 h 2454"/>
                  <a:gd name="T32" fmla="*/ 1106 w 1248"/>
                  <a:gd name="T33" fmla="*/ 2000 h 2454"/>
                  <a:gd name="T34" fmla="*/ 992 w 1248"/>
                  <a:gd name="T35" fmla="*/ 2000 h 2454"/>
                  <a:gd name="T36" fmla="*/ 893 w 1248"/>
                  <a:gd name="T37" fmla="*/ 2015 h 2454"/>
                  <a:gd name="T38" fmla="*/ 780 w 1248"/>
                  <a:gd name="T39" fmla="*/ 2015 h 2454"/>
                  <a:gd name="T40" fmla="*/ 680 w 1248"/>
                  <a:gd name="T41" fmla="*/ 2029 h 2454"/>
                  <a:gd name="T42" fmla="*/ 638 w 1248"/>
                  <a:gd name="T43" fmla="*/ 2128 h 2454"/>
                  <a:gd name="T44" fmla="*/ 638 w 1248"/>
                  <a:gd name="T45" fmla="*/ 2185 h 2454"/>
                  <a:gd name="T46" fmla="*/ 595 w 1248"/>
                  <a:gd name="T47" fmla="*/ 2227 h 2454"/>
                  <a:gd name="T48" fmla="*/ 595 w 1248"/>
                  <a:gd name="T49" fmla="*/ 2270 h 2454"/>
                  <a:gd name="T50" fmla="*/ 609 w 1248"/>
                  <a:gd name="T51" fmla="*/ 2312 h 2454"/>
                  <a:gd name="T52" fmla="*/ 609 w 1248"/>
                  <a:gd name="T53" fmla="*/ 2355 h 2454"/>
                  <a:gd name="T54" fmla="*/ 624 w 1248"/>
                  <a:gd name="T55" fmla="*/ 2412 h 2454"/>
                  <a:gd name="T56" fmla="*/ 609 w 1248"/>
                  <a:gd name="T57" fmla="*/ 2412 h 2454"/>
                  <a:gd name="T58" fmla="*/ 609 w 1248"/>
                  <a:gd name="T59" fmla="*/ 2327 h 2454"/>
                  <a:gd name="T60" fmla="*/ 595 w 1248"/>
                  <a:gd name="T61" fmla="*/ 2242 h 2454"/>
                  <a:gd name="T62" fmla="*/ 567 w 1248"/>
                  <a:gd name="T63" fmla="*/ 2213 h 2454"/>
                  <a:gd name="T64" fmla="*/ 524 w 1248"/>
                  <a:gd name="T65" fmla="*/ 2199 h 2454"/>
                  <a:gd name="T66" fmla="*/ 468 w 1248"/>
                  <a:gd name="T67" fmla="*/ 2199 h 2454"/>
                  <a:gd name="T68" fmla="*/ 397 w 1248"/>
                  <a:gd name="T69" fmla="*/ 2171 h 2454"/>
                  <a:gd name="T70" fmla="*/ 326 w 1248"/>
                  <a:gd name="T71" fmla="*/ 2171 h 2454"/>
                  <a:gd name="T72" fmla="*/ 326 w 1248"/>
                  <a:gd name="T73" fmla="*/ 2142 h 2454"/>
                  <a:gd name="T74" fmla="*/ 326 w 1248"/>
                  <a:gd name="T75" fmla="*/ 2100 h 2454"/>
                  <a:gd name="T76" fmla="*/ 326 w 1248"/>
                  <a:gd name="T77" fmla="*/ 2057 h 2454"/>
                  <a:gd name="T78" fmla="*/ 340 w 1248"/>
                  <a:gd name="T79" fmla="*/ 2029 h 2454"/>
                  <a:gd name="T80" fmla="*/ 340 w 1248"/>
                  <a:gd name="T81" fmla="*/ 1944 h 2454"/>
                  <a:gd name="T82" fmla="*/ 326 w 1248"/>
                  <a:gd name="T83" fmla="*/ 1873 h 2454"/>
                  <a:gd name="T84" fmla="*/ 340 w 1248"/>
                  <a:gd name="T85" fmla="*/ 1759 h 2454"/>
                  <a:gd name="T86" fmla="*/ 340 w 1248"/>
                  <a:gd name="T87" fmla="*/ 1717 h 2454"/>
                  <a:gd name="T88" fmla="*/ 340 w 1248"/>
                  <a:gd name="T89" fmla="*/ 1660 h 2454"/>
                  <a:gd name="T90" fmla="*/ 340 w 1248"/>
                  <a:gd name="T91" fmla="*/ 1617 h 2454"/>
                  <a:gd name="T92" fmla="*/ 354 w 1248"/>
                  <a:gd name="T93" fmla="*/ 1589 h 2454"/>
                  <a:gd name="T94" fmla="*/ 241 w 1248"/>
                  <a:gd name="T95" fmla="*/ 1561 h 2454"/>
                  <a:gd name="T96" fmla="*/ 14 w 1248"/>
                  <a:gd name="T97" fmla="*/ 1518 h 2454"/>
                  <a:gd name="T98" fmla="*/ 56 w 1248"/>
                  <a:gd name="T99" fmla="*/ 1305 h 2454"/>
                  <a:gd name="T100" fmla="*/ 113 w 1248"/>
                  <a:gd name="T101" fmla="*/ 1206 h 2454"/>
                  <a:gd name="T102" fmla="*/ 141 w 1248"/>
                  <a:gd name="T103" fmla="*/ 1135 h 2454"/>
                  <a:gd name="T104" fmla="*/ 212 w 1248"/>
                  <a:gd name="T105" fmla="*/ 965 h 2454"/>
                  <a:gd name="T106" fmla="*/ 312 w 1248"/>
                  <a:gd name="T107" fmla="*/ 738 h 2454"/>
                  <a:gd name="T108" fmla="*/ 354 w 1248"/>
                  <a:gd name="T109" fmla="*/ 610 h 2454"/>
                  <a:gd name="T110" fmla="*/ 368 w 1248"/>
                  <a:gd name="T111" fmla="*/ 539 h 2454"/>
                  <a:gd name="T112" fmla="*/ 382 w 1248"/>
                  <a:gd name="T113" fmla="*/ 341 h 2454"/>
                  <a:gd name="T114" fmla="*/ 524 w 1248"/>
                  <a:gd name="T115" fmla="*/ 128 h 2454"/>
                  <a:gd name="T116" fmla="*/ 624 w 1248"/>
                  <a:gd name="T117" fmla="*/ 57 h 2454"/>
                  <a:gd name="T118" fmla="*/ 723 w 1248"/>
                  <a:gd name="T119" fmla="*/ 142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pattFill prst="pct20">
                <a:fgClr>
                  <a:srgbClr val="FF0000"/>
                </a:fgClr>
                <a:bgClr>
                  <a:srgbClr val="FFFFFF"/>
                </a:bgClr>
              </a:pattFill>
              <a:ln w="9525">
                <a:solidFill>
                  <a:srgbClr val="333333"/>
                </a:solidFill>
                <a:round/>
                <a:headEnd/>
                <a:tailEnd/>
              </a:ln>
            </p:spPr>
            <p:txBody>
              <a:bodyPr/>
              <a:lstStyle/>
              <a:p>
                <a:endParaRPr lang="ja-JP" altLang="en-US"/>
              </a:p>
            </p:txBody>
          </p:sp>
          <p:sp>
            <p:nvSpPr>
              <p:cNvPr id="190" name="Freeform 41"/>
              <p:cNvSpPr>
                <a:spLocks/>
              </p:cNvSpPr>
              <p:nvPr/>
            </p:nvSpPr>
            <p:spPr bwMode="auto">
              <a:xfrm>
                <a:off x="5262" y="3773"/>
                <a:ext cx="1205" cy="832"/>
              </a:xfrm>
              <a:custGeom>
                <a:avLst/>
                <a:gdLst>
                  <a:gd name="T0" fmla="*/ 723 w 1205"/>
                  <a:gd name="T1" fmla="*/ 95 h 865"/>
                  <a:gd name="T2" fmla="*/ 751 w 1205"/>
                  <a:gd name="T3" fmla="*/ 108 h 865"/>
                  <a:gd name="T4" fmla="*/ 822 w 1205"/>
                  <a:gd name="T5" fmla="*/ 108 h 865"/>
                  <a:gd name="T6" fmla="*/ 865 w 1205"/>
                  <a:gd name="T7" fmla="*/ 119 h 865"/>
                  <a:gd name="T8" fmla="*/ 936 w 1205"/>
                  <a:gd name="T9" fmla="*/ 142 h 865"/>
                  <a:gd name="T10" fmla="*/ 1021 w 1205"/>
                  <a:gd name="T11" fmla="*/ 166 h 865"/>
                  <a:gd name="T12" fmla="*/ 1205 w 1205"/>
                  <a:gd name="T13" fmla="*/ 214 h 865"/>
                  <a:gd name="T14" fmla="*/ 1191 w 1205"/>
                  <a:gd name="T15" fmla="*/ 262 h 865"/>
                  <a:gd name="T16" fmla="*/ 1205 w 1205"/>
                  <a:gd name="T17" fmla="*/ 274 h 865"/>
                  <a:gd name="T18" fmla="*/ 1205 w 1205"/>
                  <a:gd name="T19" fmla="*/ 298 h 865"/>
                  <a:gd name="T20" fmla="*/ 1191 w 1205"/>
                  <a:gd name="T21" fmla="*/ 334 h 865"/>
                  <a:gd name="T22" fmla="*/ 1177 w 1205"/>
                  <a:gd name="T23" fmla="*/ 369 h 865"/>
                  <a:gd name="T24" fmla="*/ 1163 w 1205"/>
                  <a:gd name="T25" fmla="*/ 405 h 865"/>
                  <a:gd name="T26" fmla="*/ 1163 w 1205"/>
                  <a:gd name="T27" fmla="*/ 476 h 865"/>
                  <a:gd name="T28" fmla="*/ 1163 w 1205"/>
                  <a:gd name="T29" fmla="*/ 512 h 865"/>
                  <a:gd name="T30" fmla="*/ 1148 w 1205"/>
                  <a:gd name="T31" fmla="*/ 536 h 865"/>
                  <a:gd name="T32" fmla="*/ 1134 w 1205"/>
                  <a:gd name="T33" fmla="*/ 584 h 865"/>
                  <a:gd name="T34" fmla="*/ 992 w 1205"/>
                  <a:gd name="T35" fmla="*/ 631 h 865"/>
                  <a:gd name="T36" fmla="*/ 950 w 1205"/>
                  <a:gd name="T37" fmla="*/ 726 h 865"/>
                  <a:gd name="T38" fmla="*/ 921 w 1205"/>
                  <a:gd name="T39" fmla="*/ 715 h 865"/>
                  <a:gd name="T40" fmla="*/ 893 w 1205"/>
                  <a:gd name="T41" fmla="*/ 715 h 865"/>
                  <a:gd name="T42" fmla="*/ 851 w 1205"/>
                  <a:gd name="T43" fmla="*/ 715 h 865"/>
                  <a:gd name="T44" fmla="*/ 822 w 1205"/>
                  <a:gd name="T45" fmla="*/ 715 h 865"/>
                  <a:gd name="T46" fmla="*/ 765 w 1205"/>
                  <a:gd name="T47" fmla="*/ 703 h 865"/>
                  <a:gd name="T48" fmla="*/ 737 w 1205"/>
                  <a:gd name="T49" fmla="*/ 703 h 865"/>
                  <a:gd name="T50" fmla="*/ 723 w 1205"/>
                  <a:gd name="T51" fmla="*/ 703 h 865"/>
                  <a:gd name="T52" fmla="*/ 680 w 1205"/>
                  <a:gd name="T53" fmla="*/ 703 h 865"/>
                  <a:gd name="T54" fmla="*/ 652 w 1205"/>
                  <a:gd name="T55" fmla="*/ 691 h 865"/>
                  <a:gd name="T56" fmla="*/ 581 w 1205"/>
                  <a:gd name="T57" fmla="*/ 691 h 865"/>
                  <a:gd name="T58" fmla="*/ 496 w 1205"/>
                  <a:gd name="T59" fmla="*/ 678 h 865"/>
                  <a:gd name="T60" fmla="*/ 468 w 1205"/>
                  <a:gd name="T61" fmla="*/ 678 h 865"/>
                  <a:gd name="T62" fmla="*/ 425 w 1205"/>
                  <a:gd name="T63" fmla="*/ 678 h 865"/>
                  <a:gd name="T64" fmla="*/ 397 w 1205"/>
                  <a:gd name="T65" fmla="*/ 678 h 865"/>
                  <a:gd name="T66" fmla="*/ 312 w 1205"/>
                  <a:gd name="T67" fmla="*/ 667 h 865"/>
                  <a:gd name="T68" fmla="*/ 283 w 1205"/>
                  <a:gd name="T69" fmla="*/ 667 h 865"/>
                  <a:gd name="T70" fmla="*/ 198 w 1205"/>
                  <a:gd name="T71" fmla="*/ 678 h 865"/>
                  <a:gd name="T72" fmla="*/ 113 w 1205"/>
                  <a:gd name="T73" fmla="*/ 678 h 865"/>
                  <a:gd name="T74" fmla="*/ 85 w 1205"/>
                  <a:gd name="T75" fmla="*/ 678 h 865"/>
                  <a:gd name="T76" fmla="*/ 70 w 1205"/>
                  <a:gd name="T77" fmla="*/ 678 h 865"/>
                  <a:gd name="T78" fmla="*/ 42 w 1205"/>
                  <a:gd name="T79" fmla="*/ 678 h 865"/>
                  <a:gd name="T80" fmla="*/ 14 w 1205"/>
                  <a:gd name="T81" fmla="*/ 678 h 865"/>
                  <a:gd name="T82" fmla="*/ 0 w 1205"/>
                  <a:gd name="T83" fmla="*/ 655 h 865"/>
                  <a:gd name="T84" fmla="*/ 28 w 1205"/>
                  <a:gd name="T85" fmla="*/ 607 h 865"/>
                  <a:gd name="T86" fmla="*/ 85 w 1205"/>
                  <a:gd name="T87" fmla="*/ 441 h 865"/>
                  <a:gd name="T88" fmla="*/ 99 w 1205"/>
                  <a:gd name="T89" fmla="*/ 381 h 865"/>
                  <a:gd name="T90" fmla="*/ 113 w 1205"/>
                  <a:gd name="T91" fmla="*/ 345 h 865"/>
                  <a:gd name="T92" fmla="*/ 141 w 1205"/>
                  <a:gd name="T93" fmla="*/ 239 h 865"/>
                  <a:gd name="T94" fmla="*/ 141 w 1205"/>
                  <a:gd name="T95" fmla="*/ 202 h 865"/>
                  <a:gd name="T96" fmla="*/ 141 w 1205"/>
                  <a:gd name="T97" fmla="*/ 166 h 865"/>
                  <a:gd name="T98" fmla="*/ 141 w 1205"/>
                  <a:gd name="T99" fmla="*/ 142 h 865"/>
                  <a:gd name="T100" fmla="*/ 141 w 1205"/>
                  <a:gd name="T101" fmla="*/ 95 h 865"/>
                  <a:gd name="T102" fmla="*/ 269 w 1205"/>
                  <a:gd name="T103" fmla="*/ 83 h 865"/>
                  <a:gd name="T104" fmla="*/ 354 w 1205"/>
                  <a:gd name="T105" fmla="*/ 83 h 865"/>
                  <a:gd name="T106" fmla="*/ 368 w 1205"/>
                  <a:gd name="T107" fmla="*/ 60 h 865"/>
                  <a:gd name="T108" fmla="*/ 368 w 1205"/>
                  <a:gd name="T109" fmla="*/ 13 h 865"/>
                  <a:gd name="T110" fmla="*/ 581 w 1205"/>
                  <a:gd name="T111" fmla="*/ 83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pattFill prst="dotGrid">
                <a:fgClr>
                  <a:srgbClr val="009900"/>
                </a:fgClr>
                <a:bgClr>
                  <a:srgbClr val="F2FFE5"/>
                </a:bgClr>
              </a:pattFill>
              <a:ln w="9525">
                <a:solidFill>
                  <a:srgbClr val="333333"/>
                </a:solidFill>
                <a:round/>
                <a:headEnd/>
                <a:tailEnd/>
              </a:ln>
            </p:spPr>
            <p:txBody>
              <a:bodyPr/>
              <a:lstStyle/>
              <a:p>
                <a:endParaRPr lang="ja-JP" altLang="en-US"/>
              </a:p>
            </p:txBody>
          </p:sp>
          <p:sp>
            <p:nvSpPr>
              <p:cNvPr id="191" name="Freeform 40"/>
              <p:cNvSpPr>
                <a:spLocks/>
              </p:cNvSpPr>
              <p:nvPr/>
            </p:nvSpPr>
            <p:spPr bwMode="auto">
              <a:xfrm>
                <a:off x="4240" y="140"/>
                <a:ext cx="2128" cy="2156"/>
              </a:xfrm>
              <a:custGeom>
                <a:avLst/>
                <a:gdLst>
                  <a:gd name="T0" fmla="*/ 1731 w 2128"/>
                  <a:gd name="T1" fmla="*/ 14 h 2156"/>
                  <a:gd name="T2" fmla="*/ 1787 w 2128"/>
                  <a:gd name="T3" fmla="*/ 71 h 2156"/>
                  <a:gd name="T4" fmla="*/ 1802 w 2128"/>
                  <a:gd name="T5" fmla="*/ 142 h 2156"/>
                  <a:gd name="T6" fmla="*/ 1802 w 2128"/>
                  <a:gd name="T7" fmla="*/ 213 h 2156"/>
                  <a:gd name="T8" fmla="*/ 1787 w 2128"/>
                  <a:gd name="T9" fmla="*/ 270 h 2156"/>
                  <a:gd name="T10" fmla="*/ 1773 w 2128"/>
                  <a:gd name="T11" fmla="*/ 369 h 2156"/>
                  <a:gd name="T12" fmla="*/ 1787 w 2128"/>
                  <a:gd name="T13" fmla="*/ 482 h 2156"/>
                  <a:gd name="T14" fmla="*/ 1958 w 2128"/>
                  <a:gd name="T15" fmla="*/ 553 h 2156"/>
                  <a:gd name="T16" fmla="*/ 1887 w 2128"/>
                  <a:gd name="T17" fmla="*/ 567 h 2156"/>
                  <a:gd name="T18" fmla="*/ 1943 w 2128"/>
                  <a:gd name="T19" fmla="*/ 596 h 2156"/>
                  <a:gd name="T20" fmla="*/ 1986 w 2128"/>
                  <a:gd name="T21" fmla="*/ 553 h 2156"/>
                  <a:gd name="T22" fmla="*/ 2071 w 2128"/>
                  <a:gd name="T23" fmla="*/ 582 h 2156"/>
                  <a:gd name="T24" fmla="*/ 2043 w 2128"/>
                  <a:gd name="T25" fmla="*/ 738 h 2156"/>
                  <a:gd name="T26" fmla="*/ 1986 w 2128"/>
                  <a:gd name="T27" fmla="*/ 908 h 2156"/>
                  <a:gd name="T28" fmla="*/ 1958 w 2128"/>
                  <a:gd name="T29" fmla="*/ 1106 h 2156"/>
                  <a:gd name="T30" fmla="*/ 1929 w 2128"/>
                  <a:gd name="T31" fmla="*/ 1291 h 2156"/>
                  <a:gd name="T32" fmla="*/ 1802 w 2128"/>
                  <a:gd name="T33" fmla="*/ 1418 h 2156"/>
                  <a:gd name="T34" fmla="*/ 1646 w 2128"/>
                  <a:gd name="T35" fmla="*/ 1504 h 2156"/>
                  <a:gd name="T36" fmla="*/ 1447 w 2128"/>
                  <a:gd name="T37" fmla="*/ 1560 h 2156"/>
                  <a:gd name="T38" fmla="*/ 1291 w 2128"/>
                  <a:gd name="T39" fmla="*/ 1574 h 2156"/>
                  <a:gd name="T40" fmla="*/ 1163 w 2128"/>
                  <a:gd name="T41" fmla="*/ 1574 h 2156"/>
                  <a:gd name="T42" fmla="*/ 965 w 2128"/>
                  <a:gd name="T43" fmla="*/ 1546 h 2156"/>
                  <a:gd name="T44" fmla="*/ 851 w 2128"/>
                  <a:gd name="T45" fmla="*/ 1560 h 2156"/>
                  <a:gd name="T46" fmla="*/ 752 w 2128"/>
                  <a:gd name="T47" fmla="*/ 1617 h 2156"/>
                  <a:gd name="T48" fmla="*/ 667 w 2128"/>
                  <a:gd name="T49" fmla="*/ 1688 h 2156"/>
                  <a:gd name="T50" fmla="*/ 582 w 2128"/>
                  <a:gd name="T51" fmla="*/ 1830 h 2156"/>
                  <a:gd name="T52" fmla="*/ 57 w 2128"/>
                  <a:gd name="T53" fmla="*/ 2156 h 2156"/>
                  <a:gd name="T54" fmla="*/ 43 w 2128"/>
                  <a:gd name="T55" fmla="*/ 1901 h 2156"/>
                  <a:gd name="T56" fmla="*/ 29 w 2128"/>
                  <a:gd name="T57" fmla="*/ 1844 h 2156"/>
                  <a:gd name="T58" fmla="*/ 0 w 2128"/>
                  <a:gd name="T59" fmla="*/ 1731 h 2156"/>
                  <a:gd name="T60" fmla="*/ 0 w 2128"/>
                  <a:gd name="T61" fmla="*/ 1617 h 2156"/>
                  <a:gd name="T62" fmla="*/ 15 w 2128"/>
                  <a:gd name="T63" fmla="*/ 1518 h 2156"/>
                  <a:gd name="T64" fmla="*/ 29 w 2128"/>
                  <a:gd name="T65" fmla="*/ 1475 h 2156"/>
                  <a:gd name="T66" fmla="*/ 57 w 2128"/>
                  <a:gd name="T67" fmla="*/ 1390 h 2156"/>
                  <a:gd name="T68" fmla="*/ 128 w 2128"/>
                  <a:gd name="T69" fmla="*/ 1248 h 2156"/>
                  <a:gd name="T70" fmla="*/ 128 w 2128"/>
                  <a:gd name="T71" fmla="*/ 1206 h 2156"/>
                  <a:gd name="T72" fmla="*/ 142 w 2128"/>
                  <a:gd name="T73" fmla="*/ 1149 h 2156"/>
                  <a:gd name="T74" fmla="*/ 156 w 2128"/>
                  <a:gd name="T75" fmla="*/ 1106 h 2156"/>
                  <a:gd name="T76" fmla="*/ 227 w 2128"/>
                  <a:gd name="T77" fmla="*/ 1064 h 2156"/>
                  <a:gd name="T78" fmla="*/ 369 w 2128"/>
                  <a:gd name="T79" fmla="*/ 950 h 2156"/>
                  <a:gd name="T80" fmla="*/ 511 w 2128"/>
                  <a:gd name="T81" fmla="*/ 851 h 2156"/>
                  <a:gd name="T82" fmla="*/ 624 w 2128"/>
                  <a:gd name="T83" fmla="*/ 851 h 2156"/>
                  <a:gd name="T84" fmla="*/ 681 w 2128"/>
                  <a:gd name="T85" fmla="*/ 865 h 2156"/>
                  <a:gd name="T86" fmla="*/ 752 w 2128"/>
                  <a:gd name="T87" fmla="*/ 879 h 2156"/>
                  <a:gd name="T88" fmla="*/ 809 w 2128"/>
                  <a:gd name="T89" fmla="*/ 908 h 2156"/>
                  <a:gd name="T90" fmla="*/ 866 w 2128"/>
                  <a:gd name="T91" fmla="*/ 908 h 2156"/>
                  <a:gd name="T92" fmla="*/ 951 w 2128"/>
                  <a:gd name="T93" fmla="*/ 879 h 2156"/>
                  <a:gd name="T94" fmla="*/ 993 w 2128"/>
                  <a:gd name="T95" fmla="*/ 851 h 2156"/>
                  <a:gd name="T96" fmla="*/ 1022 w 2128"/>
                  <a:gd name="T97" fmla="*/ 794 h 2156"/>
                  <a:gd name="T98" fmla="*/ 1064 w 2128"/>
                  <a:gd name="T99" fmla="*/ 766 h 2156"/>
                  <a:gd name="T100" fmla="*/ 1092 w 2128"/>
                  <a:gd name="T101" fmla="*/ 709 h 2156"/>
                  <a:gd name="T102" fmla="*/ 979 w 2128"/>
                  <a:gd name="T103" fmla="*/ 638 h 2156"/>
                  <a:gd name="T104" fmla="*/ 1064 w 2128"/>
                  <a:gd name="T105" fmla="*/ 539 h 2156"/>
                  <a:gd name="T106" fmla="*/ 1107 w 2128"/>
                  <a:gd name="T107" fmla="*/ 426 h 2156"/>
                  <a:gd name="T108" fmla="*/ 1192 w 2128"/>
                  <a:gd name="T109" fmla="*/ 383 h 2156"/>
                  <a:gd name="T110" fmla="*/ 1348 w 2128"/>
                  <a:gd name="T111" fmla="*/ 340 h 2156"/>
                  <a:gd name="T112" fmla="*/ 1404 w 2128"/>
                  <a:gd name="T113" fmla="*/ 284 h 2156"/>
                  <a:gd name="T114" fmla="*/ 1447 w 2128"/>
                  <a:gd name="T115" fmla="*/ 156 h 2156"/>
                  <a:gd name="T116" fmla="*/ 1518 w 2128"/>
                  <a:gd name="T117" fmla="*/ 57 h 2156"/>
                  <a:gd name="T118" fmla="*/ 1617 w 2128"/>
                  <a:gd name="T119" fmla="*/ 14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blipFill dpi="0" rotWithShape="0">
                <a:blip r:embed="rId3" cstate="print"/>
                <a:srcRect/>
                <a:tile tx="0" ty="0" sx="100000" sy="100000" flip="none" algn="tl"/>
              </a:blipFill>
              <a:ln w="9525">
                <a:solidFill>
                  <a:srgbClr val="333333"/>
                </a:solidFill>
                <a:round/>
                <a:headEnd/>
                <a:tailEnd/>
              </a:ln>
            </p:spPr>
            <p:txBody>
              <a:bodyPr/>
              <a:lstStyle/>
              <a:p>
                <a:endParaRPr lang="ja-JP" altLang="en-US"/>
              </a:p>
            </p:txBody>
          </p:sp>
          <p:sp>
            <p:nvSpPr>
              <p:cNvPr id="192" name="Freeform 39"/>
              <p:cNvSpPr>
                <a:spLocks/>
              </p:cNvSpPr>
              <p:nvPr/>
            </p:nvSpPr>
            <p:spPr bwMode="auto">
              <a:xfrm>
                <a:off x="2779" y="2823"/>
                <a:ext cx="1065" cy="1148"/>
              </a:xfrm>
              <a:custGeom>
                <a:avLst/>
                <a:gdLst>
                  <a:gd name="T0" fmla="*/ 610 w 1063"/>
                  <a:gd name="T1" fmla="*/ 212 h 1149"/>
                  <a:gd name="T2" fmla="*/ 638 w 1063"/>
                  <a:gd name="T3" fmla="*/ 227 h 1149"/>
                  <a:gd name="T4" fmla="*/ 652 w 1063"/>
                  <a:gd name="T5" fmla="*/ 241 h 1149"/>
                  <a:gd name="T6" fmla="*/ 766 w 1063"/>
                  <a:gd name="T7" fmla="*/ 297 h 1149"/>
                  <a:gd name="T8" fmla="*/ 822 w 1063"/>
                  <a:gd name="T9" fmla="*/ 283 h 1149"/>
                  <a:gd name="T10" fmla="*/ 893 w 1063"/>
                  <a:gd name="T11" fmla="*/ 241 h 1149"/>
                  <a:gd name="T12" fmla="*/ 950 w 1063"/>
                  <a:gd name="T13" fmla="*/ 198 h 1149"/>
                  <a:gd name="T14" fmla="*/ 1049 w 1063"/>
                  <a:gd name="T15" fmla="*/ 184 h 1149"/>
                  <a:gd name="T16" fmla="*/ 1049 w 1063"/>
                  <a:gd name="T17" fmla="*/ 198 h 1149"/>
                  <a:gd name="T18" fmla="*/ 1035 w 1063"/>
                  <a:gd name="T19" fmla="*/ 241 h 1149"/>
                  <a:gd name="T20" fmla="*/ 1021 w 1063"/>
                  <a:gd name="T21" fmla="*/ 283 h 1149"/>
                  <a:gd name="T22" fmla="*/ 1007 w 1063"/>
                  <a:gd name="T23" fmla="*/ 297 h 1149"/>
                  <a:gd name="T24" fmla="*/ 1007 w 1063"/>
                  <a:gd name="T25" fmla="*/ 340 h 1149"/>
                  <a:gd name="T26" fmla="*/ 1007 w 1063"/>
                  <a:gd name="T27" fmla="*/ 368 h 1149"/>
                  <a:gd name="T28" fmla="*/ 1021 w 1063"/>
                  <a:gd name="T29" fmla="*/ 397 h 1149"/>
                  <a:gd name="T30" fmla="*/ 1049 w 1063"/>
                  <a:gd name="T31" fmla="*/ 524 h 1149"/>
                  <a:gd name="T32" fmla="*/ 1063 w 1063"/>
                  <a:gd name="T33" fmla="*/ 567 h 1149"/>
                  <a:gd name="T34" fmla="*/ 1021 w 1063"/>
                  <a:gd name="T35" fmla="*/ 581 h 1149"/>
                  <a:gd name="T36" fmla="*/ 978 w 1063"/>
                  <a:gd name="T37" fmla="*/ 610 h 1149"/>
                  <a:gd name="T38" fmla="*/ 964 w 1063"/>
                  <a:gd name="T39" fmla="*/ 624 h 1149"/>
                  <a:gd name="T40" fmla="*/ 922 w 1063"/>
                  <a:gd name="T41" fmla="*/ 652 h 1149"/>
                  <a:gd name="T42" fmla="*/ 879 w 1063"/>
                  <a:gd name="T43" fmla="*/ 695 h 1149"/>
                  <a:gd name="T44" fmla="*/ 780 w 1063"/>
                  <a:gd name="T45" fmla="*/ 808 h 1149"/>
                  <a:gd name="T46" fmla="*/ 737 w 1063"/>
                  <a:gd name="T47" fmla="*/ 879 h 1149"/>
                  <a:gd name="T48" fmla="*/ 709 w 1063"/>
                  <a:gd name="T49" fmla="*/ 922 h 1149"/>
                  <a:gd name="T50" fmla="*/ 496 w 1063"/>
                  <a:gd name="T51" fmla="*/ 1092 h 1149"/>
                  <a:gd name="T52" fmla="*/ 368 w 1063"/>
                  <a:gd name="T53" fmla="*/ 1149 h 1149"/>
                  <a:gd name="T54" fmla="*/ 340 w 1063"/>
                  <a:gd name="T55" fmla="*/ 1092 h 1149"/>
                  <a:gd name="T56" fmla="*/ 255 w 1063"/>
                  <a:gd name="T57" fmla="*/ 978 h 1149"/>
                  <a:gd name="T58" fmla="*/ 241 w 1063"/>
                  <a:gd name="T59" fmla="*/ 950 h 1149"/>
                  <a:gd name="T60" fmla="*/ 241 w 1063"/>
                  <a:gd name="T61" fmla="*/ 950 h 1149"/>
                  <a:gd name="T62" fmla="*/ 241 w 1063"/>
                  <a:gd name="T63" fmla="*/ 936 h 1149"/>
                  <a:gd name="T64" fmla="*/ 227 w 1063"/>
                  <a:gd name="T65" fmla="*/ 922 h 1149"/>
                  <a:gd name="T66" fmla="*/ 227 w 1063"/>
                  <a:gd name="T67" fmla="*/ 922 h 1149"/>
                  <a:gd name="T68" fmla="*/ 212 w 1063"/>
                  <a:gd name="T69" fmla="*/ 907 h 1149"/>
                  <a:gd name="T70" fmla="*/ 170 w 1063"/>
                  <a:gd name="T71" fmla="*/ 879 h 1149"/>
                  <a:gd name="T72" fmla="*/ 113 w 1063"/>
                  <a:gd name="T73" fmla="*/ 879 h 1149"/>
                  <a:gd name="T74" fmla="*/ 71 w 1063"/>
                  <a:gd name="T75" fmla="*/ 865 h 1149"/>
                  <a:gd name="T76" fmla="*/ 14 w 1063"/>
                  <a:gd name="T77" fmla="*/ 851 h 1149"/>
                  <a:gd name="T78" fmla="*/ 14 w 1063"/>
                  <a:gd name="T79" fmla="*/ 822 h 1149"/>
                  <a:gd name="T80" fmla="*/ 28 w 1063"/>
                  <a:gd name="T81" fmla="*/ 766 h 1149"/>
                  <a:gd name="T82" fmla="*/ 71 w 1063"/>
                  <a:gd name="T83" fmla="*/ 638 h 1149"/>
                  <a:gd name="T84" fmla="*/ 56 w 1063"/>
                  <a:gd name="T85" fmla="*/ 581 h 1149"/>
                  <a:gd name="T86" fmla="*/ 28 w 1063"/>
                  <a:gd name="T87" fmla="*/ 496 h 1149"/>
                  <a:gd name="T88" fmla="*/ 28 w 1063"/>
                  <a:gd name="T89" fmla="*/ 482 h 1149"/>
                  <a:gd name="T90" fmla="*/ 56 w 1063"/>
                  <a:gd name="T91" fmla="*/ 454 h 1149"/>
                  <a:gd name="T92" fmla="*/ 85 w 1063"/>
                  <a:gd name="T93" fmla="*/ 425 h 1149"/>
                  <a:gd name="T94" fmla="*/ 42 w 1063"/>
                  <a:gd name="T95" fmla="*/ 354 h 1149"/>
                  <a:gd name="T96" fmla="*/ 28 w 1063"/>
                  <a:gd name="T97" fmla="*/ 283 h 1149"/>
                  <a:gd name="T98" fmla="*/ 156 w 1063"/>
                  <a:gd name="T99" fmla="*/ 198 h 1149"/>
                  <a:gd name="T100" fmla="*/ 227 w 1063"/>
                  <a:gd name="T101" fmla="*/ 141 h 1149"/>
                  <a:gd name="T102" fmla="*/ 368 w 1063"/>
                  <a:gd name="T103" fmla="*/ 42 h 1149"/>
                  <a:gd name="T104" fmla="*/ 439 w 1063"/>
                  <a:gd name="T105" fmla="*/ 0 h 1149"/>
                  <a:gd name="T106" fmla="*/ 496 w 1063"/>
                  <a:gd name="T107" fmla="*/ 71 h 1149"/>
                  <a:gd name="T108" fmla="*/ 524 w 1063"/>
                  <a:gd name="T109" fmla="*/ 113 h 1149"/>
                  <a:gd name="T110" fmla="*/ 539 w 1063"/>
                  <a:gd name="T111" fmla="*/ 127 h 1149"/>
                  <a:gd name="T112" fmla="*/ 567 w 1063"/>
                  <a:gd name="T113" fmla="*/ 156 h 1149"/>
                  <a:gd name="T114" fmla="*/ 567 w 1063"/>
                  <a:gd name="T115" fmla="*/ 156 h 1149"/>
                  <a:gd name="T116" fmla="*/ 581 w 1063"/>
                  <a:gd name="T117" fmla="*/ 184 h 1149"/>
                  <a:gd name="T118" fmla="*/ 610 w 1063"/>
                  <a:gd name="T119" fmla="*/ 212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93" name="Freeform 38"/>
              <p:cNvSpPr>
                <a:spLocks/>
              </p:cNvSpPr>
              <p:nvPr/>
            </p:nvSpPr>
            <p:spPr bwMode="auto">
              <a:xfrm>
                <a:off x="5630" y="5490"/>
                <a:ext cx="1702" cy="2539"/>
              </a:xfrm>
              <a:custGeom>
                <a:avLst/>
                <a:gdLst>
                  <a:gd name="T0" fmla="*/ 837 w 1702"/>
                  <a:gd name="T1" fmla="*/ 156 h 2539"/>
                  <a:gd name="T2" fmla="*/ 1177 w 1702"/>
                  <a:gd name="T3" fmla="*/ 468 h 2539"/>
                  <a:gd name="T4" fmla="*/ 1248 w 1702"/>
                  <a:gd name="T5" fmla="*/ 624 h 2539"/>
                  <a:gd name="T6" fmla="*/ 1305 w 1702"/>
                  <a:gd name="T7" fmla="*/ 737 h 2539"/>
                  <a:gd name="T8" fmla="*/ 1291 w 1702"/>
                  <a:gd name="T9" fmla="*/ 851 h 2539"/>
                  <a:gd name="T10" fmla="*/ 1277 w 1702"/>
                  <a:gd name="T11" fmla="*/ 1007 h 2539"/>
                  <a:gd name="T12" fmla="*/ 1277 w 1702"/>
                  <a:gd name="T13" fmla="*/ 1120 h 2539"/>
                  <a:gd name="T14" fmla="*/ 1206 w 1702"/>
                  <a:gd name="T15" fmla="*/ 1134 h 2539"/>
                  <a:gd name="T16" fmla="*/ 1135 w 1702"/>
                  <a:gd name="T17" fmla="*/ 1106 h 2539"/>
                  <a:gd name="T18" fmla="*/ 1021 w 1702"/>
                  <a:gd name="T19" fmla="*/ 1063 h 2539"/>
                  <a:gd name="T20" fmla="*/ 979 w 1702"/>
                  <a:gd name="T21" fmla="*/ 1035 h 2539"/>
                  <a:gd name="T22" fmla="*/ 851 w 1702"/>
                  <a:gd name="T23" fmla="*/ 1021 h 2539"/>
                  <a:gd name="T24" fmla="*/ 823 w 1702"/>
                  <a:gd name="T25" fmla="*/ 964 h 2539"/>
                  <a:gd name="T26" fmla="*/ 780 w 1702"/>
                  <a:gd name="T27" fmla="*/ 993 h 2539"/>
                  <a:gd name="T28" fmla="*/ 780 w 1702"/>
                  <a:gd name="T29" fmla="*/ 1177 h 2539"/>
                  <a:gd name="T30" fmla="*/ 851 w 1702"/>
                  <a:gd name="T31" fmla="*/ 1234 h 2539"/>
                  <a:gd name="T32" fmla="*/ 993 w 1702"/>
                  <a:gd name="T33" fmla="*/ 1262 h 2539"/>
                  <a:gd name="T34" fmla="*/ 1121 w 1702"/>
                  <a:gd name="T35" fmla="*/ 1361 h 2539"/>
                  <a:gd name="T36" fmla="*/ 1234 w 1702"/>
                  <a:gd name="T37" fmla="*/ 1347 h 2539"/>
                  <a:gd name="T38" fmla="*/ 1206 w 1702"/>
                  <a:gd name="T39" fmla="*/ 1248 h 2539"/>
                  <a:gd name="T40" fmla="*/ 1206 w 1702"/>
                  <a:gd name="T41" fmla="*/ 1205 h 2539"/>
                  <a:gd name="T42" fmla="*/ 1234 w 1702"/>
                  <a:gd name="T43" fmla="*/ 1276 h 2539"/>
                  <a:gd name="T44" fmla="*/ 1319 w 1702"/>
                  <a:gd name="T45" fmla="*/ 1319 h 2539"/>
                  <a:gd name="T46" fmla="*/ 1319 w 1702"/>
                  <a:gd name="T47" fmla="*/ 1361 h 2539"/>
                  <a:gd name="T48" fmla="*/ 1433 w 1702"/>
                  <a:gd name="T49" fmla="*/ 1446 h 2539"/>
                  <a:gd name="T50" fmla="*/ 1532 w 1702"/>
                  <a:gd name="T51" fmla="*/ 1461 h 2539"/>
                  <a:gd name="T52" fmla="*/ 1589 w 1702"/>
                  <a:gd name="T53" fmla="*/ 1532 h 2539"/>
                  <a:gd name="T54" fmla="*/ 1688 w 1702"/>
                  <a:gd name="T55" fmla="*/ 1546 h 2539"/>
                  <a:gd name="T56" fmla="*/ 1688 w 1702"/>
                  <a:gd name="T57" fmla="*/ 1602 h 2539"/>
                  <a:gd name="T58" fmla="*/ 1702 w 1702"/>
                  <a:gd name="T59" fmla="*/ 1688 h 2539"/>
                  <a:gd name="T60" fmla="*/ 1631 w 1702"/>
                  <a:gd name="T61" fmla="*/ 1773 h 2539"/>
                  <a:gd name="T62" fmla="*/ 1575 w 1702"/>
                  <a:gd name="T63" fmla="*/ 1844 h 2539"/>
                  <a:gd name="T64" fmla="*/ 1433 w 1702"/>
                  <a:gd name="T65" fmla="*/ 1929 h 2539"/>
                  <a:gd name="T66" fmla="*/ 1433 w 1702"/>
                  <a:gd name="T67" fmla="*/ 2085 h 2539"/>
                  <a:gd name="T68" fmla="*/ 1433 w 1702"/>
                  <a:gd name="T69" fmla="*/ 2212 h 2539"/>
                  <a:gd name="T70" fmla="*/ 1333 w 1702"/>
                  <a:gd name="T71" fmla="*/ 2269 h 2539"/>
                  <a:gd name="T72" fmla="*/ 1121 w 1702"/>
                  <a:gd name="T73" fmla="*/ 2227 h 2539"/>
                  <a:gd name="T74" fmla="*/ 1135 w 1702"/>
                  <a:gd name="T75" fmla="*/ 2297 h 2539"/>
                  <a:gd name="T76" fmla="*/ 1078 w 1702"/>
                  <a:gd name="T77" fmla="*/ 2368 h 2539"/>
                  <a:gd name="T78" fmla="*/ 1107 w 1702"/>
                  <a:gd name="T79" fmla="*/ 2454 h 2539"/>
                  <a:gd name="T80" fmla="*/ 1050 w 1702"/>
                  <a:gd name="T81" fmla="*/ 2524 h 2539"/>
                  <a:gd name="T82" fmla="*/ 1050 w 1702"/>
                  <a:gd name="T83" fmla="*/ 2397 h 2539"/>
                  <a:gd name="T84" fmla="*/ 993 w 1702"/>
                  <a:gd name="T85" fmla="*/ 2326 h 2539"/>
                  <a:gd name="T86" fmla="*/ 951 w 1702"/>
                  <a:gd name="T87" fmla="*/ 2241 h 2539"/>
                  <a:gd name="T88" fmla="*/ 851 w 1702"/>
                  <a:gd name="T89" fmla="*/ 2184 h 2539"/>
                  <a:gd name="T90" fmla="*/ 752 w 1702"/>
                  <a:gd name="T91" fmla="*/ 2184 h 2539"/>
                  <a:gd name="T92" fmla="*/ 624 w 1702"/>
                  <a:gd name="T93" fmla="*/ 2184 h 2539"/>
                  <a:gd name="T94" fmla="*/ 497 w 1702"/>
                  <a:gd name="T95" fmla="*/ 2184 h 2539"/>
                  <a:gd name="T96" fmla="*/ 355 w 1702"/>
                  <a:gd name="T97" fmla="*/ 2184 h 2539"/>
                  <a:gd name="T98" fmla="*/ 298 w 1702"/>
                  <a:gd name="T99" fmla="*/ 2170 h 2539"/>
                  <a:gd name="T100" fmla="*/ 185 w 1702"/>
                  <a:gd name="T101" fmla="*/ 2170 h 2539"/>
                  <a:gd name="T102" fmla="*/ 114 w 1702"/>
                  <a:gd name="T103" fmla="*/ 2099 h 2539"/>
                  <a:gd name="T104" fmla="*/ 114 w 1702"/>
                  <a:gd name="T105" fmla="*/ 1985 h 2539"/>
                  <a:gd name="T106" fmla="*/ 114 w 1702"/>
                  <a:gd name="T107" fmla="*/ 1900 h 2539"/>
                  <a:gd name="T108" fmla="*/ 128 w 1702"/>
                  <a:gd name="T109" fmla="*/ 1631 h 2539"/>
                  <a:gd name="T110" fmla="*/ 0 w 1702"/>
                  <a:gd name="T111" fmla="*/ 1461 h 2539"/>
                  <a:gd name="T112" fmla="*/ 0 w 1702"/>
                  <a:gd name="T113" fmla="*/ 1276 h 2539"/>
                  <a:gd name="T114" fmla="*/ 114 w 1702"/>
                  <a:gd name="T115" fmla="*/ 794 h 2539"/>
                  <a:gd name="T116" fmla="*/ 327 w 1702"/>
                  <a:gd name="T117" fmla="*/ 411 h 2539"/>
                  <a:gd name="T118" fmla="*/ 483 w 1702"/>
                  <a:gd name="T119" fmla="*/ 496 h 2539"/>
                  <a:gd name="T120" fmla="*/ 454 w 1702"/>
                  <a:gd name="T121" fmla="*/ 411 h 2539"/>
                  <a:gd name="T122" fmla="*/ 454 w 1702"/>
                  <a:gd name="T123" fmla="*/ 297 h 2539"/>
                  <a:gd name="T124" fmla="*/ 497 w 1702"/>
                  <a:gd name="T125" fmla="*/ 71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pattFill prst="pct20">
                <a:fgClr>
                  <a:srgbClr val="FF0000"/>
                </a:fgClr>
                <a:bgClr>
                  <a:srgbClr val="FFFFFF"/>
                </a:bgClr>
              </a:pattFill>
              <a:ln w="9525">
                <a:solidFill>
                  <a:srgbClr val="333333"/>
                </a:solidFill>
                <a:round/>
                <a:headEnd/>
                <a:tailEnd/>
              </a:ln>
            </p:spPr>
            <p:txBody>
              <a:bodyPr/>
              <a:lstStyle/>
              <a:p>
                <a:endParaRPr lang="ja-JP" altLang="en-US"/>
              </a:p>
            </p:txBody>
          </p:sp>
          <p:sp>
            <p:nvSpPr>
              <p:cNvPr id="194" name="Freeform 37"/>
              <p:cNvSpPr>
                <a:spLocks/>
              </p:cNvSpPr>
              <p:nvPr/>
            </p:nvSpPr>
            <p:spPr bwMode="auto">
              <a:xfrm>
                <a:off x="3219" y="2155"/>
                <a:ext cx="1787" cy="1659"/>
              </a:xfrm>
              <a:custGeom>
                <a:avLst/>
                <a:gdLst>
                  <a:gd name="T0" fmla="*/ 1504 w 1787"/>
                  <a:gd name="T1" fmla="*/ 85 h 1659"/>
                  <a:gd name="T2" fmla="*/ 1546 w 1787"/>
                  <a:gd name="T3" fmla="*/ 99 h 1659"/>
                  <a:gd name="T4" fmla="*/ 1631 w 1787"/>
                  <a:gd name="T5" fmla="*/ 156 h 1659"/>
                  <a:gd name="T6" fmla="*/ 1702 w 1787"/>
                  <a:gd name="T7" fmla="*/ 255 h 1659"/>
                  <a:gd name="T8" fmla="*/ 1731 w 1787"/>
                  <a:gd name="T9" fmla="*/ 298 h 1659"/>
                  <a:gd name="T10" fmla="*/ 1731 w 1787"/>
                  <a:gd name="T11" fmla="*/ 397 h 1659"/>
                  <a:gd name="T12" fmla="*/ 1716 w 1787"/>
                  <a:gd name="T13" fmla="*/ 482 h 1659"/>
                  <a:gd name="T14" fmla="*/ 1645 w 1787"/>
                  <a:gd name="T15" fmla="*/ 567 h 1659"/>
                  <a:gd name="T16" fmla="*/ 1617 w 1787"/>
                  <a:gd name="T17" fmla="*/ 610 h 1659"/>
                  <a:gd name="T18" fmla="*/ 1589 w 1787"/>
                  <a:gd name="T19" fmla="*/ 681 h 1659"/>
                  <a:gd name="T20" fmla="*/ 1603 w 1787"/>
                  <a:gd name="T21" fmla="*/ 737 h 1659"/>
                  <a:gd name="T22" fmla="*/ 1617 w 1787"/>
                  <a:gd name="T23" fmla="*/ 794 h 1659"/>
                  <a:gd name="T24" fmla="*/ 1645 w 1787"/>
                  <a:gd name="T25" fmla="*/ 837 h 1659"/>
                  <a:gd name="T26" fmla="*/ 1688 w 1787"/>
                  <a:gd name="T27" fmla="*/ 908 h 1659"/>
                  <a:gd name="T28" fmla="*/ 1731 w 1787"/>
                  <a:gd name="T29" fmla="*/ 964 h 1659"/>
                  <a:gd name="T30" fmla="*/ 1759 w 1787"/>
                  <a:gd name="T31" fmla="*/ 1035 h 1659"/>
                  <a:gd name="T32" fmla="*/ 1773 w 1787"/>
                  <a:gd name="T33" fmla="*/ 1106 h 1659"/>
                  <a:gd name="T34" fmla="*/ 1773 w 1787"/>
                  <a:gd name="T35" fmla="*/ 1177 h 1659"/>
                  <a:gd name="T36" fmla="*/ 1759 w 1787"/>
                  <a:gd name="T37" fmla="*/ 1248 h 1659"/>
                  <a:gd name="T38" fmla="*/ 1716 w 1787"/>
                  <a:gd name="T39" fmla="*/ 1305 h 1659"/>
                  <a:gd name="T40" fmla="*/ 1702 w 1787"/>
                  <a:gd name="T41" fmla="*/ 1333 h 1659"/>
                  <a:gd name="T42" fmla="*/ 1674 w 1787"/>
                  <a:gd name="T43" fmla="*/ 1347 h 1659"/>
                  <a:gd name="T44" fmla="*/ 1575 w 1787"/>
                  <a:gd name="T45" fmla="*/ 1376 h 1659"/>
                  <a:gd name="T46" fmla="*/ 1419 w 1787"/>
                  <a:gd name="T47" fmla="*/ 1376 h 1659"/>
                  <a:gd name="T48" fmla="*/ 1305 w 1787"/>
                  <a:gd name="T49" fmla="*/ 1376 h 1659"/>
                  <a:gd name="T50" fmla="*/ 1263 w 1787"/>
                  <a:gd name="T51" fmla="*/ 1347 h 1659"/>
                  <a:gd name="T52" fmla="*/ 1177 w 1787"/>
                  <a:gd name="T53" fmla="*/ 1319 h 1659"/>
                  <a:gd name="T54" fmla="*/ 1078 w 1787"/>
                  <a:gd name="T55" fmla="*/ 1305 h 1659"/>
                  <a:gd name="T56" fmla="*/ 979 w 1787"/>
                  <a:gd name="T57" fmla="*/ 1291 h 1659"/>
                  <a:gd name="T58" fmla="*/ 865 w 1787"/>
                  <a:gd name="T59" fmla="*/ 1291 h 1659"/>
                  <a:gd name="T60" fmla="*/ 795 w 1787"/>
                  <a:gd name="T61" fmla="*/ 1305 h 1659"/>
                  <a:gd name="T62" fmla="*/ 752 w 1787"/>
                  <a:gd name="T63" fmla="*/ 1305 h 1659"/>
                  <a:gd name="T64" fmla="*/ 681 w 1787"/>
                  <a:gd name="T65" fmla="*/ 1361 h 1659"/>
                  <a:gd name="T66" fmla="*/ 610 w 1787"/>
                  <a:gd name="T67" fmla="*/ 1432 h 1659"/>
                  <a:gd name="T68" fmla="*/ 397 w 1787"/>
                  <a:gd name="T69" fmla="*/ 1574 h 1659"/>
                  <a:gd name="T70" fmla="*/ 327 w 1787"/>
                  <a:gd name="T71" fmla="*/ 1631 h 1659"/>
                  <a:gd name="T72" fmla="*/ 298 w 1787"/>
                  <a:gd name="T73" fmla="*/ 1560 h 1659"/>
                  <a:gd name="T74" fmla="*/ 426 w 1787"/>
                  <a:gd name="T75" fmla="*/ 1376 h 1659"/>
                  <a:gd name="T76" fmla="*/ 483 w 1787"/>
                  <a:gd name="T77" fmla="*/ 1319 h 1659"/>
                  <a:gd name="T78" fmla="*/ 539 w 1787"/>
                  <a:gd name="T79" fmla="*/ 1291 h 1659"/>
                  <a:gd name="T80" fmla="*/ 596 w 1787"/>
                  <a:gd name="T81" fmla="*/ 1262 h 1659"/>
                  <a:gd name="T82" fmla="*/ 596 w 1787"/>
                  <a:gd name="T83" fmla="*/ 1120 h 1659"/>
                  <a:gd name="T84" fmla="*/ 568 w 1787"/>
                  <a:gd name="T85" fmla="*/ 1049 h 1659"/>
                  <a:gd name="T86" fmla="*/ 582 w 1787"/>
                  <a:gd name="T87" fmla="*/ 964 h 1659"/>
                  <a:gd name="T88" fmla="*/ 596 w 1787"/>
                  <a:gd name="T89" fmla="*/ 922 h 1659"/>
                  <a:gd name="T90" fmla="*/ 596 w 1787"/>
                  <a:gd name="T91" fmla="*/ 865 h 1659"/>
                  <a:gd name="T92" fmla="*/ 483 w 1787"/>
                  <a:gd name="T93" fmla="*/ 922 h 1659"/>
                  <a:gd name="T94" fmla="*/ 369 w 1787"/>
                  <a:gd name="T95" fmla="*/ 978 h 1659"/>
                  <a:gd name="T96" fmla="*/ 227 w 1787"/>
                  <a:gd name="T97" fmla="*/ 922 h 1659"/>
                  <a:gd name="T98" fmla="*/ 185 w 1787"/>
                  <a:gd name="T99" fmla="*/ 893 h 1659"/>
                  <a:gd name="T100" fmla="*/ 142 w 1787"/>
                  <a:gd name="T101" fmla="*/ 865 h 1659"/>
                  <a:gd name="T102" fmla="*/ 128 w 1787"/>
                  <a:gd name="T103" fmla="*/ 837 h 1659"/>
                  <a:gd name="T104" fmla="*/ 85 w 1787"/>
                  <a:gd name="T105" fmla="*/ 794 h 1659"/>
                  <a:gd name="T106" fmla="*/ 29 w 1787"/>
                  <a:gd name="T107" fmla="*/ 709 h 1659"/>
                  <a:gd name="T108" fmla="*/ 199 w 1787"/>
                  <a:gd name="T109" fmla="*/ 525 h 1659"/>
                  <a:gd name="T110" fmla="*/ 397 w 1787"/>
                  <a:gd name="T111" fmla="*/ 383 h 1659"/>
                  <a:gd name="T112" fmla="*/ 468 w 1787"/>
                  <a:gd name="T113" fmla="*/ 340 h 1659"/>
                  <a:gd name="T114" fmla="*/ 639 w 1787"/>
                  <a:gd name="T115" fmla="*/ 213 h 1659"/>
                  <a:gd name="T116" fmla="*/ 766 w 1787"/>
                  <a:gd name="T117" fmla="*/ 142 h 1659"/>
                  <a:gd name="T118" fmla="*/ 837 w 1787"/>
                  <a:gd name="T119" fmla="*/ 113 h 1659"/>
                  <a:gd name="T120" fmla="*/ 922 w 1787"/>
                  <a:gd name="T121" fmla="*/ 99 h 1659"/>
                  <a:gd name="T122" fmla="*/ 1064 w 1787"/>
                  <a:gd name="T123" fmla="*/ 99 h 1659"/>
                  <a:gd name="T124" fmla="*/ 1348 w 1787"/>
                  <a:gd name="T125" fmla="*/ 28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blipFill dpi="0" rotWithShape="0">
                <a:blip r:embed="rId2" cstate="print"/>
                <a:srcRect/>
                <a:tile tx="0" ty="0" sx="100000" sy="100000" flip="none" algn="tl"/>
              </a:blipFill>
              <a:ln w="9525">
                <a:solidFill>
                  <a:srgbClr val="333333"/>
                </a:solidFill>
                <a:round/>
                <a:headEnd/>
                <a:tailEnd/>
              </a:ln>
            </p:spPr>
            <p:txBody>
              <a:bodyPr/>
              <a:lstStyle/>
              <a:p>
                <a:endParaRPr lang="ja-JP" altLang="en-US"/>
              </a:p>
            </p:txBody>
          </p:sp>
          <p:sp>
            <p:nvSpPr>
              <p:cNvPr id="195" name="Freeform 36"/>
              <p:cNvSpPr>
                <a:spLocks/>
              </p:cNvSpPr>
              <p:nvPr/>
            </p:nvSpPr>
            <p:spPr bwMode="auto">
              <a:xfrm>
                <a:off x="2200" y="878"/>
                <a:ext cx="2227" cy="1972"/>
              </a:xfrm>
              <a:custGeom>
                <a:avLst/>
                <a:gdLst>
                  <a:gd name="T0" fmla="*/ 1830 w 2227"/>
                  <a:gd name="T1" fmla="*/ 28 h 1972"/>
                  <a:gd name="T2" fmla="*/ 1900 w 2227"/>
                  <a:gd name="T3" fmla="*/ 43 h 1972"/>
                  <a:gd name="T4" fmla="*/ 1986 w 2227"/>
                  <a:gd name="T5" fmla="*/ 71 h 1972"/>
                  <a:gd name="T6" fmla="*/ 1971 w 2227"/>
                  <a:gd name="T7" fmla="*/ 128 h 1972"/>
                  <a:gd name="T8" fmla="*/ 2212 w 2227"/>
                  <a:gd name="T9" fmla="*/ 298 h 1972"/>
                  <a:gd name="T10" fmla="*/ 2212 w 2227"/>
                  <a:gd name="T11" fmla="*/ 340 h 1972"/>
                  <a:gd name="T12" fmla="*/ 2198 w 2227"/>
                  <a:gd name="T13" fmla="*/ 383 h 1972"/>
                  <a:gd name="T14" fmla="*/ 2184 w 2227"/>
                  <a:gd name="T15" fmla="*/ 440 h 1972"/>
                  <a:gd name="T16" fmla="*/ 2184 w 2227"/>
                  <a:gd name="T17" fmla="*/ 482 h 1972"/>
                  <a:gd name="T18" fmla="*/ 2127 w 2227"/>
                  <a:gd name="T19" fmla="*/ 582 h 1972"/>
                  <a:gd name="T20" fmla="*/ 2085 w 2227"/>
                  <a:gd name="T21" fmla="*/ 695 h 1972"/>
                  <a:gd name="T22" fmla="*/ 2085 w 2227"/>
                  <a:gd name="T23" fmla="*/ 738 h 1972"/>
                  <a:gd name="T24" fmla="*/ 2071 w 2227"/>
                  <a:gd name="T25" fmla="*/ 794 h 1972"/>
                  <a:gd name="T26" fmla="*/ 2056 w 2227"/>
                  <a:gd name="T27" fmla="*/ 908 h 1972"/>
                  <a:gd name="T28" fmla="*/ 2071 w 2227"/>
                  <a:gd name="T29" fmla="*/ 1035 h 1972"/>
                  <a:gd name="T30" fmla="*/ 2099 w 2227"/>
                  <a:gd name="T31" fmla="*/ 1106 h 1972"/>
                  <a:gd name="T32" fmla="*/ 2113 w 2227"/>
                  <a:gd name="T33" fmla="*/ 1234 h 1972"/>
                  <a:gd name="T34" fmla="*/ 2099 w 2227"/>
                  <a:gd name="T35" fmla="*/ 1390 h 1972"/>
                  <a:gd name="T36" fmla="*/ 1915 w 2227"/>
                  <a:gd name="T37" fmla="*/ 1390 h 1972"/>
                  <a:gd name="T38" fmla="*/ 1844 w 2227"/>
                  <a:gd name="T39" fmla="*/ 1404 h 1972"/>
                  <a:gd name="T40" fmla="*/ 1674 w 2227"/>
                  <a:gd name="T41" fmla="*/ 1504 h 1972"/>
                  <a:gd name="T42" fmla="*/ 1489 w 2227"/>
                  <a:gd name="T43" fmla="*/ 1631 h 1972"/>
                  <a:gd name="T44" fmla="*/ 1362 w 2227"/>
                  <a:gd name="T45" fmla="*/ 1716 h 1972"/>
                  <a:gd name="T46" fmla="*/ 1021 w 2227"/>
                  <a:gd name="T47" fmla="*/ 1972 h 1972"/>
                  <a:gd name="T48" fmla="*/ 922 w 2227"/>
                  <a:gd name="T49" fmla="*/ 1816 h 1972"/>
                  <a:gd name="T50" fmla="*/ 837 w 2227"/>
                  <a:gd name="T51" fmla="*/ 1702 h 1972"/>
                  <a:gd name="T52" fmla="*/ 794 w 2227"/>
                  <a:gd name="T53" fmla="*/ 1645 h 1972"/>
                  <a:gd name="T54" fmla="*/ 723 w 2227"/>
                  <a:gd name="T55" fmla="*/ 1532 h 1972"/>
                  <a:gd name="T56" fmla="*/ 667 w 2227"/>
                  <a:gd name="T57" fmla="*/ 1461 h 1972"/>
                  <a:gd name="T58" fmla="*/ 610 w 2227"/>
                  <a:gd name="T59" fmla="*/ 1376 h 1972"/>
                  <a:gd name="T60" fmla="*/ 539 w 2227"/>
                  <a:gd name="T61" fmla="*/ 1291 h 1972"/>
                  <a:gd name="T62" fmla="*/ 482 w 2227"/>
                  <a:gd name="T63" fmla="*/ 1220 h 1972"/>
                  <a:gd name="T64" fmla="*/ 426 w 2227"/>
                  <a:gd name="T65" fmla="*/ 1149 h 1972"/>
                  <a:gd name="T66" fmla="*/ 397 w 2227"/>
                  <a:gd name="T67" fmla="*/ 1121 h 1972"/>
                  <a:gd name="T68" fmla="*/ 326 w 2227"/>
                  <a:gd name="T69" fmla="*/ 1064 h 1972"/>
                  <a:gd name="T70" fmla="*/ 270 w 2227"/>
                  <a:gd name="T71" fmla="*/ 1035 h 1972"/>
                  <a:gd name="T72" fmla="*/ 213 w 2227"/>
                  <a:gd name="T73" fmla="*/ 1021 h 1972"/>
                  <a:gd name="T74" fmla="*/ 0 w 2227"/>
                  <a:gd name="T75" fmla="*/ 950 h 1972"/>
                  <a:gd name="T76" fmla="*/ 28 w 2227"/>
                  <a:gd name="T77" fmla="*/ 865 h 1972"/>
                  <a:gd name="T78" fmla="*/ 71 w 2227"/>
                  <a:gd name="T79" fmla="*/ 794 h 1972"/>
                  <a:gd name="T80" fmla="*/ 99 w 2227"/>
                  <a:gd name="T81" fmla="*/ 752 h 1972"/>
                  <a:gd name="T82" fmla="*/ 156 w 2227"/>
                  <a:gd name="T83" fmla="*/ 738 h 1972"/>
                  <a:gd name="T84" fmla="*/ 355 w 2227"/>
                  <a:gd name="T85" fmla="*/ 738 h 1972"/>
                  <a:gd name="T86" fmla="*/ 482 w 2227"/>
                  <a:gd name="T87" fmla="*/ 780 h 1972"/>
                  <a:gd name="T88" fmla="*/ 567 w 2227"/>
                  <a:gd name="T89" fmla="*/ 808 h 1972"/>
                  <a:gd name="T90" fmla="*/ 681 w 2227"/>
                  <a:gd name="T91" fmla="*/ 851 h 1972"/>
                  <a:gd name="T92" fmla="*/ 738 w 2227"/>
                  <a:gd name="T93" fmla="*/ 908 h 1972"/>
                  <a:gd name="T94" fmla="*/ 808 w 2227"/>
                  <a:gd name="T95" fmla="*/ 908 h 1972"/>
                  <a:gd name="T96" fmla="*/ 908 w 2227"/>
                  <a:gd name="T97" fmla="*/ 851 h 1972"/>
                  <a:gd name="T98" fmla="*/ 979 w 2227"/>
                  <a:gd name="T99" fmla="*/ 780 h 1972"/>
                  <a:gd name="T100" fmla="*/ 1064 w 2227"/>
                  <a:gd name="T101" fmla="*/ 695 h 1972"/>
                  <a:gd name="T102" fmla="*/ 1135 w 2227"/>
                  <a:gd name="T103" fmla="*/ 652 h 1972"/>
                  <a:gd name="T104" fmla="*/ 1262 w 2227"/>
                  <a:gd name="T105" fmla="*/ 596 h 1972"/>
                  <a:gd name="T106" fmla="*/ 1333 w 2227"/>
                  <a:gd name="T107" fmla="*/ 525 h 1972"/>
                  <a:gd name="T108" fmla="*/ 1319 w 2227"/>
                  <a:gd name="T109" fmla="*/ 426 h 1972"/>
                  <a:gd name="T110" fmla="*/ 1347 w 2227"/>
                  <a:gd name="T111" fmla="*/ 426 h 1972"/>
                  <a:gd name="T112" fmla="*/ 1418 w 2227"/>
                  <a:gd name="T113" fmla="*/ 312 h 1972"/>
                  <a:gd name="T114" fmla="*/ 1404 w 2227"/>
                  <a:gd name="T115" fmla="*/ 241 h 1972"/>
                  <a:gd name="T116" fmla="*/ 1461 w 2227"/>
                  <a:gd name="T117" fmla="*/ 128 h 1972"/>
                  <a:gd name="T118" fmla="*/ 1518 w 2227"/>
                  <a:gd name="T119" fmla="*/ 113 h 1972"/>
                  <a:gd name="T120" fmla="*/ 1617 w 2227"/>
                  <a:gd name="T121" fmla="*/ 14 h 1972"/>
                  <a:gd name="T122" fmla="*/ 1702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blipFill dpi="0" rotWithShape="0">
                <a:blip r:embed="rId3" cstate="print"/>
                <a:srcRect/>
                <a:tile tx="0" ty="0" sx="100000" sy="100000" flip="none" algn="tl"/>
              </a:blipFill>
              <a:ln w="9525">
                <a:solidFill>
                  <a:srgbClr val="333333"/>
                </a:solidFill>
                <a:round/>
                <a:headEnd/>
                <a:tailEnd/>
              </a:ln>
            </p:spPr>
            <p:txBody>
              <a:bodyPr/>
              <a:lstStyle/>
              <a:p>
                <a:endParaRPr lang="ja-JP" altLang="en-US"/>
              </a:p>
            </p:txBody>
          </p:sp>
          <p:sp>
            <p:nvSpPr>
              <p:cNvPr id="196" name="Freeform 35"/>
              <p:cNvSpPr>
                <a:spLocks/>
              </p:cNvSpPr>
              <p:nvPr/>
            </p:nvSpPr>
            <p:spPr bwMode="auto">
              <a:xfrm>
                <a:off x="3446" y="4355"/>
                <a:ext cx="1106" cy="950"/>
              </a:xfrm>
              <a:custGeom>
                <a:avLst/>
                <a:gdLst>
                  <a:gd name="T0" fmla="*/ 610 w 1106"/>
                  <a:gd name="T1" fmla="*/ 71 h 950"/>
                  <a:gd name="T2" fmla="*/ 638 w 1106"/>
                  <a:gd name="T3" fmla="*/ 127 h 950"/>
                  <a:gd name="T4" fmla="*/ 653 w 1106"/>
                  <a:gd name="T5" fmla="*/ 141 h 950"/>
                  <a:gd name="T6" fmla="*/ 667 w 1106"/>
                  <a:gd name="T7" fmla="*/ 156 h 950"/>
                  <a:gd name="T8" fmla="*/ 695 w 1106"/>
                  <a:gd name="T9" fmla="*/ 212 h 950"/>
                  <a:gd name="T10" fmla="*/ 709 w 1106"/>
                  <a:gd name="T11" fmla="*/ 241 h 950"/>
                  <a:gd name="T12" fmla="*/ 738 w 1106"/>
                  <a:gd name="T13" fmla="*/ 298 h 950"/>
                  <a:gd name="T14" fmla="*/ 794 w 1106"/>
                  <a:gd name="T15" fmla="*/ 283 h 950"/>
                  <a:gd name="T16" fmla="*/ 823 w 1106"/>
                  <a:gd name="T17" fmla="*/ 312 h 950"/>
                  <a:gd name="T18" fmla="*/ 894 w 1106"/>
                  <a:gd name="T19" fmla="*/ 312 h 950"/>
                  <a:gd name="T20" fmla="*/ 1007 w 1106"/>
                  <a:gd name="T21" fmla="*/ 326 h 950"/>
                  <a:gd name="T22" fmla="*/ 1092 w 1106"/>
                  <a:gd name="T23" fmla="*/ 340 h 950"/>
                  <a:gd name="T24" fmla="*/ 1092 w 1106"/>
                  <a:gd name="T25" fmla="*/ 496 h 950"/>
                  <a:gd name="T26" fmla="*/ 1092 w 1106"/>
                  <a:gd name="T27" fmla="*/ 539 h 950"/>
                  <a:gd name="T28" fmla="*/ 1021 w 1106"/>
                  <a:gd name="T29" fmla="*/ 723 h 950"/>
                  <a:gd name="T30" fmla="*/ 993 w 1106"/>
                  <a:gd name="T31" fmla="*/ 737 h 950"/>
                  <a:gd name="T32" fmla="*/ 965 w 1106"/>
                  <a:gd name="T33" fmla="*/ 851 h 950"/>
                  <a:gd name="T34" fmla="*/ 936 w 1106"/>
                  <a:gd name="T35" fmla="*/ 950 h 950"/>
                  <a:gd name="T36" fmla="*/ 894 w 1106"/>
                  <a:gd name="T37" fmla="*/ 936 h 950"/>
                  <a:gd name="T38" fmla="*/ 865 w 1106"/>
                  <a:gd name="T39" fmla="*/ 922 h 950"/>
                  <a:gd name="T40" fmla="*/ 851 w 1106"/>
                  <a:gd name="T41" fmla="*/ 922 h 950"/>
                  <a:gd name="T42" fmla="*/ 823 w 1106"/>
                  <a:gd name="T43" fmla="*/ 907 h 950"/>
                  <a:gd name="T44" fmla="*/ 780 w 1106"/>
                  <a:gd name="T45" fmla="*/ 893 h 950"/>
                  <a:gd name="T46" fmla="*/ 738 w 1106"/>
                  <a:gd name="T47" fmla="*/ 893 h 950"/>
                  <a:gd name="T48" fmla="*/ 709 w 1106"/>
                  <a:gd name="T49" fmla="*/ 879 h 950"/>
                  <a:gd name="T50" fmla="*/ 681 w 1106"/>
                  <a:gd name="T51" fmla="*/ 865 h 950"/>
                  <a:gd name="T52" fmla="*/ 653 w 1106"/>
                  <a:gd name="T53" fmla="*/ 865 h 950"/>
                  <a:gd name="T54" fmla="*/ 610 w 1106"/>
                  <a:gd name="T55" fmla="*/ 851 h 950"/>
                  <a:gd name="T56" fmla="*/ 582 w 1106"/>
                  <a:gd name="T57" fmla="*/ 837 h 950"/>
                  <a:gd name="T58" fmla="*/ 553 w 1106"/>
                  <a:gd name="T59" fmla="*/ 822 h 950"/>
                  <a:gd name="T60" fmla="*/ 525 w 1106"/>
                  <a:gd name="T61" fmla="*/ 808 h 950"/>
                  <a:gd name="T62" fmla="*/ 482 w 1106"/>
                  <a:gd name="T63" fmla="*/ 780 h 950"/>
                  <a:gd name="T64" fmla="*/ 454 w 1106"/>
                  <a:gd name="T65" fmla="*/ 766 h 950"/>
                  <a:gd name="T66" fmla="*/ 440 w 1106"/>
                  <a:gd name="T67" fmla="*/ 751 h 950"/>
                  <a:gd name="T68" fmla="*/ 412 w 1106"/>
                  <a:gd name="T69" fmla="*/ 723 h 950"/>
                  <a:gd name="T70" fmla="*/ 369 w 1106"/>
                  <a:gd name="T71" fmla="*/ 723 h 950"/>
                  <a:gd name="T72" fmla="*/ 341 w 1106"/>
                  <a:gd name="T73" fmla="*/ 709 h 950"/>
                  <a:gd name="T74" fmla="*/ 298 w 1106"/>
                  <a:gd name="T75" fmla="*/ 709 h 950"/>
                  <a:gd name="T76" fmla="*/ 256 w 1106"/>
                  <a:gd name="T77" fmla="*/ 766 h 950"/>
                  <a:gd name="T78" fmla="*/ 185 w 1106"/>
                  <a:gd name="T79" fmla="*/ 808 h 950"/>
                  <a:gd name="T80" fmla="*/ 170 w 1106"/>
                  <a:gd name="T81" fmla="*/ 709 h 950"/>
                  <a:gd name="T82" fmla="*/ 170 w 1106"/>
                  <a:gd name="T83" fmla="*/ 610 h 950"/>
                  <a:gd name="T84" fmla="*/ 185 w 1106"/>
                  <a:gd name="T85" fmla="*/ 567 h 950"/>
                  <a:gd name="T86" fmla="*/ 170 w 1106"/>
                  <a:gd name="T87" fmla="*/ 553 h 950"/>
                  <a:gd name="T88" fmla="*/ 142 w 1106"/>
                  <a:gd name="T89" fmla="*/ 581 h 950"/>
                  <a:gd name="T90" fmla="*/ 114 w 1106"/>
                  <a:gd name="T91" fmla="*/ 595 h 950"/>
                  <a:gd name="T92" fmla="*/ 85 w 1106"/>
                  <a:gd name="T93" fmla="*/ 610 h 950"/>
                  <a:gd name="T94" fmla="*/ 57 w 1106"/>
                  <a:gd name="T95" fmla="*/ 638 h 950"/>
                  <a:gd name="T96" fmla="*/ 29 w 1106"/>
                  <a:gd name="T97" fmla="*/ 652 h 950"/>
                  <a:gd name="T98" fmla="*/ 43 w 1106"/>
                  <a:gd name="T99" fmla="*/ 595 h 950"/>
                  <a:gd name="T100" fmla="*/ 57 w 1106"/>
                  <a:gd name="T101" fmla="*/ 496 h 950"/>
                  <a:gd name="T102" fmla="*/ 57 w 1106"/>
                  <a:gd name="T103" fmla="*/ 397 h 950"/>
                  <a:gd name="T104" fmla="*/ 57 w 1106"/>
                  <a:gd name="T105" fmla="*/ 298 h 950"/>
                  <a:gd name="T106" fmla="*/ 43 w 1106"/>
                  <a:gd name="T107" fmla="*/ 227 h 950"/>
                  <a:gd name="T108" fmla="*/ 14 w 1106"/>
                  <a:gd name="T109" fmla="*/ 113 h 950"/>
                  <a:gd name="T110" fmla="*/ 14 w 1106"/>
                  <a:gd name="T111" fmla="*/ 71 h 950"/>
                  <a:gd name="T112" fmla="*/ 57 w 1106"/>
                  <a:gd name="T113" fmla="*/ 28 h 950"/>
                  <a:gd name="T114" fmla="*/ 71 w 1106"/>
                  <a:gd name="T115" fmla="*/ 28 h 950"/>
                  <a:gd name="T116" fmla="*/ 213 w 1106"/>
                  <a:gd name="T117" fmla="*/ 0 h 950"/>
                  <a:gd name="T118" fmla="*/ 298 w 1106"/>
                  <a:gd name="T119" fmla="*/ 14 h 950"/>
                  <a:gd name="T120" fmla="*/ 426 w 1106"/>
                  <a:gd name="T121" fmla="*/ 28 h 950"/>
                  <a:gd name="T122" fmla="*/ 497 w 1106"/>
                  <a:gd name="T123" fmla="*/ 28 h 950"/>
                  <a:gd name="T124" fmla="*/ 582 w 1106"/>
                  <a:gd name="T125" fmla="*/ 42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grpSp>
        <p:sp>
          <p:nvSpPr>
            <p:cNvPr id="149" name="Text Box 33"/>
            <p:cNvSpPr txBox="1">
              <a:spLocks noChangeArrowheads="1"/>
            </p:cNvSpPr>
            <p:nvPr/>
          </p:nvSpPr>
          <p:spPr bwMode="auto">
            <a:xfrm>
              <a:off x="2752" y="1566"/>
              <a:ext cx="935" cy="295"/>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淀川区</a:t>
              </a:r>
              <a:endParaRPr lang="ja-JP" altLang="en-US" sz="1050" b="1" dirty="0" smtClean="0">
                <a:latin typeface="Meiryo UI" pitchFamily="50" charset="-128"/>
                <a:ea typeface="Meiryo UI" pitchFamily="50" charset="-128"/>
                <a:cs typeface="Meiryo UI" pitchFamily="50" charset="-128"/>
              </a:endParaRPr>
            </a:p>
          </p:txBody>
        </p:sp>
        <p:sp>
          <p:nvSpPr>
            <p:cNvPr id="150" name="Text Box 32"/>
            <p:cNvSpPr txBox="1">
              <a:spLocks noChangeArrowheads="1"/>
            </p:cNvSpPr>
            <p:nvPr/>
          </p:nvSpPr>
          <p:spPr bwMode="auto">
            <a:xfrm>
              <a:off x="4281" y="1015"/>
              <a:ext cx="1135" cy="299"/>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東淀川区</a:t>
              </a:r>
              <a:endParaRPr lang="ja-JP" altLang="en-US" sz="1050" b="1" dirty="0" smtClean="0">
                <a:latin typeface="Meiryo UI" pitchFamily="50" charset="-128"/>
                <a:ea typeface="Meiryo UI" pitchFamily="50" charset="-128"/>
                <a:cs typeface="Meiryo UI" pitchFamily="50" charset="-128"/>
              </a:endParaRPr>
            </a:p>
          </p:txBody>
        </p:sp>
        <p:sp>
          <p:nvSpPr>
            <p:cNvPr id="151" name="Text Box 31"/>
            <p:cNvSpPr txBox="1">
              <a:spLocks noChangeArrowheads="1"/>
            </p:cNvSpPr>
            <p:nvPr/>
          </p:nvSpPr>
          <p:spPr bwMode="auto">
            <a:xfrm>
              <a:off x="1561" y="2270"/>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西淀川区</a:t>
              </a:r>
              <a:endParaRPr lang="ja-JP" altLang="en-US" sz="1050" b="1" dirty="0" smtClean="0">
                <a:latin typeface="Meiryo UI" pitchFamily="50" charset="-128"/>
                <a:ea typeface="Meiryo UI" pitchFamily="50" charset="-128"/>
                <a:cs typeface="Meiryo UI" pitchFamily="50" charset="-128"/>
              </a:endParaRPr>
            </a:p>
          </p:txBody>
        </p:sp>
        <p:sp>
          <p:nvSpPr>
            <p:cNvPr id="152" name="Text Box 30"/>
            <p:cNvSpPr txBox="1">
              <a:spLocks noChangeArrowheads="1"/>
            </p:cNvSpPr>
            <p:nvPr/>
          </p:nvSpPr>
          <p:spPr bwMode="auto">
            <a:xfrm>
              <a:off x="2517" y="2640"/>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福島区</a:t>
              </a:r>
              <a:endParaRPr lang="ja-JP" altLang="en-US" sz="1050" b="1" dirty="0" smtClean="0">
                <a:latin typeface="Meiryo UI" pitchFamily="50" charset="-128"/>
                <a:ea typeface="Meiryo UI" pitchFamily="50" charset="-128"/>
                <a:cs typeface="Meiryo UI" pitchFamily="50" charset="-128"/>
              </a:endParaRPr>
            </a:p>
          </p:txBody>
        </p:sp>
        <p:sp>
          <p:nvSpPr>
            <p:cNvPr id="153" name="Text Box 29"/>
            <p:cNvSpPr txBox="1">
              <a:spLocks noChangeArrowheads="1"/>
            </p:cNvSpPr>
            <p:nvPr/>
          </p:nvSpPr>
          <p:spPr bwMode="auto">
            <a:xfrm>
              <a:off x="3432" y="2244"/>
              <a:ext cx="720"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北区</a:t>
              </a:r>
              <a:endParaRPr lang="ja-JP" altLang="en-US" sz="1050" b="1" dirty="0" smtClean="0">
                <a:latin typeface="Meiryo UI" pitchFamily="50" charset="-128"/>
                <a:ea typeface="Meiryo UI" pitchFamily="50" charset="-128"/>
                <a:cs typeface="Meiryo UI" pitchFamily="50" charset="-128"/>
              </a:endParaRPr>
            </a:p>
          </p:txBody>
        </p:sp>
        <p:sp>
          <p:nvSpPr>
            <p:cNvPr id="154" name="Text Box 28"/>
            <p:cNvSpPr txBox="1">
              <a:spLocks noChangeArrowheads="1"/>
            </p:cNvSpPr>
            <p:nvPr/>
          </p:nvSpPr>
          <p:spPr bwMode="auto">
            <a:xfrm>
              <a:off x="4227" y="2346"/>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都島区</a:t>
              </a:r>
              <a:endParaRPr lang="ja-JP" altLang="en-US" sz="1050" b="1" dirty="0" smtClean="0">
                <a:latin typeface="Meiryo UI" pitchFamily="50" charset="-128"/>
                <a:ea typeface="Meiryo UI" pitchFamily="50" charset="-128"/>
                <a:cs typeface="Meiryo UI" pitchFamily="50" charset="-128"/>
              </a:endParaRPr>
            </a:p>
          </p:txBody>
        </p:sp>
        <p:sp>
          <p:nvSpPr>
            <p:cNvPr id="155" name="Text Box 27"/>
            <p:cNvSpPr txBox="1">
              <a:spLocks noChangeArrowheads="1"/>
            </p:cNvSpPr>
            <p:nvPr/>
          </p:nvSpPr>
          <p:spPr bwMode="auto">
            <a:xfrm>
              <a:off x="4698" y="1478"/>
              <a:ext cx="900" cy="360"/>
            </a:xfrm>
            <a:prstGeom prst="rect">
              <a:avLst/>
            </a:prstGeom>
            <a:noFill/>
            <a:ln w="9525">
              <a:noFill/>
              <a:miter lim="800000"/>
              <a:headEnd/>
              <a:tailEnd/>
            </a:ln>
          </p:spPr>
          <p:txBody>
            <a:bodyPr lIns="74295" tIns="8890" rIns="74295" bIns="8890"/>
            <a:lstStyle/>
            <a:p>
              <a:pPr eaLnBrk="1" hangingPunct="1"/>
              <a:r>
                <a:rPr lang="ja-JP" altLang="en-US" sz="900" b="1" dirty="0">
                  <a:solidFill>
                    <a:srgbClr val="000000"/>
                  </a:solidFill>
                  <a:latin typeface="Meiryo UI" pitchFamily="50" charset="-128"/>
                  <a:ea typeface="Meiryo UI" pitchFamily="50" charset="-128"/>
                  <a:cs typeface="Meiryo UI" pitchFamily="50" charset="-128"/>
                </a:rPr>
                <a:t>旭区</a:t>
              </a:r>
              <a:endParaRPr lang="ja-JP" altLang="en-US" sz="1000" b="1" dirty="0">
                <a:latin typeface="Meiryo UI" pitchFamily="50" charset="-128"/>
                <a:ea typeface="Meiryo UI" pitchFamily="50" charset="-128"/>
                <a:cs typeface="Meiryo UI" pitchFamily="50" charset="-128"/>
              </a:endParaRPr>
            </a:p>
          </p:txBody>
        </p:sp>
        <p:sp>
          <p:nvSpPr>
            <p:cNvPr id="156" name="Text Box 26"/>
            <p:cNvSpPr txBox="1">
              <a:spLocks noChangeArrowheads="1"/>
            </p:cNvSpPr>
            <p:nvPr/>
          </p:nvSpPr>
          <p:spPr bwMode="auto">
            <a:xfrm>
              <a:off x="974" y="3383"/>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此花区</a:t>
              </a:r>
              <a:endParaRPr lang="ja-JP" altLang="en-US" sz="1050" b="1" dirty="0" smtClean="0">
                <a:latin typeface="Meiryo UI" pitchFamily="50" charset="-128"/>
                <a:ea typeface="Meiryo UI" pitchFamily="50" charset="-128"/>
                <a:cs typeface="Meiryo UI" pitchFamily="50" charset="-128"/>
              </a:endParaRPr>
            </a:p>
          </p:txBody>
        </p:sp>
        <p:sp>
          <p:nvSpPr>
            <p:cNvPr id="157" name="Text Box 25"/>
            <p:cNvSpPr txBox="1">
              <a:spLocks noChangeArrowheads="1"/>
            </p:cNvSpPr>
            <p:nvPr/>
          </p:nvSpPr>
          <p:spPr bwMode="auto">
            <a:xfrm>
              <a:off x="2690" y="3232"/>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西区</a:t>
              </a:r>
              <a:endParaRPr lang="ja-JP" altLang="en-US" sz="1050" b="1" dirty="0" smtClean="0">
                <a:latin typeface="Meiryo UI" pitchFamily="50" charset="-128"/>
                <a:ea typeface="Meiryo UI" pitchFamily="50" charset="-128"/>
                <a:cs typeface="Meiryo UI" pitchFamily="50" charset="-128"/>
              </a:endParaRPr>
            </a:p>
          </p:txBody>
        </p:sp>
        <p:sp>
          <p:nvSpPr>
            <p:cNvPr id="158" name="Text Box 24"/>
            <p:cNvSpPr txBox="1">
              <a:spLocks noChangeArrowheads="1"/>
            </p:cNvSpPr>
            <p:nvPr/>
          </p:nvSpPr>
          <p:spPr bwMode="auto">
            <a:xfrm>
              <a:off x="3781" y="2931"/>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中央区</a:t>
              </a:r>
              <a:endParaRPr lang="ja-JP" altLang="en-US" sz="1050" b="1" dirty="0" smtClean="0">
                <a:latin typeface="Meiryo UI" pitchFamily="50" charset="-128"/>
                <a:ea typeface="Meiryo UI" pitchFamily="50" charset="-128"/>
                <a:cs typeface="Meiryo UI" pitchFamily="50" charset="-128"/>
              </a:endParaRPr>
            </a:p>
          </p:txBody>
        </p:sp>
        <p:sp>
          <p:nvSpPr>
            <p:cNvPr id="159" name="Text Box 23"/>
            <p:cNvSpPr txBox="1">
              <a:spLocks noChangeArrowheads="1"/>
            </p:cNvSpPr>
            <p:nvPr/>
          </p:nvSpPr>
          <p:spPr bwMode="auto">
            <a:xfrm>
              <a:off x="4861" y="2226"/>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城東区</a:t>
              </a:r>
              <a:endParaRPr lang="ja-JP" altLang="en-US" sz="1050" b="1" dirty="0" smtClean="0">
                <a:latin typeface="Meiryo UI" pitchFamily="50" charset="-128"/>
                <a:ea typeface="Meiryo UI" pitchFamily="50" charset="-128"/>
                <a:cs typeface="Meiryo UI" pitchFamily="50" charset="-128"/>
              </a:endParaRPr>
            </a:p>
          </p:txBody>
        </p:sp>
        <p:sp>
          <p:nvSpPr>
            <p:cNvPr id="160" name="Text Box 21"/>
            <p:cNvSpPr txBox="1">
              <a:spLocks noChangeArrowheads="1"/>
            </p:cNvSpPr>
            <p:nvPr/>
          </p:nvSpPr>
          <p:spPr bwMode="auto">
            <a:xfrm>
              <a:off x="1491" y="5193"/>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住之江区</a:t>
              </a:r>
              <a:endParaRPr lang="ja-JP" altLang="en-US" sz="1050" b="1" dirty="0" smtClean="0">
                <a:latin typeface="Meiryo UI" pitchFamily="50" charset="-128"/>
                <a:ea typeface="Meiryo UI" pitchFamily="50" charset="-128"/>
                <a:cs typeface="Meiryo UI" pitchFamily="50" charset="-128"/>
              </a:endParaRPr>
            </a:p>
          </p:txBody>
        </p:sp>
        <p:sp>
          <p:nvSpPr>
            <p:cNvPr id="161" name="Text Box 20"/>
            <p:cNvSpPr txBox="1">
              <a:spLocks noChangeArrowheads="1"/>
            </p:cNvSpPr>
            <p:nvPr/>
          </p:nvSpPr>
          <p:spPr bwMode="auto">
            <a:xfrm>
              <a:off x="1873" y="3732"/>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港区</a:t>
              </a:r>
              <a:endParaRPr lang="ja-JP" altLang="en-US" sz="1050" b="1" dirty="0" smtClean="0">
                <a:latin typeface="Meiryo UI" pitchFamily="50" charset="-128"/>
                <a:ea typeface="Meiryo UI" pitchFamily="50" charset="-128"/>
                <a:cs typeface="Meiryo UI" pitchFamily="50" charset="-128"/>
              </a:endParaRPr>
            </a:p>
          </p:txBody>
        </p:sp>
        <p:sp>
          <p:nvSpPr>
            <p:cNvPr id="162" name="Text Box 19"/>
            <p:cNvSpPr txBox="1">
              <a:spLocks noChangeArrowheads="1"/>
            </p:cNvSpPr>
            <p:nvPr/>
          </p:nvSpPr>
          <p:spPr bwMode="auto">
            <a:xfrm>
              <a:off x="2116" y="4446"/>
              <a:ext cx="900" cy="360"/>
            </a:xfrm>
            <a:prstGeom prst="rect">
              <a:avLst/>
            </a:prstGeom>
            <a:noFill/>
            <a:ln w="9525">
              <a:noFill/>
              <a:miter lim="800000"/>
              <a:headEnd/>
              <a:tailEnd/>
            </a:ln>
          </p:spPr>
          <p:txBody>
            <a:bodyPr lIns="74295" tIns="8890" rIns="74295" bIns="8890"/>
            <a:lstStyle/>
            <a:p>
              <a:pPr eaLnBrk="1" hangingPunct="1"/>
              <a:r>
                <a:rPr lang="ja-JP" altLang="en-US" sz="900" b="1">
                  <a:solidFill>
                    <a:srgbClr val="000000"/>
                  </a:solidFill>
                  <a:latin typeface="Meiryo UI" pitchFamily="50" charset="-128"/>
                  <a:ea typeface="Meiryo UI" pitchFamily="50" charset="-128"/>
                  <a:cs typeface="Meiryo UI" pitchFamily="50" charset="-128"/>
                </a:rPr>
                <a:t>大正区</a:t>
              </a:r>
              <a:endParaRPr lang="ja-JP" altLang="en-US" sz="1000" b="1">
                <a:latin typeface="Meiryo UI" pitchFamily="50" charset="-128"/>
                <a:ea typeface="Meiryo UI" pitchFamily="50" charset="-128"/>
                <a:cs typeface="Meiryo UI" pitchFamily="50" charset="-128"/>
              </a:endParaRPr>
            </a:p>
          </p:txBody>
        </p:sp>
        <p:sp>
          <p:nvSpPr>
            <p:cNvPr id="163" name="Text Box 18"/>
            <p:cNvSpPr txBox="1">
              <a:spLocks noChangeArrowheads="1"/>
            </p:cNvSpPr>
            <p:nvPr/>
          </p:nvSpPr>
          <p:spPr bwMode="auto">
            <a:xfrm>
              <a:off x="2997" y="4522"/>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西成区</a:t>
              </a:r>
              <a:endParaRPr lang="ja-JP" altLang="en-US" sz="1050" b="1" dirty="0" smtClean="0">
                <a:latin typeface="Meiryo UI" pitchFamily="50" charset="-128"/>
                <a:ea typeface="Meiryo UI" pitchFamily="50" charset="-128"/>
                <a:cs typeface="Meiryo UI" pitchFamily="50" charset="-128"/>
              </a:endParaRPr>
            </a:p>
          </p:txBody>
        </p:sp>
        <p:sp>
          <p:nvSpPr>
            <p:cNvPr id="164" name="Text Box 17"/>
            <p:cNvSpPr txBox="1">
              <a:spLocks noChangeArrowheads="1"/>
            </p:cNvSpPr>
            <p:nvPr/>
          </p:nvSpPr>
          <p:spPr bwMode="auto">
            <a:xfrm>
              <a:off x="3151" y="3781"/>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浪速区</a:t>
              </a:r>
              <a:endParaRPr lang="ja-JP" altLang="en-US" sz="1050" b="1" dirty="0" smtClean="0">
                <a:latin typeface="Meiryo UI" pitchFamily="50" charset="-128"/>
                <a:ea typeface="Meiryo UI" pitchFamily="50" charset="-128"/>
                <a:cs typeface="Meiryo UI" pitchFamily="50" charset="-128"/>
              </a:endParaRPr>
            </a:p>
          </p:txBody>
        </p:sp>
        <p:sp>
          <p:nvSpPr>
            <p:cNvPr id="165" name="Text Box 16"/>
            <p:cNvSpPr txBox="1">
              <a:spLocks noChangeArrowheads="1"/>
            </p:cNvSpPr>
            <p:nvPr/>
          </p:nvSpPr>
          <p:spPr bwMode="auto">
            <a:xfrm>
              <a:off x="3889" y="3708"/>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天王寺区</a:t>
              </a:r>
              <a:endParaRPr lang="ja-JP" altLang="en-US" sz="1050" b="1" dirty="0" smtClean="0">
                <a:latin typeface="Meiryo UI" pitchFamily="50" charset="-128"/>
                <a:ea typeface="Meiryo UI" pitchFamily="50" charset="-128"/>
                <a:cs typeface="Meiryo UI" pitchFamily="50" charset="-128"/>
              </a:endParaRPr>
            </a:p>
          </p:txBody>
        </p:sp>
        <p:sp>
          <p:nvSpPr>
            <p:cNvPr id="166" name="Text Box 15"/>
            <p:cNvSpPr txBox="1">
              <a:spLocks noChangeArrowheads="1"/>
            </p:cNvSpPr>
            <p:nvPr/>
          </p:nvSpPr>
          <p:spPr bwMode="auto">
            <a:xfrm>
              <a:off x="4817" y="3287"/>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東成区</a:t>
              </a:r>
              <a:endParaRPr lang="ja-JP" altLang="en-US" sz="1050" b="1" dirty="0" smtClean="0">
                <a:latin typeface="Meiryo UI" pitchFamily="50" charset="-128"/>
                <a:ea typeface="Meiryo UI" pitchFamily="50" charset="-128"/>
                <a:cs typeface="Meiryo UI" pitchFamily="50" charset="-128"/>
              </a:endParaRPr>
            </a:p>
          </p:txBody>
        </p:sp>
        <p:sp>
          <p:nvSpPr>
            <p:cNvPr id="167" name="Text Box 14"/>
            <p:cNvSpPr txBox="1">
              <a:spLocks noChangeArrowheads="1"/>
            </p:cNvSpPr>
            <p:nvPr/>
          </p:nvSpPr>
          <p:spPr bwMode="auto">
            <a:xfrm>
              <a:off x="4680" y="3912"/>
              <a:ext cx="901" cy="358"/>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生野区</a:t>
              </a:r>
              <a:endParaRPr lang="ja-JP" altLang="en-US" sz="1050" b="1" dirty="0" smtClean="0">
                <a:latin typeface="Meiryo UI" pitchFamily="50" charset="-128"/>
                <a:ea typeface="Meiryo UI" pitchFamily="50" charset="-128"/>
                <a:cs typeface="Meiryo UI" pitchFamily="50" charset="-128"/>
              </a:endParaRPr>
            </a:p>
          </p:txBody>
        </p:sp>
        <p:sp>
          <p:nvSpPr>
            <p:cNvPr id="168" name="Text Box 13"/>
            <p:cNvSpPr txBox="1">
              <a:spLocks noChangeArrowheads="1"/>
            </p:cNvSpPr>
            <p:nvPr/>
          </p:nvSpPr>
          <p:spPr bwMode="auto">
            <a:xfrm>
              <a:off x="3421" y="5743"/>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住吉区</a:t>
              </a:r>
              <a:endParaRPr lang="ja-JP" altLang="en-US" sz="1050" b="1" dirty="0" smtClean="0">
                <a:latin typeface="Meiryo UI" pitchFamily="50" charset="-128"/>
                <a:ea typeface="Meiryo UI" pitchFamily="50" charset="-128"/>
                <a:cs typeface="Meiryo UI" pitchFamily="50" charset="-128"/>
              </a:endParaRPr>
            </a:p>
          </p:txBody>
        </p:sp>
        <p:sp>
          <p:nvSpPr>
            <p:cNvPr id="169" name="Text Box 12"/>
            <p:cNvSpPr txBox="1">
              <a:spLocks noChangeArrowheads="1"/>
            </p:cNvSpPr>
            <p:nvPr/>
          </p:nvSpPr>
          <p:spPr bwMode="auto">
            <a:xfrm>
              <a:off x="3623" y="4710"/>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阿倍野区</a:t>
              </a:r>
              <a:endParaRPr lang="ja-JP" altLang="en-US" sz="1050" b="1" dirty="0" smtClean="0">
                <a:latin typeface="Meiryo UI" pitchFamily="50" charset="-128"/>
                <a:ea typeface="Meiryo UI" pitchFamily="50" charset="-128"/>
                <a:cs typeface="Meiryo UI" pitchFamily="50" charset="-128"/>
              </a:endParaRPr>
            </a:p>
          </p:txBody>
        </p:sp>
        <p:sp>
          <p:nvSpPr>
            <p:cNvPr id="170" name="Text Box 11"/>
            <p:cNvSpPr txBox="1">
              <a:spLocks noChangeArrowheads="1"/>
            </p:cNvSpPr>
            <p:nvPr/>
          </p:nvSpPr>
          <p:spPr bwMode="auto">
            <a:xfrm>
              <a:off x="4195" y="5094"/>
              <a:ext cx="901" cy="358"/>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東住吉区</a:t>
              </a:r>
              <a:endParaRPr lang="ja-JP" altLang="en-US" sz="1050" b="1" dirty="0" smtClean="0">
                <a:latin typeface="Meiryo UI" pitchFamily="50" charset="-128"/>
                <a:ea typeface="Meiryo UI" pitchFamily="50" charset="-128"/>
                <a:cs typeface="Meiryo UI" pitchFamily="50" charset="-128"/>
              </a:endParaRPr>
            </a:p>
          </p:txBody>
        </p:sp>
        <p:sp>
          <p:nvSpPr>
            <p:cNvPr id="171" name="Text Box 10"/>
            <p:cNvSpPr txBox="1">
              <a:spLocks noChangeArrowheads="1"/>
            </p:cNvSpPr>
            <p:nvPr/>
          </p:nvSpPr>
          <p:spPr bwMode="auto">
            <a:xfrm>
              <a:off x="5096" y="5798"/>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平野区</a:t>
              </a:r>
              <a:endParaRPr lang="ja-JP" altLang="en-US" sz="1050" b="1" dirty="0" smtClean="0">
                <a:latin typeface="Meiryo UI" pitchFamily="50" charset="-128"/>
                <a:ea typeface="Meiryo UI" pitchFamily="50" charset="-128"/>
                <a:cs typeface="Meiryo UI" pitchFamily="50" charset="-128"/>
              </a:endParaRPr>
            </a:p>
          </p:txBody>
        </p:sp>
        <p:sp>
          <p:nvSpPr>
            <p:cNvPr id="172" name="Text Box 23"/>
            <p:cNvSpPr txBox="1">
              <a:spLocks noChangeArrowheads="1"/>
            </p:cNvSpPr>
            <p:nvPr/>
          </p:nvSpPr>
          <p:spPr bwMode="auto">
            <a:xfrm>
              <a:off x="5670" y="2158"/>
              <a:ext cx="899" cy="360"/>
            </a:xfrm>
            <a:prstGeom prst="rect">
              <a:avLst/>
            </a:prstGeom>
            <a:noFill/>
            <a:ln>
              <a:noFill/>
            </a:ln>
            <a:extLst/>
          </p:spPr>
          <p:txBody>
            <a:bodyPr lIns="74295" tIns="8890" rIns="74295" bIns="8890" anchor="ctr"/>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鶴見区</a:t>
              </a:r>
              <a:endParaRPr lang="ja-JP" altLang="en-US" sz="1050" b="1" dirty="0" smtClean="0">
                <a:latin typeface="Meiryo UI" pitchFamily="50" charset="-128"/>
                <a:ea typeface="Meiryo UI" pitchFamily="50" charset="-128"/>
                <a:cs typeface="Meiryo UI" pitchFamily="50" charset="-128"/>
              </a:endParaRPr>
            </a:p>
          </p:txBody>
        </p:sp>
      </p:grpSp>
      <p:sp>
        <p:nvSpPr>
          <p:cNvPr id="237" name="Text Box 6"/>
          <p:cNvSpPr txBox="1">
            <a:spLocks noChangeArrowheads="1"/>
          </p:cNvSpPr>
          <p:nvPr/>
        </p:nvSpPr>
        <p:spPr bwMode="auto">
          <a:xfrm>
            <a:off x="4355976" y="1831140"/>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第一区</a:t>
            </a:r>
            <a:endParaRPr lang="ja-JP" altLang="en-US" sz="1200" dirty="0">
              <a:latin typeface="Meiryo UI" pitchFamily="50" charset="-128"/>
              <a:ea typeface="Meiryo UI" pitchFamily="50" charset="-128"/>
              <a:cs typeface="Meiryo UI" pitchFamily="50" charset="-128"/>
            </a:endParaRPr>
          </a:p>
        </p:txBody>
      </p:sp>
      <p:sp>
        <p:nvSpPr>
          <p:cNvPr id="239" name="Text Box 6"/>
          <p:cNvSpPr txBox="1">
            <a:spLocks noChangeArrowheads="1"/>
          </p:cNvSpPr>
          <p:nvPr/>
        </p:nvSpPr>
        <p:spPr bwMode="auto">
          <a:xfrm>
            <a:off x="3141960" y="3233200"/>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第三区</a:t>
            </a:r>
            <a:endParaRPr lang="ja-JP" altLang="en-US" sz="1200" dirty="0">
              <a:latin typeface="Meiryo UI" pitchFamily="50" charset="-128"/>
              <a:ea typeface="Meiryo UI" pitchFamily="50" charset="-128"/>
              <a:cs typeface="Meiryo UI" pitchFamily="50" charset="-128"/>
            </a:endParaRPr>
          </a:p>
        </p:txBody>
      </p:sp>
      <p:sp>
        <p:nvSpPr>
          <p:cNvPr id="240" name="Text Box 6"/>
          <p:cNvSpPr txBox="1">
            <a:spLocks noChangeArrowheads="1"/>
          </p:cNvSpPr>
          <p:nvPr/>
        </p:nvSpPr>
        <p:spPr bwMode="auto">
          <a:xfrm>
            <a:off x="4716016" y="2457633"/>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第二区</a:t>
            </a:r>
            <a:endParaRPr lang="ja-JP" altLang="en-US" sz="1200" dirty="0">
              <a:latin typeface="Meiryo UI" pitchFamily="50" charset="-128"/>
              <a:ea typeface="Meiryo UI" pitchFamily="50" charset="-128"/>
              <a:cs typeface="Meiryo UI" pitchFamily="50" charset="-128"/>
            </a:endParaRPr>
          </a:p>
        </p:txBody>
      </p:sp>
      <p:sp>
        <p:nvSpPr>
          <p:cNvPr id="241" name="Text Box 6"/>
          <p:cNvSpPr txBox="1">
            <a:spLocks noChangeArrowheads="1"/>
          </p:cNvSpPr>
          <p:nvPr/>
        </p:nvSpPr>
        <p:spPr bwMode="auto">
          <a:xfrm>
            <a:off x="5436096" y="2996952"/>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第四区</a:t>
            </a:r>
            <a:endParaRPr lang="ja-JP" altLang="en-US" sz="1200" dirty="0">
              <a:latin typeface="Meiryo UI" pitchFamily="50" charset="-128"/>
              <a:ea typeface="Meiryo UI" pitchFamily="50" charset="-128"/>
              <a:cs typeface="Meiryo UI" pitchFamily="50" charset="-128"/>
            </a:endParaRPr>
          </a:p>
        </p:txBody>
      </p:sp>
      <p:sp>
        <p:nvSpPr>
          <p:cNvPr id="242" name="Text Box 6"/>
          <p:cNvSpPr txBox="1">
            <a:spLocks noChangeArrowheads="1"/>
          </p:cNvSpPr>
          <p:nvPr/>
        </p:nvSpPr>
        <p:spPr bwMode="auto">
          <a:xfrm>
            <a:off x="4322663" y="3559332"/>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第五区</a:t>
            </a:r>
            <a:endParaRPr lang="ja-JP" altLang="en-US" sz="1200" dirty="0">
              <a:latin typeface="Meiryo UI" pitchFamily="50" charset="-128"/>
              <a:ea typeface="Meiryo UI" pitchFamily="50" charset="-128"/>
              <a:cs typeface="Meiryo UI" pitchFamily="50" charset="-128"/>
            </a:endParaRPr>
          </a:p>
        </p:txBody>
      </p:sp>
      <p:sp>
        <p:nvSpPr>
          <p:cNvPr id="243" name="Text Box 6"/>
          <p:cNvSpPr txBox="1">
            <a:spLocks noChangeArrowheads="1"/>
          </p:cNvSpPr>
          <p:nvPr/>
        </p:nvSpPr>
        <p:spPr bwMode="auto">
          <a:xfrm>
            <a:off x="4860032" y="4279412"/>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第六区</a:t>
            </a:r>
            <a:endParaRPr lang="ja-JP" altLang="en-US" sz="1200" dirty="0">
              <a:latin typeface="Meiryo UI" pitchFamily="50" charset="-128"/>
              <a:ea typeface="Meiryo UI" pitchFamily="50" charset="-128"/>
              <a:cs typeface="Meiryo UI" pitchFamily="50" charset="-128"/>
            </a:endParaRPr>
          </a:p>
        </p:txBody>
      </p:sp>
      <p:grpSp>
        <p:nvGrpSpPr>
          <p:cNvPr id="4" name="グループ化 133"/>
          <p:cNvGrpSpPr>
            <a:grpSpLocks/>
          </p:cNvGrpSpPr>
          <p:nvPr/>
        </p:nvGrpSpPr>
        <p:grpSpPr bwMode="auto">
          <a:xfrm>
            <a:off x="25400" y="873456"/>
            <a:ext cx="4330576" cy="1099765"/>
            <a:chOff x="-23767" y="1988781"/>
            <a:chExt cx="4329532" cy="1098859"/>
          </a:xfrm>
        </p:grpSpPr>
        <p:cxnSp>
          <p:nvCxnSpPr>
            <p:cNvPr id="251" name="直線コネクタ 250"/>
            <p:cNvCxnSpPr>
              <a:endCxn id="237" idx="1"/>
            </p:cNvCxnSpPr>
            <p:nvPr/>
          </p:nvCxnSpPr>
          <p:spPr>
            <a:xfrm>
              <a:off x="2649980" y="2599605"/>
              <a:ext cx="1655785" cy="488035"/>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2" name="角丸四角形 251"/>
            <p:cNvSpPr/>
            <p:nvPr/>
          </p:nvSpPr>
          <p:spPr bwMode="auto">
            <a:xfrm>
              <a:off x="-23767" y="1988781"/>
              <a:ext cx="2988541" cy="961232"/>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淀川区・東淀川区　２区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31</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4</a:t>
              </a:r>
              <a:r>
                <a:rPr lang="ja-JP" altLang="en-US" sz="1050" dirty="0" smtClean="0">
                  <a:solidFill>
                    <a:prstClr val="black"/>
                  </a:solidFill>
                  <a:latin typeface="Meiryo UI" pitchFamily="50" charset="-128"/>
                  <a:ea typeface="Meiryo UI" pitchFamily="50" charset="-128"/>
                  <a:cs typeface="Meiryo UI" pitchFamily="50" charset="-128"/>
                </a:rPr>
                <a:t>千人 </a:t>
              </a:r>
              <a:r>
                <a:rPr lang="en-US" altLang="ja-JP" sz="1050" dirty="0" smtClean="0">
                  <a:solidFill>
                    <a:prstClr val="black"/>
                  </a:solidFill>
                  <a:latin typeface="Meiryo UI" pitchFamily="50" charset="-128"/>
                  <a:ea typeface="Meiryo UI" pitchFamily="50" charset="-128"/>
                  <a:cs typeface="Meiryo UI" pitchFamily="50" charset="-128"/>
                </a:rPr>
                <a:t>(H27 35</a:t>
              </a:r>
              <a:r>
                <a:rPr lang="ja-JP" altLang="en-US" sz="1050" dirty="0">
                  <a:solidFill>
                    <a:prstClr val="black"/>
                  </a:solidFill>
                  <a:latin typeface="Meiryo UI" pitchFamily="50" charset="-128"/>
                  <a:ea typeface="Meiryo UI" pitchFamily="50" charset="-128"/>
                  <a:cs typeface="Meiryo UI" pitchFamily="50" charset="-128"/>
                </a:rPr>
                <a:t>万</a:t>
              </a:r>
              <a:r>
                <a:rPr lang="en-US" altLang="ja-JP" sz="1050" dirty="0">
                  <a:solidFill>
                    <a:prstClr val="black"/>
                  </a:solidFill>
                  <a:latin typeface="Meiryo UI" pitchFamily="50" charset="-128"/>
                  <a:ea typeface="Meiryo UI" pitchFamily="50" charset="-128"/>
                  <a:cs typeface="Meiryo UI" pitchFamily="50" charset="-128"/>
                </a:rPr>
                <a:t>1</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・淀川区は旧東淀川区より分区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・十三工営所を活用</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・阪急京都線が接続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53" name="角丸四角形 252"/>
            <p:cNvSpPr/>
            <p:nvPr/>
          </p:nvSpPr>
          <p:spPr bwMode="auto">
            <a:xfrm>
              <a:off x="49240" y="2069676"/>
              <a:ext cx="312662" cy="801027"/>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第一区</a:t>
              </a:r>
              <a:endParaRPr lang="en-US" altLang="ja-JP" sz="1600" b="1" dirty="0">
                <a:solidFill>
                  <a:prstClr val="white"/>
                </a:solidFill>
                <a:latin typeface="Meiryo UI" pitchFamily="50" charset="-128"/>
                <a:ea typeface="Meiryo UI" pitchFamily="50" charset="-128"/>
                <a:cs typeface="Meiryo UI" pitchFamily="50" charset="-128"/>
              </a:endParaRPr>
            </a:p>
          </p:txBody>
        </p:sp>
      </p:grpSp>
      <p:grpSp>
        <p:nvGrpSpPr>
          <p:cNvPr id="5" name="グループ化 134"/>
          <p:cNvGrpSpPr>
            <a:grpSpLocks/>
          </p:cNvGrpSpPr>
          <p:nvPr/>
        </p:nvGrpSpPr>
        <p:grpSpPr bwMode="auto">
          <a:xfrm>
            <a:off x="5325393" y="1017472"/>
            <a:ext cx="3793206" cy="1582242"/>
            <a:chOff x="5316458" y="2060848"/>
            <a:chExt cx="3792046" cy="1322793"/>
          </a:xfrm>
        </p:grpSpPr>
        <p:cxnSp>
          <p:nvCxnSpPr>
            <p:cNvPr id="255" name="直線コネクタ 254"/>
            <p:cNvCxnSpPr>
              <a:endCxn id="240" idx="3"/>
            </p:cNvCxnSpPr>
            <p:nvPr/>
          </p:nvCxnSpPr>
          <p:spPr>
            <a:xfrm flipH="1">
              <a:off x="5316458" y="2693573"/>
              <a:ext cx="1021095" cy="690068"/>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角丸四角形 255"/>
            <p:cNvSpPr/>
            <p:nvPr/>
          </p:nvSpPr>
          <p:spPr bwMode="auto">
            <a:xfrm>
              <a:off x="6120156" y="2060848"/>
              <a:ext cx="2988348" cy="962025"/>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北区・都島区・旭区　３区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29</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7</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32</a:t>
              </a:r>
              <a:r>
                <a:rPr lang="ja-JP" altLang="en-US" sz="1050" dirty="0" smtClean="0">
                  <a:solidFill>
                    <a:prstClr val="black"/>
                  </a:solidFill>
                  <a:latin typeface="Meiryo UI" pitchFamily="50" charset="-128"/>
                  <a:ea typeface="Meiryo UI" pitchFamily="50" charset="-128"/>
                  <a:cs typeface="Meiryo UI" pitchFamily="50" charset="-128"/>
                </a:rPr>
                <a:t>万人</a:t>
              </a:r>
              <a:r>
                <a:rPr lang="en-US" altLang="ja-JP" sz="1050" dirty="0" smtClean="0">
                  <a:solidFill>
                    <a:prstClr val="black"/>
                  </a:solidFill>
                  <a:latin typeface="Meiryo UI" pitchFamily="50" charset="-128"/>
                  <a:ea typeface="Meiryo UI" pitchFamily="50" charset="-128"/>
                  <a:cs typeface="Meiryo UI" pitchFamily="50" charset="-128"/>
                </a:rPr>
                <a:t>) </a:t>
              </a:r>
              <a:r>
                <a:rPr lang="ja-JP" altLang="en-US" sz="1050" dirty="0">
                  <a:solidFill>
                    <a:prstClr val="black"/>
                  </a:solidFill>
                  <a:latin typeface="Meiryo UI" pitchFamily="50" charset="-128"/>
                  <a:ea typeface="Meiryo UI" pitchFamily="50" charset="-128"/>
                  <a:cs typeface="Meiryo UI" pitchFamily="50" charset="-128"/>
                </a:rPr>
                <a:t>　</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・都島区は旧北区等より分離</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・梅田・大阪を主な駅として、</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a:t>
              </a:r>
              <a:r>
                <a:rPr lang="ja-JP" altLang="en-US" sz="1050" dirty="0" smtClean="0">
                  <a:solidFill>
                    <a:prstClr val="black"/>
                  </a:solidFill>
                  <a:latin typeface="Meiryo UI" pitchFamily="50" charset="-128"/>
                  <a:ea typeface="Meiryo UI" pitchFamily="50" charset="-128"/>
                  <a:cs typeface="Meiryo UI" pitchFamily="50" charset="-128"/>
                </a:rPr>
                <a:t>地下鉄谷町</a:t>
              </a:r>
              <a:r>
                <a:rPr lang="ja-JP" altLang="en-US" sz="1050" dirty="0">
                  <a:solidFill>
                    <a:prstClr val="black"/>
                  </a:solidFill>
                  <a:latin typeface="Meiryo UI" pitchFamily="50" charset="-128"/>
                  <a:ea typeface="Meiryo UI" pitchFamily="50" charset="-128"/>
                  <a:cs typeface="Meiryo UI" pitchFamily="50" charset="-128"/>
                </a:rPr>
                <a:t>線、</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大阪環状線・ </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en-US" altLang="ja-JP" sz="1050" dirty="0">
                  <a:solidFill>
                    <a:prstClr val="black"/>
                  </a:solidFill>
                  <a:latin typeface="Meiryo UI" pitchFamily="50" charset="-128"/>
                  <a:ea typeface="Meiryo UI" pitchFamily="50" charset="-128"/>
                  <a:cs typeface="Meiryo UI" pitchFamily="50" charset="-128"/>
                </a:rPr>
                <a:t>  </a:t>
              </a:r>
              <a:r>
                <a:rPr lang="ja-JP" altLang="en-US" sz="1050" dirty="0" smtClean="0">
                  <a:solidFill>
                    <a:prstClr val="black"/>
                  </a:solidFill>
                  <a:latin typeface="Meiryo UI" pitchFamily="50" charset="-128"/>
                  <a:ea typeface="Meiryo UI" pitchFamily="50" charset="-128"/>
                  <a:cs typeface="Meiryo UI" pitchFamily="50" charset="-128"/>
                </a:rPr>
                <a:t>東西</a:t>
              </a:r>
              <a:r>
                <a:rPr lang="ja-JP" altLang="en-US" sz="1050" dirty="0">
                  <a:solidFill>
                    <a:prstClr val="black"/>
                  </a:solidFill>
                  <a:latin typeface="Meiryo UI" pitchFamily="50" charset="-128"/>
                  <a:ea typeface="Meiryo UI" pitchFamily="50" charset="-128"/>
                  <a:cs typeface="Meiryo UI" pitchFamily="50" charset="-128"/>
                </a:rPr>
                <a:t>線、京阪本線が接続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57" name="角丸四角形 256"/>
            <p:cNvSpPr/>
            <p:nvPr/>
          </p:nvSpPr>
          <p:spPr bwMode="auto">
            <a:xfrm>
              <a:off x="6193159" y="2140223"/>
              <a:ext cx="311055" cy="801687"/>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第二区</a:t>
              </a:r>
              <a:endParaRPr lang="en-US" altLang="ja-JP" sz="1600" b="1" dirty="0">
                <a:solidFill>
                  <a:prstClr val="white"/>
                </a:solidFill>
                <a:latin typeface="Meiryo UI" pitchFamily="50" charset="-128"/>
                <a:ea typeface="Meiryo UI" pitchFamily="50" charset="-128"/>
                <a:cs typeface="Meiryo UI" pitchFamily="50" charset="-128"/>
              </a:endParaRPr>
            </a:p>
          </p:txBody>
        </p:sp>
      </p:grpSp>
      <p:cxnSp>
        <p:nvCxnSpPr>
          <p:cNvPr id="259" name="直線コネクタ 258"/>
          <p:cNvCxnSpPr>
            <a:endCxn id="241" idx="2"/>
          </p:cNvCxnSpPr>
          <p:nvPr/>
        </p:nvCxnSpPr>
        <p:spPr bwMode="auto">
          <a:xfrm flipH="1" flipV="1">
            <a:off x="5740785" y="3281114"/>
            <a:ext cx="353703" cy="435918"/>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0" name="角丸四角形 259"/>
          <p:cNvSpPr/>
          <p:nvPr/>
        </p:nvSpPr>
        <p:spPr bwMode="auto">
          <a:xfrm>
            <a:off x="6051231" y="3259063"/>
            <a:ext cx="3060000" cy="962025"/>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447675"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東成区・城東区・鶴見区　３区</a:t>
            </a:r>
            <a:endParaRPr lang="en-US" altLang="ja-JP" sz="1050" dirty="0">
              <a:solidFill>
                <a:prstClr val="black"/>
              </a:solidFill>
              <a:latin typeface="Meiryo UI" pitchFamily="50" charset="-128"/>
              <a:ea typeface="Meiryo UI" pitchFamily="50" charset="-128"/>
              <a:cs typeface="Meiryo UI" pitchFamily="50" charset="-128"/>
            </a:endParaRPr>
          </a:p>
          <a:p>
            <a:pPr marL="628650" indent="-180975"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33</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2</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35</a:t>
            </a:r>
            <a:r>
              <a:rPr lang="ja-JP" altLang="en-US" sz="1050" dirty="0">
                <a:solidFill>
                  <a:prstClr val="black"/>
                </a:solidFill>
                <a:latin typeface="Meiryo UI" pitchFamily="50" charset="-128"/>
                <a:ea typeface="Meiryo UI" pitchFamily="50" charset="-128"/>
                <a:cs typeface="Meiryo UI" pitchFamily="50" charset="-128"/>
              </a:rPr>
              <a:t>万</a:t>
            </a:r>
            <a:r>
              <a:rPr lang="en-US" altLang="ja-JP" sz="1050" dirty="0">
                <a:solidFill>
                  <a:prstClr val="black"/>
                </a:solidFill>
                <a:latin typeface="Meiryo UI" pitchFamily="50" charset="-128"/>
                <a:ea typeface="Meiryo UI" pitchFamily="50" charset="-128"/>
                <a:cs typeface="Meiryo UI" pitchFamily="50" charset="-128"/>
              </a:rPr>
              <a:t>6</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endParaRPr lang="en-US" altLang="ja-JP" sz="1050" dirty="0">
              <a:solidFill>
                <a:prstClr val="black"/>
              </a:solidFill>
              <a:latin typeface="Meiryo UI" pitchFamily="50" charset="-128"/>
              <a:ea typeface="Meiryo UI" pitchFamily="50" charset="-128"/>
              <a:cs typeface="Meiryo UI" pitchFamily="50" charset="-128"/>
            </a:endParaRPr>
          </a:p>
          <a:p>
            <a:pPr marL="628650" indent="-180975"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・鶴見区は旧城東区より分区</a:t>
            </a:r>
            <a:endParaRPr lang="en-US" altLang="ja-JP" sz="1050" dirty="0">
              <a:solidFill>
                <a:prstClr val="black"/>
              </a:solidFill>
              <a:latin typeface="Meiryo UI" pitchFamily="50" charset="-128"/>
              <a:ea typeface="Meiryo UI" pitchFamily="50" charset="-128"/>
              <a:cs typeface="Meiryo UI" pitchFamily="50" charset="-128"/>
            </a:endParaRPr>
          </a:p>
          <a:p>
            <a:pPr marL="628650" indent="-180975"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・地下鉄長堀鶴見緑地線・今里筋線、</a:t>
            </a:r>
            <a:endParaRPr lang="en-US" altLang="ja-JP" sz="1050" dirty="0">
              <a:solidFill>
                <a:prstClr val="black"/>
              </a:solidFill>
              <a:latin typeface="Meiryo UI" pitchFamily="50" charset="-128"/>
              <a:ea typeface="Meiryo UI" pitchFamily="50" charset="-128"/>
              <a:cs typeface="Meiryo UI" pitchFamily="50" charset="-128"/>
            </a:endParaRPr>
          </a:p>
          <a:p>
            <a:pPr marL="447675"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学研都市線が接続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61" name="角丸四角形 260"/>
          <p:cNvSpPr/>
          <p:nvPr/>
        </p:nvSpPr>
        <p:spPr bwMode="auto">
          <a:xfrm>
            <a:off x="6149656" y="3338438"/>
            <a:ext cx="311150" cy="801688"/>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第四区</a:t>
            </a:r>
            <a:endParaRPr lang="en-US" altLang="ja-JP" sz="1600" b="1" dirty="0">
              <a:solidFill>
                <a:prstClr val="white"/>
              </a:solidFill>
              <a:latin typeface="Meiryo UI" pitchFamily="50" charset="-128"/>
              <a:ea typeface="Meiryo UI" pitchFamily="50" charset="-128"/>
              <a:cs typeface="Meiryo UI" pitchFamily="50" charset="-128"/>
            </a:endParaRPr>
          </a:p>
        </p:txBody>
      </p:sp>
      <p:cxnSp>
        <p:nvCxnSpPr>
          <p:cNvPr id="262" name="直線コネクタ 261"/>
          <p:cNvCxnSpPr>
            <a:endCxn id="243" idx="3"/>
          </p:cNvCxnSpPr>
          <p:nvPr/>
        </p:nvCxnSpPr>
        <p:spPr bwMode="auto">
          <a:xfrm flipH="1" flipV="1">
            <a:off x="5469409" y="4421493"/>
            <a:ext cx="956271" cy="57157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グループ化 294"/>
          <p:cNvGrpSpPr/>
          <p:nvPr/>
        </p:nvGrpSpPr>
        <p:grpSpPr>
          <a:xfrm>
            <a:off x="6050260" y="4257833"/>
            <a:ext cx="3060000" cy="962025"/>
            <a:chOff x="6156325" y="3935042"/>
            <a:chExt cx="2987675" cy="962025"/>
          </a:xfrm>
        </p:grpSpPr>
        <p:sp>
          <p:nvSpPr>
            <p:cNvPr id="263" name="角丸四角形 262"/>
            <p:cNvSpPr/>
            <p:nvPr/>
          </p:nvSpPr>
          <p:spPr bwMode="auto">
            <a:xfrm>
              <a:off x="6156325" y="3935042"/>
              <a:ext cx="2987675" cy="962025"/>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天王寺区・生野区・阿倍野区　</a:t>
              </a:r>
              <a:r>
                <a:rPr lang="en-US" altLang="ja-JP" sz="1050" dirty="0">
                  <a:solidFill>
                    <a:prstClr val="black"/>
                  </a:solidFill>
                  <a:latin typeface="Meiryo UI" pitchFamily="50" charset="-128"/>
                  <a:ea typeface="Meiryo UI" pitchFamily="50" charset="-128"/>
                  <a:cs typeface="Meiryo UI" pitchFamily="50" charset="-128"/>
                </a:rPr>
                <a:t>3</a:t>
              </a:r>
              <a:r>
                <a:rPr lang="ja-JP" altLang="en-US" sz="1050" dirty="0">
                  <a:solidFill>
                    <a:prstClr val="black"/>
                  </a:solidFill>
                  <a:latin typeface="Meiryo UI" pitchFamily="50" charset="-128"/>
                  <a:ea typeface="Meiryo UI" pitchFamily="50" charset="-128"/>
                  <a:cs typeface="Meiryo UI" pitchFamily="50" charset="-128"/>
                </a:rPr>
                <a:t>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28</a:t>
              </a:r>
              <a:r>
                <a:rPr lang="ja-JP" altLang="en-US" sz="1050" dirty="0" smtClean="0">
                  <a:solidFill>
                    <a:prstClr val="black"/>
                  </a:solidFill>
                  <a:latin typeface="Meiryo UI" pitchFamily="50" charset="-128"/>
                  <a:ea typeface="Meiryo UI" pitchFamily="50" charset="-128"/>
                  <a:cs typeface="Meiryo UI" pitchFamily="50" charset="-128"/>
                </a:rPr>
                <a:t>万人</a:t>
              </a:r>
              <a:r>
                <a:rPr lang="en-US" altLang="ja-JP" sz="1050" dirty="0" smtClean="0">
                  <a:solidFill>
                    <a:prstClr val="black"/>
                  </a:solidFill>
                  <a:latin typeface="Meiryo UI" pitchFamily="50" charset="-128"/>
                  <a:ea typeface="Meiryo UI" pitchFamily="50" charset="-128"/>
                  <a:cs typeface="Meiryo UI" pitchFamily="50" charset="-128"/>
                </a:rPr>
                <a:t>(H27 31</a:t>
              </a:r>
              <a:r>
                <a:rPr lang="ja-JP" altLang="en-US" sz="1050" dirty="0">
                  <a:solidFill>
                    <a:prstClr val="black"/>
                  </a:solidFill>
                  <a:latin typeface="Meiryo UI" pitchFamily="50" charset="-128"/>
                  <a:ea typeface="Meiryo UI" pitchFamily="50" charset="-128"/>
                  <a:cs typeface="Meiryo UI" pitchFamily="50" charset="-128"/>
                </a:rPr>
                <a:t>万</a:t>
              </a:r>
              <a:r>
                <a:rPr lang="en-US" altLang="ja-JP" sz="1050" dirty="0">
                  <a:solidFill>
                    <a:prstClr val="black"/>
                  </a:solidFill>
                  <a:latin typeface="Meiryo UI" pitchFamily="50" charset="-128"/>
                  <a:ea typeface="Meiryo UI" pitchFamily="50" charset="-128"/>
                  <a:cs typeface="Meiryo UI" pitchFamily="50" charset="-128"/>
                </a:rPr>
                <a:t>3</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・天王寺・大阪阿部野橋を主な駅として、</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en-US" altLang="ja-JP" sz="1050" dirty="0">
                  <a:solidFill>
                    <a:prstClr val="black"/>
                  </a:solidFill>
                  <a:latin typeface="Meiryo UI" pitchFamily="50" charset="-128"/>
                  <a:ea typeface="Meiryo UI" pitchFamily="50" charset="-128"/>
                  <a:cs typeface="Meiryo UI" pitchFamily="50" charset="-128"/>
                </a:rPr>
                <a:t>  </a:t>
              </a:r>
              <a:r>
                <a:rPr lang="ja-JP" altLang="en-US" sz="1050" dirty="0">
                  <a:solidFill>
                    <a:prstClr val="black"/>
                  </a:solidFill>
                  <a:latin typeface="Meiryo UI" pitchFamily="50" charset="-128"/>
                  <a:ea typeface="Meiryo UI" pitchFamily="50" charset="-128"/>
                  <a:cs typeface="Meiryo UI" pitchFamily="50" charset="-128"/>
                </a:rPr>
                <a:t>地下鉄谷町線・千日前線、</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阪和線、</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en-US" altLang="ja-JP" sz="1050" dirty="0">
                  <a:solidFill>
                    <a:prstClr val="black"/>
                  </a:solidFill>
                  <a:latin typeface="Meiryo UI" pitchFamily="50" charset="-128"/>
                  <a:ea typeface="Meiryo UI" pitchFamily="50" charset="-128"/>
                  <a:cs typeface="Meiryo UI" pitchFamily="50" charset="-128"/>
                </a:rPr>
                <a:t>  </a:t>
              </a:r>
              <a:r>
                <a:rPr lang="ja-JP" altLang="en-US" sz="1050" dirty="0">
                  <a:solidFill>
                    <a:prstClr val="black"/>
                  </a:solidFill>
                  <a:latin typeface="Meiryo UI" pitchFamily="50" charset="-128"/>
                  <a:ea typeface="Meiryo UI" pitchFamily="50" charset="-128"/>
                  <a:cs typeface="Meiryo UI" pitchFamily="50" charset="-128"/>
                </a:rPr>
                <a:t>近鉄大阪線が接続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64" name="角丸四角形 263"/>
            <p:cNvSpPr/>
            <p:nvPr/>
          </p:nvSpPr>
          <p:spPr bwMode="auto">
            <a:xfrm>
              <a:off x="6234113" y="4014416"/>
              <a:ext cx="312737" cy="801688"/>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第六区</a:t>
              </a:r>
              <a:endParaRPr lang="en-US" altLang="ja-JP" sz="1600" b="1" dirty="0">
                <a:solidFill>
                  <a:prstClr val="white"/>
                </a:solidFill>
                <a:latin typeface="Meiryo UI" pitchFamily="50" charset="-128"/>
                <a:ea typeface="Meiryo UI" pitchFamily="50" charset="-128"/>
                <a:cs typeface="Meiryo UI" pitchFamily="50" charset="-128"/>
              </a:endParaRPr>
            </a:p>
          </p:txBody>
        </p:sp>
      </p:grpSp>
      <p:grpSp>
        <p:nvGrpSpPr>
          <p:cNvPr id="7" name="グループ化 166"/>
          <p:cNvGrpSpPr>
            <a:grpSpLocks/>
          </p:cNvGrpSpPr>
          <p:nvPr/>
        </p:nvGrpSpPr>
        <p:grpSpPr bwMode="auto">
          <a:xfrm>
            <a:off x="25401" y="2025586"/>
            <a:ext cx="3116559" cy="1349693"/>
            <a:chOff x="6055963" y="1916833"/>
            <a:chExt cx="3116900" cy="1349367"/>
          </a:xfrm>
        </p:grpSpPr>
        <p:cxnSp>
          <p:nvCxnSpPr>
            <p:cNvPr id="266" name="直線コネクタ 265"/>
            <p:cNvCxnSpPr>
              <a:endCxn id="239" idx="1"/>
            </p:cNvCxnSpPr>
            <p:nvPr/>
          </p:nvCxnSpPr>
          <p:spPr>
            <a:xfrm>
              <a:off x="8370567" y="2887963"/>
              <a:ext cx="802296" cy="378237"/>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7" name="角丸四角形 266"/>
            <p:cNvSpPr/>
            <p:nvPr/>
          </p:nvSpPr>
          <p:spPr bwMode="auto">
            <a:xfrm>
              <a:off x="6055963" y="1916833"/>
              <a:ext cx="2988003" cy="961792"/>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福島区・此花区・港区・西淀川区　４区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28</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6</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31</a:t>
              </a:r>
              <a:r>
                <a:rPr lang="ja-JP" altLang="en-US" sz="1050" dirty="0">
                  <a:solidFill>
                    <a:prstClr val="black"/>
                  </a:solidFill>
                  <a:latin typeface="Meiryo UI" pitchFamily="50" charset="-128"/>
                  <a:ea typeface="Meiryo UI" pitchFamily="50" charset="-128"/>
                  <a:cs typeface="Meiryo UI" pitchFamily="50" charset="-128"/>
                </a:rPr>
                <a:t>万</a:t>
              </a:r>
              <a:r>
                <a:rPr lang="en-US" altLang="ja-JP" sz="1050" dirty="0">
                  <a:solidFill>
                    <a:prstClr val="black"/>
                  </a:solidFill>
                  <a:latin typeface="Meiryo UI" pitchFamily="50" charset="-128"/>
                  <a:ea typeface="Meiryo UI" pitchFamily="50" charset="-128"/>
                  <a:cs typeface="Meiryo UI" pitchFamily="50" charset="-128"/>
                </a:rPr>
                <a:t>6</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r>
                <a:rPr lang="ja-JP" altLang="en-US" sz="1050" dirty="0">
                  <a:solidFill>
                    <a:prstClr val="black"/>
                  </a:solidFill>
                  <a:latin typeface="Meiryo UI" pitchFamily="50" charset="-128"/>
                  <a:ea typeface="Meiryo UI" pitchFamily="50" charset="-128"/>
                  <a:cs typeface="Meiryo UI" pitchFamily="50" charset="-128"/>
                </a:rPr>
                <a:t>　</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・福島区は旧此花区等より分離</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大阪環状線・東西線、阪神本線・</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なんば線が接続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68" name="角丸四角形 267"/>
            <p:cNvSpPr/>
            <p:nvPr/>
          </p:nvSpPr>
          <p:spPr bwMode="auto">
            <a:xfrm>
              <a:off x="6127408" y="1997774"/>
              <a:ext cx="312771" cy="801494"/>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第三区</a:t>
              </a:r>
              <a:endParaRPr lang="en-US" altLang="ja-JP" sz="1600" b="1" dirty="0">
                <a:solidFill>
                  <a:prstClr val="white"/>
                </a:solidFill>
                <a:latin typeface="Meiryo UI" pitchFamily="50" charset="-128"/>
                <a:ea typeface="Meiryo UI" pitchFamily="50" charset="-128"/>
                <a:cs typeface="Meiryo UI" pitchFamily="50" charset="-128"/>
              </a:endParaRPr>
            </a:p>
          </p:txBody>
        </p:sp>
      </p:grpSp>
      <p:grpSp>
        <p:nvGrpSpPr>
          <p:cNvPr id="8" name="グループ化 180"/>
          <p:cNvGrpSpPr>
            <a:grpSpLocks/>
          </p:cNvGrpSpPr>
          <p:nvPr/>
        </p:nvGrpSpPr>
        <p:grpSpPr bwMode="auto">
          <a:xfrm>
            <a:off x="32618" y="3882172"/>
            <a:ext cx="4290045" cy="1175610"/>
            <a:chOff x="6055962" y="1705036"/>
            <a:chExt cx="4289351" cy="1174483"/>
          </a:xfrm>
        </p:grpSpPr>
        <p:cxnSp>
          <p:nvCxnSpPr>
            <p:cNvPr id="270" name="直線コネクタ 269"/>
            <p:cNvCxnSpPr>
              <a:endCxn id="242" idx="1"/>
            </p:cNvCxnSpPr>
            <p:nvPr/>
          </p:nvCxnSpPr>
          <p:spPr>
            <a:xfrm flipV="1">
              <a:off x="8748102" y="1705036"/>
              <a:ext cx="1597211" cy="105946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角丸四角形 270"/>
            <p:cNvSpPr/>
            <p:nvPr/>
          </p:nvSpPr>
          <p:spPr bwMode="auto">
            <a:xfrm>
              <a:off x="6055962" y="1916832"/>
              <a:ext cx="2987192" cy="962687"/>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中央区・西区・大正区・浪速区　</a:t>
              </a:r>
              <a:r>
                <a:rPr lang="en-US" altLang="ja-JP" sz="1050" dirty="0">
                  <a:solidFill>
                    <a:prstClr val="black"/>
                  </a:solidFill>
                  <a:latin typeface="Meiryo UI" pitchFamily="50" charset="-128"/>
                  <a:ea typeface="Meiryo UI" pitchFamily="50" charset="-128"/>
                  <a:cs typeface="Meiryo UI" pitchFamily="50" charset="-128"/>
                </a:rPr>
                <a:t>4</a:t>
              </a:r>
              <a:r>
                <a:rPr lang="ja-JP" altLang="en-US" sz="1050" dirty="0">
                  <a:solidFill>
                    <a:prstClr val="black"/>
                  </a:solidFill>
                  <a:latin typeface="Meiryo UI" pitchFamily="50" charset="-128"/>
                  <a:ea typeface="Meiryo UI" pitchFamily="50" charset="-128"/>
                  <a:cs typeface="Meiryo UI" pitchFamily="50" charset="-128"/>
                </a:rPr>
                <a:t>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31</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2</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32</a:t>
              </a:r>
              <a:r>
                <a:rPr lang="ja-JP" altLang="en-US" sz="1050" dirty="0" smtClean="0">
                  <a:solidFill>
                    <a:prstClr val="black"/>
                  </a:solidFill>
                  <a:latin typeface="Meiryo UI" pitchFamily="50" charset="-128"/>
                  <a:ea typeface="Meiryo UI" pitchFamily="50" charset="-128"/>
                  <a:cs typeface="Meiryo UI" pitchFamily="50" charset="-128"/>
                </a:rPr>
                <a:t>万人</a:t>
              </a:r>
              <a:r>
                <a:rPr lang="en-US" altLang="ja-JP" sz="1050" dirty="0" smtClean="0">
                  <a:solidFill>
                    <a:prstClr val="black"/>
                  </a:solidFill>
                  <a:latin typeface="Meiryo UI" pitchFamily="50" charset="-128"/>
                  <a:ea typeface="Meiryo UI" pitchFamily="50" charset="-128"/>
                  <a:cs typeface="Meiryo UI" pitchFamily="50" charset="-128"/>
                </a:rPr>
                <a:t>)</a:t>
              </a:r>
              <a:r>
                <a:rPr lang="ja-JP" altLang="en-US" sz="1050" dirty="0">
                  <a:solidFill>
                    <a:prstClr val="black"/>
                  </a:solidFill>
                  <a:latin typeface="Meiryo UI" pitchFamily="50" charset="-128"/>
                  <a:ea typeface="Meiryo UI" pitchFamily="50" charset="-128"/>
                  <a:cs typeface="Meiryo UI" pitchFamily="50" charset="-128"/>
                </a:rPr>
                <a:t>　</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・難波を主な駅として、地下鉄各線、</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大阪環状線、南海本線、</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阪神なんば線が接続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72" name="角丸四角形 271"/>
            <p:cNvSpPr/>
            <p:nvPr/>
          </p:nvSpPr>
          <p:spPr bwMode="auto">
            <a:xfrm>
              <a:off x="6127388" y="1997716"/>
              <a:ext cx="312686" cy="800919"/>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第五区</a:t>
              </a:r>
              <a:endParaRPr lang="en-US" altLang="ja-JP" sz="1600" b="1" dirty="0">
                <a:solidFill>
                  <a:prstClr val="white"/>
                </a:solidFill>
                <a:latin typeface="Meiryo UI" pitchFamily="50" charset="-128"/>
                <a:ea typeface="Meiryo UI" pitchFamily="50" charset="-128"/>
                <a:cs typeface="Meiryo UI" pitchFamily="50" charset="-128"/>
              </a:endParaRPr>
            </a:p>
          </p:txBody>
        </p:sp>
      </p:grpSp>
      <p:grpSp>
        <p:nvGrpSpPr>
          <p:cNvPr id="9" name="グループ化 195"/>
          <p:cNvGrpSpPr>
            <a:grpSpLocks/>
          </p:cNvGrpSpPr>
          <p:nvPr/>
        </p:nvGrpSpPr>
        <p:grpSpPr bwMode="auto">
          <a:xfrm>
            <a:off x="25400" y="5550107"/>
            <a:ext cx="4203217" cy="1128990"/>
            <a:chOff x="6055962" y="1749948"/>
            <a:chExt cx="4202833" cy="1128443"/>
          </a:xfrm>
        </p:grpSpPr>
        <p:cxnSp>
          <p:nvCxnSpPr>
            <p:cNvPr id="274" name="直線コネクタ 273"/>
            <p:cNvCxnSpPr>
              <a:stCxn id="275" idx="3"/>
              <a:endCxn id="244" idx="2"/>
            </p:cNvCxnSpPr>
            <p:nvPr/>
          </p:nvCxnSpPr>
          <p:spPr>
            <a:xfrm flipV="1">
              <a:off x="9043363" y="1749948"/>
              <a:ext cx="1215432" cy="647664"/>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角丸四角形 274"/>
            <p:cNvSpPr/>
            <p:nvPr/>
          </p:nvSpPr>
          <p:spPr bwMode="auto">
            <a:xfrm>
              <a:off x="6055962" y="1916832"/>
              <a:ext cx="2987401" cy="961559"/>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住之江区・住吉区・西成区　３区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31</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1</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38</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9</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r>
                <a:rPr lang="ja-JP" altLang="en-US" sz="1050" dirty="0" smtClean="0">
                  <a:solidFill>
                    <a:prstClr val="black"/>
                  </a:solidFill>
                  <a:latin typeface="Meiryo UI" pitchFamily="50" charset="-128"/>
                  <a:ea typeface="Meiryo UI" pitchFamily="50" charset="-128"/>
                  <a:cs typeface="Meiryo UI" pitchFamily="50" charset="-128"/>
                </a:rPr>
                <a:t>　</a:t>
              </a:r>
              <a:endParaRPr lang="en-US" altLang="ja-JP" sz="1050" dirty="0" smtClean="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・住之江区は旧住吉区より分区　</a:t>
              </a:r>
              <a:endParaRPr lang="en-US" altLang="ja-JP" sz="1050" dirty="0" smtClean="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ja-JP" altLang="en-US" sz="1050" dirty="0">
                  <a:solidFill>
                    <a:prstClr val="black"/>
                  </a:solidFill>
                  <a:latin typeface="Meiryo UI" pitchFamily="50" charset="-128"/>
                  <a:ea typeface="Meiryo UI" pitchFamily="50" charset="-128"/>
                  <a:cs typeface="Meiryo UI" pitchFamily="50" charset="-128"/>
                </a:rPr>
                <a:t>地下鉄御堂筋線・四つ橋線、南海本線・</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高野線、阪堺電軌が接続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76" name="角丸四角形 275"/>
            <p:cNvSpPr/>
            <p:nvPr/>
          </p:nvSpPr>
          <p:spPr bwMode="auto">
            <a:xfrm>
              <a:off x="6127393" y="1997756"/>
              <a:ext cx="312708" cy="801298"/>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第七区</a:t>
              </a:r>
              <a:endParaRPr lang="en-US" altLang="ja-JP" sz="1600" b="1" dirty="0">
                <a:solidFill>
                  <a:prstClr val="white"/>
                </a:solidFill>
                <a:latin typeface="Meiryo UI" pitchFamily="50" charset="-128"/>
                <a:ea typeface="Meiryo UI" pitchFamily="50" charset="-128"/>
                <a:cs typeface="Meiryo UI" pitchFamily="50" charset="-128"/>
              </a:endParaRPr>
            </a:p>
          </p:txBody>
        </p:sp>
      </p:grpSp>
      <p:grpSp>
        <p:nvGrpSpPr>
          <p:cNvPr id="10" name="グループ化 199"/>
          <p:cNvGrpSpPr>
            <a:grpSpLocks/>
          </p:cNvGrpSpPr>
          <p:nvPr/>
        </p:nvGrpSpPr>
        <p:grpSpPr bwMode="auto">
          <a:xfrm>
            <a:off x="5765801" y="5400446"/>
            <a:ext cx="3352800" cy="1175637"/>
            <a:chOff x="5690893" y="1690520"/>
            <a:chExt cx="3352289" cy="1175637"/>
          </a:xfrm>
        </p:grpSpPr>
        <p:cxnSp>
          <p:nvCxnSpPr>
            <p:cNvPr id="278" name="直線コネクタ 277"/>
            <p:cNvCxnSpPr/>
            <p:nvPr/>
          </p:nvCxnSpPr>
          <p:spPr>
            <a:xfrm flipH="1" flipV="1">
              <a:off x="5690893" y="1690520"/>
              <a:ext cx="1084893" cy="605014"/>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79" name="角丸四角形 278"/>
            <p:cNvSpPr/>
            <p:nvPr/>
          </p:nvSpPr>
          <p:spPr bwMode="auto">
            <a:xfrm>
              <a:off x="6055962" y="1904132"/>
              <a:ext cx="2987220" cy="962025"/>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東住吉区・平野区　２区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27</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3</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32</a:t>
              </a:r>
              <a:r>
                <a:rPr lang="ja-JP" altLang="en-US" sz="1050" dirty="0">
                  <a:solidFill>
                    <a:prstClr val="black"/>
                  </a:solidFill>
                  <a:latin typeface="Meiryo UI" pitchFamily="50" charset="-128"/>
                  <a:ea typeface="Meiryo UI" pitchFamily="50" charset="-128"/>
                  <a:cs typeface="Meiryo UI" pitchFamily="50" charset="-128"/>
                </a:rPr>
                <a:t>万</a:t>
              </a:r>
              <a:r>
                <a:rPr lang="en-US" altLang="ja-JP" sz="1050" dirty="0">
                  <a:solidFill>
                    <a:prstClr val="black"/>
                  </a:solidFill>
                  <a:latin typeface="Meiryo UI" pitchFamily="50" charset="-128"/>
                  <a:ea typeface="Meiryo UI" pitchFamily="50" charset="-128"/>
                  <a:cs typeface="Meiryo UI" pitchFamily="50" charset="-128"/>
                </a:rPr>
                <a:t>2</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・平野区は旧東住吉区より分区　</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・地下鉄谷町線、</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大和路線が接続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80" name="角丸四角形 279"/>
            <p:cNvSpPr/>
            <p:nvPr/>
          </p:nvSpPr>
          <p:spPr bwMode="auto">
            <a:xfrm>
              <a:off x="6127389" y="1983507"/>
              <a:ext cx="312689" cy="801688"/>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第八区</a:t>
              </a:r>
              <a:endParaRPr lang="en-US" altLang="ja-JP" sz="1600" b="1" dirty="0">
                <a:solidFill>
                  <a:prstClr val="white"/>
                </a:solidFill>
                <a:latin typeface="Meiryo UI" pitchFamily="50" charset="-128"/>
                <a:ea typeface="Meiryo UI" pitchFamily="50" charset="-128"/>
                <a:cs typeface="Meiryo UI" pitchFamily="50" charset="-128"/>
              </a:endParaRPr>
            </a:p>
          </p:txBody>
        </p:sp>
      </p:grpSp>
      <p:sp>
        <p:nvSpPr>
          <p:cNvPr id="245" name="Text Box 6"/>
          <p:cNvSpPr txBox="1">
            <a:spLocks noChangeArrowheads="1"/>
          </p:cNvSpPr>
          <p:nvPr/>
        </p:nvSpPr>
        <p:spPr bwMode="auto">
          <a:xfrm>
            <a:off x="5186759" y="5287524"/>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第八区</a:t>
            </a:r>
            <a:endParaRPr lang="ja-JP" altLang="en-US" sz="1200" dirty="0">
              <a:latin typeface="Meiryo UI" pitchFamily="50" charset="-128"/>
              <a:ea typeface="Meiryo UI" pitchFamily="50" charset="-128"/>
              <a:cs typeface="Meiryo UI" pitchFamily="50" charset="-128"/>
            </a:endParaRPr>
          </a:p>
        </p:txBody>
      </p:sp>
      <p:sp>
        <p:nvSpPr>
          <p:cNvPr id="244" name="Text Box 6"/>
          <p:cNvSpPr txBox="1">
            <a:spLocks noChangeArrowheads="1"/>
          </p:cNvSpPr>
          <p:nvPr/>
        </p:nvSpPr>
        <p:spPr bwMode="auto">
          <a:xfrm>
            <a:off x="3923928" y="5265945"/>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第七区</a:t>
            </a:r>
            <a:endParaRPr lang="ja-JP" altLang="en-US" sz="1200" dirty="0">
              <a:latin typeface="Meiryo UI" pitchFamily="50" charset="-128"/>
              <a:ea typeface="Meiryo UI" pitchFamily="50" charset="-128"/>
              <a:cs typeface="Meiryo UI" pitchFamily="50" charset="-128"/>
            </a:endParaRPr>
          </a:p>
        </p:txBody>
      </p:sp>
      <p:sp>
        <p:nvSpPr>
          <p:cNvPr id="98" name="テキスト ボックス 97"/>
          <p:cNvSpPr txBox="1"/>
          <p:nvPr/>
        </p:nvSpPr>
        <p:spPr>
          <a:xfrm>
            <a:off x="-119904" y="290783"/>
            <a:ext cx="5217337" cy="677108"/>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（２）区割り（案）・区の名称（案）</a:t>
            </a:r>
            <a:endParaRPr lang="en-US" altLang="ja-JP"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94" name="角丸四角形 93"/>
          <p:cNvSpPr/>
          <p:nvPr/>
        </p:nvSpPr>
        <p:spPr>
          <a:xfrm>
            <a:off x="3819285" y="276003"/>
            <a:ext cx="5261907" cy="402099"/>
          </a:xfrm>
          <a:prstGeom prst="roundRect">
            <a:avLst/>
          </a:pr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lnSpc>
                <a:spcPts val="2200"/>
              </a:lnSpc>
              <a:spcBef>
                <a:spcPct val="0"/>
              </a:spcBef>
              <a:spcAft>
                <a:spcPct val="0"/>
              </a:spcAft>
            </a:pPr>
            <a:r>
              <a:rPr lang="en-US" altLang="ja-JP" sz="1200" dirty="0" smtClean="0">
                <a:solidFill>
                  <a:schemeClr val="tx1"/>
                </a:solidFill>
                <a:latin typeface="Meiryo UI" pitchFamily="50" charset="-128"/>
                <a:ea typeface="Meiryo UI" pitchFamily="50" charset="-128"/>
                <a:cs typeface="Meiryo UI" pitchFamily="50" charset="-128"/>
              </a:rPr>
              <a:t>※</a:t>
            </a:r>
            <a:r>
              <a:rPr lang="ja-JP" altLang="en-US" sz="1200" dirty="0" smtClean="0">
                <a:solidFill>
                  <a:schemeClr val="tx1"/>
                </a:solidFill>
                <a:latin typeface="Meiryo UI" pitchFamily="50" charset="-128"/>
                <a:ea typeface="Meiryo UI" pitchFamily="50" charset="-128"/>
                <a:cs typeface="Meiryo UI" pitchFamily="50" charset="-128"/>
              </a:rPr>
              <a:t>本資料で示した第一区～第八区は仮称で、北に位置する区から順に番号を付番</a:t>
            </a:r>
            <a:endParaRPr kumimoji="1"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900950360"/>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90550" y="1914901"/>
            <a:ext cx="7829550" cy="2738236"/>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p>
          <a:p>
            <a:pPr>
              <a:lnSpc>
                <a:spcPct val="200000"/>
              </a:lnSpc>
            </a:pPr>
            <a:r>
              <a:rPr lang="ja-JP" altLang="en-US" sz="2000" dirty="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総合区政会議</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kumimoji="1" lang="ja-JP" altLang="en-US" sz="2000" dirty="0" smtClean="0">
                <a:solidFill>
                  <a:schemeClr val="tx1"/>
                </a:solidFill>
                <a:latin typeface="Meiryo UI" pitchFamily="50" charset="-128"/>
                <a:ea typeface="Meiryo UI" pitchFamily="50" charset="-128"/>
                <a:cs typeface="Meiryo UI" pitchFamily="50" charset="-128"/>
              </a:rPr>
              <a:t> ３</a:t>
            </a: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地域自治区（事務所）</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 ４　地域自治区（地域協議会）</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p>
        </p:txBody>
      </p:sp>
      <p:sp>
        <p:nvSpPr>
          <p:cNvPr id="5" name="タイトル 1"/>
          <p:cNvSpPr>
            <a:spLocks noGrp="1"/>
          </p:cNvSpPr>
          <p:nvPr>
            <p:ph type="title"/>
          </p:nvPr>
        </p:nvSpPr>
        <p:spPr>
          <a:xfrm>
            <a:off x="448538" y="800964"/>
            <a:ext cx="8229600" cy="1143000"/>
          </a:xfrm>
        </p:spPr>
        <p:txBody>
          <a:bodyPr>
            <a:noAutofit/>
          </a:bodyPr>
          <a:lstStyle/>
          <a:p>
            <a:r>
              <a:rPr kumimoji="1" lang="ja-JP" altLang="en-US" sz="3600" dirty="0" smtClean="0"/>
              <a:t>目　　次</a:t>
            </a:r>
            <a:endParaRPr kumimoji="1" lang="ja-JP" altLang="en-US" sz="3600" dirty="0"/>
          </a:p>
        </p:txBody>
      </p:sp>
      <p:sp>
        <p:nvSpPr>
          <p:cNvPr id="6" name="正方形/長方形 5"/>
          <p:cNvSpPr/>
          <p:nvPr/>
        </p:nvSpPr>
        <p:spPr>
          <a:xfrm>
            <a:off x="3426893" y="3326532"/>
            <a:ext cx="532707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・・・・・・・・・・・・・地域</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４</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2922970" y="2093952"/>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地域</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3" name="正方形/長方形 12"/>
          <p:cNvSpPr/>
          <p:nvPr/>
        </p:nvSpPr>
        <p:spPr>
          <a:xfrm>
            <a:off x="2649900" y="2719164"/>
            <a:ext cx="5886879"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・・・・・・・地域</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３</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4" name="正方形/長方形 13"/>
          <p:cNvSpPr/>
          <p:nvPr/>
        </p:nvSpPr>
        <p:spPr>
          <a:xfrm>
            <a:off x="3876621" y="3901440"/>
            <a:ext cx="4943460"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・・・・・・・・・・・・・地域</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５</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xmlns="" val="83406821"/>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395536" y="1196751"/>
            <a:ext cx="8320633" cy="1333107"/>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dirty="0" smtClean="0">
                <a:solidFill>
                  <a:prstClr val="black"/>
                </a:solidFill>
                <a:latin typeface="Meiryo UI" pitchFamily="50" charset="-128"/>
                <a:ea typeface="Meiryo UI" pitchFamily="50" charset="-128"/>
                <a:cs typeface="Meiryo UI" pitchFamily="50" charset="-128"/>
              </a:rPr>
              <a:t>　　　総合区設置にあたっては、</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ct val="150000"/>
              </a:lnSpc>
            </a:pPr>
            <a:r>
              <a:rPr lang="ja-JP" altLang="en-US" sz="1600" b="1" dirty="0" smtClean="0">
                <a:solidFill>
                  <a:prstClr val="black"/>
                </a:solidFill>
                <a:latin typeface="メイリオ" panose="020B0604030504040204" pitchFamily="50" charset="-128"/>
                <a:ea typeface="メイリオ" panose="020B0604030504040204" pitchFamily="50" charset="-128"/>
              </a:rPr>
              <a:t>  　 </a:t>
            </a:r>
            <a:r>
              <a:rPr lang="ja-JP" altLang="en-US" sz="1600" dirty="0" smtClean="0">
                <a:solidFill>
                  <a:prstClr val="black"/>
                </a:solidFill>
                <a:latin typeface="メイリオ" panose="020B0604030504040204" pitchFamily="50" charset="-128"/>
                <a:ea typeface="メイリオ" panose="020B0604030504040204" pitchFamily="50" charset="-128"/>
              </a:rPr>
              <a:t>地域の実情に応じた行政サービスをより身近なところで提供することをめざしつつ、</a:t>
            </a:r>
            <a:endParaRPr lang="en-US" altLang="ja-JP" sz="1600" dirty="0" smtClean="0">
              <a:solidFill>
                <a:prstClr val="black"/>
              </a:solidFill>
              <a:latin typeface="メイリオ" panose="020B0604030504040204" pitchFamily="50" charset="-128"/>
              <a:ea typeface="メイリオ" panose="020B0604030504040204" pitchFamily="50" charset="-128"/>
            </a:endParaRPr>
          </a:p>
          <a:p>
            <a:r>
              <a:rPr lang="ja-JP" altLang="en-US" sz="1600" dirty="0" smtClean="0">
                <a:solidFill>
                  <a:prstClr val="black"/>
                </a:solidFill>
                <a:latin typeface="メイリオ" panose="020B0604030504040204" pitchFamily="50" charset="-128"/>
                <a:ea typeface="メイリオ" panose="020B0604030504040204" pitchFamily="50" charset="-128"/>
              </a:rPr>
              <a:t>  　 行政の効率性のバランスにも考慮し、現在の</a:t>
            </a:r>
            <a:r>
              <a:rPr lang="en-US" altLang="ja-JP" sz="1600" dirty="0" smtClean="0">
                <a:solidFill>
                  <a:prstClr val="black"/>
                </a:solidFill>
                <a:latin typeface="メイリオ" panose="020B0604030504040204" pitchFamily="50" charset="-128"/>
                <a:ea typeface="メイリオ" panose="020B0604030504040204" pitchFamily="50" charset="-128"/>
              </a:rPr>
              <a:t>24</a:t>
            </a:r>
            <a:r>
              <a:rPr lang="ja-JP" altLang="en-US" sz="1600" dirty="0" smtClean="0">
                <a:solidFill>
                  <a:prstClr val="black"/>
                </a:solidFill>
                <a:latin typeface="メイリオ" panose="020B0604030504040204" pitchFamily="50" charset="-128"/>
                <a:ea typeface="メイリオ" panose="020B0604030504040204" pitchFamily="50" charset="-128"/>
              </a:rPr>
              <a:t>区を</a:t>
            </a:r>
            <a:r>
              <a:rPr lang="ja-JP" altLang="en-US" sz="1600" dirty="0" smtClean="0">
                <a:solidFill>
                  <a:prstClr val="black"/>
                </a:solidFill>
                <a:latin typeface="Meiryo UI" pitchFamily="50" charset="-128"/>
                <a:ea typeface="Meiryo UI" pitchFamily="50" charset="-128"/>
                <a:cs typeface="Meiryo UI" pitchFamily="50" charset="-128"/>
              </a:rPr>
              <a:t>８区に合区　　　　</a:t>
            </a:r>
          </a:p>
        </p:txBody>
      </p:sp>
      <p:sp>
        <p:nvSpPr>
          <p:cNvPr id="20" name="下矢印 19"/>
          <p:cNvSpPr/>
          <p:nvPr/>
        </p:nvSpPr>
        <p:spPr>
          <a:xfrm>
            <a:off x="2311850" y="2729666"/>
            <a:ext cx="4470366" cy="237874"/>
          </a:xfrm>
          <a:prstGeom prst="downArrow">
            <a:avLst>
              <a:gd name="adj1" fmla="val 50000"/>
              <a:gd name="adj2" fmla="val 100000"/>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prstClr val="black"/>
              </a:solidFill>
              <a:latin typeface="Meiryo UI" panose="020B0604030504040204" pitchFamily="50" charset="-128"/>
              <a:ea typeface="Meiryo UI" panose="020B0604030504040204" pitchFamily="50" charset="-128"/>
            </a:endParaRPr>
          </a:p>
        </p:txBody>
      </p:sp>
      <p:sp>
        <p:nvSpPr>
          <p:cNvPr id="21" name="正方形/長方形 20"/>
          <p:cNvSpPr/>
          <p:nvPr/>
        </p:nvSpPr>
        <p:spPr>
          <a:xfrm>
            <a:off x="391886" y="3086100"/>
            <a:ext cx="8356577" cy="1637173"/>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00100" lvl="1" indent="-800100"/>
            <a:r>
              <a:rPr lang="ja-JP" altLang="en-US" sz="1600" dirty="0" smtClean="0">
                <a:solidFill>
                  <a:prstClr val="black"/>
                </a:solidFill>
                <a:latin typeface="メイリオ" panose="020B0604030504040204" pitchFamily="50" charset="-128"/>
                <a:ea typeface="メイリオ" panose="020B0604030504040204" pitchFamily="50" charset="-128"/>
              </a:rPr>
              <a:t>　一方、市民には合区に対して、</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marL="800100" lvl="1" indent="-800100">
              <a:lnSpc>
                <a:spcPct val="150000"/>
              </a:lnSpc>
            </a:pPr>
            <a:r>
              <a:rPr lang="en-US" altLang="ja-JP" sz="1600" dirty="0" smtClean="0">
                <a:solidFill>
                  <a:prstClr val="black"/>
                </a:solidFill>
                <a:latin typeface="メイリオ" panose="020B0604030504040204" pitchFamily="50" charset="-128"/>
                <a:ea typeface="メイリオ" panose="020B0604030504040204" pitchFamily="50" charset="-128"/>
              </a:rPr>
              <a:t>   </a:t>
            </a:r>
            <a:r>
              <a:rPr lang="ja-JP" altLang="en-US" sz="1600" dirty="0" smtClean="0">
                <a:solidFill>
                  <a:prstClr val="black"/>
                </a:solidFill>
                <a:latin typeface="メイリオ" panose="020B0604030504040204" pitchFamily="50" charset="-128"/>
                <a:ea typeface="メイリオ" panose="020B0604030504040204" pitchFamily="50" charset="-128"/>
              </a:rPr>
              <a:t>○ 「育んできた今の地域コミュニティが壊れるのでは</a:t>
            </a:r>
            <a:r>
              <a:rPr lang="en-US" altLang="ja-JP" sz="1600" dirty="0" smtClean="0">
                <a:solidFill>
                  <a:prstClr val="black"/>
                </a:solidFill>
                <a:latin typeface="メイリオ" panose="020B0604030504040204" pitchFamily="50" charset="-128"/>
                <a:ea typeface="メイリオ" panose="020B0604030504040204" pitchFamily="50" charset="-128"/>
              </a:rPr>
              <a:t>…</a:t>
            </a:r>
            <a:r>
              <a:rPr lang="ja-JP" altLang="en-US" sz="1600" dirty="0" smtClean="0">
                <a:solidFill>
                  <a:prstClr val="black"/>
                </a:solidFill>
                <a:latin typeface="メイリオ" panose="020B0604030504040204" pitchFamily="50" charset="-128"/>
                <a:ea typeface="メイリオ" panose="020B0604030504040204" pitchFamily="50" charset="-128"/>
              </a:rPr>
              <a:t>」</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marL="800100" lvl="1" indent="-800100"/>
            <a:r>
              <a:rPr lang="en-US" altLang="ja-JP" sz="1600" dirty="0" smtClean="0">
                <a:solidFill>
                  <a:prstClr val="black"/>
                </a:solidFill>
                <a:latin typeface="メイリオ" panose="020B0604030504040204" pitchFamily="50" charset="-128"/>
                <a:ea typeface="メイリオ" panose="020B0604030504040204" pitchFamily="50" charset="-128"/>
              </a:rPr>
              <a:t>   </a:t>
            </a:r>
            <a:r>
              <a:rPr lang="ja-JP" altLang="en-US" sz="1600" dirty="0" smtClean="0">
                <a:solidFill>
                  <a:prstClr val="black"/>
                </a:solidFill>
                <a:latin typeface="メイリオ" panose="020B0604030504040204" pitchFamily="50" charset="-128"/>
                <a:ea typeface="メイリオ" panose="020B0604030504040204" pitchFamily="50" charset="-128"/>
              </a:rPr>
              <a:t>○ 「地域の声が届かなく</a:t>
            </a:r>
            <a:r>
              <a:rPr lang="ja-JP" altLang="en-US" sz="1600" dirty="0">
                <a:solidFill>
                  <a:prstClr val="black"/>
                </a:solidFill>
                <a:latin typeface="メイリオ" panose="020B0604030504040204" pitchFamily="50" charset="-128"/>
                <a:ea typeface="メイリオ" panose="020B0604030504040204" pitchFamily="50" charset="-128"/>
              </a:rPr>
              <a:t>なる</a:t>
            </a:r>
            <a:r>
              <a:rPr lang="ja-JP" altLang="en-US" sz="1600" dirty="0" smtClean="0">
                <a:solidFill>
                  <a:prstClr val="black"/>
                </a:solidFill>
                <a:latin typeface="メイリオ" panose="020B0604030504040204" pitchFamily="50" charset="-128"/>
                <a:ea typeface="メイリオ" panose="020B0604030504040204" pitchFamily="50" charset="-128"/>
              </a:rPr>
              <a:t>のでは</a:t>
            </a:r>
            <a:r>
              <a:rPr lang="en-US" altLang="ja-JP" sz="1600" dirty="0" smtClean="0">
                <a:solidFill>
                  <a:prstClr val="black"/>
                </a:solidFill>
                <a:latin typeface="メイリオ" panose="020B0604030504040204" pitchFamily="50" charset="-128"/>
                <a:ea typeface="メイリオ" panose="020B0604030504040204" pitchFamily="50" charset="-128"/>
              </a:rPr>
              <a:t>…</a:t>
            </a:r>
            <a:r>
              <a:rPr lang="ja-JP" altLang="en-US" sz="1600" dirty="0" smtClean="0">
                <a:solidFill>
                  <a:prstClr val="black"/>
                </a:solidFill>
                <a:latin typeface="メイリオ" panose="020B0604030504040204" pitchFamily="50" charset="-128"/>
                <a:ea typeface="メイリオ" panose="020B0604030504040204" pitchFamily="50" charset="-128"/>
              </a:rPr>
              <a:t>」</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marL="800100" lvl="1" indent="-800100"/>
            <a:r>
              <a:rPr lang="en-US" altLang="ja-JP" sz="1600" dirty="0" smtClean="0">
                <a:solidFill>
                  <a:prstClr val="black"/>
                </a:solidFill>
                <a:latin typeface="メイリオ" panose="020B0604030504040204" pitchFamily="50" charset="-128"/>
                <a:ea typeface="メイリオ" panose="020B0604030504040204" pitchFamily="50" charset="-128"/>
              </a:rPr>
              <a:t>   </a:t>
            </a:r>
            <a:r>
              <a:rPr lang="ja-JP" altLang="en-US" sz="1600" dirty="0" smtClean="0">
                <a:solidFill>
                  <a:prstClr val="black"/>
                </a:solidFill>
                <a:latin typeface="メイリオ" panose="020B0604030504040204" pitchFamily="50" charset="-128"/>
                <a:ea typeface="メイリオ" panose="020B0604030504040204" pitchFamily="50" charset="-128"/>
              </a:rPr>
              <a:t>○ 「区役所の窓口が、今より遠くなるのでは</a:t>
            </a:r>
            <a:r>
              <a:rPr lang="en-US" altLang="ja-JP" sz="1600" dirty="0" smtClean="0">
                <a:solidFill>
                  <a:prstClr val="black"/>
                </a:solidFill>
                <a:latin typeface="メイリオ" panose="020B0604030504040204" pitchFamily="50" charset="-128"/>
                <a:ea typeface="メイリオ" panose="020B0604030504040204" pitchFamily="50" charset="-128"/>
              </a:rPr>
              <a:t>…</a:t>
            </a:r>
            <a:r>
              <a:rPr lang="ja-JP" altLang="en-US" sz="1600" dirty="0" smtClean="0">
                <a:solidFill>
                  <a:prstClr val="black"/>
                </a:solidFill>
                <a:latin typeface="メイリオ" panose="020B0604030504040204" pitchFamily="50" charset="-128"/>
                <a:ea typeface="メイリオ" panose="020B0604030504040204" pitchFamily="50" charset="-128"/>
              </a:rPr>
              <a:t>」</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marL="800100" lvl="1" indent="-800100">
              <a:lnSpc>
                <a:spcPct val="150000"/>
              </a:lnSpc>
            </a:pPr>
            <a:r>
              <a:rPr lang="ja-JP" altLang="en-US" sz="1600" dirty="0" smtClean="0">
                <a:solidFill>
                  <a:prstClr val="black"/>
                </a:solidFill>
                <a:latin typeface="メイリオ" panose="020B0604030504040204" pitchFamily="50" charset="-128"/>
                <a:ea typeface="メイリオ" panose="020B0604030504040204" pitchFamily="50" charset="-128"/>
              </a:rPr>
              <a:t> 　などの不安感がある</a:t>
            </a:r>
            <a:endParaRPr lang="en-US" altLang="ja-JP" sz="1600" dirty="0" smtClean="0">
              <a:solidFill>
                <a:prstClr val="black"/>
              </a:solidFill>
              <a:latin typeface="メイリオ" panose="020B0604030504040204" pitchFamily="50" charset="-128"/>
              <a:ea typeface="メイリオ" panose="020B0604030504040204" pitchFamily="50" charset="-128"/>
            </a:endParaRPr>
          </a:p>
        </p:txBody>
      </p:sp>
      <p:sp>
        <p:nvSpPr>
          <p:cNvPr id="23" name="正方形/長方形 22"/>
          <p:cNvSpPr/>
          <p:nvPr/>
        </p:nvSpPr>
        <p:spPr>
          <a:xfrm>
            <a:off x="400050" y="5276850"/>
            <a:ext cx="8323036" cy="1457779"/>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9050" cmpd="sng">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ctr" anchorCtr="0"/>
          <a:lstStyle/>
          <a:p>
            <a:pPr>
              <a:lnSpc>
                <a:spcPts val="2300"/>
              </a:lnSpc>
            </a:pPr>
            <a:r>
              <a:rPr lang="ja-JP" altLang="en-US" sz="1600" dirty="0" smtClean="0">
                <a:solidFill>
                  <a:prstClr val="black"/>
                </a:solidFill>
                <a:latin typeface="メイリオ" panose="020B0604030504040204" pitchFamily="50" charset="-128"/>
                <a:ea typeface="メイリオ" panose="020B0604030504040204" pitchFamily="50" charset="-128"/>
              </a:rPr>
              <a:t> 　総合区単位での地域の実情に応じた区政運営を基本とし、次の仕組みを整える</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a:lnSpc>
                <a:spcPts val="700"/>
              </a:lnSpc>
            </a:pPr>
            <a:endParaRPr lang="en-US" altLang="ja-JP" sz="1600" dirty="0" smtClean="0">
              <a:solidFill>
                <a:prstClr val="black"/>
              </a:solidFill>
              <a:latin typeface="メイリオ" panose="020B0604030504040204" pitchFamily="50" charset="-128"/>
              <a:ea typeface="メイリオ" panose="020B0604030504040204" pitchFamily="50" charset="-128"/>
            </a:endParaRPr>
          </a:p>
          <a:p>
            <a:pPr>
              <a:lnSpc>
                <a:spcPts val="2300"/>
              </a:lnSpc>
            </a:pPr>
            <a:r>
              <a:rPr lang="ja-JP" altLang="en-US" sz="1600" dirty="0" smtClean="0">
                <a:solidFill>
                  <a:prstClr val="black"/>
                </a:solidFill>
                <a:latin typeface="メイリオ" panose="020B0604030504040204" pitchFamily="50" charset="-128"/>
                <a:ea typeface="メイリオ" panose="020B0604030504040204" pitchFamily="50" charset="-128"/>
              </a:rPr>
              <a:t>　◆　総合区単位での住民の声を、区政に反映する仕組み</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a:lnSpc>
                <a:spcPts val="2300"/>
              </a:lnSpc>
            </a:pPr>
            <a:r>
              <a:rPr lang="ja-JP" altLang="en-US" sz="1600" dirty="0" smtClean="0">
                <a:solidFill>
                  <a:prstClr val="black"/>
                </a:solidFill>
                <a:latin typeface="メイリオ" panose="020B0604030504040204" pitchFamily="50" charset="-128"/>
                <a:ea typeface="メイリオ" panose="020B0604030504040204" pitchFamily="50" charset="-128"/>
              </a:rPr>
              <a:t>　◆　現在の</a:t>
            </a:r>
            <a:r>
              <a:rPr lang="en-US" altLang="ja-JP" sz="1600" dirty="0" smtClean="0">
                <a:solidFill>
                  <a:prstClr val="black"/>
                </a:solidFill>
                <a:latin typeface="メイリオ" panose="020B0604030504040204" pitchFamily="50" charset="-128"/>
                <a:ea typeface="メイリオ" panose="020B0604030504040204" pitchFamily="50" charset="-128"/>
              </a:rPr>
              <a:t>24</a:t>
            </a:r>
            <a:r>
              <a:rPr lang="ja-JP" altLang="en-US" sz="1600" dirty="0" smtClean="0">
                <a:solidFill>
                  <a:prstClr val="black"/>
                </a:solidFill>
                <a:latin typeface="メイリオ" panose="020B0604030504040204" pitchFamily="50" charset="-128"/>
                <a:ea typeface="メイリオ" panose="020B0604030504040204" pitchFamily="50" charset="-128"/>
              </a:rPr>
              <a:t>区でのコミュニティ、窓口サービスに配慮した仕組み</a:t>
            </a:r>
            <a:endParaRPr lang="en-US" altLang="ja-JP" sz="1600" dirty="0" smtClean="0">
              <a:solidFill>
                <a:prstClr val="black"/>
              </a:solidFill>
              <a:latin typeface="メイリオ" panose="020B0604030504040204" pitchFamily="50" charset="-128"/>
              <a:ea typeface="メイリオ" panose="020B0604030504040204" pitchFamily="50" charset="-128"/>
            </a:endParaRPr>
          </a:p>
        </p:txBody>
      </p:sp>
      <p:sp>
        <p:nvSpPr>
          <p:cNvPr id="16" name="正方形/長方形 15"/>
          <p:cNvSpPr/>
          <p:nvPr/>
        </p:nvSpPr>
        <p:spPr>
          <a:xfrm>
            <a:off x="-31213"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a:t>
            </a:r>
            <a:r>
              <a:rPr lang="ja-JP" altLang="en-US" sz="2000" b="1" dirty="0">
                <a:solidFill>
                  <a:prstClr val="black"/>
                </a:solidFill>
                <a:latin typeface="Meiryo UI" pitchFamily="50" charset="-128"/>
                <a:ea typeface="Meiryo UI" pitchFamily="50" charset="-128"/>
                <a:cs typeface="Meiryo UI" pitchFamily="50" charset="-128"/>
              </a:rPr>
              <a:t>基本的な</a:t>
            </a:r>
            <a:r>
              <a:rPr lang="ja-JP" altLang="en-US" sz="2000" b="1" dirty="0" smtClean="0">
                <a:solidFill>
                  <a:prstClr val="black"/>
                </a:solidFill>
                <a:latin typeface="Meiryo UI" pitchFamily="50" charset="-128"/>
                <a:ea typeface="Meiryo UI" pitchFamily="50" charset="-128"/>
                <a:cs typeface="Meiryo UI" pitchFamily="50" charset="-128"/>
              </a:rPr>
              <a:t>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9" name="テキスト ボックス 18"/>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（１）住民意見を反映するための仕組みの構築</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下矢印 23"/>
          <p:cNvSpPr/>
          <p:nvPr/>
        </p:nvSpPr>
        <p:spPr>
          <a:xfrm>
            <a:off x="2311850" y="4862928"/>
            <a:ext cx="4470366" cy="237874"/>
          </a:xfrm>
          <a:prstGeom prst="downArrow">
            <a:avLst>
              <a:gd name="adj1" fmla="val 50000"/>
              <a:gd name="adj2" fmla="val 100000"/>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prstClr val="black"/>
              </a:solidFill>
              <a:latin typeface="Meiryo UI" panose="020B0604030504040204" pitchFamily="50" charset="-128"/>
              <a:ea typeface="Meiryo UI" panose="020B0604030504040204" pitchFamily="50" charset="-128"/>
            </a:endParaRPr>
          </a:p>
        </p:txBody>
      </p:sp>
      <p:sp>
        <p:nvSpPr>
          <p:cNvPr id="25" name="ホームベース 24"/>
          <p:cNvSpPr/>
          <p:nvPr/>
        </p:nvSpPr>
        <p:spPr>
          <a:xfrm>
            <a:off x="395536" y="933450"/>
            <a:ext cx="2218124" cy="319370"/>
          </a:xfrm>
          <a:prstGeom prst="homePlat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b="1" dirty="0" smtClean="0">
                <a:latin typeface="Meiryo UI" pitchFamily="50" charset="-128"/>
                <a:ea typeface="Meiryo UI" pitchFamily="50" charset="-128"/>
                <a:cs typeface="Meiryo UI" pitchFamily="50" charset="-128"/>
              </a:rPr>
              <a:t>　</a:t>
            </a:r>
            <a:r>
              <a:rPr kumimoji="1" lang="ja-JP" altLang="en-US" b="1" dirty="0" smtClean="0">
                <a:solidFill>
                  <a:schemeClr val="tx1"/>
                </a:solidFill>
                <a:latin typeface="Meiryo UI" pitchFamily="50" charset="-128"/>
                <a:ea typeface="Meiryo UI" pitchFamily="50" charset="-128"/>
                <a:cs typeface="Meiryo UI" pitchFamily="50" charset="-128"/>
              </a:rPr>
              <a:t>制度検討の背景</a:t>
            </a:r>
            <a:endParaRPr kumimoji="1" lang="ja-JP" altLang="en-US" b="1" dirty="0">
              <a:latin typeface="Meiryo UI" pitchFamily="50" charset="-128"/>
              <a:ea typeface="Meiryo UI" pitchFamily="50" charset="-128"/>
              <a:cs typeface="Meiryo UI" pitchFamily="50" charset="-128"/>
            </a:endParaRPr>
          </a:p>
        </p:txBody>
      </p:sp>
      <p:sp>
        <p:nvSpPr>
          <p:cNvPr id="11"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3" name="ホームベース 12"/>
          <p:cNvSpPr/>
          <p:nvPr/>
        </p:nvSpPr>
        <p:spPr>
          <a:xfrm>
            <a:off x="395536" y="5085184"/>
            <a:ext cx="1080120" cy="288032"/>
          </a:xfrm>
          <a:prstGeom prst="homePlat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b="1" dirty="0" smtClean="0">
                <a:solidFill>
                  <a:schemeClr val="tx1"/>
                </a:solidFill>
                <a:latin typeface="Meiryo UI" pitchFamily="50" charset="-128"/>
                <a:ea typeface="Meiryo UI" pitchFamily="50" charset="-128"/>
                <a:cs typeface="Meiryo UI" pitchFamily="50" charset="-128"/>
              </a:rPr>
              <a:t>  対応</a:t>
            </a:r>
            <a:endParaRPr kumimoji="1" lang="ja-JP" altLang="en-US" b="1" dirty="0">
              <a:solidFill>
                <a:schemeClr val="tx1"/>
              </a:solidFill>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xmlns="" val="1815278573"/>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p:cNvSpPr/>
          <p:nvPr/>
        </p:nvSpPr>
        <p:spPr>
          <a:xfrm>
            <a:off x="396240" y="2636912"/>
            <a:ext cx="8321039" cy="1656184"/>
          </a:xfrm>
          <a:prstGeom prst="rect">
            <a:avLst/>
          </a:prstGeom>
          <a:gradFill flip="none" rotWithShape="1">
            <a:gsLst>
              <a:gs pos="0">
                <a:schemeClr val="accent6">
                  <a:tint val="66000"/>
                  <a:satMod val="160000"/>
                </a:schemeClr>
              </a:gs>
              <a:gs pos="50000">
                <a:schemeClr val="accent6">
                  <a:tint val="44500"/>
                  <a:satMod val="160000"/>
                </a:schemeClr>
              </a:gs>
              <a:gs pos="100000">
                <a:schemeClr val="accent6">
                  <a:tint val="23500"/>
                  <a:satMod val="160000"/>
                </a:schemeClr>
              </a:gs>
            </a:gsLst>
            <a:lin ang="16200000" scaled="1"/>
            <a:tileRect/>
          </a:gradFill>
          <a:ln w="12700" cmpd="sng">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t" anchorCtr="0"/>
          <a:lstStyle/>
          <a:p>
            <a:pPr>
              <a:lnSpc>
                <a:spcPct val="1500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住民自治の強化や住民と行政との協働の推進などを目的とした地方自治法上の　　</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制度である「</a:t>
            </a:r>
            <a:r>
              <a:rPr lang="ja-JP" altLang="en-US"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地域自治</a:t>
            </a: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区」を現在の地域コミュニティの単位である</a:t>
            </a:r>
            <a:r>
              <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区単位で設置</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403860" y="5085184"/>
            <a:ext cx="8313419" cy="1504103"/>
          </a:xfrm>
          <a:prstGeom prst="roundRect">
            <a:avLst>
              <a:gd name="adj" fmla="val 8560"/>
            </a:avLst>
          </a:prstGeom>
          <a:gradFill flip="none" rotWithShape="1">
            <a:gsLst>
              <a:gs pos="0">
                <a:schemeClr val="accent6">
                  <a:tint val="66000"/>
                  <a:satMod val="160000"/>
                </a:schemeClr>
              </a:gs>
              <a:gs pos="50000">
                <a:schemeClr val="accent6">
                  <a:tint val="44500"/>
                  <a:satMod val="160000"/>
                </a:schemeClr>
              </a:gs>
              <a:gs pos="100000">
                <a:schemeClr val="accent6">
                  <a:tint val="23500"/>
                  <a:satMod val="160000"/>
                </a:schemeClr>
              </a:gs>
            </a:gsLst>
            <a:lin ang="16200000" scaled="1"/>
            <a:tileRect/>
          </a:gradFill>
          <a:ln w="19050" cmpd="sng">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ctr" anchorCtr="0"/>
          <a:lstStyle/>
          <a:p>
            <a:pPr>
              <a:lnSpc>
                <a:spcPts val="23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地域</a:t>
            </a:r>
            <a:r>
              <a:rPr lang="ja-JP" altLang="en-US"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自治区の事務所を</a:t>
            </a: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設置</a:t>
            </a:r>
            <a:endParaRPr lang="en-US" altLang="ja-JP"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窓口サービスを継続して実施することで住民の利便性を維持</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500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地域協</a:t>
            </a:r>
            <a:r>
              <a:rPr lang="ja-JP" altLang="en-US"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議会を</a:t>
            </a: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設置</a:t>
            </a:r>
            <a:endParaRPr lang="en-US" altLang="ja-JP"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地域住民の多様な意見を市政・区政に反映</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大かっこ 12"/>
          <p:cNvSpPr/>
          <p:nvPr/>
        </p:nvSpPr>
        <p:spPr>
          <a:xfrm>
            <a:off x="755576" y="3690138"/>
            <a:ext cx="5472507" cy="386934"/>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r>
              <a:rPr lang="ja-JP" altLang="en-US"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名称は、○○地域自治区とする（○○には、現在の区名を残す）</a:t>
            </a:r>
            <a:endPar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76424" y="836711"/>
            <a:ext cx="8323018" cy="936105"/>
          </a:xfrm>
          <a:prstGeom prst="rect">
            <a:avLst/>
          </a:prstGeom>
          <a:gradFill flip="none" rotWithShape="1">
            <a:gsLst>
              <a:gs pos="0">
                <a:schemeClr val="accent6">
                  <a:tint val="66000"/>
                  <a:satMod val="160000"/>
                </a:schemeClr>
              </a:gs>
              <a:gs pos="50000">
                <a:schemeClr val="accent6">
                  <a:tint val="44500"/>
                  <a:satMod val="160000"/>
                </a:schemeClr>
              </a:gs>
              <a:gs pos="100000">
                <a:schemeClr val="accent6">
                  <a:tint val="23500"/>
                  <a:satMod val="160000"/>
                </a:schemeClr>
              </a:gs>
            </a:gsLst>
            <a:lin ang="16200000" scaled="1"/>
            <a:tileRect/>
          </a:gradFill>
          <a:ln w="12700" cmpd="sng">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ctr" anchorCtr="0"/>
          <a:lstStyle/>
          <a:p>
            <a:pPr>
              <a:lnSpc>
                <a:spcPts val="2300"/>
              </a:lnSpc>
              <a:tabLst>
                <a:tab pos="7896225" algn="l"/>
              </a:tabLst>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総合区全体の観点から、住民意見を区政に反映するため、８総合区それぞれに</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tabLst>
                <a:tab pos="7896225" algn="l"/>
              </a:tabLst>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「総合区政会議」を設置</a:t>
            </a:r>
            <a:endParaRPr lang="en-US" altLang="ja-JP"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右矢印 28"/>
          <p:cNvSpPr/>
          <p:nvPr/>
        </p:nvSpPr>
        <p:spPr>
          <a:xfrm rot="5400000">
            <a:off x="4374772" y="2674372"/>
            <a:ext cx="228580" cy="4042092"/>
          </a:xfrm>
          <a:prstGeom prst="rightArrow">
            <a:avLst>
              <a:gd name="adj1" fmla="val 50000"/>
              <a:gd name="adj2" fmla="val 11428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endParaRPr lang="ja-JP" altLang="en-US" dirty="0">
              <a:solidFill>
                <a:prstClr val="white"/>
              </a:solidFill>
            </a:endParaRPr>
          </a:p>
        </p:txBody>
      </p:sp>
      <p:sp>
        <p:nvSpPr>
          <p:cNvPr id="25" name="テキスト ボックス 24"/>
          <p:cNvSpPr txBox="1"/>
          <p:nvPr/>
        </p:nvSpPr>
        <p:spPr>
          <a:xfrm>
            <a:off x="-82011" y="310360"/>
            <a:ext cx="7861548"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（２）総合区政会議の設置</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78689" y="2139579"/>
            <a:ext cx="9278516"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（３）地域自治区の設置</a:t>
            </a:r>
            <a:endParaRPr lang="en-US" altLang="ja-JP"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27"/>
          <p:cNvSpPr>
            <a:spLocks noChangeArrowheads="1"/>
          </p:cNvSpPr>
          <p:nvPr/>
        </p:nvSpPr>
        <p:spPr bwMode="auto">
          <a:xfrm>
            <a:off x="8112125" y="658559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4" name="テキスト ボックス 13"/>
          <p:cNvSpPr txBox="1"/>
          <p:nvPr/>
        </p:nvSpPr>
        <p:spPr>
          <a:xfrm>
            <a:off x="2547392" y="2247301"/>
            <a:ext cx="2952328" cy="276999"/>
          </a:xfrm>
          <a:prstGeom prst="rect">
            <a:avLst/>
          </a:prstGeom>
          <a:noFill/>
        </p:spPr>
        <p:txBody>
          <a:bodyPr wrap="square" rtlCol="0">
            <a:spAutoFit/>
          </a:bodyPr>
          <a:lstStyle/>
          <a:p>
            <a:pPr lvl="0"/>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制度概要については地域</a:t>
            </a:r>
            <a:r>
              <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８を参照</a:t>
            </a:r>
            <a:r>
              <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dirty="0"/>
          </a:p>
        </p:txBody>
      </p:sp>
    </p:spTree>
    <p:extLst>
      <p:ext uri="{BB962C8B-B14F-4D97-AF65-F5344CB8AC3E}">
        <p14:creationId xmlns:p14="http://schemas.microsoft.com/office/powerpoint/2010/main" xmlns="" val="4040719340"/>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二等辺三角形 29"/>
          <p:cNvSpPr/>
          <p:nvPr/>
        </p:nvSpPr>
        <p:spPr>
          <a:xfrm rot="10800000">
            <a:off x="2627784" y="1618921"/>
            <a:ext cx="3744416" cy="21602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5" name="正方形/長方形 34"/>
          <p:cNvSpPr/>
          <p:nvPr/>
        </p:nvSpPr>
        <p:spPr>
          <a:xfrm>
            <a:off x="3419872" y="4682728"/>
            <a:ext cx="1800200"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u="sng" dirty="0">
              <a:solidFill>
                <a:prstClr val="black"/>
              </a:solidFill>
            </a:endParaRPr>
          </a:p>
        </p:txBody>
      </p:sp>
      <p:sp>
        <p:nvSpPr>
          <p:cNvPr id="24" name="正方形/長方形 23"/>
          <p:cNvSpPr/>
          <p:nvPr/>
        </p:nvSpPr>
        <p:spPr>
          <a:xfrm>
            <a:off x="393700" y="1879658"/>
            <a:ext cx="8318500" cy="2010171"/>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altLang="ja-JP" sz="600" dirty="0" smtClean="0">
              <a:solidFill>
                <a:prstClr val="black"/>
              </a:solidFill>
              <a:latin typeface="メイリオ" pitchFamily="50" charset="-128"/>
              <a:ea typeface="メイリオ" pitchFamily="50" charset="-128"/>
              <a:cs typeface="メイリオ" pitchFamily="50" charset="-128"/>
            </a:endParaRPr>
          </a:p>
          <a:p>
            <a:r>
              <a:rPr lang="ja-JP" altLang="en-US" sz="1700" dirty="0" smtClean="0">
                <a:solidFill>
                  <a:prstClr val="black"/>
                </a:solidFill>
                <a:latin typeface="メイリオ" pitchFamily="50" charset="-128"/>
                <a:ea typeface="メイリオ" pitchFamily="50" charset="-128"/>
                <a:cs typeface="メイリオ" pitchFamily="50" charset="-128"/>
              </a:rPr>
              <a:t>    ◆  現在の</a:t>
            </a:r>
            <a:r>
              <a:rPr lang="ja-JP" altLang="en-US" dirty="0" smtClean="0">
                <a:solidFill>
                  <a:prstClr val="black"/>
                </a:solidFill>
                <a:latin typeface="メイリオ" pitchFamily="50" charset="-128"/>
                <a:ea typeface="メイリオ" pitchFamily="50" charset="-128"/>
                <a:cs typeface="メイリオ" pitchFamily="50" charset="-128"/>
              </a:rPr>
              <a:t>区政会議の総合区版である総合区政会議</a:t>
            </a:r>
            <a:r>
              <a:rPr lang="ja-JP" altLang="en-US" sz="1700" dirty="0" smtClean="0">
                <a:solidFill>
                  <a:prstClr val="black"/>
                </a:solidFill>
                <a:latin typeface="メイリオ" pitchFamily="50" charset="-128"/>
                <a:ea typeface="メイリオ" pitchFamily="50" charset="-128"/>
                <a:cs typeface="メイリオ" pitchFamily="50" charset="-128"/>
              </a:rPr>
              <a:t>を設置</a:t>
            </a:r>
            <a:endParaRPr lang="en-US" altLang="ja-JP" sz="1700" dirty="0" smtClean="0">
              <a:solidFill>
                <a:prstClr val="black"/>
              </a:solidFill>
              <a:latin typeface="メイリオ" pitchFamily="50" charset="-128"/>
              <a:ea typeface="メイリオ" pitchFamily="50" charset="-128"/>
              <a:cs typeface="メイリオ" pitchFamily="50" charset="-128"/>
            </a:endParaRPr>
          </a:p>
          <a:p>
            <a:r>
              <a:rPr lang="ja-JP" altLang="en-US" sz="1700" dirty="0" smtClean="0">
                <a:solidFill>
                  <a:prstClr val="black"/>
                </a:solidFill>
                <a:latin typeface="メイリオ" pitchFamily="50" charset="-128"/>
                <a:ea typeface="メイリオ" pitchFamily="50" charset="-128"/>
                <a:cs typeface="メイリオ" pitchFamily="50" charset="-128"/>
              </a:rPr>
              <a:t>　　　　　　　　　　　　　　　　　　　　　　</a:t>
            </a:r>
            <a:r>
              <a:rPr lang="ja-JP" altLang="en-US" sz="1100" dirty="0" smtClean="0">
                <a:solidFill>
                  <a:prstClr val="black"/>
                </a:solidFill>
                <a:latin typeface="メイリオ" pitchFamily="50" charset="-128"/>
                <a:ea typeface="メイリオ" pitchFamily="50" charset="-128"/>
                <a:cs typeface="メイリオ" pitchFamily="50" charset="-128"/>
              </a:rPr>
              <a:t>（</a:t>
            </a:r>
            <a:r>
              <a:rPr lang="en-US" altLang="ja-JP" sz="1100" dirty="0" smtClean="0">
                <a:solidFill>
                  <a:prstClr val="black"/>
                </a:solidFill>
                <a:latin typeface="メイリオ" pitchFamily="50" charset="-128"/>
                <a:ea typeface="メイリオ" pitchFamily="50" charset="-128"/>
                <a:cs typeface="メイリオ" pitchFamily="50" charset="-128"/>
              </a:rPr>
              <a:t>※</a:t>
            </a:r>
            <a:r>
              <a:rPr lang="ja-JP" altLang="en-US" sz="1100" dirty="0" smtClean="0">
                <a:solidFill>
                  <a:prstClr val="black"/>
                </a:solidFill>
                <a:latin typeface="メイリオ" pitchFamily="50" charset="-128"/>
                <a:ea typeface="メイリオ" pitchFamily="50" charset="-128"/>
                <a:cs typeface="メイリオ" pitchFamily="50" charset="-128"/>
              </a:rPr>
              <a:t>現在と同様、大阪市独自の条例により設置）</a:t>
            </a:r>
            <a:endParaRPr lang="en-US" altLang="ja-JP" sz="1100" dirty="0" smtClean="0">
              <a:solidFill>
                <a:prstClr val="black"/>
              </a:solidFill>
              <a:latin typeface="メイリオ" pitchFamily="50" charset="-128"/>
              <a:ea typeface="メイリオ" pitchFamily="50" charset="-128"/>
              <a:cs typeface="メイリオ" pitchFamily="50" charset="-128"/>
            </a:endParaRPr>
          </a:p>
        </p:txBody>
      </p:sp>
      <p:sp>
        <p:nvSpPr>
          <p:cNvPr id="18" name="正方形/長方形 17"/>
          <p:cNvSpPr/>
          <p:nvPr/>
        </p:nvSpPr>
        <p:spPr>
          <a:xfrm>
            <a:off x="0" y="13668"/>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2</a:t>
            </a:r>
            <a:r>
              <a:rPr lang="ja-JP" altLang="en-US" sz="2000" b="1" dirty="0" smtClean="0">
                <a:solidFill>
                  <a:prstClr val="black"/>
                </a:solidFill>
                <a:latin typeface="Meiryo UI" pitchFamily="50" charset="-128"/>
                <a:ea typeface="Meiryo UI" pitchFamily="50" charset="-128"/>
                <a:cs typeface="Meiryo UI" pitchFamily="50" charset="-128"/>
              </a:rPr>
              <a:t>　総合区政会議</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3" name="テキスト ボックス 12"/>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（１）総合区政会議の役割</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419101" y="836712"/>
            <a:ext cx="8318500" cy="720080"/>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総合区域内の施策及び事業について、その立案段階より、住民が意見を述べ、</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総合区長が区政に反映する仕組みが必要</a:t>
            </a:r>
            <a:endParaRPr lang="ja-JP" altLang="en-US"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テキスト ボックス 14"/>
          <p:cNvSpPr txBox="1"/>
          <p:nvPr/>
        </p:nvSpPr>
        <p:spPr>
          <a:xfrm>
            <a:off x="604401" y="2614779"/>
            <a:ext cx="7828399" cy="1169551"/>
          </a:xfrm>
          <a:prstGeom prst="rect">
            <a:avLst/>
          </a:prstGeom>
          <a:solidFill>
            <a:schemeClr val="bg1"/>
          </a:solidFill>
          <a:ln w="28575">
            <a:solidFill>
              <a:schemeClr val="accent6">
                <a:lumMod val="75000"/>
              </a:schemeClr>
            </a:solidFill>
            <a:prstDash val="sysDash"/>
          </a:ln>
        </p:spPr>
        <p:txBody>
          <a:bodyPr wrap="square" rtlCol="0">
            <a:spAutoFit/>
          </a:bodyPr>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委員</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の意見を求める事項としては、以下のようなものを想定（現在の区政会議と同様）</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区の総合的な計画に関する</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事項</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　区の区域内の基礎自治に関する施策等のうちの主要なもの及びその予算に関する事項</a:t>
            </a:r>
          </a:p>
          <a:p>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区の区域内の基礎自治に関する施策等のうちの主要なものの実績及び成果の評価その他</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区政運営の</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総合的</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な評価に関する</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事項</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3540895" y="4817787"/>
            <a:ext cx="1800200"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u="sng" dirty="0">
              <a:solidFill>
                <a:prstClr val="black"/>
              </a:solidFill>
            </a:endParaRPr>
          </a:p>
        </p:txBody>
      </p:sp>
      <p:sp>
        <p:nvSpPr>
          <p:cNvPr id="21" name="正方形/長方形 20"/>
          <p:cNvSpPr/>
          <p:nvPr/>
        </p:nvSpPr>
        <p:spPr>
          <a:xfrm>
            <a:off x="406400" y="4339772"/>
            <a:ext cx="8305800" cy="2467428"/>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nSpc>
                <a:spcPts val="2400"/>
              </a:lnSpc>
            </a:pPr>
            <a:r>
              <a:rPr lang="ja-JP" altLang="en-US" sz="1600" dirty="0" smtClean="0">
                <a:solidFill>
                  <a:prstClr val="black"/>
                </a:solidFill>
                <a:latin typeface="Meiryo UI" pitchFamily="50" charset="-128"/>
                <a:ea typeface="Meiryo UI" pitchFamily="50" charset="-128"/>
                <a:cs typeface="Meiryo UI" pitchFamily="50" charset="-128"/>
              </a:rPr>
              <a:t>　　◆　総合区政会議の委員要件等　</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smtClean="0">
                <a:solidFill>
                  <a:prstClr val="black"/>
                </a:solidFill>
                <a:latin typeface="Meiryo UI" pitchFamily="50" charset="-128"/>
                <a:ea typeface="Meiryo UI" pitchFamily="50" charset="-128"/>
                <a:cs typeface="Meiryo UI" pitchFamily="50" charset="-128"/>
              </a:rPr>
              <a:t>　　　　○　構成：地域協議会委員のうちから推薦された者</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smtClean="0">
                <a:solidFill>
                  <a:prstClr val="black"/>
                </a:solidFill>
                <a:latin typeface="Meiryo UI" pitchFamily="50" charset="-128"/>
                <a:ea typeface="Meiryo UI" pitchFamily="50" charset="-128"/>
                <a:cs typeface="Meiryo UI" pitchFamily="50" charset="-128"/>
              </a:rPr>
              <a:t>　　　　　　　　　　　地域団体から推薦された委員</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smtClean="0">
                <a:solidFill>
                  <a:prstClr val="black"/>
                </a:solidFill>
                <a:latin typeface="Meiryo UI" pitchFamily="50" charset="-128"/>
                <a:ea typeface="Meiryo UI" pitchFamily="50" charset="-128"/>
                <a:cs typeface="Meiryo UI" pitchFamily="50" charset="-128"/>
              </a:rPr>
              <a:t>　　　　　　　　　 　 公募委員</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en-US" altLang="ja-JP" sz="1600" dirty="0" smtClean="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学識経験者等</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任期：２年</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人数：</a:t>
            </a:r>
            <a:r>
              <a:rPr lang="en-US" altLang="ja-JP" sz="1600" dirty="0" smtClean="0">
                <a:solidFill>
                  <a:prstClr val="black"/>
                </a:solidFill>
                <a:latin typeface="Meiryo UI" pitchFamily="50" charset="-128"/>
                <a:ea typeface="Meiryo UI" pitchFamily="50" charset="-128"/>
                <a:cs typeface="Meiryo UI" pitchFamily="50" charset="-128"/>
              </a:rPr>
              <a:t>10</a:t>
            </a:r>
            <a:r>
              <a:rPr lang="ja-JP" altLang="en-US" sz="1600" dirty="0" smtClean="0">
                <a:solidFill>
                  <a:prstClr val="black"/>
                </a:solidFill>
                <a:latin typeface="Meiryo UI" pitchFamily="50" charset="-128"/>
                <a:ea typeface="Meiryo UI" pitchFamily="50" charset="-128"/>
                <a:cs typeface="Meiryo UI" pitchFamily="50" charset="-128"/>
              </a:rPr>
              <a:t>人以上</a:t>
            </a:r>
            <a:r>
              <a:rPr lang="en-US" altLang="ja-JP" sz="1600" dirty="0" smtClean="0">
                <a:solidFill>
                  <a:prstClr val="black"/>
                </a:solidFill>
                <a:latin typeface="Meiryo UI" pitchFamily="50" charset="-128"/>
                <a:ea typeface="Meiryo UI" pitchFamily="50" charset="-128"/>
                <a:cs typeface="Meiryo UI" pitchFamily="50" charset="-128"/>
              </a:rPr>
              <a:t>50</a:t>
            </a:r>
            <a:r>
              <a:rPr lang="ja-JP" altLang="en-US" sz="1600" dirty="0" smtClean="0">
                <a:solidFill>
                  <a:prstClr val="black"/>
                </a:solidFill>
                <a:latin typeface="Meiryo UI" pitchFamily="50" charset="-128"/>
                <a:ea typeface="Meiryo UI" pitchFamily="50" charset="-128"/>
                <a:cs typeface="Meiryo UI" pitchFamily="50" charset="-128"/>
              </a:rPr>
              <a:t>人以下の範囲内</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報酬</a:t>
            </a:r>
            <a:r>
              <a:rPr lang="ja-JP" altLang="en-US" sz="1600" dirty="0">
                <a:solidFill>
                  <a:prstClr val="black"/>
                </a:solidFill>
                <a:latin typeface="Meiryo UI" pitchFamily="50" charset="-128"/>
                <a:ea typeface="Meiryo UI" pitchFamily="50" charset="-128"/>
                <a:cs typeface="Meiryo UI" pitchFamily="50" charset="-128"/>
              </a:rPr>
              <a:t>：報酬を支給</a:t>
            </a:r>
            <a:r>
              <a:rPr lang="ja-JP" altLang="en-US" sz="1600" dirty="0" smtClean="0">
                <a:solidFill>
                  <a:prstClr val="black"/>
                </a:solidFill>
                <a:latin typeface="Meiryo UI" pitchFamily="50" charset="-128"/>
                <a:ea typeface="Meiryo UI" pitchFamily="50" charset="-128"/>
                <a:cs typeface="Meiryo UI" pitchFamily="50" charset="-128"/>
              </a:rPr>
              <a:t>しない</a:t>
            </a:r>
            <a:endParaRPr lang="ja-JP" altLang="en-US" sz="1600" dirty="0">
              <a:solidFill>
                <a:prstClr val="black"/>
              </a:solidFill>
              <a:latin typeface="Meiryo UI" pitchFamily="50" charset="-128"/>
              <a:ea typeface="Meiryo UI" pitchFamily="50" charset="-128"/>
              <a:cs typeface="Meiryo UI" pitchFamily="50" charset="-128"/>
            </a:endParaRPr>
          </a:p>
        </p:txBody>
      </p:sp>
      <p:sp>
        <p:nvSpPr>
          <p:cNvPr id="23" name="テキスト ボックス 22"/>
          <p:cNvSpPr txBox="1"/>
          <p:nvPr/>
        </p:nvSpPr>
        <p:spPr>
          <a:xfrm>
            <a:off x="5077853" y="6104826"/>
            <a:ext cx="3456385" cy="461665"/>
          </a:xfrm>
          <a:prstGeom prst="rect">
            <a:avLst/>
          </a:prstGeom>
          <a:noFill/>
        </p:spPr>
        <p:txBody>
          <a:bodyPr wrap="square" rtlCol="0">
            <a:spAutoFit/>
          </a:bodyPr>
          <a:lstStyle/>
          <a:p>
            <a:r>
              <a:rPr lang="ja-JP" altLang="en-US" sz="1200" dirty="0" smtClean="0">
                <a:solidFill>
                  <a:prstClr val="black"/>
                </a:solidFill>
              </a:rPr>
              <a:t>「区政会議の委員の定数の基準及び会議録等の</a:t>
            </a:r>
            <a:endParaRPr lang="en-US" altLang="ja-JP" sz="1200" dirty="0" smtClean="0">
              <a:solidFill>
                <a:prstClr val="black"/>
              </a:solidFill>
            </a:endParaRPr>
          </a:p>
          <a:p>
            <a:r>
              <a:rPr lang="ja-JP" altLang="en-US" sz="1200" dirty="0" smtClean="0">
                <a:solidFill>
                  <a:prstClr val="black"/>
                </a:solidFill>
              </a:rPr>
              <a:t>公表等に関する規則」を参考</a:t>
            </a:r>
            <a:endParaRPr lang="ja-JP" altLang="en-US" sz="1200" dirty="0">
              <a:solidFill>
                <a:prstClr val="black"/>
              </a:solidFill>
            </a:endParaRPr>
          </a:p>
        </p:txBody>
      </p:sp>
      <p:sp>
        <p:nvSpPr>
          <p:cNvPr id="25" name="大かっこ 24"/>
          <p:cNvSpPr/>
          <p:nvPr/>
        </p:nvSpPr>
        <p:spPr>
          <a:xfrm>
            <a:off x="4910737" y="6104825"/>
            <a:ext cx="3629698" cy="432048"/>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endParaRPr>
          </a:p>
        </p:txBody>
      </p:sp>
      <p:sp>
        <p:nvSpPr>
          <p:cNvPr id="26" name="テキスト ボックス 25"/>
          <p:cNvSpPr txBox="1"/>
          <p:nvPr/>
        </p:nvSpPr>
        <p:spPr>
          <a:xfrm>
            <a:off x="-13648" y="3956061"/>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（２）総合区政会議の委員</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9" name="右中かっこ 18"/>
          <p:cNvSpPr/>
          <p:nvPr/>
        </p:nvSpPr>
        <p:spPr>
          <a:xfrm>
            <a:off x="4516589" y="5009998"/>
            <a:ext cx="315237" cy="834752"/>
          </a:xfrm>
          <a:prstGeom prst="rightBrace">
            <a:avLst>
              <a:gd name="adj1" fmla="val 24458"/>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endParaRPr>
          </a:p>
        </p:txBody>
      </p:sp>
      <p:sp>
        <p:nvSpPr>
          <p:cNvPr id="22" name="テキスト ボックス 21"/>
          <p:cNvSpPr txBox="1"/>
          <p:nvPr/>
        </p:nvSpPr>
        <p:spPr>
          <a:xfrm>
            <a:off x="4804622" y="5268686"/>
            <a:ext cx="4150861" cy="307777"/>
          </a:xfrm>
          <a:prstGeom prst="rect">
            <a:avLst/>
          </a:prstGeom>
          <a:noFill/>
        </p:spPr>
        <p:txBody>
          <a:bodyPr wrap="square" rtlCol="0">
            <a:spAutoFit/>
          </a:bodyPr>
          <a:lstStyle/>
          <a:p>
            <a:r>
              <a:rPr lang="ja-JP" altLang="en-US" sz="1400" dirty="0" smtClean="0">
                <a:solidFill>
                  <a:prstClr val="black"/>
                </a:solidFill>
                <a:latin typeface="Meiryo UI" pitchFamily="50" charset="-128"/>
                <a:ea typeface="Meiryo UI" pitchFamily="50" charset="-128"/>
                <a:cs typeface="Meiryo UI" pitchFamily="50" charset="-128"/>
              </a:rPr>
              <a:t>住所要件はなし</a:t>
            </a:r>
            <a:endParaRPr lang="ja-JP" altLang="en-US" sz="1400" dirty="0">
              <a:solidFill>
                <a:prstClr val="black"/>
              </a:solidFill>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xmlns="" val="2195432560"/>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36"/>
          <p:cNvSpPr/>
          <p:nvPr/>
        </p:nvSpPr>
        <p:spPr>
          <a:xfrm>
            <a:off x="1332766" y="4401389"/>
            <a:ext cx="936104" cy="1873127"/>
          </a:xfrm>
          <a:prstGeom prst="roundRect">
            <a:avLst/>
          </a:prstGeom>
          <a:solidFill>
            <a:schemeClr val="accent1">
              <a:lumMod val="20000"/>
              <a:lumOff val="80000"/>
            </a:scheme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5" name="角丸四角形 34"/>
          <p:cNvSpPr/>
          <p:nvPr/>
        </p:nvSpPr>
        <p:spPr>
          <a:xfrm>
            <a:off x="6228185" y="4562062"/>
            <a:ext cx="2133688" cy="1717526"/>
          </a:xfrm>
          <a:prstGeom prst="roundRect">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r>
              <a:rPr lang="ja-JP" altLang="en-US" sz="1200" b="1" dirty="0" smtClean="0">
                <a:solidFill>
                  <a:prstClr val="black"/>
                </a:solidFill>
              </a:rPr>
              <a:t>窓口サービス</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住民票写し等の交付</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戸籍、印鑑登録</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国民健康保険</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a:solidFill>
                  <a:prstClr val="black"/>
                </a:solidFill>
              </a:rPr>
              <a:t>国民</a:t>
            </a:r>
            <a:r>
              <a:rPr lang="ja-JP" altLang="en-US" sz="900" dirty="0" smtClean="0">
                <a:solidFill>
                  <a:prstClr val="black"/>
                </a:solidFill>
              </a:rPr>
              <a:t>年金</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地域協議会の運営事務</a:t>
            </a:r>
            <a:endParaRPr lang="en-US" altLang="ja-JP" sz="900" dirty="0" smtClean="0">
              <a:solidFill>
                <a:prstClr val="black"/>
              </a:solidFill>
            </a:endParaRPr>
          </a:p>
          <a:p>
            <a:pPr marL="171450" indent="-171450">
              <a:buFont typeface="Wingdings" panose="05000000000000000000" pitchFamily="2" charset="2"/>
              <a:buChar char="Ø"/>
            </a:pPr>
            <a:endParaRPr lang="en-US" altLang="ja-JP" sz="900" dirty="0" smtClean="0">
              <a:solidFill>
                <a:prstClr val="black"/>
              </a:solidFill>
            </a:endParaRPr>
          </a:p>
          <a:p>
            <a:pPr marL="171450" indent="-171450" algn="r"/>
            <a:r>
              <a:rPr lang="ja-JP" altLang="en-US" sz="900" dirty="0" smtClean="0">
                <a:solidFill>
                  <a:prstClr val="black"/>
                </a:solidFill>
              </a:rPr>
              <a:t>　　など</a:t>
            </a:r>
            <a:endParaRPr lang="en-US" altLang="ja-JP" sz="1200" dirty="0">
              <a:solidFill>
                <a:prstClr val="black"/>
              </a:solidFill>
            </a:endParaRPr>
          </a:p>
        </p:txBody>
      </p:sp>
      <p:sp>
        <p:nvSpPr>
          <p:cNvPr id="8" name="角丸四角形 7"/>
          <p:cNvSpPr/>
          <p:nvPr/>
        </p:nvSpPr>
        <p:spPr>
          <a:xfrm>
            <a:off x="391886" y="853769"/>
            <a:ext cx="8331200" cy="1758802"/>
          </a:xfrm>
          <a:prstGeom prst="roundRect">
            <a:avLst>
              <a:gd name="adj" fmla="val 4754"/>
            </a:avLst>
          </a:prstGeom>
          <a:solidFill>
            <a:schemeClr val="accent6">
              <a:lumMod val="40000"/>
              <a:lumOff val="6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a:lstStyle/>
          <a:p>
            <a:pPr marL="177800" indent="-177800"/>
            <a:r>
              <a:rPr lang="ja-JP" altLang="en-US" sz="1700" dirty="0" smtClean="0">
                <a:solidFill>
                  <a:prstClr val="black"/>
                </a:solidFill>
                <a:latin typeface="Meiryo UI" pitchFamily="50" charset="-128"/>
                <a:ea typeface="Meiryo UI" pitchFamily="50" charset="-128"/>
                <a:cs typeface="Meiryo UI" pitchFamily="50" charset="-128"/>
              </a:rPr>
              <a:t>　◆ 事務　</a:t>
            </a:r>
            <a:endParaRPr lang="en-US" altLang="ja-JP" sz="1700" dirty="0" smtClean="0">
              <a:solidFill>
                <a:prstClr val="black"/>
              </a:solidFill>
              <a:latin typeface="Meiryo UI" pitchFamily="50" charset="-128"/>
              <a:ea typeface="Meiryo UI" pitchFamily="50" charset="-128"/>
              <a:cs typeface="Meiryo UI" pitchFamily="50" charset="-128"/>
            </a:endParaRPr>
          </a:p>
          <a:p>
            <a:pPr marL="177800" indent="-177800">
              <a:lnSpc>
                <a:spcPct val="150000"/>
              </a:lnSpc>
            </a:pPr>
            <a:r>
              <a:rPr lang="en-US" altLang="ja-JP" sz="1700" dirty="0" smtClean="0">
                <a:solidFill>
                  <a:prstClr val="black"/>
                </a:solidFill>
                <a:latin typeface="Meiryo UI" pitchFamily="50" charset="-128"/>
                <a:ea typeface="Meiryo UI" pitchFamily="50" charset="-128"/>
                <a:cs typeface="Meiryo UI" pitchFamily="50" charset="-128"/>
              </a:rPr>
              <a:t>  </a:t>
            </a:r>
            <a:r>
              <a:rPr lang="ja-JP" altLang="en-US" sz="1700" dirty="0" smtClean="0">
                <a:solidFill>
                  <a:prstClr val="black"/>
                </a:solidFill>
                <a:latin typeface="Meiryo UI" pitchFamily="50" charset="-128"/>
                <a:ea typeface="Meiryo UI" pitchFamily="50" charset="-128"/>
                <a:cs typeface="Meiryo UI" pitchFamily="50" charset="-128"/>
              </a:rPr>
              <a:t>　</a:t>
            </a:r>
            <a:r>
              <a:rPr lang="en-US" altLang="ja-JP" sz="1700" dirty="0" smtClean="0">
                <a:solidFill>
                  <a:prstClr val="black"/>
                </a:solidFill>
                <a:latin typeface="Meiryo UI" pitchFamily="50" charset="-128"/>
                <a:ea typeface="Meiryo UI" pitchFamily="50" charset="-128"/>
                <a:cs typeface="Meiryo UI" pitchFamily="50" charset="-128"/>
              </a:rPr>
              <a:t> </a:t>
            </a:r>
            <a:r>
              <a:rPr lang="ja-JP" altLang="en-US" sz="1700" dirty="0" smtClean="0">
                <a:solidFill>
                  <a:prstClr val="black"/>
                </a:solidFill>
                <a:latin typeface="Meiryo UI" pitchFamily="50" charset="-128"/>
                <a:ea typeface="Meiryo UI" pitchFamily="50" charset="-128"/>
                <a:cs typeface="Meiryo UI" pitchFamily="50" charset="-128"/>
              </a:rPr>
              <a:t>○ 地域協議会の運営などの事務に限らず、窓口サービスを実施</a:t>
            </a:r>
            <a:endParaRPr lang="en-US" altLang="ja-JP" sz="1700" dirty="0" smtClean="0">
              <a:solidFill>
                <a:prstClr val="black"/>
              </a:solidFill>
              <a:latin typeface="Meiryo UI" pitchFamily="50" charset="-128"/>
              <a:ea typeface="Meiryo UI" pitchFamily="50" charset="-128"/>
              <a:cs typeface="Meiryo UI" pitchFamily="50" charset="-128"/>
            </a:endParaRPr>
          </a:p>
          <a:p>
            <a:pPr marL="177800" indent="-177800"/>
            <a:r>
              <a:rPr lang="ja-JP" altLang="en-US" sz="1700" dirty="0">
                <a:solidFill>
                  <a:prstClr val="black"/>
                </a:solidFill>
                <a:latin typeface="Meiryo UI" pitchFamily="50" charset="-128"/>
                <a:ea typeface="Meiryo UI" pitchFamily="50" charset="-128"/>
                <a:cs typeface="Meiryo UI" pitchFamily="50" charset="-128"/>
              </a:rPr>
              <a:t>　</a:t>
            </a:r>
            <a:r>
              <a:rPr lang="ja-JP" altLang="en-US" sz="1700" dirty="0" smtClean="0">
                <a:solidFill>
                  <a:prstClr val="black"/>
                </a:solidFill>
                <a:latin typeface="Meiryo UI" pitchFamily="50" charset="-128"/>
                <a:ea typeface="Meiryo UI" pitchFamily="50" charset="-128"/>
                <a:cs typeface="Meiryo UI" pitchFamily="50" charset="-128"/>
              </a:rPr>
              <a:t>　 　　</a:t>
            </a:r>
            <a:r>
              <a:rPr lang="en-US" altLang="ja-JP" sz="1700" dirty="0" smtClean="0">
                <a:solidFill>
                  <a:prstClr val="black"/>
                </a:solidFill>
                <a:latin typeface="Meiryo UI" pitchFamily="50" charset="-128"/>
                <a:ea typeface="Meiryo UI" pitchFamily="50" charset="-128"/>
                <a:cs typeface="Meiryo UI" pitchFamily="50" charset="-128"/>
              </a:rPr>
              <a:t>※</a:t>
            </a:r>
            <a:r>
              <a:rPr lang="ja-JP" altLang="en-US" sz="1700" dirty="0" smtClean="0">
                <a:solidFill>
                  <a:prstClr val="black"/>
                </a:solidFill>
                <a:latin typeface="Meiryo UI" pitchFamily="50" charset="-128"/>
                <a:ea typeface="Meiryo UI" pitchFamily="50" charset="-128"/>
                <a:cs typeface="Meiryo UI" pitchFamily="50" charset="-128"/>
              </a:rPr>
              <a:t>現在の</a:t>
            </a:r>
            <a:r>
              <a:rPr lang="en-US" altLang="ja-JP" sz="1700" dirty="0" smtClean="0">
                <a:solidFill>
                  <a:prstClr val="black"/>
                </a:solidFill>
                <a:latin typeface="Meiryo UI" pitchFamily="50" charset="-128"/>
                <a:ea typeface="Meiryo UI" pitchFamily="50" charset="-128"/>
                <a:cs typeface="Meiryo UI" pitchFamily="50" charset="-128"/>
              </a:rPr>
              <a:t>24</a:t>
            </a:r>
            <a:r>
              <a:rPr lang="ja-JP" altLang="en-US" sz="1700" dirty="0">
                <a:solidFill>
                  <a:prstClr val="black"/>
                </a:solidFill>
                <a:latin typeface="Meiryo UI" pitchFamily="50" charset="-128"/>
                <a:ea typeface="Meiryo UI" pitchFamily="50" charset="-128"/>
                <a:cs typeface="Meiryo UI" pitchFamily="50" charset="-128"/>
              </a:rPr>
              <a:t>区</a:t>
            </a:r>
            <a:r>
              <a:rPr lang="ja-JP" altLang="en-US" sz="1700" dirty="0" smtClean="0">
                <a:solidFill>
                  <a:prstClr val="black"/>
                </a:solidFill>
                <a:latin typeface="Meiryo UI" pitchFamily="50" charset="-128"/>
                <a:ea typeface="Meiryo UI" pitchFamily="50" charset="-128"/>
                <a:cs typeface="Meiryo UI" pitchFamily="50" charset="-128"/>
              </a:rPr>
              <a:t>役所において提供する窓口サービスを継続して実施</a:t>
            </a:r>
            <a:endParaRPr lang="en-US" altLang="ja-JP" sz="1700" dirty="0" smtClean="0">
              <a:solidFill>
                <a:prstClr val="black"/>
              </a:solidFill>
              <a:latin typeface="Meiryo UI" pitchFamily="50" charset="-128"/>
              <a:ea typeface="Meiryo UI" pitchFamily="50" charset="-128"/>
              <a:cs typeface="Meiryo UI" pitchFamily="50" charset="-128"/>
            </a:endParaRPr>
          </a:p>
          <a:p>
            <a:pPr marL="177800" indent="-177800">
              <a:lnSpc>
                <a:spcPct val="150000"/>
              </a:lnSpc>
            </a:pPr>
            <a:r>
              <a:rPr lang="ja-JP" altLang="en-US" sz="1700" dirty="0" smtClean="0">
                <a:solidFill>
                  <a:prstClr val="black"/>
                </a:solidFill>
                <a:latin typeface="Meiryo UI" pitchFamily="50" charset="-128"/>
                <a:ea typeface="Meiryo UI" pitchFamily="50" charset="-128"/>
                <a:cs typeface="Meiryo UI" pitchFamily="50" charset="-128"/>
              </a:rPr>
              <a:t>　◆ 名称 </a:t>
            </a:r>
            <a:endParaRPr lang="en-US" altLang="ja-JP" sz="1700" dirty="0" smtClean="0">
              <a:solidFill>
                <a:prstClr val="black"/>
              </a:solidFill>
              <a:latin typeface="Meiryo UI" pitchFamily="50" charset="-128"/>
              <a:ea typeface="Meiryo UI" pitchFamily="50" charset="-128"/>
              <a:cs typeface="Meiryo UI" pitchFamily="50" charset="-128"/>
            </a:endParaRPr>
          </a:p>
          <a:p>
            <a:pPr marL="177800" indent="-177800"/>
            <a:r>
              <a:rPr lang="en-US" altLang="ja-JP" sz="1700" dirty="0" smtClean="0">
                <a:solidFill>
                  <a:prstClr val="black"/>
                </a:solidFill>
                <a:latin typeface="Meiryo UI" pitchFamily="50" charset="-128"/>
                <a:ea typeface="Meiryo UI" pitchFamily="50" charset="-128"/>
                <a:cs typeface="Meiryo UI" pitchFamily="50" charset="-128"/>
              </a:rPr>
              <a:t> </a:t>
            </a:r>
            <a:r>
              <a:rPr lang="ja-JP" altLang="en-US" sz="1700" dirty="0">
                <a:solidFill>
                  <a:prstClr val="black"/>
                </a:solidFill>
                <a:latin typeface="Meiryo UI" pitchFamily="50" charset="-128"/>
                <a:ea typeface="Meiryo UI" pitchFamily="50" charset="-128"/>
                <a:cs typeface="Meiryo UI" pitchFamily="50" charset="-128"/>
              </a:rPr>
              <a:t>　</a:t>
            </a:r>
            <a:r>
              <a:rPr lang="ja-JP" altLang="en-US" sz="1700" dirty="0" smtClean="0">
                <a:solidFill>
                  <a:prstClr val="black"/>
                </a:solidFill>
                <a:latin typeface="Meiryo UI" pitchFamily="50" charset="-128"/>
                <a:ea typeface="Meiryo UI" pitchFamily="50" charset="-128"/>
                <a:cs typeface="Meiryo UI" pitchFamily="50" charset="-128"/>
              </a:rPr>
              <a:t>　○ 事務所</a:t>
            </a:r>
            <a:r>
              <a:rPr lang="ja-JP" altLang="en-US" sz="1700" dirty="0">
                <a:solidFill>
                  <a:prstClr val="black"/>
                </a:solidFill>
                <a:latin typeface="Meiryo UI" pitchFamily="50" charset="-128"/>
                <a:ea typeface="Meiryo UI" pitchFamily="50" charset="-128"/>
                <a:cs typeface="Meiryo UI" pitchFamily="50" charset="-128"/>
              </a:rPr>
              <a:t>の名称は</a:t>
            </a:r>
            <a:r>
              <a:rPr lang="ja-JP" altLang="en-US" sz="1700" dirty="0" smtClean="0">
                <a:solidFill>
                  <a:prstClr val="black"/>
                </a:solidFill>
                <a:latin typeface="Meiryo UI" pitchFamily="50" charset="-128"/>
                <a:ea typeface="Meiryo UI" pitchFamily="50" charset="-128"/>
                <a:cs typeface="Meiryo UI" pitchFamily="50" charset="-128"/>
              </a:rPr>
              <a:t>、○○地域</a:t>
            </a:r>
            <a:r>
              <a:rPr lang="ja-JP" altLang="en-US" sz="1700" dirty="0">
                <a:solidFill>
                  <a:prstClr val="black"/>
                </a:solidFill>
                <a:latin typeface="Meiryo UI" pitchFamily="50" charset="-128"/>
                <a:ea typeface="Meiryo UI" pitchFamily="50" charset="-128"/>
                <a:cs typeface="Meiryo UI" pitchFamily="50" charset="-128"/>
              </a:rPr>
              <a:t>自治区事務所と</a:t>
            </a:r>
            <a:r>
              <a:rPr lang="ja-JP" altLang="en-US" sz="1700" dirty="0" smtClean="0">
                <a:solidFill>
                  <a:prstClr val="black"/>
                </a:solidFill>
                <a:latin typeface="Meiryo UI" pitchFamily="50" charset="-128"/>
                <a:ea typeface="Meiryo UI" pitchFamily="50" charset="-128"/>
                <a:cs typeface="Meiryo UI" pitchFamily="50" charset="-128"/>
              </a:rPr>
              <a:t>する      </a:t>
            </a:r>
            <a:r>
              <a:rPr lang="en-US" altLang="ja-JP" sz="1700" dirty="0" smtClean="0">
                <a:solidFill>
                  <a:prstClr val="black"/>
                </a:solidFill>
                <a:latin typeface="Meiryo UI" pitchFamily="50" charset="-128"/>
                <a:ea typeface="Meiryo UI" pitchFamily="50" charset="-128"/>
                <a:cs typeface="Meiryo UI" pitchFamily="50" charset="-128"/>
              </a:rPr>
              <a:t>※</a:t>
            </a:r>
            <a:r>
              <a:rPr lang="ja-JP" altLang="en-US" sz="1700" dirty="0" smtClean="0">
                <a:solidFill>
                  <a:prstClr val="black"/>
                </a:solidFill>
                <a:latin typeface="Meiryo UI" pitchFamily="50" charset="-128"/>
                <a:ea typeface="Meiryo UI" pitchFamily="50" charset="-128"/>
                <a:cs typeface="Meiryo UI" pitchFamily="50" charset="-128"/>
              </a:rPr>
              <a:t>○○には、現在の区名を</a:t>
            </a:r>
            <a:r>
              <a:rPr lang="ja-JP" altLang="en-US" sz="1700" dirty="0">
                <a:solidFill>
                  <a:prstClr val="black"/>
                </a:solidFill>
                <a:latin typeface="Meiryo UI" pitchFamily="50" charset="-128"/>
                <a:ea typeface="Meiryo UI" pitchFamily="50" charset="-128"/>
                <a:cs typeface="Meiryo UI" pitchFamily="50" charset="-128"/>
              </a:rPr>
              <a:t>残す</a:t>
            </a:r>
            <a:endParaRPr lang="en-US" altLang="ja-JP" sz="1700" dirty="0">
              <a:solidFill>
                <a:prstClr val="black"/>
              </a:solidFill>
              <a:latin typeface="Meiryo UI" pitchFamily="50" charset="-128"/>
              <a:ea typeface="Meiryo UI" pitchFamily="50" charset="-128"/>
              <a:cs typeface="Meiryo UI" pitchFamily="50" charset="-128"/>
            </a:endParaRPr>
          </a:p>
        </p:txBody>
      </p:sp>
      <p:sp>
        <p:nvSpPr>
          <p:cNvPr id="13" name="正方形/長方形 12"/>
          <p:cNvSpPr/>
          <p:nvPr/>
        </p:nvSpPr>
        <p:spPr>
          <a:xfrm>
            <a:off x="-1555" y="2727874"/>
            <a:ext cx="2117322" cy="338554"/>
          </a:xfrm>
          <a:prstGeom prst="rect">
            <a:avLst/>
          </a:prstGeom>
        </p:spPr>
        <p:txBody>
          <a:bodyPr wrap="square">
            <a:spAutoFit/>
          </a:bodyPr>
          <a:lstStyle/>
          <a:p>
            <a:r>
              <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イメージ</a:t>
            </a:r>
            <a:r>
              <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角丸四角形 13"/>
          <p:cNvSpPr/>
          <p:nvPr/>
        </p:nvSpPr>
        <p:spPr>
          <a:xfrm>
            <a:off x="3334417" y="3836650"/>
            <a:ext cx="5328592" cy="2643978"/>
          </a:xfrm>
          <a:prstGeom prst="roundRect">
            <a:avLst/>
          </a:pr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15" name="直線コネクタ 14"/>
          <p:cNvCxnSpPr>
            <a:endCxn id="14" idx="2"/>
          </p:cNvCxnSpPr>
          <p:nvPr/>
        </p:nvCxnSpPr>
        <p:spPr>
          <a:xfrm>
            <a:off x="5998713" y="3831480"/>
            <a:ext cx="0" cy="2649148"/>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4860032" y="3629887"/>
            <a:ext cx="2222722" cy="418309"/>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b="1" dirty="0" smtClean="0">
                <a:solidFill>
                  <a:prstClr val="black"/>
                </a:solidFill>
                <a:latin typeface="Meiryo UI" pitchFamily="50" charset="-128"/>
                <a:ea typeface="Meiryo UI" pitchFamily="50" charset="-128"/>
                <a:cs typeface="Meiryo UI" pitchFamily="50" charset="-128"/>
              </a:rPr>
              <a:t>○○総合区</a:t>
            </a:r>
            <a:endParaRPr lang="ja-JP" altLang="en-US" b="1" dirty="0">
              <a:solidFill>
                <a:prstClr val="black"/>
              </a:solidFill>
              <a:latin typeface="Meiryo UI" pitchFamily="50" charset="-128"/>
              <a:ea typeface="Meiryo UI" pitchFamily="50" charset="-128"/>
              <a:cs typeface="Meiryo UI" pitchFamily="50" charset="-128"/>
            </a:endParaRPr>
          </a:p>
        </p:txBody>
      </p:sp>
      <p:sp>
        <p:nvSpPr>
          <p:cNvPr id="18" name="正方形/長方形 17"/>
          <p:cNvSpPr/>
          <p:nvPr/>
        </p:nvSpPr>
        <p:spPr>
          <a:xfrm>
            <a:off x="3635896" y="4071536"/>
            <a:ext cx="2088232" cy="307777"/>
          </a:xfrm>
          <a:prstGeom prst="rect">
            <a:avLst/>
          </a:prstGeom>
        </p:spPr>
        <p:txBody>
          <a:bodyPr wrap="square">
            <a:spAutoFit/>
          </a:bodyPr>
          <a:lstStyle/>
          <a:p>
            <a:pPr algn="ctr"/>
            <a:r>
              <a:rPr lang="ja-JP" altLang="en-US" sz="14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（○○地域自治区）</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6254735" y="4098684"/>
            <a:ext cx="2133689" cy="307777"/>
          </a:xfrm>
          <a:prstGeom prst="rect">
            <a:avLst/>
          </a:prstGeom>
        </p:spPr>
        <p:txBody>
          <a:bodyPr wrap="square">
            <a:spAutoFit/>
          </a:bodyPr>
          <a:lstStyle/>
          <a:p>
            <a:pPr algn="ctr"/>
            <a:r>
              <a:rPr lang="ja-JP" altLang="en-US" sz="14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（△△地域自治区）</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角丸四角形 22"/>
          <p:cNvSpPr/>
          <p:nvPr/>
        </p:nvSpPr>
        <p:spPr>
          <a:xfrm>
            <a:off x="3635896" y="4562062"/>
            <a:ext cx="2146339" cy="1717526"/>
          </a:xfrm>
          <a:prstGeom prst="roundRect">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r>
              <a:rPr lang="ja-JP" altLang="en-US" sz="1200" b="1" dirty="0" smtClean="0">
                <a:solidFill>
                  <a:prstClr val="black"/>
                </a:solidFill>
              </a:rPr>
              <a:t>窓口サービス</a:t>
            </a:r>
            <a:endParaRPr lang="en-US" altLang="ja-JP" sz="1200" b="1"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住民票写し等の交付</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戸籍、印鑑登録</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国民健康保険</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国民年金</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地域協議会の運営事務</a:t>
            </a:r>
            <a:endParaRPr lang="en-US" altLang="ja-JP" sz="900" dirty="0" smtClean="0">
              <a:solidFill>
                <a:prstClr val="black"/>
              </a:solidFill>
            </a:endParaRPr>
          </a:p>
          <a:p>
            <a:pPr marL="171450" indent="-171450">
              <a:buFont typeface="Wingdings" panose="05000000000000000000" pitchFamily="2" charset="2"/>
              <a:buChar char="Ø"/>
            </a:pPr>
            <a:endParaRPr lang="en-US" altLang="ja-JP" sz="900" dirty="0" smtClean="0">
              <a:solidFill>
                <a:prstClr val="black"/>
              </a:solidFill>
            </a:endParaRPr>
          </a:p>
          <a:p>
            <a:pPr marL="171450" indent="-171450" algn="r"/>
            <a:r>
              <a:rPr lang="ja-JP" altLang="en-US" sz="900" dirty="0" smtClean="0">
                <a:solidFill>
                  <a:prstClr val="black"/>
                </a:solidFill>
              </a:rPr>
              <a:t>　　など</a:t>
            </a:r>
            <a:endParaRPr lang="en-US" altLang="ja-JP" sz="1200" dirty="0">
              <a:solidFill>
                <a:prstClr val="black"/>
              </a:solidFill>
            </a:endParaRPr>
          </a:p>
        </p:txBody>
      </p:sp>
      <p:sp>
        <p:nvSpPr>
          <p:cNvPr id="24" name="正方形/長方形 23"/>
          <p:cNvSpPr/>
          <p:nvPr/>
        </p:nvSpPr>
        <p:spPr>
          <a:xfrm>
            <a:off x="3923928" y="4423345"/>
            <a:ext cx="1627094" cy="432049"/>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00" b="1" dirty="0" smtClean="0">
                <a:solidFill>
                  <a:prstClr val="black"/>
                </a:solidFill>
                <a:latin typeface="Meiryo UI" pitchFamily="50" charset="-128"/>
                <a:ea typeface="Meiryo UI" pitchFamily="50" charset="-128"/>
                <a:cs typeface="Meiryo UI" pitchFamily="50" charset="-128"/>
              </a:rPr>
              <a:t>○○地域自治区事務所</a:t>
            </a:r>
            <a:endParaRPr lang="ja-JP" altLang="en-US" sz="1000" b="1" dirty="0">
              <a:solidFill>
                <a:prstClr val="black"/>
              </a:solidFill>
              <a:latin typeface="Meiryo UI" pitchFamily="50" charset="-128"/>
              <a:ea typeface="Meiryo UI" pitchFamily="50" charset="-128"/>
              <a:cs typeface="Meiryo UI" pitchFamily="50" charset="-128"/>
            </a:endParaRPr>
          </a:p>
        </p:txBody>
      </p:sp>
      <p:sp>
        <p:nvSpPr>
          <p:cNvPr id="26" name="正方形/長方形 25"/>
          <p:cNvSpPr/>
          <p:nvPr/>
        </p:nvSpPr>
        <p:spPr>
          <a:xfrm>
            <a:off x="6444208" y="4417026"/>
            <a:ext cx="1680882" cy="444687"/>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00" b="1" dirty="0" smtClean="0">
                <a:solidFill>
                  <a:prstClr val="black"/>
                </a:solidFill>
                <a:latin typeface="Meiryo UI" pitchFamily="50" charset="-128"/>
                <a:ea typeface="Meiryo UI" pitchFamily="50" charset="-128"/>
                <a:cs typeface="Meiryo UI" pitchFamily="50" charset="-128"/>
              </a:rPr>
              <a:t>△△地域自治区事務所</a:t>
            </a:r>
            <a:endParaRPr lang="ja-JP" altLang="en-US" sz="1000" b="1" dirty="0">
              <a:solidFill>
                <a:prstClr val="black"/>
              </a:solidFill>
              <a:latin typeface="Meiryo UI" pitchFamily="50" charset="-128"/>
              <a:ea typeface="Meiryo UI" pitchFamily="50" charset="-128"/>
              <a:cs typeface="Meiryo UI" pitchFamily="50" charset="-128"/>
            </a:endParaRPr>
          </a:p>
        </p:txBody>
      </p:sp>
      <p:sp>
        <p:nvSpPr>
          <p:cNvPr id="31" name="角丸四角形 30"/>
          <p:cNvSpPr/>
          <p:nvPr/>
        </p:nvSpPr>
        <p:spPr>
          <a:xfrm>
            <a:off x="3118393" y="3404602"/>
            <a:ext cx="5958371" cy="3235684"/>
          </a:xfrm>
          <a:prstGeom prst="roundRect">
            <a:avLst/>
          </a:pr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0" name="正方形/長方形 29"/>
          <p:cNvSpPr/>
          <p:nvPr/>
        </p:nvSpPr>
        <p:spPr>
          <a:xfrm>
            <a:off x="3334416" y="3249261"/>
            <a:ext cx="1381599" cy="361406"/>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b="1" dirty="0" smtClean="0">
                <a:solidFill>
                  <a:prstClr val="black"/>
                </a:solidFill>
                <a:latin typeface="Meiryo UI" pitchFamily="50" charset="-128"/>
                <a:ea typeface="Meiryo UI" pitchFamily="50" charset="-128"/>
                <a:cs typeface="Meiryo UI" pitchFamily="50" charset="-128"/>
              </a:rPr>
              <a:t>大阪市</a:t>
            </a:r>
            <a:endParaRPr lang="ja-JP" altLang="en-US" b="1" dirty="0">
              <a:solidFill>
                <a:prstClr val="black"/>
              </a:solidFill>
              <a:latin typeface="Meiryo UI" pitchFamily="50" charset="-128"/>
              <a:ea typeface="Meiryo UI" pitchFamily="50" charset="-128"/>
              <a:cs typeface="Meiryo UI" pitchFamily="50" charset="-128"/>
            </a:endParaRPr>
          </a:p>
        </p:txBody>
      </p:sp>
      <p:sp>
        <p:nvSpPr>
          <p:cNvPr id="42" name="正方形/長方形 41"/>
          <p:cNvSpPr/>
          <p:nvPr/>
        </p:nvSpPr>
        <p:spPr>
          <a:xfrm>
            <a:off x="1476782" y="4234170"/>
            <a:ext cx="647818" cy="383243"/>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a:defRPr/>
            </a:pPr>
            <a:r>
              <a:rPr lang="ja-JP" altLang="en-US" sz="1100" b="1" dirty="0" smtClean="0">
                <a:solidFill>
                  <a:prstClr val="black"/>
                </a:solidFill>
                <a:latin typeface="Meiryo UI" pitchFamily="50" charset="-128"/>
                <a:ea typeface="Meiryo UI" pitchFamily="50" charset="-128"/>
                <a:cs typeface="Meiryo UI" pitchFamily="50" charset="-128"/>
              </a:rPr>
              <a:t>区役所</a:t>
            </a:r>
            <a:endParaRPr lang="en-US" altLang="ja-JP" sz="1100" b="1" dirty="0" smtClean="0">
              <a:solidFill>
                <a:prstClr val="black"/>
              </a:solidFill>
              <a:latin typeface="Meiryo UI" pitchFamily="50" charset="-128"/>
              <a:ea typeface="Meiryo UI" pitchFamily="50" charset="-128"/>
              <a:cs typeface="Meiryo UI" pitchFamily="50" charset="-128"/>
            </a:endParaRPr>
          </a:p>
        </p:txBody>
      </p:sp>
      <p:sp>
        <p:nvSpPr>
          <p:cNvPr id="44" name="正方形/長方形 43"/>
          <p:cNvSpPr/>
          <p:nvPr/>
        </p:nvSpPr>
        <p:spPr>
          <a:xfrm>
            <a:off x="1404266" y="5193477"/>
            <a:ext cx="864604" cy="646331"/>
          </a:xfrm>
          <a:prstGeom prst="rect">
            <a:avLst/>
          </a:prstGeom>
        </p:spPr>
        <p:txBody>
          <a:bodyPr vert="horz" wrap="square">
            <a:spAutoFit/>
          </a:bodyPr>
          <a:lstStyle/>
          <a:p>
            <a:pPr algn="ctr"/>
            <a:r>
              <a:rPr lang="ja-JP" altLang="en-US" sz="1200" b="1" dirty="0" smtClean="0">
                <a:solidFill>
                  <a:prstClr val="black"/>
                </a:solidFill>
                <a:latin typeface="ＭＳ Ｐゴシック"/>
                <a:cs typeface="Meiryo UI" panose="020B0604030504040204" pitchFamily="50" charset="-128"/>
              </a:rPr>
              <a:t>窓口</a:t>
            </a:r>
            <a:endParaRPr lang="en-US" altLang="ja-JP" sz="1200" b="1" dirty="0" smtClean="0">
              <a:solidFill>
                <a:prstClr val="black"/>
              </a:solidFill>
              <a:latin typeface="ＭＳ Ｐゴシック"/>
              <a:cs typeface="Meiryo UI" panose="020B0604030504040204" pitchFamily="50" charset="-128"/>
            </a:endParaRPr>
          </a:p>
          <a:p>
            <a:pPr algn="ctr"/>
            <a:r>
              <a:rPr lang="ja-JP" altLang="en-US" sz="1200" b="1" dirty="0" smtClean="0">
                <a:solidFill>
                  <a:prstClr val="black"/>
                </a:solidFill>
                <a:latin typeface="ＭＳ Ｐゴシック"/>
                <a:cs typeface="Meiryo UI" panose="020B0604030504040204" pitchFamily="50" charset="-128"/>
              </a:rPr>
              <a:t>サービス</a:t>
            </a:r>
            <a:endParaRPr lang="en-US" altLang="ja-JP" sz="1200" b="1" dirty="0">
              <a:solidFill>
                <a:prstClr val="black"/>
              </a:solidFill>
              <a:latin typeface="ＭＳ Ｐゴシック"/>
              <a:cs typeface="Meiryo UI" panose="020B0604030504040204" pitchFamily="50" charset="-128"/>
            </a:endParaRPr>
          </a:p>
          <a:p>
            <a:pPr algn="ctr"/>
            <a:r>
              <a:rPr lang="ja-JP" altLang="en-US" sz="1200" b="1" dirty="0" smtClean="0">
                <a:solidFill>
                  <a:prstClr val="black"/>
                </a:solidFill>
                <a:latin typeface="ＭＳ Ｐゴシック"/>
                <a:cs typeface="Meiryo UI" panose="020B0604030504040204" pitchFamily="50" charset="-128"/>
              </a:rPr>
              <a:t>など</a:t>
            </a:r>
            <a:endParaRPr lang="en-US" altLang="ja-JP" sz="1200" b="1" dirty="0">
              <a:solidFill>
                <a:prstClr val="black"/>
              </a:solidFill>
              <a:latin typeface="ＭＳ Ｐゴシック"/>
              <a:cs typeface="Meiryo UI" panose="020B0604030504040204" pitchFamily="50" charset="-128"/>
            </a:endParaRPr>
          </a:p>
        </p:txBody>
      </p:sp>
      <p:sp>
        <p:nvSpPr>
          <p:cNvPr id="46" name="角丸四角形 45"/>
          <p:cNvSpPr/>
          <p:nvPr/>
        </p:nvSpPr>
        <p:spPr>
          <a:xfrm>
            <a:off x="180638" y="3404601"/>
            <a:ext cx="2234263" cy="3235684"/>
          </a:xfrm>
          <a:prstGeom prst="roundRect">
            <a:avLst/>
          </a:pr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7" name="正方形/長方形 46"/>
          <p:cNvSpPr/>
          <p:nvPr/>
        </p:nvSpPr>
        <p:spPr>
          <a:xfrm>
            <a:off x="684694" y="3259219"/>
            <a:ext cx="1296144" cy="361406"/>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b="1" dirty="0" smtClean="0">
                <a:solidFill>
                  <a:prstClr val="black"/>
                </a:solidFill>
                <a:latin typeface="Meiryo UI" pitchFamily="50" charset="-128"/>
                <a:ea typeface="Meiryo UI" pitchFamily="50" charset="-128"/>
                <a:cs typeface="Meiryo UI" pitchFamily="50" charset="-128"/>
              </a:rPr>
              <a:t>大阪市</a:t>
            </a:r>
            <a:endParaRPr lang="ja-JP" altLang="en-US" b="1" dirty="0">
              <a:solidFill>
                <a:prstClr val="black"/>
              </a:solidFill>
              <a:latin typeface="Meiryo UI" pitchFamily="50" charset="-128"/>
              <a:ea typeface="Meiryo UI" pitchFamily="50" charset="-128"/>
              <a:cs typeface="Meiryo UI" pitchFamily="50" charset="-128"/>
            </a:endParaRPr>
          </a:p>
        </p:txBody>
      </p:sp>
      <p:sp>
        <p:nvSpPr>
          <p:cNvPr id="50" name="正方形/長方形 49"/>
          <p:cNvSpPr/>
          <p:nvPr/>
        </p:nvSpPr>
        <p:spPr>
          <a:xfrm>
            <a:off x="612686" y="2901109"/>
            <a:ext cx="1296144"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700" dirty="0">
                <a:solidFill>
                  <a:prstClr val="black"/>
                </a:solidFill>
                <a:latin typeface="Meiryo UI" pitchFamily="50" charset="-128"/>
                <a:ea typeface="Meiryo UI" pitchFamily="50" charset="-128"/>
                <a:cs typeface="Meiryo UI" pitchFamily="50" charset="-128"/>
              </a:rPr>
              <a:t>【</a:t>
            </a:r>
            <a:r>
              <a:rPr lang="ja-JP" altLang="en-US" sz="1700" dirty="0" smtClean="0">
                <a:solidFill>
                  <a:prstClr val="black"/>
                </a:solidFill>
                <a:latin typeface="Meiryo UI" pitchFamily="50" charset="-128"/>
                <a:ea typeface="Meiryo UI" pitchFamily="50" charset="-128"/>
                <a:cs typeface="Meiryo UI" pitchFamily="50" charset="-128"/>
              </a:rPr>
              <a:t>現在</a:t>
            </a:r>
            <a:r>
              <a:rPr lang="en-US" altLang="ja-JP" sz="1700" dirty="0" smtClean="0">
                <a:solidFill>
                  <a:prstClr val="black"/>
                </a:solidFill>
                <a:latin typeface="Meiryo UI" pitchFamily="50" charset="-128"/>
                <a:ea typeface="Meiryo UI" pitchFamily="50" charset="-128"/>
                <a:cs typeface="Meiryo UI" pitchFamily="50" charset="-128"/>
              </a:rPr>
              <a:t>】</a:t>
            </a:r>
            <a:endParaRPr lang="ja-JP" altLang="en-US" sz="1700" dirty="0">
              <a:solidFill>
                <a:prstClr val="black"/>
              </a:solidFill>
              <a:latin typeface="Meiryo UI" pitchFamily="50" charset="-128"/>
              <a:ea typeface="Meiryo UI" pitchFamily="50" charset="-128"/>
              <a:cs typeface="Meiryo UI" pitchFamily="50" charset="-128"/>
            </a:endParaRPr>
          </a:p>
        </p:txBody>
      </p:sp>
      <p:sp>
        <p:nvSpPr>
          <p:cNvPr id="51" name="正方形/長方形 50"/>
          <p:cNvSpPr/>
          <p:nvPr/>
        </p:nvSpPr>
        <p:spPr>
          <a:xfrm>
            <a:off x="4704474" y="2901109"/>
            <a:ext cx="3035878" cy="3669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700" dirty="0">
                <a:solidFill>
                  <a:prstClr val="black"/>
                </a:solidFill>
                <a:latin typeface="Meiryo UI" pitchFamily="50" charset="-128"/>
                <a:ea typeface="Meiryo UI" pitchFamily="50" charset="-128"/>
                <a:cs typeface="Meiryo UI" pitchFamily="50" charset="-128"/>
              </a:rPr>
              <a:t>【</a:t>
            </a:r>
            <a:r>
              <a:rPr lang="ja-JP" altLang="en-US" sz="1700" dirty="0" smtClean="0">
                <a:solidFill>
                  <a:prstClr val="black"/>
                </a:solidFill>
                <a:latin typeface="Meiryo UI" pitchFamily="50" charset="-128"/>
                <a:ea typeface="Meiryo UI" pitchFamily="50" charset="-128"/>
                <a:cs typeface="Meiryo UI" pitchFamily="50" charset="-128"/>
              </a:rPr>
              <a:t>総合区・地域自治区設置後</a:t>
            </a:r>
            <a:r>
              <a:rPr lang="en-US" altLang="ja-JP" sz="1700" dirty="0" smtClean="0">
                <a:solidFill>
                  <a:prstClr val="black"/>
                </a:solidFill>
                <a:latin typeface="Meiryo UI" pitchFamily="50" charset="-128"/>
                <a:ea typeface="Meiryo UI" pitchFamily="50" charset="-128"/>
                <a:cs typeface="Meiryo UI" pitchFamily="50" charset="-128"/>
              </a:rPr>
              <a:t>】</a:t>
            </a:r>
            <a:endParaRPr lang="ja-JP" altLang="en-US" sz="1700" dirty="0">
              <a:solidFill>
                <a:prstClr val="black"/>
              </a:solidFill>
              <a:latin typeface="Meiryo UI" pitchFamily="50" charset="-128"/>
              <a:ea typeface="Meiryo UI" pitchFamily="50" charset="-128"/>
              <a:cs typeface="Meiryo UI" pitchFamily="50" charset="-128"/>
            </a:endParaRPr>
          </a:p>
        </p:txBody>
      </p:sp>
      <p:sp>
        <p:nvSpPr>
          <p:cNvPr id="36" name="角丸四角形 35"/>
          <p:cNvSpPr/>
          <p:nvPr/>
        </p:nvSpPr>
        <p:spPr>
          <a:xfrm>
            <a:off x="324655" y="4406461"/>
            <a:ext cx="936104" cy="1873127"/>
          </a:xfrm>
          <a:prstGeom prst="roundRect">
            <a:avLst/>
          </a:prstGeom>
          <a:solidFill>
            <a:schemeClr val="accent1">
              <a:lumMod val="20000"/>
              <a:lumOff val="80000"/>
            </a:scheme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1" name="正方形/長方形 40"/>
          <p:cNvSpPr/>
          <p:nvPr/>
        </p:nvSpPr>
        <p:spPr>
          <a:xfrm>
            <a:off x="442781" y="4229098"/>
            <a:ext cx="676138" cy="388315"/>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a:defRPr/>
            </a:pPr>
            <a:r>
              <a:rPr lang="ja-JP" altLang="en-US" sz="1100" b="1" dirty="0" smtClean="0">
                <a:solidFill>
                  <a:prstClr val="black"/>
                </a:solidFill>
                <a:latin typeface="Meiryo UI" pitchFamily="50" charset="-128"/>
                <a:ea typeface="Meiryo UI" pitchFamily="50" charset="-128"/>
                <a:cs typeface="Meiryo UI" pitchFamily="50" charset="-128"/>
              </a:rPr>
              <a:t>区役所</a:t>
            </a:r>
            <a:endParaRPr lang="en-US" altLang="ja-JP" sz="1100" b="1" dirty="0" smtClean="0">
              <a:solidFill>
                <a:prstClr val="black"/>
              </a:solidFill>
              <a:latin typeface="Meiryo UI" pitchFamily="50" charset="-128"/>
              <a:ea typeface="Meiryo UI" pitchFamily="50" charset="-128"/>
              <a:cs typeface="Meiryo UI" pitchFamily="50" charset="-128"/>
            </a:endParaRPr>
          </a:p>
        </p:txBody>
      </p:sp>
      <p:sp>
        <p:nvSpPr>
          <p:cNvPr id="34" name="正方形/長方形 33"/>
          <p:cNvSpPr/>
          <p:nvPr/>
        </p:nvSpPr>
        <p:spPr>
          <a:xfrm>
            <a:off x="324654" y="5193477"/>
            <a:ext cx="936104" cy="646331"/>
          </a:xfrm>
          <a:prstGeom prst="rect">
            <a:avLst/>
          </a:prstGeom>
        </p:spPr>
        <p:txBody>
          <a:bodyPr vert="horz" wrap="square">
            <a:spAutoFit/>
          </a:bodyPr>
          <a:lstStyle/>
          <a:p>
            <a:pPr algn="ctr"/>
            <a:r>
              <a:rPr lang="ja-JP" altLang="en-US" sz="1200" b="1" dirty="0" smtClean="0">
                <a:solidFill>
                  <a:prstClr val="black"/>
                </a:solidFill>
                <a:latin typeface="ＭＳ Ｐゴシック"/>
                <a:cs typeface="Meiryo UI" panose="020B0604030504040204" pitchFamily="50" charset="-128"/>
              </a:rPr>
              <a:t>窓口</a:t>
            </a:r>
            <a:endParaRPr lang="en-US" altLang="ja-JP" sz="1200" b="1" dirty="0" smtClean="0">
              <a:solidFill>
                <a:prstClr val="black"/>
              </a:solidFill>
              <a:latin typeface="ＭＳ Ｐゴシック"/>
              <a:cs typeface="Meiryo UI" panose="020B0604030504040204" pitchFamily="50" charset="-128"/>
            </a:endParaRPr>
          </a:p>
          <a:p>
            <a:pPr algn="ctr"/>
            <a:r>
              <a:rPr lang="ja-JP" altLang="en-US" sz="1200" b="1" dirty="0" smtClean="0">
                <a:solidFill>
                  <a:prstClr val="black"/>
                </a:solidFill>
                <a:latin typeface="ＭＳ Ｐゴシック"/>
                <a:cs typeface="Meiryo UI" panose="020B0604030504040204" pitchFamily="50" charset="-128"/>
              </a:rPr>
              <a:t>サービス</a:t>
            </a:r>
            <a:endParaRPr lang="en-US" altLang="ja-JP" sz="1200" b="1" dirty="0">
              <a:solidFill>
                <a:prstClr val="black"/>
              </a:solidFill>
              <a:latin typeface="ＭＳ Ｐゴシック"/>
              <a:cs typeface="Meiryo UI" panose="020B0604030504040204" pitchFamily="50" charset="-128"/>
            </a:endParaRPr>
          </a:p>
          <a:p>
            <a:pPr algn="ctr"/>
            <a:r>
              <a:rPr lang="ja-JP" altLang="en-US" sz="1200" b="1" dirty="0" smtClean="0">
                <a:solidFill>
                  <a:prstClr val="black"/>
                </a:solidFill>
                <a:latin typeface="ＭＳ Ｐゴシック"/>
                <a:cs typeface="Meiryo UI" panose="020B0604030504040204" pitchFamily="50" charset="-128"/>
              </a:rPr>
              <a:t>など</a:t>
            </a:r>
            <a:endParaRPr lang="en-US" altLang="ja-JP" sz="1200" b="1" dirty="0">
              <a:solidFill>
                <a:prstClr val="black"/>
              </a:solidFill>
              <a:latin typeface="ＭＳ Ｐゴシック"/>
              <a:cs typeface="Meiryo UI" panose="020B0604030504040204" pitchFamily="50" charset="-128"/>
            </a:endParaRPr>
          </a:p>
        </p:txBody>
      </p:sp>
      <p:sp>
        <p:nvSpPr>
          <p:cNvPr id="2" name="右矢印 1"/>
          <p:cNvSpPr/>
          <p:nvPr/>
        </p:nvSpPr>
        <p:spPr>
          <a:xfrm>
            <a:off x="2565070" y="4307305"/>
            <a:ext cx="350746" cy="167826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3" name="正方形/長方形 32"/>
          <p:cNvSpPr/>
          <p:nvPr/>
        </p:nvSpPr>
        <p:spPr>
          <a:xfrm>
            <a:off x="4263" y="1362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3</a:t>
            </a:r>
            <a:r>
              <a:rPr lang="ja-JP" altLang="en-US" sz="2000" b="1" dirty="0" smtClean="0">
                <a:solidFill>
                  <a:prstClr val="black"/>
                </a:solidFill>
                <a:latin typeface="Meiryo UI" pitchFamily="50" charset="-128"/>
                <a:ea typeface="Meiryo UI" pitchFamily="50" charset="-128"/>
                <a:cs typeface="Meiryo UI" pitchFamily="50" charset="-128"/>
              </a:rPr>
              <a:t>　地域自治区（事務所）</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9" name="テキスト ボックス 28"/>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（１）地域自治区の事務所の概要</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正方形/長方形 27"/>
          <p:cNvSpPr>
            <a:spLocks noChangeArrowheads="1"/>
          </p:cNvSpPr>
          <p:nvPr/>
        </p:nvSpPr>
        <p:spPr bwMode="auto">
          <a:xfrm>
            <a:off x="8112125" y="6604298"/>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338927052"/>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12"/>
          <p:cNvSpPr/>
          <p:nvPr/>
        </p:nvSpPr>
        <p:spPr>
          <a:xfrm>
            <a:off x="406399" y="1196752"/>
            <a:ext cx="8318501" cy="5311969"/>
          </a:xfrm>
          <a:prstGeom prst="roundRect">
            <a:avLst>
              <a:gd name="adj" fmla="val 3857"/>
            </a:avLst>
          </a:prstGeom>
          <a:solidFill>
            <a:schemeClr val="accent6">
              <a:lumMod val="40000"/>
              <a:lumOff val="6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p:nvSpPr>
        <p:spPr>
          <a:xfrm>
            <a:off x="3343626" y="1927062"/>
            <a:ext cx="1800200"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u="sng" dirty="0">
              <a:solidFill>
                <a:prstClr val="black"/>
              </a:solidFill>
            </a:endParaRPr>
          </a:p>
        </p:txBody>
      </p:sp>
      <p:sp>
        <p:nvSpPr>
          <p:cNvPr id="17" name="正方形/長方形 16"/>
          <p:cNvSpPr/>
          <p:nvPr/>
        </p:nvSpPr>
        <p:spPr>
          <a:xfrm>
            <a:off x="-205698" y="1516451"/>
            <a:ext cx="9386991" cy="4003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622300"/>
            <a:r>
              <a:rPr lang="ja-JP" altLang="en-US" sz="1600" dirty="0" smtClean="0">
                <a:solidFill>
                  <a:prstClr val="black"/>
                </a:solidFill>
                <a:latin typeface="Meiryo UI" pitchFamily="50" charset="-128"/>
                <a:ea typeface="Meiryo UI" pitchFamily="50" charset="-128"/>
                <a:cs typeface="Meiryo UI" pitchFamily="50" charset="-128"/>
              </a:rPr>
              <a:t>　 ◆　諮問への答申・建議により</a:t>
            </a:r>
            <a:r>
              <a:rPr lang="ja-JP" altLang="ja-JP" sz="1600" dirty="0" smtClean="0">
                <a:solidFill>
                  <a:prstClr val="black"/>
                </a:solidFill>
                <a:latin typeface="Meiryo UI" pitchFamily="50" charset="-128"/>
                <a:ea typeface="Meiryo UI" pitchFamily="50" charset="-128"/>
                <a:cs typeface="Meiryo UI" pitchFamily="50" charset="-128"/>
              </a:rPr>
              <a:t>、市長</a:t>
            </a:r>
            <a:r>
              <a:rPr lang="ja-JP" altLang="en-US" sz="1600" dirty="0" smtClean="0">
                <a:solidFill>
                  <a:prstClr val="black"/>
                </a:solidFill>
                <a:latin typeface="Meiryo UI" pitchFamily="50" charset="-128"/>
                <a:ea typeface="Meiryo UI" pitchFamily="50" charset="-128"/>
                <a:cs typeface="Meiryo UI" pitchFamily="50" charset="-128"/>
              </a:rPr>
              <a:t>その他の</a:t>
            </a:r>
            <a:r>
              <a:rPr lang="ja-JP" altLang="ja-JP" sz="1600" dirty="0" smtClean="0">
                <a:solidFill>
                  <a:prstClr val="black"/>
                </a:solidFill>
                <a:latin typeface="Meiryo UI" pitchFamily="50" charset="-128"/>
                <a:ea typeface="Meiryo UI" pitchFamily="50" charset="-128"/>
                <a:cs typeface="Meiryo UI" pitchFamily="50" charset="-128"/>
              </a:rPr>
              <a:t>市の機関</a:t>
            </a:r>
            <a:r>
              <a:rPr lang="ja-JP" altLang="en-US" sz="1600" dirty="0" smtClean="0">
                <a:solidFill>
                  <a:prstClr val="black"/>
                </a:solidFill>
                <a:latin typeface="Meiryo UI" pitchFamily="50" charset="-128"/>
                <a:ea typeface="Meiryo UI" pitchFamily="50" charset="-128"/>
                <a:cs typeface="Meiryo UI" pitchFamily="50" charset="-128"/>
              </a:rPr>
              <a:t>（総合区長含む）</a:t>
            </a:r>
            <a:r>
              <a:rPr lang="ja-JP" altLang="ja-JP" sz="1600" dirty="0" smtClean="0">
                <a:solidFill>
                  <a:prstClr val="black"/>
                </a:solidFill>
                <a:latin typeface="Meiryo UI" pitchFamily="50" charset="-128"/>
                <a:ea typeface="Meiryo UI" pitchFamily="50" charset="-128"/>
                <a:cs typeface="Meiryo UI" pitchFamily="50" charset="-128"/>
              </a:rPr>
              <a:t>に意見</a:t>
            </a:r>
            <a:r>
              <a:rPr lang="ja-JP" altLang="en-US" sz="1600" dirty="0">
                <a:solidFill>
                  <a:prstClr val="black"/>
                </a:solidFill>
                <a:latin typeface="Meiryo UI" pitchFamily="50" charset="-128"/>
                <a:ea typeface="Meiryo UI" pitchFamily="50" charset="-128"/>
                <a:cs typeface="Meiryo UI" pitchFamily="50" charset="-128"/>
              </a:rPr>
              <a:t>を</a:t>
            </a:r>
            <a:r>
              <a:rPr lang="ja-JP" altLang="ja-JP" sz="1600" dirty="0" smtClean="0">
                <a:solidFill>
                  <a:prstClr val="black"/>
                </a:solidFill>
                <a:latin typeface="Meiryo UI" pitchFamily="50" charset="-128"/>
                <a:ea typeface="Meiryo UI" pitchFamily="50" charset="-128"/>
                <a:cs typeface="Meiryo UI" pitchFamily="50" charset="-128"/>
              </a:rPr>
              <a:t>述べる</a:t>
            </a:r>
            <a:endParaRPr lang="ja-JP" altLang="en-US" sz="1600" dirty="0" smtClean="0">
              <a:solidFill>
                <a:prstClr val="black"/>
              </a:solidFill>
              <a:latin typeface="Meiryo UI" pitchFamily="50" charset="-128"/>
              <a:ea typeface="Meiryo UI" pitchFamily="50" charset="-128"/>
              <a:cs typeface="Meiryo UI" pitchFamily="50" charset="-128"/>
            </a:endParaRPr>
          </a:p>
          <a:p>
            <a:pPr marL="1168400"/>
            <a:endParaRPr lang="en-US" altLang="ja-JP" sz="1600" dirty="0" smtClean="0">
              <a:solidFill>
                <a:prstClr val="black"/>
              </a:solidFill>
              <a:latin typeface="Meiryo UI" pitchFamily="50" charset="-128"/>
              <a:ea typeface="Meiryo UI" pitchFamily="50" charset="-128"/>
              <a:cs typeface="Meiryo UI" pitchFamily="50" charset="-128"/>
            </a:endParaRPr>
          </a:p>
        </p:txBody>
      </p:sp>
      <p:sp>
        <p:nvSpPr>
          <p:cNvPr id="22" name="正方形/長方形 21"/>
          <p:cNvSpPr/>
          <p:nvPr/>
        </p:nvSpPr>
        <p:spPr>
          <a:xfrm>
            <a:off x="-189202" y="3717032"/>
            <a:ext cx="933320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87425"/>
            <a:endParaRPr lang="ja-JP" altLang="ja-JP" sz="1600" dirty="0" smtClean="0">
              <a:solidFill>
                <a:prstClr val="black"/>
              </a:solidFill>
              <a:latin typeface="Meiryo UI" pitchFamily="50" charset="-128"/>
              <a:ea typeface="Meiryo UI" pitchFamily="50" charset="-128"/>
              <a:cs typeface="Meiryo UI" pitchFamily="50" charset="-128"/>
            </a:endParaRPr>
          </a:p>
          <a:p>
            <a:pPr marL="622300"/>
            <a:r>
              <a:rPr lang="ja-JP" altLang="en-US" sz="1600" dirty="0" smtClean="0">
                <a:solidFill>
                  <a:prstClr val="black"/>
                </a:solidFill>
                <a:latin typeface="Meiryo UI" pitchFamily="50" charset="-128"/>
                <a:ea typeface="Meiryo UI" pitchFamily="50" charset="-128"/>
                <a:cs typeface="Meiryo UI" pitchFamily="50" charset="-128"/>
              </a:rPr>
              <a:t>　 ◆　また、</a:t>
            </a:r>
            <a:r>
              <a:rPr lang="ja-JP" altLang="ja-JP" sz="1600" dirty="0" smtClean="0">
                <a:solidFill>
                  <a:prstClr val="black"/>
                </a:solidFill>
                <a:latin typeface="Meiryo UI" pitchFamily="50" charset="-128"/>
                <a:ea typeface="Meiryo UI" pitchFamily="50" charset="-128"/>
                <a:cs typeface="Meiryo UI" pitchFamily="50" charset="-128"/>
              </a:rPr>
              <a:t>市長は、条例で定める重要事項で地域自治区の区域に係るものを決定・変更</a:t>
            </a:r>
            <a:endParaRPr lang="en-US" altLang="ja-JP" sz="1600" dirty="0" smtClean="0">
              <a:solidFill>
                <a:prstClr val="black"/>
              </a:solidFill>
              <a:latin typeface="Meiryo UI" pitchFamily="50" charset="-128"/>
              <a:ea typeface="Meiryo UI" pitchFamily="50" charset="-128"/>
              <a:cs typeface="Meiryo UI" pitchFamily="50" charset="-128"/>
            </a:endParaRPr>
          </a:p>
          <a:p>
            <a:pPr marL="622300"/>
            <a:r>
              <a:rPr lang="ja-JP" altLang="en-US" sz="1600" dirty="0" smtClean="0">
                <a:solidFill>
                  <a:prstClr val="black"/>
                </a:solidFill>
                <a:latin typeface="Meiryo UI" pitchFamily="50" charset="-128"/>
                <a:ea typeface="Meiryo UI" pitchFamily="50" charset="-128"/>
                <a:cs typeface="Meiryo UI" pitchFamily="50" charset="-128"/>
              </a:rPr>
              <a:t>　 　  　</a:t>
            </a:r>
            <a:r>
              <a:rPr lang="ja-JP" altLang="ja-JP" sz="1600" dirty="0" smtClean="0">
                <a:solidFill>
                  <a:prstClr val="black"/>
                </a:solidFill>
                <a:latin typeface="Meiryo UI" pitchFamily="50" charset="-128"/>
                <a:ea typeface="Meiryo UI" pitchFamily="50" charset="-128"/>
                <a:cs typeface="Meiryo UI" pitchFamily="50" charset="-128"/>
              </a:rPr>
              <a:t>する場合は、あらかじめ、地域協議会の意見を</a:t>
            </a:r>
            <a:r>
              <a:rPr lang="ja-JP" altLang="en-US" sz="1600" dirty="0" smtClean="0">
                <a:solidFill>
                  <a:prstClr val="black"/>
                </a:solidFill>
                <a:latin typeface="Meiryo UI" pitchFamily="50" charset="-128"/>
                <a:ea typeface="Meiryo UI" pitchFamily="50" charset="-128"/>
                <a:cs typeface="Meiryo UI" pitchFamily="50" charset="-128"/>
              </a:rPr>
              <a:t>聴</a:t>
            </a:r>
            <a:r>
              <a:rPr lang="ja-JP" altLang="ja-JP" sz="1600" dirty="0" smtClean="0">
                <a:solidFill>
                  <a:prstClr val="black"/>
                </a:solidFill>
                <a:latin typeface="Meiryo UI" pitchFamily="50" charset="-128"/>
                <a:ea typeface="Meiryo UI" pitchFamily="50" charset="-128"/>
                <a:cs typeface="Meiryo UI" pitchFamily="50" charset="-128"/>
              </a:rPr>
              <a:t>かなければならない</a:t>
            </a:r>
            <a:endParaRPr lang="en-US" altLang="ja-JP" sz="1600" dirty="0" smtClean="0">
              <a:solidFill>
                <a:prstClr val="black"/>
              </a:solidFill>
              <a:latin typeface="Meiryo UI" pitchFamily="50" charset="-128"/>
              <a:ea typeface="Meiryo UI" pitchFamily="50" charset="-128"/>
              <a:cs typeface="Meiryo UI" pitchFamily="50" charset="-128"/>
            </a:endParaRPr>
          </a:p>
          <a:p>
            <a:pPr marL="622300">
              <a:buFont typeface="Wingdings" pitchFamily="2" charset="2"/>
              <a:buChar char="Ø"/>
            </a:pPr>
            <a:endParaRPr lang="en-US" altLang="ja-JP" sz="1600" dirty="0" smtClean="0">
              <a:solidFill>
                <a:prstClr val="black"/>
              </a:solidFill>
              <a:latin typeface="Meiryo UI" pitchFamily="50" charset="-128"/>
              <a:ea typeface="Meiryo UI" pitchFamily="50" charset="-128"/>
              <a:cs typeface="Meiryo UI" pitchFamily="50" charset="-128"/>
            </a:endParaRPr>
          </a:p>
        </p:txBody>
      </p:sp>
      <p:sp>
        <p:nvSpPr>
          <p:cNvPr id="31" name="テキスト ボックス 30"/>
          <p:cNvSpPr txBox="1"/>
          <p:nvPr/>
        </p:nvSpPr>
        <p:spPr>
          <a:xfrm>
            <a:off x="899592" y="4509120"/>
            <a:ext cx="7307071" cy="1015663"/>
          </a:xfrm>
          <a:prstGeom prst="rect">
            <a:avLst/>
          </a:prstGeom>
          <a:solidFill>
            <a:schemeClr val="bg1"/>
          </a:solidFill>
          <a:ln w="28575">
            <a:solidFill>
              <a:schemeClr val="accent6">
                <a:lumMod val="75000"/>
              </a:schemeClr>
            </a:solidFill>
            <a:prstDash val="sysDash"/>
          </a:ln>
        </p:spPr>
        <p:txBody>
          <a:bodyPr wrap="square" rtlCol="0">
            <a:spAutoFit/>
          </a:bodyPr>
          <a:lstStyle/>
          <a:p>
            <a:pPr>
              <a:lnSpc>
                <a:spcPts val="2400"/>
              </a:lnSpc>
            </a:pP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重要事項としては、以下のようなものが想定される</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市が策定する基本的な構想、基本計画等のうちその区域に係る事項</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区域内の公の施設の設置・廃止及びその管理に関する基本的事項</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877661" y="1988840"/>
            <a:ext cx="7299154" cy="1175992"/>
          </a:xfrm>
          <a:prstGeom prst="rect">
            <a:avLst/>
          </a:prstGeom>
          <a:solidFill>
            <a:schemeClr val="bg1"/>
          </a:solidFill>
          <a:ln w="25400">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nSpc>
                <a:spcPts val="2500"/>
              </a:lnSpc>
            </a:pPr>
            <a:r>
              <a:rPr lang="ja-JP" altLang="en-US" sz="1400" dirty="0" smtClean="0">
                <a:solidFill>
                  <a:prstClr val="black"/>
                </a:solidFill>
                <a:latin typeface="Meiryo UI" pitchFamily="50" charset="-128"/>
                <a:ea typeface="Meiryo UI" pitchFamily="50" charset="-128"/>
                <a:cs typeface="Meiryo UI" pitchFamily="50" charset="-128"/>
              </a:rPr>
              <a:t>　○　</a:t>
            </a:r>
            <a:r>
              <a:rPr lang="ja-JP" altLang="ja-JP" sz="1400" dirty="0" smtClean="0">
                <a:solidFill>
                  <a:prstClr val="black"/>
                </a:solidFill>
                <a:latin typeface="Meiryo UI" pitchFamily="50" charset="-128"/>
                <a:ea typeface="Meiryo UI" pitchFamily="50" charset="-128"/>
                <a:cs typeface="Meiryo UI" pitchFamily="50" charset="-128"/>
              </a:rPr>
              <a:t>地域</a:t>
            </a:r>
            <a:r>
              <a:rPr lang="ja-JP" altLang="ja-JP" sz="1400" dirty="0">
                <a:solidFill>
                  <a:prstClr val="black"/>
                </a:solidFill>
                <a:latin typeface="Meiryo UI" pitchFamily="50" charset="-128"/>
                <a:ea typeface="Meiryo UI" pitchFamily="50" charset="-128"/>
                <a:cs typeface="Meiryo UI" pitchFamily="50" charset="-128"/>
              </a:rPr>
              <a:t>自治区の事務所が所掌する事務に関する事項</a:t>
            </a:r>
            <a:endParaRPr lang="en-US" altLang="ja-JP" sz="1400" dirty="0">
              <a:solidFill>
                <a:prstClr val="black"/>
              </a:solidFill>
              <a:latin typeface="Meiryo UI" pitchFamily="50" charset="-128"/>
              <a:ea typeface="Meiryo UI" pitchFamily="50" charset="-128"/>
              <a:cs typeface="Meiryo UI" pitchFamily="50" charset="-128"/>
            </a:endParaRPr>
          </a:p>
          <a:p>
            <a:pPr>
              <a:lnSpc>
                <a:spcPts val="2500"/>
              </a:lnSpc>
            </a:pPr>
            <a:r>
              <a:rPr lang="ja-JP" altLang="en-US" sz="1400" dirty="0" smtClean="0">
                <a:solidFill>
                  <a:prstClr val="black"/>
                </a:solidFill>
                <a:latin typeface="Meiryo UI" pitchFamily="50" charset="-128"/>
                <a:ea typeface="Meiryo UI" pitchFamily="50" charset="-128"/>
                <a:cs typeface="Meiryo UI" pitchFamily="50" charset="-128"/>
              </a:rPr>
              <a:t>　○　その</a:t>
            </a:r>
            <a:r>
              <a:rPr lang="ja-JP" altLang="ja-JP" sz="1400" dirty="0" smtClean="0">
                <a:solidFill>
                  <a:prstClr val="black"/>
                </a:solidFill>
                <a:latin typeface="Meiryo UI" pitchFamily="50" charset="-128"/>
                <a:ea typeface="Meiryo UI" pitchFamily="50" charset="-128"/>
                <a:cs typeface="Meiryo UI" pitchFamily="50" charset="-128"/>
              </a:rPr>
              <a:t>他</a:t>
            </a:r>
            <a:r>
              <a:rPr lang="ja-JP" altLang="ja-JP" sz="1400" dirty="0">
                <a:solidFill>
                  <a:prstClr val="black"/>
                </a:solidFill>
                <a:latin typeface="Meiryo UI" pitchFamily="50" charset="-128"/>
                <a:ea typeface="Meiryo UI" pitchFamily="50" charset="-128"/>
                <a:cs typeface="Meiryo UI" pitchFamily="50" charset="-128"/>
              </a:rPr>
              <a:t>、市が処理する地域自治区の区域に係る事務に関する</a:t>
            </a:r>
            <a:r>
              <a:rPr lang="ja-JP" altLang="ja-JP" sz="1400" dirty="0" smtClean="0">
                <a:solidFill>
                  <a:prstClr val="black"/>
                </a:solidFill>
                <a:latin typeface="Meiryo UI" pitchFamily="50" charset="-128"/>
                <a:ea typeface="Meiryo UI" pitchFamily="50" charset="-128"/>
                <a:cs typeface="Meiryo UI" pitchFamily="50" charset="-128"/>
              </a:rPr>
              <a:t>事項</a:t>
            </a:r>
            <a:endParaRPr lang="en-US" altLang="ja-JP" sz="1400" dirty="0" smtClean="0">
              <a:solidFill>
                <a:prstClr val="black"/>
              </a:solidFill>
              <a:latin typeface="Meiryo UI" pitchFamily="50" charset="-128"/>
              <a:ea typeface="Meiryo UI" pitchFamily="50" charset="-128"/>
              <a:cs typeface="Meiryo UI" pitchFamily="50" charset="-128"/>
            </a:endParaRPr>
          </a:p>
          <a:p>
            <a:pPr>
              <a:lnSpc>
                <a:spcPts val="2500"/>
              </a:lnSpc>
            </a:pPr>
            <a:r>
              <a:rPr lang="ja-JP" altLang="en-US" sz="1400" dirty="0" smtClean="0">
                <a:solidFill>
                  <a:prstClr val="black"/>
                </a:solidFill>
                <a:latin typeface="Meiryo UI" pitchFamily="50" charset="-128"/>
                <a:ea typeface="Meiryo UI" pitchFamily="50" charset="-128"/>
                <a:cs typeface="Meiryo UI" pitchFamily="50" charset="-128"/>
              </a:rPr>
              <a:t>　○　市の事務処理に当たっての地域自治区の住民との連携強化に関する事項</a:t>
            </a:r>
            <a:endPar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719064" y="5816104"/>
            <a:ext cx="8424936" cy="323165"/>
          </a:xfrm>
          <a:prstGeom prst="rect">
            <a:avLst/>
          </a:prstGeom>
          <a:noFill/>
        </p:spPr>
        <p:txBody>
          <a:bodyPr wrap="square" rtlCol="0">
            <a:spAutoFit/>
          </a:bodyPr>
          <a:lstStyle/>
          <a:p>
            <a:r>
              <a:rPr lang="ja-JP" altLang="en-US"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重要事項を規定する条例については、具体的</a:t>
            </a: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な</a:t>
            </a:r>
            <a:r>
              <a:rPr lang="ja-JP" altLang="en-US"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事項を検討のうえ、定めること</a:t>
            </a: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と</a:t>
            </a:r>
            <a:r>
              <a:rPr lang="ja-JP" altLang="en-US"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する</a:t>
            </a:r>
            <a:endPar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474" y="22822"/>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4</a:t>
            </a:r>
            <a:r>
              <a:rPr lang="ja-JP" altLang="en-US" sz="2000" b="1" dirty="0" smtClean="0">
                <a:solidFill>
                  <a:prstClr val="black"/>
                </a:solidFill>
                <a:latin typeface="Meiryo UI" pitchFamily="50" charset="-128"/>
                <a:ea typeface="Meiryo UI" pitchFamily="50" charset="-128"/>
                <a:cs typeface="Meiryo UI" pitchFamily="50" charset="-128"/>
              </a:rPr>
              <a:t>　地域自治区（</a:t>
            </a:r>
            <a:r>
              <a:rPr lang="ja-JP" altLang="en-US" sz="2000" b="1" dirty="0">
                <a:solidFill>
                  <a:prstClr val="black"/>
                </a:solidFill>
                <a:latin typeface="Meiryo UI" pitchFamily="50" charset="-128"/>
                <a:ea typeface="Meiryo UI" pitchFamily="50" charset="-128"/>
                <a:cs typeface="Meiryo UI" pitchFamily="50" charset="-128"/>
              </a:rPr>
              <a:t>地域協議会</a:t>
            </a:r>
            <a:r>
              <a:rPr lang="ja-JP" altLang="en-US" sz="2000" b="1" dirty="0" smtClean="0">
                <a:solidFill>
                  <a:prstClr val="black"/>
                </a:solidFill>
                <a:latin typeface="Meiryo UI" pitchFamily="50" charset="-128"/>
                <a:ea typeface="Meiryo UI" pitchFamily="50" charset="-128"/>
                <a:cs typeface="Meiryo UI" pitchFamily="50" charset="-128"/>
              </a:rPr>
              <a:t>）</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0" name="テキスト ボックス 19"/>
          <p:cNvSpPr txBox="1"/>
          <p:nvPr/>
        </p:nvSpPr>
        <p:spPr>
          <a:xfrm>
            <a:off x="-121196" y="596007"/>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（１）地域協議会の役割</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424857145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427355" y="1227470"/>
            <a:ext cx="1800200"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u="sng" dirty="0">
              <a:solidFill>
                <a:prstClr val="black"/>
              </a:solidFill>
            </a:endParaRPr>
          </a:p>
        </p:txBody>
      </p:sp>
      <p:sp>
        <p:nvSpPr>
          <p:cNvPr id="31" name="角丸四角形 30"/>
          <p:cNvSpPr/>
          <p:nvPr/>
        </p:nvSpPr>
        <p:spPr>
          <a:xfrm>
            <a:off x="406400" y="3717032"/>
            <a:ext cx="8318500" cy="2553400"/>
          </a:xfrm>
          <a:prstGeom prst="roundRect">
            <a:avLst>
              <a:gd name="adj" fmla="val 4754"/>
            </a:avLst>
          </a:prstGeom>
          <a:solidFill>
            <a:schemeClr val="accent6">
              <a:lumMod val="40000"/>
              <a:lumOff val="6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a:lstStyle/>
          <a:p>
            <a:pPr marL="177800" indent="-177800"/>
            <a:r>
              <a:rPr lang="ja-JP" altLang="en-US" sz="1600" b="1" dirty="0" smtClean="0">
                <a:solidFill>
                  <a:prstClr val="black"/>
                </a:solidFill>
                <a:latin typeface="Meiryo UI" pitchFamily="50" charset="-128"/>
                <a:ea typeface="Meiryo UI" pitchFamily="50" charset="-128"/>
                <a:cs typeface="Meiryo UI" pitchFamily="50" charset="-128"/>
              </a:rPr>
              <a:t>（参考）現在の区政会議の役割</a:t>
            </a:r>
            <a:endParaRPr lang="en-US" altLang="ja-JP" sz="1600" b="1" dirty="0" smtClean="0">
              <a:solidFill>
                <a:prstClr val="black"/>
              </a:solidFill>
              <a:latin typeface="Meiryo UI" pitchFamily="50" charset="-128"/>
              <a:ea typeface="Meiryo UI" pitchFamily="50" charset="-128"/>
              <a:cs typeface="Meiryo UI" pitchFamily="50" charset="-128"/>
            </a:endParaRPr>
          </a:p>
          <a:p>
            <a:pPr marL="177800" indent="-177800">
              <a:lnSpc>
                <a:spcPts val="1700"/>
              </a:lnSpc>
            </a:pPr>
            <a:endParaRPr lang="en-US" altLang="ja-JP" b="1" dirty="0" smtClean="0">
              <a:solidFill>
                <a:prstClr val="black"/>
              </a:solidFill>
              <a:latin typeface="Meiryo UI" pitchFamily="50" charset="-128"/>
              <a:ea typeface="Meiryo UI" pitchFamily="50" charset="-128"/>
              <a:cs typeface="Meiryo UI" pitchFamily="50" charset="-128"/>
            </a:endParaRPr>
          </a:p>
          <a:p>
            <a:pPr marL="174625" indent="-174625">
              <a:lnSpc>
                <a:spcPts val="1900"/>
              </a:lnSpc>
            </a:pPr>
            <a:r>
              <a:rPr lang="ja-JP" altLang="en-US" sz="1600" dirty="0" smtClean="0">
                <a:solidFill>
                  <a:prstClr val="black"/>
                </a:solidFill>
                <a:latin typeface="Meiryo UI" pitchFamily="50" charset="-128"/>
                <a:ea typeface="Meiryo UI" pitchFamily="50" charset="-128"/>
                <a:cs typeface="Meiryo UI" pitchFamily="50" charset="-128"/>
              </a:rPr>
              <a:t>　 ◆　区長により区民等から選定された構成員が、区長の求めに応じ意見を述べる</a:t>
            </a:r>
            <a:endParaRPr lang="en-US" altLang="ja-JP" sz="800" dirty="0">
              <a:solidFill>
                <a:prstClr val="black"/>
              </a:solidFill>
              <a:latin typeface="Meiryo UI" pitchFamily="50" charset="-128"/>
              <a:ea typeface="Meiryo UI" pitchFamily="50" charset="-128"/>
              <a:cs typeface="Meiryo UI" pitchFamily="50" charset="-128"/>
            </a:endParaRPr>
          </a:p>
          <a:p>
            <a:pPr marL="174625" indent="-174625">
              <a:lnSpc>
                <a:spcPts val="1400"/>
              </a:lnSpc>
            </a:pPr>
            <a:endParaRPr lang="en-US" altLang="ja-JP" sz="1600" b="1" dirty="0">
              <a:solidFill>
                <a:prstClr val="black"/>
              </a:solidFill>
              <a:latin typeface="Meiryo UI" pitchFamily="50" charset="-128"/>
              <a:ea typeface="Meiryo UI" pitchFamily="50" charset="-128"/>
              <a:cs typeface="Meiryo UI" pitchFamily="50" charset="-128"/>
            </a:endParaRPr>
          </a:p>
          <a:p>
            <a:pPr marL="174625" indent="-174625">
              <a:lnSpc>
                <a:spcPts val="1900"/>
              </a:lnSpc>
            </a:pPr>
            <a:r>
              <a:rPr lang="ja-JP" altLang="en-US" sz="1600" dirty="0" smtClean="0">
                <a:solidFill>
                  <a:prstClr val="black"/>
                </a:solidFill>
                <a:latin typeface="Meiryo UI" pitchFamily="50" charset="-128"/>
                <a:ea typeface="Meiryo UI" pitchFamily="50" charset="-128"/>
                <a:cs typeface="Meiryo UI" pitchFamily="50" charset="-128"/>
              </a:rPr>
              <a:t> 　◆　施策及び事業の立案段階や、その実績及び成果の評価に係る地域の意見を聴くこと</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1900"/>
              </a:lnSpc>
            </a:pPr>
            <a:r>
              <a:rPr lang="ja-JP" altLang="en-US" sz="1600" dirty="0" smtClean="0">
                <a:solidFill>
                  <a:prstClr val="black"/>
                </a:solidFill>
                <a:latin typeface="Meiryo UI" pitchFamily="50" charset="-128"/>
                <a:ea typeface="Meiryo UI" pitchFamily="50" charset="-128"/>
                <a:cs typeface="Meiryo UI" pitchFamily="50" charset="-128"/>
              </a:rPr>
              <a:t>　　　　が目的であり、建議機能はない</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1900"/>
              </a:lnSpc>
            </a:pPr>
            <a:r>
              <a:rPr lang="ja-JP" altLang="en-US" sz="1600" dirty="0" smtClean="0">
                <a:solidFill>
                  <a:prstClr val="black"/>
                </a:solidFill>
                <a:latin typeface="Meiryo UI" pitchFamily="50" charset="-128"/>
                <a:ea typeface="Meiryo UI" pitchFamily="50" charset="-128"/>
                <a:cs typeface="Meiryo UI" pitchFamily="50" charset="-128"/>
              </a:rPr>
              <a:t>　　　</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1900"/>
              </a:lnSpc>
            </a:pPr>
            <a:r>
              <a:rPr lang="ja-JP" altLang="en-US" sz="1600" dirty="0" smtClean="0">
                <a:solidFill>
                  <a:prstClr val="black"/>
                </a:solidFill>
                <a:latin typeface="Meiryo UI" pitchFamily="50" charset="-128"/>
                <a:ea typeface="Meiryo UI" pitchFamily="50" charset="-128"/>
                <a:cs typeface="Meiryo UI" pitchFamily="50" charset="-128"/>
              </a:rPr>
              <a:t>　→　</a:t>
            </a:r>
            <a:r>
              <a:rPr lang="en-US" altLang="ja-JP" sz="1600" b="1" dirty="0" smtClean="0">
                <a:solidFill>
                  <a:prstClr val="black"/>
                </a:solidFill>
                <a:latin typeface="Meiryo UI" pitchFamily="50" charset="-128"/>
                <a:ea typeface="Meiryo UI" pitchFamily="50" charset="-128"/>
                <a:cs typeface="Meiryo UI" pitchFamily="50" charset="-128"/>
              </a:rPr>
              <a:t>24</a:t>
            </a:r>
            <a:r>
              <a:rPr lang="ja-JP" altLang="en-US" sz="1600" b="1" dirty="0" smtClean="0">
                <a:solidFill>
                  <a:prstClr val="black"/>
                </a:solidFill>
                <a:latin typeface="Meiryo UI" pitchFamily="50" charset="-128"/>
                <a:ea typeface="Meiryo UI" pitchFamily="50" charset="-128"/>
                <a:cs typeface="Meiryo UI" pitchFamily="50" charset="-128"/>
              </a:rPr>
              <a:t>区単位で住民意見を区政に反映する役割は、現在の区政会議と地域協議会は共通</a:t>
            </a:r>
          </a:p>
        </p:txBody>
      </p:sp>
      <p:sp>
        <p:nvSpPr>
          <p:cNvPr id="37" name="正方形/長方形 36"/>
          <p:cNvSpPr/>
          <p:nvPr/>
        </p:nvSpPr>
        <p:spPr>
          <a:xfrm>
            <a:off x="400674" y="703703"/>
            <a:ext cx="8315435" cy="2569029"/>
          </a:xfrm>
          <a:prstGeom prst="rect">
            <a:avLst/>
          </a:prstGeom>
          <a:solidFill>
            <a:schemeClr val="accent6">
              <a:lumMod val="20000"/>
              <a:lumOff val="80000"/>
            </a:scheme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700" dirty="0" smtClean="0">
                <a:solidFill>
                  <a:prstClr val="black"/>
                </a:solidFill>
                <a:latin typeface="Meiryo UI" pitchFamily="50" charset="-128"/>
                <a:ea typeface="Meiryo UI" pitchFamily="50" charset="-128"/>
                <a:cs typeface="Meiryo UI" pitchFamily="50" charset="-128"/>
              </a:rPr>
              <a:t> 　◆　地域協議会の委員要件等</a:t>
            </a:r>
            <a:endParaRPr lang="en-US" altLang="ja-JP" sz="1700" dirty="0" smtClean="0">
              <a:solidFill>
                <a:prstClr val="black"/>
              </a:solidFill>
              <a:latin typeface="Meiryo UI" pitchFamily="50" charset="-128"/>
              <a:ea typeface="Meiryo UI" pitchFamily="50" charset="-128"/>
              <a:cs typeface="Meiryo UI" pitchFamily="50" charset="-128"/>
            </a:endParaRPr>
          </a:p>
          <a:p>
            <a:pPr>
              <a:lnSpc>
                <a:spcPct val="1500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構成：地域団体</a:t>
            </a:r>
            <a:r>
              <a:rPr lang="ja-JP" altLang="en-US" sz="1600" dirty="0">
                <a:solidFill>
                  <a:prstClr val="black"/>
                </a:solidFill>
                <a:latin typeface="Meiryo UI" pitchFamily="50" charset="-128"/>
                <a:ea typeface="Meiryo UI" pitchFamily="50" charset="-128"/>
                <a:cs typeface="Meiryo UI" pitchFamily="50" charset="-128"/>
              </a:rPr>
              <a:t>から</a:t>
            </a:r>
            <a:r>
              <a:rPr lang="ja-JP" altLang="en-US" sz="1600" dirty="0" smtClean="0">
                <a:solidFill>
                  <a:prstClr val="black"/>
                </a:solidFill>
                <a:latin typeface="Meiryo UI" pitchFamily="50" charset="-128"/>
                <a:ea typeface="Meiryo UI" pitchFamily="50" charset="-128"/>
                <a:cs typeface="Meiryo UI" pitchFamily="50" charset="-128"/>
              </a:rPr>
              <a:t>推薦された委員</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3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公募委員</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3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学識経験者等</a:t>
            </a:r>
            <a:r>
              <a:rPr lang="ja-JP" altLang="en-US" sz="1600" dirty="0">
                <a:solidFill>
                  <a:prstClr val="black"/>
                </a:solidFill>
                <a:latin typeface="Meiryo UI" pitchFamily="50" charset="-128"/>
                <a:ea typeface="Meiryo UI" pitchFamily="50" charset="-128"/>
                <a:cs typeface="Meiryo UI" pitchFamily="50" charset="-128"/>
              </a:rPr>
              <a:t>　</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3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任期：２年</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3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人数：</a:t>
            </a:r>
            <a:r>
              <a:rPr lang="en-US" altLang="ja-JP" sz="1600" dirty="0" smtClean="0">
                <a:solidFill>
                  <a:prstClr val="black"/>
                </a:solidFill>
                <a:latin typeface="Meiryo UI" pitchFamily="50" charset="-128"/>
                <a:ea typeface="Meiryo UI" pitchFamily="50" charset="-128"/>
                <a:cs typeface="Meiryo UI" pitchFamily="50" charset="-128"/>
              </a:rPr>
              <a:t>10</a:t>
            </a:r>
            <a:r>
              <a:rPr lang="ja-JP" altLang="en-US" sz="1600" dirty="0" smtClean="0">
                <a:solidFill>
                  <a:prstClr val="black"/>
                </a:solidFill>
                <a:latin typeface="Meiryo UI" pitchFamily="50" charset="-128"/>
                <a:ea typeface="Meiryo UI" pitchFamily="50" charset="-128"/>
                <a:cs typeface="Meiryo UI" pitchFamily="50" charset="-128"/>
              </a:rPr>
              <a:t>人以上</a:t>
            </a:r>
            <a:r>
              <a:rPr lang="en-US" altLang="ja-JP" sz="1600" dirty="0" smtClean="0">
                <a:solidFill>
                  <a:prstClr val="black"/>
                </a:solidFill>
                <a:latin typeface="Meiryo UI" pitchFamily="50" charset="-128"/>
                <a:ea typeface="Meiryo UI" pitchFamily="50" charset="-128"/>
                <a:cs typeface="Meiryo UI" pitchFamily="50" charset="-128"/>
              </a:rPr>
              <a:t>50</a:t>
            </a:r>
            <a:r>
              <a:rPr lang="ja-JP" altLang="en-US" sz="1600" dirty="0" smtClean="0">
                <a:solidFill>
                  <a:prstClr val="black"/>
                </a:solidFill>
                <a:latin typeface="Meiryo UI" pitchFamily="50" charset="-128"/>
                <a:ea typeface="Meiryo UI" pitchFamily="50" charset="-128"/>
                <a:cs typeface="Meiryo UI" pitchFamily="50" charset="-128"/>
              </a:rPr>
              <a:t>人以下の範囲内</a:t>
            </a:r>
            <a:endParaRPr lang="en-US" altLang="ja-JP" sz="1600" dirty="0">
              <a:solidFill>
                <a:prstClr val="black"/>
              </a:solidFill>
              <a:latin typeface="Meiryo UI" pitchFamily="50" charset="-128"/>
              <a:ea typeface="Meiryo UI" pitchFamily="50" charset="-128"/>
              <a:cs typeface="Meiryo UI" pitchFamily="50" charset="-128"/>
            </a:endParaRPr>
          </a:p>
          <a:p>
            <a:pPr>
              <a:lnSpc>
                <a:spcPts val="2300"/>
              </a:lnSpc>
            </a:pPr>
            <a:r>
              <a:rPr lang="ja-JP" altLang="en-US" sz="1600" dirty="0" smtClean="0">
                <a:solidFill>
                  <a:prstClr val="black"/>
                </a:solidFill>
                <a:latin typeface="Meiryo UI" pitchFamily="50" charset="-128"/>
                <a:ea typeface="Meiryo UI" pitchFamily="50" charset="-128"/>
                <a:cs typeface="Meiryo UI" pitchFamily="50" charset="-128"/>
              </a:rPr>
              <a:t>　　　○　報酬</a:t>
            </a:r>
            <a:r>
              <a:rPr lang="ja-JP" altLang="en-US" sz="1600" dirty="0">
                <a:solidFill>
                  <a:prstClr val="black"/>
                </a:solidFill>
                <a:latin typeface="Meiryo UI" pitchFamily="50" charset="-128"/>
                <a:ea typeface="Meiryo UI" pitchFamily="50" charset="-128"/>
                <a:cs typeface="Meiryo UI" pitchFamily="50" charset="-128"/>
              </a:rPr>
              <a:t>：報酬を支給</a:t>
            </a:r>
            <a:r>
              <a:rPr lang="ja-JP" altLang="en-US" sz="1600" dirty="0" smtClean="0">
                <a:solidFill>
                  <a:prstClr val="black"/>
                </a:solidFill>
                <a:latin typeface="Meiryo UI" pitchFamily="50" charset="-128"/>
                <a:ea typeface="Meiryo UI" pitchFamily="50" charset="-128"/>
                <a:cs typeface="Meiryo UI" pitchFamily="50" charset="-128"/>
              </a:rPr>
              <a:t>しない</a:t>
            </a:r>
            <a:endParaRPr lang="en-US" altLang="ja-JP" sz="1600" dirty="0">
              <a:solidFill>
                <a:prstClr val="black"/>
              </a:solidFill>
              <a:latin typeface="Meiryo UI" pitchFamily="50" charset="-128"/>
              <a:ea typeface="Meiryo UI" pitchFamily="50" charset="-128"/>
              <a:cs typeface="Meiryo UI" pitchFamily="50" charset="-128"/>
            </a:endParaRPr>
          </a:p>
        </p:txBody>
      </p:sp>
      <p:sp>
        <p:nvSpPr>
          <p:cNvPr id="38" name="テキスト ボックス 37"/>
          <p:cNvSpPr txBox="1"/>
          <p:nvPr/>
        </p:nvSpPr>
        <p:spPr>
          <a:xfrm>
            <a:off x="4919485" y="2420889"/>
            <a:ext cx="3456385" cy="461665"/>
          </a:xfrm>
          <a:prstGeom prst="rect">
            <a:avLst/>
          </a:prstGeom>
          <a:noFill/>
        </p:spPr>
        <p:txBody>
          <a:bodyPr wrap="square" rtlCol="0">
            <a:spAutoFit/>
          </a:bodyPr>
          <a:lstStyle/>
          <a:p>
            <a:r>
              <a:rPr lang="ja-JP" altLang="en-US" sz="1200" dirty="0" smtClean="0">
                <a:solidFill>
                  <a:prstClr val="black"/>
                </a:solidFill>
              </a:rPr>
              <a:t>「区政会議の委員の定数の基準及び会議録等の</a:t>
            </a:r>
            <a:endParaRPr lang="en-US" altLang="ja-JP" sz="1200" dirty="0" smtClean="0">
              <a:solidFill>
                <a:prstClr val="black"/>
              </a:solidFill>
            </a:endParaRPr>
          </a:p>
          <a:p>
            <a:r>
              <a:rPr lang="ja-JP" altLang="en-US" sz="1200" dirty="0" smtClean="0">
                <a:solidFill>
                  <a:prstClr val="black"/>
                </a:solidFill>
              </a:rPr>
              <a:t>公表等に関する規則」を参考</a:t>
            </a:r>
            <a:endParaRPr lang="ja-JP" altLang="en-US" sz="1200" dirty="0">
              <a:solidFill>
                <a:prstClr val="black"/>
              </a:solidFill>
            </a:endParaRPr>
          </a:p>
        </p:txBody>
      </p:sp>
      <p:sp>
        <p:nvSpPr>
          <p:cNvPr id="39" name="大かっこ 38"/>
          <p:cNvSpPr/>
          <p:nvPr/>
        </p:nvSpPr>
        <p:spPr>
          <a:xfrm>
            <a:off x="4752368" y="2420888"/>
            <a:ext cx="3767517" cy="432048"/>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endParaRPr>
          </a:p>
        </p:txBody>
      </p:sp>
      <p:sp>
        <p:nvSpPr>
          <p:cNvPr id="40" name="右中かっこ 39"/>
          <p:cNvSpPr/>
          <p:nvPr/>
        </p:nvSpPr>
        <p:spPr>
          <a:xfrm>
            <a:off x="4313683" y="1326792"/>
            <a:ext cx="315237" cy="834752"/>
          </a:xfrm>
          <a:prstGeom prst="rightBrace">
            <a:avLst>
              <a:gd name="adj1" fmla="val 24458"/>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endParaRPr>
          </a:p>
        </p:txBody>
      </p:sp>
      <p:sp>
        <p:nvSpPr>
          <p:cNvPr id="41" name="テキスト ボックス 40"/>
          <p:cNvSpPr txBox="1"/>
          <p:nvPr/>
        </p:nvSpPr>
        <p:spPr>
          <a:xfrm>
            <a:off x="4601716" y="1585480"/>
            <a:ext cx="4150861" cy="307777"/>
          </a:xfrm>
          <a:prstGeom prst="rect">
            <a:avLst/>
          </a:prstGeom>
          <a:noFill/>
        </p:spPr>
        <p:txBody>
          <a:bodyPr wrap="square" rtlCol="0">
            <a:spAutoFit/>
          </a:bodyPr>
          <a:lstStyle/>
          <a:p>
            <a:r>
              <a:rPr lang="ja-JP" altLang="en-US" sz="1400" dirty="0" smtClean="0">
                <a:solidFill>
                  <a:prstClr val="black"/>
                </a:solidFill>
                <a:latin typeface="Meiryo UI" pitchFamily="50" charset="-128"/>
                <a:ea typeface="Meiryo UI" pitchFamily="50" charset="-128"/>
                <a:cs typeface="Meiryo UI" pitchFamily="50" charset="-128"/>
              </a:rPr>
              <a:t>いずれも地域</a:t>
            </a:r>
            <a:r>
              <a:rPr lang="ja-JP" altLang="en-US" sz="1400" dirty="0">
                <a:solidFill>
                  <a:prstClr val="black"/>
                </a:solidFill>
                <a:latin typeface="Meiryo UI" pitchFamily="50" charset="-128"/>
                <a:ea typeface="Meiryo UI" pitchFamily="50" charset="-128"/>
                <a:cs typeface="Meiryo UI" pitchFamily="50" charset="-128"/>
              </a:rPr>
              <a:t>自治区の区域内に住所を</a:t>
            </a:r>
            <a:r>
              <a:rPr lang="ja-JP" altLang="en-US" sz="1400" dirty="0" smtClean="0">
                <a:solidFill>
                  <a:prstClr val="black"/>
                </a:solidFill>
                <a:latin typeface="Meiryo UI" pitchFamily="50" charset="-128"/>
                <a:ea typeface="Meiryo UI" pitchFamily="50" charset="-128"/>
                <a:cs typeface="Meiryo UI" pitchFamily="50" charset="-128"/>
              </a:rPr>
              <a:t>有する者に限る</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2" name="テキスト ボックス 11"/>
          <p:cNvSpPr txBox="1"/>
          <p:nvPr/>
        </p:nvSpPr>
        <p:spPr>
          <a:xfrm>
            <a:off x="-121196" y="284311"/>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（２）地域協議会の委員</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27"/>
          <p:cNvSpPr>
            <a:spLocks noChangeArrowheads="1"/>
          </p:cNvSpPr>
          <p:nvPr/>
        </p:nvSpPr>
        <p:spPr bwMode="auto">
          <a:xfrm>
            <a:off x="8112125" y="6604298"/>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3382508272"/>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正方形/長方形 58"/>
          <p:cNvSpPr/>
          <p:nvPr/>
        </p:nvSpPr>
        <p:spPr>
          <a:xfrm>
            <a:off x="409575" y="3683000"/>
            <a:ext cx="7297512" cy="3019284"/>
          </a:xfrm>
          <a:prstGeom prst="rect">
            <a:avLst/>
          </a:prstGeom>
          <a:solidFill>
            <a:schemeClr val="accent6">
              <a:lumMod val="40000"/>
              <a:lumOff val="60000"/>
            </a:schemeClr>
          </a:soli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 name="正方形/長方形 5"/>
          <p:cNvSpPr/>
          <p:nvPr/>
        </p:nvSpPr>
        <p:spPr>
          <a:xfrm>
            <a:off x="397956" y="1193800"/>
            <a:ext cx="7297512" cy="2115457"/>
          </a:xfrm>
          <a:prstGeom prst="rect">
            <a:avLst/>
          </a:prstGeom>
          <a:solidFill>
            <a:schemeClr val="accent6">
              <a:lumMod val="40000"/>
              <a:lumOff val="60000"/>
            </a:schemeClr>
          </a:soli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正方形/長方形 1"/>
          <p:cNvSpPr/>
          <p:nvPr/>
        </p:nvSpPr>
        <p:spPr>
          <a:xfrm>
            <a:off x="334604" y="1285724"/>
            <a:ext cx="1436612" cy="310341"/>
          </a:xfrm>
          <a:prstGeom prst="rect">
            <a:avLst/>
          </a:prstGeom>
        </p:spPr>
        <p:txBody>
          <a:bodyPr wrap="none">
            <a:spAutoFit/>
          </a:bodyPr>
          <a:lstStyle/>
          <a:p>
            <a:pPr marL="285750" indent="-285750">
              <a:lnSpc>
                <a:spcPts val="1700"/>
              </a:lnSpc>
            </a:pPr>
            <a:r>
              <a:rPr lang="ja-JP" altLang="en-US" sz="1500" dirty="0" smtClean="0">
                <a:solidFill>
                  <a:prstClr val="black"/>
                </a:solidFill>
                <a:latin typeface="Meiryo UI" panose="020B0604030504040204" pitchFamily="50" charset="-128"/>
                <a:ea typeface="Meiryo UI" panose="020B0604030504040204" pitchFamily="50" charset="-128"/>
              </a:rPr>
              <a:t>　</a:t>
            </a:r>
            <a:r>
              <a:rPr lang="en-US" altLang="ja-JP" sz="1500" dirty="0">
                <a:solidFill>
                  <a:prstClr val="black"/>
                </a:solidFill>
                <a:latin typeface="Meiryo UI" panose="020B0604030504040204" pitchFamily="50" charset="-128"/>
                <a:ea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rPr>
              <a:t>諮問・答申</a:t>
            </a:r>
            <a:r>
              <a:rPr lang="en-US" altLang="ja-JP" sz="1500" dirty="0" smtClean="0">
                <a:solidFill>
                  <a:prstClr val="black"/>
                </a:solidFill>
                <a:latin typeface="Meiryo UI" panose="020B0604030504040204" pitchFamily="50" charset="-128"/>
                <a:ea typeface="Meiryo UI" panose="020B0604030504040204" pitchFamily="50" charset="-128"/>
              </a:rPr>
              <a:t>】 </a:t>
            </a:r>
            <a:endParaRPr lang="en-US" altLang="ja-JP" sz="1500" dirty="0">
              <a:solidFill>
                <a:prstClr val="black"/>
              </a:solidFill>
              <a:latin typeface="Meiryo UI" panose="020B0604030504040204" pitchFamily="50" charset="-128"/>
              <a:ea typeface="Meiryo UI" panose="020B0604030504040204" pitchFamily="50" charset="-128"/>
            </a:endParaRPr>
          </a:p>
        </p:txBody>
      </p:sp>
      <p:sp>
        <p:nvSpPr>
          <p:cNvPr id="3" name="フローチャート: 代替処理 2"/>
          <p:cNvSpPr/>
          <p:nvPr/>
        </p:nvSpPr>
        <p:spPr>
          <a:xfrm>
            <a:off x="8232033" y="1181100"/>
            <a:ext cx="476726" cy="5511800"/>
          </a:xfrm>
          <a:prstGeom prst="flowChartAlternateProcess">
            <a:avLst/>
          </a:prstGeom>
        </p:spPr>
        <p:style>
          <a:lnRef idx="2">
            <a:schemeClr val="accent1">
              <a:shade val="50000"/>
            </a:schemeClr>
          </a:lnRef>
          <a:fillRef idx="1">
            <a:schemeClr val="accent1"/>
          </a:fillRef>
          <a:effectRef idx="0">
            <a:schemeClr val="accent1"/>
          </a:effectRef>
          <a:fontRef idx="minor">
            <a:schemeClr val="lt1"/>
          </a:fontRef>
        </p:style>
        <p:txBody>
          <a:bodyPr vert="eaVert" wrap="square" tIns="360000" bIns="360000" rtlCol="0" anchor="ctr">
            <a:spAutoFit/>
          </a:bodyPr>
          <a:lstStyle/>
          <a:p>
            <a:pPr algn="dist"/>
            <a:r>
              <a:rPr lang="ja-JP" altLang="en-US" sz="1600" b="1" dirty="0" smtClean="0">
                <a:solidFill>
                  <a:prstClr val="white"/>
                </a:solidFill>
                <a:latin typeface="HG丸ｺﾞｼｯｸM-PRO" pitchFamily="50" charset="-128"/>
                <a:ea typeface="HG丸ｺﾞｼｯｸM-PRO" pitchFamily="50" charset="-128"/>
                <a:cs typeface="Meiryo UI" panose="020B0604030504040204" pitchFamily="50" charset="-128"/>
              </a:rPr>
              <a:t>必要に応じ、適切な措置を講ずる</a:t>
            </a:r>
            <a:endParaRPr lang="ja-JP" altLang="en-US" sz="1600" b="1" dirty="0">
              <a:solidFill>
                <a:prstClr val="white"/>
              </a:solidFill>
              <a:latin typeface="HG丸ｺﾞｼｯｸM-PRO" pitchFamily="50" charset="-128"/>
              <a:ea typeface="HG丸ｺﾞｼｯｸM-PRO" pitchFamily="50" charset="-128"/>
              <a:cs typeface="Meiryo UI" panose="020B0604030504040204" pitchFamily="50" charset="-128"/>
            </a:endParaRPr>
          </a:p>
        </p:txBody>
      </p:sp>
      <p:sp>
        <p:nvSpPr>
          <p:cNvPr id="53" name="正方形/長方形 52"/>
          <p:cNvSpPr/>
          <p:nvPr/>
        </p:nvSpPr>
        <p:spPr>
          <a:xfrm>
            <a:off x="355228" y="2144057"/>
            <a:ext cx="955711" cy="310341"/>
          </a:xfrm>
          <a:prstGeom prst="rect">
            <a:avLst/>
          </a:prstGeom>
        </p:spPr>
        <p:txBody>
          <a:bodyPr wrap="none">
            <a:spAutoFit/>
          </a:bodyPr>
          <a:lstStyle/>
          <a:p>
            <a:pPr marL="285750" indent="-285750">
              <a:lnSpc>
                <a:spcPts val="1700"/>
              </a:lnSpc>
            </a:pPr>
            <a:r>
              <a:rPr lang="ja-JP" altLang="en-US" sz="1500" dirty="0" smtClean="0">
                <a:solidFill>
                  <a:prstClr val="black"/>
                </a:solidFill>
                <a:latin typeface="Meiryo UI" panose="020B0604030504040204" pitchFamily="50" charset="-128"/>
                <a:ea typeface="Meiryo UI" panose="020B0604030504040204" pitchFamily="50" charset="-128"/>
              </a:rPr>
              <a:t>　</a:t>
            </a:r>
            <a:r>
              <a:rPr lang="en-US" altLang="ja-JP" sz="1500" dirty="0">
                <a:solidFill>
                  <a:prstClr val="black"/>
                </a:solidFill>
                <a:latin typeface="Meiryo UI" panose="020B0604030504040204" pitchFamily="50" charset="-128"/>
                <a:ea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rPr>
              <a:t>建議</a:t>
            </a:r>
            <a:r>
              <a:rPr lang="en-US" altLang="ja-JP" sz="1500" dirty="0" smtClean="0">
                <a:solidFill>
                  <a:prstClr val="black"/>
                </a:solidFill>
                <a:latin typeface="Meiryo UI" panose="020B0604030504040204" pitchFamily="50" charset="-128"/>
                <a:ea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rPr>
              <a:t> </a:t>
            </a:r>
            <a:endParaRPr lang="en-US" altLang="ja-JP" sz="1500" dirty="0">
              <a:solidFill>
                <a:prstClr val="black"/>
              </a:solidFill>
              <a:latin typeface="Meiryo UI" panose="020B0604030504040204" pitchFamily="50" charset="-128"/>
              <a:ea typeface="Meiryo UI" panose="020B0604030504040204" pitchFamily="50" charset="-128"/>
            </a:endParaRPr>
          </a:p>
        </p:txBody>
      </p:sp>
      <p:sp>
        <p:nvSpPr>
          <p:cNvPr id="93" name="右矢印 92"/>
          <p:cNvSpPr/>
          <p:nvPr/>
        </p:nvSpPr>
        <p:spPr>
          <a:xfrm>
            <a:off x="7839674" y="1143223"/>
            <a:ext cx="212126" cy="5562377"/>
          </a:xfrm>
          <a:prstGeom prst="rightArrow">
            <a:avLst>
              <a:gd name="adj1" fmla="val 50000"/>
              <a:gd name="adj2" fmla="val 10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 name="正方形/長方形 4"/>
          <p:cNvSpPr/>
          <p:nvPr/>
        </p:nvSpPr>
        <p:spPr>
          <a:xfrm>
            <a:off x="5850520" y="6246549"/>
            <a:ext cx="1385776" cy="333029"/>
          </a:xfrm>
          <a:prstGeom prst="rect">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総合区長と共有</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正方形/長方形 101"/>
          <p:cNvSpPr/>
          <p:nvPr/>
        </p:nvSpPr>
        <p:spPr>
          <a:xfrm>
            <a:off x="6114729" y="4937040"/>
            <a:ext cx="1385776" cy="320285"/>
          </a:xfrm>
          <a:prstGeom prst="rect">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総合区長と共有</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 name="直線コネクタ 6"/>
          <p:cNvCxnSpPr/>
          <p:nvPr/>
        </p:nvCxnSpPr>
        <p:spPr>
          <a:xfrm flipH="1">
            <a:off x="4627214" y="6426490"/>
            <a:ext cx="1251072" cy="16906"/>
          </a:xfrm>
          <a:prstGeom prst="line">
            <a:avLst/>
          </a:prstGeom>
          <a:ln w="38100" cmpd="dbl">
            <a:prstDash val="solid"/>
          </a:ln>
        </p:spPr>
        <p:style>
          <a:lnRef idx="1">
            <a:schemeClr val="accent1"/>
          </a:lnRef>
          <a:fillRef idx="0">
            <a:schemeClr val="accent1"/>
          </a:fillRef>
          <a:effectRef idx="0">
            <a:schemeClr val="accent1"/>
          </a:effectRef>
          <a:fontRef idx="minor">
            <a:schemeClr val="tx1"/>
          </a:fontRef>
        </p:style>
      </p:cxnSp>
      <p:cxnSp>
        <p:nvCxnSpPr>
          <p:cNvPr id="103" name="直線コネクタ 102"/>
          <p:cNvCxnSpPr/>
          <p:nvPr/>
        </p:nvCxnSpPr>
        <p:spPr>
          <a:xfrm flipH="1">
            <a:off x="5694247" y="5128635"/>
            <a:ext cx="397944" cy="2564"/>
          </a:xfrm>
          <a:prstGeom prst="line">
            <a:avLst/>
          </a:prstGeom>
          <a:ln w="38100" cmpd="dbl">
            <a:prstDash val="solid"/>
          </a:ln>
        </p:spPr>
        <p:style>
          <a:lnRef idx="1">
            <a:schemeClr val="accent1"/>
          </a:lnRef>
          <a:fillRef idx="0">
            <a:schemeClr val="accent1"/>
          </a:fillRef>
          <a:effectRef idx="0">
            <a:schemeClr val="accent1"/>
          </a:effectRef>
          <a:fontRef idx="minor">
            <a:schemeClr val="tx1"/>
          </a:fontRef>
        </p:style>
      </p:cxnSp>
      <p:sp>
        <p:nvSpPr>
          <p:cNvPr id="52" name="テキスト ボックス 51"/>
          <p:cNvSpPr txBox="1"/>
          <p:nvPr/>
        </p:nvSpPr>
        <p:spPr>
          <a:xfrm>
            <a:off x="394713" y="912586"/>
            <a:ext cx="2854155" cy="338554"/>
          </a:xfrm>
          <a:prstGeom prst="homePlate">
            <a:avLst/>
          </a:prstGeom>
          <a:ln w="12700">
            <a:solidFill>
              <a:srgbClr val="FF0000"/>
            </a:solidFill>
          </a:ln>
        </p:spPr>
        <p:style>
          <a:lnRef idx="2">
            <a:schemeClr val="accent5"/>
          </a:lnRef>
          <a:fillRef idx="1">
            <a:schemeClr val="lt1"/>
          </a:fillRef>
          <a:effectRef idx="0">
            <a:schemeClr val="accent5"/>
          </a:effectRef>
          <a:fontRef idx="minor">
            <a:schemeClr val="dk1"/>
          </a:fontRef>
        </p:style>
        <p:txBody>
          <a:bodyPr wrap="square" rtlCol="0">
            <a:spAutoFit/>
          </a:bodyPr>
          <a:lstStyle/>
          <a:p>
            <a:r>
              <a:rPr lang="ja-JP" altLang="en-US"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総合区長が所管する事務</a:t>
            </a:r>
            <a:endParaRPr lang="en-US" altLang="ja-JP"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テキスト ボックス 61"/>
          <p:cNvSpPr txBox="1"/>
          <p:nvPr/>
        </p:nvSpPr>
        <p:spPr>
          <a:xfrm>
            <a:off x="408650" y="3403476"/>
            <a:ext cx="2893350" cy="338554"/>
          </a:xfrm>
          <a:prstGeom prst="homePlate">
            <a:avLst/>
          </a:prstGeom>
          <a:ln w="12700">
            <a:solidFill>
              <a:srgbClr val="FF0000"/>
            </a:solidFill>
          </a:ln>
        </p:spPr>
        <p:style>
          <a:lnRef idx="2">
            <a:schemeClr val="accent5"/>
          </a:lnRef>
          <a:fillRef idx="1">
            <a:schemeClr val="lt1"/>
          </a:fillRef>
          <a:effectRef idx="0">
            <a:schemeClr val="accent5"/>
          </a:effectRef>
          <a:fontRef idx="minor">
            <a:schemeClr val="dk1"/>
          </a:fontRef>
        </p:style>
        <p:txBody>
          <a:bodyPr wrap="square" rtlCol="0">
            <a:spAutoFit/>
          </a:bodyPr>
          <a:lstStyle/>
          <a:p>
            <a:r>
              <a:rPr lang="ja-JP" altLang="en-US"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総合区長が所管しない事務</a:t>
            </a:r>
            <a:endParaRPr lang="en-US" altLang="ja-JP"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3" name="円/楕円 192"/>
          <p:cNvSpPr/>
          <p:nvPr/>
        </p:nvSpPr>
        <p:spPr>
          <a:xfrm>
            <a:off x="1619672" y="1616990"/>
            <a:ext cx="1296144" cy="581290"/>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総合区長</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94" name="円/楕円 193"/>
          <p:cNvSpPr/>
          <p:nvPr/>
        </p:nvSpPr>
        <p:spPr>
          <a:xfrm>
            <a:off x="6228184" y="1616990"/>
            <a:ext cx="1296144" cy="581290"/>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総合区長</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95" name="円/楕円 194"/>
          <p:cNvSpPr/>
          <p:nvPr/>
        </p:nvSpPr>
        <p:spPr>
          <a:xfrm>
            <a:off x="6228184" y="2488386"/>
            <a:ext cx="1296144" cy="617409"/>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総合区長</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96" name="フローチャート : 準備 195"/>
          <p:cNvSpPr/>
          <p:nvPr/>
        </p:nvSpPr>
        <p:spPr>
          <a:xfrm>
            <a:off x="1619672" y="4140242"/>
            <a:ext cx="1296144" cy="691096"/>
          </a:xfrm>
          <a:prstGeom prst="flowChartPreparation">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市長等</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97" name="フローチャート : 準備 196"/>
          <p:cNvSpPr/>
          <p:nvPr/>
        </p:nvSpPr>
        <p:spPr>
          <a:xfrm>
            <a:off x="6228184" y="4117933"/>
            <a:ext cx="1296144" cy="691096"/>
          </a:xfrm>
          <a:prstGeom prst="flowChartPreparation">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市長等</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98" name="フローチャート : 準備 197"/>
          <p:cNvSpPr/>
          <p:nvPr/>
        </p:nvSpPr>
        <p:spPr>
          <a:xfrm>
            <a:off x="6228184" y="5464474"/>
            <a:ext cx="1296144" cy="670381"/>
          </a:xfrm>
          <a:prstGeom prst="flowChartPreparation">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市長等</a:t>
            </a:r>
            <a:endParaRPr lang="ja-JP" altLang="en-US" sz="1400" dirty="0">
              <a:solidFill>
                <a:prstClr val="black"/>
              </a:solidFill>
              <a:latin typeface="Meiryo UI" pitchFamily="50" charset="-128"/>
              <a:ea typeface="Meiryo UI" pitchFamily="50" charset="-128"/>
              <a:cs typeface="Meiryo UI" pitchFamily="50" charset="-128"/>
            </a:endParaRPr>
          </a:p>
        </p:txBody>
      </p:sp>
      <p:cxnSp>
        <p:nvCxnSpPr>
          <p:cNvPr id="12" name="直線矢印コネクタ 11"/>
          <p:cNvCxnSpPr/>
          <p:nvPr/>
        </p:nvCxnSpPr>
        <p:spPr>
          <a:xfrm>
            <a:off x="2931886" y="2808829"/>
            <a:ext cx="3269302" cy="0"/>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sp>
        <p:nvSpPr>
          <p:cNvPr id="55" name="正方形/長方形 54"/>
          <p:cNvSpPr/>
          <p:nvPr/>
        </p:nvSpPr>
        <p:spPr>
          <a:xfrm>
            <a:off x="4487168" y="2521924"/>
            <a:ext cx="296883" cy="655688"/>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建議</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99" name="直線矢印コネクタ 198"/>
          <p:cNvCxnSpPr/>
          <p:nvPr/>
        </p:nvCxnSpPr>
        <p:spPr>
          <a:xfrm flipV="1">
            <a:off x="2933205" y="1950192"/>
            <a:ext cx="1043709" cy="1"/>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cxnSp>
        <p:nvCxnSpPr>
          <p:cNvPr id="200" name="直線矢印コネクタ 199"/>
          <p:cNvCxnSpPr/>
          <p:nvPr/>
        </p:nvCxnSpPr>
        <p:spPr>
          <a:xfrm>
            <a:off x="5259242" y="1948585"/>
            <a:ext cx="967387" cy="16238"/>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sp>
        <p:nvSpPr>
          <p:cNvPr id="71" name="正方形/長方形 70"/>
          <p:cNvSpPr/>
          <p:nvPr/>
        </p:nvSpPr>
        <p:spPr>
          <a:xfrm>
            <a:off x="5569526" y="1605808"/>
            <a:ext cx="286089" cy="672191"/>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答申</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201" name="直線矢印コネクタ 200"/>
          <p:cNvCxnSpPr/>
          <p:nvPr/>
        </p:nvCxnSpPr>
        <p:spPr>
          <a:xfrm flipV="1">
            <a:off x="2893414" y="4493464"/>
            <a:ext cx="1098015" cy="1"/>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cxnSp>
        <p:nvCxnSpPr>
          <p:cNvPr id="203" name="直線矢印コネクタ 202"/>
          <p:cNvCxnSpPr/>
          <p:nvPr/>
        </p:nvCxnSpPr>
        <p:spPr>
          <a:xfrm>
            <a:off x="5268686" y="4481368"/>
            <a:ext cx="986971" cy="0"/>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sp>
        <p:nvSpPr>
          <p:cNvPr id="204" name="正方形/長方形 203"/>
          <p:cNvSpPr/>
          <p:nvPr/>
        </p:nvSpPr>
        <p:spPr>
          <a:xfrm>
            <a:off x="5569526" y="4210284"/>
            <a:ext cx="286089" cy="672191"/>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答申</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8" name="正方形/長方形 207"/>
          <p:cNvSpPr/>
          <p:nvPr/>
        </p:nvSpPr>
        <p:spPr>
          <a:xfrm>
            <a:off x="1669142" y="2488386"/>
            <a:ext cx="1246673" cy="617409"/>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地域協議会</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209" name="正方形/長方形 208"/>
          <p:cNvSpPr/>
          <p:nvPr/>
        </p:nvSpPr>
        <p:spPr>
          <a:xfrm>
            <a:off x="1683657" y="5464475"/>
            <a:ext cx="1204686" cy="655555"/>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地域協議会</a:t>
            </a:r>
            <a:endParaRPr lang="ja-JP" altLang="en-US" sz="1400" dirty="0">
              <a:solidFill>
                <a:prstClr val="black"/>
              </a:solidFill>
              <a:latin typeface="Meiryo UI" pitchFamily="50" charset="-128"/>
              <a:ea typeface="Meiryo UI" pitchFamily="50" charset="-128"/>
              <a:cs typeface="Meiryo UI" pitchFamily="50" charset="-128"/>
            </a:endParaRPr>
          </a:p>
        </p:txBody>
      </p:sp>
      <p:cxnSp>
        <p:nvCxnSpPr>
          <p:cNvPr id="216" name="直線コネクタ 215"/>
          <p:cNvCxnSpPr>
            <a:stCxn id="76" idx="2"/>
          </p:cNvCxnSpPr>
          <p:nvPr/>
        </p:nvCxnSpPr>
        <p:spPr>
          <a:xfrm flipH="1">
            <a:off x="4632960" y="6095480"/>
            <a:ext cx="2650" cy="368468"/>
          </a:xfrm>
          <a:prstGeom prst="line">
            <a:avLst/>
          </a:prstGeom>
          <a:ln w="38100" cmpd="dbl"/>
        </p:spPr>
        <p:style>
          <a:lnRef idx="1">
            <a:schemeClr val="accent1"/>
          </a:lnRef>
          <a:fillRef idx="0">
            <a:schemeClr val="accent1"/>
          </a:fillRef>
          <a:effectRef idx="0">
            <a:schemeClr val="accent1"/>
          </a:effectRef>
          <a:fontRef idx="minor">
            <a:schemeClr val="tx1"/>
          </a:fontRef>
        </p:style>
      </p:cxnSp>
      <p:cxnSp>
        <p:nvCxnSpPr>
          <p:cNvPr id="222" name="直線コネクタ 221"/>
          <p:cNvCxnSpPr/>
          <p:nvPr/>
        </p:nvCxnSpPr>
        <p:spPr>
          <a:xfrm>
            <a:off x="5704114" y="4869543"/>
            <a:ext cx="1" cy="249762"/>
          </a:xfrm>
          <a:prstGeom prst="line">
            <a:avLst/>
          </a:prstGeom>
          <a:ln w="38100" cmpd="dbl"/>
        </p:spPr>
        <p:style>
          <a:lnRef idx="1">
            <a:schemeClr val="accent1"/>
          </a:lnRef>
          <a:fillRef idx="0">
            <a:schemeClr val="accent1"/>
          </a:fillRef>
          <a:effectRef idx="0">
            <a:schemeClr val="accent1"/>
          </a:effectRef>
          <a:fontRef idx="minor">
            <a:schemeClr val="tx1"/>
          </a:fontRef>
        </p:style>
      </p:cxnSp>
      <p:sp>
        <p:nvSpPr>
          <p:cNvPr id="43" name="正方形/長方形 42"/>
          <p:cNvSpPr/>
          <p:nvPr/>
        </p:nvSpPr>
        <p:spPr>
          <a:xfrm>
            <a:off x="9718" y="-13668"/>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4</a:t>
            </a:r>
            <a:r>
              <a:rPr lang="ja-JP" altLang="en-US" sz="2000" b="1" dirty="0" smtClean="0">
                <a:solidFill>
                  <a:prstClr val="black"/>
                </a:solidFill>
                <a:latin typeface="Meiryo UI" pitchFamily="50" charset="-128"/>
                <a:ea typeface="Meiryo UI" pitchFamily="50" charset="-128"/>
                <a:cs typeface="Meiryo UI" pitchFamily="50" charset="-128"/>
              </a:rPr>
              <a:t>　地域自治区（地域協議会）</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45" name="テキスト ボックス 44"/>
          <p:cNvSpPr txBox="1"/>
          <p:nvPr/>
        </p:nvSpPr>
        <p:spPr>
          <a:xfrm>
            <a:off x="-121196" y="476672"/>
            <a:ext cx="5217337" cy="400110"/>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2000" b="1" dirty="0" smtClean="0">
                <a:solidFill>
                  <a:prstClr val="black"/>
                </a:solidFill>
                <a:latin typeface="Meiryo UI" pitchFamily="50" charset="-128"/>
                <a:ea typeface="Meiryo UI" pitchFamily="50" charset="-128"/>
                <a:cs typeface="Meiryo UI" pitchFamily="50" charset="-128"/>
              </a:rPr>
              <a:t>諮問・答申、建議のパターン例</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46" name="正方形/長方形 45"/>
          <p:cNvSpPr/>
          <p:nvPr/>
        </p:nvSpPr>
        <p:spPr>
          <a:xfrm>
            <a:off x="3311511" y="1605808"/>
            <a:ext cx="286089" cy="672191"/>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諮問</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3311511" y="4214663"/>
            <a:ext cx="286089" cy="672191"/>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諮問</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正方形/長方形 47"/>
          <p:cNvSpPr/>
          <p:nvPr/>
        </p:nvSpPr>
        <p:spPr>
          <a:xfrm>
            <a:off x="4006371" y="1621654"/>
            <a:ext cx="1246673" cy="617409"/>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地域協議会</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54" name="正方形/長方形 53"/>
          <p:cNvSpPr/>
          <p:nvPr/>
        </p:nvSpPr>
        <p:spPr>
          <a:xfrm>
            <a:off x="343112" y="3823589"/>
            <a:ext cx="1436612" cy="310341"/>
          </a:xfrm>
          <a:prstGeom prst="rect">
            <a:avLst/>
          </a:prstGeom>
        </p:spPr>
        <p:txBody>
          <a:bodyPr wrap="none">
            <a:spAutoFit/>
          </a:bodyPr>
          <a:lstStyle/>
          <a:p>
            <a:pPr marL="285750" indent="-285750">
              <a:lnSpc>
                <a:spcPts val="1700"/>
              </a:lnSpc>
            </a:pPr>
            <a:r>
              <a:rPr lang="ja-JP" altLang="en-US" sz="1500" dirty="0" smtClean="0">
                <a:solidFill>
                  <a:prstClr val="black"/>
                </a:solidFill>
                <a:latin typeface="Meiryo UI" panose="020B0604030504040204" pitchFamily="50" charset="-128"/>
                <a:ea typeface="Meiryo UI" panose="020B0604030504040204" pitchFamily="50" charset="-128"/>
              </a:rPr>
              <a:t>　</a:t>
            </a:r>
            <a:r>
              <a:rPr lang="en-US" altLang="ja-JP" sz="1500" dirty="0">
                <a:solidFill>
                  <a:prstClr val="black"/>
                </a:solidFill>
                <a:latin typeface="Meiryo UI" panose="020B0604030504040204" pitchFamily="50" charset="-128"/>
                <a:ea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rPr>
              <a:t>諮問・答申</a:t>
            </a:r>
            <a:r>
              <a:rPr lang="en-US" altLang="ja-JP" sz="1500" dirty="0" smtClean="0">
                <a:solidFill>
                  <a:prstClr val="black"/>
                </a:solidFill>
                <a:latin typeface="Meiryo UI" panose="020B0604030504040204" pitchFamily="50" charset="-128"/>
                <a:ea typeface="Meiryo UI" panose="020B0604030504040204" pitchFamily="50" charset="-128"/>
              </a:rPr>
              <a:t>】 </a:t>
            </a:r>
            <a:endParaRPr lang="en-US" altLang="ja-JP" sz="1500" dirty="0">
              <a:solidFill>
                <a:prstClr val="black"/>
              </a:solidFill>
              <a:latin typeface="Meiryo UI" panose="020B0604030504040204" pitchFamily="50" charset="-128"/>
              <a:ea typeface="Meiryo UI" panose="020B0604030504040204" pitchFamily="50" charset="-128"/>
            </a:endParaRPr>
          </a:p>
        </p:txBody>
      </p:sp>
      <p:sp>
        <p:nvSpPr>
          <p:cNvPr id="56" name="ホームベース 55"/>
          <p:cNvSpPr/>
          <p:nvPr/>
        </p:nvSpPr>
        <p:spPr>
          <a:xfrm>
            <a:off x="363736" y="5138358"/>
            <a:ext cx="967452" cy="310341"/>
          </a:xfrm>
          <a:prstGeom prst="homePlate">
            <a:avLst/>
          </a:prstGeom>
        </p:spPr>
        <p:txBody>
          <a:bodyPr wrap="none">
            <a:spAutoFit/>
          </a:bodyPr>
          <a:lstStyle/>
          <a:p>
            <a:pPr marL="285750" indent="-285750">
              <a:lnSpc>
                <a:spcPts val="1700"/>
              </a:lnSpc>
            </a:pPr>
            <a:r>
              <a:rPr lang="ja-JP" altLang="en-US" sz="1500" dirty="0" smtClean="0">
                <a:solidFill>
                  <a:prstClr val="black"/>
                </a:solidFill>
                <a:latin typeface="Meiryo UI" panose="020B0604030504040204" pitchFamily="50" charset="-128"/>
                <a:ea typeface="Meiryo UI" panose="020B0604030504040204" pitchFamily="50" charset="-128"/>
              </a:rPr>
              <a:t>　</a:t>
            </a:r>
            <a:r>
              <a:rPr lang="en-US" altLang="ja-JP" sz="1500" dirty="0">
                <a:solidFill>
                  <a:prstClr val="black"/>
                </a:solidFill>
                <a:latin typeface="Meiryo UI" panose="020B0604030504040204" pitchFamily="50" charset="-128"/>
                <a:ea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rPr>
              <a:t>建議</a:t>
            </a:r>
            <a:r>
              <a:rPr lang="en-US" altLang="ja-JP" sz="1500" dirty="0" smtClean="0">
                <a:solidFill>
                  <a:prstClr val="black"/>
                </a:solidFill>
                <a:latin typeface="Meiryo UI" panose="020B0604030504040204" pitchFamily="50" charset="-128"/>
                <a:ea typeface="Meiryo UI" panose="020B0604030504040204" pitchFamily="50" charset="-128"/>
              </a:rPr>
              <a:t>】</a:t>
            </a:r>
            <a:endParaRPr lang="en-US" altLang="ja-JP" sz="1500" dirty="0">
              <a:solidFill>
                <a:prstClr val="black"/>
              </a:solidFill>
              <a:latin typeface="Meiryo UI" panose="020B0604030504040204" pitchFamily="50" charset="-128"/>
              <a:ea typeface="Meiryo UI" panose="020B0604030504040204" pitchFamily="50" charset="-128"/>
            </a:endParaRPr>
          </a:p>
        </p:txBody>
      </p:sp>
      <p:sp>
        <p:nvSpPr>
          <p:cNvPr id="68" name="正方形/長方形 67"/>
          <p:cNvSpPr/>
          <p:nvPr/>
        </p:nvSpPr>
        <p:spPr>
          <a:xfrm>
            <a:off x="4006371" y="4199811"/>
            <a:ext cx="1246673" cy="617409"/>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地域協議会</a:t>
            </a:r>
            <a:endParaRPr lang="ja-JP" altLang="en-US" sz="1400" dirty="0">
              <a:solidFill>
                <a:prstClr val="black"/>
              </a:solidFill>
              <a:latin typeface="Meiryo UI" pitchFamily="50" charset="-128"/>
              <a:ea typeface="Meiryo UI" pitchFamily="50" charset="-128"/>
              <a:cs typeface="Meiryo UI" pitchFamily="50" charset="-128"/>
            </a:endParaRPr>
          </a:p>
        </p:txBody>
      </p:sp>
      <p:cxnSp>
        <p:nvCxnSpPr>
          <p:cNvPr id="74" name="直線矢印コネクタ 73"/>
          <p:cNvCxnSpPr>
            <a:endCxn id="198" idx="1"/>
          </p:cNvCxnSpPr>
          <p:nvPr/>
        </p:nvCxnSpPr>
        <p:spPr>
          <a:xfrm flipV="1">
            <a:off x="2893414" y="5799665"/>
            <a:ext cx="3334770" cy="169"/>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sp>
        <p:nvSpPr>
          <p:cNvPr id="76" name="正方形/長方形 75"/>
          <p:cNvSpPr/>
          <p:nvPr/>
        </p:nvSpPr>
        <p:spPr>
          <a:xfrm>
            <a:off x="4487168" y="5439792"/>
            <a:ext cx="296883" cy="655688"/>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建議</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７</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47754312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768694"/>
            <a:ext cx="8784976" cy="72008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市町村長の権限に属する事務を分掌させ、及び地域の住民の意見を反映させつつ</a:t>
            </a:r>
            <a:r>
              <a:rPr lang="ja-JP" altLang="en-US" sz="1400" dirty="0" smtClean="0">
                <a:solidFill>
                  <a:prstClr val="black"/>
                </a:solidFill>
                <a:latin typeface="Meiryo UI" pitchFamily="50" charset="-128"/>
                <a:ea typeface="Meiryo UI" pitchFamily="50" charset="-128"/>
                <a:cs typeface="Meiryo UI" pitchFamily="50" charset="-128"/>
              </a:rPr>
              <a:t>、</a:t>
            </a:r>
            <a:r>
              <a:rPr lang="ja-JP" altLang="ja-JP" sz="1400" dirty="0" smtClean="0">
                <a:solidFill>
                  <a:prstClr val="black"/>
                </a:solidFill>
                <a:latin typeface="Meiryo UI" pitchFamily="50" charset="-128"/>
                <a:ea typeface="Meiryo UI" pitchFamily="50" charset="-128"/>
                <a:cs typeface="Meiryo UI" pitchFamily="50" charset="-128"/>
              </a:rPr>
              <a:t>これを処理させるため、条例で</a:t>
            </a:r>
            <a:endParaRPr lang="en-US" altLang="ja-JP" sz="1400" dirty="0" smtClean="0">
              <a:solidFill>
                <a:prstClr val="black"/>
              </a:solidFill>
              <a:latin typeface="Meiryo UI" pitchFamily="50" charset="-128"/>
              <a:ea typeface="Meiryo UI" pitchFamily="50" charset="-128"/>
              <a:cs typeface="Meiryo UI" pitchFamily="50" charset="-128"/>
            </a:endParaRPr>
          </a:p>
          <a:p>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設置できるとされており、分掌する事務を執行する「事務所」と</a:t>
            </a:r>
            <a:r>
              <a:rPr lang="ja-JP" altLang="en-US" sz="1400" dirty="0" smtClean="0">
                <a:solidFill>
                  <a:prstClr val="black"/>
                </a:solidFill>
                <a:latin typeface="Meiryo UI" pitchFamily="50" charset="-128"/>
                <a:ea typeface="Meiryo UI" pitchFamily="50" charset="-128"/>
                <a:cs typeface="Meiryo UI" pitchFamily="50" charset="-128"/>
              </a:rPr>
              <a:t>、</a:t>
            </a:r>
            <a:r>
              <a:rPr lang="ja-JP" altLang="ja-JP" sz="1400" dirty="0" smtClean="0">
                <a:solidFill>
                  <a:prstClr val="black"/>
                </a:solidFill>
                <a:latin typeface="Meiryo UI" pitchFamily="50" charset="-128"/>
                <a:ea typeface="Meiryo UI" pitchFamily="50" charset="-128"/>
                <a:cs typeface="Meiryo UI" pitchFamily="50" charset="-128"/>
              </a:rPr>
              <a:t>住民意見を反映するための「地域協議会」を設置する</a:t>
            </a:r>
            <a:endParaRPr lang="en-US" altLang="ja-JP" sz="1400" dirty="0" smtClean="0">
              <a:solidFill>
                <a:prstClr val="black"/>
              </a:solidFill>
              <a:latin typeface="Meiryo UI" pitchFamily="50" charset="-128"/>
              <a:ea typeface="Meiryo UI" pitchFamily="50" charset="-128"/>
              <a:cs typeface="Meiryo UI" pitchFamily="50" charset="-128"/>
            </a:endParaRPr>
          </a:p>
          <a:p>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こととされている（</a:t>
            </a:r>
            <a:r>
              <a:rPr lang="ja-JP" altLang="ja-JP" sz="1200" dirty="0" smtClean="0">
                <a:solidFill>
                  <a:prstClr val="black"/>
                </a:solidFill>
                <a:latin typeface="Meiryo UI" pitchFamily="50" charset="-128"/>
                <a:ea typeface="Meiryo UI" pitchFamily="50" charset="-128"/>
                <a:cs typeface="Meiryo UI" pitchFamily="50" charset="-128"/>
              </a:rPr>
              <a:t>地方自治法第</a:t>
            </a:r>
            <a:r>
              <a:rPr lang="en-US" altLang="ja-JP" sz="1200" dirty="0" smtClean="0">
                <a:solidFill>
                  <a:prstClr val="black"/>
                </a:solidFill>
                <a:latin typeface="Meiryo UI" pitchFamily="50" charset="-128"/>
                <a:ea typeface="Meiryo UI" pitchFamily="50" charset="-128"/>
                <a:cs typeface="Meiryo UI" pitchFamily="50" charset="-128"/>
              </a:rPr>
              <a:t>202</a:t>
            </a:r>
            <a:r>
              <a:rPr lang="ja-JP" altLang="ja-JP" sz="1200" dirty="0" smtClean="0">
                <a:solidFill>
                  <a:prstClr val="black"/>
                </a:solidFill>
                <a:latin typeface="Meiryo UI" pitchFamily="50" charset="-128"/>
                <a:ea typeface="Meiryo UI" pitchFamily="50" charset="-128"/>
                <a:cs typeface="Meiryo UI" pitchFamily="50" charset="-128"/>
              </a:rPr>
              <a:t>条の４、第</a:t>
            </a:r>
            <a:r>
              <a:rPr lang="en-US" altLang="ja-JP" sz="1200" dirty="0" smtClean="0">
                <a:solidFill>
                  <a:prstClr val="black"/>
                </a:solidFill>
                <a:latin typeface="Meiryo UI" pitchFamily="50" charset="-128"/>
                <a:ea typeface="Meiryo UI" pitchFamily="50" charset="-128"/>
                <a:cs typeface="Meiryo UI" pitchFamily="50" charset="-128"/>
              </a:rPr>
              <a:t>202</a:t>
            </a:r>
            <a:r>
              <a:rPr lang="ja-JP" altLang="ja-JP" sz="1200" dirty="0" smtClean="0">
                <a:solidFill>
                  <a:prstClr val="black"/>
                </a:solidFill>
                <a:latin typeface="Meiryo UI" pitchFamily="50" charset="-128"/>
                <a:ea typeface="Meiryo UI" pitchFamily="50" charset="-128"/>
                <a:cs typeface="Meiryo UI" pitchFamily="50" charset="-128"/>
              </a:rPr>
              <a:t>条の５）</a:t>
            </a:r>
            <a:endParaRPr lang="ja-JP" altLang="en-US" sz="1200" dirty="0" smtClean="0">
              <a:solidFill>
                <a:prstClr val="black"/>
              </a:solidFill>
              <a:latin typeface="Meiryo UI" pitchFamily="50" charset="-128"/>
              <a:ea typeface="Meiryo UI" pitchFamily="50" charset="-128"/>
              <a:cs typeface="Meiryo UI" pitchFamily="50" charset="-128"/>
            </a:endParaRPr>
          </a:p>
        </p:txBody>
      </p:sp>
      <p:sp>
        <p:nvSpPr>
          <p:cNvPr id="22" name="テキスト ボックス 21"/>
          <p:cNvSpPr txBox="1"/>
          <p:nvPr/>
        </p:nvSpPr>
        <p:spPr>
          <a:xfrm>
            <a:off x="323528" y="5346487"/>
            <a:ext cx="4392488" cy="276999"/>
          </a:xfrm>
          <a:prstGeom prst="rect">
            <a:avLst/>
          </a:prstGeom>
          <a:noFill/>
        </p:spPr>
        <p:txBody>
          <a:bodyPr wrap="square" rtlCol="0">
            <a:spAutoFit/>
          </a:bodyPr>
          <a:lstStyle/>
          <a:p>
            <a:endParaRPr lang="en-US" altLang="ja-JP" sz="1200" dirty="0" smtClean="0">
              <a:solidFill>
                <a:prstClr val="black"/>
              </a:solidFill>
              <a:latin typeface="メイリオ" pitchFamily="50" charset="-128"/>
              <a:ea typeface="メイリオ" pitchFamily="50" charset="-128"/>
              <a:cs typeface="メイリオ" pitchFamily="50" charset="-128"/>
            </a:endParaRPr>
          </a:p>
        </p:txBody>
      </p:sp>
      <p:sp>
        <p:nvSpPr>
          <p:cNvPr id="16" name="正方形/長方形 15"/>
          <p:cNvSpPr/>
          <p:nvPr/>
        </p:nvSpPr>
        <p:spPr>
          <a:xfrm>
            <a:off x="0"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　参考（地域自治区制度の概要）</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3" name="テキスト ボックス 22"/>
          <p:cNvSpPr txBox="1"/>
          <p:nvPr/>
        </p:nvSpPr>
        <p:spPr>
          <a:xfrm>
            <a:off x="-180528" y="408654"/>
            <a:ext cx="1812876" cy="369332"/>
          </a:xfrm>
          <a:prstGeom prst="rect">
            <a:avLst/>
          </a:prstGeom>
          <a:noFill/>
        </p:spPr>
        <p:txBody>
          <a:bodyPr wrap="square" rtlCol="0">
            <a:spAutoFit/>
          </a:bodyPr>
          <a:lstStyle/>
          <a:p>
            <a:r>
              <a:rPr lang="ja-JP" altLang="en-US"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（１）根拠</a:t>
            </a:r>
            <a:endParaRPr lang="en-US" altLang="ja-JP" b="1" dirty="0" smtClean="0">
              <a:solidFill>
                <a:prstClr val="black"/>
              </a:solidFill>
              <a:latin typeface="Meiryo UI" pitchFamily="50" charset="-128"/>
              <a:ea typeface="Meiryo UI" pitchFamily="50" charset="-128"/>
              <a:cs typeface="Meiryo UI" pitchFamily="50" charset="-128"/>
            </a:endParaRPr>
          </a:p>
        </p:txBody>
      </p:sp>
      <p:sp>
        <p:nvSpPr>
          <p:cNvPr id="29" name="テキスト ボックス 28"/>
          <p:cNvSpPr txBox="1"/>
          <p:nvPr/>
        </p:nvSpPr>
        <p:spPr>
          <a:xfrm>
            <a:off x="-180528" y="1556792"/>
            <a:ext cx="5217337" cy="369332"/>
          </a:xfrm>
          <a:prstGeom prst="rect">
            <a:avLst/>
          </a:prstGeom>
          <a:noFill/>
        </p:spPr>
        <p:txBody>
          <a:bodyPr wrap="square" rtlCol="0">
            <a:spAutoFit/>
          </a:bodyPr>
          <a:lstStyle/>
          <a:p>
            <a:r>
              <a:rPr lang="ja-JP" altLang="en-US"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（２）地域自治区の性格</a:t>
            </a:r>
            <a:endParaRPr lang="en-US" altLang="ja-JP" b="1" dirty="0" smtClean="0">
              <a:solidFill>
                <a:prstClr val="black"/>
              </a:solidFill>
              <a:latin typeface="Meiryo UI" pitchFamily="50" charset="-128"/>
              <a:ea typeface="Meiryo UI" pitchFamily="50" charset="-128"/>
              <a:cs typeface="Meiryo UI" pitchFamily="50" charset="-128"/>
            </a:endParaRPr>
          </a:p>
        </p:txBody>
      </p:sp>
      <p:sp>
        <p:nvSpPr>
          <p:cNvPr id="31" name="正方形/長方形 30"/>
          <p:cNvSpPr/>
          <p:nvPr/>
        </p:nvSpPr>
        <p:spPr>
          <a:xfrm>
            <a:off x="179512" y="1916832"/>
            <a:ext cx="8784976" cy="288032"/>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法人格を持たない行政区画の一種</a:t>
            </a: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11" name="正方形/長方形 10"/>
          <p:cNvSpPr/>
          <p:nvPr/>
        </p:nvSpPr>
        <p:spPr>
          <a:xfrm>
            <a:off x="179512" y="3649013"/>
            <a:ext cx="4032448" cy="3004225"/>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正方形/長方形 11"/>
          <p:cNvSpPr/>
          <p:nvPr/>
        </p:nvSpPr>
        <p:spPr>
          <a:xfrm>
            <a:off x="0" y="4365104"/>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altLang="ja-JP" sz="1600" b="1" dirty="0" smtClean="0">
                <a:solidFill>
                  <a:prstClr val="black"/>
                </a:solidFill>
                <a:latin typeface="HG丸ｺﾞｼｯｸM-PRO" pitchFamily="50" charset="-128"/>
                <a:ea typeface="HG丸ｺﾞｼｯｸM-PRO" pitchFamily="50" charset="-128"/>
              </a:rPr>
              <a:t>【</a:t>
            </a:r>
            <a:r>
              <a:rPr lang="ja-JP" altLang="en-US" sz="1600" b="1" dirty="0" smtClean="0">
                <a:solidFill>
                  <a:prstClr val="black"/>
                </a:solidFill>
                <a:latin typeface="HG丸ｺﾞｼｯｸM-PRO" pitchFamily="50" charset="-128"/>
                <a:ea typeface="HG丸ｺﾞｼｯｸM-PRO" pitchFamily="50" charset="-128"/>
              </a:rPr>
              <a:t>　委　員　</a:t>
            </a:r>
            <a:r>
              <a:rPr lang="en-US" altLang="ja-JP" sz="1600" b="1" dirty="0" smtClean="0">
                <a:solidFill>
                  <a:prstClr val="black"/>
                </a:solidFill>
                <a:latin typeface="HG丸ｺﾞｼｯｸM-PRO" pitchFamily="50" charset="-128"/>
                <a:ea typeface="HG丸ｺﾞｼｯｸM-PRO" pitchFamily="50" charset="-128"/>
              </a:rPr>
              <a:t>】</a:t>
            </a:r>
            <a:endParaRPr lang="ja-JP" altLang="en-US" sz="1600" b="1" dirty="0">
              <a:solidFill>
                <a:prstClr val="black"/>
              </a:solidFill>
              <a:latin typeface="HG丸ｺﾞｼｯｸM-PRO" pitchFamily="50" charset="-128"/>
              <a:ea typeface="HG丸ｺﾞｼｯｸM-PRO" pitchFamily="50" charset="-128"/>
            </a:endParaRPr>
          </a:p>
        </p:txBody>
      </p:sp>
      <p:sp>
        <p:nvSpPr>
          <p:cNvPr id="14" name="正方形/長方形 13"/>
          <p:cNvSpPr/>
          <p:nvPr/>
        </p:nvSpPr>
        <p:spPr>
          <a:xfrm>
            <a:off x="-468560" y="4653136"/>
            <a:ext cx="4968552" cy="14401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27063"/>
            <a:r>
              <a:rPr lang="ja-JP" altLang="en-US" sz="1400" dirty="0" smtClean="0">
                <a:solidFill>
                  <a:prstClr val="black"/>
                </a:solidFill>
                <a:latin typeface="Meiryo UI" pitchFamily="50" charset="-128"/>
                <a:ea typeface="Meiryo UI" pitchFamily="50" charset="-128"/>
                <a:cs typeface="Meiryo UI" pitchFamily="50" charset="-128"/>
              </a:rPr>
              <a:t>◆　地</a:t>
            </a:r>
            <a:r>
              <a:rPr lang="ja-JP" altLang="ja-JP" sz="1400" dirty="0" smtClean="0">
                <a:solidFill>
                  <a:prstClr val="black"/>
                </a:solidFill>
                <a:latin typeface="Meiryo UI" pitchFamily="50" charset="-128"/>
                <a:ea typeface="Meiryo UI" pitchFamily="50" charset="-128"/>
                <a:cs typeface="Meiryo UI" pitchFamily="50" charset="-128"/>
              </a:rPr>
              <a:t>域自治区</a:t>
            </a:r>
            <a:r>
              <a:rPr lang="ja-JP" altLang="en-US" sz="1400" dirty="0" smtClean="0">
                <a:solidFill>
                  <a:prstClr val="black"/>
                </a:solidFill>
                <a:latin typeface="Meiryo UI" pitchFamily="50" charset="-128"/>
                <a:ea typeface="Meiryo UI" pitchFamily="50" charset="-128"/>
                <a:cs typeface="Meiryo UI" pitchFamily="50" charset="-128"/>
              </a:rPr>
              <a:t>の区域</a:t>
            </a:r>
            <a:r>
              <a:rPr lang="ja-JP" altLang="ja-JP" sz="1400" dirty="0" smtClean="0">
                <a:solidFill>
                  <a:prstClr val="black"/>
                </a:solidFill>
                <a:latin typeface="Meiryo UI" pitchFamily="50" charset="-128"/>
                <a:ea typeface="Meiryo UI" pitchFamily="50" charset="-128"/>
                <a:cs typeface="Meiryo UI" pitchFamily="50" charset="-128"/>
              </a:rPr>
              <a:t>内に住所を有する者のうちから、</a:t>
            </a:r>
            <a:endParaRPr lang="en-US" altLang="ja-JP" sz="1400" dirty="0" smtClean="0">
              <a:solidFill>
                <a:prstClr val="black"/>
              </a:solidFill>
              <a:latin typeface="Meiryo UI" pitchFamily="50" charset="-128"/>
              <a:ea typeface="Meiryo UI" pitchFamily="50" charset="-128"/>
              <a:cs typeface="Meiryo UI" pitchFamily="50" charset="-128"/>
            </a:endParaRPr>
          </a:p>
          <a:p>
            <a:pPr marL="627063"/>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市町村の長が</a:t>
            </a:r>
            <a:r>
              <a:rPr lang="ja-JP" altLang="en-US" sz="1400" dirty="0" smtClean="0">
                <a:solidFill>
                  <a:prstClr val="black"/>
                </a:solidFill>
                <a:latin typeface="Meiryo UI" pitchFamily="50" charset="-128"/>
                <a:ea typeface="Meiryo UI" pitchFamily="50" charset="-128"/>
                <a:cs typeface="Meiryo UI" pitchFamily="50" charset="-128"/>
              </a:rPr>
              <a:t>選任</a:t>
            </a:r>
            <a:endParaRPr lang="en-US" altLang="ja-JP" sz="1400" dirty="0" smtClean="0">
              <a:solidFill>
                <a:prstClr val="black"/>
              </a:solidFill>
              <a:latin typeface="Meiryo UI" pitchFamily="50" charset="-128"/>
              <a:ea typeface="Meiryo UI" pitchFamily="50" charset="-128"/>
              <a:cs typeface="Meiryo UI" pitchFamily="50" charset="-128"/>
            </a:endParaRPr>
          </a:p>
          <a:p>
            <a:pPr marL="627063"/>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多様な意見が適切に反映されるよう配慮</a:t>
            </a:r>
            <a:r>
              <a:rPr lang="ja-JP" altLang="en-US" sz="1400" dirty="0" smtClean="0">
                <a:solidFill>
                  <a:prstClr val="black"/>
                </a:solidFill>
                <a:latin typeface="Meiryo UI" pitchFamily="50" charset="-128"/>
                <a:ea typeface="Meiryo UI" pitchFamily="50" charset="-128"/>
                <a:cs typeface="Meiryo UI" pitchFamily="50" charset="-128"/>
              </a:rPr>
              <a:t>）</a:t>
            </a:r>
            <a:endParaRPr lang="en-US" altLang="ja-JP" sz="1400" dirty="0" smtClean="0">
              <a:solidFill>
                <a:prstClr val="black"/>
              </a:solidFill>
              <a:latin typeface="Meiryo UI" pitchFamily="50" charset="-128"/>
              <a:ea typeface="Meiryo UI" pitchFamily="50" charset="-128"/>
              <a:cs typeface="Meiryo UI" pitchFamily="50" charset="-128"/>
            </a:endParaRPr>
          </a:p>
          <a:p>
            <a:pPr marL="627063"/>
            <a:endParaRPr lang="en-US" altLang="ja-JP" sz="1000" dirty="0" smtClean="0">
              <a:solidFill>
                <a:prstClr val="black"/>
              </a:solidFill>
              <a:latin typeface="Meiryo UI" pitchFamily="50" charset="-128"/>
              <a:ea typeface="Meiryo UI" pitchFamily="50" charset="-128"/>
              <a:cs typeface="Meiryo UI" pitchFamily="50" charset="-128"/>
            </a:endParaRPr>
          </a:p>
          <a:p>
            <a:pPr marL="622300"/>
            <a:r>
              <a:rPr lang="ja-JP" altLang="en-US" sz="1400" dirty="0" smtClean="0">
                <a:solidFill>
                  <a:prstClr val="black"/>
                </a:solidFill>
                <a:latin typeface="Meiryo UI" pitchFamily="50" charset="-128"/>
                <a:ea typeface="Meiryo UI" pitchFamily="50" charset="-128"/>
                <a:cs typeface="Meiryo UI" pitchFamily="50" charset="-128"/>
              </a:rPr>
              <a:t>◆　任期は</a:t>
            </a:r>
            <a:r>
              <a:rPr lang="ja-JP" altLang="ja-JP" sz="1400" dirty="0" smtClean="0">
                <a:solidFill>
                  <a:prstClr val="black"/>
                </a:solidFill>
                <a:latin typeface="Meiryo UI" pitchFamily="50" charset="-128"/>
                <a:ea typeface="Meiryo UI" pitchFamily="50" charset="-128"/>
                <a:cs typeface="Meiryo UI" pitchFamily="50" charset="-128"/>
              </a:rPr>
              <a:t>４年以内</a:t>
            </a:r>
            <a:endParaRPr lang="en-US" altLang="ja-JP" sz="1400" dirty="0" smtClean="0">
              <a:solidFill>
                <a:prstClr val="black"/>
              </a:solidFill>
              <a:latin typeface="Meiryo UI" pitchFamily="50" charset="-128"/>
              <a:ea typeface="Meiryo UI" pitchFamily="50" charset="-128"/>
              <a:cs typeface="Meiryo UI" pitchFamily="50" charset="-128"/>
            </a:endParaRPr>
          </a:p>
          <a:p>
            <a:pPr marL="622300"/>
            <a:endParaRPr lang="en-US" altLang="ja-JP" sz="1000" dirty="0" smtClean="0">
              <a:solidFill>
                <a:prstClr val="black"/>
              </a:solidFill>
              <a:latin typeface="Meiryo UI" pitchFamily="50" charset="-128"/>
              <a:ea typeface="Meiryo UI" pitchFamily="50" charset="-128"/>
              <a:cs typeface="Meiryo UI" pitchFamily="50" charset="-128"/>
            </a:endParaRPr>
          </a:p>
          <a:p>
            <a:pPr marL="622300"/>
            <a:r>
              <a:rPr lang="ja-JP" altLang="en-US" sz="1400" dirty="0" smtClean="0">
                <a:solidFill>
                  <a:prstClr val="black"/>
                </a:solidFill>
                <a:latin typeface="Meiryo UI" pitchFamily="50" charset="-128"/>
                <a:ea typeface="Meiryo UI" pitchFamily="50" charset="-128"/>
                <a:cs typeface="Meiryo UI" pitchFamily="50" charset="-128"/>
              </a:rPr>
              <a:t>◆　報酬</a:t>
            </a:r>
            <a:r>
              <a:rPr lang="ja-JP" altLang="ja-JP" sz="1400" dirty="0" smtClean="0">
                <a:solidFill>
                  <a:prstClr val="black"/>
                </a:solidFill>
                <a:latin typeface="Meiryo UI" pitchFamily="50" charset="-128"/>
                <a:ea typeface="Meiryo UI" pitchFamily="50" charset="-128"/>
                <a:cs typeface="Meiryo UI" pitchFamily="50" charset="-128"/>
              </a:rPr>
              <a:t>を支給しないとすることができる</a:t>
            </a: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15" name="テキスト ボックス 14"/>
          <p:cNvSpPr txBox="1"/>
          <p:nvPr/>
        </p:nvSpPr>
        <p:spPr>
          <a:xfrm>
            <a:off x="-180528" y="3275692"/>
            <a:ext cx="5217337" cy="369332"/>
          </a:xfrm>
          <a:prstGeom prst="rect">
            <a:avLst/>
          </a:prstGeom>
          <a:noFill/>
        </p:spPr>
        <p:txBody>
          <a:bodyPr wrap="square" rtlCol="0">
            <a:spAutoFit/>
          </a:bodyPr>
          <a:lstStyle/>
          <a:p>
            <a:r>
              <a:rPr lang="ja-JP" altLang="en-US"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（４）地域協議会</a:t>
            </a:r>
            <a:endParaRPr lang="en-US" altLang="ja-JP" b="1" dirty="0" smtClean="0">
              <a:solidFill>
                <a:prstClr val="black"/>
              </a:solidFill>
              <a:latin typeface="Meiryo UI" pitchFamily="50" charset="-128"/>
              <a:ea typeface="Meiryo UI" pitchFamily="50" charset="-128"/>
              <a:cs typeface="Meiryo UI" pitchFamily="50" charset="-128"/>
            </a:endParaRPr>
          </a:p>
        </p:txBody>
      </p:sp>
      <p:sp>
        <p:nvSpPr>
          <p:cNvPr id="17" name="大かっこ 16"/>
          <p:cNvSpPr/>
          <p:nvPr/>
        </p:nvSpPr>
        <p:spPr>
          <a:xfrm>
            <a:off x="323528" y="6124557"/>
            <a:ext cx="3600400" cy="472795"/>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100" dirty="0" smtClean="0">
                <a:solidFill>
                  <a:prstClr val="black"/>
                </a:solidFill>
                <a:latin typeface="Meiryo UI" pitchFamily="50" charset="-128"/>
                <a:ea typeface="Meiryo UI" pitchFamily="50" charset="-128"/>
                <a:cs typeface="Meiryo UI" pitchFamily="50" charset="-128"/>
              </a:rPr>
              <a:t>　　</a:t>
            </a:r>
            <a:endParaRPr lang="en-US" altLang="ja-JP" sz="1100" dirty="0" smtClean="0">
              <a:solidFill>
                <a:prstClr val="black"/>
              </a:solidFill>
              <a:latin typeface="Meiryo UI" pitchFamily="50" charset="-128"/>
              <a:ea typeface="Meiryo UI" pitchFamily="50" charset="-128"/>
              <a:cs typeface="Meiryo UI" pitchFamily="50" charset="-128"/>
            </a:endParaRPr>
          </a:p>
          <a:p>
            <a:r>
              <a:rPr lang="ja-JP" altLang="en-US" sz="1100" dirty="0" smtClean="0">
                <a:solidFill>
                  <a:prstClr val="black"/>
                </a:solidFill>
                <a:latin typeface="Meiryo UI" pitchFamily="50" charset="-128"/>
                <a:ea typeface="Meiryo UI" pitchFamily="50" charset="-128"/>
                <a:cs typeface="Meiryo UI" pitchFamily="50" charset="-128"/>
              </a:rPr>
              <a:t>　</a:t>
            </a:r>
            <a:r>
              <a:rPr lang="ja-JP" altLang="ja-JP" sz="1100" dirty="0" smtClean="0">
                <a:solidFill>
                  <a:prstClr val="black"/>
                </a:solidFill>
                <a:latin typeface="Meiryo UI" pitchFamily="50" charset="-128"/>
                <a:ea typeface="Meiryo UI" pitchFamily="50" charset="-128"/>
                <a:cs typeface="Meiryo UI" pitchFamily="50" charset="-128"/>
              </a:rPr>
              <a:t>地制調答申</a:t>
            </a:r>
            <a:r>
              <a:rPr lang="ja-JP" altLang="en-US" sz="1100" dirty="0" smtClean="0">
                <a:solidFill>
                  <a:prstClr val="black"/>
                </a:solidFill>
                <a:latin typeface="Meiryo UI" pitchFamily="50" charset="-128"/>
                <a:ea typeface="Meiryo UI" pitchFamily="50" charset="-128"/>
                <a:cs typeface="Meiryo UI" pitchFamily="50" charset="-128"/>
              </a:rPr>
              <a:t>　 </a:t>
            </a:r>
            <a:r>
              <a:rPr lang="ja-JP" altLang="ja-JP" sz="1100" dirty="0" smtClean="0">
                <a:solidFill>
                  <a:prstClr val="black"/>
                </a:solidFill>
                <a:latin typeface="Meiryo UI" pitchFamily="50" charset="-128"/>
                <a:ea typeface="Meiryo UI" pitchFamily="50" charset="-128"/>
                <a:cs typeface="Meiryo UI" pitchFamily="50" charset="-128"/>
              </a:rPr>
              <a:t>：原則として無報酬とする　</a:t>
            </a:r>
            <a:endParaRPr lang="en-US" altLang="ja-JP" sz="1100" dirty="0" smtClean="0">
              <a:solidFill>
                <a:prstClr val="black"/>
              </a:solidFill>
              <a:latin typeface="Meiryo UI" pitchFamily="50" charset="-128"/>
              <a:ea typeface="Meiryo UI" pitchFamily="50" charset="-128"/>
              <a:cs typeface="Meiryo UI" pitchFamily="50" charset="-128"/>
            </a:endParaRPr>
          </a:p>
          <a:p>
            <a:r>
              <a:rPr lang="en-US" altLang="ja-JP" sz="1100" dirty="0" smtClean="0">
                <a:solidFill>
                  <a:prstClr val="black"/>
                </a:solidFill>
                <a:latin typeface="Meiryo UI" pitchFamily="50" charset="-128"/>
                <a:ea typeface="Meiryo UI" pitchFamily="50" charset="-128"/>
                <a:cs typeface="Meiryo UI" pitchFamily="50" charset="-128"/>
              </a:rPr>
              <a:t>  </a:t>
            </a:r>
            <a:r>
              <a:rPr lang="ja-JP" altLang="en-US" sz="1100" dirty="0" smtClean="0">
                <a:solidFill>
                  <a:prstClr val="black"/>
                </a:solidFill>
                <a:latin typeface="Meiryo UI" pitchFamily="50" charset="-128"/>
                <a:ea typeface="Meiryo UI" pitchFamily="50" charset="-128"/>
                <a:cs typeface="Meiryo UI" pitchFamily="50" charset="-128"/>
              </a:rPr>
              <a:t>衆</a:t>
            </a:r>
            <a:r>
              <a:rPr lang="ja-JP" altLang="ja-JP" sz="1100" dirty="0" smtClean="0">
                <a:solidFill>
                  <a:prstClr val="black"/>
                </a:solidFill>
                <a:latin typeface="Meiryo UI" pitchFamily="50" charset="-128"/>
                <a:ea typeface="Meiryo UI" pitchFamily="50" charset="-128"/>
                <a:cs typeface="Meiryo UI" pitchFamily="50" charset="-128"/>
              </a:rPr>
              <a:t>参附帯決議：原則として無報酬とするよう周知すること</a:t>
            </a:r>
            <a:r>
              <a:rPr lang="ja-JP" altLang="en-US" sz="1200" dirty="0" smtClean="0">
                <a:solidFill>
                  <a:prstClr val="black"/>
                </a:solidFill>
                <a:latin typeface="Meiryo UI" pitchFamily="50" charset="-128"/>
                <a:ea typeface="Meiryo UI" pitchFamily="50" charset="-128"/>
                <a:cs typeface="Meiryo UI" pitchFamily="50" charset="-128"/>
              </a:rPr>
              <a:t>　</a:t>
            </a:r>
            <a:endParaRPr lang="en-US" altLang="ja-JP" sz="1200" dirty="0" smtClean="0">
              <a:solidFill>
                <a:prstClr val="black"/>
              </a:solidFill>
              <a:latin typeface="Meiryo UI" pitchFamily="50" charset="-128"/>
              <a:ea typeface="Meiryo UI" pitchFamily="50" charset="-128"/>
              <a:cs typeface="Meiryo UI" pitchFamily="50" charset="-128"/>
            </a:endParaRPr>
          </a:p>
          <a:p>
            <a:pPr algn="ctr"/>
            <a:endParaRPr lang="ja-JP" altLang="en-US" sz="1200" dirty="0">
              <a:solidFill>
                <a:prstClr val="black"/>
              </a:solidFill>
            </a:endParaRPr>
          </a:p>
        </p:txBody>
      </p:sp>
      <p:sp>
        <p:nvSpPr>
          <p:cNvPr id="18" name="正方形/長方形 17"/>
          <p:cNvSpPr/>
          <p:nvPr/>
        </p:nvSpPr>
        <p:spPr>
          <a:xfrm>
            <a:off x="4283968" y="3649014"/>
            <a:ext cx="4680520" cy="3017598"/>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22300">
              <a:lnSpc>
                <a:spcPts val="2600"/>
              </a:lnSpc>
            </a:pPr>
            <a:endParaRPr lang="en-US" altLang="ja-JP" dirty="0" smtClean="0">
              <a:solidFill>
                <a:prstClr val="black"/>
              </a:solidFill>
              <a:latin typeface="Meiryo UI" pitchFamily="50" charset="-128"/>
              <a:ea typeface="Meiryo UI" pitchFamily="50" charset="-128"/>
              <a:cs typeface="Meiryo UI" pitchFamily="50" charset="-128"/>
            </a:endParaRPr>
          </a:p>
        </p:txBody>
      </p:sp>
      <p:sp>
        <p:nvSpPr>
          <p:cNvPr id="20" name="正方形/長方形 19"/>
          <p:cNvSpPr/>
          <p:nvPr/>
        </p:nvSpPr>
        <p:spPr>
          <a:xfrm>
            <a:off x="3995936" y="3649014"/>
            <a:ext cx="2016224" cy="3148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altLang="ja-JP" sz="1600" b="1" dirty="0" smtClean="0">
                <a:solidFill>
                  <a:prstClr val="black"/>
                </a:solidFill>
                <a:latin typeface="HG丸ｺﾞｼｯｸM-PRO" pitchFamily="50" charset="-128"/>
                <a:ea typeface="HG丸ｺﾞｼｯｸM-PRO" pitchFamily="50" charset="-128"/>
              </a:rPr>
              <a:t>【</a:t>
            </a:r>
            <a:r>
              <a:rPr lang="ja-JP" altLang="en-US" sz="1600" b="1" dirty="0" smtClean="0">
                <a:solidFill>
                  <a:prstClr val="black"/>
                </a:solidFill>
                <a:latin typeface="HG丸ｺﾞｼｯｸM-PRO" pitchFamily="50" charset="-128"/>
                <a:ea typeface="HG丸ｺﾞｼｯｸM-PRO" pitchFamily="50" charset="-128"/>
              </a:rPr>
              <a:t>　権　限　</a:t>
            </a:r>
            <a:r>
              <a:rPr lang="en-US" altLang="ja-JP" sz="1600" b="1" dirty="0" smtClean="0">
                <a:solidFill>
                  <a:prstClr val="black"/>
                </a:solidFill>
                <a:latin typeface="HG丸ｺﾞｼｯｸM-PRO" pitchFamily="50" charset="-128"/>
                <a:ea typeface="HG丸ｺﾞｼｯｸM-PRO" pitchFamily="50" charset="-128"/>
              </a:rPr>
              <a:t>】</a:t>
            </a:r>
            <a:endParaRPr lang="ja-JP" altLang="en-US" sz="1600" b="1" dirty="0">
              <a:solidFill>
                <a:prstClr val="black"/>
              </a:solidFill>
              <a:latin typeface="HG丸ｺﾞｼｯｸM-PRO" pitchFamily="50" charset="-128"/>
              <a:ea typeface="HG丸ｺﾞｼｯｸM-PRO" pitchFamily="50" charset="-128"/>
            </a:endParaRPr>
          </a:p>
        </p:txBody>
      </p:sp>
      <p:sp>
        <p:nvSpPr>
          <p:cNvPr id="21" name="正方形/長方形 20"/>
          <p:cNvSpPr/>
          <p:nvPr/>
        </p:nvSpPr>
        <p:spPr>
          <a:xfrm>
            <a:off x="3635152" y="3953690"/>
            <a:ext cx="5292080" cy="21602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22300"/>
            <a:r>
              <a:rPr lang="ja-JP" altLang="en-US" sz="1400" dirty="0" smtClean="0">
                <a:solidFill>
                  <a:prstClr val="black"/>
                </a:solidFill>
                <a:latin typeface="Meiryo UI" pitchFamily="50" charset="-128"/>
                <a:ea typeface="Meiryo UI" pitchFamily="50" charset="-128"/>
                <a:cs typeface="Meiryo UI" pitchFamily="50" charset="-128"/>
              </a:rPr>
              <a:t>◆　下記事項について審議し、</a:t>
            </a:r>
            <a:r>
              <a:rPr lang="ja-JP" altLang="ja-JP" sz="1400" dirty="0" smtClean="0">
                <a:solidFill>
                  <a:prstClr val="black"/>
                </a:solidFill>
                <a:latin typeface="Meiryo UI" pitchFamily="50" charset="-128"/>
                <a:ea typeface="Meiryo UI" pitchFamily="50" charset="-128"/>
                <a:cs typeface="Meiryo UI" pitchFamily="50" charset="-128"/>
              </a:rPr>
              <a:t>市長</a:t>
            </a:r>
            <a:r>
              <a:rPr lang="ja-JP" altLang="en-US" sz="1400" dirty="0" smtClean="0">
                <a:solidFill>
                  <a:prstClr val="black"/>
                </a:solidFill>
                <a:latin typeface="Meiryo UI" pitchFamily="50" charset="-128"/>
                <a:ea typeface="Meiryo UI" pitchFamily="50" charset="-128"/>
                <a:cs typeface="Meiryo UI" pitchFamily="50" charset="-128"/>
              </a:rPr>
              <a:t>その他の</a:t>
            </a:r>
            <a:r>
              <a:rPr lang="ja-JP" altLang="ja-JP" sz="1400" dirty="0" smtClean="0">
                <a:solidFill>
                  <a:prstClr val="black"/>
                </a:solidFill>
                <a:latin typeface="Meiryo UI" pitchFamily="50" charset="-128"/>
                <a:ea typeface="Meiryo UI" pitchFamily="50" charset="-128"/>
                <a:cs typeface="Meiryo UI" pitchFamily="50" charset="-128"/>
              </a:rPr>
              <a:t>市の機関</a:t>
            </a:r>
            <a:endParaRPr lang="en-US" altLang="ja-JP" sz="1400" dirty="0" smtClean="0">
              <a:solidFill>
                <a:prstClr val="black"/>
              </a:solidFill>
              <a:latin typeface="Meiryo UI" pitchFamily="50" charset="-128"/>
              <a:ea typeface="Meiryo UI" pitchFamily="50" charset="-128"/>
              <a:cs typeface="Meiryo UI" pitchFamily="50" charset="-128"/>
            </a:endParaRPr>
          </a:p>
          <a:p>
            <a:pPr marL="622300"/>
            <a:r>
              <a:rPr lang="ja-JP" altLang="en-US" sz="1400" dirty="0" smtClean="0">
                <a:solidFill>
                  <a:prstClr val="black"/>
                </a:solidFill>
                <a:latin typeface="Meiryo UI" pitchFamily="50" charset="-128"/>
                <a:ea typeface="Meiryo UI" pitchFamily="50" charset="-128"/>
                <a:cs typeface="Meiryo UI" pitchFamily="50" charset="-128"/>
              </a:rPr>
              <a:t>　　（総合区長含む）</a:t>
            </a:r>
            <a:r>
              <a:rPr lang="ja-JP" altLang="ja-JP" sz="1400" dirty="0" smtClean="0">
                <a:solidFill>
                  <a:prstClr val="black"/>
                </a:solidFill>
                <a:latin typeface="Meiryo UI" pitchFamily="50" charset="-128"/>
                <a:ea typeface="Meiryo UI" pitchFamily="50" charset="-128"/>
                <a:cs typeface="Meiryo UI" pitchFamily="50" charset="-128"/>
              </a:rPr>
              <a:t>に意見を述べる</a:t>
            </a:r>
            <a:r>
              <a:rPr lang="ja-JP" altLang="en-US" sz="1400" dirty="0" smtClean="0">
                <a:solidFill>
                  <a:prstClr val="black"/>
                </a:solidFill>
                <a:latin typeface="Meiryo UI" pitchFamily="50" charset="-128"/>
                <a:ea typeface="Meiryo UI" pitchFamily="50" charset="-128"/>
                <a:cs typeface="Meiryo UI" pitchFamily="50" charset="-128"/>
              </a:rPr>
              <a:t>権限</a:t>
            </a:r>
            <a:endParaRPr lang="en-US" altLang="ja-JP" sz="1400" dirty="0" smtClean="0">
              <a:solidFill>
                <a:prstClr val="black"/>
              </a:solidFill>
              <a:latin typeface="Meiryo UI" pitchFamily="50" charset="-128"/>
              <a:ea typeface="Meiryo UI" pitchFamily="50" charset="-128"/>
              <a:cs typeface="Meiryo UI" pitchFamily="50" charset="-128"/>
            </a:endParaRPr>
          </a:p>
          <a:p>
            <a:pPr marL="622300"/>
            <a:endParaRPr lang="en-US" altLang="ja-JP" sz="400" dirty="0" smtClean="0">
              <a:solidFill>
                <a:prstClr val="black"/>
              </a:solidFill>
              <a:latin typeface="Meiryo UI" pitchFamily="50" charset="-128"/>
              <a:ea typeface="Meiryo UI" pitchFamily="50" charset="-128"/>
              <a:cs typeface="Meiryo UI" pitchFamily="50" charset="-128"/>
            </a:endParaRPr>
          </a:p>
          <a:p>
            <a:pPr marL="622300"/>
            <a:r>
              <a:rPr lang="ja-JP" altLang="en-US" sz="1200" dirty="0" smtClean="0">
                <a:solidFill>
                  <a:prstClr val="black"/>
                </a:solidFill>
                <a:latin typeface="Meiryo UI" pitchFamily="50" charset="-128"/>
                <a:ea typeface="Meiryo UI" pitchFamily="50" charset="-128"/>
                <a:cs typeface="Meiryo UI" pitchFamily="50" charset="-128"/>
              </a:rPr>
              <a:t>　　　◇</a:t>
            </a:r>
            <a:r>
              <a:rPr lang="ja-JP" altLang="ja-JP" sz="1200" dirty="0" smtClean="0">
                <a:solidFill>
                  <a:prstClr val="black"/>
                </a:solidFill>
                <a:latin typeface="Meiryo UI" pitchFamily="50" charset="-128"/>
                <a:ea typeface="Meiryo UI" pitchFamily="50" charset="-128"/>
                <a:cs typeface="Meiryo UI" pitchFamily="50" charset="-128"/>
              </a:rPr>
              <a:t>地域自治区の事務所が所掌する事務に関する事項</a:t>
            </a:r>
            <a:endParaRPr lang="en-US" altLang="ja-JP" sz="1200" dirty="0" smtClean="0">
              <a:solidFill>
                <a:prstClr val="black"/>
              </a:solidFill>
              <a:latin typeface="Meiryo UI" pitchFamily="50" charset="-128"/>
              <a:ea typeface="Meiryo UI" pitchFamily="50" charset="-128"/>
              <a:cs typeface="Meiryo UI" pitchFamily="50" charset="-128"/>
            </a:endParaRPr>
          </a:p>
          <a:p>
            <a:pPr marL="622300"/>
            <a:endParaRPr lang="en-US" altLang="ja-JP" sz="200" dirty="0" smtClean="0">
              <a:solidFill>
                <a:prstClr val="black"/>
              </a:solidFill>
              <a:latin typeface="Meiryo UI" pitchFamily="50" charset="-128"/>
              <a:ea typeface="Meiryo UI" pitchFamily="50" charset="-128"/>
              <a:cs typeface="Meiryo UI" pitchFamily="50" charset="-128"/>
            </a:endParaRPr>
          </a:p>
          <a:p>
            <a:pPr marL="622300"/>
            <a:r>
              <a:rPr lang="ja-JP" altLang="en-US" sz="1200" dirty="0" smtClean="0">
                <a:solidFill>
                  <a:prstClr val="black"/>
                </a:solidFill>
                <a:latin typeface="Meiryo UI" pitchFamily="50" charset="-128"/>
                <a:ea typeface="Meiryo UI" pitchFamily="50" charset="-128"/>
                <a:cs typeface="Meiryo UI" pitchFamily="50" charset="-128"/>
              </a:rPr>
              <a:t>　　　◇その</a:t>
            </a:r>
            <a:r>
              <a:rPr lang="ja-JP" altLang="ja-JP" sz="1200" dirty="0" smtClean="0">
                <a:solidFill>
                  <a:prstClr val="black"/>
                </a:solidFill>
                <a:latin typeface="Meiryo UI" pitchFamily="50" charset="-128"/>
                <a:ea typeface="Meiryo UI" pitchFamily="50" charset="-128"/>
                <a:cs typeface="Meiryo UI" pitchFamily="50" charset="-128"/>
              </a:rPr>
              <a:t>他、市が処理する地域自治区の区域に係る事務</a:t>
            </a:r>
            <a:r>
              <a:rPr lang="ja-JP" altLang="en-US" sz="1200" dirty="0" smtClean="0">
                <a:solidFill>
                  <a:prstClr val="black"/>
                </a:solidFill>
                <a:latin typeface="Meiryo UI" pitchFamily="50" charset="-128"/>
                <a:ea typeface="Meiryo UI" pitchFamily="50" charset="-128"/>
                <a:cs typeface="Meiryo UI" pitchFamily="50" charset="-128"/>
              </a:rPr>
              <a:t>に関する事項</a:t>
            </a:r>
            <a:endParaRPr lang="en-US" altLang="ja-JP" sz="1200" dirty="0" smtClean="0">
              <a:solidFill>
                <a:prstClr val="black"/>
              </a:solidFill>
              <a:latin typeface="Meiryo UI" pitchFamily="50" charset="-128"/>
              <a:ea typeface="Meiryo UI" pitchFamily="50" charset="-128"/>
              <a:cs typeface="Meiryo UI" pitchFamily="50" charset="-128"/>
            </a:endParaRPr>
          </a:p>
          <a:p>
            <a:pPr marL="622300"/>
            <a:endParaRPr lang="en-US" altLang="ja-JP" sz="200" dirty="0" smtClean="0">
              <a:solidFill>
                <a:prstClr val="black"/>
              </a:solidFill>
              <a:latin typeface="Meiryo UI" pitchFamily="50" charset="-128"/>
              <a:ea typeface="Meiryo UI" pitchFamily="50" charset="-128"/>
              <a:cs typeface="Meiryo UI" pitchFamily="50" charset="-128"/>
            </a:endParaRPr>
          </a:p>
          <a:p>
            <a:pPr marL="622300"/>
            <a:r>
              <a:rPr lang="ja-JP" altLang="en-US" sz="1200" dirty="0" smtClean="0">
                <a:solidFill>
                  <a:prstClr val="black"/>
                </a:solidFill>
                <a:latin typeface="Meiryo UI" pitchFamily="50" charset="-128"/>
                <a:ea typeface="Meiryo UI" pitchFamily="50" charset="-128"/>
                <a:cs typeface="Meiryo UI" pitchFamily="50" charset="-128"/>
              </a:rPr>
              <a:t>　　　◇</a:t>
            </a:r>
            <a:r>
              <a:rPr lang="ja-JP" altLang="ja-JP" sz="1200" dirty="0" smtClean="0">
                <a:solidFill>
                  <a:prstClr val="black"/>
                </a:solidFill>
                <a:latin typeface="Meiryo UI" pitchFamily="50" charset="-128"/>
                <a:ea typeface="Meiryo UI" pitchFamily="50" charset="-128"/>
                <a:cs typeface="Meiryo UI" pitchFamily="50" charset="-128"/>
              </a:rPr>
              <a:t>市の事務処理に</a:t>
            </a:r>
            <a:r>
              <a:rPr lang="ja-JP" altLang="en-US" sz="1200" dirty="0" smtClean="0">
                <a:solidFill>
                  <a:prstClr val="black"/>
                </a:solidFill>
                <a:latin typeface="Meiryo UI" pitchFamily="50" charset="-128"/>
                <a:ea typeface="Meiryo UI" pitchFamily="50" charset="-128"/>
                <a:cs typeface="Meiryo UI" pitchFamily="50" charset="-128"/>
              </a:rPr>
              <a:t>当たって</a:t>
            </a:r>
            <a:r>
              <a:rPr lang="ja-JP" altLang="ja-JP" sz="1200" dirty="0" smtClean="0">
                <a:solidFill>
                  <a:prstClr val="black"/>
                </a:solidFill>
                <a:latin typeface="Meiryo UI" pitchFamily="50" charset="-128"/>
                <a:ea typeface="Meiryo UI" pitchFamily="50" charset="-128"/>
                <a:cs typeface="Meiryo UI" pitchFamily="50" charset="-128"/>
              </a:rPr>
              <a:t>の地域自治区の住民との連携強化</a:t>
            </a:r>
            <a:r>
              <a:rPr lang="ja-JP" altLang="en-US" sz="1200" dirty="0" smtClean="0">
                <a:solidFill>
                  <a:prstClr val="black"/>
                </a:solidFill>
                <a:latin typeface="Meiryo UI" pitchFamily="50" charset="-128"/>
                <a:ea typeface="Meiryo UI" pitchFamily="50" charset="-128"/>
                <a:cs typeface="Meiryo UI" pitchFamily="50" charset="-128"/>
              </a:rPr>
              <a:t>に</a:t>
            </a:r>
            <a:endParaRPr lang="en-US" altLang="ja-JP" sz="1200" dirty="0" smtClean="0">
              <a:solidFill>
                <a:prstClr val="black"/>
              </a:solidFill>
              <a:latin typeface="Meiryo UI" pitchFamily="50" charset="-128"/>
              <a:ea typeface="Meiryo UI" pitchFamily="50" charset="-128"/>
              <a:cs typeface="Meiryo UI" pitchFamily="50" charset="-128"/>
            </a:endParaRPr>
          </a:p>
          <a:p>
            <a:pPr marL="622300"/>
            <a:r>
              <a:rPr lang="ja-JP" altLang="en-US" sz="1200" dirty="0" smtClean="0">
                <a:solidFill>
                  <a:prstClr val="black"/>
                </a:solidFill>
                <a:latin typeface="Meiryo UI" pitchFamily="50" charset="-128"/>
                <a:ea typeface="Meiryo UI" pitchFamily="50" charset="-128"/>
                <a:cs typeface="Meiryo UI" pitchFamily="50" charset="-128"/>
              </a:rPr>
              <a:t>　　　　 関する事項</a:t>
            </a:r>
            <a:endParaRPr lang="en-US" altLang="ja-JP" sz="1200" dirty="0" smtClean="0">
              <a:solidFill>
                <a:prstClr val="black"/>
              </a:solidFill>
              <a:latin typeface="Meiryo UI" pitchFamily="50" charset="-128"/>
              <a:ea typeface="Meiryo UI" pitchFamily="50" charset="-128"/>
              <a:cs typeface="Meiryo UI" pitchFamily="50" charset="-128"/>
            </a:endParaRPr>
          </a:p>
          <a:p>
            <a:pPr marL="622300"/>
            <a:endParaRPr lang="ja-JP" altLang="ja-JP" sz="900" dirty="0" smtClean="0">
              <a:solidFill>
                <a:prstClr val="black"/>
              </a:solidFill>
              <a:latin typeface="Meiryo UI" pitchFamily="50" charset="-128"/>
              <a:ea typeface="Meiryo UI" pitchFamily="50" charset="-128"/>
              <a:cs typeface="Meiryo UI" pitchFamily="50" charset="-128"/>
            </a:endParaRPr>
          </a:p>
          <a:p>
            <a:pPr marL="622300"/>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市長は、条例で定める重要事項で地域自治区の区域に</a:t>
            </a:r>
            <a:endParaRPr lang="en-US" altLang="ja-JP" sz="1400" dirty="0" smtClean="0">
              <a:solidFill>
                <a:prstClr val="black"/>
              </a:solidFill>
              <a:latin typeface="Meiryo UI" pitchFamily="50" charset="-128"/>
              <a:ea typeface="Meiryo UI" pitchFamily="50" charset="-128"/>
              <a:cs typeface="Meiryo UI" pitchFamily="50" charset="-128"/>
            </a:endParaRPr>
          </a:p>
          <a:p>
            <a:pPr marL="622300"/>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係るものを決定・変更する場合は、あらかじめ、地域協議会</a:t>
            </a:r>
            <a:endParaRPr lang="en-US" altLang="ja-JP" sz="1400" dirty="0" smtClean="0">
              <a:solidFill>
                <a:prstClr val="black"/>
              </a:solidFill>
              <a:latin typeface="Meiryo UI" pitchFamily="50" charset="-128"/>
              <a:ea typeface="Meiryo UI" pitchFamily="50" charset="-128"/>
              <a:cs typeface="Meiryo UI" pitchFamily="50" charset="-128"/>
            </a:endParaRPr>
          </a:p>
          <a:p>
            <a:pPr marL="622300"/>
            <a:r>
              <a:rPr lang="en-US" altLang="ja-JP"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の意見を</a:t>
            </a:r>
            <a:r>
              <a:rPr lang="ja-JP" altLang="en-US" sz="1400" dirty="0" smtClean="0">
                <a:solidFill>
                  <a:prstClr val="black"/>
                </a:solidFill>
                <a:latin typeface="Meiryo UI" pitchFamily="50" charset="-128"/>
                <a:ea typeface="Meiryo UI" pitchFamily="50" charset="-128"/>
                <a:cs typeface="Meiryo UI" pitchFamily="50" charset="-128"/>
              </a:rPr>
              <a:t>聴</a:t>
            </a:r>
            <a:r>
              <a:rPr lang="ja-JP" altLang="ja-JP" sz="1400" dirty="0" smtClean="0">
                <a:solidFill>
                  <a:prstClr val="black"/>
                </a:solidFill>
                <a:latin typeface="Meiryo UI" pitchFamily="50" charset="-128"/>
                <a:ea typeface="Meiryo UI" pitchFamily="50" charset="-128"/>
                <a:cs typeface="Meiryo UI" pitchFamily="50" charset="-128"/>
              </a:rPr>
              <a:t>かなければならな</a:t>
            </a:r>
            <a:r>
              <a:rPr lang="ja-JP" altLang="en-US" sz="1400" dirty="0" smtClean="0">
                <a:solidFill>
                  <a:prstClr val="black"/>
                </a:solidFill>
                <a:latin typeface="Meiryo UI" pitchFamily="50" charset="-128"/>
                <a:ea typeface="Meiryo UI" pitchFamily="50" charset="-128"/>
                <a:cs typeface="Meiryo UI" pitchFamily="50" charset="-128"/>
              </a:rPr>
              <a:t>い</a:t>
            </a: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25" name="右矢印 24"/>
          <p:cNvSpPr/>
          <p:nvPr/>
        </p:nvSpPr>
        <p:spPr>
          <a:xfrm>
            <a:off x="4355976" y="6115443"/>
            <a:ext cx="216024" cy="446035"/>
          </a:xfrm>
          <a:prstGeom prst="rightArrow">
            <a:avLst>
              <a:gd name="adj1" fmla="val 50000"/>
              <a:gd name="adj2" fmla="val 11428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6" name="テキスト ボックス 25"/>
          <p:cNvSpPr txBox="1"/>
          <p:nvPr/>
        </p:nvSpPr>
        <p:spPr>
          <a:xfrm>
            <a:off x="-194175" y="2294289"/>
            <a:ext cx="5217337" cy="369332"/>
          </a:xfrm>
          <a:prstGeom prst="rect">
            <a:avLst/>
          </a:prstGeom>
          <a:noFill/>
        </p:spPr>
        <p:txBody>
          <a:bodyPr wrap="square" rtlCol="0">
            <a:spAutoFit/>
          </a:bodyPr>
          <a:lstStyle/>
          <a:p>
            <a:r>
              <a:rPr lang="ja-JP" altLang="en-US"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（３）地域自治区の事務</a:t>
            </a:r>
            <a:endParaRPr lang="en-US" altLang="ja-JP" b="1" dirty="0" smtClean="0">
              <a:solidFill>
                <a:prstClr val="black"/>
              </a:solidFill>
              <a:latin typeface="Meiryo UI" pitchFamily="50" charset="-128"/>
              <a:ea typeface="Meiryo UI" pitchFamily="50" charset="-128"/>
              <a:cs typeface="Meiryo UI" pitchFamily="50" charset="-128"/>
            </a:endParaRPr>
          </a:p>
        </p:txBody>
      </p:sp>
      <p:sp>
        <p:nvSpPr>
          <p:cNvPr id="27" name="正方形/長方形 26"/>
          <p:cNvSpPr/>
          <p:nvPr/>
        </p:nvSpPr>
        <p:spPr>
          <a:xfrm>
            <a:off x="179512" y="2651435"/>
            <a:ext cx="8784976" cy="5615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400" dirty="0" smtClean="0">
                <a:solidFill>
                  <a:prstClr val="black"/>
                </a:solidFill>
                <a:latin typeface="Meiryo UI" pitchFamily="50" charset="-128"/>
                <a:ea typeface="Meiryo UI" pitchFamily="50" charset="-128"/>
                <a:cs typeface="Meiryo UI" pitchFamily="50" charset="-128"/>
              </a:rPr>
              <a:t>◆　</a:t>
            </a:r>
            <a:r>
              <a:rPr lang="ja-JP" altLang="en-US" sz="1400" spc="-30" dirty="0" smtClean="0">
                <a:solidFill>
                  <a:prstClr val="black"/>
                </a:solidFill>
                <a:latin typeface="Meiryo UI" pitchFamily="50" charset="-128"/>
                <a:ea typeface="Meiryo UI" pitchFamily="50" charset="-128"/>
                <a:cs typeface="Meiryo UI" pitchFamily="50" charset="-128"/>
              </a:rPr>
              <a:t>地域自治区に分掌させ得る事務の範囲は、市町村長の権限に属する事務全般　</a:t>
            </a:r>
            <a:r>
              <a:rPr lang="ja-JP" altLang="en-US" sz="1200" dirty="0" smtClean="0">
                <a:solidFill>
                  <a:prstClr val="black"/>
                </a:solidFill>
                <a:latin typeface="Meiryo UI" pitchFamily="50" charset="-128"/>
                <a:ea typeface="Meiryo UI" pitchFamily="50" charset="-128"/>
                <a:cs typeface="Meiryo UI" pitchFamily="50" charset="-128"/>
              </a:rPr>
              <a:t>（地域協議会の事務局に限定されない）</a:t>
            </a:r>
            <a:endParaRPr lang="en-US" altLang="ja-JP" sz="1200" dirty="0" smtClean="0">
              <a:solidFill>
                <a:prstClr val="black"/>
              </a:solidFill>
              <a:latin typeface="Meiryo UI" pitchFamily="50" charset="-128"/>
              <a:ea typeface="Meiryo UI" pitchFamily="50" charset="-128"/>
              <a:cs typeface="Meiryo UI" pitchFamily="50" charset="-128"/>
            </a:endParaRPr>
          </a:p>
          <a:p>
            <a:endParaRPr lang="en-US" altLang="ja-JP" sz="200" dirty="0" smtClean="0">
              <a:solidFill>
                <a:prstClr val="black"/>
              </a:solidFill>
              <a:latin typeface="Meiryo UI" pitchFamily="50" charset="-128"/>
              <a:ea typeface="Meiryo UI" pitchFamily="50" charset="-128"/>
              <a:cs typeface="Meiryo UI" pitchFamily="50" charset="-128"/>
            </a:endParaRPr>
          </a:p>
          <a:p>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事務所を設置し、事務所の長は市町村</a:t>
            </a:r>
            <a:r>
              <a:rPr lang="ja-JP" altLang="en-US" sz="1400" dirty="0" smtClean="0">
                <a:solidFill>
                  <a:prstClr val="black"/>
                </a:solidFill>
                <a:latin typeface="Meiryo UI" pitchFamily="50" charset="-128"/>
                <a:ea typeface="Meiryo UI" pitchFamily="50" charset="-128"/>
                <a:cs typeface="Meiryo UI" pitchFamily="50" charset="-128"/>
              </a:rPr>
              <a:t>長</a:t>
            </a:r>
            <a:r>
              <a:rPr lang="ja-JP" altLang="ja-JP" sz="1400" dirty="0" smtClean="0">
                <a:solidFill>
                  <a:prstClr val="black"/>
                </a:solidFill>
                <a:latin typeface="Meiryo UI" pitchFamily="50" charset="-128"/>
                <a:ea typeface="Meiryo UI" pitchFamily="50" charset="-128"/>
                <a:cs typeface="Meiryo UI" pitchFamily="50" charset="-128"/>
              </a:rPr>
              <a:t>の補助機関である職員が充てられる</a:t>
            </a:r>
            <a:endParaRPr lang="ja-JP" altLang="en-US" sz="1200" dirty="0" smtClean="0">
              <a:solidFill>
                <a:prstClr val="black"/>
              </a:solidFill>
              <a:latin typeface="Meiryo UI" pitchFamily="50" charset="-128"/>
              <a:ea typeface="Meiryo UI" pitchFamily="50" charset="-128"/>
              <a:cs typeface="Meiryo UI" pitchFamily="50" charset="-128"/>
            </a:endParaRPr>
          </a:p>
        </p:txBody>
      </p:sp>
      <p:sp>
        <p:nvSpPr>
          <p:cNvPr id="28" name="正方形/長方形 27"/>
          <p:cNvSpPr/>
          <p:nvPr/>
        </p:nvSpPr>
        <p:spPr>
          <a:xfrm>
            <a:off x="4644008" y="6116881"/>
            <a:ext cx="4285397" cy="459023"/>
          </a:xfrm>
          <a:prstGeom prst="rect">
            <a:avLst/>
          </a:prstGeom>
          <a:ln>
            <a:prstDash val="sysDash"/>
          </a:ln>
        </p:spPr>
        <p:style>
          <a:lnRef idx="2">
            <a:schemeClr val="accent6"/>
          </a:lnRef>
          <a:fillRef idx="1">
            <a:schemeClr val="lt1"/>
          </a:fillRef>
          <a:effectRef idx="0">
            <a:schemeClr val="accent6"/>
          </a:effectRef>
          <a:fontRef idx="minor">
            <a:schemeClr val="dk1"/>
          </a:fontRef>
        </p:style>
        <p:txBody>
          <a:bodyPr rtlCol="0" anchor="ctr"/>
          <a:lstStyle/>
          <a:p>
            <a:pPr marL="174625"/>
            <a:r>
              <a:rPr lang="ja-JP" altLang="ja-JP" sz="1300" dirty="0" smtClean="0">
                <a:solidFill>
                  <a:prstClr val="black"/>
                </a:solidFill>
                <a:latin typeface="Meiryo UI" pitchFamily="50" charset="-128"/>
                <a:ea typeface="Meiryo UI" pitchFamily="50" charset="-128"/>
                <a:cs typeface="Meiryo UI" pitchFamily="50" charset="-128"/>
              </a:rPr>
              <a:t>市長その他の市の機関は、</a:t>
            </a:r>
            <a:r>
              <a:rPr lang="ja-JP" altLang="en-US" sz="1300" dirty="0" smtClean="0">
                <a:solidFill>
                  <a:prstClr val="black"/>
                </a:solidFill>
                <a:latin typeface="Meiryo UI" pitchFamily="50" charset="-128"/>
                <a:ea typeface="Meiryo UI" pitchFamily="50" charset="-128"/>
                <a:cs typeface="Meiryo UI" pitchFamily="50" charset="-128"/>
              </a:rPr>
              <a:t>上記</a:t>
            </a:r>
            <a:r>
              <a:rPr lang="ja-JP" altLang="ja-JP" sz="1300" dirty="0" smtClean="0">
                <a:solidFill>
                  <a:prstClr val="black"/>
                </a:solidFill>
                <a:latin typeface="Meiryo UI" pitchFamily="50" charset="-128"/>
                <a:ea typeface="Meiryo UI" pitchFamily="50" charset="-128"/>
                <a:cs typeface="Meiryo UI" pitchFamily="50" charset="-128"/>
              </a:rPr>
              <a:t>意見を勘案し、必要が</a:t>
            </a:r>
            <a:endParaRPr lang="en-US" altLang="ja-JP" sz="1300" dirty="0" smtClean="0">
              <a:solidFill>
                <a:prstClr val="black"/>
              </a:solidFill>
              <a:latin typeface="Meiryo UI" pitchFamily="50" charset="-128"/>
              <a:ea typeface="Meiryo UI" pitchFamily="50" charset="-128"/>
              <a:cs typeface="Meiryo UI" pitchFamily="50" charset="-128"/>
            </a:endParaRPr>
          </a:p>
          <a:p>
            <a:pPr marL="174625"/>
            <a:r>
              <a:rPr lang="ja-JP" altLang="ja-JP" sz="1300" dirty="0" smtClean="0">
                <a:solidFill>
                  <a:prstClr val="black"/>
                </a:solidFill>
                <a:latin typeface="Meiryo UI" pitchFamily="50" charset="-128"/>
                <a:ea typeface="Meiryo UI" pitchFamily="50" charset="-128"/>
                <a:cs typeface="Meiryo UI" pitchFamily="50" charset="-128"/>
              </a:rPr>
              <a:t>あると認めるときは、適切な措置を講じなければならない</a:t>
            </a:r>
            <a:endParaRPr lang="ja-JP" altLang="en-US" sz="1300" dirty="0">
              <a:solidFill>
                <a:prstClr val="white"/>
              </a:solidFill>
            </a:endParaRPr>
          </a:p>
        </p:txBody>
      </p:sp>
      <p:sp>
        <p:nvSpPr>
          <p:cNvPr id="24" name="正方形/長方形 27"/>
          <p:cNvSpPr>
            <a:spLocks noChangeArrowheads="1"/>
          </p:cNvSpPr>
          <p:nvPr/>
        </p:nvSpPr>
        <p:spPr bwMode="auto">
          <a:xfrm>
            <a:off x="8112125" y="6594337"/>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８</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30" name="正方形/長方形 29"/>
          <p:cNvSpPr/>
          <p:nvPr/>
        </p:nvSpPr>
        <p:spPr>
          <a:xfrm>
            <a:off x="-36512" y="3645024"/>
            <a:ext cx="2556284"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r>
              <a:rPr lang="en-US" altLang="ja-JP" sz="1600" b="1" dirty="0" smtClean="0">
                <a:solidFill>
                  <a:prstClr val="black"/>
                </a:solidFill>
                <a:latin typeface="HG丸ｺﾞｼｯｸM-PRO" pitchFamily="50" charset="-128"/>
                <a:ea typeface="HG丸ｺﾞｼｯｸM-PRO" pitchFamily="50" charset="-128"/>
              </a:rPr>
              <a:t>  【</a:t>
            </a:r>
            <a:r>
              <a:rPr lang="ja-JP" altLang="en-US" sz="1600" b="1" smtClean="0">
                <a:solidFill>
                  <a:prstClr val="black"/>
                </a:solidFill>
                <a:latin typeface="HG丸ｺﾞｼｯｸM-PRO" pitchFamily="50" charset="-128"/>
                <a:ea typeface="HG丸ｺﾞｼｯｸM-PRO" pitchFamily="50" charset="-128"/>
              </a:rPr>
              <a:t> </a:t>
            </a:r>
            <a:r>
              <a:rPr lang="ja-JP" altLang="en-US" sz="1600" b="1" spc="300" smtClean="0">
                <a:solidFill>
                  <a:prstClr val="black"/>
                </a:solidFill>
                <a:latin typeface="HG丸ｺﾞｼｯｸM-PRO" pitchFamily="50" charset="-128"/>
                <a:ea typeface="HG丸ｺﾞｼｯｸM-PRO" pitchFamily="50" charset="-128"/>
              </a:rPr>
              <a:t>位置付け</a:t>
            </a:r>
            <a:r>
              <a:rPr lang="en-US" altLang="ja-JP" sz="1600" b="1" dirty="0" smtClean="0">
                <a:solidFill>
                  <a:prstClr val="black"/>
                </a:solidFill>
                <a:latin typeface="HG丸ｺﾞｼｯｸM-PRO" pitchFamily="50" charset="-128"/>
                <a:ea typeface="HG丸ｺﾞｼｯｸM-PRO" pitchFamily="50" charset="-128"/>
              </a:rPr>
              <a:t>】 </a:t>
            </a:r>
            <a:endParaRPr lang="ja-JP" altLang="en-US" sz="1600" b="1" dirty="0">
              <a:solidFill>
                <a:prstClr val="black"/>
              </a:solidFill>
              <a:latin typeface="HG丸ｺﾞｼｯｸM-PRO" pitchFamily="50" charset="-128"/>
              <a:ea typeface="HG丸ｺﾞｼｯｸM-PRO" pitchFamily="50" charset="-128"/>
            </a:endParaRPr>
          </a:p>
        </p:txBody>
      </p:sp>
      <p:sp>
        <p:nvSpPr>
          <p:cNvPr id="32" name="正方形/長方形 31"/>
          <p:cNvSpPr/>
          <p:nvPr/>
        </p:nvSpPr>
        <p:spPr>
          <a:xfrm>
            <a:off x="-468560" y="3717032"/>
            <a:ext cx="4968552" cy="792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27063"/>
            <a:r>
              <a:rPr lang="ja-JP" altLang="en-US" sz="1400" dirty="0" smtClean="0">
                <a:solidFill>
                  <a:prstClr val="black"/>
                </a:solidFill>
                <a:latin typeface="Meiryo UI" pitchFamily="50" charset="-128"/>
                <a:ea typeface="Meiryo UI" pitchFamily="50" charset="-128"/>
                <a:cs typeface="Meiryo UI" pitchFamily="50" charset="-128"/>
              </a:rPr>
              <a:t>◆　</a:t>
            </a:r>
            <a:r>
              <a:rPr lang="ja-JP" altLang="en-US" sz="1400" dirty="0">
                <a:solidFill>
                  <a:prstClr val="black"/>
                </a:solidFill>
                <a:latin typeface="Meiryo UI" pitchFamily="50" charset="-128"/>
                <a:ea typeface="Meiryo UI" pitchFamily="50" charset="-128"/>
                <a:cs typeface="Meiryo UI" pitchFamily="50" charset="-128"/>
              </a:rPr>
              <a:t>附属</a:t>
            </a:r>
            <a:r>
              <a:rPr lang="ja-JP" altLang="en-US" sz="1400" dirty="0" smtClean="0">
                <a:solidFill>
                  <a:prstClr val="black"/>
                </a:solidFill>
                <a:latin typeface="Meiryo UI" pitchFamily="50" charset="-128"/>
                <a:ea typeface="Meiryo UI" pitchFamily="50" charset="-128"/>
                <a:cs typeface="Meiryo UI" pitchFamily="50" charset="-128"/>
              </a:rPr>
              <a:t>機関（合議体として意思決定を行う）</a:t>
            </a:r>
            <a:endParaRPr lang="en-US" altLang="ja-JP" sz="1400" dirty="0" smtClean="0">
              <a:solidFill>
                <a:prstClr val="black"/>
              </a:solidFill>
              <a:latin typeface="Meiryo UI" pitchFamily="50" charset="-128"/>
              <a:ea typeface="Meiryo UI" pitchFamily="50" charset="-128"/>
              <a:cs typeface="Meiryo UI" pitchFamily="50" charset="-128"/>
            </a:endParaRPr>
          </a:p>
        </p:txBody>
      </p:sp>
    </p:spTree>
    <p:extLst>
      <p:ext uri="{BB962C8B-B14F-4D97-AF65-F5344CB8AC3E}">
        <p14:creationId xmlns:p14="http://schemas.microsoft.com/office/powerpoint/2010/main" xmlns="" val="316256819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107504" y="906052"/>
            <a:ext cx="8923164" cy="5232672"/>
            <a:chOff x="0" y="0"/>
            <a:chExt cx="11077575" cy="6496050"/>
          </a:xfrm>
        </p:grpSpPr>
        <p:pic>
          <p:nvPicPr>
            <p:cNvPr id="3" name="Picture 1"/>
            <p:cNvPicPr>
              <a:picLocks noChangeAspect="1" noChangeArrowheads="1"/>
            </p:cNvPicPr>
            <p:nvPr/>
          </p:nvPicPr>
          <p:blipFill>
            <a:blip r:embed="rId2" cstate="print"/>
            <a:srcRect/>
            <a:stretch>
              <a:fillRect/>
            </a:stretch>
          </p:blipFill>
          <p:spPr bwMode="auto">
            <a:xfrm>
              <a:off x="0" y="0"/>
              <a:ext cx="11077575" cy="6181725"/>
            </a:xfrm>
            <a:prstGeom prst="rect">
              <a:avLst/>
            </a:prstGeom>
            <a:noFill/>
          </p:spPr>
        </p:pic>
        <p:pic>
          <p:nvPicPr>
            <p:cNvPr id="4" name="Picture 2"/>
            <p:cNvPicPr>
              <a:picLocks noChangeAspect="1" noChangeArrowheads="1"/>
            </p:cNvPicPr>
            <p:nvPr/>
          </p:nvPicPr>
          <p:blipFill>
            <a:blip r:embed="rId3" cstate="print"/>
            <a:srcRect/>
            <a:stretch>
              <a:fillRect/>
            </a:stretch>
          </p:blipFill>
          <p:spPr bwMode="auto">
            <a:xfrm>
              <a:off x="9525" y="6172200"/>
              <a:ext cx="3009900" cy="323850"/>
            </a:xfrm>
            <a:prstGeom prst="rect">
              <a:avLst/>
            </a:prstGeom>
            <a:noFill/>
          </p:spPr>
        </p:pic>
      </p:grpSp>
      <p:sp>
        <p:nvSpPr>
          <p:cNvPr id="5" name="正方形/長方形 4"/>
          <p:cNvSpPr/>
          <p:nvPr/>
        </p:nvSpPr>
        <p:spPr>
          <a:xfrm>
            <a:off x="2909446" y="5796232"/>
            <a:ext cx="6264696"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について、 「人口及び将来推計人口」においては最大値及び最小値を、「分区・合区の変遷」においては当時の同じ区を太囲い</a:t>
            </a:r>
            <a:r>
              <a:rPr lang="ja-JP" altLang="en-US" sz="800" smtClean="0">
                <a:solidFill>
                  <a:schemeClr val="tx1"/>
                </a:solidFill>
              </a:rPr>
              <a:t>にて表示</a:t>
            </a:r>
            <a:endParaRPr kumimoji="1" lang="ja-JP" altLang="en-US" sz="800" dirty="0">
              <a:solidFill>
                <a:schemeClr val="tx1"/>
              </a:solidFill>
            </a:endParaRPr>
          </a:p>
        </p:txBody>
      </p:sp>
      <p:sp>
        <p:nvSpPr>
          <p:cNvPr id="6" name="正方形/長方形 5"/>
          <p:cNvSpPr/>
          <p:nvPr/>
        </p:nvSpPr>
        <p:spPr>
          <a:xfrm>
            <a:off x="2681987" y="5941007"/>
            <a:ext cx="409575" cy="16192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7" name="正方形/長方形 6"/>
          <p:cNvSpPr/>
          <p:nvPr/>
        </p:nvSpPr>
        <p:spPr>
          <a:xfrm>
            <a:off x="107504" y="6138724"/>
            <a:ext cx="6264696"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900" dirty="0" smtClean="0">
                <a:solidFill>
                  <a:schemeClr val="tx1"/>
                </a:solidFill>
              </a:rPr>
              <a:t>※1</a:t>
            </a:r>
            <a:r>
              <a:rPr lang="ja-JP" altLang="en-US" sz="900" dirty="0" smtClean="0">
                <a:solidFill>
                  <a:schemeClr val="tx1"/>
                </a:solidFill>
              </a:rPr>
              <a:t>：平成</a:t>
            </a:r>
            <a:r>
              <a:rPr lang="en-US" altLang="ja-JP" sz="900" dirty="0" smtClean="0">
                <a:solidFill>
                  <a:schemeClr val="tx1"/>
                </a:solidFill>
              </a:rPr>
              <a:t>27</a:t>
            </a:r>
            <a:r>
              <a:rPr lang="ja-JP" altLang="en-US" sz="900" dirty="0" smtClean="0">
                <a:solidFill>
                  <a:schemeClr val="tx1"/>
                </a:solidFill>
              </a:rPr>
              <a:t>年国勢調査結果による</a:t>
            </a:r>
            <a:endParaRPr lang="en-US" altLang="ja-JP" sz="900" dirty="0" smtClean="0">
              <a:solidFill>
                <a:schemeClr val="tx1"/>
              </a:solidFill>
            </a:endParaRPr>
          </a:p>
          <a:p>
            <a:r>
              <a:rPr lang="en-US" altLang="ja-JP" sz="900" dirty="0" smtClean="0">
                <a:solidFill>
                  <a:schemeClr val="tx1"/>
                </a:solidFill>
              </a:rPr>
              <a:t>※2</a:t>
            </a:r>
            <a:r>
              <a:rPr lang="ja-JP" altLang="en-US" sz="900" dirty="0" smtClean="0">
                <a:solidFill>
                  <a:schemeClr val="tx1"/>
                </a:solidFill>
              </a:rPr>
              <a:t>：平成</a:t>
            </a:r>
            <a:r>
              <a:rPr lang="en-US" altLang="ja-JP" sz="900" dirty="0" smtClean="0">
                <a:solidFill>
                  <a:schemeClr val="tx1"/>
                </a:solidFill>
              </a:rPr>
              <a:t>22</a:t>
            </a:r>
            <a:r>
              <a:rPr lang="ja-JP" altLang="en-US" sz="900" dirty="0" smtClean="0">
                <a:solidFill>
                  <a:schemeClr val="tx1"/>
                </a:solidFill>
              </a:rPr>
              <a:t>年国勢調査を基に平成</a:t>
            </a:r>
            <a:r>
              <a:rPr lang="en-US" altLang="ja-JP" sz="900" dirty="0" smtClean="0">
                <a:solidFill>
                  <a:schemeClr val="tx1"/>
                </a:solidFill>
              </a:rPr>
              <a:t>25</a:t>
            </a:r>
            <a:r>
              <a:rPr lang="ja-JP" altLang="en-US" sz="900" dirty="0" smtClean="0">
                <a:solidFill>
                  <a:schemeClr val="tx1"/>
                </a:solidFill>
              </a:rPr>
              <a:t>年</a:t>
            </a:r>
            <a:r>
              <a:rPr lang="en-US" altLang="ja-JP" sz="900" dirty="0" smtClean="0">
                <a:solidFill>
                  <a:schemeClr val="tx1"/>
                </a:solidFill>
              </a:rPr>
              <a:t>10</a:t>
            </a:r>
            <a:r>
              <a:rPr lang="ja-JP" altLang="en-US" sz="900" dirty="0" smtClean="0">
                <a:solidFill>
                  <a:schemeClr val="tx1"/>
                </a:solidFill>
              </a:rPr>
              <a:t>月１日の人口を推計し、これを将来推計の基準人口とした（平成</a:t>
            </a:r>
            <a:r>
              <a:rPr lang="en-US" altLang="ja-JP" sz="900" dirty="0" smtClean="0">
                <a:solidFill>
                  <a:schemeClr val="tx1"/>
                </a:solidFill>
              </a:rPr>
              <a:t>26</a:t>
            </a:r>
            <a:r>
              <a:rPr lang="ja-JP" altLang="en-US" sz="900" dirty="0" smtClean="0">
                <a:solidFill>
                  <a:schemeClr val="tx1"/>
                </a:solidFill>
              </a:rPr>
              <a:t>年</a:t>
            </a:r>
            <a:r>
              <a:rPr lang="en-US" altLang="ja-JP" sz="900" dirty="0" smtClean="0">
                <a:solidFill>
                  <a:schemeClr val="tx1"/>
                </a:solidFill>
              </a:rPr>
              <a:t>8</a:t>
            </a:r>
            <a:r>
              <a:rPr lang="ja-JP" altLang="en-US" sz="900" dirty="0" smtClean="0">
                <a:solidFill>
                  <a:schemeClr val="tx1"/>
                </a:solidFill>
              </a:rPr>
              <a:t>月推計）</a:t>
            </a:r>
            <a:endParaRPr lang="en-US" altLang="ja-JP" sz="900" dirty="0" smtClean="0">
              <a:solidFill>
                <a:schemeClr val="tx1"/>
              </a:solidFill>
            </a:endParaRPr>
          </a:p>
          <a:p>
            <a:r>
              <a:rPr lang="en-US" altLang="ja-JP" sz="900" dirty="0" smtClean="0">
                <a:solidFill>
                  <a:schemeClr val="tx1"/>
                </a:solidFill>
              </a:rPr>
              <a:t>※3</a:t>
            </a:r>
            <a:r>
              <a:rPr lang="ja-JP" altLang="en-US" sz="900" dirty="0" smtClean="0">
                <a:solidFill>
                  <a:schemeClr val="tx1"/>
                </a:solidFill>
              </a:rPr>
              <a:t>：面積は平成</a:t>
            </a:r>
            <a:r>
              <a:rPr lang="en-US" altLang="ja-JP" sz="900" dirty="0" smtClean="0">
                <a:solidFill>
                  <a:schemeClr val="tx1"/>
                </a:solidFill>
              </a:rPr>
              <a:t>27</a:t>
            </a:r>
            <a:r>
              <a:rPr lang="ja-JP" altLang="en-US" sz="900" dirty="0" smtClean="0">
                <a:solidFill>
                  <a:schemeClr val="tx1"/>
                </a:solidFill>
              </a:rPr>
              <a:t>年</a:t>
            </a:r>
            <a:r>
              <a:rPr lang="en-US" altLang="ja-JP" sz="900" dirty="0" smtClean="0">
                <a:solidFill>
                  <a:schemeClr val="tx1"/>
                </a:solidFill>
              </a:rPr>
              <a:t>10</a:t>
            </a:r>
            <a:r>
              <a:rPr lang="ja-JP" altLang="en-US" sz="900" dirty="0" smtClean="0">
                <a:solidFill>
                  <a:schemeClr val="tx1"/>
                </a:solidFill>
              </a:rPr>
              <a:t>月１日現在（国土地理院発表）。単位未満は四捨五入のため、各区の面積の合計は総数と一致しない</a:t>
            </a:r>
            <a:endParaRPr kumimoji="1" lang="ja-JP" altLang="en-US" sz="900" dirty="0">
              <a:solidFill>
                <a:schemeClr val="tx1"/>
              </a:solidFill>
            </a:endParaRPr>
          </a:p>
        </p:txBody>
      </p:sp>
      <p:sp>
        <p:nvSpPr>
          <p:cNvPr id="8" name="テキスト ボックス 7"/>
          <p:cNvSpPr txBox="1"/>
          <p:nvPr/>
        </p:nvSpPr>
        <p:spPr>
          <a:xfrm>
            <a:off x="-68970" y="545669"/>
            <a:ext cx="5217337" cy="400110"/>
          </a:xfrm>
          <a:prstGeom prst="rect">
            <a:avLst/>
          </a:prstGeom>
          <a:noFill/>
        </p:spPr>
        <p:txBody>
          <a:bodyPr wrap="square" rtlCol="0">
            <a:spAutoFit/>
          </a:bodyPr>
          <a:lstStyle/>
          <a:p>
            <a:r>
              <a:rPr lang="ja-JP" altLang="en-US" sz="2000" b="1" dirty="0" smtClean="0">
                <a:solidFill>
                  <a:prstClr val="black"/>
                </a:solidFill>
                <a:latin typeface="Meiryo UI" pitchFamily="50" charset="-128"/>
                <a:ea typeface="Meiryo UI" pitchFamily="50" charset="-128"/>
                <a:cs typeface="Meiryo UI" pitchFamily="50" charset="-128"/>
              </a:rPr>
              <a:t>（３）区割り（案）に関する基礎データ</a:t>
            </a:r>
            <a:endParaRPr lang="ja-JP" altLang="en-US" sz="2000" dirty="0"/>
          </a:p>
        </p:txBody>
      </p:sp>
      <p:sp>
        <p:nvSpPr>
          <p:cNvPr id="10" name="正方形/長方形 9"/>
          <p:cNvSpPr/>
          <p:nvPr/>
        </p:nvSpPr>
        <p:spPr>
          <a:xfrm>
            <a:off x="0" y="-89"/>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ts val="2700"/>
              </a:lnSpc>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区割り・区の名称</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124081" y="84942"/>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96279715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16"/>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smtClean="0">
                <a:solidFill>
                  <a:prstClr val="black"/>
                </a:solidFill>
              </a:rPr>
              <a:t>　　　　　　</a:t>
            </a:r>
            <a:r>
              <a:rPr lang="ja-JP" altLang="en-US" sz="4000" dirty="0" smtClean="0">
                <a:solidFill>
                  <a:srgbClr val="FF0000"/>
                </a:solidFill>
              </a:rPr>
              <a:t>　　　　　</a:t>
            </a:r>
            <a:r>
              <a:rPr lang="ja-JP" altLang="en-US" sz="4000" dirty="0" smtClean="0">
                <a:solidFill>
                  <a:prstClr val="black"/>
                </a:solidFill>
              </a:rPr>
              <a:t>　　　　　　　</a:t>
            </a:r>
            <a:endParaRPr lang="en-US" altLang="ja-JP" sz="3600" dirty="0" smtClean="0">
              <a:solidFill>
                <a:prstClr val="black"/>
              </a:solidFill>
            </a:endParaRPr>
          </a:p>
          <a:p>
            <a:pPr>
              <a:defRPr/>
            </a:pPr>
            <a:r>
              <a:rPr lang="ja-JP" altLang="en-US" sz="3600" dirty="0" smtClean="0">
                <a:solidFill>
                  <a:prstClr val="black"/>
                </a:solidFill>
              </a:rPr>
              <a:t>７　　総合区設置に伴うコスト</a:t>
            </a:r>
            <a:endParaRPr lang="ja-JP" altLang="en-US" sz="2600" dirty="0">
              <a:solidFill>
                <a:prstClr val="black"/>
              </a:solidFill>
              <a:latin typeface="ＭＳ Ｐゴシック"/>
            </a:endParaRPr>
          </a:p>
        </p:txBody>
      </p:sp>
    </p:spTree>
    <p:extLst>
      <p:ext uri="{BB962C8B-B14F-4D97-AF65-F5344CB8AC3E}">
        <p14:creationId xmlns="" xmlns:p14="http://schemas.microsoft.com/office/powerpoint/2010/main" val="715264751"/>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4207300430"/>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899592" y="2095314"/>
            <a:ext cx="7300979" cy="2197782"/>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コストの試算</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kumimoji="1" lang="ja-JP" altLang="en-US" sz="2000" dirty="0" smtClean="0">
                <a:solidFill>
                  <a:schemeClr val="tx1"/>
                </a:solidFill>
                <a:latin typeface="Meiryo UI" pitchFamily="50" charset="-128"/>
                <a:ea typeface="Meiryo UI" pitchFamily="50" charset="-128"/>
                <a:cs typeface="Meiryo UI" pitchFamily="50" charset="-128"/>
              </a:rPr>
              <a:t> ３　積算内訳</a:t>
            </a:r>
            <a:endParaRPr kumimoji="1" lang="en-US" altLang="ja-JP" sz="16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1116276"/>
            <a:ext cx="8229600" cy="1143000"/>
          </a:xfrm>
        </p:spPr>
        <p:txBody>
          <a:bodyPr>
            <a:noAutofit/>
          </a:bodyPr>
          <a:lstStyle/>
          <a:p>
            <a:r>
              <a:rPr kumimoji="1" lang="ja-JP" altLang="en-US" sz="3600" dirty="0" smtClean="0"/>
              <a:t>目　　次</a:t>
            </a:r>
            <a:endParaRPr kumimoji="1" lang="ja-JP" altLang="en-US" sz="3600" dirty="0"/>
          </a:p>
        </p:txBody>
      </p:sp>
      <p:sp>
        <p:nvSpPr>
          <p:cNvPr id="6" name="正方形/長方形 5"/>
          <p:cNvSpPr/>
          <p:nvPr/>
        </p:nvSpPr>
        <p:spPr>
          <a:xfrm>
            <a:off x="2075028" y="3537967"/>
            <a:ext cx="6493499"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・・・・・・・・・・・・・コスト</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３</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2907730" y="2333625"/>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・・・・・・・コスト</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2545532" y="2930649"/>
            <a:ext cx="596650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・・・・・・・コスト</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２</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extLst>
      <p:ext uri="{BB962C8B-B14F-4D97-AF65-F5344CB8AC3E}">
        <p14:creationId xmlns="" xmlns:p14="http://schemas.microsoft.com/office/powerpoint/2010/main" val="3334328229"/>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下矢印 23"/>
          <p:cNvSpPr/>
          <p:nvPr/>
        </p:nvSpPr>
        <p:spPr>
          <a:xfrm>
            <a:off x="2311850" y="2993289"/>
            <a:ext cx="4470366" cy="359871"/>
          </a:xfrm>
          <a:prstGeom prst="downArrow">
            <a:avLst>
              <a:gd name="adj1" fmla="val 50000"/>
              <a:gd name="adj2" fmla="val 100000"/>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prstClr val="black"/>
              </a:solidFill>
              <a:latin typeface="Meiryo UI" panose="020B0604030504040204" pitchFamily="50" charset="-128"/>
              <a:ea typeface="Meiryo UI" panose="020B0604030504040204" pitchFamily="50" charset="-128"/>
            </a:endParaRPr>
          </a:p>
        </p:txBody>
      </p:sp>
      <p:sp>
        <p:nvSpPr>
          <p:cNvPr id="16" name="角丸四角形 15"/>
          <p:cNvSpPr/>
          <p:nvPr/>
        </p:nvSpPr>
        <p:spPr>
          <a:xfrm>
            <a:off x="304800" y="3501008"/>
            <a:ext cx="8432800" cy="3277163"/>
          </a:xfrm>
          <a:prstGeom prst="roundRect">
            <a:avLst>
              <a:gd name="adj" fmla="val 8695"/>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5400000" scaled="1"/>
            <a:tileRect/>
          </a:gra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0" y="1414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8"/>
          <p:cNvSpPr/>
          <p:nvPr/>
        </p:nvSpPr>
        <p:spPr>
          <a:xfrm>
            <a:off x="1407029" y="2952643"/>
            <a:ext cx="648072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tx1"/>
                </a:solidFill>
                <a:latin typeface="Meiryo UI" pitchFamily="50" charset="-128"/>
                <a:ea typeface="Meiryo UI" pitchFamily="50" charset="-128"/>
                <a:cs typeface="Meiryo UI" pitchFamily="50" charset="-128"/>
              </a:rPr>
              <a:t>以下の経費について個別に一定の前提条件を設定して試算</a:t>
            </a:r>
            <a:endParaRPr lang="en-US" altLang="ja-JP" sz="1600" b="1" dirty="0" smtClean="0">
              <a:solidFill>
                <a:schemeClr val="tx1"/>
              </a:solidFill>
              <a:latin typeface="Meiryo UI" pitchFamily="50" charset="-128"/>
              <a:ea typeface="Meiryo UI" pitchFamily="50" charset="-128"/>
              <a:cs typeface="Meiryo UI" pitchFamily="50" charset="-128"/>
            </a:endParaRPr>
          </a:p>
        </p:txBody>
      </p:sp>
      <p:sp>
        <p:nvSpPr>
          <p:cNvPr id="12" name="角丸四角形 11"/>
          <p:cNvSpPr/>
          <p:nvPr/>
        </p:nvSpPr>
        <p:spPr>
          <a:xfrm>
            <a:off x="692311" y="4876800"/>
            <a:ext cx="9973169" cy="640432"/>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700" dirty="0" smtClean="0">
                <a:solidFill>
                  <a:schemeClr val="tx1"/>
                </a:solidFill>
                <a:latin typeface="Meiryo UI" pitchFamily="50" charset="-128"/>
                <a:ea typeface="Meiryo UI" pitchFamily="50" charset="-128"/>
                <a:cs typeface="Meiryo UI" pitchFamily="50" charset="-128"/>
              </a:rPr>
              <a:t>◆　</a:t>
            </a:r>
            <a:r>
              <a:rPr lang="ja-JP" altLang="en-US" sz="1700" b="1" dirty="0" smtClean="0">
                <a:solidFill>
                  <a:schemeClr val="tx1"/>
                </a:solidFill>
                <a:latin typeface="Meiryo UI" pitchFamily="50" charset="-128"/>
                <a:ea typeface="Meiryo UI" pitchFamily="50" charset="-128"/>
                <a:cs typeface="Meiryo UI" pitchFamily="50" charset="-128"/>
              </a:rPr>
              <a:t>システム改修経費</a:t>
            </a:r>
            <a:endParaRPr lang="en-US" altLang="ja-JP" sz="1700" b="1" dirty="0" smtClean="0">
              <a:solidFill>
                <a:schemeClr val="tx1"/>
              </a:solidFill>
              <a:latin typeface="Meiryo UI" pitchFamily="50" charset="-128"/>
              <a:ea typeface="Meiryo UI" pitchFamily="50" charset="-128"/>
              <a:cs typeface="Meiryo UI" pitchFamily="50" charset="-128"/>
            </a:endParaRPr>
          </a:p>
          <a:p>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（総合区役所・地域自治区事務所設置、事務移管などに伴うシステム改修等のコスト）</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13" name="角丸四角形 12"/>
          <p:cNvSpPr/>
          <p:nvPr/>
        </p:nvSpPr>
        <p:spPr>
          <a:xfrm>
            <a:off x="692311" y="6373416"/>
            <a:ext cx="8146893" cy="360040"/>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700" b="1" dirty="0" smtClean="0">
                <a:solidFill>
                  <a:schemeClr val="tx1"/>
                </a:solidFill>
                <a:latin typeface="Meiryo UI" pitchFamily="50" charset="-128"/>
                <a:ea typeface="Meiryo UI" pitchFamily="50" charset="-128"/>
                <a:cs typeface="Meiryo UI" pitchFamily="50" charset="-128"/>
              </a:rPr>
              <a:t>◆　その他経費</a:t>
            </a:r>
            <a:endParaRPr lang="en-US" altLang="ja-JP" sz="1700" b="1" dirty="0" smtClean="0">
              <a:solidFill>
                <a:schemeClr val="tx1"/>
              </a:solidFill>
              <a:latin typeface="Meiryo UI" pitchFamily="50" charset="-128"/>
              <a:ea typeface="Meiryo UI" pitchFamily="50" charset="-128"/>
              <a:cs typeface="Meiryo UI" pitchFamily="50" charset="-128"/>
            </a:endParaRPr>
          </a:p>
          <a:p>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（区名変更に伴う街区表示板の張替えにかかるコスト等）</a:t>
            </a:r>
          </a:p>
          <a:p>
            <a:endParaRPr kumimoji="1" lang="ja-JP" altLang="en-US" sz="1600" dirty="0">
              <a:solidFill>
                <a:schemeClr val="tx1"/>
              </a:solidFill>
              <a:latin typeface="Meiryo UI" pitchFamily="50" charset="-128"/>
              <a:ea typeface="Meiryo UI" pitchFamily="50" charset="-128"/>
              <a:cs typeface="Meiryo UI" pitchFamily="50" charset="-128"/>
            </a:endParaRPr>
          </a:p>
        </p:txBody>
      </p:sp>
      <p:sp>
        <p:nvSpPr>
          <p:cNvPr id="11" name="角丸四角形 10"/>
          <p:cNvSpPr/>
          <p:nvPr/>
        </p:nvSpPr>
        <p:spPr>
          <a:xfrm>
            <a:off x="692313" y="3573016"/>
            <a:ext cx="7552095" cy="648072"/>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700" dirty="0" smtClean="0">
                <a:solidFill>
                  <a:schemeClr val="tx1"/>
                </a:solidFill>
                <a:latin typeface="Meiryo UI" pitchFamily="50" charset="-128"/>
                <a:ea typeface="Meiryo UI" pitchFamily="50" charset="-128"/>
                <a:cs typeface="Meiryo UI" pitchFamily="50" charset="-128"/>
              </a:rPr>
              <a:t>◆　</a:t>
            </a:r>
            <a:r>
              <a:rPr lang="ja-JP" altLang="en-US" sz="1700" b="1" dirty="0" smtClean="0">
                <a:solidFill>
                  <a:schemeClr val="tx1"/>
                </a:solidFill>
                <a:latin typeface="Meiryo UI" pitchFamily="50" charset="-128"/>
                <a:ea typeface="Meiryo UI" pitchFamily="50" charset="-128"/>
                <a:cs typeface="Meiryo UI" pitchFamily="50" charset="-128"/>
              </a:rPr>
              <a:t>庁舎改修経費</a:t>
            </a:r>
            <a:endParaRPr lang="en-US" altLang="ja-JP" sz="1700" b="1" dirty="0" smtClean="0">
              <a:solidFill>
                <a:schemeClr val="tx1"/>
              </a:solidFill>
              <a:latin typeface="Meiryo UI" pitchFamily="50" charset="-128"/>
              <a:ea typeface="Meiryo UI" pitchFamily="50" charset="-128"/>
              <a:cs typeface="Meiryo UI" pitchFamily="50" charset="-128"/>
            </a:endParaRPr>
          </a:p>
          <a:p>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（職員体制の変更に応じた執務環境を整備するためのコスト）</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17" name="角丸四角形 16"/>
          <p:cNvSpPr/>
          <p:nvPr/>
        </p:nvSpPr>
        <p:spPr>
          <a:xfrm>
            <a:off x="1331640" y="4201705"/>
            <a:ext cx="7624103" cy="727518"/>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schemeClr val="tx1"/>
                </a:solidFill>
                <a:latin typeface="Meiryo UI" pitchFamily="50" charset="-128"/>
                <a:ea typeface="Meiryo UI" pitchFamily="50" charset="-128"/>
                <a:cs typeface="Meiryo UI" pitchFamily="50" charset="-128"/>
              </a:rPr>
              <a:t>　　○改修内容　・市が保有する既存の施設の活用を基本とし、新たな職員体制に応じた執務</a:t>
            </a:r>
            <a:endParaRPr lang="en-US" altLang="ja-JP" sz="1400" dirty="0" smtClean="0">
              <a:solidFill>
                <a:schemeClr val="tx1"/>
              </a:solidFill>
              <a:latin typeface="Meiryo UI" pitchFamily="50" charset="-128"/>
              <a:ea typeface="Meiryo UI" pitchFamily="50" charset="-128"/>
              <a:cs typeface="Meiryo UI" pitchFamily="50" charset="-128"/>
            </a:endParaRPr>
          </a:p>
          <a:p>
            <a:r>
              <a:rPr lang="ja-JP" altLang="en-US" sz="1400" dirty="0" smtClean="0">
                <a:solidFill>
                  <a:schemeClr val="tx1"/>
                </a:solidFill>
                <a:latin typeface="Meiryo UI" pitchFamily="50" charset="-128"/>
                <a:ea typeface="Meiryo UI" pitchFamily="50" charset="-128"/>
                <a:cs typeface="Meiryo UI" pitchFamily="50" charset="-128"/>
              </a:rPr>
              <a:t>　　　　　　　　　　　 環境を整備するための改修を行う。</a:t>
            </a:r>
            <a:endParaRPr lang="en-US" altLang="ja-JP" sz="1400" dirty="0" smtClean="0">
              <a:solidFill>
                <a:schemeClr val="tx1"/>
              </a:solidFill>
              <a:latin typeface="Meiryo UI" pitchFamily="50" charset="-128"/>
              <a:ea typeface="Meiryo UI" pitchFamily="50" charset="-128"/>
              <a:cs typeface="Meiryo UI" pitchFamily="50" charset="-128"/>
            </a:endParaRPr>
          </a:p>
          <a:p>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a:t>
            </a:r>
            <a:r>
              <a:rPr lang="ja-JP" altLang="en-US" sz="1400" dirty="0" smtClean="0">
                <a:solidFill>
                  <a:schemeClr val="tx1"/>
                </a:solidFill>
                <a:latin typeface="Meiryo UI" pitchFamily="50" charset="-128"/>
                <a:ea typeface="Meiryo UI" pitchFamily="50" charset="-128"/>
                <a:cs typeface="Meiryo UI" pitchFamily="50" charset="-128"/>
              </a:rPr>
              <a:t>改修対象庁舎：総合区役所庁舎（８カ所）、その他事務所（１カ所）</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18" name="角丸四角形 17"/>
          <p:cNvSpPr/>
          <p:nvPr/>
        </p:nvSpPr>
        <p:spPr>
          <a:xfrm>
            <a:off x="1331640" y="5445224"/>
            <a:ext cx="7624103" cy="727518"/>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schemeClr val="tx1"/>
                </a:solidFill>
                <a:latin typeface="Meiryo UI" pitchFamily="50" charset="-128"/>
                <a:ea typeface="Meiryo UI" pitchFamily="50" charset="-128"/>
                <a:cs typeface="Meiryo UI" pitchFamily="50" charset="-128"/>
              </a:rPr>
              <a:t>　　○前提条件　・現行システム改修を基本とし、システム改修期間を</a:t>
            </a:r>
            <a:r>
              <a:rPr lang="en-US" altLang="ja-JP" sz="1400" dirty="0" smtClean="0">
                <a:solidFill>
                  <a:schemeClr val="tx1"/>
                </a:solidFill>
                <a:latin typeface="Meiryo UI" pitchFamily="50" charset="-128"/>
                <a:ea typeface="Meiryo UI" pitchFamily="50" charset="-128"/>
                <a:cs typeface="Meiryo UI" pitchFamily="50" charset="-128"/>
              </a:rPr>
              <a:t>24</a:t>
            </a:r>
            <a:r>
              <a:rPr lang="ja-JP" altLang="en-US" sz="1400" dirty="0" smtClean="0">
                <a:solidFill>
                  <a:schemeClr val="tx1"/>
                </a:solidFill>
                <a:latin typeface="Meiryo UI" pitchFamily="50" charset="-128"/>
                <a:ea typeface="Meiryo UI" pitchFamily="50" charset="-128"/>
                <a:cs typeface="Meiryo UI" pitchFamily="50" charset="-128"/>
              </a:rPr>
              <a:t>か月とする</a:t>
            </a:r>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19" name="大かっこ 18"/>
          <p:cNvSpPr/>
          <p:nvPr/>
        </p:nvSpPr>
        <p:spPr>
          <a:xfrm>
            <a:off x="1533443" y="4293095"/>
            <a:ext cx="6926989" cy="525647"/>
          </a:xfrm>
          <a:prstGeom prst="bracketPair">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0" name="大かっこ 19"/>
          <p:cNvSpPr/>
          <p:nvPr/>
        </p:nvSpPr>
        <p:spPr>
          <a:xfrm>
            <a:off x="1547664" y="5634246"/>
            <a:ext cx="6120680" cy="387042"/>
          </a:xfrm>
          <a:prstGeom prst="bracketPair">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正方形/長方形 20"/>
          <p:cNvSpPr/>
          <p:nvPr/>
        </p:nvSpPr>
        <p:spPr>
          <a:xfrm>
            <a:off x="317500" y="1124744"/>
            <a:ext cx="8394700" cy="1491386"/>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nSpc>
                <a:spcPct val="150000"/>
              </a:lnSpc>
            </a:pPr>
            <a:r>
              <a:rPr lang="ja-JP" altLang="en-US" sz="2000" dirty="0" smtClean="0">
                <a:solidFill>
                  <a:schemeClr val="tx1"/>
                </a:solidFill>
                <a:latin typeface="Meiryo UI" pitchFamily="50" charset="-128"/>
                <a:ea typeface="Meiryo UI" pitchFamily="50" charset="-128"/>
                <a:cs typeface="Meiryo UI" pitchFamily="50" charset="-128"/>
              </a:rPr>
              <a:t>　①</a:t>
            </a:r>
            <a:r>
              <a:rPr lang="ja-JP" altLang="en-US" sz="2000" b="1" dirty="0" smtClean="0">
                <a:solidFill>
                  <a:schemeClr val="tx1"/>
                </a:solidFill>
                <a:latin typeface="Meiryo UI" pitchFamily="50" charset="-128"/>
                <a:ea typeface="Meiryo UI" pitchFamily="50" charset="-128"/>
                <a:cs typeface="Meiryo UI" pitchFamily="50" charset="-128"/>
              </a:rPr>
              <a:t>イニシャルコスト</a:t>
            </a:r>
            <a:r>
              <a:rPr lang="ja-JP" altLang="en-US" sz="1600" dirty="0" smtClean="0">
                <a:solidFill>
                  <a:schemeClr val="tx1"/>
                </a:solidFill>
                <a:latin typeface="Meiryo UI" pitchFamily="50" charset="-128"/>
                <a:ea typeface="Meiryo UI" pitchFamily="50" charset="-128"/>
                <a:cs typeface="Meiryo UI" pitchFamily="50" charset="-128"/>
              </a:rPr>
              <a:t>（ 庁舎</a:t>
            </a:r>
            <a:r>
              <a:rPr lang="ja-JP" altLang="en-US" sz="1600" dirty="0">
                <a:solidFill>
                  <a:schemeClr val="tx1"/>
                </a:solidFill>
                <a:latin typeface="Meiryo UI" pitchFamily="50" charset="-128"/>
                <a:ea typeface="Meiryo UI" pitchFamily="50" charset="-128"/>
                <a:cs typeface="Meiryo UI" pitchFamily="50" charset="-128"/>
              </a:rPr>
              <a:t>改修</a:t>
            </a:r>
            <a:r>
              <a:rPr lang="ja-JP" altLang="en-US" sz="1600" dirty="0" smtClean="0">
                <a:solidFill>
                  <a:schemeClr val="tx1"/>
                </a:solidFill>
                <a:latin typeface="Meiryo UI" pitchFamily="50" charset="-128"/>
                <a:ea typeface="Meiryo UI" pitchFamily="50" charset="-128"/>
                <a:cs typeface="Meiryo UI" pitchFamily="50" charset="-128"/>
              </a:rPr>
              <a:t>経費 やシステム改修経費など　）</a:t>
            </a:r>
          </a:p>
          <a:p>
            <a:pPr>
              <a:lnSpc>
                <a:spcPct val="150000"/>
              </a:lnSpc>
            </a:pPr>
            <a:r>
              <a:rPr lang="ja-JP" altLang="en-US" sz="2000" dirty="0" smtClean="0">
                <a:solidFill>
                  <a:schemeClr val="tx1"/>
                </a:solidFill>
                <a:latin typeface="Meiryo UI" pitchFamily="50" charset="-128"/>
                <a:ea typeface="Meiryo UI" pitchFamily="50" charset="-128"/>
                <a:cs typeface="Meiryo UI" pitchFamily="50" charset="-128"/>
              </a:rPr>
              <a:t>　②</a:t>
            </a:r>
            <a:r>
              <a:rPr lang="ja-JP" altLang="en-US" sz="2000" b="1" dirty="0" smtClean="0">
                <a:solidFill>
                  <a:schemeClr val="tx1"/>
                </a:solidFill>
                <a:latin typeface="Meiryo UI" pitchFamily="50" charset="-128"/>
                <a:ea typeface="Meiryo UI" pitchFamily="50" charset="-128"/>
                <a:cs typeface="Meiryo UI" pitchFamily="50" charset="-128"/>
              </a:rPr>
              <a:t>ランニングコスト</a:t>
            </a:r>
            <a:r>
              <a:rPr lang="ja-JP" altLang="en-US" sz="1600" dirty="0" smtClean="0">
                <a:solidFill>
                  <a:schemeClr val="tx1"/>
                </a:solidFill>
                <a:latin typeface="Meiryo UI" pitchFamily="50" charset="-128"/>
                <a:ea typeface="Meiryo UI" pitchFamily="50" charset="-128"/>
                <a:cs typeface="Meiryo UI" pitchFamily="50" charset="-128"/>
              </a:rPr>
              <a:t>（ システム運用経費　）　</a:t>
            </a:r>
            <a:endParaRPr lang="en-US" altLang="ja-JP" sz="1600" dirty="0" smtClean="0">
              <a:solidFill>
                <a:schemeClr val="tx1"/>
              </a:solidFill>
              <a:latin typeface="Meiryo UI" pitchFamily="50" charset="-128"/>
              <a:ea typeface="Meiryo UI" pitchFamily="50" charset="-128"/>
              <a:cs typeface="Meiryo UI" pitchFamily="50" charset="-128"/>
            </a:endParaRPr>
          </a:p>
        </p:txBody>
      </p:sp>
      <p:sp>
        <p:nvSpPr>
          <p:cNvPr id="23" name="テキスト ボックス 22"/>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（１）総合区設置に伴うコスト</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25"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コスト</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932825492"/>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323528" y="2777976"/>
            <a:ext cx="8379038" cy="3749912"/>
          </a:xfrm>
          <a:prstGeom prst="rect">
            <a:avLst/>
          </a:prstGeom>
          <a:no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600" b="1" dirty="0" smtClean="0">
              <a:solidFill>
                <a:schemeClr val="tx1"/>
              </a:solidFill>
              <a:latin typeface="Meiryo UI" pitchFamily="50" charset="-128"/>
              <a:ea typeface="Meiryo UI" pitchFamily="50" charset="-128"/>
              <a:cs typeface="Meiryo UI" pitchFamily="50" charset="-128"/>
            </a:endParaRPr>
          </a:p>
          <a:p>
            <a:endParaRPr lang="en-US" altLang="ja-JP" sz="1600" b="1" dirty="0" smtClean="0">
              <a:solidFill>
                <a:schemeClr val="tx1"/>
              </a:solidFill>
              <a:latin typeface="Meiryo UI" pitchFamily="50" charset="-128"/>
              <a:ea typeface="Meiryo UI" pitchFamily="50" charset="-128"/>
              <a:cs typeface="Meiryo UI" pitchFamily="50" charset="-128"/>
            </a:endParaRPr>
          </a:p>
          <a:p>
            <a:r>
              <a:rPr lang="ja-JP" altLang="en-US" sz="1600" b="1" dirty="0" smtClean="0">
                <a:solidFill>
                  <a:schemeClr val="tx1"/>
                </a:solidFill>
                <a:latin typeface="Meiryo UI" pitchFamily="50" charset="-128"/>
                <a:ea typeface="Meiryo UI" pitchFamily="50" charset="-128"/>
                <a:cs typeface="Meiryo UI" pitchFamily="50" charset="-128"/>
              </a:rPr>
              <a:t>　</a:t>
            </a:r>
            <a:endParaRPr lang="en-US" altLang="ja-JP" sz="1600" b="1"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700" b="1" dirty="0" smtClean="0">
                <a:solidFill>
                  <a:schemeClr val="tx1"/>
                </a:solidFill>
                <a:latin typeface="Meiryo UI" pitchFamily="50" charset="-128"/>
                <a:ea typeface="Meiryo UI" pitchFamily="50" charset="-128"/>
                <a:cs typeface="Meiryo UI" pitchFamily="50" charset="-128"/>
              </a:rPr>
              <a:t>①イニシャルコスト</a:t>
            </a:r>
            <a:endParaRPr lang="en-US" altLang="ja-JP" sz="1700" b="1" dirty="0" smtClean="0">
              <a:solidFill>
                <a:schemeClr val="tx1"/>
              </a:solidFill>
              <a:latin typeface="Meiryo UI" pitchFamily="50" charset="-128"/>
              <a:ea typeface="Meiryo UI" pitchFamily="50" charset="-128"/>
              <a:cs typeface="Meiryo UI" pitchFamily="50" charset="-128"/>
            </a:endParaRPr>
          </a:p>
          <a:p>
            <a:pPr lvl="0" fontAlgn="base">
              <a:spcBef>
                <a:spcPct val="0"/>
              </a:spcBef>
              <a:spcAft>
                <a:spcPct val="0"/>
              </a:spcAft>
              <a:defRPr/>
            </a:pPr>
            <a:r>
              <a:rPr lang="ja-JP" altLang="en-US" sz="1500" b="1" dirty="0" smtClean="0">
                <a:solidFill>
                  <a:schemeClr val="tx1"/>
                </a:solidFill>
                <a:latin typeface="Meiryo UI" pitchFamily="50" charset="-128"/>
                <a:ea typeface="Meiryo UI" pitchFamily="50" charset="-128"/>
                <a:cs typeface="Meiryo UI" pitchFamily="50" charset="-128"/>
              </a:rPr>
              <a:t>　　</a:t>
            </a:r>
            <a:r>
              <a:rPr lang="ja-JP" altLang="en-US" sz="1500" dirty="0" smtClean="0">
                <a:solidFill>
                  <a:schemeClr val="tx1"/>
                </a:solidFill>
                <a:latin typeface="Meiryo UI" pitchFamily="50" charset="-128"/>
                <a:ea typeface="Meiryo UI" pitchFamily="50" charset="-128"/>
                <a:cs typeface="Meiryo UI" pitchFamily="50" charset="-128"/>
              </a:rPr>
              <a:t>○庁舎改修経費　　　　 </a:t>
            </a:r>
            <a:r>
              <a:rPr lang="en-US" altLang="ja-JP" sz="1500" dirty="0" smtClean="0">
                <a:solidFill>
                  <a:schemeClr val="tx1"/>
                </a:solidFill>
                <a:latin typeface="Meiryo UI" pitchFamily="50" charset="-128"/>
                <a:ea typeface="Meiryo UI" pitchFamily="50" charset="-128"/>
                <a:cs typeface="Meiryo UI" pitchFamily="50" charset="-128"/>
              </a:rPr>
              <a:t>7.5</a:t>
            </a:r>
            <a:r>
              <a:rPr lang="ja-JP" altLang="en-US" sz="1500" dirty="0" smtClean="0">
                <a:solidFill>
                  <a:schemeClr val="tx1"/>
                </a:solidFill>
                <a:latin typeface="Meiryo UI" pitchFamily="50" charset="-128"/>
                <a:ea typeface="Meiryo UI" pitchFamily="50" charset="-128"/>
                <a:cs typeface="Meiryo UI" pitchFamily="50" charset="-128"/>
              </a:rPr>
              <a:t>億円　 うち</a:t>
            </a:r>
            <a:r>
              <a:rPr lang="ja-JP" altLang="en-US" sz="1500" dirty="0" smtClean="0">
                <a:solidFill>
                  <a:prstClr val="black"/>
                </a:solidFill>
                <a:latin typeface="Meiryo UI" pitchFamily="50" charset="-128"/>
                <a:ea typeface="Meiryo UI" pitchFamily="50" charset="-128"/>
                <a:cs typeface="Meiryo UI" pitchFamily="50" charset="-128"/>
              </a:rPr>
              <a:t>・総合区庁舎改修費                 </a:t>
            </a:r>
            <a:r>
              <a:rPr lang="en-US" altLang="ja-JP" sz="1500" dirty="0" smtClean="0">
                <a:solidFill>
                  <a:prstClr val="black"/>
                </a:solidFill>
                <a:latin typeface="Meiryo UI" pitchFamily="50" charset="-128"/>
                <a:ea typeface="Meiryo UI" pitchFamily="50" charset="-128"/>
                <a:cs typeface="Meiryo UI" pitchFamily="50" charset="-128"/>
              </a:rPr>
              <a:t>6.8</a:t>
            </a:r>
            <a:r>
              <a:rPr lang="ja-JP" altLang="en-US" sz="1500" dirty="0" smtClean="0">
                <a:solidFill>
                  <a:prstClr val="black"/>
                </a:solidFill>
                <a:latin typeface="Meiryo UI" pitchFamily="50" charset="-128"/>
                <a:ea typeface="Meiryo UI" pitchFamily="50" charset="-128"/>
                <a:cs typeface="Meiryo UI" pitchFamily="50" charset="-128"/>
              </a:rPr>
              <a:t>億円</a:t>
            </a:r>
            <a:endParaRPr lang="en-US" altLang="ja-JP" sz="1500" dirty="0" smtClean="0">
              <a:solidFill>
                <a:prstClr val="black"/>
              </a:solidFill>
              <a:latin typeface="Meiryo UI" pitchFamily="50" charset="-128"/>
              <a:ea typeface="Meiryo UI" pitchFamily="50" charset="-128"/>
              <a:cs typeface="Meiryo UI" pitchFamily="50" charset="-128"/>
            </a:endParaRPr>
          </a:p>
          <a:p>
            <a:pPr lvl="0" fontAlgn="base">
              <a:spcBef>
                <a:spcPct val="0"/>
              </a:spcBef>
              <a:spcAft>
                <a:spcPct val="0"/>
              </a:spcAft>
              <a:defRPr/>
            </a:pPr>
            <a:r>
              <a:rPr lang="ja-JP" altLang="en-US" sz="1500" dirty="0" smtClean="0">
                <a:solidFill>
                  <a:prstClr val="black"/>
                </a:solidFill>
                <a:latin typeface="Meiryo UI" pitchFamily="50" charset="-128"/>
                <a:ea typeface="Meiryo UI" pitchFamily="50" charset="-128"/>
                <a:cs typeface="Meiryo UI" pitchFamily="50" charset="-128"/>
              </a:rPr>
              <a:t>　                                                 ・その他事務所改修費 　　　　      </a:t>
            </a:r>
            <a:r>
              <a:rPr lang="en-US" altLang="ja-JP" sz="1500" dirty="0" smtClean="0">
                <a:solidFill>
                  <a:prstClr val="black"/>
                </a:solidFill>
                <a:latin typeface="Meiryo UI" pitchFamily="50" charset="-128"/>
                <a:ea typeface="Meiryo UI" pitchFamily="50" charset="-128"/>
                <a:cs typeface="Meiryo UI" pitchFamily="50" charset="-128"/>
              </a:rPr>
              <a:t>0.7</a:t>
            </a:r>
            <a:r>
              <a:rPr lang="ja-JP" altLang="en-US" sz="1500" dirty="0" smtClean="0">
                <a:solidFill>
                  <a:prstClr val="black"/>
                </a:solidFill>
                <a:latin typeface="Meiryo UI" pitchFamily="50" charset="-128"/>
                <a:ea typeface="Meiryo UI" pitchFamily="50" charset="-128"/>
                <a:cs typeface="Meiryo UI" pitchFamily="50" charset="-128"/>
              </a:rPr>
              <a:t>億円　</a:t>
            </a:r>
            <a:r>
              <a:rPr lang="ja-JP" altLang="en-US" sz="1500" dirty="0" smtClean="0">
                <a:solidFill>
                  <a:schemeClr val="tx1"/>
                </a:solidFill>
                <a:latin typeface="Meiryo UI" pitchFamily="50" charset="-128"/>
                <a:ea typeface="Meiryo UI" pitchFamily="50" charset="-128"/>
                <a:cs typeface="Meiryo UI" pitchFamily="50" charset="-128"/>
              </a:rPr>
              <a:t>　                      </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○システム改修経費　　</a:t>
            </a:r>
            <a:r>
              <a:rPr lang="en-US" altLang="ja-JP" sz="1500" dirty="0" smtClean="0">
                <a:solidFill>
                  <a:schemeClr val="tx1"/>
                </a:solidFill>
                <a:latin typeface="Meiryo UI" pitchFamily="50" charset="-128"/>
                <a:ea typeface="Meiryo UI" pitchFamily="50" charset="-128"/>
                <a:cs typeface="Meiryo UI" pitchFamily="50" charset="-128"/>
              </a:rPr>
              <a:t>51.3</a:t>
            </a:r>
            <a:r>
              <a:rPr lang="ja-JP" altLang="en-US" sz="1500" dirty="0" smtClean="0">
                <a:solidFill>
                  <a:schemeClr val="tx1"/>
                </a:solidFill>
                <a:latin typeface="Meiryo UI" pitchFamily="50" charset="-128"/>
                <a:ea typeface="Meiryo UI" pitchFamily="50" charset="-128"/>
                <a:cs typeface="Meiryo UI" pitchFamily="50" charset="-128"/>
              </a:rPr>
              <a:t>億円　うち・基幹</a:t>
            </a:r>
            <a:r>
              <a:rPr lang="en-US" altLang="ja-JP" sz="1500" dirty="0" smtClean="0">
                <a:solidFill>
                  <a:schemeClr val="tx1"/>
                </a:solidFill>
                <a:latin typeface="Meiryo UI" pitchFamily="50" charset="-128"/>
                <a:ea typeface="Meiryo UI" pitchFamily="50" charset="-128"/>
                <a:cs typeface="Meiryo UI" pitchFamily="50" charset="-128"/>
              </a:rPr>
              <a:t>(9)</a:t>
            </a:r>
            <a:r>
              <a:rPr lang="ja-JP" altLang="en-US" sz="1500" dirty="0" smtClean="0">
                <a:solidFill>
                  <a:schemeClr val="tx1"/>
                </a:solidFill>
                <a:latin typeface="Meiryo UI" pitchFamily="50" charset="-128"/>
                <a:ea typeface="Meiryo UI" pitchFamily="50" charset="-128"/>
                <a:cs typeface="Meiryo UI" pitchFamily="50" charset="-128"/>
              </a:rPr>
              <a:t>システム改修経費 　　    　</a:t>
            </a:r>
            <a:r>
              <a:rPr lang="en-US" altLang="ja-JP" sz="1500" dirty="0" smtClean="0">
                <a:solidFill>
                  <a:schemeClr val="tx1"/>
                </a:solidFill>
                <a:latin typeface="Meiryo UI" pitchFamily="50" charset="-128"/>
                <a:ea typeface="Meiryo UI" pitchFamily="50" charset="-128"/>
                <a:cs typeface="Meiryo UI" pitchFamily="50" charset="-128"/>
              </a:rPr>
              <a:t>44</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・その他</a:t>
            </a:r>
            <a:r>
              <a:rPr lang="en-US" altLang="ja-JP" sz="1500" dirty="0" smtClean="0">
                <a:solidFill>
                  <a:schemeClr val="tx1"/>
                </a:solidFill>
                <a:latin typeface="Meiryo UI" pitchFamily="50" charset="-128"/>
                <a:ea typeface="Meiryo UI" pitchFamily="50" charset="-128"/>
                <a:cs typeface="Meiryo UI" pitchFamily="50" charset="-128"/>
              </a:rPr>
              <a:t>(195)</a:t>
            </a:r>
            <a:r>
              <a:rPr lang="ja-JP" altLang="en-US" sz="1500" dirty="0" smtClean="0">
                <a:solidFill>
                  <a:schemeClr val="tx1"/>
                </a:solidFill>
                <a:latin typeface="Meiryo UI" pitchFamily="50" charset="-128"/>
                <a:ea typeface="Meiryo UI" pitchFamily="50" charset="-128"/>
                <a:cs typeface="Meiryo UI" pitchFamily="50" charset="-128"/>
              </a:rPr>
              <a:t>システム改修経費　　</a:t>
            </a:r>
            <a:r>
              <a:rPr lang="en-US" altLang="ja-JP" sz="1500" dirty="0" smtClean="0">
                <a:solidFill>
                  <a:schemeClr val="tx1"/>
                </a:solidFill>
                <a:latin typeface="Meiryo UI" pitchFamily="50" charset="-128"/>
                <a:ea typeface="Meiryo UI" pitchFamily="50" charset="-128"/>
                <a:cs typeface="Meiryo UI" pitchFamily="50" charset="-128"/>
              </a:rPr>
              <a:t>7.3</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○その他経費　　　　　</a:t>
            </a:r>
            <a:r>
              <a:rPr lang="ja-JP" altLang="en-US" sz="1500" b="1" dirty="0" smtClean="0">
                <a:solidFill>
                  <a:schemeClr val="tx1"/>
                </a:solidFill>
                <a:latin typeface="Meiryo UI" pitchFamily="50" charset="-128"/>
                <a:ea typeface="Meiryo UI" pitchFamily="50" charset="-128"/>
                <a:cs typeface="Meiryo UI" pitchFamily="50" charset="-128"/>
              </a:rPr>
              <a:t>　  </a:t>
            </a:r>
            <a:r>
              <a:rPr lang="en-US" altLang="ja-JP" sz="1500" dirty="0" smtClean="0">
                <a:solidFill>
                  <a:schemeClr val="tx1"/>
                </a:solidFill>
                <a:latin typeface="Meiryo UI" pitchFamily="50" charset="-128"/>
                <a:ea typeface="Meiryo UI" pitchFamily="50" charset="-128"/>
                <a:cs typeface="Meiryo UI" pitchFamily="50" charset="-128"/>
              </a:rPr>
              <a:t>5.9</a:t>
            </a:r>
            <a:r>
              <a:rPr lang="ja-JP" altLang="en-US" sz="1500" dirty="0" smtClean="0">
                <a:solidFill>
                  <a:schemeClr val="tx1"/>
                </a:solidFill>
                <a:latin typeface="Meiryo UI" pitchFamily="50" charset="-128"/>
                <a:ea typeface="Meiryo UI" pitchFamily="50" charset="-128"/>
                <a:cs typeface="Meiryo UI" pitchFamily="50" charset="-128"/>
              </a:rPr>
              <a:t>億円  うち・移転経費　　　　　　　　　　　　　　  </a:t>
            </a:r>
            <a:r>
              <a:rPr lang="en-US" altLang="ja-JP" sz="1500" dirty="0" smtClean="0">
                <a:solidFill>
                  <a:schemeClr val="tx1"/>
                </a:solidFill>
                <a:latin typeface="Meiryo UI" pitchFamily="50" charset="-128"/>
                <a:ea typeface="Meiryo UI" pitchFamily="50" charset="-128"/>
                <a:cs typeface="Meiryo UI" pitchFamily="50" charset="-128"/>
              </a:rPr>
              <a:t>0.4</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・街区表示取替経費　　　　　　　　  </a:t>
            </a:r>
            <a:r>
              <a:rPr lang="en-US" altLang="ja-JP" sz="1500" dirty="0" smtClean="0">
                <a:solidFill>
                  <a:schemeClr val="tx1"/>
                </a:solidFill>
                <a:latin typeface="Meiryo UI" pitchFamily="50" charset="-128"/>
                <a:ea typeface="Meiryo UI" pitchFamily="50" charset="-128"/>
                <a:cs typeface="Meiryo UI" pitchFamily="50" charset="-128"/>
              </a:rPr>
              <a:t>4.2</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・標識変更経費　    　　　　          </a:t>
            </a:r>
            <a:r>
              <a:rPr lang="en-US" altLang="ja-JP" sz="1500" dirty="0" smtClean="0">
                <a:solidFill>
                  <a:schemeClr val="tx1"/>
                </a:solidFill>
                <a:latin typeface="Meiryo UI" pitchFamily="50" charset="-128"/>
                <a:ea typeface="Meiryo UI" pitchFamily="50" charset="-128"/>
                <a:cs typeface="Meiryo UI" pitchFamily="50" charset="-128"/>
              </a:rPr>
              <a:t>0.2</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・広報関係経費　　　　                </a:t>
            </a:r>
            <a:r>
              <a:rPr lang="en-US" altLang="ja-JP" sz="1500" dirty="0" smtClean="0">
                <a:solidFill>
                  <a:schemeClr val="tx1"/>
                </a:solidFill>
                <a:latin typeface="Meiryo UI" pitchFamily="50" charset="-128"/>
                <a:ea typeface="Meiryo UI" pitchFamily="50" charset="-128"/>
                <a:cs typeface="Meiryo UI" pitchFamily="50" charset="-128"/>
              </a:rPr>
              <a:t>0.7</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・公印等経費　　　　　                 </a:t>
            </a:r>
            <a:r>
              <a:rPr lang="en-US" altLang="ja-JP" sz="1500" dirty="0" smtClean="0">
                <a:solidFill>
                  <a:schemeClr val="tx1"/>
                </a:solidFill>
                <a:latin typeface="Meiryo UI" pitchFamily="50" charset="-128"/>
                <a:ea typeface="Meiryo UI" pitchFamily="50" charset="-128"/>
                <a:cs typeface="Meiryo UI" pitchFamily="50" charset="-128"/>
              </a:rPr>
              <a:t>0.4</a:t>
            </a:r>
            <a:r>
              <a:rPr lang="ja-JP" altLang="en-US" sz="1500" dirty="0" smtClean="0">
                <a:solidFill>
                  <a:schemeClr val="tx1"/>
                </a:solidFill>
                <a:latin typeface="Meiryo UI" pitchFamily="50" charset="-128"/>
                <a:ea typeface="Meiryo UI" pitchFamily="50" charset="-128"/>
                <a:cs typeface="Meiryo UI" pitchFamily="50" charset="-128"/>
              </a:rPr>
              <a:t>億円　</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700" b="1" dirty="0" smtClean="0">
                <a:solidFill>
                  <a:schemeClr val="tx1"/>
                </a:solidFill>
                <a:latin typeface="Meiryo UI" pitchFamily="50" charset="-128"/>
                <a:ea typeface="Meiryo UI" pitchFamily="50" charset="-128"/>
                <a:cs typeface="Meiryo UI" pitchFamily="50" charset="-128"/>
              </a:rPr>
              <a:t>②ランニングコスト</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○システム運用経費　　　</a:t>
            </a:r>
            <a:r>
              <a:rPr lang="en-US" altLang="ja-JP" sz="1500" dirty="0" smtClean="0">
                <a:solidFill>
                  <a:schemeClr val="tx1"/>
                </a:solidFill>
                <a:latin typeface="Meiryo UI" pitchFamily="50" charset="-128"/>
                <a:ea typeface="Meiryo UI" pitchFamily="50" charset="-128"/>
                <a:cs typeface="Meiryo UI" pitchFamily="50" charset="-128"/>
              </a:rPr>
              <a:t>0.9</a:t>
            </a:r>
            <a:r>
              <a:rPr lang="ja-JP" altLang="en-US" sz="1500" dirty="0" smtClean="0">
                <a:solidFill>
                  <a:schemeClr val="tx1"/>
                </a:solidFill>
                <a:latin typeface="Meiryo UI" pitchFamily="50" charset="-128"/>
                <a:ea typeface="Meiryo UI" pitchFamily="50" charset="-128"/>
                <a:cs typeface="Meiryo UI" pitchFamily="50" charset="-128"/>
              </a:rPr>
              <a:t>億円　うち・基幹</a:t>
            </a:r>
            <a:r>
              <a:rPr lang="en-US" altLang="ja-JP" sz="1500" dirty="0" smtClean="0">
                <a:solidFill>
                  <a:schemeClr val="tx1"/>
                </a:solidFill>
                <a:latin typeface="Meiryo UI" pitchFamily="50" charset="-128"/>
                <a:ea typeface="Meiryo UI" pitchFamily="50" charset="-128"/>
                <a:cs typeface="Meiryo UI" pitchFamily="50" charset="-128"/>
              </a:rPr>
              <a:t>(9)</a:t>
            </a:r>
            <a:r>
              <a:rPr lang="ja-JP" altLang="en-US" sz="1500" dirty="0" smtClean="0">
                <a:solidFill>
                  <a:schemeClr val="tx1"/>
                </a:solidFill>
                <a:latin typeface="Meiryo UI" pitchFamily="50" charset="-128"/>
                <a:ea typeface="Meiryo UI" pitchFamily="50" charset="-128"/>
                <a:cs typeface="Meiryo UI" pitchFamily="50" charset="-128"/>
              </a:rPr>
              <a:t>システム運用経費　　　 　 </a:t>
            </a:r>
            <a:r>
              <a:rPr lang="en-US" altLang="ja-JP" sz="1500" dirty="0" smtClean="0">
                <a:solidFill>
                  <a:schemeClr val="tx1"/>
                </a:solidFill>
                <a:latin typeface="Meiryo UI" pitchFamily="50" charset="-128"/>
                <a:ea typeface="Meiryo UI" pitchFamily="50" charset="-128"/>
                <a:cs typeface="Meiryo UI" pitchFamily="50" charset="-128"/>
              </a:rPr>
              <a:t>0.6</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・その他</a:t>
            </a:r>
            <a:r>
              <a:rPr lang="en-US" altLang="ja-JP" sz="1500" dirty="0" smtClean="0">
                <a:solidFill>
                  <a:schemeClr val="tx1"/>
                </a:solidFill>
                <a:latin typeface="Meiryo UI" pitchFamily="50" charset="-128"/>
                <a:ea typeface="Meiryo UI" pitchFamily="50" charset="-128"/>
                <a:cs typeface="Meiryo UI" pitchFamily="50" charset="-128"/>
              </a:rPr>
              <a:t>(195)</a:t>
            </a:r>
            <a:r>
              <a:rPr lang="ja-JP" altLang="en-US" sz="1500" dirty="0" smtClean="0">
                <a:solidFill>
                  <a:schemeClr val="tx1"/>
                </a:solidFill>
                <a:latin typeface="Meiryo UI" pitchFamily="50" charset="-128"/>
                <a:ea typeface="Meiryo UI" pitchFamily="50" charset="-128"/>
                <a:cs typeface="Meiryo UI" pitchFamily="50" charset="-128"/>
              </a:rPr>
              <a:t>システム運用経費　　</a:t>
            </a:r>
            <a:r>
              <a:rPr lang="en-US" altLang="ja-JP" sz="1500" dirty="0" smtClean="0">
                <a:solidFill>
                  <a:schemeClr val="tx1"/>
                </a:solidFill>
                <a:latin typeface="Meiryo UI" pitchFamily="50" charset="-128"/>
                <a:ea typeface="Meiryo UI" pitchFamily="50" charset="-128"/>
                <a:cs typeface="Meiryo UI" pitchFamily="50" charset="-128"/>
              </a:rPr>
              <a:t>0.3</a:t>
            </a:r>
            <a:r>
              <a:rPr lang="ja-JP" altLang="en-US" sz="1500" dirty="0" smtClean="0">
                <a:solidFill>
                  <a:schemeClr val="tx1"/>
                </a:solidFill>
                <a:latin typeface="Meiryo UI" pitchFamily="50" charset="-128"/>
                <a:ea typeface="Meiryo UI" pitchFamily="50" charset="-128"/>
                <a:cs typeface="Meiryo UI" pitchFamily="50" charset="-128"/>
              </a:rPr>
              <a:t>億円　　　　</a:t>
            </a:r>
            <a:endParaRPr lang="en-US" altLang="ja-JP" sz="1500" dirty="0" smtClean="0">
              <a:solidFill>
                <a:schemeClr val="tx1"/>
              </a:solidFill>
              <a:latin typeface="Meiryo UI" pitchFamily="50" charset="-128"/>
              <a:ea typeface="Meiryo UI" pitchFamily="50" charset="-128"/>
              <a:cs typeface="Meiryo UI" pitchFamily="50" charset="-128"/>
            </a:endParaRPr>
          </a:p>
          <a:p>
            <a:endParaRPr lang="en-US" altLang="ja-JP" sz="1500" b="1" dirty="0" smtClean="0">
              <a:solidFill>
                <a:schemeClr val="tx1"/>
              </a:solidFill>
              <a:latin typeface="Meiryo UI" pitchFamily="50" charset="-128"/>
              <a:ea typeface="Meiryo UI" pitchFamily="50" charset="-128"/>
              <a:cs typeface="Meiryo UI" pitchFamily="50" charset="-128"/>
            </a:endParaRPr>
          </a:p>
          <a:p>
            <a:endParaRPr lang="en-US" altLang="ja-JP" sz="1600" b="1" dirty="0" smtClean="0">
              <a:solidFill>
                <a:schemeClr val="tx1"/>
              </a:solidFill>
              <a:latin typeface="Meiryo UI" pitchFamily="50" charset="-128"/>
              <a:ea typeface="Meiryo UI" pitchFamily="50" charset="-128"/>
              <a:cs typeface="Meiryo UI" pitchFamily="50" charset="-128"/>
            </a:endParaRPr>
          </a:p>
          <a:p>
            <a:endParaRPr lang="en-US" altLang="ja-JP" sz="1600" b="1" dirty="0" smtClean="0">
              <a:solidFill>
                <a:schemeClr val="tx1"/>
              </a:solidFill>
              <a:latin typeface="Meiryo UI" pitchFamily="50" charset="-128"/>
              <a:ea typeface="Meiryo UI" pitchFamily="50" charset="-128"/>
              <a:cs typeface="Meiryo UI" pitchFamily="50" charset="-128"/>
            </a:endParaRPr>
          </a:p>
        </p:txBody>
      </p:sp>
      <p:sp>
        <p:nvSpPr>
          <p:cNvPr id="11" name="ホームベース 10"/>
          <p:cNvSpPr/>
          <p:nvPr/>
        </p:nvSpPr>
        <p:spPr>
          <a:xfrm>
            <a:off x="323528" y="2417936"/>
            <a:ext cx="1181156" cy="360602"/>
          </a:xfrm>
          <a:prstGeom prst="homePlate">
            <a:avLst/>
          </a:prstGeom>
          <a:ln w="12700">
            <a:solidFill>
              <a:srgbClr val="FF0000"/>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kumimoji="1" lang="ja-JP" altLang="en-US" b="1" dirty="0" smtClean="0">
                <a:latin typeface="Meiryo UI" pitchFamily="50" charset="-128"/>
                <a:ea typeface="Meiryo UI" pitchFamily="50" charset="-128"/>
                <a:cs typeface="Meiryo UI" pitchFamily="50" charset="-128"/>
              </a:rPr>
              <a:t>内　訳</a:t>
            </a:r>
            <a:endParaRPr kumimoji="1" lang="ja-JP" altLang="en-US" b="1" dirty="0">
              <a:latin typeface="Meiryo UI" pitchFamily="50" charset="-128"/>
              <a:ea typeface="Meiryo UI" pitchFamily="50" charset="-128"/>
              <a:cs typeface="Meiryo UI" pitchFamily="50" charset="-128"/>
            </a:endParaRPr>
          </a:p>
        </p:txBody>
      </p:sp>
      <p:sp>
        <p:nvSpPr>
          <p:cNvPr id="14" name="正方形/長方形 13"/>
          <p:cNvSpPr/>
          <p:nvPr/>
        </p:nvSpPr>
        <p:spPr>
          <a:xfrm>
            <a:off x="0"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2</a:t>
            </a:r>
            <a:r>
              <a:rPr lang="ja-JP" altLang="en-US" sz="2000" b="1" dirty="0" smtClean="0">
                <a:solidFill>
                  <a:prstClr val="black"/>
                </a:solidFill>
                <a:latin typeface="Meiryo UI" pitchFamily="50" charset="-128"/>
                <a:ea typeface="Meiryo UI" pitchFamily="50" charset="-128"/>
                <a:cs typeface="Meiryo UI" pitchFamily="50" charset="-128"/>
              </a:rPr>
              <a:t>　コストの試算</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5" name="正方形/長方形 14"/>
          <p:cNvSpPr/>
          <p:nvPr/>
        </p:nvSpPr>
        <p:spPr>
          <a:xfrm>
            <a:off x="304800" y="1214739"/>
            <a:ext cx="8407399" cy="987173"/>
          </a:xfrm>
          <a:prstGeom prst="rect">
            <a:avLst/>
          </a:prstGeom>
          <a:solidFill>
            <a:schemeClr val="accent6">
              <a:lumMod val="40000"/>
              <a:lumOff val="60000"/>
            </a:schemeClr>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150000"/>
              </a:lnSpc>
            </a:pPr>
            <a:r>
              <a:rPr lang="ja-JP" altLang="en-US" b="1" dirty="0" smtClean="0">
                <a:solidFill>
                  <a:schemeClr val="tx1"/>
                </a:solidFill>
                <a:latin typeface="Meiryo UI" pitchFamily="50" charset="-128"/>
                <a:ea typeface="Meiryo UI" pitchFamily="50" charset="-128"/>
                <a:cs typeface="Meiryo UI" pitchFamily="50" charset="-128"/>
              </a:rPr>
              <a:t>　　　　　　   ①　　イニシャルコスト　　約</a:t>
            </a:r>
            <a:r>
              <a:rPr lang="en-US" altLang="ja-JP" b="1" dirty="0" smtClean="0">
                <a:solidFill>
                  <a:schemeClr val="tx1"/>
                </a:solidFill>
                <a:latin typeface="Meiryo UI" pitchFamily="50" charset="-128"/>
                <a:ea typeface="Meiryo UI" pitchFamily="50" charset="-128"/>
                <a:cs typeface="Meiryo UI" pitchFamily="50" charset="-128"/>
              </a:rPr>
              <a:t>64.7</a:t>
            </a:r>
            <a:r>
              <a:rPr lang="ja-JP" altLang="en-US" b="1" dirty="0" smtClean="0">
                <a:solidFill>
                  <a:schemeClr val="tx1"/>
                </a:solidFill>
                <a:latin typeface="Meiryo UI" pitchFamily="50" charset="-128"/>
                <a:ea typeface="Meiryo UI" pitchFamily="50" charset="-128"/>
                <a:cs typeface="Meiryo UI" pitchFamily="50" charset="-128"/>
              </a:rPr>
              <a:t>億円</a:t>
            </a:r>
            <a:endParaRPr lang="en-US" altLang="ja-JP" b="1" dirty="0" smtClean="0">
              <a:solidFill>
                <a:schemeClr val="tx1"/>
              </a:solidFill>
              <a:latin typeface="Meiryo UI" pitchFamily="50" charset="-128"/>
              <a:ea typeface="Meiryo UI" pitchFamily="50" charset="-128"/>
              <a:cs typeface="Meiryo UI" pitchFamily="50" charset="-128"/>
            </a:endParaRPr>
          </a:p>
          <a:p>
            <a:pPr>
              <a:lnSpc>
                <a:spcPct val="150000"/>
              </a:lnSpc>
            </a:pPr>
            <a:r>
              <a:rPr lang="ja-JP" altLang="en-US" b="1" dirty="0" smtClean="0">
                <a:solidFill>
                  <a:schemeClr val="tx1"/>
                </a:solidFill>
                <a:latin typeface="Meiryo UI" pitchFamily="50" charset="-128"/>
                <a:ea typeface="Meiryo UI" pitchFamily="50" charset="-128"/>
                <a:cs typeface="Meiryo UI" pitchFamily="50" charset="-128"/>
              </a:rPr>
              <a:t>　　　　　　   ②　　ランニングコスト　　約　</a:t>
            </a:r>
            <a:r>
              <a:rPr lang="en-US" altLang="ja-JP" b="1" dirty="0" smtClean="0">
                <a:solidFill>
                  <a:schemeClr val="tx1"/>
                </a:solidFill>
                <a:latin typeface="Meiryo UI" pitchFamily="50" charset="-128"/>
                <a:ea typeface="Meiryo UI" pitchFamily="50" charset="-128"/>
                <a:cs typeface="Meiryo UI" pitchFamily="50" charset="-128"/>
              </a:rPr>
              <a:t>0.9</a:t>
            </a:r>
            <a:r>
              <a:rPr lang="ja-JP" altLang="en-US" b="1" dirty="0" smtClean="0">
                <a:solidFill>
                  <a:schemeClr val="tx1"/>
                </a:solidFill>
                <a:latin typeface="Meiryo UI" pitchFamily="50" charset="-128"/>
                <a:ea typeface="Meiryo UI" pitchFamily="50" charset="-128"/>
                <a:cs typeface="Meiryo UI" pitchFamily="50" charset="-128"/>
              </a:rPr>
              <a:t>億円</a:t>
            </a:r>
            <a:endParaRPr lang="en-US" altLang="ja-JP" b="1" dirty="0" smtClean="0">
              <a:solidFill>
                <a:schemeClr val="tx1"/>
              </a:solidFill>
              <a:latin typeface="Meiryo UI" pitchFamily="50" charset="-128"/>
              <a:ea typeface="Meiryo UI" pitchFamily="50" charset="-128"/>
              <a:cs typeface="Meiryo UI" pitchFamily="50" charset="-128"/>
            </a:endParaRPr>
          </a:p>
        </p:txBody>
      </p:sp>
      <p:sp>
        <p:nvSpPr>
          <p:cNvPr id="16" name="二等辺三角形 15"/>
          <p:cNvSpPr/>
          <p:nvPr/>
        </p:nvSpPr>
        <p:spPr>
          <a:xfrm rot="10800000">
            <a:off x="2519772" y="2417936"/>
            <a:ext cx="4104456" cy="283223"/>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テキスト ボックス 8"/>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（１）総合区設置に伴うコスト（総括）</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17"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コスト</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3" name="テキスト ボックス 1"/>
          <p:cNvSpPr txBox="1"/>
          <p:nvPr/>
        </p:nvSpPr>
        <p:spPr>
          <a:xfrm>
            <a:off x="4149179" y="615171"/>
            <a:ext cx="4553387" cy="492443"/>
          </a:xfrm>
          <a:prstGeom prst="rect">
            <a:avLst/>
          </a:prstGeom>
          <a:noFill/>
          <a:ln w="25400">
            <a:solidFill>
              <a:schemeClr val="tx1"/>
            </a:solidFill>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en-US" altLang="ja-JP" sz="1400" b="1" dirty="0" smtClean="0">
                <a:latin typeface="+mn-ea"/>
              </a:rPr>
              <a:t>※</a:t>
            </a:r>
            <a:r>
              <a:rPr lang="ja-JP" altLang="en-US" sz="1400" b="1" dirty="0" smtClean="0">
                <a:latin typeface="+mn-ea"/>
              </a:rPr>
              <a:t>金額は、今後の精査により変動</a:t>
            </a:r>
            <a:endParaRPr lang="en-US" altLang="ja-JP" sz="1400" b="1" dirty="0" smtClean="0">
              <a:latin typeface="+mn-ea"/>
            </a:endParaRPr>
          </a:p>
          <a:p>
            <a:r>
              <a:rPr lang="ja-JP" altLang="en-US" sz="1200" dirty="0">
                <a:latin typeface="+mn-ea"/>
              </a:rPr>
              <a:t>（今回のコストは、素案作成時点における前提条件に基づき試算</a:t>
            </a:r>
            <a:r>
              <a:rPr lang="ja-JP" altLang="en-US" sz="1200" dirty="0" smtClean="0">
                <a:latin typeface="+mn-ea"/>
              </a:rPr>
              <a:t>）</a:t>
            </a:r>
            <a:endParaRPr lang="ja-JP" altLang="en-US" sz="1400" b="1" dirty="0">
              <a:latin typeface="+mn-ea"/>
            </a:endParaRPr>
          </a:p>
        </p:txBody>
      </p:sp>
    </p:spTree>
    <p:extLst>
      <p:ext uri="{BB962C8B-B14F-4D97-AF65-F5344CB8AC3E}">
        <p14:creationId xmlns="" xmlns:p14="http://schemas.microsoft.com/office/powerpoint/2010/main" val="4213076077"/>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4649" y="910361"/>
            <a:ext cx="4176464"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itchFamily="50" charset="-128"/>
                <a:ea typeface="Meiryo UI" pitchFamily="50" charset="-128"/>
                <a:cs typeface="Meiryo UI" pitchFamily="50" charset="-128"/>
              </a:rPr>
              <a:t>　■　イニシャルコスト　　約</a:t>
            </a:r>
            <a:r>
              <a:rPr lang="en-US" altLang="ja-JP" sz="1600" b="1" dirty="0" smtClean="0">
                <a:solidFill>
                  <a:schemeClr val="tx1"/>
                </a:solidFill>
                <a:latin typeface="Meiryo UI" pitchFamily="50" charset="-128"/>
                <a:ea typeface="Meiryo UI" pitchFamily="50" charset="-128"/>
                <a:cs typeface="Meiryo UI" pitchFamily="50" charset="-128"/>
              </a:rPr>
              <a:t>64.7</a:t>
            </a:r>
            <a:r>
              <a:rPr lang="ja-JP" altLang="en-US" sz="1600" b="1" dirty="0" smtClean="0">
                <a:solidFill>
                  <a:schemeClr val="tx1"/>
                </a:solidFill>
                <a:latin typeface="Meiryo UI" pitchFamily="50" charset="-128"/>
                <a:ea typeface="Meiryo UI" pitchFamily="50" charset="-128"/>
                <a:cs typeface="Meiryo UI" pitchFamily="50" charset="-128"/>
              </a:rPr>
              <a:t>億円</a:t>
            </a:r>
            <a:endParaRPr lang="en-US" altLang="ja-JP" sz="1600" b="1" dirty="0" smtClean="0">
              <a:solidFill>
                <a:schemeClr val="tx1"/>
              </a:solidFill>
              <a:latin typeface="Meiryo UI" pitchFamily="50" charset="-128"/>
              <a:ea typeface="Meiryo UI" pitchFamily="50" charset="-128"/>
              <a:cs typeface="Meiryo UI" pitchFamily="50" charset="-128"/>
            </a:endParaRPr>
          </a:p>
        </p:txBody>
      </p:sp>
      <p:graphicFrame>
        <p:nvGraphicFramePr>
          <p:cNvPr id="6" name="Group 20"/>
          <p:cNvGraphicFramePr>
            <a:graphicFrameLocks noGrp="1"/>
          </p:cNvGraphicFramePr>
          <p:nvPr>
            <p:extLst>
              <p:ext uri="{D42A27DB-BD31-4B8C-83A1-F6EECF244321}">
                <p14:modId xmlns="" xmlns:p14="http://schemas.microsoft.com/office/powerpoint/2010/main" val="3816730265"/>
              </p:ext>
            </p:extLst>
          </p:nvPr>
        </p:nvGraphicFramePr>
        <p:xfrm>
          <a:off x="162609" y="1484786"/>
          <a:ext cx="8821737" cy="5146609"/>
        </p:xfrm>
        <a:graphic>
          <a:graphicData uri="http://schemas.openxmlformats.org/drawingml/2006/table">
            <a:tbl>
              <a:tblPr/>
              <a:tblGrid>
                <a:gridCol w="360362"/>
                <a:gridCol w="1693863"/>
                <a:gridCol w="6767512"/>
              </a:tblGrid>
              <a:tr h="349240">
                <a:tc gridSpan="2">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項　　　目　　</a:t>
                      </a:r>
                    </a:p>
                  </a:txBody>
                  <a:tcPr marL="91439" marR="91439" marT="45689" marB="4568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c hMerge="1">
                  <a:txBody>
                    <a:bodyPr/>
                    <a:lstStyle/>
                    <a:p>
                      <a:endParaRPr kumimoji="1" lang="ja-JP" altLang="en-US"/>
                    </a:p>
                  </a:txBody>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積　算　根　拠　　</a:t>
                      </a:r>
                      <a:r>
                        <a:rPr kumimoji="1" lang="ja-JP" altLang="en-US" sz="14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　　　　</a:t>
                      </a:r>
                    </a:p>
                  </a:txBody>
                  <a:tcPr marL="91439" marR="91439" marT="45689" marB="4568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r>
              <a:tr h="1160936">
                <a:tc row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1" i="0" u="none" strike="noStrike" cap="none" normalizeH="0" baseline="0" dirty="0" smtClean="0">
                          <a:ln>
                            <a:noFill/>
                          </a:ln>
                          <a:solidFill>
                            <a:srgbClr val="000000"/>
                          </a:solidFill>
                          <a:effectLst/>
                          <a:latin typeface="メイリオ" pitchFamily="50" charset="-128"/>
                          <a:ea typeface="メイリオ" pitchFamily="50" charset="-128"/>
                          <a:cs typeface="メイリオ" pitchFamily="50" charset="-128"/>
                        </a:rPr>
                        <a:t>イニシャルコスト</a:t>
                      </a:r>
                    </a:p>
                  </a:txBody>
                  <a:tcPr marL="91439" marR="91439" marT="45689" marB="45689"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FF99"/>
                    </a:solid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庁舎改修経費</a:t>
                      </a:r>
                      <a:endParaRPr kumimoji="1" lang="en-US" altLang="ja-JP"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txBody>
                  <a:tcPr marL="91439" marR="91439" marT="45689" marB="4568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HGｺﾞｼｯｸM" pitchFamily="49" charset="-128"/>
                          <a:ea typeface="HGｺﾞｼｯｸM" pitchFamily="49" charset="-128"/>
                          <a:cs typeface="Meiryo UI" pitchFamily="50" charset="-128"/>
                        </a:rPr>
                        <a:t>◆総合区庁舎等改修　</a:t>
                      </a:r>
                      <a:r>
                        <a:rPr kumimoji="1" lang="ja-JP" altLang="en-US" sz="1600" b="1"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a:t>
                      </a:r>
                      <a:r>
                        <a:rPr kumimoji="1" lang="ja-JP" altLang="en-US" sz="16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600" b="1" i="0" u="sng" strike="noStrike" kern="1200" cap="none" spc="0" normalizeH="0" baseline="0" noProof="0" dirty="0" smtClean="0">
                          <a:ln>
                            <a:noFill/>
                          </a:ln>
                          <a:solidFill>
                            <a:schemeClr val="tx1"/>
                          </a:solidFill>
                          <a:effectLst/>
                          <a:uLnTx/>
                          <a:uFillTx/>
                          <a:latin typeface="Meiryo UI" pitchFamily="50" charset="-128"/>
                          <a:ea typeface="Meiryo UI" pitchFamily="50" charset="-128"/>
                          <a:cs typeface="Meiryo UI" pitchFamily="50" charset="-128"/>
                        </a:rPr>
                        <a:t>7.5</a:t>
                      </a:r>
                      <a:r>
                        <a:rPr kumimoji="1" lang="ja-JP" altLang="en-US" sz="1600" b="1" i="0" u="sng"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億円</a:t>
                      </a:r>
                      <a:endParaRPr kumimoji="1" lang="en-US" altLang="ja-JP" sz="1600" b="1" i="0" u="sng"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○総合区庁舎改修費＝</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6.8</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億円　  </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８カ所</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○その他事務所改修費＝</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0.7</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億円  </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１カ所</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（平成</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28</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年及び</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29</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年の本庁舎執務室改修工事の工事実績平均単価により試算）　 </a:t>
                      </a:r>
                      <a:r>
                        <a:rPr kumimoji="1" lang="ja-JP" altLang="en-US" sz="16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a:t>
                      </a:r>
                      <a:endParaRPr kumimoji="1" lang="en-US" altLang="ja-JP" sz="1600" b="1" i="0" u="sng"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txBody>
                  <a:tcPr marL="91439" marR="91439" marT="45689" marB="4568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06113">
                <a:tc vMerge="1">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400" b="0" i="0" u="none" strike="noStrike" cap="none" normalizeH="0" baseline="0" dirty="0" smtClean="0">
                        <a:ln>
                          <a:noFill/>
                        </a:ln>
                        <a:solidFill>
                          <a:srgbClr val="000000"/>
                        </a:solidFill>
                        <a:effectLst/>
                        <a:latin typeface="HGS創英角ｺﾞｼｯｸUB" pitchFamily="50" charset="-128"/>
                        <a:ea typeface="HGS創英角ｺﾞｼｯｸUB" pitchFamily="50" charset="-128"/>
                        <a:cs typeface="Meiryo UI" pitchFamily="50" charset="-128"/>
                      </a:endParaRPr>
                    </a:p>
                  </a:txBody>
                  <a:tcPr marL="91439" marR="91439" marT="45689" marB="45689"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FF99"/>
                    </a:solid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システム改修</a:t>
                      </a:r>
                      <a:endParaRPr kumimoji="1" lang="en-US" altLang="ja-JP"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経費</a:t>
                      </a:r>
                    </a:p>
                  </a:txBody>
                  <a:tcPr marL="91439" marR="91439" marT="45686" marB="4568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66700" indent="-266700"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266700" marR="0" lvl="0" indent="-26670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◆住民情報系基幹システム</a:t>
                      </a:r>
                      <a:endParaRPr kumimoji="1" lang="en-US" altLang="ja-JP" sz="16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endParaRPr>
                    </a:p>
                    <a:p>
                      <a:pPr marL="266700" marR="0" lvl="0" indent="-26670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　</a:t>
                      </a:r>
                      <a:r>
                        <a:rPr kumimoji="1" lang="en-US" altLang="ja-JP" sz="1600" b="0"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住民基本台帳等事務システム、税務事務システムなど</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9</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ja-JP" altLang="en-US" sz="12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  　　　　　　　　 </a:t>
                      </a:r>
                      <a:r>
                        <a:rPr kumimoji="1" lang="en-US" altLang="ja-JP"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44</a:t>
                      </a:r>
                      <a:r>
                        <a:rPr kumimoji="1" lang="ja-JP" altLang="en-US"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　 </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endParaRPr kumimoji="1" lang="ja-JP" altLang="en-US" sz="1600" b="0"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○基幹システム改修経費の見積り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44</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a:t>
                      </a:r>
                      <a:r>
                        <a:rPr kumimoji="1" lang="ja-JP" altLang="en-US" sz="16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その他</a:t>
                      </a:r>
                      <a:r>
                        <a:rPr kumimoji="1" lang="en-US" altLang="ja-JP" sz="16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195</a:t>
                      </a: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システム　　　　　　　　　　　　  　　　　　</a:t>
                      </a:r>
                      <a:r>
                        <a:rPr kumimoji="1" lang="en-US" altLang="ja-JP" sz="1600" b="1" i="0" u="sng" strike="noStrike" kern="1200" cap="none" spc="0" normalizeH="0" baseline="0" noProof="0" dirty="0" smtClean="0">
                          <a:ln>
                            <a:noFill/>
                          </a:ln>
                          <a:solidFill>
                            <a:schemeClr val="tx1"/>
                          </a:solidFill>
                          <a:effectLst/>
                          <a:uLnTx/>
                          <a:uFillTx/>
                          <a:latin typeface="Meiryo UI" pitchFamily="50" charset="-128"/>
                          <a:ea typeface="Meiryo UI" pitchFamily="50" charset="-128"/>
                          <a:cs typeface="Meiryo UI" pitchFamily="50" charset="-128"/>
                        </a:rPr>
                        <a:t>7</a:t>
                      </a:r>
                      <a:r>
                        <a:rPr kumimoji="1" lang="en-US" altLang="ja-JP"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.3</a:t>
                      </a:r>
                      <a:r>
                        <a:rPr kumimoji="1" lang="ja-JP" altLang="en-US" sz="1600" b="1" i="0" u="sng"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億円</a:t>
                      </a:r>
                      <a:endParaRPr kumimoji="1" lang="en-US" altLang="ja-JP"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○平成</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29</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年度予算の経常経費上位</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24</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システムの改修経費の見積り</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(6.6</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0.9 </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7.3</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p>
                    <a:p>
                      <a:pPr marL="266700" marR="0" lvl="0" indent="-26670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（上位</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24</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システムの現行運用経費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(73.3</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195</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システムの現行運用経費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(83.4</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0.9</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endParaRPr kumimoji="1" lang="ja-JP" altLang="en-US" sz="12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txBody>
                  <a:tcPr marL="72000" marR="72000" marT="71991" marB="719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530320">
                <a:tc vMerge="1">
                  <a:txBody>
                    <a:bodyPr/>
                    <a:lstStyle/>
                    <a:p>
                      <a:endParaRPr kumimoji="1" lang="ja-JP" altLang="en-US"/>
                    </a:p>
                  </a:txBody>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その他</a:t>
                      </a:r>
                    </a:p>
                  </a:txBody>
                  <a:tcPr marL="91439" marR="91439" marT="45698" marB="456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◆移転経費　　　</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0.4</a:t>
                      </a:r>
                      <a:r>
                        <a:rPr kumimoji="1" lang="ja-JP" altLang="en-US"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ja-JP" altLang="en-US"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endPar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○一人あたり移転経費（過去実績より）</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@14,771</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円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1,030</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人</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17</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a:t>
                      </a:r>
                      <a:endPar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○パソコン等移設単価（市単価）</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@20,000</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円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1,030</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人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23</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百万円</a:t>
                      </a:r>
                    </a:p>
                  </a:txBody>
                  <a:tcPr marL="91439" marR="91439" marT="45698" marB="456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1" name="正方形/長方形 10"/>
          <p:cNvSpPr/>
          <p:nvPr/>
        </p:nvSpPr>
        <p:spPr>
          <a:xfrm>
            <a:off x="-14649"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3</a:t>
            </a:r>
            <a:r>
              <a:rPr lang="ja-JP" altLang="en-US" sz="2000" b="1" dirty="0" smtClean="0">
                <a:solidFill>
                  <a:prstClr val="black"/>
                </a:solidFill>
                <a:latin typeface="Meiryo UI" pitchFamily="50" charset="-128"/>
                <a:ea typeface="Meiryo UI" pitchFamily="50" charset="-128"/>
                <a:cs typeface="Meiryo UI" pitchFamily="50" charset="-128"/>
              </a:rPr>
              <a:t>　積算内訳</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7" name="テキスト ボックス 6"/>
          <p:cNvSpPr txBox="1"/>
          <p:nvPr/>
        </p:nvSpPr>
        <p:spPr>
          <a:xfrm>
            <a:off x="-121196" y="528149"/>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（１）積算内訳（イニシャルコスト）</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12"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コスト</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61735517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Group 20"/>
          <p:cNvGraphicFramePr>
            <a:graphicFrameLocks noGrp="1"/>
          </p:cNvGraphicFramePr>
          <p:nvPr>
            <p:extLst>
              <p:ext uri="{D42A27DB-BD31-4B8C-83A1-F6EECF244321}">
                <p14:modId xmlns="" xmlns:p14="http://schemas.microsoft.com/office/powerpoint/2010/main" val="289191545"/>
              </p:ext>
            </p:extLst>
          </p:nvPr>
        </p:nvGraphicFramePr>
        <p:xfrm>
          <a:off x="174168" y="669033"/>
          <a:ext cx="8821737" cy="5644154"/>
        </p:xfrm>
        <a:graphic>
          <a:graphicData uri="http://schemas.openxmlformats.org/drawingml/2006/table">
            <a:tbl>
              <a:tblPr/>
              <a:tblGrid>
                <a:gridCol w="365384"/>
                <a:gridCol w="1688841"/>
                <a:gridCol w="6767512"/>
              </a:tblGrid>
              <a:tr h="354319">
                <a:tc gridSpan="2">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項　　　目　</a:t>
                      </a:r>
                      <a:r>
                        <a:rPr kumimoji="1" lang="ja-JP" altLang="en-US" sz="14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　</a:t>
                      </a:r>
                    </a:p>
                  </a:txBody>
                  <a:tcPr marL="91439" marR="91439" marT="45691" marB="456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c hMerge="1">
                  <a:txBody>
                    <a:bodyPr/>
                    <a:lstStyle/>
                    <a:p>
                      <a:endParaRPr kumimoji="1" lang="ja-JP" altLang="en-US"/>
                    </a:p>
                  </a:txBody>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積　算　根　拠　　</a:t>
                      </a:r>
                      <a:r>
                        <a:rPr kumimoji="1" lang="ja-JP" altLang="en-US" sz="14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　　　　</a:t>
                      </a:r>
                    </a:p>
                  </a:txBody>
                  <a:tcPr marL="91439" marR="91439" marT="45691" marB="456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r>
              <a:tr h="5289835">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1" i="0" u="none" strike="noStrike" cap="none" normalizeH="0" baseline="0" dirty="0" smtClean="0">
                          <a:ln>
                            <a:noFill/>
                          </a:ln>
                          <a:solidFill>
                            <a:srgbClr val="000000"/>
                          </a:solidFill>
                          <a:effectLst/>
                          <a:latin typeface="メイリオ" pitchFamily="50" charset="-128"/>
                          <a:ea typeface="メイリオ" pitchFamily="50" charset="-128"/>
                          <a:cs typeface="メイリオ" pitchFamily="50" charset="-128"/>
                        </a:rPr>
                        <a:t>イニシャルコスト</a:t>
                      </a:r>
                    </a:p>
                  </a:txBody>
                  <a:tcPr marL="91439" marR="91439" marT="45691" marB="45691"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FF99"/>
                    </a:solid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その他</a:t>
                      </a:r>
                    </a:p>
                  </a:txBody>
                  <a:tcPr marL="91439" marR="91439" marT="45691" marB="456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◆街区表示取替経費　</a:t>
                      </a: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4.2</a:t>
                      </a:r>
                      <a:r>
                        <a:rPr kumimoji="1" lang="ja-JP" altLang="en-US"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億円</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endParaRPr kumimoji="1" lang="ja-JP" altLang="en-US" sz="1600" b="0"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○街区表示板張替え</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表示板作成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@1,924</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円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24</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区設置枚数：</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100,528</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枚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213</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張替え費用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@5,893</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円</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×25,132</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街区</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163</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○町名街区案内板取替え</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全</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580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基　案内板作成・取替え一式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48</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endPar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◆標識変更経費</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0.2</a:t>
                      </a:r>
                      <a:r>
                        <a:rPr kumimoji="1" lang="ja-JP" altLang="en-US"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億円</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○著名地点標識取替え（材料費・施工費等）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@150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千円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29</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枚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５百万円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○道路案内標識取替え（材料費・施工費等）  </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@190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千円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46</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枚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　      　　　　　　　　　　　　　　　　　　　　　　　　　　　　　　　　　　　　　　　　　　　　　　　　　　　　　　　　　　　　</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1" lang="en-US" altLang="ja-JP"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◆広報関係経費</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0.7</a:t>
                      </a:r>
                      <a:r>
                        <a:rPr kumimoji="1" lang="ja-JP" altLang="en-US"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億円</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○広報誌　印刷費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28</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○広報誌　配布経費</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25.7</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円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164</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万件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46</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endParaRPr kumimoji="1" lang="ja-JP" altLang="en-US" sz="1600" b="0"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◆公印等経費</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0.4</a:t>
                      </a:r>
                      <a:r>
                        <a:rPr kumimoji="1" lang="ja-JP" altLang="en-US"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億円</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○公印、各種消耗品等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35</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　</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公印</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8</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百万円、各種消耗品（ゴム印等）</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27</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a:t>
                      </a: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endPar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txBody>
                  <a:tcPr marL="91439" marR="91439" marT="45691" marB="456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9" name="正方形/長方形 8"/>
          <p:cNvSpPr/>
          <p:nvPr/>
        </p:nvSpPr>
        <p:spPr>
          <a:xfrm>
            <a:off x="0" y="761504"/>
            <a:ext cx="4176464"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600" b="1" dirty="0" smtClean="0">
              <a:solidFill>
                <a:schemeClr val="tx1"/>
              </a:solidFill>
              <a:latin typeface="Meiryo UI" pitchFamily="50" charset="-128"/>
              <a:ea typeface="Meiryo UI" pitchFamily="50" charset="-128"/>
              <a:cs typeface="Meiryo UI" pitchFamily="50" charset="-128"/>
            </a:endParaRPr>
          </a:p>
        </p:txBody>
      </p:sp>
      <p:sp>
        <p:nvSpPr>
          <p:cNvPr id="12" name="テキスト ボックス 11"/>
          <p:cNvSpPr txBox="1"/>
          <p:nvPr/>
        </p:nvSpPr>
        <p:spPr>
          <a:xfrm>
            <a:off x="-121197" y="284311"/>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（１）積算内訳（イニシャルコスト）</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13"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コスト</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962649208"/>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roup 20"/>
          <p:cNvGraphicFramePr>
            <a:graphicFrameLocks noGrp="1"/>
          </p:cNvGraphicFramePr>
          <p:nvPr>
            <p:extLst>
              <p:ext uri="{D42A27DB-BD31-4B8C-83A1-F6EECF244321}">
                <p14:modId xmlns="" xmlns:p14="http://schemas.microsoft.com/office/powerpoint/2010/main" val="1639922233"/>
              </p:ext>
            </p:extLst>
          </p:nvPr>
        </p:nvGraphicFramePr>
        <p:xfrm>
          <a:off x="190500" y="1427852"/>
          <a:ext cx="8822874" cy="3446105"/>
        </p:xfrm>
        <a:graphic>
          <a:graphicData uri="http://schemas.openxmlformats.org/drawingml/2006/table">
            <a:tbl>
              <a:tblPr/>
              <a:tblGrid>
                <a:gridCol w="306605"/>
                <a:gridCol w="1756354"/>
                <a:gridCol w="6759915"/>
              </a:tblGrid>
              <a:tr h="431865">
                <a:tc gridSpan="2">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項　　　目　　</a:t>
                      </a:r>
                    </a:p>
                  </a:txBody>
                  <a:tcPr marL="91439" marR="91439" marT="45681" marB="4568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c hMerge="1">
                  <a:txBody>
                    <a:bodyPr/>
                    <a:lstStyle/>
                    <a:p>
                      <a:endParaRPr kumimoji="1" lang="ja-JP" altLang="en-US"/>
                    </a:p>
                  </a:txBody>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積　算　根　拠　　　　</a:t>
                      </a:r>
                    </a:p>
                  </a:txBody>
                  <a:tcPr marL="91439" marR="91439" marT="45681" marB="4568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r>
              <a:tr h="249643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1" i="0" u="none" strike="noStrike" cap="none" normalizeH="0" baseline="0" dirty="0" smtClean="0">
                          <a:ln>
                            <a:noFill/>
                          </a:ln>
                          <a:solidFill>
                            <a:srgbClr val="000000"/>
                          </a:solidFill>
                          <a:effectLst/>
                          <a:latin typeface="メイリオ" pitchFamily="50" charset="-128"/>
                          <a:ea typeface="メイリオ" pitchFamily="50" charset="-128"/>
                          <a:cs typeface="メイリオ" pitchFamily="50" charset="-128"/>
                        </a:rPr>
                        <a:t>ランニングコスト</a:t>
                      </a:r>
                    </a:p>
                  </a:txBody>
                  <a:tcPr marL="91439" marR="91439" marT="45681" marB="45681"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システム運用経費</a:t>
                      </a:r>
                    </a:p>
                  </a:txBody>
                  <a:tcPr marL="91439" marR="91439" marT="45680" marB="4568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l" defTabSz="914400" rtl="0" eaLnBrk="0" fontAlgn="base" latinLnBrk="0" hangingPunct="0">
                        <a:lnSpc>
                          <a:spcPct val="100000"/>
                        </a:lnSpc>
                        <a:spcBef>
                          <a:spcPct val="20000"/>
                        </a:spcBef>
                        <a:spcAft>
                          <a:spcPct val="0"/>
                        </a:spcAft>
                        <a:buClrTx/>
                        <a:buSzTx/>
                        <a:buFont typeface="Arial" charset="0"/>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◆住民情報系基幹システム（増加分）</a:t>
                      </a:r>
                      <a:endParaRPr kumimoji="1" lang="en-US" altLang="ja-JP"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endParaRPr>
                    </a:p>
                    <a:p>
                      <a:pPr marL="0" marR="0" lvl="0" indent="0" algn="l" defTabSz="914400" rtl="0" eaLnBrk="0" fontAlgn="base" latinLnBrk="0" hangingPunct="0">
                        <a:lnSpc>
                          <a:spcPct val="100000"/>
                        </a:lnSpc>
                        <a:spcBef>
                          <a:spcPct val="20000"/>
                        </a:spcBef>
                        <a:spcAft>
                          <a:spcPct val="0"/>
                        </a:spcAft>
                        <a:buClrTx/>
                        <a:buSzTx/>
                        <a:buFont typeface="Arial" charset="0"/>
                        <a:buNone/>
                        <a:tabLst/>
                      </a:pPr>
                      <a:r>
                        <a:rPr kumimoji="1" lang="ja-JP" altLang="en-US" sz="1200" b="0"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　　</a:t>
                      </a:r>
                      <a:r>
                        <a:rPr kumimoji="1" lang="en-US" altLang="ja-JP" sz="1200" b="0"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住民基本台帳等事務システム、税務事務システムなど</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9</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ja-JP" altLang="en-US" sz="12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　</a:t>
                      </a:r>
                      <a:endParaRPr kumimoji="1" lang="en-US" altLang="ja-JP"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endParaRPr>
                    </a:p>
                    <a:p>
                      <a:pPr marL="0" marR="0" lvl="0" indent="0" algn="l" defTabSz="914400" rtl="0" eaLnBrk="0" fontAlgn="base" latinLnBrk="0" hangingPunct="0">
                        <a:lnSpc>
                          <a:spcPct val="100000"/>
                        </a:lnSpc>
                        <a:spcBef>
                          <a:spcPct val="20000"/>
                        </a:spcBef>
                        <a:spcAft>
                          <a:spcPct val="0"/>
                        </a:spcAft>
                        <a:buClrTx/>
                        <a:buSzTx/>
                        <a:buFont typeface="Arial" charset="0"/>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　　　　　　　　　　　　　　　　　　　　　　</a:t>
                      </a:r>
                      <a:r>
                        <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0.6</a:t>
                      </a:r>
                      <a:r>
                        <a:rPr kumimoji="1" lang="ja-JP" altLang="en-US"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ja-JP" altLang="en-US" sz="18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8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800" b="0"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8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endParaRPr kumimoji="1" lang="ja-JP" altLang="en-US" sz="1800" b="0"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○システム改修後運用経費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(42.6</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－現行運用経費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(42</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0.6</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◆その他</a:t>
                      </a:r>
                      <a:r>
                        <a:rPr kumimoji="1" lang="en-US" altLang="ja-JP"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195</a:t>
                      </a: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システム（増加分） 　　　　　    </a:t>
                      </a:r>
                      <a:r>
                        <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0.3</a:t>
                      </a:r>
                      <a:r>
                        <a:rPr kumimoji="1" lang="ja-JP" altLang="en-US"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ja-JP" altLang="en-US" sz="18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endParaRPr kumimoji="1" lang="en-US" altLang="ja-JP"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○平成</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29</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年度予算の経常経費上位</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24</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システム運用経費増加分（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0.3</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0.9  </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0.3</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（上位</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24</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システムの現行運用経費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(73.3</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195</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システムの現行運用経費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(83.4</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0.9</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endParaRPr kumimoji="1" lang="ja-JP" altLang="en-US" sz="18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txBody>
                  <a:tcPr marL="72000" marR="72000" marT="53986" marB="5398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2" name="正方形/長方形 11"/>
          <p:cNvSpPr/>
          <p:nvPr/>
        </p:nvSpPr>
        <p:spPr>
          <a:xfrm>
            <a:off x="-14649"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3</a:t>
            </a:r>
            <a:r>
              <a:rPr lang="ja-JP" altLang="en-US" sz="2000" b="1" dirty="0" smtClean="0">
                <a:solidFill>
                  <a:prstClr val="black"/>
                </a:solidFill>
                <a:latin typeface="Meiryo UI" pitchFamily="50" charset="-128"/>
                <a:ea typeface="Meiryo UI" pitchFamily="50" charset="-128"/>
                <a:cs typeface="Meiryo UI" pitchFamily="50" charset="-128"/>
              </a:rPr>
              <a:t>　積算内訳</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8" name="正方形/長方形 7"/>
          <p:cNvSpPr/>
          <p:nvPr/>
        </p:nvSpPr>
        <p:spPr>
          <a:xfrm>
            <a:off x="0" y="797113"/>
            <a:ext cx="4176464"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itchFamily="50" charset="-128"/>
                <a:ea typeface="Meiryo UI" pitchFamily="50" charset="-128"/>
                <a:cs typeface="Meiryo UI" pitchFamily="50" charset="-128"/>
              </a:rPr>
              <a:t>　■　ランニングコスト　　約</a:t>
            </a:r>
            <a:r>
              <a:rPr lang="en-US" altLang="ja-JP" sz="1600" b="1" dirty="0" smtClean="0">
                <a:solidFill>
                  <a:schemeClr val="tx1"/>
                </a:solidFill>
                <a:latin typeface="Meiryo UI" pitchFamily="50" charset="-128"/>
                <a:ea typeface="Meiryo UI" pitchFamily="50" charset="-128"/>
                <a:cs typeface="Meiryo UI" pitchFamily="50" charset="-128"/>
              </a:rPr>
              <a:t>0.9</a:t>
            </a:r>
            <a:r>
              <a:rPr lang="ja-JP" altLang="en-US" sz="1600" b="1" dirty="0" smtClean="0">
                <a:solidFill>
                  <a:schemeClr val="tx1"/>
                </a:solidFill>
                <a:latin typeface="Meiryo UI" pitchFamily="50" charset="-128"/>
                <a:ea typeface="Meiryo UI" pitchFamily="50" charset="-128"/>
                <a:cs typeface="Meiryo UI" pitchFamily="50" charset="-128"/>
              </a:rPr>
              <a:t>億円</a:t>
            </a:r>
            <a:endParaRPr lang="en-US" altLang="ja-JP" sz="1600" b="1" dirty="0" smtClean="0">
              <a:solidFill>
                <a:schemeClr val="tx1"/>
              </a:solidFill>
              <a:latin typeface="Meiryo UI" pitchFamily="50" charset="-128"/>
              <a:ea typeface="Meiryo UI" pitchFamily="50" charset="-128"/>
              <a:cs typeface="Meiryo UI" pitchFamily="50" charset="-128"/>
            </a:endParaRPr>
          </a:p>
        </p:txBody>
      </p:sp>
      <p:sp>
        <p:nvSpPr>
          <p:cNvPr id="11" name="テキスト ボックス 10"/>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（２）積算内訳（ランニングコスト）</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コスト</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852306389"/>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16"/>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smtClean="0">
                <a:solidFill>
                  <a:prstClr val="black"/>
                </a:solidFill>
              </a:rPr>
              <a:t>　　　　　　</a:t>
            </a:r>
            <a:r>
              <a:rPr lang="ja-JP" altLang="en-US" sz="4000" dirty="0" smtClean="0">
                <a:solidFill>
                  <a:srgbClr val="FF0000"/>
                </a:solidFill>
              </a:rPr>
              <a:t>　　　　　</a:t>
            </a:r>
            <a:r>
              <a:rPr lang="ja-JP" altLang="en-US" sz="4000" dirty="0" smtClean="0">
                <a:solidFill>
                  <a:prstClr val="black"/>
                </a:solidFill>
              </a:rPr>
              <a:t>　　　　　　　</a:t>
            </a:r>
            <a:endParaRPr lang="en-US" altLang="ja-JP" sz="3600" dirty="0" smtClean="0">
              <a:solidFill>
                <a:prstClr val="black"/>
              </a:solidFill>
            </a:endParaRPr>
          </a:p>
          <a:p>
            <a:pPr>
              <a:defRPr/>
            </a:pPr>
            <a:r>
              <a:rPr lang="ja-JP" altLang="en-US" sz="3600" dirty="0" smtClean="0">
                <a:solidFill>
                  <a:prstClr val="black"/>
                </a:solidFill>
              </a:rPr>
              <a:t>８　　設置の</a:t>
            </a:r>
            <a:r>
              <a:rPr lang="ja-JP" altLang="en-US" sz="3600" dirty="0">
                <a:solidFill>
                  <a:prstClr val="black"/>
                </a:solidFill>
              </a:rPr>
              <a:t>日</a:t>
            </a:r>
            <a:endParaRPr lang="ja-JP" altLang="en-US" sz="2600" dirty="0">
              <a:solidFill>
                <a:prstClr val="black"/>
              </a:solidFill>
              <a:latin typeface="ＭＳ Ｐゴシック"/>
            </a:endParaRPr>
          </a:p>
        </p:txBody>
      </p:sp>
    </p:spTree>
    <p:extLst>
      <p:ext uri="{BB962C8B-B14F-4D97-AF65-F5344CB8AC3E}">
        <p14:creationId xmlns="" xmlns:p14="http://schemas.microsoft.com/office/powerpoint/2010/main" val="23691145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bwMode="auto">
          <a:xfrm>
            <a:off x="552450" y="4149080"/>
            <a:ext cx="7762875" cy="2534546"/>
          </a:xfrm>
          <a:prstGeom prst="roundRect">
            <a:avLst>
              <a:gd name="adj" fmla="val 9432"/>
            </a:avLst>
          </a:prstGeom>
          <a:noFill/>
          <a:ln w="57150" cmpd="dbl">
            <a:solidFill>
              <a:schemeClr val="tx1"/>
            </a:solidFill>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rtlCol="0" anchor="ctr"/>
          <a:lstStyle/>
          <a:p>
            <a:r>
              <a:rPr lang="ja-JP" altLang="en-US" sz="1500" b="1" dirty="0" smtClean="0">
                <a:latin typeface="Meiryo UI" panose="020B0604030504040204" pitchFamily="50" charset="-128"/>
                <a:ea typeface="Meiryo UI" panose="020B0604030504040204" pitchFamily="50" charset="-128"/>
                <a:cs typeface="Meiryo UI" panose="020B0604030504040204" pitchFamily="50" charset="-128"/>
              </a:rPr>
              <a:t>地方自治法</a:t>
            </a:r>
            <a:endParaRPr lang="en-US" altLang="ja-JP" sz="1500" b="1"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8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第四条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地方公共団体は、その事務所の位置を定め又はこれを変更しようとするときは、条例でこれを定め</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なければならない </a:t>
            </a:r>
          </a:p>
          <a:p>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２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前項の事務所の位置を定め又はこれを変更するに当つては、住民の利用に最も便利であるように、</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交通の事情、他の官公署との関係等について適当な考慮を払わなければならない</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地方自治法において、総合区の事務所の位置は、第４条第</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項を準用し、住民の利便性を十分に</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考慮すべきこととされている</a:t>
            </a: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12"/>
          <p:cNvSpPr/>
          <p:nvPr/>
        </p:nvSpPr>
        <p:spPr>
          <a:xfrm>
            <a:off x="0" y="15129"/>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a:solidFill>
                  <a:prstClr val="black"/>
                </a:solidFill>
                <a:latin typeface="Meiryo UI" pitchFamily="50" charset="-128"/>
                <a:ea typeface="Meiryo UI" pitchFamily="50" charset="-128"/>
                <a:cs typeface="Meiryo UI" pitchFamily="50" charset="-128"/>
              </a:rPr>
              <a:t>２</a:t>
            </a:r>
            <a:r>
              <a:rPr lang="ja-JP" altLang="en-US" sz="2000" b="1" dirty="0" smtClean="0">
                <a:solidFill>
                  <a:prstClr val="black"/>
                </a:solidFill>
                <a:latin typeface="Meiryo UI" pitchFamily="50" charset="-128"/>
                <a:ea typeface="Meiryo UI" pitchFamily="50" charset="-128"/>
                <a:cs typeface="Meiryo UI" pitchFamily="50" charset="-128"/>
              </a:rPr>
              <a:t>　総合区役所の位置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5" name="正方形/長方形 14"/>
          <p:cNvSpPr/>
          <p:nvPr/>
        </p:nvSpPr>
        <p:spPr>
          <a:xfrm>
            <a:off x="533400" y="1289542"/>
            <a:ext cx="7781926" cy="263912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現在の区役所庁舎から、総合区の主たる事務所（総合区役所）の位置を選定</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600" dirty="0">
                <a:solidFill>
                  <a:schemeClr val="tx1"/>
                </a:solidFill>
                <a:latin typeface="Meiryo UI" pitchFamily="50" charset="-128"/>
                <a:ea typeface="Meiryo UI" pitchFamily="50" charset="-128"/>
                <a:cs typeface="Meiryo UI" pitchFamily="50" charset="-128"/>
              </a:rPr>
              <a:t>　選定に際しては、地方自治法の</a:t>
            </a:r>
            <a:r>
              <a:rPr lang="ja-JP" altLang="en-US" sz="1600" dirty="0" smtClean="0">
                <a:solidFill>
                  <a:schemeClr val="tx1"/>
                </a:solidFill>
                <a:latin typeface="Meiryo UI" pitchFamily="50" charset="-128"/>
                <a:ea typeface="Meiryo UI" pitchFamily="50" charset="-128"/>
                <a:cs typeface="Meiryo UI" pitchFamily="50" charset="-128"/>
              </a:rPr>
              <a:t>規定に基づき、</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600"/>
              </a:lnSpc>
              <a:spcBef>
                <a:spcPct val="0"/>
              </a:spcBef>
              <a:spcAft>
                <a:spcPct val="0"/>
              </a:spcAft>
            </a:pPr>
            <a:r>
              <a:rPr lang="ja-JP" altLang="en-US" sz="1600" dirty="0">
                <a:solidFill>
                  <a:schemeClr val="tx1"/>
                </a:solidFill>
                <a:latin typeface="Meiryo UI" pitchFamily="50" charset="-128"/>
                <a:ea typeface="Meiryo UI" pitchFamily="50" charset="-128"/>
                <a:cs typeface="Meiryo UI" pitchFamily="50" charset="-128"/>
              </a:rPr>
              <a:t>　</a:t>
            </a:r>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600" dirty="0">
                <a:solidFill>
                  <a:schemeClr val="tx1"/>
                </a:solidFill>
                <a:latin typeface="Meiryo UI" pitchFamily="50" charset="-128"/>
                <a:ea typeface="Meiryo UI" pitchFamily="50" charset="-128"/>
                <a:cs typeface="Meiryo UI" pitchFamily="50" charset="-128"/>
              </a:rPr>
              <a:t>　</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r>
              <a:rPr lang="ja-JP" altLang="en-US" sz="1600" dirty="0">
                <a:solidFill>
                  <a:schemeClr val="tx1"/>
                </a:solidFill>
                <a:latin typeface="Meiryo UI" pitchFamily="50" charset="-128"/>
                <a:ea typeface="Meiryo UI" pitchFamily="50" charset="-128"/>
                <a:cs typeface="Meiryo UI" pitchFamily="50" charset="-128"/>
              </a:rPr>
              <a:t>　</a:t>
            </a:r>
            <a:r>
              <a:rPr lang="ja-JP" altLang="en-US" sz="1600" dirty="0" smtClean="0">
                <a:solidFill>
                  <a:schemeClr val="tx1"/>
                </a:solidFill>
                <a:latin typeface="Meiryo UI" pitchFamily="50" charset="-128"/>
                <a:ea typeface="Meiryo UI" pitchFamily="50" charset="-128"/>
                <a:cs typeface="Meiryo UI" pitchFamily="50" charset="-128"/>
              </a:rPr>
              <a:t>　　</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を</a:t>
            </a:r>
            <a:r>
              <a:rPr lang="ja-JP" altLang="en-US" sz="1600" dirty="0">
                <a:solidFill>
                  <a:schemeClr val="tx1"/>
                </a:solidFill>
                <a:latin typeface="Meiryo UI" pitchFamily="50" charset="-128"/>
                <a:ea typeface="Meiryo UI" pitchFamily="50" charset="-128"/>
                <a:cs typeface="Meiryo UI" pitchFamily="50" charset="-128"/>
              </a:rPr>
              <a:t>考慮すべき条件として点数化し</a:t>
            </a:r>
            <a:r>
              <a:rPr lang="ja-JP" altLang="en-US" sz="1600" dirty="0" smtClean="0">
                <a:solidFill>
                  <a:schemeClr val="tx1"/>
                </a:solidFill>
                <a:latin typeface="Meiryo UI" pitchFamily="50" charset="-128"/>
                <a:ea typeface="Meiryo UI" pitchFamily="50" charset="-128"/>
                <a:cs typeface="Meiryo UI" pitchFamily="50" charset="-128"/>
              </a:rPr>
              <a:t>、</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600" dirty="0">
                <a:solidFill>
                  <a:schemeClr val="tx1"/>
                </a:solidFill>
                <a:latin typeface="Meiryo UI" pitchFamily="50" charset="-128"/>
                <a:ea typeface="Meiryo UI" pitchFamily="50" charset="-128"/>
                <a:cs typeface="Meiryo UI" pitchFamily="50" charset="-128"/>
              </a:rPr>
              <a:t>点数</a:t>
            </a:r>
            <a:r>
              <a:rPr lang="ja-JP" altLang="en-US" sz="1600" dirty="0" smtClean="0">
                <a:solidFill>
                  <a:schemeClr val="tx1"/>
                </a:solidFill>
                <a:latin typeface="Meiryo UI" pitchFamily="50" charset="-128"/>
                <a:ea typeface="Meiryo UI" pitchFamily="50" charset="-128"/>
                <a:cs typeface="Meiryo UI" pitchFamily="50" charset="-128"/>
              </a:rPr>
              <a:t>の多い区</a:t>
            </a:r>
            <a:r>
              <a:rPr lang="ja-JP" altLang="en-US" sz="1600" dirty="0">
                <a:solidFill>
                  <a:schemeClr val="tx1"/>
                </a:solidFill>
                <a:latin typeface="Meiryo UI" pitchFamily="50" charset="-128"/>
                <a:ea typeface="Meiryo UI" pitchFamily="50" charset="-128"/>
                <a:cs typeface="Meiryo UI" pitchFamily="50" charset="-128"/>
              </a:rPr>
              <a:t>役所庁舎を優先しつつ</a:t>
            </a:r>
            <a:r>
              <a:rPr lang="ja-JP" altLang="en-US" sz="1600" dirty="0" smtClean="0">
                <a:solidFill>
                  <a:schemeClr val="tx1"/>
                </a:solidFill>
                <a:latin typeface="Meiryo UI" pitchFamily="50" charset="-128"/>
                <a:ea typeface="Meiryo UI" pitchFamily="50" charset="-128"/>
                <a:cs typeface="Meiryo UI" pitchFamily="50" charset="-128"/>
              </a:rPr>
              <a:t>、庁舎</a:t>
            </a:r>
            <a:r>
              <a:rPr lang="ja-JP" altLang="en-US" sz="1600" dirty="0">
                <a:solidFill>
                  <a:schemeClr val="tx1"/>
                </a:solidFill>
                <a:latin typeface="Meiryo UI" pitchFamily="50" charset="-128"/>
                <a:ea typeface="Meiryo UI" pitchFamily="50" charset="-128"/>
                <a:cs typeface="Meiryo UI" pitchFamily="50" charset="-128"/>
              </a:rPr>
              <a:t>の面積も勘案して</a:t>
            </a:r>
            <a:r>
              <a:rPr lang="ja-JP" altLang="en-US" sz="1600" dirty="0" smtClean="0">
                <a:solidFill>
                  <a:schemeClr val="tx1"/>
                </a:solidFill>
                <a:latin typeface="Meiryo UI" pitchFamily="50" charset="-128"/>
                <a:ea typeface="Meiryo UI" pitchFamily="50" charset="-128"/>
                <a:cs typeface="Meiryo UI" pitchFamily="50" charset="-128"/>
              </a:rPr>
              <a:t>、総合</a:t>
            </a:r>
            <a:r>
              <a:rPr lang="ja-JP" altLang="en-US" sz="1600" dirty="0">
                <a:solidFill>
                  <a:schemeClr val="tx1"/>
                </a:solidFill>
                <a:latin typeface="Meiryo UI" pitchFamily="50" charset="-128"/>
                <a:ea typeface="Meiryo UI" pitchFamily="50" charset="-128"/>
                <a:cs typeface="Meiryo UI" pitchFamily="50" charset="-128"/>
              </a:rPr>
              <a:t>区役所を</a:t>
            </a:r>
            <a:r>
              <a:rPr lang="ja-JP" altLang="en-US" sz="1600" dirty="0" smtClean="0">
                <a:solidFill>
                  <a:schemeClr val="tx1"/>
                </a:solidFill>
                <a:latin typeface="Meiryo UI" pitchFamily="50" charset="-128"/>
                <a:ea typeface="Meiryo UI" pitchFamily="50" charset="-128"/>
                <a:cs typeface="Meiryo UI" pitchFamily="50" charset="-128"/>
              </a:rPr>
              <a:t>選定</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500"/>
              </a:lnSpc>
              <a:buFont typeface="Wingdings" pitchFamily="2" charset="2"/>
              <a:buChar char="Ø"/>
            </a:pPr>
            <a:endParaRPr lang="en-US" altLang="ja-JP" sz="1600" dirty="0" smtClean="0">
              <a:solidFill>
                <a:schemeClr val="tx1"/>
              </a:solidFill>
              <a:latin typeface="Meiryo UI" pitchFamily="50" charset="-128"/>
              <a:ea typeface="Meiryo UI" pitchFamily="50" charset="-128"/>
              <a:cs typeface="Meiryo UI" pitchFamily="50" charset="-128"/>
            </a:endParaRPr>
          </a:p>
        </p:txBody>
      </p:sp>
      <p:sp>
        <p:nvSpPr>
          <p:cNvPr id="7" name="角丸四角形 6"/>
          <p:cNvSpPr/>
          <p:nvPr/>
        </p:nvSpPr>
        <p:spPr>
          <a:xfrm>
            <a:off x="1217293" y="2118727"/>
            <a:ext cx="2668938" cy="1008111"/>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base">
              <a:lnSpc>
                <a:spcPts val="2200"/>
              </a:lnSpc>
              <a:spcBef>
                <a:spcPct val="0"/>
              </a:spcBef>
              <a:spcAft>
                <a:spcPct val="0"/>
              </a:spcAft>
            </a:pPr>
            <a:r>
              <a:rPr lang="ja-JP" altLang="en-US" b="1" dirty="0" smtClean="0">
                <a:solidFill>
                  <a:schemeClr val="tx1"/>
                </a:solidFill>
                <a:latin typeface="Meiryo UI" pitchFamily="50" charset="-128"/>
                <a:ea typeface="Meiryo UI" pitchFamily="50" charset="-128"/>
                <a:cs typeface="Meiryo UI" pitchFamily="50" charset="-128"/>
              </a:rPr>
              <a:t>　○住民からの近接性</a:t>
            </a:r>
          </a:p>
          <a:p>
            <a:pPr fontAlgn="base">
              <a:lnSpc>
                <a:spcPts val="2200"/>
              </a:lnSpc>
              <a:spcBef>
                <a:spcPct val="0"/>
              </a:spcBef>
              <a:spcAft>
                <a:spcPct val="0"/>
              </a:spcAft>
            </a:pPr>
            <a:r>
              <a:rPr lang="ja-JP" altLang="en-US" b="1" dirty="0" smtClean="0">
                <a:solidFill>
                  <a:schemeClr val="tx1"/>
                </a:solidFill>
                <a:latin typeface="Meiryo UI" pitchFamily="50" charset="-128"/>
                <a:ea typeface="Meiryo UI" pitchFamily="50" charset="-128"/>
                <a:cs typeface="Meiryo UI" pitchFamily="50" charset="-128"/>
              </a:rPr>
              <a:t>　○交通の利便性</a:t>
            </a:r>
          </a:p>
          <a:p>
            <a:pPr fontAlgn="base">
              <a:lnSpc>
                <a:spcPts val="2200"/>
              </a:lnSpc>
              <a:spcBef>
                <a:spcPct val="0"/>
              </a:spcBef>
              <a:spcAft>
                <a:spcPct val="0"/>
              </a:spcAft>
            </a:pPr>
            <a:r>
              <a:rPr lang="ja-JP" altLang="en-US" b="1" dirty="0" smtClean="0">
                <a:solidFill>
                  <a:schemeClr val="tx1"/>
                </a:solidFill>
                <a:latin typeface="Meiryo UI" pitchFamily="50" charset="-128"/>
                <a:ea typeface="Meiryo UI" pitchFamily="50" charset="-128"/>
                <a:cs typeface="Meiryo UI" pitchFamily="50" charset="-128"/>
              </a:rPr>
              <a:t>　○地域における中心性</a:t>
            </a:r>
            <a:endParaRPr kumimoji="1" lang="ja-JP" altLang="en-US"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7"/>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（１）基本的な考え方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bwMode="auto">
          <a:xfrm>
            <a:off x="538548" y="988325"/>
            <a:ext cx="2676264" cy="360040"/>
          </a:xfrm>
          <a:prstGeom prst="homePlate">
            <a:avLst/>
          </a:prstGeom>
          <a:solidFill>
            <a:schemeClr val="bg1"/>
          </a:solidFill>
          <a:ln w="19050" algn="ctr">
            <a:solidFill>
              <a:srgbClr val="FF0000"/>
            </a:solidFill>
            <a:round/>
            <a:headEnd/>
            <a:tailEnd/>
          </a:ln>
          <a:effectLst/>
          <a:extLst/>
        </p:spPr>
        <p:txBody>
          <a:bodyPr wrap="none" rtlCol="0" anchor="ctr"/>
          <a:lstStyle/>
          <a:p>
            <a:r>
              <a:rPr lang="ja-JP" altLang="en-US" sz="1900" b="1" dirty="0" smtClean="0">
                <a:latin typeface="Meiryo UI" panose="020B0604030504040204" pitchFamily="50" charset="-128"/>
                <a:ea typeface="Meiryo UI" panose="020B0604030504040204" pitchFamily="50" charset="-128"/>
                <a:cs typeface="Meiryo UI" panose="020B0604030504040204" pitchFamily="50" charset="-128"/>
              </a:rPr>
              <a:t> 　総合区役所の位置</a:t>
            </a:r>
            <a:endParaRPr kumimoji="1" lang="en-US" altLang="ja-JP" sz="19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p14="http://schemas.microsoft.com/office/powerpoint/2010/main" xmlns="" val="122634335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899592" y="2866352"/>
            <a:ext cx="7300979" cy="851002"/>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kumimoji="1" lang="en-US" altLang="ja-JP" sz="16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1116276"/>
            <a:ext cx="8229600" cy="1143000"/>
          </a:xfrm>
        </p:spPr>
        <p:txBody>
          <a:bodyPr>
            <a:noAutofit/>
          </a:bodyPr>
          <a:lstStyle/>
          <a:p>
            <a:r>
              <a:rPr kumimoji="1" lang="ja-JP" altLang="en-US" sz="3600" dirty="0" smtClean="0"/>
              <a:t>目　　次</a:t>
            </a:r>
            <a:endParaRPr kumimoji="1" lang="ja-JP" altLang="en-US" sz="3600" dirty="0"/>
          </a:p>
        </p:txBody>
      </p:sp>
      <p:sp>
        <p:nvSpPr>
          <p:cNvPr id="8" name="正方形/長方形 7"/>
          <p:cNvSpPr/>
          <p:nvPr/>
        </p:nvSpPr>
        <p:spPr>
          <a:xfrm>
            <a:off x="2907730" y="3009850"/>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設置日</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16"/>
          <p:cNvSpPr txBox="1"/>
          <p:nvPr/>
        </p:nvSpPr>
        <p:spPr>
          <a:xfrm>
            <a:off x="179512" y="2648520"/>
            <a:ext cx="8784976" cy="4308872"/>
          </a:xfrm>
          <a:prstGeom prst="rect">
            <a:avLst/>
          </a:prstGeom>
          <a:noFill/>
          <a:ln w="28575">
            <a:noFill/>
            <a:prstDash val="sysDot"/>
          </a:ln>
          <a:effectLst/>
        </p:spPr>
        <p:txBody>
          <a:bodyPr wrap="square" rtlCol="0">
            <a:spAutoFit/>
          </a:bodyPr>
          <a:lstStyle/>
          <a:p>
            <a:r>
              <a:rPr kumimoji="1" lang="ja-JP" altLang="en-US" sz="1600" b="1" dirty="0" smtClean="0">
                <a:latin typeface="Meiryo UI" pitchFamily="50" charset="-128"/>
                <a:ea typeface="Meiryo UI" pitchFamily="50" charset="-128"/>
                <a:cs typeface="Meiryo UI" pitchFamily="50" charset="-128"/>
              </a:rPr>
              <a:t>○システム改修　</a:t>
            </a:r>
            <a:r>
              <a:rPr kumimoji="1" lang="ja-JP" altLang="en-US" sz="1600" dirty="0" smtClean="0">
                <a:latin typeface="Meiryo UI" pitchFamily="50" charset="-128"/>
                <a:ea typeface="Meiryo UI" pitchFamily="50" charset="-128"/>
                <a:cs typeface="Meiryo UI" pitchFamily="50" charset="-128"/>
              </a:rPr>
              <a:t>　</a:t>
            </a:r>
            <a:endParaRPr kumimoji="1" lang="en-US" altLang="ja-JP" sz="1600" dirty="0" smtClean="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期間：総合区設置決定後、</a:t>
            </a:r>
            <a:r>
              <a:rPr kumimoji="1" lang="ja-JP" altLang="en-US" sz="1400" dirty="0" smtClean="0">
                <a:latin typeface="Meiryo UI" pitchFamily="50" charset="-128"/>
                <a:ea typeface="Meiryo UI" pitchFamily="50" charset="-128"/>
                <a:cs typeface="Meiryo UI" pitchFamily="50" charset="-128"/>
              </a:rPr>
              <a:t>事前準備に３か月、改修期間に</a:t>
            </a:r>
            <a:r>
              <a:rPr lang="en-US" altLang="ja-JP" sz="1400" dirty="0" smtClean="0">
                <a:latin typeface="Meiryo UI" pitchFamily="50" charset="-128"/>
                <a:ea typeface="Meiryo UI" pitchFamily="50" charset="-128"/>
                <a:cs typeface="Meiryo UI" pitchFamily="50" charset="-128"/>
              </a:rPr>
              <a:t>24</a:t>
            </a:r>
            <a:r>
              <a:rPr lang="ja-JP" altLang="en-US" sz="1400" dirty="0" smtClean="0">
                <a:latin typeface="Meiryo UI" pitchFamily="50" charset="-128"/>
                <a:ea typeface="Meiryo UI" pitchFamily="50" charset="-128"/>
                <a:cs typeface="Meiryo UI" pitchFamily="50" charset="-128"/>
              </a:rPr>
              <a:t>か</a:t>
            </a:r>
            <a:r>
              <a:rPr kumimoji="1" lang="ja-JP" altLang="en-US" sz="1400" dirty="0" smtClean="0">
                <a:latin typeface="Meiryo UI" pitchFamily="50" charset="-128"/>
                <a:ea typeface="Meiryo UI" pitchFamily="50" charset="-128"/>
                <a:cs typeface="Meiryo UI" pitchFamily="50" charset="-128"/>
              </a:rPr>
              <a:t>月</a:t>
            </a:r>
            <a:endParaRPr kumimoji="1" lang="en-US" altLang="ja-JP" sz="1400" dirty="0" smtClean="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　</a:t>
            </a:r>
            <a:r>
              <a:rPr lang="ja-JP" altLang="en-US" sz="1300" dirty="0" smtClean="0">
                <a:latin typeface="Meiryo UI" pitchFamily="50" charset="-128"/>
                <a:ea typeface="Meiryo UI" pitchFamily="50" charset="-128"/>
                <a:cs typeface="Meiryo UI" pitchFamily="50" charset="-128"/>
              </a:rPr>
              <a:t>（総合区設置決定前に、移行計画・仕様書の作成準備期間が必要）</a:t>
            </a:r>
            <a:endParaRPr kumimoji="1" lang="en-US" altLang="ja-JP" sz="1300" dirty="0" smtClean="0">
              <a:latin typeface="Meiryo UI" pitchFamily="50" charset="-128"/>
              <a:ea typeface="Meiryo UI" pitchFamily="50" charset="-128"/>
              <a:cs typeface="Meiryo UI" pitchFamily="50" charset="-128"/>
            </a:endParaRPr>
          </a:p>
          <a:p>
            <a:endParaRPr lang="en-US" altLang="ja-JP" sz="600" dirty="0" smtClean="0">
              <a:latin typeface="Meiryo UI" pitchFamily="50" charset="-128"/>
              <a:ea typeface="Meiryo UI" pitchFamily="50" charset="-128"/>
              <a:cs typeface="Meiryo UI" pitchFamily="50" charset="-128"/>
            </a:endParaRPr>
          </a:p>
          <a:p>
            <a:r>
              <a:rPr kumimoji="1" lang="ja-JP" altLang="en-US" sz="1600" b="1" dirty="0" smtClean="0">
                <a:latin typeface="Meiryo UI" pitchFamily="50" charset="-128"/>
                <a:ea typeface="Meiryo UI" pitchFamily="50" charset="-128"/>
                <a:cs typeface="Meiryo UI" pitchFamily="50" charset="-128"/>
              </a:rPr>
              <a:t>○庁舎改修</a:t>
            </a:r>
            <a:endParaRPr kumimoji="1" lang="en-US" altLang="ja-JP" sz="1600" b="1" dirty="0" smtClean="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期間：総合区設置決定後、基本設計９か月、実施設計６か月、改修工事８か月</a:t>
            </a:r>
            <a:endParaRPr lang="en-US" altLang="ja-JP" sz="1400" dirty="0" smtClean="0">
              <a:latin typeface="Meiryo UI" pitchFamily="50" charset="-128"/>
              <a:ea typeface="Meiryo UI" pitchFamily="50" charset="-128"/>
              <a:cs typeface="Meiryo UI" pitchFamily="50" charset="-128"/>
            </a:endParaRPr>
          </a:p>
          <a:p>
            <a:endParaRPr lang="en-US" altLang="ja-JP" sz="600" dirty="0" smtClean="0">
              <a:latin typeface="Meiryo UI" pitchFamily="50" charset="-128"/>
              <a:ea typeface="Meiryo UI" pitchFamily="50" charset="-128"/>
              <a:cs typeface="Meiryo UI" pitchFamily="50" charset="-128"/>
            </a:endParaRPr>
          </a:p>
          <a:p>
            <a:r>
              <a:rPr lang="ja-JP" altLang="en-US" sz="1600" b="1" dirty="0" smtClean="0">
                <a:latin typeface="Meiryo UI" pitchFamily="50" charset="-128"/>
                <a:ea typeface="Meiryo UI" pitchFamily="50" charset="-128"/>
                <a:cs typeface="Meiryo UI" pitchFamily="50" charset="-128"/>
              </a:rPr>
              <a:t>○町名</a:t>
            </a:r>
            <a:r>
              <a:rPr lang="ja-JP" altLang="en-US" sz="1600" b="1" dirty="0">
                <a:latin typeface="Meiryo UI" pitchFamily="50" charset="-128"/>
                <a:ea typeface="Meiryo UI" pitchFamily="50" charset="-128"/>
                <a:cs typeface="Meiryo UI" pitchFamily="50" charset="-128"/>
              </a:rPr>
              <a:t>・住居表示</a:t>
            </a:r>
            <a:r>
              <a:rPr lang="ja-JP" altLang="en-US" sz="1600" b="1" dirty="0" smtClean="0">
                <a:latin typeface="Meiryo UI" pitchFamily="50" charset="-128"/>
                <a:ea typeface="Meiryo UI" pitchFamily="50" charset="-128"/>
                <a:cs typeface="Meiryo UI" pitchFamily="50" charset="-128"/>
              </a:rPr>
              <a:t>変更</a:t>
            </a:r>
            <a:endParaRPr lang="en-US" altLang="ja-JP" sz="1600" b="1" dirty="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a:t>
            </a:r>
            <a:r>
              <a:rPr lang="ja-JP" altLang="en-US" sz="1600" dirty="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期間：説明会等に６か月、案決定・議決</a:t>
            </a:r>
            <a:r>
              <a:rPr lang="ja-JP" altLang="en-US" sz="1400" dirty="0">
                <a:latin typeface="Meiryo UI" pitchFamily="50" charset="-128"/>
                <a:ea typeface="Meiryo UI" pitchFamily="50" charset="-128"/>
                <a:cs typeface="Meiryo UI" pitchFamily="50" charset="-128"/>
              </a:rPr>
              <a:t>・</a:t>
            </a:r>
            <a:r>
              <a:rPr lang="ja-JP" altLang="en-US" sz="1400" dirty="0" smtClean="0">
                <a:latin typeface="Meiryo UI" pitchFamily="50" charset="-128"/>
                <a:ea typeface="Meiryo UI" pitchFamily="50" charset="-128"/>
                <a:cs typeface="Meiryo UI" pitchFamily="50" charset="-128"/>
              </a:rPr>
              <a:t>告示に５か月、町名等決定後表示板設置に</a:t>
            </a:r>
            <a:r>
              <a:rPr lang="en-US" altLang="ja-JP" sz="1400" dirty="0" smtClean="0">
                <a:latin typeface="Meiryo UI" pitchFamily="50" charset="-128"/>
                <a:ea typeface="Meiryo UI" pitchFamily="50" charset="-128"/>
                <a:cs typeface="Meiryo UI" pitchFamily="50" charset="-128"/>
              </a:rPr>
              <a:t>12</a:t>
            </a:r>
            <a:r>
              <a:rPr lang="ja-JP" altLang="en-US" sz="1400" dirty="0" smtClean="0">
                <a:latin typeface="Meiryo UI" pitchFamily="50" charset="-128"/>
                <a:ea typeface="Meiryo UI" pitchFamily="50" charset="-128"/>
                <a:cs typeface="Meiryo UI" pitchFamily="50" charset="-128"/>
              </a:rPr>
              <a:t>か月</a:t>
            </a:r>
            <a:endParaRPr lang="en-US" altLang="ja-JP" sz="1400" dirty="0" smtClean="0">
              <a:latin typeface="Meiryo UI" pitchFamily="50" charset="-128"/>
              <a:ea typeface="Meiryo UI" pitchFamily="50" charset="-128"/>
              <a:cs typeface="Meiryo UI" pitchFamily="50" charset="-128"/>
            </a:endParaRPr>
          </a:p>
          <a:p>
            <a:endParaRPr lang="en-US" altLang="ja-JP" sz="600" dirty="0">
              <a:latin typeface="Meiryo UI" pitchFamily="50" charset="-128"/>
              <a:ea typeface="Meiryo UI" pitchFamily="50" charset="-128"/>
              <a:cs typeface="Meiryo UI" pitchFamily="50" charset="-128"/>
            </a:endParaRPr>
          </a:p>
          <a:p>
            <a:r>
              <a:rPr lang="ja-JP" altLang="en-US" sz="1600" b="1" dirty="0" smtClean="0">
                <a:latin typeface="Meiryo UI" pitchFamily="50" charset="-128"/>
                <a:ea typeface="Meiryo UI" pitchFamily="50" charset="-128"/>
                <a:cs typeface="Meiryo UI" pitchFamily="50" charset="-128"/>
              </a:rPr>
              <a:t>○広報周知・関係機関との調整</a:t>
            </a:r>
            <a:endParaRPr lang="en-US" altLang="ja-JP" sz="1600" b="1" dirty="0" smtClean="0">
              <a:latin typeface="Meiryo UI" pitchFamily="50" charset="-128"/>
              <a:ea typeface="Meiryo UI" pitchFamily="50" charset="-128"/>
              <a:cs typeface="Meiryo UI" pitchFamily="50" charset="-128"/>
            </a:endParaRPr>
          </a:p>
          <a:p>
            <a:r>
              <a:rPr lang="ja-JP" altLang="en-US" sz="1600" dirty="0">
                <a:latin typeface="Meiryo UI" pitchFamily="50" charset="-128"/>
                <a:ea typeface="Meiryo UI" pitchFamily="50" charset="-128"/>
                <a:cs typeface="Meiryo UI" pitchFamily="50" charset="-128"/>
              </a:rPr>
              <a:t>　</a:t>
            </a:r>
            <a:r>
              <a:rPr lang="ja-JP" altLang="en-US" sz="16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期間：十分な周知期間・調整期間を確保する必要</a:t>
            </a:r>
            <a:endParaRPr lang="en-US" altLang="ja-JP" sz="1400" dirty="0" smtClean="0">
              <a:latin typeface="Meiryo UI" pitchFamily="50" charset="-128"/>
              <a:ea typeface="Meiryo UI" pitchFamily="50" charset="-128"/>
              <a:cs typeface="Meiryo UI" pitchFamily="50" charset="-128"/>
            </a:endParaRPr>
          </a:p>
          <a:p>
            <a:endParaRPr lang="en-US" altLang="ja-JP" sz="600" b="1" dirty="0" smtClean="0">
              <a:latin typeface="Meiryo UI" pitchFamily="50" charset="-128"/>
              <a:ea typeface="Meiryo UI" pitchFamily="50" charset="-128"/>
              <a:cs typeface="Meiryo UI" pitchFamily="50" charset="-128"/>
            </a:endParaRPr>
          </a:p>
          <a:p>
            <a:r>
              <a:rPr lang="ja-JP" altLang="en-US" sz="1600" b="1" dirty="0" smtClean="0">
                <a:latin typeface="Meiryo UI" pitchFamily="50" charset="-128"/>
                <a:ea typeface="Meiryo UI" pitchFamily="50" charset="-128"/>
                <a:cs typeface="Meiryo UI" pitchFamily="50" charset="-128"/>
              </a:rPr>
              <a:t>○施行期日の調整</a:t>
            </a:r>
            <a:endParaRPr lang="en-US" altLang="ja-JP" sz="1600" b="1" dirty="0" smtClean="0">
              <a:latin typeface="Meiryo UI" pitchFamily="50" charset="-128"/>
              <a:ea typeface="Meiryo UI" pitchFamily="50" charset="-128"/>
              <a:cs typeface="Meiryo UI" pitchFamily="50" charset="-128"/>
            </a:endParaRPr>
          </a:p>
          <a:p>
            <a:r>
              <a:rPr lang="ja-JP" altLang="en-US" sz="1600" dirty="0">
                <a:latin typeface="Meiryo UI" pitchFamily="50" charset="-128"/>
                <a:ea typeface="Meiryo UI" pitchFamily="50" charset="-128"/>
                <a:cs typeface="Meiryo UI" pitchFamily="50" charset="-128"/>
              </a:rPr>
              <a:t>　</a:t>
            </a:r>
            <a:r>
              <a:rPr lang="ja-JP" altLang="en-US" sz="16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期間：総合区の設置の日の少なくとも</a:t>
            </a:r>
            <a:r>
              <a:rPr lang="en-US" altLang="ja-JP" sz="1400" dirty="0" smtClean="0">
                <a:latin typeface="Meiryo UI" pitchFamily="50" charset="-128"/>
                <a:ea typeface="Meiryo UI" pitchFamily="50" charset="-128"/>
                <a:cs typeface="Meiryo UI" pitchFamily="50" charset="-128"/>
              </a:rPr>
              <a:t>1</a:t>
            </a:r>
            <a:r>
              <a:rPr lang="ja-JP" altLang="en-US" sz="1400" dirty="0" smtClean="0">
                <a:latin typeface="Meiryo UI" pitchFamily="50" charset="-128"/>
                <a:ea typeface="Meiryo UI" pitchFamily="50" charset="-128"/>
                <a:cs typeface="Meiryo UI" pitchFamily="50" charset="-128"/>
              </a:rPr>
              <a:t>年前には告示</a:t>
            </a:r>
            <a:endParaRPr lang="en-US" altLang="ja-JP" sz="1600" dirty="0" smtClean="0">
              <a:latin typeface="Meiryo UI" pitchFamily="50" charset="-128"/>
              <a:ea typeface="Meiryo UI" pitchFamily="50" charset="-128"/>
              <a:cs typeface="Meiryo UI" pitchFamily="50" charset="-128"/>
            </a:endParaRPr>
          </a:p>
          <a:p>
            <a:endParaRPr lang="en-US" altLang="ja-JP" sz="600" dirty="0">
              <a:latin typeface="Meiryo UI" pitchFamily="50" charset="-128"/>
              <a:ea typeface="Meiryo UI" pitchFamily="50" charset="-128"/>
              <a:cs typeface="Meiryo UI" pitchFamily="50" charset="-128"/>
            </a:endParaRPr>
          </a:p>
          <a:p>
            <a:r>
              <a:rPr lang="ja-JP" altLang="en-US" sz="2000" dirty="0">
                <a:latin typeface="Meiryo UI" pitchFamily="50" charset="-128"/>
                <a:ea typeface="Meiryo UI" pitchFamily="50" charset="-128"/>
                <a:cs typeface="Meiryo UI" pitchFamily="50" charset="-128"/>
              </a:rPr>
              <a:t>　</a:t>
            </a:r>
            <a:r>
              <a:rPr lang="ja-JP" altLang="en-US" sz="2000" dirty="0" smtClean="0">
                <a:latin typeface="Meiryo UI" pitchFamily="50" charset="-128"/>
                <a:ea typeface="Meiryo UI" pitchFamily="50" charset="-128"/>
                <a:cs typeface="Meiryo UI" pitchFamily="50" charset="-128"/>
              </a:rPr>
              <a:t>　</a:t>
            </a:r>
            <a:endParaRPr lang="en-US" altLang="ja-JP" sz="2000" b="1" dirty="0" smtClean="0">
              <a:latin typeface="Meiryo UI" pitchFamily="50" charset="-128"/>
              <a:ea typeface="Meiryo UI" pitchFamily="50" charset="-128"/>
              <a:cs typeface="Meiryo UI" pitchFamily="50" charset="-128"/>
            </a:endParaRPr>
          </a:p>
          <a:p>
            <a:pPr algn="ctr"/>
            <a:endParaRPr lang="en-US" altLang="ja-JP" b="1" dirty="0">
              <a:latin typeface="Meiryo UI" pitchFamily="50" charset="-128"/>
              <a:ea typeface="Meiryo UI" pitchFamily="50" charset="-128"/>
              <a:cs typeface="Meiryo UI" pitchFamily="50" charset="-128"/>
            </a:endParaRPr>
          </a:p>
          <a:p>
            <a:pPr algn="ctr"/>
            <a:endParaRPr lang="en-US" altLang="ja-JP" sz="1200" b="1" dirty="0" smtClean="0">
              <a:latin typeface="Meiryo UI" pitchFamily="50" charset="-128"/>
              <a:ea typeface="Meiryo UI" pitchFamily="50" charset="-128"/>
              <a:cs typeface="Meiryo UI" pitchFamily="50" charset="-128"/>
            </a:endParaRPr>
          </a:p>
          <a:p>
            <a:pPr algn="ctr"/>
            <a:r>
              <a:rPr lang="ja-JP" altLang="en-US" b="1" dirty="0" smtClean="0">
                <a:latin typeface="Meiryo UI" pitchFamily="50" charset="-128"/>
                <a:ea typeface="Meiryo UI" pitchFamily="50" charset="-128"/>
                <a:cs typeface="Meiryo UI" pitchFamily="50" charset="-128"/>
              </a:rPr>
              <a:t>　</a:t>
            </a:r>
            <a:endParaRPr lang="en-US" altLang="ja-JP" b="1" dirty="0" smtClean="0">
              <a:latin typeface="Meiryo UI" pitchFamily="50" charset="-128"/>
              <a:ea typeface="Meiryo UI" pitchFamily="50" charset="-128"/>
              <a:cs typeface="Meiryo UI" pitchFamily="50" charset="-128"/>
            </a:endParaRPr>
          </a:p>
        </p:txBody>
      </p:sp>
      <p:sp>
        <p:nvSpPr>
          <p:cNvPr id="22" name="正方形/長方形 21"/>
          <p:cNvSpPr/>
          <p:nvPr/>
        </p:nvSpPr>
        <p:spPr>
          <a:xfrm>
            <a:off x="359532" y="6318313"/>
            <a:ext cx="8424936" cy="35104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eiryo UI" pitchFamily="50" charset="-128"/>
                <a:ea typeface="Meiryo UI" pitchFamily="50" charset="-128"/>
                <a:cs typeface="Meiryo UI" pitchFamily="50" charset="-128"/>
              </a:rPr>
              <a:t>上記の点を勘案し</a:t>
            </a:r>
            <a:r>
              <a:rPr lang="ja-JP" altLang="en-US" b="1" dirty="0" smtClean="0">
                <a:solidFill>
                  <a:schemeClr val="tx1"/>
                </a:solidFill>
                <a:latin typeface="Meiryo UI" pitchFamily="50" charset="-128"/>
                <a:ea typeface="Meiryo UI" pitchFamily="50" charset="-128"/>
                <a:cs typeface="Meiryo UI" pitchFamily="50" charset="-128"/>
              </a:rPr>
              <a:t>、総合区の設置の日は、総合</a:t>
            </a:r>
            <a:r>
              <a:rPr lang="ja-JP" altLang="en-US" b="1" dirty="0">
                <a:solidFill>
                  <a:schemeClr val="tx1"/>
                </a:solidFill>
                <a:latin typeface="Meiryo UI" pitchFamily="50" charset="-128"/>
                <a:ea typeface="Meiryo UI" pitchFamily="50" charset="-128"/>
                <a:cs typeface="Meiryo UI" pitchFamily="50" charset="-128"/>
              </a:rPr>
              <a:t>区設置決定から</a:t>
            </a:r>
            <a:r>
              <a:rPr lang="ja-JP" altLang="en-US" b="1" u="sng" dirty="0">
                <a:solidFill>
                  <a:schemeClr val="tx1"/>
                </a:solidFill>
                <a:latin typeface="Meiryo UI" pitchFamily="50" charset="-128"/>
                <a:ea typeface="Meiryo UI" pitchFamily="50" charset="-128"/>
                <a:cs typeface="Meiryo UI" pitchFamily="50" charset="-128"/>
              </a:rPr>
              <a:t>約２年後を</a:t>
            </a:r>
            <a:r>
              <a:rPr lang="ja-JP" altLang="en-US" b="1" u="sng" dirty="0" smtClean="0">
                <a:solidFill>
                  <a:schemeClr val="tx1"/>
                </a:solidFill>
                <a:latin typeface="Meiryo UI" pitchFamily="50" charset="-128"/>
                <a:ea typeface="Meiryo UI" pitchFamily="50" charset="-128"/>
                <a:cs typeface="Meiryo UI" pitchFamily="50" charset="-128"/>
              </a:rPr>
              <a:t>目途</a:t>
            </a:r>
            <a:r>
              <a:rPr lang="ja-JP" altLang="en-US" b="1" dirty="0" smtClean="0">
                <a:solidFill>
                  <a:schemeClr val="tx1"/>
                </a:solidFill>
                <a:latin typeface="Meiryo UI" pitchFamily="50" charset="-128"/>
                <a:ea typeface="Meiryo UI" pitchFamily="50" charset="-128"/>
                <a:cs typeface="Meiryo UI" pitchFamily="50" charset="-128"/>
              </a:rPr>
              <a:t>と</a:t>
            </a:r>
            <a:r>
              <a:rPr lang="ja-JP" altLang="en-US" b="1" dirty="0">
                <a:solidFill>
                  <a:schemeClr val="tx1"/>
                </a:solidFill>
                <a:latin typeface="Meiryo UI" pitchFamily="50" charset="-128"/>
                <a:ea typeface="Meiryo UI" pitchFamily="50" charset="-128"/>
                <a:cs typeface="Meiryo UI" pitchFamily="50" charset="-128"/>
              </a:rPr>
              <a:t>する</a:t>
            </a:r>
            <a:endParaRPr kumimoji="1" lang="ja-JP" altLang="en-US" dirty="0">
              <a:solidFill>
                <a:schemeClr val="tx1"/>
              </a:solidFill>
            </a:endParaRPr>
          </a:p>
        </p:txBody>
      </p:sp>
      <p:sp>
        <p:nvSpPr>
          <p:cNvPr id="11" name="正方形/長方形 10"/>
          <p:cNvSpPr/>
          <p:nvPr/>
        </p:nvSpPr>
        <p:spPr>
          <a:xfrm>
            <a:off x="0" y="-2031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8" name="下矢印 17"/>
          <p:cNvSpPr/>
          <p:nvPr/>
        </p:nvSpPr>
        <p:spPr>
          <a:xfrm>
            <a:off x="3071664" y="5906988"/>
            <a:ext cx="3167789" cy="309116"/>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二等辺三角形 19"/>
          <p:cNvSpPr/>
          <p:nvPr/>
        </p:nvSpPr>
        <p:spPr>
          <a:xfrm rot="10800000">
            <a:off x="1043608" y="2304391"/>
            <a:ext cx="7272808" cy="264998"/>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正方形/長方形 20"/>
          <p:cNvSpPr/>
          <p:nvPr/>
        </p:nvSpPr>
        <p:spPr>
          <a:xfrm>
            <a:off x="179512" y="2658303"/>
            <a:ext cx="8775802" cy="3146961"/>
          </a:xfrm>
          <a:prstGeom prst="rect">
            <a:avLst/>
          </a:pr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3737067" y="2211040"/>
            <a:ext cx="2160240" cy="404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itchFamily="50" charset="-128"/>
                <a:ea typeface="Meiryo UI" pitchFamily="50" charset="-128"/>
                <a:cs typeface="Meiryo UI" pitchFamily="50" charset="-128"/>
              </a:rPr>
              <a:t>必要期間（見込み）</a:t>
            </a:r>
            <a:endParaRPr lang="ja-JP" altLang="en-US" sz="1600" b="1" dirty="0">
              <a:solidFill>
                <a:schemeClr val="tx1"/>
              </a:solidFill>
              <a:latin typeface="Meiryo UI" pitchFamily="50" charset="-128"/>
              <a:ea typeface="Meiryo UI" pitchFamily="50" charset="-128"/>
              <a:cs typeface="Meiryo UI" pitchFamily="50" charset="-128"/>
            </a:endParaRPr>
          </a:p>
        </p:txBody>
      </p:sp>
      <p:sp>
        <p:nvSpPr>
          <p:cNvPr id="13" name="正方形/長方形 12"/>
          <p:cNvSpPr/>
          <p:nvPr/>
        </p:nvSpPr>
        <p:spPr>
          <a:xfrm>
            <a:off x="165101" y="1123124"/>
            <a:ext cx="5843814" cy="1071780"/>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2600"/>
              </a:lnSpc>
            </a:pPr>
            <a:r>
              <a:rPr lang="ja-JP" altLang="en-US" sz="1600" dirty="0" smtClean="0">
                <a:solidFill>
                  <a:schemeClr val="tx1"/>
                </a:solidFill>
                <a:latin typeface="Meiryo UI" pitchFamily="50" charset="-128"/>
                <a:ea typeface="Meiryo UI" pitchFamily="50" charset="-128"/>
                <a:cs typeface="Meiryo UI" pitchFamily="50" charset="-128"/>
              </a:rPr>
              <a:t>　◆　住民サービスに支障がでないこと</a:t>
            </a:r>
            <a:endParaRPr lang="en-US" altLang="ja-JP" sz="1600" dirty="0" smtClean="0">
              <a:solidFill>
                <a:schemeClr val="tx1"/>
              </a:solidFill>
              <a:latin typeface="Meiryo UI" pitchFamily="50" charset="-128"/>
              <a:ea typeface="Meiryo UI" pitchFamily="50" charset="-128"/>
              <a:cs typeface="Meiryo UI" pitchFamily="50" charset="-128"/>
            </a:endParaRPr>
          </a:p>
          <a:p>
            <a:pPr>
              <a:lnSpc>
                <a:spcPts val="2600"/>
              </a:lnSpc>
            </a:pPr>
            <a:r>
              <a:rPr lang="ja-JP" altLang="en-US" sz="1600" dirty="0" smtClean="0">
                <a:solidFill>
                  <a:schemeClr val="tx1"/>
                </a:solidFill>
                <a:latin typeface="Meiryo UI" pitchFamily="50" charset="-128"/>
                <a:ea typeface="Meiryo UI" pitchFamily="50" charset="-128"/>
                <a:cs typeface="Meiryo UI" pitchFamily="50" charset="-128"/>
              </a:rPr>
              <a:t>　◆　十分な周知と関係機関との調整期間を確保すること</a:t>
            </a:r>
            <a:endParaRPr lang="en-US" altLang="ja-JP" sz="1600" dirty="0" smtClean="0">
              <a:solidFill>
                <a:schemeClr val="tx1"/>
              </a:solidFill>
              <a:latin typeface="Meiryo UI" pitchFamily="50" charset="-128"/>
              <a:ea typeface="Meiryo UI" pitchFamily="50" charset="-128"/>
              <a:cs typeface="Meiryo UI" pitchFamily="50" charset="-128"/>
            </a:endParaRPr>
          </a:p>
          <a:p>
            <a:pPr>
              <a:lnSpc>
                <a:spcPts val="2600"/>
              </a:lnSpc>
            </a:pPr>
            <a:r>
              <a:rPr lang="ja-JP" altLang="en-US" sz="1600" dirty="0" smtClean="0">
                <a:solidFill>
                  <a:schemeClr val="tx1"/>
                </a:solidFill>
                <a:latin typeface="Meiryo UI" pitchFamily="50" charset="-128"/>
                <a:ea typeface="Meiryo UI" pitchFamily="50" charset="-128"/>
                <a:cs typeface="Meiryo UI" pitchFamily="50" charset="-128"/>
              </a:rPr>
              <a:t>　◆　各種システム改修をはじめ、事務執行体制の構築が整った後</a:t>
            </a:r>
          </a:p>
        </p:txBody>
      </p:sp>
      <p:sp>
        <p:nvSpPr>
          <p:cNvPr id="15" name="ホームベース 14"/>
          <p:cNvSpPr/>
          <p:nvPr/>
        </p:nvSpPr>
        <p:spPr>
          <a:xfrm>
            <a:off x="165100" y="884147"/>
            <a:ext cx="2444500" cy="268726"/>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700" b="1" dirty="0" smtClean="0">
                <a:solidFill>
                  <a:prstClr val="black"/>
                </a:solidFill>
                <a:latin typeface="Meiryo UI" pitchFamily="50" charset="-128"/>
                <a:ea typeface="Meiryo UI" pitchFamily="50" charset="-128"/>
                <a:cs typeface="Meiryo UI" pitchFamily="50" charset="-128"/>
              </a:rPr>
              <a:t>  総合区設置の日</a:t>
            </a:r>
            <a:endParaRPr lang="en-US" altLang="ja-JP" sz="1700" b="1" dirty="0">
              <a:solidFill>
                <a:prstClr val="black"/>
              </a:solidFill>
              <a:latin typeface="Meiryo UI" pitchFamily="50" charset="-128"/>
              <a:ea typeface="Meiryo UI" pitchFamily="50" charset="-128"/>
              <a:cs typeface="Meiryo UI" pitchFamily="50" charset="-128"/>
            </a:endParaRPr>
          </a:p>
        </p:txBody>
      </p:sp>
      <p:sp>
        <p:nvSpPr>
          <p:cNvPr id="16" name="正方形/長方形 15"/>
          <p:cNvSpPr/>
          <p:nvPr/>
        </p:nvSpPr>
        <p:spPr>
          <a:xfrm>
            <a:off x="6041458" y="1778948"/>
            <a:ext cx="2987824" cy="404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itchFamily="50" charset="-128"/>
                <a:ea typeface="Meiryo UI" pitchFamily="50" charset="-128"/>
                <a:cs typeface="Meiryo UI" pitchFamily="50" charset="-128"/>
              </a:rPr>
              <a:t>を前提とする</a:t>
            </a:r>
            <a:endParaRPr lang="ja-JP" altLang="en-US" sz="1600" dirty="0">
              <a:solidFill>
                <a:schemeClr val="tx1"/>
              </a:solidFill>
              <a:latin typeface="Meiryo UI" pitchFamily="50" charset="-128"/>
              <a:ea typeface="Meiryo UI" pitchFamily="50" charset="-128"/>
              <a:cs typeface="Meiryo UI" pitchFamily="50" charset="-128"/>
            </a:endParaRPr>
          </a:p>
        </p:txBody>
      </p:sp>
      <p:sp>
        <p:nvSpPr>
          <p:cNvPr id="24" name="テキスト ボックス 23"/>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（１）総合区設置の</a:t>
            </a:r>
            <a:r>
              <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日</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25" name="正方形/長方形 27"/>
          <p:cNvSpPr>
            <a:spLocks noChangeArrowheads="1"/>
          </p:cNvSpPr>
          <p:nvPr/>
        </p:nvSpPr>
        <p:spPr bwMode="auto">
          <a:xfrm>
            <a:off x="8076629"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設置日</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98563465"/>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ext uri="{D42A27DB-BD31-4B8C-83A1-F6EECF244321}">
                <p14:modId xmlns="" xmlns:p14="http://schemas.microsoft.com/office/powerpoint/2010/main" val="510921107"/>
              </p:ext>
            </p:extLst>
          </p:nvPr>
        </p:nvGraphicFramePr>
        <p:xfrm>
          <a:off x="8831564" y="669030"/>
          <a:ext cx="276940" cy="4867421"/>
        </p:xfrm>
        <a:graphic>
          <a:graphicData uri="http://schemas.openxmlformats.org/drawingml/2006/table">
            <a:tbl>
              <a:tblPr firstRow="1" bandRow="1">
                <a:tableStyleId>{5C22544A-7EE6-4342-B048-85BDC9FD1C3A}</a:tableStyleId>
              </a:tblPr>
              <a:tblGrid>
                <a:gridCol w="276940"/>
              </a:tblGrid>
              <a:tr h="668873">
                <a:tc>
                  <a:txBody>
                    <a:bodyPr/>
                    <a:lstStyle/>
                    <a:p>
                      <a:pPr algn="ct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r>
              <a:tr h="1049637">
                <a:tc>
                  <a:txBody>
                    <a:bodyPr/>
                    <a:lstStyle/>
                    <a:p>
                      <a:endParaRPr kumimoji="1" lang="ja-JP" altLang="en-US" dirty="0"/>
                    </a:p>
                  </a:txBody>
                  <a:tcPr/>
                </a:tc>
              </a:tr>
              <a:tr h="1049637">
                <a:tc>
                  <a:txBody>
                    <a:bodyPr/>
                    <a:lstStyle/>
                    <a:p>
                      <a:endParaRPr kumimoji="1" lang="ja-JP" altLang="en-US" dirty="0"/>
                    </a:p>
                  </a:txBody>
                  <a:tcPr/>
                </a:tc>
              </a:tr>
              <a:tr h="1049637">
                <a:tc>
                  <a:txBody>
                    <a:bodyPr/>
                    <a:lstStyle/>
                    <a:p>
                      <a:endParaRPr kumimoji="1" lang="ja-JP" altLang="en-US" dirty="0"/>
                    </a:p>
                  </a:txBody>
                  <a:tcPr/>
                </a:tc>
              </a:tr>
              <a:tr h="1049637">
                <a:tc>
                  <a:txBody>
                    <a:bodyPr/>
                    <a:lstStyle/>
                    <a:p>
                      <a:endParaRPr kumimoji="1" lang="ja-JP" altLang="en-US" dirty="0"/>
                    </a:p>
                  </a:txBody>
                  <a:tcPr/>
                </a:tc>
              </a:tr>
            </a:tbl>
          </a:graphicData>
        </a:graphic>
      </p:graphicFrame>
      <p:graphicFrame>
        <p:nvGraphicFramePr>
          <p:cNvPr id="2" name="表 1"/>
          <p:cNvGraphicFramePr>
            <a:graphicFrameLocks noGrp="1"/>
          </p:cNvGraphicFramePr>
          <p:nvPr>
            <p:extLst>
              <p:ext uri="{D42A27DB-BD31-4B8C-83A1-F6EECF244321}">
                <p14:modId xmlns="" xmlns:p14="http://schemas.microsoft.com/office/powerpoint/2010/main" val="586692830"/>
              </p:ext>
            </p:extLst>
          </p:nvPr>
        </p:nvGraphicFramePr>
        <p:xfrm>
          <a:off x="1562904" y="669034"/>
          <a:ext cx="7232115" cy="5867884"/>
        </p:xfrm>
        <a:graphic>
          <a:graphicData uri="http://schemas.openxmlformats.org/drawingml/2006/table">
            <a:tbl>
              <a:tblPr firstRow="1" bandRow="1">
                <a:tableStyleId>{5C22544A-7EE6-4342-B048-85BDC9FD1C3A}</a:tableStyleId>
              </a:tblPr>
              <a:tblGrid>
                <a:gridCol w="288478"/>
                <a:gridCol w="244538"/>
                <a:gridCol w="265293"/>
                <a:gridCol w="265293"/>
                <a:gridCol w="265293"/>
                <a:gridCol w="265293"/>
                <a:gridCol w="265293"/>
                <a:gridCol w="265293"/>
                <a:gridCol w="265293"/>
                <a:gridCol w="286047"/>
                <a:gridCol w="244538"/>
                <a:gridCol w="265293"/>
                <a:gridCol w="265293"/>
                <a:gridCol w="265293"/>
                <a:gridCol w="265293"/>
                <a:gridCol w="265293"/>
                <a:gridCol w="265293"/>
                <a:gridCol w="265293"/>
                <a:gridCol w="265293"/>
                <a:gridCol w="265293"/>
                <a:gridCol w="265293"/>
                <a:gridCol w="265293"/>
                <a:gridCol w="265293"/>
                <a:gridCol w="265293"/>
                <a:gridCol w="320421"/>
                <a:gridCol w="265293"/>
                <a:gridCol w="276940"/>
              </a:tblGrid>
              <a:tr h="663314">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３</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４</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５</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６</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７</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８</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９</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10</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11</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12</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13</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14</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15</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16</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17</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18</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19</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20</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21</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22</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23</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24</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25</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26</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27</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r>
              <a:tr h="1040914">
                <a:tc gridSpan="27">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r>
              <a:tr h="1040914">
                <a:tc gridSpan="27">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r>
              <a:tr h="1040914">
                <a:tc gridSpan="27">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r>
              <a:tr h="1040914">
                <a:tc gridSpan="27">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r>
              <a:tr h="1040914">
                <a:tc gridSpan="27">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bl>
          </a:graphicData>
        </a:graphic>
      </p:graphicFrame>
      <p:graphicFrame>
        <p:nvGraphicFramePr>
          <p:cNvPr id="3" name="表 2"/>
          <p:cNvGraphicFramePr>
            <a:graphicFrameLocks noGrp="1"/>
          </p:cNvGraphicFramePr>
          <p:nvPr>
            <p:extLst>
              <p:ext uri="{D42A27DB-BD31-4B8C-83A1-F6EECF244321}">
                <p14:modId xmlns="" xmlns:p14="http://schemas.microsoft.com/office/powerpoint/2010/main" val="1749931908"/>
              </p:ext>
            </p:extLst>
          </p:nvPr>
        </p:nvGraphicFramePr>
        <p:xfrm>
          <a:off x="0" y="669032"/>
          <a:ext cx="1547664" cy="5873256"/>
        </p:xfrm>
        <a:graphic>
          <a:graphicData uri="http://schemas.openxmlformats.org/drawingml/2006/table">
            <a:tbl>
              <a:tblPr firstRow="1" bandRow="1">
                <a:tableStyleId>{5C22544A-7EE6-4342-B048-85BDC9FD1C3A}</a:tableStyleId>
              </a:tblPr>
              <a:tblGrid>
                <a:gridCol w="1175187"/>
                <a:gridCol w="372477"/>
              </a:tblGrid>
              <a:tr h="667611">
                <a:tc>
                  <a:txBody>
                    <a:bodyPr/>
                    <a:lstStyle/>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総合区設置</a:t>
                      </a:r>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条例制定後</a:t>
                      </a:r>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月数（月）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r>
              <a:tr h="1041129">
                <a:tc>
                  <a:txBody>
                    <a:bodyPr/>
                    <a:lstStyle/>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システム</a:t>
                      </a:r>
                      <a:endParaRPr kumimoji="1" lang="en-US" altLang="ja-JP" sz="18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改修</a:t>
                      </a: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r>
              <a:tr h="1041129">
                <a:tc>
                  <a:txBody>
                    <a:bodyPr/>
                    <a:lstStyle/>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庁舎改修</a:t>
                      </a: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r>
              <a:tr h="1041129">
                <a:tc>
                  <a:txBody>
                    <a:bodyPr/>
                    <a:lstStyle/>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町名・</a:t>
                      </a:r>
                      <a:endParaRPr kumimoji="1" lang="en-US" altLang="ja-JP" sz="18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住居表示変更</a:t>
                      </a: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r>
              <a:tr h="1041129">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広報周知・</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関係機関との調整</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en-US" altLang="ja-JP" sz="18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tr>
              <a:tr h="1041129">
                <a:tc>
                  <a:txBody>
                    <a:bodyPr/>
                    <a:lstStyle/>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施行期日の調整</a:t>
                      </a:r>
                      <a:endParaRPr kumimoji="1" lang="en-US" altLang="ja-JP" sz="18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en-US" altLang="ja-JP" sz="18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tr>
            </a:tbl>
          </a:graphicData>
        </a:graphic>
      </p:graphicFrame>
      <p:sp>
        <p:nvSpPr>
          <p:cNvPr id="4" name="正方形/長方形 3"/>
          <p:cNvSpPr/>
          <p:nvPr/>
        </p:nvSpPr>
        <p:spPr>
          <a:xfrm>
            <a:off x="1569719" y="1611824"/>
            <a:ext cx="771779"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準備</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2346783" y="1611824"/>
            <a:ext cx="6446697" cy="505172"/>
          </a:xfrm>
          <a:prstGeom prst="rect">
            <a:avLst/>
          </a:prstGeom>
          <a:effectLst/>
        </p:spPr>
        <p:style>
          <a:lnRef idx="1">
            <a:schemeClr val="accent6"/>
          </a:lnRef>
          <a:fillRef idx="2">
            <a:schemeClr val="accent6"/>
          </a:fillRef>
          <a:effectRef idx="1">
            <a:schemeClr val="accent6"/>
          </a:effectRef>
          <a:fontRef idx="minor">
            <a:schemeClr val="dk1"/>
          </a:fontRef>
        </p:style>
        <p:txBody>
          <a:bodyPr rtlCol="0" anchor="ctr"/>
          <a:lstStyle/>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改修期間（</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24</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5522026" y="2655794"/>
            <a:ext cx="2117024" cy="505172"/>
          </a:xfrm>
          <a:prstGeom prst="rect">
            <a:avLst/>
          </a:prstGeom>
          <a:effectLst/>
        </p:spPr>
        <p:style>
          <a:lnRef idx="1">
            <a:schemeClr val="accent6"/>
          </a:lnRef>
          <a:fillRef idx="2">
            <a:schemeClr val="accent6"/>
          </a:fillRef>
          <a:effectRef idx="1">
            <a:schemeClr val="accent6"/>
          </a:effectRef>
          <a:fontRef idx="minor">
            <a:schemeClr val="dk1"/>
          </a:fontRef>
        </p:style>
        <p:txBody>
          <a:bodyPr rtlCol="0" anchor="ctr"/>
          <a:lstStyle/>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改修工事（</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3923929" y="2655794"/>
            <a:ext cx="1600572"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200" dirty="0">
                <a:latin typeface="Meiryo UI" panose="020B0604030504040204" pitchFamily="50" charset="-128"/>
                <a:ea typeface="Meiryo UI" panose="020B0604030504040204" pitchFamily="50" charset="-128"/>
                <a:cs typeface="Meiryo UI" panose="020B0604030504040204" pitchFamily="50" charset="-128"/>
              </a:rPr>
              <a:t>実施</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設計（</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6</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1570289" y="2655794"/>
            <a:ext cx="2349572"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200" dirty="0">
                <a:latin typeface="Meiryo UI" panose="020B0604030504040204" pitchFamily="50" charset="-128"/>
                <a:ea typeface="Meiryo UI" panose="020B0604030504040204" pitchFamily="50" charset="-128"/>
                <a:cs typeface="Meiryo UI" panose="020B0604030504040204" pitchFamily="50" charset="-128"/>
              </a:rPr>
              <a:t>基本</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設計（</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9</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p:nvPr/>
        </p:nvSpPr>
        <p:spPr>
          <a:xfrm>
            <a:off x="1569492" y="3693250"/>
            <a:ext cx="1551789"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200" dirty="0">
                <a:latin typeface="Meiryo UI" panose="020B0604030504040204" pitchFamily="50" charset="-128"/>
                <a:ea typeface="Meiryo UI" panose="020B0604030504040204" pitchFamily="50" charset="-128"/>
                <a:cs typeface="Meiryo UI" panose="020B0604030504040204" pitchFamily="50" charset="-128"/>
              </a:rPr>
              <a:t>説明会等</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6</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404632" y="3693250"/>
            <a:ext cx="271168"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公示</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3676650" y="3693250"/>
            <a:ext cx="257175"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000" dirty="0">
                <a:latin typeface="Meiryo UI" panose="020B0604030504040204" pitchFamily="50" charset="-128"/>
                <a:ea typeface="Meiryo UI" panose="020B0604030504040204" pitchFamily="50" charset="-128"/>
                <a:cs typeface="Meiryo UI" panose="020B0604030504040204" pitchFamily="50" charset="-128"/>
              </a:rPr>
              <a:t>準備</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3949065" y="3693250"/>
            <a:ext cx="247650" cy="50517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議決</a:t>
            </a:r>
            <a:endParaRPr kumimoji="1" lang="ja-JP" altLang="en-US"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4211960" y="3693250"/>
            <a:ext cx="276447" cy="50517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告示</a:t>
            </a:r>
            <a:endParaRPr kumimoji="1" lang="ja-JP" altLang="en-US"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4499992" y="3691977"/>
            <a:ext cx="3147237" cy="506445"/>
          </a:xfrm>
          <a:prstGeom prst="rect">
            <a:avLst/>
          </a:prstGeom>
          <a:ln w="9525"/>
          <a:effectLst/>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latin typeface="Meiryo UI" panose="020B0604030504040204" pitchFamily="50" charset="-128"/>
                <a:ea typeface="Meiryo UI" panose="020B0604030504040204" pitchFamily="50" charset="-128"/>
                <a:cs typeface="Meiryo UI" panose="020B0604030504040204" pitchFamily="50" charset="-128"/>
              </a:rPr>
              <a:t>表示板</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作成・設置</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正方形/長方形 22"/>
          <p:cNvSpPr/>
          <p:nvPr/>
        </p:nvSpPr>
        <p:spPr>
          <a:xfrm>
            <a:off x="5247569" y="5768182"/>
            <a:ext cx="260535" cy="50895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告示</a:t>
            </a:r>
            <a:endParaRPr kumimoji="1" lang="ja-JP" altLang="en-US"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正方形/長方形 4"/>
          <p:cNvSpPr/>
          <p:nvPr/>
        </p:nvSpPr>
        <p:spPr>
          <a:xfrm>
            <a:off x="1201782" y="1345474"/>
            <a:ext cx="322217" cy="51823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総合区・地域自治区設置条例制定</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8837566" y="1345474"/>
            <a:ext cx="258809" cy="519820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総合区・地域自治区設置条例施行</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テキスト ボックス 34"/>
          <p:cNvSpPr txBox="1"/>
          <p:nvPr/>
        </p:nvSpPr>
        <p:spPr>
          <a:xfrm>
            <a:off x="-56430" y="284311"/>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（２）移行準備期間（イメージ）</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29" name="正方形/長方形 28"/>
          <p:cNvSpPr/>
          <p:nvPr/>
        </p:nvSpPr>
        <p:spPr>
          <a:xfrm>
            <a:off x="3129156" y="3693250"/>
            <a:ext cx="271168"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案決定</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1573481" y="5771967"/>
            <a:ext cx="3663537"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調整</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（少なくとも</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年前に施行期日の告示）</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正方形/長方形 30"/>
          <p:cNvSpPr/>
          <p:nvPr/>
        </p:nvSpPr>
        <p:spPr>
          <a:xfrm>
            <a:off x="1573481" y="4735999"/>
            <a:ext cx="7216835" cy="505172"/>
          </a:xfrm>
          <a:prstGeom prst="rect">
            <a:avLst/>
          </a:prstGeom>
          <a:effectLst/>
        </p:spPr>
        <p:style>
          <a:lnRef idx="1">
            <a:schemeClr val="accent6"/>
          </a:lnRef>
          <a:fillRef idx="2">
            <a:schemeClr val="accent6"/>
          </a:fillRef>
          <a:effectRef idx="1">
            <a:schemeClr val="accent6"/>
          </a:effectRef>
          <a:fontRef idx="minor">
            <a:schemeClr val="dk1"/>
          </a:fontRef>
        </p:style>
        <p:txBody>
          <a:bodyPr rtlCol="0" anchor="ctr"/>
          <a:lstStyle/>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広報周知・関係機関との調整（総合区設置決定後～設置日）</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テキスト ボックス 5"/>
          <p:cNvSpPr txBox="1"/>
          <p:nvPr/>
        </p:nvSpPr>
        <p:spPr>
          <a:xfrm>
            <a:off x="35496" y="6546830"/>
            <a:ext cx="9100704" cy="307777"/>
          </a:xfrm>
          <a:prstGeom prst="rect">
            <a:avLst/>
          </a:prstGeom>
          <a:noFill/>
        </p:spPr>
        <p:txBody>
          <a:bodyPr wrap="square" rtlCol="0">
            <a:spAutoFit/>
          </a:bodyPr>
          <a:lstStyle/>
          <a:p>
            <a:r>
              <a:rPr kumimoji="1" lang="en-US" altLang="ja-JP" sz="1400" dirty="0" smtClean="0"/>
              <a:t>※</a:t>
            </a:r>
            <a:r>
              <a:rPr kumimoji="1" lang="ja-JP" altLang="en-US" sz="1400" dirty="0" smtClean="0"/>
              <a:t>事務執行が滞りなく行われるよう、</a:t>
            </a:r>
            <a:r>
              <a:rPr lang="ja-JP" altLang="en-US" sz="1400" dirty="0" smtClean="0"/>
              <a:t>移行</a:t>
            </a:r>
            <a:r>
              <a:rPr lang="ja-JP" altLang="en-US" sz="1400" dirty="0"/>
              <a:t>準備</a:t>
            </a:r>
            <a:r>
              <a:rPr kumimoji="1" lang="ja-JP" altLang="en-US" sz="1400" dirty="0" smtClean="0"/>
              <a:t>期間</a:t>
            </a:r>
            <a:r>
              <a:rPr lang="ja-JP" altLang="en-US" sz="1400" dirty="0" smtClean="0"/>
              <a:t>中に</a:t>
            </a:r>
            <a:r>
              <a:rPr kumimoji="1" lang="ja-JP" altLang="en-US" sz="1400" dirty="0" smtClean="0"/>
              <a:t>事務引継ぎ、職員に対する研修を</a:t>
            </a:r>
            <a:r>
              <a:rPr lang="ja-JP" altLang="en-US" sz="1400" dirty="0"/>
              <a:t>実施</a:t>
            </a:r>
            <a:endParaRPr kumimoji="1" lang="ja-JP" altLang="en-US" sz="1400" dirty="0"/>
          </a:p>
        </p:txBody>
      </p:sp>
      <p:sp>
        <p:nvSpPr>
          <p:cNvPr id="34" name="正方形/長方形 27"/>
          <p:cNvSpPr>
            <a:spLocks noChangeArrowheads="1"/>
          </p:cNvSpPr>
          <p:nvPr/>
        </p:nvSpPr>
        <p:spPr bwMode="auto">
          <a:xfrm>
            <a:off x="8076629" y="6596063"/>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設置日</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194349582"/>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idx="4294967295"/>
          </p:nvPr>
        </p:nvSpPr>
        <p:spPr>
          <a:xfrm>
            <a:off x="684213" y="2303463"/>
            <a:ext cx="7772400" cy="1470025"/>
          </a:xfrm>
        </p:spPr>
        <p:txBody>
          <a:bodyPr/>
          <a:lstStyle/>
          <a:p>
            <a:pPr eaLnBrk="1" hangingPunct="1"/>
            <a:r>
              <a:rPr lang="ja-JP" altLang="en-US" sz="3600" dirty="0" smtClean="0"/>
              <a:t>９　総合区のすがた</a:t>
            </a:r>
            <a:endParaRPr lang="en-US" altLang="ja-JP" sz="3600" dirty="0" smtClean="0"/>
          </a:p>
        </p:txBody>
      </p:sp>
    </p:spTree>
    <p:extLst>
      <p:ext uri="{BB962C8B-B14F-4D97-AF65-F5344CB8AC3E}">
        <p14:creationId xmlns="" xmlns:p14="http://schemas.microsoft.com/office/powerpoint/2010/main" val="2711570102"/>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4"/>
          <p:cNvSpPr>
            <a:spLocks noChangeArrowheads="1"/>
          </p:cNvSpPr>
          <p:nvPr/>
        </p:nvSpPr>
        <p:spPr bwMode="auto">
          <a:xfrm>
            <a:off x="468313" y="1002914"/>
            <a:ext cx="8278812" cy="5400675"/>
          </a:xfrm>
          <a:prstGeom prst="rect">
            <a:avLst/>
          </a:prstGeom>
          <a:noFill/>
          <a:ln w="12700" algn="ctr">
            <a:solidFill>
              <a:schemeClr val="tx1"/>
            </a:solidFill>
            <a:prstDash val="dash"/>
            <a:miter lim="800000"/>
            <a:headEnd/>
            <a:tailEnd/>
          </a:ln>
          <a:extLst>
            <a:ext uri="{909E8E84-426E-40DD-AFC4-6F175D3DCCD1}">
              <a14:hiddenFill xmlns="" xmlns:a14="http://schemas.microsoft.com/office/drawing/2010/main">
                <a:solidFill>
                  <a:srgbClr val="FFFFFF"/>
                </a:solidFill>
              </a14:hiddenFill>
            </a:ext>
          </a:extLst>
        </p:spPr>
        <p:txBody>
          <a:bodyPr wrap="none" lIns="144000" rIns="36000" anchor="ctr"/>
          <a:lstStyle>
            <a:lvl1pPr marL="406400" indent="-40640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en-US" altLang="ja-JP"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総合区の</a:t>
            </a:r>
            <a:r>
              <a:rPr lang="ja-JP" altLang="en-US" dirty="0" smtClean="0">
                <a:latin typeface="Meiryo UI" pitchFamily="50" charset="-128"/>
                <a:ea typeface="Meiryo UI" pitchFamily="50" charset="-128"/>
                <a:cs typeface="Meiryo UI" pitchFamily="50" charset="-128"/>
              </a:rPr>
              <a:t>特徴  ・・・・・・・・・・・・・・・・・・・・・・・・・・・・・・・・・・・・・・・・・・・・・・・・すがた</a:t>
            </a:r>
            <a:r>
              <a:rPr lang="en-US" altLang="ja-JP" dirty="0" smtClean="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１</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総合区基礎</a:t>
            </a:r>
            <a:r>
              <a:rPr lang="ja-JP" altLang="en-US" dirty="0" smtClean="0">
                <a:latin typeface="Meiryo UI" pitchFamily="50" charset="-128"/>
                <a:ea typeface="Meiryo UI" pitchFamily="50" charset="-128"/>
                <a:cs typeface="Meiryo UI" pitchFamily="50" charset="-128"/>
              </a:rPr>
              <a:t>データ ・・・</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 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２</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第一区（淀川</a:t>
            </a:r>
            <a:r>
              <a:rPr lang="ja-JP" altLang="ja-JP" dirty="0">
                <a:latin typeface="Meiryo UI" pitchFamily="50" charset="-128"/>
                <a:ea typeface="Meiryo UI" pitchFamily="50" charset="-128"/>
                <a:cs typeface="Meiryo UI" pitchFamily="50" charset="-128"/>
              </a:rPr>
              <a:t>区・</a:t>
            </a:r>
            <a:r>
              <a:rPr lang="ja-JP" altLang="en-US" dirty="0" smtClean="0">
                <a:latin typeface="Meiryo UI" pitchFamily="50" charset="-128"/>
                <a:ea typeface="Meiryo UI" pitchFamily="50" charset="-128"/>
                <a:cs typeface="Meiryo UI" pitchFamily="50" charset="-128"/>
              </a:rPr>
              <a:t>東</a:t>
            </a:r>
            <a:r>
              <a:rPr lang="ja-JP" altLang="ja-JP" dirty="0" smtClean="0">
                <a:latin typeface="Meiryo UI" pitchFamily="50" charset="-128"/>
                <a:ea typeface="Meiryo UI" pitchFamily="50" charset="-128"/>
                <a:cs typeface="Meiryo UI" pitchFamily="50" charset="-128"/>
              </a:rPr>
              <a:t>淀川区</a:t>
            </a:r>
            <a:r>
              <a:rPr lang="ja-JP" altLang="en-US" dirty="0" smtClean="0">
                <a:latin typeface="Meiryo UI" pitchFamily="50" charset="-128"/>
                <a:ea typeface="Meiryo UI" pitchFamily="50" charset="-128"/>
                <a:cs typeface="Meiryo UI" pitchFamily="50" charset="-128"/>
              </a:rPr>
              <a:t>） ・・</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 すがた </a:t>
            </a:r>
            <a:r>
              <a:rPr lang="en-US" altLang="ja-JP" dirty="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５</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第二区（北</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都島</a:t>
            </a:r>
            <a:r>
              <a:rPr lang="ja-JP" altLang="ja-JP" dirty="0">
                <a:latin typeface="Meiryo UI" pitchFamily="50" charset="-128"/>
                <a:ea typeface="Meiryo UI" pitchFamily="50" charset="-128"/>
                <a:cs typeface="Meiryo UI" pitchFamily="50" charset="-128"/>
              </a:rPr>
              <a:t>区・旭区</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１１</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第三区（福島</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此花</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港</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西</a:t>
            </a:r>
            <a:r>
              <a:rPr lang="ja-JP" altLang="ja-JP" dirty="0">
                <a:latin typeface="Meiryo UI" pitchFamily="50" charset="-128"/>
                <a:ea typeface="Meiryo UI" pitchFamily="50" charset="-128"/>
                <a:cs typeface="Meiryo UI" pitchFamily="50" charset="-128"/>
              </a:rPr>
              <a:t>淀川区</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１７</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第四区（東成</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城東</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鶴見</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２３</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第五区（</a:t>
            </a:r>
            <a:r>
              <a:rPr lang="ja-JP" altLang="ja-JP" dirty="0">
                <a:latin typeface="Meiryo UI" pitchFamily="50" charset="-128"/>
                <a:ea typeface="Meiryo UI" pitchFamily="50" charset="-128"/>
                <a:cs typeface="Meiryo UI" pitchFamily="50" charset="-128"/>
              </a:rPr>
              <a:t>中央区・西区・</a:t>
            </a:r>
            <a:r>
              <a:rPr lang="ja-JP" altLang="en-US" dirty="0">
                <a:latin typeface="Meiryo UI" pitchFamily="50" charset="-128"/>
                <a:ea typeface="Meiryo UI" pitchFamily="50" charset="-128"/>
                <a:cs typeface="Meiryo UI" pitchFamily="50" charset="-128"/>
              </a:rPr>
              <a:t>大正</a:t>
            </a:r>
            <a:r>
              <a:rPr lang="ja-JP" altLang="ja-JP" dirty="0">
                <a:latin typeface="Meiryo UI" pitchFamily="50" charset="-128"/>
                <a:ea typeface="Meiryo UI" pitchFamily="50" charset="-128"/>
                <a:cs typeface="Meiryo UI" pitchFamily="50" charset="-128"/>
              </a:rPr>
              <a:t>区・浪速区</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２９</a:t>
            </a:r>
            <a:endParaRPr lang="en-US" altLang="ja-JP" dirty="0">
              <a:latin typeface="Meiryo UI" pitchFamily="50" charset="-128"/>
              <a:ea typeface="Meiryo UI" pitchFamily="50" charset="-128"/>
              <a:cs typeface="Meiryo UI" pitchFamily="50" charset="-128"/>
            </a:endParaRPr>
          </a:p>
          <a:p>
            <a:pPr eaLnBrk="1" hangingPunct="1"/>
            <a:endParaRPr lang="en-US" altLang="ja-JP"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第六区（天王寺区・生野区・阿倍野区）・・・・・・・・・・・・・</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３５</a:t>
            </a:r>
            <a:endParaRPr lang="en-US" altLang="ja-JP" dirty="0">
              <a:latin typeface="Meiryo UI" pitchFamily="50" charset="-128"/>
              <a:ea typeface="Meiryo UI" pitchFamily="50" charset="-128"/>
              <a:cs typeface="Meiryo UI" pitchFamily="50" charset="-128"/>
            </a:endParaRPr>
          </a:p>
          <a:p>
            <a:pPr eaLnBrk="1" hangingPunct="1"/>
            <a:endParaRPr lang="en-US" altLang="ja-JP"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第七区（住之江</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住吉</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西成</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４１</a:t>
            </a:r>
            <a:endParaRPr lang="en-US" altLang="ja-JP" dirty="0">
              <a:latin typeface="Meiryo UI" pitchFamily="50" charset="-128"/>
              <a:ea typeface="Meiryo UI" pitchFamily="50" charset="-128"/>
              <a:cs typeface="Meiryo UI" pitchFamily="50" charset="-128"/>
            </a:endParaRPr>
          </a:p>
          <a:p>
            <a:pPr eaLnBrk="1" hangingPunct="1"/>
            <a:endParaRPr lang="en-US" altLang="ja-JP"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第八区（東住吉区・平野区）・・・・・・・・・・・・・・・・</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４７</a:t>
            </a:r>
          </a:p>
          <a:p>
            <a:pPr eaLnBrk="1" hangingPunct="1"/>
            <a:endParaRPr lang="ja-JP" altLang="en-US" dirty="0">
              <a:latin typeface="Meiryo UI" pitchFamily="50" charset="-128"/>
              <a:ea typeface="Meiryo UI" pitchFamily="50" charset="-128"/>
              <a:cs typeface="Meiryo UI" pitchFamily="50" charset="-128"/>
            </a:endParaRPr>
          </a:p>
        </p:txBody>
      </p:sp>
      <p:sp>
        <p:nvSpPr>
          <p:cNvPr id="3075" name="Text Box 3"/>
          <p:cNvSpPr txBox="1">
            <a:spLocks noChangeArrowheads="1"/>
          </p:cNvSpPr>
          <p:nvPr/>
        </p:nvSpPr>
        <p:spPr bwMode="auto">
          <a:xfrm>
            <a:off x="323850" y="355214"/>
            <a:ext cx="846772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pPr>
            <a:r>
              <a:rPr lang="ja-JP" altLang="en-US" sz="3200" dirty="0">
                <a:latin typeface="Calibri" pitchFamily="34" charset="0"/>
              </a:rPr>
              <a:t>目　　　次</a:t>
            </a:r>
          </a:p>
        </p:txBody>
      </p:sp>
    </p:spTree>
    <p:extLst>
      <p:ext uri="{BB962C8B-B14F-4D97-AF65-F5344CB8AC3E}">
        <p14:creationId xmlns="" xmlns:p14="http://schemas.microsoft.com/office/powerpoint/2010/main" val="2413329622"/>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179"/>
          <p:cNvSpPr>
            <a:spLocks noChangeArrowheads="1"/>
          </p:cNvSpPr>
          <p:nvPr/>
        </p:nvSpPr>
        <p:spPr bwMode="auto">
          <a:xfrm>
            <a:off x="0" y="0"/>
            <a:ext cx="9144000" cy="360000"/>
          </a:xfrm>
          <a:prstGeom prst="rect">
            <a:avLst/>
          </a:prstGeom>
          <a:gradFill rotWithShape="1">
            <a:gsLst>
              <a:gs pos="0">
                <a:srgbClr val="E6B9B8"/>
              </a:gs>
              <a:gs pos="50000">
                <a:schemeClr val="bg1"/>
              </a:gs>
              <a:gs pos="100000">
                <a:srgbClr val="E6B9B8"/>
              </a:gs>
            </a:gsLst>
            <a:lin ang="5400000" scaled="1"/>
          </a:gradFill>
          <a:ln w="9525">
            <a:noFill/>
            <a:miter lim="800000"/>
            <a:headEnd/>
            <a:tailEnd/>
          </a:ln>
          <a:effectLst/>
        </p:spPr>
        <p:txBody>
          <a:bodyPr anchor="ctr"/>
          <a:lstStyle/>
          <a:p>
            <a:pPr algn="ctr">
              <a:defRPr/>
            </a:pP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総合区の特徴</a:t>
            </a:r>
            <a:r>
              <a:rPr lang="ja-JP" altLang="en-US" sz="2000" b="1" dirty="0">
                <a:latin typeface="Arial" pitchFamily="34" charset="0"/>
                <a:ea typeface="ＭＳ Ｐゴシック" pitchFamily="50" charset="-128"/>
              </a:rPr>
              <a:t>　　　</a:t>
            </a:r>
            <a:endParaRPr lang="ja-JP" altLang="en-US" sz="1200" b="1" dirty="0">
              <a:latin typeface="Arial" pitchFamily="34" charset="0"/>
              <a:ea typeface="ＭＳ Ｐゴシック" pitchFamily="50" charset="-128"/>
            </a:endParaRPr>
          </a:p>
        </p:txBody>
      </p:sp>
      <p:graphicFrame>
        <p:nvGraphicFramePr>
          <p:cNvPr id="41" name="表 40"/>
          <p:cNvGraphicFramePr>
            <a:graphicFrameLocks noGrp="1"/>
          </p:cNvGraphicFramePr>
          <p:nvPr/>
        </p:nvGraphicFramePr>
        <p:xfrm>
          <a:off x="4140200" y="593725"/>
          <a:ext cx="4962525" cy="5739072"/>
        </p:xfrm>
        <a:graphic>
          <a:graphicData uri="http://schemas.openxmlformats.org/drawingml/2006/table">
            <a:tbl>
              <a:tblPr firstRow="1" bandRow="1">
                <a:tableStyleId>{5C22544A-7EE6-4342-B048-85BDC9FD1C3A}</a:tableStyleId>
              </a:tblPr>
              <a:tblGrid>
                <a:gridCol w="4962525"/>
              </a:tblGrid>
              <a:tr h="298644">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第一区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淀川区・東淀川区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ja-JP" altLang="en-US" sz="1100" dirty="0" smtClean="0">
                          <a:solidFill>
                            <a:srgbClr val="000000"/>
                          </a:solidFill>
                          <a:latin typeface="HGP創英角ｺﾞｼｯｸUB" pitchFamily="50" charset="-128"/>
                          <a:ea typeface="HGP創英角ｺﾞｼｯｸUB" pitchFamily="50" charset="-128"/>
                        </a:rPr>
                        <a:t>事業所あたりの工業出荷額が多い一方、都心の中に位置する緑豊かな水辺空間である淀川河川敷を有する住宅エリア</a:t>
                      </a:r>
                      <a:endParaRPr kumimoji="1" lang="ja-JP" altLang="en-US" sz="1100" b="0" i="0" u="none" strike="noStrike" cap="none" normalizeH="0" baseline="0" dirty="0" smtClean="0">
                        <a:ln>
                          <a:noFill/>
                        </a:ln>
                        <a:solidFill>
                          <a:schemeClr val="tx1"/>
                        </a:solidFill>
                        <a:effectLst/>
                        <a:latin typeface="HG丸ｺﾞｼｯｸM-PRO" pitchFamily="50" charset="-128"/>
                        <a:ea typeface="HG丸ｺﾞｼｯｸM-PRO"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r>
              <a:tr h="298644">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第二区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北区・都島区・旭区</a:t>
                      </a:r>
                      <a:endParaRPr kumimoji="1" lang="ja-JP" altLang="en-US" sz="1200" b="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ja-JP" altLang="en-US" sz="1100" dirty="0" smtClean="0">
                          <a:solidFill>
                            <a:srgbClr val="000000"/>
                          </a:solidFill>
                          <a:latin typeface="HGP創英角ｺﾞｼｯｸUB" pitchFamily="50" charset="-128"/>
                          <a:ea typeface="HGP創英角ｺﾞｼｯｸUB" pitchFamily="50" charset="-128"/>
                        </a:rPr>
                        <a:t>西日本最大の地下街、大川・中之島エリアの歴史的建造物などの文化集客施設、毛馬桜之宮公園、城北菖蒲園を有し、都市基盤が充実するビジネス・商業エリア</a:t>
                      </a:r>
                      <a:endParaRPr kumimoji="1" lang="ja-JP" altLang="en-US" sz="1100" b="0" i="0" u="none" strike="noStrike" cap="none" normalizeH="0" baseline="0" dirty="0" smtClean="0">
                        <a:ln>
                          <a:noFill/>
                        </a:ln>
                        <a:solidFill>
                          <a:schemeClr val="tx1"/>
                        </a:solidFill>
                        <a:effectLst/>
                        <a:latin typeface="HG丸ｺﾞｼｯｸM-PRO" pitchFamily="50" charset="-128"/>
                        <a:ea typeface="HG丸ｺﾞｼｯｸM-PRO"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r>
              <a:tr h="298644">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第三区</a:t>
                      </a:r>
                      <a:r>
                        <a:rPr kumimoji="1" lang="ja-JP" altLang="en-US" sz="1200" dirty="0" smtClean="0">
                          <a:solidFill>
                            <a:schemeClr val="bg1"/>
                          </a:solidFill>
                          <a:latin typeface="HGP創英角ｺﾞｼｯｸUB" pitchFamily="50" charset="-128"/>
                          <a:ea typeface="HGP創英角ｺﾞｼｯｸUB" pitchFamily="50" charset="-128"/>
                        </a:rPr>
                        <a:t>　</a:t>
                      </a:r>
                      <a:r>
                        <a:rPr kumimoji="1" lang="ja-JP" altLang="en-US" sz="1200" b="0" dirty="0" smtClean="0">
                          <a:solidFill>
                            <a:schemeClr val="bg1"/>
                          </a:solidFill>
                          <a:latin typeface="HGP創英角ｺﾞｼｯｸUB" pitchFamily="50" charset="-128"/>
                          <a:ea typeface="HGP創英角ｺﾞｼｯｸUB" pitchFamily="50" charset="-128"/>
                        </a:rPr>
                        <a:t>福島区・此花区・港区・西淀川区</a:t>
                      </a:r>
                      <a:r>
                        <a:rPr lang="ja-JP" altLang="en-US" sz="1200" dirty="0" smtClean="0">
                          <a:solidFill>
                            <a:prstClr val="black"/>
                          </a:solidFill>
                          <a:latin typeface="Meiryo UI" pitchFamily="50" charset="-128"/>
                          <a:ea typeface="Meiryo UI" pitchFamily="50" charset="-128"/>
                          <a:cs typeface="Meiryo UI" pitchFamily="50" charset="-128"/>
                        </a:rPr>
                        <a:t>　</a:t>
                      </a:r>
                      <a:endParaRPr kumimoji="1" lang="ja-JP" altLang="en-US" sz="1200" dirty="0">
                        <a:solidFill>
                          <a:schemeClr val="tx1"/>
                        </a:solidFill>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60214">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lang="en-US" altLang="ja-JP" sz="1100" dirty="0" smtClean="0">
                          <a:latin typeface="HGP創英角ｺﾞｼｯｸUB" pitchFamily="50" charset="-128"/>
                          <a:ea typeface="HGP創英角ｺﾞｼｯｸUB" pitchFamily="50" charset="-128"/>
                        </a:rPr>
                        <a:t>USJ</a:t>
                      </a:r>
                      <a:r>
                        <a:rPr lang="ja-JP" altLang="en-US" sz="1100" dirty="0" err="1" smtClean="0">
                          <a:latin typeface="HGP創英角ｺﾞｼｯｸUB" pitchFamily="50" charset="-128"/>
                          <a:ea typeface="HGP創英角ｺﾞｼｯｸUB" pitchFamily="50" charset="-128"/>
                        </a:rPr>
                        <a:t>、</a:t>
                      </a:r>
                      <a:r>
                        <a:rPr lang="ja-JP" altLang="ja-JP" sz="1100" dirty="0" smtClean="0">
                          <a:latin typeface="HGP創英角ｺﾞｼｯｸUB" pitchFamily="50" charset="-128"/>
                          <a:ea typeface="HGP創英角ｺﾞｼｯｸUB" pitchFamily="50" charset="-128"/>
                        </a:rPr>
                        <a:t>海遊館</a:t>
                      </a:r>
                      <a:r>
                        <a:rPr lang="ja-JP" altLang="en-US" sz="1100" dirty="0" smtClean="0">
                          <a:latin typeface="HGP創英角ｺﾞｼｯｸUB" pitchFamily="50" charset="-128"/>
                          <a:ea typeface="HGP創英角ｺﾞｼｯｸUB" pitchFamily="50" charset="-128"/>
                        </a:rPr>
                        <a:t>等の</a:t>
                      </a:r>
                      <a:r>
                        <a:rPr lang="ja-JP" altLang="ja-JP" sz="1100" dirty="0" smtClean="0">
                          <a:latin typeface="HGP創英角ｺﾞｼｯｸUB" pitchFamily="50" charset="-128"/>
                          <a:ea typeface="HGP創英角ｺﾞｼｯｸUB" pitchFamily="50" charset="-128"/>
                        </a:rPr>
                        <a:t>集客施設</a:t>
                      </a:r>
                      <a:r>
                        <a:rPr lang="ja-JP" altLang="en-US" sz="1100" dirty="0" smtClean="0">
                          <a:latin typeface="HGP創英角ｺﾞｼｯｸUB" pitchFamily="50" charset="-128"/>
                          <a:ea typeface="HGP創英角ｺﾞｼｯｸUB" pitchFamily="50" charset="-128"/>
                        </a:rPr>
                        <a:t>のほか、福島地区やほたるまちなどの商業地を有する</a:t>
                      </a:r>
                      <a:endParaRPr lang="en-US" altLang="ja-JP" sz="1100" dirty="0" smtClean="0">
                        <a:latin typeface="HGP創英角ｺﾞｼｯｸUB" pitchFamily="50" charset="-128"/>
                        <a:ea typeface="HGP創英角ｺﾞｼｯｸUB"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lang="ja-JP" altLang="ja-JP" sz="1100" dirty="0" smtClean="0">
                          <a:latin typeface="HGP創英角ｺﾞｼｯｸUB" pitchFamily="50" charset="-128"/>
                          <a:ea typeface="HGP創英角ｺﾞｼｯｸUB" pitchFamily="50" charset="-128"/>
                        </a:rPr>
                        <a:t>工業従業者が多く、工業出荷額</a:t>
                      </a:r>
                      <a:r>
                        <a:rPr lang="ja-JP" altLang="en-US" sz="1100" dirty="0" smtClean="0">
                          <a:latin typeface="HGP創英角ｺﾞｼｯｸUB" pitchFamily="50" charset="-128"/>
                          <a:ea typeface="HGP創英角ｺﾞｼｯｸUB" pitchFamily="50" charset="-128"/>
                        </a:rPr>
                        <a:t>や</a:t>
                      </a:r>
                      <a:r>
                        <a:rPr lang="ja-JP" altLang="ja-JP" sz="1100" dirty="0" smtClean="0">
                          <a:latin typeface="HGP創英角ｺﾞｼｯｸUB" pitchFamily="50" charset="-128"/>
                          <a:ea typeface="HGP創英角ｺﾞｼｯｸUB" pitchFamily="50" charset="-128"/>
                        </a:rPr>
                        <a:t>工業地域割合が</a:t>
                      </a:r>
                      <a:r>
                        <a:rPr lang="ja-JP" altLang="en-US" sz="1100" dirty="0" smtClean="0">
                          <a:latin typeface="HGP創英角ｺﾞｼｯｸUB" pitchFamily="50" charset="-128"/>
                          <a:ea typeface="HGP創英角ｺﾞｼｯｸUB" pitchFamily="50" charset="-128"/>
                        </a:rPr>
                        <a:t>大きい</a:t>
                      </a:r>
                      <a:r>
                        <a:rPr lang="ja-JP" altLang="ja-JP" sz="1100" dirty="0" smtClean="0">
                          <a:latin typeface="HGP創英角ｺﾞｼｯｸUB" pitchFamily="50" charset="-128"/>
                          <a:ea typeface="HGP創英角ｺﾞｼｯｸUB" pitchFamily="50" charset="-128"/>
                        </a:rPr>
                        <a:t>工業・港湾エリア</a:t>
                      </a:r>
                      <a:endParaRPr kumimoji="1" lang="ja-JP" altLang="ja-JP" sz="1100" kern="1200" dirty="0" smtClean="0">
                        <a:solidFill>
                          <a:schemeClr val="dk1"/>
                        </a:solidFill>
                        <a:latin typeface="HG丸ｺﾞｼｯｸM-PRO" pitchFamily="50" charset="-128"/>
                        <a:ea typeface="HG丸ｺﾞｼｯｸM-PRO" pitchFamily="50" charset="-128"/>
                        <a:cs typeface="+mn-cs"/>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r>
              <a:tr h="298644">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第四区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東成区・城東区・鶴見区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lang="ja-JP" altLang="ja-JP" sz="1100" dirty="0" smtClean="0">
                          <a:latin typeface="HGP創英角ｺﾞｼｯｸUB" pitchFamily="50" charset="-128"/>
                          <a:ea typeface="HGP創英角ｺﾞｼｯｸUB" pitchFamily="50" charset="-128"/>
                        </a:rPr>
                        <a:t>大規模公園である鶴見緑地、城北川の親水空間、</a:t>
                      </a:r>
                      <a:r>
                        <a:rPr lang="ja-JP" altLang="en-US" sz="1100" dirty="0" smtClean="0">
                          <a:latin typeface="HGP創英角ｺﾞｼｯｸUB" pitchFamily="50" charset="-128"/>
                          <a:ea typeface="HGP創英角ｺﾞｼｯｸUB" pitchFamily="50" charset="-128"/>
                        </a:rPr>
                        <a:t>鶴橋・京橋地区等の商業地を</a:t>
                      </a:r>
                      <a:r>
                        <a:rPr lang="ja-JP" altLang="ja-JP" sz="1100" dirty="0" smtClean="0">
                          <a:latin typeface="HGP創英角ｺﾞｼｯｸUB" pitchFamily="50" charset="-128"/>
                          <a:ea typeface="HGP創英角ｺﾞｼｯｸUB" pitchFamily="50" charset="-128"/>
                        </a:rPr>
                        <a:t>有し、</a:t>
                      </a:r>
                      <a:r>
                        <a:rPr lang="ja-JP" altLang="en-US" sz="1100" dirty="0" smtClean="0">
                          <a:latin typeface="HGP創英角ｺﾞｼｯｸUB" pitchFamily="50" charset="-128"/>
                          <a:ea typeface="HGP創英角ｺﾞｼｯｸUB" pitchFamily="50" charset="-128"/>
                        </a:rPr>
                        <a:t>多くの</a:t>
                      </a:r>
                      <a:r>
                        <a:rPr lang="ja-JP" altLang="ja-JP" sz="1100" dirty="0" smtClean="0">
                          <a:latin typeface="HGP創英角ｺﾞｼｯｸUB" pitchFamily="50" charset="-128"/>
                          <a:ea typeface="HGP創英角ｺﾞｼｯｸUB" pitchFamily="50" charset="-128"/>
                        </a:rPr>
                        <a:t>子育て世帯</a:t>
                      </a:r>
                      <a:r>
                        <a:rPr lang="ja-JP" altLang="en-US" sz="1100" dirty="0" smtClean="0">
                          <a:latin typeface="HGP創英角ｺﾞｼｯｸUB" pitchFamily="50" charset="-128"/>
                          <a:ea typeface="HGP創英角ｺﾞｼｯｸUB" pitchFamily="50" charset="-128"/>
                        </a:rPr>
                        <a:t>が住む</a:t>
                      </a:r>
                      <a:r>
                        <a:rPr lang="ja-JP" altLang="ja-JP" sz="1100" dirty="0" smtClean="0">
                          <a:latin typeface="HGP創英角ｺﾞｼｯｸUB" pitchFamily="50" charset="-128"/>
                          <a:ea typeface="HGP創英角ｺﾞｼｯｸUB" pitchFamily="50" charset="-128"/>
                        </a:rPr>
                        <a:t>住宅エリア</a:t>
                      </a:r>
                      <a:endParaRPr kumimoji="1" lang="ja-JP" altLang="ja-JP" sz="1100" kern="1200" dirty="0" smtClean="0">
                        <a:solidFill>
                          <a:schemeClr val="dk1"/>
                        </a:solidFill>
                        <a:latin typeface="HG丸ｺﾞｼｯｸM-PRO" pitchFamily="50" charset="-128"/>
                        <a:ea typeface="HG丸ｺﾞｼｯｸM-PRO" pitchFamily="50" charset="-128"/>
                        <a:cs typeface="+mn-cs"/>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274300">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第五区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中央区・西区・大正区・浪速区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r>
                        <a:rPr lang="ja-JP" altLang="en-US" sz="1100" dirty="0" smtClean="0">
                          <a:solidFill>
                            <a:srgbClr val="000000"/>
                          </a:solidFill>
                          <a:latin typeface="HGP創英角ｺﾞｼｯｸUB" pitchFamily="50" charset="-128"/>
                          <a:ea typeface="HGP創英角ｺﾞｼｯｸUB" pitchFamily="50" charset="-128"/>
                        </a:rPr>
                        <a:t>道頓堀水辺空間、新世界などの集客施設を有し、交通網が発達するなど都市基盤が充実するとともに、生産年齢人口の割合、昼間人口が多いビジネス・商業エリア</a:t>
                      </a:r>
                      <a:endParaRPr kumimoji="1" lang="ja-JP" altLang="ja-JP" sz="1100" kern="1200" dirty="0" smtClean="0">
                        <a:solidFill>
                          <a:schemeClr val="dk1"/>
                        </a:solidFill>
                        <a:latin typeface="HG丸ｺﾞｼｯｸM-PRO" pitchFamily="50" charset="-128"/>
                        <a:ea typeface="HG丸ｺﾞｼｯｸM-PRO" pitchFamily="50" charset="-128"/>
                        <a:cs typeface="+mn-cs"/>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274300">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第六区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天王寺区・生野区・阿倍野区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r>
                        <a:rPr lang="ja-JP" altLang="en-US" sz="1100" dirty="0" smtClean="0">
                          <a:latin typeface="HGP創英角ｺﾞｼｯｸUB" pitchFamily="50" charset="-128"/>
                          <a:ea typeface="HGP創英角ｺﾞｼｯｸUB" pitchFamily="50" charset="-128"/>
                        </a:rPr>
                        <a:t>日本で最も高層の商業ビルであるあべのハルカス、天王寺公園、</a:t>
                      </a:r>
                      <a:r>
                        <a:rPr lang="ja-JP" altLang="ja-JP" sz="1100" dirty="0" smtClean="0">
                          <a:latin typeface="HGP創英角ｺﾞｼｯｸUB" pitchFamily="50" charset="-128"/>
                          <a:ea typeface="HGP創英角ｺﾞｼｯｸUB" pitchFamily="50" charset="-128"/>
                        </a:rPr>
                        <a:t>コリアタウンなど</a:t>
                      </a:r>
                      <a:r>
                        <a:rPr lang="ja-JP" altLang="en-US" sz="1100" dirty="0" smtClean="0">
                          <a:latin typeface="HGP創英角ｺﾞｼｯｸUB" pitchFamily="50" charset="-128"/>
                          <a:ea typeface="HGP創英角ｺﾞｼｯｸUB" pitchFamily="50" charset="-128"/>
                        </a:rPr>
                        <a:t>の</a:t>
                      </a:r>
                      <a:r>
                        <a:rPr lang="ja-JP" altLang="ja-JP" sz="1100" dirty="0" smtClean="0">
                          <a:latin typeface="HGP創英角ｺﾞｼｯｸUB" pitchFamily="50" charset="-128"/>
                          <a:ea typeface="HGP創英角ｺﾞｼｯｸUB" pitchFamily="50" charset="-128"/>
                        </a:rPr>
                        <a:t>集客施設が多い一方で、区内の住宅地の割合が高</a:t>
                      </a:r>
                      <a:r>
                        <a:rPr lang="ja-JP" altLang="en-US" sz="1100" dirty="0" smtClean="0">
                          <a:latin typeface="HGP創英角ｺﾞｼｯｸUB" pitchFamily="50" charset="-128"/>
                          <a:ea typeface="HGP創英角ｺﾞｼｯｸUB" pitchFamily="50" charset="-128"/>
                        </a:rPr>
                        <a:t>い商業</a:t>
                      </a:r>
                      <a:r>
                        <a:rPr lang="ja-JP" altLang="ja-JP" sz="1100" dirty="0" smtClean="0">
                          <a:latin typeface="HGP創英角ｺﾞｼｯｸUB" pitchFamily="50" charset="-128"/>
                          <a:ea typeface="HGP創英角ｺﾞｼｯｸUB" pitchFamily="50" charset="-128"/>
                        </a:rPr>
                        <a:t>・住宅エリア</a:t>
                      </a:r>
                      <a:endParaRPr kumimoji="1" lang="ja-JP" altLang="ja-JP" sz="1100" kern="1200" dirty="0">
                        <a:solidFill>
                          <a:schemeClr val="dk1"/>
                        </a:solidFill>
                        <a:latin typeface="HG丸ｺﾞｼｯｸM-PRO" pitchFamily="50" charset="-128"/>
                        <a:ea typeface="HG丸ｺﾞｼｯｸM-PRO" pitchFamily="50" charset="-128"/>
                        <a:cs typeface="+mn-cs"/>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274300">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第七区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住之江区・住吉区・西成区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ja-JP" altLang="ja-JP" sz="1100" dirty="0" smtClean="0">
                          <a:latin typeface="HGP創英角ｺﾞｼｯｸUB" pitchFamily="50" charset="-128"/>
                          <a:ea typeface="HGP創英角ｺﾞｼｯｸUB" pitchFamily="50" charset="-128"/>
                        </a:rPr>
                        <a:t>全国的に有名な住吉大社</a:t>
                      </a:r>
                      <a:r>
                        <a:rPr lang="ja-JP" altLang="en-US" sz="1100" dirty="0" smtClean="0">
                          <a:latin typeface="HGP創英角ｺﾞｼｯｸUB" pitchFamily="50" charset="-128"/>
                          <a:ea typeface="HGP創英角ｺﾞｼｯｸUB" pitchFamily="50" charset="-128"/>
                        </a:rPr>
                        <a:t>、</a:t>
                      </a:r>
                      <a:r>
                        <a:rPr lang="ja-JP" altLang="ja-JP" sz="1100" dirty="0" smtClean="0">
                          <a:latin typeface="HGP創英角ｺﾞｼｯｸUB" pitchFamily="50" charset="-128"/>
                          <a:ea typeface="HGP創英角ｺﾞｼｯｸUB" pitchFamily="50" charset="-128"/>
                        </a:rPr>
                        <a:t>路面電車</a:t>
                      </a:r>
                      <a:r>
                        <a:rPr lang="ja-JP" altLang="en-US" sz="1100" dirty="0" smtClean="0">
                          <a:latin typeface="HGP創英角ｺﾞｼｯｸUB" pitchFamily="50" charset="-128"/>
                          <a:ea typeface="HGP創英角ｺﾞｼｯｸUB" pitchFamily="50" charset="-128"/>
                        </a:rPr>
                        <a:t>、インテックス大阪（大阪国際見本市会場）</a:t>
                      </a:r>
                      <a:r>
                        <a:rPr lang="ja-JP" altLang="ja-JP" sz="1100" dirty="0" smtClean="0">
                          <a:latin typeface="HGP創英角ｺﾞｼｯｸUB" pitchFamily="50" charset="-128"/>
                          <a:ea typeface="HGP創英角ｺﾞｼｯｸUB" pitchFamily="50" charset="-128"/>
                        </a:rPr>
                        <a:t>などの都市魅力を有し</a:t>
                      </a:r>
                      <a:r>
                        <a:rPr lang="ja-JP" altLang="en-US" sz="1100" dirty="0" smtClean="0">
                          <a:latin typeface="HGP創英角ｺﾞｼｯｸUB" pitchFamily="50" charset="-128"/>
                          <a:ea typeface="HGP創英角ｺﾞｼｯｸUB" pitchFamily="50" charset="-128"/>
                        </a:rPr>
                        <a:t>、住宅と工業が共存する住</a:t>
                      </a:r>
                      <a:r>
                        <a:rPr lang="ja-JP" altLang="ja-JP" sz="1100" dirty="0" smtClean="0">
                          <a:latin typeface="HGP創英角ｺﾞｼｯｸUB" pitchFamily="50" charset="-128"/>
                          <a:ea typeface="HGP創英角ｺﾞｼｯｸUB" pitchFamily="50" charset="-128"/>
                        </a:rPr>
                        <a:t>工共生エリア</a:t>
                      </a:r>
                      <a:endParaRPr kumimoji="1" lang="ja-JP" altLang="en-US" sz="1100" b="0" i="0" u="none" strike="noStrike" cap="none" normalizeH="0" baseline="0" dirty="0" smtClean="0">
                        <a:ln>
                          <a:noFill/>
                        </a:ln>
                        <a:solidFill>
                          <a:schemeClr val="tx1"/>
                        </a:solidFill>
                        <a:effectLst/>
                        <a:latin typeface="HG丸ｺﾞｼｯｸM-PRO" pitchFamily="50" charset="-128"/>
                        <a:ea typeface="HG丸ｺﾞｼｯｸM-PRO"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274300">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第八区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東住吉区・平野区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r>
                        <a:rPr lang="ja-JP" altLang="en-US" sz="1100" dirty="0" smtClean="0">
                          <a:solidFill>
                            <a:srgbClr val="000000"/>
                          </a:solidFill>
                          <a:latin typeface="HGP創英角ｺﾞｼｯｸUB" pitchFamily="50" charset="-128"/>
                          <a:ea typeface="HGP創英角ｺﾞｼｯｸUB" pitchFamily="50" charset="-128"/>
                        </a:rPr>
                        <a:t>長居陸上競技場、植物園、平野環濠集落などの都市魅力施設を有する</a:t>
                      </a:r>
                      <a:endParaRPr lang="en-US" altLang="ja-JP" sz="1100" dirty="0" smtClean="0">
                        <a:solidFill>
                          <a:srgbClr val="000000"/>
                        </a:solidFill>
                        <a:latin typeface="HGP創英角ｺﾞｼｯｸUB" pitchFamily="50" charset="-128"/>
                        <a:ea typeface="HGP創英角ｺﾞｼｯｸUB" pitchFamily="50" charset="-128"/>
                      </a:endParaRPr>
                    </a:p>
                    <a:p>
                      <a:r>
                        <a:rPr lang="ja-JP" altLang="en-US" sz="1100" dirty="0" smtClean="0">
                          <a:solidFill>
                            <a:srgbClr val="000000"/>
                          </a:solidFill>
                          <a:latin typeface="HGP創英角ｺﾞｼｯｸUB" pitchFamily="50" charset="-128"/>
                          <a:ea typeface="HGP創英角ｺﾞｼｯｸUB" pitchFamily="50" charset="-128"/>
                        </a:rPr>
                        <a:t>子育て世代が多い一方、高齢者の割合が高いなど、幅広い世代が住む住宅エリア</a:t>
                      </a:r>
                      <a:endParaRPr kumimoji="1" lang="ja-JP" altLang="en-US" sz="1100" b="0" i="0" u="none" strike="noStrike" cap="none" normalizeH="0" baseline="0" dirty="0" smtClean="0">
                        <a:ln>
                          <a:noFill/>
                        </a:ln>
                        <a:solidFill>
                          <a:schemeClr val="tx1"/>
                        </a:solidFill>
                        <a:effectLst/>
                        <a:latin typeface="HGS創英角ｺﾞｼｯｸUB" pitchFamily="50" charset="-128"/>
                        <a:ea typeface="HGS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2" name="グループ化 37"/>
          <p:cNvGrpSpPr/>
          <p:nvPr/>
        </p:nvGrpSpPr>
        <p:grpSpPr>
          <a:xfrm>
            <a:off x="107504" y="1234281"/>
            <a:ext cx="4017962" cy="4498975"/>
            <a:chOff x="65088" y="2133600"/>
            <a:chExt cx="4017962" cy="4498975"/>
          </a:xfrm>
        </p:grpSpPr>
        <p:pic>
          <p:nvPicPr>
            <p:cNvPr id="4098" name="Picture 88"/>
            <p:cNvPicPr>
              <a:picLocks noChangeAspect="1" noChangeArrowheads="1"/>
            </p:cNvPicPr>
            <p:nvPr/>
          </p:nvPicPr>
          <p:blipFill>
            <a:blip r:embed="rId2" cstate="print">
              <a:extLst>
                <a:ext uri="{28A0092B-C50C-407E-A947-70E740481C1C}">
                  <a14:useLocalDpi xmlns="" xmlns:a14="http://schemas.microsoft.com/office/drawing/2010/main" val="0"/>
                </a:ext>
              </a:extLst>
            </a:blip>
            <a:srcRect/>
            <a:stretch>
              <a:fillRect/>
            </a:stretch>
          </p:blipFill>
          <p:spPr bwMode="auto">
            <a:xfrm>
              <a:off x="65088" y="2133600"/>
              <a:ext cx="4017962" cy="4498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22" name="テキスト ボックス 85"/>
            <p:cNvSpPr txBox="1">
              <a:spLocks noChangeArrowheads="1"/>
            </p:cNvSpPr>
            <p:nvPr/>
          </p:nvSpPr>
          <p:spPr bwMode="gray">
            <a:xfrm>
              <a:off x="1946275" y="2790825"/>
              <a:ext cx="681038" cy="276225"/>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a:t>第一区</a:t>
              </a:r>
            </a:p>
          </p:txBody>
        </p:sp>
        <p:sp>
          <p:nvSpPr>
            <p:cNvPr id="4123" name="テキスト ボックス 85"/>
            <p:cNvSpPr txBox="1">
              <a:spLocks noChangeArrowheads="1"/>
            </p:cNvSpPr>
            <p:nvPr/>
          </p:nvSpPr>
          <p:spPr bwMode="gray">
            <a:xfrm>
              <a:off x="827088" y="3943350"/>
              <a:ext cx="641350" cy="277813"/>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a:t>第三区</a:t>
              </a:r>
            </a:p>
          </p:txBody>
        </p:sp>
        <p:sp>
          <p:nvSpPr>
            <p:cNvPr id="4124" name="テキスト ボックス 85"/>
            <p:cNvSpPr txBox="1">
              <a:spLocks noChangeArrowheads="1"/>
            </p:cNvSpPr>
            <p:nvPr/>
          </p:nvSpPr>
          <p:spPr bwMode="gray">
            <a:xfrm>
              <a:off x="2422302" y="3157141"/>
              <a:ext cx="641350" cy="277812"/>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dirty="0"/>
                <a:t>第二区</a:t>
              </a:r>
            </a:p>
          </p:txBody>
        </p:sp>
        <p:sp>
          <p:nvSpPr>
            <p:cNvPr id="4125" name="テキスト ボックス 85"/>
            <p:cNvSpPr txBox="1">
              <a:spLocks noChangeArrowheads="1"/>
            </p:cNvSpPr>
            <p:nvPr/>
          </p:nvSpPr>
          <p:spPr bwMode="gray">
            <a:xfrm>
              <a:off x="2914030" y="4052094"/>
              <a:ext cx="641350" cy="276225"/>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a:t>第四区</a:t>
              </a:r>
            </a:p>
          </p:txBody>
        </p:sp>
        <p:sp>
          <p:nvSpPr>
            <p:cNvPr id="4126" name="テキスト ボックス 85"/>
            <p:cNvSpPr txBox="1">
              <a:spLocks noChangeArrowheads="1"/>
            </p:cNvSpPr>
            <p:nvPr/>
          </p:nvSpPr>
          <p:spPr bwMode="gray">
            <a:xfrm>
              <a:off x="1763713" y="4482555"/>
              <a:ext cx="641350" cy="277812"/>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a:t>第五区</a:t>
              </a:r>
            </a:p>
          </p:txBody>
        </p:sp>
        <p:sp>
          <p:nvSpPr>
            <p:cNvPr id="4127" name="テキスト ボックス 85"/>
            <p:cNvSpPr txBox="1">
              <a:spLocks noChangeArrowheads="1"/>
            </p:cNvSpPr>
            <p:nvPr/>
          </p:nvSpPr>
          <p:spPr bwMode="gray">
            <a:xfrm>
              <a:off x="2801392" y="4904383"/>
              <a:ext cx="641350" cy="276225"/>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dirty="0"/>
                <a:t>第六区</a:t>
              </a:r>
            </a:p>
          </p:txBody>
        </p:sp>
        <p:sp>
          <p:nvSpPr>
            <p:cNvPr id="4128" name="テキスト ボックス 85"/>
            <p:cNvSpPr txBox="1">
              <a:spLocks noChangeArrowheads="1"/>
            </p:cNvSpPr>
            <p:nvPr/>
          </p:nvSpPr>
          <p:spPr bwMode="gray">
            <a:xfrm>
              <a:off x="1482725" y="5743575"/>
              <a:ext cx="641350" cy="277813"/>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a:t>第七区</a:t>
              </a:r>
            </a:p>
          </p:txBody>
        </p:sp>
        <p:sp>
          <p:nvSpPr>
            <p:cNvPr id="49" name="テキスト ボックス 99"/>
            <p:cNvSpPr txBox="1">
              <a:spLocks noChangeArrowheads="1"/>
            </p:cNvSpPr>
            <p:nvPr/>
          </p:nvSpPr>
          <p:spPr bwMode="gray">
            <a:xfrm>
              <a:off x="1452290" y="3013125"/>
              <a:ext cx="603426"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淀川区</a:t>
              </a:r>
            </a:p>
          </p:txBody>
        </p:sp>
        <p:sp>
          <p:nvSpPr>
            <p:cNvPr id="50" name="テキスト ボックス 100"/>
            <p:cNvSpPr txBox="1">
              <a:spLocks noChangeArrowheads="1"/>
            </p:cNvSpPr>
            <p:nvPr/>
          </p:nvSpPr>
          <p:spPr bwMode="gray">
            <a:xfrm>
              <a:off x="2515518" y="2617862"/>
              <a:ext cx="837679"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東淀川区</a:t>
              </a:r>
            </a:p>
          </p:txBody>
        </p:sp>
        <p:sp>
          <p:nvSpPr>
            <p:cNvPr id="51" name="テキスト ボックス 101"/>
            <p:cNvSpPr txBox="1">
              <a:spLocks noChangeArrowheads="1"/>
            </p:cNvSpPr>
            <p:nvPr/>
          </p:nvSpPr>
          <p:spPr bwMode="gray">
            <a:xfrm>
              <a:off x="755576" y="3607132"/>
              <a:ext cx="745767"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西淀川区</a:t>
              </a:r>
            </a:p>
          </p:txBody>
        </p:sp>
        <p:sp>
          <p:nvSpPr>
            <p:cNvPr id="52" name="テキスト ボックス 102"/>
            <p:cNvSpPr txBox="1">
              <a:spLocks noChangeArrowheads="1"/>
            </p:cNvSpPr>
            <p:nvPr/>
          </p:nvSpPr>
          <p:spPr bwMode="gray">
            <a:xfrm>
              <a:off x="511828" y="4428051"/>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此花区</a:t>
              </a:r>
            </a:p>
          </p:txBody>
        </p:sp>
        <p:sp>
          <p:nvSpPr>
            <p:cNvPr id="53" name="テキスト ボックス 104"/>
            <p:cNvSpPr txBox="1">
              <a:spLocks noChangeArrowheads="1"/>
            </p:cNvSpPr>
            <p:nvPr/>
          </p:nvSpPr>
          <p:spPr bwMode="gray">
            <a:xfrm>
              <a:off x="1451273" y="3760971"/>
              <a:ext cx="638331"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福島区</a:t>
              </a:r>
            </a:p>
          </p:txBody>
        </p:sp>
        <p:sp>
          <p:nvSpPr>
            <p:cNvPr id="54" name="テキスト ボックス 105"/>
            <p:cNvSpPr txBox="1">
              <a:spLocks noChangeArrowheads="1"/>
            </p:cNvSpPr>
            <p:nvPr/>
          </p:nvSpPr>
          <p:spPr bwMode="gray">
            <a:xfrm>
              <a:off x="1043608" y="4643863"/>
              <a:ext cx="473201"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港区</a:t>
              </a:r>
            </a:p>
          </p:txBody>
        </p:sp>
        <p:sp>
          <p:nvSpPr>
            <p:cNvPr id="55" name="テキスト ボックス 106"/>
            <p:cNvSpPr txBox="1">
              <a:spLocks noChangeArrowheads="1"/>
            </p:cNvSpPr>
            <p:nvPr/>
          </p:nvSpPr>
          <p:spPr bwMode="gray">
            <a:xfrm>
              <a:off x="1489342" y="4256311"/>
              <a:ext cx="46700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西区</a:t>
              </a:r>
            </a:p>
          </p:txBody>
        </p:sp>
        <p:sp>
          <p:nvSpPr>
            <p:cNvPr id="56" name="テキスト ボックス 107"/>
            <p:cNvSpPr txBox="1">
              <a:spLocks noChangeArrowheads="1"/>
            </p:cNvSpPr>
            <p:nvPr/>
          </p:nvSpPr>
          <p:spPr bwMode="gray">
            <a:xfrm>
              <a:off x="2401094" y="3449365"/>
              <a:ext cx="507831" cy="504056"/>
            </a:xfrm>
            <a:prstGeom prst="rect">
              <a:avLst/>
            </a:prstGeom>
            <a:noFill/>
            <a:ln w="9525">
              <a:noFill/>
              <a:miter lim="800000"/>
              <a:headEnd/>
              <a:tailEnd/>
            </a:ln>
          </p:spPr>
          <p:txBody>
            <a:bodyPr vert="eaVert">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都島区</a:t>
              </a:r>
            </a:p>
          </p:txBody>
        </p:sp>
        <p:sp>
          <p:nvSpPr>
            <p:cNvPr id="57" name="テキスト ボックス 108"/>
            <p:cNvSpPr txBox="1">
              <a:spLocks noChangeArrowheads="1"/>
            </p:cNvSpPr>
            <p:nvPr/>
          </p:nvSpPr>
          <p:spPr bwMode="gray">
            <a:xfrm>
              <a:off x="2945408" y="3210307"/>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旭区</a:t>
              </a:r>
            </a:p>
          </p:txBody>
        </p:sp>
        <p:sp>
          <p:nvSpPr>
            <p:cNvPr id="58" name="テキスト ボックス 109"/>
            <p:cNvSpPr txBox="1">
              <a:spLocks noChangeArrowheads="1"/>
            </p:cNvSpPr>
            <p:nvPr/>
          </p:nvSpPr>
          <p:spPr bwMode="gray">
            <a:xfrm>
              <a:off x="3339344" y="3668846"/>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鶴見区</a:t>
              </a:r>
            </a:p>
          </p:txBody>
        </p:sp>
        <p:sp>
          <p:nvSpPr>
            <p:cNvPr id="59" name="テキスト ボックス 110"/>
            <p:cNvSpPr txBox="1">
              <a:spLocks noChangeArrowheads="1"/>
            </p:cNvSpPr>
            <p:nvPr/>
          </p:nvSpPr>
          <p:spPr bwMode="gray">
            <a:xfrm>
              <a:off x="2828950" y="3536231"/>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城東区</a:t>
              </a:r>
            </a:p>
          </p:txBody>
        </p:sp>
        <p:sp>
          <p:nvSpPr>
            <p:cNvPr id="60" name="テキスト ボックス 111"/>
            <p:cNvSpPr txBox="1">
              <a:spLocks noChangeArrowheads="1"/>
            </p:cNvSpPr>
            <p:nvPr/>
          </p:nvSpPr>
          <p:spPr bwMode="gray">
            <a:xfrm>
              <a:off x="2752750" y="4327212"/>
              <a:ext cx="720080"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東成区</a:t>
              </a:r>
            </a:p>
          </p:txBody>
        </p:sp>
        <p:sp>
          <p:nvSpPr>
            <p:cNvPr id="61" name="テキスト ボックス 112"/>
            <p:cNvSpPr txBox="1">
              <a:spLocks noChangeArrowheads="1"/>
            </p:cNvSpPr>
            <p:nvPr/>
          </p:nvSpPr>
          <p:spPr bwMode="gray">
            <a:xfrm>
              <a:off x="2170293" y="4096938"/>
              <a:ext cx="655532"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中央区</a:t>
              </a:r>
            </a:p>
          </p:txBody>
        </p:sp>
        <p:sp>
          <p:nvSpPr>
            <p:cNvPr id="62" name="テキスト ボックス 113"/>
            <p:cNvSpPr txBox="1">
              <a:spLocks noChangeArrowheads="1"/>
            </p:cNvSpPr>
            <p:nvPr/>
          </p:nvSpPr>
          <p:spPr bwMode="gray">
            <a:xfrm>
              <a:off x="1826787" y="4696777"/>
              <a:ext cx="70041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浪速区</a:t>
              </a:r>
            </a:p>
          </p:txBody>
        </p:sp>
        <p:sp>
          <p:nvSpPr>
            <p:cNvPr id="63" name="テキスト ボックス 114"/>
            <p:cNvSpPr txBox="1">
              <a:spLocks noChangeArrowheads="1"/>
            </p:cNvSpPr>
            <p:nvPr/>
          </p:nvSpPr>
          <p:spPr bwMode="gray">
            <a:xfrm>
              <a:off x="1225724" y="5037767"/>
              <a:ext cx="620947"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大正区</a:t>
              </a:r>
            </a:p>
          </p:txBody>
        </p:sp>
        <p:sp>
          <p:nvSpPr>
            <p:cNvPr id="64" name="テキスト ボックス 115"/>
            <p:cNvSpPr txBox="1">
              <a:spLocks noChangeArrowheads="1"/>
            </p:cNvSpPr>
            <p:nvPr/>
          </p:nvSpPr>
          <p:spPr bwMode="gray">
            <a:xfrm>
              <a:off x="611560" y="5623356"/>
              <a:ext cx="752969"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住之江区</a:t>
              </a:r>
            </a:p>
          </p:txBody>
        </p:sp>
        <p:sp>
          <p:nvSpPr>
            <p:cNvPr id="65" name="テキスト ボックス 116"/>
            <p:cNvSpPr txBox="1">
              <a:spLocks noChangeArrowheads="1"/>
            </p:cNvSpPr>
            <p:nvPr/>
          </p:nvSpPr>
          <p:spPr bwMode="gray">
            <a:xfrm>
              <a:off x="1795395" y="5080992"/>
              <a:ext cx="626822"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西成区</a:t>
              </a:r>
            </a:p>
          </p:txBody>
        </p:sp>
        <p:sp>
          <p:nvSpPr>
            <p:cNvPr id="66" name="テキスト ボックス 117"/>
            <p:cNvSpPr txBox="1">
              <a:spLocks noChangeArrowheads="1"/>
            </p:cNvSpPr>
            <p:nvPr/>
          </p:nvSpPr>
          <p:spPr bwMode="gray">
            <a:xfrm>
              <a:off x="2009304" y="6162635"/>
              <a:ext cx="646276"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住吉区</a:t>
              </a:r>
            </a:p>
          </p:txBody>
        </p:sp>
        <p:sp>
          <p:nvSpPr>
            <p:cNvPr id="67" name="テキスト ボックス 118"/>
            <p:cNvSpPr txBox="1">
              <a:spLocks noChangeArrowheads="1"/>
            </p:cNvSpPr>
            <p:nvPr/>
          </p:nvSpPr>
          <p:spPr bwMode="gray">
            <a:xfrm>
              <a:off x="2267744" y="5229201"/>
              <a:ext cx="346249" cy="648071"/>
            </a:xfrm>
            <a:prstGeom prst="rect">
              <a:avLst/>
            </a:prstGeom>
            <a:noFill/>
            <a:ln w="9525">
              <a:noFill/>
              <a:miter lim="800000"/>
              <a:headEnd/>
              <a:tailEnd/>
            </a:ln>
          </p:spPr>
          <p:txBody>
            <a:bodyPr vert="eaVert">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阿倍野区</a:t>
              </a:r>
            </a:p>
          </p:txBody>
        </p:sp>
        <p:sp>
          <p:nvSpPr>
            <p:cNvPr id="68" name="テキスト ボックス 119"/>
            <p:cNvSpPr txBox="1">
              <a:spLocks noChangeArrowheads="1"/>
            </p:cNvSpPr>
            <p:nvPr/>
          </p:nvSpPr>
          <p:spPr bwMode="gray">
            <a:xfrm>
              <a:off x="2481567" y="4293096"/>
              <a:ext cx="346249" cy="648072"/>
            </a:xfrm>
            <a:prstGeom prst="rect">
              <a:avLst/>
            </a:prstGeom>
            <a:noFill/>
            <a:ln w="9525">
              <a:noFill/>
              <a:miter lim="800000"/>
              <a:headEnd/>
              <a:tailEnd/>
            </a:ln>
          </p:spPr>
          <p:txBody>
            <a:bodyPr vert="eaVert">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天王寺区</a:t>
              </a:r>
            </a:p>
          </p:txBody>
        </p:sp>
        <p:sp>
          <p:nvSpPr>
            <p:cNvPr id="69" name="テキスト ボックス 120"/>
            <p:cNvSpPr txBox="1">
              <a:spLocks noChangeArrowheads="1"/>
            </p:cNvSpPr>
            <p:nvPr/>
          </p:nvSpPr>
          <p:spPr bwMode="gray">
            <a:xfrm>
              <a:off x="2718842" y="4616351"/>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生野区</a:t>
              </a:r>
            </a:p>
          </p:txBody>
        </p:sp>
        <p:sp>
          <p:nvSpPr>
            <p:cNvPr id="70" name="テキスト ボックス 121"/>
            <p:cNvSpPr txBox="1">
              <a:spLocks noChangeArrowheads="1"/>
            </p:cNvSpPr>
            <p:nvPr/>
          </p:nvSpPr>
          <p:spPr bwMode="gray">
            <a:xfrm>
              <a:off x="2555776" y="5589240"/>
              <a:ext cx="346249" cy="701127"/>
            </a:xfrm>
            <a:prstGeom prst="rect">
              <a:avLst/>
            </a:prstGeom>
            <a:noFill/>
            <a:ln w="9525">
              <a:noFill/>
              <a:miter lim="800000"/>
              <a:headEnd/>
              <a:tailEnd/>
            </a:ln>
          </p:spPr>
          <p:txBody>
            <a:bodyPr vert="eaVert">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東住吉区</a:t>
              </a:r>
            </a:p>
          </p:txBody>
        </p:sp>
        <p:sp>
          <p:nvSpPr>
            <p:cNvPr id="71" name="テキスト ボックス 122"/>
            <p:cNvSpPr txBox="1">
              <a:spLocks noChangeArrowheads="1"/>
            </p:cNvSpPr>
            <p:nvPr/>
          </p:nvSpPr>
          <p:spPr bwMode="gray">
            <a:xfrm>
              <a:off x="3017416" y="5421139"/>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平野区</a:t>
              </a:r>
            </a:p>
          </p:txBody>
        </p:sp>
        <p:sp>
          <p:nvSpPr>
            <p:cNvPr id="72" name="テキスト ボックス 97"/>
            <p:cNvSpPr txBox="1">
              <a:spLocks noChangeArrowheads="1"/>
            </p:cNvSpPr>
            <p:nvPr/>
          </p:nvSpPr>
          <p:spPr bwMode="gray">
            <a:xfrm>
              <a:off x="2028354" y="3680247"/>
              <a:ext cx="462715"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北区</a:t>
              </a:r>
            </a:p>
          </p:txBody>
        </p:sp>
        <p:sp>
          <p:nvSpPr>
            <p:cNvPr id="4153" name="テキスト ボックス 85"/>
            <p:cNvSpPr txBox="1">
              <a:spLocks noChangeArrowheads="1"/>
            </p:cNvSpPr>
            <p:nvPr/>
          </p:nvSpPr>
          <p:spPr bwMode="gray">
            <a:xfrm>
              <a:off x="2945408" y="6128519"/>
              <a:ext cx="641350" cy="277812"/>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dirty="0"/>
                <a:t>第八区</a:t>
              </a:r>
            </a:p>
          </p:txBody>
        </p:sp>
      </p:grpSp>
      <p:sp>
        <p:nvSpPr>
          <p:cNvPr id="42" name="円/楕円 41"/>
          <p:cNvSpPr/>
          <p:nvPr/>
        </p:nvSpPr>
        <p:spPr bwMode="auto">
          <a:xfrm>
            <a:off x="1621830" y="3094360"/>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3" name="円/楕円 42"/>
          <p:cNvSpPr/>
          <p:nvPr/>
        </p:nvSpPr>
        <p:spPr bwMode="auto">
          <a:xfrm>
            <a:off x="1907704" y="3356992"/>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4" name="円/楕円 43"/>
          <p:cNvSpPr/>
          <p:nvPr/>
        </p:nvSpPr>
        <p:spPr bwMode="auto">
          <a:xfrm>
            <a:off x="2365152" y="2659137"/>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5" name="円/楕円 44"/>
          <p:cNvSpPr/>
          <p:nvPr/>
        </p:nvSpPr>
        <p:spPr bwMode="auto">
          <a:xfrm>
            <a:off x="2987824" y="2865636"/>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6" name="円/楕円 45"/>
          <p:cNvSpPr/>
          <p:nvPr/>
        </p:nvSpPr>
        <p:spPr bwMode="auto">
          <a:xfrm>
            <a:off x="2533551" y="3954264"/>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7" name="円/楕円 46"/>
          <p:cNvSpPr/>
          <p:nvPr/>
        </p:nvSpPr>
        <p:spPr bwMode="auto">
          <a:xfrm>
            <a:off x="2195736" y="5157192"/>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8" name="円/楕円 47"/>
          <p:cNvSpPr/>
          <p:nvPr/>
        </p:nvSpPr>
        <p:spPr bwMode="auto">
          <a:xfrm>
            <a:off x="3072532" y="4778102"/>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3" name="テキスト ボックス 72"/>
          <p:cNvSpPr txBox="1"/>
          <p:nvPr/>
        </p:nvSpPr>
        <p:spPr>
          <a:xfrm>
            <a:off x="179512" y="620688"/>
            <a:ext cx="2592288" cy="861774"/>
          </a:xfrm>
          <a:prstGeom prst="rect">
            <a:avLst/>
          </a:prstGeom>
          <a:noFill/>
        </p:spPr>
        <p:txBody>
          <a:bodyPr wrap="square" rtlCol="0">
            <a:spAutoFit/>
          </a:bodyPr>
          <a:lstStyle/>
          <a:p>
            <a:pPr>
              <a:lnSpc>
                <a:spcPts val="2000"/>
              </a:lnSpc>
            </a:pPr>
            <a:r>
              <a:rPr lang="ja-JP" altLang="en-US" sz="1400" dirty="0" smtClean="0"/>
              <a:t>　  ：総合区役所の位置</a:t>
            </a:r>
            <a:endParaRPr lang="en-US" altLang="ja-JP" sz="1400" dirty="0" smtClean="0"/>
          </a:p>
          <a:p>
            <a:pPr>
              <a:lnSpc>
                <a:spcPts val="2000"/>
              </a:lnSpc>
            </a:pPr>
            <a:endParaRPr lang="en-US" altLang="ja-JP" sz="1400" dirty="0" smtClean="0"/>
          </a:p>
          <a:p>
            <a:pPr>
              <a:lnSpc>
                <a:spcPts val="2000"/>
              </a:lnSpc>
            </a:pPr>
            <a:r>
              <a:rPr kumimoji="1" lang="en-US" altLang="ja-JP" sz="1400" dirty="0" smtClean="0"/>
              <a:t>※</a:t>
            </a:r>
            <a:r>
              <a:rPr kumimoji="1" lang="ja-JP" altLang="en-US" sz="1400" dirty="0" smtClean="0"/>
              <a:t>総合区名は仮称</a:t>
            </a:r>
            <a:endParaRPr kumimoji="1" lang="ja-JP" altLang="en-US" sz="1400" dirty="0"/>
          </a:p>
        </p:txBody>
      </p:sp>
      <p:sp>
        <p:nvSpPr>
          <p:cNvPr id="74" name="円/楕円 73"/>
          <p:cNvSpPr/>
          <p:nvPr/>
        </p:nvSpPr>
        <p:spPr bwMode="auto">
          <a:xfrm>
            <a:off x="270570" y="736129"/>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5"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76" name="円/楕円 75"/>
          <p:cNvSpPr/>
          <p:nvPr/>
        </p:nvSpPr>
        <p:spPr bwMode="auto">
          <a:xfrm>
            <a:off x="1835696" y="2348880"/>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7" name="円/楕円 76"/>
          <p:cNvSpPr/>
          <p:nvPr/>
        </p:nvSpPr>
        <p:spPr bwMode="auto">
          <a:xfrm>
            <a:off x="2980161" y="2842271"/>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8" name="円/楕円 77"/>
          <p:cNvSpPr/>
          <p:nvPr/>
        </p:nvSpPr>
        <p:spPr bwMode="auto">
          <a:xfrm>
            <a:off x="1906917" y="3339932"/>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0" name="円/楕円 79"/>
          <p:cNvSpPr/>
          <p:nvPr/>
        </p:nvSpPr>
        <p:spPr bwMode="auto">
          <a:xfrm>
            <a:off x="2343646" y="2654132"/>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1" name="円/楕円 80"/>
          <p:cNvSpPr/>
          <p:nvPr/>
        </p:nvSpPr>
        <p:spPr bwMode="auto">
          <a:xfrm>
            <a:off x="2171159" y="5149572"/>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2" name="円/楕円 81"/>
          <p:cNvSpPr/>
          <p:nvPr/>
        </p:nvSpPr>
        <p:spPr bwMode="auto">
          <a:xfrm>
            <a:off x="2521067" y="3957851"/>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3" name="円/楕円 82"/>
          <p:cNvSpPr/>
          <p:nvPr/>
        </p:nvSpPr>
        <p:spPr bwMode="auto">
          <a:xfrm>
            <a:off x="3063208" y="4776716"/>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4" name="円/楕円 83"/>
          <p:cNvSpPr/>
          <p:nvPr/>
        </p:nvSpPr>
        <p:spPr bwMode="auto">
          <a:xfrm>
            <a:off x="1619672" y="3068960"/>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5" name="円/楕円 84"/>
          <p:cNvSpPr/>
          <p:nvPr/>
        </p:nvSpPr>
        <p:spPr bwMode="auto">
          <a:xfrm>
            <a:off x="255538" y="719562"/>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Tree>
    <p:extLst>
      <p:ext uri="{BB962C8B-B14F-4D97-AF65-F5344CB8AC3E}">
        <p14:creationId xmlns="" xmlns:p14="http://schemas.microsoft.com/office/powerpoint/2010/main" val="3779235117"/>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82" name="Rectangle 26"/>
          <p:cNvSpPr>
            <a:spLocks noChangeArrowheads="1"/>
          </p:cNvSpPr>
          <p:nvPr/>
        </p:nvSpPr>
        <p:spPr bwMode="auto">
          <a:xfrm>
            <a:off x="0" y="0"/>
            <a:ext cx="9144000" cy="360000"/>
          </a:xfrm>
          <a:prstGeom prst="rect">
            <a:avLst/>
          </a:prstGeom>
          <a:gradFill rotWithShape="1">
            <a:gsLst>
              <a:gs pos="0">
                <a:srgbClr val="E6B9B8"/>
              </a:gs>
              <a:gs pos="50000">
                <a:schemeClr val="bg1"/>
              </a:gs>
              <a:gs pos="100000">
                <a:srgbClr val="E6B9B8"/>
              </a:gs>
            </a:gsLst>
            <a:lin ang="5400000" scaled="1"/>
          </a:gradFill>
          <a:ln w="9525">
            <a:noFill/>
            <a:miter lim="800000"/>
            <a:headEnd/>
            <a:tailEnd/>
          </a:ln>
          <a:effectLst/>
        </p:spPr>
        <p:txBody>
          <a:bodyPr anchor="ctr"/>
          <a:lstStyle/>
          <a:p>
            <a:pPr algn="ctr">
              <a:defRPr/>
            </a:pP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総合区基礎データ①</a:t>
            </a:r>
          </a:p>
        </p:txBody>
      </p:sp>
      <p:sp>
        <p:nvSpPr>
          <p:cNvPr id="5"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pic>
        <p:nvPicPr>
          <p:cNvPr id="7" name="Picture 155"/>
          <p:cNvPicPr>
            <a:picLocks noChangeAspect="1" noChangeArrowheads="1"/>
          </p:cNvPicPr>
          <p:nvPr/>
        </p:nvPicPr>
        <p:blipFill>
          <a:blip r:embed="rId2" cstate="print"/>
          <a:srcRect/>
          <a:stretch>
            <a:fillRect/>
          </a:stretch>
        </p:blipFill>
        <p:spPr bwMode="auto">
          <a:xfrm>
            <a:off x="50354" y="419522"/>
            <a:ext cx="9059117" cy="6055581"/>
          </a:xfrm>
          <a:prstGeom prst="rect">
            <a:avLst/>
          </a:prstGeom>
          <a:noFill/>
        </p:spPr>
      </p:pic>
    </p:spTree>
    <p:extLst>
      <p:ext uri="{BB962C8B-B14F-4D97-AF65-F5344CB8AC3E}">
        <p14:creationId xmlns="" xmlns:p14="http://schemas.microsoft.com/office/powerpoint/2010/main" val="825207961"/>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7" name="Rectangle 27"/>
          <p:cNvSpPr>
            <a:spLocks noChangeArrowheads="1"/>
          </p:cNvSpPr>
          <p:nvPr/>
        </p:nvSpPr>
        <p:spPr bwMode="auto">
          <a:xfrm>
            <a:off x="0" y="0"/>
            <a:ext cx="9144000" cy="360000"/>
          </a:xfrm>
          <a:prstGeom prst="rect">
            <a:avLst/>
          </a:prstGeom>
          <a:gradFill rotWithShape="1">
            <a:gsLst>
              <a:gs pos="0">
                <a:srgbClr val="E6B9B8"/>
              </a:gs>
              <a:gs pos="50000">
                <a:schemeClr val="bg1"/>
              </a:gs>
              <a:gs pos="100000">
                <a:srgbClr val="E6B9B8"/>
              </a:gs>
            </a:gsLst>
            <a:lin ang="5400000" scaled="1"/>
          </a:gradFill>
          <a:ln w="9525">
            <a:noFill/>
            <a:miter lim="800000"/>
            <a:headEnd/>
            <a:tailEnd/>
          </a:ln>
          <a:effectLst/>
        </p:spPr>
        <p:txBody>
          <a:bodyPr anchor="ctr"/>
          <a:lstStyle/>
          <a:p>
            <a:pPr algn="ctr">
              <a:defRPr/>
            </a:pP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総合区基礎データ②</a:t>
            </a:r>
          </a:p>
        </p:txBody>
      </p:sp>
      <p:sp>
        <p:nvSpPr>
          <p:cNvPr id="5"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pic>
        <p:nvPicPr>
          <p:cNvPr id="6" name="Picture 160"/>
          <p:cNvPicPr>
            <a:picLocks noChangeAspect="1" noChangeArrowheads="1"/>
          </p:cNvPicPr>
          <p:nvPr/>
        </p:nvPicPr>
        <p:blipFill>
          <a:blip r:embed="rId2" cstate="print"/>
          <a:srcRect/>
          <a:stretch>
            <a:fillRect/>
          </a:stretch>
        </p:blipFill>
        <p:spPr bwMode="auto">
          <a:xfrm>
            <a:off x="46783" y="385614"/>
            <a:ext cx="9059117" cy="6258323"/>
          </a:xfrm>
          <a:prstGeom prst="rect">
            <a:avLst/>
          </a:prstGeom>
          <a:noFill/>
        </p:spPr>
      </p:pic>
    </p:spTree>
    <p:extLst>
      <p:ext uri="{BB962C8B-B14F-4D97-AF65-F5344CB8AC3E}">
        <p14:creationId xmlns="" xmlns:p14="http://schemas.microsoft.com/office/powerpoint/2010/main" val="776262289"/>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9.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0.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11973</TotalTime>
  <Words>19379</Words>
  <Application>Microsoft Office PowerPoint</Application>
  <PresentationFormat>画面に合わせる (4:3)</PresentationFormat>
  <Paragraphs>5388</Paragraphs>
  <Slides>148</Slides>
  <Notes>57</Notes>
  <HiddenSlides>0</HiddenSlides>
  <MMClips>0</MMClips>
  <ScaleCrop>false</ScaleCrop>
  <HeadingPairs>
    <vt:vector size="4" baseType="variant">
      <vt:variant>
        <vt:lpstr>テーマ</vt:lpstr>
      </vt:variant>
      <vt:variant>
        <vt:i4>1</vt:i4>
      </vt:variant>
      <vt:variant>
        <vt:lpstr>スライド タイトル</vt:lpstr>
      </vt:variant>
      <vt:variant>
        <vt:i4>148</vt:i4>
      </vt:variant>
    </vt:vector>
  </HeadingPairs>
  <TitlesOfParts>
    <vt:vector size="149" baseType="lpstr">
      <vt:lpstr>Office テーマ</vt:lpstr>
      <vt:lpstr>スライド 1</vt:lpstr>
      <vt:lpstr>≪ 資　料 ≫</vt:lpstr>
      <vt:lpstr>スライド 3</vt:lpstr>
      <vt:lpstr>スライド 4</vt:lpstr>
      <vt:lpstr>目　　次</vt:lpstr>
      <vt:lpstr>スライド 6</vt:lpstr>
      <vt:lpstr>スライド 7</vt:lpstr>
      <vt:lpstr>スライド 8</vt:lpstr>
      <vt:lpstr>スライド 9</vt:lpstr>
      <vt:lpstr>スライド 10</vt:lpstr>
      <vt:lpstr>スライド 11</vt:lpstr>
      <vt:lpstr>スライド 12</vt:lpstr>
      <vt:lpstr>スライド 13</vt:lpstr>
      <vt:lpstr>スライド 14</vt:lpstr>
      <vt:lpstr>スライド 15</vt:lpstr>
      <vt:lpstr>スライド 16</vt:lpstr>
      <vt:lpstr>スライド 17</vt:lpstr>
      <vt:lpstr>スライド 18</vt:lpstr>
      <vt:lpstr>目　　次</vt:lpstr>
      <vt:lpstr>スライド 20</vt:lpstr>
      <vt:lpstr>スライド 21</vt:lpstr>
      <vt:lpstr>スライド 22</vt:lpstr>
      <vt:lpstr>スライド 23</vt:lpstr>
      <vt:lpstr>スライド 24</vt:lpstr>
      <vt:lpstr>スライド 25</vt:lpstr>
      <vt:lpstr>スライド 26</vt:lpstr>
      <vt:lpstr>スライド 27</vt:lpstr>
      <vt:lpstr>スライド 28</vt:lpstr>
      <vt:lpstr>スライド 29</vt:lpstr>
      <vt:lpstr>スライド 30</vt:lpstr>
      <vt:lpstr>スライド 31</vt:lpstr>
      <vt:lpstr>スライド 32</vt:lpstr>
      <vt:lpstr>スライド 33</vt:lpstr>
      <vt:lpstr>スライド 34</vt:lpstr>
      <vt:lpstr>スライド 35</vt:lpstr>
      <vt:lpstr>スライド 36</vt:lpstr>
      <vt:lpstr>スライド 37</vt:lpstr>
      <vt:lpstr>スライド 38</vt:lpstr>
      <vt:lpstr>目　　次</vt:lpstr>
      <vt:lpstr>スライド 40</vt:lpstr>
      <vt:lpstr>スライド 41</vt:lpstr>
      <vt:lpstr>スライド 42</vt:lpstr>
      <vt:lpstr>スライド 43</vt:lpstr>
      <vt:lpstr>スライド 44</vt:lpstr>
      <vt:lpstr>スライド 45</vt:lpstr>
      <vt:lpstr>スライド 46</vt:lpstr>
      <vt:lpstr>スライド 47</vt:lpstr>
      <vt:lpstr>スライド 48</vt:lpstr>
      <vt:lpstr>スライド 49</vt:lpstr>
      <vt:lpstr>スライド 50</vt:lpstr>
      <vt:lpstr>スライド 51</vt:lpstr>
      <vt:lpstr>スライド 52</vt:lpstr>
      <vt:lpstr>目　　次</vt:lpstr>
      <vt:lpstr>スライド 54</vt:lpstr>
      <vt:lpstr>スライド 55</vt:lpstr>
      <vt:lpstr>スライド 56</vt:lpstr>
      <vt:lpstr>スライド 57</vt:lpstr>
      <vt:lpstr>スライド 58</vt:lpstr>
      <vt:lpstr>スライド 59</vt:lpstr>
      <vt:lpstr>スライド 60</vt:lpstr>
      <vt:lpstr>スライド 61</vt:lpstr>
      <vt:lpstr>スライド 62</vt:lpstr>
      <vt:lpstr>目　　次</vt:lpstr>
      <vt:lpstr>スライド 64</vt:lpstr>
      <vt:lpstr>スライド 65</vt:lpstr>
      <vt:lpstr>スライド 66</vt:lpstr>
      <vt:lpstr>スライド 67</vt:lpstr>
      <vt:lpstr>スライド 68</vt:lpstr>
      <vt:lpstr>スライド 69</vt:lpstr>
      <vt:lpstr>スライド 70</vt:lpstr>
      <vt:lpstr>目　　次</vt:lpstr>
      <vt:lpstr>スライド 72</vt:lpstr>
      <vt:lpstr>スライド 73</vt:lpstr>
      <vt:lpstr>スライド 74</vt:lpstr>
      <vt:lpstr>スライド 75</vt:lpstr>
      <vt:lpstr>スライド 76</vt:lpstr>
      <vt:lpstr>スライド 77</vt:lpstr>
      <vt:lpstr>スライド 78</vt:lpstr>
      <vt:lpstr>スライド 79</vt:lpstr>
      <vt:lpstr>スライド 80</vt:lpstr>
      <vt:lpstr>スライド 81</vt:lpstr>
      <vt:lpstr>スライド 82</vt:lpstr>
      <vt:lpstr>目　　次</vt:lpstr>
      <vt:lpstr>スライド 84</vt:lpstr>
      <vt:lpstr>スライド 85</vt:lpstr>
      <vt:lpstr>スライド 86</vt:lpstr>
      <vt:lpstr>スライド 87</vt:lpstr>
      <vt:lpstr>スライド 88</vt:lpstr>
      <vt:lpstr>スライド 89</vt:lpstr>
      <vt:lpstr>スライド 90</vt:lpstr>
      <vt:lpstr>目　　次</vt:lpstr>
      <vt:lpstr>スライド 92</vt:lpstr>
      <vt:lpstr>スライド 93</vt:lpstr>
      <vt:lpstr>スライド 94</vt:lpstr>
      <vt:lpstr>９　総合区のすがた</vt:lpstr>
      <vt:lpstr>スライド 96</vt:lpstr>
      <vt:lpstr>スライド 97</vt:lpstr>
      <vt:lpstr>スライド 98</vt:lpstr>
      <vt:lpstr>スライド 99</vt:lpstr>
      <vt:lpstr>スライド 100</vt:lpstr>
      <vt:lpstr>スライド 101</vt:lpstr>
      <vt:lpstr>スライド 102</vt:lpstr>
      <vt:lpstr>スライド 103</vt:lpstr>
      <vt:lpstr>スライド 104</vt:lpstr>
      <vt:lpstr>スライド 105</vt:lpstr>
      <vt:lpstr>スライド 106</vt:lpstr>
      <vt:lpstr>スライド 107</vt:lpstr>
      <vt:lpstr>スライド 108</vt:lpstr>
      <vt:lpstr>スライド 109</vt:lpstr>
      <vt:lpstr>スライド 110</vt:lpstr>
      <vt:lpstr>スライド 111</vt:lpstr>
      <vt:lpstr>スライド 112</vt:lpstr>
      <vt:lpstr>スライド 113</vt:lpstr>
      <vt:lpstr>スライド 114</vt:lpstr>
      <vt:lpstr>スライド 115</vt:lpstr>
      <vt:lpstr>スライド 116</vt:lpstr>
      <vt:lpstr>スライド 117</vt:lpstr>
      <vt:lpstr>スライド 118</vt:lpstr>
      <vt:lpstr>スライド 119</vt:lpstr>
      <vt:lpstr>スライド 120</vt:lpstr>
      <vt:lpstr>スライド 121</vt:lpstr>
      <vt:lpstr>スライド 122</vt:lpstr>
      <vt:lpstr>スライド 123</vt:lpstr>
      <vt:lpstr>スライド 124</vt:lpstr>
      <vt:lpstr>スライド 125</vt:lpstr>
      <vt:lpstr>スライド 126</vt:lpstr>
      <vt:lpstr>スライド 127</vt:lpstr>
      <vt:lpstr>スライド 128</vt:lpstr>
      <vt:lpstr>スライド 129</vt:lpstr>
      <vt:lpstr>スライド 130</vt:lpstr>
      <vt:lpstr>スライド 131</vt:lpstr>
      <vt:lpstr>スライド 132</vt:lpstr>
      <vt:lpstr>スライド 133</vt:lpstr>
      <vt:lpstr>スライド 134</vt:lpstr>
      <vt:lpstr>スライド 135</vt:lpstr>
      <vt:lpstr>スライド 136</vt:lpstr>
      <vt:lpstr>スライド 137</vt:lpstr>
      <vt:lpstr>スライド 138</vt:lpstr>
      <vt:lpstr>スライド 139</vt:lpstr>
      <vt:lpstr>スライド 140</vt:lpstr>
      <vt:lpstr>スライド 141</vt:lpstr>
      <vt:lpstr>スライド 142</vt:lpstr>
      <vt:lpstr>スライド 143</vt:lpstr>
      <vt:lpstr>スライド 144</vt:lpstr>
      <vt:lpstr>スライド 145</vt:lpstr>
      <vt:lpstr>スライド 146</vt:lpstr>
      <vt:lpstr>スライド 147</vt:lpstr>
      <vt:lpstr>スライド 148</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スライド 1</dc:title>
  <dc:creator>上野　能宏</dc:creator>
  <cp:lastModifiedBy>大阪市</cp:lastModifiedBy>
  <cp:revision>1439</cp:revision>
  <cp:lastPrinted>2017-08-03T09:16:11Z</cp:lastPrinted>
  <dcterms:created xsi:type="dcterms:W3CDTF">2013-07-16T06:48:23Z</dcterms:created>
  <dcterms:modified xsi:type="dcterms:W3CDTF">2017-08-21T06:17:57Z</dcterms:modified>
</cp:coreProperties>
</file>