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550" r:id="rId2"/>
    <p:sldId id="665" r:id="rId3"/>
    <p:sldId id="677" r:id="rId4"/>
    <p:sldId id="676" r:id="rId5"/>
    <p:sldId id="551" r:id="rId6"/>
    <p:sldId id="643" r:id="rId7"/>
    <p:sldId id="644" r:id="rId8"/>
    <p:sldId id="657" r:id="rId9"/>
    <p:sldId id="675" r:id="rId10"/>
    <p:sldId id="671" r:id="rId11"/>
    <p:sldId id="648" r:id="rId12"/>
    <p:sldId id="649" r:id="rId13"/>
    <p:sldId id="650" r:id="rId14"/>
    <p:sldId id="652" r:id="rId15"/>
    <p:sldId id="577" r:id="rId16"/>
    <p:sldId id="666" r:id="rId17"/>
    <p:sldId id="680" r:id="rId18"/>
    <p:sldId id="679" r:id="rId19"/>
    <p:sldId id="669" r:id="rId20"/>
    <p:sldId id="678" r:id="rId21"/>
    <p:sldId id="681" r:id="rId22"/>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99"/>
    <a:srgbClr val="D94409"/>
    <a:srgbClr val="E2AC00"/>
    <a:srgbClr val="ABDB77"/>
    <a:srgbClr val="00863D"/>
    <a:srgbClr val="FCF00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088" autoAdjust="0"/>
    <p:restoredTop sz="94784" autoAdjust="0"/>
  </p:normalViewPr>
  <p:slideViewPr>
    <p:cSldViewPr>
      <p:cViewPr varScale="1">
        <p:scale>
          <a:sx n="73" d="100"/>
          <a:sy n="73" d="100"/>
        </p:scale>
        <p:origin x="-160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4306888" cy="33972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5629275" y="0"/>
            <a:ext cx="4308475" cy="339725"/>
          </a:xfrm>
          <a:prstGeom prst="rect">
            <a:avLst/>
          </a:prstGeom>
        </p:spPr>
        <p:txBody>
          <a:bodyPr vert="horz" lIns="91440" tIns="45720" rIns="91440" bIns="45720" rtlCol="0"/>
          <a:lstStyle>
            <a:lvl1pPr algn="r">
              <a:defRPr sz="1200"/>
            </a:lvl1pPr>
          </a:lstStyle>
          <a:p>
            <a:fld id="{8E78D2AD-729E-4B99-8813-6347DA69176D}" type="datetimeFigureOut">
              <a:rPr kumimoji="1" lang="ja-JP" altLang="en-US" smtClean="0"/>
              <a:pPr/>
              <a:t>2017/8/21</a:t>
            </a:fld>
            <a:endParaRPr kumimoji="1" lang="ja-JP" altLang="en-US"/>
          </a:p>
        </p:txBody>
      </p:sp>
      <p:sp>
        <p:nvSpPr>
          <p:cNvPr id="4" name="フッター プレースホルダ 3"/>
          <p:cNvSpPr>
            <a:spLocks noGrp="1"/>
          </p:cNvSpPr>
          <p:nvPr>
            <p:ph type="ftr" sz="quarter" idx="2"/>
          </p:nvPr>
        </p:nvSpPr>
        <p:spPr>
          <a:xfrm>
            <a:off x="0" y="6465888"/>
            <a:ext cx="4306888" cy="33972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5629275" y="6465888"/>
            <a:ext cx="4308475" cy="339725"/>
          </a:xfrm>
          <a:prstGeom prst="rect">
            <a:avLst/>
          </a:prstGeom>
        </p:spPr>
        <p:txBody>
          <a:bodyPr vert="horz" lIns="91440" tIns="45720" rIns="91440" bIns="45720" rtlCol="0" anchor="b"/>
          <a:lstStyle>
            <a:lvl1pPr algn="r">
              <a:defRPr sz="1200"/>
            </a:lvl1pPr>
          </a:lstStyle>
          <a:p>
            <a:fld id="{67167FC1-3C11-4F7E-8745-C8D6649089A3}" type="slidenum">
              <a:rPr kumimoji="1" lang="ja-JP" altLang="en-US" smtClean="0"/>
              <a:pPr/>
              <a:t>&lt;#&gt;</a:t>
            </a:fld>
            <a:endParaRPr kumimoji="1" lang="ja-JP" altLang="en-US"/>
          </a:p>
        </p:txBody>
      </p:sp>
    </p:spTree>
    <p:extLst>
      <p:ext uri="{BB962C8B-B14F-4D97-AF65-F5344CB8AC3E}">
        <p14:creationId xmlns="" xmlns:p14="http://schemas.microsoft.com/office/powerpoint/2010/main" val="17845226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4307047" cy="34036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2" y="0"/>
            <a:ext cx="4307047" cy="340360"/>
          </a:xfrm>
          <a:prstGeom prst="rect">
            <a:avLst/>
          </a:prstGeom>
        </p:spPr>
        <p:txBody>
          <a:bodyPr vert="horz" lIns="91440" tIns="45720" rIns="91440" bIns="45720" rtlCol="0"/>
          <a:lstStyle>
            <a:lvl1pPr algn="r">
              <a:defRPr sz="1200"/>
            </a:lvl1pPr>
          </a:lstStyle>
          <a:p>
            <a:fld id="{4179279C-853F-4F34-A5D2-B95F4823AB07}" type="datetimeFigureOut">
              <a:rPr kumimoji="1" lang="ja-JP" altLang="en-US" smtClean="0"/>
              <a:pPr/>
              <a:t>2017/8/21</a:t>
            </a:fld>
            <a:endParaRPr kumimoji="1" lang="ja-JP" altLang="en-US"/>
          </a:p>
        </p:txBody>
      </p:sp>
      <p:sp>
        <p:nvSpPr>
          <p:cNvPr id="4" name="スライド イメージ プレースホルダ 3"/>
          <p:cNvSpPr>
            <a:spLocks noGrp="1" noRot="1" noChangeAspect="1"/>
          </p:cNvSpPr>
          <p:nvPr>
            <p:ph type="sldImg" idx="2"/>
          </p:nvPr>
        </p:nvSpPr>
        <p:spPr>
          <a:xfrm>
            <a:off x="3268663" y="511175"/>
            <a:ext cx="3402012" cy="25511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993934" y="3233420"/>
            <a:ext cx="7951470" cy="306324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6465659"/>
            <a:ext cx="4307047" cy="34036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2" y="6465659"/>
            <a:ext cx="4307047" cy="340360"/>
          </a:xfrm>
          <a:prstGeom prst="rect">
            <a:avLst/>
          </a:prstGeom>
        </p:spPr>
        <p:txBody>
          <a:bodyPr vert="horz" lIns="91440" tIns="45720" rIns="91440" bIns="45720" rtlCol="0" anchor="b"/>
          <a:lstStyle>
            <a:lvl1pPr algn="r">
              <a:defRPr sz="1200"/>
            </a:lvl1pPr>
          </a:lstStyle>
          <a:p>
            <a:fld id="{4308C615-631D-4AD2-8CDC-5C132F111DAD}" type="slidenum">
              <a:rPr kumimoji="1" lang="ja-JP" altLang="en-US" smtClean="0"/>
              <a:pPr/>
              <a:t>&lt;#&gt;</a:t>
            </a:fld>
            <a:endParaRPr kumimoji="1" lang="ja-JP" altLang="en-US"/>
          </a:p>
        </p:txBody>
      </p:sp>
    </p:spTree>
    <p:extLst>
      <p:ext uri="{BB962C8B-B14F-4D97-AF65-F5344CB8AC3E}">
        <p14:creationId xmlns="" xmlns:p14="http://schemas.microsoft.com/office/powerpoint/2010/main" val="314578660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スライド イメージ プレースホルダー 1"/>
          <p:cNvSpPr>
            <a:spLocks noGrp="1" noRot="1" noChangeAspect="1"/>
          </p:cNvSpPr>
          <p:nvPr>
            <p:ph type="sldImg"/>
          </p:nvPr>
        </p:nvSpPr>
        <p:spPr bwMode="auto">
          <a:noFill/>
          <a:ln>
            <a:solidFill>
              <a:srgbClr val="000000"/>
            </a:solidFill>
            <a:miter lim="800000"/>
            <a:headEnd/>
            <a:tailEnd/>
          </a:ln>
        </p:spPr>
      </p:sp>
      <p:sp>
        <p:nvSpPr>
          <p:cNvPr id="15362" name="ノート プレースホルダー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dirty="0" smtClean="0"/>
          </a:p>
        </p:txBody>
      </p:sp>
      <p:sp>
        <p:nvSpPr>
          <p:cNvPr id="15363" name="スライド番号プレースホルダー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389F0FC-4190-4FFE-AB08-4DED16EE2F4D}" type="slidenum">
              <a:rPr lang="ja-JP" altLang="en-US">
                <a:solidFill>
                  <a:prstClr val="black"/>
                </a:solidFill>
              </a:rPr>
              <a:pPr fontAlgn="base">
                <a:spcBef>
                  <a:spcPct val="0"/>
                </a:spcBef>
                <a:spcAft>
                  <a:spcPct val="0"/>
                </a:spcAft>
                <a:defRPr/>
              </a:pPr>
              <a:t>1</a:t>
            </a:fld>
            <a:endParaRPr lang="en-US" altLang="ja-JP" dirty="0">
              <a:solidFill>
                <a:prstClr val="black"/>
              </a:solidFill>
            </a:endParaRPr>
          </a:p>
        </p:txBody>
      </p:sp>
    </p:spTree>
    <p:extLst>
      <p:ext uri="{BB962C8B-B14F-4D97-AF65-F5344CB8AC3E}">
        <p14:creationId xmlns="" xmlns:p14="http://schemas.microsoft.com/office/powerpoint/2010/main" val="761535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6</a:t>
            </a:fld>
            <a:endParaRPr kumimoji="1" lang="ja-JP" altLang="en-US"/>
          </a:p>
        </p:txBody>
      </p:sp>
    </p:spTree>
    <p:extLst>
      <p:ext uri="{BB962C8B-B14F-4D97-AF65-F5344CB8AC3E}">
        <p14:creationId xmlns="" xmlns:p14="http://schemas.microsoft.com/office/powerpoint/2010/main" val="1528098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bwMode="auto">
          <a:xfrm>
            <a:off x="3270250" y="511175"/>
            <a:ext cx="3402013" cy="2551113"/>
          </a:xfrm>
          <a:noFill/>
          <a:ln>
            <a:solidFill>
              <a:srgbClr val="000000"/>
            </a:solidFill>
            <a:miter lim="800000"/>
            <a:headEnd/>
            <a:tailEnd/>
          </a:ln>
        </p:spPr>
      </p:sp>
      <p:sp>
        <p:nvSpPr>
          <p:cNvPr id="22530" name="Rectangle 3"/>
          <p:cNvSpPr>
            <a:spLocks noGrp="1" noChangeArrowheads="1"/>
          </p:cNvSpPr>
          <p:nvPr>
            <p:ph type="body" idx="1"/>
          </p:nvPr>
        </p:nvSpPr>
        <p:spPr bwMode="auto">
          <a:noFill/>
        </p:spPr>
        <p:txBody>
          <a:bodyPr wrap="square" lIns="91429" tIns="45714" rIns="91429" bIns="45714" numCol="1" anchor="t" anchorCtr="0" compatLnSpc="1">
            <a:prstTxWarp prst="textNoShape">
              <a:avLst/>
            </a:prstTxWarp>
          </a:bodyPr>
          <a:lstStyle/>
          <a:p>
            <a:pPr>
              <a:spcBef>
                <a:spcPct val="0"/>
              </a:spcBef>
            </a:pPr>
            <a:endParaRPr lang="ja-JP" altLang="ja-JP" smtClean="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14</a:t>
            </a:fld>
            <a:endParaRPr kumimoji="1" lang="ja-JP" altLang="en-US"/>
          </a:p>
        </p:txBody>
      </p:sp>
    </p:spTree>
    <p:extLst>
      <p:ext uri="{BB962C8B-B14F-4D97-AF65-F5344CB8AC3E}">
        <p14:creationId xmlns="" xmlns:p14="http://schemas.microsoft.com/office/powerpoint/2010/main" val="5797334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2017/8/21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2017/8/21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0" y="2780928"/>
            <a:ext cx="9144000" cy="1469813"/>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ja-JP" altLang="en-US" sz="4000" dirty="0" smtClean="0">
                <a:solidFill>
                  <a:prstClr val="black"/>
                </a:solidFill>
                <a:latin typeface="メイリオ" pitchFamily="50" charset="-128"/>
                <a:ea typeface="メイリオ" pitchFamily="50" charset="-128"/>
                <a:cs typeface="メイリオ" pitchFamily="50" charset="-128"/>
              </a:rPr>
              <a:t>　　　　　　</a:t>
            </a:r>
            <a:r>
              <a:rPr lang="ja-JP" altLang="en-US" sz="4000" dirty="0" smtClean="0">
                <a:solidFill>
                  <a:srgbClr val="FF0000"/>
                </a:solidFill>
                <a:latin typeface="メイリオ" pitchFamily="50" charset="-128"/>
                <a:ea typeface="メイリオ" pitchFamily="50" charset="-128"/>
                <a:cs typeface="メイリオ" pitchFamily="50" charset="-128"/>
              </a:rPr>
              <a:t>　　　　　</a:t>
            </a:r>
            <a:r>
              <a:rPr lang="ja-JP" altLang="en-US" sz="4000" dirty="0" smtClean="0">
                <a:solidFill>
                  <a:prstClr val="black"/>
                </a:solidFill>
                <a:latin typeface="メイリオ" pitchFamily="50" charset="-128"/>
                <a:ea typeface="メイリオ" pitchFamily="50" charset="-128"/>
                <a:cs typeface="メイリオ" pitchFamily="50" charset="-128"/>
              </a:rPr>
              <a:t>　　　　　　　</a:t>
            </a:r>
            <a:r>
              <a:rPr lang="en-US" altLang="ja-JP" sz="3600" dirty="0" smtClean="0">
                <a:solidFill>
                  <a:prstClr val="black"/>
                </a:solidFill>
                <a:latin typeface="メイリオ" pitchFamily="50" charset="-128"/>
                <a:ea typeface="メイリオ" pitchFamily="50" charset="-128"/>
                <a:cs typeface="メイリオ" pitchFamily="50" charset="-128"/>
              </a:rPr>
              <a:t/>
            </a:r>
            <a:br>
              <a:rPr lang="en-US" altLang="ja-JP" sz="3600" dirty="0" smtClean="0">
                <a:solidFill>
                  <a:prstClr val="black"/>
                </a:solidFill>
                <a:latin typeface="メイリオ" pitchFamily="50" charset="-128"/>
                <a:ea typeface="メイリオ" pitchFamily="50" charset="-128"/>
                <a:cs typeface="メイリオ" pitchFamily="50" charset="-128"/>
              </a:rPr>
            </a:br>
            <a:r>
              <a:rPr lang="ja-JP" altLang="en-US" sz="3600" dirty="0" smtClean="0">
                <a:solidFill>
                  <a:prstClr val="black"/>
                </a:solidFill>
                <a:latin typeface="メイリオ" pitchFamily="50" charset="-128"/>
                <a:ea typeface="メイリオ" pitchFamily="50" charset="-128"/>
                <a:cs typeface="メイリオ" pitchFamily="50" charset="-128"/>
              </a:rPr>
              <a:t>　</a:t>
            </a:r>
            <a:endParaRPr lang="en-US" altLang="ja-JP" sz="3600" dirty="0" smtClean="0">
              <a:solidFill>
                <a:prstClr val="black"/>
              </a:solidFill>
              <a:latin typeface="メイリオ" pitchFamily="50" charset="-128"/>
              <a:ea typeface="メイリオ" pitchFamily="50" charset="-128"/>
              <a:cs typeface="メイリオ" pitchFamily="50" charset="-128"/>
            </a:endParaRPr>
          </a:p>
          <a:p>
            <a:pPr>
              <a:defRPr/>
            </a:pPr>
            <a:r>
              <a:rPr lang="en-US" altLang="ja-JP" sz="3600" dirty="0" smtClean="0">
                <a:solidFill>
                  <a:prstClr val="black"/>
                </a:solidFill>
                <a:latin typeface="メイリオ" pitchFamily="50" charset="-128"/>
                <a:ea typeface="メイリオ" pitchFamily="50" charset="-128"/>
                <a:cs typeface="メイリオ" pitchFamily="50" charset="-128"/>
              </a:rPr>
              <a:t> 《</a:t>
            </a:r>
            <a:r>
              <a:rPr lang="ja-JP" altLang="en-US" sz="3600" dirty="0" smtClean="0">
                <a:solidFill>
                  <a:prstClr val="black"/>
                </a:solidFill>
                <a:latin typeface="メイリオ" pitchFamily="50" charset="-128"/>
                <a:ea typeface="メイリオ" pitchFamily="50" charset="-128"/>
                <a:cs typeface="メイリオ" pitchFamily="50" charset="-128"/>
              </a:rPr>
              <a:t>総合区素案</a:t>
            </a:r>
            <a:r>
              <a:rPr lang="en-US" altLang="ja-JP" sz="3600" dirty="0" smtClean="0">
                <a:solidFill>
                  <a:prstClr val="black"/>
                </a:solidFill>
                <a:latin typeface="メイリオ" pitchFamily="50" charset="-128"/>
                <a:ea typeface="メイリオ" pitchFamily="50" charset="-128"/>
                <a:cs typeface="メイリオ" pitchFamily="50" charset="-128"/>
              </a:rPr>
              <a:t>》</a:t>
            </a:r>
          </a:p>
          <a:p>
            <a:pPr>
              <a:defRPr/>
            </a:pPr>
            <a:endParaRPr lang="en-US" altLang="ja-JP" sz="3600" dirty="0" smtClean="0">
              <a:solidFill>
                <a:prstClr val="black"/>
              </a:solidFill>
              <a:latin typeface="メイリオ" pitchFamily="50" charset="-128"/>
              <a:ea typeface="メイリオ" pitchFamily="50" charset="-128"/>
              <a:cs typeface="メイリオ" pitchFamily="50" charset="-128"/>
            </a:endParaRPr>
          </a:p>
          <a:p>
            <a:pPr algn="l">
              <a:defRPr/>
            </a:pPr>
            <a:r>
              <a:rPr lang="ja-JP" altLang="en-US" sz="2600" dirty="0" smtClean="0">
                <a:solidFill>
                  <a:prstClr val="black"/>
                </a:solidFill>
                <a:latin typeface="メイリオ" pitchFamily="50" charset="-128"/>
                <a:ea typeface="メイリオ" pitchFamily="50" charset="-128"/>
                <a:cs typeface="メイリオ" pitchFamily="50" charset="-128"/>
              </a:rPr>
              <a:t>　　　　　</a:t>
            </a:r>
            <a:endParaRPr lang="ja-JP" altLang="en-US" sz="2600" dirty="0">
              <a:solidFill>
                <a:prstClr val="black"/>
              </a:solidFill>
              <a:latin typeface="メイリオ" pitchFamily="50" charset="-128"/>
              <a:ea typeface="メイリオ" pitchFamily="50" charset="-128"/>
              <a:cs typeface="メイリオ" pitchFamily="50" charset="-128"/>
            </a:endParaRPr>
          </a:p>
        </p:txBody>
      </p:sp>
      <p:sp>
        <p:nvSpPr>
          <p:cNvPr id="6" name="サブタイトル 2"/>
          <p:cNvSpPr txBox="1">
            <a:spLocks/>
          </p:cNvSpPr>
          <p:nvPr/>
        </p:nvSpPr>
        <p:spPr>
          <a:xfrm>
            <a:off x="0" y="5076825"/>
            <a:ext cx="9144000" cy="1203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Font typeface="Arial" pitchFamily="34" charset="0"/>
              <a:buNone/>
            </a:pPr>
            <a:r>
              <a:rPr lang="ja-JP" altLang="en-US" sz="2800" dirty="0" smtClean="0">
                <a:solidFill>
                  <a:prstClr val="black"/>
                </a:solidFill>
                <a:latin typeface="メイリオ" pitchFamily="50" charset="-128"/>
                <a:ea typeface="メイリオ" pitchFamily="50" charset="-128"/>
                <a:cs typeface="メイリオ" pitchFamily="50" charset="-128"/>
              </a:rPr>
              <a:t>平成</a:t>
            </a:r>
            <a:r>
              <a:rPr lang="en-US" altLang="ja-JP" sz="2800" dirty="0" smtClean="0">
                <a:solidFill>
                  <a:prstClr val="black"/>
                </a:solidFill>
                <a:latin typeface="メイリオ" pitchFamily="50" charset="-128"/>
                <a:ea typeface="メイリオ" pitchFamily="50" charset="-128"/>
                <a:cs typeface="メイリオ" pitchFamily="50" charset="-128"/>
              </a:rPr>
              <a:t>29</a:t>
            </a:r>
            <a:r>
              <a:rPr lang="ja-JP" altLang="en-US" sz="2800" dirty="0" smtClean="0">
                <a:solidFill>
                  <a:prstClr val="black"/>
                </a:solidFill>
                <a:latin typeface="メイリオ" pitchFamily="50" charset="-128"/>
                <a:ea typeface="メイリオ" pitchFamily="50" charset="-128"/>
                <a:cs typeface="メイリオ" pitchFamily="50" charset="-128"/>
              </a:rPr>
              <a:t>年８月</a:t>
            </a:r>
            <a:r>
              <a:rPr lang="en-US" altLang="ja-JP" sz="2800" smtClean="0">
                <a:solidFill>
                  <a:prstClr val="black"/>
                </a:solidFill>
                <a:latin typeface="メイリオ" pitchFamily="50" charset="-128"/>
                <a:ea typeface="メイリオ" pitchFamily="50" charset="-128"/>
                <a:cs typeface="メイリオ" pitchFamily="50" charset="-128"/>
              </a:rPr>
              <a:t>10</a:t>
            </a:r>
            <a:r>
              <a:rPr lang="ja-JP" altLang="en-US" sz="2800" smtClean="0">
                <a:solidFill>
                  <a:prstClr val="black"/>
                </a:solidFill>
                <a:latin typeface="メイリオ" pitchFamily="50" charset="-128"/>
                <a:ea typeface="メイリオ" pitchFamily="50" charset="-128"/>
                <a:cs typeface="メイリオ" pitchFamily="50" charset="-128"/>
              </a:rPr>
              <a:t>日</a:t>
            </a:r>
            <a:endParaRPr lang="en-US" altLang="ja-JP" sz="2800" dirty="0" smtClean="0">
              <a:solidFill>
                <a:prstClr val="black"/>
              </a:solidFill>
              <a:latin typeface="メイリオ" pitchFamily="50" charset="-128"/>
              <a:ea typeface="メイリオ" pitchFamily="50" charset="-128"/>
              <a:cs typeface="メイリオ" pitchFamily="50" charset="-128"/>
            </a:endParaRPr>
          </a:p>
          <a:p>
            <a:pPr marL="0" indent="0" algn="ctr">
              <a:buFont typeface="Arial" pitchFamily="34" charset="0"/>
              <a:buNone/>
            </a:pPr>
            <a:endParaRPr lang="en-US" altLang="ja-JP" sz="800" dirty="0" smtClean="0">
              <a:solidFill>
                <a:prstClr val="black"/>
              </a:solidFill>
              <a:latin typeface="メイリオ" pitchFamily="50" charset="-128"/>
              <a:ea typeface="メイリオ" pitchFamily="50" charset="-128"/>
              <a:cs typeface="メイリオ" pitchFamily="50" charset="-128"/>
            </a:endParaRPr>
          </a:p>
          <a:p>
            <a:pPr marL="0" indent="0" algn="ctr">
              <a:buFont typeface="Arial" pitchFamily="34" charset="0"/>
              <a:buNone/>
            </a:pPr>
            <a:r>
              <a:rPr lang="ja-JP" altLang="en-US" sz="2400" dirty="0" smtClean="0">
                <a:solidFill>
                  <a:prstClr val="black"/>
                </a:solidFill>
                <a:latin typeface="メイリオ" pitchFamily="50" charset="-128"/>
                <a:ea typeface="メイリオ" pitchFamily="50" charset="-128"/>
                <a:cs typeface="メイリオ" pitchFamily="50" charset="-128"/>
              </a:rPr>
              <a:t>副首都推進局</a:t>
            </a:r>
            <a:endParaRPr lang="en-US" altLang="ja-JP" sz="2400" dirty="0" smtClean="0">
              <a:solidFill>
                <a:prstClr val="black"/>
              </a:solidFill>
              <a:latin typeface="メイリオ" pitchFamily="50" charset="-128"/>
              <a:ea typeface="メイリオ" pitchFamily="50" charset="-128"/>
              <a:cs typeface="メイリオ" pitchFamily="50" charset="-128"/>
            </a:endParaRPr>
          </a:p>
        </p:txBody>
      </p:sp>
      <p:sp>
        <p:nvSpPr>
          <p:cNvPr id="5" name="タイトル 1"/>
          <p:cNvSpPr txBox="1">
            <a:spLocks/>
          </p:cNvSpPr>
          <p:nvPr/>
        </p:nvSpPr>
        <p:spPr>
          <a:xfrm>
            <a:off x="-4068" y="2098415"/>
            <a:ext cx="9144000" cy="980429"/>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nSpc>
                <a:spcPct val="150000"/>
              </a:lnSpc>
              <a:defRPr/>
            </a:pPr>
            <a:r>
              <a:rPr lang="ja-JP" altLang="en-US" sz="3800" dirty="0" smtClean="0">
                <a:solidFill>
                  <a:prstClr val="black"/>
                </a:solidFill>
                <a:latin typeface="HGP創英角ｺﾞｼｯｸUB" panose="020B0900000000000000" pitchFamily="50" charset="-128"/>
                <a:ea typeface="HGP創英角ｺﾞｼｯｸUB" panose="020B0900000000000000" pitchFamily="50" charset="-128"/>
              </a:rPr>
              <a:t>副首都・大阪にふさわしい大都市制度</a:t>
            </a:r>
            <a:endParaRPr lang="en-US" altLang="ja-JP" sz="2000" dirty="0">
              <a:solidFill>
                <a:prstClr val="black"/>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 xmlns:p14="http://schemas.microsoft.com/office/powerpoint/2010/main" val="222345844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a:xfrm>
            <a:off x="8677020" y="29029"/>
            <a:ext cx="539552"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smtClean="0">
                <a:solidFill>
                  <a:schemeClr val="tx1"/>
                </a:solidFill>
              </a:rPr>
              <a:t>5</a:t>
            </a:r>
            <a:endParaRPr kumimoji="1" lang="ja-JP" altLang="en-US" sz="2400" dirty="0">
              <a:solidFill>
                <a:schemeClr val="tx1"/>
              </a:solidFill>
            </a:endParaRPr>
          </a:p>
        </p:txBody>
      </p:sp>
      <p:sp>
        <p:nvSpPr>
          <p:cNvPr id="63" name="正方形/長方形 62"/>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　</a:t>
            </a:r>
            <a:r>
              <a:rPr lang="ja-JP" altLang="en-US" sz="2000" b="1" dirty="0">
                <a:solidFill>
                  <a:prstClr val="black"/>
                </a:solidFill>
                <a:latin typeface="Meiryo UI" pitchFamily="50" charset="-128"/>
                <a:ea typeface="Meiryo UI" pitchFamily="50" charset="-128"/>
                <a:cs typeface="Meiryo UI" pitchFamily="50" charset="-128"/>
              </a:rPr>
              <a:t>住民自治の拡充に向けた制度</a:t>
            </a:r>
            <a:r>
              <a:rPr lang="ja-JP" altLang="en-US" sz="2000" b="1" dirty="0" smtClean="0">
                <a:solidFill>
                  <a:prstClr val="black"/>
                </a:solidFill>
                <a:latin typeface="Meiryo UI" pitchFamily="50" charset="-128"/>
                <a:ea typeface="Meiryo UI" pitchFamily="50" charset="-128"/>
                <a:cs typeface="Meiryo UI" pitchFamily="50" charset="-128"/>
              </a:rPr>
              <a:t>設計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94" name="正方形/長方形 93"/>
          <p:cNvSpPr/>
          <p:nvPr/>
        </p:nvSpPr>
        <p:spPr>
          <a:xfrm>
            <a:off x="2639630" y="2840467"/>
            <a:ext cx="2023186" cy="534052"/>
          </a:xfrm>
          <a:prstGeom prst="rect">
            <a:avLst/>
          </a:prstGeom>
          <a:solidFill>
            <a:schemeClr val="accent6">
              <a:lumMod val="75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eiryo UI" pitchFamily="50" charset="-128"/>
                <a:ea typeface="Meiryo UI" pitchFamily="50" charset="-128"/>
                <a:cs typeface="Meiryo UI" pitchFamily="50" charset="-128"/>
              </a:rPr>
              <a:t>行政区</a:t>
            </a:r>
            <a:endParaRPr kumimoji="1" lang="en-US" altLang="ja-JP" sz="1200" b="1" dirty="0" smtClean="0">
              <a:solidFill>
                <a:schemeClr val="bg1"/>
              </a:solidFill>
              <a:latin typeface="Meiryo UI" pitchFamily="50" charset="-128"/>
              <a:ea typeface="Meiryo UI" pitchFamily="50" charset="-128"/>
              <a:cs typeface="Meiryo UI" pitchFamily="50" charset="-128"/>
            </a:endParaRPr>
          </a:p>
          <a:p>
            <a:pPr algn="ctr"/>
            <a:r>
              <a:rPr kumimoji="1" lang="en-US" altLang="ja-JP" sz="1200" b="1" dirty="0" smtClean="0">
                <a:solidFill>
                  <a:schemeClr val="bg1"/>
                </a:solidFill>
                <a:latin typeface="Meiryo UI" pitchFamily="50" charset="-128"/>
                <a:ea typeface="Meiryo UI" pitchFamily="50" charset="-128"/>
                <a:cs typeface="Meiryo UI" pitchFamily="50" charset="-128"/>
              </a:rPr>
              <a:t>4,800</a:t>
            </a:r>
            <a:r>
              <a:rPr kumimoji="1" lang="ja-JP" altLang="en-US" sz="1200" b="1" dirty="0" smtClean="0">
                <a:solidFill>
                  <a:schemeClr val="bg1"/>
                </a:solidFill>
                <a:latin typeface="Meiryo UI" pitchFamily="50" charset="-128"/>
                <a:ea typeface="Meiryo UI" pitchFamily="50" charset="-128"/>
                <a:cs typeface="Meiryo UI" pitchFamily="50" charset="-128"/>
              </a:rPr>
              <a:t>人</a:t>
            </a:r>
            <a:endParaRPr kumimoji="1" lang="en-US" altLang="ja-JP" sz="1200" b="1" dirty="0" smtClean="0">
              <a:solidFill>
                <a:schemeClr val="bg1"/>
              </a:solidFill>
              <a:latin typeface="Meiryo UI" pitchFamily="50" charset="-128"/>
              <a:ea typeface="Meiryo UI" pitchFamily="50" charset="-128"/>
              <a:cs typeface="Meiryo UI" pitchFamily="50" charset="-128"/>
            </a:endParaRPr>
          </a:p>
          <a:p>
            <a:pPr algn="ctr"/>
            <a:r>
              <a:rPr lang="ja-JP" altLang="en-US" sz="1000" b="1" dirty="0" smtClean="0">
                <a:solidFill>
                  <a:schemeClr val="bg1"/>
                </a:solidFill>
                <a:latin typeface="Meiryo UI" pitchFamily="50" charset="-128"/>
                <a:ea typeface="Meiryo UI" pitchFamily="50" charset="-128"/>
                <a:cs typeface="Meiryo UI" pitchFamily="50" charset="-128"/>
              </a:rPr>
              <a:t>（平均</a:t>
            </a:r>
            <a:r>
              <a:rPr lang="en-US" altLang="ja-JP" sz="1000" b="1" dirty="0" smtClean="0">
                <a:solidFill>
                  <a:schemeClr val="bg1"/>
                </a:solidFill>
                <a:latin typeface="Meiryo UI" pitchFamily="50" charset="-128"/>
                <a:ea typeface="Meiryo UI" pitchFamily="50" charset="-128"/>
                <a:cs typeface="Meiryo UI" pitchFamily="50" charset="-128"/>
              </a:rPr>
              <a:t>200</a:t>
            </a:r>
            <a:r>
              <a:rPr lang="ja-JP" altLang="en-US" sz="1000" b="1" dirty="0" smtClean="0">
                <a:solidFill>
                  <a:schemeClr val="bg1"/>
                </a:solidFill>
                <a:latin typeface="Meiryo UI" pitchFamily="50" charset="-128"/>
                <a:ea typeface="Meiryo UI" pitchFamily="50" charset="-128"/>
                <a:cs typeface="Meiryo UI" pitchFamily="50" charset="-128"/>
              </a:rPr>
              <a:t>人／区）</a:t>
            </a:r>
            <a:endParaRPr kumimoji="1" lang="ja-JP" altLang="en-US" sz="400" b="1" dirty="0">
              <a:solidFill>
                <a:schemeClr val="bg1"/>
              </a:solidFill>
              <a:latin typeface="Meiryo UI" pitchFamily="50" charset="-128"/>
              <a:ea typeface="Meiryo UI" pitchFamily="50" charset="-128"/>
              <a:cs typeface="Meiryo UI" pitchFamily="50" charset="-128"/>
            </a:endParaRPr>
          </a:p>
        </p:txBody>
      </p:sp>
      <p:sp>
        <p:nvSpPr>
          <p:cNvPr id="96" name="正方形/長方形 95"/>
          <p:cNvSpPr/>
          <p:nvPr/>
        </p:nvSpPr>
        <p:spPr>
          <a:xfrm>
            <a:off x="2619050" y="1666183"/>
            <a:ext cx="2043765" cy="1045487"/>
          </a:xfrm>
          <a:prstGeom prst="rect">
            <a:avLst/>
          </a:prstGeom>
          <a:solidFill>
            <a:schemeClr val="tx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局</a:t>
            </a:r>
            <a:endParaRPr kumimoji="1" lang="en-US" altLang="ja-JP" sz="1200" b="1" dirty="0" smtClean="0">
              <a:solidFill>
                <a:schemeClr val="tx1"/>
              </a:solidFill>
              <a:latin typeface="Meiryo UI" pitchFamily="50" charset="-128"/>
              <a:ea typeface="Meiryo UI" pitchFamily="50" charset="-128"/>
              <a:cs typeface="Meiryo UI" pitchFamily="50" charset="-128"/>
            </a:endParaRPr>
          </a:p>
          <a:p>
            <a:pPr algn="ctr"/>
            <a:r>
              <a:rPr kumimoji="1" lang="en-US" altLang="ja-JP" sz="1200" b="1" dirty="0" smtClean="0">
                <a:solidFill>
                  <a:schemeClr val="tx1"/>
                </a:solidFill>
                <a:latin typeface="Meiryo UI" pitchFamily="50" charset="-128"/>
                <a:ea typeface="Meiryo UI" pitchFamily="50" charset="-128"/>
                <a:cs typeface="Meiryo UI" pitchFamily="50" charset="-128"/>
              </a:rPr>
              <a:t>11,600</a:t>
            </a:r>
            <a:r>
              <a:rPr kumimoji="1" lang="ja-JP" altLang="en-US" sz="1200" b="1" dirty="0" smtClean="0">
                <a:solidFill>
                  <a:schemeClr val="tx1"/>
                </a:solidFill>
                <a:latin typeface="Meiryo UI" pitchFamily="50" charset="-128"/>
                <a:ea typeface="Meiryo UI" pitchFamily="50" charset="-128"/>
                <a:cs typeface="Meiryo UI" pitchFamily="50" charset="-128"/>
              </a:rPr>
              <a:t>人</a:t>
            </a:r>
            <a:endParaRPr kumimoji="1" lang="ja-JP" altLang="en-US" sz="1200" b="1" dirty="0">
              <a:solidFill>
                <a:schemeClr val="tx1"/>
              </a:solidFill>
              <a:latin typeface="Meiryo UI" pitchFamily="50" charset="-128"/>
              <a:ea typeface="Meiryo UI" pitchFamily="50" charset="-128"/>
              <a:cs typeface="Meiryo UI" pitchFamily="50" charset="-128"/>
            </a:endParaRPr>
          </a:p>
        </p:txBody>
      </p:sp>
      <p:cxnSp>
        <p:nvCxnSpPr>
          <p:cNvPr id="97" name="直線コネクタ 96"/>
          <p:cNvCxnSpPr/>
          <p:nvPr/>
        </p:nvCxnSpPr>
        <p:spPr>
          <a:xfrm>
            <a:off x="4660848" y="3374504"/>
            <a:ext cx="961455" cy="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9" name="正方形/長方形 98"/>
          <p:cNvSpPr/>
          <p:nvPr/>
        </p:nvSpPr>
        <p:spPr>
          <a:xfrm>
            <a:off x="2619648" y="3435001"/>
            <a:ext cx="5541758" cy="183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defRPr/>
            </a:pPr>
            <a:r>
              <a:rPr lang="en-US" altLang="ja-JP" sz="1000" dirty="0" smtClean="0">
                <a:solidFill>
                  <a:schemeClr val="tx1"/>
                </a:solidFill>
                <a:latin typeface="Meiryo UI" pitchFamily="50" charset="-128"/>
                <a:ea typeface="Meiryo UI" pitchFamily="50" charset="-128"/>
                <a:cs typeface="Meiryo UI" pitchFamily="50" charset="-128"/>
              </a:rPr>
              <a:t>※</a:t>
            </a:r>
            <a:r>
              <a:rPr lang="ja-JP" altLang="en-US" sz="1000" dirty="0" smtClean="0">
                <a:solidFill>
                  <a:schemeClr val="tx1"/>
                </a:solidFill>
                <a:latin typeface="Meiryo UI" pitchFamily="50" charset="-128"/>
                <a:ea typeface="Meiryo UI" pitchFamily="50" charset="-128"/>
                <a:cs typeface="Meiryo UI" pitchFamily="50" charset="-128"/>
              </a:rPr>
              <a:t>職員数</a:t>
            </a:r>
            <a:r>
              <a:rPr lang="en-US" altLang="ja-JP" sz="1000" dirty="0" smtClean="0">
                <a:solidFill>
                  <a:schemeClr val="tx1"/>
                </a:solidFill>
                <a:latin typeface="Meiryo UI" pitchFamily="50" charset="-128"/>
                <a:ea typeface="Meiryo UI" pitchFamily="50" charset="-128"/>
                <a:cs typeface="Meiryo UI" pitchFamily="50" charset="-128"/>
              </a:rPr>
              <a:t>31,700</a:t>
            </a:r>
            <a:r>
              <a:rPr lang="ja-JP" altLang="en-US" sz="1000" dirty="0" smtClean="0">
                <a:solidFill>
                  <a:schemeClr val="tx1"/>
                </a:solidFill>
                <a:latin typeface="Meiryo UI" pitchFamily="50" charset="-128"/>
                <a:ea typeface="Meiryo UI" pitchFamily="50" charset="-128"/>
                <a:cs typeface="Meiryo UI" pitchFamily="50" charset="-128"/>
              </a:rPr>
              <a:t>人から、下水道、学校園（幼・小・中・高）、消防、公営企業（交通・水道）を除く</a:t>
            </a:r>
            <a:endParaRPr lang="ja-JP" altLang="en-US" sz="1000" dirty="0">
              <a:solidFill>
                <a:schemeClr val="tx1"/>
              </a:solidFill>
              <a:latin typeface="Meiryo UI" pitchFamily="50" charset="-128"/>
              <a:ea typeface="Meiryo UI" pitchFamily="50" charset="-128"/>
              <a:cs typeface="Meiryo UI" pitchFamily="50" charset="-128"/>
            </a:endParaRPr>
          </a:p>
        </p:txBody>
      </p:sp>
      <p:sp>
        <p:nvSpPr>
          <p:cNvPr id="100" name="正方形/長方形 99"/>
          <p:cNvSpPr/>
          <p:nvPr/>
        </p:nvSpPr>
        <p:spPr>
          <a:xfrm>
            <a:off x="5635507" y="2696632"/>
            <a:ext cx="2027684" cy="692175"/>
          </a:xfrm>
          <a:prstGeom prst="rect">
            <a:avLst/>
          </a:prstGeom>
          <a:solidFill>
            <a:schemeClr val="accent6">
              <a:lumMod val="75000"/>
            </a:schemeClr>
          </a:solidFill>
          <a:ln w="381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bg1"/>
                </a:solidFill>
                <a:latin typeface="Meiryo UI" pitchFamily="50" charset="-128"/>
                <a:ea typeface="Meiryo UI" pitchFamily="50" charset="-128"/>
                <a:cs typeface="Meiryo UI" pitchFamily="50" charset="-128"/>
              </a:rPr>
              <a:t>総合区</a:t>
            </a:r>
            <a:endParaRPr kumimoji="1" lang="en-US" altLang="ja-JP" sz="1200" b="1" dirty="0" smtClean="0">
              <a:solidFill>
                <a:schemeClr val="bg1"/>
              </a:solidFill>
              <a:latin typeface="Meiryo UI" pitchFamily="50" charset="-128"/>
              <a:ea typeface="Meiryo UI" pitchFamily="50" charset="-128"/>
              <a:cs typeface="Meiryo UI" pitchFamily="50" charset="-128"/>
            </a:endParaRPr>
          </a:p>
          <a:p>
            <a:pPr algn="ctr"/>
            <a:r>
              <a:rPr lang="en-US" altLang="ja-JP" sz="1200" b="1" dirty="0" smtClean="0">
                <a:solidFill>
                  <a:schemeClr val="bg1"/>
                </a:solidFill>
                <a:latin typeface="Meiryo UI" pitchFamily="50" charset="-128"/>
                <a:ea typeface="Meiryo UI" pitchFamily="50" charset="-128"/>
                <a:cs typeface="Meiryo UI" pitchFamily="50" charset="-128"/>
              </a:rPr>
              <a:t>7,000</a:t>
            </a:r>
            <a:r>
              <a:rPr lang="ja-JP" altLang="en-US" sz="1200" b="1" dirty="0" smtClean="0">
                <a:solidFill>
                  <a:schemeClr val="bg1"/>
                </a:solidFill>
                <a:latin typeface="Meiryo UI" pitchFamily="50" charset="-128"/>
                <a:ea typeface="Meiryo UI" pitchFamily="50" charset="-128"/>
                <a:cs typeface="Meiryo UI" pitchFamily="50" charset="-128"/>
              </a:rPr>
              <a:t>人</a:t>
            </a:r>
            <a:r>
              <a:rPr kumimoji="1" lang="ja-JP" altLang="en-US" sz="1200" b="1" dirty="0" smtClean="0">
                <a:solidFill>
                  <a:schemeClr val="bg1"/>
                </a:solidFill>
                <a:latin typeface="Meiryo UI" pitchFamily="50" charset="-128"/>
                <a:ea typeface="Meiryo UI" pitchFamily="50" charset="-128"/>
                <a:cs typeface="Meiryo UI" pitchFamily="50" charset="-128"/>
              </a:rPr>
              <a:t>規模</a:t>
            </a:r>
            <a:endParaRPr kumimoji="1" lang="en-US" altLang="ja-JP" sz="1200" b="1" dirty="0" smtClean="0">
              <a:solidFill>
                <a:schemeClr val="bg1"/>
              </a:solidFill>
              <a:latin typeface="Meiryo UI" pitchFamily="50" charset="-128"/>
              <a:ea typeface="Meiryo UI" pitchFamily="50" charset="-128"/>
              <a:cs typeface="Meiryo UI" pitchFamily="50" charset="-128"/>
            </a:endParaRPr>
          </a:p>
          <a:p>
            <a:pPr algn="ctr"/>
            <a:r>
              <a:rPr lang="ja-JP" altLang="en-US" sz="1000" b="1" dirty="0" smtClean="0">
                <a:solidFill>
                  <a:schemeClr val="bg1"/>
                </a:solidFill>
                <a:latin typeface="Meiryo UI" pitchFamily="50" charset="-128"/>
                <a:ea typeface="Meiryo UI" pitchFamily="50" charset="-128"/>
                <a:cs typeface="Meiryo UI" pitchFamily="50" charset="-128"/>
              </a:rPr>
              <a:t>（平均</a:t>
            </a:r>
            <a:r>
              <a:rPr lang="en-US" altLang="ja-JP" sz="1000" b="1" dirty="0" smtClean="0">
                <a:solidFill>
                  <a:schemeClr val="bg1"/>
                </a:solidFill>
                <a:latin typeface="Meiryo UI" pitchFamily="50" charset="-128"/>
                <a:ea typeface="Meiryo UI" pitchFamily="50" charset="-128"/>
                <a:cs typeface="Meiryo UI" pitchFamily="50" charset="-128"/>
              </a:rPr>
              <a:t>880</a:t>
            </a:r>
            <a:r>
              <a:rPr lang="ja-JP" altLang="en-US" sz="1000" b="1" dirty="0" smtClean="0">
                <a:solidFill>
                  <a:schemeClr val="bg1"/>
                </a:solidFill>
                <a:latin typeface="Meiryo UI" pitchFamily="50" charset="-128"/>
                <a:ea typeface="Meiryo UI" pitchFamily="50" charset="-128"/>
                <a:cs typeface="Meiryo UI" pitchFamily="50" charset="-128"/>
              </a:rPr>
              <a:t>人／区）</a:t>
            </a:r>
            <a:endParaRPr kumimoji="1" lang="ja-JP" altLang="en-US" sz="600" b="1" dirty="0">
              <a:solidFill>
                <a:schemeClr val="bg1"/>
              </a:solidFill>
              <a:latin typeface="Meiryo UI" pitchFamily="50" charset="-128"/>
              <a:ea typeface="Meiryo UI" pitchFamily="50" charset="-128"/>
              <a:cs typeface="Meiryo UI" pitchFamily="50" charset="-128"/>
            </a:endParaRPr>
          </a:p>
        </p:txBody>
      </p:sp>
      <p:sp>
        <p:nvSpPr>
          <p:cNvPr id="101" name="正方形/長方形 100"/>
          <p:cNvSpPr/>
          <p:nvPr/>
        </p:nvSpPr>
        <p:spPr>
          <a:xfrm>
            <a:off x="5640666" y="1666183"/>
            <a:ext cx="2008237" cy="895666"/>
          </a:xfrm>
          <a:prstGeom prst="rect">
            <a:avLst/>
          </a:prstGeom>
          <a:solidFill>
            <a:schemeClr val="tx2">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smtClean="0">
                <a:solidFill>
                  <a:schemeClr val="tx1"/>
                </a:solidFill>
                <a:latin typeface="Meiryo UI" pitchFamily="50" charset="-128"/>
                <a:ea typeface="Meiryo UI" pitchFamily="50" charset="-128"/>
                <a:cs typeface="Meiryo UI" pitchFamily="50" charset="-128"/>
              </a:rPr>
              <a:t>局</a:t>
            </a:r>
            <a:endParaRPr kumimoji="1" lang="en-US" altLang="ja-JP" sz="1200" b="1" dirty="0" smtClean="0">
              <a:solidFill>
                <a:schemeClr val="tx1"/>
              </a:solidFill>
              <a:latin typeface="Meiryo UI" pitchFamily="50" charset="-128"/>
              <a:ea typeface="Meiryo UI" pitchFamily="50" charset="-128"/>
              <a:cs typeface="Meiryo UI" pitchFamily="50" charset="-128"/>
            </a:endParaRPr>
          </a:p>
          <a:p>
            <a:pPr algn="ctr"/>
            <a:r>
              <a:rPr lang="en-US" altLang="ja-JP" sz="1200" b="1" dirty="0" smtClean="0">
                <a:solidFill>
                  <a:schemeClr val="tx1"/>
                </a:solidFill>
                <a:latin typeface="Meiryo UI" pitchFamily="50" charset="-128"/>
                <a:ea typeface="Meiryo UI" pitchFamily="50" charset="-128"/>
                <a:cs typeface="Meiryo UI" pitchFamily="50" charset="-128"/>
              </a:rPr>
              <a:t>9,400</a:t>
            </a:r>
            <a:r>
              <a:rPr kumimoji="1" lang="ja-JP" altLang="en-US" sz="1200" b="1" dirty="0" smtClean="0">
                <a:solidFill>
                  <a:schemeClr val="tx1"/>
                </a:solidFill>
                <a:latin typeface="Meiryo UI" pitchFamily="50" charset="-128"/>
                <a:ea typeface="Meiryo UI" pitchFamily="50" charset="-128"/>
                <a:cs typeface="Meiryo UI" pitchFamily="50" charset="-128"/>
              </a:rPr>
              <a:t>人規模</a:t>
            </a:r>
            <a:endParaRPr kumimoji="1" lang="en-US" altLang="ja-JP" sz="1200" b="1" dirty="0" smtClean="0">
              <a:solidFill>
                <a:schemeClr val="tx1"/>
              </a:solidFill>
              <a:latin typeface="Meiryo UI" pitchFamily="50" charset="-128"/>
              <a:ea typeface="Meiryo UI" pitchFamily="50" charset="-128"/>
              <a:cs typeface="Meiryo UI" pitchFamily="50" charset="-128"/>
            </a:endParaRPr>
          </a:p>
        </p:txBody>
      </p:sp>
      <p:cxnSp>
        <p:nvCxnSpPr>
          <p:cNvPr id="106" name="直線コネクタ 105"/>
          <p:cNvCxnSpPr/>
          <p:nvPr/>
        </p:nvCxnSpPr>
        <p:spPr>
          <a:xfrm flipV="1">
            <a:off x="4677104" y="2561849"/>
            <a:ext cx="972122" cy="134784"/>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8" name="正方形/長方形 107"/>
          <p:cNvSpPr/>
          <p:nvPr/>
        </p:nvSpPr>
        <p:spPr>
          <a:xfrm>
            <a:off x="174823" y="914065"/>
            <a:ext cx="539552" cy="536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latin typeface="HGｺﾞｼｯｸE" pitchFamily="49" charset="-128"/>
                <a:ea typeface="HGｺﾞｼｯｸE" pitchFamily="49" charset="-128"/>
              </a:rPr>
              <a:t>局から総合区への事務の移管</a:t>
            </a:r>
            <a:endParaRPr kumimoji="1" lang="ja-JP" altLang="en-US" sz="2000" b="1" dirty="0">
              <a:latin typeface="HGｺﾞｼｯｸE" pitchFamily="49" charset="-128"/>
              <a:ea typeface="HGｺﾞｼｯｸE" pitchFamily="49" charset="-128"/>
            </a:endParaRPr>
          </a:p>
        </p:txBody>
      </p:sp>
      <p:sp>
        <p:nvSpPr>
          <p:cNvPr id="112" name="右矢印 111"/>
          <p:cNvSpPr/>
          <p:nvPr/>
        </p:nvSpPr>
        <p:spPr>
          <a:xfrm>
            <a:off x="971600" y="1484784"/>
            <a:ext cx="792088" cy="1944216"/>
          </a:xfrm>
          <a:prstGeom prst="rightArrow">
            <a:avLst>
              <a:gd name="adj1" fmla="val 50000"/>
              <a:gd name="adj2" fmla="val 10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正方形/長方形 113"/>
          <p:cNvSpPr/>
          <p:nvPr/>
        </p:nvSpPr>
        <p:spPr>
          <a:xfrm>
            <a:off x="932728" y="1214701"/>
            <a:ext cx="576064" cy="261953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latin typeface="HG丸ｺﾞｼｯｸM-PRO" pitchFamily="50" charset="-128"/>
                <a:ea typeface="HG丸ｺﾞｼｯｸM-PRO" pitchFamily="50" charset="-128"/>
              </a:rPr>
              <a:t>（事務移管に見合った職員の配置）</a:t>
            </a:r>
            <a:endParaRPr lang="en-US" altLang="ja-JP" sz="1100" dirty="0" smtClean="0">
              <a:solidFill>
                <a:schemeClr val="tx1"/>
              </a:solidFill>
              <a:latin typeface="HG丸ｺﾞｼｯｸM-PRO" pitchFamily="50" charset="-128"/>
              <a:ea typeface="HG丸ｺﾞｼｯｸM-PRO" pitchFamily="50" charset="-128"/>
            </a:endParaRPr>
          </a:p>
          <a:p>
            <a:pPr algn="ctr"/>
            <a:r>
              <a:rPr kumimoji="1" lang="ja-JP" altLang="en-US" b="1" dirty="0" smtClean="0">
                <a:solidFill>
                  <a:schemeClr val="tx1"/>
                </a:solidFill>
                <a:latin typeface="HG丸ｺﾞｼｯｸM-PRO" pitchFamily="50" charset="-128"/>
                <a:ea typeface="HG丸ｺﾞｼｯｸM-PRO" pitchFamily="50" charset="-128"/>
              </a:rPr>
              <a:t>職員数</a:t>
            </a:r>
            <a:endParaRPr kumimoji="1" lang="ja-JP" altLang="en-US" b="1" dirty="0">
              <a:solidFill>
                <a:schemeClr val="tx1"/>
              </a:solidFill>
              <a:latin typeface="HG丸ｺﾞｼｯｸM-PRO" pitchFamily="50" charset="-128"/>
              <a:ea typeface="HG丸ｺﾞｼｯｸM-PRO" pitchFamily="50" charset="-128"/>
            </a:endParaRPr>
          </a:p>
        </p:txBody>
      </p:sp>
      <p:cxnSp>
        <p:nvCxnSpPr>
          <p:cNvPr id="121" name="直線コネクタ 120"/>
          <p:cNvCxnSpPr/>
          <p:nvPr/>
        </p:nvCxnSpPr>
        <p:spPr>
          <a:xfrm flipV="1">
            <a:off x="4677104" y="2696632"/>
            <a:ext cx="972122" cy="123881"/>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3" name="テキスト ボックス 122"/>
          <p:cNvSpPr txBox="1"/>
          <p:nvPr/>
        </p:nvSpPr>
        <p:spPr>
          <a:xfrm>
            <a:off x="1763688" y="1340684"/>
            <a:ext cx="1152000" cy="252000"/>
          </a:xfrm>
          <a:prstGeom prst="rect">
            <a:avLst/>
          </a:prstGeom>
          <a:noFill/>
        </p:spPr>
        <p:txBody>
          <a:bodyPr wrap="square" rtlCol="0">
            <a:spAutoFit/>
          </a:bodyPr>
          <a:lstStyle/>
          <a:p>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28</a:t>
            </a:r>
            <a:r>
              <a:rPr lang="ja-JP" altLang="en-US" sz="1050" dirty="0" smtClean="0">
                <a:latin typeface="Meiryo UI" pitchFamily="50" charset="-128"/>
                <a:ea typeface="Meiryo UI" pitchFamily="50" charset="-128"/>
                <a:cs typeface="Meiryo UI" pitchFamily="50" charset="-128"/>
              </a:rPr>
              <a:t>年度）</a:t>
            </a:r>
            <a:endParaRPr kumimoji="1" lang="ja-JP" altLang="en-US" sz="1400" dirty="0">
              <a:latin typeface="Meiryo UI" pitchFamily="50" charset="-128"/>
              <a:ea typeface="Meiryo UI" pitchFamily="50" charset="-128"/>
              <a:cs typeface="Meiryo UI" pitchFamily="50" charset="-128"/>
            </a:endParaRPr>
          </a:p>
        </p:txBody>
      </p:sp>
      <p:sp>
        <p:nvSpPr>
          <p:cNvPr id="127" name="ストライプ矢印 126"/>
          <p:cNvSpPr/>
          <p:nvPr/>
        </p:nvSpPr>
        <p:spPr>
          <a:xfrm>
            <a:off x="4867405" y="1798217"/>
            <a:ext cx="602378" cy="557990"/>
          </a:xfrm>
          <a:prstGeom prst="stripedRightArrow">
            <a:avLst>
              <a:gd name="adj1" fmla="val 100000"/>
              <a:gd name="adj2" fmla="val 4317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1857374" y="1329473"/>
            <a:ext cx="7185025" cy="2332741"/>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2305650" y="6277521"/>
            <a:ext cx="5532066" cy="476726"/>
          </a:xfrm>
          <a:prstGeom prst="roundRect">
            <a:avLst/>
          </a:prstGeom>
          <a:noFill/>
          <a:ln>
            <a:solidFill>
              <a:schemeClr val="tx1"/>
            </a:solidFill>
          </a:ln>
        </p:spPr>
        <p:txBody>
          <a:bodyPr vert="horz" wrap="square" rtlCol="0">
            <a:spAutoFit/>
          </a:bodyPr>
          <a:lstStyle/>
          <a:p>
            <a:pPr>
              <a:buFont typeface="Wingdings" pitchFamily="2" charset="2"/>
              <a:buChar char="u"/>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区長を局長より上位に格付けし、局を区長の補助組織に位置付け、区長の指揮監督のもとで総合的な観点から基礎自治業務を実施する仕組みとして導入。区ＣＭは区長をもって充てる</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243"/>
          <p:cNvGrpSpPr/>
          <p:nvPr/>
        </p:nvGrpSpPr>
        <p:grpSpPr>
          <a:xfrm>
            <a:off x="1285230" y="6035847"/>
            <a:ext cx="491627" cy="543952"/>
            <a:chOff x="1764847" y="1268760"/>
            <a:chExt cx="501737" cy="521814"/>
          </a:xfrm>
        </p:grpSpPr>
        <p:sp>
          <p:nvSpPr>
            <p:cNvPr id="54" name="二等辺三角形 53"/>
            <p:cNvSpPr/>
            <p:nvPr/>
          </p:nvSpPr>
          <p:spPr>
            <a:xfrm>
              <a:off x="1764847" y="1358526"/>
              <a:ext cx="501737" cy="432048"/>
            </a:xfrm>
            <a:prstGeom prst="triangl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1835696" y="1268760"/>
              <a:ext cx="360040" cy="288032"/>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6" name="テキスト ボックス 55"/>
          <p:cNvSpPr txBox="1"/>
          <p:nvPr/>
        </p:nvSpPr>
        <p:spPr>
          <a:xfrm>
            <a:off x="1077410" y="6380915"/>
            <a:ext cx="1296144" cy="510778"/>
          </a:xfrm>
          <a:prstGeom prst="roundRect">
            <a:avLst/>
          </a:prstGeom>
          <a:noFill/>
          <a:ln>
            <a:noFill/>
          </a:ln>
        </p:spPr>
        <p:txBody>
          <a:bodyPr wrap="square" rtlCol="0">
            <a:spAutoFit/>
          </a:bodyPr>
          <a:lstStyle/>
          <a:p>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区ＣＭとは・・・</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ｼﾃｨ･ﾏﾈｰｼﾞｬｰ</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テキスト ボックス 48"/>
          <p:cNvSpPr txBox="1"/>
          <p:nvPr/>
        </p:nvSpPr>
        <p:spPr>
          <a:xfrm>
            <a:off x="-121196" y="450914"/>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（３）総合区長権限の拡充（職員数・予算規模）</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正方形/長方形 43"/>
          <p:cNvSpPr>
            <a:spLocks/>
          </p:cNvSpPr>
          <p:nvPr/>
        </p:nvSpPr>
        <p:spPr>
          <a:xfrm>
            <a:off x="2637326" y="5355737"/>
            <a:ext cx="2007928" cy="540486"/>
          </a:xfrm>
          <a:prstGeom prst="rect">
            <a:avLst/>
          </a:pr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latin typeface="Meiryo UI" pitchFamily="50" charset="-128"/>
              <a:ea typeface="Meiryo UI" pitchFamily="50" charset="-128"/>
              <a:cs typeface="Meiryo UI" pitchFamily="50" charset="-128"/>
            </a:endParaRPr>
          </a:p>
        </p:txBody>
      </p:sp>
      <p:sp>
        <p:nvSpPr>
          <p:cNvPr id="45" name="テキスト ボックス 44"/>
          <p:cNvSpPr txBox="1">
            <a:spLocks/>
          </p:cNvSpPr>
          <p:nvPr/>
        </p:nvSpPr>
        <p:spPr>
          <a:xfrm>
            <a:off x="2624782" y="5400977"/>
            <a:ext cx="2007928" cy="461665"/>
          </a:xfrm>
          <a:prstGeom prst="rect">
            <a:avLst/>
          </a:prstGeom>
          <a:noFill/>
        </p:spPr>
        <p:txBody>
          <a:bodyPr wrap="square" rtlCol="0">
            <a:spAutoFit/>
          </a:bodyPr>
          <a:lstStyle/>
          <a:p>
            <a:pPr algn="ctr"/>
            <a:r>
              <a:rPr lang="ja-JP" altLang="en-US" sz="1200" b="1" dirty="0">
                <a:latin typeface="Meiryo UI" pitchFamily="50" charset="-128"/>
                <a:ea typeface="Meiryo UI" pitchFamily="50" charset="-128"/>
                <a:cs typeface="Meiryo UI" pitchFamily="50" charset="-128"/>
              </a:rPr>
              <a:t>区予算</a:t>
            </a:r>
            <a:endParaRPr lang="en-US" altLang="ja-JP" sz="1200" b="1" dirty="0">
              <a:latin typeface="Meiryo UI" pitchFamily="50" charset="-128"/>
              <a:ea typeface="Meiryo UI" pitchFamily="50" charset="-128"/>
              <a:cs typeface="Meiryo UI" pitchFamily="50" charset="-128"/>
            </a:endParaRPr>
          </a:p>
          <a:p>
            <a:pPr algn="ctr"/>
            <a:r>
              <a:rPr lang="en-US" altLang="ja-JP" sz="1200" b="1" dirty="0">
                <a:latin typeface="Meiryo UI" pitchFamily="50" charset="-128"/>
                <a:ea typeface="Meiryo UI" pitchFamily="50" charset="-128"/>
                <a:cs typeface="Meiryo UI" pitchFamily="50" charset="-128"/>
              </a:rPr>
              <a:t>82</a:t>
            </a:r>
            <a:r>
              <a:rPr lang="ja-JP" altLang="en-US" sz="1200" b="1" dirty="0">
                <a:latin typeface="Meiryo UI" pitchFamily="50" charset="-128"/>
                <a:ea typeface="Meiryo UI" pitchFamily="50" charset="-128"/>
                <a:cs typeface="Meiryo UI" pitchFamily="50" charset="-128"/>
              </a:rPr>
              <a:t>億円</a:t>
            </a:r>
            <a:endParaRPr kumimoji="1" lang="ja-JP" altLang="en-US" sz="1200" b="1" dirty="0">
              <a:latin typeface="Meiryo UI" pitchFamily="50" charset="-128"/>
              <a:ea typeface="Meiryo UI" pitchFamily="50" charset="-128"/>
              <a:cs typeface="Meiryo UI" pitchFamily="50" charset="-128"/>
            </a:endParaRPr>
          </a:p>
        </p:txBody>
      </p:sp>
      <p:sp>
        <p:nvSpPr>
          <p:cNvPr id="48" name="正方形/長方形 47"/>
          <p:cNvSpPr>
            <a:spLocks/>
          </p:cNvSpPr>
          <p:nvPr/>
        </p:nvSpPr>
        <p:spPr>
          <a:xfrm>
            <a:off x="2637326" y="4221088"/>
            <a:ext cx="2007928" cy="911315"/>
          </a:xfrm>
          <a:prstGeom prst="rect">
            <a:avLst/>
          </a:prstGeom>
          <a:solidFill>
            <a:schemeClr val="accent6">
              <a:lumMod val="20000"/>
              <a:lumOff val="80000"/>
            </a:schemeClr>
          </a:solidFill>
          <a:ln w="9525">
            <a:solidFill>
              <a:schemeClr val="accent6">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itchFamily="50" charset="-128"/>
              <a:ea typeface="Meiryo UI" pitchFamily="50" charset="-128"/>
              <a:cs typeface="Meiryo UI" pitchFamily="50" charset="-128"/>
            </a:endParaRPr>
          </a:p>
        </p:txBody>
      </p:sp>
      <p:sp>
        <p:nvSpPr>
          <p:cNvPr id="50" name="テキスト ボックス 49"/>
          <p:cNvSpPr txBox="1">
            <a:spLocks/>
          </p:cNvSpPr>
          <p:nvPr/>
        </p:nvSpPr>
        <p:spPr>
          <a:xfrm>
            <a:off x="2624782" y="4349277"/>
            <a:ext cx="2007928" cy="646331"/>
          </a:xfrm>
          <a:prstGeom prst="rect">
            <a:avLst/>
          </a:prstGeom>
          <a:noFill/>
        </p:spPr>
        <p:txBody>
          <a:bodyPr wrap="square" rtlCol="0">
            <a:spAutoFit/>
          </a:bodyPr>
          <a:lstStyle/>
          <a:p>
            <a:pPr algn="ctr"/>
            <a:r>
              <a:rPr lang="ja-JP" altLang="en-US" sz="1200" dirty="0">
                <a:latin typeface="Meiryo UI" pitchFamily="50" charset="-128"/>
                <a:ea typeface="Meiryo UI" pitchFamily="50" charset="-128"/>
                <a:cs typeface="Meiryo UI" pitchFamily="50" charset="-128"/>
              </a:rPr>
              <a:t>区ＣＭ予算</a:t>
            </a:r>
            <a:endParaRPr lang="en-US" altLang="ja-JP" sz="1200" dirty="0">
              <a:latin typeface="Meiryo UI" pitchFamily="50" charset="-128"/>
              <a:ea typeface="Meiryo UI" pitchFamily="50" charset="-128"/>
              <a:cs typeface="Meiryo UI" pitchFamily="50" charset="-128"/>
            </a:endParaRPr>
          </a:p>
          <a:p>
            <a:pPr algn="ctr"/>
            <a:r>
              <a:rPr lang="ja-JP" altLang="en-US" sz="1200" dirty="0">
                <a:latin typeface="Meiryo UI" pitchFamily="50" charset="-128"/>
                <a:ea typeface="Meiryo UI" pitchFamily="50" charset="-128"/>
                <a:cs typeface="Meiryo UI" pitchFamily="50" charset="-128"/>
              </a:rPr>
              <a:t>（各局で計上）</a:t>
            </a:r>
            <a:endParaRPr lang="en-US" altLang="ja-JP" sz="1200" dirty="0">
              <a:latin typeface="Meiryo UI" pitchFamily="50" charset="-128"/>
              <a:ea typeface="Meiryo UI" pitchFamily="50" charset="-128"/>
              <a:cs typeface="Meiryo UI" pitchFamily="50" charset="-128"/>
            </a:endParaRPr>
          </a:p>
          <a:p>
            <a:pPr algn="ctr"/>
            <a:r>
              <a:rPr lang="en-US" altLang="ja-JP" sz="1200" dirty="0">
                <a:latin typeface="Meiryo UI" pitchFamily="50" charset="-128"/>
                <a:ea typeface="Meiryo UI" pitchFamily="50" charset="-128"/>
                <a:cs typeface="Meiryo UI" pitchFamily="50" charset="-128"/>
              </a:rPr>
              <a:t>159</a:t>
            </a:r>
            <a:r>
              <a:rPr lang="ja-JP" altLang="en-US" sz="1200" dirty="0">
                <a:latin typeface="Meiryo UI" pitchFamily="50" charset="-128"/>
                <a:ea typeface="Meiryo UI" pitchFamily="50" charset="-128"/>
                <a:cs typeface="Meiryo UI" pitchFamily="50" charset="-128"/>
              </a:rPr>
              <a:t>億円</a:t>
            </a:r>
            <a:endParaRPr kumimoji="1" lang="ja-JP" altLang="en-US" sz="1200" dirty="0">
              <a:latin typeface="Meiryo UI" pitchFamily="50" charset="-128"/>
              <a:ea typeface="Meiryo UI" pitchFamily="50" charset="-128"/>
              <a:cs typeface="Meiryo UI" pitchFamily="50" charset="-128"/>
            </a:endParaRPr>
          </a:p>
        </p:txBody>
      </p:sp>
      <p:cxnSp>
        <p:nvCxnSpPr>
          <p:cNvPr id="57" name="直線コネクタ 56"/>
          <p:cNvCxnSpPr>
            <a:cxnSpLocks/>
          </p:cNvCxnSpPr>
          <p:nvPr/>
        </p:nvCxnSpPr>
        <p:spPr>
          <a:xfrm flipV="1">
            <a:off x="4635500" y="4655043"/>
            <a:ext cx="1028700" cy="70485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58" name="正方形/長方形 57"/>
          <p:cNvSpPr>
            <a:spLocks/>
          </p:cNvSpPr>
          <p:nvPr/>
        </p:nvSpPr>
        <p:spPr>
          <a:xfrm>
            <a:off x="2644470" y="890889"/>
            <a:ext cx="2007928" cy="307777"/>
          </a:xfrm>
          <a:prstGeom prst="rect">
            <a:avLst/>
          </a:prstGeom>
          <a:solidFill>
            <a:schemeClr val="accent6"/>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ja-JP" altLang="en-US" sz="1400" dirty="0" smtClean="0">
                <a:latin typeface="Meiryo UI" pitchFamily="50" charset="-128"/>
                <a:ea typeface="Meiryo UI" pitchFamily="50" charset="-128"/>
                <a:cs typeface="Meiryo UI" pitchFamily="50" charset="-128"/>
              </a:rPr>
              <a:t>現在</a:t>
            </a:r>
            <a:endParaRPr kumimoji="1" lang="ja-JP" altLang="en-US" sz="1400" dirty="0">
              <a:latin typeface="Meiryo UI" pitchFamily="50" charset="-128"/>
              <a:ea typeface="Meiryo UI" pitchFamily="50" charset="-128"/>
              <a:cs typeface="Meiryo UI" pitchFamily="50" charset="-128"/>
            </a:endParaRPr>
          </a:p>
        </p:txBody>
      </p:sp>
      <p:cxnSp>
        <p:nvCxnSpPr>
          <p:cNvPr id="59" name="直線コネクタ 58"/>
          <p:cNvCxnSpPr>
            <a:cxnSpLocks/>
          </p:cNvCxnSpPr>
          <p:nvPr/>
        </p:nvCxnSpPr>
        <p:spPr>
          <a:xfrm flipV="1">
            <a:off x="4645670" y="5893293"/>
            <a:ext cx="1010270" cy="1"/>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60" name="テキスト ボックス 59"/>
          <p:cNvSpPr txBox="1"/>
          <p:nvPr/>
        </p:nvSpPr>
        <p:spPr>
          <a:xfrm>
            <a:off x="1754471" y="3920177"/>
            <a:ext cx="1980000" cy="216000"/>
          </a:xfrm>
          <a:prstGeom prst="rect">
            <a:avLst/>
          </a:prstGeom>
          <a:noFill/>
        </p:spPr>
        <p:txBody>
          <a:bodyPr wrap="square" tIns="0" bIns="0" rtlCol="0">
            <a:spAutoFit/>
          </a:bodyPr>
          <a:lstStyle/>
          <a:p>
            <a:pPr algn="r"/>
            <a:r>
              <a:rPr lang="ja-JP" altLang="en-US" sz="1050" dirty="0">
                <a:latin typeface="Meiryo UI" pitchFamily="50" charset="-128"/>
                <a:ea typeface="Meiryo UI" pitchFamily="50" charset="-128"/>
                <a:cs typeface="Meiryo UI" pitchFamily="50" charset="-128"/>
              </a:rPr>
              <a:t>（金額：Ｈ</a:t>
            </a:r>
            <a:r>
              <a:rPr lang="en-US" altLang="ja-JP" sz="1050" dirty="0">
                <a:latin typeface="Meiryo UI" pitchFamily="50" charset="-128"/>
                <a:ea typeface="Meiryo UI" pitchFamily="50" charset="-128"/>
                <a:cs typeface="Meiryo UI" pitchFamily="50" charset="-128"/>
              </a:rPr>
              <a:t>28</a:t>
            </a:r>
            <a:r>
              <a:rPr lang="ja-JP" altLang="en-US" sz="1050" dirty="0">
                <a:latin typeface="Meiryo UI" pitchFamily="50" charset="-128"/>
                <a:ea typeface="Meiryo UI" pitchFamily="50" charset="-128"/>
                <a:cs typeface="Meiryo UI" pitchFamily="50" charset="-128"/>
              </a:rPr>
              <a:t>年度当初予算）</a:t>
            </a:r>
          </a:p>
        </p:txBody>
      </p:sp>
      <p:sp>
        <p:nvSpPr>
          <p:cNvPr id="62" name="正方形/長方形 61"/>
          <p:cNvSpPr>
            <a:spLocks/>
          </p:cNvSpPr>
          <p:nvPr/>
        </p:nvSpPr>
        <p:spPr>
          <a:xfrm>
            <a:off x="5656361" y="897970"/>
            <a:ext cx="2007928" cy="307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kumimoji="1" lang="ja-JP" altLang="en-US" sz="1400" dirty="0">
                <a:latin typeface="Meiryo UI" pitchFamily="50" charset="-128"/>
                <a:ea typeface="Meiryo UI" pitchFamily="50" charset="-128"/>
                <a:cs typeface="Meiryo UI" pitchFamily="50" charset="-128"/>
              </a:rPr>
              <a:t>総合区</a:t>
            </a:r>
          </a:p>
        </p:txBody>
      </p:sp>
      <p:sp>
        <p:nvSpPr>
          <p:cNvPr id="64" name="ストライプ矢印 63"/>
          <p:cNvSpPr/>
          <p:nvPr/>
        </p:nvSpPr>
        <p:spPr>
          <a:xfrm>
            <a:off x="4842629" y="4101218"/>
            <a:ext cx="602378" cy="557990"/>
          </a:xfrm>
          <a:prstGeom prst="stripedRightArrow">
            <a:avLst>
              <a:gd name="adj1" fmla="val 100000"/>
              <a:gd name="adj2" fmla="val 4317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a:spLocks/>
          </p:cNvSpPr>
          <p:nvPr/>
        </p:nvSpPr>
        <p:spPr>
          <a:xfrm>
            <a:off x="5649118" y="4005225"/>
            <a:ext cx="2007928" cy="518204"/>
          </a:xfrm>
          <a:prstGeom prst="rect">
            <a:avLst/>
          </a:prstGeom>
          <a:solidFill>
            <a:schemeClr val="accent6">
              <a:lumMod val="20000"/>
              <a:lumOff val="80000"/>
            </a:schemeClr>
          </a:solidFill>
          <a:ln w="9525">
            <a:solidFill>
              <a:schemeClr val="accent6">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itchFamily="50" charset="-128"/>
              <a:ea typeface="Meiryo UI" pitchFamily="50" charset="-128"/>
              <a:cs typeface="Meiryo UI" pitchFamily="50" charset="-128"/>
            </a:endParaRPr>
          </a:p>
        </p:txBody>
      </p:sp>
      <p:sp>
        <p:nvSpPr>
          <p:cNvPr id="66" name="テキスト ボックス 65"/>
          <p:cNvSpPr txBox="1">
            <a:spLocks/>
          </p:cNvSpPr>
          <p:nvPr/>
        </p:nvSpPr>
        <p:spPr>
          <a:xfrm>
            <a:off x="5649118" y="4077233"/>
            <a:ext cx="2007928" cy="461665"/>
          </a:xfrm>
          <a:prstGeom prst="rect">
            <a:avLst/>
          </a:prstGeom>
          <a:noFill/>
        </p:spPr>
        <p:txBody>
          <a:bodyPr wrap="square" rtlCol="0">
            <a:spAutoFit/>
          </a:bodyPr>
          <a:lstStyle/>
          <a:p>
            <a:pPr algn="ctr"/>
            <a:r>
              <a:rPr lang="ja-JP" altLang="en-US" sz="1200" dirty="0" smtClean="0">
                <a:latin typeface="Meiryo UI" pitchFamily="50" charset="-128"/>
                <a:ea typeface="Meiryo UI" pitchFamily="50" charset="-128"/>
                <a:cs typeface="Meiryo UI" pitchFamily="50" charset="-128"/>
              </a:rPr>
              <a:t>総合区執行予算</a:t>
            </a:r>
            <a:endParaRPr lang="en-US" altLang="ja-JP" sz="1200" dirty="0" smtClean="0">
              <a:latin typeface="Meiryo UI" pitchFamily="50" charset="-128"/>
              <a:ea typeface="Meiryo UI" pitchFamily="50" charset="-128"/>
              <a:cs typeface="Meiryo UI" pitchFamily="50" charset="-128"/>
            </a:endParaRPr>
          </a:p>
          <a:p>
            <a:pPr algn="ctr"/>
            <a:r>
              <a:rPr lang="en-US" altLang="ja-JP" sz="1200" dirty="0" smtClean="0">
                <a:latin typeface="Meiryo UI" pitchFamily="50" charset="-128"/>
                <a:ea typeface="Meiryo UI" pitchFamily="50" charset="-128"/>
                <a:cs typeface="Meiryo UI" pitchFamily="50" charset="-128"/>
              </a:rPr>
              <a:t>58</a:t>
            </a:r>
            <a:r>
              <a:rPr lang="ja-JP" altLang="en-US" sz="1200" dirty="0" smtClean="0">
                <a:latin typeface="Meiryo UI" pitchFamily="50" charset="-128"/>
                <a:ea typeface="Meiryo UI" pitchFamily="50" charset="-128"/>
                <a:cs typeface="Meiryo UI" pitchFamily="50" charset="-128"/>
              </a:rPr>
              <a:t>億円</a:t>
            </a:r>
            <a:endParaRPr kumimoji="1" lang="ja-JP" altLang="en-US" sz="1200" dirty="0">
              <a:latin typeface="Meiryo UI" pitchFamily="50" charset="-128"/>
              <a:ea typeface="Meiryo UI" pitchFamily="50" charset="-128"/>
              <a:cs typeface="Meiryo UI" pitchFamily="50" charset="-128"/>
            </a:endParaRPr>
          </a:p>
        </p:txBody>
      </p:sp>
      <p:sp>
        <p:nvSpPr>
          <p:cNvPr id="67" name="右矢印 66"/>
          <p:cNvSpPr/>
          <p:nvPr/>
        </p:nvSpPr>
        <p:spPr>
          <a:xfrm>
            <a:off x="971600" y="3976471"/>
            <a:ext cx="792088" cy="1944216"/>
          </a:xfrm>
          <a:prstGeom prst="rightArrow">
            <a:avLst>
              <a:gd name="adj1" fmla="val 50000"/>
              <a:gd name="adj2" fmla="val 10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正方形/長方形 68"/>
          <p:cNvSpPr/>
          <p:nvPr/>
        </p:nvSpPr>
        <p:spPr>
          <a:xfrm>
            <a:off x="1838573" y="3835021"/>
            <a:ext cx="7221683" cy="2340000"/>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1043608" y="3479954"/>
            <a:ext cx="576064" cy="28803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dirty="0" smtClean="0">
                <a:solidFill>
                  <a:schemeClr val="tx1"/>
                </a:solidFill>
                <a:latin typeface="HG丸ｺﾞｼｯｸM-PRO" pitchFamily="50" charset="-128"/>
                <a:ea typeface="HG丸ｺﾞｼｯｸM-PRO" pitchFamily="50" charset="-128"/>
              </a:rPr>
              <a:t>（総合区長がマネジメントできる</a:t>
            </a:r>
            <a:endParaRPr lang="en-US" altLang="ja-JP" sz="1100" dirty="0" smtClean="0">
              <a:solidFill>
                <a:schemeClr val="tx1"/>
              </a:solidFill>
              <a:latin typeface="HG丸ｺﾞｼｯｸM-PRO" pitchFamily="50" charset="-128"/>
              <a:ea typeface="HG丸ｺﾞｼｯｸM-PRO" pitchFamily="50" charset="-128"/>
            </a:endParaRPr>
          </a:p>
          <a:p>
            <a:pPr algn="ctr"/>
            <a:r>
              <a:rPr lang="ja-JP" altLang="en-US" sz="1100" dirty="0" smtClean="0">
                <a:solidFill>
                  <a:schemeClr val="tx1"/>
                </a:solidFill>
                <a:latin typeface="HG丸ｺﾞｼｯｸM-PRO" pitchFamily="50" charset="-128"/>
                <a:ea typeface="HG丸ｺﾞｼｯｸM-PRO" pitchFamily="50" charset="-128"/>
              </a:rPr>
              <a:t>財源の充実</a:t>
            </a:r>
            <a:r>
              <a:rPr lang="ja-JP" altLang="en-US" sz="1200" dirty="0" smtClean="0">
                <a:solidFill>
                  <a:schemeClr val="tx1"/>
                </a:solidFill>
                <a:latin typeface="HG丸ｺﾞｼｯｸM-PRO" pitchFamily="50" charset="-128"/>
                <a:ea typeface="HG丸ｺﾞｼｯｸM-PRO" pitchFamily="50" charset="-128"/>
              </a:rPr>
              <a:t>）</a:t>
            </a:r>
            <a:endParaRPr lang="en-US" altLang="ja-JP" sz="1200" dirty="0" smtClean="0">
              <a:solidFill>
                <a:schemeClr val="tx1"/>
              </a:solidFill>
              <a:latin typeface="HG丸ｺﾞｼｯｸM-PRO" pitchFamily="50" charset="-128"/>
              <a:ea typeface="HG丸ｺﾞｼｯｸM-PRO" pitchFamily="50" charset="-128"/>
            </a:endParaRPr>
          </a:p>
          <a:p>
            <a:pPr algn="ctr"/>
            <a:r>
              <a:rPr kumimoji="1" lang="ja-JP" altLang="en-US" b="1" dirty="0" smtClean="0">
                <a:solidFill>
                  <a:schemeClr val="tx1"/>
                </a:solidFill>
                <a:latin typeface="HG丸ｺﾞｼｯｸM-PRO" pitchFamily="50" charset="-128"/>
                <a:ea typeface="HG丸ｺﾞｼｯｸM-PRO" pitchFamily="50" charset="-128"/>
              </a:rPr>
              <a:t>予算</a:t>
            </a:r>
            <a:endParaRPr kumimoji="1" lang="ja-JP" altLang="en-US" b="1" dirty="0">
              <a:solidFill>
                <a:schemeClr val="tx1"/>
              </a:solidFill>
              <a:latin typeface="HG丸ｺﾞｼｯｸM-PRO" pitchFamily="50" charset="-128"/>
              <a:ea typeface="HG丸ｺﾞｼｯｸM-PRO" pitchFamily="50" charset="-128"/>
            </a:endParaRPr>
          </a:p>
        </p:txBody>
      </p:sp>
      <p:sp>
        <p:nvSpPr>
          <p:cNvPr id="46" name="正方形/長方形 45"/>
          <p:cNvSpPr>
            <a:spLocks/>
          </p:cNvSpPr>
          <p:nvPr/>
        </p:nvSpPr>
        <p:spPr>
          <a:xfrm>
            <a:off x="5659493" y="4653296"/>
            <a:ext cx="2007928" cy="1241945"/>
          </a:xfrm>
          <a:prstGeom prst="rect">
            <a:avLst/>
          </a:prstGeom>
          <a:solidFill>
            <a:schemeClr val="accent1">
              <a:lumMod val="60000"/>
              <a:lumOff val="4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latin typeface="Meiryo UI" pitchFamily="50" charset="-128"/>
              <a:ea typeface="Meiryo UI" pitchFamily="50" charset="-128"/>
              <a:cs typeface="Meiryo UI" pitchFamily="50" charset="-128"/>
            </a:endParaRPr>
          </a:p>
        </p:txBody>
      </p:sp>
      <p:sp>
        <p:nvSpPr>
          <p:cNvPr id="47" name="テキスト ボックス 46"/>
          <p:cNvSpPr txBox="1">
            <a:spLocks/>
          </p:cNvSpPr>
          <p:nvPr/>
        </p:nvSpPr>
        <p:spPr>
          <a:xfrm>
            <a:off x="5692256" y="5067250"/>
            <a:ext cx="2007928" cy="461665"/>
          </a:xfrm>
          <a:prstGeom prst="rect">
            <a:avLst/>
          </a:prstGeom>
          <a:noFill/>
        </p:spPr>
        <p:txBody>
          <a:bodyPr wrap="square" rtlCol="0">
            <a:spAutoFit/>
          </a:bodyPr>
          <a:lstStyle/>
          <a:p>
            <a:pPr algn="ctr"/>
            <a:r>
              <a:rPr lang="ja-JP" altLang="en-US" sz="1200" b="1" dirty="0">
                <a:latin typeface="Meiryo UI" pitchFamily="50" charset="-128"/>
                <a:ea typeface="Meiryo UI" pitchFamily="50" charset="-128"/>
                <a:cs typeface="Meiryo UI" pitchFamily="50" charset="-128"/>
              </a:rPr>
              <a:t>総合区予算</a:t>
            </a:r>
            <a:endParaRPr lang="en-US" altLang="ja-JP" sz="1200" b="1" dirty="0">
              <a:latin typeface="Meiryo UI" pitchFamily="50" charset="-128"/>
              <a:ea typeface="Meiryo UI" pitchFamily="50" charset="-128"/>
              <a:cs typeface="Meiryo UI" pitchFamily="50" charset="-128"/>
            </a:endParaRPr>
          </a:p>
          <a:p>
            <a:pPr algn="ctr"/>
            <a:r>
              <a:rPr lang="en-US" altLang="ja-JP" sz="1200" b="1" dirty="0" smtClean="0">
                <a:latin typeface="Meiryo UI" pitchFamily="50" charset="-128"/>
                <a:ea typeface="Meiryo UI" pitchFamily="50" charset="-128"/>
                <a:cs typeface="Meiryo UI" pitchFamily="50" charset="-128"/>
              </a:rPr>
              <a:t>226</a:t>
            </a:r>
            <a:r>
              <a:rPr lang="ja-JP" altLang="en-US" sz="1200" b="1" dirty="0" smtClean="0">
                <a:latin typeface="Meiryo UI" pitchFamily="50" charset="-128"/>
                <a:ea typeface="Meiryo UI" pitchFamily="50" charset="-128"/>
                <a:cs typeface="Meiryo UI" pitchFamily="50" charset="-128"/>
              </a:rPr>
              <a:t>億円</a:t>
            </a:r>
            <a:endParaRPr kumimoji="1" lang="ja-JP" altLang="en-US" sz="1200" b="1" dirty="0">
              <a:latin typeface="Meiryo UI" pitchFamily="50" charset="-128"/>
              <a:ea typeface="Meiryo UI" pitchFamily="50" charset="-128"/>
              <a:cs typeface="Meiryo UI" pitchFamily="50" charset="-128"/>
            </a:endParaRPr>
          </a:p>
        </p:txBody>
      </p:sp>
      <p:sp>
        <p:nvSpPr>
          <p:cNvPr id="88" name="角丸四角形 87"/>
          <p:cNvSpPr/>
          <p:nvPr/>
        </p:nvSpPr>
        <p:spPr>
          <a:xfrm>
            <a:off x="2619705" y="1383037"/>
            <a:ext cx="2028824" cy="343445"/>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Meiryo UI" pitchFamily="50" charset="-128"/>
                <a:ea typeface="Meiryo UI" pitchFamily="50" charset="-128"/>
                <a:cs typeface="Meiryo UI" pitchFamily="50" charset="-128"/>
              </a:rPr>
              <a:t>市全体（</a:t>
            </a:r>
            <a:r>
              <a:rPr lang="en-US" altLang="ja-JP" sz="1200" b="1" dirty="0" smtClean="0">
                <a:solidFill>
                  <a:schemeClr val="tx1"/>
                </a:solidFill>
                <a:latin typeface="Meiryo UI" pitchFamily="50" charset="-128"/>
                <a:ea typeface="Meiryo UI" pitchFamily="50" charset="-128"/>
                <a:cs typeface="Meiryo UI" pitchFamily="50" charset="-128"/>
              </a:rPr>
              <a:t>16,400</a:t>
            </a:r>
            <a:r>
              <a:rPr lang="ja-JP" altLang="en-US" sz="1200" b="1" dirty="0" smtClean="0">
                <a:solidFill>
                  <a:schemeClr val="tx1"/>
                </a:solidFill>
                <a:latin typeface="Meiryo UI" pitchFamily="50" charset="-128"/>
                <a:ea typeface="Meiryo UI" pitchFamily="50" charset="-128"/>
                <a:cs typeface="Meiryo UI" pitchFamily="50" charset="-128"/>
              </a:rPr>
              <a:t>人</a:t>
            </a:r>
            <a:r>
              <a:rPr lang="ja-JP" altLang="en-US" sz="1200" b="1" dirty="0">
                <a:solidFill>
                  <a:schemeClr val="tx1"/>
                </a:solidFill>
                <a:latin typeface="Meiryo UI" pitchFamily="50" charset="-128"/>
                <a:ea typeface="Meiryo UI" pitchFamily="50" charset="-128"/>
                <a:cs typeface="Meiryo UI" pitchFamily="50" charset="-128"/>
              </a:rPr>
              <a:t>）</a:t>
            </a:r>
            <a:endParaRPr lang="ja-JP" altLang="en-US" sz="1200" b="1" dirty="0" smtClean="0">
              <a:solidFill>
                <a:schemeClr val="tx1"/>
              </a:solidFill>
              <a:latin typeface="Meiryo UI" pitchFamily="50" charset="-128"/>
              <a:ea typeface="Meiryo UI" pitchFamily="50" charset="-128"/>
              <a:cs typeface="Meiryo UI" pitchFamily="50" charset="-128"/>
            </a:endParaRPr>
          </a:p>
        </p:txBody>
      </p:sp>
      <p:sp>
        <p:nvSpPr>
          <p:cNvPr id="68"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５</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51" name="角丸四角形 50"/>
          <p:cNvSpPr/>
          <p:nvPr/>
        </p:nvSpPr>
        <p:spPr>
          <a:xfrm>
            <a:off x="5643984" y="1383037"/>
            <a:ext cx="2028824" cy="343445"/>
          </a:xfrm>
          <a:prstGeom prst="round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chemeClr val="tx1"/>
                </a:solidFill>
                <a:latin typeface="Meiryo UI" pitchFamily="50" charset="-128"/>
                <a:ea typeface="Meiryo UI" pitchFamily="50" charset="-128"/>
                <a:cs typeface="Meiryo UI" pitchFamily="50" charset="-128"/>
              </a:rPr>
              <a:t>市全体</a:t>
            </a:r>
            <a:r>
              <a:rPr lang="ja-JP" altLang="en-US" sz="1200" b="1" dirty="0">
                <a:solidFill>
                  <a:schemeClr val="tx1"/>
                </a:solidFill>
                <a:latin typeface="Meiryo UI" pitchFamily="50" charset="-128"/>
                <a:ea typeface="Meiryo UI" pitchFamily="50" charset="-128"/>
                <a:cs typeface="Meiryo UI" pitchFamily="50" charset="-128"/>
              </a:rPr>
              <a:t>（</a:t>
            </a:r>
            <a:r>
              <a:rPr lang="en-US" altLang="ja-JP" sz="1200" b="1" dirty="0" smtClean="0">
                <a:solidFill>
                  <a:schemeClr val="tx1"/>
                </a:solidFill>
                <a:latin typeface="Meiryo UI" pitchFamily="50" charset="-128"/>
                <a:ea typeface="Meiryo UI" pitchFamily="50" charset="-128"/>
                <a:cs typeface="Meiryo UI" pitchFamily="50" charset="-128"/>
              </a:rPr>
              <a:t>16,400</a:t>
            </a:r>
            <a:r>
              <a:rPr lang="ja-JP" altLang="en-US" sz="1200" b="1" dirty="0" smtClean="0">
                <a:solidFill>
                  <a:schemeClr val="tx1"/>
                </a:solidFill>
                <a:latin typeface="Meiryo UI" pitchFamily="50" charset="-128"/>
                <a:ea typeface="Meiryo UI" pitchFamily="50" charset="-128"/>
                <a:cs typeface="Meiryo UI" pitchFamily="50" charset="-128"/>
              </a:rPr>
              <a:t>人</a:t>
            </a:r>
            <a:r>
              <a:rPr lang="ja-JP" altLang="en-US" sz="1200" b="1" dirty="0">
                <a:solidFill>
                  <a:schemeClr val="tx1"/>
                </a:solidFill>
                <a:latin typeface="Meiryo UI" pitchFamily="50" charset="-128"/>
                <a:ea typeface="Meiryo UI" pitchFamily="50" charset="-128"/>
                <a:cs typeface="Meiryo UI" pitchFamily="50" charset="-128"/>
              </a:rPr>
              <a:t>）</a:t>
            </a:r>
            <a:endParaRPr lang="ja-JP" altLang="en-US" sz="1200" b="1" dirty="0" smtClean="0">
              <a:solidFill>
                <a:schemeClr val="tx1"/>
              </a:solidFill>
              <a:latin typeface="Meiryo UI" pitchFamily="50" charset="-128"/>
              <a:ea typeface="Meiryo UI" pitchFamily="50" charset="-128"/>
              <a:cs typeface="Meiryo UI" pitchFamily="50" charset="-128"/>
            </a:endParaRPr>
          </a:p>
        </p:txBody>
      </p:sp>
      <p:sp>
        <p:nvSpPr>
          <p:cNvPr id="72" name="正方形/長方形 71"/>
          <p:cNvSpPr/>
          <p:nvPr/>
        </p:nvSpPr>
        <p:spPr>
          <a:xfrm>
            <a:off x="2619648" y="5949280"/>
            <a:ext cx="5541758" cy="1837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anchor="ctr"/>
          <a:lstStyle/>
          <a:p>
            <a:pPr>
              <a:defRPr/>
            </a:pPr>
            <a:r>
              <a:rPr lang="en-US" altLang="ja-JP" sz="1000" dirty="0" smtClean="0">
                <a:solidFill>
                  <a:schemeClr val="tx1"/>
                </a:solidFill>
                <a:latin typeface="Meiryo UI" pitchFamily="50" charset="-128"/>
                <a:ea typeface="Meiryo UI" pitchFamily="50" charset="-128"/>
                <a:cs typeface="Meiryo UI" pitchFamily="50" charset="-128"/>
              </a:rPr>
              <a:t>※</a:t>
            </a:r>
            <a:r>
              <a:rPr lang="ja-JP" altLang="en-US" sz="1000" dirty="0" smtClean="0">
                <a:solidFill>
                  <a:schemeClr val="tx1"/>
                </a:solidFill>
                <a:latin typeface="Meiryo UI" pitchFamily="50" charset="-128"/>
                <a:ea typeface="Meiryo UI" pitchFamily="50" charset="-128"/>
                <a:cs typeface="Meiryo UI" pitchFamily="50" charset="-128"/>
              </a:rPr>
              <a:t>総合区執行予算は、局で予算の配付を行い、事業は総合区において総合区長のマネジメントで執行</a:t>
            </a:r>
            <a:endParaRPr lang="ja-JP" altLang="en-US" sz="1000" dirty="0">
              <a:solidFill>
                <a:schemeClr val="tx1"/>
              </a:solidFill>
              <a:latin typeface="Meiryo UI" pitchFamily="50" charset="-128"/>
              <a:ea typeface="Meiryo UI" pitchFamily="50" charset="-128"/>
              <a:cs typeface="Meiryo UI" pitchFamily="50" charset="-128"/>
            </a:endParaRPr>
          </a:p>
        </p:txBody>
      </p:sp>
      <p:sp>
        <p:nvSpPr>
          <p:cNvPr id="53" name="テキスト ボックス 52"/>
          <p:cNvSpPr txBox="1"/>
          <p:nvPr/>
        </p:nvSpPr>
        <p:spPr>
          <a:xfrm>
            <a:off x="7831212" y="5335166"/>
            <a:ext cx="1116632" cy="538609"/>
          </a:xfrm>
          <a:prstGeom prst="rect">
            <a:avLst/>
          </a:prstGeom>
          <a:noFill/>
        </p:spPr>
        <p:txBody>
          <a:bodyPr wrap="square" tIns="0" bIns="0" rtlCol="0">
            <a:spAutoFit/>
          </a:bodyPr>
          <a:lstStyle/>
          <a:p>
            <a:r>
              <a:rPr lang="ja-JP" altLang="en-US" sz="700" dirty="0" smtClean="0">
                <a:latin typeface="Meiryo UI" pitchFamily="50" charset="-128"/>
                <a:ea typeface="Meiryo UI" pitchFamily="50" charset="-128"/>
                <a:cs typeface="Meiryo UI" pitchFamily="50" charset="-128"/>
              </a:rPr>
              <a:t>総合区予算・総合区執行予算の内訳は、平成</a:t>
            </a:r>
            <a:r>
              <a:rPr lang="en-US" altLang="ja-JP" sz="700" dirty="0" smtClean="0">
                <a:latin typeface="Meiryo UI" pitchFamily="50" charset="-128"/>
                <a:ea typeface="Meiryo UI" pitchFamily="50" charset="-128"/>
                <a:cs typeface="Meiryo UI" pitchFamily="50" charset="-128"/>
              </a:rPr>
              <a:t>28</a:t>
            </a:r>
            <a:r>
              <a:rPr lang="ja-JP" altLang="en-US" sz="700" dirty="0" smtClean="0">
                <a:latin typeface="Meiryo UI" pitchFamily="50" charset="-128"/>
                <a:ea typeface="Meiryo UI" pitchFamily="50" charset="-128"/>
                <a:cs typeface="Meiryo UI" pitchFamily="50" charset="-128"/>
              </a:rPr>
              <a:t>年度当初予算で試算したものであり、今後の検討により変動する</a:t>
            </a:r>
            <a:endParaRPr lang="ja-JP" altLang="en-US" sz="700" dirty="0">
              <a:latin typeface="Meiryo UI" pitchFamily="50" charset="-128"/>
              <a:ea typeface="Meiryo UI" pitchFamily="50" charset="-128"/>
              <a:cs typeface="Meiryo UI" pitchFamily="50" charset="-128"/>
            </a:endParaRPr>
          </a:p>
        </p:txBody>
      </p:sp>
      <p:sp>
        <p:nvSpPr>
          <p:cNvPr id="70" name="大かっこ 69"/>
          <p:cNvSpPr/>
          <p:nvPr/>
        </p:nvSpPr>
        <p:spPr>
          <a:xfrm>
            <a:off x="7831212" y="5276767"/>
            <a:ext cx="1080256" cy="605884"/>
          </a:xfrm>
          <a:prstGeom prst="bracketPair">
            <a:avLst>
              <a:gd name="adj" fmla="val 8638"/>
            </a:avLst>
          </a:prstGeom>
          <a:ln w="63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 xmlns:p14="http://schemas.microsoft.com/office/powerpoint/2010/main" val="22603408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172988" y="3353968"/>
            <a:ext cx="8388000" cy="216564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177800" y="1147775"/>
            <a:ext cx="8388000" cy="174782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角丸四角形 64"/>
          <p:cNvSpPr/>
          <p:nvPr/>
        </p:nvSpPr>
        <p:spPr>
          <a:xfrm>
            <a:off x="47377" y="956859"/>
            <a:ext cx="3627363" cy="373052"/>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総合区長の組織マネジメント</a:t>
            </a:r>
            <a:endParaRPr lang="en-US" altLang="ja-JP"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91329" y="3167443"/>
            <a:ext cx="3578598" cy="373052"/>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　</a:t>
            </a:r>
            <a:r>
              <a:rPr lang="ja-JP" alt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rPr>
              <a:t>総合区長の財務マネジメント</a:t>
            </a:r>
            <a:endParaRPr kumimoji="1" lang="ja-JP" alt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endParaRPr>
          </a:p>
        </p:txBody>
      </p:sp>
      <p:sp>
        <p:nvSpPr>
          <p:cNvPr id="68" name="テキスト ボックス 67"/>
          <p:cNvSpPr txBox="1"/>
          <p:nvPr/>
        </p:nvSpPr>
        <p:spPr>
          <a:xfrm>
            <a:off x="190678" y="1528636"/>
            <a:ext cx="8388000"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総合区において、効果的・効率的に事務を実施できる組織体制の構築</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172987" y="3675954"/>
            <a:ext cx="8388000" cy="646331"/>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事務の移管に合わせて、総合区長の主体的な区政運営により地域</a:t>
            </a:r>
            <a:r>
              <a:rPr lang="ja-JP" altLang="en-US" dirty="0">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実情に</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応じた</a:t>
            </a:r>
            <a:r>
              <a:rPr lang="ja-JP" altLang="en-US" dirty="0">
                <a:latin typeface="Meiryo UI" panose="020B0604030504040204" pitchFamily="50" charset="-128"/>
                <a:ea typeface="Meiryo UI" panose="020B0604030504040204" pitchFamily="50" charset="-128"/>
                <a:cs typeface="Meiryo UI" panose="020B0604030504040204" pitchFamily="50" charset="-128"/>
              </a:rPr>
              <a:t>サービスを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提供する財源が充実</a:t>
            </a:r>
            <a:endParaRPr lang="en-US" altLang="ja-JP" dirty="0" smtClean="0">
              <a:latin typeface="Meiryo UI" pitchFamily="50" charset="-128"/>
              <a:ea typeface="Meiryo UI" pitchFamily="50" charset="-128"/>
              <a:cs typeface="Meiryo UI" pitchFamily="50" charset="-128"/>
            </a:endParaRPr>
          </a:p>
        </p:txBody>
      </p:sp>
      <p:sp>
        <p:nvSpPr>
          <p:cNvPr id="74" name="テキスト ボックス 73"/>
          <p:cNvSpPr txBox="1"/>
          <p:nvPr/>
        </p:nvSpPr>
        <p:spPr>
          <a:xfrm>
            <a:off x="172987" y="4474911"/>
            <a:ext cx="8388000" cy="923330"/>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総合区の予算要求について、総合区長が市長に直接意見を述べることができ、</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次年度の予算編成に向けた市長・副市長との意見交換や方針策定に参画できる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仕組みを導入</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（予算意見具申権）</a:t>
            </a:r>
            <a:endParaRPr lang="en-US" altLang="ja-JP" b="1" dirty="0">
              <a:latin typeface="Meiryo UI" pitchFamily="50" charset="-128"/>
              <a:ea typeface="Meiryo UI" pitchFamily="50" charset="-128"/>
              <a:cs typeface="Meiryo UI" pitchFamily="50" charset="-128"/>
            </a:endParaRPr>
          </a:p>
        </p:txBody>
      </p:sp>
      <p:sp>
        <p:nvSpPr>
          <p:cNvPr id="16" name="テキスト ボックス 15"/>
          <p:cNvSpPr txBox="1"/>
          <p:nvPr/>
        </p:nvSpPr>
        <p:spPr>
          <a:xfrm>
            <a:off x="177800" y="2086044"/>
            <a:ext cx="8388000" cy="646331"/>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 局からの事務移管と合区により拡大する区組織において、総合区長が</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区</a:t>
            </a:r>
            <a:r>
              <a:rPr lang="ja-JP" altLang="en-US" smtClean="0">
                <a:latin typeface="Meiryo UI" panose="020B0604030504040204" pitchFamily="50" charset="-128"/>
                <a:ea typeface="Meiryo UI" panose="020B0604030504040204" pitchFamily="50" charset="-128"/>
                <a:cs typeface="Meiryo UI" panose="020B0604030504040204" pitchFamily="50" charset="-128"/>
              </a:rPr>
              <a:t>職員を任免</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し、より効果的な人事配置を実施</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（職員任免権）</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21196" y="333443"/>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（４）総合区長の権限を最大限発揮できる仕組みの構築</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156220" y="5635874"/>
            <a:ext cx="8532439" cy="1013098"/>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＊総合区長の意見を市政へ反映できるよう、総合区長が市長・副市長と政策協議</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できる場も設定</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400"/>
              </a:lnSpc>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＊区内にかかる局事業について、総合区長が調整・関与できる仕組みも検討</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６</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 xmlns:p14="http://schemas.microsoft.com/office/powerpoint/2010/main" val="22603408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178131" y="3413384"/>
            <a:ext cx="4608000" cy="308294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169236" y="1204629"/>
            <a:ext cx="4607480" cy="174328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スライド番号プレースホルダー 2"/>
          <p:cNvSpPr txBox="1">
            <a:spLocks/>
          </p:cNvSpPr>
          <p:nvPr/>
        </p:nvSpPr>
        <p:spPr>
          <a:xfrm>
            <a:off x="7032206" y="39539"/>
            <a:ext cx="2125114"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2400" kern="0" noProof="0" dirty="0">
                <a:solidFill>
                  <a:sysClr val="windowText" lastClr="000000"/>
                </a:solidFill>
                <a:latin typeface="HGPｺﾞｼｯｸE" pitchFamily="50" charset="-128"/>
                <a:ea typeface="HGPｺﾞｼｯｸE" pitchFamily="50" charset="-128"/>
              </a:rPr>
              <a:t>５</a:t>
            </a:r>
            <a:endParaRPr lang="en-US" altLang="ja-JP" sz="2400" kern="0" noProof="0" dirty="0" smtClean="0">
              <a:solidFill>
                <a:sysClr val="windowText" lastClr="000000"/>
              </a:solidFill>
              <a:latin typeface="HGPｺﾞｼｯｸE" pitchFamily="50" charset="-128"/>
              <a:ea typeface="HGPｺﾞｼｯｸE" pitchFamily="50" charset="-128"/>
            </a:endParaRPr>
          </a:p>
        </p:txBody>
      </p:sp>
      <p:sp>
        <p:nvSpPr>
          <p:cNvPr id="15" name="角丸四角形 14"/>
          <p:cNvSpPr/>
          <p:nvPr/>
        </p:nvSpPr>
        <p:spPr>
          <a:xfrm>
            <a:off x="42360" y="1023674"/>
            <a:ext cx="2274719" cy="373052"/>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総合区政会議</a:t>
            </a:r>
            <a:endParaRPr kumimoji="1" lang="ja-JP" alt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endParaRPr>
          </a:p>
        </p:txBody>
      </p:sp>
      <p:sp>
        <p:nvSpPr>
          <p:cNvPr id="3" name="テキスト ボックス 2"/>
          <p:cNvSpPr txBox="1"/>
          <p:nvPr/>
        </p:nvSpPr>
        <p:spPr>
          <a:xfrm>
            <a:off x="169236" y="1479252"/>
            <a:ext cx="4607480" cy="1272143"/>
          </a:xfrm>
          <a:prstGeom prst="rect">
            <a:avLst/>
          </a:prstGeom>
          <a:noFill/>
        </p:spPr>
        <p:txBody>
          <a:bodyPr wrap="square" rtlCol="0">
            <a:spAutoFit/>
          </a:bodyPr>
          <a:lstStyle/>
          <a:p>
            <a:pPr>
              <a:lnSpc>
                <a:spcPts val="2300"/>
              </a:lnSpc>
              <a:tabLst>
                <a:tab pos="7896225" algn="l"/>
              </a:tabLs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総合区域内の施策及び事業について、その立案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段階より、住民が意見を述べ、区政運営に反映</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する仕組みとして、現在の区政会議と同様に大阪</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市独自の条例に基づく、総合区政会議を設置</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２</a:t>
            </a:r>
            <a:r>
              <a:rPr lang="ja-JP" altLang="en-US" sz="2000" b="1" dirty="0" smtClean="0">
                <a:solidFill>
                  <a:prstClr val="black"/>
                </a:solidFill>
                <a:latin typeface="Meiryo UI" pitchFamily="50" charset="-128"/>
                <a:ea typeface="Meiryo UI" pitchFamily="50" charset="-128"/>
                <a:cs typeface="Meiryo UI" pitchFamily="50" charset="-128"/>
              </a:rPr>
              <a:t>　住民自治の拡充に向けた制度設計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角丸四角形 16"/>
          <p:cNvSpPr/>
          <p:nvPr/>
        </p:nvSpPr>
        <p:spPr>
          <a:xfrm>
            <a:off x="61733" y="3204782"/>
            <a:ext cx="3430148" cy="410531"/>
          </a:xfrm>
          <a:prstGeom prst="roundRect">
            <a:avLst>
              <a:gd name="adj" fmla="val 500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anose="020B0604030504040204" pitchFamily="50" charset="-128"/>
                <a:ea typeface="Meiryo UI" panose="020B0604030504040204" pitchFamily="50" charset="-128"/>
                <a:cs typeface="Meiryo UI" panose="020B0604030504040204" pitchFamily="50" charset="-128"/>
              </a:rPr>
              <a:t>地域自治区・地域協議会</a:t>
            </a:r>
            <a:endParaRPr kumimoji="1" lang="ja-JP" alt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eiryo UI" pitchFamily="50" charset="-128"/>
              <a:ea typeface="Meiryo UI" pitchFamily="50" charset="-128"/>
              <a:cs typeface="Meiryo UI" pitchFamily="50" charset="-128"/>
            </a:endParaRPr>
          </a:p>
        </p:txBody>
      </p:sp>
      <p:sp>
        <p:nvSpPr>
          <p:cNvPr id="24" name="テキスト ボックス 23"/>
          <p:cNvSpPr txBox="1"/>
          <p:nvPr/>
        </p:nvSpPr>
        <p:spPr>
          <a:xfrm>
            <a:off x="194994" y="3799237"/>
            <a:ext cx="4607480" cy="977191"/>
          </a:xfrm>
          <a:prstGeom prst="rect">
            <a:avLst/>
          </a:prstGeom>
          <a:noFill/>
        </p:spPr>
        <p:txBody>
          <a:bodyPr wrap="square" rtlCol="0">
            <a:spAutoFit/>
          </a:bodyPr>
          <a:lstStyle/>
          <a:p>
            <a:pPr>
              <a:lnSpc>
                <a:spcPts val="2300"/>
              </a:lnSpc>
              <a:tabLst>
                <a:tab pos="7896225" algn="l"/>
              </a:tabLs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地域コミュニティを維持し、住民の多様な意見を</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市政・区政に反映するため、現在の</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24</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区単位で、</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tabLst>
                <a:tab pos="7896225" algn="l"/>
              </a:tabLst>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地域自治区を設置し、地域協議会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置く</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184478" y="4863975"/>
            <a:ext cx="4608000" cy="1567096"/>
          </a:xfrm>
          <a:prstGeom prst="rect">
            <a:avLst/>
          </a:prstGeom>
          <a:noFill/>
        </p:spPr>
        <p:txBody>
          <a:bodyPr wrap="square" rtlCol="0">
            <a:spAutoFit/>
          </a:bodyPr>
          <a:lstStyle/>
          <a:p>
            <a:pPr>
              <a:lnSpc>
                <a:spcPts val="23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地域協議会は、地域自治区の事務など</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について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en-US" altLang="ja-JP" sz="16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市長・総合区長等の諮問を受けて、あるいは地域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協議会として自ら意見を述べることができる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その場合、市長・総合区長等は必要に応じて、適</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切な措置を講ずる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6" name="テキスト ボックス 85"/>
          <p:cNvSpPr txBox="1"/>
          <p:nvPr/>
        </p:nvSpPr>
        <p:spPr>
          <a:xfrm>
            <a:off x="4990862" y="1118727"/>
            <a:ext cx="4104455" cy="307777"/>
          </a:xfrm>
          <a:prstGeom prst="rect">
            <a:avLst/>
          </a:prstGeom>
          <a:noFill/>
          <a:ln>
            <a:solidFill>
              <a:schemeClr val="tx1"/>
            </a:solidFill>
          </a:ln>
        </p:spPr>
        <p:txBody>
          <a:bodyPr wrap="square"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市長・総合区長・総合区政会議・地域協議会の関係</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4907691" y="1379524"/>
            <a:ext cx="4072197" cy="5144107"/>
            <a:chOff x="4882054" y="1145752"/>
            <a:chExt cx="4072197" cy="5144107"/>
          </a:xfrm>
        </p:grpSpPr>
        <p:sp>
          <p:nvSpPr>
            <p:cNvPr id="84" name="正方形/長方形 83"/>
            <p:cNvSpPr/>
            <p:nvPr/>
          </p:nvSpPr>
          <p:spPr>
            <a:xfrm>
              <a:off x="7447620" y="3161479"/>
              <a:ext cx="1486484" cy="321781"/>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総合区政会議</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5698491" y="3161479"/>
              <a:ext cx="1035914" cy="321782"/>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総合区長</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109" name="円/楕円 108"/>
            <p:cNvSpPr/>
            <p:nvPr/>
          </p:nvSpPr>
          <p:spPr>
            <a:xfrm>
              <a:off x="7034932" y="5295652"/>
              <a:ext cx="1536774" cy="99420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円/楕円 107"/>
            <p:cNvSpPr/>
            <p:nvPr/>
          </p:nvSpPr>
          <p:spPr>
            <a:xfrm>
              <a:off x="5076056" y="5295652"/>
              <a:ext cx="1536774" cy="99420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円/楕円 25"/>
            <p:cNvSpPr/>
            <p:nvPr/>
          </p:nvSpPr>
          <p:spPr>
            <a:xfrm>
              <a:off x="5829545" y="1564569"/>
              <a:ext cx="914400" cy="812800"/>
            </a:xfrm>
            <a:prstGeom prst="ellipse">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itchFamily="50" charset="-128"/>
                <a:ea typeface="Meiryo UI" pitchFamily="50" charset="-128"/>
                <a:cs typeface="Meiryo UI" pitchFamily="50" charset="-128"/>
              </a:endParaRPr>
            </a:p>
          </p:txBody>
        </p:sp>
        <p:grpSp>
          <p:nvGrpSpPr>
            <p:cNvPr id="27" name="グループ化 26"/>
            <p:cNvGrpSpPr/>
            <p:nvPr/>
          </p:nvGrpSpPr>
          <p:grpSpPr>
            <a:xfrm>
              <a:off x="5931145" y="1525353"/>
              <a:ext cx="693869" cy="816363"/>
              <a:chOff x="1764847" y="1268760"/>
              <a:chExt cx="501737" cy="521814"/>
            </a:xfrm>
          </p:grpSpPr>
          <p:sp>
            <p:nvSpPr>
              <p:cNvPr id="28" name="二等辺三角形 27"/>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円/楕円 28"/>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30" name="正方形/長方形 29"/>
            <p:cNvSpPr/>
            <p:nvPr/>
          </p:nvSpPr>
          <p:spPr>
            <a:xfrm>
              <a:off x="5854899" y="1145752"/>
              <a:ext cx="864096"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latin typeface="Meiryo UI" pitchFamily="50" charset="-128"/>
                  <a:ea typeface="Meiryo UI" pitchFamily="50" charset="-128"/>
                  <a:cs typeface="Meiryo UI" pitchFamily="50" charset="-128"/>
                </a:rPr>
                <a:t>市長</a:t>
              </a:r>
              <a:endParaRPr kumimoji="1" lang="ja-JP" altLang="en-US" sz="1400" dirty="0">
                <a:solidFill>
                  <a:schemeClr val="tx1"/>
                </a:solidFill>
                <a:latin typeface="Meiryo UI" pitchFamily="50" charset="-128"/>
                <a:ea typeface="Meiryo UI" pitchFamily="50" charset="-128"/>
                <a:cs typeface="Meiryo UI" pitchFamily="50" charset="-128"/>
              </a:endParaRPr>
            </a:p>
          </p:txBody>
        </p:sp>
        <p:sp>
          <p:nvSpPr>
            <p:cNvPr id="31" name="円/楕円 30"/>
            <p:cNvSpPr/>
            <p:nvPr/>
          </p:nvSpPr>
          <p:spPr>
            <a:xfrm>
              <a:off x="7410983" y="3483429"/>
              <a:ext cx="1536774" cy="925348"/>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2" name="グループ化 43"/>
            <p:cNvGrpSpPr/>
            <p:nvPr/>
          </p:nvGrpSpPr>
          <p:grpSpPr>
            <a:xfrm>
              <a:off x="7482991" y="3522707"/>
              <a:ext cx="1471260" cy="850800"/>
              <a:chOff x="4756906" y="1206315"/>
              <a:chExt cx="2372787" cy="1148716"/>
            </a:xfrm>
          </p:grpSpPr>
          <p:grpSp>
            <p:nvGrpSpPr>
              <p:cNvPr id="33" name="グループ化 61"/>
              <p:cNvGrpSpPr/>
              <p:nvPr/>
            </p:nvGrpSpPr>
            <p:grpSpPr>
              <a:xfrm>
                <a:off x="4756906" y="1206315"/>
                <a:ext cx="790929" cy="881854"/>
                <a:chOff x="1764847" y="1268760"/>
                <a:chExt cx="501737" cy="521814"/>
              </a:xfrm>
            </p:grpSpPr>
            <p:sp>
              <p:nvSpPr>
                <p:cNvPr id="46" name="二等辺三角形 45"/>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円/楕円 46"/>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 name="グループ化 62"/>
              <p:cNvGrpSpPr/>
              <p:nvPr/>
            </p:nvGrpSpPr>
            <p:grpSpPr>
              <a:xfrm>
                <a:off x="6338764" y="1206315"/>
                <a:ext cx="790929" cy="881854"/>
                <a:chOff x="1764847" y="1268760"/>
                <a:chExt cx="501737" cy="521814"/>
              </a:xfrm>
            </p:grpSpPr>
            <p:sp>
              <p:nvSpPr>
                <p:cNvPr id="44" name="二等辺三角形 43"/>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円/楕円 44"/>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5" name="グループ化 63"/>
              <p:cNvGrpSpPr/>
              <p:nvPr/>
            </p:nvGrpSpPr>
            <p:grpSpPr>
              <a:xfrm>
                <a:off x="5547835" y="1229793"/>
                <a:ext cx="790929" cy="881854"/>
                <a:chOff x="1764847" y="1268760"/>
                <a:chExt cx="501737" cy="521814"/>
              </a:xfrm>
            </p:grpSpPr>
            <p:sp>
              <p:nvSpPr>
                <p:cNvPr id="42" name="二等辺三角形 41"/>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円/楕円 42"/>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6" name="グループ化 64"/>
              <p:cNvGrpSpPr/>
              <p:nvPr/>
            </p:nvGrpSpPr>
            <p:grpSpPr>
              <a:xfrm>
                <a:off x="5938993" y="1473177"/>
                <a:ext cx="790929" cy="881854"/>
                <a:chOff x="1764847" y="1268760"/>
                <a:chExt cx="501737" cy="521814"/>
              </a:xfrm>
            </p:grpSpPr>
            <p:sp>
              <p:nvSpPr>
                <p:cNvPr id="40" name="二等辺三角形 39"/>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円/楕円 40"/>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7" name="グループ化 65"/>
              <p:cNvGrpSpPr/>
              <p:nvPr/>
            </p:nvGrpSpPr>
            <p:grpSpPr>
              <a:xfrm>
                <a:off x="5148064" y="1458044"/>
                <a:ext cx="790929" cy="881854"/>
                <a:chOff x="1764847" y="1268760"/>
                <a:chExt cx="501737" cy="521814"/>
              </a:xfrm>
            </p:grpSpPr>
            <p:sp>
              <p:nvSpPr>
                <p:cNvPr id="38" name="二等辺三角形 37"/>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円/楕円 38"/>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49" name="円/楕円 48"/>
            <p:cNvSpPr/>
            <p:nvPr/>
          </p:nvSpPr>
          <p:spPr>
            <a:xfrm>
              <a:off x="5789351" y="3501887"/>
              <a:ext cx="914400" cy="812800"/>
            </a:xfrm>
            <a:prstGeom prst="ellipse">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latin typeface="Meiryo UI" pitchFamily="50" charset="-128"/>
                <a:ea typeface="Meiryo UI" pitchFamily="50" charset="-128"/>
                <a:cs typeface="Meiryo UI" pitchFamily="50" charset="-128"/>
              </a:endParaRPr>
            </a:p>
          </p:txBody>
        </p:sp>
        <p:cxnSp>
          <p:nvCxnSpPr>
            <p:cNvPr id="55" name="直線矢印コネクタ 54"/>
            <p:cNvCxnSpPr/>
            <p:nvPr/>
          </p:nvCxnSpPr>
          <p:spPr>
            <a:xfrm>
              <a:off x="5223722" y="2208043"/>
              <a:ext cx="1" cy="2664296"/>
            </a:xfrm>
            <a:prstGeom prst="straightConnector1">
              <a:avLst/>
            </a:prstGeom>
            <a:ln w="381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flipH="1">
              <a:off x="6762239" y="3860103"/>
              <a:ext cx="618073" cy="0"/>
            </a:xfrm>
            <a:prstGeom prst="straightConnector1">
              <a:avLst/>
            </a:prstGeom>
            <a:ln w="38100">
              <a:solidFill>
                <a:schemeClr val="tx1"/>
              </a:solidFill>
              <a:prstDash val="solid"/>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8" name="正方形/長方形 57"/>
            <p:cNvSpPr/>
            <p:nvPr/>
          </p:nvSpPr>
          <p:spPr>
            <a:xfrm>
              <a:off x="5002064" y="5012230"/>
              <a:ext cx="1658168" cy="36098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200" dirty="0" smtClean="0"/>
                <a:t>○○</a:t>
              </a:r>
              <a:r>
                <a:rPr kumimoji="1" lang="ja-JP" altLang="en-US" sz="1200" dirty="0" smtClean="0"/>
                <a:t>地域協議会</a:t>
              </a:r>
              <a:endParaRPr kumimoji="1" lang="ja-JP" altLang="en-US" sz="1200" dirty="0"/>
            </a:p>
          </p:txBody>
        </p:sp>
        <p:cxnSp>
          <p:nvCxnSpPr>
            <p:cNvPr id="62" name="直線矢印コネクタ 61"/>
            <p:cNvCxnSpPr/>
            <p:nvPr/>
          </p:nvCxnSpPr>
          <p:spPr>
            <a:xfrm flipH="1">
              <a:off x="5206232" y="2218049"/>
              <a:ext cx="589904" cy="0"/>
            </a:xfrm>
            <a:prstGeom prst="straightConnector1">
              <a:avLst/>
            </a:prstGeom>
            <a:ln w="38100">
              <a:solidFill>
                <a:schemeClr val="tx1"/>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66" name="直線矢印コネクタ 65"/>
            <p:cNvCxnSpPr/>
            <p:nvPr/>
          </p:nvCxnSpPr>
          <p:spPr>
            <a:xfrm flipH="1">
              <a:off x="5206232" y="3860102"/>
              <a:ext cx="515912" cy="0"/>
            </a:xfrm>
            <a:prstGeom prst="straightConnector1">
              <a:avLst/>
            </a:prstGeom>
            <a:ln w="38100">
              <a:solidFill>
                <a:schemeClr val="tx1"/>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1" name="直線矢印コネクタ 70"/>
            <p:cNvCxnSpPr/>
            <p:nvPr/>
          </p:nvCxnSpPr>
          <p:spPr>
            <a:xfrm>
              <a:off x="7812360" y="4580182"/>
              <a:ext cx="0" cy="292157"/>
            </a:xfrm>
            <a:prstGeom prst="straightConnector1">
              <a:avLst/>
            </a:prstGeom>
            <a:ln w="381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74" name="直線矢印コネクタ 73"/>
            <p:cNvCxnSpPr/>
            <p:nvPr/>
          </p:nvCxnSpPr>
          <p:spPr>
            <a:xfrm flipH="1">
              <a:off x="5206233" y="4580182"/>
              <a:ext cx="2616967" cy="0"/>
            </a:xfrm>
            <a:prstGeom prst="straightConnector1">
              <a:avLst/>
            </a:prstGeom>
            <a:ln w="38100">
              <a:solidFill>
                <a:schemeClr val="tx1"/>
              </a:solidFill>
              <a:prstDash val="soli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78" name="上下矢印 77"/>
            <p:cNvSpPr/>
            <p:nvPr/>
          </p:nvSpPr>
          <p:spPr>
            <a:xfrm>
              <a:off x="6010930" y="2458731"/>
              <a:ext cx="576065" cy="678169"/>
            </a:xfrm>
            <a:prstGeom prst="upDownArrow">
              <a:avLst>
                <a:gd name="adj1" fmla="val 50000"/>
                <a:gd name="adj2" fmla="val 23545"/>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正方形/長方形 80"/>
            <p:cNvSpPr/>
            <p:nvPr/>
          </p:nvSpPr>
          <p:spPr>
            <a:xfrm>
              <a:off x="5558801" y="2628010"/>
              <a:ext cx="1605158" cy="36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地域情報の共有</a:t>
              </a:r>
              <a:endParaRPr kumimoji="1" lang="ja-JP" altLang="en-US" sz="1200" dirty="0">
                <a:solidFill>
                  <a:schemeClr val="tx1"/>
                </a:solidFill>
                <a:latin typeface="Meiryo UI" pitchFamily="50" charset="-128"/>
                <a:ea typeface="Meiryo UI" pitchFamily="50" charset="-128"/>
                <a:cs typeface="Meiryo UI" pitchFamily="50" charset="-128"/>
              </a:endParaRPr>
            </a:p>
          </p:txBody>
        </p:sp>
        <p:sp>
          <p:nvSpPr>
            <p:cNvPr id="82" name="正方形/長方形 81"/>
            <p:cNvSpPr/>
            <p:nvPr/>
          </p:nvSpPr>
          <p:spPr>
            <a:xfrm>
              <a:off x="4882054" y="2784106"/>
              <a:ext cx="348581" cy="1324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itchFamily="50" charset="-128"/>
                  <a:ea typeface="Meiryo UI" pitchFamily="50" charset="-128"/>
                  <a:cs typeface="Meiryo UI" pitchFamily="50" charset="-128"/>
                </a:rPr>
                <a:t>諮問答申・建議</a:t>
              </a:r>
              <a:endParaRPr kumimoji="1" lang="ja-JP" altLang="en-US" sz="1200" dirty="0">
                <a:solidFill>
                  <a:schemeClr val="tx1"/>
                </a:solidFill>
                <a:latin typeface="Meiryo UI" pitchFamily="50" charset="-128"/>
                <a:ea typeface="Meiryo UI" pitchFamily="50" charset="-128"/>
                <a:cs typeface="Meiryo UI" pitchFamily="50" charset="-128"/>
              </a:endParaRPr>
            </a:p>
          </p:txBody>
        </p:sp>
        <p:grpSp>
          <p:nvGrpSpPr>
            <p:cNvPr id="50" name="グループ化 49"/>
            <p:cNvGrpSpPr/>
            <p:nvPr/>
          </p:nvGrpSpPr>
          <p:grpSpPr>
            <a:xfrm>
              <a:off x="5890951" y="3490325"/>
              <a:ext cx="693869" cy="816363"/>
              <a:chOff x="1764847" y="1268760"/>
              <a:chExt cx="501737" cy="521814"/>
            </a:xfrm>
          </p:grpSpPr>
          <p:sp>
            <p:nvSpPr>
              <p:cNvPr id="51" name="二等辺三角形 50"/>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87" name="正方形/長方形 86"/>
            <p:cNvSpPr/>
            <p:nvPr/>
          </p:nvSpPr>
          <p:spPr>
            <a:xfrm>
              <a:off x="6627416" y="3957713"/>
              <a:ext cx="936104"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itchFamily="50" charset="-128"/>
                  <a:ea typeface="Meiryo UI" pitchFamily="50" charset="-128"/>
                  <a:cs typeface="Meiryo UI" pitchFamily="50" charset="-128"/>
                </a:rPr>
                <a:t>意見</a:t>
              </a:r>
              <a:endParaRPr kumimoji="1" lang="en-US" altLang="ja-JP" sz="1200" dirty="0" smtClean="0">
                <a:solidFill>
                  <a:schemeClr val="tx1"/>
                </a:solidFill>
                <a:latin typeface="Meiryo UI" pitchFamily="50" charset="-128"/>
                <a:ea typeface="Meiryo UI" pitchFamily="50" charset="-128"/>
                <a:cs typeface="Meiryo UI" pitchFamily="50" charset="-128"/>
              </a:endParaRPr>
            </a:p>
          </p:txBody>
        </p:sp>
        <p:grpSp>
          <p:nvGrpSpPr>
            <p:cNvPr id="91" name="グループ化 43"/>
            <p:cNvGrpSpPr/>
            <p:nvPr/>
          </p:nvGrpSpPr>
          <p:grpSpPr>
            <a:xfrm>
              <a:off x="5076056" y="5367660"/>
              <a:ext cx="1471260" cy="850800"/>
              <a:chOff x="4756906" y="1206315"/>
              <a:chExt cx="2372787" cy="1148716"/>
            </a:xfrm>
          </p:grpSpPr>
          <p:grpSp>
            <p:nvGrpSpPr>
              <p:cNvPr id="92" name="グループ化 61"/>
              <p:cNvGrpSpPr/>
              <p:nvPr/>
            </p:nvGrpSpPr>
            <p:grpSpPr>
              <a:xfrm>
                <a:off x="4756906" y="1206315"/>
                <a:ext cx="790929" cy="881854"/>
                <a:chOff x="1764847" y="1268760"/>
                <a:chExt cx="501737" cy="521814"/>
              </a:xfrm>
            </p:grpSpPr>
            <p:sp>
              <p:nvSpPr>
                <p:cNvPr id="105" name="二等辺三角形 104"/>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円/楕円 105"/>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3" name="グループ化 62"/>
              <p:cNvGrpSpPr/>
              <p:nvPr/>
            </p:nvGrpSpPr>
            <p:grpSpPr>
              <a:xfrm>
                <a:off x="6338764" y="1206315"/>
                <a:ext cx="790929" cy="881854"/>
                <a:chOff x="1764847" y="1268760"/>
                <a:chExt cx="501737" cy="521814"/>
              </a:xfrm>
            </p:grpSpPr>
            <p:sp>
              <p:nvSpPr>
                <p:cNvPr id="103" name="二等辺三角形 102"/>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4" name="円/楕円 103"/>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4" name="グループ化 63"/>
              <p:cNvGrpSpPr/>
              <p:nvPr/>
            </p:nvGrpSpPr>
            <p:grpSpPr>
              <a:xfrm>
                <a:off x="5547835" y="1229793"/>
                <a:ext cx="790929" cy="881854"/>
                <a:chOff x="1764847" y="1268760"/>
                <a:chExt cx="501737" cy="521814"/>
              </a:xfrm>
            </p:grpSpPr>
            <p:sp>
              <p:nvSpPr>
                <p:cNvPr id="101" name="二等辺三角形 100"/>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円/楕円 101"/>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5" name="グループ化 64"/>
              <p:cNvGrpSpPr/>
              <p:nvPr/>
            </p:nvGrpSpPr>
            <p:grpSpPr>
              <a:xfrm>
                <a:off x="5938993" y="1473177"/>
                <a:ext cx="790929" cy="881854"/>
                <a:chOff x="1764847" y="1268760"/>
                <a:chExt cx="501737" cy="521814"/>
              </a:xfrm>
            </p:grpSpPr>
            <p:sp>
              <p:nvSpPr>
                <p:cNvPr id="99" name="二等辺三角形 98"/>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円/楕円 99"/>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96" name="グループ化 65"/>
              <p:cNvGrpSpPr/>
              <p:nvPr/>
            </p:nvGrpSpPr>
            <p:grpSpPr>
              <a:xfrm>
                <a:off x="5148064" y="1458044"/>
                <a:ext cx="790929" cy="881854"/>
                <a:chOff x="1764847" y="1268760"/>
                <a:chExt cx="501737" cy="521814"/>
              </a:xfrm>
            </p:grpSpPr>
            <p:sp>
              <p:nvSpPr>
                <p:cNvPr id="97" name="二等辺三角形 96"/>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円/楕円 97"/>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107" name="正方形/長方形 106"/>
            <p:cNvSpPr/>
            <p:nvPr/>
          </p:nvSpPr>
          <p:spPr>
            <a:xfrm>
              <a:off x="6950348" y="5012230"/>
              <a:ext cx="1658168" cy="360986"/>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ja-JP" altLang="en-US" sz="1200" dirty="0" smtClean="0"/>
                <a:t>△△</a:t>
              </a:r>
              <a:r>
                <a:rPr kumimoji="1" lang="ja-JP" altLang="en-US" sz="1200" dirty="0" smtClean="0"/>
                <a:t>地域協議会</a:t>
              </a:r>
              <a:endParaRPr kumimoji="1" lang="ja-JP" altLang="en-US" sz="1200" dirty="0"/>
            </a:p>
          </p:txBody>
        </p:sp>
        <p:grpSp>
          <p:nvGrpSpPr>
            <p:cNvPr id="110" name="グループ化 43"/>
            <p:cNvGrpSpPr/>
            <p:nvPr/>
          </p:nvGrpSpPr>
          <p:grpSpPr>
            <a:xfrm>
              <a:off x="7034932" y="5367660"/>
              <a:ext cx="1471260" cy="850800"/>
              <a:chOff x="4756906" y="1206315"/>
              <a:chExt cx="2372787" cy="1148716"/>
            </a:xfrm>
          </p:grpSpPr>
          <p:grpSp>
            <p:nvGrpSpPr>
              <p:cNvPr id="111" name="グループ化 61"/>
              <p:cNvGrpSpPr/>
              <p:nvPr/>
            </p:nvGrpSpPr>
            <p:grpSpPr>
              <a:xfrm>
                <a:off x="4756906" y="1206315"/>
                <a:ext cx="790929" cy="881854"/>
                <a:chOff x="1764847" y="1268760"/>
                <a:chExt cx="501737" cy="521814"/>
              </a:xfrm>
            </p:grpSpPr>
            <p:sp>
              <p:nvSpPr>
                <p:cNvPr id="124" name="二等辺三角形 123"/>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円/楕円 124"/>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2" name="グループ化 62"/>
              <p:cNvGrpSpPr/>
              <p:nvPr/>
            </p:nvGrpSpPr>
            <p:grpSpPr>
              <a:xfrm>
                <a:off x="6338764" y="1206315"/>
                <a:ext cx="790929" cy="881854"/>
                <a:chOff x="1764847" y="1268760"/>
                <a:chExt cx="501737" cy="521814"/>
              </a:xfrm>
            </p:grpSpPr>
            <p:sp>
              <p:nvSpPr>
                <p:cNvPr id="122" name="二等辺三角形 121"/>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円/楕円 122"/>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3" name="グループ化 63"/>
              <p:cNvGrpSpPr/>
              <p:nvPr/>
            </p:nvGrpSpPr>
            <p:grpSpPr>
              <a:xfrm>
                <a:off x="5547835" y="1229793"/>
                <a:ext cx="790929" cy="881854"/>
                <a:chOff x="1764847" y="1268760"/>
                <a:chExt cx="501737" cy="521814"/>
              </a:xfrm>
            </p:grpSpPr>
            <p:sp>
              <p:nvSpPr>
                <p:cNvPr id="120" name="二等辺三角形 119"/>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円/楕円 120"/>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4" name="グループ化 64"/>
              <p:cNvGrpSpPr/>
              <p:nvPr/>
            </p:nvGrpSpPr>
            <p:grpSpPr>
              <a:xfrm>
                <a:off x="5938993" y="1473177"/>
                <a:ext cx="790929" cy="881854"/>
                <a:chOff x="1764847" y="1268760"/>
                <a:chExt cx="501737" cy="521814"/>
              </a:xfrm>
            </p:grpSpPr>
            <p:sp>
              <p:nvSpPr>
                <p:cNvPr id="118" name="二等辺三角形 117"/>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円/楕円 118"/>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5" name="グループ化 65"/>
              <p:cNvGrpSpPr/>
              <p:nvPr/>
            </p:nvGrpSpPr>
            <p:grpSpPr>
              <a:xfrm>
                <a:off x="5148064" y="1458044"/>
                <a:ext cx="790929" cy="881854"/>
                <a:chOff x="1764847" y="1268760"/>
                <a:chExt cx="501737" cy="521814"/>
              </a:xfrm>
            </p:grpSpPr>
            <p:sp>
              <p:nvSpPr>
                <p:cNvPr id="116" name="二等辺三角形 115"/>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円/楕円 116"/>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grpSp>
      <p:sp>
        <p:nvSpPr>
          <p:cNvPr id="90" name="テキスト ボックス 89"/>
          <p:cNvSpPr txBox="1"/>
          <p:nvPr/>
        </p:nvSpPr>
        <p:spPr>
          <a:xfrm>
            <a:off x="-121196" y="476672"/>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（５）住民意見を反映するための仕組みの構築</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７</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 xmlns:p14="http://schemas.microsoft.com/office/powerpoint/2010/main" val="1524278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角丸四角形 60"/>
          <p:cNvSpPr/>
          <p:nvPr/>
        </p:nvSpPr>
        <p:spPr>
          <a:xfrm>
            <a:off x="179513" y="4101855"/>
            <a:ext cx="8820000" cy="2412000"/>
          </a:xfrm>
          <a:prstGeom prst="roundRect">
            <a:avLst>
              <a:gd name="adj" fmla="val 0"/>
            </a:avLst>
          </a:prstGeom>
          <a:solidFill>
            <a:schemeClr val="accent6">
              <a:lumMod val="40000"/>
              <a:lumOff val="6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7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itchFamily="50" charset="-128"/>
                <a:ea typeface="Meiryo UI" pitchFamily="50" charset="-128"/>
                <a:cs typeface="Meiryo UI" pitchFamily="50" charset="-128"/>
              </a:rPr>
              <a:t>市長は市全体の視点からの政策・経営や重要な課題に集中して取り組む</a:t>
            </a:r>
          </a:p>
          <a:p>
            <a:pPr>
              <a:lnSpc>
                <a:spcPts val="9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副首都として求められる都市機能の強化や、二重行政の抑止・解消に関して、引き続き、</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zh-TW"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zh-TW"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zh-TW"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a:t>
            </a:r>
            <a:r>
              <a:rPr lang="zh-TW"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推進本部会議（指定都市都道府県調整会議</a:t>
            </a:r>
            <a:r>
              <a:rPr lang="zh-TW"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において協議・調整を行い、</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具体化に取り組む</a:t>
            </a:r>
          </a:p>
          <a:p>
            <a:pPr>
              <a:lnSpc>
                <a:spcPts val="2700"/>
              </a:lnSpc>
            </a:pPr>
            <a:endParaRPr lang="ja-JP" altLang="en-US" sz="1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700"/>
              </a:lnSpc>
            </a:pPr>
            <a:endParaRPr lang="ja-JP" altLang="en-US" sz="1900" dirty="0">
              <a:solidFill>
                <a:prstClr val="white"/>
              </a:solidFill>
            </a:endParaRPr>
          </a:p>
        </p:txBody>
      </p:sp>
      <p:sp>
        <p:nvSpPr>
          <p:cNvPr id="18" name="テキスト ボックス 17"/>
          <p:cNvSpPr txBox="1"/>
          <p:nvPr/>
        </p:nvSpPr>
        <p:spPr>
          <a:xfrm>
            <a:off x="179512" y="953061"/>
            <a:ext cx="8820000" cy="2520000"/>
          </a:xfrm>
          <a:prstGeom prst="rect">
            <a:avLst/>
          </a:prstGeom>
          <a:noFill/>
          <a:ln>
            <a:solidFill>
              <a:schemeClr val="accent1">
                <a:shade val="50000"/>
              </a:schemeClr>
            </a:solidFill>
          </a:ln>
        </p:spPr>
        <p:style>
          <a:lnRef idx="1">
            <a:schemeClr val="accent6"/>
          </a:lnRef>
          <a:fillRef idx="2">
            <a:schemeClr val="accent6"/>
          </a:fillRef>
          <a:effectRef idx="1">
            <a:schemeClr val="accent6"/>
          </a:effectRef>
          <a:fontRef idx="minor">
            <a:schemeClr val="dk1"/>
          </a:fontRef>
        </p:style>
        <p:txBody>
          <a:bodyPr wrap="square" lIns="180000" tIns="108000" rtlCol="0">
            <a:spAutoFit/>
          </a:bodyPr>
          <a:lstStyle/>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400"/>
              </a:lnSpc>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角丸四角形 18"/>
          <p:cNvSpPr/>
          <p:nvPr/>
        </p:nvSpPr>
        <p:spPr>
          <a:xfrm>
            <a:off x="325267" y="2161213"/>
            <a:ext cx="2795948" cy="1158176"/>
          </a:xfrm>
          <a:prstGeom prst="roundRect">
            <a:avLst/>
          </a:prstGeom>
        </p:spPr>
        <p:style>
          <a:lnRef idx="2">
            <a:schemeClr val="accent4"/>
          </a:lnRef>
          <a:fillRef idx="1">
            <a:schemeClr val="lt1"/>
          </a:fillRef>
          <a:effectRef idx="0">
            <a:schemeClr val="accent4"/>
          </a:effectRef>
          <a:fontRef idx="minor">
            <a:schemeClr val="dk1"/>
          </a:fontRef>
        </p:style>
        <p:txBody>
          <a:bodyPr tIns="36000" bIns="36000" rtlCol="0" anchor="ctr"/>
          <a:lstStyle/>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・淀川左岸線延伸部など</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ミッシングリンク解消の取組み</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・なにわ筋線の事業化など</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鉄道網の充実強化の取組み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3220133" y="2185415"/>
            <a:ext cx="2910285" cy="1133974"/>
          </a:xfrm>
          <a:prstGeom prst="roundRect">
            <a:avLst/>
          </a:prstGeom>
        </p:spPr>
        <p:style>
          <a:lnRef idx="2">
            <a:schemeClr val="accent4"/>
          </a:lnRef>
          <a:fillRef idx="1">
            <a:schemeClr val="lt1"/>
          </a:fillRef>
          <a:effectRef idx="0">
            <a:schemeClr val="accent4"/>
          </a:effectRef>
          <a:fontRef idx="minor">
            <a:schemeClr val="dk1"/>
          </a:fontRef>
        </p:style>
        <p:txBody>
          <a:bodyPr tIns="36000" bIns="36000" rtlCol="0" anchor="ctr"/>
          <a:lstStyle/>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・府市消防学校の一体的運用</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・府立公衆衛生研究所と</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市立環境科学研究所の統合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角丸四角形 22"/>
          <p:cNvSpPr/>
          <p:nvPr/>
        </p:nvSpPr>
        <p:spPr>
          <a:xfrm>
            <a:off x="6229151" y="2164551"/>
            <a:ext cx="2673337" cy="1154838"/>
          </a:xfrm>
          <a:prstGeom prst="roundRect">
            <a:avLst/>
          </a:prstGeom>
        </p:spPr>
        <p:style>
          <a:lnRef idx="2">
            <a:schemeClr val="accent4"/>
          </a:lnRef>
          <a:fillRef idx="1">
            <a:schemeClr val="lt1"/>
          </a:fillRef>
          <a:effectRef idx="0">
            <a:schemeClr val="accent4"/>
          </a:effectRef>
          <a:fontRef idx="minor">
            <a:schemeClr val="dk1"/>
          </a:fontRef>
        </p:style>
        <p:txBody>
          <a:bodyPr tIns="36000" bIns="36000" rtlCol="0" anchor="ctr"/>
          <a:lstStyle/>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・府市信用保証協会の統合</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・府立産業技術総合研究所と</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市立工業研究所の統合</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spcBef>
                <a:spcPts val="200"/>
              </a:spcBef>
            </a:pP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など</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525521" y="1972575"/>
            <a:ext cx="2376000" cy="318924"/>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都市インフラの充実</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3485467" y="1935580"/>
            <a:ext cx="2376000" cy="565146"/>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安全安心を担う</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公共機能の高度化</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6391945" y="1912898"/>
            <a:ext cx="2376000" cy="564361"/>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産業支援・研究開発体制</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の充実</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94408" y="3813104"/>
            <a:ext cx="1836000" cy="360000"/>
          </a:xfrm>
          <a:prstGeom prst="rect">
            <a:avLst/>
          </a:prstGeom>
          <a:solidFill>
            <a:schemeClr val="tx2">
              <a:lumMod val="60000"/>
              <a:lumOff val="40000"/>
            </a:schemeClr>
          </a:solidFill>
        </p:spPr>
        <p:txBody>
          <a:bodyPr vert="horz" wrap="square" rtlCol="0">
            <a:spAutoFit/>
          </a:bodyPr>
          <a:lstStyle/>
          <a:p>
            <a:r>
              <a:rPr lang="en-US" altLang="ja-JP" b="1" dirty="0" smtClean="0">
                <a:solidFill>
                  <a:schemeClr val="bg1"/>
                </a:solidFill>
                <a:latin typeface="Meiryo UI" pitchFamily="50" charset="-128"/>
                <a:ea typeface="Meiryo UI" pitchFamily="50" charset="-128"/>
                <a:cs typeface="Meiryo UI" pitchFamily="50" charset="-128"/>
              </a:rPr>
              <a:t>【</a:t>
            </a:r>
            <a:r>
              <a:rPr lang="ja-JP" altLang="en-US" b="1" dirty="0" smtClean="0">
                <a:solidFill>
                  <a:schemeClr val="bg1"/>
                </a:solidFill>
                <a:latin typeface="Meiryo UI" pitchFamily="50" charset="-128"/>
                <a:ea typeface="Meiryo UI" pitchFamily="50" charset="-128"/>
                <a:cs typeface="Meiryo UI" pitchFamily="50" charset="-128"/>
              </a:rPr>
              <a:t>総合区設置後</a:t>
            </a:r>
            <a:r>
              <a:rPr lang="en-US" altLang="ja-JP" b="1" dirty="0" smtClean="0">
                <a:solidFill>
                  <a:schemeClr val="bg1"/>
                </a:solidFill>
                <a:latin typeface="Meiryo UI" pitchFamily="50" charset="-128"/>
                <a:ea typeface="Meiryo UI" pitchFamily="50" charset="-128"/>
                <a:cs typeface="Meiryo UI" pitchFamily="50" charset="-128"/>
              </a:rPr>
              <a:t>】</a:t>
            </a:r>
            <a:endParaRPr lang="ja-JP" altLang="en-US" b="1" dirty="0">
              <a:solidFill>
                <a:schemeClr val="bg1"/>
              </a:solidFill>
              <a:latin typeface="Meiryo UI" pitchFamily="50" charset="-128"/>
              <a:ea typeface="Meiryo UI" pitchFamily="50" charset="-128"/>
              <a:cs typeface="Meiryo UI" pitchFamily="50" charset="-128"/>
            </a:endParaRPr>
          </a:p>
        </p:txBody>
      </p:sp>
      <p:sp>
        <p:nvSpPr>
          <p:cNvPr id="27" name="正方形/長方形 26"/>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３</a:t>
            </a:r>
            <a:r>
              <a:rPr lang="ja-JP" altLang="en-US" sz="2000" b="1" dirty="0" smtClean="0">
                <a:solidFill>
                  <a:prstClr val="black"/>
                </a:solidFill>
                <a:latin typeface="Meiryo UI" pitchFamily="50" charset="-128"/>
                <a:ea typeface="Meiryo UI" pitchFamily="50" charset="-128"/>
                <a:cs typeface="Meiryo UI" pitchFamily="50" charset="-128"/>
              </a:rPr>
              <a:t>　</a:t>
            </a:r>
            <a:r>
              <a:rPr lang="ja-JP" altLang="en-US" sz="2000" b="1" dirty="0">
                <a:solidFill>
                  <a:prstClr val="black"/>
                </a:solidFill>
                <a:latin typeface="Meiryo UI" pitchFamily="50" charset="-128"/>
                <a:ea typeface="Meiryo UI" pitchFamily="50" charset="-128"/>
                <a:cs typeface="Meiryo UI" pitchFamily="50" charset="-128"/>
              </a:rPr>
              <a:t>二重行政の解消に向けた取組みの推進</a:t>
            </a:r>
          </a:p>
        </p:txBody>
      </p:sp>
      <p:sp>
        <p:nvSpPr>
          <p:cNvPr id="37" name="テキスト ボックス 36"/>
          <p:cNvSpPr txBox="1"/>
          <p:nvPr/>
        </p:nvSpPr>
        <p:spPr>
          <a:xfrm>
            <a:off x="179512" y="1126485"/>
            <a:ext cx="8820000" cy="646331"/>
          </a:xfrm>
          <a:prstGeom prst="rect">
            <a:avLst/>
          </a:prstGeom>
          <a:noFill/>
        </p:spPr>
        <p:txBody>
          <a:bodyPr wrap="square" rtlCol="0">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副首都推進本部会議（指定都市都道府県調整会議）において協議・調整を行い、高次</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の都市機能（広域機能）の充実に向け、府市連携・戦略の一元化を推進</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64255" y="692736"/>
            <a:ext cx="972000" cy="360000"/>
          </a:xfrm>
          <a:prstGeom prst="rect">
            <a:avLst/>
          </a:prstGeom>
          <a:solidFill>
            <a:schemeClr val="tx2">
              <a:lumMod val="60000"/>
              <a:lumOff val="40000"/>
            </a:schemeClr>
          </a:solidFill>
        </p:spPr>
        <p:txBody>
          <a:bodyPr vert="horz" wrap="square" rtlCol="0">
            <a:spAutoFit/>
          </a:bodyPr>
          <a:lstStyle/>
          <a:p>
            <a:r>
              <a:rPr lang="en-US" altLang="ja-JP" b="1" dirty="0" smtClean="0">
                <a:solidFill>
                  <a:schemeClr val="bg1"/>
                </a:solidFill>
                <a:latin typeface="Meiryo UI" pitchFamily="50" charset="-128"/>
                <a:ea typeface="Meiryo UI" pitchFamily="50" charset="-128"/>
                <a:cs typeface="Meiryo UI" pitchFamily="50" charset="-128"/>
              </a:rPr>
              <a:t>【</a:t>
            </a:r>
            <a:r>
              <a:rPr lang="ja-JP" altLang="en-US" b="1" dirty="0" smtClean="0">
                <a:solidFill>
                  <a:schemeClr val="bg1"/>
                </a:solidFill>
                <a:latin typeface="Meiryo UI" pitchFamily="50" charset="-128"/>
                <a:ea typeface="Meiryo UI" pitchFamily="50" charset="-128"/>
                <a:cs typeface="Meiryo UI" pitchFamily="50" charset="-128"/>
              </a:rPr>
              <a:t>現在</a:t>
            </a:r>
            <a:r>
              <a:rPr lang="en-US" altLang="ja-JP" b="1" dirty="0" smtClean="0">
                <a:solidFill>
                  <a:schemeClr val="bg1"/>
                </a:solidFill>
                <a:latin typeface="Meiryo UI" pitchFamily="50" charset="-128"/>
                <a:ea typeface="Meiryo UI" pitchFamily="50" charset="-128"/>
                <a:cs typeface="Meiryo UI" pitchFamily="50" charset="-128"/>
              </a:rPr>
              <a:t>】</a:t>
            </a:r>
            <a:endParaRPr lang="ja-JP" altLang="en-US" b="1" dirty="0">
              <a:solidFill>
                <a:schemeClr val="bg1"/>
              </a:solidFill>
              <a:latin typeface="Meiryo UI" pitchFamily="50" charset="-128"/>
              <a:ea typeface="Meiryo UI" pitchFamily="50" charset="-128"/>
              <a:cs typeface="Meiryo UI" pitchFamily="50" charset="-128"/>
            </a:endParaRPr>
          </a:p>
        </p:txBody>
      </p:sp>
      <p:sp>
        <p:nvSpPr>
          <p:cNvPr id="15" name="テキスト ボックス 14"/>
          <p:cNvSpPr txBox="1"/>
          <p:nvPr/>
        </p:nvSpPr>
        <p:spPr>
          <a:xfrm>
            <a:off x="525521" y="5816182"/>
            <a:ext cx="2376000" cy="565146"/>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no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都市インフラの充実</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p:cNvSpPr txBox="1"/>
          <p:nvPr/>
        </p:nvSpPr>
        <p:spPr>
          <a:xfrm>
            <a:off x="3469047" y="5791017"/>
            <a:ext cx="2376000" cy="565146"/>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安全安心を担う</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公共機能の高度化</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6412573" y="5802898"/>
            <a:ext cx="2376000" cy="564361"/>
          </a:xfrm>
          <a:prstGeom prst="rect">
            <a:avLst/>
          </a:prstGeom>
          <a:ln>
            <a:noFill/>
          </a:ln>
        </p:spPr>
        <p:style>
          <a:lnRef idx="2">
            <a:schemeClr val="accent5">
              <a:shade val="50000"/>
            </a:schemeClr>
          </a:lnRef>
          <a:fillRef idx="1">
            <a:schemeClr val="accent5"/>
          </a:fillRef>
          <a:effectRef idx="0">
            <a:schemeClr val="accent5"/>
          </a:effectRef>
          <a:fontRef idx="minor">
            <a:schemeClr val="lt1"/>
          </a:fontRef>
        </p:style>
        <p:txBody>
          <a:bodyPr wrap="square" tIns="36000" bIns="36000" rtlCol="0" anchor="ctr" anchorCtr="0">
            <a:spAutoFit/>
          </a:bodyPr>
          <a:lstStyle/>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産業支援・研究開発体制</a:t>
            </a:r>
            <a:endParaRPr lang="en-US" altLang="ja-JP"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の充実</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7"/>
          <p:cNvSpPr>
            <a:spLocks noChangeArrowheads="1"/>
          </p:cNvSpPr>
          <p:nvPr/>
        </p:nvSpPr>
        <p:spPr bwMode="auto">
          <a:xfrm>
            <a:off x="8112125" y="660490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８</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 xmlns:p14="http://schemas.microsoft.com/office/powerpoint/2010/main" val="13526422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 xmlns:p14="http://schemas.microsoft.com/office/powerpoint/2010/main" val="3984056002"/>
              </p:ext>
            </p:extLst>
          </p:nvPr>
        </p:nvGraphicFramePr>
        <p:xfrm>
          <a:off x="323528" y="563202"/>
          <a:ext cx="8748336" cy="4063200"/>
        </p:xfrm>
        <a:graphic>
          <a:graphicData uri="http://schemas.openxmlformats.org/drawingml/2006/table">
            <a:tbl>
              <a:tblPr firstRow="1" bandRow="1">
                <a:tableStyleId>{5940675A-B579-460E-94D1-54222C63F5DA}</a:tableStyleId>
              </a:tblPr>
              <a:tblGrid>
                <a:gridCol w="3024000"/>
                <a:gridCol w="3024336"/>
                <a:gridCol w="2700000"/>
              </a:tblGrid>
              <a:tr h="570741">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cap="none" normalizeH="0" baseline="0" dirty="0" smtClean="0">
                          <a:ln>
                            <a:noFill/>
                          </a:ln>
                          <a:solidFill>
                            <a:schemeClr val="bg1"/>
                          </a:solidFill>
                          <a:effectLst/>
                          <a:latin typeface="Calibri" pitchFamily="34" charset="0"/>
                          <a:ea typeface="HGｺﾞｼｯｸM" pitchFamily="49" charset="-128"/>
                        </a:rPr>
                        <a:t>　　　　　　住民に身近なサービスを区役所で提供</a:t>
                      </a:r>
                      <a:endParaRPr kumimoji="1" lang="en-US" altLang="ja-JP" sz="1600" b="1" i="0" u="none" strike="noStrike" cap="none" normalizeH="0" baseline="0" dirty="0" smtClean="0">
                        <a:ln>
                          <a:noFill/>
                        </a:ln>
                        <a:solidFill>
                          <a:schemeClr val="bg1"/>
                        </a:solidFill>
                        <a:effectLst/>
                        <a:latin typeface="Calibri" pitchFamily="34" charset="0"/>
                        <a:ea typeface="HGｺﾞｼｯｸM"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white"/>
                          </a:solidFill>
                          <a:effectLst/>
                          <a:uLnTx/>
                          <a:uFillTx/>
                          <a:latin typeface="Calibri" pitchFamily="34" charset="0"/>
                          <a:ea typeface="HGｺﾞｼｯｸM" pitchFamily="49" charset="-128"/>
                          <a:cs typeface="+mn-cs"/>
                        </a:rPr>
                        <a:t>　　　　　　地域のことは地域でできるだけ決定</a:t>
                      </a:r>
                      <a:endParaRPr kumimoji="1" lang="en-US" altLang="ja-JP" sz="1600" b="1" i="0" u="none" strike="noStrike" kern="1200" cap="none" spc="0" normalizeH="0" baseline="0" noProof="0" dirty="0" smtClean="0">
                        <a:ln>
                          <a:noFill/>
                        </a:ln>
                        <a:solidFill>
                          <a:prstClr val="white"/>
                        </a:solidFill>
                        <a:effectLst/>
                        <a:uLnTx/>
                        <a:uFillTx/>
                        <a:latin typeface="Calibri" pitchFamily="34" charset="0"/>
                        <a:ea typeface="HGｺﾞｼｯｸM" pitchFamily="49" charset="-128"/>
                        <a:cs typeface="+mn-cs"/>
                      </a:endParaRPr>
                    </a:p>
                  </a:txBody>
                  <a:tcPr anchor="ctr">
                    <a:solidFill>
                      <a:schemeClr val="tx2"/>
                    </a:solidFill>
                  </a:tcPr>
                </a:tc>
                <a:tc h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cap="none" normalizeH="0" baseline="0" dirty="0" smtClean="0">
                          <a:ln>
                            <a:noFill/>
                          </a:ln>
                          <a:solidFill>
                            <a:schemeClr val="bg1"/>
                          </a:solidFill>
                          <a:effectLst/>
                          <a:latin typeface="Calibri" pitchFamily="34" charset="0"/>
                          <a:ea typeface="HGｺﾞｼｯｸM" pitchFamily="49" charset="-128"/>
                        </a:rPr>
                        <a:t> 都市機能強化・二重行政の</a:t>
                      </a:r>
                      <a:endParaRPr kumimoji="1" lang="en-US" altLang="ja-JP" sz="1600" b="1" i="0" u="none" strike="noStrike" cap="none" normalizeH="0" baseline="0" dirty="0" smtClean="0">
                        <a:ln>
                          <a:noFill/>
                        </a:ln>
                        <a:solidFill>
                          <a:schemeClr val="bg1"/>
                        </a:solidFill>
                        <a:effectLst/>
                        <a:latin typeface="Calibri" pitchFamily="34" charset="0"/>
                        <a:ea typeface="HGｺﾞｼｯｸM"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cap="none" normalizeH="0" baseline="0" dirty="0" smtClean="0">
                          <a:ln>
                            <a:noFill/>
                          </a:ln>
                          <a:solidFill>
                            <a:schemeClr val="bg1"/>
                          </a:solidFill>
                          <a:effectLst/>
                          <a:latin typeface="Calibri" pitchFamily="34" charset="0"/>
                          <a:ea typeface="HGｺﾞｼｯｸM" pitchFamily="49" charset="-128"/>
                        </a:rPr>
                        <a:t> 解消等の取組みの推進</a:t>
                      </a:r>
                      <a:endParaRPr kumimoji="1" lang="en-US" altLang="ja-JP" sz="1600" b="1" i="0" u="none" strike="noStrike" cap="none" normalizeH="0" baseline="0" dirty="0" smtClean="0">
                        <a:ln>
                          <a:noFill/>
                        </a:ln>
                        <a:solidFill>
                          <a:schemeClr val="bg1"/>
                        </a:solidFill>
                        <a:effectLst/>
                        <a:latin typeface="Calibri" pitchFamily="34" charset="0"/>
                        <a:ea typeface="HGｺﾞｼｯｸM" pitchFamily="49" charset="-128"/>
                      </a:endParaRPr>
                    </a:p>
                  </a:txBody>
                  <a:tcPr anchor="ctr">
                    <a:solidFill>
                      <a:schemeClr val="tx2"/>
                    </a:solidFill>
                  </a:tcPr>
                </a:tc>
              </a:tr>
              <a:tr h="223737">
                <a:tc>
                  <a:txBody>
                    <a:bodyPr/>
                    <a:lstStyle/>
                    <a:p>
                      <a:pPr marL="177800" marR="0" lvl="0" indent="-177800" algn="l" defTabSz="914400" rtl="0" eaLnBrk="0" fontAlgn="base" latinLnBrk="0" hangingPunct="0">
                        <a:lnSpc>
                          <a:spcPct val="100000"/>
                        </a:lnSpc>
                        <a:spcBef>
                          <a:spcPts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ts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ts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ts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a:tc>
                <a:tc>
                  <a:txBody>
                    <a:bodyPr/>
                    <a:lstStyle/>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endParaRPr>
                    </a:p>
                  </a:txBody>
                  <a:tcPr/>
                </a:tc>
                <a:tc>
                  <a:txBody>
                    <a:bodyPr/>
                    <a:lstStyle/>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77800" marR="0" lvl="0" indent="-177800" algn="l" defTabSz="914400" rtl="0" eaLnBrk="0" fontAlgn="base" latinLnBrk="0" hangingPunct="0">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a:tc>
              </a:tr>
              <a:tr h="972000">
                <a:tc>
                  <a:txBody>
                    <a:bodyPr/>
                    <a:lstStyle/>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en-US" altLang="ja-JP" sz="1400" b="0" i="0" u="none" strike="noStrike" kern="1200" cap="none" spc="-7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24</a:t>
                      </a:r>
                      <a:r>
                        <a:rPr kumimoji="1" lang="ja-JP" altLang="en-US" sz="1400" b="0" i="0" u="none" strike="noStrike" kern="1200" cap="none" spc="-7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区役所で身近な窓口サービスを実施</a:t>
                      </a:r>
                      <a:endParaRPr kumimoji="1" lang="en-US" altLang="ja-JP" sz="1400" b="0" i="0" u="none" strike="noStrike" kern="1200" cap="none" spc="-7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endParaRPr kumimoji="1" lang="en-US" altLang="ja-JP" sz="6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区ＣＭ制度を導入し、局の事務の一部を区長の指揮監督のもとで実施</a:t>
                      </a:r>
                    </a:p>
                  </a:txBody>
                  <a:tcPr/>
                </a:tc>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行政区域内の施策等について、住民が意見を述べ、区政運営に反映させるための仕組みとして、</a:t>
                      </a:r>
                      <a:r>
                        <a:rPr kumimoji="1" lang="en-US" altLang="ja-JP"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24</a:t>
                      </a: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区に区政会議を設置</a:t>
                      </a:r>
                    </a:p>
                  </a:txBody>
                  <a:tcPr/>
                </a:tc>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副首都推進本部会議（指定都</a:t>
                      </a:r>
                      <a:r>
                        <a:rPr kumimoji="1" lang="ja-JP" altLang="en-US" sz="1400" b="0" i="0" u="none" strike="noStrike" kern="1200" cap="none" spc="-7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市都道府県調整会議）において、</a:t>
                      </a:r>
                      <a:r>
                        <a:rPr kumimoji="1" lang="ja-JP" altLang="en-US" sz="1400" b="0" i="0" u="none" strike="noStrike" kern="1200" cap="none" normalizeH="0" baseline="0" dirty="0" smtClean="0">
                          <a:ln>
                            <a:noFill/>
                          </a:ln>
                          <a:solidFill>
                            <a:schemeClr val="tx1"/>
                          </a:solidFill>
                          <a:effectLst/>
                          <a:latin typeface="Meiryo UI" pitchFamily="50" charset="-128"/>
                          <a:ea typeface="Meiryo UI" pitchFamily="50" charset="-128"/>
                          <a:cs typeface="Meiryo UI" pitchFamily="50" charset="-128"/>
                        </a:rPr>
                        <a:t>二重行政の解消等に関する取組みを実施</a:t>
                      </a:r>
                      <a:endPar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txBody>
                  <a:tcPr/>
                </a:tc>
              </a:tr>
              <a:tr h="360000">
                <a:tc gridSpan="3">
                  <a:txBody>
                    <a:bodyPr/>
                    <a:lstStyle/>
                    <a:p>
                      <a:pPr marL="177800" marR="0" lvl="0" indent="-177800" algn="l" defTabSz="914400" rtl="0" eaLnBrk="0" fontAlgn="base" latinLnBrk="0" hangingPunct="0">
                        <a:lnSpc>
                          <a:spcPct val="100000"/>
                        </a:lnSpc>
                        <a:spcBef>
                          <a:spcPts val="0"/>
                        </a:spcBef>
                        <a:spcAft>
                          <a:spcPct val="0"/>
                        </a:spcAft>
                        <a:buClrTx/>
                        <a:buSzTx/>
                        <a:buFontTx/>
                        <a:buNone/>
                        <a:tabLst/>
                      </a:pPr>
                      <a:endParaRPr kumimoji="1" lang="ja-JP" altLang="en-US" sz="1200" dirty="0"/>
                    </a:p>
                  </a:txBody>
                  <a:tcPr>
                    <a:lnL w="12700" cmpd="sng">
                      <a:noFill/>
                    </a:lnL>
                    <a:lnR w="12700" cmpd="sng">
                      <a:noFill/>
                    </a:lnR>
                  </a:tcPr>
                </a:tc>
                <a:tc hMerge="1">
                  <a:txBody>
                    <a:bodyPr/>
                    <a:lstStyle/>
                    <a:p>
                      <a:endParaRPr kumimoji="1" lang="ja-JP" altLang="en-US"/>
                    </a:p>
                  </a:txBody>
                  <a:tcPr/>
                </a:tc>
                <a:tc hMerge="1">
                  <a:txBody>
                    <a:bodyPr/>
                    <a:lstStyle/>
                    <a:p>
                      <a:endParaRPr kumimoji="1" lang="ja-JP" altLang="en-US"/>
                    </a:p>
                  </a:txBody>
                  <a:tcPr/>
                </a:tc>
              </a:tr>
              <a:tr h="1512000">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kumimoji="1" lang="ja-JP" altLang="en-US" sz="1400" b="1" i="0" u="none" strike="noStrike" cap="none" spc="-80"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身近な総合区に権限を移管し、区長</a:t>
                      </a:r>
                      <a:r>
                        <a:rPr kumimoji="1" lang="ja-JP" altLang="en-US" sz="1400" b="1" i="0" u="none" strike="noStrike" cap="none" spc="-60"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権限を拡充、それに応じた体制を整備</a:t>
                      </a: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（事務権限拡充、組織体制整備、　職員任免権、予算意見具申権）</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endParaRPr kumimoji="1" lang="en-US" altLang="ja-JP" sz="6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現在の</a:t>
                      </a:r>
                      <a:r>
                        <a:rPr kumimoji="1" lang="en-US" altLang="ja-JP"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区単位に地域自治区</a:t>
                      </a:r>
                      <a:endParaRPr kumimoji="1" lang="en-US" altLang="ja-JP"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 typeface="Meiryo UI" panose="020B0604030504040204" pitchFamily="50" charset="-128"/>
                        <a:buNone/>
                        <a:tabLst/>
                        <a:defRPr/>
                      </a:pP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（事務所）を設置</a:t>
                      </a:r>
                      <a:endParaRPr kumimoji="1" lang="en-US" altLang="ja-JP" sz="1400" b="1" i="0" u="none" strike="noStrike" cap="none" spc="-30"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60000"/>
                        <a:lumOff val="40000"/>
                      </a:schemeClr>
                    </a:solidFill>
                  </a:tcPr>
                </a:tc>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各総合区に総合区政会議を設置</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endParaRPr kumimoji="1" lang="en-US" altLang="ja-JP" sz="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現在の</a:t>
                      </a:r>
                      <a:r>
                        <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区単位</a:t>
                      </a: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に地域自治区</a:t>
                      </a:r>
                      <a:endParaRPr kumimoji="1" lang="en-US" altLang="ja-JP"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ct val="0"/>
                        </a:spcBef>
                        <a:spcAft>
                          <a:spcPct val="0"/>
                        </a:spcAft>
                        <a:buClrTx/>
                        <a:buSzTx/>
                        <a:buFont typeface="Meiryo UI" panose="020B0604030504040204" pitchFamily="50" charset="-128"/>
                        <a:buNone/>
                        <a:tabLst/>
                        <a:defRPr/>
                      </a:pP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（地域協議会）を設置</a:t>
                      </a:r>
                      <a:endParaRPr kumimoji="1" lang="en-US" altLang="ja-JP" sz="1400" b="1" u="none" strike="noStrike" cap="none" normalizeH="0" baseline="0" dirty="0" smtClean="0">
                        <a:ln>
                          <a:noFill/>
                        </a:ln>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60000"/>
                        <a:lumOff val="40000"/>
                      </a:schemeClr>
                    </a:solidFill>
                  </a:tcPr>
                </a:tc>
                <a:tc>
                  <a:txBody>
                    <a:bodyPr/>
                    <a:lstStyle/>
                    <a:p>
                      <a:pPr marL="180000" marR="0" lvl="0" indent="-180000" algn="l" defTabSz="914400" rtl="0" eaLnBrk="0" fontAlgn="base" latinLnBrk="0" hangingPunct="0">
                        <a:lnSpc>
                          <a:spcPct val="100000"/>
                        </a:lnSpc>
                        <a:spcBef>
                          <a:spcPct val="0"/>
                        </a:spcBef>
                        <a:spcAft>
                          <a:spcPct val="0"/>
                        </a:spcAft>
                        <a:buClrTx/>
                        <a:buSzTx/>
                        <a:buFont typeface="Meiryo UI" panose="020B0604030504040204" pitchFamily="50" charset="-128"/>
                        <a:buChar char="◇"/>
                        <a:tabLst/>
                      </a:pPr>
                      <a:r>
                        <a:rPr kumimoji="1" lang="ja-JP" altLang="en-US"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副首都推進本部会議（指定都市都道府県調整会議）において引き続き協議</a:t>
                      </a:r>
                      <a:endParaRPr kumimoji="1" lang="en-US" altLang="ja-JP" sz="1400" b="1" i="0" u="none" strike="noStrike" cap="none" normalizeH="0" baseline="0" dirty="0" smtClean="0">
                        <a:ln>
                          <a:noFill/>
                        </a:ln>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60000"/>
                        <a:lumOff val="40000"/>
                      </a:schemeClr>
                    </a:solidFill>
                  </a:tcPr>
                </a:tc>
              </a:tr>
            </a:tbl>
          </a:graphicData>
        </a:graphic>
      </p:graphicFrame>
      <p:sp>
        <p:nvSpPr>
          <p:cNvPr id="3" name="下矢印 2"/>
          <p:cNvSpPr/>
          <p:nvPr/>
        </p:nvSpPr>
        <p:spPr>
          <a:xfrm>
            <a:off x="1835696" y="2867550"/>
            <a:ext cx="6048672" cy="180000"/>
          </a:xfrm>
          <a:prstGeom prst="downArrow">
            <a:avLst>
              <a:gd name="adj1" fmla="val 50000"/>
              <a:gd name="adj2" fmla="val 66125"/>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7258" y="1747316"/>
            <a:ext cx="324000" cy="10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（現在）</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AutoShape 35"/>
          <p:cNvSpPr>
            <a:spLocks noChangeArrowheads="1"/>
          </p:cNvSpPr>
          <p:nvPr/>
        </p:nvSpPr>
        <p:spPr bwMode="auto">
          <a:xfrm>
            <a:off x="378785" y="1202177"/>
            <a:ext cx="2916000" cy="540000"/>
          </a:xfrm>
          <a:prstGeom prst="roundRect">
            <a:avLst>
              <a:gd name="adj" fmla="val 0"/>
            </a:avLst>
          </a:prstGeom>
          <a:solidFill>
            <a:schemeClr val="bg2">
              <a:lumMod val="90000"/>
            </a:schemeClr>
          </a:solidFill>
          <a:ln w="9525" algn="ctr">
            <a:noFill/>
            <a:prstDash val="sysDot"/>
            <a:round/>
            <a:headEnd/>
            <a:tailEnd/>
          </a:ln>
        </p:spPr>
        <p:txBody>
          <a:bodyPr wrap="none" anchor="ctr"/>
          <a:lstStyle/>
          <a:p>
            <a:pPr algn="ctr" eaLnBrk="0" hangingPunct="0">
              <a:lnSpc>
                <a:spcPct val="80000"/>
              </a:lnSpc>
              <a:spcBef>
                <a:spcPct val="20000"/>
              </a:spcBef>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総合区長権限の拡充と</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ct val="80000"/>
              </a:lnSpc>
              <a:spcBef>
                <a:spcPct val="20000"/>
              </a:spcBef>
            </a:pPr>
            <a:r>
              <a:rPr lang="ja-JP" altLang="en-US" sz="13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権限</a:t>
            </a: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を最大限発揮できる仕組みの構築</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19156" y="-43543"/>
            <a:ext cx="4554695" cy="338554"/>
          </a:xfrm>
          <a:prstGeom prst="rect">
            <a:avLst/>
          </a:prstGeom>
          <a:noFill/>
        </p:spPr>
        <p:txBody>
          <a:bodyPr wrap="square" rtlCol="0">
            <a:spAutoFit/>
          </a:bodyPr>
          <a:lstStyle/>
          <a:p>
            <a:r>
              <a:rPr lang="ja-JP" altLang="en-US" sz="1600" b="1" u="sng"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総合区設置による効果のイメージ</a:t>
            </a:r>
            <a:endParaRPr kumimoji="1" lang="ja-JP" altLang="en-US" sz="1600" b="1" u="sng"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正方形/長方形 12"/>
          <p:cNvSpPr/>
          <p:nvPr/>
        </p:nvSpPr>
        <p:spPr>
          <a:xfrm>
            <a:off x="14514" y="2865564"/>
            <a:ext cx="309014" cy="20162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（総合区設置）    </a:t>
            </a: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2" name="表 11"/>
          <p:cNvGraphicFramePr>
            <a:graphicFrameLocks noGrp="1"/>
          </p:cNvGraphicFramePr>
          <p:nvPr>
            <p:extLst>
              <p:ext uri="{D42A27DB-BD31-4B8C-83A1-F6EECF244321}">
                <p14:modId xmlns="" xmlns:p14="http://schemas.microsoft.com/office/powerpoint/2010/main" val="2380111298"/>
              </p:ext>
            </p:extLst>
          </p:nvPr>
        </p:nvGraphicFramePr>
        <p:xfrm>
          <a:off x="323528" y="4951610"/>
          <a:ext cx="8747228" cy="1764000"/>
        </p:xfrm>
        <a:graphic>
          <a:graphicData uri="http://schemas.openxmlformats.org/drawingml/2006/table">
            <a:tbl>
              <a:tblPr firstRow="1" bandRow="1">
                <a:tableStyleId>{5940675A-B579-460E-94D1-54222C63F5DA}</a:tableStyleId>
              </a:tblPr>
              <a:tblGrid>
                <a:gridCol w="3024000"/>
                <a:gridCol w="3024000"/>
                <a:gridCol w="2699228"/>
              </a:tblGrid>
              <a:tr h="1764000">
                <a:tc>
                  <a:txBody>
                    <a:bodyPr/>
                    <a:lstStyle/>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1"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住民に身近なところで効果的・効率的に行政を行う体制が整備され、</a:t>
                      </a:r>
                      <a:r>
                        <a:rPr kumimoji="1" lang="ja-JP" altLang="en-US" sz="1400" b="1" u="none" strike="noStrike" cap="none" spc="-6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よりきめ細かいサービスを提供</a:t>
                      </a:r>
                      <a:endParaRPr kumimoji="1" lang="en-US" altLang="ja-JP" sz="1400" b="1" u="none" strike="noStrike" cap="none" spc="-6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ts val="0"/>
                        </a:spcBef>
                        <a:spcAft>
                          <a:spcPct val="0"/>
                        </a:spcAft>
                        <a:buClrTx/>
                        <a:buSzTx/>
                        <a:buFont typeface="Meiryo UI" panose="020B0604030504040204" pitchFamily="50" charset="-128"/>
                        <a:buNone/>
                        <a:tabLst/>
                        <a:defRPr/>
                      </a:pPr>
                      <a:endParaRPr kumimoji="1" lang="en-US" altLang="ja-JP" sz="600" b="1" i="0" u="none" strike="noStrike" kern="1200"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現在の</a:t>
                      </a:r>
                      <a:r>
                        <a:rPr kumimoji="1" lang="en-US" altLang="ja-JP"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区役所において提供する</a:t>
                      </a:r>
                      <a:r>
                        <a:rPr kumimoji="1" lang="ja-JP" altLang="en-US" sz="1400" b="1" i="0" u="none" strike="noStrike" cap="none" spc="-3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窓口</a:t>
                      </a:r>
                      <a:r>
                        <a:rPr kumimoji="1" lang="ja-JP" altLang="en-US" sz="1400" b="1" i="0" u="none" strike="noStrike" cap="none" spc="-12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サービスを継続して実施</a:t>
                      </a:r>
                      <a:endParaRPr kumimoji="1" lang="en-US" altLang="ja-JP" sz="1400" b="1" u="none" strike="noStrike" cap="none" spc="-12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75000"/>
                      </a:schemeClr>
                    </a:solidFill>
                  </a:tcPr>
                </a:tc>
                <a:tc>
                  <a:txBody>
                    <a:bodyPr/>
                    <a:lstStyle/>
                    <a:p>
                      <a:pPr marL="180000" marR="0" lvl="0" indent="-180000" algn="l" defTabSz="914400" rtl="0" eaLnBrk="0" fontAlgn="ctr" latinLnBrk="0" hangingPunct="0">
                        <a:lnSpc>
                          <a:spcPct val="100000"/>
                        </a:lnSpc>
                        <a:spcBef>
                          <a:spcPct val="0"/>
                        </a:spcBef>
                        <a:spcAft>
                          <a:spcPct val="0"/>
                        </a:spcAft>
                        <a:buClrTx/>
                        <a:buSzTx/>
                        <a:buFont typeface="Meiryo UI" panose="020B0604030504040204" pitchFamily="50" charset="-128"/>
                        <a:buChar char="◇"/>
                        <a:tabLst/>
                      </a:pPr>
                      <a:endParaRPr kumimoji="1" lang="en-US" altLang="ja-JP" sz="1500" b="1" i="0" u="none" strike="noStrike" kern="1200"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ctr" latinLnBrk="0" hangingPunct="0">
                        <a:lnSpc>
                          <a:spcPct val="100000"/>
                        </a:lnSpc>
                        <a:spcBef>
                          <a:spcPct val="0"/>
                        </a:spcBef>
                        <a:spcAft>
                          <a:spcPct val="0"/>
                        </a:spcAft>
                        <a:buClrTx/>
                        <a:buSzTx/>
                        <a:buFont typeface="Meiryo UI" panose="020B0604030504040204" pitchFamily="50" charset="-128"/>
                        <a:buChar char="◇"/>
                        <a:tabLst/>
                      </a:pPr>
                      <a:endParaRPr kumimoji="1" lang="en-US" altLang="ja-JP" sz="1500" b="1" i="0" u="none" strike="noStrike" kern="1200"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総合区政会議等により、総合区長は地域の実情に応じた施策を展開</a:t>
                      </a:r>
                      <a:endParaRPr kumimoji="1" lang="en-US" altLang="ja-JP"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0" fontAlgn="base" latinLnBrk="0" hangingPunct="0">
                        <a:lnSpc>
                          <a:spcPct val="100000"/>
                        </a:lnSpc>
                        <a:spcBef>
                          <a:spcPts val="0"/>
                        </a:spcBef>
                        <a:spcAft>
                          <a:spcPct val="0"/>
                        </a:spcAft>
                        <a:buClrTx/>
                        <a:buSzTx/>
                        <a:buFont typeface="Meiryo UI" panose="020B0604030504040204" pitchFamily="50" charset="-128"/>
                        <a:buNone/>
                        <a:tabLst/>
                        <a:defRPr/>
                      </a:pPr>
                      <a:endParaRPr kumimoji="1" lang="en-US" altLang="ja-JP" sz="600" b="1" i="0" u="none" strike="noStrike" cap="none" spc="-10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defRPr/>
                      </a:pPr>
                      <a:r>
                        <a:rPr kumimoji="1" lang="ja-JP" altLang="en-US" sz="1400" b="1" i="0" u="none" strike="noStrike" kern="1200" cap="none" spc="-10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rPr>
                        <a:t>地域協議会により、地域の合意形成がはかられるとともに、地域の多様な意見が施策に反映</a:t>
                      </a:r>
                      <a:endParaRPr kumimoji="1" lang="en-US" altLang="ja-JP" sz="1400" b="1" i="0" u="none" strike="noStrike" kern="1200" cap="none" spc="-10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75000"/>
                      </a:schemeClr>
                    </a:solidFill>
                  </a:tcPr>
                </a:tc>
                <a:tc>
                  <a:txBody>
                    <a:bodyPr/>
                    <a:lstStyle/>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pP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pP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p>
                      <a:pPr marL="180000" marR="0" lvl="0" indent="-180000" algn="l" defTabSz="914400" rtl="0" eaLnBrk="0" fontAlgn="base" latinLnBrk="0" hangingPunct="0">
                        <a:lnSpc>
                          <a:spcPct val="100000"/>
                        </a:lnSpc>
                        <a:spcBef>
                          <a:spcPts val="0"/>
                        </a:spcBef>
                        <a:spcAft>
                          <a:spcPct val="0"/>
                        </a:spcAft>
                        <a:buClrTx/>
                        <a:buSzTx/>
                        <a:buFont typeface="Meiryo UI" panose="020B0604030504040204" pitchFamily="50" charset="-128"/>
                        <a:buChar char="◇"/>
                        <a:tabLst/>
                      </a:pP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市長は市全体の視点からの政</a:t>
                      </a:r>
                      <a:r>
                        <a:rPr kumimoji="1" lang="ja-JP" altLang="en-US" sz="1400" b="1" i="0" u="none" strike="noStrike" cap="none" spc="-3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策・経営や重要な課題に注力し</a:t>
                      </a:r>
                      <a:r>
                        <a:rPr kumimoji="1" lang="ja-JP" altLang="en-US" sz="1200" b="1" i="0" u="none" strike="noStrike" cap="none" spc="-3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府市連携・戦略の一元化に向</a:t>
                      </a:r>
                      <a:r>
                        <a:rPr kumimoji="1" lang="ja-JP" altLang="en-US" sz="1400" b="1" i="0" u="none" strike="noStrike" cap="none" spc="-30"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けた取組みを引き続き推進</a:t>
                      </a:r>
                      <a:endParaRPr kumimoji="1" lang="en-US" altLang="ja-JP" sz="1500" b="1" i="0" u="none" strike="noStrike" cap="none" normalizeH="0" baseline="0" dirty="0" smtClean="0">
                        <a:ln>
                          <a:noFill/>
                        </a:ln>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a:solidFill>
                      <a:schemeClr val="accent6">
                        <a:lumMod val="75000"/>
                      </a:schemeClr>
                    </a:solidFill>
                  </a:tcPr>
                </a:tc>
              </a:tr>
            </a:tbl>
          </a:graphicData>
        </a:graphic>
      </p:graphicFrame>
      <p:sp>
        <p:nvSpPr>
          <p:cNvPr id="14" name="正方形/長方形 13"/>
          <p:cNvSpPr/>
          <p:nvPr/>
        </p:nvSpPr>
        <p:spPr>
          <a:xfrm>
            <a:off x="29028" y="5383499"/>
            <a:ext cx="324000" cy="108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dirty="0" smtClean="0">
                <a:solidFill>
                  <a:schemeClr val="tx1"/>
                </a:solidFill>
                <a:latin typeface="ＭＳ ゴシック" panose="020B0609070205080204" pitchFamily="49" charset="-128"/>
                <a:ea typeface="ＭＳ ゴシック" panose="020B0609070205080204" pitchFamily="49" charset="-128"/>
                <a:cs typeface="Meiryo UI" pitchFamily="50" charset="-128"/>
              </a:rPr>
              <a:t>≪</a:t>
            </a:r>
            <a:r>
              <a:rPr lang="ja-JP" altLang="en-US" dirty="0" smtClean="0">
                <a:solidFill>
                  <a:schemeClr val="tx1"/>
                </a:solidFill>
                <a:latin typeface="Meiryo UI" pitchFamily="50" charset="-128"/>
                <a:ea typeface="Meiryo UI" pitchFamily="50" charset="-128"/>
                <a:cs typeface="Meiryo UI" pitchFamily="50" charset="-128"/>
              </a:rPr>
              <a:t>効果</a:t>
            </a:r>
            <a:r>
              <a:rPr lang="ja-JP" altLang="en-US" dirty="0" smtClean="0">
                <a:solidFill>
                  <a:schemeClr val="tx1"/>
                </a:solidFill>
                <a:latin typeface="ＭＳ ゴシック" panose="020B0609070205080204" pitchFamily="49" charset="-128"/>
                <a:ea typeface="ＭＳ ゴシック" panose="020B0609070205080204" pitchFamily="49" charset="-128"/>
                <a:cs typeface="Meiryo UI" pitchFamily="50" charset="-128"/>
              </a:rPr>
              <a:t>≫</a:t>
            </a:r>
            <a:endParaRPr kumimoji="1" lang="ja-JP" altLang="en-US" dirty="0">
              <a:solidFill>
                <a:schemeClr val="tx1"/>
              </a:solidFill>
              <a:latin typeface="ＭＳ ゴシック" panose="020B0609070205080204" pitchFamily="49" charset="-128"/>
              <a:ea typeface="ＭＳ ゴシック" panose="020B0609070205080204" pitchFamily="49" charset="-128"/>
              <a:cs typeface="Meiryo UI" pitchFamily="50" charset="-128"/>
            </a:endParaRPr>
          </a:p>
        </p:txBody>
      </p:sp>
      <p:sp>
        <p:nvSpPr>
          <p:cNvPr id="23" name="下矢印 22"/>
          <p:cNvSpPr/>
          <p:nvPr/>
        </p:nvSpPr>
        <p:spPr>
          <a:xfrm>
            <a:off x="1835696" y="4697156"/>
            <a:ext cx="6048672" cy="180000"/>
          </a:xfrm>
          <a:prstGeom prst="downArrow">
            <a:avLst>
              <a:gd name="adj1" fmla="val 50000"/>
              <a:gd name="adj2" fmla="val 66125"/>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             </a:t>
            </a:r>
            <a:endParaRPr kumimoji="1" lang="ja-JP" altLang="en-US" dirty="0"/>
          </a:p>
        </p:txBody>
      </p:sp>
      <p:sp>
        <p:nvSpPr>
          <p:cNvPr id="16" name="角丸四角形 15"/>
          <p:cNvSpPr/>
          <p:nvPr/>
        </p:nvSpPr>
        <p:spPr>
          <a:xfrm>
            <a:off x="509218" y="5017710"/>
            <a:ext cx="2664296" cy="360040"/>
          </a:xfrm>
          <a:prstGeom prst="round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itchFamily="50" charset="-128"/>
                <a:ea typeface="Meiryo UI" pitchFamily="50" charset="-128"/>
                <a:cs typeface="Meiryo UI" pitchFamily="50" charset="-128"/>
              </a:rPr>
              <a:t>総合区長が</a:t>
            </a:r>
            <a:r>
              <a:rPr lang="ja-JP" altLang="en-US" sz="1400" b="1" dirty="0">
                <a:solidFill>
                  <a:schemeClr val="tx1"/>
                </a:solidFill>
                <a:latin typeface="Meiryo UI" pitchFamily="50" charset="-128"/>
                <a:ea typeface="Meiryo UI" pitchFamily="50" charset="-128"/>
                <a:cs typeface="Meiryo UI" pitchFamily="50" charset="-128"/>
              </a:rPr>
              <a:t>権限</a:t>
            </a:r>
            <a:r>
              <a:rPr lang="ja-JP" altLang="en-US" sz="1400" b="1" dirty="0" smtClean="0">
                <a:solidFill>
                  <a:schemeClr val="tx1"/>
                </a:solidFill>
                <a:latin typeface="Meiryo UI" pitchFamily="50" charset="-128"/>
                <a:ea typeface="Meiryo UI" pitchFamily="50" charset="-128"/>
                <a:cs typeface="Meiryo UI" pitchFamily="50" charset="-128"/>
              </a:rPr>
              <a:t>を発揮</a:t>
            </a:r>
            <a:endParaRPr kumimoji="1" lang="ja-JP" altLang="en-US" sz="1400" b="1" dirty="0">
              <a:solidFill>
                <a:schemeClr val="tx1"/>
              </a:solidFill>
              <a:latin typeface="Meiryo UI" pitchFamily="50" charset="-128"/>
              <a:ea typeface="Meiryo UI" pitchFamily="50" charset="-128"/>
              <a:cs typeface="Meiryo UI" pitchFamily="50" charset="-128"/>
            </a:endParaRPr>
          </a:p>
        </p:txBody>
      </p:sp>
      <p:sp>
        <p:nvSpPr>
          <p:cNvPr id="18" name="角丸四角形 17"/>
          <p:cNvSpPr/>
          <p:nvPr/>
        </p:nvSpPr>
        <p:spPr>
          <a:xfrm>
            <a:off x="3538130" y="5017710"/>
            <a:ext cx="2664000" cy="360040"/>
          </a:xfrm>
          <a:prstGeom prst="round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itchFamily="50" charset="-128"/>
                <a:ea typeface="Meiryo UI" pitchFamily="50" charset="-128"/>
                <a:cs typeface="Meiryo UI" pitchFamily="50" charset="-128"/>
              </a:rPr>
              <a:t>地域の声を直接 市政・区政へ</a:t>
            </a:r>
            <a:endParaRPr kumimoji="1" lang="ja-JP" altLang="en-US" sz="1400" b="1" dirty="0">
              <a:solidFill>
                <a:schemeClr val="tx1"/>
              </a:solidFill>
              <a:latin typeface="Meiryo UI" pitchFamily="50" charset="-128"/>
              <a:ea typeface="Meiryo UI" pitchFamily="50" charset="-128"/>
              <a:cs typeface="Meiryo UI" pitchFamily="50" charset="-128"/>
            </a:endParaRPr>
          </a:p>
        </p:txBody>
      </p:sp>
      <p:sp>
        <p:nvSpPr>
          <p:cNvPr id="19" name="角丸四角形 18"/>
          <p:cNvSpPr/>
          <p:nvPr/>
        </p:nvSpPr>
        <p:spPr>
          <a:xfrm>
            <a:off x="6565351" y="5017710"/>
            <a:ext cx="2268000" cy="360040"/>
          </a:xfrm>
          <a:prstGeom prst="roundRect">
            <a:avLst/>
          </a:prstGeom>
          <a:solidFill>
            <a:srgbClr val="FFFF99"/>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itchFamily="50" charset="-128"/>
                <a:ea typeface="Meiryo UI" pitchFamily="50" charset="-128"/>
                <a:cs typeface="Meiryo UI" pitchFamily="50" charset="-128"/>
              </a:rPr>
              <a:t>府市連携・一元化の推進</a:t>
            </a:r>
            <a:endParaRPr kumimoji="1" lang="ja-JP" altLang="en-US" sz="1400" b="1" dirty="0">
              <a:solidFill>
                <a:schemeClr val="tx1"/>
              </a:solidFill>
              <a:latin typeface="Meiryo UI" pitchFamily="50" charset="-128"/>
              <a:ea typeface="Meiryo UI" pitchFamily="50" charset="-128"/>
              <a:cs typeface="Meiryo UI" pitchFamily="50" charset="-128"/>
            </a:endParaRPr>
          </a:p>
        </p:txBody>
      </p:sp>
      <p:sp>
        <p:nvSpPr>
          <p:cNvPr id="24" name="正方形/長方形 23"/>
          <p:cNvSpPr/>
          <p:nvPr/>
        </p:nvSpPr>
        <p:spPr>
          <a:xfrm>
            <a:off x="8604448" y="-93213"/>
            <a:ext cx="539552" cy="404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400" dirty="0" smtClean="0">
                <a:solidFill>
                  <a:schemeClr val="tx1"/>
                </a:solidFill>
              </a:rPr>
              <a:t>10</a:t>
            </a:r>
            <a:endParaRPr kumimoji="1" lang="ja-JP" altLang="en-US" sz="2400" dirty="0">
              <a:solidFill>
                <a:schemeClr val="tx1"/>
              </a:solidFill>
            </a:endParaRPr>
          </a:p>
        </p:txBody>
      </p:sp>
      <p:sp>
        <p:nvSpPr>
          <p:cNvPr id="21" name="AutoShape 35"/>
          <p:cNvSpPr>
            <a:spLocks noChangeArrowheads="1"/>
          </p:cNvSpPr>
          <p:nvPr/>
        </p:nvSpPr>
        <p:spPr bwMode="auto">
          <a:xfrm>
            <a:off x="3396284" y="1198278"/>
            <a:ext cx="2916000" cy="540000"/>
          </a:xfrm>
          <a:prstGeom prst="roundRect">
            <a:avLst>
              <a:gd name="adj" fmla="val 0"/>
            </a:avLst>
          </a:prstGeom>
          <a:solidFill>
            <a:schemeClr val="bg2">
              <a:lumMod val="90000"/>
            </a:schemeClr>
          </a:solidFill>
          <a:ln w="9525" algn="ctr">
            <a:noFill/>
            <a:prstDash val="sysDot"/>
            <a:round/>
            <a:headEnd/>
            <a:tailEnd/>
          </a:ln>
        </p:spPr>
        <p:txBody>
          <a:bodyPr wrap="none" anchor="ctr"/>
          <a:lstStyle/>
          <a:p>
            <a:pPr algn="ctr" eaLnBrk="0" hangingPunct="0">
              <a:lnSpc>
                <a:spcPct val="80000"/>
              </a:lnSpc>
              <a:spcBef>
                <a:spcPct val="20000"/>
              </a:spcBef>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住民意見を反映する</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ct val="80000"/>
              </a:lnSpc>
              <a:spcBef>
                <a:spcPct val="20000"/>
              </a:spcBef>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ための仕組みの構築</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AutoShape 35"/>
          <p:cNvSpPr>
            <a:spLocks noChangeArrowheads="1"/>
          </p:cNvSpPr>
          <p:nvPr/>
        </p:nvSpPr>
        <p:spPr bwMode="auto">
          <a:xfrm>
            <a:off x="6425558" y="1198278"/>
            <a:ext cx="2592000" cy="540000"/>
          </a:xfrm>
          <a:prstGeom prst="roundRect">
            <a:avLst>
              <a:gd name="adj" fmla="val 0"/>
            </a:avLst>
          </a:prstGeom>
          <a:solidFill>
            <a:schemeClr val="bg2">
              <a:lumMod val="90000"/>
            </a:schemeClr>
          </a:solidFill>
          <a:ln w="9525" algn="ctr">
            <a:noFill/>
            <a:prstDash val="sysDot"/>
            <a:round/>
            <a:headEnd/>
            <a:tailEnd/>
          </a:ln>
        </p:spPr>
        <p:txBody>
          <a:bodyPr wrap="none" anchor="ctr"/>
          <a:lstStyle/>
          <a:p>
            <a:pPr algn="ctr" eaLnBrk="0" hangingPunct="0">
              <a:lnSpc>
                <a:spcPct val="80000"/>
              </a:lnSpc>
              <a:spcBef>
                <a:spcPct val="20000"/>
              </a:spcBef>
              <a:buFont typeface="Arial" charset="0"/>
              <a:buNone/>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府市連携・戦略の一元化に</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eaLnBrk="0" hangingPunct="0">
              <a:lnSpc>
                <a:spcPct val="80000"/>
              </a:lnSpc>
              <a:spcBef>
                <a:spcPct val="20000"/>
              </a:spcBef>
              <a:buFont typeface="Arial" charset="0"/>
              <a:buNone/>
            </a:pPr>
            <a:r>
              <a:rPr lang="ja-JP" altLang="en-US"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向けた取組みの推進</a:t>
            </a:r>
            <a:endParaRPr lang="en-US" altLang="ja-JP" sz="13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４</a:t>
            </a:r>
            <a:r>
              <a:rPr lang="ja-JP" altLang="en-US" sz="2000" b="1" dirty="0" smtClean="0">
                <a:solidFill>
                  <a:prstClr val="black"/>
                </a:solidFill>
                <a:latin typeface="Meiryo UI" pitchFamily="50" charset="-128"/>
                <a:ea typeface="Meiryo UI" pitchFamily="50" charset="-128"/>
                <a:cs typeface="Meiryo UI" pitchFamily="50" charset="-128"/>
              </a:rPr>
              <a:t>　総合区設置による効果</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９</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 xmlns:p14="http://schemas.microsoft.com/office/powerpoint/2010/main" val="8002050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 name="正方形/長方形 146"/>
          <p:cNvSpPr/>
          <p:nvPr/>
        </p:nvSpPr>
        <p:spPr>
          <a:xfrm>
            <a:off x="6522196" y="4066511"/>
            <a:ext cx="442483" cy="208823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5" name="正方形/長方形 144"/>
          <p:cNvSpPr/>
          <p:nvPr/>
        </p:nvSpPr>
        <p:spPr>
          <a:xfrm>
            <a:off x="3701142" y="1124744"/>
            <a:ext cx="2525487" cy="5196582"/>
          </a:xfrm>
          <a:prstGeom prst="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46704" y="427238"/>
            <a:ext cx="9299833"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総合区設置による大都市制度</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の姿</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（イメージ）</a:t>
            </a:r>
            <a:r>
              <a:rPr lang="ja-JP" altLang="en-US" b="1" u="sng"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9" name="正方形/長方形 238"/>
          <p:cNvSpPr/>
          <p:nvPr/>
        </p:nvSpPr>
        <p:spPr>
          <a:xfrm>
            <a:off x="4694724" y="5241991"/>
            <a:ext cx="819130" cy="2527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地域自治区</a:t>
            </a:r>
            <a:r>
              <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rPr>
              <a:t/>
            </a:r>
            <a:br>
              <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rPr>
            </a:b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a:t>
            </a:r>
            <a:r>
              <a:rPr lang="en-US" altLang="ja-JP" sz="1000" dirty="0" smtClean="0">
                <a:solidFill>
                  <a:schemeClr val="tx1"/>
                </a:solidFill>
                <a:latin typeface="HGP創英角ｺﾞｼｯｸUB" panose="020B0900000000000000" pitchFamily="50" charset="-128"/>
                <a:ea typeface="HGP創英角ｺﾞｼｯｸUB" panose="020B0900000000000000" pitchFamily="50" charset="-128"/>
              </a:rPr>
              <a:t>24</a:t>
            </a:r>
            <a:r>
              <a:rPr lang="ja-JP" altLang="en-US" sz="1000" dirty="0" smtClean="0">
                <a:solidFill>
                  <a:schemeClr val="tx1"/>
                </a:solidFill>
                <a:latin typeface="HGP創英角ｺﾞｼｯｸUB" panose="020B0900000000000000" pitchFamily="50" charset="-128"/>
                <a:ea typeface="HGP創英角ｺﾞｼｯｸUB" panose="020B0900000000000000" pitchFamily="50" charset="-128"/>
              </a:rPr>
              <a:t>）</a:t>
            </a:r>
            <a:endParaRPr lang="ja-JP" altLang="en-US" sz="1000" dirty="0">
              <a:solidFill>
                <a:schemeClr val="tx1"/>
              </a:solidFill>
              <a:latin typeface="HGP創英角ｺﾞｼｯｸUB" panose="020B0900000000000000" pitchFamily="50" charset="-128"/>
              <a:ea typeface="HGP創英角ｺﾞｼｯｸUB" panose="020B0900000000000000" pitchFamily="50" charset="-128"/>
            </a:endParaRPr>
          </a:p>
        </p:txBody>
      </p:sp>
      <p:grpSp>
        <p:nvGrpSpPr>
          <p:cNvPr id="2" name="グループ化 1"/>
          <p:cNvGrpSpPr/>
          <p:nvPr/>
        </p:nvGrpSpPr>
        <p:grpSpPr>
          <a:xfrm>
            <a:off x="154046" y="1195193"/>
            <a:ext cx="8911871" cy="4930146"/>
            <a:chOff x="154046" y="807843"/>
            <a:chExt cx="8911871" cy="4930146"/>
          </a:xfrm>
        </p:grpSpPr>
        <p:grpSp>
          <p:nvGrpSpPr>
            <p:cNvPr id="3" name="グループ化 76"/>
            <p:cNvGrpSpPr/>
            <p:nvPr/>
          </p:nvGrpSpPr>
          <p:grpSpPr>
            <a:xfrm>
              <a:off x="154046" y="807843"/>
              <a:ext cx="8911871" cy="4930146"/>
              <a:chOff x="178775" y="2204565"/>
              <a:chExt cx="8703863" cy="3716088"/>
            </a:xfrm>
          </p:grpSpPr>
          <p:grpSp>
            <p:nvGrpSpPr>
              <p:cNvPr id="4" name="グループ化 77"/>
              <p:cNvGrpSpPr/>
              <p:nvPr/>
            </p:nvGrpSpPr>
            <p:grpSpPr>
              <a:xfrm>
                <a:off x="178775" y="2204565"/>
                <a:ext cx="5985609" cy="3716088"/>
                <a:chOff x="128356" y="2133091"/>
                <a:chExt cx="6739688" cy="3786833"/>
              </a:xfrm>
            </p:grpSpPr>
            <p:sp>
              <p:nvSpPr>
                <p:cNvPr id="90" name="正方形/長方形 89"/>
                <p:cNvSpPr/>
                <p:nvPr/>
              </p:nvSpPr>
              <p:spPr>
                <a:xfrm>
                  <a:off x="347106" y="2140109"/>
                  <a:ext cx="1996043"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＜現在：２４行政区＞</a:t>
                  </a:r>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92" name="正方形/長方形 91"/>
                <p:cNvSpPr/>
                <p:nvPr/>
              </p:nvSpPr>
              <p:spPr>
                <a:xfrm>
                  <a:off x="4031416" y="2133091"/>
                  <a:ext cx="2836628" cy="2223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＜８総合区＞（</a:t>
                  </a:r>
                  <a:r>
                    <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24</a:t>
                  </a:r>
                  <a:r>
                    <a:rPr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地域自治区）</a:t>
                  </a:r>
                  <a:endParaRPr lang="en-US" altLang="ja-JP" sz="14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93" name="角丸四角形 92"/>
                <p:cNvSpPr/>
                <p:nvPr/>
              </p:nvSpPr>
              <p:spPr>
                <a:xfrm>
                  <a:off x="128356" y="2391491"/>
                  <a:ext cx="2487291" cy="3528433"/>
                </a:xfrm>
                <a:prstGeom prst="roundRect">
                  <a:avLst>
                    <a:gd name="adj" fmla="val 1186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94" name="角丸四角形 93"/>
                <p:cNvSpPr/>
                <p:nvPr/>
              </p:nvSpPr>
              <p:spPr>
                <a:xfrm>
                  <a:off x="4199823" y="2391491"/>
                  <a:ext cx="2432435" cy="3528433"/>
                </a:xfrm>
                <a:prstGeom prst="roundRect">
                  <a:avLst>
                    <a:gd name="adj" fmla="val 1186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95" name="正方形/長方形 94"/>
                <p:cNvSpPr/>
                <p:nvPr/>
              </p:nvSpPr>
              <p:spPr>
                <a:xfrm>
                  <a:off x="4724712" y="5548108"/>
                  <a:ext cx="1487063" cy="31251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総合区の</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6" name="正方形/長方形 95"/>
                <p:cNvSpPr/>
                <p:nvPr/>
              </p:nvSpPr>
              <p:spPr>
                <a:xfrm>
                  <a:off x="2737470" y="3533094"/>
                  <a:ext cx="1649300" cy="702545"/>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kumimoji="1" lang="ja-JP" altLang="en-US" sz="1200" dirty="0" smtClean="0">
                      <a:solidFill>
                        <a:schemeClr val="tx1"/>
                      </a:solidFill>
                      <a:latin typeface="メイリオ" pitchFamily="50" charset="-128"/>
                      <a:ea typeface="メイリオ" pitchFamily="50" charset="-128"/>
                      <a:cs typeface="メイリオ" pitchFamily="50" charset="-128"/>
                    </a:rPr>
                    <a:t>市全体で実施</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a:p>
                  <a:r>
                    <a:rPr kumimoji="1" lang="ja-JP" altLang="en-US" sz="1200" dirty="0" smtClean="0">
                      <a:solidFill>
                        <a:schemeClr val="tx1"/>
                      </a:solidFill>
                      <a:latin typeface="メイリオ" pitchFamily="50" charset="-128"/>
                      <a:ea typeface="メイリオ" pitchFamily="50" charset="-128"/>
                      <a:cs typeface="メイリオ" pitchFamily="50" charset="-128"/>
                    </a:rPr>
                    <a:t>すべき事務</a:t>
                  </a:r>
                  <a:r>
                    <a:rPr lang="ja-JP" altLang="en-US" sz="1200" dirty="0" smtClean="0">
                      <a:solidFill>
                        <a:schemeClr val="tx1"/>
                      </a:solidFill>
                      <a:latin typeface="メイリオ" pitchFamily="50" charset="-128"/>
                      <a:ea typeface="メイリオ" pitchFamily="50" charset="-128"/>
                      <a:cs typeface="メイリオ" pitchFamily="50" charset="-128"/>
                    </a:rPr>
                    <a:t>は</a:t>
                  </a:r>
                  <a:endParaRPr lang="en-US" altLang="ja-JP" sz="1200" dirty="0" smtClean="0">
                    <a:solidFill>
                      <a:schemeClr val="tx1"/>
                    </a:solidFill>
                    <a:latin typeface="メイリオ" pitchFamily="50" charset="-128"/>
                    <a:ea typeface="メイリオ" pitchFamily="50" charset="-128"/>
                    <a:cs typeface="メイリオ" pitchFamily="50" charset="-128"/>
                  </a:endParaRPr>
                </a:p>
                <a:p>
                  <a:r>
                    <a:rPr kumimoji="1" lang="ja-JP" altLang="en-US" sz="1200" dirty="0" smtClean="0">
                      <a:solidFill>
                        <a:schemeClr val="tx1"/>
                      </a:solidFill>
                      <a:latin typeface="メイリオ" pitchFamily="50" charset="-128"/>
                      <a:ea typeface="メイリオ" pitchFamily="50" charset="-128"/>
                      <a:cs typeface="メイリオ" pitchFamily="50" charset="-128"/>
                    </a:rPr>
                    <a:t>局で実施</a:t>
                  </a:r>
                  <a:endParaRPr kumimoji="1" lang="ja-JP" altLang="en-US" sz="1200" dirty="0">
                    <a:solidFill>
                      <a:schemeClr val="tx1"/>
                    </a:solidFill>
                    <a:latin typeface="メイリオ" pitchFamily="50" charset="-128"/>
                    <a:ea typeface="メイリオ" pitchFamily="50" charset="-128"/>
                    <a:cs typeface="メイリオ" pitchFamily="50" charset="-128"/>
                  </a:endParaRPr>
                </a:p>
              </p:txBody>
            </p:sp>
            <p:sp>
              <p:nvSpPr>
                <p:cNvPr id="97" name="正方形/長方形 96"/>
                <p:cNvSpPr/>
                <p:nvPr/>
              </p:nvSpPr>
              <p:spPr>
                <a:xfrm>
                  <a:off x="2111593" y="4324549"/>
                  <a:ext cx="733847" cy="100943"/>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endParaRPr>
                </a:p>
              </p:txBody>
            </p:sp>
            <p:sp>
              <p:nvSpPr>
                <p:cNvPr id="98" name="正方形/長方形 97"/>
                <p:cNvSpPr/>
                <p:nvPr/>
              </p:nvSpPr>
              <p:spPr>
                <a:xfrm rot="16200000">
                  <a:off x="2116027" y="4932933"/>
                  <a:ext cx="1337794" cy="121028"/>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b="1" dirty="0">
                    <a:solidFill>
                      <a:schemeClr val="tx1"/>
                    </a:solidFill>
                  </a:endParaRPr>
                </a:p>
              </p:txBody>
            </p:sp>
            <p:sp>
              <p:nvSpPr>
                <p:cNvPr id="99" name="正方形/長方形 98"/>
                <p:cNvSpPr/>
                <p:nvPr/>
              </p:nvSpPr>
              <p:spPr>
                <a:xfrm>
                  <a:off x="1151634" y="4895771"/>
                  <a:ext cx="984408" cy="18819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行政区</a:t>
                  </a:r>
                  <a:endPar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endParaRPr>
                </a:p>
                <a:p>
                  <a:pPr algn="ct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（２４区）</a:t>
                  </a:r>
                  <a:endParaRPr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00" name="Rectangle 10"/>
                <p:cNvSpPr>
                  <a:spLocks noChangeArrowheads="1"/>
                </p:cNvSpPr>
                <p:nvPr/>
              </p:nvSpPr>
              <p:spPr bwMode="auto">
                <a:xfrm>
                  <a:off x="1272272" y="5105904"/>
                  <a:ext cx="695305" cy="246637"/>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a:t>
                  </a:r>
                  <a:endParaRPr lang="en-US" altLang="ja-JP" sz="1200" dirty="0" smtClean="0">
                    <a:solidFill>
                      <a:srgbClr val="000000"/>
                    </a:solidFill>
                    <a:ea typeface="ＭＳ Ｐゴシック" charset="-128"/>
                  </a:endParaRPr>
                </a:p>
              </p:txBody>
            </p:sp>
            <p:sp>
              <p:nvSpPr>
                <p:cNvPr id="101" name="正方形/長方形 100"/>
                <p:cNvSpPr/>
                <p:nvPr/>
              </p:nvSpPr>
              <p:spPr>
                <a:xfrm>
                  <a:off x="2005767" y="4901528"/>
                  <a:ext cx="136283" cy="512888"/>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2" name="正方形/長方形 101"/>
                <p:cNvSpPr/>
                <p:nvPr/>
              </p:nvSpPr>
              <p:spPr>
                <a:xfrm>
                  <a:off x="754638" y="4901528"/>
                  <a:ext cx="166072" cy="512888"/>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3" name="正方形/長方形 102"/>
                <p:cNvSpPr/>
                <p:nvPr/>
              </p:nvSpPr>
              <p:spPr>
                <a:xfrm>
                  <a:off x="547675" y="4902341"/>
                  <a:ext cx="149035" cy="52269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4" name="正方形/長方形 103"/>
                <p:cNvSpPr/>
                <p:nvPr/>
              </p:nvSpPr>
              <p:spPr>
                <a:xfrm>
                  <a:off x="547675" y="3506075"/>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5" name="正方形/長方形 104"/>
                <p:cNvSpPr/>
                <p:nvPr/>
              </p:nvSpPr>
              <p:spPr>
                <a:xfrm>
                  <a:off x="767818" y="3506075"/>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6" name="正方形/長方形 105"/>
                <p:cNvSpPr/>
                <p:nvPr/>
              </p:nvSpPr>
              <p:spPr>
                <a:xfrm>
                  <a:off x="984327" y="3514067"/>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7" name="正方形/長方形 106"/>
                <p:cNvSpPr/>
                <p:nvPr/>
              </p:nvSpPr>
              <p:spPr>
                <a:xfrm>
                  <a:off x="992887" y="4901529"/>
                  <a:ext cx="158747" cy="512888"/>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08" name="テキスト ボックス 107"/>
                <p:cNvSpPr txBox="1"/>
                <p:nvPr/>
              </p:nvSpPr>
              <p:spPr>
                <a:xfrm>
                  <a:off x="627185" y="2765471"/>
                  <a:ext cx="652510" cy="236403"/>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a:solidFill>
                        <a:schemeClr val="tx1"/>
                      </a:solidFill>
                      <a:latin typeface="+mn-ea"/>
                    </a:rPr>
                    <a:t>市長</a:t>
                  </a:r>
                </a:p>
              </p:txBody>
            </p:sp>
            <p:sp>
              <p:nvSpPr>
                <p:cNvPr id="109" name="テキスト ボックス 108"/>
                <p:cNvSpPr txBox="1"/>
                <p:nvPr/>
              </p:nvSpPr>
              <p:spPr>
                <a:xfrm>
                  <a:off x="1433304" y="2765471"/>
                  <a:ext cx="652510" cy="236403"/>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smtClean="0">
                      <a:solidFill>
                        <a:schemeClr val="tx1"/>
                      </a:solidFill>
                      <a:latin typeface="+mn-ea"/>
                    </a:rPr>
                    <a:t>市会</a:t>
                  </a:r>
                  <a:endParaRPr lang="ja-JP" altLang="en-US" sz="1400" b="1" dirty="0">
                    <a:solidFill>
                      <a:schemeClr val="tx1"/>
                    </a:solidFill>
                    <a:latin typeface="+mn-ea"/>
                  </a:endParaRPr>
                </a:p>
              </p:txBody>
            </p:sp>
            <p:sp>
              <p:nvSpPr>
                <p:cNvPr id="110" name="正方形/長方形 109"/>
                <p:cNvSpPr/>
                <p:nvPr/>
              </p:nvSpPr>
              <p:spPr>
                <a:xfrm>
                  <a:off x="831084" y="2443627"/>
                  <a:ext cx="108012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大阪市</a:t>
                  </a:r>
                  <a:endPar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cxnSp>
              <p:nvCxnSpPr>
                <p:cNvPr id="111" name="直線コネクタ 110"/>
                <p:cNvCxnSpPr/>
                <p:nvPr/>
              </p:nvCxnSpPr>
              <p:spPr>
                <a:xfrm>
                  <a:off x="397155" y="4704468"/>
                  <a:ext cx="1677577"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flipV="1">
                  <a:off x="2066223" y="4697840"/>
                  <a:ext cx="0" cy="2036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3" name="直線コネクタ 112"/>
                <p:cNvCxnSpPr/>
                <p:nvPr/>
              </p:nvCxnSpPr>
              <p:spPr>
                <a:xfrm flipV="1">
                  <a:off x="623174" y="4697871"/>
                  <a:ext cx="0" cy="2036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V="1">
                  <a:off x="831084" y="4704468"/>
                  <a:ext cx="0" cy="20368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5" name="直線コネクタ 114"/>
                <p:cNvCxnSpPr/>
                <p:nvPr/>
              </p:nvCxnSpPr>
              <p:spPr>
                <a:xfrm flipV="1">
                  <a:off x="1078329" y="4704470"/>
                  <a:ext cx="0" cy="19706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a:xfrm>
                  <a:off x="393793" y="3167712"/>
                  <a:ext cx="613548"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flipV="1">
                  <a:off x="1007341" y="3027081"/>
                  <a:ext cx="0" cy="30664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a:xfrm flipV="1">
                  <a:off x="623340" y="3333729"/>
                  <a:ext cx="781" cy="172949"/>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9" name="正方形/長方形 118"/>
                <p:cNvSpPr/>
                <p:nvPr/>
              </p:nvSpPr>
              <p:spPr>
                <a:xfrm>
                  <a:off x="1374818" y="3482744"/>
                  <a:ext cx="430920" cy="23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局</a:t>
                  </a:r>
                </a:p>
              </p:txBody>
            </p:sp>
            <p:sp>
              <p:nvSpPr>
                <p:cNvPr id="120" name="Rectangle 10"/>
                <p:cNvSpPr>
                  <a:spLocks noChangeArrowheads="1"/>
                </p:cNvSpPr>
                <p:nvPr/>
              </p:nvSpPr>
              <p:spPr bwMode="auto">
                <a:xfrm>
                  <a:off x="1183624" y="3668667"/>
                  <a:ext cx="805411" cy="246637"/>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a:t>
                  </a:r>
                  <a:endParaRPr lang="en-US" altLang="ja-JP" sz="1200" dirty="0" smtClean="0">
                    <a:solidFill>
                      <a:srgbClr val="000000"/>
                    </a:solidFill>
                    <a:ea typeface="ＭＳ Ｐゴシック" charset="-128"/>
                  </a:endParaRPr>
                </a:p>
              </p:txBody>
            </p:sp>
            <p:cxnSp>
              <p:nvCxnSpPr>
                <p:cNvPr id="121" name="直線コネクタ 120"/>
                <p:cNvCxnSpPr/>
                <p:nvPr/>
              </p:nvCxnSpPr>
              <p:spPr>
                <a:xfrm flipV="1">
                  <a:off x="1077317"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2" name="右矢印 121"/>
                <p:cNvSpPr/>
                <p:nvPr/>
              </p:nvSpPr>
              <p:spPr>
                <a:xfrm>
                  <a:off x="2154982" y="4041673"/>
                  <a:ext cx="2538535" cy="230748"/>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123" name="正方形/長方形 122"/>
                <p:cNvSpPr/>
                <p:nvPr/>
              </p:nvSpPr>
              <p:spPr>
                <a:xfrm>
                  <a:off x="4684147" y="3965578"/>
                  <a:ext cx="1461618" cy="42505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局の事務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24" name="直線コネクタ 123"/>
                <p:cNvCxnSpPr/>
                <p:nvPr/>
              </p:nvCxnSpPr>
              <p:spPr>
                <a:xfrm flipV="1">
                  <a:off x="6391645" y="4491647"/>
                  <a:ext cx="0" cy="22402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5" name="正方形/長方形 124"/>
                <p:cNvSpPr/>
                <p:nvPr/>
              </p:nvSpPr>
              <p:spPr>
                <a:xfrm>
                  <a:off x="5220264" y="4645522"/>
                  <a:ext cx="820585" cy="20466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総合</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区</a:t>
                  </a:r>
                  <a: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t/>
                  </a:r>
                  <a:b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b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（８区）</a:t>
                  </a:r>
                  <a:endParaRPr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27" name="正方形/長方形 126"/>
                <p:cNvSpPr/>
                <p:nvPr/>
              </p:nvSpPr>
              <p:spPr>
                <a:xfrm>
                  <a:off x="4833917" y="2437303"/>
                  <a:ext cx="1080120"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大阪市</a:t>
                  </a:r>
                  <a:endPar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28" name="テキスト ボックス 127"/>
                <p:cNvSpPr txBox="1"/>
                <p:nvPr/>
              </p:nvSpPr>
              <p:spPr>
                <a:xfrm>
                  <a:off x="5492333" y="2787066"/>
                  <a:ext cx="652510" cy="236403"/>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smtClean="0">
                      <a:solidFill>
                        <a:schemeClr val="tx1"/>
                      </a:solidFill>
                      <a:latin typeface="+mn-ea"/>
                    </a:rPr>
                    <a:t>市会</a:t>
                  </a:r>
                  <a:endParaRPr lang="ja-JP" altLang="en-US" sz="1400" b="1" dirty="0">
                    <a:solidFill>
                      <a:schemeClr val="tx1"/>
                    </a:solidFill>
                    <a:latin typeface="+mn-ea"/>
                  </a:endParaRPr>
                </a:p>
              </p:txBody>
            </p:sp>
            <p:sp>
              <p:nvSpPr>
                <p:cNvPr id="129" name="右矢印 128"/>
                <p:cNvSpPr/>
                <p:nvPr/>
              </p:nvSpPr>
              <p:spPr>
                <a:xfrm>
                  <a:off x="2169844" y="5588994"/>
                  <a:ext cx="2538535" cy="230748"/>
                </a:xfrm>
                <a:prstGeom prs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cxnSp>
              <p:nvCxnSpPr>
                <p:cNvPr id="130" name="直線コネクタ 129"/>
                <p:cNvCxnSpPr/>
                <p:nvPr/>
              </p:nvCxnSpPr>
              <p:spPr>
                <a:xfrm>
                  <a:off x="626489" y="3337685"/>
                  <a:ext cx="1460117"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1" name="直線コネクタ 130"/>
                <p:cNvCxnSpPr/>
                <p:nvPr/>
              </p:nvCxnSpPr>
              <p:spPr>
                <a:xfrm flipV="1">
                  <a:off x="845748"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a:xfrm flipV="1">
                  <a:off x="2086719"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3" name="正方形/長方形 132"/>
                <p:cNvSpPr/>
                <p:nvPr/>
              </p:nvSpPr>
              <p:spPr>
                <a:xfrm>
                  <a:off x="2005767" y="3514067"/>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134" name="直線コネクタ 133"/>
                <p:cNvCxnSpPr/>
                <p:nvPr/>
              </p:nvCxnSpPr>
              <p:spPr>
                <a:xfrm flipV="1">
                  <a:off x="401699" y="3167712"/>
                  <a:ext cx="0" cy="1533859"/>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35" name="正方形/長方形 134"/>
                <p:cNvSpPr/>
                <p:nvPr/>
              </p:nvSpPr>
              <p:spPr>
                <a:xfrm>
                  <a:off x="4584457" y="3506075"/>
                  <a:ext cx="152892" cy="417736"/>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36" name="正方形/長方形 135"/>
                <p:cNvSpPr/>
                <p:nvPr/>
              </p:nvSpPr>
              <p:spPr>
                <a:xfrm>
                  <a:off x="4804600" y="3506075"/>
                  <a:ext cx="152892" cy="417736"/>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137" name="正方形/長方形 136"/>
                <p:cNvSpPr/>
                <p:nvPr/>
              </p:nvSpPr>
              <p:spPr>
                <a:xfrm>
                  <a:off x="5021109" y="3514066"/>
                  <a:ext cx="172714"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138" name="直線コネクタ 137"/>
                <p:cNvCxnSpPr/>
                <p:nvPr/>
              </p:nvCxnSpPr>
              <p:spPr>
                <a:xfrm>
                  <a:off x="4433935" y="4499644"/>
                  <a:ext cx="1957709" cy="6614"/>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a:xfrm>
                  <a:off x="4430575" y="3167712"/>
                  <a:ext cx="613548"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a:xfrm flipV="1">
                  <a:off x="5044123" y="3027081"/>
                  <a:ext cx="0" cy="306648"/>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a:xfrm flipH="1" flipV="1">
                  <a:off x="4660383" y="3337687"/>
                  <a:ext cx="331" cy="161516"/>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2" name="正方形/長方形 141"/>
                <p:cNvSpPr/>
                <p:nvPr/>
              </p:nvSpPr>
              <p:spPr>
                <a:xfrm>
                  <a:off x="5427380" y="3474875"/>
                  <a:ext cx="430920" cy="23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HGP創英角ｺﾞｼｯｸUB" panose="020B0900000000000000" pitchFamily="50" charset="-128"/>
                      <a:ea typeface="HGP創英角ｺﾞｼｯｸUB" panose="020B0900000000000000" pitchFamily="50" charset="-128"/>
                    </a:rPr>
                    <a:t>局</a:t>
                  </a:r>
                </a:p>
              </p:txBody>
            </p:sp>
            <p:sp>
              <p:nvSpPr>
                <p:cNvPr id="213" name="Rectangle 10"/>
                <p:cNvSpPr>
                  <a:spLocks noChangeArrowheads="1"/>
                </p:cNvSpPr>
                <p:nvPr/>
              </p:nvSpPr>
              <p:spPr bwMode="auto">
                <a:xfrm>
                  <a:off x="5243605" y="3658556"/>
                  <a:ext cx="805411" cy="246637"/>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a:t>
                  </a:r>
                  <a:endParaRPr lang="en-US" altLang="ja-JP" sz="1200" dirty="0" smtClean="0">
                    <a:solidFill>
                      <a:srgbClr val="000000"/>
                    </a:solidFill>
                    <a:ea typeface="ＭＳ Ｐゴシック" charset="-128"/>
                  </a:endParaRPr>
                </a:p>
              </p:txBody>
            </p:sp>
            <p:cxnSp>
              <p:nvCxnSpPr>
                <p:cNvPr id="214" name="直線コネクタ 213"/>
                <p:cNvCxnSpPr/>
                <p:nvPr/>
              </p:nvCxnSpPr>
              <p:spPr>
                <a:xfrm flipV="1">
                  <a:off x="5114099"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5" name="直線コネクタ 214"/>
                <p:cNvCxnSpPr/>
                <p:nvPr/>
              </p:nvCxnSpPr>
              <p:spPr>
                <a:xfrm>
                  <a:off x="4663272" y="3337685"/>
                  <a:ext cx="1460117" cy="0"/>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6" name="直線コネクタ 215"/>
                <p:cNvCxnSpPr/>
                <p:nvPr/>
              </p:nvCxnSpPr>
              <p:spPr>
                <a:xfrm flipV="1">
                  <a:off x="4882530"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17" name="直線コネクタ 216"/>
                <p:cNvCxnSpPr/>
                <p:nvPr/>
              </p:nvCxnSpPr>
              <p:spPr>
                <a:xfrm flipV="1">
                  <a:off x="6123501" y="3340062"/>
                  <a:ext cx="0" cy="16601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18" name="正方形/長方形 217"/>
                <p:cNvSpPr/>
                <p:nvPr/>
              </p:nvSpPr>
              <p:spPr>
                <a:xfrm>
                  <a:off x="6042549" y="3514067"/>
                  <a:ext cx="152892" cy="409744"/>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219" name="直線コネクタ 218"/>
                <p:cNvCxnSpPr/>
                <p:nvPr/>
              </p:nvCxnSpPr>
              <p:spPr>
                <a:xfrm flipV="1">
                  <a:off x="4438481" y="3167712"/>
                  <a:ext cx="0" cy="1331932"/>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0" name="テキスト ボックス 219"/>
                <p:cNvSpPr txBox="1"/>
                <p:nvPr/>
              </p:nvSpPr>
              <p:spPr>
                <a:xfrm>
                  <a:off x="4684148" y="2787066"/>
                  <a:ext cx="652510" cy="236403"/>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a:solidFill>
                        <a:schemeClr val="tx1"/>
                      </a:solidFill>
                      <a:latin typeface="+mn-ea"/>
                    </a:rPr>
                    <a:t>市長</a:t>
                  </a:r>
                </a:p>
              </p:txBody>
            </p:sp>
            <p:sp>
              <p:nvSpPr>
                <p:cNvPr id="221" name="正方形/長方形 220"/>
                <p:cNvSpPr/>
                <p:nvPr/>
              </p:nvSpPr>
              <p:spPr>
                <a:xfrm>
                  <a:off x="6233843" y="4697883"/>
                  <a:ext cx="303730" cy="438895"/>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222" name="直線コネクタ 221"/>
                <p:cNvCxnSpPr/>
                <p:nvPr/>
              </p:nvCxnSpPr>
              <p:spPr>
                <a:xfrm flipV="1">
                  <a:off x="4602230" y="4491647"/>
                  <a:ext cx="0" cy="22402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3" name="正方形/長方形 222"/>
                <p:cNvSpPr/>
                <p:nvPr/>
              </p:nvSpPr>
              <p:spPr>
                <a:xfrm>
                  <a:off x="4444429" y="4697883"/>
                  <a:ext cx="303730" cy="438895"/>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cxnSp>
              <p:nvCxnSpPr>
                <p:cNvPr id="224" name="直線コネクタ 223"/>
                <p:cNvCxnSpPr/>
                <p:nvPr/>
              </p:nvCxnSpPr>
              <p:spPr>
                <a:xfrm flipV="1">
                  <a:off x="4975775" y="4506258"/>
                  <a:ext cx="0" cy="224023"/>
                </a:xfrm>
                <a:prstGeom prst="line">
                  <a:avLst/>
                </a:prstGeom>
                <a:ln>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25" name="正方形/長方形 224"/>
                <p:cNvSpPr/>
                <p:nvPr/>
              </p:nvSpPr>
              <p:spPr>
                <a:xfrm>
                  <a:off x="4817973" y="4697622"/>
                  <a:ext cx="303730" cy="438895"/>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26" name="正方形/長方形 225"/>
                <p:cNvSpPr/>
                <p:nvPr/>
              </p:nvSpPr>
              <p:spPr>
                <a:xfrm>
                  <a:off x="725112" y="5593616"/>
                  <a:ext cx="1461618" cy="216253"/>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行政</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区の</a:t>
                  </a: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7" name="正方形/長方形 226"/>
                <p:cNvSpPr/>
                <p:nvPr/>
              </p:nvSpPr>
              <p:spPr>
                <a:xfrm>
                  <a:off x="2769541" y="4352599"/>
                  <a:ext cx="1243601" cy="676058"/>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lang="ja-JP" altLang="en-US" sz="1200" dirty="0" smtClean="0">
                      <a:solidFill>
                        <a:schemeClr val="tx1"/>
                      </a:solidFill>
                      <a:latin typeface="メイリオ" pitchFamily="50" charset="-128"/>
                      <a:ea typeface="メイリオ" pitchFamily="50" charset="-128"/>
                      <a:cs typeface="メイリオ" pitchFamily="50" charset="-128"/>
                    </a:rPr>
                    <a:t>住民</a:t>
                  </a:r>
                  <a:r>
                    <a:rPr kumimoji="1" lang="ja-JP" altLang="en-US" sz="1200" dirty="0" smtClean="0">
                      <a:solidFill>
                        <a:schemeClr val="tx1"/>
                      </a:solidFill>
                      <a:latin typeface="メイリオ" pitchFamily="50" charset="-128"/>
                      <a:ea typeface="メイリオ" pitchFamily="50" charset="-128"/>
                      <a:cs typeface="メイリオ" pitchFamily="50" charset="-128"/>
                    </a:rPr>
                    <a:t>に身近な</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a:p>
                  <a:r>
                    <a:rPr kumimoji="1" lang="ja-JP" altLang="en-US" sz="1200" dirty="0" smtClean="0">
                      <a:solidFill>
                        <a:schemeClr val="tx1"/>
                      </a:solidFill>
                      <a:latin typeface="メイリオ" pitchFamily="50" charset="-128"/>
                      <a:ea typeface="メイリオ" pitchFamily="50" charset="-128"/>
                      <a:cs typeface="メイリオ" pitchFamily="50" charset="-128"/>
                    </a:rPr>
                    <a:t>行政</a:t>
                  </a:r>
                  <a:r>
                    <a:rPr lang="ja-JP" altLang="en-US" sz="1200" dirty="0" smtClean="0">
                      <a:solidFill>
                        <a:schemeClr val="tx1"/>
                      </a:solidFill>
                      <a:latin typeface="メイリオ" pitchFamily="50" charset="-128"/>
                      <a:ea typeface="メイリオ" pitchFamily="50" charset="-128"/>
                      <a:cs typeface="メイリオ" pitchFamily="50" charset="-128"/>
                    </a:rPr>
                    <a:t>サービスを</a:t>
                  </a:r>
                  <a:r>
                    <a:rPr kumimoji="1" lang="ja-JP" altLang="en-US" sz="1200" dirty="0" smtClean="0">
                      <a:solidFill>
                        <a:schemeClr val="tx1"/>
                      </a:solidFill>
                      <a:latin typeface="メイリオ" pitchFamily="50" charset="-128"/>
                      <a:ea typeface="メイリオ" pitchFamily="50" charset="-128"/>
                      <a:cs typeface="メイリオ" pitchFamily="50" charset="-128"/>
                    </a:rPr>
                    <a:t>局から総合区</a:t>
                  </a:r>
                  <a:r>
                    <a:rPr lang="ja-JP" altLang="en-US" sz="1200" dirty="0" smtClean="0">
                      <a:solidFill>
                        <a:schemeClr val="tx1"/>
                      </a:solidFill>
                      <a:latin typeface="メイリオ" pitchFamily="50" charset="-128"/>
                      <a:ea typeface="メイリオ" pitchFamily="50" charset="-128"/>
                      <a:cs typeface="メイリオ" pitchFamily="50" charset="-128"/>
                    </a:rPr>
                    <a:t>へ移管</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p:txBody>
            </p:sp>
            <p:sp>
              <p:nvSpPr>
                <p:cNvPr id="228" name="正方形/長方形 227"/>
                <p:cNvSpPr/>
                <p:nvPr/>
              </p:nvSpPr>
              <p:spPr>
                <a:xfrm>
                  <a:off x="2784925" y="5220274"/>
                  <a:ext cx="1293873" cy="409516"/>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kumimoji="1" lang="ja-JP" altLang="en-US" sz="1200" dirty="0" smtClean="0">
                      <a:solidFill>
                        <a:schemeClr val="tx1"/>
                      </a:solidFill>
                      <a:latin typeface="メイリオ" pitchFamily="50" charset="-128"/>
                      <a:ea typeface="メイリオ" pitchFamily="50" charset="-128"/>
                      <a:cs typeface="メイリオ" pitchFamily="50" charset="-128"/>
                    </a:rPr>
                    <a:t>行政区の事務は</a:t>
                  </a:r>
                  <a:r>
                    <a:rPr lang="ja-JP" altLang="en-US" sz="1200" dirty="0" smtClean="0">
                      <a:solidFill>
                        <a:schemeClr val="tx1"/>
                      </a:solidFill>
                      <a:latin typeface="メイリオ" pitchFamily="50" charset="-128"/>
                      <a:ea typeface="メイリオ" pitchFamily="50" charset="-128"/>
                      <a:cs typeface="メイリオ" pitchFamily="50" charset="-128"/>
                    </a:rPr>
                    <a:t>総合区で実施</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p:txBody>
            </p:sp>
            <p:sp>
              <p:nvSpPr>
                <p:cNvPr id="229" name="正方形/長方形 228"/>
                <p:cNvSpPr/>
                <p:nvPr/>
              </p:nvSpPr>
              <p:spPr>
                <a:xfrm>
                  <a:off x="725112" y="3974174"/>
                  <a:ext cx="1461618" cy="56901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局の事務</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81" name="角丸四角形 80"/>
              <p:cNvSpPr/>
              <p:nvPr/>
            </p:nvSpPr>
            <p:spPr>
              <a:xfrm>
                <a:off x="7097328" y="2458139"/>
                <a:ext cx="1785310" cy="3462514"/>
              </a:xfrm>
              <a:prstGeom prst="roundRect">
                <a:avLst>
                  <a:gd name="adj" fmla="val 1328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82" name="正方形/長方形 81"/>
              <p:cNvSpPr/>
              <p:nvPr/>
            </p:nvSpPr>
            <p:spPr>
              <a:xfrm>
                <a:off x="7384652" y="2400014"/>
                <a:ext cx="1228196" cy="44011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HGP創英角ｺﾞｼｯｸUB" panose="020B0900000000000000" pitchFamily="50" charset="-128"/>
                    <a:ea typeface="HGP創英角ｺﾞｼｯｸUB" panose="020B0900000000000000" pitchFamily="50" charset="-128"/>
                  </a:rPr>
                  <a:t>大阪府</a:t>
                </a:r>
                <a:endParaRPr kumimoji="1" lang="ja-JP" altLang="en-US" sz="16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83" name="正方形/長方形 82"/>
              <p:cNvSpPr/>
              <p:nvPr/>
            </p:nvSpPr>
            <p:spPr>
              <a:xfrm>
                <a:off x="7345473" y="3680606"/>
                <a:ext cx="1306072" cy="2108706"/>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府の事務</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4" name="テキスト ボックス 83"/>
              <p:cNvSpPr txBox="1"/>
              <p:nvPr/>
            </p:nvSpPr>
            <p:spPr>
              <a:xfrm>
                <a:off x="7345473" y="2884892"/>
                <a:ext cx="581523" cy="231986"/>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a:solidFill>
                      <a:schemeClr val="tx1"/>
                    </a:solidFill>
                    <a:latin typeface="+mn-ea"/>
                  </a:rPr>
                  <a:t>知事</a:t>
                </a:r>
              </a:p>
            </p:txBody>
          </p:sp>
          <p:sp>
            <p:nvSpPr>
              <p:cNvPr id="85" name="テキスト ボックス 84"/>
              <p:cNvSpPr txBox="1"/>
              <p:nvPr/>
            </p:nvSpPr>
            <p:spPr>
              <a:xfrm>
                <a:off x="8017618" y="2885277"/>
                <a:ext cx="718836" cy="231986"/>
              </a:xfrm>
              <a:prstGeom prst="rect">
                <a:avLst/>
              </a:prstGeom>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ja-JP" altLang="en-US" sz="1400" b="1" dirty="0" smtClean="0">
                    <a:solidFill>
                      <a:schemeClr val="tx1"/>
                    </a:solidFill>
                    <a:latin typeface="+mn-ea"/>
                  </a:rPr>
                  <a:t>府議会</a:t>
                </a:r>
                <a:endParaRPr lang="ja-JP" altLang="en-US" sz="1400" b="1" dirty="0">
                  <a:solidFill>
                    <a:schemeClr val="tx1"/>
                  </a:solidFill>
                  <a:latin typeface="+mn-ea"/>
                </a:endParaRPr>
              </a:p>
            </p:txBody>
          </p:sp>
          <p:sp>
            <p:nvSpPr>
              <p:cNvPr id="86" name="左右矢印 85"/>
              <p:cNvSpPr/>
              <p:nvPr/>
            </p:nvSpPr>
            <p:spPr>
              <a:xfrm>
                <a:off x="5954980" y="4071246"/>
                <a:ext cx="1152190" cy="382894"/>
              </a:xfrm>
              <a:prstGeom prst="leftRightArrow">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p>
            </p:txBody>
          </p:sp>
          <p:sp>
            <p:nvSpPr>
              <p:cNvPr id="88" name="正方形/長方形 87"/>
              <p:cNvSpPr/>
              <p:nvPr/>
            </p:nvSpPr>
            <p:spPr>
              <a:xfrm>
                <a:off x="6181466" y="3472037"/>
                <a:ext cx="1019669" cy="638060"/>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kumimoji="1" lang="ja-JP" altLang="en-US" sz="1200" dirty="0" smtClean="0">
                    <a:solidFill>
                      <a:schemeClr val="tx1"/>
                    </a:solidFill>
                    <a:latin typeface="メイリオ" pitchFamily="50" charset="-128"/>
                    <a:ea typeface="メイリオ" pitchFamily="50" charset="-128"/>
                    <a:cs typeface="メイリオ" pitchFamily="50" charset="-128"/>
                  </a:rPr>
                  <a:t>都市インフラの充実などの都市機能の協議・調整</a:t>
                </a:r>
                <a:endParaRPr kumimoji="1" lang="en-US" altLang="ja-JP" sz="1200" dirty="0" smtClean="0">
                  <a:solidFill>
                    <a:schemeClr val="tx1"/>
                  </a:solidFill>
                  <a:latin typeface="メイリオ" pitchFamily="50" charset="-128"/>
                  <a:ea typeface="メイリオ" pitchFamily="50" charset="-128"/>
                  <a:cs typeface="メイリオ" pitchFamily="50" charset="-128"/>
                </a:endParaRPr>
              </a:p>
            </p:txBody>
          </p:sp>
        </p:grpSp>
        <p:sp>
          <p:nvSpPr>
            <p:cNvPr id="233" name="正方形/長方形 232"/>
            <p:cNvSpPr/>
            <p:nvPr/>
          </p:nvSpPr>
          <p:spPr>
            <a:xfrm>
              <a:off x="5548437" y="4902113"/>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4" name="正方形/長方形 233"/>
            <p:cNvSpPr/>
            <p:nvPr/>
          </p:nvSpPr>
          <p:spPr>
            <a:xfrm>
              <a:off x="4474712" y="4902114"/>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5" name="正方形/長方形 234"/>
            <p:cNvSpPr/>
            <p:nvPr/>
          </p:nvSpPr>
          <p:spPr>
            <a:xfrm>
              <a:off x="4206149" y="4902115"/>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6" name="正方形/長方形 235"/>
            <p:cNvSpPr/>
            <p:nvPr/>
          </p:nvSpPr>
          <p:spPr>
            <a:xfrm>
              <a:off x="3967849" y="4902116"/>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7" name="正方形/長方形 236"/>
            <p:cNvSpPr/>
            <p:nvPr/>
          </p:nvSpPr>
          <p:spPr>
            <a:xfrm>
              <a:off x="5803289" y="4905032"/>
              <a:ext cx="182805" cy="312911"/>
            </a:xfrm>
            <a:prstGeom prst="rect">
              <a:avLst/>
            </a:prstGeom>
            <a:ln w="12700"/>
          </p:spPr>
          <p:style>
            <a:lnRef idx="2">
              <a:schemeClr val="accent1"/>
            </a:lnRef>
            <a:fillRef idx="1">
              <a:schemeClr val="lt1"/>
            </a:fillRef>
            <a:effectRef idx="0">
              <a:schemeClr val="accent1"/>
            </a:effectRef>
            <a:fontRef idx="minor">
              <a:schemeClr val="dk1"/>
            </a:fontRef>
          </p:style>
          <p:txBody>
            <a:bodyPr vert="wordArtVertRtl" rtlCol="0" anchor="ctr"/>
            <a:lstStyle/>
            <a:p>
              <a:pPr algn="ctr"/>
              <a:endParaRPr kumimoji="1" lang="ja-JP" altLang="en-US" sz="1200" b="1" dirty="0">
                <a:solidFill>
                  <a:schemeClr val="tx1"/>
                </a:solidFill>
                <a:latin typeface="ＭＳ Ｐゴシック" panose="020B0600070205080204" pitchFamily="50" charset="-128"/>
                <a:ea typeface="ＭＳ Ｐゴシック" panose="020B0600070205080204" pitchFamily="50" charset="-128"/>
              </a:endParaRPr>
            </a:p>
          </p:txBody>
        </p:sp>
        <p:sp>
          <p:nvSpPr>
            <p:cNvPr id="238" name="Rectangle 10"/>
            <p:cNvSpPr>
              <a:spLocks noChangeArrowheads="1"/>
            </p:cNvSpPr>
            <p:nvPr/>
          </p:nvSpPr>
          <p:spPr bwMode="auto">
            <a:xfrm>
              <a:off x="4727542" y="5070455"/>
              <a:ext cx="632267" cy="229198"/>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200" dirty="0" smtClean="0">
                  <a:solidFill>
                    <a:srgbClr val="000000"/>
                  </a:solidFill>
                  <a:ea typeface="ＭＳ Ｐゴシック" charset="-128"/>
                </a:rPr>
                <a:t>・ </a:t>
              </a:r>
              <a:r>
                <a:rPr lang="ja-JP" altLang="en-US" sz="1200" dirty="0">
                  <a:solidFill>
                    <a:srgbClr val="000000"/>
                  </a:solidFill>
                  <a:ea typeface="ＭＳ Ｐゴシック" charset="-128"/>
                </a:rPr>
                <a:t>・ </a:t>
              </a:r>
              <a:r>
                <a:rPr lang="ja-JP" altLang="en-US" sz="1200" dirty="0" smtClean="0">
                  <a:solidFill>
                    <a:srgbClr val="000000"/>
                  </a:solidFill>
                  <a:ea typeface="ＭＳ Ｐゴシック" charset="-128"/>
                </a:rPr>
                <a:t>・ ・ </a:t>
              </a:r>
              <a:endParaRPr lang="en-US" altLang="ja-JP" sz="1200" dirty="0" smtClean="0">
                <a:solidFill>
                  <a:srgbClr val="000000"/>
                </a:solidFill>
                <a:ea typeface="ＭＳ Ｐゴシック" charset="-128"/>
              </a:endParaRPr>
            </a:p>
          </p:txBody>
        </p:sp>
        <p:cxnSp>
          <p:nvCxnSpPr>
            <p:cNvPr id="8" name="直線コネクタ 7"/>
            <p:cNvCxnSpPr>
              <a:stCxn id="236" idx="0"/>
              <a:endCxn id="223" idx="2"/>
            </p:cNvCxnSpPr>
            <p:nvPr/>
          </p:nvCxnSpPr>
          <p:spPr>
            <a:xfrm flipV="1">
              <a:off x="4059252" y="4718398"/>
              <a:ext cx="157661" cy="1837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a:stCxn id="235" idx="0"/>
              <a:endCxn id="223" idx="2"/>
            </p:cNvCxnSpPr>
            <p:nvPr/>
          </p:nvCxnSpPr>
          <p:spPr>
            <a:xfrm flipH="1" flipV="1">
              <a:off x="4216913" y="4718398"/>
              <a:ext cx="80639" cy="1837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234" idx="0"/>
              <a:endCxn id="225" idx="2"/>
            </p:cNvCxnSpPr>
            <p:nvPr/>
          </p:nvCxnSpPr>
          <p:spPr>
            <a:xfrm flipH="1" flipV="1">
              <a:off x="4556591" y="4718058"/>
              <a:ext cx="9524" cy="1840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233" idx="0"/>
            </p:cNvCxnSpPr>
            <p:nvPr/>
          </p:nvCxnSpPr>
          <p:spPr>
            <a:xfrm flipV="1">
              <a:off x="5639840" y="4723277"/>
              <a:ext cx="238537" cy="17883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237" idx="0"/>
            </p:cNvCxnSpPr>
            <p:nvPr/>
          </p:nvCxnSpPr>
          <p:spPr>
            <a:xfrm flipH="1" flipV="1">
              <a:off x="5889294" y="4723277"/>
              <a:ext cx="5398" cy="181755"/>
            </a:xfrm>
            <a:prstGeom prst="line">
              <a:avLst/>
            </a:prstGeom>
          </p:spPr>
          <p:style>
            <a:lnRef idx="1">
              <a:schemeClr val="accent1"/>
            </a:lnRef>
            <a:fillRef idx="0">
              <a:schemeClr val="accent1"/>
            </a:fillRef>
            <a:effectRef idx="0">
              <a:schemeClr val="accent1"/>
            </a:effectRef>
            <a:fontRef idx="minor">
              <a:schemeClr val="tx1"/>
            </a:fontRef>
          </p:style>
        </p:cxnSp>
        <p:sp>
          <p:nvSpPr>
            <p:cNvPr id="241" name="大かっこ 240"/>
            <p:cNvSpPr/>
            <p:nvPr/>
          </p:nvSpPr>
          <p:spPr>
            <a:xfrm>
              <a:off x="4719465" y="4863477"/>
              <a:ext cx="749105" cy="23508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grpSp>
      <p:sp>
        <p:nvSpPr>
          <p:cNvPr id="126" name="Rectangle 10"/>
          <p:cNvSpPr>
            <a:spLocks noChangeArrowheads="1"/>
          </p:cNvSpPr>
          <p:nvPr/>
        </p:nvSpPr>
        <p:spPr bwMode="auto">
          <a:xfrm>
            <a:off x="4879307" y="4758592"/>
            <a:ext cx="632267" cy="321101"/>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100" dirty="0" smtClean="0">
                <a:solidFill>
                  <a:srgbClr val="000000"/>
                </a:solidFill>
                <a:ea typeface="ＭＳ Ｐゴシック" charset="-128"/>
              </a:rPr>
              <a:t>・ </a:t>
            </a:r>
            <a:r>
              <a:rPr lang="ja-JP" altLang="en-US" sz="1100" dirty="0">
                <a:solidFill>
                  <a:srgbClr val="000000"/>
                </a:solidFill>
                <a:ea typeface="ＭＳ Ｐゴシック" charset="-128"/>
              </a:rPr>
              <a:t>・ </a:t>
            </a:r>
            <a:r>
              <a:rPr lang="ja-JP" altLang="en-US" sz="1100" dirty="0" smtClean="0">
                <a:solidFill>
                  <a:srgbClr val="000000"/>
                </a:solidFill>
                <a:ea typeface="ＭＳ Ｐゴシック" charset="-128"/>
              </a:rPr>
              <a:t>・</a:t>
            </a:r>
            <a:endParaRPr lang="en-US" altLang="ja-JP" sz="1100" dirty="0" smtClean="0">
              <a:solidFill>
                <a:srgbClr val="000000"/>
              </a:solidFill>
              <a:ea typeface="ＭＳ Ｐゴシック" charset="-128"/>
            </a:endParaRPr>
          </a:p>
        </p:txBody>
      </p:sp>
      <p:sp>
        <p:nvSpPr>
          <p:cNvPr id="143" name="正方形/長方形 142"/>
          <p:cNvSpPr/>
          <p:nvPr/>
        </p:nvSpPr>
        <p:spPr>
          <a:xfrm>
            <a:off x="6466284" y="3904103"/>
            <a:ext cx="504056" cy="2555244"/>
          </a:xfrm>
          <a:prstGeom prst="rect">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vert="eaVert" tIns="180000" bIns="180000" rtlCol="0" anchor="ctr"/>
          <a:lstStyle/>
          <a:p>
            <a:r>
              <a:rPr kumimoji="1" lang="ja-JP" altLang="en-US" sz="1200" b="1" dirty="0" smtClean="0">
                <a:solidFill>
                  <a:schemeClr val="tx1"/>
                </a:solidFill>
                <a:latin typeface="メイリオ" pitchFamily="50" charset="-128"/>
                <a:ea typeface="メイリオ" pitchFamily="50" charset="-128"/>
                <a:cs typeface="メイリオ" pitchFamily="50" charset="-128"/>
              </a:rPr>
              <a:t>副首都推進本部会議</a:t>
            </a:r>
            <a:endParaRPr kumimoji="1" lang="en-US" altLang="ja-JP" sz="1200" b="1" dirty="0" smtClean="0">
              <a:solidFill>
                <a:schemeClr val="tx1"/>
              </a:solidFill>
              <a:latin typeface="メイリオ" pitchFamily="50" charset="-128"/>
              <a:ea typeface="メイリオ" pitchFamily="50" charset="-128"/>
              <a:cs typeface="メイリオ" pitchFamily="50" charset="-128"/>
            </a:endParaRPr>
          </a:p>
          <a:p>
            <a:r>
              <a:rPr lang="en-US" altLang="ja-JP" sz="1200" b="1" dirty="0">
                <a:solidFill>
                  <a:schemeClr val="tx1"/>
                </a:solidFill>
                <a:latin typeface="メイリオ" pitchFamily="50" charset="-128"/>
                <a:ea typeface="メイリオ" pitchFamily="50" charset="-128"/>
                <a:cs typeface="メイリオ" pitchFamily="50" charset="-128"/>
              </a:rPr>
              <a:t>(</a:t>
            </a:r>
            <a:r>
              <a:rPr kumimoji="1" lang="ja-JP" altLang="en-US" sz="1200" b="1" dirty="0" smtClean="0">
                <a:solidFill>
                  <a:schemeClr val="tx1"/>
                </a:solidFill>
                <a:latin typeface="メイリオ" pitchFamily="50" charset="-128"/>
                <a:ea typeface="メイリオ" pitchFamily="50" charset="-128"/>
                <a:cs typeface="メイリオ" pitchFamily="50" charset="-128"/>
              </a:rPr>
              <a:t>指定都市都道府県調整会議</a:t>
            </a:r>
            <a:r>
              <a:rPr kumimoji="1" lang="en-US" altLang="ja-JP" sz="1300" b="1" dirty="0" smtClean="0">
                <a:solidFill>
                  <a:schemeClr val="tx1"/>
                </a:solidFill>
                <a:latin typeface="メイリオ" pitchFamily="50" charset="-128"/>
                <a:ea typeface="メイリオ" pitchFamily="50" charset="-128"/>
                <a:cs typeface="メイリオ" pitchFamily="50" charset="-128"/>
              </a:rPr>
              <a:t>)</a:t>
            </a:r>
          </a:p>
        </p:txBody>
      </p:sp>
      <p:sp>
        <p:nvSpPr>
          <p:cNvPr id="148" name="正方形/長方形 147"/>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大阪市における総合区制度</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6"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１０</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 xmlns:p14="http://schemas.microsoft.com/office/powerpoint/2010/main" val="33473564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4507" y="-450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５　各論におけるポイント</a:t>
            </a:r>
            <a:endParaRPr lang="ja-JP" altLang="en-US" sz="2000" b="1" dirty="0">
              <a:solidFill>
                <a:schemeClr val="tx1"/>
              </a:solidFill>
              <a:latin typeface="Meiryo UI" pitchFamily="50" charset="-128"/>
              <a:ea typeface="Meiryo UI" pitchFamily="50" charset="-128"/>
              <a:cs typeface="Meiryo UI" pitchFamily="50" charset="-128"/>
            </a:endParaRPr>
          </a:p>
        </p:txBody>
      </p:sp>
      <p:grpSp>
        <p:nvGrpSpPr>
          <p:cNvPr id="2" name="グループ化 3"/>
          <p:cNvGrpSpPr/>
          <p:nvPr/>
        </p:nvGrpSpPr>
        <p:grpSpPr>
          <a:xfrm>
            <a:off x="109182" y="547911"/>
            <a:ext cx="8847363" cy="6112570"/>
            <a:chOff x="109182" y="628796"/>
            <a:chExt cx="8847363" cy="3060030"/>
          </a:xfrm>
        </p:grpSpPr>
        <p:sp>
          <p:nvSpPr>
            <p:cNvPr id="38" name="角丸四角形 37"/>
            <p:cNvSpPr/>
            <p:nvPr/>
          </p:nvSpPr>
          <p:spPr>
            <a:xfrm>
              <a:off x="109182" y="628796"/>
              <a:ext cx="1353930" cy="3060030"/>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Meiryo UI" pitchFamily="50" charset="-128"/>
                  <a:ea typeface="Meiryo UI" pitchFamily="50" charset="-128"/>
                  <a:cs typeface="Meiryo UI" pitchFamily="50" charset="-128"/>
                </a:rPr>
                <a:t>区割り</a:t>
              </a:r>
              <a:endParaRPr lang="en-US" altLang="ja-JP" sz="1400" b="1" dirty="0" smtClean="0">
                <a:solidFill>
                  <a:schemeClr val="tx1"/>
                </a:solidFill>
                <a:latin typeface="Meiryo UI" pitchFamily="50" charset="-128"/>
                <a:ea typeface="Meiryo UI" pitchFamily="50" charset="-128"/>
                <a:cs typeface="Meiryo UI" pitchFamily="50" charset="-128"/>
              </a:endParaRPr>
            </a:p>
            <a:p>
              <a:r>
                <a:rPr kumimoji="1" lang="ja-JP" altLang="en-US" sz="1400" b="1" dirty="0" smtClean="0">
                  <a:solidFill>
                    <a:schemeClr val="tx1"/>
                  </a:solidFill>
                  <a:latin typeface="Meiryo UI" pitchFamily="50" charset="-128"/>
                  <a:ea typeface="Meiryo UI" pitchFamily="50" charset="-128"/>
                  <a:cs typeface="Meiryo UI" pitchFamily="50" charset="-128"/>
                </a:rPr>
                <a:t>区</a:t>
              </a:r>
              <a:r>
                <a:rPr lang="ja-JP" altLang="en-US" sz="1400" b="1" dirty="0" smtClean="0">
                  <a:solidFill>
                    <a:schemeClr val="tx1"/>
                  </a:solidFill>
                  <a:latin typeface="Meiryo UI" pitchFamily="50" charset="-128"/>
                  <a:ea typeface="Meiryo UI" pitchFamily="50" charset="-128"/>
                  <a:cs typeface="Meiryo UI" pitchFamily="50" charset="-128"/>
                </a:rPr>
                <a:t>の</a:t>
              </a:r>
              <a:r>
                <a:rPr kumimoji="1" lang="ja-JP" altLang="en-US" sz="1400" b="1" dirty="0" smtClean="0">
                  <a:solidFill>
                    <a:schemeClr val="tx1"/>
                  </a:solidFill>
                  <a:latin typeface="Meiryo UI" pitchFamily="50" charset="-128"/>
                  <a:ea typeface="Meiryo UI" pitchFamily="50" charset="-128"/>
                  <a:cs typeface="Meiryo UI" pitchFamily="50" charset="-128"/>
                </a:rPr>
                <a:t>名称</a:t>
              </a:r>
              <a:endParaRPr kumimoji="1" lang="en-US" altLang="ja-JP" sz="1400" b="1" dirty="0" smtClean="0">
                <a:solidFill>
                  <a:schemeClr val="tx1"/>
                </a:solidFill>
                <a:latin typeface="Meiryo UI" pitchFamily="50" charset="-128"/>
                <a:ea typeface="Meiryo UI" pitchFamily="50" charset="-128"/>
                <a:cs typeface="Meiryo UI" pitchFamily="50" charset="-128"/>
              </a:endParaRPr>
            </a:p>
            <a:p>
              <a:r>
                <a:rPr lang="ja-JP" altLang="en-US" sz="1400" b="1" dirty="0" smtClean="0">
                  <a:solidFill>
                    <a:schemeClr val="tx1"/>
                  </a:solidFill>
                  <a:latin typeface="Meiryo UI" pitchFamily="50" charset="-128"/>
                  <a:ea typeface="Meiryo UI" pitchFamily="50" charset="-128"/>
                  <a:cs typeface="Meiryo UI" pitchFamily="50" charset="-128"/>
                </a:rPr>
                <a:t>総合区役所の</a:t>
              </a:r>
              <a:r>
                <a:rPr lang="ja-JP" altLang="en-US" sz="1400" b="1" dirty="0">
                  <a:solidFill>
                    <a:schemeClr val="tx1"/>
                  </a:solidFill>
                  <a:latin typeface="Meiryo UI" pitchFamily="50" charset="-128"/>
                  <a:ea typeface="Meiryo UI" pitchFamily="50" charset="-128"/>
                  <a:cs typeface="Meiryo UI" pitchFamily="50" charset="-128"/>
                </a:rPr>
                <a:t>位置</a:t>
              </a:r>
              <a:endParaRPr kumimoji="1"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39" name="角丸四角形 38"/>
            <p:cNvSpPr/>
            <p:nvPr/>
          </p:nvSpPr>
          <p:spPr>
            <a:xfrm>
              <a:off x="1468545" y="628796"/>
              <a:ext cx="7488000" cy="3060030"/>
            </a:xfrm>
            <a:prstGeom prst="roundRect">
              <a:avLst>
                <a:gd name="adj" fmla="val 269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41" name="正方形/長方形 40"/>
            <p:cNvSpPr/>
            <p:nvPr/>
          </p:nvSpPr>
          <p:spPr>
            <a:xfrm>
              <a:off x="1474944" y="963945"/>
              <a:ext cx="7481601" cy="1227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500" b="1" dirty="0" smtClean="0">
                  <a:solidFill>
                    <a:schemeClr val="tx1"/>
                  </a:solidFill>
                  <a:latin typeface="Meiryo UI" pitchFamily="50" charset="-128"/>
                  <a:ea typeface="Meiryo UI" pitchFamily="50" charset="-128"/>
                  <a:cs typeface="Meiryo UI" pitchFamily="50" charset="-128"/>
                </a:rPr>
                <a:t>区割り</a:t>
              </a:r>
              <a:endParaRPr lang="en-US" altLang="ja-JP" sz="1500" b="1" dirty="0" smtClean="0">
                <a:solidFill>
                  <a:schemeClr val="tx1"/>
                </a:solidFill>
                <a:latin typeface="Meiryo UI" pitchFamily="50" charset="-128"/>
                <a:ea typeface="Meiryo UI" pitchFamily="50" charset="-128"/>
                <a:cs typeface="Meiryo UI" pitchFamily="50" charset="-128"/>
              </a:endParaRPr>
            </a:p>
            <a:p>
              <a:r>
                <a:rPr lang="ja-JP" altLang="en-US" sz="1300" b="1" dirty="0" smtClean="0">
                  <a:solidFill>
                    <a:schemeClr val="tx1"/>
                  </a:solidFill>
                  <a:latin typeface="Meiryo UI" pitchFamily="50" charset="-128"/>
                  <a:ea typeface="Meiryo UI" pitchFamily="50" charset="-128"/>
                  <a:cs typeface="Meiryo UI" pitchFamily="50" charset="-128"/>
                </a:rPr>
                <a:t>　○</a:t>
              </a:r>
              <a:r>
                <a:rPr kumimoji="1" lang="ja-JP" altLang="en-US" sz="1300" dirty="0" smtClean="0">
                  <a:solidFill>
                    <a:schemeClr val="tx1"/>
                  </a:solidFill>
                  <a:latin typeface="Meiryo UI" pitchFamily="50" charset="-128"/>
                  <a:ea typeface="Meiryo UI" pitchFamily="50" charset="-128"/>
                  <a:cs typeface="Meiryo UI" pitchFamily="50" charset="-128"/>
                </a:rPr>
                <a:t>将来推計</a:t>
              </a:r>
              <a:r>
                <a:rPr kumimoji="1" lang="en-US" altLang="ja-JP" sz="1300" dirty="0" smtClean="0">
                  <a:solidFill>
                    <a:schemeClr val="tx1"/>
                  </a:solidFill>
                  <a:latin typeface="Meiryo UI" pitchFamily="50" charset="-128"/>
                  <a:ea typeface="Meiryo UI" pitchFamily="50" charset="-128"/>
                  <a:cs typeface="Meiryo UI" pitchFamily="50" charset="-128"/>
                </a:rPr>
                <a:t>(H47)</a:t>
              </a:r>
              <a:r>
                <a:rPr kumimoji="1" lang="ja-JP" altLang="en-US" sz="1300" dirty="0" smtClean="0">
                  <a:solidFill>
                    <a:schemeClr val="tx1"/>
                  </a:solidFill>
                  <a:latin typeface="Meiryo UI" pitchFamily="50" charset="-128"/>
                  <a:ea typeface="Meiryo UI" pitchFamily="50" charset="-128"/>
                  <a:cs typeface="Meiryo UI" pitchFamily="50" charset="-128"/>
                </a:rPr>
                <a:t>人口規模は</a:t>
              </a:r>
              <a:r>
                <a:rPr kumimoji="1" lang="en-US" altLang="ja-JP" sz="1300" dirty="0" smtClean="0">
                  <a:solidFill>
                    <a:schemeClr val="tx1"/>
                  </a:solidFill>
                  <a:latin typeface="Meiryo UI" pitchFamily="50" charset="-128"/>
                  <a:ea typeface="Meiryo UI" pitchFamily="50" charset="-128"/>
                  <a:cs typeface="Meiryo UI" pitchFamily="50" charset="-128"/>
                </a:rPr>
                <a:t>30</a:t>
              </a:r>
              <a:r>
                <a:rPr kumimoji="1" lang="ja-JP" altLang="en-US" sz="1300" dirty="0" smtClean="0">
                  <a:solidFill>
                    <a:schemeClr val="tx1"/>
                  </a:solidFill>
                  <a:latin typeface="Meiryo UI" pitchFamily="50" charset="-128"/>
                  <a:ea typeface="Meiryo UI" pitchFamily="50" charset="-128"/>
                  <a:cs typeface="Meiryo UI" pitchFamily="50" charset="-128"/>
                </a:rPr>
                <a:t>万人程度</a:t>
              </a:r>
              <a:r>
                <a:rPr lang="ja-JP" altLang="en-US" sz="1300" dirty="0" smtClean="0">
                  <a:solidFill>
                    <a:schemeClr val="tx1"/>
                  </a:solidFill>
                  <a:latin typeface="Meiryo UI" pitchFamily="50" charset="-128"/>
                  <a:ea typeface="Meiryo UI" pitchFamily="50" charset="-128"/>
                  <a:cs typeface="Meiryo UI" pitchFamily="50" charset="-128"/>
                </a:rPr>
                <a:t>　　</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○地域</a:t>
              </a:r>
              <a:r>
                <a:rPr lang="ja-JP" altLang="en-US" sz="1300" dirty="0">
                  <a:solidFill>
                    <a:schemeClr val="tx1"/>
                  </a:solidFill>
                  <a:latin typeface="Meiryo UI" pitchFamily="50" charset="-128"/>
                  <a:ea typeface="Meiryo UI" pitchFamily="50" charset="-128"/>
                  <a:cs typeface="Meiryo UI" pitchFamily="50" charset="-128"/>
                </a:rPr>
                <a:t>コミュニティ、歴史的</a:t>
              </a:r>
              <a:r>
                <a:rPr lang="ja-JP" altLang="en-US" sz="1300" dirty="0" smtClean="0">
                  <a:solidFill>
                    <a:schemeClr val="tx1"/>
                  </a:solidFill>
                  <a:latin typeface="Meiryo UI" pitchFamily="50" charset="-128"/>
                  <a:ea typeface="Meiryo UI" pitchFamily="50" charset="-128"/>
                  <a:cs typeface="Meiryo UI" pitchFamily="50" charset="-128"/>
                </a:rPr>
                <a:t>経緯、鉄道網、商業集積、防災面を考慮</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○既存の事業所の有効活用</a:t>
              </a:r>
              <a:endParaRPr kumimoji="1" lang="en-US" altLang="ja-JP" sz="1300" dirty="0" smtClean="0">
                <a:solidFill>
                  <a:schemeClr val="tx1"/>
                </a:solidFill>
                <a:latin typeface="Meiryo UI" pitchFamily="50" charset="-128"/>
                <a:ea typeface="Meiryo UI" pitchFamily="50" charset="-128"/>
                <a:cs typeface="Meiryo UI" pitchFamily="50" charset="-128"/>
              </a:endParaRPr>
            </a:p>
            <a:p>
              <a:pPr>
                <a:lnSpc>
                  <a:spcPts val="1000"/>
                </a:lnSpc>
              </a:pPr>
              <a:endParaRPr kumimoji="1" lang="en-US" altLang="ja-JP" sz="1400" dirty="0" smtClean="0">
                <a:solidFill>
                  <a:schemeClr val="tx1"/>
                </a:solidFill>
                <a:latin typeface="Meiryo UI" pitchFamily="50" charset="-128"/>
                <a:ea typeface="Meiryo UI" pitchFamily="50" charset="-128"/>
                <a:cs typeface="Meiryo UI" pitchFamily="50" charset="-128"/>
              </a:endParaRPr>
            </a:p>
            <a:p>
              <a:r>
                <a:rPr kumimoji="1" lang="ja-JP" altLang="en-US" sz="1500" b="1" dirty="0" smtClean="0">
                  <a:solidFill>
                    <a:schemeClr val="tx1"/>
                  </a:solidFill>
                  <a:latin typeface="Meiryo UI" pitchFamily="50" charset="-128"/>
                  <a:ea typeface="Meiryo UI" pitchFamily="50" charset="-128"/>
                  <a:cs typeface="Meiryo UI" pitchFamily="50" charset="-128"/>
                </a:rPr>
                <a:t>区の名称</a:t>
              </a:r>
              <a:endParaRPr lang="en-US" altLang="ja-JP" sz="1500" b="1" dirty="0" smtClean="0">
                <a:solidFill>
                  <a:schemeClr val="tx1"/>
                </a:solidFill>
                <a:latin typeface="Meiryo UI" pitchFamily="50" charset="-128"/>
                <a:ea typeface="Meiryo UI" pitchFamily="50" charset="-128"/>
                <a:cs typeface="Meiryo UI" pitchFamily="50" charset="-128"/>
              </a:endParaRPr>
            </a:p>
            <a:p>
              <a:r>
                <a:rPr kumimoji="1" lang="ja-JP" altLang="en-US" sz="1300" dirty="0" smtClean="0">
                  <a:solidFill>
                    <a:schemeClr val="tx1"/>
                  </a:solidFill>
                  <a:latin typeface="Meiryo UI" pitchFamily="50" charset="-128"/>
                  <a:ea typeface="Meiryo UI" pitchFamily="50" charset="-128"/>
                  <a:cs typeface="Meiryo UI" pitchFamily="50" charset="-128"/>
                </a:rPr>
                <a:t>　○方位、地勢、歴史背景も考慮のうえ、親しみやすく簡潔な名称</a:t>
              </a:r>
              <a:endParaRPr kumimoji="1"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○総合区の設置決定後、住民等の意見を踏まえて条例で定める</a:t>
              </a:r>
              <a:endParaRPr lang="en-US" altLang="ja-JP" sz="1300" dirty="0" smtClean="0">
                <a:solidFill>
                  <a:schemeClr val="tx1"/>
                </a:solidFill>
                <a:latin typeface="Meiryo UI" pitchFamily="50" charset="-128"/>
                <a:ea typeface="Meiryo UI" pitchFamily="50" charset="-128"/>
                <a:cs typeface="Meiryo UI" pitchFamily="50" charset="-128"/>
              </a:endParaRPr>
            </a:p>
            <a:p>
              <a:pPr>
                <a:lnSpc>
                  <a:spcPts val="1000"/>
                </a:lnSpc>
              </a:pP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500" b="1" dirty="0" smtClean="0">
                  <a:solidFill>
                    <a:schemeClr val="tx1"/>
                  </a:solidFill>
                  <a:latin typeface="Meiryo UI" pitchFamily="50" charset="-128"/>
                  <a:ea typeface="Meiryo UI" pitchFamily="50" charset="-128"/>
                  <a:cs typeface="Meiryo UI" pitchFamily="50" charset="-128"/>
                </a:rPr>
                <a:t>総合区役所の位置</a:t>
              </a:r>
              <a:endParaRPr lang="en-US" altLang="ja-JP" sz="1500" b="1" dirty="0" smtClean="0">
                <a:solidFill>
                  <a:schemeClr val="tx1"/>
                </a:solidFill>
                <a:latin typeface="Meiryo UI" pitchFamily="50" charset="-128"/>
                <a:ea typeface="Meiryo UI" pitchFamily="50" charset="-128"/>
                <a:cs typeface="Meiryo UI" pitchFamily="50" charset="-128"/>
              </a:endParaRPr>
            </a:p>
            <a:p>
              <a:r>
                <a:rPr lang="ja-JP" altLang="en-US" sz="1300" b="1"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現在の区役所庁舎から総合区役所を選定</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○選定には、近接性、利便性、中心性を考慮</a:t>
              </a:r>
              <a:endParaRPr lang="en-US" altLang="ja-JP" sz="1300" dirty="0" smtClean="0">
                <a:solidFill>
                  <a:schemeClr val="tx1"/>
                </a:solidFill>
                <a:latin typeface="Meiryo UI" pitchFamily="50" charset="-128"/>
                <a:ea typeface="Meiryo UI" pitchFamily="50" charset="-128"/>
                <a:cs typeface="Meiryo UI" pitchFamily="50" charset="-128"/>
              </a:endParaRPr>
            </a:p>
          </p:txBody>
        </p:sp>
      </p:grpSp>
      <p:grpSp>
        <p:nvGrpSpPr>
          <p:cNvPr id="3" name="グループ化 144"/>
          <p:cNvGrpSpPr/>
          <p:nvPr/>
        </p:nvGrpSpPr>
        <p:grpSpPr>
          <a:xfrm>
            <a:off x="4932040" y="2467171"/>
            <a:ext cx="3877457" cy="4081355"/>
            <a:chOff x="117586" y="2698067"/>
            <a:chExt cx="3877457" cy="4081355"/>
          </a:xfrm>
        </p:grpSpPr>
        <p:grpSp>
          <p:nvGrpSpPr>
            <p:cNvPr id="4" name="Group 9"/>
            <p:cNvGrpSpPr>
              <a:grpSpLocks/>
            </p:cNvGrpSpPr>
            <p:nvPr/>
          </p:nvGrpSpPr>
          <p:grpSpPr bwMode="auto">
            <a:xfrm>
              <a:off x="117586" y="2698067"/>
              <a:ext cx="3877457" cy="4081355"/>
              <a:chOff x="1" y="110"/>
              <a:chExt cx="6840" cy="6368"/>
            </a:xfrm>
          </p:grpSpPr>
          <p:grpSp>
            <p:nvGrpSpPr>
              <p:cNvPr id="6" name="Group 34"/>
              <p:cNvGrpSpPr>
                <a:grpSpLocks/>
              </p:cNvGrpSpPr>
              <p:nvPr/>
            </p:nvGrpSpPr>
            <p:grpSpPr bwMode="auto">
              <a:xfrm>
                <a:off x="1" y="110"/>
                <a:ext cx="6840" cy="6368"/>
                <a:chOff x="0" y="140"/>
                <a:chExt cx="7786" cy="7931"/>
              </a:xfrm>
            </p:grpSpPr>
            <p:sp>
              <p:nvSpPr>
                <p:cNvPr id="180"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pattFill prst="wdUpDiag">
                  <a:fgClr>
                    <a:schemeClr val="accent5">
                      <a:lumMod val="40000"/>
                      <a:lumOff val="60000"/>
                    </a:schemeClr>
                  </a:fgClr>
                  <a:bgClr>
                    <a:schemeClr val="bg1"/>
                  </a:bgClr>
                </a:pattFill>
                <a:ln w="9525">
                  <a:solidFill>
                    <a:srgbClr val="333333"/>
                  </a:solidFill>
                  <a:round/>
                  <a:headEnd/>
                  <a:tailEnd/>
                </a:ln>
              </p:spPr>
              <p:txBody>
                <a:bodyPr/>
                <a:lstStyle/>
                <a:p>
                  <a:pPr eaLnBrk="1" hangingPunct="1">
                    <a:defRPr/>
                  </a:pPr>
                  <a:endParaRPr lang="ja-JP" altLang="en-US"/>
                </a:p>
              </p:txBody>
            </p:sp>
            <p:sp>
              <p:nvSpPr>
                <p:cNvPr id="181"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pattFill prst="divot">
                  <a:fgClr>
                    <a:srgbClr val="FF66FF"/>
                  </a:fgClr>
                  <a:bgClr>
                    <a:srgbClr val="FFFFFF"/>
                  </a:bgClr>
                </a:pattFill>
                <a:ln w="9525">
                  <a:solidFill>
                    <a:srgbClr val="333333"/>
                  </a:solidFill>
                  <a:round/>
                  <a:headEnd/>
                  <a:tailEnd/>
                </a:ln>
              </p:spPr>
              <p:txBody>
                <a:bodyPr/>
                <a:lstStyle/>
                <a:p>
                  <a:endParaRPr lang="ja-JP" altLang="en-US"/>
                </a:p>
              </p:txBody>
            </p:sp>
            <p:sp>
              <p:nvSpPr>
                <p:cNvPr id="182" name="Freeform 56"/>
                <p:cNvSpPr>
                  <a:spLocks/>
                </p:cNvSpPr>
                <p:nvPr/>
              </p:nvSpPr>
              <p:spPr bwMode="auto">
                <a:xfrm>
                  <a:off x="1263" y="4014"/>
                  <a:ext cx="1970" cy="1547"/>
                </a:xfrm>
                <a:custGeom>
                  <a:avLst/>
                  <a:gdLst>
                    <a:gd name="T0" fmla="*/ 1929 w 1972"/>
                    <a:gd name="T1" fmla="*/ 482 h 1546"/>
                    <a:gd name="T2" fmla="*/ 1929 w 1972"/>
                    <a:gd name="T3" fmla="*/ 482 h 1546"/>
                    <a:gd name="T4" fmla="*/ 1872 w 1972"/>
                    <a:gd name="T5" fmla="*/ 511 h 1546"/>
                    <a:gd name="T6" fmla="*/ 1816 w 1972"/>
                    <a:gd name="T7" fmla="*/ 553 h 1546"/>
                    <a:gd name="T8" fmla="*/ 1773 w 1972"/>
                    <a:gd name="T9" fmla="*/ 610 h 1546"/>
                    <a:gd name="T10" fmla="*/ 1745 w 1972"/>
                    <a:gd name="T11" fmla="*/ 639 h 1546"/>
                    <a:gd name="T12" fmla="*/ 1674 w 1972"/>
                    <a:gd name="T13" fmla="*/ 709 h 1546"/>
                    <a:gd name="T14" fmla="*/ 1660 w 1972"/>
                    <a:gd name="T15" fmla="*/ 724 h 1546"/>
                    <a:gd name="T16" fmla="*/ 1631 w 1972"/>
                    <a:gd name="T17" fmla="*/ 766 h 1546"/>
                    <a:gd name="T18" fmla="*/ 1574 w 1972"/>
                    <a:gd name="T19" fmla="*/ 851 h 1546"/>
                    <a:gd name="T20" fmla="*/ 1546 w 1972"/>
                    <a:gd name="T21" fmla="*/ 908 h 1546"/>
                    <a:gd name="T22" fmla="*/ 1475 w 1972"/>
                    <a:gd name="T23" fmla="*/ 993 h 1546"/>
                    <a:gd name="T24" fmla="*/ 1433 w 1972"/>
                    <a:gd name="T25" fmla="*/ 1064 h 1546"/>
                    <a:gd name="T26" fmla="*/ 1404 w 1972"/>
                    <a:gd name="T27" fmla="*/ 1121 h 1546"/>
                    <a:gd name="T28" fmla="*/ 1348 w 1972"/>
                    <a:gd name="T29" fmla="*/ 1220 h 1546"/>
                    <a:gd name="T30" fmla="*/ 1135 w 1972"/>
                    <a:gd name="T31" fmla="*/ 1376 h 1546"/>
                    <a:gd name="T32" fmla="*/ 724 w 1972"/>
                    <a:gd name="T33" fmla="*/ 1546 h 1546"/>
                    <a:gd name="T34" fmla="*/ 596 w 1972"/>
                    <a:gd name="T35" fmla="*/ 1490 h 1546"/>
                    <a:gd name="T36" fmla="*/ 298 w 1972"/>
                    <a:gd name="T37" fmla="*/ 1376 h 1546"/>
                    <a:gd name="T38" fmla="*/ 99 w 1972"/>
                    <a:gd name="T39" fmla="*/ 1277 h 1546"/>
                    <a:gd name="T40" fmla="*/ 185 w 1972"/>
                    <a:gd name="T41" fmla="*/ 965 h 1546"/>
                    <a:gd name="T42" fmla="*/ 326 w 1972"/>
                    <a:gd name="T43" fmla="*/ 865 h 1546"/>
                    <a:gd name="T44" fmla="*/ 369 w 1972"/>
                    <a:gd name="T45" fmla="*/ 837 h 1546"/>
                    <a:gd name="T46" fmla="*/ 411 w 1972"/>
                    <a:gd name="T47" fmla="*/ 809 h 1546"/>
                    <a:gd name="T48" fmla="*/ 440 w 1972"/>
                    <a:gd name="T49" fmla="*/ 795 h 1546"/>
                    <a:gd name="T50" fmla="*/ 440 w 1972"/>
                    <a:gd name="T51" fmla="*/ 795 h 1546"/>
                    <a:gd name="T52" fmla="*/ 482 w 1972"/>
                    <a:gd name="T53" fmla="*/ 766 h 1546"/>
                    <a:gd name="T54" fmla="*/ 553 w 1972"/>
                    <a:gd name="T55" fmla="*/ 738 h 1546"/>
                    <a:gd name="T56" fmla="*/ 567 w 1972"/>
                    <a:gd name="T57" fmla="*/ 724 h 1546"/>
                    <a:gd name="T58" fmla="*/ 624 w 1972"/>
                    <a:gd name="T59" fmla="*/ 695 h 1546"/>
                    <a:gd name="T60" fmla="*/ 638 w 1972"/>
                    <a:gd name="T61" fmla="*/ 695 h 1546"/>
                    <a:gd name="T62" fmla="*/ 681 w 1972"/>
                    <a:gd name="T63" fmla="*/ 681 h 1546"/>
                    <a:gd name="T64" fmla="*/ 695 w 1972"/>
                    <a:gd name="T65" fmla="*/ 681 h 1546"/>
                    <a:gd name="T66" fmla="*/ 709 w 1972"/>
                    <a:gd name="T67" fmla="*/ 667 h 1546"/>
                    <a:gd name="T68" fmla="*/ 724 w 1972"/>
                    <a:gd name="T69" fmla="*/ 639 h 1546"/>
                    <a:gd name="T70" fmla="*/ 766 w 1972"/>
                    <a:gd name="T71" fmla="*/ 582 h 1546"/>
                    <a:gd name="T72" fmla="*/ 880 w 1972"/>
                    <a:gd name="T73" fmla="*/ 369 h 1546"/>
                    <a:gd name="T74" fmla="*/ 922 w 1972"/>
                    <a:gd name="T75" fmla="*/ 298 h 1546"/>
                    <a:gd name="T76" fmla="*/ 950 w 1972"/>
                    <a:gd name="T77" fmla="*/ 284 h 1546"/>
                    <a:gd name="T78" fmla="*/ 979 w 1972"/>
                    <a:gd name="T79" fmla="*/ 256 h 1546"/>
                    <a:gd name="T80" fmla="*/ 1106 w 1972"/>
                    <a:gd name="T81" fmla="*/ 170 h 1546"/>
                    <a:gd name="T82" fmla="*/ 1177 w 1972"/>
                    <a:gd name="T83" fmla="*/ 114 h 1546"/>
                    <a:gd name="T84" fmla="*/ 1305 w 1972"/>
                    <a:gd name="T85" fmla="*/ 85 h 1546"/>
                    <a:gd name="T86" fmla="*/ 1348 w 1972"/>
                    <a:gd name="T87" fmla="*/ 71 h 1546"/>
                    <a:gd name="T88" fmla="*/ 1504 w 1972"/>
                    <a:gd name="T89" fmla="*/ 14 h 1546"/>
                    <a:gd name="T90" fmla="*/ 1518 w 1972"/>
                    <a:gd name="T91" fmla="*/ 14 h 1546"/>
                    <a:gd name="T92" fmla="*/ 1532 w 1972"/>
                    <a:gd name="T93" fmla="*/ 57 h 1546"/>
                    <a:gd name="T94" fmla="*/ 1603 w 1972"/>
                    <a:gd name="T95" fmla="*/ 128 h 1546"/>
                    <a:gd name="T96" fmla="*/ 1745 w 1972"/>
                    <a:gd name="T97" fmla="*/ 256 h 1546"/>
                    <a:gd name="T98" fmla="*/ 1801 w 1972"/>
                    <a:gd name="T99" fmla="*/ 326 h 1546"/>
                    <a:gd name="T100" fmla="*/ 1872 w 1972"/>
                    <a:gd name="T101" fmla="*/ 383 h 1546"/>
                    <a:gd name="T102" fmla="*/ 1886 w 1972"/>
                    <a:gd name="T103" fmla="*/ 397 h 1546"/>
                    <a:gd name="T104" fmla="*/ 1929 w 1972"/>
                    <a:gd name="T105" fmla="*/ 426 h 1546"/>
                    <a:gd name="T106" fmla="*/ 1929 w 1972"/>
                    <a:gd name="T107" fmla="*/ 440 h 1546"/>
                    <a:gd name="T108" fmla="*/ 194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83" name="Freeform 55"/>
                <p:cNvSpPr>
                  <a:spLocks/>
                </p:cNvSpPr>
                <p:nvPr/>
              </p:nvSpPr>
              <p:spPr bwMode="auto">
                <a:xfrm>
                  <a:off x="0" y="3106"/>
                  <a:ext cx="3147" cy="2595"/>
                </a:xfrm>
                <a:custGeom>
                  <a:avLst/>
                  <a:gdLst>
                    <a:gd name="T0" fmla="*/ 3007 w 3148"/>
                    <a:gd name="T1" fmla="*/ 639 h 2596"/>
                    <a:gd name="T2" fmla="*/ 3021 w 3148"/>
                    <a:gd name="T3" fmla="*/ 653 h 2596"/>
                    <a:gd name="T4" fmla="*/ 3021 w 3148"/>
                    <a:gd name="T5" fmla="*/ 653 h 2596"/>
                    <a:gd name="T6" fmla="*/ 3035 w 3148"/>
                    <a:gd name="T7" fmla="*/ 667 h 2596"/>
                    <a:gd name="T8" fmla="*/ 3063 w 3148"/>
                    <a:gd name="T9" fmla="*/ 710 h 2596"/>
                    <a:gd name="T10" fmla="*/ 3120 w 3148"/>
                    <a:gd name="T11" fmla="*/ 809 h 2596"/>
                    <a:gd name="T12" fmla="*/ 3148 w 3148"/>
                    <a:gd name="T13" fmla="*/ 852 h 2596"/>
                    <a:gd name="T14" fmla="*/ 2992 w 3148"/>
                    <a:gd name="T15" fmla="*/ 894 h 2596"/>
                    <a:gd name="T16" fmla="*/ 2836 w 3148"/>
                    <a:gd name="T17" fmla="*/ 965 h 2596"/>
                    <a:gd name="T18" fmla="*/ 2624 w 3148"/>
                    <a:gd name="T19" fmla="*/ 1036 h 2596"/>
                    <a:gd name="T20" fmla="*/ 2496 w 3148"/>
                    <a:gd name="T21" fmla="*/ 1079 h 2596"/>
                    <a:gd name="T22" fmla="*/ 2354 w 3148"/>
                    <a:gd name="T23" fmla="*/ 1164 h 2596"/>
                    <a:gd name="T24" fmla="*/ 2212 w 3148"/>
                    <a:gd name="T25" fmla="*/ 1263 h 2596"/>
                    <a:gd name="T26" fmla="*/ 2156 w 3148"/>
                    <a:gd name="T27" fmla="*/ 1320 h 2596"/>
                    <a:gd name="T28" fmla="*/ 2000 w 3148"/>
                    <a:gd name="T29" fmla="*/ 1618 h 2596"/>
                    <a:gd name="T30" fmla="*/ 1971 w 3148"/>
                    <a:gd name="T31" fmla="*/ 1646 h 2596"/>
                    <a:gd name="T32" fmla="*/ 1943 w 3148"/>
                    <a:gd name="T33" fmla="*/ 1660 h 2596"/>
                    <a:gd name="T34" fmla="*/ 1886 w 3148"/>
                    <a:gd name="T35" fmla="*/ 1674 h 2596"/>
                    <a:gd name="T36" fmla="*/ 1815 w 3148"/>
                    <a:gd name="T37" fmla="*/ 1717 h 2596"/>
                    <a:gd name="T38" fmla="*/ 1744 w 3148"/>
                    <a:gd name="T39" fmla="*/ 1759 h 2596"/>
                    <a:gd name="T40" fmla="*/ 1702 w 3148"/>
                    <a:gd name="T41" fmla="*/ 1774 h 2596"/>
                    <a:gd name="T42" fmla="*/ 1645 w 3148"/>
                    <a:gd name="T43" fmla="*/ 1802 h 2596"/>
                    <a:gd name="T44" fmla="*/ 1475 w 3148"/>
                    <a:gd name="T45" fmla="*/ 1901 h 2596"/>
                    <a:gd name="T46" fmla="*/ 1120 w 3148"/>
                    <a:gd name="T47" fmla="*/ 2270 h 2596"/>
                    <a:gd name="T48" fmla="*/ 369 w 3148"/>
                    <a:gd name="T49" fmla="*/ 2554 h 2596"/>
                    <a:gd name="T50" fmla="*/ 397 w 3148"/>
                    <a:gd name="T51" fmla="*/ 2383 h 2596"/>
                    <a:gd name="T52" fmla="*/ 681 w 3148"/>
                    <a:gd name="T53" fmla="*/ 1986 h 2596"/>
                    <a:gd name="T54" fmla="*/ 411 w 3148"/>
                    <a:gd name="T55" fmla="*/ 1745 h 2596"/>
                    <a:gd name="T56" fmla="*/ 596 w 3148"/>
                    <a:gd name="T57" fmla="*/ 1107 h 2596"/>
                    <a:gd name="T58" fmla="*/ 993 w 3148"/>
                    <a:gd name="T59" fmla="*/ 823 h 2596"/>
                    <a:gd name="T60" fmla="*/ 1588 w 3148"/>
                    <a:gd name="T61" fmla="*/ 625 h 2596"/>
                    <a:gd name="T62" fmla="*/ 1688 w 3148"/>
                    <a:gd name="T63" fmla="*/ 582 h 2596"/>
                    <a:gd name="T64" fmla="*/ 1787 w 3148"/>
                    <a:gd name="T65" fmla="*/ 540 h 2596"/>
                    <a:gd name="T66" fmla="*/ 1915 w 3148"/>
                    <a:gd name="T67" fmla="*/ 483 h 2596"/>
                    <a:gd name="T68" fmla="*/ 2028 w 3148"/>
                    <a:gd name="T69" fmla="*/ 426 h 2596"/>
                    <a:gd name="T70" fmla="*/ 2269 w 3148"/>
                    <a:gd name="T71" fmla="*/ 298 h 2596"/>
                    <a:gd name="T72" fmla="*/ 2439 w 3148"/>
                    <a:gd name="T73" fmla="*/ 199 h 2596"/>
                    <a:gd name="T74" fmla="*/ 2567 w 3148"/>
                    <a:gd name="T75" fmla="*/ 142 h 2596"/>
                    <a:gd name="T76" fmla="*/ 2723 w 3148"/>
                    <a:gd name="T77" fmla="*/ 43 h 2596"/>
                    <a:gd name="T78" fmla="*/ 2780 w 3148"/>
                    <a:gd name="T79" fmla="*/ 15 h 2596"/>
                    <a:gd name="T80" fmla="*/ 2865 w 3148"/>
                    <a:gd name="T81" fmla="*/ 128 h 2596"/>
                    <a:gd name="T82" fmla="*/ 2865 w 3148"/>
                    <a:gd name="T83" fmla="*/ 142 h 2596"/>
                    <a:gd name="T84" fmla="*/ 2822 w 3148"/>
                    <a:gd name="T85" fmla="*/ 171 h 2596"/>
                    <a:gd name="T86" fmla="*/ 2808 w 3148"/>
                    <a:gd name="T87" fmla="*/ 185 h 2596"/>
                    <a:gd name="T88" fmla="*/ 2822 w 3148"/>
                    <a:gd name="T89" fmla="*/ 242 h 2596"/>
                    <a:gd name="T90" fmla="*/ 2851 w 3148"/>
                    <a:gd name="T91" fmla="*/ 298 h 2596"/>
                    <a:gd name="T92" fmla="*/ 2851 w 3148"/>
                    <a:gd name="T93" fmla="*/ 341 h 2596"/>
                    <a:gd name="T94" fmla="*/ 2836 w 3148"/>
                    <a:gd name="T95" fmla="*/ 412 h 2596"/>
                    <a:gd name="T96" fmla="*/ 2794 w 3148"/>
                    <a:gd name="T97" fmla="*/ 525 h 2596"/>
                    <a:gd name="T98" fmla="*/ 2794 w 3148"/>
                    <a:gd name="T99" fmla="*/ 540 h 2596"/>
                    <a:gd name="T100" fmla="*/ 2794 w 3148"/>
                    <a:gd name="T101" fmla="*/ 554 h 2596"/>
                    <a:gd name="T102" fmla="*/ 2865 w 3148"/>
                    <a:gd name="T103" fmla="*/ 568 h 2596"/>
                    <a:gd name="T104" fmla="*/ 2907 w 3148"/>
                    <a:gd name="T105" fmla="*/ 582 h 2596"/>
                    <a:gd name="T106" fmla="*/ 2950 w 3148"/>
                    <a:gd name="T107" fmla="*/ 582 h 2596"/>
                    <a:gd name="T108" fmla="*/ 2992 w 3148"/>
                    <a:gd name="T109" fmla="*/ 610 h 2596"/>
                    <a:gd name="T110" fmla="*/ 3007 w 3148"/>
                    <a:gd name="T111" fmla="*/ 625 h 2596"/>
                    <a:gd name="T112" fmla="*/ 3007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84"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ja-JP" altLang="en-US"/>
                </a:p>
              </p:txBody>
            </p:sp>
            <p:sp>
              <p:nvSpPr>
                <p:cNvPr id="185"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ja-JP" altLang="en-US"/>
                </a:p>
              </p:txBody>
            </p:sp>
            <p:sp>
              <p:nvSpPr>
                <p:cNvPr id="186"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11 h 1631"/>
                    <a:gd name="T6" fmla="*/ 965 w 1206"/>
                    <a:gd name="T7" fmla="*/ 214 h 1631"/>
                    <a:gd name="T8" fmla="*/ 951 w 1206"/>
                    <a:gd name="T9" fmla="*/ 370 h 1631"/>
                    <a:gd name="T10" fmla="*/ 951 w 1206"/>
                    <a:gd name="T11" fmla="*/ 500 h 1631"/>
                    <a:gd name="T12" fmla="*/ 936 w 1206"/>
                    <a:gd name="T13" fmla="*/ 715 h 1631"/>
                    <a:gd name="T14" fmla="*/ 908 w 1206"/>
                    <a:gd name="T15" fmla="*/ 989 h 1631"/>
                    <a:gd name="T16" fmla="*/ 993 w 1206"/>
                    <a:gd name="T17" fmla="*/ 1036 h 1631"/>
                    <a:gd name="T18" fmla="*/ 1107 w 1206"/>
                    <a:gd name="T19" fmla="*/ 1036 h 1631"/>
                    <a:gd name="T20" fmla="*/ 1135 w 1206"/>
                    <a:gd name="T21" fmla="*/ 1025 h 1631"/>
                    <a:gd name="T22" fmla="*/ 1178 w 1206"/>
                    <a:gd name="T23" fmla="*/ 1025 h 1631"/>
                    <a:gd name="T24" fmla="*/ 1149 w 1206"/>
                    <a:gd name="T25" fmla="*/ 1036 h 1631"/>
                    <a:gd name="T26" fmla="*/ 1149 w 1206"/>
                    <a:gd name="T27" fmla="*/ 1036 h 1631"/>
                    <a:gd name="T28" fmla="*/ 1206 w 1206"/>
                    <a:gd name="T29" fmla="*/ 1049 h 1631"/>
                    <a:gd name="T30" fmla="*/ 1178 w 1206"/>
                    <a:gd name="T31" fmla="*/ 1049 h 1631"/>
                    <a:gd name="T32" fmla="*/ 1149 w 1206"/>
                    <a:gd name="T33" fmla="*/ 1049 h 1631"/>
                    <a:gd name="T34" fmla="*/ 1121 w 1206"/>
                    <a:gd name="T35" fmla="*/ 1072 h 1631"/>
                    <a:gd name="T36" fmla="*/ 1121 w 1206"/>
                    <a:gd name="T37" fmla="*/ 1096 h 1631"/>
                    <a:gd name="T38" fmla="*/ 1107 w 1206"/>
                    <a:gd name="T39" fmla="*/ 1109 h 1631"/>
                    <a:gd name="T40" fmla="*/ 1092 w 1206"/>
                    <a:gd name="T41" fmla="*/ 1156 h 1631"/>
                    <a:gd name="T42" fmla="*/ 1107 w 1206"/>
                    <a:gd name="T43" fmla="*/ 1179 h 1631"/>
                    <a:gd name="T44" fmla="*/ 1107 w 1206"/>
                    <a:gd name="T45" fmla="*/ 1203 h 1631"/>
                    <a:gd name="T46" fmla="*/ 1078 w 1206"/>
                    <a:gd name="T47" fmla="*/ 1228 h 1631"/>
                    <a:gd name="T48" fmla="*/ 1078 w 1206"/>
                    <a:gd name="T49" fmla="*/ 1299 h 1631"/>
                    <a:gd name="T50" fmla="*/ 1036 w 1206"/>
                    <a:gd name="T51" fmla="*/ 1370 h 1631"/>
                    <a:gd name="T52" fmla="*/ 837 w 1206"/>
                    <a:gd name="T53" fmla="*/ 1322 h 1631"/>
                    <a:gd name="T54" fmla="*/ 738 w 1206"/>
                    <a:gd name="T55" fmla="*/ 1287 h 1631"/>
                    <a:gd name="T56" fmla="*/ 681 w 1206"/>
                    <a:gd name="T57" fmla="*/ 1275 h 1631"/>
                    <a:gd name="T58" fmla="*/ 624 w 1206"/>
                    <a:gd name="T59" fmla="*/ 1275 h 1631"/>
                    <a:gd name="T60" fmla="*/ 582 w 1206"/>
                    <a:gd name="T61" fmla="*/ 1263 h 1631"/>
                    <a:gd name="T62" fmla="*/ 454 w 1206"/>
                    <a:gd name="T63" fmla="*/ 1251 h 1631"/>
                    <a:gd name="T64" fmla="*/ 241 w 1206"/>
                    <a:gd name="T65" fmla="*/ 1192 h 1631"/>
                    <a:gd name="T66" fmla="*/ 227 w 1206"/>
                    <a:gd name="T67" fmla="*/ 1228 h 1631"/>
                    <a:gd name="T68" fmla="*/ 213 w 1206"/>
                    <a:gd name="T69" fmla="*/ 1251 h 1631"/>
                    <a:gd name="T70" fmla="*/ 114 w 1206"/>
                    <a:gd name="T71" fmla="*/ 1251 h 1631"/>
                    <a:gd name="T72" fmla="*/ 0 w 1206"/>
                    <a:gd name="T73" fmla="*/ 1228 h 1631"/>
                    <a:gd name="T74" fmla="*/ 15 w 1206"/>
                    <a:gd name="T75" fmla="*/ 977 h 1631"/>
                    <a:gd name="T76" fmla="*/ 29 w 1206"/>
                    <a:gd name="T77" fmla="*/ 917 h 1631"/>
                    <a:gd name="T78" fmla="*/ 43 w 1206"/>
                    <a:gd name="T79" fmla="*/ 870 h 1631"/>
                    <a:gd name="T80" fmla="*/ 57 w 1206"/>
                    <a:gd name="T81" fmla="*/ 845 h 1631"/>
                    <a:gd name="T82" fmla="*/ 57 w 1206"/>
                    <a:gd name="T83" fmla="*/ 811 h 1631"/>
                    <a:gd name="T84" fmla="*/ 29 w 1206"/>
                    <a:gd name="T85" fmla="*/ 738 h 1631"/>
                    <a:gd name="T86" fmla="*/ 15 w 1206"/>
                    <a:gd name="T87" fmla="*/ 692 h 1631"/>
                    <a:gd name="T88" fmla="*/ 57 w 1206"/>
                    <a:gd name="T89" fmla="*/ 678 h 1631"/>
                    <a:gd name="T90" fmla="*/ 85 w 1206"/>
                    <a:gd name="T91" fmla="*/ 595 h 1631"/>
                    <a:gd name="T92" fmla="*/ 100 w 1206"/>
                    <a:gd name="T93" fmla="*/ 536 h 1631"/>
                    <a:gd name="T94" fmla="*/ 114 w 1206"/>
                    <a:gd name="T95" fmla="*/ 465 h 1631"/>
                    <a:gd name="T96" fmla="*/ 100 w 1206"/>
                    <a:gd name="T97" fmla="*/ 441 h 1631"/>
                    <a:gd name="T98" fmla="*/ 85 w 1206"/>
                    <a:gd name="T99" fmla="*/ 405 h 1631"/>
                    <a:gd name="T100" fmla="*/ 100 w 1206"/>
                    <a:gd name="T101" fmla="*/ 381 h 1631"/>
                    <a:gd name="T102" fmla="*/ 85 w 1206"/>
                    <a:gd name="T103" fmla="*/ 345 h 1631"/>
                    <a:gd name="T104" fmla="*/ 85 w 1206"/>
                    <a:gd name="T105" fmla="*/ 309 h 1631"/>
                    <a:gd name="T106" fmla="*/ 85 w 1206"/>
                    <a:gd name="T107" fmla="*/ 261 h 1631"/>
                    <a:gd name="T108" fmla="*/ 100 w 1206"/>
                    <a:gd name="T109" fmla="*/ 250 h 1631"/>
                    <a:gd name="T110" fmla="*/ 213 w 1206"/>
                    <a:gd name="T111" fmla="*/ 179 h 1631"/>
                    <a:gd name="T112" fmla="*/ 284 w 1206"/>
                    <a:gd name="T113" fmla="*/ 95 h 1631"/>
                    <a:gd name="T114" fmla="*/ 397 w 1206"/>
                    <a:gd name="T115" fmla="*/ 24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pattFill prst="dotGrid">
                  <a:fgClr>
                    <a:srgbClr val="009900"/>
                  </a:fgClr>
                  <a:bgClr>
                    <a:srgbClr val="F2FFE5"/>
                  </a:bgClr>
                </a:pattFill>
                <a:ln w="9525">
                  <a:solidFill>
                    <a:srgbClr val="333333"/>
                  </a:solidFill>
                  <a:round/>
                  <a:headEnd/>
                  <a:tailEnd/>
                </a:ln>
              </p:spPr>
              <p:txBody>
                <a:bodyPr anchor="ctr" anchorCtr="1"/>
                <a:lstStyle/>
                <a:p>
                  <a:endParaRPr lang="ja-JP" altLang="en-US"/>
                </a:p>
              </p:txBody>
            </p:sp>
            <p:sp>
              <p:nvSpPr>
                <p:cNvPr id="187" name="Freeform 51"/>
                <p:cNvSpPr>
                  <a:spLocks/>
                </p:cNvSpPr>
                <p:nvPr/>
              </p:nvSpPr>
              <p:spPr bwMode="auto">
                <a:xfrm>
                  <a:off x="5036" y="4543"/>
                  <a:ext cx="1459" cy="1445"/>
                </a:xfrm>
                <a:custGeom>
                  <a:avLst/>
                  <a:gdLst>
                    <a:gd name="T0" fmla="*/ 666 w 1460"/>
                    <a:gd name="T1" fmla="*/ 14 h 1447"/>
                    <a:gd name="T2" fmla="*/ 723 w 1460"/>
                    <a:gd name="T3" fmla="*/ 14 h 1447"/>
                    <a:gd name="T4" fmla="*/ 808 w 1460"/>
                    <a:gd name="T5" fmla="*/ 29 h 1447"/>
                    <a:gd name="T6" fmla="*/ 893 w 1460"/>
                    <a:gd name="T7" fmla="*/ 43 h 1447"/>
                    <a:gd name="T8" fmla="*/ 950 w 1460"/>
                    <a:gd name="T9" fmla="*/ 43 h 1447"/>
                    <a:gd name="T10" fmla="*/ 978 w 1460"/>
                    <a:gd name="T11" fmla="*/ 43 h 1447"/>
                    <a:gd name="T12" fmla="*/ 1049 w 1460"/>
                    <a:gd name="T13" fmla="*/ 57 h 1447"/>
                    <a:gd name="T14" fmla="*/ 1106 w 1460"/>
                    <a:gd name="T15" fmla="*/ 57 h 1447"/>
                    <a:gd name="T16" fmla="*/ 1148 w 1460"/>
                    <a:gd name="T17" fmla="*/ 57 h 1447"/>
                    <a:gd name="T18" fmla="*/ 1205 w 1460"/>
                    <a:gd name="T19" fmla="*/ 100 h 1447"/>
                    <a:gd name="T20" fmla="*/ 1276 w 1460"/>
                    <a:gd name="T21" fmla="*/ 128 h 1447"/>
                    <a:gd name="T22" fmla="*/ 1333 w 1460"/>
                    <a:gd name="T23" fmla="*/ 128 h 1447"/>
                    <a:gd name="T24" fmla="*/ 1361 w 1460"/>
                    <a:gd name="T25" fmla="*/ 170 h 1447"/>
                    <a:gd name="T26" fmla="*/ 1347 w 1460"/>
                    <a:gd name="T27" fmla="*/ 199 h 1447"/>
                    <a:gd name="T28" fmla="*/ 1361 w 1460"/>
                    <a:gd name="T29" fmla="*/ 256 h 1447"/>
                    <a:gd name="T30" fmla="*/ 1375 w 1460"/>
                    <a:gd name="T31" fmla="*/ 284 h 1447"/>
                    <a:gd name="T32" fmla="*/ 1375 w 1460"/>
                    <a:gd name="T33" fmla="*/ 312 h 1447"/>
                    <a:gd name="T34" fmla="*/ 1390 w 1460"/>
                    <a:gd name="T35" fmla="*/ 326 h 1447"/>
                    <a:gd name="T36" fmla="*/ 1432 w 1460"/>
                    <a:gd name="T37" fmla="*/ 326 h 1447"/>
                    <a:gd name="T38" fmla="*/ 1460 w 1460"/>
                    <a:gd name="T39" fmla="*/ 355 h 1447"/>
                    <a:gd name="T40" fmla="*/ 1460 w 1460"/>
                    <a:gd name="T41" fmla="*/ 412 h 1447"/>
                    <a:gd name="T42" fmla="*/ 1418 w 1460"/>
                    <a:gd name="T43" fmla="*/ 454 h 1447"/>
                    <a:gd name="T44" fmla="*/ 1248 w 1460"/>
                    <a:gd name="T45" fmla="*/ 440 h 1447"/>
                    <a:gd name="T46" fmla="*/ 1276 w 1460"/>
                    <a:gd name="T47" fmla="*/ 497 h 1447"/>
                    <a:gd name="T48" fmla="*/ 1276 w 1460"/>
                    <a:gd name="T49" fmla="*/ 553 h 1447"/>
                    <a:gd name="T50" fmla="*/ 1375 w 1460"/>
                    <a:gd name="T51" fmla="*/ 695 h 1447"/>
                    <a:gd name="T52" fmla="*/ 1333 w 1460"/>
                    <a:gd name="T53" fmla="*/ 851 h 1447"/>
                    <a:gd name="T54" fmla="*/ 1290 w 1460"/>
                    <a:gd name="T55" fmla="*/ 993 h 1447"/>
                    <a:gd name="T56" fmla="*/ 1092 w 1460"/>
                    <a:gd name="T57" fmla="*/ 1007 h 1447"/>
                    <a:gd name="T58" fmla="*/ 1092 w 1460"/>
                    <a:gd name="T59" fmla="*/ 1064 h 1447"/>
                    <a:gd name="T60" fmla="*/ 1049 w 1460"/>
                    <a:gd name="T61" fmla="*/ 1220 h 1447"/>
                    <a:gd name="T62" fmla="*/ 1049 w 1460"/>
                    <a:gd name="T63" fmla="*/ 1277 h 1447"/>
                    <a:gd name="T64" fmla="*/ 1049 w 1460"/>
                    <a:gd name="T65" fmla="*/ 1319 h 1447"/>
                    <a:gd name="T66" fmla="*/ 1092 w 1460"/>
                    <a:gd name="T67" fmla="*/ 1405 h 1447"/>
                    <a:gd name="T68" fmla="*/ 1092 w 1460"/>
                    <a:gd name="T69" fmla="*/ 1447 h 1447"/>
                    <a:gd name="T70" fmla="*/ 1049 w 1460"/>
                    <a:gd name="T71" fmla="*/ 1447 h 1447"/>
                    <a:gd name="T72" fmla="*/ 950 w 1460"/>
                    <a:gd name="T73" fmla="*/ 1390 h 1447"/>
                    <a:gd name="T74" fmla="*/ 893 w 1460"/>
                    <a:gd name="T75" fmla="*/ 1319 h 1447"/>
                    <a:gd name="T76" fmla="*/ 765 w 1460"/>
                    <a:gd name="T77" fmla="*/ 1220 h 1447"/>
                    <a:gd name="T78" fmla="*/ 751 w 1460"/>
                    <a:gd name="T79" fmla="*/ 1163 h 1447"/>
                    <a:gd name="T80" fmla="*/ 765 w 1460"/>
                    <a:gd name="T81" fmla="*/ 1121 h 1447"/>
                    <a:gd name="T82" fmla="*/ 638 w 1460"/>
                    <a:gd name="T83" fmla="*/ 1092 h 1447"/>
                    <a:gd name="T84" fmla="*/ 468 w 1460"/>
                    <a:gd name="T85" fmla="*/ 1064 h 1447"/>
                    <a:gd name="T86" fmla="*/ 411 w 1460"/>
                    <a:gd name="T87" fmla="*/ 1121 h 1447"/>
                    <a:gd name="T88" fmla="*/ 326 w 1460"/>
                    <a:gd name="T89" fmla="*/ 1078 h 1447"/>
                    <a:gd name="T90" fmla="*/ 212 w 1460"/>
                    <a:gd name="T91" fmla="*/ 965 h 1447"/>
                    <a:gd name="T92" fmla="*/ 42 w 1460"/>
                    <a:gd name="T93" fmla="*/ 823 h 1447"/>
                    <a:gd name="T94" fmla="*/ 28 w 1460"/>
                    <a:gd name="T95" fmla="*/ 724 h 1447"/>
                    <a:gd name="T96" fmla="*/ 42 w 1460"/>
                    <a:gd name="T97" fmla="*/ 681 h 1447"/>
                    <a:gd name="T98" fmla="*/ 71 w 1460"/>
                    <a:gd name="T99" fmla="*/ 596 h 1447"/>
                    <a:gd name="T100" fmla="*/ 85 w 1460"/>
                    <a:gd name="T101" fmla="*/ 553 h 1447"/>
                    <a:gd name="T102" fmla="*/ 85 w 1460"/>
                    <a:gd name="T103" fmla="*/ 525 h 1447"/>
                    <a:gd name="T104" fmla="*/ 99 w 1460"/>
                    <a:gd name="T105" fmla="*/ 468 h 1447"/>
                    <a:gd name="T106" fmla="*/ 113 w 1460"/>
                    <a:gd name="T107" fmla="*/ 440 h 1447"/>
                    <a:gd name="T108" fmla="*/ 127 w 1460"/>
                    <a:gd name="T109" fmla="*/ 369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pattFill prst="wdUpDiag">
                  <a:fgClr>
                    <a:schemeClr val="accent5">
                      <a:lumMod val="40000"/>
                      <a:lumOff val="6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88"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ja-JP" altLang="en-US"/>
                </a:p>
              </p:txBody>
            </p:sp>
            <p:sp>
              <p:nvSpPr>
                <p:cNvPr id="189" name="Freeform 50"/>
                <p:cNvSpPr>
                  <a:spLocks/>
                </p:cNvSpPr>
                <p:nvPr/>
              </p:nvSpPr>
              <p:spPr bwMode="auto">
                <a:xfrm>
                  <a:off x="2796" y="3404"/>
                  <a:ext cx="1304" cy="1148"/>
                </a:xfrm>
                <a:custGeom>
                  <a:avLst/>
                  <a:gdLst>
                    <a:gd name="T0" fmla="*/ 1290 w 1304"/>
                    <a:gd name="T1" fmla="*/ 28 h 1148"/>
                    <a:gd name="T2" fmla="*/ 1290 w 1304"/>
                    <a:gd name="T3" fmla="*/ 42 h 1148"/>
                    <a:gd name="T4" fmla="*/ 1290 w 1304"/>
                    <a:gd name="T5" fmla="*/ 99 h 1148"/>
                    <a:gd name="T6" fmla="*/ 1290 w 1304"/>
                    <a:gd name="T7" fmla="*/ 113 h 1148"/>
                    <a:gd name="T8" fmla="*/ 1290 w 1304"/>
                    <a:gd name="T9" fmla="*/ 141 h 1148"/>
                    <a:gd name="T10" fmla="*/ 1304 w 1304"/>
                    <a:gd name="T11" fmla="*/ 170 h 1148"/>
                    <a:gd name="T12" fmla="*/ 1304 w 1304"/>
                    <a:gd name="T13" fmla="*/ 227 h 1148"/>
                    <a:gd name="T14" fmla="*/ 1304 w 1304"/>
                    <a:gd name="T15" fmla="*/ 269 h 1148"/>
                    <a:gd name="T16" fmla="*/ 1304 w 1304"/>
                    <a:gd name="T17" fmla="*/ 340 h 1148"/>
                    <a:gd name="T18" fmla="*/ 1304 w 1304"/>
                    <a:gd name="T19" fmla="*/ 397 h 1148"/>
                    <a:gd name="T20" fmla="*/ 1304 w 1304"/>
                    <a:gd name="T21" fmla="*/ 439 h 1148"/>
                    <a:gd name="T22" fmla="*/ 1304 w 1304"/>
                    <a:gd name="T23" fmla="*/ 482 h 1148"/>
                    <a:gd name="T24" fmla="*/ 1304 w 1304"/>
                    <a:gd name="T25" fmla="*/ 482 h 1148"/>
                    <a:gd name="T26" fmla="*/ 1304 w 1304"/>
                    <a:gd name="T27" fmla="*/ 482 h 1148"/>
                    <a:gd name="T28" fmla="*/ 1304 w 1304"/>
                    <a:gd name="T29" fmla="*/ 496 h 1148"/>
                    <a:gd name="T30" fmla="*/ 1304 w 1304"/>
                    <a:gd name="T31" fmla="*/ 539 h 1148"/>
                    <a:gd name="T32" fmla="*/ 1304 w 1304"/>
                    <a:gd name="T33" fmla="*/ 581 h 1148"/>
                    <a:gd name="T34" fmla="*/ 1304 w 1304"/>
                    <a:gd name="T35" fmla="*/ 638 h 1148"/>
                    <a:gd name="T36" fmla="*/ 1290 w 1304"/>
                    <a:gd name="T37" fmla="*/ 709 h 1148"/>
                    <a:gd name="T38" fmla="*/ 1290 w 1304"/>
                    <a:gd name="T39" fmla="*/ 794 h 1148"/>
                    <a:gd name="T40" fmla="*/ 1290 w 1304"/>
                    <a:gd name="T41" fmla="*/ 851 h 1148"/>
                    <a:gd name="T42" fmla="*/ 1276 w 1304"/>
                    <a:gd name="T43" fmla="*/ 907 h 1148"/>
                    <a:gd name="T44" fmla="*/ 1276 w 1304"/>
                    <a:gd name="T45" fmla="*/ 964 h 1148"/>
                    <a:gd name="T46" fmla="*/ 1276 w 1304"/>
                    <a:gd name="T47" fmla="*/ 1035 h 1148"/>
                    <a:gd name="T48" fmla="*/ 1262 w 1304"/>
                    <a:gd name="T49" fmla="*/ 1049 h 1148"/>
                    <a:gd name="T50" fmla="*/ 1191 w 1304"/>
                    <a:gd name="T51" fmla="*/ 1049 h 1148"/>
                    <a:gd name="T52" fmla="*/ 1120 w 1304"/>
                    <a:gd name="T53" fmla="*/ 1035 h 1148"/>
                    <a:gd name="T54" fmla="*/ 1078 w 1304"/>
                    <a:gd name="T55" fmla="*/ 1021 h 1148"/>
                    <a:gd name="T56" fmla="*/ 964 w 1304"/>
                    <a:gd name="T57" fmla="*/ 1021 h 1148"/>
                    <a:gd name="T58" fmla="*/ 879 w 1304"/>
                    <a:gd name="T59" fmla="*/ 1007 h 1148"/>
                    <a:gd name="T60" fmla="*/ 780 w 1304"/>
                    <a:gd name="T61" fmla="*/ 1035 h 1148"/>
                    <a:gd name="T62" fmla="*/ 723 w 1304"/>
                    <a:gd name="T63" fmla="*/ 1035 h 1148"/>
                    <a:gd name="T64" fmla="*/ 695 w 1304"/>
                    <a:gd name="T65" fmla="*/ 1049 h 1148"/>
                    <a:gd name="T66" fmla="*/ 666 w 1304"/>
                    <a:gd name="T67" fmla="*/ 1092 h 1148"/>
                    <a:gd name="T68" fmla="*/ 624 w 1304"/>
                    <a:gd name="T69" fmla="*/ 1106 h 1148"/>
                    <a:gd name="T70" fmla="*/ 510 w 1304"/>
                    <a:gd name="T71" fmla="*/ 1134 h 1148"/>
                    <a:gd name="T72" fmla="*/ 454 w 1304"/>
                    <a:gd name="T73" fmla="*/ 1148 h 1148"/>
                    <a:gd name="T74" fmla="*/ 411 w 1304"/>
                    <a:gd name="T75" fmla="*/ 1106 h 1148"/>
                    <a:gd name="T76" fmla="*/ 397 w 1304"/>
                    <a:gd name="T77" fmla="*/ 1092 h 1148"/>
                    <a:gd name="T78" fmla="*/ 354 w 1304"/>
                    <a:gd name="T79" fmla="*/ 1049 h 1148"/>
                    <a:gd name="T80" fmla="*/ 227 w 1304"/>
                    <a:gd name="T81" fmla="*/ 936 h 1148"/>
                    <a:gd name="T82" fmla="*/ 127 w 1304"/>
                    <a:gd name="T83" fmla="*/ 836 h 1148"/>
                    <a:gd name="T84" fmla="*/ 14 w 1304"/>
                    <a:gd name="T85" fmla="*/ 709 h 1148"/>
                    <a:gd name="T86" fmla="*/ 14 w 1304"/>
                    <a:gd name="T87" fmla="*/ 666 h 1148"/>
                    <a:gd name="T88" fmla="*/ 184 w 1304"/>
                    <a:gd name="T89" fmla="*/ 595 h 1148"/>
                    <a:gd name="T90" fmla="*/ 326 w 1304"/>
                    <a:gd name="T91" fmla="*/ 539 h 1148"/>
                    <a:gd name="T92" fmla="*/ 383 w 1304"/>
                    <a:gd name="T93" fmla="*/ 539 h 1148"/>
                    <a:gd name="T94" fmla="*/ 510 w 1304"/>
                    <a:gd name="T95" fmla="*/ 482 h 1148"/>
                    <a:gd name="T96" fmla="*/ 680 w 1304"/>
                    <a:gd name="T97" fmla="*/ 368 h 1148"/>
                    <a:gd name="T98" fmla="*/ 737 w 1304"/>
                    <a:gd name="T99" fmla="*/ 354 h 1148"/>
                    <a:gd name="T100" fmla="*/ 780 w 1304"/>
                    <a:gd name="T101" fmla="*/ 312 h 1148"/>
                    <a:gd name="T102" fmla="*/ 794 w 1304"/>
                    <a:gd name="T103" fmla="*/ 312 h 1148"/>
                    <a:gd name="T104" fmla="*/ 836 w 1304"/>
                    <a:gd name="T105" fmla="*/ 283 h 1148"/>
                    <a:gd name="T106" fmla="*/ 950 w 1304"/>
                    <a:gd name="T107" fmla="*/ 198 h 1148"/>
                    <a:gd name="T108" fmla="*/ 1049 w 1304"/>
                    <a:gd name="T109" fmla="*/ 141 h 1148"/>
                    <a:gd name="T110" fmla="*/ 1063 w 1304"/>
                    <a:gd name="T111" fmla="*/ 127 h 1148"/>
                    <a:gd name="T112" fmla="*/ 1120 w 1304"/>
                    <a:gd name="T113" fmla="*/ 85 h 1148"/>
                    <a:gd name="T114" fmla="*/ 1163 w 1304"/>
                    <a:gd name="T115" fmla="*/ 42 h 1148"/>
                    <a:gd name="T116" fmla="*/ 1177 w 1304"/>
                    <a:gd name="T117" fmla="*/ 14 h 1148"/>
                    <a:gd name="T118" fmla="*/ 1219 w 1304"/>
                    <a:gd name="T119" fmla="*/ 14 h 1148"/>
                    <a:gd name="T120" fmla="*/ 1234 w 1304"/>
                    <a:gd name="T121" fmla="*/ 14 h 1148"/>
                    <a:gd name="T122" fmla="*/ 1248 w 1304"/>
                    <a:gd name="T123" fmla="*/ 14 h 1148"/>
                    <a:gd name="T124" fmla="*/ 1276 w 1304"/>
                    <a:gd name="T125" fmla="*/ 0 h 11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04"/>
                    <a:gd name="T190" fmla="*/ 0 h 1148"/>
                    <a:gd name="T191" fmla="*/ 1304 w 1304"/>
                    <a:gd name="T192" fmla="*/ 1148 h 11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04" h="1148">
                      <a:moveTo>
                        <a:pt x="1290" y="0"/>
                      </a:moveTo>
                      <a:lnTo>
                        <a:pt x="1290" y="14"/>
                      </a:lnTo>
                      <a:lnTo>
                        <a:pt x="1290" y="28"/>
                      </a:lnTo>
                      <a:lnTo>
                        <a:pt x="1290" y="42"/>
                      </a:lnTo>
                      <a:lnTo>
                        <a:pt x="1290" y="56"/>
                      </a:lnTo>
                      <a:lnTo>
                        <a:pt x="1290" y="99"/>
                      </a:lnTo>
                      <a:lnTo>
                        <a:pt x="1290" y="113"/>
                      </a:lnTo>
                      <a:lnTo>
                        <a:pt x="1290" y="141"/>
                      </a:lnTo>
                      <a:lnTo>
                        <a:pt x="1304" y="156"/>
                      </a:lnTo>
                      <a:lnTo>
                        <a:pt x="1304" y="170"/>
                      </a:lnTo>
                      <a:lnTo>
                        <a:pt x="1304" y="198"/>
                      </a:lnTo>
                      <a:lnTo>
                        <a:pt x="1304" y="212"/>
                      </a:lnTo>
                      <a:lnTo>
                        <a:pt x="1304" y="227"/>
                      </a:lnTo>
                      <a:lnTo>
                        <a:pt x="1304" y="255"/>
                      </a:lnTo>
                      <a:lnTo>
                        <a:pt x="1304" y="269"/>
                      </a:lnTo>
                      <a:lnTo>
                        <a:pt x="1304" y="283"/>
                      </a:lnTo>
                      <a:lnTo>
                        <a:pt x="1304" y="297"/>
                      </a:lnTo>
                      <a:lnTo>
                        <a:pt x="1304" y="326"/>
                      </a:lnTo>
                      <a:lnTo>
                        <a:pt x="1304" y="340"/>
                      </a:lnTo>
                      <a:lnTo>
                        <a:pt x="1304" y="383"/>
                      </a:lnTo>
                      <a:lnTo>
                        <a:pt x="1304" y="397"/>
                      </a:lnTo>
                      <a:lnTo>
                        <a:pt x="1304" y="411"/>
                      </a:lnTo>
                      <a:lnTo>
                        <a:pt x="1304" y="439"/>
                      </a:lnTo>
                      <a:lnTo>
                        <a:pt x="1304" y="453"/>
                      </a:lnTo>
                      <a:lnTo>
                        <a:pt x="1304" y="468"/>
                      </a:lnTo>
                      <a:lnTo>
                        <a:pt x="1304" y="482"/>
                      </a:lnTo>
                      <a:lnTo>
                        <a:pt x="1304" y="496"/>
                      </a:lnTo>
                      <a:lnTo>
                        <a:pt x="1304" y="510"/>
                      </a:lnTo>
                      <a:lnTo>
                        <a:pt x="1304" y="524"/>
                      </a:lnTo>
                      <a:lnTo>
                        <a:pt x="1304" y="539"/>
                      </a:lnTo>
                      <a:lnTo>
                        <a:pt x="1304" y="581"/>
                      </a:lnTo>
                      <a:lnTo>
                        <a:pt x="1304" y="595"/>
                      </a:lnTo>
                      <a:lnTo>
                        <a:pt x="1304" y="609"/>
                      </a:lnTo>
                      <a:lnTo>
                        <a:pt x="1304" y="624"/>
                      </a:lnTo>
                      <a:lnTo>
                        <a:pt x="1304" y="638"/>
                      </a:lnTo>
                      <a:lnTo>
                        <a:pt x="1304" y="652"/>
                      </a:lnTo>
                      <a:lnTo>
                        <a:pt x="1304" y="666"/>
                      </a:lnTo>
                      <a:lnTo>
                        <a:pt x="1304" y="680"/>
                      </a:lnTo>
                      <a:lnTo>
                        <a:pt x="1304" y="695"/>
                      </a:lnTo>
                      <a:lnTo>
                        <a:pt x="1290" y="709"/>
                      </a:lnTo>
                      <a:lnTo>
                        <a:pt x="1290" y="751"/>
                      </a:lnTo>
                      <a:lnTo>
                        <a:pt x="1290" y="766"/>
                      </a:lnTo>
                      <a:lnTo>
                        <a:pt x="1290" y="794"/>
                      </a:lnTo>
                      <a:lnTo>
                        <a:pt x="1290" y="808"/>
                      </a:lnTo>
                      <a:lnTo>
                        <a:pt x="1290" y="851"/>
                      </a:lnTo>
                      <a:lnTo>
                        <a:pt x="1276" y="907"/>
                      </a:lnTo>
                      <a:lnTo>
                        <a:pt x="1276" y="936"/>
                      </a:lnTo>
                      <a:lnTo>
                        <a:pt x="1276" y="950"/>
                      </a:lnTo>
                      <a:lnTo>
                        <a:pt x="1276" y="964"/>
                      </a:lnTo>
                      <a:lnTo>
                        <a:pt x="1276" y="992"/>
                      </a:lnTo>
                      <a:lnTo>
                        <a:pt x="1276" y="1035"/>
                      </a:lnTo>
                      <a:lnTo>
                        <a:pt x="1262" y="1035"/>
                      </a:lnTo>
                      <a:lnTo>
                        <a:pt x="1262" y="1049"/>
                      </a:lnTo>
                      <a:lnTo>
                        <a:pt x="1248" y="1049"/>
                      </a:lnTo>
                      <a:lnTo>
                        <a:pt x="1205" y="1049"/>
                      </a:lnTo>
                      <a:lnTo>
                        <a:pt x="1191" y="1049"/>
                      </a:lnTo>
                      <a:lnTo>
                        <a:pt x="1177" y="1049"/>
                      </a:lnTo>
                      <a:lnTo>
                        <a:pt x="1163" y="1035"/>
                      </a:lnTo>
                      <a:lnTo>
                        <a:pt x="1148" y="1035"/>
                      </a:lnTo>
                      <a:lnTo>
                        <a:pt x="1134" y="1035"/>
                      </a:lnTo>
                      <a:lnTo>
                        <a:pt x="1120" y="1035"/>
                      </a:lnTo>
                      <a:lnTo>
                        <a:pt x="1092" y="1035"/>
                      </a:lnTo>
                      <a:lnTo>
                        <a:pt x="1078" y="1021"/>
                      </a:lnTo>
                      <a:lnTo>
                        <a:pt x="1035" y="1021"/>
                      </a:lnTo>
                      <a:lnTo>
                        <a:pt x="1021" y="1021"/>
                      </a:lnTo>
                      <a:lnTo>
                        <a:pt x="1007" y="1021"/>
                      </a:lnTo>
                      <a:lnTo>
                        <a:pt x="964" y="1021"/>
                      </a:lnTo>
                      <a:lnTo>
                        <a:pt x="950" y="1021"/>
                      </a:lnTo>
                      <a:lnTo>
                        <a:pt x="907" y="1007"/>
                      </a:lnTo>
                      <a:lnTo>
                        <a:pt x="893" y="1007"/>
                      </a:lnTo>
                      <a:lnTo>
                        <a:pt x="879" y="1007"/>
                      </a:lnTo>
                      <a:lnTo>
                        <a:pt x="865" y="1007"/>
                      </a:lnTo>
                      <a:lnTo>
                        <a:pt x="851" y="1021"/>
                      </a:lnTo>
                      <a:lnTo>
                        <a:pt x="808" y="1021"/>
                      </a:lnTo>
                      <a:lnTo>
                        <a:pt x="780" y="1035"/>
                      </a:lnTo>
                      <a:lnTo>
                        <a:pt x="751" y="1035"/>
                      </a:lnTo>
                      <a:lnTo>
                        <a:pt x="737" y="1035"/>
                      </a:lnTo>
                      <a:lnTo>
                        <a:pt x="723" y="1035"/>
                      </a:lnTo>
                      <a:lnTo>
                        <a:pt x="709" y="1049"/>
                      </a:lnTo>
                      <a:lnTo>
                        <a:pt x="695" y="1049"/>
                      </a:lnTo>
                      <a:lnTo>
                        <a:pt x="695" y="1063"/>
                      </a:lnTo>
                      <a:lnTo>
                        <a:pt x="680" y="1078"/>
                      </a:lnTo>
                      <a:lnTo>
                        <a:pt x="666" y="1092"/>
                      </a:lnTo>
                      <a:lnTo>
                        <a:pt x="652" y="1092"/>
                      </a:lnTo>
                      <a:lnTo>
                        <a:pt x="638" y="1106"/>
                      </a:lnTo>
                      <a:lnTo>
                        <a:pt x="624" y="1106"/>
                      </a:lnTo>
                      <a:lnTo>
                        <a:pt x="610" y="1106"/>
                      </a:lnTo>
                      <a:lnTo>
                        <a:pt x="567" y="1120"/>
                      </a:lnTo>
                      <a:lnTo>
                        <a:pt x="524" y="1134"/>
                      </a:lnTo>
                      <a:lnTo>
                        <a:pt x="510" y="1134"/>
                      </a:lnTo>
                      <a:lnTo>
                        <a:pt x="496" y="1134"/>
                      </a:lnTo>
                      <a:lnTo>
                        <a:pt x="482" y="1134"/>
                      </a:lnTo>
                      <a:lnTo>
                        <a:pt x="454" y="1148"/>
                      </a:lnTo>
                      <a:lnTo>
                        <a:pt x="425" y="1120"/>
                      </a:lnTo>
                      <a:lnTo>
                        <a:pt x="411" y="1106"/>
                      </a:lnTo>
                      <a:lnTo>
                        <a:pt x="411" y="1092"/>
                      </a:lnTo>
                      <a:lnTo>
                        <a:pt x="397" y="1092"/>
                      </a:lnTo>
                      <a:lnTo>
                        <a:pt x="383" y="1078"/>
                      </a:lnTo>
                      <a:lnTo>
                        <a:pt x="368" y="1063"/>
                      </a:lnTo>
                      <a:lnTo>
                        <a:pt x="354" y="1049"/>
                      </a:lnTo>
                      <a:lnTo>
                        <a:pt x="326" y="1021"/>
                      </a:lnTo>
                      <a:lnTo>
                        <a:pt x="283" y="992"/>
                      </a:lnTo>
                      <a:lnTo>
                        <a:pt x="227" y="936"/>
                      </a:lnTo>
                      <a:lnTo>
                        <a:pt x="227" y="922"/>
                      </a:lnTo>
                      <a:lnTo>
                        <a:pt x="170" y="865"/>
                      </a:lnTo>
                      <a:lnTo>
                        <a:pt x="127" y="836"/>
                      </a:lnTo>
                      <a:lnTo>
                        <a:pt x="85" y="794"/>
                      </a:lnTo>
                      <a:lnTo>
                        <a:pt x="56" y="766"/>
                      </a:lnTo>
                      <a:lnTo>
                        <a:pt x="42" y="751"/>
                      </a:lnTo>
                      <a:lnTo>
                        <a:pt x="14" y="723"/>
                      </a:lnTo>
                      <a:lnTo>
                        <a:pt x="14" y="709"/>
                      </a:lnTo>
                      <a:lnTo>
                        <a:pt x="0" y="709"/>
                      </a:lnTo>
                      <a:lnTo>
                        <a:pt x="0" y="695"/>
                      </a:lnTo>
                      <a:lnTo>
                        <a:pt x="0" y="680"/>
                      </a:lnTo>
                      <a:lnTo>
                        <a:pt x="0" y="666"/>
                      </a:lnTo>
                      <a:lnTo>
                        <a:pt x="14" y="666"/>
                      </a:lnTo>
                      <a:lnTo>
                        <a:pt x="56" y="652"/>
                      </a:lnTo>
                      <a:lnTo>
                        <a:pt x="99" y="624"/>
                      </a:lnTo>
                      <a:lnTo>
                        <a:pt x="113" y="624"/>
                      </a:lnTo>
                      <a:lnTo>
                        <a:pt x="142" y="609"/>
                      </a:lnTo>
                      <a:lnTo>
                        <a:pt x="170" y="595"/>
                      </a:lnTo>
                      <a:lnTo>
                        <a:pt x="184" y="595"/>
                      </a:lnTo>
                      <a:lnTo>
                        <a:pt x="212" y="581"/>
                      </a:lnTo>
                      <a:lnTo>
                        <a:pt x="255" y="567"/>
                      </a:lnTo>
                      <a:lnTo>
                        <a:pt x="269" y="567"/>
                      </a:lnTo>
                      <a:lnTo>
                        <a:pt x="298" y="553"/>
                      </a:lnTo>
                      <a:lnTo>
                        <a:pt x="326" y="539"/>
                      </a:lnTo>
                      <a:lnTo>
                        <a:pt x="340" y="539"/>
                      </a:lnTo>
                      <a:lnTo>
                        <a:pt x="354" y="539"/>
                      </a:lnTo>
                      <a:lnTo>
                        <a:pt x="368" y="539"/>
                      </a:lnTo>
                      <a:lnTo>
                        <a:pt x="383" y="539"/>
                      </a:lnTo>
                      <a:lnTo>
                        <a:pt x="383" y="524"/>
                      </a:lnTo>
                      <a:lnTo>
                        <a:pt x="397" y="524"/>
                      </a:lnTo>
                      <a:lnTo>
                        <a:pt x="411" y="524"/>
                      </a:lnTo>
                      <a:lnTo>
                        <a:pt x="496" y="482"/>
                      </a:lnTo>
                      <a:lnTo>
                        <a:pt x="510" y="482"/>
                      </a:lnTo>
                      <a:lnTo>
                        <a:pt x="524" y="468"/>
                      </a:lnTo>
                      <a:lnTo>
                        <a:pt x="581" y="453"/>
                      </a:lnTo>
                      <a:lnTo>
                        <a:pt x="624" y="425"/>
                      </a:lnTo>
                      <a:lnTo>
                        <a:pt x="652" y="411"/>
                      </a:lnTo>
                      <a:lnTo>
                        <a:pt x="680" y="368"/>
                      </a:lnTo>
                      <a:lnTo>
                        <a:pt x="709" y="354"/>
                      </a:lnTo>
                      <a:lnTo>
                        <a:pt x="737" y="354"/>
                      </a:lnTo>
                      <a:lnTo>
                        <a:pt x="751" y="340"/>
                      </a:lnTo>
                      <a:lnTo>
                        <a:pt x="766" y="340"/>
                      </a:lnTo>
                      <a:lnTo>
                        <a:pt x="780" y="312"/>
                      </a:lnTo>
                      <a:lnTo>
                        <a:pt x="794" y="312"/>
                      </a:lnTo>
                      <a:lnTo>
                        <a:pt x="794" y="297"/>
                      </a:lnTo>
                      <a:lnTo>
                        <a:pt x="808" y="297"/>
                      </a:lnTo>
                      <a:lnTo>
                        <a:pt x="822" y="283"/>
                      </a:lnTo>
                      <a:lnTo>
                        <a:pt x="836" y="283"/>
                      </a:lnTo>
                      <a:lnTo>
                        <a:pt x="851" y="269"/>
                      </a:lnTo>
                      <a:lnTo>
                        <a:pt x="922" y="227"/>
                      </a:lnTo>
                      <a:lnTo>
                        <a:pt x="950" y="198"/>
                      </a:lnTo>
                      <a:lnTo>
                        <a:pt x="964" y="198"/>
                      </a:lnTo>
                      <a:lnTo>
                        <a:pt x="964" y="184"/>
                      </a:lnTo>
                      <a:lnTo>
                        <a:pt x="1035" y="141"/>
                      </a:lnTo>
                      <a:lnTo>
                        <a:pt x="1049" y="141"/>
                      </a:lnTo>
                      <a:lnTo>
                        <a:pt x="1063" y="141"/>
                      </a:lnTo>
                      <a:lnTo>
                        <a:pt x="1063" y="127"/>
                      </a:lnTo>
                      <a:lnTo>
                        <a:pt x="1078" y="127"/>
                      </a:lnTo>
                      <a:lnTo>
                        <a:pt x="1092" y="113"/>
                      </a:lnTo>
                      <a:lnTo>
                        <a:pt x="1092" y="99"/>
                      </a:lnTo>
                      <a:lnTo>
                        <a:pt x="1106" y="85"/>
                      </a:lnTo>
                      <a:lnTo>
                        <a:pt x="1120" y="85"/>
                      </a:lnTo>
                      <a:lnTo>
                        <a:pt x="1120" y="70"/>
                      </a:lnTo>
                      <a:lnTo>
                        <a:pt x="1134" y="70"/>
                      </a:lnTo>
                      <a:lnTo>
                        <a:pt x="1148" y="56"/>
                      </a:lnTo>
                      <a:lnTo>
                        <a:pt x="1163" y="42"/>
                      </a:lnTo>
                      <a:lnTo>
                        <a:pt x="1163" y="28"/>
                      </a:lnTo>
                      <a:lnTo>
                        <a:pt x="1177" y="28"/>
                      </a:lnTo>
                      <a:lnTo>
                        <a:pt x="1177" y="14"/>
                      </a:lnTo>
                      <a:lnTo>
                        <a:pt x="1191" y="14"/>
                      </a:lnTo>
                      <a:lnTo>
                        <a:pt x="1205" y="14"/>
                      </a:lnTo>
                      <a:lnTo>
                        <a:pt x="1219" y="14"/>
                      </a:lnTo>
                      <a:lnTo>
                        <a:pt x="1234" y="14"/>
                      </a:lnTo>
                      <a:lnTo>
                        <a:pt x="1248" y="14"/>
                      </a:lnTo>
                      <a:lnTo>
                        <a:pt x="1262" y="0"/>
                      </a:lnTo>
                      <a:lnTo>
                        <a:pt x="1276" y="0"/>
                      </a:lnTo>
                      <a:lnTo>
                        <a:pt x="1290" y="0"/>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90" name="Freeform 48"/>
                <p:cNvSpPr>
                  <a:spLocks/>
                </p:cNvSpPr>
                <p:nvPr/>
              </p:nvSpPr>
              <p:spPr bwMode="auto">
                <a:xfrm>
                  <a:off x="556" y="1829"/>
                  <a:ext cx="2664" cy="2171"/>
                </a:xfrm>
                <a:custGeom>
                  <a:avLst/>
                  <a:gdLst>
                    <a:gd name="T0" fmla="*/ 0 w 2666"/>
                    <a:gd name="T1" fmla="*/ 1829 h 2170"/>
                    <a:gd name="T2" fmla="*/ 57 w 2666"/>
                    <a:gd name="T3" fmla="*/ 1716 h 2170"/>
                    <a:gd name="T4" fmla="*/ 184 w 2666"/>
                    <a:gd name="T5" fmla="*/ 1517 h 2170"/>
                    <a:gd name="T6" fmla="*/ 284 w 2666"/>
                    <a:gd name="T7" fmla="*/ 1361 h 2170"/>
                    <a:gd name="T8" fmla="*/ 383 w 2666"/>
                    <a:gd name="T9" fmla="*/ 1234 h 2170"/>
                    <a:gd name="T10" fmla="*/ 468 w 2666"/>
                    <a:gd name="T11" fmla="*/ 1177 h 2170"/>
                    <a:gd name="T12" fmla="*/ 567 w 2666"/>
                    <a:gd name="T13" fmla="*/ 1134 h 2170"/>
                    <a:gd name="T14" fmla="*/ 837 w 2666"/>
                    <a:gd name="T15" fmla="*/ 1049 h 2170"/>
                    <a:gd name="T16" fmla="*/ 908 w 2666"/>
                    <a:gd name="T17" fmla="*/ 1021 h 2170"/>
                    <a:gd name="T18" fmla="*/ 936 w 2666"/>
                    <a:gd name="T19" fmla="*/ 964 h 2170"/>
                    <a:gd name="T20" fmla="*/ 1007 w 2666"/>
                    <a:gd name="T21" fmla="*/ 851 h 2170"/>
                    <a:gd name="T22" fmla="*/ 1049 w 2666"/>
                    <a:gd name="T23" fmla="*/ 794 h 2170"/>
                    <a:gd name="T24" fmla="*/ 1078 w 2666"/>
                    <a:gd name="T25" fmla="*/ 780 h 2170"/>
                    <a:gd name="T26" fmla="*/ 1134 w 2666"/>
                    <a:gd name="T27" fmla="*/ 737 h 2170"/>
                    <a:gd name="T28" fmla="*/ 1205 w 2666"/>
                    <a:gd name="T29" fmla="*/ 695 h 2170"/>
                    <a:gd name="T30" fmla="*/ 1305 w 2666"/>
                    <a:gd name="T31" fmla="*/ 638 h 2170"/>
                    <a:gd name="T32" fmla="*/ 1418 w 2666"/>
                    <a:gd name="T33" fmla="*/ 595 h 2170"/>
                    <a:gd name="T34" fmla="*/ 1532 w 2666"/>
                    <a:gd name="T35" fmla="*/ 553 h 2170"/>
                    <a:gd name="T36" fmla="*/ 1617 w 2666"/>
                    <a:gd name="T37" fmla="*/ 510 h 2170"/>
                    <a:gd name="T38" fmla="*/ 1702 w 2666"/>
                    <a:gd name="T39" fmla="*/ 439 h 2170"/>
                    <a:gd name="T40" fmla="*/ 1744 w 2666"/>
                    <a:gd name="T41" fmla="*/ 340 h 2170"/>
                    <a:gd name="T42" fmla="*/ 1730 w 2666"/>
                    <a:gd name="T43" fmla="*/ 269 h 2170"/>
                    <a:gd name="T44" fmla="*/ 1688 w 2666"/>
                    <a:gd name="T45" fmla="*/ 156 h 2170"/>
                    <a:gd name="T46" fmla="*/ 1659 w 2666"/>
                    <a:gd name="T47" fmla="*/ 56 h 2170"/>
                    <a:gd name="T48" fmla="*/ 1688 w 2666"/>
                    <a:gd name="T49" fmla="*/ 14 h 2170"/>
                    <a:gd name="T50" fmla="*/ 1872 w 2666"/>
                    <a:gd name="T51" fmla="*/ 56 h 2170"/>
                    <a:gd name="T52" fmla="*/ 1915 w 2666"/>
                    <a:gd name="T53" fmla="*/ 70 h 2170"/>
                    <a:gd name="T54" fmla="*/ 1943 w 2666"/>
                    <a:gd name="T55" fmla="*/ 85 h 2170"/>
                    <a:gd name="T56" fmla="*/ 1971 w 2666"/>
                    <a:gd name="T57" fmla="*/ 99 h 2170"/>
                    <a:gd name="T58" fmla="*/ 2014 w 2666"/>
                    <a:gd name="T59" fmla="*/ 127 h 2170"/>
                    <a:gd name="T60" fmla="*/ 2042 w 2666"/>
                    <a:gd name="T61" fmla="*/ 156 h 2170"/>
                    <a:gd name="T62" fmla="*/ 2056 w 2666"/>
                    <a:gd name="T63" fmla="*/ 170 h 2170"/>
                    <a:gd name="T64" fmla="*/ 2099 w 2666"/>
                    <a:gd name="T65" fmla="*/ 226 h 2170"/>
                    <a:gd name="T66" fmla="*/ 2127 w 2666"/>
                    <a:gd name="T67" fmla="*/ 269 h 2170"/>
                    <a:gd name="T68" fmla="*/ 2170 w 2666"/>
                    <a:gd name="T69" fmla="*/ 297 h 2170"/>
                    <a:gd name="T70" fmla="*/ 2212 w 2666"/>
                    <a:gd name="T71" fmla="*/ 340 h 2170"/>
                    <a:gd name="T72" fmla="*/ 2255 w 2666"/>
                    <a:gd name="T73" fmla="*/ 411 h 2170"/>
                    <a:gd name="T74" fmla="*/ 2283 w 2666"/>
                    <a:gd name="T75" fmla="*/ 453 h 2170"/>
                    <a:gd name="T76" fmla="*/ 2326 w 2666"/>
                    <a:gd name="T77" fmla="*/ 510 h 2170"/>
                    <a:gd name="T78" fmla="*/ 2354 w 2666"/>
                    <a:gd name="T79" fmla="*/ 553 h 2170"/>
                    <a:gd name="T80" fmla="*/ 2411 w 2666"/>
                    <a:gd name="T81" fmla="*/ 624 h 2170"/>
                    <a:gd name="T82" fmla="*/ 2439 w 2666"/>
                    <a:gd name="T83" fmla="*/ 680 h 2170"/>
                    <a:gd name="T84" fmla="*/ 2468 w 2666"/>
                    <a:gd name="T85" fmla="*/ 709 h 2170"/>
                    <a:gd name="T86" fmla="*/ 2496 w 2666"/>
                    <a:gd name="T87" fmla="*/ 765 h 2170"/>
                    <a:gd name="T88" fmla="*/ 2553 w 2666"/>
                    <a:gd name="T89" fmla="*/ 836 h 2170"/>
                    <a:gd name="T90" fmla="*/ 2581 w 2666"/>
                    <a:gd name="T91" fmla="*/ 879 h 2170"/>
                    <a:gd name="T92" fmla="*/ 2666 w 2666"/>
                    <a:gd name="T93" fmla="*/ 1007 h 2170"/>
                    <a:gd name="T94" fmla="*/ 2510 w 2666"/>
                    <a:gd name="T95" fmla="*/ 1120 h 2170"/>
                    <a:gd name="T96" fmla="*/ 2397 w 2666"/>
                    <a:gd name="T97" fmla="*/ 1205 h 2170"/>
                    <a:gd name="T98" fmla="*/ 2241 w 2666"/>
                    <a:gd name="T99" fmla="*/ 1304 h 2170"/>
                    <a:gd name="T100" fmla="*/ 2141 w 2666"/>
                    <a:gd name="T101" fmla="*/ 1375 h 2170"/>
                    <a:gd name="T102" fmla="*/ 2014 w 2666"/>
                    <a:gd name="T103" fmla="*/ 1446 h 2170"/>
                    <a:gd name="T104" fmla="*/ 1744 w 2666"/>
                    <a:gd name="T105" fmla="*/ 1588 h 2170"/>
                    <a:gd name="T106" fmla="*/ 1489 w 2666"/>
                    <a:gd name="T107" fmla="*/ 1730 h 2170"/>
                    <a:gd name="T108" fmla="*/ 1347 w 2666"/>
                    <a:gd name="T109" fmla="*/ 1787 h 2170"/>
                    <a:gd name="T110" fmla="*/ 1220 w 2666"/>
                    <a:gd name="T111" fmla="*/ 1844 h 2170"/>
                    <a:gd name="T112" fmla="*/ 1106 w 2666"/>
                    <a:gd name="T113" fmla="*/ 1900 h 2170"/>
                    <a:gd name="T114" fmla="*/ 539 w 2666"/>
                    <a:gd name="T115" fmla="*/ 2085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91"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92"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93" name="Freeform 45"/>
                <p:cNvSpPr>
                  <a:spLocks/>
                </p:cNvSpPr>
                <p:nvPr/>
              </p:nvSpPr>
              <p:spPr bwMode="auto">
                <a:xfrm>
                  <a:off x="6311" y="2169"/>
                  <a:ext cx="1475" cy="1512"/>
                </a:xfrm>
                <a:custGeom>
                  <a:avLst/>
                  <a:gdLst>
                    <a:gd name="T0" fmla="*/ 894 w 1475"/>
                    <a:gd name="T1" fmla="*/ 48 h 1603"/>
                    <a:gd name="T2" fmla="*/ 964 w 1475"/>
                    <a:gd name="T3" fmla="*/ 59 h 1603"/>
                    <a:gd name="T4" fmla="*/ 1021 w 1475"/>
                    <a:gd name="T5" fmla="*/ 119 h 1603"/>
                    <a:gd name="T6" fmla="*/ 1035 w 1475"/>
                    <a:gd name="T7" fmla="*/ 155 h 1603"/>
                    <a:gd name="T8" fmla="*/ 1035 w 1475"/>
                    <a:gd name="T9" fmla="*/ 214 h 1603"/>
                    <a:gd name="T10" fmla="*/ 1035 w 1475"/>
                    <a:gd name="T11" fmla="*/ 261 h 1603"/>
                    <a:gd name="T12" fmla="*/ 1021 w 1475"/>
                    <a:gd name="T13" fmla="*/ 309 h 1603"/>
                    <a:gd name="T14" fmla="*/ 1007 w 1475"/>
                    <a:gd name="T15" fmla="*/ 369 h 1603"/>
                    <a:gd name="T16" fmla="*/ 979 w 1475"/>
                    <a:gd name="T17" fmla="*/ 405 h 1603"/>
                    <a:gd name="T18" fmla="*/ 1007 w 1475"/>
                    <a:gd name="T19" fmla="*/ 464 h 1603"/>
                    <a:gd name="T20" fmla="*/ 1064 w 1475"/>
                    <a:gd name="T21" fmla="*/ 392 h 1603"/>
                    <a:gd name="T22" fmla="*/ 1120 w 1475"/>
                    <a:gd name="T23" fmla="*/ 357 h 1603"/>
                    <a:gd name="T24" fmla="*/ 1191 w 1475"/>
                    <a:gd name="T25" fmla="*/ 357 h 1603"/>
                    <a:gd name="T26" fmla="*/ 1248 w 1475"/>
                    <a:gd name="T27" fmla="*/ 369 h 1603"/>
                    <a:gd name="T28" fmla="*/ 1305 w 1475"/>
                    <a:gd name="T29" fmla="*/ 369 h 1603"/>
                    <a:gd name="T30" fmla="*/ 1404 w 1475"/>
                    <a:gd name="T31" fmla="*/ 346 h 1603"/>
                    <a:gd name="T32" fmla="*/ 1475 w 1475"/>
                    <a:gd name="T33" fmla="*/ 346 h 1603"/>
                    <a:gd name="T34" fmla="*/ 1461 w 1475"/>
                    <a:gd name="T35" fmla="*/ 405 h 1603"/>
                    <a:gd name="T36" fmla="*/ 1418 w 1475"/>
                    <a:gd name="T37" fmla="*/ 524 h 1603"/>
                    <a:gd name="T38" fmla="*/ 1248 w 1475"/>
                    <a:gd name="T39" fmla="*/ 607 h 1603"/>
                    <a:gd name="T40" fmla="*/ 1177 w 1475"/>
                    <a:gd name="T41" fmla="*/ 607 h 1603"/>
                    <a:gd name="T42" fmla="*/ 1177 w 1475"/>
                    <a:gd name="T43" fmla="*/ 619 h 1603"/>
                    <a:gd name="T44" fmla="*/ 1248 w 1475"/>
                    <a:gd name="T45" fmla="*/ 667 h 1603"/>
                    <a:gd name="T46" fmla="*/ 1291 w 1475"/>
                    <a:gd name="T47" fmla="*/ 702 h 1603"/>
                    <a:gd name="T48" fmla="*/ 1234 w 1475"/>
                    <a:gd name="T49" fmla="*/ 774 h 1603"/>
                    <a:gd name="T50" fmla="*/ 1149 w 1475"/>
                    <a:gd name="T51" fmla="*/ 822 h 1603"/>
                    <a:gd name="T52" fmla="*/ 1064 w 1475"/>
                    <a:gd name="T53" fmla="*/ 881 h 1603"/>
                    <a:gd name="T54" fmla="*/ 1007 w 1475"/>
                    <a:gd name="T55" fmla="*/ 929 h 1603"/>
                    <a:gd name="T56" fmla="*/ 950 w 1475"/>
                    <a:gd name="T57" fmla="*/ 929 h 1603"/>
                    <a:gd name="T58" fmla="*/ 908 w 1475"/>
                    <a:gd name="T59" fmla="*/ 940 h 1603"/>
                    <a:gd name="T60" fmla="*/ 879 w 1475"/>
                    <a:gd name="T61" fmla="*/ 989 h 1603"/>
                    <a:gd name="T62" fmla="*/ 794 w 1475"/>
                    <a:gd name="T63" fmla="*/ 1155 h 1603"/>
                    <a:gd name="T64" fmla="*/ 738 w 1475"/>
                    <a:gd name="T65" fmla="*/ 1250 h 1603"/>
                    <a:gd name="T66" fmla="*/ 624 w 1475"/>
                    <a:gd name="T67" fmla="*/ 1309 h 1603"/>
                    <a:gd name="T68" fmla="*/ 567 w 1475"/>
                    <a:gd name="T69" fmla="*/ 1309 h 1603"/>
                    <a:gd name="T70" fmla="*/ 496 w 1475"/>
                    <a:gd name="T71" fmla="*/ 1286 h 1603"/>
                    <a:gd name="T72" fmla="*/ 511 w 1475"/>
                    <a:gd name="T73" fmla="*/ 1309 h 1603"/>
                    <a:gd name="T74" fmla="*/ 525 w 1475"/>
                    <a:gd name="T75" fmla="*/ 1322 h 1603"/>
                    <a:gd name="T76" fmla="*/ 454 w 1475"/>
                    <a:gd name="T77" fmla="*/ 1309 h 1603"/>
                    <a:gd name="T78" fmla="*/ 411 w 1475"/>
                    <a:gd name="T79" fmla="*/ 1309 h 1603"/>
                    <a:gd name="T80" fmla="*/ 284 w 1475"/>
                    <a:gd name="T81" fmla="*/ 1322 h 1603"/>
                    <a:gd name="T82" fmla="*/ 184 w 1475"/>
                    <a:gd name="T83" fmla="*/ 1345 h 1603"/>
                    <a:gd name="T84" fmla="*/ 14 w 1475"/>
                    <a:gd name="T85" fmla="*/ 1167 h 1603"/>
                    <a:gd name="T86" fmla="*/ 43 w 1475"/>
                    <a:gd name="T87" fmla="*/ 702 h 1603"/>
                    <a:gd name="T88" fmla="*/ 57 w 1475"/>
                    <a:gd name="T89" fmla="*/ 392 h 1603"/>
                    <a:gd name="T90" fmla="*/ 142 w 1475"/>
                    <a:gd name="T91" fmla="*/ 239 h 1603"/>
                    <a:gd name="T92" fmla="*/ 326 w 1475"/>
                    <a:gd name="T93" fmla="*/ 227 h 1603"/>
                    <a:gd name="T94" fmla="*/ 369 w 1475"/>
                    <a:gd name="T95" fmla="*/ 417 h 1603"/>
                    <a:gd name="T96" fmla="*/ 411 w 1475"/>
                    <a:gd name="T97" fmla="*/ 489 h 1603"/>
                    <a:gd name="T98" fmla="*/ 496 w 1475"/>
                    <a:gd name="T99" fmla="*/ 548 h 1603"/>
                    <a:gd name="T100" fmla="*/ 567 w 1475"/>
                    <a:gd name="T101" fmla="*/ 511 h 1603"/>
                    <a:gd name="T102" fmla="*/ 610 w 1475"/>
                    <a:gd name="T103" fmla="*/ 381 h 1603"/>
                    <a:gd name="T104" fmla="*/ 638 w 1475"/>
                    <a:gd name="T105" fmla="*/ 298 h 1603"/>
                    <a:gd name="T106" fmla="*/ 596 w 1475"/>
                    <a:gd name="T107" fmla="*/ 227 h 1603"/>
                    <a:gd name="T108" fmla="*/ 695 w 1475"/>
                    <a:gd name="T109" fmla="*/ 227 h 1603"/>
                    <a:gd name="T110" fmla="*/ 879 w 1475"/>
                    <a:gd name="T111" fmla="*/ 239 h 1603"/>
                    <a:gd name="T112" fmla="*/ 908 w 1475"/>
                    <a:gd name="T113" fmla="*/ 179 h 1603"/>
                    <a:gd name="T114" fmla="*/ 851 w 1475"/>
                    <a:gd name="T115" fmla="*/ 167 h 1603"/>
                    <a:gd name="T116" fmla="*/ 894 w 1475"/>
                    <a:gd name="T117" fmla="*/ 155 h 1603"/>
                    <a:gd name="T118" fmla="*/ 865 w 1475"/>
                    <a:gd name="T119" fmla="*/ 131 h 1603"/>
                    <a:gd name="T120" fmla="*/ 894 w 1475"/>
                    <a:gd name="T121" fmla="*/ 83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pattFill prst="dotGrid">
                  <a:fgClr>
                    <a:srgbClr val="009900"/>
                  </a:fgClr>
                  <a:bgClr>
                    <a:srgbClr val="F2FFE5"/>
                  </a:bgClr>
                </a:pattFill>
                <a:ln w="9525">
                  <a:solidFill>
                    <a:srgbClr val="333333"/>
                  </a:solidFill>
                  <a:round/>
                  <a:headEnd/>
                  <a:tailEnd/>
                </a:ln>
              </p:spPr>
              <p:txBody>
                <a:bodyPr/>
                <a:lstStyle/>
                <a:p>
                  <a:endParaRPr lang="ja-JP" altLang="en-US"/>
                </a:p>
              </p:txBody>
            </p:sp>
            <p:sp>
              <p:nvSpPr>
                <p:cNvPr id="194" name="Freeform 44"/>
                <p:cNvSpPr>
                  <a:spLocks/>
                </p:cNvSpPr>
                <p:nvPr/>
              </p:nvSpPr>
              <p:spPr bwMode="auto">
                <a:xfrm>
                  <a:off x="4381" y="4116"/>
                  <a:ext cx="994" cy="1317"/>
                </a:xfrm>
                <a:custGeom>
                  <a:avLst/>
                  <a:gdLst>
                    <a:gd name="T0" fmla="*/ 965 w 993"/>
                    <a:gd name="T1" fmla="*/ 156 h 1319"/>
                    <a:gd name="T2" fmla="*/ 950 w 993"/>
                    <a:gd name="T3" fmla="*/ 212 h 1319"/>
                    <a:gd name="T4" fmla="*/ 894 w 993"/>
                    <a:gd name="T5" fmla="*/ 382 h 1319"/>
                    <a:gd name="T6" fmla="*/ 880 w 993"/>
                    <a:gd name="T7" fmla="*/ 425 h 1319"/>
                    <a:gd name="T8" fmla="*/ 865 w 993"/>
                    <a:gd name="T9" fmla="*/ 496 h 1319"/>
                    <a:gd name="T10" fmla="*/ 851 w 993"/>
                    <a:gd name="T11" fmla="*/ 567 h 1319"/>
                    <a:gd name="T12" fmla="*/ 837 w 993"/>
                    <a:gd name="T13" fmla="*/ 595 h 1319"/>
                    <a:gd name="T14" fmla="*/ 837 w 993"/>
                    <a:gd name="T15" fmla="*/ 624 h 1319"/>
                    <a:gd name="T16" fmla="*/ 823 w 993"/>
                    <a:gd name="T17" fmla="*/ 652 h 1319"/>
                    <a:gd name="T18" fmla="*/ 809 w 993"/>
                    <a:gd name="T19" fmla="*/ 723 h 1319"/>
                    <a:gd name="T20" fmla="*/ 780 w 993"/>
                    <a:gd name="T21" fmla="*/ 794 h 1319"/>
                    <a:gd name="T22" fmla="*/ 780 w 993"/>
                    <a:gd name="T23" fmla="*/ 836 h 1319"/>
                    <a:gd name="T24" fmla="*/ 766 w 993"/>
                    <a:gd name="T25" fmla="*/ 865 h 1319"/>
                    <a:gd name="T26" fmla="*/ 766 w 993"/>
                    <a:gd name="T27" fmla="*/ 893 h 1319"/>
                    <a:gd name="T28" fmla="*/ 752 w 993"/>
                    <a:gd name="T29" fmla="*/ 907 h 1319"/>
                    <a:gd name="T30" fmla="*/ 752 w 993"/>
                    <a:gd name="T31" fmla="*/ 936 h 1319"/>
                    <a:gd name="T32" fmla="*/ 738 w 993"/>
                    <a:gd name="T33" fmla="*/ 950 h 1319"/>
                    <a:gd name="T34" fmla="*/ 738 w 993"/>
                    <a:gd name="T35" fmla="*/ 964 h 1319"/>
                    <a:gd name="T36" fmla="*/ 738 w 993"/>
                    <a:gd name="T37" fmla="*/ 992 h 1319"/>
                    <a:gd name="T38" fmla="*/ 724 w 993"/>
                    <a:gd name="T39" fmla="*/ 1021 h 1319"/>
                    <a:gd name="T40" fmla="*/ 724 w 993"/>
                    <a:gd name="T41" fmla="*/ 1035 h 1319"/>
                    <a:gd name="T42" fmla="*/ 709 w 993"/>
                    <a:gd name="T43" fmla="*/ 1063 h 1319"/>
                    <a:gd name="T44" fmla="*/ 695 w 993"/>
                    <a:gd name="T45" fmla="*/ 1106 h 1319"/>
                    <a:gd name="T46" fmla="*/ 695 w 993"/>
                    <a:gd name="T47" fmla="*/ 1134 h 1319"/>
                    <a:gd name="T48" fmla="*/ 681 w 993"/>
                    <a:gd name="T49" fmla="*/ 1163 h 1319"/>
                    <a:gd name="T50" fmla="*/ 653 w 993"/>
                    <a:gd name="T51" fmla="*/ 1191 h 1319"/>
                    <a:gd name="T52" fmla="*/ 624 w 993"/>
                    <a:gd name="T53" fmla="*/ 1219 h 1319"/>
                    <a:gd name="T54" fmla="*/ 596 w 993"/>
                    <a:gd name="T55" fmla="*/ 1262 h 1319"/>
                    <a:gd name="T56" fmla="*/ 596 w 993"/>
                    <a:gd name="T57" fmla="*/ 1276 h 1319"/>
                    <a:gd name="T58" fmla="*/ 568 w 993"/>
                    <a:gd name="T59" fmla="*/ 1290 h 1319"/>
                    <a:gd name="T60" fmla="*/ 553 w 993"/>
                    <a:gd name="T61" fmla="*/ 1304 h 1319"/>
                    <a:gd name="T62" fmla="*/ 525 w 993"/>
                    <a:gd name="T63" fmla="*/ 1319 h 1319"/>
                    <a:gd name="T64" fmla="*/ 497 w 993"/>
                    <a:gd name="T65" fmla="*/ 1319 h 1319"/>
                    <a:gd name="T66" fmla="*/ 468 w 993"/>
                    <a:gd name="T67" fmla="*/ 1319 h 1319"/>
                    <a:gd name="T68" fmla="*/ 426 w 993"/>
                    <a:gd name="T69" fmla="*/ 1319 h 1319"/>
                    <a:gd name="T70" fmla="*/ 397 w 993"/>
                    <a:gd name="T71" fmla="*/ 1319 h 1319"/>
                    <a:gd name="T72" fmla="*/ 241 w 993"/>
                    <a:gd name="T73" fmla="*/ 1262 h 1319"/>
                    <a:gd name="T74" fmla="*/ 213 w 993"/>
                    <a:gd name="T75" fmla="*/ 1262 h 1319"/>
                    <a:gd name="T76" fmla="*/ 156 w 993"/>
                    <a:gd name="T77" fmla="*/ 1234 h 1319"/>
                    <a:gd name="T78" fmla="*/ 114 w 993"/>
                    <a:gd name="T79" fmla="*/ 1219 h 1319"/>
                    <a:gd name="T80" fmla="*/ 100 w 993"/>
                    <a:gd name="T81" fmla="*/ 1219 h 1319"/>
                    <a:gd name="T82" fmla="*/ 85 w 993"/>
                    <a:gd name="T83" fmla="*/ 1219 h 1319"/>
                    <a:gd name="T84" fmla="*/ 57 w 993"/>
                    <a:gd name="T85" fmla="*/ 1205 h 1319"/>
                    <a:gd name="T86" fmla="*/ 14 w 993"/>
                    <a:gd name="T87" fmla="*/ 1191 h 1319"/>
                    <a:gd name="T88" fmla="*/ 0 w 993"/>
                    <a:gd name="T89" fmla="*/ 1177 h 1319"/>
                    <a:gd name="T90" fmla="*/ 57 w 993"/>
                    <a:gd name="T91" fmla="*/ 1021 h 1319"/>
                    <a:gd name="T92" fmla="*/ 57 w 993"/>
                    <a:gd name="T93" fmla="*/ 978 h 1319"/>
                    <a:gd name="T94" fmla="*/ 128 w 993"/>
                    <a:gd name="T95" fmla="*/ 964 h 1319"/>
                    <a:gd name="T96" fmla="*/ 156 w 993"/>
                    <a:gd name="T97" fmla="*/ 751 h 1319"/>
                    <a:gd name="T98" fmla="*/ 170 w 993"/>
                    <a:gd name="T99" fmla="*/ 680 h 1319"/>
                    <a:gd name="T100" fmla="*/ 185 w 993"/>
                    <a:gd name="T101" fmla="*/ 468 h 1319"/>
                    <a:gd name="T102" fmla="*/ 284 w 993"/>
                    <a:gd name="T103" fmla="*/ 397 h 1319"/>
                    <a:gd name="T104" fmla="*/ 383 w 993"/>
                    <a:gd name="T105" fmla="*/ 411 h 1319"/>
                    <a:gd name="T106" fmla="*/ 440 w 993"/>
                    <a:gd name="T107" fmla="*/ 411 h 1319"/>
                    <a:gd name="T108" fmla="*/ 511 w 993"/>
                    <a:gd name="T109" fmla="*/ 198 h 1319"/>
                    <a:gd name="T110" fmla="*/ 539 w 993"/>
                    <a:gd name="T111" fmla="*/ 0 h 1319"/>
                    <a:gd name="T112" fmla="*/ 738 w 993"/>
                    <a:gd name="T113" fmla="*/ 28 h 1319"/>
                    <a:gd name="T114" fmla="*/ 809 w 993"/>
                    <a:gd name="T115" fmla="*/ 42 h 1319"/>
                    <a:gd name="T116" fmla="*/ 922 w 993"/>
                    <a:gd name="T117" fmla="*/ 56 h 1319"/>
                    <a:gd name="T118" fmla="*/ 979 w 993"/>
                    <a:gd name="T119" fmla="*/ 85 h 1319"/>
                    <a:gd name="T120" fmla="*/ 979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pattFill prst="wdUpDiag">
                  <a:fgClr>
                    <a:schemeClr val="accent5">
                      <a:lumMod val="40000"/>
                      <a:lumOff val="6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95"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pattFill prst="divot">
                  <a:fgClr>
                    <a:srgbClr val="FF66FF"/>
                  </a:fgClr>
                  <a:bgClr>
                    <a:srgbClr val="FFFFFF"/>
                  </a:bgClr>
                </a:pattFill>
                <a:ln w="0">
                  <a:solidFill>
                    <a:srgbClr val="333333"/>
                  </a:solidFill>
                  <a:round/>
                  <a:headEnd/>
                  <a:tailEnd/>
                </a:ln>
              </p:spPr>
              <p:txBody>
                <a:bodyPr/>
                <a:lstStyle/>
                <a:p>
                  <a:endParaRPr lang="ja-JP" altLang="en-US"/>
                </a:p>
              </p:txBody>
            </p:sp>
            <p:sp>
              <p:nvSpPr>
                <p:cNvPr id="196"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pattFill prst="pct20">
                  <a:fgClr>
                    <a:srgbClr val="FF0000"/>
                  </a:fgClr>
                  <a:bgClr>
                    <a:srgbClr val="FFFFFF"/>
                  </a:bgClr>
                </a:pattFill>
                <a:ln w="9525">
                  <a:solidFill>
                    <a:srgbClr val="333333"/>
                  </a:solidFill>
                  <a:round/>
                  <a:headEnd/>
                  <a:tailEnd/>
                </a:ln>
              </p:spPr>
              <p:txBody>
                <a:bodyPr/>
                <a:lstStyle/>
                <a:p>
                  <a:endParaRPr lang="ja-JP" altLang="en-US"/>
                </a:p>
              </p:txBody>
            </p:sp>
            <p:sp>
              <p:nvSpPr>
                <p:cNvPr id="197" name="Freeform 41"/>
                <p:cNvSpPr>
                  <a:spLocks/>
                </p:cNvSpPr>
                <p:nvPr/>
              </p:nvSpPr>
              <p:spPr bwMode="auto">
                <a:xfrm>
                  <a:off x="5262" y="3773"/>
                  <a:ext cx="1205" cy="832"/>
                </a:xfrm>
                <a:custGeom>
                  <a:avLst/>
                  <a:gdLst>
                    <a:gd name="T0" fmla="*/ 723 w 1205"/>
                    <a:gd name="T1" fmla="*/ 99 h 865"/>
                    <a:gd name="T2" fmla="*/ 751 w 1205"/>
                    <a:gd name="T3" fmla="*/ 112 h 865"/>
                    <a:gd name="T4" fmla="*/ 822 w 1205"/>
                    <a:gd name="T5" fmla="*/ 112 h 865"/>
                    <a:gd name="T6" fmla="*/ 865 w 1205"/>
                    <a:gd name="T7" fmla="*/ 124 h 865"/>
                    <a:gd name="T8" fmla="*/ 936 w 1205"/>
                    <a:gd name="T9" fmla="*/ 148 h 865"/>
                    <a:gd name="T10" fmla="*/ 1021 w 1205"/>
                    <a:gd name="T11" fmla="*/ 173 h 865"/>
                    <a:gd name="T12" fmla="*/ 1205 w 1205"/>
                    <a:gd name="T13" fmla="*/ 223 h 865"/>
                    <a:gd name="T14" fmla="*/ 1191 w 1205"/>
                    <a:gd name="T15" fmla="*/ 272 h 865"/>
                    <a:gd name="T16" fmla="*/ 1205 w 1205"/>
                    <a:gd name="T17" fmla="*/ 285 h 865"/>
                    <a:gd name="T18" fmla="*/ 1205 w 1205"/>
                    <a:gd name="T19" fmla="*/ 310 h 865"/>
                    <a:gd name="T20" fmla="*/ 1191 w 1205"/>
                    <a:gd name="T21" fmla="*/ 347 h 865"/>
                    <a:gd name="T22" fmla="*/ 1177 w 1205"/>
                    <a:gd name="T23" fmla="*/ 384 h 865"/>
                    <a:gd name="T24" fmla="*/ 1163 w 1205"/>
                    <a:gd name="T25" fmla="*/ 421 h 865"/>
                    <a:gd name="T26" fmla="*/ 1163 w 1205"/>
                    <a:gd name="T27" fmla="*/ 495 h 865"/>
                    <a:gd name="T28" fmla="*/ 1163 w 1205"/>
                    <a:gd name="T29" fmla="*/ 532 h 865"/>
                    <a:gd name="T30" fmla="*/ 1148 w 1205"/>
                    <a:gd name="T31" fmla="*/ 557 h 865"/>
                    <a:gd name="T32" fmla="*/ 1134 w 1205"/>
                    <a:gd name="T33" fmla="*/ 607 h 865"/>
                    <a:gd name="T34" fmla="*/ 992 w 1205"/>
                    <a:gd name="T35" fmla="*/ 656 h 865"/>
                    <a:gd name="T36" fmla="*/ 950 w 1205"/>
                    <a:gd name="T37" fmla="*/ 755 h 865"/>
                    <a:gd name="T38" fmla="*/ 921 w 1205"/>
                    <a:gd name="T39" fmla="*/ 743 h 865"/>
                    <a:gd name="T40" fmla="*/ 893 w 1205"/>
                    <a:gd name="T41" fmla="*/ 743 h 865"/>
                    <a:gd name="T42" fmla="*/ 851 w 1205"/>
                    <a:gd name="T43" fmla="*/ 743 h 865"/>
                    <a:gd name="T44" fmla="*/ 822 w 1205"/>
                    <a:gd name="T45" fmla="*/ 743 h 865"/>
                    <a:gd name="T46" fmla="*/ 765 w 1205"/>
                    <a:gd name="T47" fmla="*/ 731 h 865"/>
                    <a:gd name="T48" fmla="*/ 737 w 1205"/>
                    <a:gd name="T49" fmla="*/ 731 h 865"/>
                    <a:gd name="T50" fmla="*/ 723 w 1205"/>
                    <a:gd name="T51" fmla="*/ 731 h 865"/>
                    <a:gd name="T52" fmla="*/ 680 w 1205"/>
                    <a:gd name="T53" fmla="*/ 731 h 865"/>
                    <a:gd name="T54" fmla="*/ 652 w 1205"/>
                    <a:gd name="T55" fmla="*/ 718 h 865"/>
                    <a:gd name="T56" fmla="*/ 581 w 1205"/>
                    <a:gd name="T57" fmla="*/ 718 h 865"/>
                    <a:gd name="T58" fmla="*/ 496 w 1205"/>
                    <a:gd name="T59" fmla="*/ 705 h 865"/>
                    <a:gd name="T60" fmla="*/ 468 w 1205"/>
                    <a:gd name="T61" fmla="*/ 705 h 865"/>
                    <a:gd name="T62" fmla="*/ 425 w 1205"/>
                    <a:gd name="T63" fmla="*/ 705 h 865"/>
                    <a:gd name="T64" fmla="*/ 397 w 1205"/>
                    <a:gd name="T65" fmla="*/ 705 h 865"/>
                    <a:gd name="T66" fmla="*/ 312 w 1205"/>
                    <a:gd name="T67" fmla="*/ 693 h 865"/>
                    <a:gd name="T68" fmla="*/ 283 w 1205"/>
                    <a:gd name="T69" fmla="*/ 693 h 865"/>
                    <a:gd name="T70" fmla="*/ 198 w 1205"/>
                    <a:gd name="T71" fmla="*/ 705 h 865"/>
                    <a:gd name="T72" fmla="*/ 113 w 1205"/>
                    <a:gd name="T73" fmla="*/ 705 h 865"/>
                    <a:gd name="T74" fmla="*/ 85 w 1205"/>
                    <a:gd name="T75" fmla="*/ 705 h 865"/>
                    <a:gd name="T76" fmla="*/ 70 w 1205"/>
                    <a:gd name="T77" fmla="*/ 705 h 865"/>
                    <a:gd name="T78" fmla="*/ 42 w 1205"/>
                    <a:gd name="T79" fmla="*/ 705 h 865"/>
                    <a:gd name="T80" fmla="*/ 14 w 1205"/>
                    <a:gd name="T81" fmla="*/ 705 h 865"/>
                    <a:gd name="T82" fmla="*/ 0 w 1205"/>
                    <a:gd name="T83" fmla="*/ 681 h 865"/>
                    <a:gd name="T84" fmla="*/ 28 w 1205"/>
                    <a:gd name="T85" fmla="*/ 631 h 865"/>
                    <a:gd name="T86" fmla="*/ 85 w 1205"/>
                    <a:gd name="T87" fmla="*/ 458 h 865"/>
                    <a:gd name="T88" fmla="*/ 99 w 1205"/>
                    <a:gd name="T89" fmla="*/ 396 h 865"/>
                    <a:gd name="T90" fmla="*/ 113 w 1205"/>
                    <a:gd name="T91" fmla="*/ 359 h 865"/>
                    <a:gd name="T92" fmla="*/ 141 w 1205"/>
                    <a:gd name="T93" fmla="*/ 248 h 865"/>
                    <a:gd name="T94" fmla="*/ 141 w 1205"/>
                    <a:gd name="T95" fmla="*/ 210 h 865"/>
                    <a:gd name="T96" fmla="*/ 141 w 1205"/>
                    <a:gd name="T97" fmla="*/ 173 h 865"/>
                    <a:gd name="T98" fmla="*/ 141 w 1205"/>
                    <a:gd name="T99" fmla="*/ 148 h 865"/>
                    <a:gd name="T100" fmla="*/ 141 w 1205"/>
                    <a:gd name="T101" fmla="*/ 99 h 865"/>
                    <a:gd name="T102" fmla="*/ 269 w 1205"/>
                    <a:gd name="T103" fmla="*/ 86 h 865"/>
                    <a:gd name="T104" fmla="*/ 354 w 1205"/>
                    <a:gd name="T105" fmla="*/ 86 h 865"/>
                    <a:gd name="T106" fmla="*/ 368 w 1205"/>
                    <a:gd name="T107" fmla="*/ 62 h 865"/>
                    <a:gd name="T108" fmla="*/ 368 w 1205"/>
                    <a:gd name="T109" fmla="*/ 13 h 865"/>
                    <a:gd name="T110" fmla="*/ 581 w 1205"/>
                    <a:gd name="T111" fmla="*/ 86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pattFill prst="dotGrid">
                  <a:fgClr>
                    <a:srgbClr val="009900"/>
                  </a:fgClr>
                  <a:bgClr>
                    <a:srgbClr val="F2FFE5"/>
                  </a:bgClr>
                </a:pattFill>
                <a:ln w="9525">
                  <a:solidFill>
                    <a:srgbClr val="333333"/>
                  </a:solidFill>
                  <a:round/>
                  <a:headEnd/>
                  <a:tailEnd/>
                </a:ln>
              </p:spPr>
              <p:txBody>
                <a:bodyPr/>
                <a:lstStyle/>
                <a:p>
                  <a:endParaRPr lang="ja-JP" altLang="en-US"/>
                </a:p>
              </p:txBody>
            </p:sp>
            <p:sp>
              <p:nvSpPr>
                <p:cNvPr id="198"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pattFill prst="ltUpDiag">
                  <a:fgClr>
                    <a:srgbClr val="FFFF00"/>
                  </a:fgClr>
                  <a:bgClr>
                    <a:srgbClr val="FFFFFF"/>
                  </a:bgClr>
                </a:pattFill>
                <a:ln w="9525">
                  <a:solidFill>
                    <a:srgbClr val="333333"/>
                  </a:solidFill>
                  <a:round/>
                  <a:headEnd/>
                  <a:tailEnd/>
                </a:ln>
              </p:spPr>
              <p:txBody>
                <a:bodyPr/>
                <a:lstStyle/>
                <a:p>
                  <a:endParaRPr lang="ja-JP" altLang="en-US"/>
                </a:p>
              </p:txBody>
            </p:sp>
            <p:sp>
              <p:nvSpPr>
                <p:cNvPr id="199" name="Freeform 39"/>
                <p:cNvSpPr>
                  <a:spLocks/>
                </p:cNvSpPr>
                <p:nvPr/>
              </p:nvSpPr>
              <p:spPr bwMode="auto">
                <a:xfrm>
                  <a:off x="2779" y="2823"/>
                  <a:ext cx="1065" cy="1148"/>
                </a:xfrm>
                <a:custGeom>
                  <a:avLst/>
                  <a:gdLst>
                    <a:gd name="T0" fmla="*/ 610 w 1063"/>
                    <a:gd name="T1" fmla="*/ 212 h 1149"/>
                    <a:gd name="T2" fmla="*/ 638 w 1063"/>
                    <a:gd name="T3" fmla="*/ 227 h 1149"/>
                    <a:gd name="T4" fmla="*/ 652 w 1063"/>
                    <a:gd name="T5" fmla="*/ 241 h 1149"/>
                    <a:gd name="T6" fmla="*/ 766 w 1063"/>
                    <a:gd name="T7" fmla="*/ 297 h 1149"/>
                    <a:gd name="T8" fmla="*/ 822 w 1063"/>
                    <a:gd name="T9" fmla="*/ 283 h 1149"/>
                    <a:gd name="T10" fmla="*/ 893 w 1063"/>
                    <a:gd name="T11" fmla="*/ 241 h 1149"/>
                    <a:gd name="T12" fmla="*/ 950 w 1063"/>
                    <a:gd name="T13" fmla="*/ 198 h 1149"/>
                    <a:gd name="T14" fmla="*/ 1049 w 1063"/>
                    <a:gd name="T15" fmla="*/ 184 h 1149"/>
                    <a:gd name="T16" fmla="*/ 1049 w 1063"/>
                    <a:gd name="T17" fmla="*/ 198 h 1149"/>
                    <a:gd name="T18" fmla="*/ 1035 w 1063"/>
                    <a:gd name="T19" fmla="*/ 241 h 1149"/>
                    <a:gd name="T20" fmla="*/ 1021 w 1063"/>
                    <a:gd name="T21" fmla="*/ 283 h 1149"/>
                    <a:gd name="T22" fmla="*/ 1007 w 1063"/>
                    <a:gd name="T23" fmla="*/ 297 h 1149"/>
                    <a:gd name="T24" fmla="*/ 1007 w 1063"/>
                    <a:gd name="T25" fmla="*/ 340 h 1149"/>
                    <a:gd name="T26" fmla="*/ 1007 w 1063"/>
                    <a:gd name="T27" fmla="*/ 368 h 1149"/>
                    <a:gd name="T28" fmla="*/ 1021 w 1063"/>
                    <a:gd name="T29" fmla="*/ 397 h 1149"/>
                    <a:gd name="T30" fmla="*/ 1049 w 1063"/>
                    <a:gd name="T31" fmla="*/ 524 h 1149"/>
                    <a:gd name="T32" fmla="*/ 1063 w 1063"/>
                    <a:gd name="T33" fmla="*/ 567 h 1149"/>
                    <a:gd name="T34" fmla="*/ 1021 w 1063"/>
                    <a:gd name="T35" fmla="*/ 581 h 1149"/>
                    <a:gd name="T36" fmla="*/ 978 w 1063"/>
                    <a:gd name="T37" fmla="*/ 610 h 1149"/>
                    <a:gd name="T38" fmla="*/ 964 w 1063"/>
                    <a:gd name="T39" fmla="*/ 624 h 1149"/>
                    <a:gd name="T40" fmla="*/ 922 w 1063"/>
                    <a:gd name="T41" fmla="*/ 652 h 1149"/>
                    <a:gd name="T42" fmla="*/ 879 w 1063"/>
                    <a:gd name="T43" fmla="*/ 695 h 1149"/>
                    <a:gd name="T44" fmla="*/ 780 w 1063"/>
                    <a:gd name="T45" fmla="*/ 808 h 1149"/>
                    <a:gd name="T46" fmla="*/ 737 w 1063"/>
                    <a:gd name="T47" fmla="*/ 879 h 1149"/>
                    <a:gd name="T48" fmla="*/ 709 w 1063"/>
                    <a:gd name="T49" fmla="*/ 922 h 1149"/>
                    <a:gd name="T50" fmla="*/ 496 w 1063"/>
                    <a:gd name="T51" fmla="*/ 1092 h 1149"/>
                    <a:gd name="T52" fmla="*/ 368 w 1063"/>
                    <a:gd name="T53" fmla="*/ 1149 h 1149"/>
                    <a:gd name="T54" fmla="*/ 340 w 1063"/>
                    <a:gd name="T55" fmla="*/ 1092 h 1149"/>
                    <a:gd name="T56" fmla="*/ 255 w 1063"/>
                    <a:gd name="T57" fmla="*/ 978 h 1149"/>
                    <a:gd name="T58" fmla="*/ 241 w 1063"/>
                    <a:gd name="T59" fmla="*/ 950 h 1149"/>
                    <a:gd name="T60" fmla="*/ 241 w 1063"/>
                    <a:gd name="T61" fmla="*/ 950 h 1149"/>
                    <a:gd name="T62" fmla="*/ 241 w 1063"/>
                    <a:gd name="T63" fmla="*/ 936 h 1149"/>
                    <a:gd name="T64" fmla="*/ 227 w 1063"/>
                    <a:gd name="T65" fmla="*/ 922 h 1149"/>
                    <a:gd name="T66" fmla="*/ 227 w 1063"/>
                    <a:gd name="T67" fmla="*/ 922 h 1149"/>
                    <a:gd name="T68" fmla="*/ 212 w 1063"/>
                    <a:gd name="T69" fmla="*/ 907 h 1149"/>
                    <a:gd name="T70" fmla="*/ 170 w 1063"/>
                    <a:gd name="T71" fmla="*/ 879 h 1149"/>
                    <a:gd name="T72" fmla="*/ 113 w 1063"/>
                    <a:gd name="T73" fmla="*/ 879 h 1149"/>
                    <a:gd name="T74" fmla="*/ 71 w 1063"/>
                    <a:gd name="T75" fmla="*/ 865 h 1149"/>
                    <a:gd name="T76" fmla="*/ 14 w 1063"/>
                    <a:gd name="T77" fmla="*/ 851 h 1149"/>
                    <a:gd name="T78" fmla="*/ 14 w 1063"/>
                    <a:gd name="T79" fmla="*/ 822 h 1149"/>
                    <a:gd name="T80" fmla="*/ 28 w 1063"/>
                    <a:gd name="T81" fmla="*/ 766 h 1149"/>
                    <a:gd name="T82" fmla="*/ 71 w 1063"/>
                    <a:gd name="T83" fmla="*/ 638 h 1149"/>
                    <a:gd name="T84" fmla="*/ 56 w 1063"/>
                    <a:gd name="T85" fmla="*/ 581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68 w 1063"/>
                    <a:gd name="T103" fmla="*/ 42 h 1149"/>
                    <a:gd name="T104" fmla="*/ 439 w 1063"/>
                    <a:gd name="T105" fmla="*/ 0 h 1149"/>
                    <a:gd name="T106" fmla="*/ 496 w 1063"/>
                    <a:gd name="T107" fmla="*/ 71 h 1149"/>
                    <a:gd name="T108" fmla="*/ 524 w 1063"/>
                    <a:gd name="T109" fmla="*/ 113 h 1149"/>
                    <a:gd name="T110" fmla="*/ 539 w 1063"/>
                    <a:gd name="T111" fmla="*/ 127 h 1149"/>
                    <a:gd name="T112" fmla="*/ 567 w 1063"/>
                    <a:gd name="T113" fmla="*/ 156 h 1149"/>
                    <a:gd name="T114" fmla="*/ 567 w 1063"/>
                    <a:gd name="T115" fmla="*/ 156 h 1149"/>
                    <a:gd name="T116" fmla="*/ 581 w 1063"/>
                    <a:gd name="T117" fmla="*/ 184 h 1149"/>
                    <a:gd name="T118" fmla="*/ 610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200"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pattFill prst="pct20">
                  <a:fgClr>
                    <a:srgbClr val="FF0000"/>
                  </a:fgClr>
                  <a:bgClr>
                    <a:srgbClr val="FFFFFF"/>
                  </a:bgClr>
                </a:pattFill>
                <a:ln w="9525">
                  <a:solidFill>
                    <a:srgbClr val="333333"/>
                  </a:solidFill>
                  <a:round/>
                  <a:headEnd/>
                  <a:tailEnd/>
                </a:ln>
              </p:spPr>
              <p:txBody>
                <a:bodyPr/>
                <a:lstStyle/>
                <a:p>
                  <a:endParaRPr lang="ja-JP" altLang="en-US"/>
                </a:p>
              </p:txBody>
            </p:sp>
            <p:sp>
              <p:nvSpPr>
                <p:cNvPr id="201"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pattFill prst="divot">
                  <a:fgClr>
                    <a:srgbClr val="FF66FF"/>
                  </a:fgClr>
                  <a:bgClr>
                    <a:srgbClr val="FFFFFF"/>
                  </a:bgClr>
                </a:pattFill>
                <a:ln w="9525">
                  <a:solidFill>
                    <a:srgbClr val="333333"/>
                  </a:solidFill>
                  <a:round/>
                  <a:headEnd/>
                  <a:tailEnd/>
                </a:ln>
              </p:spPr>
              <p:txBody>
                <a:bodyPr/>
                <a:lstStyle/>
                <a:p>
                  <a:endParaRPr lang="ja-JP" altLang="en-US"/>
                </a:p>
              </p:txBody>
            </p:sp>
            <p:sp>
              <p:nvSpPr>
                <p:cNvPr id="202"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pattFill prst="ltUpDiag">
                  <a:fgClr>
                    <a:srgbClr val="FFFF00"/>
                  </a:fgClr>
                  <a:bgClr>
                    <a:srgbClr val="FFFFFF"/>
                  </a:bgClr>
                </a:pattFill>
                <a:ln w="9525">
                  <a:solidFill>
                    <a:srgbClr val="333333"/>
                  </a:solidFill>
                  <a:round/>
                  <a:headEnd/>
                  <a:tailEnd/>
                </a:ln>
              </p:spPr>
              <p:txBody>
                <a:bodyPr/>
                <a:lstStyle/>
                <a:p>
                  <a:endParaRPr lang="ja-JP" altLang="en-US"/>
                </a:p>
              </p:txBody>
            </p:sp>
            <p:sp>
              <p:nvSpPr>
                <p:cNvPr id="203"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grpSp>
          <p:sp>
            <p:nvSpPr>
              <p:cNvPr id="156" name="Text Box 33"/>
              <p:cNvSpPr txBox="1">
                <a:spLocks noChangeArrowheads="1"/>
              </p:cNvSpPr>
              <p:nvPr/>
            </p:nvSpPr>
            <p:spPr bwMode="auto">
              <a:xfrm>
                <a:off x="2428" y="1428"/>
                <a:ext cx="935" cy="2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淀川区</a:t>
                </a:r>
                <a:endParaRPr lang="ja-JP" altLang="en-US" sz="1050" b="1" dirty="0" smtClean="0">
                  <a:latin typeface="Meiryo UI" pitchFamily="50" charset="-128"/>
                  <a:ea typeface="Meiryo UI" pitchFamily="50" charset="-128"/>
                  <a:cs typeface="Meiryo UI" pitchFamily="50" charset="-128"/>
                </a:endParaRPr>
              </a:p>
            </p:txBody>
          </p:sp>
          <p:sp>
            <p:nvSpPr>
              <p:cNvPr id="157" name="Text Box 32"/>
              <p:cNvSpPr txBox="1">
                <a:spLocks noChangeArrowheads="1"/>
              </p:cNvSpPr>
              <p:nvPr/>
            </p:nvSpPr>
            <p:spPr bwMode="auto">
              <a:xfrm>
                <a:off x="4262" y="874"/>
                <a:ext cx="1135" cy="2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東淀川区</a:t>
                </a:r>
                <a:endParaRPr lang="ja-JP" altLang="en-US" sz="1050" b="1" dirty="0" smtClean="0">
                  <a:latin typeface="Meiryo UI" pitchFamily="50" charset="-128"/>
                  <a:ea typeface="Meiryo UI" pitchFamily="50" charset="-128"/>
                  <a:cs typeface="Meiryo UI" pitchFamily="50" charset="-128"/>
                </a:endParaRPr>
              </a:p>
            </p:txBody>
          </p:sp>
          <p:sp>
            <p:nvSpPr>
              <p:cNvPr id="158" name="Text Box 31"/>
              <p:cNvSpPr txBox="1">
                <a:spLocks noChangeArrowheads="1"/>
              </p:cNvSpPr>
              <p:nvPr/>
            </p:nvSpPr>
            <p:spPr bwMode="auto">
              <a:xfrm>
                <a:off x="1271" y="2262"/>
                <a:ext cx="1070"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西淀川区</a:t>
                </a:r>
                <a:endParaRPr lang="ja-JP" altLang="en-US" sz="1050" b="1" dirty="0" smtClean="0">
                  <a:latin typeface="Meiryo UI" pitchFamily="50" charset="-128"/>
                  <a:ea typeface="Meiryo UI" pitchFamily="50" charset="-128"/>
                  <a:cs typeface="Meiryo UI" pitchFamily="50" charset="-128"/>
                </a:endParaRPr>
              </a:p>
            </p:txBody>
          </p:sp>
          <p:sp>
            <p:nvSpPr>
              <p:cNvPr id="159" name="Text Box 30"/>
              <p:cNvSpPr txBox="1">
                <a:spLocks noChangeArrowheads="1"/>
              </p:cNvSpPr>
              <p:nvPr/>
            </p:nvSpPr>
            <p:spPr bwMode="auto">
              <a:xfrm>
                <a:off x="2442" y="2421"/>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福島区</a:t>
                </a:r>
                <a:endParaRPr lang="ja-JP" altLang="en-US" sz="1050" b="1" dirty="0" smtClean="0">
                  <a:latin typeface="Meiryo UI" pitchFamily="50" charset="-128"/>
                  <a:ea typeface="Meiryo UI" pitchFamily="50" charset="-128"/>
                  <a:cs typeface="Meiryo UI" pitchFamily="50" charset="-128"/>
                </a:endParaRPr>
              </a:p>
            </p:txBody>
          </p:sp>
          <p:sp>
            <p:nvSpPr>
              <p:cNvPr id="160" name="Text Box 29"/>
              <p:cNvSpPr txBox="1">
                <a:spLocks noChangeArrowheads="1"/>
              </p:cNvSpPr>
              <p:nvPr/>
            </p:nvSpPr>
            <p:spPr bwMode="auto">
              <a:xfrm>
                <a:off x="3177" y="2060"/>
                <a:ext cx="720"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北区</a:t>
                </a:r>
                <a:endParaRPr lang="ja-JP" altLang="en-US" sz="1050" b="1" dirty="0" smtClean="0">
                  <a:latin typeface="Meiryo UI" pitchFamily="50" charset="-128"/>
                  <a:ea typeface="Meiryo UI" pitchFamily="50" charset="-128"/>
                  <a:cs typeface="Meiryo UI" pitchFamily="50" charset="-128"/>
                </a:endParaRPr>
              </a:p>
            </p:txBody>
          </p:sp>
          <p:sp>
            <p:nvSpPr>
              <p:cNvPr id="161" name="Text Box 28"/>
              <p:cNvSpPr txBox="1">
                <a:spLocks noChangeArrowheads="1"/>
              </p:cNvSpPr>
              <p:nvPr/>
            </p:nvSpPr>
            <p:spPr bwMode="auto">
              <a:xfrm>
                <a:off x="4066" y="2262"/>
                <a:ext cx="899"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都島区</a:t>
                </a:r>
                <a:endParaRPr lang="ja-JP" altLang="en-US" sz="1050" b="1" dirty="0" smtClean="0">
                  <a:latin typeface="Meiryo UI" pitchFamily="50" charset="-128"/>
                  <a:ea typeface="Meiryo UI" pitchFamily="50" charset="-128"/>
                  <a:cs typeface="Meiryo UI" pitchFamily="50" charset="-128"/>
                </a:endParaRPr>
              </a:p>
            </p:txBody>
          </p:sp>
          <p:sp>
            <p:nvSpPr>
              <p:cNvPr id="162" name="Text Box 27"/>
              <p:cNvSpPr txBox="1">
                <a:spLocks noChangeArrowheads="1"/>
              </p:cNvSpPr>
              <p:nvPr/>
            </p:nvSpPr>
            <p:spPr bwMode="auto">
              <a:xfrm>
                <a:off x="4779" y="1381"/>
                <a:ext cx="900"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900" b="1" dirty="0">
                    <a:solidFill>
                      <a:srgbClr val="000000"/>
                    </a:solidFill>
                    <a:latin typeface="Meiryo UI" pitchFamily="50" charset="-128"/>
                    <a:ea typeface="Meiryo UI" pitchFamily="50" charset="-128"/>
                    <a:cs typeface="Meiryo UI" pitchFamily="50" charset="-128"/>
                  </a:rPr>
                  <a:t>旭区</a:t>
                </a:r>
                <a:endParaRPr lang="ja-JP" altLang="en-US" sz="1000" b="1" dirty="0">
                  <a:latin typeface="Meiryo UI" pitchFamily="50" charset="-128"/>
                  <a:ea typeface="Meiryo UI" pitchFamily="50" charset="-128"/>
                  <a:cs typeface="Meiryo UI" pitchFamily="50" charset="-128"/>
                </a:endParaRPr>
              </a:p>
            </p:txBody>
          </p:sp>
          <p:sp>
            <p:nvSpPr>
              <p:cNvPr id="163" name="Text Box 26"/>
              <p:cNvSpPr txBox="1">
                <a:spLocks noChangeArrowheads="1"/>
              </p:cNvSpPr>
              <p:nvPr/>
            </p:nvSpPr>
            <p:spPr bwMode="auto">
              <a:xfrm>
                <a:off x="763" y="3432"/>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此花区</a:t>
                </a:r>
                <a:endParaRPr lang="ja-JP" altLang="en-US" sz="1050" b="1" dirty="0" smtClean="0">
                  <a:latin typeface="Meiryo UI" pitchFamily="50" charset="-128"/>
                  <a:ea typeface="Meiryo UI" pitchFamily="50" charset="-128"/>
                  <a:cs typeface="Meiryo UI" pitchFamily="50" charset="-128"/>
                </a:endParaRPr>
              </a:p>
            </p:txBody>
          </p:sp>
          <p:sp>
            <p:nvSpPr>
              <p:cNvPr id="164" name="Text Box 25"/>
              <p:cNvSpPr txBox="1">
                <a:spLocks noChangeArrowheads="1"/>
              </p:cNvSpPr>
              <p:nvPr/>
            </p:nvSpPr>
            <p:spPr bwMode="auto">
              <a:xfrm>
                <a:off x="2902" y="3083"/>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西区</a:t>
                </a:r>
                <a:endParaRPr lang="ja-JP" altLang="en-US" sz="1050" b="1" dirty="0" smtClean="0">
                  <a:latin typeface="Meiryo UI" pitchFamily="50" charset="-128"/>
                  <a:ea typeface="Meiryo UI" pitchFamily="50" charset="-128"/>
                  <a:cs typeface="Meiryo UI" pitchFamily="50" charset="-128"/>
                </a:endParaRPr>
              </a:p>
            </p:txBody>
          </p:sp>
          <p:sp>
            <p:nvSpPr>
              <p:cNvPr id="165" name="Text Box 24"/>
              <p:cNvSpPr txBox="1">
                <a:spLocks noChangeArrowheads="1"/>
              </p:cNvSpPr>
              <p:nvPr/>
            </p:nvSpPr>
            <p:spPr bwMode="auto">
              <a:xfrm>
                <a:off x="3781" y="2931"/>
                <a:ext cx="899"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中央区</a:t>
                </a:r>
                <a:endParaRPr lang="ja-JP" altLang="en-US" sz="1050" b="1" dirty="0" smtClean="0">
                  <a:latin typeface="Meiryo UI" pitchFamily="50" charset="-128"/>
                  <a:ea typeface="Meiryo UI" pitchFamily="50" charset="-128"/>
                  <a:cs typeface="Meiryo UI" pitchFamily="50" charset="-128"/>
                </a:endParaRPr>
              </a:p>
            </p:txBody>
          </p:sp>
          <p:sp>
            <p:nvSpPr>
              <p:cNvPr id="166" name="Text Box 23"/>
              <p:cNvSpPr txBox="1">
                <a:spLocks noChangeArrowheads="1"/>
              </p:cNvSpPr>
              <p:nvPr/>
            </p:nvSpPr>
            <p:spPr bwMode="auto">
              <a:xfrm>
                <a:off x="4794" y="2190"/>
                <a:ext cx="899"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城東区</a:t>
                </a:r>
                <a:endParaRPr lang="ja-JP" altLang="en-US" sz="1050" b="1" dirty="0" smtClean="0">
                  <a:latin typeface="Meiryo UI" pitchFamily="50" charset="-128"/>
                  <a:ea typeface="Meiryo UI" pitchFamily="50" charset="-128"/>
                  <a:cs typeface="Meiryo UI" pitchFamily="50" charset="-128"/>
                </a:endParaRPr>
              </a:p>
            </p:txBody>
          </p:sp>
          <p:sp>
            <p:nvSpPr>
              <p:cNvPr id="167" name="Text Box 21"/>
              <p:cNvSpPr txBox="1">
                <a:spLocks noChangeArrowheads="1"/>
              </p:cNvSpPr>
              <p:nvPr/>
            </p:nvSpPr>
            <p:spPr bwMode="auto">
              <a:xfrm>
                <a:off x="763" y="5071"/>
                <a:ext cx="1133"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住之江区</a:t>
                </a:r>
                <a:endParaRPr lang="ja-JP" altLang="en-US" sz="1050" b="1" dirty="0" smtClean="0">
                  <a:latin typeface="Meiryo UI" pitchFamily="50" charset="-128"/>
                  <a:ea typeface="Meiryo UI" pitchFamily="50" charset="-128"/>
                  <a:cs typeface="Meiryo UI" pitchFamily="50" charset="-128"/>
                </a:endParaRPr>
              </a:p>
            </p:txBody>
          </p:sp>
          <p:sp>
            <p:nvSpPr>
              <p:cNvPr id="168" name="Text Box 20"/>
              <p:cNvSpPr txBox="1">
                <a:spLocks noChangeArrowheads="1"/>
              </p:cNvSpPr>
              <p:nvPr/>
            </p:nvSpPr>
            <p:spPr bwMode="auto">
              <a:xfrm>
                <a:off x="1733" y="3787"/>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港区</a:t>
                </a:r>
                <a:endParaRPr lang="ja-JP" altLang="en-US" sz="1050" b="1" dirty="0" smtClean="0">
                  <a:latin typeface="Meiryo UI" pitchFamily="50" charset="-128"/>
                  <a:ea typeface="Meiryo UI" pitchFamily="50" charset="-128"/>
                  <a:cs typeface="Meiryo UI" pitchFamily="50" charset="-128"/>
                </a:endParaRPr>
              </a:p>
            </p:txBody>
          </p:sp>
          <p:sp>
            <p:nvSpPr>
              <p:cNvPr id="169" name="Text Box 19"/>
              <p:cNvSpPr txBox="1">
                <a:spLocks noChangeArrowheads="1"/>
              </p:cNvSpPr>
              <p:nvPr/>
            </p:nvSpPr>
            <p:spPr bwMode="auto">
              <a:xfrm>
                <a:off x="2116" y="4446"/>
                <a:ext cx="900"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900" b="1">
                    <a:solidFill>
                      <a:srgbClr val="000000"/>
                    </a:solidFill>
                    <a:latin typeface="Meiryo UI" pitchFamily="50" charset="-128"/>
                    <a:ea typeface="Meiryo UI" pitchFamily="50" charset="-128"/>
                    <a:cs typeface="Meiryo UI" pitchFamily="50" charset="-128"/>
                  </a:rPr>
                  <a:t>大正区</a:t>
                </a:r>
                <a:endParaRPr lang="ja-JP" altLang="en-US" sz="1000" b="1">
                  <a:latin typeface="Meiryo UI" pitchFamily="50" charset="-128"/>
                  <a:ea typeface="Meiryo UI" pitchFamily="50" charset="-128"/>
                  <a:cs typeface="Meiryo UI" pitchFamily="50" charset="-128"/>
                </a:endParaRPr>
              </a:p>
            </p:txBody>
          </p:sp>
          <p:sp>
            <p:nvSpPr>
              <p:cNvPr id="170" name="Text Box 18"/>
              <p:cNvSpPr txBox="1">
                <a:spLocks noChangeArrowheads="1"/>
              </p:cNvSpPr>
              <p:nvPr/>
            </p:nvSpPr>
            <p:spPr bwMode="auto">
              <a:xfrm>
                <a:off x="2957" y="4420"/>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西成区</a:t>
                </a:r>
                <a:endParaRPr lang="ja-JP" altLang="en-US" sz="1050" b="1" dirty="0" smtClean="0">
                  <a:latin typeface="Meiryo UI" pitchFamily="50" charset="-128"/>
                  <a:ea typeface="Meiryo UI" pitchFamily="50" charset="-128"/>
                  <a:cs typeface="Meiryo UI" pitchFamily="50" charset="-128"/>
                </a:endParaRPr>
              </a:p>
            </p:txBody>
          </p:sp>
          <p:sp>
            <p:nvSpPr>
              <p:cNvPr id="171" name="Text Box 17"/>
              <p:cNvSpPr txBox="1">
                <a:spLocks noChangeArrowheads="1"/>
              </p:cNvSpPr>
              <p:nvPr/>
            </p:nvSpPr>
            <p:spPr bwMode="auto">
              <a:xfrm>
                <a:off x="3050" y="3769"/>
                <a:ext cx="899"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浪速区</a:t>
                </a:r>
                <a:endParaRPr lang="ja-JP" altLang="en-US" sz="1050" b="1" dirty="0" smtClean="0">
                  <a:latin typeface="Meiryo UI" pitchFamily="50" charset="-128"/>
                  <a:ea typeface="Meiryo UI" pitchFamily="50" charset="-128"/>
                  <a:cs typeface="Meiryo UI" pitchFamily="50" charset="-128"/>
                </a:endParaRPr>
              </a:p>
            </p:txBody>
          </p:sp>
          <p:sp>
            <p:nvSpPr>
              <p:cNvPr id="172" name="Text Box 16"/>
              <p:cNvSpPr txBox="1">
                <a:spLocks noChangeArrowheads="1"/>
              </p:cNvSpPr>
              <p:nvPr/>
            </p:nvSpPr>
            <p:spPr bwMode="auto">
              <a:xfrm>
                <a:off x="3685" y="3625"/>
                <a:ext cx="1193"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天王寺区</a:t>
                </a:r>
                <a:endParaRPr lang="ja-JP" altLang="en-US" sz="1050" b="1" dirty="0" smtClean="0">
                  <a:latin typeface="Meiryo UI" pitchFamily="50" charset="-128"/>
                  <a:ea typeface="Meiryo UI" pitchFamily="50" charset="-128"/>
                  <a:cs typeface="Meiryo UI" pitchFamily="50" charset="-128"/>
                </a:endParaRPr>
              </a:p>
            </p:txBody>
          </p:sp>
          <p:sp>
            <p:nvSpPr>
              <p:cNvPr id="173" name="Text Box 15"/>
              <p:cNvSpPr txBox="1">
                <a:spLocks noChangeArrowheads="1"/>
              </p:cNvSpPr>
              <p:nvPr/>
            </p:nvSpPr>
            <p:spPr bwMode="auto">
              <a:xfrm>
                <a:off x="4701" y="3273"/>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東成区</a:t>
                </a:r>
                <a:endParaRPr lang="ja-JP" altLang="en-US" sz="1050" b="1" dirty="0" smtClean="0">
                  <a:latin typeface="Meiryo UI" pitchFamily="50" charset="-128"/>
                  <a:ea typeface="Meiryo UI" pitchFamily="50" charset="-128"/>
                  <a:cs typeface="Meiryo UI" pitchFamily="50" charset="-128"/>
                </a:endParaRPr>
              </a:p>
            </p:txBody>
          </p:sp>
          <p:sp>
            <p:nvSpPr>
              <p:cNvPr id="174" name="Text Box 14"/>
              <p:cNvSpPr txBox="1">
                <a:spLocks noChangeArrowheads="1"/>
              </p:cNvSpPr>
              <p:nvPr/>
            </p:nvSpPr>
            <p:spPr bwMode="auto">
              <a:xfrm>
                <a:off x="4574" y="4210"/>
                <a:ext cx="901" cy="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生野区</a:t>
                </a:r>
                <a:endParaRPr lang="ja-JP" altLang="en-US" sz="1050" b="1" dirty="0" smtClean="0">
                  <a:latin typeface="Meiryo UI" pitchFamily="50" charset="-128"/>
                  <a:ea typeface="Meiryo UI" pitchFamily="50" charset="-128"/>
                  <a:cs typeface="Meiryo UI" pitchFamily="50" charset="-128"/>
                </a:endParaRPr>
              </a:p>
            </p:txBody>
          </p:sp>
          <p:sp>
            <p:nvSpPr>
              <p:cNvPr id="175" name="Text Box 13"/>
              <p:cNvSpPr txBox="1">
                <a:spLocks noChangeArrowheads="1"/>
              </p:cNvSpPr>
              <p:nvPr/>
            </p:nvSpPr>
            <p:spPr bwMode="auto">
              <a:xfrm>
                <a:off x="3421" y="5956"/>
                <a:ext cx="899"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住吉区</a:t>
                </a:r>
                <a:endParaRPr lang="ja-JP" altLang="en-US" sz="1050" b="1" dirty="0" smtClean="0">
                  <a:latin typeface="Meiryo UI" pitchFamily="50" charset="-128"/>
                  <a:ea typeface="Meiryo UI" pitchFamily="50" charset="-128"/>
                  <a:cs typeface="Meiryo UI" pitchFamily="50" charset="-128"/>
                </a:endParaRPr>
              </a:p>
            </p:txBody>
          </p:sp>
          <p:sp>
            <p:nvSpPr>
              <p:cNvPr id="176" name="Text Box 12"/>
              <p:cNvSpPr txBox="1">
                <a:spLocks noChangeArrowheads="1"/>
              </p:cNvSpPr>
              <p:nvPr/>
            </p:nvSpPr>
            <p:spPr bwMode="auto">
              <a:xfrm>
                <a:off x="3484" y="4792"/>
                <a:ext cx="1078"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阿倍野区</a:t>
                </a:r>
                <a:endParaRPr lang="ja-JP" altLang="en-US" sz="1050" b="1" dirty="0" smtClean="0">
                  <a:latin typeface="Meiryo UI" pitchFamily="50" charset="-128"/>
                  <a:ea typeface="Meiryo UI" pitchFamily="50" charset="-128"/>
                  <a:cs typeface="Meiryo UI" pitchFamily="50" charset="-128"/>
                </a:endParaRPr>
              </a:p>
            </p:txBody>
          </p:sp>
          <p:sp>
            <p:nvSpPr>
              <p:cNvPr id="177" name="Text Box 11"/>
              <p:cNvSpPr txBox="1">
                <a:spLocks noChangeArrowheads="1"/>
              </p:cNvSpPr>
              <p:nvPr/>
            </p:nvSpPr>
            <p:spPr bwMode="auto">
              <a:xfrm>
                <a:off x="3977" y="5410"/>
                <a:ext cx="1105" cy="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東住吉区</a:t>
                </a:r>
                <a:endParaRPr lang="ja-JP" altLang="en-US" sz="1050" b="1" dirty="0" smtClean="0">
                  <a:latin typeface="Meiryo UI" pitchFamily="50" charset="-128"/>
                  <a:ea typeface="Meiryo UI" pitchFamily="50" charset="-128"/>
                  <a:cs typeface="Meiryo UI" pitchFamily="50" charset="-128"/>
                </a:endParaRPr>
              </a:p>
            </p:txBody>
          </p:sp>
          <p:sp>
            <p:nvSpPr>
              <p:cNvPr id="178" name="Text Box 10"/>
              <p:cNvSpPr txBox="1">
                <a:spLocks noChangeArrowheads="1"/>
              </p:cNvSpPr>
              <p:nvPr/>
            </p:nvSpPr>
            <p:spPr bwMode="auto">
              <a:xfrm>
                <a:off x="5197" y="5714"/>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平野区</a:t>
                </a:r>
                <a:endParaRPr lang="ja-JP" altLang="en-US" sz="1050" b="1" dirty="0" smtClean="0">
                  <a:latin typeface="Meiryo UI" pitchFamily="50" charset="-128"/>
                  <a:ea typeface="Meiryo UI" pitchFamily="50" charset="-128"/>
                  <a:cs typeface="Meiryo UI" pitchFamily="50" charset="-128"/>
                </a:endParaRPr>
              </a:p>
            </p:txBody>
          </p:sp>
          <p:sp>
            <p:nvSpPr>
              <p:cNvPr id="179" name="Text Box 23"/>
              <p:cNvSpPr txBox="1">
                <a:spLocks noChangeArrowheads="1"/>
              </p:cNvSpPr>
              <p:nvPr/>
            </p:nvSpPr>
            <p:spPr bwMode="auto">
              <a:xfrm>
                <a:off x="5576" y="2350"/>
                <a:ext cx="899"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鶴見区</a:t>
                </a:r>
                <a:endParaRPr lang="ja-JP" altLang="en-US" sz="1050" b="1" dirty="0" smtClean="0">
                  <a:latin typeface="Meiryo UI" pitchFamily="50" charset="-128"/>
                  <a:ea typeface="Meiryo UI" pitchFamily="50" charset="-128"/>
                  <a:cs typeface="Meiryo UI" pitchFamily="50" charset="-128"/>
                </a:endParaRPr>
              </a:p>
            </p:txBody>
          </p:sp>
        </p:grpSp>
        <p:sp>
          <p:nvSpPr>
            <p:cNvPr id="147" name="Text Box 3"/>
            <p:cNvSpPr txBox="1">
              <a:spLocks noChangeArrowheads="1"/>
            </p:cNvSpPr>
            <p:nvPr/>
          </p:nvSpPr>
          <p:spPr bwMode="auto">
            <a:xfrm>
              <a:off x="2997906" y="6036160"/>
              <a:ext cx="579029" cy="197158"/>
            </a:xfrm>
            <a:prstGeom prst="rect">
              <a:avLst/>
            </a:prstGeom>
            <a:solidFill>
              <a:srgbClr val="FFFFFF"/>
            </a:solidFill>
            <a:ln w="9525">
              <a:solidFill>
                <a:srgbClr val="000000"/>
              </a:solidFill>
              <a:miter lim="800000"/>
              <a:headEnd/>
              <a:tailEnd/>
            </a:ln>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050" dirty="0" smtClean="0">
                  <a:solidFill>
                    <a:srgbClr val="000000"/>
                  </a:solidFill>
                  <a:latin typeface="Meiryo UI" pitchFamily="50" charset="-128"/>
                  <a:ea typeface="Meiryo UI" pitchFamily="50" charset="-128"/>
                  <a:cs typeface="Meiryo UI" pitchFamily="50" charset="-128"/>
                </a:rPr>
                <a:t>第八区</a:t>
              </a:r>
              <a:endParaRPr lang="ja-JP" altLang="en-US" sz="1050" dirty="0">
                <a:latin typeface="Meiryo UI" pitchFamily="50" charset="-128"/>
                <a:ea typeface="Meiryo UI" pitchFamily="50" charset="-128"/>
                <a:cs typeface="Meiryo UI" pitchFamily="50" charset="-128"/>
              </a:endParaRPr>
            </a:p>
          </p:txBody>
        </p:sp>
        <p:sp>
          <p:nvSpPr>
            <p:cNvPr id="148" name="Text Box 3"/>
            <p:cNvSpPr txBox="1">
              <a:spLocks noChangeArrowheads="1"/>
            </p:cNvSpPr>
            <p:nvPr/>
          </p:nvSpPr>
          <p:spPr bwMode="auto">
            <a:xfrm>
              <a:off x="2718876" y="5102253"/>
              <a:ext cx="569998" cy="198587"/>
            </a:xfrm>
            <a:prstGeom prst="rect">
              <a:avLst/>
            </a:prstGeom>
            <a:solidFill>
              <a:srgbClr val="FFFFFF"/>
            </a:solidFill>
            <a:ln w="9525">
              <a:solidFill>
                <a:srgbClr val="000000"/>
              </a:solidFill>
              <a:miter lim="800000"/>
              <a:headEnd/>
              <a:tailEnd/>
            </a:ln>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050" dirty="0" smtClean="0">
                  <a:solidFill>
                    <a:srgbClr val="000000"/>
                  </a:solidFill>
                  <a:latin typeface="Meiryo UI" pitchFamily="50" charset="-128"/>
                  <a:ea typeface="Meiryo UI" pitchFamily="50" charset="-128"/>
                  <a:cs typeface="Meiryo UI" pitchFamily="50" charset="-128"/>
                </a:rPr>
                <a:t>第六区</a:t>
              </a:r>
              <a:endParaRPr lang="ja-JP" altLang="en-US" sz="1050" dirty="0">
                <a:latin typeface="Meiryo UI" pitchFamily="50" charset="-128"/>
                <a:ea typeface="Meiryo UI" pitchFamily="50" charset="-128"/>
                <a:cs typeface="Meiryo UI" pitchFamily="50" charset="-128"/>
              </a:endParaRPr>
            </a:p>
          </p:txBody>
        </p:sp>
        <p:sp>
          <p:nvSpPr>
            <p:cNvPr id="149" name="Text Box 2"/>
            <p:cNvSpPr txBox="1">
              <a:spLocks noChangeArrowheads="1"/>
            </p:cNvSpPr>
            <p:nvPr/>
          </p:nvSpPr>
          <p:spPr bwMode="auto">
            <a:xfrm>
              <a:off x="1316537" y="5992185"/>
              <a:ext cx="586721" cy="202530"/>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第七区</a:t>
              </a:r>
              <a:endParaRPr lang="ja-JP" altLang="en-US" sz="1000" dirty="0">
                <a:latin typeface="Meiryo UI" pitchFamily="50" charset="-128"/>
                <a:ea typeface="Meiryo UI" pitchFamily="50" charset="-128"/>
                <a:cs typeface="Meiryo UI" pitchFamily="50" charset="-128"/>
              </a:endParaRPr>
            </a:p>
          </p:txBody>
        </p:sp>
        <p:sp>
          <p:nvSpPr>
            <p:cNvPr id="150" name="Text Box 5"/>
            <p:cNvSpPr txBox="1">
              <a:spLocks noChangeArrowheads="1"/>
            </p:cNvSpPr>
            <p:nvPr/>
          </p:nvSpPr>
          <p:spPr bwMode="auto">
            <a:xfrm>
              <a:off x="2101633" y="4710184"/>
              <a:ext cx="609678" cy="213009"/>
            </a:xfrm>
            <a:prstGeom prst="rect">
              <a:avLst/>
            </a:prstGeom>
            <a:solidFill>
              <a:srgbClr val="FFFFFF"/>
            </a:solidFill>
            <a:ln w="9525">
              <a:solidFill>
                <a:srgbClr val="000000"/>
              </a:solidFill>
              <a:miter lim="800000"/>
              <a:headEnd/>
              <a:tailEnd/>
            </a:ln>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第五区</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1" name="Text Box 2"/>
            <p:cNvSpPr txBox="1">
              <a:spLocks noChangeArrowheads="1"/>
            </p:cNvSpPr>
            <p:nvPr/>
          </p:nvSpPr>
          <p:spPr bwMode="auto">
            <a:xfrm>
              <a:off x="982361" y="4363020"/>
              <a:ext cx="589272" cy="225716"/>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第三区</a:t>
              </a:r>
              <a:endParaRPr lang="ja-JP" altLang="en-US" sz="1000" dirty="0">
                <a:latin typeface="Meiryo UI" pitchFamily="50" charset="-128"/>
                <a:ea typeface="Meiryo UI" pitchFamily="50" charset="-128"/>
                <a:cs typeface="Meiryo UI" pitchFamily="50" charset="-128"/>
              </a:endParaRPr>
            </a:p>
          </p:txBody>
        </p:sp>
        <p:sp>
          <p:nvSpPr>
            <p:cNvPr id="152" name="Text Box 2"/>
            <p:cNvSpPr txBox="1">
              <a:spLocks noChangeArrowheads="1"/>
            </p:cNvSpPr>
            <p:nvPr/>
          </p:nvSpPr>
          <p:spPr bwMode="auto">
            <a:xfrm>
              <a:off x="2418156" y="3693717"/>
              <a:ext cx="637477" cy="190045"/>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第二区</a:t>
              </a:r>
              <a:endParaRPr lang="ja-JP" altLang="en-US" sz="1000" dirty="0">
                <a:latin typeface="Meiryo UI" pitchFamily="50" charset="-128"/>
                <a:ea typeface="Meiryo UI" pitchFamily="50" charset="-128"/>
                <a:cs typeface="Meiryo UI" pitchFamily="50" charset="-128"/>
              </a:endParaRPr>
            </a:p>
          </p:txBody>
        </p:sp>
        <p:sp>
          <p:nvSpPr>
            <p:cNvPr id="153" name="Text Box 2"/>
            <p:cNvSpPr txBox="1">
              <a:spLocks noChangeArrowheads="1"/>
            </p:cNvSpPr>
            <p:nvPr/>
          </p:nvSpPr>
          <p:spPr bwMode="auto">
            <a:xfrm>
              <a:off x="1967918" y="3358815"/>
              <a:ext cx="642675" cy="191671"/>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第一区</a:t>
              </a:r>
              <a:endParaRPr lang="en-US" altLang="ja-JP" sz="1050" dirty="0" smtClean="0">
                <a:solidFill>
                  <a:srgbClr val="000000"/>
                </a:solidFill>
                <a:latin typeface="Meiryo UI" pitchFamily="50" charset="-128"/>
                <a:ea typeface="Meiryo UI" pitchFamily="50" charset="-128"/>
                <a:cs typeface="Meiryo UI" pitchFamily="50" charset="-128"/>
              </a:endParaRPr>
            </a:p>
          </p:txBody>
        </p:sp>
        <p:sp>
          <p:nvSpPr>
            <p:cNvPr id="154" name="Text Box 2"/>
            <p:cNvSpPr txBox="1">
              <a:spLocks noChangeArrowheads="1"/>
            </p:cNvSpPr>
            <p:nvPr/>
          </p:nvSpPr>
          <p:spPr bwMode="auto">
            <a:xfrm>
              <a:off x="2954252" y="4435028"/>
              <a:ext cx="619600" cy="205961"/>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a:solidFill>
                    <a:srgbClr val="000000"/>
                  </a:solidFill>
                  <a:latin typeface="Meiryo UI" pitchFamily="50" charset="-128"/>
                  <a:ea typeface="Meiryo UI" pitchFamily="50" charset="-128"/>
                  <a:cs typeface="Meiryo UI" pitchFamily="50" charset="-128"/>
                </a:rPr>
                <a:t>第四区</a:t>
              </a:r>
              <a:endParaRPr lang="ja-JP" altLang="en-US" sz="1000" dirty="0">
                <a:latin typeface="Meiryo UI" pitchFamily="50" charset="-128"/>
                <a:ea typeface="Meiryo UI" pitchFamily="50" charset="-128"/>
                <a:cs typeface="Meiryo UI" pitchFamily="50" charset="-128"/>
              </a:endParaRPr>
            </a:p>
          </p:txBody>
        </p:sp>
      </p:grpSp>
      <p:graphicFrame>
        <p:nvGraphicFramePr>
          <p:cNvPr id="204" name="表 203"/>
          <p:cNvGraphicFramePr>
            <a:graphicFrameLocks noGrp="1"/>
          </p:cNvGraphicFramePr>
          <p:nvPr>
            <p:extLst>
              <p:ext uri="{D42A27DB-BD31-4B8C-83A1-F6EECF244321}">
                <p14:modId xmlns="" xmlns:p14="http://schemas.microsoft.com/office/powerpoint/2010/main" val="3032393516"/>
              </p:ext>
            </p:extLst>
          </p:nvPr>
        </p:nvGraphicFramePr>
        <p:xfrm>
          <a:off x="1979712" y="3717032"/>
          <a:ext cx="2736304" cy="2786288"/>
        </p:xfrm>
        <a:graphic>
          <a:graphicData uri="http://schemas.openxmlformats.org/drawingml/2006/table">
            <a:tbl>
              <a:tblPr firstRow="1" bandRow="1">
                <a:tableStyleId>{5C22544A-7EE6-4342-B048-85BDC9FD1C3A}</a:tableStyleId>
              </a:tblPr>
              <a:tblGrid>
                <a:gridCol w="747704"/>
                <a:gridCol w="1988600"/>
              </a:tblGrid>
              <a:tr h="302887">
                <a:tc>
                  <a:txBody>
                    <a:bodyPr/>
                    <a:lstStyle/>
                    <a:p>
                      <a:pPr algn="ctr"/>
                      <a:r>
                        <a:rPr kumimoji="1" lang="ja-JP" altLang="en-US" sz="1100" b="0" dirty="0" smtClean="0">
                          <a:solidFill>
                            <a:schemeClr val="tx1"/>
                          </a:solidFill>
                        </a:rPr>
                        <a:t>総合区名（仮　称）</a:t>
                      </a:r>
                      <a:endParaRPr kumimoji="1" lang="ja-JP" altLang="en-US" sz="1100" b="0" dirty="0">
                        <a:solidFill>
                          <a:schemeClr val="tx1"/>
                        </a:solidFill>
                      </a:endParaRPr>
                    </a:p>
                  </a:txBody>
                  <a:tcPr anchor="ctr">
                    <a:solidFill>
                      <a:schemeClr val="accent1">
                        <a:lumMod val="60000"/>
                        <a:lumOff val="40000"/>
                      </a:schemeClr>
                    </a:solidFill>
                  </a:tcPr>
                </a:tc>
                <a:tc>
                  <a:txBody>
                    <a:bodyPr/>
                    <a:lstStyle/>
                    <a:p>
                      <a:pPr algn="l"/>
                      <a:r>
                        <a:rPr kumimoji="1" lang="ja-JP" altLang="en-US" sz="1300" b="0" dirty="0" smtClean="0">
                          <a:solidFill>
                            <a:schemeClr val="tx1"/>
                          </a:solidFill>
                        </a:rPr>
                        <a:t>総合区役所の位置</a:t>
                      </a:r>
                    </a:p>
                  </a:txBody>
                  <a:tcPr anchor="ctr">
                    <a:solidFill>
                      <a:schemeClr val="accent1">
                        <a:lumMod val="60000"/>
                        <a:lumOff val="40000"/>
                      </a:schemeClr>
                    </a:solidFill>
                  </a:tcPr>
                </a:tc>
              </a:tr>
              <a:tr h="294946">
                <a:tc>
                  <a:txBody>
                    <a:bodyPr/>
                    <a:lstStyle/>
                    <a:p>
                      <a:pPr algn="ctr"/>
                      <a:r>
                        <a:rPr kumimoji="1" lang="ja-JP" altLang="en-US" sz="1200" b="0" dirty="0" smtClean="0">
                          <a:solidFill>
                            <a:sysClr val="windowText" lastClr="000000"/>
                          </a:solidFill>
                        </a:rPr>
                        <a:t>第一区</a:t>
                      </a:r>
                      <a:endParaRPr kumimoji="1" lang="ja-JP" altLang="en-US" sz="1200" b="0" dirty="0">
                        <a:solidFill>
                          <a:sysClr val="windowText" lastClr="000000"/>
                        </a:solidFill>
                      </a:endParaRPr>
                    </a:p>
                  </a:txBody>
                  <a:tcPr anchor="ctr">
                    <a:solidFill>
                      <a:schemeClr val="accent1">
                        <a:lumMod val="40000"/>
                        <a:lumOff val="60000"/>
                      </a:schemeClr>
                    </a:solidFill>
                  </a:tcPr>
                </a:tc>
                <a:tc>
                  <a:txBody>
                    <a:bodyPr/>
                    <a:lstStyle/>
                    <a:p>
                      <a:r>
                        <a:rPr kumimoji="1" lang="ja-JP" altLang="en-US" sz="1200" b="0" dirty="0" smtClean="0">
                          <a:solidFill>
                            <a:schemeClr val="tx1"/>
                          </a:solidFill>
                        </a:rPr>
                        <a:t>淀川区役所</a:t>
                      </a:r>
                      <a:endParaRPr kumimoji="1" lang="ja-JP" altLang="en-US" sz="1200" b="0" dirty="0">
                        <a:solidFill>
                          <a:schemeClr val="tx1"/>
                        </a:solidFill>
                      </a:endParaRPr>
                    </a:p>
                  </a:txBody>
                  <a:tcPr anchor="ctr">
                    <a:solidFill>
                      <a:schemeClr val="accent1">
                        <a:lumMod val="40000"/>
                        <a:lumOff val="60000"/>
                      </a:schemeClr>
                    </a:solidFill>
                  </a:tcPr>
                </a:tc>
              </a:tr>
              <a:tr h="294946">
                <a:tc>
                  <a:txBody>
                    <a:bodyPr/>
                    <a:lstStyle/>
                    <a:p>
                      <a:pPr algn="ctr"/>
                      <a:r>
                        <a:rPr kumimoji="1" lang="ja-JP" altLang="en-US" sz="1200" b="0" dirty="0" smtClean="0">
                          <a:solidFill>
                            <a:sysClr val="windowText" lastClr="000000"/>
                          </a:solidFill>
                        </a:rPr>
                        <a:t>第二区</a:t>
                      </a:r>
                      <a:endParaRPr kumimoji="1" lang="ja-JP" altLang="en-US" sz="1200" b="0" dirty="0">
                        <a:solidFill>
                          <a:sysClr val="windowText" lastClr="000000"/>
                        </a:solidFill>
                      </a:endParaRPr>
                    </a:p>
                  </a:txBody>
                  <a:tcPr anchor="ctr"/>
                </a:tc>
                <a:tc>
                  <a:txBody>
                    <a:bodyPr/>
                    <a:lstStyle/>
                    <a:p>
                      <a:r>
                        <a:rPr kumimoji="1" lang="ja-JP" altLang="en-US" sz="1200" dirty="0" smtClean="0"/>
                        <a:t>北区役所</a:t>
                      </a:r>
                      <a:endParaRPr kumimoji="1" lang="ja-JP" altLang="en-US" sz="1200" dirty="0"/>
                    </a:p>
                  </a:txBody>
                  <a:tcPr anchor="ctr"/>
                </a:tc>
              </a:tr>
              <a:tr h="294946">
                <a:tc>
                  <a:txBody>
                    <a:bodyPr/>
                    <a:lstStyle/>
                    <a:p>
                      <a:pPr algn="ctr"/>
                      <a:r>
                        <a:rPr kumimoji="1" lang="ja-JP" altLang="en-US" sz="1200" b="0" dirty="0" smtClean="0"/>
                        <a:t>第三区</a:t>
                      </a:r>
                      <a:endParaRPr kumimoji="1" lang="ja-JP" altLang="en-US" sz="1200" b="0" dirty="0"/>
                    </a:p>
                  </a:txBody>
                  <a:tcPr anchor="ctr">
                    <a:solidFill>
                      <a:schemeClr val="accent1">
                        <a:lumMod val="40000"/>
                        <a:lumOff val="60000"/>
                      </a:schemeClr>
                    </a:solidFill>
                  </a:tcPr>
                </a:tc>
                <a:tc>
                  <a:txBody>
                    <a:bodyPr/>
                    <a:lstStyle/>
                    <a:p>
                      <a:r>
                        <a:rPr kumimoji="1" lang="ja-JP" altLang="en-US" sz="1200" dirty="0" smtClean="0"/>
                        <a:t>福島区役所</a:t>
                      </a:r>
                      <a:endParaRPr kumimoji="1" lang="ja-JP" altLang="en-US" sz="1200" dirty="0"/>
                    </a:p>
                  </a:txBody>
                  <a:tcPr anchor="ctr">
                    <a:solidFill>
                      <a:schemeClr val="accent1">
                        <a:lumMod val="40000"/>
                        <a:lumOff val="60000"/>
                      </a:schemeClr>
                    </a:solidFill>
                  </a:tcPr>
                </a:tc>
              </a:tr>
              <a:tr h="294946">
                <a:tc>
                  <a:txBody>
                    <a:bodyPr/>
                    <a:lstStyle/>
                    <a:p>
                      <a:pPr algn="ctr"/>
                      <a:r>
                        <a:rPr kumimoji="1" lang="ja-JP" altLang="en-US" sz="1200" b="0" dirty="0" smtClean="0"/>
                        <a:t>第四区</a:t>
                      </a:r>
                      <a:endParaRPr kumimoji="1" lang="ja-JP" altLang="en-US" sz="1200" b="0" dirty="0"/>
                    </a:p>
                  </a:txBody>
                  <a:tcPr anchor="ctr"/>
                </a:tc>
                <a:tc>
                  <a:txBody>
                    <a:bodyPr/>
                    <a:lstStyle/>
                    <a:p>
                      <a:r>
                        <a:rPr kumimoji="1" lang="ja-JP" altLang="en-US" sz="1200" dirty="0" smtClean="0"/>
                        <a:t>城東区役所</a:t>
                      </a:r>
                      <a:endParaRPr kumimoji="1" lang="ja-JP" altLang="en-US" sz="1200" dirty="0"/>
                    </a:p>
                  </a:txBody>
                  <a:tcPr anchor="ctr"/>
                </a:tc>
              </a:tr>
              <a:tr h="294946">
                <a:tc>
                  <a:txBody>
                    <a:bodyPr/>
                    <a:lstStyle/>
                    <a:p>
                      <a:pPr algn="ctr"/>
                      <a:r>
                        <a:rPr kumimoji="1" lang="ja-JP" altLang="en-US" sz="1200" b="0" dirty="0" smtClean="0"/>
                        <a:t>第五区</a:t>
                      </a:r>
                      <a:endParaRPr kumimoji="1" lang="ja-JP" altLang="en-US" sz="1200" b="0" dirty="0"/>
                    </a:p>
                  </a:txBody>
                  <a:tcPr anchor="ctr">
                    <a:solidFill>
                      <a:schemeClr val="accent1">
                        <a:lumMod val="40000"/>
                        <a:lumOff val="60000"/>
                      </a:schemeClr>
                    </a:solidFill>
                  </a:tcPr>
                </a:tc>
                <a:tc>
                  <a:txBody>
                    <a:bodyPr/>
                    <a:lstStyle/>
                    <a:p>
                      <a:r>
                        <a:rPr kumimoji="1" lang="ja-JP" altLang="en-US" sz="1200" dirty="0" smtClean="0"/>
                        <a:t>西区役所</a:t>
                      </a:r>
                      <a:endParaRPr kumimoji="1" lang="en-US" altLang="ja-JP" sz="1200" dirty="0" smtClean="0"/>
                    </a:p>
                  </a:txBody>
                  <a:tcPr anchor="ctr">
                    <a:solidFill>
                      <a:schemeClr val="accent1">
                        <a:lumMod val="40000"/>
                        <a:lumOff val="60000"/>
                      </a:schemeClr>
                    </a:solidFill>
                  </a:tcPr>
                </a:tc>
              </a:tr>
              <a:tr h="294946">
                <a:tc>
                  <a:txBody>
                    <a:bodyPr/>
                    <a:lstStyle/>
                    <a:p>
                      <a:pPr algn="ctr"/>
                      <a:r>
                        <a:rPr kumimoji="1" lang="ja-JP" altLang="en-US" sz="1200" b="0" dirty="0" smtClean="0"/>
                        <a:t>第六区</a:t>
                      </a:r>
                      <a:endParaRPr kumimoji="1" lang="ja-JP" altLang="en-US" sz="1200" b="0" dirty="0"/>
                    </a:p>
                  </a:txBody>
                  <a:tcPr anchor="ctr"/>
                </a:tc>
                <a:tc>
                  <a:txBody>
                    <a:bodyPr/>
                    <a:lstStyle/>
                    <a:p>
                      <a:r>
                        <a:rPr kumimoji="1" lang="ja-JP" altLang="en-US" sz="1200" dirty="0" smtClean="0"/>
                        <a:t>天王寺区役所</a:t>
                      </a:r>
                      <a:endParaRPr kumimoji="1" lang="ja-JP" altLang="en-US" sz="1200" dirty="0"/>
                    </a:p>
                  </a:txBody>
                  <a:tcPr anchor="ctr"/>
                </a:tc>
              </a:tr>
              <a:tr h="294946">
                <a:tc>
                  <a:txBody>
                    <a:bodyPr/>
                    <a:lstStyle/>
                    <a:p>
                      <a:pPr algn="ctr"/>
                      <a:r>
                        <a:rPr kumimoji="1" lang="ja-JP" altLang="en-US" sz="1200" b="0" dirty="0" smtClean="0"/>
                        <a:t>第七区</a:t>
                      </a:r>
                      <a:endParaRPr kumimoji="1" lang="ja-JP" altLang="en-US" sz="1200" b="0" dirty="0"/>
                    </a:p>
                  </a:txBody>
                  <a:tcPr anchor="ctr">
                    <a:solidFill>
                      <a:schemeClr val="accent1">
                        <a:lumMod val="40000"/>
                        <a:lumOff val="60000"/>
                      </a:schemeClr>
                    </a:solidFill>
                  </a:tcPr>
                </a:tc>
                <a:tc>
                  <a:txBody>
                    <a:bodyPr/>
                    <a:lstStyle/>
                    <a:p>
                      <a:r>
                        <a:rPr kumimoji="1" lang="ja-JP" altLang="en-US" sz="1200" dirty="0" smtClean="0"/>
                        <a:t>住吉区役所</a:t>
                      </a:r>
                      <a:endParaRPr kumimoji="1" lang="ja-JP" altLang="en-US" sz="1200" dirty="0"/>
                    </a:p>
                  </a:txBody>
                  <a:tcPr anchor="ctr">
                    <a:solidFill>
                      <a:schemeClr val="accent1">
                        <a:lumMod val="40000"/>
                        <a:lumOff val="60000"/>
                      </a:schemeClr>
                    </a:solidFill>
                  </a:tcPr>
                </a:tc>
              </a:tr>
              <a:tr h="294946">
                <a:tc>
                  <a:txBody>
                    <a:bodyPr/>
                    <a:lstStyle/>
                    <a:p>
                      <a:pPr algn="ctr"/>
                      <a:r>
                        <a:rPr kumimoji="1" lang="ja-JP" altLang="en-US" sz="1200" b="0" dirty="0" smtClean="0"/>
                        <a:t>第八区</a:t>
                      </a:r>
                      <a:endParaRPr kumimoji="1" lang="ja-JP" altLang="en-US" sz="1200" b="0" dirty="0"/>
                    </a:p>
                  </a:txBody>
                  <a:tcPr anchor="ctr"/>
                </a:tc>
                <a:tc>
                  <a:txBody>
                    <a:bodyPr/>
                    <a:lstStyle/>
                    <a:p>
                      <a:r>
                        <a:rPr kumimoji="1" lang="ja-JP" altLang="en-US" sz="1200" dirty="0" smtClean="0"/>
                        <a:t>平野区役所</a:t>
                      </a:r>
                      <a:endParaRPr kumimoji="1" lang="ja-JP" altLang="en-US" sz="1200" dirty="0"/>
                    </a:p>
                  </a:txBody>
                  <a:tcPr anchor="ctr"/>
                </a:tc>
              </a:tr>
            </a:tbl>
          </a:graphicData>
        </a:graphic>
      </p:graphicFrame>
      <p:sp>
        <p:nvSpPr>
          <p:cNvPr id="78" name="角丸四角形 77"/>
          <p:cNvSpPr/>
          <p:nvPr/>
        </p:nvSpPr>
        <p:spPr>
          <a:xfrm>
            <a:off x="1574675" y="652427"/>
            <a:ext cx="7308000" cy="576000"/>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将来推計人口、地域コミュニティ、商業集積、防災の視点、行政の効率性などを考慮</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テキスト ボックス 10"/>
          <p:cNvSpPr txBox="1"/>
          <p:nvPr/>
        </p:nvSpPr>
        <p:spPr>
          <a:xfrm>
            <a:off x="4999450" y="6281005"/>
            <a:ext cx="1635034" cy="276999"/>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：総合区役所の位置</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4835136" y="6237312"/>
            <a:ext cx="1743726" cy="330200"/>
          </a:xfrm>
          <a:prstGeom prst="rect">
            <a:avLst/>
          </a:prstGeom>
          <a:noFill/>
          <a:ln>
            <a:prstDash val="sysDash"/>
          </a:ln>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82"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１１</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80" name="円/楕円 79"/>
          <p:cNvSpPr/>
          <p:nvPr/>
        </p:nvSpPr>
        <p:spPr bwMode="auto">
          <a:xfrm>
            <a:off x="7256840" y="4882129"/>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3" name="円/楕円 82"/>
          <p:cNvSpPr/>
          <p:nvPr/>
        </p:nvSpPr>
        <p:spPr bwMode="auto">
          <a:xfrm>
            <a:off x="7775455" y="3967729"/>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4" name="円/楕円 83"/>
          <p:cNvSpPr/>
          <p:nvPr/>
        </p:nvSpPr>
        <p:spPr bwMode="auto">
          <a:xfrm>
            <a:off x="7024828" y="3817604"/>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5" name="円/楕円 84"/>
          <p:cNvSpPr/>
          <p:nvPr/>
        </p:nvSpPr>
        <p:spPr bwMode="auto">
          <a:xfrm>
            <a:off x="4912440" y="6327865"/>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6" name="円/楕円 85"/>
          <p:cNvSpPr/>
          <p:nvPr/>
        </p:nvSpPr>
        <p:spPr bwMode="auto">
          <a:xfrm>
            <a:off x="6488796" y="4459049"/>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7" name="円/楕円 86"/>
          <p:cNvSpPr/>
          <p:nvPr/>
        </p:nvSpPr>
        <p:spPr bwMode="auto">
          <a:xfrm>
            <a:off x="7018784" y="5996940"/>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8" name="円/楕円 87"/>
          <p:cNvSpPr/>
          <p:nvPr/>
        </p:nvSpPr>
        <p:spPr bwMode="auto">
          <a:xfrm>
            <a:off x="7870989" y="5560748"/>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9" name="円/楕円 88"/>
          <p:cNvSpPr/>
          <p:nvPr/>
        </p:nvSpPr>
        <p:spPr bwMode="auto">
          <a:xfrm>
            <a:off x="6669986" y="3445345"/>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0" name="円/楕円 89"/>
          <p:cNvSpPr/>
          <p:nvPr/>
        </p:nvSpPr>
        <p:spPr bwMode="auto">
          <a:xfrm>
            <a:off x="6451622" y="4131502"/>
            <a:ext cx="176213" cy="176213"/>
          </a:xfrm>
          <a:prstGeom prst="ellipse">
            <a:avLst/>
          </a:prstGeom>
          <a:blipFill dpi="0" rotWithShape="1">
            <a:blip r:embed="rId2" cstate="print"/>
            <a:srcRect/>
            <a:tile tx="0" ty="0" sx="100000" sy="100000" flip="none" algn="tl"/>
          </a:blip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extLst>
      <p:ext uri="{BB962C8B-B14F-4D97-AF65-F5344CB8AC3E}">
        <p14:creationId xmlns="" xmlns:p14="http://schemas.microsoft.com/office/powerpoint/2010/main" val="26932102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2"/>
          <p:cNvGrpSpPr/>
          <p:nvPr/>
        </p:nvGrpSpPr>
        <p:grpSpPr>
          <a:xfrm>
            <a:off x="123881" y="3515735"/>
            <a:ext cx="8801424" cy="3043356"/>
            <a:chOff x="244277" y="510172"/>
            <a:chExt cx="8801424" cy="3043356"/>
          </a:xfrm>
        </p:grpSpPr>
        <p:sp>
          <p:nvSpPr>
            <p:cNvPr id="22" name="角丸四角形 21"/>
            <p:cNvSpPr/>
            <p:nvPr/>
          </p:nvSpPr>
          <p:spPr>
            <a:xfrm>
              <a:off x="1557701" y="510172"/>
              <a:ext cx="7488000" cy="3043356"/>
            </a:xfrm>
            <a:prstGeom prst="roundRect">
              <a:avLst>
                <a:gd name="adj" fmla="val 2686"/>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23" name="角丸四角形 22"/>
            <p:cNvSpPr/>
            <p:nvPr/>
          </p:nvSpPr>
          <p:spPr>
            <a:xfrm>
              <a:off x="1577080" y="579894"/>
              <a:ext cx="7308000" cy="360000"/>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総合区にふさわしい組織体制の構築</a:t>
              </a:r>
              <a:endParaRPr lang="en-US" altLang="ja-JP" sz="1600" dirty="0" smtClean="0">
                <a:solidFill>
                  <a:schemeClr val="bg1"/>
                </a:solidFill>
                <a:latin typeface="HGSｺﾞｼｯｸE" pitchFamily="50" charset="-128"/>
                <a:ea typeface="HGSｺﾞｼｯｸE" pitchFamily="50" charset="-128"/>
              </a:endParaRPr>
            </a:p>
          </p:txBody>
        </p:sp>
        <p:sp>
          <p:nvSpPr>
            <p:cNvPr id="13" name="角丸四角形 12"/>
            <p:cNvSpPr/>
            <p:nvPr/>
          </p:nvSpPr>
          <p:spPr>
            <a:xfrm>
              <a:off x="244277" y="510172"/>
              <a:ext cx="1296000" cy="3043356"/>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組織体制</a:t>
              </a:r>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grpSp>
      <p:grpSp>
        <p:nvGrpSpPr>
          <p:cNvPr id="3" name="グループ化 15"/>
          <p:cNvGrpSpPr/>
          <p:nvPr/>
        </p:nvGrpSpPr>
        <p:grpSpPr>
          <a:xfrm>
            <a:off x="180370" y="404664"/>
            <a:ext cx="8789433" cy="2969443"/>
            <a:chOff x="163479" y="3795643"/>
            <a:chExt cx="8789433" cy="2823605"/>
          </a:xfrm>
        </p:grpSpPr>
        <p:sp>
          <p:nvSpPr>
            <p:cNvPr id="17" name="角丸四角形 16"/>
            <p:cNvSpPr/>
            <p:nvPr/>
          </p:nvSpPr>
          <p:spPr>
            <a:xfrm>
              <a:off x="163479" y="3795643"/>
              <a:ext cx="1296000" cy="2808000"/>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事務分担</a:t>
              </a:r>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9" name="角丸四角形 18"/>
            <p:cNvSpPr/>
            <p:nvPr/>
          </p:nvSpPr>
          <p:spPr>
            <a:xfrm>
              <a:off x="1464912" y="3795643"/>
              <a:ext cx="7488000" cy="2808000"/>
            </a:xfrm>
            <a:prstGeom prst="roundRect">
              <a:avLst>
                <a:gd name="adj" fmla="val 448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21" name="角丸四角形 20"/>
            <p:cNvSpPr/>
            <p:nvPr/>
          </p:nvSpPr>
          <p:spPr>
            <a:xfrm>
              <a:off x="1558545" y="3867652"/>
              <a:ext cx="7308000" cy="540000"/>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住民に身近な行政サービスは、総合区で実施</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市全体の統一性・一体性や高度な専門性が求められる事務は、局で実施</a:t>
              </a:r>
              <a:endPar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464912" y="4513531"/>
              <a:ext cx="7484373" cy="21057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dirty="0" smtClean="0">
                  <a:solidFill>
                    <a:schemeClr val="tx1"/>
                  </a:solidFill>
                  <a:latin typeface="Meiryo UI" pitchFamily="50" charset="-128"/>
                  <a:ea typeface="Meiryo UI" pitchFamily="50" charset="-128"/>
                  <a:cs typeface="Meiryo UI" pitchFamily="50" charset="-128"/>
                </a:rPr>
                <a:t>局と総合区の</a:t>
              </a:r>
              <a:r>
                <a:rPr lang="ja-JP" altLang="en-US" sz="1600" b="1" dirty="0">
                  <a:solidFill>
                    <a:schemeClr val="tx1"/>
                  </a:solidFill>
                  <a:latin typeface="Meiryo UI" pitchFamily="50" charset="-128"/>
                  <a:ea typeface="Meiryo UI" pitchFamily="50" charset="-128"/>
                  <a:cs typeface="Meiryo UI" pitchFamily="50" charset="-128"/>
                </a:rPr>
                <a:t>事務分担</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○総合</a:t>
              </a:r>
              <a:r>
                <a:rPr lang="ja-JP" altLang="en-US" sz="1300" dirty="0">
                  <a:solidFill>
                    <a:schemeClr val="tx1"/>
                  </a:solidFill>
                  <a:latin typeface="Meiryo UI" pitchFamily="50" charset="-128"/>
                  <a:ea typeface="Meiryo UI" pitchFamily="50" charset="-128"/>
                  <a:cs typeface="Meiryo UI" pitchFamily="50" charset="-128"/>
                </a:rPr>
                <a:t>区</a:t>
              </a:r>
              <a:r>
                <a:rPr lang="ja-JP" altLang="en-US" sz="1300" dirty="0" smtClean="0">
                  <a:solidFill>
                    <a:schemeClr val="tx1"/>
                  </a:solidFill>
                  <a:latin typeface="Meiryo UI" pitchFamily="50" charset="-128"/>
                  <a:ea typeface="Meiryo UI" pitchFamily="50" charset="-128"/>
                  <a:cs typeface="Meiryo UI" pitchFamily="50" charset="-128"/>
                </a:rPr>
                <a:t>は、</a:t>
              </a:r>
              <a:r>
                <a:rPr lang="ja-JP" altLang="en-US" sz="1300" dirty="0">
                  <a:solidFill>
                    <a:schemeClr val="tx1"/>
                  </a:solidFill>
                  <a:latin typeface="Meiryo UI" pitchFamily="50" charset="-128"/>
                  <a:ea typeface="Meiryo UI" pitchFamily="50" charset="-128"/>
                  <a:cs typeface="Meiryo UI" pitchFamily="50" charset="-128"/>
                </a:rPr>
                <a:t>現在</a:t>
              </a:r>
              <a:r>
                <a:rPr lang="ja-JP" altLang="en-US" sz="1300" dirty="0" smtClean="0">
                  <a:solidFill>
                    <a:schemeClr val="tx1"/>
                  </a:solidFill>
                  <a:latin typeface="Meiryo UI" pitchFamily="50" charset="-128"/>
                  <a:ea typeface="Meiryo UI" pitchFamily="50" charset="-128"/>
                  <a:cs typeface="Meiryo UI" pitchFamily="50" charset="-128"/>
                </a:rPr>
                <a:t>の区役所で実施</a:t>
              </a:r>
              <a:r>
                <a:rPr lang="ja-JP" altLang="en-US" sz="1300" dirty="0">
                  <a:solidFill>
                    <a:schemeClr val="tx1"/>
                  </a:solidFill>
                  <a:latin typeface="Meiryo UI" pitchFamily="50" charset="-128"/>
                  <a:ea typeface="Meiryo UI" pitchFamily="50" charset="-128"/>
                  <a:cs typeface="Meiryo UI" pitchFamily="50" charset="-128"/>
                </a:rPr>
                <a:t>している</a:t>
              </a:r>
              <a:r>
                <a:rPr lang="ja-JP" altLang="en-US" sz="1300" dirty="0" smtClean="0">
                  <a:solidFill>
                    <a:schemeClr val="tx1"/>
                  </a:solidFill>
                  <a:latin typeface="Meiryo UI" pitchFamily="50" charset="-128"/>
                  <a:ea typeface="Meiryo UI" pitchFamily="50" charset="-128"/>
                  <a:cs typeface="Meiryo UI" pitchFamily="50" charset="-128"/>
                </a:rPr>
                <a:t>事務に加え、一般市が実施する事務をベースに、住民生活と</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密接に関わる事務を実施</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○局は、市域全体の観点から実施すべき事務、統一性・一体性をもって実施すべき事務、高度な専門性が</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求められる事務を実施</a:t>
              </a:r>
              <a:endParaRPr lang="en-US" altLang="ja-JP" sz="1300" dirty="0" smtClean="0">
                <a:solidFill>
                  <a:schemeClr val="tx1"/>
                </a:solidFill>
                <a:latin typeface="Meiryo UI" pitchFamily="50" charset="-128"/>
                <a:ea typeface="Meiryo UI" pitchFamily="50" charset="-128"/>
                <a:cs typeface="Meiryo UI" pitchFamily="50" charset="-128"/>
              </a:endParaRPr>
            </a:p>
            <a:p>
              <a:pPr>
                <a:lnSpc>
                  <a:spcPts val="600"/>
                </a:lnSpc>
              </a:pPr>
              <a:r>
                <a:rPr lang="ja-JP" altLang="en-US" sz="1400" dirty="0" smtClean="0">
                  <a:solidFill>
                    <a:schemeClr val="tx1"/>
                  </a:solidFill>
                  <a:latin typeface="Meiryo UI" pitchFamily="50" charset="-128"/>
                  <a:ea typeface="Meiryo UI" pitchFamily="50" charset="-128"/>
                  <a:cs typeface="Meiryo UI" pitchFamily="50" charset="-128"/>
                </a:rPr>
                <a:t>　</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600" b="1" dirty="0">
                  <a:solidFill>
                    <a:schemeClr val="tx1"/>
                  </a:solidFill>
                  <a:latin typeface="Meiryo UI" pitchFamily="50" charset="-128"/>
                  <a:ea typeface="Meiryo UI" pitchFamily="50" charset="-128"/>
                  <a:cs typeface="Meiryo UI" pitchFamily="50" charset="-128"/>
                </a:rPr>
                <a:t>総合区で実施する事務</a:t>
              </a:r>
              <a:r>
                <a:rPr lang="ja-JP" altLang="en-US" sz="1600" b="1" dirty="0" smtClean="0">
                  <a:solidFill>
                    <a:schemeClr val="tx1"/>
                  </a:solidFill>
                  <a:latin typeface="Meiryo UI" pitchFamily="50" charset="-128"/>
                  <a:ea typeface="Meiryo UI" pitchFamily="50" charset="-128"/>
                  <a:cs typeface="Meiryo UI" pitchFamily="50" charset="-128"/>
                </a:rPr>
                <a:t>のイメージ</a:t>
              </a:r>
              <a:endParaRPr lang="en-US" altLang="ja-JP" sz="1600" b="1" dirty="0" smtClean="0">
                <a:solidFill>
                  <a:schemeClr val="tx1"/>
                </a:solidFill>
                <a:latin typeface="Meiryo UI" pitchFamily="50" charset="-128"/>
                <a:ea typeface="Meiryo UI" pitchFamily="50" charset="-128"/>
                <a:cs typeface="Meiryo UI" pitchFamily="50" charset="-128"/>
              </a:endParaRPr>
            </a:p>
            <a:p>
              <a:pPr marL="1519238" indent="-1519238">
                <a:tabLst>
                  <a:tab pos="7261225" algn="l"/>
                </a:tabLst>
              </a:pPr>
              <a:r>
                <a:rPr lang="ja-JP" altLang="en-US" sz="1300" dirty="0" smtClean="0">
                  <a:solidFill>
                    <a:schemeClr val="tx1"/>
                  </a:solidFill>
                  <a:latin typeface="Meiryo UI" pitchFamily="50" charset="-128"/>
                  <a:ea typeface="Meiryo UI" pitchFamily="50" charset="-128"/>
                  <a:cs typeface="Meiryo UI" pitchFamily="50" charset="-128"/>
                </a:rPr>
                <a:t> ○現在の区役所で実施している事務</a:t>
              </a:r>
              <a:endParaRPr lang="en-US" altLang="ja-JP" sz="1300" dirty="0" smtClean="0">
                <a:solidFill>
                  <a:schemeClr val="tx1"/>
                </a:solidFill>
                <a:latin typeface="Meiryo UI" pitchFamily="50" charset="-128"/>
                <a:ea typeface="Meiryo UI" pitchFamily="50" charset="-128"/>
                <a:cs typeface="Meiryo UI" pitchFamily="50" charset="-128"/>
              </a:endParaRPr>
            </a:p>
            <a:p>
              <a:pPr marL="1519238" indent="-1519238">
                <a:tabLst>
                  <a:tab pos="7261225" algn="l"/>
                </a:tabLst>
              </a:pPr>
              <a:r>
                <a:rPr lang="ja-JP" altLang="en-US" sz="1300" dirty="0" smtClean="0">
                  <a:solidFill>
                    <a:schemeClr val="tx1"/>
                  </a:solidFill>
                  <a:latin typeface="Meiryo UI" pitchFamily="50" charset="-128"/>
                  <a:ea typeface="Meiryo UI" pitchFamily="50" charset="-128"/>
                  <a:cs typeface="Meiryo UI" pitchFamily="50" charset="-128"/>
                </a:rPr>
                <a:t> ○市民協働に適した事務　　　　　　　 　  </a:t>
              </a:r>
              <a:r>
                <a:rPr lang="ja-JP" altLang="en-US" sz="105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○きめ細かい地域づくりに資する事務</a:t>
              </a:r>
              <a:endParaRPr lang="en-US" altLang="ja-JP" sz="1300" dirty="0" smtClean="0">
                <a:solidFill>
                  <a:schemeClr val="tx1"/>
                </a:solidFill>
                <a:latin typeface="Meiryo UI" pitchFamily="50" charset="-128"/>
                <a:ea typeface="Meiryo UI" pitchFamily="50" charset="-128"/>
                <a:cs typeface="Meiryo UI" pitchFamily="50" charset="-128"/>
              </a:endParaRPr>
            </a:p>
            <a:p>
              <a:pPr marL="1519238" indent="-1519238">
                <a:tabLst>
                  <a:tab pos="7261225" algn="l"/>
                </a:tabLst>
              </a:pPr>
              <a:r>
                <a:rPr lang="ja-JP" altLang="en-US" sz="1300" dirty="0" smtClean="0">
                  <a:solidFill>
                    <a:schemeClr val="tx1"/>
                  </a:solidFill>
                  <a:latin typeface="Meiryo UI" pitchFamily="50" charset="-128"/>
                  <a:ea typeface="Meiryo UI" pitchFamily="50" charset="-128"/>
                  <a:cs typeface="Meiryo UI" pitchFamily="50" charset="-128"/>
                </a:rPr>
                <a:t> ○地域の特色を生かした事務　　　 　 　　 ○住民生活と密接に関わる事務</a:t>
              </a:r>
              <a:endParaRPr lang="en-US" altLang="ja-JP" sz="1300" dirty="0" smtClean="0">
                <a:solidFill>
                  <a:schemeClr val="tx1"/>
                </a:solidFill>
                <a:latin typeface="Meiryo UI" pitchFamily="50" charset="-128"/>
                <a:ea typeface="Meiryo UI" pitchFamily="50" charset="-128"/>
                <a:cs typeface="Meiryo UI" pitchFamily="50" charset="-128"/>
              </a:endParaRPr>
            </a:p>
          </p:txBody>
        </p:sp>
      </p:grpSp>
      <p:sp>
        <p:nvSpPr>
          <p:cNvPr id="15" name="角丸四角形 14"/>
          <p:cNvSpPr/>
          <p:nvPr/>
        </p:nvSpPr>
        <p:spPr>
          <a:xfrm>
            <a:off x="1467328" y="5303170"/>
            <a:ext cx="7308000" cy="360000"/>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総合区長の組織マネジメント力の強化</a:t>
            </a:r>
            <a:endParaRPr lang="en-US" altLang="ja-JP" sz="1600" dirty="0" smtClean="0">
              <a:solidFill>
                <a:schemeClr val="bg1"/>
              </a:solidFill>
              <a:latin typeface="HGSｺﾞｼｯｸE" pitchFamily="50" charset="-128"/>
              <a:ea typeface="HGSｺﾞｼｯｸE" pitchFamily="50" charset="-128"/>
            </a:endParaRPr>
          </a:p>
        </p:txBody>
      </p:sp>
      <p:sp>
        <p:nvSpPr>
          <p:cNvPr id="16" name="正方形/長方形 15"/>
          <p:cNvSpPr/>
          <p:nvPr/>
        </p:nvSpPr>
        <p:spPr>
          <a:xfrm>
            <a:off x="1446700" y="3976288"/>
            <a:ext cx="7469209" cy="14186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600" b="1" dirty="0" smtClean="0">
                <a:solidFill>
                  <a:schemeClr val="tx1"/>
                </a:solidFill>
                <a:latin typeface="Meiryo UI" pitchFamily="50" charset="-128"/>
                <a:ea typeface="Meiryo UI" pitchFamily="50" charset="-128"/>
                <a:cs typeface="Meiryo UI" pitchFamily="50" charset="-128"/>
              </a:rPr>
              <a:t>機能的な組織体制と</a:t>
            </a:r>
            <a:r>
              <a:rPr lang="ja-JP" altLang="en-US" sz="1600" b="1" dirty="0">
                <a:solidFill>
                  <a:schemeClr val="tx1"/>
                </a:solidFill>
                <a:latin typeface="Meiryo UI" pitchFamily="50" charset="-128"/>
                <a:ea typeface="Meiryo UI" pitchFamily="50" charset="-128"/>
                <a:cs typeface="Meiryo UI" pitchFamily="50" charset="-128"/>
              </a:rPr>
              <a:t>効果</a:t>
            </a:r>
            <a:r>
              <a:rPr lang="ja-JP" altLang="en-US" sz="1600" b="1" dirty="0" smtClean="0">
                <a:solidFill>
                  <a:schemeClr val="tx1"/>
                </a:solidFill>
                <a:latin typeface="Meiryo UI" pitchFamily="50" charset="-128"/>
                <a:ea typeface="Meiryo UI" pitchFamily="50" charset="-128"/>
                <a:cs typeface="Meiryo UI" pitchFamily="50" charset="-128"/>
              </a:rPr>
              <a:t>的・</a:t>
            </a:r>
            <a:r>
              <a:rPr lang="ja-JP" altLang="en-US" sz="1600" b="1" dirty="0">
                <a:solidFill>
                  <a:schemeClr val="tx1"/>
                </a:solidFill>
                <a:latin typeface="Meiryo UI" pitchFamily="50" charset="-128"/>
                <a:ea typeface="Meiryo UI" pitchFamily="50" charset="-128"/>
                <a:cs typeface="Meiryo UI" pitchFamily="50" charset="-128"/>
              </a:rPr>
              <a:t>効率</a:t>
            </a:r>
            <a:r>
              <a:rPr lang="ja-JP" altLang="en-US" sz="1600" b="1" dirty="0" smtClean="0">
                <a:solidFill>
                  <a:schemeClr val="tx1"/>
                </a:solidFill>
                <a:latin typeface="Meiryo UI" pitchFamily="50" charset="-128"/>
                <a:ea typeface="Meiryo UI" pitchFamily="50" charset="-128"/>
                <a:cs typeface="Meiryo UI" pitchFamily="50" charset="-128"/>
              </a:rPr>
              <a:t>的な職員配置</a:t>
            </a:r>
            <a:endParaRPr lang="en-US" altLang="ja-JP" sz="1600" b="1" dirty="0" smtClean="0">
              <a:solidFill>
                <a:schemeClr val="tx1"/>
              </a:solidFill>
              <a:latin typeface="Meiryo UI" pitchFamily="50" charset="-128"/>
              <a:ea typeface="Meiryo UI" pitchFamily="50" charset="-128"/>
              <a:cs typeface="Meiryo UI" pitchFamily="50" charset="-128"/>
            </a:endParaRPr>
          </a:p>
          <a:p>
            <a:pPr marL="538163" indent="-538163"/>
            <a:r>
              <a:rPr lang="ja-JP" altLang="en-US" sz="1300" dirty="0" smtClean="0">
                <a:solidFill>
                  <a:schemeClr val="tx1"/>
                </a:solidFill>
                <a:latin typeface="Meiryo UI" pitchFamily="50" charset="-128"/>
                <a:ea typeface="Meiryo UI" pitchFamily="50" charset="-128"/>
                <a:cs typeface="Meiryo UI" pitchFamily="50" charset="-128"/>
              </a:rPr>
              <a:t> ○特別</a:t>
            </a:r>
            <a:r>
              <a:rPr lang="ja-JP" altLang="en-US" sz="1300" dirty="0">
                <a:solidFill>
                  <a:schemeClr val="tx1"/>
                </a:solidFill>
                <a:latin typeface="Meiryo UI" pitchFamily="50" charset="-128"/>
                <a:ea typeface="Meiryo UI" pitchFamily="50" charset="-128"/>
                <a:cs typeface="Meiryo UI" pitchFamily="50" charset="-128"/>
              </a:rPr>
              <a:t>職の総合区長をサポートするため、局長級の副区長を</a:t>
            </a:r>
            <a:r>
              <a:rPr lang="ja-JP" altLang="en-US" sz="1300" dirty="0" smtClean="0">
                <a:solidFill>
                  <a:schemeClr val="tx1"/>
                </a:solidFill>
                <a:latin typeface="Meiryo UI" pitchFamily="50" charset="-128"/>
                <a:ea typeface="Meiryo UI" pitchFamily="50" charset="-128"/>
                <a:cs typeface="Meiryo UI" pitchFamily="50" charset="-128"/>
              </a:rPr>
              <a:t>設置</a:t>
            </a:r>
            <a:endParaRPr lang="en-US" altLang="ja-JP" sz="1300" dirty="0">
              <a:solidFill>
                <a:schemeClr val="tx1"/>
              </a:solidFill>
              <a:latin typeface="Meiryo UI" pitchFamily="50" charset="-128"/>
              <a:ea typeface="Meiryo UI" pitchFamily="50" charset="-128"/>
              <a:cs typeface="Meiryo UI" pitchFamily="50" charset="-128"/>
            </a:endParaRPr>
          </a:p>
          <a:p>
            <a:pPr marL="538163" indent="-538163"/>
            <a:r>
              <a:rPr lang="ja-JP" altLang="en-US" sz="1300" dirty="0" smtClean="0">
                <a:solidFill>
                  <a:schemeClr val="tx1"/>
                </a:solidFill>
                <a:latin typeface="Meiryo UI" pitchFamily="50" charset="-128"/>
                <a:ea typeface="Meiryo UI" pitchFamily="50" charset="-128"/>
                <a:cs typeface="Meiryo UI" pitchFamily="50" charset="-128"/>
              </a:rPr>
              <a:t> ○事務</a:t>
            </a:r>
            <a:r>
              <a:rPr lang="ja-JP" altLang="en-US" sz="1300" dirty="0">
                <a:solidFill>
                  <a:schemeClr val="tx1"/>
                </a:solidFill>
                <a:latin typeface="Meiryo UI" pitchFamily="50" charset="-128"/>
                <a:ea typeface="Meiryo UI" pitchFamily="50" charset="-128"/>
                <a:cs typeface="Meiryo UI" pitchFamily="50" charset="-128"/>
              </a:rPr>
              <a:t>・組織の移管に見合った体制の整備とともに総合区の政策・企画機能の強化のため、部長級に</a:t>
            </a:r>
            <a:r>
              <a:rPr lang="ja-JP" altLang="en-US" sz="1300" dirty="0" smtClean="0">
                <a:solidFill>
                  <a:schemeClr val="tx1"/>
                </a:solidFill>
                <a:latin typeface="Meiryo UI" pitchFamily="50" charset="-128"/>
                <a:ea typeface="Meiryo UI" pitchFamily="50" charset="-128"/>
                <a:cs typeface="Meiryo UI" pitchFamily="50" charset="-128"/>
              </a:rPr>
              <a:t>よる</a:t>
            </a:r>
            <a:endParaRPr lang="en-US" altLang="ja-JP" sz="1300" dirty="0">
              <a:solidFill>
                <a:schemeClr val="tx1"/>
              </a:solidFill>
              <a:latin typeface="Meiryo UI" pitchFamily="50" charset="-128"/>
              <a:ea typeface="Meiryo UI" pitchFamily="50" charset="-128"/>
              <a:cs typeface="Meiryo UI" pitchFamily="50" charset="-128"/>
            </a:endParaRPr>
          </a:p>
          <a:p>
            <a:pPr marL="538163" indent="-538163"/>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部制</a:t>
            </a:r>
            <a:r>
              <a:rPr lang="ja-JP" altLang="en-US" sz="1300" dirty="0">
                <a:solidFill>
                  <a:schemeClr val="tx1"/>
                </a:solidFill>
                <a:latin typeface="Meiryo UI" pitchFamily="50" charset="-128"/>
                <a:ea typeface="Meiryo UI" pitchFamily="50" charset="-128"/>
                <a:cs typeface="Meiryo UI" pitchFamily="50" charset="-128"/>
              </a:rPr>
              <a:t>を導入</a:t>
            </a:r>
          </a:p>
          <a:p>
            <a:pPr marL="538163" indent="-538163"/>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○総合</a:t>
            </a:r>
            <a:r>
              <a:rPr lang="ja-JP" altLang="en-US" sz="1300" dirty="0">
                <a:solidFill>
                  <a:schemeClr val="tx1"/>
                </a:solidFill>
                <a:latin typeface="Meiryo UI" pitchFamily="50" charset="-128"/>
                <a:ea typeface="Meiryo UI" pitchFamily="50" charset="-128"/>
                <a:cs typeface="Meiryo UI" pitchFamily="50" charset="-128"/>
              </a:rPr>
              <a:t>区の組織と</a:t>
            </a:r>
            <a:r>
              <a:rPr lang="ja-JP" altLang="en-US" sz="1300" dirty="0" smtClean="0">
                <a:solidFill>
                  <a:schemeClr val="tx1"/>
                </a:solidFill>
                <a:latin typeface="Meiryo UI" pitchFamily="50" charset="-128"/>
                <a:ea typeface="Meiryo UI" pitchFamily="50" charset="-128"/>
                <a:cs typeface="Meiryo UI" pitchFamily="50" charset="-128"/>
              </a:rPr>
              <a:t>して窓口サービス等を維持できるよう地域</a:t>
            </a:r>
            <a:r>
              <a:rPr lang="ja-JP" altLang="en-US" sz="1300" dirty="0">
                <a:solidFill>
                  <a:schemeClr val="tx1"/>
                </a:solidFill>
                <a:latin typeface="Meiryo UI" pitchFamily="50" charset="-128"/>
                <a:ea typeface="Meiryo UI" pitchFamily="50" charset="-128"/>
                <a:cs typeface="Meiryo UI" pitchFamily="50" charset="-128"/>
              </a:rPr>
              <a:t>自治区事務所（</a:t>
            </a:r>
            <a:r>
              <a:rPr lang="en-US" altLang="ja-JP" sz="1300" dirty="0" smtClean="0">
                <a:solidFill>
                  <a:schemeClr val="tx1"/>
                </a:solidFill>
                <a:latin typeface="Meiryo UI" pitchFamily="50" charset="-128"/>
                <a:ea typeface="Meiryo UI" pitchFamily="50" charset="-128"/>
                <a:cs typeface="Meiryo UI" pitchFamily="50" charset="-128"/>
              </a:rPr>
              <a:t>24</a:t>
            </a:r>
            <a:r>
              <a:rPr lang="ja-JP" altLang="en-US" sz="1300" dirty="0" smtClean="0">
                <a:solidFill>
                  <a:schemeClr val="tx1"/>
                </a:solidFill>
                <a:latin typeface="Meiryo UI" pitchFamily="50" charset="-128"/>
                <a:ea typeface="Meiryo UI" pitchFamily="50" charset="-128"/>
                <a:cs typeface="Meiryo UI" pitchFamily="50" charset="-128"/>
              </a:rPr>
              <a:t>か所</a:t>
            </a:r>
            <a:r>
              <a:rPr lang="ja-JP" altLang="en-US" sz="1300" dirty="0">
                <a:solidFill>
                  <a:schemeClr val="tx1"/>
                </a:solidFill>
                <a:latin typeface="Meiryo UI" pitchFamily="50" charset="-128"/>
                <a:ea typeface="Meiryo UI" pitchFamily="50" charset="-128"/>
                <a:cs typeface="Meiryo UI" pitchFamily="50" charset="-128"/>
              </a:rPr>
              <a:t>）の体制を</a:t>
            </a:r>
            <a:r>
              <a:rPr lang="ja-JP" altLang="en-US" sz="1300" dirty="0" smtClean="0">
                <a:solidFill>
                  <a:schemeClr val="tx1"/>
                </a:solidFill>
                <a:latin typeface="Meiryo UI" pitchFamily="50" charset="-128"/>
                <a:ea typeface="Meiryo UI" pitchFamily="50" charset="-128"/>
                <a:cs typeface="Meiryo UI" pitchFamily="50" charset="-128"/>
              </a:rPr>
              <a:t>整備</a:t>
            </a:r>
            <a:endParaRPr lang="en-US" altLang="ja-JP" sz="1300" dirty="0" smtClean="0">
              <a:solidFill>
                <a:schemeClr val="tx1"/>
              </a:solidFill>
              <a:latin typeface="Meiryo UI" pitchFamily="50" charset="-128"/>
              <a:ea typeface="Meiryo UI" pitchFamily="50" charset="-128"/>
              <a:cs typeface="Meiryo UI" pitchFamily="50" charset="-128"/>
            </a:endParaRPr>
          </a:p>
          <a:p>
            <a:pPr marL="538163" indent="-538163"/>
            <a:r>
              <a:rPr lang="ja-JP" altLang="en-US" sz="1300" dirty="0" smtClean="0">
                <a:solidFill>
                  <a:schemeClr val="tx1"/>
                </a:solidFill>
                <a:latin typeface="Meiryo UI" pitchFamily="50" charset="-128"/>
                <a:ea typeface="Meiryo UI" pitchFamily="50" charset="-128"/>
                <a:cs typeface="Meiryo UI" pitchFamily="50" charset="-128"/>
              </a:rPr>
              <a:t> ○総合</a:t>
            </a:r>
            <a:r>
              <a:rPr lang="ja-JP" altLang="en-US" sz="1300" dirty="0">
                <a:solidFill>
                  <a:schemeClr val="tx1"/>
                </a:solidFill>
                <a:latin typeface="Meiryo UI" pitchFamily="50" charset="-128"/>
                <a:ea typeface="Meiryo UI" pitchFamily="50" charset="-128"/>
                <a:cs typeface="Meiryo UI" pitchFamily="50" charset="-128"/>
              </a:rPr>
              <a:t>区役所に事務を集約し、集約による効率性を</a:t>
            </a:r>
            <a:r>
              <a:rPr lang="ja-JP" altLang="en-US" sz="1300" dirty="0" smtClean="0">
                <a:solidFill>
                  <a:schemeClr val="tx1"/>
                </a:solidFill>
                <a:latin typeface="Meiryo UI" pitchFamily="50" charset="-128"/>
                <a:ea typeface="Meiryo UI" pitchFamily="50" charset="-128"/>
                <a:cs typeface="Meiryo UI" pitchFamily="50" charset="-128"/>
              </a:rPr>
              <a:t>追求</a:t>
            </a:r>
            <a:endParaRPr lang="ja-JP" altLang="en-US" sz="1300" dirty="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1434445" y="5715249"/>
            <a:ext cx="7469209" cy="7382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a:solidFill>
                  <a:schemeClr val="tx1"/>
                </a:solidFill>
                <a:latin typeface="Meiryo UI" pitchFamily="50" charset="-128"/>
                <a:ea typeface="Meiryo UI" pitchFamily="50" charset="-128"/>
                <a:cs typeface="Meiryo UI" pitchFamily="50" charset="-128"/>
              </a:rPr>
              <a:t> </a:t>
            </a:r>
            <a:r>
              <a:rPr lang="ja-JP" altLang="en-US" sz="1300" b="1" dirty="0" smtClean="0">
                <a:solidFill>
                  <a:schemeClr val="tx1"/>
                </a:solidFill>
                <a:latin typeface="Meiryo UI" pitchFamily="50" charset="-128"/>
                <a:ea typeface="Meiryo UI" pitchFamily="50" charset="-128"/>
                <a:cs typeface="Meiryo UI" pitchFamily="50" charset="-128"/>
              </a:rPr>
              <a:t>○</a:t>
            </a:r>
            <a:r>
              <a:rPr lang="ja-JP" altLang="en-US" sz="1300" dirty="0">
                <a:solidFill>
                  <a:schemeClr val="tx1"/>
                </a:solidFill>
                <a:latin typeface="Meiryo UI" pitchFamily="50" charset="-128"/>
                <a:ea typeface="Meiryo UI" pitchFamily="50" charset="-128"/>
                <a:cs typeface="Meiryo UI" pitchFamily="50" charset="-128"/>
              </a:rPr>
              <a:t>総合区長</a:t>
            </a:r>
            <a:r>
              <a:rPr lang="ja-JP" altLang="en-US" sz="1300" dirty="0" smtClean="0">
                <a:solidFill>
                  <a:schemeClr val="tx1"/>
                </a:solidFill>
                <a:latin typeface="Meiryo UI" pitchFamily="50" charset="-128"/>
                <a:ea typeface="Meiryo UI" pitchFamily="50" charset="-128"/>
                <a:cs typeface="Meiryo UI" pitchFamily="50" charset="-128"/>
              </a:rPr>
              <a:t>は、総合区職員に対し任命権者として権限行使</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○総合区長の組織</a:t>
            </a:r>
            <a:r>
              <a:rPr lang="ja-JP" altLang="en-US" sz="1300" dirty="0">
                <a:solidFill>
                  <a:schemeClr val="tx1"/>
                </a:solidFill>
                <a:latin typeface="Meiryo UI" pitchFamily="50" charset="-128"/>
                <a:ea typeface="Meiryo UI" pitchFamily="50" charset="-128"/>
                <a:cs typeface="Meiryo UI" pitchFamily="50" charset="-128"/>
              </a:rPr>
              <a:t>マネジメント</a:t>
            </a:r>
            <a:r>
              <a:rPr lang="ja-JP" altLang="en-US" sz="1300" dirty="0" smtClean="0">
                <a:solidFill>
                  <a:schemeClr val="tx1"/>
                </a:solidFill>
                <a:latin typeface="Meiryo UI" pitchFamily="50" charset="-128"/>
                <a:ea typeface="Meiryo UI" pitchFamily="50" charset="-128"/>
                <a:cs typeface="Meiryo UI" pitchFamily="50" charset="-128"/>
              </a:rPr>
              <a:t>範囲が拡大 　　</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a:t>
            </a:r>
            <a:r>
              <a:rPr lang="ja-JP" altLang="en-US" sz="1300" dirty="0">
                <a:solidFill>
                  <a:schemeClr val="tx1"/>
                </a:solidFill>
                <a:latin typeface="Meiryo UI" pitchFamily="50" charset="-128"/>
                <a:ea typeface="Meiryo UI" pitchFamily="50" charset="-128"/>
                <a:cs typeface="Meiryo UI" pitchFamily="50" charset="-128"/>
              </a:rPr>
              <a:t>総合</a:t>
            </a:r>
            <a:r>
              <a:rPr lang="ja-JP" altLang="en-US" sz="1300" dirty="0" smtClean="0">
                <a:solidFill>
                  <a:schemeClr val="tx1"/>
                </a:solidFill>
                <a:latin typeface="Meiryo UI" pitchFamily="50" charset="-128"/>
                <a:ea typeface="Meiryo UI" pitchFamily="50" charset="-128"/>
                <a:cs typeface="Meiryo UI" pitchFamily="50" charset="-128"/>
              </a:rPr>
              <a:t>区長の組織マネジメントによる人材育成と組織パフォーマンスの向上及び企画立案能力のある人材の</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積極的な総合区への登用による区政運営の推進</a:t>
            </a:r>
            <a:endParaRPr lang="en-US" altLang="ja-JP" sz="1300" dirty="0" smtClean="0">
              <a:solidFill>
                <a:schemeClr val="tx1"/>
              </a:solidFill>
              <a:latin typeface="Meiryo UI" pitchFamily="50" charset="-128"/>
              <a:ea typeface="Meiryo UI" pitchFamily="50" charset="-128"/>
              <a:cs typeface="Meiryo UI" pitchFamily="50" charset="-128"/>
            </a:endParaRPr>
          </a:p>
        </p:txBody>
      </p:sp>
      <p:sp>
        <p:nvSpPr>
          <p:cNvPr id="20"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１２</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26" name="正方形/長方形 25"/>
          <p:cNvSpPr/>
          <p:nvPr/>
        </p:nvSpPr>
        <p:spPr>
          <a:xfrm>
            <a:off x="5845076" y="1219200"/>
            <a:ext cx="313412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予算編成、条例提案等は市長の権限</a:t>
            </a:r>
            <a:r>
              <a:rPr lang="en-US" altLang="ja-JP" sz="1200" dirty="0" smtClean="0">
                <a:solidFill>
                  <a:schemeClr val="tx1"/>
                </a:solidFill>
                <a:latin typeface="Meiryo UI" pitchFamily="50" charset="-128"/>
                <a:ea typeface="Meiryo UI" pitchFamily="50" charset="-128"/>
                <a:cs typeface="Meiryo UI" pitchFamily="50" charset="-128"/>
              </a:rPr>
              <a:t>】</a:t>
            </a:r>
            <a:endParaRPr kumimoji="1" lang="ja-JP" altLang="en-US" sz="1200" dirty="0"/>
          </a:p>
        </p:txBody>
      </p:sp>
    </p:spTree>
    <p:extLst>
      <p:ext uri="{BB962C8B-B14F-4D97-AF65-F5344CB8AC3E}">
        <p14:creationId xmlns="" xmlns:p14="http://schemas.microsoft.com/office/powerpoint/2010/main" val="222222626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4507" y="-450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５　各論におけるポイント</a:t>
            </a:r>
            <a:endParaRPr lang="ja-JP" altLang="en-US" sz="2000" b="1" dirty="0">
              <a:solidFill>
                <a:schemeClr val="tx1"/>
              </a:solidFill>
              <a:latin typeface="Meiryo UI" pitchFamily="50" charset="-128"/>
              <a:ea typeface="Meiryo UI" pitchFamily="50" charset="-128"/>
              <a:cs typeface="Meiryo UI" pitchFamily="50" charset="-128"/>
            </a:endParaRPr>
          </a:p>
        </p:txBody>
      </p:sp>
      <p:grpSp>
        <p:nvGrpSpPr>
          <p:cNvPr id="2" name="グループ化 8"/>
          <p:cNvGrpSpPr/>
          <p:nvPr/>
        </p:nvGrpSpPr>
        <p:grpSpPr>
          <a:xfrm>
            <a:off x="166276" y="509999"/>
            <a:ext cx="8785333" cy="3420002"/>
            <a:chOff x="179512" y="4131267"/>
            <a:chExt cx="8785333" cy="2239920"/>
          </a:xfrm>
        </p:grpSpPr>
        <p:sp>
          <p:nvSpPr>
            <p:cNvPr id="10" name="角丸四角形 9"/>
            <p:cNvSpPr/>
            <p:nvPr/>
          </p:nvSpPr>
          <p:spPr>
            <a:xfrm>
              <a:off x="1476845" y="4131267"/>
              <a:ext cx="7488000" cy="2239919"/>
            </a:xfrm>
            <a:prstGeom prst="roundRect">
              <a:avLst>
                <a:gd name="adj" fmla="val 3219"/>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11" name="正方形/長方形 10"/>
            <p:cNvSpPr/>
            <p:nvPr/>
          </p:nvSpPr>
          <p:spPr>
            <a:xfrm>
              <a:off x="1489723" y="4452728"/>
              <a:ext cx="7474239" cy="18527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総合区長が直接マネジメントできる財源の充実</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○地域の実情に応じた行政サービス</a:t>
              </a:r>
              <a:r>
                <a:rPr lang="ja-JP" altLang="en-US" sz="1300" dirty="0">
                  <a:solidFill>
                    <a:schemeClr val="tx1"/>
                  </a:solidFill>
                  <a:latin typeface="Meiryo UI" pitchFamily="50" charset="-128"/>
                  <a:ea typeface="Meiryo UI" pitchFamily="50" charset="-128"/>
                  <a:cs typeface="Meiryo UI" pitchFamily="50" charset="-128"/>
                </a:rPr>
                <a:t>実現</a:t>
              </a:r>
              <a:r>
                <a:rPr lang="ja-JP" altLang="en-US" sz="1300" dirty="0" smtClean="0">
                  <a:solidFill>
                    <a:schemeClr val="tx1"/>
                  </a:solidFill>
                  <a:latin typeface="Meiryo UI" pitchFamily="50" charset="-128"/>
                  <a:ea typeface="Meiryo UI" pitchFamily="50" charset="-128"/>
                  <a:cs typeface="Meiryo UI" pitchFamily="50" charset="-128"/>
                </a:rPr>
                <a:t>のため、総合区長が直接マネジメントできる財源を充実</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a:t>
              </a:r>
              <a:r>
                <a:rPr lang="ja-JP" altLang="en-US" sz="1300" dirty="0">
                  <a:solidFill>
                    <a:schemeClr val="tx1"/>
                  </a:solidFill>
                  <a:latin typeface="Meiryo UI" pitchFamily="50" charset="-128"/>
                  <a:ea typeface="Meiryo UI" pitchFamily="50" charset="-128"/>
                  <a:cs typeface="Meiryo UI" pitchFamily="50" charset="-128"/>
                </a:rPr>
                <a:t>施策</a:t>
              </a:r>
              <a:r>
                <a:rPr lang="ja-JP" altLang="en-US" sz="1300" dirty="0" smtClean="0">
                  <a:solidFill>
                    <a:schemeClr val="tx1"/>
                  </a:solidFill>
                  <a:latin typeface="Meiryo UI" pitchFamily="50" charset="-128"/>
                  <a:ea typeface="Meiryo UI" pitchFamily="50" charset="-128"/>
                  <a:cs typeface="Meiryo UI" pitchFamily="50" charset="-128"/>
                </a:rPr>
                <a:t>分野の枠を超えた予算の策定、選択と集中による事業の再構築が可能</a:t>
              </a:r>
              <a:endParaRPr lang="en-US" altLang="ja-JP" sz="1300" dirty="0" smtClean="0">
                <a:solidFill>
                  <a:schemeClr val="tx1"/>
                </a:solidFill>
                <a:latin typeface="Meiryo UI" pitchFamily="50" charset="-128"/>
                <a:ea typeface="Meiryo UI" pitchFamily="50" charset="-128"/>
                <a:cs typeface="Meiryo UI" pitchFamily="50" charset="-128"/>
              </a:endParaRPr>
            </a:p>
            <a:p>
              <a:pPr>
                <a:lnSpc>
                  <a:spcPts val="1500"/>
                </a:lnSpc>
              </a:pPr>
              <a:r>
                <a:rPr lang="ja-JP" altLang="en-US" sz="1300" dirty="0" smtClean="0">
                  <a:solidFill>
                    <a:schemeClr val="tx1"/>
                  </a:solidFill>
                  <a:latin typeface="Meiryo UI" pitchFamily="50" charset="-128"/>
                  <a:ea typeface="Meiryo UI" pitchFamily="50" charset="-128"/>
                  <a:cs typeface="Meiryo UI" pitchFamily="50" charset="-128"/>
                </a:rPr>
                <a:t> ○現行インセンティブ制度を活用し、新たに確保した歳入は、総合区の財源として活用</a:t>
              </a:r>
              <a:r>
                <a:rPr kumimoji="1" lang="ja-JP" altLang="en-US" sz="1300" dirty="0" smtClean="0">
                  <a:solidFill>
                    <a:schemeClr val="tx1"/>
                  </a:solidFill>
                  <a:latin typeface="Meiryo UI" pitchFamily="50" charset="-128"/>
                  <a:ea typeface="Meiryo UI" pitchFamily="50" charset="-128"/>
                  <a:cs typeface="Meiryo UI" pitchFamily="50" charset="-128"/>
                </a:rPr>
                <a:t>　</a:t>
              </a:r>
              <a:endParaRPr kumimoji="1" lang="en-US" altLang="ja-JP" sz="1300" dirty="0" smtClean="0">
                <a:solidFill>
                  <a:schemeClr val="tx1"/>
                </a:solidFill>
                <a:latin typeface="Meiryo UI" pitchFamily="50" charset="-128"/>
                <a:ea typeface="Meiryo UI" pitchFamily="50" charset="-128"/>
                <a:cs typeface="Meiryo UI" pitchFamily="50" charset="-128"/>
              </a:endParaRPr>
            </a:p>
            <a:p>
              <a:pPr>
                <a:lnSpc>
                  <a:spcPts val="800"/>
                </a:lnSpc>
              </a:pPr>
              <a:endParaRPr kumimoji="1" lang="en-US" altLang="ja-JP" sz="1200" b="1" dirty="0" smtClean="0">
                <a:solidFill>
                  <a:schemeClr val="tx1"/>
                </a:solidFill>
                <a:latin typeface="Meiryo UI" pitchFamily="50" charset="-128"/>
                <a:ea typeface="Meiryo UI" pitchFamily="50" charset="-128"/>
                <a:cs typeface="Meiryo UI" pitchFamily="50" charset="-128"/>
              </a:endParaRPr>
            </a:p>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総合区長の予算意見具申権の具体化</a:t>
              </a:r>
              <a:endParaRPr kumimoji="1" lang="en-US" altLang="ja-JP" sz="1700" b="1"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○予算意見具申権が法定化されたことを受け、住民ニーズを把握する総合区長が、市長・副市長と</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意見交換する仕組みを整備</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○住民に密接に関わる各局所管の事務も意見具申の対象</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○市全体の施策の一体性を確保・継続しつつ、住民ニーズを市政・区政に反映</a:t>
              </a:r>
              <a:endParaRPr lang="en-US" altLang="ja-JP" sz="1300" dirty="0" smtClean="0">
                <a:solidFill>
                  <a:schemeClr val="tx1"/>
                </a:solidFill>
                <a:latin typeface="Meiryo UI" pitchFamily="50" charset="-128"/>
                <a:ea typeface="Meiryo UI" pitchFamily="50" charset="-128"/>
                <a:cs typeface="Meiryo UI" pitchFamily="50" charset="-128"/>
              </a:endParaRPr>
            </a:p>
            <a:p>
              <a:pPr>
                <a:lnSpc>
                  <a:spcPts val="800"/>
                </a:lnSpc>
              </a:pPr>
              <a:endParaRPr lang="en-US" altLang="ja-JP" sz="1200" dirty="0">
                <a:solidFill>
                  <a:schemeClr val="tx1"/>
                </a:solidFill>
                <a:latin typeface="Meiryo UI" pitchFamily="50" charset="-128"/>
                <a:ea typeface="Meiryo UI" pitchFamily="50" charset="-128"/>
                <a:cs typeface="Meiryo UI" pitchFamily="50" charset="-128"/>
              </a:endParaRPr>
            </a:p>
            <a:p>
              <a:r>
                <a:rPr lang="ja-JP" altLang="en-US" sz="1600" b="1" dirty="0" smtClean="0">
                  <a:solidFill>
                    <a:schemeClr val="tx1"/>
                  </a:solidFill>
                  <a:latin typeface="Meiryo UI" pitchFamily="50" charset="-128"/>
                  <a:ea typeface="Meiryo UI" pitchFamily="50" charset="-128"/>
                  <a:cs typeface="Meiryo UI" pitchFamily="50" charset="-128"/>
                </a:rPr>
                <a:t>総合区予算の「見える化」をさらに充実</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○総合区予算について説明責任を果たすため、予算の一層の「見える化」を推進</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12" name="角丸四角形 11"/>
            <p:cNvSpPr/>
            <p:nvPr/>
          </p:nvSpPr>
          <p:spPr>
            <a:xfrm>
              <a:off x="179512" y="4131268"/>
              <a:ext cx="1296000" cy="2239919"/>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itchFamily="50" charset="-128"/>
                  <a:ea typeface="Meiryo UI" pitchFamily="50" charset="-128"/>
                  <a:cs typeface="Meiryo UI" pitchFamily="50" charset="-128"/>
                </a:rPr>
                <a:t>予算</a:t>
              </a:r>
              <a:r>
                <a:rPr lang="ja-JP" altLang="en-US" sz="1400" b="1" dirty="0" smtClean="0">
                  <a:solidFill>
                    <a:schemeClr val="tx1"/>
                  </a:solidFill>
                  <a:latin typeface="Meiryo UI" pitchFamily="50" charset="-128"/>
                  <a:ea typeface="Meiryo UI" pitchFamily="50" charset="-128"/>
                  <a:cs typeface="Meiryo UI" pitchFamily="50" charset="-128"/>
                </a:rPr>
                <a:t>の仕組み</a:t>
              </a:r>
              <a:endParaRPr kumimoji="1"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13" name="角丸四角形 12"/>
            <p:cNvSpPr/>
            <p:nvPr/>
          </p:nvSpPr>
          <p:spPr>
            <a:xfrm>
              <a:off x="1553869" y="4197049"/>
              <a:ext cx="7308000" cy="235781"/>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900"/>
                </a:lnSpc>
              </a:pP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総合区長の自律性の強化と総合区予算の「見える化」</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3" name="グループ化 3"/>
          <p:cNvGrpSpPr/>
          <p:nvPr/>
        </p:nvGrpSpPr>
        <p:grpSpPr>
          <a:xfrm>
            <a:off x="159781" y="4078926"/>
            <a:ext cx="8797330" cy="2587379"/>
            <a:chOff x="160811" y="-85146"/>
            <a:chExt cx="8797330" cy="3192549"/>
          </a:xfrm>
        </p:grpSpPr>
        <p:sp>
          <p:nvSpPr>
            <p:cNvPr id="17" name="角丸四角形 16"/>
            <p:cNvSpPr/>
            <p:nvPr/>
          </p:nvSpPr>
          <p:spPr>
            <a:xfrm>
              <a:off x="160811" y="-69029"/>
              <a:ext cx="1296000" cy="3176432"/>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財産管理</a:t>
              </a:r>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8" name="角丸四角形 17"/>
            <p:cNvSpPr/>
            <p:nvPr/>
          </p:nvSpPr>
          <p:spPr>
            <a:xfrm>
              <a:off x="1470141" y="-85146"/>
              <a:ext cx="7488000" cy="3192549"/>
            </a:xfrm>
            <a:prstGeom prst="roundRect">
              <a:avLst>
                <a:gd name="adj" fmla="val 388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19" name="角丸四角形 18"/>
            <p:cNvSpPr/>
            <p:nvPr/>
          </p:nvSpPr>
          <p:spPr>
            <a:xfrm>
              <a:off x="1535633" y="29430"/>
              <a:ext cx="7308000" cy="444202"/>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住民が利用する身近な財産の管理権限を総合区長に移管</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1" name="正方形/長方形 20"/>
          <p:cNvSpPr/>
          <p:nvPr/>
        </p:nvSpPr>
        <p:spPr>
          <a:xfrm>
            <a:off x="1468804" y="4573124"/>
            <a:ext cx="7495684" cy="20211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r>
              <a:rPr kumimoji="1" lang="ja-JP" altLang="en-US" sz="1600" b="1" dirty="0" smtClean="0">
                <a:solidFill>
                  <a:schemeClr val="tx1"/>
                </a:solidFill>
                <a:latin typeface="Meiryo UI" pitchFamily="50" charset="-128"/>
                <a:ea typeface="Meiryo UI" pitchFamily="50" charset="-128"/>
                <a:cs typeface="Meiryo UI" pitchFamily="50" charset="-128"/>
              </a:rPr>
              <a:t>取得・処分</a:t>
            </a:r>
            <a:endParaRPr lang="en-US" altLang="ja-JP" sz="1600" b="1" dirty="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a:t>
            </a:r>
            <a:r>
              <a:rPr lang="ja-JP" altLang="en-US" sz="1300" spc="-80" dirty="0" smtClean="0">
                <a:solidFill>
                  <a:schemeClr val="tx1"/>
                </a:solidFill>
                <a:latin typeface="Meiryo UI" pitchFamily="50" charset="-128"/>
                <a:ea typeface="Meiryo UI" pitchFamily="50" charset="-128"/>
                <a:cs typeface="Meiryo UI" pitchFamily="50" charset="-128"/>
              </a:rPr>
              <a:t>財産</a:t>
            </a:r>
            <a:r>
              <a:rPr lang="ja-JP" altLang="en-US" sz="1300" spc="-80" dirty="0">
                <a:solidFill>
                  <a:schemeClr val="tx1"/>
                </a:solidFill>
                <a:latin typeface="Meiryo UI" pitchFamily="50" charset="-128"/>
                <a:ea typeface="Meiryo UI" pitchFamily="50" charset="-128"/>
                <a:cs typeface="Meiryo UI" pitchFamily="50" charset="-128"/>
              </a:rPr>
              <a:t>の取得・</a:t>
            </a:r>
            <a:r>
              <a:rPr lang="ja-JP" altLang="en-US" sz="1300" spc="-80" dirty="0" smtClean="0">
                <a:solidFill>
                  <a:schemeClr val="tx1"/>
                </a:solidFill>
                <a:latin typeface="Meiryo UI" pitchFamily="50" charset="-128"/>
                <a:ea typeface="Meiryo UI" pitchFamily="50" charset="-128"/>
                <a:cs typeface="Meiryo UI" pitchFamily="50" charset="-128"/>
              </a:rPr>
              <a:t>処分については、</a:t>
            </a:r>
            <a:r>
              <a:rPr kumimoji="1" lang="ja-JP" altLang="en-US" sz="1300" spc="-80" dirty="0" smtClean="0">
                <a:solidFill>
                  <a:schemeClr val="tx1"/>
                </a:solidFill>
                <a:latin typeface="Meiryo UI" pitchFamily="50" charset="-128"/>
                <a:ea typeface="Meiryo UI" pitchFamily="50" charset="-128"/>
                <a:cs typeface="Meiryo UI" pitchFamily="50" charset="-128"/>
              </a:rPr>
              <a:t>市全体の総合的観点</a:t>
            </a:r>
            <a:r>
              <a:rPr lang="ja-JP" altLang="en-US" sz="1300" spc="-80" dirty="0" smtClean="0">
                <a:solidFill>
                  <a:schemeClr val="tx1"/>
                </a:solidFill>
                <a:latin typeface="Meiryo UI" pitchFamily="50" charset="-128"/>
                <a:ea typeface="Meiryo UI" pitchFamily="50" charset="-128"/>
                <a:cs typeface="Meiryo UI" pitchFamily="50" charset="-128"/>
              </a:rPr>
              <a:t>から市長権限</a:t>
            </a:r>
            <a:endParaRPr kumimoji="1" lang="en-US" altLang="ja-JP" sz="1300" spc="-80" dirty="0" smtClean="0">
              <a:solidFill>
                <a:schemeClr val="tx1"/>
              </a:solidFill>
              <a:latin typeface="Meiryo UI" pitchFamily="50" charset="-128"/>
              <a:ea typeface="Meiryo UI" pitchFamily="50" charset="-128"/>
              <a:cs typeface="Meiryo UI" pitchFamily="50" charset="-128"/>
            </a:endParaRPr>
          </a:p>
          <a:p>
            <a:pPr>
              <a:lnSpc>
                <a:spcPts val="1500"/>
              </a:lnSpc>
            </a:pPr>
            <a:endParaRPr lang="en-US" altLang="ja-JP" sz="1200" b="1" dirty="0" smtClean="0">
              <a:solidFill>
                <a:schemeClr val="tx1"/>
              </a:solidFill>
              <a:latin typeface="Meiryo UI" pitchFamily="50" charset="-128"/>
              <a:ea typeface="Meiryo UI" pitchFamily="50" charset="-128"/>
              <a:cs typeface="Meiryo UI" pitchFamily="50" charset="-128"/>
            </a:endParaRPr>
          </a:p>
          <a:p>
            <a:r>
              <a:rPr lang="ja-JP" altLang="en-US" sz="1600" b="1" dirty="0" smtClean="0">
                <a:solidFill>
                  <a:schemeClr val="tx1"/>
                </a:solidFill>
                <a:latin typeface="Meiryo UI" pitchFamily="50" charset="-128"/>
                <a:ea typeface="Meiryo UI" pitchFamily="50" charset="-128"/>
                <a:cs typeface="Meiryo UI" pitchFamily="50" charset="-128"/>
              </a:rPr>
              <a:t>管理</a:t>
            </a:r>
            <a:endParaRPr lang="en-US" altLang="ja-JP" sz="1600" b="1" dirty="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a:t>
            </a:r>
            <a:r>
              <a:rPr lang="ja-JP" altLang="en-US" sz="1300" spc="-80" dirty="0">
                <a:solidFill>
                  <a:schemeClr val="tx1"/>
                </a:solidFill>
                <a:latin typeface="Meiryo UI" pitchFamily="50" charset="-128"/>
                <a:ea typeface="Meiryo UI" pitchFamily="50" charset="-128"/>
                <a:cs typeface="Meiryo UI" pitchFamily="50" charset="-128"/>
              </a:rPr>
              <a:t>事務分担に</a:t>
            </a:r>
            <a:r>
              <a:rPr lang="ja-JP" altLang="en-US" sz="1300" spc="-80" dirty="0" smtClean="0">
                <a:solidFill>
                  <a:schemeClr val="tx1"/>
                </a:solidFill>
                <a:latin typeface="Meiryo UI" pitchFamily="50" charset="-128"/>
                <a:ea typeface="Meiryo UI" pitchFamily="50" charset="-128"/>
                <a:cs typeface="Meiryo UI" pitchFamily="50" charset="-128"/>
              </a:rPr>
              <a:t>応じて、住民に身近な財産を総合区長が管理</a:t>
            </a:r>
            <a:endParaRPr lang="en-US" altLang="ja-JP" sz="1300" spc="-8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○総合</a:t>
            </a:r>
            <a:r>
              <a:rPr lang="ja-JP" altLang="en-US" sz="1300" dirty="0">
                <a:solidFill>
                  <a:schemeClr val="tx1"/>
                </a:solidFill>
                <a:latin typeface="Meiryo UI" pitchFamily="50" charset="-128"/>
                <a:ea typeface="Meiryo UI" pitchFamily="50" charset="-128"/>
                <a:cs typeface="Meiryo UI" pitchFamily="50" charset="-128"/>
              </a:rPr>
              <a:t>区長が住民に身近なところ</a:t>
            </a:r>
            <a:r>
              <a:rPr lang="ja-JP" altLang="en-US" sz="1300" dirty="0" smtClean="0">
                <a:solidFill>
                  <a:schemeClr val="tx1"/>
                </a:solidFill>
                <a:latin typeface="Meiryo UI" pitchFamily="50" charset="-128"/>
                <a:ea typeface="Meiryo UI" pitchFamily="50" charset="-128"/>
                <a:cs typeface="Meiryo UI" pitchFamily="50" charset="-128"/>
              </a:rPr>
              <a:t>で的確</a:t>
            </a:r>
            <a:r>
              <a:rPr lang="ja-JP" altLang="en-US" sz="1300" dirty="0">
                <a:solidFill>
                  <a:schemeClr val="tx1"/>
                </a:solidFill>
                <a:latin typeface="Meiryo UI" pitchFamily="50" charset="-128"/>
                <a:ea typeface="Meiryo UI" pitchFamily="50" charset="-128"/>
                <a:cs typeface="Meiryo UI" pitchFamily="50" charset="-128"/>
              </a:rPr>
              <a:t>にニーズを</a:t>
            </a:r>
            <a:r>
              <a:rPr lang="ja-JP" altLang="en-US" sz="1300" dirty="0" smtClean="0">
                <a:solidFill>
                  <a:schemeClr val="tx1"/>
                </a:solidFill>
                <a:latin typeface="Meiryo UI" pitchFamily="50" charset="-128"/>
                <a:ea typeface="Meiryo UI" pitchFamily="50" charset="-128"/>
                <a:cs typeface="Meiryo UI" pitchFamily="50" charset="-128"/>
              </a:rPr>
              <a:t>踏まえながら、より一層きめ細かで柔軟な財産管理</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（施設運営）が実現</a:t>
            </a:r>
          </a:p>
          <a:p>
            <a:r>
              <a:rPr lang="ja-JP" altLang="en-US" sz="1300" dirty="0" smtClean="0">
                <a:solidFill>
                  <a:schemeClr val="tx1"/>
                </a:solidFill>
                <a:latin typeface="Meiryo UI" pitchFamily="50" charset="-128"/>
                <a:ea typeface="Meiryo UI" pitchFamily="50" charset="-128"/>
                <a:cs typeface="Meiryo UI" pitchFamily="50" charset="-128"/>
              </a:rPr>
              <a:t> ○局長のもとで局</a:t>
            </a:r>
            <a:r>
              <a:rPr lang="ja-JP" altLang="en-US" sz="1300" dirty="0">
                <a:solidFill>
                  <a:schemeClr val="tx1"/>
                </a:solidFill>
                <a:latin typeface="Meiryo UI" pitchFamily="50" charset="-128"/>
                <a:ea typeface="Meiryo UI" pitchFamily="50" charset="-128"/>
                <a:cs typeface="Meiryo UI" pitchFamily="50" charset="-128"/>
              </a:rPr>
              <a:t>ごとに管理している財産</a:t>
            </a:r>
            <a:r>
              <a:rPr lang="ja-JP" altLang="en-US" sz="1300" dirty="0" smtClean="0">
                <a:solidFill>
                  <a:schemeClr val="tx1"/>
                </a:solidFill>
                <a:latin typeface="Meiryo UI" pitchFamily="50" charset="-128"/>
                <a:ea typeface="Meiryo UI" pitchFamily="50" charset="-128"/>
                <a:cs typeface="Meiryo UI" pitchFamily="50" charset="-128"/>
              </a:rPr>
              <a:t>を、総合</a:t>
            </a:r>
            <a:r>
              <a:rPr lang="ja-JP" altLang="en-US" sz="1300" dirty="0">
                <a:solidFill>
                  <a:schemeClr val="tx1"/>
                </a:solidFill>
                <a:latin typeface="Meiryo UI" pitchFamily="50" charset="-128"/>
                <a:ea typeface="Meiryo UI" pitchFamily="50" charset="-128"/>
                <a:cs typeface="Meiryo UI" pitchFamily="50" charset="-128"/>
              </a:rPr>
              <a:t>区長が横断的に管理することにより、総合区単位で</a:t>
            </a:r>
            <a:r>
              <a:rPr lang="ja-JP" altLang="en-US" sz="1300" dirty="0" smtClean="0">
                <a:solidFill>
                  <a:schemeClr val="tx1"/>
                </a:solidFill>
                <a:latin typeface="Meiryo UI" pitchFamily="50" charset="-128"/>
                <a:ea typeface="Meiryo UI" pitchFamily="50" charset="-128"/>
                <a:cs typeface="Meiryo UI" pitchFamily="50" charset="-128"/>
              </a:rPr>
              <a:t>の</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ファシリティマネジメント</a:t>
            </a:r>
            <a:r>
              <a:rPr lang="ja-JP" altLang="en-US" sz="1300" dirty="0">
                <a:solidFill>
                  <a:schemeClr val="tx1"/>
                </a:solidFill>
                <a:latin typeface="Meiryo UI" pitchFamily="50" charset="-128"/>
                <a:ea typeface="Meiryo UI" pitchFamily="50" charset="-128"/>
                <a:cs typeface="Meiryo UI" pitchFamily="50" charset="-128"/>
              </a:rPr>
              <a:t>が実現</a:t>
            </a:r>
          </a:p>
        </p:txBody>
      </p:sp>
      <p:sp>
        <p:nvSpPr>
          <p:cNvPr id="1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１３</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15" name="正方形/長方形 14"/>
          <p:cNvSpPr/>
          <p:nvPr/>
        </p:nvSpPr>
        <p:spPr>
          <a:xfrm>
            <a:off x="6986042" y="992535"/>
            <a:ext cx="1944216"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予算編成は市長の権限</a:t>
            </a:r>
            <a:r>
              <a:rPr lang="en-US" altLang="ja-JP" sz="1200" dirty="0" smtClean="0">
                <a:solidFill>
                  <a:schemeClr val="tx1"/>
                </a:solidFill>
                <a:latin typeface="Meiryo UI" pitchFamily="50" charset="-128"/>
                <a:ea typeface="Meiryo UI" pitchFamily="50" charset="-128"/>
                <a:cs typeface="Meiryo UI" pitchFamily="50" charset="-128"/>
              </a:rPr>
              <a:t>】</a:t>
            </a:r>
            <a:endParaRPr kumimoji="1" lang="ja-JP" altLang="en-US" sz="1200" dirty="0"/>
          </a:p>
        </p:txBody>
      </p:sp>
    </p:spTree>
    <p:extLst>
      <p:ext uri="{BB962C8B-B14F-4D97-AF65-F5344CB8AC3E}">
        <p14:creationId xmlns="" xmlns:p14="http://schemas.microsoft.com/office/powerpoint/2010/main" val="15171734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551599" y="1838008"/>
            <a:ext cx="7740352" cy="24046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54" name="角丸四角形 53"/>
          <p:cNvSpPr/>
          <p:nvPr/>
        </p:nvSpPr>
        <p:spPr>
          <a:xfrm>
            <a:off x="174720" y="5331448"/>
            <a:ext cx="1368000" cy="1152000"/>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a:solidFill>
                  <a:schemeClr val="tx1"/>
                </a:solidFill>
                <a:latin typeface="Meiryo UI" pitchFamily="50" charset="-128"/>
                <a:ea typeface="Meiryo UI" pitchFamily="50" charset="-128"/>
                <a:cs typeface="Meiryo UI" pitchFamily="50" charset="-128"/>
              </a:rPr>
              <a:t>設置</a:t>
            </a:r>
            <a:r>
              <a:rPr lang="ja-JP" altLang="en-US" sz="1600" b="1" dirty="0" smtClean="0">
                <a:solidFill>
                  <a:schemeClr val="tx1"/>
                </a:solidFill>
                <a:latin typeface="Meiryo UI" pitchFamily="50" charset="-128"/>
                <a:ea typeface="Meiryo UI" pitchFamily="50" charset="-128"/>
                <a:cs typeface="Meiryo UI" pitchFamily="50" charset="-128"/>
              </a:rPr>
              <a:t>の日</a:t>
            </a:r>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57" name="角丸四角形 56"/>
          <p:cNvSpPr/>
          <p:nvPr/>
        </p:nvSpPr>
        <p:spPr>
          <a:xfrm>
            <a:off x="1550498" y="5331449"/>
            <a:ext cx="7416000" cy="1152000"/>
          </a:xfrm>
          <a:prstGeom prst="roundRect">
            <a:avLst>
              <a:gd name="adj" fmla="val 338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58" name="角丸四角形 57"/>
          <p:cNvSpPr/>
          <p:nvPr/>
        </p:nvSpPr>
        <p:spPr>
          <a:xfrm>
            <a:off x="1669574" y="5460664"/>
            <a:ext cx="7200000" cy="360000"/>
          </a:xfrm>
          <a:prstGeom prst="roundRect">
            <a:avLst>
              <a:gd name="adj" fmla="val 4462"/>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住民サービス、周知期間、システム改修等を考慮して設置の日を決定</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59" name="角丸四角形 58"/>
          <p:cNvSpPr/>
          <p:nvPr/>
        </p:nvSpPr>
        <p:spPr>
          <a:xfrm>
            <a:off x="161292" y="2920092"/>
            <a:ext cx="1368000" cy="2214262"/>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latin typeface="Meiryo UI" pitchFamily="50" charset="-128"/>
                <a:ea typeface="Meiryo UI" pitchFamily="50" charset="-128"/>
                <a:cs typeface="Meiryo UI" pitchFamily="50" charset="-128"/>
              </a:rPr>
              <a:t>総合区</a:t>
            </a:r>
            <a:r>
              <a:rPr lang="ja-JP" altLang="en-US" sz="1400" b="1" dirty="0" smtClean="0">
                <a:solidFill>
                  <a:schemeClr val="tx1"/>
                </a:solidFill>
                <a:latin typeface="Meiryo UI" pitchFamily="50" charset="-128"/>
                <a:ea typeface="Meiryo UI" pitchFamily="50" charset="-128"/>
                <a:cs typeface="Meiryo UI" pitchFamily="50" charset="-128"/>
              </a:rPr>
              <a:t>設置に</a:t>
            </a:r>
            <a:r>
              <a:rPr lang="ja-JP" altLang="en-US" sz="1400" b="1" dirty="0">
                <a:solidFill>
                  <a:schemeClr val="tx1"/>
                </a:solidFill>
                <a:latin typeface="Meiryo UI" pitchFamily="50" charset="-128"/>
                <a:ea typeface="Meiryo UI" pitchFamily="50" charset="-128"/>
                <a:cs typeface="Meiryo UI" pitchFamily="50" charset="-128"/>
              </a:rPr>
              <a:t>伴う</a:t>
            </a:r>
            <a:r>
              <a:rPr lang="ja-JP" altLang="en-US" sz="1400" b="1" dirty="0" smtClean="0">
                <a:solidFill>
                  <a:schemeClr val="tx1"/>
                </a:solidFill>
                <a:latin typeface="Meiryo UI" pitchFamily="50" charset="-128"/>
                <a:ea typeface="Meiryo UI" pitchFamily="50" charset="-128"/>
                <a:cs typeface="Meiryo UI" pitchFamily="50" charset="-128"/>
              </a:rPr>
              <a:t>コスト</a:t>
            </a:r>
            <a:endParaRPr kumimoji="1"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60" name="角丸四角形 59"/>
          <p:cNvSpPr/>
          <p:nvPr/>
        </p:nvSpPr>
        <p:spPr>
          <a:xfrm>
            <a:off x="1543058" y="2920091"/>
            <a:ext cx="7416000" cy="2214262"/>
          </a:xfrm>
          <a:prstGeom prst="roundRect">
            <a:avLst>
              <a:gd name="adj" fmla="val 234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61" name="角丸四角形 60"/>
          <p:cNvSpPr/>
          <p:nvPr/>
        </p:nvSpPr>
        <p:spPr>
          <a:xfrm>
            <a:off x="1669574" y="2992099"/>
            <a:ext cx="7200000" cy="360000"/>
          </a:xfrm>
          <a:prstGeom prst="roundRect">
            <a:avLst>
              <a:gd name="adj" fmla="val 6661"/>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イニシャルコスト、ランニングコストについて、一定の前提条件の下</a:t>
            </a: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試算</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正方形/長方形 61"/>
          <p:cNvSpPr/>
          <p:nvPr/>
        </p:nvSpPr>
        <p:spPr>
          <a:xfrm>
            <a:off x="1637355" y="3406162"/>
            <a:ext cx="7422451" cy="17281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500" b="1" dirty="0" smtClean="0">
              <a:solidFill>
                <a:schemeClr val="tx1"/>
              </a:solidFill>
              <a:latin typeface="Meiryo UI" pitchFamily="50" charset="-128"/>
              <a:ea typeface="Meiryo UI" pitchFamily="50" charset="-128"/>
              <a:cs typeface="Meiryo UI" pitchFamily="50" charset="-128"/>
            </a:endParaRPr>
          </a:p>
          <a:p>
            <a:r>
              <a:rPr lang="ja-JP" altLang="en-US" sz="1500" b="1" dirty="0" smtClean="0">
                <a:solidFill>
                  <a:schemeClr val="tx1"/>
                </a:solidFill>
                <a:latin typeface="Meiryo UI" pitchFamily="50" charset="-128"/>
                <a:ea typeface="Meiryo UI" pitchFamily="50" charset="-128"/>
                <a:cs typeface="Meiryo UI" pitchFamily="50" charset="-128"/>
              </a:rPr>
              <a:t>イニシャルコスト　約</a:t>
            </a:r>
            <a:r>
              <a:rPr lang="en-US" altLang="ja-JP" sz="1500" b="1" dirty="0" smtClean="0">
                <a:solidFill>
                  <a:schemeClr val="tx1"/>
                </a:solidFill>
                <a:latin typeface="Meiryo UI" pitchFamily="50" charset="-128"/>
                <a:ea typeface="Meiryo UI" pitchFamily="50" charset="-128"/>
                <a:cs typeface="Meiryo UI" pitchFamily="50" charset="-128"/>
              </a:rPr>
              <a:t>64.7</a:t>
            </a:r>
            <a:r>
              <a:rPr lang="ja-JP" altLang="en-US" sz="1500" b="1" dirty="0" smtClean="0">
                <a:solidFill>
                  <a:schemeClr val="tx1"/>
                </a:solidFill>
                <a:latin typeface="Meiryo UI" pitchFamily="50" charset="-128"/>
                <a:ea typeface="Meiryo UI" pitchFamily="50" charset="-128"/>
                <a:cs typeface="Meiryo UI" pitchFamily="50" charset="-128"/>
              </a:rPr>
              <a:t>億円</a:t>
            </a:r>
            <a:endParaRPr lang="en-US" altLang="ja-JP" sz="1500" b="1"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○庁舎改修経費</a:t>
            </a:r>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　</a:t>
            </a:r>
            <a:endParaRPr kumimoji="1"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○システム改修経費 　</a:t>
            </a:r>
            <a:endParaRPr lang="en-US" altLang="ja-JP" sz="1300" dirty="0" smtClean="0">
              <a:solidFill>
                <a:schemeClr val="tx1"/>
              </a:solidFill>
              <a:latin typeface="Meiryo UI" pitchFamily="50" charset="-128"/>
              <a:ea typeface="Meiryo UI" pitchFamily="50" charset="-128"/>
              <a:cs typeface="Meiryo UI" pitchFamily="50" charset="-128"/>
            </a:endParaRPr>
          </a:p>
          <a:p>
            <a:r>
              <a:rPr kumimoji="1" lang="ja-JP" altLang="en-US" sz="1300" dirty="0" smtClean="0">
                <a:solidFill>
                  <a:schemeClr val="tx1"/>
                </a:solidFill>
                <a:latin typeface="Meiryo UI" pitchFamily="50" charset="-128"/>
                <a:ea typeface="Meiryo UI" pitchFamily="50" charset="-128"/>
                <a:cs typeface="Meiryo UI" pitchFamily="50" charset="-128"/>
              </a:rPr>
              <a:t> ○その他経費　　　　　</a:t>
            </a:r>
            <a:endParaRPr kumimoji="1" lang="en-US" altLang="ja-JP" sz="1300" dirty="0" smtClean="0">
              <a:solidFill>
                <a:schemeClr val="tx1"/>
              </a:solidFill>
              <a:latin typeface="Meiryo UI" pitchFamily="50" charset="-128"/>
              <a:ea typeface="Meiryo UI" pitchFamily="50" charset="-128"/>
              <a:cs typeface="Meiryo UI" pitchFamily="50" charset="-128"/>
            </a:endParaRPr>
          </a:p>
          <a:p>
            <a:pPr>
              <a:lnSpc>
                <a:spcPts val="800"/>
              </a:lnSpc>
            </a:pP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500" b="1" dirty="0" smtClean="0">
                <a:solidFill>
                  <a:schemeClr val="tx1"/>
                </a:solidFill>
                <a:latin typeface="Meiryo UI" pitchFamily="50" charset="-128"/>
                <a:ea typeface="Meiryo UI" pitchFamily="50" charset="-128"/>
                <a:cs typeface="Meiryo UI" pitchFamily="50" charset="-128"/>
              </a:rPr>
              <a:t>ランニングコスト　約</a:t>
            </a:r>
            <a:r>
              <a:rPr lang="en-US" altLang="ja-JP" sz="1500" b="1" dirty="0" smtClean="0">
                <a:solidFill>
                  <a:schemeClr val="tx1"/>
                </a:solidFill>
                <a:latin typeface="Meiryo UI" pitchFamily="50" charset="-128"/>
                <a:ea typeface="Meiryo UI" pitchFamily="50" charset="-128"/>
                <a:cs typeface="Meiryo UI" pitchFamily="50" charset="-128"/>
              </a:rPr>
              <a:t>0.9</a:t>
            </a:r>
            <a:r>
              <a:rPr lang="ja-JP" altLang="en-US" sz="1500" b="1" dirty="0" smtClean="0">
                <a:solidFill>
                  <a:schemeClr val="tx1"/>
                </a:solidFill>
                <a:latin typeface="Meiryo UI" pitchFamily="50" charset="-128"/>
                <a:ea typeface="Meiryo UI" pitchFamily="50" charset="-128"/>
                <a:cs typeface="Meiryo UI" pitchFamily="50" charset="-128"/>
              </a:rPr>
              <a:t>億円</a:t>
            </a:r>
            <a:endParaRPr lang="en-US" altLang="ja-JP" sz="1300" b="1" dirty="0" smtClean="0">
              <a:solidFill>
                <a:schemeClr val="tx1"/>
              </a:solidFill>
              <a:latin typeface="Meiryo UI" pitchFamily="50" charset="-128"/>
              <a:ea typeface="Meiryo UI" pitchFamily="50" charset="-128"/>
              <a:cs typeface="Meiryo UI" pitchFamily="50" charset="-128"/>
            </a:endParaRPr>
          </a:p>
          <a:p>
            <a:r>
              <a:rPr lang="ja-JP" altLang="en-US" sz="1300" dirty="0" smtClean="0">
                <a:solidFill>
                  <a:schemeClr val="tx1"/>
                </a:solidFill>
                <a:latin typeface="Meiryo UI" pitchFamily="50" charset="-128"/>
                <a:ea typeface="Meiryo UI" pitchFamily="50" charset="-128"/>
                <a:cs typeface="Meiryo UI" pitchFamily="50" charset="-128"/>
              </a:rPr>
              <a:t> ○システム運用経費</a:t>
            </a:r>
            <a:endParaRPr lang="en-US" altLang="ja-JP" sz="1300" dirty="0" smtClean="0">
              <a:solidFill>
                <a:schemeClr val="tx1"/>
              </a:solidFill>
              <a:latin typeface="Meiryo UI" pitchFamily="50" charset="-128"/>
              <a:ea typeface="Meiryo UI" pitchFamily="50" charset="-128"/>
              <a:cs typeface="Meiryo UI" pitchFamily="50" charset="-128"/>
            </a:endParaRPr>
          </a:p>
        </p:txBody>
      </p:sp>
      <p:sp>
        <p:nvSpPr>
          <p:cNvPr id="63" name="テキスト ボックス 62"/>
          <p:cNvSpPr txBox="1"/>
          <p:nvPr/>
        </p:nvSpPr>
        <p:spPr>
          <a:xfrm>
            <a:off x="3579088" y="3887592"/>
            <a:ext cx="4081592" cy="892552"/>
          </a:xfrm>
          <a:prstGeom prst="rect">
            <a:avLst/>
          </a:prstGeom>
          <a:noFill/>
        </p:spPr>
        <p:txBody>
          <a:bodyPr wrap="square" rtlCol="0">
            <a:spAutoFit/>
          </a:bodyPr>
          <a:lstStyle/>
          <a:p>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7.5</a:t>
            </a:r>
            <a:r>
              <a:rPr lang="ja-JP" altLang="en-US" sz="1300" dirty="0" smtClean="0">
                <a:latin typeface="Meiryo UI" pitchFamily="50" charset="-128"/>
                <a:ea typeface="Meiryo UI" pitchFamily="50" charset="-128"/>
                <a:cs typeface="Meiryo UI" pitchFamily="50" charset="-128"/>
              </a:rPr>
              <a:t>億円（総合区庁舎改修費等）</a:t>
            </a:r>
            <a:endParaRPr lang="en-US" altLang="ja-JP" sz="1300" dirty="0" smtClean="0">
              <a:latin typeface="Meiryo UI" pitchFamily="50" charset="-128"/>
              <a:ea typeface="Meiryo UI" pitchFamily="50" charset="-128"/>
              <a:cs typeface="Meiryo UI" pitchFamily="50" charset="-128"/>
            </a:endParaRPr>
          </a:p>
          <a:p>
            <a:r>
              <a:rPr lang="en-US" altLang="ja-JP" sz="1300" dirty="0" smtClean="0">
                <a:latin typeface="Meiryo UI" pitchFamily="50" charset="-128"/>
                <a:ea typeface="Meiryo UI" pitchFamily="50" charset="-128"/>
                <a:cs typeface="Meiryo UI" pitchFamily="50" charset="-128"/>
              </a:rPr>
              <a:t>51.3</a:t>
            </a:r>
            <a:r>
              <a:rPr lang="ja-JP" altLang="en-US" sz="1300" dirty="0" smtClean="0">
                <a:latin typeface="Meiryo UI" pitchFamily="50" charset="-128"/>
                <a:ea typeface="Meiryo UI" pitchFamily="50" charset="-128"/>
                <a:cs typeface="Meiryo UI" pitchFamily="50" charset="-128"/>
              </a:rPr>
              <a:t>億円（基幹システム等改修経費）</a:t>
            </a:r>
            <a:endParaRPr lang="en-US" altLang="ja-JP" sz="1300" dirty="0" smtClean="0">
              <a:latin typeface="Meiryo UI" pitchFamily="50" charset="-128"/>
              <a:ea typeface="Meiryo UI" pitchFamily="50" charset="-128"/>
              <a:cs typeface="Meiryo UI" pitchFamily="50" charset="-128"/>
            </a:endParaRPr>
          </a:p>
          <a:p>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5.9</a:t>
            </a:r>
            <a:r>
              <a:rPr lang="ja-JP" altLang="en-US" sz="1300" dirty="0" smtClean="0">
                <a:latin typeface="Meiryo UI" pitchFamily="50" charset="-128"/>
                <a:ea typeface="Meiryo UI" pitchFamily="50" charset="-128"/>
                <a:cs typeface="Meiryo UI" pitchFamily="50" charset="-128"/>
              </a:rPr>
              <a:t>億円（</a:t>
            </a:r>
            <a:r>
              <a:rPr lang="ja-JP" altLang="en-US" sz="1300" dirty="0">
                <a:latin typeface="Meiryo UI" pitchFamily="50" charset="-128"/>
                <a:ea typeface="Meiryo UI" pitchFamily="50" charset="-128"/>
                <a:cs typeface="Meiryo UI" pitchFamily="50" charset="-128"/>
              </a:rPr>
              <a:t>街区表示、案内表示の変更コスト等）</a:t>
            </a:r>
            <a:endParaRPr lang="en-US" altLang="ja-JP" sz="1300" dirty="0">
              <a:latin typeface="Meiryo UI" pitchFamily="50" charset="-128"/>
              <a:ea typeface="Meiryo UI" pitchFamily="50" charset="-128"/>
              <a:cs typeface="Meiryo UI" pitchFamily="50" charset="-128"/>
            </a:endParaRPr>
          </a:p>
          <a:p>
            <a:endParaRPr kumimoji="1" lang="ja-JP" altLang="en-US" sz="1300" dirty="0"/>
          </a:p>
        </p:txBody>
      </p:sp>
      <p:sp>
        <p:nvSpPr>
          <p:cNvPr id="64" name="テキスト ボックス 63"/>
          <p:cNvSpPr txBox="1"/>
          <p:nvPr/>
        </p:nvSpPr>
        <p:spPr>
          <a:xfrm>
            <a:off x="3579088" y="4841965"/>
            <a:ext cx="4081592" cy="292388"/>
          </a:xfrm>
          <a:prstGeom prst="rect">
            <a:avLst/>
          </a:prstGeom>
          <a:noFill/>
        </p:spPr>
        <p:txBody>
          <a:bodyPr wrap="square" rtlCol="0">
            <a:spAutoFit/>
          </a:bodyPr>
          <a:lstStyle/>
          <a:p>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0.9</a:t>
            </a:r>
            <a:r>
              <a:rPr lang="ja-JP" altLang="en-US" sz="1300" dirty="0" smtClean="0">
                <a:latin typeface="Meiryo UI" pitchFamily="50" charset="-128"/>
                <a:ea typeface="Meiryo UI" pitchFamily="50" charset="-128"/>
                <a:cs typeface="Meiryo UI" pitchFamily="50" charset="-128"/>
              </a:rPr>
              <a:t>億円（改修増加分）</a:t>
            </a:r>
            <a:endParaRPr kumimoji="1" lang="ja-JP" altLang="en-US" sz="1300" dirty="0"/>
          </a:p>
        </p:txBody>
      </p:sp>
      <p:grpSp>
        <p:nvGrpSpPr>
          <p:cNvPr id="4" name="グループ化 3"/>
          <p:cNvGrpSpPr/>
          <p:nvPr/>
        </p:nvGrpSpPr>
        <p:grpSpPr>
          <a:xfrm>
            <a:off x="148429" y="406125"/>
            <a:ext cx="8799802" cy="2383698"/>
            <a:chOff x="58738" y="554862"/>
            <a:chExt cx="8799802" cy="2383698"/>
          </a:xfrm>
        </p:grpSpPr>
        <p:sp>
          <p:nvSpPr>
            <p:cNvPr id="5" name="角丸四角形 4"/>
            <p:cNvSpPr/>
            <p:nvPr/>
          </p:nvSpPr>
          <p:spPr>
            <a:xfrm>
              <a:off x="58738" y="554862"/>
              <a:ext cx="1368000" cy="2376000"/>
            </a:xfrm>
            <a:prstGeom prst="roundRect">
              <a:avLst>
                <a:gd name="adj" fmla="val 6661"/>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tx1"/>
                  </a:solidFill>
                  <a:latin typeface="Meiryo UI" pitchFamily="50" charset="-128"/>
                  <a:ea typeface="Meiryo UI" pitchFamily="50" charset="-128"/>
                  <a:cs typeface="Meiryo UI" pitchFamily="50" charset="-128"/>
                </a:rPr>
                <a:t>総合区政</a:t>
              </a:r>
              <a:r>
                <a:rPr lang="ja-JP" altLang="en-US" sz="1400" b="1" dirty="0" smtClean="0">
                  <a:solidFill>
                    <a:schemeClr val="tx1"/>
                  </a:solidFill>
                  <a:latin typeface="Meiryo UI" pitchFamily="50" charset="-128"/>
                  <a:ea typeface="Meiryo UI" pitchFamily="50" charset="-128"/>
                  <a:cs typeface="Meiryo UI" pitchFamily="50" charset="-128"/>
                </a:rPr>
                <a:t>会議</a:t>
              </a:r>
              <a:endParaRPr kumimoji="1" lang="en-US" altLang="ja-JP" sz="1400" b="1" dirty="0" smtClean="0">
                <a:solidFill>
                  <a:schemeClr val="tx1"/>
                </a:solidFill>
                <a:latin typeface="Meiryo UI" pitchFamily="50" charset="-128"/>
                <a:ea typeface="Meiryo UI" pitchFamily="50" charset="-128"/>
                <a:cs typeface="Meiryo UI" pitchFamily="50" charset="-128"/>
              </a:endParaRPr>
            </a:p>
            <a:p>
              <a:pPr algn="ctr"/>
              <a:r>
                <a:rPr kumimoji="1" lang="ja-JP" altLang="en-US" sz="1400" b="1" dirty="0" smtClean="0">
                  <a:solidFill>
                    <a:schemeClr val="tx1"/>
                  </a:solidFill>
                  <a:latin typeface="Meiryo UI" pitchFamily="50" charset="-128"/>
                  <a:ea typeface="Meiryo UI" pitchFamily="50" charset="-128"/>
                  <a:cs typeface="Meiryo UI" pitchFamily="50" charset="-128"/>
                </a:rPr>
                <a:t>地域自治区</a:t>
              </a:r>
              <a:endParaRPr kumimoji="1" lang="en-US" altLang="ja-JP" sz="1400" b="1" dirty="0" smtClean="0">
                <a:solidFill>
                  <a:schemeClr val="tx1"/>
                </a:solidFill>
                <a:latin typeface="Meiryo UI" pitchFamily="50" charset="-128"/>
                <a:ea typeface="Meiryo UI" pitchFamily="50" charset="-128"/>
                <a:cs typeface="Meiryo UI" pitchFamily="50" charset="-128"/>
              </a:endParaRPr>
            </a:p>
            <a:p>
              <a:pPr algn="ctr"/>
              <a:r>
                <a:rPr kumimoji="1" lang="ja-JP" altLang="en-US" sz="1400" b="1" dirty="0" smtClean="0">
                  <a:solidFill>
                    <a:schemeClr val="tx1"/>
                  </a:solidFill>
                  <a:latin typeface="Meiryo UI" pitchFamily="50" charset="-128"/>
                  <a:ea typeface="Meiryo UI" pitchFamily="50" charset="-128"/>
                  <a:cs typeface="Meiryo UI" pitchFamily="50" charset="-128"/>
                </a:rPr>
                <a:t>地域協議会</a:t>
              </a:r>
              <a:endParaRPr kumimoji="1" lang="en-US" altLang="ja-JP" sz="1400" b="1" dirty="0" smtClean="0">
                <a:solidFill>
                  <a:schemeClr val="tx1"/>
                </a:solidFill>
                <a:latin typeface="Meiryo UI" pitchFamily="50" charset="-128"/>
                <a:ea typeface="Meiryo UI" pitchFamily="50" charset="-128"/>
                <a:cs typeface="Meiryo UI" pitchFamily="50" charset="-128"/>
              </a:endParaRPr>
            </a:p>
          </p:txBody>
        </p:sp>
        <p:sp>
          <p:nvSpPr>
            <p:cNvPr id="6" name="角丸四角形 5"/>
            <p:cNvSpPr/>
            <p:nvPr/>
          </p:nvSpPr>
          <p:spPr>
            <a:xfrm>
              <a:off x="1432123" y="562560"/>
              <a:ext cx="7416000" cy="2376000"/>
            </a:xfrm>
            <a:prstGeom prst="roundRect">
              <a:avLst>
                <a:gd name="adj" fmla="val 2137"/>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tx1"/>
                </a:solidFill>
              </a:endParaRPr>
            </a:p>
          </p:txBody>
        </p:sp>
        <p:sp>
          <p:nvSpPr>
            <p:cNvPr id="53" name="正方形/長方形 52"/>
            <p:cNvSpPr/>
            <p:nvPr/>
          </p:nvSpPr>
          <p:spPr>
            <a:xfrm>
              <a:off x="1442540" y="979357"/>
              <a:ext cx="7416000" cy="8160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総合区全体の観点から住民意見を</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反映</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○総合区域内の施策及び事業について、その立案段階より、住民が意見を述べ、総合区長が区政運営に</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反映する仕組みとして総合区政会議を設置</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67" name="正方形/長方形 66"/>
            <p:cNvSpPr/>
            <p:nvPr/>
          </p:nvSpPr>
          <p:spPr>
            <a:xfrm>
              <a:off x="1438179" y="1795359"/>
              <a:ext cx="7418485"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区単位での窓口サービスの継続と住民意見の</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反映</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○地域自治区の事務所では、窓口サービス</a:t>
              </a:r>
              <a:r>
                <a:rPr lang="ja-JP" altLang="en-US" sz="1000" dirty="0" smtClean="0">
                  <a:solidFill>
                    <a:schemeClr val="tx1"/>
                  </a:solidFill>
                  <a:latin typeface="Meiryo UI" pitchFamily="50" charset="-128"/>
                  <a:ea typeface="Meiryo UI" pitchFamily="50" charset="-128"/>
                  <a:cs typeface="Meiryo UI" pitchFamily="50" charset="-128"/>
                </a:rPr>
                <a:t>（</a:t>
              </a:r>
              <a:r>
                <a:rPr lang="en-US" altLang="ja-JP" sz="1000" dirty="0" smtClean="0">
                  <a:solidFill>
                    <a:schemeClr val="tx1"/>
                  </a:solidFill>
                  <a:latin typeface="Meiryo UI" pitchFamily="50" charset="-128"/>
                  <a:ea typeface="Meiryo UI" pitchFamily="50" charset="-128"/>
                  <a:cs typeface="Meiryo UI" pitchFamily="50" charset="-128"/>
                </a:rPr>
                <a:t>※</a:t>
              </a:r>
              <a:r>
                <a:rPr lang="ja-JP" altLang="en-US" sz="1000" dirty="0" smtClean="0">
                  <a:solidFill>
                    <a:schemeClr val="tx1"/>
                  </a:solidFill>
                  <a:latin typeface="Meiryo UI" pitchFamily="50" charset="-128"/>
                  <a:ea typeface="Meiryo UI" pitchFamily="50" charset="-128"/>
                  <a:cs typeface="Meiryo UI" pitchFamily="50" charset="-128"/>
                </a:rPr>
                <a:t>）</a:t>
              </a:r>
              <a:r>
                <a:rPr lang="ja-JP" altLang="en-US" sz="1300" dirty="0" smtClean="0">
                  <a:solidFill>
                    <a:schemeClr val="tx1"/>
                  </a:solidFill>
                  <a:latin typeface="Meiryo UI" pitchFamily="50" charset="-128"/>
                  <a:ea typeface="Meiryo UI" pitchFamily="50" charset="-128"/>
                  <a:cs typeface="Meiryo UI" pitchFamily="50" charset="-128"/>
                </a:rPr>
                <a:t>を行う</a:t>
              </a:r>
              <a:endParaRPr lang="en-US" altLang="ja-JP" sz="1300" dirty="0" smtClean="0">
                <a:solidFill>
                  <a:schemeClr val="tx1"/>
                </a:solidFill>
                <a:latin typeface="Meiryo UI" pitchFamily="50" charset="-128"/>
                <a:ea typeface="Meiryo UI" pitchFamily="50" charset="-128"/>
                <a:cs typeface="Meiryo UI" pitchFamily="50" charset="-128"/>
              </a:endParaRPr>
            </a:p>
            <a:p>
              <a:r>
                <a:rPr lang="ja-JP" altLang="en-US" sz="1050" dirty="0">
                  <a:solidFill>
                    <a:schemeClr val="tx1"/>
                  </a:solidFill>
                  <a:latin typeface="Meiryo UI" pitchFamily="50" charset="-128"/>
                  <a:ea typeface="Meiryo UI" pitchFamily="50" charset="-128"/>
                  <a:cs typeface="Meiryo UI" pitchFamily="50" charset="-128"/>
                </a:rPr>
                <a:t>　</a:t>
              </a:r>
              <a:r>
                <a:rPr lang="ja-JP" altLang="en-US" sz="1050" dirty="0" smtClean="0">
                  <a:solidFill>
                    <a:schemeClr val="tx1"/>
                  </a:solidFill>
                  <a:latin typeface="Meiryo UI" pitchFamily="50" charset="-128"/>
                  <a:ea typeface="Meiryo UI" pitchFamily="50" charset="-128"/>
                  <a:cs typeface="Meiryo UI" pitchFamily="50" charset="-128"/>
                </a:rPr>
                <a:t>　 </a:t>
              </a:r>
              <a:r>
                <a:rPr lang="en-US" altLang="ja-JP" sz="1050" dirty="0" smtClean="0">
                  <a:solidFill>
                    <a:schemeClr val="tx1"/>
                  </a:solidFill>
                  <a:latin typeface="Meiryo UI" pitchFamily="50" charset="-128"/>
                  <a:ea typeface="Meiryo UI" pitchFamily="50" charset="-128"/>
                  <a:cs typeface="Meiryo UI" pitchFamily="50" charset="-128"/>
                </a:rPr>
                <a:t>※</a:t>
              </a:r>
              <a:r>
                <a:rPr lang="ja-JP" altLang="en-US" sz="1050" dirty="0" smtClean="0">
                  <a:solidFill>
                    <a:schemeClr val="tx1"/>
                  </a:solidFill>
                  <a:latin typeface="Meiryo UI" pitchFamily="50" charset="-128"/>
                  <a:ea typeface="Meiryo UI" pitchFamily="50" charset="-128"/>
                  <a:cs typeface="Meiryo UI" pitchFamily="50" charset="-128"/>
                </a:rPr>
                <a:t>住民票の写し等の交付、国民健康</a:t>
              </a:r>
              <a:r>
                <a:rPr lang="ja-JP" altLang="en-US" sz="1050" smtClean="0">
                  <a:solidFill>
                    <a:schemeClr val="tx1"/>
                  </a:solidFill>
                  <a:latin typeface="Meiryo UI" pitchFamily="50" charset="-128"/>
                  <a:ea typeface="Meiryo UI" pitchFamily="50" charset="-128"/>
                  <a:cs typeface="Meiryo UI" pitchFamily="50" charset="-128"/>
                </a:rPr>
                <a:t>保険、地域協</a:t>
              </a:r>
              <a:r>
                <a:rPr lang="ja-JP" altLang="en-US" sz="1050" dirty="0" smtClean="0">
                  <a:solidFill>
                    <a:schemeClr val="tx1"/>
                  </a:solidFill>
                  <a:latin typeface="Meiryo UI" pitchFamily="50" charset="-128"/>
                  <a:ea typeface="Meiryo UI" pitchFamily="50" charset="-128"/>
                  <a:cs typeface="Meiryo UI" pitchFamily="50" charset="-128"/>
                </a:rPr>
                <a:t>議会運営関係事務　　等</a:t>
              </a:r>
              <a:endParaRPr lang="en-US" altLang="ja-JP" sz="1050" dirty="0" smtClean="0">
                <a:solidFill>
                  <a:schemeClr val="tx1"/>
                </a:solidFill>
                <a:latin typeface="Meiryo UI" pitchFamily="50" charset="-128"/>
                <a:ea typeface="Meiryo UI" pitchFamily="50" charset="-128"/>
                <a:cs typeface="Meiryo UI" pitchFamily="50" charset="-128"/>
              </a:endParaRPr>
            </a:p>
            <a:p>
              <a:r>
                <a:rPr lang="ja-JP" altLang="en-US" sz="1300" dirty="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○地域協議会は、市長、総合区長などに意見を述べることができ、市長、総合区長などは、必要に応じて</a:t>
              </a:r>
              <a:endParaRPr lang="en-US" altLang="ja-JP" sz="1300" dirty="0" smtClean="0">
                <a:solidFill>
                  <a:schemeClr val="tx1"/>
                </a:solidFill>
                <a:latin typeface="Meiryo UI" pitchFamily="50" charset="-128"/>
                <a:ea typeface="Meiryo UI" pitchFamily="50" charset="-128"/>
                <a:cs typeface="Meiryo UI" pitchFamily="50" charset="-128"/>
              </a:endParaRPr>
            </a:p>
            <a:p>
              <a:r>
                <a:rPr lang="en-US" altLang="ja-JP" sz="1300" dirty="0" smtClean="0">
                  <a:solidFill>
                    <a:schemeClr val="tx1"/>
                  </a:solidFill>
                  <a:latin typeface="Meiryo UI" pitchFamily="50" charset="-128"/>
                  <a:ea typeface="Meiryo UI" pitchFamily="50" charset="-128"/>
                  <a:cs typeface="Meiryo UI" pitchFamily="50" charset="-128"/>
                </a:rPr>
                <a:t>    </a:t>
              </a:r>
              <a:r>
                <a:rPr lang="ja-JP" altLang="en-US" sz="1300" dirty="0" smtClean="0">
                  <a:solidFill>
                    <a:schemeClr val="tx1"/>
                  </a:solidFill>
                  <a:latin typeface="Meiryo UI" pitchFamily="50" charset="-128"/>
                  <a:ea typeface="Meiryo UI" pitchFamily="50" charset="-128"/>
                  <a:cs typeface="Meiryo UI" pitchFamily="50" charset="-128"/>
                </a:rPr>
                <a:t>適切な措置を講ずる</a:t>
              </a:r>
              <a:endParaRPr lang="en-US" altLang="ja-JP" sz="1300" dirty="0">
                <a:solidFill>
                  <a:schemeClr val="tx1"/>
                </a:solidFill>
                <a:latin typeface="Meiryo UI" pitchFamily="50" charset="-128"/>
                <a:ea typeface="Meiryo UI" pitchFamily="50" charset="-128"/>
                <a:cs typeface="Meiryo UI" pitchFamily="50" charset="-128"/>
              </a:endParaRPr>
            </a:p>
          </p:txBody>
        </p:sp>
        <p:sp>
          <p:nvSpPr>
            <p:cNvPr id="68" name="角丸四角形 67"/>
            <p:cNvSpPr/>
            <p:nvPr/>
          </p:nvSpPr>
          <p:spPr>
            <a:xfrm>
              <a:off x="1547664" y="621555"/>
              <a:ext cx="7200000" cy="360000"/>
            </a:xfrm>
            <a:prstGeom prst="roundRect">
              <a:avLst>
                <a:gd name="adj" fmla="val 4462"/>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住民意見を反映する仕組みとして、総合区政会議、地域自治区・地域協議会を置く</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3" name="正方形/長方形 2"/>
          <p:cNvSpPr/>
          <p:nvPr/>
        </p:nvSpPr>
        <p:spPr>
          <a:xfrm>
            <a:off x="1553673" y="5893721"/>
            <a:ext cx="7402407" cy="492443"/>
          </a:xfrm>
          <a:prstGeom prst="rect">
            <a:avLst/>
          </a:prstGeom>
        </p:spPr>
        <p:txBody>
          <a:bodyPr wrap="square">
            <a:spAutoFit/>
          </a:bodyPr>
          <a:lstStyle/>
          <a:p>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○各種システム改修、庁舎改修、町名・住居表示変更、広報周知・関係機関との調整等を勘案し、</a:t>
            </a:r>
            <a:endParaRPr lang="en-US" altLang="ja-JP" sz="1300" dirty="0" smtClean="0">
              <a:latin typeface="Meiryo UI" pitchFamily="50" charset="-128"/>
              <a:ea typeface="Meiryo UI" pitchFamily="50" charset="-128"/>
              <a:cs typeface="Meiryo UI" pitchFamily="50" charset="-128"/>
            </a:endParaRPr>
          </a:p>
          <a:p>
            <a:r>
              <a:rPr lang="en-US" altLang="ja-JP" sz="1300" dirty="0" smtClean="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設置の日は総合区設置決定から約</a:t>
            </a:r>
            <a:r>
              <a:rPr lang="ja-JP" altLang="en-US" sz="1300" dirty="0">
                <a:latin typeface="Meiryo UI" pitchFamily="50" charset="-128"/>
                <a:ea typeface="Meiryo UI" pitchFamily="50" charset="-128"/>
                <a:cs typeface="Meiryo UI" pitchFamily="50" charset="-128"/>
              </a:rPr>
              <a:t>２年後を</a:t>
            </a:r>
            <a:r>
              <a:rPr lang="ja-JP" altLang="en-US" sz="1300" dirty="0" smtClean="0">
                <a:latin typeface="Meiryo UI" pitchFamily="50" charset="-128"/>
                <a:ea typeface="Meiryo UI" pitchFamily="50" charset="-128"/>
                <a:cs typeface="Meiryo UI" pitchFamily="50" charset="-128"/>
              </a:rPr>
              <a:t>目途とする</a:t>
            </a:r>
            <a:endParaRPr lang="en-US" altLang="ja-JP" sz="1300" dirty="0">
              <a:latin typeface="Meiryo UI" pitchFamily="50" charset="-128"/>
              <a:ea typeface="Meiryo UI" pitchFamily="50" charset="-128"/>
              <a:cs typeface="Meiryo UI" pitchFamily="50" charset="-128"/>
            </a:endParaRPr>
          </a:p>
        </p:txBody>
      </p:sp>
      <p:sp>
        <p:nvSpPr>
          <p:cNvPr id="20"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１４</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2" name="テキスト ボックス 1"/>
          <p:cNvSpPr txBox="1"/>
          <p:nvPr/>
        </p:nvSpPr>
        <p:spPr>
          <a:xfrm>
            <a:off x="4283968" y="3395149"/>
            <a:ext cx="4553387" cy="492443"/>
          </a:xfrm>
          <a:prstGeom prst="rect">
            <a:avLst/>
          </a:prstGeom>
          <a:noFill/>
          <a:ln w="25400">
            <a:solidFill>
              <a:schemeClr val="tx1"/>
            </a:solidFill>
          </a:ln>
        </p:spPr>
        <p:txBody>
          <a:bodyPr wrap="square" rtlCol="0">
            <a:spAutoFit/>
          </a:bodyPr>
          <a:lstStyle/>
          <a:p>
            <a:pPr algn="ctr"/>
            <a:r>
              <a:rPr lang="en-US" altLang="ja-JP" sz="1400" b="1" dirty="0" smtClean="0">
                <a:latin typeface="+mn-ea"/>
              </a:rPr>
              <a:t>※</a:t>
            </a:r>
            <a:r>
              <a:rPr lang="ja-JP" altLang="en-US" sz="1400" b="1" dirty="0" smtClean="0">
                <a:latin typeface="+mn-ea"/>
              </a:rPr>
              <a:t>金額は、今後の精査により変動</a:t>
            </a:r>
            <a:endParaRPr lang="en-US" altLang="ja-JP" sz="1400" b="1" dirty="0" smtClean="0">
              <a:latin typeface="+mn-ea"/>
            </a:endParaRPr>
          </a:p>
          <a:p>
            <a:r>
              <a:rPr lang="ja-JP" altLang="en-US" sz="1200" dirty="0">
                <a:latin typeface="+mn-ea"/>
              </a:rPr>
              <a:t>（今回のコストは、素案作成時点における前提条件に基づき試算</a:t>
            </a:r>
            <a:r>
              <a:rPr lang="ja-JP" altLang="en-US" sz="1200" dirty="0" smtClean="0">
                <a:latin typeface="+mn-ea"/>
              </a:rPr>
              <a:t>）</a:t>
            </a:r>
            <a:endParaRPr lang="ja-JP" altLang="en-US" sz="1400" b="1" dirty="0">
              <a:latin typeface="+mn-ea"/>
            </a:endParaRPr>
          </a:p>
        </p:txBody>
      </p:sp>
    </p:spTree>
    <p:extLst>
      <p:ext uri="{BB962C8B-B14F-4D97-AF65-F5344CB8AC3E}">
        <p14:creationId xmlns="" xmlns:p14="http://schemas.microsoft.com/office/powerpoint/2010/main" val="22616501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正方形/長方形 65"/>
          <p:cNvSpPr/>
          <p:nvPr/>
        </p:nvSpPr>
        <p:spPr>
          <a:xfrm>
            <a:off x="-4507" y="-450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５　各論におけるポイント</a:t>
            </a:r>
            <a:endParaRPr lang="ja-JP" altLang="en-US" sz="2000" b="1" dirty="0">
              <a:solidFill>
                <a:schemeClr val="tx1"/>
              </a:solidFill>
              <a:latin typeface="Meiryo UI" pitchFamily="50" charset="-128"/>
              <a:ea typeface="Meiryo UI" pitchFamily="50" charset="-128"/>
              <a:cs typeface="Meiryo UI" pitchFamily="50" charset="-128"/>
            </a:endParaRPr>
          </a:p>
        </p:txBody>
      </p:sp>
      <p:graphicFrame>
        <p:nvGraphicFramePr>
          <p:cNvPr id="72" name="表 71"/>
          <p:cNvGraphicFramePr>
            <a:graphicFrameLocks noGrp="1"/>
          </p:cNvGraphicFramePr>
          <p:nvPr>
            <p:extLst>
              <p:ext uri="{D42A27DB-BD31-4B8C-83A1-F6EECF244321}">
                <p14:modId xmlns="" xmlns:p14="http://schemas.microsoft.com/office/powerpoint/2010/main" val="486238630"/>
              </p:ext>
            </p:extLst>
          </p:nvPr>
        </p:nvGraphicFramePr>
        <p:xfrm>
          <a:off x="278727" y="799863"/>
          <a:ext cx="3556864" cy="2221398"/>
        </p:xfrm>
        <a:graphic>
          <a:graphicData uri="http://schemas.openxmlformats.org/drawingml/2006/table">
            <a:tbl>
              <a:tblPr firstRow="1" bandRow="1">
                <a:tableStyleId>{9DCAF9ED-07DC-4A11-8D7F-57B35C25682E}</a:tableStyleId>
              </a:tblPr>
              <a:tblGrid>
                <a:gridCol w="1166402"/>
                <a:gridCol w="2390462"/>
              </a:tblGrid>
              <a:tr h="246822">
                <a:tc>
                  <a:txBody>
                    <a:bodyPr/>
                    <a:lstStyle/>
                    <a:p>
                      <a:pPr algn="ctr"/>
                      <a:r>
                        <a:rPr kumimoji="1" lang="ja-JP" altLang="en-US" sz="1000" dirty="0" smtClean="0">
                          <a:latin typeface="Meiryo UI" pitchFamily="50" charset="-128"/>
                          <a:ea typeface="Meiryo UI" pitchFamily="50" charset="-128"/>
                          <a:cs typeface="Meiryo UI" pitchFamily="50" charset="-128"/>
                        </a:rPr>
                        <a:t>総合区名</a:t>
                      </a:r>
                      <a:r>
                        <a:rPr kumimoji="1" lang="en-US" altLang="ja-JP" sz="1000" dirty="0" smtClean="0">
                          <a:latin typeface="Meiryo UI" pitchFamily="50" charset="-128"/>
                          <a:ea typeface="Meiryo UI" pitchFamily="50" charset="-128"/>
                          <a:cs typeface="Meiryo UI" pitchFamily="50" charset="-128"/>
                        </a:rPr>
                        <a:t>(</a:t>
                      </a:r>
                      <a:r>
                        <a:rPr kumimoji="1" lang="ja-JP" altLang="en-US" sz="1000" dirty="0" smtClean="0">
                          <a:latin typeface="Meiryo UI" pitchFamily="50" charset="-128"/>
                          <a:ea typeface="Meiryo UI" pitchFamily="50" charset="-128"/>
                          <a:cs typeface="Meiryo UI" pitchFamily="50" charset="-128"/>
                        </a:rPr>
                        <a:t>仮称</a:t>
                      </a:r>
                      <a:r>
                        <a:rPr kumimoji="1" lang="en-US" altLang="ja-JP" sz="1000" dirty="0" smtClean="0">
                          <a:latin typeface="Meiryo UI" pitchFamily="50" charset="-128"/>
                          <a:ea typeface="Meiryo UI" pitchFamily="50" charset="-128"/>
                          <a:cs typeface="Meiryo UI" pitchFamily="50" charset="-128"/>
                        </a:rPr>
                        <a:t>)</a:t>
                      </a:r>
                    </a:p>
                  </a:txBody>
                  <a:tcPr marL="0" marR="0" marT="0" marB="0" anchor="ctr">
                    <a:lnR w="12700" cap="flat" cmpd="sng" algn="ctr">
                      <a:solidFill>
                        <a:schemeClr val="bg1"/>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Meiryo UI" pitchFamily="50" charset="-128"/>
                          <a:ea typeface="Meiryo UI" pitchFamily="50" charset="-128"/>
                          <a:cs typeface="Meiryo UI" pitchFamily="50" charset="-128"/>
                        </a:rPr>
                        <a:t>　区　　域</a:t>
                      </a:r>
                    </a:p>
                  </a:txBody>
                  <a:tcPr marL="0" marR="0" marT="0" marB="0" anchor="ctr">
                    <a:lnL w="12700" cap="flat" cmpd="sng" algn="ctr">
                      <a:solidFill>
                        <a:schemeClr val="bg1"/>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第一区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smtClean="0">
                          <a:effectLst/>
                          <a:latin typeface="Meiryo UI" pitchFamily="50" charset="-128"/>
                          <a:ea typeface="Meiryo UI" pitchFamily="50" charset="-128"/>
                          <a:cs typeface="Meiryo UI" pitchFamily="50" charset="-128"/>
                        </a:rPr>
                        <a:t>　淀川区・東淀川区</a:t>
                      </a:r>
                      <a:endParaRPr lang="ja-JP" altLang="en-US" sz="1050" b="0" i="0" u="none" strike="noStrike" dirty="0" smtClean="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第二区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algn="l" fontAlgn="ctr"/>
                      <a:r>
                        <a:rPr lang="ja-JP" altLang="en-US" sz="1050" u="none" strike="noStrike" dirty="0" smtClean="0">
                          <a:effectLst/>
                          <a:latin typeface="Meiryo UI" pitchFamily="50" charset="-128"/>
                          <a:ea typeface="Meiryo UI" pitchFamily="50" charset="-128"/>
                          <a:cs typeface="Meiryo UI" pitchFamily="50" charset="-128"/>
                        </a:rPr>
                        <a:t>　北区・都島区・旭区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第三区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smtClean="0">
                          <a:effectLst/>
                          <a:latin typeface="Meiryo UI" pitchFamily="50" charset="-128"/>
                          <a:ea typeface="Meiryo UI" pitchFamily="50" charset="-128"/>
                          <a:cs typeface="Meiryo UI" pitchFamily="50" charset="-128"/>
                        </a:rPr>
                        <a:t>　福島区・此花区・港区・西淀川区</a:t>
                      </a:r>
                      <a:endParaRPr lang="ja-JP" altLang="en-US" sz="1050" b="0" i="0" u="none" strike="noStrike" dirty="0" smtClean="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第四区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algn="l" fontAlgn="ctr"/>
                      <a:r>
                        <a:rPr lang="ja-JP" altLang="en-US" sz="1050" u="none" strike="noStrike" dirty="0" smtClean="0">
                          <a:effectLst/>
                          <a:latin typeface="Meiryo UI" pitchFamily="50" charset="-128"/>
                          <a:ea typeface="Meiryo UI" pitchFamily="50" charset="-128"/>
                          <a:cs typeface="Meiryo UI" pitchFamily="50" charset="-128"/>
                        </a:rPr>
                        <a:t>　東成区・城東区・鶴見区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第五区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smtClean="0">
                          <a:effectLst/>
                          <a:latin typeface="Meiryo UI" pitchFamily="50" charset="-128"/>
                          <a:ea typeface="Meiryo UI" pitchFamily="50" charset="-128"/>
                          <a:cs typeface="Meiryo UI" pitchFamily="50" charset="-128"/>
                        </a:rPr>
                        <a:t>　中央区・西区・大正区・浪速区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第六区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algn="l" fontAlgn="ctr"/>
                      <a:r>
                        <a:rPr lang="ja-JP" altLang="en-US" sz="1050" u="none" strike="noStrike" dirty="0" smtClean="0">
                          <a:effectLst/>
                          <a:latin typeface="Meiryo UI" pitchFamily="50" charset="-128"/>
                          <a:ea typeface="Meiryo UI" pitchFamily="50" charset="-128"/>
                          <a:cs typeface="Meiryo UI" pitchFamily="50" charset="-128"/>
                        </a:rPr>
                        <a:t>　天王寺区・生野区・阿倍野区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rgbClr val="000000"/>
                          </a:solidFill>
                          <a:effectLst/>
                          <a:latin typeface="Meiryo UI" pitchFamily="50" charset="-128"/>
                          <a:ea typeface="Meiryo UI" pitchFamily="50" charset="-128"/>
                          <a:cs typeface="Meiryo UI" pitchFamily="50" charset="-128"/>
                        </a:rPr>
                        <a:t>第七区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smtClean="0">
                          <a:effectLst/>
                          <a:latin typeface="Meiryo UI" pitchFamily="50" charset="-128"/>
                          <a:ea typeface="Meiryo UI" pitchFamily="50" charset="-128"/>
                          <a:cs typeface="Meiryo UI" pitchFamily="50" charset="-128"/>
                        </a:rPr>
                        <a:t>　住之江区・住吉区・西成区</a:t>
                      </a:r>
                      <a:endParaRPr lang="ja-JP" altLang="en-US" sz="1050" b="0" i="0" u="none" strike="noStrike" dirty="0" smtClean="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r h="246822">
                <a:tc>
                  <a:txBody>
                    <a:bodyPr/>
                    <a:lstStyle/>
                    <a:p>
                      <a:pPr algn="ctr" fontAlgn="ctr"/>
                      <a:r>
                        <a:rPr lang="ja-JP" altLang="en-US" sz="1050" b="0" i="0" u="none" strike="noStrike" dirty="0" smtClean="0">
                          <a:solidFill>
                            <a:schemeClr val="dk1"/>
                          </a:solidFill>
                          <a:effectLst/>
                          <a:latin typeface="Meiryo UI" pitchFamily="50" charset="-128"/>
                          <a:ea typeface="Meiryo UI" pitchFamily="50" charset="-128"/>
                          <a:cs typeface="Meiryo UI" pitchFamily="50" charset="-128"/>
                        </a:rPr>
                        <a:t>第八区</a:t>
                      </a:r>
                      <a:endParaRPr lang="ja-JP" altLang="en-US" sz="1050" b="0" i="0" u="none" strike="noStrike" dirty="0">
                        <a:solidFill>
                          <a:srgbClr val="000000"/>
                        </a:solidFill>
                        <a:effectLst/>
                        <a:latin typeface="Meiryo UI" pitchFamily="50" charset="-128"/>
                        <a:ea typeface="Meiryo UI" pitchFamily="50" charset="-128"/>
                        <a:cs typeface="Meiryo UI" pitchFamily="50" charset="-128"/>
                      </a:endParaRPr>
                    </a:p>
                  </a:txBody>
                  <a:tcPr marL="0" marR="0" marT="0" marB="0" anchor="ctr">
                    <a:lnR w="12700" cap="flat" cmpd="sng" algn="ctr">
                      <a:solidFill>
                        <a:schemeClr val="accent2"/>
                      </a:solidFill>
                      <a:prstDash val="solid"/>
                      <a:round/>
                      <a:headEnd type="none" w="med" len="med"/>
                      <a:tailEnd type="none" w="med" len="med"/>
                    </a:lnR>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050" u="none" strike="noStrike" dirty="0" smtClean="0">
                          <a:effectLst/>
                          <a:latin typeface="Meiryo UI" pitchFamily="50" charset="-128"/>
                          <a:ea typeface="Meiryo UI" pitchFamily="50" charset="-128"/>
                          <a:cs typeface="Meiryo UI" pitchFamily="50" charset="-128"/>
                        </a:rPr>
                        <a:t>　東住吉区・平野区</a:t>
                      </a:r>
                      <a:endParaRPr lang="ja-JP" altLang="en-US" sz="1050" b="0" i="0" u="none" strike="noStrike" dirty="0" smtClean="0">
                        <a:solidFill>
                          <a:srgbClr val="000000"/>
                        </a:solidFill>
                        <a:effectLst/>
                        <a:latin typeface="Meiryo UI" pitchFamily="50" charset="-128"/>
                        <a:ea typeface="Meiryo UI" pitchFamily="50" charset="-128"/>
                        <a:cs typeface="Meiryo UI" pitchFamily="50" charset="-128"/>
                      </a:endParaRPr>
                    </a:p>
                  </a:txBody>
                  <a:tcPr marL="0" marR="0" marT="0" marB="0" anchor="ctr">
                    <a:lnL w="12700" cap="flat" cmpd="sng" algn="ctr">
                      <a:solidFill>
                        <a:schemeClr val="accent2"/>
                      </a:solidFill>
                      <a:prstDash val="solid"/>
                      <a:round/>
                      <a:headEnd type="none" w="med" len="med"/>
                      <a:tailEnd type="none" w="med" len="med"/>
                    </a:lnL>
                  </a:tcPr>
                </a:tc>
              </a:tr>
            </a:tbl>
          </a:graphicData>
        </a:graphic>
      </p:graphicFrame>
      <p:grpSp>
        <p:nvGrpSpPr>
          <p:cNvPr id="3" name="グループ化 4"/>
          <p:cNvGrpSpPr/>
          <p:nvPr/>
        </p:nvGrpSpPr>
        <p:grpSpPr>
          <a:xfrm>
            <a:off x="121917" y="3068960"/>
            <a:ext cx="3877457" cy="3710462"/>
            <a:chOff x="117586" y="2698067"/>
            <a:chExt cx="3877457" cy="4081355"/>
          </a:xfrm>
        </p:grpSpPr>
        <p:grpSp>
          <p:nvGrpSpPr>
            <p:cNvPr id="4" name="Group 9"/>
            <p:cNvGrpSpPr>
              <a:grpSpLocks/>
            </p:cNvGrpSpPr>
            <p:nvPr/>
          </p:nvGrpSpPr>
          <p:grpSpPr bwMode="auto">
            <a:xfrm>
              <a:off x="117586" y="2698067"/>
              <a:ext cx="3877457" cy="4081355"/>
              <a:chOff x="1" y="110"/>
              <a:chExt cx="6840" cy="6368"/>
            </a:xfrm>
          </p:grpSpPr>
          <p:grpSp>
            <p:nvGrpSpPr>
              <p:cNvPr id="5" name="Group 34"/>
              <p:cNvGrpSpPr>
                <a:grpSpLocks/>
              </p:cNvGrpSpPr>
              <p:nvPr/>
            </p:nvGrpSpPr>
            <p:grpSpPr bwMode="auto">
              <a:xfrm>
                <a:off x="1" y="110"/>
                <a:ext cx="6840" cy="6368"/>
                <a:chOff x="0" y="140"/>
                <a:chExt cx="7786" cy="7931"/>
              </a:xfrm>
            </p:grpSpPr>
            <p:sp>
              <p:nvSpPr>
                <p:cNvPr id="156" name="Freeform 58"/>
                <p:cNvSpPr>
                  <a:spLocks/>
                </p:cNvSpPr>
                <p:nvPr/>
              </p:nvSpPr>
              <p:spPr bwMode="auto">
                <a:xfrm>
                  <a:off x="3984" y="5319"/>
                  <a:ext cx="1234" cy="1419"/>
                </a:xfrm>
                <a:custGeom>
                  <a:avLst/>
                  <a:gdLst>
                    <a:gd name="T0" fmla="*/ 1191 w 1234"/>
                    <a:gd name="T1" fmla="*/ 270 h 1419"/>
                    <a:gd name="T2" fmla="*/ 1135 w 1234"/>
                    <a:gd name="T3" fmla="*/ 397 h 1419"/>
                    <a:gd name="T4" fmla="*/ 1035 w 1234"/>
                    <a:gd name="T5" fmla="*/ 525 h 1419"/>
                    <a:gd name="T6" fmla="*/ 1021 w 1234"/>
                    <a:gd name="T7" fmla="*/ 695 h 1419"/>
                    <a:gd name="T8" fmla="*/ 1007 w 1234"/>
                    <a:gd name="T9" fmla="*/ 766 h 1419"/>
                    <a:gd name="T10" fmla="*/ 993 w 1234"/>
                    <a:gd name="T11" fmla="*/ 809 h 1419"/>
                    <a:gd name="T12" fmla="*/ 950 w 1234"/>
                    <a:gd name="T13" fmla="*/ 936 h 1419"/>
                    <a:gd name="T14" fmla="*/ 879 w 1234"/>
                    <a:gd name="T15" fmla="*/ 1107 h 1419"/>
                    <a:gd name="T16" fmla="*/ 837 w 1234"/>
                    <a:gd name="T17" fmla="*/ 1220 h 1419"/>
                    <a:gd name="T18" fmla="*/ 794 w 1234"/>
                    <a:gd name="T19" fmla="*/ 1334 h 1419"/>
                    <a:gd name="T20" fmla="*/ 752 w 1234"/>
                    <a:gd name="T21" fmla="*/ 1390 h 1419"/>
                    <a:gd name="T22" fmla="*/ 738 w 1234"/>
                    <a:gd name="T23" fmla="*/ 1419 h 1419"/>
                    <a:gd name="T24" fmla="*/ 539 w 1234"/>
                    <a:gd name="T25" fmla="*/ 1404 h 1419"/>
                    <a:gd name="T26" fmla="*/ 468 w 1234"/>
                    <a:gd name="T27" fmla="*/ 1390 h 1419"/>
                    <a:gd name="T28" fmla="*/ 454 w 1234"/>
                    <a:gd name="T29" fmla="*/ 1334 h 1419"/>
                    <a:gd name="T30" fmla="*/ 468 w 1234"/>
                    <a:gd name="T31" fmla="*/ 1305 h 1419"/>
                    <a:gd name="T32" fmla="*/ 468 w 1234"/>
                    <a:gd name="T33" fmla="*/ 1277 h 1419"/>
                    <a:gd name="T34" fmla="*/ 468 w 1234"/>
                    <a:gd name="T35" fmla="*/ 1206 h 1419"/>
                    <a:gd name="T36" fmla="*/ 426 w 1234"/>
                    <a:gd name="T37" fmla="*/ 1149 h 1419"/>
                    <a:gd name="T38" fmla="*/ 355 w 1234"/>
                    <a:gd name="T39" fmla="*/ 1121 h 1419"/>
                    <a:gd name="T40" fmla="*/ 170 w 1234"/>
                    <a:gd name="T41" fmla="*/ 1050 h 1419"/>
                    <a:gd name="T42" fmla="*/ 114 w 1234"/>
                    <a:gd name="T43" fmla="*/ 1050 h 1419"/>
                    <a:gd name="T44" fmla="*/ 29 w 1234"/>
                    <a:gd name="T45" fmla="*/ 1092 h 1419"/>
                    <a:gd name="T46" fmla="*/ 0 w 1234"/>
                    <a:gd name="T47" fmla="*/ 1092 h 1419"/>
                    <a:gd name="T48" fmla="*/ 14 w 1234"/>
                    <a:gd name="T49" fmla="*/ 1064 h 1419"/>
                    <a:gd name="T50" fmla="*/ 14 w 1234"/>
                    <a:gd name="T51" fmla="*/ 1050 h 1419"/>
                    <a:gd name="T52" fmla="*/ 29 w 1234"/>
                    <a:gd name="T53" fmla="*/ 1021 h 1419"/>
                    <a:gd name="T54" fmla="*/ 43 w 1234"/>
                    <a:gd name="T55" fmla="*/ 965 h 1419"/>
                    <a:gd name="T56" fmla="*/ 57 w 1234"/>
                    <a:gd name="T57" fmla="*/ 951 h 1419"/>
                    <a:gd name="T58" fmla="*/ 71 w 1234"/>
                    <a:gd name="T59" fmla="*/ 922 h 1419"/>
                    <a:gd name="T60" fmla="*/ 114 w 1234"/>
                    <a:gd name="T61" fmla="*/ 865 h 1419"/>
                    <a:gd name="T62" fmla="*/ 128 w 1234"/>
                    <a:gd name="T63" fmla="*/ 823 h 1419"/>
                    <a:gd name="T64" fmla="*/ 142 w 1234"/>
                    <a:gd name="T65" fmla="*/ 809 h 1419"/>
                    <a:gd name="T66" fmla="*/ 170 w 1234"/>
                    <a:gd name="T67" fmla="*/ 780 h 1419"/>
                    <a:gd name="T68" fmla="*/ 185 w 1234"/>
                    <a:gd name="T69" fmla="*/ 738 h 1419"/>
                    <a:gd name="T70" fmla="*/ 185 w 1234"/>
                    <a:gd name="T71" fmla="*/ 724 h 1419"/>
                    <a:gd name="T72" fmla="*/ 199 w 1234"/>
                    <a:gd name="T73" fmla="*/ 695 h 1419"/>
                    <a:gd name="T74" fmla="*/ 213 w 1234"/>
                    <a:gd name="T75" fmla="*/ 681 h 1419"/>
                    <a:gd name="T76" fmla="*/ 227 w 1234"/>
                    <a:gd name="T77" fmla="*/ 639 h 1419"/>
                    <a:gd name="T78" fmla="*/ 241 w 1234"/>
                    <a:gd name="T79" fmla="*/ 610 h 1419"/>
                    <a:gd name="T80" fmla="*/ 255 w 1234"/>
                    <a:gd name="T81" fmla="*/ 553 h 1419"/>
                    <a:gd name="T82" fmla="*/ 270 w 1234"/>
                    <a:gd name="T83" fmla="*/ 525 h 1419"/>
                    <a:gd name="T84" fmla="*/ 298 w 1234"/>
                    <a:gd name="T85" fmla="*/ 482 h 1419"/>
                    <a:gd name="T86" fmla="*/ 312 w 1234"/>
                    <a:gd name="T87" fmla="*/ 454 h 1419"/>
                    <a:gd name="T88" fmla="*/ 355 w 1234"/>
                    <a:gd name="T89" fmla="*/ 383 h 1419"/>
                    <a:gd name="T90" fmla="*/ 397 w 1234"/>
                    <a:gd name="T91" fmla="*/ 270 h 1419"/>
                    <a:gd name="T92" fmla="*/ 411 w 1234"/>
                    <a:gd name="T93" fmla="*/ 227 h 1419"/>
                    <a:gd name="T94" fmla="*/ 426 w 1234"/>
                    <a:gd name="T95" fmla="*/ 185 h 1419"/>
                    <a:gd name="T96" fmla="*/ 440 w 1234"/>
                    <a:gd name="T97" fmla="*/ 142 h 1419"/>
                    <a:gd name="T98" fmla="*/ 454 w 1234"/>
                    <a:gd name="T99" fmla="*/ 114 h 1419"/>
                    <a:gd name="T100" fmla="*/ 468 w 1234"/>
                    <a:gd name="T101" fmla="*/ 71 h 1419"/>
                    <a:gd name="T102" fmla="*/ 482 w 1234"/>
                    <a:gd name="T103" fmla="*/ 14 h 1419"/>
                    <a:gd name="T104" fmla="*/ 497 w 1234"/>
                    <a:gd name="T105" fmla="*/ 14 h 1419"/>
                    <a:gd name="T106" fmla="*/ 525 w 1234"/>
                    <a:gd name="T107" fmla="*/ 29 h 1419"/>
                    <a:gd name="T108" fmla="*/ 610 w 1234"/>
                    <a:gd name="T109" fmla="*/ 57 h 1419"/>
                    <a:gd name="T110" fmla="*/ 794 w 1234"/>
                    <a:gd name="T111" fmla="*/ 114 h 1419"/>
                    <a:gd name="T112" fmla="*/ 837 w 1234"/>
                    <a:gd name="T113" fmla="*/ 114 h 1419"/>
                    <a:gd name="T114" fmla="*/ 879 w 1234"/>
                    <a:gd name="T115" fmla="*/ 114 h 1419"/>
                    <a:gd name="T116" fmla="*/ 922 w 1234"/>
                    <a:gd name="T117" fmla="*/ 99 h 1419"/>
                    <a:gd name="T118" fmla="*/ 965 w 1234"/>
                    <a:gd name="T119" fmla="*/ 85 h 1419"/>
                    <a:gd name="T120" fmla="*/ 993 w 1234"/>
                    <a:gd name="T121" fmla="*/ 71 h 1419"/>
                    <a:gd name="T122" fmla="*/ 1021 w 1234"/>
                    <a:gd name="T123" fmla="*/ 29 h 1419"/>
                    <a:gd name="T124" fmla="*/ 1078 w 1234"/>
                    <a:gd name="T125" fmla="*/ 43 h 14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234"/>
                    <a:gd name="T190" fmla="*/ 0 h 1419"/>
                    <a:gd name="T191" fmla="*/ 1234 w 1234"/>
                    <a:gd name="T192" fmla="*/ 1419 h 141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234" h="1419">
                      <a:moveTo>
                        <a:pt x="1149" y="99"/>
                      </a:moveTo>
                      <a:lnTo>
                        <a:pt x="1163" y="114"/>
                      </a:lnTo>
                      <a:lnTo>
                        <a:pt x="1163" y="128"/>
                      </a:lnTo>
                      <a:lnTo>
                        <a:pt x="1191" y="142"/>
                      </a:lnTo>
                      <a:lnTo>
                        <a:pt x="1206" y="156"/>
                      </a:lnTo>
                      <a:lnTo>
                        <a:pt x="1234" y="170"/>
                      </a:lnTo>
                      <a:lnTo>
                        <a:pt x="1220" y="199"/>
                      </a:lnTo>
                      <a:lnTo>
                        <a:pt x="1206" y="227"/>
                      </a:lnTo>
                      <a:lnTo>
                        <a:pt x="1191" y="270"/>
                      </a:lnTo>
                      <a:lnTo>
                        <a:pt x="1191" y="284"/>
                      </a:lnTo>
                      <a:lnTo>
                        <a:pt x="1177" y="284"/>
                      </a:lnTo>
                      <a:lnTo>
                        <a:pt x="1177" y="298"/>
                      </a:lnTo>
                      <a:lnTo>
                        <a:pt x="1163" y="312"/>
                      </a:lnTo>
                      <a:lnTo>
                        <a:pt x="1163" y="326"/>
                      </a:lnTo>
                      <a:lnTo>
                        <a:pt x="1135" y="397"/>
                      </a:lnTo>
                      <a:lnTo>
                        <a:pt x="1135" y="412"/>
                      </a:lnTo>
                      <a:lnTo>
                        <a:pt x="1135" y="426"/>
                      </a:lnTo>
                      <a:lnTo>
                        <a:pt x="1121" y="440"/>
                      </a:lnTo>
                      <a:lnTo>
                        <a:pt x="1106" y="482"/>
                      </a:lnTo>
                      <a:lnTo>
                        <a:pt x="1035" y="468"/>
                      </a:lnTo>
                      <a:lnTo>
                        <a:pt x="1035" y="511"/>
                      </a:lnTo>
                      <a:lnTo>
                        <a:pt x="1035" y="525"/>
                      </a:lnTo>
                      <a:lnTo>
                        <a:pt x="1035" y="553"/>
                      </a:lnTo>
                      <a:lnTo>
                        <a:pt x="1021" y="596"/>
                      </a:lnTo>
                      <a:lnTo>
                        <a:pt x="1021" y="624"/>
                      </a:lnTo>
                      <a:lnTo>
                        <a:pt x="1021" y="667"/>
                      </a:lnTo>
                      <a:lnTo>
                        <a:pt x="1021" y="681"/>
                      </a:lnTo>
                      <a:lnTo>
                        <a:pt x="1021" y="695"/>
                      </a:lnTo>
                      <a:lnTo>
                        <a:pt x="1021" y="709"/>
                      </a:lnTo>
                      <a:lnTo>
                        <a:pt x="1021" y="724"/>
                      </a:lnTo>
                      <a:lnTo>
                        <a:pt x="1021" y="738"/>
                      </a:lnTo>
                      <a:lnTo>
                        <a:pt x="1007" y="766"/>
                      </a:lnTo>
                      <a:lnTo>
                        <a:pt x="1007" y="780"/>
                      </a:lnTo>
                      <a:lnTo>
                        <a:pt x="993" y="809"/>
                      </a:lnTo>
                      <a:lnTo>
                        <a:pt x="993" y="823"/>
                      </a:lnTo>
                      <a:lnTo>
                        <a:pt x="979" y="837"/>
                      </a:lnTo>
                      <a:lnTo>
                        <a:pt x="979" y="865"/>
                      </a:lnTo>
                      <a:lnTo>
                        <a:pt x="965" y="880"/>
                      </a:lnTo>
                      <a:lnTo>
                        <a:pt x="965" y="908"/>
                      </a:lnTo>
                      <a:lnTo>
                        <a:pt x="950" y="936"/>
                      </a:lnTo>
                      <a:lnTo>
                        <a:pt x="950" y="951"/>
                      </a:lnTo>
                      <a:lnTo>
                        <a:pt x="936" y="979"/>
                      </a:lnTo>
                      <a:lnTo>
                        <a:pt x="908" y="1021"/>
                      </a:lnTo>
                      <a:lnTo>
                        <a:pt x="908" y="1050"/>
                      </a:lnTo>
                      <a:lnTo>
                        <a:pt x="894" y="1064"/>
                      </a:lnTo>
                      <a:lnTo>
                        <a:pt x="894" y="1092"/>
                      </a:lnTo>
                      <a:lnTo>
                        <a:pt x="879" y="1107"/>
                      </a:lnTo>
                      <a:lnTo>
                        <a:pt x="879" y="1121"/>
                      </a:lnTo>
                      <a:lnTo>
                        <a:pt x="865" y="1135"/>
                      </a:lnTo>
                      <a:lnTo>
                        <a:pt x="865" y="1149"/>
                      </a:lnTo>
                      <a:lnTo>
                        <a:pt x="851" y="1178"/>
                      </a:lnTo>
                      <a:lnTo>
                        <a:pt x="851" y="1192"/>
                      </a:lnTo>
                      <a:lnTo>
                        <a:pt x="837" y="1206"/>
                      </a:lnTo>
                      <a:lnTo>
                        <a:pt x="837" y="1220"/>
                      </a:lnTo>
                      <a:lnTo>
                        <a:pt x="823" y="1234"/>
                      </a:lnTo>
                      <a:lnTo>
                        <a:pt x="823" y="1263"/>
                      </a:lnTo>
                      <a:lnTo>
                        <a:pt x="809" y="1291"/>
                      </a:lnTo>
                      <a:lnTo>
                        <a:pt x="794" y="1291"/>
                      </a:lnTo>
                      <a:lnTo>
                        <a:pt x="794" y="1305"/>
                      </a:lnTo>
                      <a:lnTo>
                        <a:pt x="794" y="1334"/>
                      </a:lnTo>
                      <a:lnTo>
                        <a:pt x="780" y="1334"/>
                      </a:lnTo>
                      <a:lnTo>
                        <a:pt x="780" y="1348"/>
                      </a:lnTo>
                      <a:lnTo>
                        <a:pt x="766" y="1362"/>
                      </a:lnTo>
                      <a:lnTo>
                        <a:pt x="766" y="1376"/>
                      </a:lnTo>
                      <a:lnTo>
                        <a:pt x="752" y="1390"/>
                      </a:lnTo>
                      <a:lnTo>
                        <a:pt x="752" y="1404"/>
                      </a:lnTo>
                      <a:lnTo>
                        <a:pt x="752" y="1419"/>
                      </a:lnTo>
                      <a:lnTo>
                        <a:pt x="738" y="1419"/>
                      </a:lnTo>
                      <a:lnTo>
                        <a:pt x="695" y="1419"/>
                      </a:lnTo>
                      <a:lnTo>
                        <a:pt x="681" y="1419"/>
                      </a:lnTo>
                      <a:lnTo>
                        <a:pt x="638" y="1404"/>
                      </a:lnTo>
                      <a:lnTo>
                        <a:pt x="610" y="1404"/>
                      </a:lnTo>
                      <a:lnTo>
                        <a:pt x="596" y="1404"/>
                      </a:lnTo>
                      <a:lnTo>
                        <a:pt x="567" y="1404"/>
                      </a:lnTo>
                      <a:lnTo>
                        <a:pt x="539" y="1404"/>
                      </a:lnTo>
                      <a:lnTo>
                        <a:pt x="525" y="1390"/>
                      </a:lnTo>
                      <a:lnTo>
                        <a:pt x="511" y="1390"/>
                      </a:lnTo>
                      <a:lnTo>
                        <a:pt x="497" y="1390"/>
                      </a:lnTo>
                      <a:lnTo>
                        <a:pt x="468" y="1390"/>
                      </a:lnTo>
                      <a:lnTo>
                        <a:pt x="468" y="1376"/>
                      </a:lnTo>
                      <a:lnTo>
                        <a:pt x="468" y="1362"/>
                      </a:lnTo>
                      <a:lnTo>
                        <a:pt x="468" y="1348"/>
                      </a:lnTo>
                      <a:lnTo>
                        <a:pt x="454" y="1334"/>
                      </a:lnTo>
                      <a:lnTo>
                        <a:pt x="468" y="1319"/>
                      </a:lnTo>
                      <a:lnTo>
                        <a:pt x="468" y="1305"/>
                      </a:lnTo>
                      <a:lnTo>
                        <a:pt x="468" y="1291"/>
                      </a:lnTo>
                      <a:lnTo>
                        <a:pt x="468" y="1277"/>
                      </a:lnTo>
                      <a:lnTo>
                        <a:pt x="468" y="1263"/>
                      </a:lnTo>
                      <a:lnTo>
                        <a:pt x="468" y="1248"/>
                      </a:lnTo>
                      <a:lnTo>
                        <a:pt x="468" y="1234"/>
                      </a:lnTo>
                      <a:lnTo>
                        <a:pt x="468" y="1206"/>
                      </a:lnTo>
                      <a:lnTo>
                        <a:pt x="482" y="1192"/>
                      </a:lnTo>
                      <a:lnTo>
                        <a:pt x="482" y="1178"/>
                      </a:lnTo>
                      <a:lnTo>
                        <a:pt x="482" y="1149"/>
                      </a:lnTo>
                      <a:lnTo>
                        <a:pt x="454" y="1149"/>
                      </a:lnTo>
                      <a:lnTo>
                        <a:pt x="440" y="1149"/>
                      </a:lnTo>
                      <a:lnTo>
                        <a:pt x="426" y="1149"/>
                      </a:lnTo>
                      <a:lnTo>
                        <a:pt x="411" y="1149"/>
                      </a:lnTo>
                      <a:lnTo>
                        <a:pt x="383" y="1135"/>
                      </a:lnTo>
                      <a:lnTo>
                        <a:pt x="355" y="1121"/>
                      </a:lnTo>
                      <a:lnTo>
                        <a:pt x="326" y="1107"/>
                      </a:lnTo>
                      <a:lnTo>
                        <a:pt x="298" y="1107"/>
                      </a:lnTo>
                      <a:lnTo>
                        <a:pt x="284" y="1092"/>
                      </a:lnTo>
                      <a:lnTo>
                        <a:pt x="270" y="1092"/>
                      </a:lnTo>
                      <a:lnTo>
                        <a:pt x="241" y="1078"/>
                      </a:lnTo>
                      <a:lnTo>
                        <a:pt x="213" y="1064"/>
                      </a:lnTo>
                      <a:lnTo>
                        <a:pt x="170" y="1050"/>
                      </a:lnTo>
                      <a:lnTo>
                        <a:pt x="156" y="1050"/>
                      </a:lnTo>
                      <a:lnTo>
                        <a:pt x="142" y="1050"/>
                      </a:lnTo>
                      <a:lnTo>
                        <a:pt x="128" y="1050"/>
                      </a:lnTo>
                      <a:lnTo>
                        <a:pt x="114" y="1050"/>
                      </a:lnTo>
                      <a:lnTo>
                        <a:pt x="99" y="1050"/>
                      </a:lnTo>
                      <a:lnTo>
                        <a:pt x="99" y="1036"/>
                      </a:lnTo>
                      <a:lnTo>
                        <a:pt x="71" y="1064"/>
                      </a:lnTo>
                      <a:lnTo>
                        <a:pt x="29" y="1092"/>
                      </a:lnTo>
                      <a:lnTo>
                        <a:pt x="29" y="1107"/>
                      </a:lnTo>
                      <a:lnTo>
                        <a:pt x="14" y="1107"/>
                      </a:lnTo>
                      <a:lnTo>
                        <a:pt x="0" y="1092"/>
                      </a:lnTo>
                      <a:lnTo>
                        <a:pt x="14" y="1092"/>
                      </a:lnTo>
                      <a:lnTo>
                        <a:pt x="14" y="1078"/>
                      </a:lnTo>
                      <a:lnTo>
                        <a:pt x="14" y="1064"/>
                      </a:lnTo>
                      <a:lnTo>
                        <a:pt x="14" y="1050"/>
                      </a:lnTo>
                      <a:lnTo>
                        <a:pt x="14" y="1036"/>
                      </a:lnTo>
                      <a:lnTo>
                        <a:pt x="29" y="1036"/>
                      </a:lnTo>
                      <a:lnTo>
                        <a:pt x="29" y="1021"/>
                      </a:lnTo>
                      <a:lnTo>
                        <a:pt x="29" y="1007"/>
                      </a:lnTo>
                      <a:lnTo>
                        <a:pt x="29" y="993"/>
                      </a:lnTo>
                      <a:lnTo>
                        <a:pt x="29" y="979"/>
                      </a:lnTo>
                      <a:lnTo>
                        <a:pt x="43" y="965"/>
                      </a:lnTo>
                      <a:lnTo>
                        <a:pt x="57" y="965"/>
                      </a:lnTo>
                      <a:lnTo>
                        <a:pt x="57" y="951"/>
                      </a:lnTo>
                      <a:lnTo>
                        <a:pt x="57" y="936"/>
                      </a:lnTo>
                      <a:lnTo>
                        <a:pt x="71" y="936"/>
                      </a:lnTo>
                      <a:lnTo>
                        <a:pt x="71" y="922"/>
                      </a:lnTo>
                      <a:lnTo>
                        <a:pt x="85" y="908"/>
                      </a:lnTo>
                      <a:lnTo>
                        <a:pt x="99" y="880"/>
                      </a:lnTo>
                      <a:lnTo>
                        <a:pt x="99" y="865"/>
                      </a:lnTo>
                      <a:lnTo>
                        <a:pt x="114" y="865"/>
                      </a:lnTo>
                      <a:lnTo>
                        <a:pt x="114" y="851"/>
                      </a:lnTo>
                      <a:lnTo>
                        <a:pt x="128" y="837"/>
                      </a:lnTo>
                      <a:lnTo>
                        <a:pt x="128" y="823"/>
                      </a:lnTo>
                      <a:lnTo>
                        <a:pt x="142" y="823"/>
                      </a:lnTo>
                      <a:lnTo>
                        <a:pt x="142" y="809"/>
                      </a:lnTo>
                      <a:lnTo>
                        <a:pt x="142" y="795"/>
                      </a:lnTo>
                      <a:lnTo>
                        <a:pt x="156" y="795"/>
                      </a:lnTo>
                      <a:lnTo>
                        <a:pt x="170" y="795"/>
                      </a:lnTo>
                      <a:lnTo>
                        <a:pt x="170" y="780"/>
                      </a:lnTo>
                      <a:lnTo>
                        <a:pt x="170" y="766"/>
                      </a:lnTo>
                      <a:lnTo>
                        <a:pt x="185" y="766"/>
                      </a:lnTo>
                      <a:lnTo>
                        <a:pt x="185" y="752"/>
                      </a:lnTo>
                      <a:lnTo>
                        <a:pt x="170" y="752"/>
                      </a:lnTo>
                      <a:lnTo>
                        <a:pt x="185" y="752"/>
                      </a:lnTo>
                      <a:lnTo>
                        <a:pt x="185" y="738"/>
                      </a:lnTo>
                      <a:lnTo>
                        <a:pt x="185" y="724"/>
                      </a:lnTo>
                      <a:lnTo>
                        <a:pt x="199" y="709"/>
                      </a:lnTo>
                      <a:lnTo>
                        <a:pt x="199" y="695"/>
                      </a:lnTo>
                      <a:lnTo>
                        <a:pt x="213" y="695"/>
                      </a:lnTo>
                      <a:lnTo>
                        <a:pt x="213" y="681"/>
                      </a:lnTo>
                      <a:lnTo>
                        <a:pt x="213" y="667"/>
                      </a:lnTo>
                      <a:lnTo>
                        <a:pt x="213" y="653"/>
                      </a:lnTo>
                      <a:lnTo>
                        <a:pt x="227" y="653"/>
                      </a:lnTo>
                      <a:lnTo>
                        <a:pt x="227" y="639"/>
                      </a:lnTo>
                      <a:lnTo>
                        <a:pt x="227" y="624"/>
                      </a:lnTo>
                      <a:lnTo>
                        <a:pt x="227" y="610"/>
                      </a:lnTo>
                      <a:lnTo>
                        <a:pt x="241" y="610"/>
                      </a:lnTo>
                      <a:lnTo>
                        <a:pt x="241" y="596"/>
                      </a:lnTo>
                      <a:lnTo>
                        <a:pt x="255" y="596"/>
                      </a:lnTo>
                      <a:lnTo>
                        <a:pt x="255" y="582"/>
                      </a:lnTo>
                      <a:lnTo>
                        <a:pt x="255" y="568"/>
                      </a:lnTo>
                      <a:lnTo>
                        <a:pt x="255" y="553"/>
                      </a:lnTo>
                      <a:lnTo>
                        <a:pt x="270" y="539"/>
                      </a:lnTo>
                      <a:lnTo>
                        <a:pt x="270" y="525"/>
                      </a:lnTo>
                      <a:lnTo>
                        <a:pt x="284" y="525"/>
                      </a:lnTo>
                      <a:lnTo>
                        <a:pt x="270" y="525"/>
                      </a:lnTo>
                      <a:lnTo>
                        <a:pt x="284" y="525"/>
                      </a:lnTo>
                      <a:lnTo>
                        <a:pt x="284" y="511"/>
                      </a:lnTo>
                      <a:lnTo>
                        <a:pt x="284" y="497"/>
                      </a:lnTo>
                      <a:lnTo>
                        <a:pt x="298" y="482"/>
                      </a:lnTo>
                      <a:lnTo>
                        <a:pt x="298" y="468"/>
                      </a:lnTo>
                      <a:lnTo>
                        <a:pt x="298" y="454"/>
                      </a:lnTo>
                      <a:lnTo>
                        <a:pt x="312" y="454"/>
                      </a:lnTo>
                      <a:lnTo>
                        <a:pt x="326" y="440"/>
                      </a:lnTo>
                      <a:lnTo>
                        <a:pt x="326" y="426"/>
                      </a:lnTo>
                      <a:lnTo>
                        <a:pt x="355" y="383"/>
                      </a:lnTo>
                      <a:lnTo>
                        <a:pt x="355" y="369"/>
                      </a:lnTo>
                      <a:lnTo>
                        <a:pt x="369" y="341"/>
                      </a:lnTo>
                      <a:lnTo>
                        <a:pt x="383" y="312"/>
                      </a:lnTo>
                      <a:lnTo>
                        <a:pt x="397" y="284"/>
                      </a:lnTo>
                      <a:lnTo>
                        <a:pt x="397" y="270"/>
                      </a:lnTo>
                      <a:lnTo>
                        <a:pt x="397" y="256"/>
                      </a:lnTo>
                      <a:lnTo>
                        <a:pt x="397" y="241"/>
                      </a:lnTo>
                      <a:lnTo>
                        <a:pt x="411" y="241"/>
                      </a:lnTo>
                      <a:lnTo>
                        <a:pt x="411" y="227"/>
                      </a:lnTo>
                      <a:lnTo>
                        <a:pt x="426" y="213"/>
                      </a:lnTo>
                      <a:lnTo>
                        <a:pt x="426" y="199"/>
                      </a:lnTo>
                      <a:lnTo>
                        <a:pt x="426" y="185"/>
                      </a:lnTo>
                      <a:lnTo>
                        <a:pt x="440" y="170"/>
                      </a:lnTo>
                      <a:lnTo>
                        <a:pt x="426" y="170"/>
                      </a:lnTo>
                      <a:lnTo>
                        <a:pt x="440" y="170"/>
                      </a:lnTo>
                      <a:lnTo>
                        <a:pt x="440" y="156"/>
                      </a:lnTo>
                      <a:lnTo>
                        <a:pt x="440" y="142"/>
                      </a:lnTo>
                      <a:lnTo>
                        <a:pt x="440" y="128"/>
                      </a:lnTo>
                      <a:lnTo>
                        <a:pt x="454" y="114"/>
                      </a:lnTo>
                      <a:lnTo>
                        <a:pt x="454" y="99"/>
                      </a:lnTo>
                      <a:lnTo>
                        <a:pt x="468" y="99"/>
                      </a:lnTo>
                      <a:lnTo>
                        <a:pt x="468" y="85"/>
                      </a:lnTo>
                      <a:lnTo>
                        <a:pt x="468" y="71"/>
                      </a:lnTo>
                      <a:lnTo>
                        <a:pt x="468" y="57"/>
                      </a:lnTo>
                      <a:lnTo>
                        <a:pt x="482" y="57"/>
                      </a:lnTo>
                      <a:lnTo>
                        <a:pt x="482" y="43"/>
                      </a:lnTo>
                      <a:lnTo>
                        <a:pt x="482" y="29"/>
                      </a:lnTo>
                      <a:lnTo>
                        <a:pt x="468" y="29"/>
                      </a:lnTo>
                      <a:lnTo>
                        <a:pt x="482" y="14"/>
                      </a:lnTo>
                      <a:lnTo>
                        <a:pt x="497" y="14"/>
                      </a:lnTo>
                      <a:lnTo>
                        <a:pt x="511" y="14"/>
                      </a:lnTo>
                      <a:lnTo>
                        <a:pt x="525" y="14"/>
                      </a:lnTo>
                      <a:lnTo>
                        <a:pt x="525" y="29"/>
                      </a:lnTo>
                      <a:lnTo>
                        <a:pt x="539" y="29"/>
                      </a:lnTo>
                      <a:lnTo>
                        <a:pt x="553" y="29"/>
                      </a:lnTo>
                      <a:lnTo>
                        <a:pt x="567" y="29"/>
                      </a:lnTo>
                      <a:lnTo>
                        <a:pt x="582" y="43"/>
                      </a:lnTo>
                      <a:lnTo>
                        <a:pt x="596" y="43"/>
                      </a:lnTo>
                      <a:lnTo>
                        <a:pt x="610" y="57"/>
                      </a:lnTo>
                      <a:lnTo>
                        <a:pt x="624" y="57"/>
                      </a:lnTo>
                      <a:lnTo>
                        <a:pt x="638" y="57"/>
                      </a:lnTo>
                      <a:lnTo>
                        <a:pt x="653" y="71"/>
                      </a:lnTo>
                      <a:lnTo>
                        <a:pt x="667" y="71"/>
                      </a:lnTo>
                      <a:lnTo>
                        <a:pt x="738" y="99"/>
                      </a:lnTo>
                      <a:lnTo>
                        <a:pt x="794" y="114"/>
                      </a:lnTo>
                      <a:lnTo>
                        <a:pt x="809" y="114"/>
                      </a:lnTo>
                      <a:lnTo>
                        <a:pt x="823" y="114"/>
                      </a:lnTo>
                      <a:lnTo>
                        <a:pt x="837" y="114"/>
                      </a:lnTo>
                      <a:lnTo>
                        <a:pt x="851" y="114"/>
                      </a:lnTo>
                      <a:lnTo>
                        <a:pt x="865" y="114"/>
                      </a:lnTo>
                      <a:lnTo>
                        <a:pt x="879" y="114"/>
                      </a:lnTo>
                      <a:lnTo>
                        <a:pt x="894" y="114"/>
                      </a:lnTo>
                      <a:lnTo>
                        <a:pt x="908" y="114"/>
                      </a:lnTo>
                      <a:lnTo>
                        <a:pt x="922" y="114"/>
                      </a:lnTo>
                      <a:lnTo>
                        <a:pt x="922" y="99"/>
                      </a:lnTo>
                      <a:lnTo>
                        <a:pt x="936" y="99"/>
                      </a:lnTo>
                      <a:lnTo>
                        <a:pt x="950" y="99"/>
                      </a:lnTo>
                      <a:lnTo>
                        <a:pt x="950" y="85"/>
                      </a:lnTo>
                      <a:lnTo>
                        <a:pt x="965" y="85"/>
                      </a:lnTo>
                      <a:lnTo>
                        <a:pt x="979" y="71"/>
                      </a:lnTo>
                      <a:lnTo>
                        <a:pt x="993" y="71"/>
                      </a:lnTo>
                      <a:lnTo>
                        <a:pt x="993" y="57"/>
                      </a:lnTo>
                      <a:lnTo>
                        <a:pt x="1007" y="57"/>
                      </a:lnTo>
                      <a:lnTo>
                        <a:pt x="1007" y="43"/>
                      </a:lnTo>
                      <a:lnTo>
                        <a:pt x="1021" y="29"/>
                      </a:lnTo>
                      <a:lnTo>
                        <a:pt x="1021" y="14"/>
                      </a:lnTo>
                      <a:lnTo>
                        <a:pt x="1035" y="14"/>
                      </a:lnTo>
                      <a:lnTo>
                        <a:pt x="1035" y="0"/>
                      </a:lnTo>
                      <a:lnTo>
                        <a:pt x="1050" y="0"/>
                      </a:lnTo>
                      <a:lnTo>
                        <a:pt x="1064" y="14"/>
                      </a:lnTo>
                      <a:lnTo>
                        <a:pt x="1078" y="43"/>
                      </a:lnTo>
                      <a:lnTo>
                        <a:pt x="1092" y="43"/>
                      </a:lnTo>
                      <a:lnTo>
                        <a:pt x="1092" y="57"/>
                      </a:lnTo>
                      <a:lnTo>
                        <a:pt x="1121" y="71"/>
                      </a:lnTo>
                      <a:lnTo>
                        <a:pt x="1135" y="85"/>
                      </a:lnTo>
                      <a:lnTo>
                        <a:pt x="1149" y="99"/>
                      </a:lnTo>
                      <a:close/>
                    </a:path>
                  </a:pathLst>
                </a:custGeom>
                <a:pattFill prst="wdUpDiag">
                  <a:fgClr>
                    <a:schemeClr val="accent5">
                      <a:lumMod val="40000"/>
                      <a:lumOff val="60000"/>
                    </a:schemeClr>
                  </a:fgClr>
                  <a:bgClr>
                    <a:schemeClr val="bg1"/>
                  </a:bgClr>
                </a:pattFill>
                <a:ln w="9525">
                  <a:solidFill>
                    <a:srgbClr val="333333"/>
                  </a:solidFill>
                  <a:round/>
                  <a:headEnd/>
                  <a:tailEnd/>
                </a:ln>
              </p:spPr>
              <p:txBody>
                <a:bodyPr/>
                <a:lstStyle/>
                <a:p>
                  <a:pPr eaLnBrk="1" hangingPunct="1">
                    <a:defRPr/>
                  </a:pPr>
                  <a:endParaRPr lang="ja-JP" altLang="en-US"/>
                </a:p>
              </p:txBody>
            </p:sp>
            <p:sp>
              <p:nvSpPr>
                <p:cNvPr id="157" name="Freeform 57"/>
                <p:cNvSpPr>
                  <a:spLocks/>
                </p:cNvSpPr>
                <p:nvPr/>
              </p:nvSpPr>
              <p:spPr bwMode="auto">
                <a:xfrm>
                  <a:off x="5106" y="1133"/>
                  <a:ext cx="1531" cy="1546"/>
                </a:xfrm>
                <a:custGeom>
                  <a:avLst/>
                  <a:gdLst>
                    <a:gd name="T0" fmla="*/ 1276 w 1531"/>
                    <a:gd name="T1" fmla="*/ 241 h 1546"/>
                    <a:gd name="T2" fmla="*/ 1290 w 1531"/>
                    <a:gd name="T3" fmla="*/ 284 h 1546"/>
                    <a:gd name="T4" fmla="*/ 1290 w 1531"/>
                    <a:gd name="T5" fmla="*/ 326 h 1546"/>
                    <a:gd name="T6" fmla="*/ 1290 w 1531"/>
                    <a:gd name="T7" fmla="*/ 355 h 1546"/>
                    <a:gd name="T8" fmla="*/ 1262 w 1531"/>
                    <a:gd name="T9" fmla="*/ 411 h 1546"/>
                    <a:gd name="T10" fmla="*/ 1191 w 1531"/>
                    <a:gd name="T11" fmla="*/ 468 h 1546"/>
                    <a:gd name="T12" fmla="*/ 1134 w 1531"/>
                    <a:gd name="T13" fmla="*/ 511 h 1546"/>
                    <a:gd name="T14" fmla="*/ 1106 w 1531"/>
                    <a:gd name="T15" fmla="*/ 525 h 1546"/>
                    <a:gd name="T16" fmla="*/ 1063 w 1531"/>
                    <a:gd name="T17" fmla="*/ 553 h 1546"/>
                    <a:gd name="T18" fmla="*/ 1007 w 1531"/>
                    <a:gd name="T19" fmla="*/ 596 h 1546"/>
                    <a:gd name="T20" fmla="*/ 1035 w 1531"/>
                    <a:gd name="T21" fmla="*/ 652 h 1546"/>
                    <a:gd name="T22" fmla="*/ 1049 w 1531"/>
                    <a:gd name="T23" fmla="*/ 709 h 1546"/>
                    <a:gd name="T24" fmla="*/ 1063 w 1531"/>
                    <a:gd name="T25" fmla="*/ 837 h 1546"/>
                    <a:gd name="T26" fmla="*/ 1077 w 1531"/>
                    <a:gd name="T27" fmla="*/ 950 h 1546"/>
                    <a:gd name="T28" fmla="*/ 1163 w 1531"/>
                    <a:gd name="T29" fmla="*/ 936 h 1546"/>
                    <a:gd name="T30" fmla="*/ 1233 w 1531"/>
                    <a:gd name="T31" fmla="*/ 908 h 1546"/>
                    <a:gd name="T32" fmla="*/ 1276 w 1531"/>
                    <a:gd name="T33" fmla="*/ 936 h 1546"/>
                    <a:gd name="T34" fmla="*/ 1319 w 1531"/>
                    <a:gd name="T35" fmla="*/ 950 h 1546"/>
                    <a:gd name="T36" fmla="*/ 1361 w 1531"/>
                    <a:gd name="T37" fmla="*/ 950 h 1546"/>
                    <a:gd name="T38" fmla="*/ 1418 w 1531"/>
                    <a:gd name="T39" fmla="*/ 1007 h 1546"/>
                    <a:gd name="T40" fmla="*/ 1432 w 1531"/>
                    <a:gd name="T41" fmla="*/ 1035 h 1546"/>
                    <a:gd name="T42" fmla="*/ 1446 w 1531"/>
                    <a:gd name="T43" fmla="*/ 1064 h 1546"/>
                    <a:gd name="T44" fmla="*/ 1446 w 1531"/>
                    <a:gd name="T45" fmla="*/ 1092 h 1546"/>
                    <a:gd name="T46" fmla="*/ 1460 w 1531"/>
                    <a:gd name="T47" fmla="*/ 1177 h 1546"/>
                    <a:gd name="T48" fmla="*/ 1517 w 1531"/>
                    <a:gd name="T49" fmla="*/ 1234 h 1546"/>
                    <a:gd name="T50" fmla="*/ 1489 w 1531"/>
                    <a:gd name="T51" fmla="*/ 1291 h 1546"/>
                    <a:gd name="T52" fmla="*/ 1347 w 1531"/>
                    <a:gd name="T53" fmla="*/ 1277 h 1546"/>
                    <a:gd name="T54" fmla="*/ 1361 w 1531"/>
                    <a:gd name="T55" fmla="*/ 1390 h 1546"/>
                    <a:gd name="T56" fmla="*/ 1106 w 1531"/>
                    <a:gd name="T57" fmla="*/ 1376 h 1546"/>
                    <a:gd name="T58" fmla="*/ 978 w 1531"/>
                    <a:gd name="T59" fmla="*/ 1376 h 1546"/>
                    <a:gd name="T60" fmla="*/ 794 w 1531"/>
                    <a:gd name="T61" fmla="*/ 1376 h 1546"/>
                    <a:gd name="T62" fmla="*/ 680 w 1531"/>
                    <a:gd name="T63" fmla="*/ 1404 h 1546"/>
                    <a:gd name="T64" fmla="*/ 538 w 1531"/>
                    <a:gd name="T65" fmla="*/ 1546 h 1546"/>
                    <a:gd name="T66" fmla="*/ 482 w 1531"/>
                    <a:gd name="T67" fmla="*/ 1447 h 1546"/>
                    <a:gd name="T68" fmla="*/ 425 w 1531"/>
                    <a:gd name="T69" fmla="*/ 1376 h 1546"/>
                    <a:gd name="T70" fmla="*/ 354 w 1531"/>
                    <a:gd name="T71" fmla="*/ 1262 h 1546"/>
                    <a:gd name="T72" fmla="*/ 312 w 1531"/>
                    <a:gd name="T73" fmla="*/ 1206 h 1546"/>
                    <a:gd name="T74" fmla="*/ 241 w 1531"/>
                    <a:gd name="T75" fmla="*/ 1106 h 1546"/>
                    <a:gd name="T76" fmla="*/ 212 w 1531"/>
                    <a:gd name="T77" fmla="*/ 1064 h 1546"/>
                    <a:gd name="T78" fmla="*/ 198 w 1531"/>
                    <a:gd name="T79" fmla="*/ 1021 h 1546"/>
                    <a:gd name="T80" fmla="*/ 156 w 1531"/>
                    <a:gd name="T81" fmla="*/ 950 h 1546"/>
                    <a:gd name="T82" fmla="*/ 127 w 1531"/>
                    <a:gd name="T83" fmla="*/ 879 h 1546"/>
                    <a:gd name="T84" fmla="*/ 70 w 1531"/>
                    <a:gd name="T85" fmla="*/ 752 h 1546"/>
                    <a:gd name="T86" fmla="*/ 28 w 1531"/>
                    <a:gd name="T87" fmla="*/ 638 h 1546"/>
                    <a:gd name="T88" fmla="*/ 42 w 1531"/>
                    <a:gd name="T89" fmla="*/ 553 h 1546"/>
                    <a:gd name="T90" fmla="*/ 170 w 1531"/>
                    <a:gd name="T91" fmla="*/ 567 h 1546"/>
                    <a:gd name="T92" fmla="*/ 354 w 1531"/>
                    <a:gd name="T93" fmla="*/ 581 h 1546"/>
                    <a:gd name="T94" fmla="*/ 425 w 1531"/>
                    <a:gd name="T95" fmla="*/ 581 h 1546"/>
                    <a:gd name="T96" fmla="*/ 538 w 1531"/>
                    <a:gd name="T97" fmla="*/ 567 h 1546"/>
                    <a:gd name="T98" fmla="*/ 694 w 1531"/>
                    <a:gd name="T99" fmla="*/ 539 h 1546"/>
                    <a:gd name="T100" fmla="*/ 836 w 1531"/>
                    <a:gd name="T101" fmla="*/ 482 h 1546"/>
                    <a:gd name="T102" fmla="*/ 936 w 1531"/>
                    <a:gd name="T103" fmla="*/ 425 h 1546"/>
                    <a:gd name="T104" fmla="*/ 1063 w 1531"/>
                    <a:gd name="T105" fmla="*/ 312 h 1546"/>
                    <a:gd name="T106" fmla="*/ 1106 w 1531"/>
                    <a:gd name="T107" fmla="*/ 170 h 1546"/>
                    <a:gd name="T108" fmla="*/ 1106 w 1531"/>
                    <a:gd name="T109" fmla="*/ 14 h 1546"/>
                    <a:gd name="T110" fmla="*/ 1163 w 1531"/>
                    <a:gd name="T111" fmla="*/ 71 h 1546"/>
                    <a:gd name="T112" fmla="*/ 1205 w 1531"/>
                    <a:gd name="T113" fmla="*/ 113 h 1546"/>
                    <a:gd name="T114" fmla="*/ 1233 w 1531"/>
                    <a:gd name="T115" fmla="*/ 142 h 1546"/>
                    <a:gd name="T116" fmla="*/ 1248 w 1531"/>
                    <a:gd name="T117" fmla="*/ 170 h 1546"/>
                    <a:gd name="T118" fmla="*/ 1262 w 1531"/>
                    <a:gd name="T119" fmla="*/ 199 h 154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31"/>
                    <a:gd name="T181" fmla="*/ 0 h 1546"/>
                    <a:gd name="T182" fmla="*/ 1531 w 1531"/>
                    <a:gd name="T183" fmla="*/ 1546 h 154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31" h="1546">
                      <a:moveTo>
                        <a:pt x="1276" y="213"/>
                      </a:moveTo>
                      <a:lnTo>
                        <a:pt x="1276" y="213"/>
                      </a:lnTo>
                      <a:lnTo>
                        <a:pt x="1276" y="227"/>
                      </a:lnTo>
                      <a:lnTo>
                        <a:pt x="1276" y="241"/>
                      </a:lnTo>
                      <a:lnTo>
                        <a:pt x="1276" y="255"/>
                      </a:lnTo>
                      <a:lnTo>
                        <a:pt x="1290" y="255"/>
                      </a:lnTo>
                      <a:lnTo>
                        <a:pt x="1290" y="269"/>
                      </a:lnTo>
                      <a:lnTo>
                        <a:pt x="1290" y="284"/>
                      </a:lnTo>
                      <a:lnTo>
                        <a:pt x="1290" y="298"/>
                      </a:lnTo>
                      <a:lnTo>
                        <a:pt x="1290" y="312"/>
                      </a:lnTo>
                      <a:lnTo>
                        <a:pt x="1290" y="326"/>
                      </a:lnTo>
                      <a:lnTo>
                        <a:pt x="1290" y="340"/>
                      </a:lnTo>
                      <a:lnTo>
                        <a:pt x="1290" y="355"/>
                      </a:lnTo>
                      <a:lnTo>
                        <a:pt x="1290" y="369"/>
                      </a:lnTo>
                      <a:lnTo>
                        <a:pt x="1276" y="369"/>
                      </a:lnTo>
                      <a:lnTo>
                        <a:pt x="1276" y="383"/>
                      </a:lnTo>
                      <a:lnTo>
                        <a:pt x="1276" y="397"/>
                      </a:lnTo>
                      <a:lnTo>
                        <a:pt x="1276" y="411"/>
                      </a:lnTo>
                      <a:lnTo>
                        <a:pt x="1262" y="411"/>
                      </a:lnTo>
                      <a:lnTo>
                        <a:pt x="1262" y="425"/>
                      </a:lnTo>
                      <a:lnTo>
                        <a:pt x="1248" y="425"/>
                      </a:lnTo>
                      <a:lnTo>
                        <a:pt x="1233" y="440"/>
                      </a:lnTo>
                      <a:lnTo>
                        <a:pt x="1219" y="454"/>
                      </a:lnTo>
                      <a:lnTo>
                        <a:pt x="1191" y="468"/>
                      </a:lnTo>
                      <a:lnTo>
                        <a:pt x="1177" y="482"/>
                      </a:lnTo>
                      <a:lnTo>
                        <a:pt x="1163" y="496"/>
                      </a:lnTo>
                      <a:lnTo>
                        <a:pt x="1148" y="496"/>
                      </a:lnTo>
                      <a:lnTo>
                        <a:pt x="1134" y="511"/>
                      </a:lnTo>
                      <a:lnTo>
                        <a:pt x="1120" y="511"/>
                      </a:lnTo>
                      <a:lnTo>
                        <a:pt x="1120" y="525"/>
                      </a:lnTo>
                      <a:lnTo>
                        <a:pt x="1106" y="525"/>
                      </a:lnTo>
                      <a:lnTo>
                        <a:pt x="1092" y="525"/>
                      </a:lnTo>
                      <a:lnTo>
                        <a:pt x="1077" y="539"/>
                      </a:lnTo>
                      <a:lnTo>
                        <a:pt x="1063" y="553"/>
                      </a:lnTo>
                      <a:lnTo>
                        <a:pt x="1049" y="553"/>
                      </a:lnTo>
                      <a:lnTo>
                        <a:pt x="1035" y="567"/>
                      </a:lnTo>
                      <a:lnTo>
                        <a:pt x="1021" y="581"/>
                      </a:lnTo>
                      <a:lnTo>
                        <a:pt x="1007" y="581"/>
                      </a:lnTo>
                      <a:lnTo>
                        <a:pt x="1007" y="596"/>
                      </a:lnTo>
                      <a:lnTo>
                        <a:pt x="1021" y="596"/>
                      </a:lnTo>
                      <a:lnTo>
                        <a:pt x="1021" y="610"/>
                      </a:lnTo>
                      <a:lnTo>
                        <a:pt x="1035" y="624"/>
                      </a:lnTo>
                      <a:lnTo>
                        <a:pt x="1035" y="638"/>
                      </a:lnTo>
                      <a:lnTo>
                        <a:pt x="1035" y="652"/>
                      </a:lnTo>
                      <a:lnTo>
                        <a:pt x="1035" y="667"/>
                      </a:lnTo>
                      <a:lnTo>
                        <a:pt x="1049" y="667"/>
                      </a:lnTo>
                      <a:lnTo>
                        <a:pt x="1049" y="681"/>
                      </a:lnTo>
                      <a:lnTo>
                        <a:pt x="1049" y="695"/>
                      </a:lnTo>
                      <a:lnTo>
                        <a:pt x="1049" y="709"/>
                      </a:lnTo>
                      <a:lnTo>
                        <a:pt x="1063" y="738"/>
                      </a:lnTo>
                      <a:lnTo>
                        <a:pt x="1063" y="766"/>
                      </a:lnTo>
                      <a:lnTo>
                        <a:pt x="1063" y="780"/>
                      </a:lnTo>
                      <a:lnTo>
                        <a:pt x="1063" y="794"/>
                      </a:lnTo>
                      <a:lnTo>
                        <a:pt x="1063" y="808"/>
                      </a:lnTo>
                      <a:lnTo>
                        <a:pt x="1063" y="823"/>
                      </a:lnTo>
                      <a:lnTo>
                        <a:pt x="1063" y="837"/>
                      </a:lnTo>
                      <a:lnTo>
                        <a:pt x="1063" y="851"/>
                      </a:lnTo>
                      <a:lnTo>
                        <a:pt x="1063" y="865"/>
                      </a:lnTo>
                      <a:lnTo>
                        <a:pt x="1063" y="879"/>
                      </a:lnTo>
                      <a:lnTo>
                        <a:pt x="1063" y="894"/>
                      </a:lnTo>
                      <a:lnTo>
                        <a:pt x="1063" y="922"/>
                      </a:lnTo>
                      <a:lnTo>
                        <a:pt x="1063" y="936"/>
                      </a:lnTo>
                      <a:lnTo>
                        <a:pt x="1063" y="964"/>
                      </a:lnTo>
                      <a:lnTo>
                        <a:pt x="1077" y="964"/>
                      </a:lnTo>
                      <a:lnTo>
                        <a:pt x="1077" y="950"/>
                      </a:lnTo>
                      <a:lnTo>
                        <a:pt x="1092" y="950"/>
                      </a:lnTo>
                      <a:lnTo>
                        <a:pt x="1106" y="950"/>
                      </a:lnTo>
                      <a:lnTo>
                        <a:pt x="1120" y="950"/>
                      </a:lnTo>
                      <a:lnTo>
                        <a:pt x="1120" y="936"/>
                      </a:lnTo>
                      <a:lnTo>
                        <a:pt x="1134" y="936"/>
                      </a:lnTo>
                      <a:lnTo>
                        <a:pt x="1148" y="936"/>
                      </a:lnTo>
                      <a:lnTo>
                        <a:pt x="1163" y="936"/>
                      </a:lnTo>
                      <a:lnTo>
                        <a:pt x="1177" y="922"/>
                      </a:lnTo>
                      <a:lnTo>
                        <a:pt x="1191" y="922"/>
                      </a:lnTo>
                      <a:lnTo>
                        <a:pt x="1205" y="922"/>
                      </a:lnTo>
                      <a:lnTo>
                        <a:pt x="1219" y="922"/>
                      </a:lnTo>
                      <a:lnTo>
                        <a:pt x="1233" y="908"/>
                      </a:lnTo>
                      <a:lnTo>
                        <a:pt x="1248" y="908"/>
                      </a:lnTo>
                      <a:lnTo>
                        <a:pt x="1262" y="922"/>
                      </a:lnTo>
                      <a:lnTo>
                        <a:pt x="1276" y="922"/>
                      </a:lnTo>
                      <a:lnTo>
                        <a:pt x="1276" y="936"/>
                      </a:lnTo>
                      <a:lnTo>
                        <a:pt x="1304" y="950"/>
                      </a:lnTo>
                      <a:lnTo>
                        <a:pt x="1304" y="936"/>
                      </a:lnTo>
                      <a:lnTo>
                        <a:pt x="1319" y="936"/>
                      </a:lnTo>
                      <a:lnTo>
                        <a:pt x="1319" y="950"/>
                      </a:lnTo>
                      <a:lnTo>
                        <a:pt x="1333" y="936"/>
                      </a:lnTo>
                      <a:lnTo>
                        <a:pt x="1347" y="950"/>
                      </a:lnTo>
                      <a:lnTo>
                        <a:pt x="1361" y="950"/>
                      </a:lnTo>
                      <a:lnTo>
                        <a:pt x="1375" y="964"/>
                      </a:lnTo>
                      <a:lnTo>
                        <a:pt x="1389" y="964"/>
                      </a:lnTo>
                      <a:lnTo>
                        <a:pt x="1389" y="979"/>
                      </a:lnTo>
                      <a:lnTo>
                        <a:pt x="1404" y="979"/>
                      </a:lnTo>
                      <a:lnTo>
                        <a:pt x="1418" y="1007"/>
                      </a:lnTo>
                      <a:lnTo>
                        <a:pt x="1418" y="1021"/>
                      </a:lnTo>
                      <a:lnTo>
                        <a:pt x="1432" y="1035"/>
                      </a:lnTo>
                      <a:lnTo>
                        <a:pt x="1432" y="1050"/>
                      </a:lnTo>
                      <a:lnTo>
                        <a:pt x="1446" y="1050"/>
                      </a:lnTo>
                      <a:lnTo>
                        <a:pt x="1446" y="1064"/>
                      </a:lnTo>
                      <a:lnTo>
                        <a:pt x="1446" y="1078"/>
                      </a:lnTo>
                      <a:lnTo>
                        <a:pt x="1446" y="1092"/>
                      </a:lnTo>
                      <a:lnTo>
                        <a:pt x="1446" y="1106"/>
                      </a:lnTo>
                      <a:lnTo>
                        <a:pt x="1446" y="1120"/>
                      </a:lnTo>
                      <a:lnTo>
                        <a:pt x="1460" y="1120"/>
                      </a:lnTo>
                      <a:lnTo>
                        <a:pt x="1460" y="1135"/>
                      </a:lnTo>
                      <a:lnTo>
                        <a:pt x="1460" y="1149"/>
                      </a:lnTo>
                      <a:lnTo>
                        <a:pt x="1460" y="1163"/>
                      </a:lnTo>
                      <a:lnTo>
                        <a:pt x="1460" y="1177"/>
                      </a:lnTo>
                      <a:lnTo>
                        <a:pt x="1475" y="1191"/>
                      </a:lnTo>
                      <a:lnTo>
                        <a:pt x="1489" y="1206"/>
                      </a:lnTo>
                      <a:lnTo>
                        <a:pt x="1503" y="1220"/>
                      </a:lnTo>
                      <a:lnTo>
                        <a:pt x="1503" y="1234"/>
                      </a:lnTo>
                      <a:lnTo>
                        <a:pt x="1517" y="1234"/>
                      </a:lnTo>
                      <a:lnTo>
                        <a:pt x="1517" y="1248"/>
                      </a:lnTo>
                      <a:lnTo>
                        <a:pt x="1517" y="1262"/>
                      </a:lnTo>
                      <a:lnTo>
                        <a:pt x="1531" y="1291"/>
                      </a:lnTo>
                      <a:lnTo>
                        <a:pt x="1517" y="1291"/>
                      </a:lnTo>
                      <a:lnTo>
                        <a:pt x="1489" y="1291"/>
                      </a:lnTo>
                      <a:lnTo>
                        <a:pt x="1460" y="1291"/>
                      </a:lnTo>
                      <a:lnTo>
                        <a:pt x="1446" y="1291"/>
                      </a:lnTo>
                      <a:lnTo>
                        <a:pt x="1418" y="1291"/>
                      </a:lnTo>
                      <a:lnTo>
                        <a:pt x="1404" y="1291"/>
                      </a:lnTo>
                      <a:lnTo>
                        <a:pt x="1389" y="1277"/>
                      </a:lnTo>
                      <a:lnTo>
                        <a:pt x="1375" y="1277"/>
                      </a:lnTo>
                      <a:lnTo>
                        <a:pt x="1347" y="1277"/>
                      </a:lnTo>
                      <a:lnTo>
                        <a:pt x="1347" y="1291"/>
                      </a:lnTo>
                      <a:lnTo>
                        <a:pt x="1347" y="1305"/>
                      </a:lnTo>
                      <a:lnTo>
                        <a:pt x="1361" y="1319"/>
                      </a:lnTo>
                      <a:lnTo>
                        <a:pt x="1361" y="1333"/>
                      </a:lnTo>
                      <a:lnTo>
                        <a:pt x="1375" y="1333"/>
                      </a:lnTo>
                      <a:lnTo>
                        <a:pt x="1375" y="1347"/>
                      </a:lnTo>
                      <a:lnTo>
                        <a:pt x="1361" y="1362"/>
                      </a:lnTo>
                      <a:lnTo>
                        <a:pt x="1361" y="1376"/>
                      </a:lnTo>
                      <a:lnTo>
                        <a:pt x="1361" y="1390"/>
                      </a:lnTo>
                      <a:lnTo>
                        <a:pt x="1347" y="1390"/>
                      </a:lnTo>
                      <a:lnTo>
                        <a:pt x="1319" y="1390"/>
                      </a:lnTo>
                      <a:lnTo>
                        <a:pt x="1304" y="1390"/>
                      </a:lnTo>
                      <a:lnTo>
                        <a:pt x="1262" y="1390"/>
                      </a:lnTo>
                      <a:lnTo>
                        <a:pt x="1248" y="1390"/>
                      </a:lnTo>
                      <a:lnTo>
                        <a:pt x="1219" y="1390"/>
                      </a:lnTo>
                      <a:lnTo>
                        <a:pt x="1191" y="1376"/>
                      </a:lnTo>
                      <a:lnTo>
                        <a:pt x="1163" y="1376"/>
                      </a:lnTo>
                      <a:lnTo>
                        <a:pt x="1134" y="1376"/>
                      </a:lnTo>
                      <a:lnTo>
                        <a:pt x="1106" y="1376"/>
                      </a:lnTo>
                      <a:lnTo>
                        <a:pt x="1092" y="1376"/>
                      </a:lnTo>
                      <a:lnTo>
                        <a:pt x="1077" y="1376"/>
                      </a:lnTo>
                      <a:lnTo>
                        <a:pt x="1063" y="1376"/>
                      </a:lnTo>
                      <a:lnTo>
                        <a:pt x="1049" y="1376"/>
                      </a:lnTo>
                      <a:lnTo>
                        <a:pt x="1035" y="1376"/>
                      </a:lnTo>
                      <a:lnTo>
                        <a:pt x="1007" y="1376"/>
                      </a:lnTo>
                      <a:lnTo>
                        <a:pt x="978" y="1376"/>
                      </a:lnTo>
                      <a:lnTo>
                        <a:pt x="950" y="1376"/>
                      </a:lnTo>
                      <a:lnTo>
                        <a:pt x="921" y="1376"/>
                      </a:lnTo>
                      <a:lnTo>
                        <a:pt x="893" y="1376"/>
                      </a:lnTo>
                      <a:lnTo>
                        <a:pt x="865" y="1376"/>
                      </a:lnTo>
                      <a:lnTo>
                        <a:pt x="851" y="1376"/>
                      </a:lnTo>
                      <a:lnTo>
                        <a:pt x="836" y="1376"/>
                      </a:lnTo>
                      <a:lnTo>
                        <a:pt x="822" y="1376"/>
                      </a:lnTo>
                      <a:lnTo>
                        <a:pt x="794" y="1376"/>
                      </a:lnTo>
                      <a:lnTo>
                        <a:pt x="765" y="1376"/>
                      </a:lnTo>
                      <a:lnTo>
                        <a:pt x="751" y="1376"/>
                      </a:lnTo>
                      <a:lnTo>
                        <a:pt x="737" y="1376"/>
                      </a:lnTo>
                      <a:lnTo>
                        <a:pt x="723" y="1390"/>
                      </a:lnTo>
                      <a:lnTo>
                        <a:pt x="709" y="1390"/>
                      </a:lnTo>
                      <a:lnTo>
                        <a:pt x="694" y="1404"/>
                      </a:lnTo>
                      <a:lnTo>
                        <a:pt x="680" y="1404"/>
                      </a:lnTo>
                      <a:lnTo>
                        <a:pt x="666" y="1418"/>
                      </a:lnTo>
                      <a:lnTo>
                        <a:pt x="652" y="1418"/>
                      </a:lnTo>
                      <a:lnTo>
                        <a:pt x="652" y="1433"/>
                      </a:lnTo>
                      <a:lnTo>
                        <a:pt x="624" y="1447"/>
                      </a:lnTo>
                      <a:lnTo>
                        <a:pt x="609" y="1461"/>
                      </a:lnTo>
                      <a:lnTo>
                        <a:pt x="595" y="1475"/>
                      </a:lnTo>
                      <a:lnTo>
                        <a:pt x="581" y="1489"/>
                      </a:lnTo>
                      <a:lnTo>
                        <a:pt x="567" y="1532"/>
                      </a:lnTo>
                      <a:lnTo>
                        <a:pt x="553" y="1532"/>
                      </a:lnTo>
                      <a:lnTo>
                        <a:pt x="538" y="1546"/>
                      </a:lnTo>
                      <a:lnTo>
                        <a:pt x="538" y="1532"/>
                      </a:lnTo>
                      <a:lnTo>
                        <a:pt x="524" y="1518"/>
                      </a:lnTo>
                      <a:lnTo>
                        <a:pt x="524" y="1503"/>
                      </a:lnTo>
                      <a:lnTo>
                        <a:pt x="510" y="1489"/>
                      </a:lnTo>
                      <a:lnTo>
                        <a:pt x="496" y="1475"/>
                      </a:lnTo>
                      <a:lnTo>
                        <a:pt x="496" y="1461"/>
                      </a:lnTo>
                      <a:lnTo>
                        <a:pt x="482" y="1461"/>
                      </a:lnTo>
                      <a:lnTo>
                        <a:pt x="482" y="1447"/>
                      </a:lnTo>
                      <a:lnTo>
                        <a:pt x="468" y="1433"/>
                      </a:lnTo>
                      <a:lnTo>
                        <a:pt x="453" y="1418"/>
                      </a:lnTo>
                      <a:lnTo>
                        <a:pt x="439" y="1404"/>
                      </a:lnTo>
                      <a:lnTo>
                        <a:pt x="439" y="1390"/>
                      </a:lnTo>
                      <a:lnTo>
                        <a:pt x="425" y="1376"/>
                      </a:lnTo>
                      <a:lnTo>
                        <a:pt x="397" y="1347"/>
                      </a:lnTo>
                      <a:lnTo>
                        <a:pt x="397" y="1319"/>
                      </a:lnTo>
                      <a:lnTo>
                        <a:pt x="382" y="1319"/>
                      </a:lnTo>
                      <a:lnTo>
                        <a:pt x="368" y="1291"/>
                      </a:lnTo>
                      <a:lnTo>
                        <a:pt x="354" y="1277"/>
                      </a:lnTo>
                      <a:lnTo>
                        <a:pt x="354" y="1262"/>
                      </a:lnTo>
                      <a:lnTo>
                        <a:pt x="340" y="1262"/>
                      </a:lnTo>
                      <a:lnTo>
                        <a:pt x="340" y="1248"/>
                      </a:lnTo>
                      <a:lnTo>
                        <a:pt x="326" y="1234"/>
                      </a:lnTo>
                      <a:lnTo>
                        <a:pt x="326" y="1220"/>
                      </a:lnTo>
                      <a:lnTo>
                        <a:pt x="312" y="1220"/>
                      </a:lnTo>
                      <a:lnTo>
                        <a:pt x="312" y="1206"/>
                      </a:lnTo>
                      <a:lnTo>
                        <a:pt x="297" y="1191"/>
                      </a:lnTo>
                      <a:lnTo>
                        <a:pt x="297" y="1177"/>
                      </a:lnTo>
                      <a:lnTo>
                        <a:pt x="283" y="1163"/>
                      </a:lnTo>
                      <a:lnTo>
                        <a:pt x="269" y="1149"/>
                      </a:lnTo>
                      <a:lnTo>
                        <a:pt x="255" y="1135"/>
                      </a:lnTo>
                      <a:lnTo>
                        <a:pt x="255" y="1120"/>
                      </a:lnTo>
                      <a:lnTo>
                        <a:pt x="241" y="1106"/>
                      </a:lnTo>
                      <a:lnTo>
                        <a:pt x="241" y="1092"/>
                      </a:lnTo>
                      <a:lnTo>
                        <a:pt x="226" y="1092"/>
                      </a:lnTo>
                      <a:lnTo>
                        <a:pt x="226" y="1078"/>
                      </a:lnTo>
                      <a:lnTo>
                        <a:pt x="212" y="1064"/>
                      </a:lnTo>
                      <a:lnTo>
                        <a:pt x="212" y="1050"/>
                      </a:lnTo>
                      <a:lnTo>
                        <a:pt x="198" y="1035"/>
                      </a:lnTo>
                      <a:lnTo>
                        <a:pt x="198" y="1021"/>
                      </a:lnTo>
                      <a:lnTo>
                        <a:pt x="184" y="1007"/>
                      </a:lnTo>
                      <a:lnTo>
                        <a:pt x="184" y="993"/>
                      </a:lnTo>
                      <a:lnTo>
                        <a:pt x="170" y="993"/>
                      </a:lnTo>
                      <a:lnTo>
                        <a:pt x="170" y="964"/>
                      </a:lnTo>
                      <a:lnTo>
                        <a:pt x="156" y="950"/>
                      </a:lnTo>
                      <a:lnTo>
                        <a:pt x="156" y="936"/>
                      </a:lnTo>
                      <a:lnTo>
                        <a:pt x="141" y="922"/>
                      </a:lnTo>
                      <a:lnTo>
                        <a:pt x="141" y="908"/>
                      </a:lnTo>
                      <a:lnTo>
                        <a:pt x="141" y="894"/>
                      </a:lnTo>
                      <a:lnTo>
                        <a:pt x="127" y="894"/>
                      </a:lnTo>
                      <a:lnTo>
                        <a:pt x="127" y="879"/>
                      </a:lnTo>
                      <a:lnTo>
                        <a:pt x="127" y="865"/>
                      </a:lnTo>
                      <a:lnTo>
                        <a:pt x="113" y="851"/>
                      </a:lnTo>
                      <a:lnTo>
                        <a:pt x="113" y="837"/>
                      </a:lnTo>
                      <a:lnTo>
                        <a:pt x="99" y="808"/>
                      </a:lnTo>
                      <a:lnTo>
                        <a:pt x="99" y="794"/>
                      </a:lnTo>
                      <a:lnTo>
                        <a:pt x="85" y="780"/>
                      </a:lnTo>
                      <a:lnTo>
                        <a:pt x="85" y="766"/>
                      </a:lnTo>
                      <a:lnTo>
                        <a:pt x="70" y="752"/>
                      </a:lnTo>
                      <a:lnTo>
                        <a:pt x="70" y="738"/>
                      </a:lnTo>
                      <a:lnTo>
                        <a:pt x="56" y="723"/>
                      </a:lnTo>
                      <a:lnTo>
                        <a:pt x="42" y="695"/>
                      </a:lnTo>
                      <a:lnTo>
                        <a:pt x="42" y="667"/>
                      </a:lnTo>
                      <a:lnTo>
                        <a:pt x="28" y="652"/>
                      </a:lnTo>
                      <a:lnTo>
                        <a:pt x="28" y="638"/>
                      </a:lnTo>
                      <a:lnTo>
                        <a:pt x="14" y="624"/>
                      </a:lnTo>
                      <a:lnTo>
                        <a:pt x="14" y="610"/>
                      </a:lnTo>
                      <a:lnTo>
                        <a:pt x="0" y="567"/>
                      </a:lnTo>
                      <a:lnTo>
                        <a:pt x="14" y="567"/>
                      </a:lnTo>
                      <a:lnTo>
                        <a:pt x="28" y="567"/>
                      </a:lnTo>
                      <a:lnTo>
                        <a:pt x="28" y="553"/>
                      </a:lnTo>
                      <a:lnTo>
                        <a:pt x="42" y="553"/>
                      </a:lnTo>
                      <a:lnTo>
                        <a:pt x="56" y="553"/>
                      </a:lnTo>
                      <a:lnTo>
                        <a:pt x="70" y="553"/>
                      </a:lnTo>
                      <a:lnTo>
                        <a:pt x="85" y="553"/>
                      </a:lnTo>
                      <a:lnTo>
                        <a:pt x="99" y="553"/>
                      </a:lnTo>
                      <a:lnTo>
                        <a:pt x="113" y="553"/>
                      </a:lnTo>
                      <a:lnTo>
                        <a:pt x="141" y="553"/>
                      </a:lnTo>
                      <a:lnTo>
                        <a:pt x="156" y="567"/>
                      </a:lnTo>
                      <a:lnTo>
                        <a:pt x="170" y="567"/>
                      </a:lnTo>
                      <a:lnTo>
                        <a:pt x="198" y="567"/>
                      </a:lnTo>
                      <a:lnTo>
                        <a:pt x="212" y="567"/>
                      </a:lnTo>
                      <a:lnTo>
                        <a:pt x="226" y="567"/>
                      </a:lnTo>
                      <a:lnTo>
                        <a:pt x="241" y="567"/>
                      </a:lnTo>
                      <a:lnTo>
                        <a:pt x="255" y="567"/>
                      </a:lnTo>
                      <a:lnTo>
                        <a:pt x="269" y="581"/>
                      </a:lnTo>
                      <a:lnTo>
                        <a:pt x="283" y="581"/>
                      </a:lnTo>
                      <a:lnTo>
                        <a:pt x="297" y="581"/>
                      </a:lnTo>
                      <a:lnTo>
                        <a:pt x="326" y="581"/>
                      </a:lnTo>
                      <a:lnTo>
                        <a:pt x="354" y="581"/>
                      </a:lnTo>
                      <a:lnTo>
                        <a:pt x="368" y="581"/>
                      </a:lnTo>
                      <a:lnTo>
                        <a:pt x="382" y="581"/>
                      </a:lnTo>
                      <a:lnTo>
                        <a:pt x="397" y="581"/>
                      </a:lnTo>
                      <a:lnTo>
                        <a:pt x="411" y="581"/>
                      </a:lnTo>
                      <a:lnTo>
                        <a:pt x="425" y="581"/>
                      </a:lnTo>
                      <a:lnTo>
                        <a:pt x="439" y="581"/>
                      </a:lnTo>
                      <a:lnTo>
                        <a:pt x="453" y="581"/>
                      </a:lnTo>
                      <a:lnTo>
                        <a:pt x="468" y="581"/>
                      </a:lnTo>
                      <a:lnTo>
                        <a:pt x="482" y="581"/>
                      </a:lnTo>
                      <a:lnTo>
                        <a:pt x="496" y="581"/>
                      </a:lnTo>
                      <a:lnTo>
                        <a:pt x="510" y="567"/>
                      </a:lnTo>
                      <a:lnTo>
                        <a:pt x="524" y="567"/>
                      </a:lnTo>
                      <a:lnTo>
                        <a:pt x="538" y="567"/>
                      </a:lnTo>
                      <a:lnTo>
                        <a:pt x="553" y="567"/>
                      </a:lnTo>
                      <a:lnTo>
                        <a:pt x="581" y="567"/>
                      </a:lnTo>
                      <a:lnTo>
                        <a:pt x="595" y="553"/>
                      </a:lnTo>
                      <a:lnTo>
                        <a:pt x="624" y="553"/>
                      </a:lnTo>
                      <a:lnTo>
                        <a:pt x="638" y="553"/>
                      </a:lnTo>
                      <a:lnTo>
                        <a:pt x="652" y="553"/>
                      </a:lnTo>
                      <a:lnTo>
                        <a:pt x="666" y="553"/>
                      </a:lnTo>
                      <a:lnTo>
                        <a:pt x="666" y="539"/>
                      </a:lnTo>
                      <a:lnTo>
                        <a:pt x="694" y="539"/>
                      </a:lnTo>
                      <a:lnTo>
                        <a:pt x="709" y="539"/>
                      </a:lnTo>
                      <a:lnTo>
                        <a:pt x="723" y="525"/>
                      </a:lnTo>
                      <a:lnTo>
                        <a:pt x="737" y="525"/>
                      </a:lnTo>
                      <a:lnTo>
                        <a:pt x="751" y="525"/>
                      </a:lnTo>
                      <a:lnTo>
                        <a:pt x="765" y="511"/>
                      </a:lnTo>
                      <a:lnTo>
                        <a:pt x="780" y="511"/>
                      </a:lnTo>
                      <a:lnTo>
                        <a:pt x="794" y="496"/>
                      </a:lnTo>
                      <a:lnTo>
                        <a:pt x="808" y="496"/>
                      </a:lnTo>
                      <a:lnTo>
                        <a:pt x="822" y="496"/>
                      </a:lnTo>
                      <a:lnTo>
                        <a:pt x="836" y="482"/>
                      </a:lnTo>
                      <a:lnTo>
                        <a:pt x="851" y="482"/>
                      </a:lnTo>
                      <a:lnTo>
                        <a:pt x="851" y="468"/>
                      </a:lnTo>
                      <a:lnTo>
                        <a:pt x="865" y="468"/>
                      </a:lnTo>
                      <a:lnTo>
                        <a:pt x="879" y="468"/>
                      </a:lnTo>
                      <a:lnTo>
                        <a:pt x="893" y="454"/>
                      </a:lnTo>
                      <a:lnTo>
                        <a:pt x="907" y="440"/>
                      </a:lnTo>
                      <a:lnTo>
                        <a:pt x="936" y="425"/>
                      </a:lnTo>
                      <a:lnTo>
                        <a:pt x="950" y="411"/>
                      </a:lnTo>
                      <a:lnTo>
                        <a:pt x="978" y="397"/>
                      </a:lnTo>
                      <a:lnTo>
                        <a:pt x="992" y="383"/>
                      </a:lnTo>
                      <a:lnTo>
                        <a:pt x="1021" y="369"/>
                      </a:lnTo>
                      <a:lnTo>
                        <a:pt x="1021" y="355"/>
                      </a:lnTo>
                      <a:lnTo>
                        <a:pt x="1035" y="340"/>
                      </a:lnTo>
                      <a:lnTo>
                        <a:pt x="1049" y="340"/>
                      </a:lnTo>
                      <a:lnTo>
                        <a:pt x="1049" y="326"/>
                      </a:lnTo>
                      <a:lnTo>
                        <a:pt x="1049" y="312"/>
                      </a:lnTo>
                      <a:lnTo>
                        <a:pt x="1063" y="312"/>
                      </a:lnTo>
                      <a:lnTo>
                        <a:pt x="1063" y="298"/>
                      </a:lnTo>
                      <a:lnTo>
                        <a:pt x="1077" y="284"/>
                      </a:lnTo>
                      <a:lnTo>
                        <a:pt x="1077" y="269"/>
                      </a:lnTo>
                      <a:lnTo>
                        <a:pt x="1077" y="255"/>
                      </a:lnTo>
                      <a:lnTo>
                        <a:pt x="1092" y="227"/>
                      </a:lnTo>
                      <a:lnTo>
                        <a:pt x="1092" y="184"/>
                      </a:lnTo>
                      <a:lnTo>
                        <a:pt x="1092" y="170"/>
                      </a:lnTo>
                      <a:lnTo>
                        <a:pt x="1106" y="170"/>
                      </a:lnTo>
                      <a:lnTo>
                        <a:pt x="1092" y="156"/>
                      </a:lnTo>
                      <a:lnTo>
                        <a:pt x="1092" y="142"/>
                      </a:lnTo>
                      <a:lnTo>
                        <a:pt x="1092" y="113"/>
                      </a:lnTo>
                      <a:lnTo>
                        <a:pt x="1092" y="99"/>
                      </a:lnTo>
                      <a:lnTo>
                        <a:pt x="1092" y="85"/>
                      </a:lnTo>
                      <a:lnTo>
                        <a:pt x="1092" y="71"/>
                      </a:lnTo>
                      <a:lnTo>
                        <a:pt x="1092" y="42"/>
                      </a:lnTo>
                      <a:lnTo>
                        <a:pt x="1106" y="28"/>
                      </a:lnTo>
                      <a:lnTo>
                        <a:pt x="1106" y="14"/>
                      </a:lnTo>
                      <a:lnTo>
                        <a:pt x="1120" y="0"/>
                      </a:lnTo>
                      <a:lnTo>
                        <a:pt x="1134" y="28"/>
                      </a:lnTo>
                      <a:lnTo>
                        <a:pt x="1134" y="42"/>
                      </a:lnTo>
                      <a:lnTo>
                        <a:pt x="1148" y="57"/>
                      </a:lnTo>
                      <a:lnTo>
                        <a:pt x="1163" y="71"/>
                      </a:lnTo>
                      <a:lnTo>
                        <a:pt x="1163" y="85"/>
                      </a:lnTo>
                      <a:lnTo>
                        <a:pt x="1177" y="85"/>
                      </a:lnTo>
                      <a:lnTo>
                        <a:pt x="1177" y="99"/>
                      </a:lnTo>
                      <a:lnTo>
                        <a:pt x="1191" y="99"/>
                      </a:lnTo>
                      <a:lnTo>
                        <a:pt x="1191" y="113"/>
                      </a:lnTo>
                      <a:lnTo>
                        <a:pt x="1205" y="113"/>
                      </a:lnTo>
                      <a:lnTo>
                        <a:pt x="1205" y="128"/>
                      </a:lnTo>
                      <a:lnTo>
                        <a:pt x="1219" y="128"/>
                      </a:lnTo>
                      <a:lnTo>
                        <a:pt x="1219" y="142"/>
                      </a:lnTo>
                      <a:lnTo>
                        <a:pt x="1233" y="142"/>
                      </a:lnTo>
                      <a:lnTo>
                        <a:pt x="1233" y="156"/>
                      </a:lnTo>
                      <a:lnTo>
                        <a:pt x="1248" y="156"/>
                      </a:lnTo>
                      <a:lnTo>
                        <a:pt x="1248" y="170"/>
                      </a:lnTo>
                      <a:lnTo>
                        <a:pt x="1248" y="184"/>
                      </a:lnTo>
                      <a:lnTo>
                        <a:pt x="1262" y="184"/>
                      </a:lnTo>
                      <a:lnTo>
                        <a:pt x="1262" y="199"/>
                      </a:lnTo>
                      <a:lnTo>
                        <a:pt x="1262" y="213"/>
                      </a:lnTo>
                      <a:lnTo>
                        <a:pt x="1276" y="213"/>
                      </a:lnTo>
                      <a:close/>
                    </a:path>
                  </a:pathLst>
                </a:custGeom>
                <a:pattFill prst="divot">
                  <a:fgClr>
                    <a:srgbClr val="FF66FF"/>
                  </a:fgClr>
                  <a:bgClr>
                    <a:srgbClr val="FFFFFF"/>
                  </a:bgClr>
                </a:pattFill>
                <a:ln w="9525">
                  <a:solidFill>
                    <a:srgbClr val="333333"/>
                  </a:solidFill>
                  <a:round/>
                  <a:headEnd/>
                  <a:tailEnd/>
                </a:ln>
              </p:spPr>
              <p:txBody>
                <a:bodyPr/>
                <a:lstStyle/>
                <a:p>
                  <a:endParaRPr lang="ja-JP" altLang="en-US"/>
                </a:p>
              </p:txBody>
            </p:sp>
            <p:sp>
              <p:nvSpPr>
                <p:cNvPr id="158" name="Freeform 56"/>
                <p:cNvSpPr>
                  <a:spLocks/>
                </p:cNvSpPr>
                <p:nvPr/>
              </p:nvSpPr>
              <p:spPr bwMode="auto">
                <a:xfrm>
                  <a:off x="1263" y="4014"/>
                  <a:ext cx="1970" cy="1547"/>
                </a:xfrm>
                <a:custGeom>
                  <a:avLst/>
                  <a:gdLst>
                    <a:gd name="T0" fmla="*/ 1929 w 1972"/>
                    <a:gd name="T1" fmla="*/ 482 h 1546"/>
                    <a:gd name="T2" fmla="*/ 1929 w 1972"/>
                    <a:gd name="T3" fmla="*/ 482 h 1546"/>
                    <a:gd name="T4" fmla="*/ 1872 w 1972"/>
                    <a:gd name="T5" fmla="*/ 511 h 1546"/>
                    <a:gd name="T6" fmla="*/ 1816 w 1972"/>
                    <a:gd name="T7" fmla="*/ 553 h 1546"/>
                    <a:gd name="T8" fmla="*/ 1773 w 1972"/>
                    <a:gd name="T9" fmla="*/ 610 h 1546"/>
                    <a:gd name="T10" fmla="*/ 1745 w 1972"/>
                    <a:gd name="T11" fmla="*/ 639 h 1546"/>
                    <a:gd name="T12" fmla="*/ 1674 w 1972"/>
                    <a:gd name="T13" fmla="*/ 709 h 1546"/>
                    <a:gd name="T14" fmla="*/ 1660 w 1972"/>
                    <a:gd name="T15" fmla="*/ 724 h 1546"/>
                    <a:gd name="T16" fmla="*/ 1631 w 1972"/>
                    <a:gd name="T17" fmla="*/ 766 h 1546"/>
                    <a:gd name="T18" fmla="*/ 1574 w 1972"/>
                    <a:gd name="T19" fmla="*/ 851 h 1546"/>
                    <a:gd name="T20" fmla="*/ 1546 w 1972"/>
                    <a:gd name="T21" fmla="*/ 908 h 1546"/>
                    <a:gd name="T22" fmla="*/ 1475 w 1972"/>
                    <a:gd name="T23" fmla="*/ 993 h 1546"/>
                    <a:gd name="T24" fmla="*/ 1433 w 1972"/>
                    <a:gd name="T25" fmla="*/ 1064 h 1546"/>
                    <a:gd name="T26" fmla="*/ 1404 w 1972"/>
                    <a:gd name="T27" fmla="*/ 1121 h 1546"/>
                    <a:gd name="T28" fmla="*/ 1348 w 1972"/>
                    <a:gd name="T29" fmla="*/ 1220 h 1546"/>
                    <a:gd name="T30" fmla="*/ 1135 w 1972"/>
                    <a:gd name="T31" fmla="*/ 1376 h 1546"/>
                    <a:gd name="T32" fmla="*/ 724 w 1972"/>
                    <a:gd name="T33" fmla="*/ 1546 h 1546"/>
                    <a:gd name="T34" fmla="*/ 596 w 1972"/>
                    <a:gd name="T35" fmla="*/ 1490 h 1546"/>
                    <a:gd name="T36" fmla="*/ 298 w 1972"/>
                    <a:gd name="T37" fmla="*/ 1376 h 1546"/>
                    <a:gd name="T38" fmla="*/ 99 w 1972"/>
                    <a:gd name="T39" fmla="*/ 1277 h 1546"/>
                    <a:gd name="T40" fmla="*/ 185 w 1972"/>
                    <a:gd name="T41" fmla="*/ 965 h 1546"/>
                    <a:gd name="T42" fmla="*/ 326 w 1972"/>
                    <a:gd name="T43" fmla="*/ 865 h 1546"/>
                    <a:gd name="T44" fmla="*/ 369 w 1972"/>
                    <a:gd name="T45" fmla="*/ 837 h 1546"/>
                    <a:gd name="T46" fmla="*/ 411 w 1972"/>
                    <a:gd name="T47" fmla="*/ 809 h 1546"/>
                    <a:gd name="T48" fmla="*/ 440 w 1972"/>
                    <a:gd name="T49" fmla="*/ 795 h 1546"/>
                    <a:gd name="T50" fmla="*/ 440 w 1972"/>
                    <a:gd name="T51" fmla="*/ 795 h 1546"/>
                    <a:gd name="T52" fmla="*/ 482 w 1972"/>
                    <a:gd name="T53" fmla="*/ 766 h 1546"/>
                    <a:gd name="T54" fmla="*/ 553 w 1972"/>
                    <a:gd name="T55" fmla="*/ 738 h 1546"/>
                    <a:gd name="T56" fmla="*/ 567 w 1972"/>
                    <a:gd name="T57" fmla="*/ 724 h 1546"/>
                    <a:gd name="T58" fmla="*/ 624 w 1972"/>
                    <a:gd name="T59" fmla="*/ 695 h 1546"/>
                    <a:gd name="T60" fmla="*/ 638 w 1972"/>
                    <a:gd name="T61" fmla="*/ 695 h 1546"/>
                    <a:gd name="T62" fmla="*/ 681 w 1972"/>
                    <a:gd name="T63" fmla="*/ 681 h 1546"/>
                    <a:gd name="T64" fmla="*/ 695 w 1972"/>
                    <a:gd name="T65" fmla="*/ 681 h 1546"/>
                    <a:gd name="T66" fmla="*/ 709 w 1972"/>
                    <a:gd name="T67" fmla="*/ 667 h 1546"/>
                    <a:gd name="T68" fmla="*/ 724 w 1972"/>
                    <a:gd name="T69" fmla="*/ 639 h 1546"/>
                    <a:gd name="T70" fmla="*/ 766 w 1972"/>
                    <a:gd name="T71" fmla="*/ 582 h 1546"/>
                    <a:gd name="T72" fmla="*/ 880 w 1972"/>
                    <a:gd name="T73" fmla="*/ 369 h 1546"/>
                    <a:gd name="T74" fmla="*/ 922 w 1972"/>
                    <a:gd name="T75" fmla="*/ 298 h 1546"/>
                    <a:gd name="T76" fmla="*/ 950 w 1972"/>
                    <a:gd name="T77" fmla="*/ 284 h 1546"/>
                    <a:gd name="T78" fmla="*/ 979 w 1972"/>
                    <a:gd name="T79" fmla="*/ 256 h 1546"/>
                    <a:gd name="T80" fmla="*/ 1106 w 1972"/>
                    <a:gd name="T81" fmla="*/ 170 h 1546"/>
                    <a:gd name="T82" fmla="*/ 1177 w 1972"/>
                    <a:gd name="T83" fmla="*/ 114 h 1546"/>
                    <a:gd name="T84" fmla="*/ 1305 w 1972"/>
                    <a:gd name="T85" fmla="*/ 85 h 1546"/>
                    <a:gd name="T86" fmla="*/ 1348 w 1972"/>
                    <a:gd name="T87" fmla="*/ 71 h 1546"/>
                    <a:gd name="T88" fmla="*/ 1504 w 1972"/>
                    <a:gd name="T89" fmla="*/ 14 h 1546"/>
                    <a:gd name="T90" fmla="*/ 1518 w 1972"/>
                    <a:gd name="T91" fmla="*/ 14 h 1546"/>
                    <a:gd name="T92" fmla="*/ 1532 w 1972"/>
                    <a:gd name="T93" fmla="*/ 57 h 1546"/>
                    <a:gd name="T94" fmla="*/ 1603 w 1972"/>
                    <a:gd name="T95" fmla="*/ 128 h 1546"/>
                    <a:gd name="T96" fmla="*/ 1745 w 1972"/>
                    <a:gd name="T97" fmla="*/ 256 h 1546"/>
                    <a:gd name="T98" fmla="*/ 1801 w 1972"/>
                    <a:gd name="T99" fmla="*/ 326 h 1546"/>
                    <a:gd name="T100" fmla="*/ 1872 w 1972"/>
                    <a:gd name="T101" fmla="*/ 383 h 1546"/>
                    <a:gd name="T102" fmla="*/ 1886 w 1972"/>
                    <a:gd name="T103" fmla="*/ 397 h 1546"/>
                    <a:gd name="T104" fmla="*/ 1929 w 1972"/>
                    <a:gd name="T105" fmla="*/ 426 h 1546"/>
                    <a:gd name="T106" fmla="*/ 1929 w 1972"/>
                    <a:gd name="T107" fmla="*/ 440 h 1546"/>
                    <a:gd name="T108" fmla="*/ 1943 w 1972"/>
                    <a:gd name="T109" fmla="*/ 454 h 154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1972"/>
                    <a:gd name="T166" fmla="*/ 0 h 1546"/>
                    <a:gd name="T167" fmla="*/ 1972 w 1972"/>
                    <a:gd name="T168" fmla="*/ 1546 h 154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1972" h="1546">
                      <a:moveTo>
                        <a:pt x="1943" y="454"/>
                      </a:moveTo>
                      <a:lnTo>
                        <a:pt x="1972" y="482"/>
                      </a:lnTo>
                      <a:lnTo>
                        <a:pt x="1943" y="482"/>
                      </a:lnTo>
                      <a:lnTo>
                        <a:pt x="1929" y="482"/>
                      </a:lnTo>
                      <a:lnTo>
                        <a:pt x="1915" y="482"/>
                      </a:lnTo>
                      <a:lnTo>
                        <a:pt x="1901" y="497"/>
                      </a:lnTo>
                      <a:lnTo>
                        <a:pt x="1872" y="511"/>
                      </a:lnTo>
                      <a:lnTo>
                        <a:pt x="1858" y="525"/>
                      </a:lnTo>
                      <a:lnTo>
                        <a:pt x="1844" y="539"/>
                      </a:lnTo>
                      <a:lnTo>
                        <a:pt x="1830" y="539"/>
                      </a:lnTo>
                      <a:lnTo>
                        <a:pt x="1816" y="553"/>
                      </a:lnTo>
                      <a:lnTo>
                        <a:pt x="1801" y="568"/>
                      </a:lnTo>
                      <a:lnTo>
                        <a:pt x="1787" y="596"/>
                      </a:lnTo>
                      <a:lnTo>
                        <a:pt x="1773" y="610"/>
                      </a:lnTo>
                      <a:lnTo>
                        <a:pt x="1759" y="610"/>
                      </a:lnTo>
                      <a:lnTo>
                        <a:pt x="1745" y="624"/>
                      </a:lnTo>
                      <a:lnTo>
                        <a:pt x="1745" y="639"/>
                      </a:lnTo>
                      <a:lnTo>
                        <a:pt x="1702" y="667"/>
                      </a:lnTo>
                      <a:lnTo>
                        <a:pt x="1688" y="695"/>
                      </a:lnTo>
                      <a:lnTo>
                        <a:pt x="1674" y="709"/>
                      </a:lnTo>
                      <a:lnTo>
                        <a:pt x="1660" y="724"/>
                      </a:lnTo>
                      <a:lnTo>
                        <a:pt x="1645" y="738"/>
                      </a:lnTo>
                      <a:lnTo>
                        <a:pt x="1631" y="766"/>
                      </a:lnTo>
                      <a:lnTo>
                        <a:pt x="1617" y="795"/>
                      </a:lnTo>
                      <a:lnTo>
                        <a:pt x="1603" y="809"/>
                      </a:lnTo>
                      <a:lnTo>
                        <a:pt x="1589" y="823"/>
                      </a:lnTo>
                      <a:lnTo>
                        <a:pt x="1574" y="851"/>
                      </a:lnTo>
                      <a:lnTo>
                        <a:pt x="1560" y="865"/>
                      </a:lnTo>
                      <a:lnTo>
                        <a:pt x="1546" y="894"/>
                      </a:lnTo>
                      <a:lnTo>
                        <a:pt x="1546" y="908"/>
                      </a:lnTo>
                      <a:lnTo>
                        <a:pt x="1532" y="922"/>
                      </a:lnTo>
                      <a:lnTo>
                        <a:pt x="1518" y="951"/>
                      </a:lnTo>
                      <a:lnTo>
                        <a:pt x="1504" y="979"/>
                      </a:lnTo>
                      <a:lnTo>
                        <a:pt x="1475" y="993"/>
                      </a:lnTo>
                      <a:lnTo>
                        <a:pt x="1475" y="1007"/>
                      </a:lnTo>
                      <a:lnTo>
                        <a:pt x="1461" y="1022"/>
                      </a:lnTo>
                      <a:lnTo>
                        <a:pt x="1447" y="1050"/>
                      </a:lnTo>
                      <a:lnTo>
                        <a:pt x="1433" y="1064"/>
                      </a:lnTo>
                      <a:lnTo>
                        <a:pt x="1418" y="1078"/>
                      </a:lnTo>
                      <a:lnTo>
                        <a:pt x="1418" y="1092"/>
                      </a:lnTo>
                      <a:lnTo>
                        <a:pt x="1418" y="1107"/>
                      </a:lnTo>
                      <a:lnTo>
                        <a:pt x="1404" y="1121"/>
                      </a:lnTo>
                      <a:lnTo>
                        <a:pt x="1390" y="1149"/>
                      </a:lnTo>
                      <a:lnTo>
                        <a:pt x="1376" y="1178"/>
                      </a:lnTo>
                      <a:lnTo>
                        <a:pt x="1362" y="1192"/>
                      </a:lnTo>
                      <a:lnTo>
                        <a:pt x="1348" y="1220"/>
                      </a:lnTo>
                      <a:lnTo>
                        <a:pt x="1333" y="1234"/>
                      </a:lnTo>
                      <a:lnTo>
                        <a:pt x="1291" y="1305"/>
                      </a:lnTo>
                      <a:lnTo>
                        <a:pt x="1177" y="1348"/>
                      </a:lnTo>
                      <a:lnTo>
                        <a:pt x="1135" y="1376"/>
                      </a:lnTo>
                      <a:lnTo>
                        <a:pt x="1092" y="1390"/>
                      </a:lnTo>
                      <a:lnTo>
                        <a:pt x="1064" y="1404"/>
                      </a:lnTo>
                      <a:lnTo>
                        <a:pt x="724" y="1546"/>
                      </a:lnTo>
                      <a:lnTo>
                        <a:pt x="610" y="1490"/>
                      </a:lnTo>
                      <a:lnTo>
                        <a:pt x="596" y="1490"/>
                      </a:lnTo>
                      <a:lnTo>
                        <a:pt x="582" y="1490"/>
                      </a:lnTo>
                      <a:lnTo>
                        <a:pt x="426" y="1419"/>
                      </a:lnTo>
                      <a:lnTo>
                        <a:pt x="298" y="1376"/>
                      </a:lnTo>
                      <a:lnTo>
                        <a:pt x="227" y="1334"/>
                      </a:lnTo>
                      <a:lnTo>
                        <a:pt x="185" y="1319"/>
                      </a:lnTo>
                      <a:lnTo>
                        <a:pt x="128" y="1291"/>
                      </a:lnTo>
                      <a:lnTo>
                        <a:pt x="99" y="1277"/>
                      </a:lnTo>
                      <a:lnTo>
                        <a:pt x="57" y="1263"/>
                      </a:lnTo>
                      <a:lnTo>
                        <a:pt x="0" y="1248"/>
                      </a:lnTo>
                      <a:lnTo>
                        <a:pt x="142" y="1022"/>
                      </a:lnTo>
                      <a:lnTo>
                        <a:pt x="185" y="965"/>
                      </a:lnTo>
                      <a:lnTo>
                        <a:pt x="213" y="922"/>
                      </a:lnTo>
                      <a:lnTo>
                        <a:pt x="326" y="865"/>
                      </a:lnTo>
                      <a:lnTo>
                        <a:pt x="341" y="851"/>
                      </a:lnTo>
                      <a:lnTo>
                        <a:pt x="355" y="851"/>
                      </a:lnTo>
                      <a:lnTo>
                        <a:pt x="355" y="837"/>
                      </a:lnTo>
                      <a:lnTo>
                        <a:pt x="369" y="837"/>
                      </a:lnTo>
                      <a:lnTo>
                        <a:pt x="383" y="823"/>
                      </a:lnTo>
                      <a:lnTo>
                        <a:pt x="397" y="823"/>
                      </a:lnTo>
                      <a:lnTo>
                        <a:pt x="411" y="823"/>
                      </a:lnTo>
                      <a:lnTo>
                        <a:pt x="411" y="809"/>
                      </a:lnTo>
                      <a:lnTo>
                        <a:pt x="426" y="809"/>
                      </a:lnTo>
                      <a:lnTo>
                        <a:pt x="440" y="795"/>
                      </a:lnTo>
                      <a:lnTo>
                        <a:pt x="454" y="795"/>
                      </a:lnTo>
                      <a:lnTo>
                        <a:pt x="468" y="780"/>
                      </a:lnTo>
                      <a:lnTo>
                        <a:pt x="482" y="780"/>
                      </a:lnTo>
                      <a:lnTo>
                        <a:pt x="482" y="766"/>
                      </a:lnTo>
                      <a:lnTo>
                        <a:pt x="497" y="766"/>
                      </a:lnTo>
                      <a:lnTo>
                        <a:pt x="525" y="752"/>
                      </a:lnTo>
                      <a:lnTo>
                        <a:pt x="539" y="752"/>
                      </a:lnTo>
                      <a:lnTo>
                        <a:pt x="553" y="738"/>
                      </a:lnTo>
                      <a:lnTo>
                        <a:pt x="567" y="738"/>
                      </a:lnTo>
                      <a:lnTo>
                        <a:pt x="567" y="724"/>
                      </a:lnTo>
                      <a:lnTo>
                        <a:pt x="596" y="709"/>
                      </a:lnTo>
                      <a:lnTo>
                        <a:pt x="610" y="709"/>
                      </a:lnTo>
                      <a:lnTo>
                        <a:pt x="610" y="695"/>
                      </a:lnTo>
                      <a:lnTo>
                        <a:pt x="624" y="695"/>
                      </a:lnTo>
                      <a:lnTo>
                        <a:pt x="638" y="695"/>
                      </a:lnTo>
                      <a:lnTo>
                        <a:pt x="653" y="681"/>
                      </a:lnTo>
                      <a:lnTo>
                        <a:pt x="667" y="681"/>
                      </a:lnTo>
                      <a:lnTo>
                        <a:pt x="681" y="681"/>
                      </a:lnTo>
                      <a:lnTo>
                        <a:pt x="695" y="681"/>
                      </a:lnTo>
                      <a:lnTo>
                        <a:pt x="695" y="667"/>
                      </a:lnTo>
                      <a:lnTo>
                        <a:pt x="709" y="667"/>
                      </a:lnTo>
                      <a:lnTo>
                        <a:pt x="724" y="653"/>
                      </a:lnTo>
                      <a:lnTo>
                        <a:pt x="724" y="639"/>
                      </a:lnTo>
                      <a:lnTo>
                        <a:pt x="738" y="639"/>
                      </a:lnTo>
                      <a:lnTo>
                        <a:pt x="752" y="596"/>
                      </a:lnTo>
                      <a:lnTo>
                        <a:pt x="766" y="582"/>
                      </a:lnTo>
                      <a:lnTo>
                        <a:pt x="780" y="553"/>
                      </a:lnTo>
                      <a:lnTo>
                        <a:pt x="865" y="397"/>
                      </a:lnTo>
                      <a:lnTo>
                        <a:pt x="880" y="369"/>
                      </a:lnTo>
                      <a:lnTo>
                        <a:pt x="894" y="341"/>
                      </a:lnTo>
                      <a:lnTo>
                        <a:pt x="908" y="326"/>
                      </a:lnTo>
                      <a:lnTo>
                        <a:pt x="922" y="312"/>
                      </a:lnTo>
                      <a:lnTo>
                        <a:pt x="922" y="298"/>
                      </a:lnTo>
                      <a:lnTo>
                        <a:pt x="936" y="298"/>
                      </a:lnTo>
                      <a:lnTo>
                        <a:pt x="936" y="284"/>
                      </a:lnTo>
                      <a:lnTo>
                        <a:pt x="950" y="284"/>
                      </a:lnTo>
                      <a:lnTo>
                        <a:pt x="950" y="270"/>
                      </a:lnTo>
                      <a:lnTo>
                        <a:pt x="965" y="270"/>
                      </a:lnTo>
                      <a:lnTo>
                        <a:pt x="979" y="256"/>
                      </a:lnTo>
                      <a:lnTo>
                        <a:pt x="1064" y="199"/>
                      </a:lnTo>
                      <a:lnTo>
                        <a:pt x="1078" y="185"/>
                      </a:lnTo>
                      <a:lnTo>
                        <a:pt x="1092" y="185"/>
                      </a:lnTo>
                      <a:lnTo>
                        <a:pt x="1106" y="170"/>
                      </a:lnTo>
                      <a:lnTo>
                        <a:pt x="1135" y="156"/>
                      </a:lnTo>
                      <a:lnTo>
                        <a:pt x="1149" y="142"/>
                      </a:lnTo>
                      <a:lnTo>
                        <a:pt x="1177" y="114"/>
                      </a:lnTo>
                      <a:lnTo>
                        <a:pt x="1206" y="114"/>
                      </a:lnTo>
                      <a:lnTo>
                        <a:pt x="1234" y="100"/>
                      </a:lnTo>
                      <a:lnTo>
                        <a:pt x="1291" y="85"/>
                      </a:lnTo>
                      <a:lnTo>
                        <a:pt x="1305" y="85"/>
                      </a:lnTo>
                      <a:lnTo>
                        <a:pt x="1333" y="71"/>
                      </a:lnTo>
                      <a:lnTo>
                        <a:pt x="1348" y="71"/>
                      </a:lnTo>
                      <a:lnTo>
                        <a:pt x="1362" y="57"/>
                      </a:lnTo>
                      <a:lnTo>
                        <a:pt x="1376" y="57"/>
                      </a:lnTo>
                      <a:lnTo>
                        <a:pt x="1433" y="43"/>
                      </a:lnTo>
                      <a:lnTo>
                        <a:pt x="1504" y="14"/>
                      </a:lnTo>
                      <a:lnTo>
                        <a:pt x="1504" y="0"/>
                      </a:lnTo>
                      <a:lnTo>
                        <a:pt x="1518" y="0"/>
                      </a:lnTo>
                      <a:lnTo>
                        <a:pt x="1518" y="14"/>
                      </a:lnTo>
                      <a:lnTo>
                        <a:pt x="1518" y="29"/>
                      </a:lnTo>
                      <a:lnTo>
                        <a:pt x="1518" y="43"/>
                      </a:lnTo>
                      <a:lnTo>
                        <a:pt x="1532" y="43"/>
                      </a:lnTo>
                      <a:lnTo>
                        <a:pt x="1532" y="57"/>
                      </a:lnTo>
                      <a:lnTo>
                        <a:pt x="1560" y="85"/>
                      </a:lnTo>
                      <a:lnTo>
                        <a:pt x="1574" y="100"/>
                      </a:lnTo>
                      <a:lnTo>
                        <a:pt x="1603" y="128"/>
                      </a:lnTo>
                      <a:lnTo>
                        <a:pt x="1645" y="170"/>
                      </a:lnTo>
                      <a:lnTo>
                        <a:pt x="1688" y="199"/>
                      </a:lnTo>
                      <a:lnTo>
                        <a:pt x="1745" y="256"/>
                      </a:lnTo>
                      <a:lnTo>
                        <a:pt x="1745" y="270"/>
                      </a:lnTo>
                      <a:lnTo>
                        <a:pt x="1801" y="326"/>
                      </a:lnTo>
                      <a:lnTo>
                        <a:pt x="1844" y="355"/>
                      </a:lnTo>
                      <a:lnTo>
                        <a:pt x="1872" y="383"/>
                      </a:lnTo>
                      <a:lnTo>
                        <a:pt x="1886" y="397"/>
                      </a:lnTo>
                      <a:lnTo>
                        <a:pt x="1901" y="412"/>
                      </a:lnTo>
                      <a:lnTo>
                        <a:pt x="1915" y="426"/>
                      </a:lnTo>
                      <a:lnTo>
                        <a:pt x="1929" y="426"/>
                      </a:lnTo>
                      <a:lnTo>
                        <a:pt x="1929" y="440"/>
                      </a:lnTo>
                      <a:lnTo>
                        <a:pt x="1943" y="454"/>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59" name="Freeform 55"/>
                <p:cNvSpPr>
                  <a:spLocks/>
                </p:cNvSpPr>
                <p:nvPr/>
              </p:nvSpPr>
              <p:spPr bwMode="auto">
                <a:xfrm>
                  <a:off x="0" y="3106"/>
                  <a:ext cx="3147" cy="2595"/>
                </a:xfrm>
                <a:custGeom>
                  <a:avLst/>
                  <a:gdLst>
                    <a:gd name="T0" fmla="*/ 3007 w 3148"/>
                    <a:gd name="T1" fmla="*/ 639 h 2596"/>
                    <a:gd name="T2" fmla="*/ 3021 w 3148"/>
                    <a:gd name="T3" fmla="*/ 653 h 2596"/>
                    <a:gd name="T4" fmla="*/ 3021 w 3148"/>
                    <a:gd name="T5" fmla="*/ 653 h 2596"/>
                    <a:gd name="T6" fmla="*/ 3035 w 3148"/>
                    <a:gd name="T7" fmla="*/ 667 h 2596"/>
                    <a:gd name="T8" fmla="*/ 3063 w 3148"/>
                    <a:gd name="T9" fmla="*/ 710 h 2596"/>
                    <a:gd name="T10" fmla="*/ 3120 w 3148"/>
                    <a:gd name="T11" fmla="*/ 809 h 2596"/>
                    <a:gd name="T12" fmla="*/ 3148 w 3148"/>
                    <a:gd name="T13" fmla="*/ 852 h 2596"/>
                    <a:gd name="T14" fmla="*/ 2992 w 3148"/>
                    <a:gd name="T15" fmla="*/ 894 h 2596"/>
                    <a:gd name="T16" fmla="*/ 2836 w 3148"/>
                    <a:gd name="T17" fmla="*/ 965 h 2596"/>
                    <a:gd name="T18" fmla="*/ 2624 w 3148"/>
                    <a:gd name="T19" fmla="*/ 1036 h 2596"/>
                    <a:gd name="T20" fmla="*/ 2496 w 3148"/>
                    <a:gd name="T21" fmla="*/ 1079 h 2596"/>
                    <a:gd name="T22" fmla="*/ 2354 w 3148"/>
                    <a:gd name="T23" fmla="*/ 1164 h 2596"/>
                    <a:gd name="T24" fmla="*/ 2212 w 3148"/>
                    <a:gd name="T25" fmla="*/ 1263 h 2596"/>
                    <a:gd name="T26" fmla="*/ 2156 w 3148"/>
                    <a:gd name="T27" fmla="*/ 1320 h 2596"/>
                    <a:gd name="T28" fmla="*/ 2000 w 3148"/>
                    <a:gd name="T29" fmla="*/ 1618 h 2596"/>
                    <a:gd name="T30" fmla="*/ 1971 w 3148"/>
                    <a:gd name="T31" fmla="*/ 1646 h 2596"/>
                    <a:gd name="T32" fmla="*/ 1943 w 3148"/>
                    <a:gd name="T33" fmla="*/ 1660 h 2596"/>
                    <a:gd name="T34" fmla="*/ 1886 w 3148"/>
                    <a:gd name="T35" fmla="*/ 1674 h 2596"/>
                    <a:gd name="T36" fmla="*/ 1815 w 3148"/>
                    <a:gd name="T37" fmla="*/ 1717 h 2596"/>
                    <a:gd name="T38" fmla="*/ 1744 w 3148"/>
                    <a:gd name="T39" fmla="*/ 1759 h 2596"/>
                    <a:gd name="T40" fmla="*/ 1702 w 3148"/>
                    <a:gd name="T41" fmla="*/ 1774 h 2596"/>
                    <a:gd name="T42" fmla="*/ 1645 w 3148"/>
                    <a:gd name="T43" fmla="*/ 1802 h 2596"/>
                    <a:gd name="T44" fmla="*/ 1475 w 3148"/>
                    <a:gd name="T45" fmla="*/ 1901 h 2596"/>
                    <a:gd name="T46" fmla="*/ 1120 w 3148"/>
                    <a:gd name="T47" fmla="*/ 2270 h 2596"/>
                    <a:gd name="T48" fmla="*/ 369 w 3148"/>
                    <a:gd name="T49" fmla="*/ 2554 h 2596"/>
                    <a:gd name="T50" fmla="*/ 397 w 3148"/>
                    <a:gd name="T51" fmla="*/ 2383 h 2596"/>
                    <a:gd name="T52" fmla="*/ 681 w 3148"/>
                    <a:gd name="T53" fmla="*/ 1986 h 2596"/>
                    <a:gd name="T54" fmla="*/ 411 w 3148"/>
                    <a:gd name="T55" fmla="*/ 1745 h 2596"/>
                    <a:gd name="T56" fmla="*/ 596 w 3148"/>
                    <a:gd name="T57" fmla="*/ 1107 h 2596"/>
                    <a:gd name="T58" fmla="*/ 993 w 3148"/>
                    <a:gd name="T59" fmla="*/ 823 h 2596"/>
                    <a:gd name="T60" fmla="*/ 1588 w 3148"/>
                    <a:gd name="T61" fmla="*/ 625 h 2596"/>
                    <a:gd name="T62" fmla="*/ 1688 w 3148"/>
                    <a:gd name="T63" fmla="*/ 582 h 2596"/>
                    <a:gd name="T64" fmla="*/ 1787 w 3148"/>
                    <a:gd name="T65" fmla="*/ 540 h 2596"/>
                    <a:gd name="T66" fmla="*/ 1915 w 3148"/>
                    <a:gd name="T67" fmla="*/ 483 h 2596"/>
                    <a:gd name="T68" fmla="*/ 2028 w 3148"/>
                    <a:gd name="T69" fmla="*/ 426 h 2596"/>
                    <a:gd name="T70" fmla="*/ 2269 w 3148"/>
                    <a:gd name="T71" fmla="*/ 298 h 2596"/>
                    <a:gd name="T72" fmla="*/ 2439 w 3148"/>
                    <a:gd name="T73" fmla="*/ 199 h 2596"/>
                    <a:gd name="T74" fmla="*/ 2567 w 3148"/>
                    <a:gd name="T75" fmla="*/ 142 h 2596"/>
                    <a:gd name="T76" fmla="*/ 2723 w 3148"/>
                    <a:gd name="T77" fmla="*/ 43 h 2596"/>
                    <a:gd name="T78" fmla="*/ 2780 w 3148"/>
                    <a:gd name="T79" fmla="*/ 15 h 2596"/>
                    <a:gd name="T80" fmla="*/ 2865 w 3148"/>
                    <a:gd name="T81" fmla="*/ 128 h 2596"/>
                    <a:gd name="T82" fmla="*/ 2865 w 3148"/>
                    <a:gd name="T83" fmla="*/ 142 h 2596"/>
                    <a:gd name="T84" fmla="*/ 2822 w 3148"/>
                    <a:gd name="T85" fmla="*/ 171 h 2596"/>
                    <a:gd name="T86" fmla="*/ 2808 w 3148"/>
                    <a:gd name="T87" fmla="*/ 185 h 2596"/>
                    <a:gd name="T88" fmla="*/ 2822 w 3148"/>
                    <a:gd name="T89" fmla="*/ 242 h 2596"/>
                    <a:gd name="T90" fmla="*/ 2851 w 3148"/>
                    <a:gd name="T91" fmla="*/ 298 h 2596"/>
                    <a:gd name="T92" fmla="*/ 2851 w 3148"/>
                    <a:gd name="T93" fmla="*/ 341 h 2596"/>
                    <a:gd name="T94" fmla="*/ 2836 w 3148"/>
                    <a:gd name="T95" fmla="*/ 412 h 2596"/>
                    <a:gd name="T96" fmla="*/ 2794 w 3148"/>
                    <a:gd name="T97" fmla="*/ 525 h 2596"/>
                    <a:gd name="T98" fmla="*/ 2794 w 3148"/>
                    <a:gd name="T99" fmla="*/ 540 h 2596"/>
                    <a:gd name="T100" fmla="*/ 2794 w 3148"/>
                    <a:gd name="T101" fmla="*/ 554 h 2596"/>
                    <a:gd name="T102" fmla="*/ 2865 w 3148"/>
                    <a:gd name="T103" fmla="*/ 568 h 2596"/>
                    <a:gd name="T104" fmla="*/ 2907 w 3148"/>
                    <a:gd name="T105" fmla="*/ 582 h 2596"/>
                    <a:gd name="T106" fmla="*/ 2950 w 3148"/>
                    <a:gd name="T107" fmla="*/ 582 h 2596"/>
                    <a:gd name="T108" fmla="*/ 2992 w 3148"/>
                    <a:gd name="T109" fmla="*/ 610 h 2596"/>
                    <a:gd name="T110" fmla="*/ 3007 w 3148"/>
                    <a:gd name="T111" fmla="*/ 625 h 2596"/>
                    <a:gd name="T112" fmla="*/ 3007 w 3148"/>
                    <a:gd name="T113" fmla="*/ 625 h 259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3148"/>
                    <a:gd name="T172" fmla="*/ 0 h 2596"/>
                    <a:gd name="T173" fmla="*/ 3148 w 3148"/>
                    <a:gd name="T174" fmla="*/ 2596 h 259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3148" h="2596">
                      <a:moveTo>
                        <a:pt x="3007" y="625"/>
                      </a:moveTo>
                      <a:lnTo>
                        <a:pt x="3007" y="625"/>
                      </a:lnTo>
                      <a:lnTo>
                        <a:pt x="3007" y="639"/>
                      </a:lnTo>
                      <a:lnTo>
                        <a:pt x="3021" y="639"/>
                      </a:lnTo>
                      <a:lnTo>
                        <a:pt x="3021" y="653"/>
                      </a:lnTo>
                      <a:lnTo>
                        <a:pt x="3021" y="667"/>
                      </a:lnTo>
                      <a:lnTo>
                        <a:pt x="3035" y="667"/>
                      </a:lnTo>
                      <a:lnTo>
                        <a:pt x="3035" y="681"/>
                      </a:lnTo>
                      <a:lnTo>
                        <a:pt x="3063" y="710"/>
                      </a:lnTo>
                      <a:lnTo>
                        <a:pt x="3078" y="738"/>
                      </a:lnTo>
                      <a:lnTo>
                        <a:pt x="3092" y="752"/>
                      </a:lnTo>
                      <a:lnTo>
                        <a:pt x="3092" y="766"/>
                      </a:lnTo>
                      <a:lnTo>
                        <a:pt x="3106" y="781"/>
                      </a:lnTo>
                      <a:lnTo>
                        <a:pt x="3106" y="795"/>
                      </a:lnTo>
                      <a:lnTo>
                        <a:pt x="3120" y="795"/>
                      </a:lnTo>
                      <a:lnTo>
                        <a:pt x="3120" y="809"/>
                      </a:lnTo>
                      <a:lnTo>
                        <a:pt x="3120" y="823"/>
                      </a:lnTo>
                      <a:lnTo>
                        <a:pt x="3134" y="823"/>
                      </a:lnTo>
                      <a:lnTo>
                        <a:pt x="3134" y="837"/>
                      </a:lnTo>
                      <a:lnTo>
                        <a:pt x="3148" y="852"/>
                      </a:lnTo>
                      <a:lnTo>
                        <a:pt x="3134" y="852"/>
                      </a:lnTo>
                      <a:lnTo>
                        <a:pt x="3120" y="852"/>
                      </a:lnTo>
                      <a:lnTo>
                        <a:pt x="3106" y="852"/>
                      </a:lnTo>
                      <a:lnTo>
                        <a:pt x="3078" y="866"/>
                      </a:lnTo>
                      <a:lnTo>
                        <a:pt x="3049" y="880"/>
                      </a:lnTo>
                      <a:lnTo>
                        <a:pt x="3035" y="880"/>
                      </a:lnTo>
                      <a:lnTo>
                        <a:pt x="2992" y="894"/>
                      </a:lnTo>
                      <a:lnTo>
                        <a:pt x="2964" y="908"/>
                      </a:lnTo>
                      <a:lnTo>
                        <a:pt x="2950" y="908"/>
                      </a:lnTo>
                      <a:lnTo>
                        <a:pt x="2922" y="922"/>
                      </a:lnTo>
                      <a:lnTo>
                        <a:pt x="2893" y="937"/>
                      </a:lnTo>
                      <a:lnTo>
                        <a:pt x="2879" y="937"/>
                      </a:lnTo>
                      <a:lnTo>
                        <a:pt x="2836" y="965"/>
                      </a:lnTo>
                      <a:lnTo>
                        <a:pt x="2794" y="979"/>
                      </a:lnTo>
                      <a:lnTo>
                        <a:pt x="2780" y="979"/>
                      </a:lnTo>
                      <a:lnTo>
                        <a:pt x="2766" y="979"/>
                      </a:lnTo>
                      <a:lnTo>
                        <a:pt x="2766" y="993"/>
                      </a:lnTo>
                      <a:lnTo>
                        <a:pt x="2695" y="1022"/>
                      </a:lnTo>
                      <a:lnTo>
                        <a:pt x="2638" y="1036"/>
                      </a:lnTo>
                      <a:lnTo>
                        <a:pt x="2624" y="1036"/>
                      </a:lnTo>
                      <a:lnTo>
                        <a:pt x="2610" y="1050"/>
                      </a:lnTo>
                      <a:lnTo>
                        <a:pt x="2595" y="1050"/>
                      </a:lnTo>
                      <a:lnTo>
                        <a:pt x="2567" y="1064"/>
                      </a:lnTo>
                      <a:lnTo>
                        <a:pt x="2553" y="1064"/>
                      </a:lnTo>
                      <a:lnTo>
                        <a:pt x="2496" y="1079"/>
                      </a:lnTo>
                      <a:lnTo>
                        <a:pt x="2468" y="1093"/>
                      </a:lnTo>
                      <a:lnTo>
                        <a:pt x="2439" y="1093"/>
                      </a:lnTo>
                      <a:lnTo>
                        <a:pt x="2411" y="1121"/>
                      </a:lnTo>
                      <a:lnTo>
                        <a:pt x="2397" y="1135"/>
                      </a:lnTo>
                      <a:lnTo>
                        <a:pt x="2368" y="1149"/>
                      </a:lnTo>
                      <a:lnTo>
                        <a:pt x="2354" y="1164"/>
                      </a:lnTo>
                      <a:lnTo>
                        <a:pt x="2340" y="1164"/>
                      </a:lnTo>
                      <a:lnTo>
                        <a:pt x="2326" y="1178"/>
                      </a:lnTo>
                      <a:lnTo>
                        <a:pt x="2241" y="1235"/>
                      </a:lnTo>
                      <a:lnTo>
                        <a:pt x="2227" y="1249"/>
                      </a:lnTo>
                      <a:lnTo>
                        <a:pt x="2212" y="1249"/>
                      </a:lnTo>
                      <a:lnTo>
                        <a:pt x="2212" y="1263"/>
                      </a:lnTo>
                      <a:lnTo>
                        <a:pt x="2198" y="1263"/>
                      </a:lnTo>
                      <a:lnTo>
                        <a:pt x="2198" y="1277"/>
                      </a:lnTo>
                      <a:lnTo>
                        <a:pt x="2184" y="1277"/>
                      </a:lnTo>
                      <a:lnTo>
                        <a:pt x="2184" y="1291"/>
                      </a:lnTo>
                      <a:lnTo>
                        <a:pt x="2170" y="1305"/>
                      </a:lnTo>
                      <a:lnTo>
                        <a:pt x="2156" y="1320"/>
                      </a:lnTo>
                      <a:lnTo>
                        <a:pt x="2142" y="1348"/>
                      </a:lnTo>
                      <a:lnTo>
                        <a:pt x="2127" y="1376"/>
                      </a:lnTo>
                      <a:lnTo>
                        <a:pt x="2042" y="1532"/>
                      </a:lnTo>
                      <a:lnTo>
                        <a:pt x="2028" y="1561"/>
                      </a:lnTo>
                      <a:lnTo>
                        <a:pt x="2014" y="1575"/>
                      </a:lnTo>
                      <a:lnTo>
                        <a:pt x="2000" y="1618"/>
                      </a:lnTo>
                      <a:lnTo>
                        <a:pt x="1986" y="1618"/>
                      </a:lnTo>
                      <a:lnTo>
                        <a:pt x="1986" y="1632"/>
                      </a:lnTo>
                      <a:lnTo>
                        <a:pt x="1971" y="1646"/>
                      </a:lnTo>
                      <a:lnTo>
                        <a:pt x="1957" y="1646"/>
                      </a:lnTo>
                      <a:lnTo>
                        <a:pt x="1957" y="1660"/>
                      </a:lnTo>
                      <a:lnTo>
                        <a:pt x="1943" y="1660"/>
                      </a:lnTo>
                      <a:lnTo>
                        <a:pt x="1929" y="1660"/>
                      </a:lnTo>
                      <a:lnTo>
                        <a:pt x="1915" y="1660"/>
                      </a:lnTo>
                      <a:lnTo>
                        <a:pt x="1900" y="1674"/>
                      </a:lnTo>
                      <a:lnTo>
                        <a:pt x="1886" y="1674"/>
                      </a:lnTo>
                      <a:lnTo>
                        <a:pt x="1872" y="1674"/>
                      </a:lnTo>
                      <a:lnTo>
                        <a:pt x="1872" y="1688"/>
                      </a:lnTo>
                      <a:lnTo>
                        <a:pt x="1858" y="1688"/>
                      </a:lnTo>
                      <a:lnTo>
                        <a:pt x="1829" y="1703"/>
                      </a:lnTo>
                      <a:lnTo>
                        <a:pt x="1829" y="1717"/>
                      </a:lnTo>
                      <a:lnTo>
                        <a:pt x="1815" y="1717"/>
                      </a:lnTo>
                      <a:lnTo>
                        <a:pt x="1801" y="1731"/>
                      </a:lnTo>
                      <a:lnTo>
                        <a:pt x="1787" y="1731"/>
                      </a:lnTo>
                      <a:lnTo>
                        <a:pt x="1759" y="1745"/>
                      </a:lnTo>
                      <a:lnTo>
                        <a:pt x="1744" y="1745"/>
                      </a:lnTo>
                      <a:lnTo>
                        <a:pt x="1744" y="1759"/>
                      </a:lnTo>
                      <a:lnTo>
                        <a:pt x="1730" y="1759"/>
                      </a:lnTo>
                      <a:lnTo>
                        <a:pt x="1716" y="1774"/>
                      </a:lnTo>
                      <a:lnTo>
                        <a:pt x="1702" y="1774"/>
                      </a:lnTo>
                      <a:lnTo>
                        <a:pt x="1688" y="1788"/>
                      </a:lnTo>
                      <a:lnTo>
                        <a:pt x="1673" y="1788"/>
                      </a:lnTo>
                      <a:lnTo>
                        <a:pt x="1673" y="1802"/>
                      </a:lnTo>
                      <a:lnTo>
                        <a:pt x="1659" y="1802"/>
                      </a:lnTo>
                      <a:lnTo>
                        <a:pt x="1645" y="1802"/>
                      </a:lnTo>
                      <a:lnTo>
                        <a:pt x="1631" y="1816"/>
                      </a:lnTo>
                      <a:lnTo>
                        <a:pt x="1617" y="1816"/>
                      </a:lnTo>
                      <a:lnTo>
                        <a:pt x="1617" y="1830"/>
                      </a:lnTo>
                      <a:lnTo>
                        <a:pt x="1603" y="1830"/>
                      </a:lnTo>
                      <a:lnTo>
                        <a:pt x="1588" y="1844"/>
                      </a:lnTo>
                      <a:lnTo>
                        <a:pt x="1475" y="1901"/>
                      </a:lnTo>
                      <a:lnTo>
                        <a:pt x="1447" y="1944"/>
                      </a:lnTo>
                      <a:lnTo>
                        <a:pt x="1404" y="2001"/>
                      </a:lnTo>
                      <a:lnTo>
                        <a:pt x="1262" y="2227"/>
                      </a:lnTo>
                      <a:lnTo>
                        <a:pt x="1248" y="2213"/>
                      </a:lnTo>
                      <a:lnTo>
                        <a:pt x="1120" y="2270"/>
                      </a:lnTo>
                      <a:lnTo>
                        <a:pt x="794" y="2412"/>
                      </a:lnTo>
                      <a:lnTo>
                        <a:pt x="610" y="2497"/>
                      </a:lnTo>
                      <a:lnTo>
                        <a:pt x="496" y="2554"/>
                      </a:lnTo>
                      <a:lnTo>
                        <a:pt x="369" y="2596"/>
                      </a:lnTo>
                      <a:lnTo>
                        <a:pt x="369" y="2554"/>
                      </a:lnTo>
                      <a:lnTo>
                        <a:pt x="355" y="2554"/>
                      </a:lnTo>
                      <a:lnTo>
                        <a:pt x="355" y="2511"/>
                      </a:lnTo>
                      <a:lnTo>
                        <a:pt x="355" y="2497"/>
                      </a:lnTo>
                      <a:lnTo>
                        <a:pt x="355" y="2454"/>
                      </a:lnTo>
                      <a:lnTo>
                        <a:pt x="369" y="2426"/>
                      </a:lnTo>
                      <a:lnTo>
                        <a:pt x="383" y="2398"/>
                      </a:lnTo>
                      <a:lnTo>
                        <a:pt x="397" y="2383"/>
                      </a:lnTo>
                      <a:lnTo>
                        <a:pt x="411" y="2369"/>
                      </a:lnTo>
                      <a:lnTo>
                        <a:pt x="425" y="2355"/>
                      </a:lnTo>
                      <a:lnTo>
                        <a:pt x="454" y="2341"/>
                      </a:lnTo>
                      <a:lnTo>
                        <a:pt x="737" y="2227"/>
                      </a:lnTo>
                      <a:lnTo>
                        <a:pt x="723" y="2213"/>
                      </a:lnTo>
                      <a:lnTo>
                        <a:pt x="709" y="2015"/>
                      </a:lnTo>
                      <a:lnTo>
                        <a:pt x="681" y="1986"/>
                      </a:lnTo>
                      <a:lnTo>
                        <a:pt x="652" y="1788"/>
                      </a:lnTo>
                      <a:lnTo>
                        <a:pt x="553" y="1774"/>
                      </a:lnTo>
                      <a:lnTo>
                        <a:pt x="525" y="1759"/>
                      </a:lnTo>
                      <a:lnTo>
                        <a:pt x="511" y="1759"/>
                      </a:lnTo>
                      <a:lnTo>
                        <a:pt x="496" y="1759"/>
                      </a:lnTo>
                      <a:lnTo>
                        <a:pt x="411" y="1745"/>
                      </a:lnTo>
                      <a:lnTo>
                        <a:pt x="0" y="1660"/>
                      </a:lnTo>
                      <a:lnTo>
                        <a:pt x="0" y="1618"/>
                      </a:lnTo>
                      <a:lnTo>
                        <a:pt x="0" y="1433"/>
                      </a:lnTo>
                      <a:lnTo>
                        <a:pt x="0" y="1362"/>
                      </a:lnTo>
                      <a:lnTo>
                        <a:pt x="553" y="1121"/>
                      </a:lnTo>
                      <a:lnTo>
                        <a:pt x="596" y="1107"/>
                      </a:lnTo>
                      <a:lnTo>
                        <a:pt x="596" y="1022"/>
                      </a:lnTo>
                      <a:lnTo>
                        <a:pt x="596" y="908"/>
                      </a:lnTo>
                      <a:lnTo>
                        <a:pt x="794" y="880"/>
                      </a:lnTo>
                      <a:lnTo>
                        <a:pt x="837" y="866"/>
                      </a:lnTo>
                      <a:lnTo>
                        <a:pt x="979" y="823"/>
                      </a:lnTo>
                      <a:lnTo>
                        <a:pt x="993" y="823"/>
                      </a:lnTo>
                      <a:lnTo>
                        <a:pt x="1035" y="795"/>
                      </a:lnTo>
                      <a:lnTo>
                        <a:pt x="1064" y="795"/>
                      </a:lnTo>
                      <a:lnTo>
                        <a:pt x="1078" y="781"/>
                      </a:lnTo>
                      <a:lnTo>
                        <a:pt x="1205" y="752"/>
                      </a:lnTo>
                      <a:lnTo>
                        <a:pt x="1220" y="738"/>
                      </a:lnTo>
                      <a:lnTo>
                        <a:pt x="1517" y="639"/>
                      </a:lnTo>
                      <a:lnTo>
                        <a:pt x="1588" y="625"/>
                      </a:lnTo>
                      <a:lnTo>
                        <a:pt x="1603" y="610"/>
                      </a:lnTo>
                      <a:lnTo>
                        <a:pt x="1617" y="610"/>
                      </a:lnTo>
                      <a:lnTo>
                        <a:pt x="1631" y="596"/>
                      </a:lnTo>
                      <a:lnTo>
                        <a:pt x="1645" y="596"/>
                      </a:lnTo>
                      <a:lnTo>
                        <a:pt x="1659" y="596"/>
                      </a:lnTo>
                      <a:lnTo>
                        <a:pt x="1673" y="582"/>
                      </a:lnTo>
                      <a:lnTo>
                        <a:pt x="1688" y="582"/>
                      </a:lnTo>
                      <a:lnTo>
                        <a:pt x="1702" y="568"/>
                      </a:lnTo>
                      <a:lnTo>
                        <a:pt x="1716" y="568"/>
                      </a:lnTo>
                      <a:lnTo>
                        <a:pt x="1730" y="554"/>
                      </a:lnTo>
                      <a:lnTo>
                        <a:pt x="1744" y="554"/>
                      </a:lnTo>
                      <a:lnTo>
                        <a:pt x="1759" y="540"/>
                      </a:lnTo>
                      <a:lnTo>
                        <a:pt x="1773" y="540"/>
                      </a:lnTo>
                      <a:lnTo>
                        <a:pt x="1787" y="540"/>
                      </a:lnTo>
                      <a:lnTo>
                        <a:pt x="1815" y="525"/>
                      </a:lnTo>
                      <a:lnTo>
                        <a:pt x="1829" y="511"/>
                      </a:lnTo>
                      <a:lnTo>
                        <a:pt x="1844" y="511"/>
                      </a:lnTo>
                      <a:lnTo>
                        <a:pt x="1872" y="497"/>
                      </a:lnTo>
                      <a:lnTo>
                        <a:pt x="1886" y="483"/>
                      </a:lnTo>
                      <a:lnTo>
                        <a:pt x="1915" y="483"/>
                      </a:lnTo>
                      <a:lnTo>
                        <a:pt x="1943" y="469"/>
                      </a:lnTo>
                      <a:lnTo>
                        <a:pt x="1957" y="454"/>
                      </a:lnTo>
                      <a:lnTo>
                        <a:pt x="1971" y="454"/>
                      </a:lnTo>
                      <a:lnTo>
                        <a:pt x="1986" y="440"/>
                      </a:lnTo>
                      <a:lnTo>
                        <a:pt x="2000" y="440"/>
                      </a:lnTo>
                      <a:lnTo>
                        <a:pt x="2028" y="426"/>
                      </a:lnTo>
                      <a:lnTo>
                        <a:pt x="2042" y="412"/>
                      </a:lnTo>
                      <a:lnTo>
                        <a:pt x="2227" y="313"/>
                      </a:lnTo>
                      <a:lnTo>
                        <a:pt x="2241" y="313"/>
                      </a:lnTo>
                      <a:lnTo>
                        <a:pt x="2269" y="298"/>
                      </a:lnTo>
                      <a:lnTo>
                        <a:pt x="2283" y="284"/>
                      </a:lnTo>
                      <a:lnTo>
                        <a:pt x="2383" y="227"/>
                      </a:lnTo>
                      <a:lnTo>
                        <a:pt x="2397" y="227"/>
                      </a:lnTo>
                      <a:lnTo>
                        <a:pt x="2439" y="199"/>
                      </a:lnTo>
                      <a:lnTo>
                        <a:pt x="2454" y="199"/>
                      </a:lnTo>
                      <a:lnTo>
                        <a:pt x="2482" y="185"/>
                      </a:lnTo>
                      <a:lnTo>
                        <a:pt x="2510" y="171"/>
                      </a:lnTo>
                      <a:lnTo>
                        <a:pt x="2539" y="157"/>
                      </a:lnTo>
                      <a:lnTo>
                        <a:pt x="2553" y="142"/>
                      </a:lnTo>
                      <a:lnTo>
                        <a:pt x="2567" y="142"/>
                      </a:lnTo>
                      <a:lnTo>
                        <a:pt x="2581" y="128"/>
                      </a:lnTo>
                      <a:lnTo>
                        <a:pt x="2595" y="128"/>
                      </a:lnTo>
                      <a:lnTo>
                        <a:pt x="2595" y="114"/>
                      </a:lnTo>
                      <a:lnTo>
                        <a:pt x="2624" y="100"/>
                      </a:lnTo>
                      <a:lnTo>
                        <a:pt x="2652" y="86"/>
                      </a:lnTo>
                      <a:lnTo>
                        <a:pt x="2680" y="71"/>
                      </a:lnTo>
                      <a:lnTo>
                        <a:pt x="2723" y="43"/>
                      </a:lnTo>
                      <a:lnTo>
                        <a:pt x="2751" y="29"/>
                      </a:lnTo>
                      <a:lnTo>
                        <a:pt x="2766" y="15"/>
                      </a:lnTo>
                      <a:lnTo>
                        <a:pt x="2780" y="0"/>
                      </a:lnTo>
                      <a:lnTo>
                        <a:pt x="2780" y="15"/>
                      </a:lnTo>
                      <a:lnTo>
                        <a:pt x="2822" y="57"/>
                      </a:lnTo>
                      <a:lnTo>
                        <a:pt x="2836" y="100"/>
                      </a:lnTo>
                      <a:lnTo>
                        <a:pt x="2851" y="114"/>
                      </a:lnTo>
                      <a:lnTo>
                        <a:pt x="2865" y="128"/>
                      </a:lnTo>
                      <a:lnTo>
                        <a:pt x="2865" y="142"/>
                      </a:lnTo>
                      <a:lnTo>
                        <a:pt x="2851" y="142"/>
                      </a:lnTo>
                      <a:lnTo>
                        <a:pt x="2836" y="157"/>
                      </a:lnTo>
                      <a:lnTo>
                        <a:pt x="2822" y="157"/>
                      </a:lnTo>
                      <a:lnTo>
                        <a:pt x="2822" y="171"/>
                      </a:lnTo>
                      <a:lnTo>
                        <a:pt x="2808" y="185"/>
                      </a:lnTo>
                      <a:lnTo>
                        <a:pt x="2808" y="199"/>
                      </a:lnTo>
                      <a:lnTo>
                        <a:pt x="2822" y="213"/>
                      </a:lnTo>
                      <a:lnTo>
                        <a:pt x="2822" y="242"/>
                      </a:lnTo>
                      <a:lnTo>
                        <a:pt x="2836" y="242"/>
                      </a:lnTo>
                      <a:lnTo>
                        <a:pt x="2836" y="256"/>
                      </a:lnTo>
                      <a:lnTo>
                        <a:pt x="2836" y="270"/>
                      </a:lnTo>
                      <a:lnTo>
                        <a:pt x="2836" y="284"/>
                      </a:lnTo>
                      <a:lnTo>
                        <a:pt x="2851" y="298"/>
                      </a:lnTo>
                      <a:lnTo>
                        <a:pt x="2851" y="313"/>
                      </a:lnTo>
                      <a:lnTo>
                        <a:pt x="2851" y="327"/>
                      </a:lnTo>
                      <a:lnTo>
                        <a:pt x="2851" y="341"/>
                      </a:lnTo>
                      <a:lnTo>
                        <a:pt x="2851" y="355"/>
                      </a:lnTo>
                      <a:lnTo>
                        <a:pt x="2851" y="383"/>
                      </a:lnTo>
                      <a:lnTo>
                        <a:pt x="2851" y="398"/>
                      </a:lnTo>
                      <a:lnTo>
                        <a:pt x="2851" y="412"/>
                      </a:lnTo>
                      <a:lnTo>
                        <a:pt x="2836" y="412"/>
                      </a:lnTo>
                      <a:lnTo>
                        <a:pt x="2808" y="469"/>
                      </a:lnTo>
                      <a:lnTo>
                        <a:pt x="2794" y="483"/>
                      </a:lnTo>
                      <a:lnTo>
                        <a:pt x="2794" y="511"/>
                      </a:lnTo>
                      <a:lnTo>
                        <a:pt x="2794" y="525"/>
                      </a:lnTo>
                      <a:lnTo>
                        <a:pt x="2794" y="540"/>
                      </a:lnTo>
                      <a:lnTo>
                        <a:pt x="2794" y="554"/>
                      </a:lnTo>
                      <a:lnTo>
                        <a:pt x="2822" y="568"/>
                      </a:lnTo>
                      <a:lnTo>
                        <a:pt x="2851" y="568"/>
                      </a:lnTo>
                      <a:lnTo>
                        <a:pt x="2865" y="568"/>
                      </a:lnTo>
                      <a:lnTo>
                        <a:pt x="2879" y="568"/>
                      </a:lnTo>
                      <a:lnTo>
                        <a:pt x="2893" y="582"/>
                      </a:lnTo>
                      <a:lnTo>
                        <a:pt x="2907" y="582"/>
                      </a:lnTo>
                      <a:lnTo>
                        <a:pt x="2922" y="582"/>
                      </a:lnTo>
                      <a:lnTo>
                        <a:pt x="2936" y="582"/>
                      </a:lnTo>
                      <a:lnTo>
                        <a:pt x="2950" y="582"/>
                      </a:lnTo>
                      <a:lnTo>
                        <a:pt x="2978" y="596"/>
                      </a:lnTo>
                      <a:lnTo>
                        <a:pt x="2978" y="610"/>
                      </a:lnTo>
                      <a:lnTo>
                        <a:pt x="2992" y="610"/>
                      </a:lnTo>
                      <a:lnTo>
                        <a:pt x="2992" y="625"/>
                      </a:lnTo>
                      <a:lnTo>
                        <a:pt x="3007" y="625"/>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60" name="Freeform 54"/>
                <p:cNvSpPr>
                  <a:spLocks/>
                </p:cNvSpPr>
                <p:nvPr/>
              </p:nvSpPr>
              <p:spPr bwMode="auto">
                <a:xfrm>
                  <a:off x="3673" y="6355"/>
                  <a:ext cx="1333" cy="1716"/>
                </a:xfrm>
                <a:custGeom>
                  <a:avLst/>
                  <a:gdLst>
                    <a:gd name="T0" fmla="*/ 454 w 1333"/>
                    <a:gd name="T1" fmla="*/ 14 h 1716"/>
                    <a:gd name="T2" fmla="*/ 638 w 1333"/>
                    <a:gd name="T3" fmla="*/ 71 h 1716"/>
                    <a:gd name="T4" fmla="*/ 752 w 1333"/>
                    <a:gd name="T5" fmla="*/ 113 h 1716"/>
                    <a:gd name="T6" fmla="*/ 780 w 1333"/>
                    <a:gd name="T7" fmla="*/ 212 h 1716"/>
                    <a:gd name="T8" fmla="*/ 780 w 1333"/>
                    <a:gd name="T9" fmla="*/ 255 h 1716"/>
                    <a:gd name="T10" fmla="*/ 780 w 1333"/>
                    <a:gd name="T11" fmla="*/ 283 h 1716"/>
                    <a:gd name="T12" fmla="*/ 780 w 1333"/>
                    <a:gd name="T13" fmla="*/ 354 h 1716"/>
                    <a:gd name="T14" fmla="*/ 908 w 1333"/>
                    <a:gd name="T15" fmla="*/ 368 h 1716"/>
                    <a:gd name="T16" fmla="*/ 993 w 1333"/>
                    <a:gd name="T17" fmla="*/ 496 h 1716"/>
                    <a:gd name="T18" fmla="*/ 965 w 1333"/>
                    <a:gd name="T19" fmla="*/ 681 h 1716"/>
                    <a:gd name="T20" fmla="*/ 1206 w 1333"/>
                    <a:gd name="T21" fmla="*/ 695 h 1716"/>
                    <a:gd name="T22" fmla="*/ 1319 w 1333"/>
                    <a:gd name="T23" fmla="*/ 723 h 1716"/>
                    <a:gd name="T24" fmla="*/ 1305 w 1333"/>
                    <a:gd name="T25" fmla="*/ 737 h 1716"/>
                    <a:gd name="T26" fmla="*/ 1305 w 1333"/>
                    <a:gd name="T27" fmla="*/ 780 h 1716"/>
                    <a:gd name="T28" fmla="*/ 1305 w 1333"/>
                    <a:gd name="T29" fmla="*/ 837 h 1716"/>
                    <a:gd name="T30" fmla="*/ 1305 w 1333"/>
                    <a:gd name="T31" fmla="*/ 879 h 1716"/>
                    <a:gd name="T32" fmla="*/ 1291 w 1333"/>
                    <a:gd name="T33" fmla="*/ 922 h 1716"/>
                    <a:gd name="T34" fmla="*/ 1291 w 1333"/>
                    <a:gd name="T35" fmla="*/ 1049 h 1716"/>
                    <a:gd name="T36" fmla="*/ 1305 w 1333"/>
                    <a:gd name="T37" fmla="*/ 1092 h 1716"/>
                    <a:gd name="T38" fmla="*/ 1305 w 1333"/>
                    <a:gd name="T39" fmla="*/ 1177 h 1716"/>
                    <a:gd name="T40" fmla="*/ 1291 w 1333"/>
                    <a:gd name="T41" fmla="*/ 1205 h 1716"/>
                    <a:gd name="T42" fmla="*/ 1305 w 1333"/>
                    <a:gd name="T43" fmla="*/ 1234 h 1716"/>
                    <a:gd name="T44" fmla="*/ 1291 w 1333"/>
                    <a:gd name="T45" fmla="*/ 1276 h 1716"/>
                    <a:gd name="T46" fmla="*/ 1291 w 1333"/>
                    <a:gd name="T47" fmla="*/ 1305 h 1716"/>
                    <a:gd name="T48" fmla="*/ 1277 w 1333"/>
                    <a:gd name="T49" fmla="*/ 1361 h 1716"/>
                    <a:gd name="T50" fmla="*/ 1177 w 1333"/>
                    <a:gd name="T51" fmla="*/ 1404 h 1716"/>
                    <a:gd name="T52" fmla="*/ 1078 w 1333"/>
                    <a:gd name="T53" fmla="*/ 1475 h 1716"/>
                    <a:gd name="T54" fmla="*/ 965 w 1333"/>
                    <a:gd name="T55" fmla="*/ 1532 h 1716"/>
                    <a:gd name="T56" fmla="*/ 809 w 1333"/>
                    <a:gd name="T57" fmla="*/ 1617 h 1716"/>
                    <a:gd name="T58" fmla="*/ 667 w 1333"/>
                    <a:gd name="T59" fmla="*/ 1688 h 1716"/>
                    <a:gd name="T60" fmla="*/ 567 w 1333"/>
                    <a:gd name="T61" fmla="*/ 1716 h 1716"/>
                    <a:gd name="T62" fmla="*/ 525 w 1333"/>
                    <a:gd name="T63" fmla="*/ 1702 h 1716"/>
                    <a:gd name="T64" fmla="*/ 454 w 1333"/>
                    <a:gd name="T65" fmla="*/ 1659 h 1716"/>
                    <a:gd name="T66" fmla="*/ 440 w 1333"/>
                    <a:gd name="T67" fmla="*/ 1588 h 1716"/>
                    <a:gd name="T68" fmla="*/ 411 w 1333"/>
                    <a:gd name="T69" fmla="*/ 1532 h 1716"/>
                    <a:gd name="T70" fmla="*/ 383 w 1333"/>
                    <a:gd name="T71" fmla="*/ 1461 h 1716"/>
                    <a:gd name="T72" fmla="*/ 355 w 1333"/>
                    <a:gd name="T73" fmla="*/ 1404 h 1716"/>
                    <a:gd name="T74" fmla="*/ 298 w 1333"/>
                    <a:gd name="T75" fmla="*/ 1347 h 1716"/>
                    <a:gd name="T76" fmla="*/ 241 w 1333"/>
                    <a:gd name="T77" fmla="*/ 1333 h 1716"/>
                    <a:gd name="T78" fmla="*/ 43 w 1333"/>
                    <a:gd name="T79" fmla="*/ 1276 h 1716"/>
                    <a:gd name="T80" fmla="*/ 43 w 1333"/>
                    <a:gd name="T81" fmla="*/ 1163 h 1716"/>
                    <a:gd name="T82" fmla="*/ 85 w 1333"/>
                    <a:gd name="T83" fmla="*/ 936 h 1716"/>
                    <a:gd name="T84" fmla="*/ 128 w 1333"/>
                    <a:gd name="T85" fmla="*/ 766 h 1716"/>
                    <a:gd name="T86" fmla="*/ 142 w 1333"/>
                    <a:gd name="T87" fmla="*/ 666 h 1716"/>
                    <a:gd name="T88" fmla="*/ 128 w 1333"/>
                    <a:gd name="T89" fmla="*/ 652 h 1716"/>
                    <a:gd name="T90" fmla="*/ 99 w 1333"/>
                    <a:gd name="T91" fmla="*/ 624 h 1716"/>
                    <a:gd name="T92" fmla="*/ 99 w 1333"/>
                    <a:gd name="T93" fmla="*/ 581 h 1716"/>
                    <a:gd name="T94" fmla="*/ 114 w 1333"/>
                    <a:gd name="T95" fmla="*/ 510 h 1716"/>
                    <a:gd name="T96" fmla="*/ 128 w 1333"/>
                    <a:gd name="T97" fmla="*/ 468 h 1716"/>
                    <a:gd name="T98" fmla="*/ 142 w 1333"/>
                    <a:gd name="T99" fmla="*/ 439 h 1716"/>
                    <a:gd name="T100" fmla="*/ 142 w 1333"/>
                    <a:gd name="T101" fmla="*/ 411 h 1716"/>
                    <a:gd name="T102" fmla="*/ 156 w 1333"/>
                    <a:gd name="T103" fmla="*/ 340 h 1716"/>
                    <a:gd name="T104" fmla="*/ 170 w 1333"/>
                    <a:gd name="T105" fmla="*/ 312 h 1716"/>
                    <a:gd name="T106" fmla="*/ 170 w 1333"/>
                    <a:gd name="T107" fmla="*/ 255 h 1716"/>
                    <a:gd name="T108" fmla="*/ 199 w 1333"/>
                    <a:gd name="T109" fmla="*/ 127 h 1716"/>
                    <a:gd name="T110" fmla="*/ 213 w 1333"/>
                    <a:gd name="T111" fmla="*/ 99 h 1716"/>
                    <a:gd name="T112" fmla="*/ 298 w 1333"/>
                    <a:gd name="T113" fmla="*/ 71 h 1716"/>
                    <a:gd name="T114" fmla="*/ 341 w 1333"/>
                    <a:gd name="T115" fmla="*/ 71 h 171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1333"/>
                    <a:gd name="T175" fmla="*/ 0 h 1716"/>
                    <a:gd name="T176" fmla="*/ 1333 w 1333"/>
                    <a:gd name="T177" fmla="*/ 1716 h 171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1333" h="1716">
                      <a:moveTo>
                        <a:pt x="411" y="14"/>
                      </a:moveTo>
                      <a:lnTo>
                        <a:pt x="411" y="14"/>
                      </a:lnTo>
                      <a:lnTo>
                        <a:pt x="426" y="14"/>
                      </a:lnTo>
                      <a:lnTo>
                        <a:pt x="440" y="14"/>
                      </a:lnTo>
                      <a:lnTo>
                        <a:pt x="454" y="14"/>
                      </a:lnTo>
                      <a:lnTo>
                        <a:pt x="468" y="14"/>
                      </a:lnTo>
                      <a:lnTo>
                        <a:pt x="482" y="14"/>
                      </a:lnTo>
                      <a:lnTo>
                        <a:pt x="525" y="28"/>
                      </a:lnTo>
                      <a:lnTo>
                        <a:pt x="553" y="42"/>
                      </a:lnTo>
                      <a:lnTo>
                        <a:pt x="582" y="56"/>
                      </a:lnTo>
                      <a:lnTo>
                        <a:pt x="596" y="56"/>
                      </a:lnTo>
                      <a:lnTo>
                        <a:pt x="610" y="71"/>
                      </a:lnTo>
                      <a:lnTo>
                        <a:pt x="638" y="71"/>
                      </a:lnTo>
                      <a:lnTo>
                        <a:pt x="667" y="85"/>
                      </a:lnTo>
                      <a:lnTo>
                        <a:pt x="695" y="99"/>
                      </a:lnTo>
                      <a:lnTo>
                        <a:pt x="723" y="113"/>
                      </a:lnTo>
                      <a:lnTo>
                        <a:pt x="738" y="113"/>
                      </a:lnTo>
                      <a:lnTo>
                        <a:pt x="752" y="113"/>
                      </a:lnTo>
                      <a:lnTo>
                        <a:pt x="766" y="113"/>
                      </a:lnTo>
                      <a:lnTo>
                        <a:pt x="794" y="113"/>
                      </a:lnTo>
                      <a:lnTo>
                        <a:pt x="794" y="142"/>
                      </a:lnTo>
                      <a:lnTo>
                        <a:pt x="794" y="156"/>
                      </a:lnTo>
                      <a:lnTo>
                        <a:pt x="780" y="170"/>
                      </a:lnTo>
                      <a:lnTo>
                        <a:pt x="780" y="198"/>
                      </a:lnTo>
                      <a:lnTo>
                        <a:pt x="780" y="212"/>
                      </a:lnTo>
                      <a:lnTo>
                        <a:pt x="780" y="227"/>
                      </a:lnTo>
                      <a:lnTo>
                        <a:pt x="780" y="241"/>
                      </a:lnTo>
                      <a:lnTo>
                        <a:pt x="780" y="255"/>
                      </a:lnTo>
                      <a:lnTo>
                        <a:pt x="780" y="269"/>
                      </a:lnTo>
                      <a:lnTo>
                        <a:pt x="780" y="283"/>
                      </a:lnTo>
                      <a:lnTo>
                        <a:pt x="766" y="298"/>
                      </a:lnTo>
                      <a:lnTo>
                        <a:pt x="780" y="312"/>
                      </a:lnTo>
                      <a:lnTo>
                        <a:pt x="780" y="326"/>
                      </a:lnTo>
                      <a:lnTo>
                        <a:pt x="780" y="340"/>
                      </a:lnTo>
                      <a:lnTo>
                        <a:pt x="780" y="354"/>
                      </a:lnTo>
                      <a:lnTo>
                        <a:pt x="809" y="354"/>
                      </a:lnTo>
                      <a:lnTo>
                        <a:pt x="823" y="354"/>
                      </a:lnTo>
                      <a:lnTo>
                        <a:pt x="837" y="354"/>
                      </a:lnTo>
                      <a:lnTo>
                        <a:pt x="851" y="368"/>
                      </a:lnTo>
                      <a:lnTo>
                        <a:pt x="879" y="368"/>
                      </a:lnTo>
                      <a:lnTo>
                        <a:pt x="908" y="368"/>
                      </a:lnTo>
                      <a:lnTo>
                        <a:pt x="922" y="368"/>
                      </a:lnTo>
                      <a:lnTo>
                        <a:pt x="950" y="368"/>
                      </a:lnTo>
                      <a:lnTo>
                        <a:pt x="993" y="383"/>
                      </a:lnTo>
                      <a:lnTo>
                        <a:pt x="1007" y="383"/>
                      </a:lnTo>
                      <a:lnTo>
                        <a:pt x="1050" y="383"/>
                      </a:lnTo>
                      <a:lnTo>
                        <a:pt x="1035" y="411"/>
                      </a:lnTo>
                      <a:lnTo>
                        <a:pt x="1021" y="439"/>
                      </a:lnTo>
                      <a:lnTo>
                        <a:pt x="1007" y="468"/>
                      </a:lnTo>
                      <a:lnTo>
                        <a:pt x="993" y="496"/>
                      </a:lnTo>
                      <a:lnTo>
                        <a:pt x="993" y="510"/>
                      </a:lnTo>
                      <a:lnTo>
                        <a:pt x="979" y="510"/>
                      </a:lnTo>
                      <a:lnTo>
                        <a:pt x="993" y="510"/>
                      </a:lnTo>
                      <a:lnTo>
                        <a:pt x="993" y="524"/>
                      </a:lnTo>
                      <a:lnTo>
                        <a:pt x="979" y="539"/>
                      </a:lnTo>
                      <a:lnTo>
                        <a:pt x="979" y="581"/>
                      </a:lnTo>
                      <a:lnTo>
                        <a:pt x="979" y="624"/>
                      </a:lnTo>
                      <a:lnTo>
                        <a:pt x="979" y="652"/>
                      </a:lnTo>
                      <a:lnTo>
                        <a:pt x="965" y="681"/>
                      </a:lnTo>
                      <a:lnTo>
                        <a:pt x="965" y="695"/>
                      </a:lnTo>
                      <a:lnTo>
                        <a:pt x="1007" y="695"/>
                      </a:lnTo>
                      <a:lnTo>
                        <a:pt x="1050" y="695"/>
                      </a:lnTo>
                      <a:lnTo>
                        <a:pt x="1078" y="695"/>
                      </a:lnTo>
                      <a:lnTo>
                        <a:pt x="1106" y="695"/>
                      </a:lnTo>
                      <a:lnTo>
                        <a:pt x="1135" y="695"/>
                      </a:lnTo>
                      <a:lnTo>
                        <a:pt x="1149" y="695"/>
                      </a:lnTo>
                      <a:lnTo>
                        <a:pt x="1163" y="695"/>
                      </a:lnTo>
                      <a:lnTo>
                        <a:pt x="1206" y="695"/>
                      </a:lnTo>
                      <a:lnTo>
                        <a:pt x="1220" y="695"/>
                      </a:lnTo>
                      <a:lnTo>
                        <a:pt x="1248" y="695"/>
                      </a:lnTo>
                      <a:lnTo>
                        <a:pt x="1277" y="695"/>
                      </a:lnTo>
                      <a:lnTo>
                        <a:pt x="1319" y="695"/>
                      </a:lnTo>
                      <a:lnTo>
                        <a:pt x="1333" y="695"/>
                      </a:lnTo>
                      <a:lnTo>
                        <a:pt x="1333" y="723"/>
                      </a:lnTo>
                      <a:lnTo>
                        <a:pt x="1319" y="723"/>
                      </a:lnTo>
                      <a:lnTo>
                        <a:pt x="1305" y="723"/>
                      </a:lnTo>
                      <a:lnTo>
                        <a:pt x="1305" y="737"/>
                      </a:lnTo>
                      <a:lnTo>
                        <a:pt x="1305" y="751"/>
                      </a:lnTo>
                      <a:lnTo>
                        <a:pt x="1305" y="766"/>
                      </a:lnTo>
                      <a:lnTo>
                        <a:pt x="1305" y="780"/>
                      </a:lnTo>
                      <a:lnTo>
                        <a:pt x="1305" y="794"/>
                      </a:lnTo>
                      <a:lnTo>
                        <a:pt x="1305" y="808"/>
                      </a:lnTo>
                      <a:lnTo>
                        <a:pt x="1305" y="822"/>
                      </a:lnTo>
                      <a:lnTo>
                        <a:pt x="1305" y="837"/>
                      </a:lnTo>
                      <a:lnTo>
                        <a:pt x="1305" y="851"/>
                      </a:lnTo>
                      <a:lnTo>
                        <a:pt x="1305" y="865"/>
                      </a:lnTo>
                      <a:lnTo>
                        <a:pt x="1305" y="879"/>
                      </a:lnTo>
                      <a:lnTo>
                        <a:pt x="1305" y="893"/>
                      </a:lnTo>
                      <a:lnTo>
                        <a:pt x="1305" y="907"/>
                      </a:lnTo>
                      <a:lnTo>
                        <a:pt x="1305" y="922"/>
                      </a:lnTo>
                      <a:lnTo>
                        <a:pt x="1291" y="922"/>
                      </a:lnTo>
                      <a:lnTo>
                        <a:pt x="1291" y="950"/>
                      </a:lnTo>
                      <a:lnTo>
                        <a:pt x="1291" y="964"/>
                      </a:lnTo>
                      <a:lnTo>
                        <a:pt x="1291" y="978"/>
                      </a:lnTo>
                      <a:lnTo>
                        <a:pt x="1291" y="993"/>
                      </a:lnTo>
                      <a:lnTo>
                        <a:pt x="1291" y="1007"/>
                      </a:lnTo>
                      <a:lnTo>
                        <a:pt x="1291" y="1021"/>
                      </a:lnTo>
                      <a:lnTo>
                        <a:pt x="1291" y="1035"/>
                      </a:lnTo>
                      <a:lnTo>
                        <a:pt x="1291" y="1049"/>
                      </a:lnTo>
                      <a:lnTo>
                        <a:pt x="1305" y="1049"/>
                      </a:lnTo>
                      <a:lnTo>
                        <a:pt x="1305" y="1064"/>
                      </a:lnTo>
                      <a:lnTo>
                        <a:pt x="1305" y="1078"/>
                      </a:lnTo>
                      <a:lnTo>
                        <a:pt x="1305" y="1092"/>
                      </a:lnTo>
                      <a:lnTo>
                        <a:pt x="1291" y="1092"/>
                      </a:lnTo>
                      <a:lnTo>
                        <a:pt x="1291" y="1106"/>
                      </a:lnTo>
                      <a:lnTo>
                        <a:pt x="1291" y="1120"/>
                      </a:lnTo>
                      <a:lnTo>
                        <a:pt x="1305" y="1120"/>
                      </a:lnTo>
                      <a:lnTo>
                        <a:pt x="1305" y="1149"/>
                      </a:lnTo>
                      <a:lnTo>
                        <a:pt x="1305" y="1163"/>
                      </a:lnTo>
                      <a:lnTo>
                        <a:pt x="1305" y="1177"/>
                      </a:lnTo>
                      <a:lnTo>
                        <a:pt x="1291" y="1177"/>
                      </a:lnTo>
                      <a:lnTo>
                        <a:pt x="1291" y="1191"/>
                      </a:lnTo>
                      <a:lnTo>
                        <a:pt x="1291" y="1205"/>
                      </a:lnTo>
                      <a:lnTo>
                        <a:pt x="1291" y="1220"/>
                      </a:lnTo>
                      <a:lnTo>
                        <a:pt x="1291" y="1234"/>
                      </a:lnTo>
                      <a:lnTo>
                        <a:pt x="1305" y="1234"/>
                      </a:lnTo>
                      <a:lnTo>
                        <a:pt x="1291" y="1234"/>
                      </a:lnTo>
                      <a:lnTo>
                        <a:pt x="1305" y="1234"/>
                      </a:lnTo>
                      <a:lnTo>
                        <a:pt x="1291" y="1248"/>
                      </a:lnTo>
                      <a:lnTo>
                        <a:pt x="1291" y="1262"/>
                      </a:lnTo>
                      <a:lnTo>
                        <a:pt x="1291" y="1276"/>
                      </a:lnTo>
                      <a:lnTo>
                        <a:pt x="1291" y="1290"/>
                      </a:lnTo>
                      <a:lnTo>
                        <a:pt x="1291" y="1305"/>
                      </a:lnTo>
                      <a:lnTo>
                        <a:pt x="1291" y="1319"/>
                      </a:lnTo>
                      <a:lnTo>
                        <a:pt x="1305" y="1333"/>
                      </a:lnTo>
                      <a:lnTo>
                        <a:pt x="1291" y="1347"/>
                      </a:lnTo>
                      <a:lnTo>
                        <a:pt x="1277" y="1347"/>
                      </a:lnTo>
                      <a:lnTo>
                        <a:pt x="1277" y="1361"/>
                      </a:lnTo>
                      <a:lnTo>
                        <a:pt x="1262" y="1361"/>
                      </a:lnTo>
                      <a:lnTo>
                        <a:pt x="1248" y="1361"/>
                      </a:lnTo>
                      <a:lnTo>
                        <a:pt x="1234" y="1376"/>
                      </a:lnTo>
                      <a:lnTo>
                        <a:pt x="1220" y="1376"/>
                      </a:lnTo>
                      <a:lnTo>
                        <a:pt x="1206" y="1390"/>
                      </a:lnTo>
                      <a:lnTo>
                        <a:pt x="1191" y="1390"/>
                      </a:lnTo>
                      <a:lnTo>
                        <a:pt x="1177" y="1404"/>
                      </a:lnTo>
                      <a:lnTo>
                        <a:pt x="1149" y="1404"/>
                      </a:lnTo>
                      <a:lnTo>
                        <a:pt x="1149" y="1418"/>
                      </a:lnTo>
                      <a:lnTo>
                        <a:pt x="1135" y="1418"/>
                      </a:lnTo>
                      <a:lnTo>
                        <a:pt x="1121" y="1418"/>
                      </a:lnTo>
                      <a:lnTo>
                        <a:pt x="1121" y="1432"/>
                      </a:lnTo>
                      <a:lnTo>
                        <a:pt x="1106" y="1432"/>
                      </a:lnTo>
                      <a:lnTo>
                        <a:pt x="1078" y="1461"/>
                      </a:lnTo>
                      <a:lnTo>
                        <a:pt x="1078" y="1475"/>
                      </a:lnTo>
                      <a:lnTo>
                        <a:pt x="1064" y="1475"/>
                      </a:lnTo>
                      <a:lnTo>
                        <a:pt x="1050" y="1489"/>
                      </a:lnTo>
                      <a:lnTo>
                        <a:pt x="1021" y="1503"/>
                      </a:lnTo>
                      <a:lnTo>
                        <a:pt x="1007" y="1503"/>
                      </a:lnTo>
                      <a:lnTo>
                        <a:pt x="993" y="1517"/>
                      </a:lnTo>
                      <a:lnTo>
                        <a:pt x="979" y="1517"/>
                      </a:lnTo>
                      <a:lnTo>
                        <a:pt x="965" y="1532"/>
                      </a:lnTo>
                      <a:lnTo>
                        <a:pt x="950" y="1532"/>
                      </a:lnTo>
                      <a:lnTo>
                        <a:pt x="936" y="1546"/>
                      </a:lnTo>
                      <a:lnTo>
                        <a:pt x="922" y="1560"/>
                      </a:lnTo>
                      <a:lnTo>
                        <a:pt x="908" y="1560"/>
                      </a:lnTo>
                      <a:lnTo>
                        <a:pt x="894" y="1574"/>
                      </a:lnTo>
                      <a:lnTo>
                        <a:pt x="865" y="1574"/>
                      </a:lnTo>
                      <a:lnTo>
                        <a:pt x="851" y="1588"/>
                      </a:lnTo>
                      <a:lnTo>
                        <a:pt x="823" y="1603"/>
                      </a:lnTo>
                      <a:lnTo>
                        <a:pt x="809" y="1617"/>
                      </a:lnTo>
                      <a:lnTo>
                        <a:pt x="780" y="1631"/>
                      </a:lnTo>
                      <a:lnTo>
                        <a:pt x="766" y="1631"/>
                      </a:lnTo>
                      <a:lnTo>
                        <a:pt x="752" y="1645"/>
                      </a:lnTo>
                      <a:lnTo>
                        <a:pt x="738" y="1659"/>
                      </a:lnTo>
                      <a:lnTo>
                        <a:pt x="723" y="1659"/>
                      </a:lnTo>
                      <a:lnTo>
                        <a:pt x="709" y="1673"/>
                      </a:lnTo>
                      <a:lnTo>
                        <a:pt x="681" y="1688"/>
                      </a:lnTo>
                      <a:lnTo>
                        <a:pt x="667" y="1688"/>
                      </a:lnTo>
                      <a:lnTo>
                        <a:pt x="653" y="1688"/>
                      </a:lnTo>
                      <a:lnTo>
                        <a:pt x="638" y="1702"/>
                      </a:lnTo>
                      <a:lnTo>
                        <a:pt x="624" y="1702"/>
                      </a:lnTo>
                      <a:lnTo>
                        <a:pt x="610" y="1702"/>
                      </a:lnTo>
                      <a:lnTo>
                        <a:pt x="596" y="1702"/>
                      </a:lnTo>
                      <a:lnTo>
                        <a:pt x="582" y="1702"/>
                      </a:lnTo>
                      <a:lnTo>
                        <a:pt x="567" y="1716"/>
                      </a:lnTo>
                      <a:lnTo>
                        <a:pt x="553" y="1716"/>
                      </a:lnTo>
                      <a:lnTo>
                        <a:pt x="553" y="1702"/>
                      </a:lnTo>
                      <a:lnTo>
                        <a:pt x="539" y="1702"/>
                      </a:lnTo>
                      <a:lnTo>
                        <a:pt x="525" y="1702"/>
                      </a:lnTo>
                      <a:lnTo>
                        <a:pt x="525" y="1688"/>
                      </a:lnTo>
                      <a:lnTo>
                        <a:pt x="511" y="1688"/>
                      </a:lnTo>
                      <a:lnTo>
                        <a:pt x="497" y="1688"/>
                      </a:lnTo>
                      <a:lnTo>
                        <a:pt x="482" y="1673"/>
                      </a:lnTo>
                      <a:lnTo>
                        <a:pt x="468" y="1659"/>
                      </a:lnTo>
                      <a:lnTo>
                        <a:pt x="454" y="1659"/>
                      </a:lnTo>
                      <a:lnTo>
                        <a:pt x="454" y="1645"/>
                      </a:lnTo>
                      <a:lnTo>
                        <a:pt x="440" y="1631"/>
                      </a:lnTo>
                      <a:lnTo>
                        <a:pt x="440" y="1617"/>
                      </a:lnTo>
                      <a:lnTo>
                        <a:pt x="440" y="1603"/>
                      </a:lnTo>
                      <a:lnTo>
                        <a:pt x="440" y="1588"/>
                      </a:lnTo>
                      <a:lnTo>
                        <a:pt x="426" y="1588"/>
                      </a:lnTo>
                      <a:lnTo>
                        <a:pt x="426" y="1574"/>
                      </a:lnTo>
                      <a:lnTo>
                        <a:pt x="426" y="1560"/>
                      </a:lnTo>
                      <a:lnTo>
                        <a:pt x="426" y="1546"/>
                      </a:lnTo>
                      <a:lnTo>
                        <a:pt x="411" y="1532"/>
                      </a:lnTo>
                      <a:lnTo>
                        <a:pt x="411" y="1517"/>
                      </a:lnTo>
                      <a:lnTo>
                        <a:pt x="411" y="1503"/>
                      </a:lnTo>
                      <a:lnTo>
                        <a:pt x="397" y="1489"/>
                      </a:lnTo>
                      <a:lnTo>
                        <a:pt x="397" y="1475"/>
                      </a:lnTo>
                      <a:lnTo>
                        <a:pt x="383" y="1461"/>
                      </a:lnTo>
                      <a:lnTo>
                        <a:pt x="383" y="1446"/>
                      </a:lnTo>
                      <a:lnTo>
                        <a:pt x="369" y="1446"/>
                      </a:lnTo>
                      <a:lnTo>
                        <a:pt x="369" y="1432"/>
                      </a:lnTo>
                      <a:lnTo>
                        <a:pt x="369" y="1418"/>
                      </a:lnTo>
                      <a:lnTo>
                        <a:pt x="355" y="1418"/>
                      </a:lnTo>
                      <a:lnTo>
                        <a:pt x="355" y="1404"/>
                      </a:lnTo>
                      <a:lnTo>
                        <a:pt x="341" y="1390"/>
                      </a:lnTo>
                      <a:lnTo>
                        <a:pt x="341" y="1376"/>
                      </a:lnTo>
                      <a:lnTo>
                        <a:pt x="326" y="1376"/>
                      </a:lnTo>
                      <a:lnTo>
                        <a:pt x="326" y="1361"/>
                      </a:lnTo>
                      <a:lnTo>
                        <a:pt x="312" y="1361"/>
                      </a:lnTo>
                      <a:lnTo>
                        <a:pt x="298" y="1347"/>
                      </a:lnTo>
                      <a:lnTo>
                        <a:pt x="284" y="1347"/>
                      </a:lnTo>
                      <a:lnTo>
                        <a:pt x="284" y="1333"/>
                      </a:lnTo>
                      <a:lnTo>
                        <a:pt x="270" y="1333"/>
                      </a:lnTo>
                      <a:lnTo>
                        <a:pt x="255" y="1333"/>
                      </a:lnTo>
                      <a:lnTo>
                        <a:pt x="241" y="1333"/>
                      </a:lnTo>
                      <a:lnTo>
                        <a:pt x="241" y="1319"/>
                      </a:lnTo>
                      <a:lnTo>
                        <a:pt x="227" y="1319"/>
                      </a:lnTo>
                      <a:lnTo>
                        <a:pt x="199" y="1319"/>
                      </a:lnTo>
                      <a:lnTo>
                        <a:pt x="128" y="1305"/>
                      </a:lnTo>
                      <a:lnTo>
                        <a:pt x="114" y="1305"/>
                      </a:lnTo>
                      <a:lnTo>
                        <a:pt x="99" y="1290"/>
                      </a:lnTo>
                      <a:lnTo>
                        <a:pt x="71" y="1290"/>
                      </a:lnTo>
                      <a:lnTo>
                        <a:pt x="43" y="1276"/>
                      </a:lnTo>
                      <a:lnTo>
                        <a:pt x="29" y="1276"/>
                      </a:lnTo>
                      <a:lnTo>
                        <a:pt x="14" y="1276"/>
                      </a:lnTo>
                      <a:lnTo>
                        <a:pt x="0" y="1276"/>
                      </a:lnTo>
                      <a:lnTo>
                        <a:pt x="14" y="1248"/>
                      </a:lnTo>
                      <a:lnTo>
                        <a:pt x="14" y="1234"/>
                      </a:lnTo>
                      <a:lnTo>
                        <a:pt x="29" y="1205"/>
                      </a:lnTo>
                      <a:lnTo>
                        <a:pt x="29" y="1191"/>
                      </a:lnTo>
                      <a:lnTo>
                        <a:pt x="43" y="1163"/>
                      </a:lnTo>
                      <a:lnTo>
                        <a:pt x="57" y="1106"/>
                      </a:lnTo>
                      <a:lnTo>
                        <a:pt x="57" y="1092"/>
                      </a:lnTo>
                      <a:lnTo>
                        <a:pt x="57" y="1078"/>
                      </a:lnTo>
                      <a:lnTo>
                        <a:pt x="57" y="1064"/>
                      </a:lnTo>
                      <a:lnTo>
                        <a:pt x="71" y="1035"/>
                      </a:lnTo>
                      <a:lnTo>
                        <a:pt x="85" y="950"/>
                      </a:lnTo>
                      <a:lnTo>
                        <a:pt x="85" y="936"/>
                      </a:lnTo>
                      <a:lnTo>
                        <a:pt x="99" y="893"/>
                      </a:lnTo>
                      <a:lnTo>
                        <a:pt x="99" y="879"/>
                      </a:lnTo>
                      <a:lnTo>
                        <a:pt x="114" y="851"/>
                      </a:lnTo>
                      <a:lnTo>
                        <a:pt x="114" y="822"/>
                      </a:lnTo>
                      <a:lnTo>
                        <a:pt x="114" y="808"/>
                      </a:lnTo>
                      <a:lnTo>
                        <a:pt x="128" y="766"/>
                      </a:lnTo>
                      <a:lnTo>
                        <a:pt x="128" y="751"/>
                      </a:lnTo>
                      <a:lnTo>
                        <a:pt x="142" y="709"/>
                      </a:lnTo>
                      <a:lnTo>
                        <a:pt x="142" y="695"/>
                      </a:lnTo>
                      <a:lnTo>
                        <a:pt x="142" y="681"/>
                      </a:lnTo>
                      <a:lnTo>
                        <a:pt x="142" y="666"/>
                      </a:lnTo>
                      <a:lnTo>
                        <a:pt x="156" y="666"/>
                      </a:lnTo>
                      <a:lnTo>
                        <a:pt x="156" y="652"/>
                      </a:lnTo>
                      <a:lnTo>
                        <a:pt x="142" y="652"/>
                      </a:lnTo>
                      <a:lnTo>
                        <a:pt x="128" y="652"/>
                      </a:lnTo>
                      <a:lnTo>
                        <a:pt x="128" y="638"/>
                      </a:lnTo>
                      <a:lnTo>
                        <a:pt x="114" y="638"/>
                      </a:lnTo>
                      <a:lnTo>
                        <a:pt x="99" y="638"/>
                      </a:lnTo>
                      <a:lnTo>
                        <a:pt x="99" y="624"/>
                      </a:lnTo>
                      <a:lnTo>
                        <a:pt x="85" y="624"/>
                      </a:lnTo>
                      <a:lnTo>
                        <a:pt x="99" y="610"/>
                      </a:lnTo>
                      <a:lnTo>
                        <a:pt x="99" y="595"/>
                      </a:lnTo>
                      <a:lnTo>
                        <a:pt x="99" y="581"/>
                      </a:lnTo>
                      <a:lnTo>
                        <a:pt x="99" y="567"/>
                      </a:lnTo>
                      <a:lnTo>
                        <a:pt x="99" y="553"/>
                      </a:lnTo>
                      <a:lnTo>
                        <a:pt x="114" y="539"/>
                      </a:lnTo>
                      <a:lnTo>
                        <a:pt x="114" y="524"/>
                      </a:lnTo>
                      <a:lnTo>
                        <a:pt x="114" y="510"/>
                      </a:lnTo>
                      <a:lnTo>
                        <a:pt x="114" y="496"/>
                      </a:lnTo>
                      <a:lnTo>
                        <a:pt x="128" y="482"/>
                      </a:lnTo>
                      <a:lnTo>
                        <a:pt x="128" y="468"/>
                      </a:lnTo>
                      <a:lnTo>
                        <a:pt x="128" y="454"/>
                      </a:lnTo>
                      <a:lnTo>
                        <a:pt x="128" y="439"/>
                      </a:lnTo>
                      <a:lnTo>
                        <a:pt x="142" y="439"/>
                      </a:lnTo>
                      <a:lnTo>
                        <a:pt x="142" y="425"/>
                      </a:lnTo>
                      <a:lnTo>
                        <a:pt x="142" y="411"/>
                      </a:lnTo>
                      <a:lnTo>
                        <a:pt x="142" y="397"/>
                      </a:lnTo>
                      <a:lnTo>
                        <a:pt x="142" y="383"/>
                      </a:lnTo>
                      <a:lnTo>
                        <a:pt x="156" y="368"/>
                      </a:lnTo>
                      <a:lnTo>
                        <a:pt x="156" y="354"/>
                      </a:lnTo>
                      <a:lnTo>
                        <a:pt x="156" y="340"/>
                      </a:lnTo>
                      <a:lnTo>
                        <a:pt x="156" y="326"/>
                      </a:lnTo>
                      <a:lnTo>
                        <a:pt x="156" y="312"/>
                      </a:lnTo>
                      <a:lnTo>
                        <a:pt x="170" y="312"/>
                      </a:lnTo>
                      <a:lnTo>
                        <a:pt x="170" y="298"/>
                      </a:lnTo>
                      <a:lnTo>
                        <a:pt x="170" y="283"/>
                      </a:lnTo>
                      <a:lnTo>
                        <a:pt x="170" y="269"/>
                      </a:lnTo>
                      <a:lnTo>
                        <a:pt x="170" y="255"/>
                      </a:lnTo>
                      <a:lnTo>
                        <a:pt x="185" y="241"/>
                      </a:lnTo>
                      <a:lnTo>
                        <a:pt x="185" y="227"/>
                      </a:lnTo>
                      <a:lnTo>
                        <a:pt x="185" y="198"/>
                      </a:lnTo>
                      <a:lnTo>
                        <a:pt x="199" y="170"/>
                      </a:lnTo>
                      <a:lnTo>
                        <a:pt x="199" y="156"/>
                      </a:lnTo>
                      <a:lnTo>
                        <a:pt x="199" y="142"/>
                      </a:lnTo>
                      <a:lnTo>
                        <a:pt x="199" y="127"/>
                      </a:lnTo>
                      <a:lnTo>
                        <a:pt x="199" y="113"/>
                      </a:lnTo>
                      <a:lnTo>
                        <a:pt x="213" y="113"/>
                      </a:lnTo>
                      <a:lnTo>
                        <a:pt x="213" y="99"/>
                      </a:lnTo>
                      <a:lnTo>
                        <a:pt x="213" y="85"/>
                      </a:lnTo>
                      <a:lnTo>
                        <a:pt x="213" y="71"/>
                      </a:lnTo>
                      <a:lnTo>
                        <a:pt x="227" y="71"/>
                      </a:lnTo>
                      <a:lnTo>
                        <a:pt x="270" y="71"/>
                      </a:lnTo>
                      <a:lnTo>
                        <a:pt x="298" y="71"/>
                      </a:lnTo>
                      <a:lnTo>
                        <a:pt x="312" y="71"/>
                      </a:lnTo>
                      <a:lnTo>
                        <a:pt x="312" y="56"/>
                      </a:lnTo>
                      <a:lnTo>
                        <a:pt x="326" y="71"/>
                      </a:lnTo>
                      <a:lnTo>
                        <a:pt x="341" y="71"/>
                      </a:lnTo>
                      <a:lnTo>
                        <a:pt x="341" y="56"/>
                      </a:lnTo>
                      <a:lnTo>
                        <a:pt x="383" y="28"/>
                      </a:lnTo>
                      <a:lnTo>
                        <a:pt x="411" y="0"/>
                      </a:lnTo>
                      <a:lnTo>
                        <a:pt x="411" y="14"/>
                      </a:lnTo>
                      <a:close/>
                    </a:path>
                  </a:pathLst>
                </a:custGeom>
                <a:noFill/>
                <a:ln w="9525">
                  <a:solidFill>
                    <a:srgbClr val="333333"/>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ja-JP" altLang="en-US"/>
                </a:p>
              </p:txBody>
            </p:sp>
            <p:sp>
              <p:nvSpPr>
                <p:cNvPr id="161" name="Freeform 53"/>
                <p:cNvSpPr>
                  <a:spLocks/>
                </p:cNvSpPr>
                <p:nvPr/>
              </p:nvSpPr>
              <p:spPr bwMode="auto">
                <a:xfrm>
                  <a:off x="99" y="5248"/>
                  <a:ext cx="3787" cy="2383"/>
                </a:xfrm>
                <a:custGeom>
                  <a:avLst/>
                  <a:gdLst>
                    <a:gd name="T0" fmla="*/ 2170 w 3787"/>
                    <a:gd name="T1" fmla="*/ 1022 h 2383"/>
                    <a:gd name="T2" fmla="*/ 2326 w 3787"/>
                    <a:gd name="T3" fmla="*/ 1092 h 2383"/>
                    <a:gd name="T4" fmla="*/ 2411 w 3787"/>
                    <a:gd name="T5" fmla="*/ 1107 h 2383"/>
                    <a:gd name="T6" fmla="*/ 2525 w 3787"/>
                    <a:gd name="T7" fmla="*/ 1092 h 2383"/>
                    <a:gd name="T8" fmla="*/ 2709 w 3787"/>
                    <a:gd name="T9" fmla="*/ 1064 h 2383"/>
                    <a:gd name="T10" fmla="*/ 2922 w 3787"/>
                    <a:gd name="T11" fmla="*/ 1007 h 2383"/>
                    <a:gd name="T12" fmla="*/ 3021 w 3787"/>
                    <a:gd name="T13" fmla="*/ 951 h 2383"/>
                    <a:gd name="T14" fmla="*/ 3120 w 3787"/>
                    <a:gd name="T15" fmla="*/ 936 h 2383"/>
                    <a:gd name="T16" fmla="*/ 3191 w 3787"/>
                    <a:gd name="T17" fmla="*/ 993 h 2383"/>
                    <a:gd name="T18" fmla="*/ 3390 w 3787"/>
                    <a:gd name="T19" fmla="*/ 1163 h 2383"/>
                    <a:gd name="T20" fmla="*/ 3574 w 3787"/>
                    <a:gd name="T21" fmla="*/ 1206 h 2383"/>
                    <a:gd name="T22" fmla="*/ 3688 w 3787"/>
                    <a:gd name="T23" fmla="*/ 1178 h 2383"/>
                    <a:gd name="T24" fmla="*/ 3759 w 3787"/>
                    <a:gd name="T25" fmla="*/ 1178 h 2383"/>
                    <a:gd name="T26" fmla="*/ 3787 w 3787"/>
                    <a:gd name="T27" fmla="*/ 1206 h 2383"/>
                    <a:gd name="T28" fmla="*/ 3773 w 3787"/>
                    <a:gd name="T29" fmla="*/ 1234 h 2383"/>
                    <a:gd name="T30" fmla="*/ 3773 w 3787"/>
                    <a:gd name="T31" fmla="*/ 1277 h 2383"/>
                    <a:gd name="T32" fmla="*/ 3744 w 3787"/>
                    <a:gd name="T33" fmla="*/ 1390 h 2383"/>
                    <a:gd name="T34" fmla="*/ 3730 w 3787"/>
                    <a:gd name="T35" fmla="*/ 1419 h 2383"/>
                    <a:gd name="T36" fmla="*/ 3730 w 3787"/>
                    <a:gd name="T37" fmla="*/ 1447 h 2383"/>
                    <a:gd name="T38" fmla="*/ 3716 w 3787"/>
                    <a:gd name="T39" fmla="*/ 1504 h 2383"/>
                    <a:gd name="T40" fmla="*/ 3716 w 3787"/>
                    <a:gd name="T41" fmla="*/ 1518 h 2383"/>
                    <a:gd name="T42" fmla="*/ 3716 w 3787"/>
                    <a:gd name="T43" fmla="*/ 1546 h 2383"/>
                    <a:gd name="T44" fmla="*/ 3702 w 3787"/>
                    <a:gd name="T45" fmla="*/ 1561 h 2383"/>
                    <a:gd name="T46" fmla="*/ 3702 w 3787"/>
                    <a:gd name="T47" fmla="*/ 1589 h 2383"/>
                    <a:gd name="T48" fmla="*/ 3688 w 3787"/>
                    <a:gd name="T49" fmla="*/ 1631 h 2383"/>
                    <a:gd name="T50" fmla="*/ 3673 w 3787"/>
                    <a:gd name="T51" fmla="*/ 1688 h 2383"/>
                    <a:gd name="T52" fmla="*/ 3673 w 3787"/>
                    <a:gd name="T53" fmla="*/ 1717 h 2383"/>
                    <a:gd name="T54" fmla="*/ 3688 w 3787"/>
                    <a:gd name="T55" fmla="*/ 1745 h 2383"/>
                    <a:gd name="T56" fmla="*/ 3716 w 3787"/>
                    <a:gd name="T57" fmla="*/ 1759 h 2383"/>
                    <a:gd name="T58" fmla="*/ 3730 w 3787"/>
                    <a:gd name="T59" fmla="*/ 1773 h 2383"/>
                    <a:gd name="T60" fmla="*/ 3716 w 3787"/>
                    <a:gd name="T61" fmla="*/ 1802 h 2383"/>
                    <a:gd name="T62" fmla="*/ 3688 w 3787"/>
                    <a:gd name="T63" fmla="*/ 1915 h 2383"/>
                    <a:gd name="T64" fmla="*/ 3659 w 3787"/>
                    <a:gd name="T65" fmla="*/ 2043 h 2383"/>
                    <a:gd name="T66" fmla="*/ 3631 w 3787"/>
                    <a:gd name="T67" fmla="*/ 2199 h 2383"/>
                    <a:gd name="T68" fmla="*/ 3588 w 3787"/>
                    <a:gd name="T69" fmla="*/ 2355 h 2383"/>
                    <a:gd name="T70" fmla="*/ 3517 w 3787"/>
                    <a:gd name="T71" fmla="*/ 2369 h 2383"/>
                    <a:gd name="T72" fmla="*/ 3447 w 3787"/>
                    <a:gd name="T73" fmla="*/ 2355 h 2383"/>
                    <a:gd name="T74" fmla="*/ 3333 w 3787"/>
                    <a:gd name="T75" fmla="*/ 2312 h 2383"/>
                    <a:gd name="T76" fmla="*/ 3248 w 3787"/>
                    <a:gd name="T77" fmla="*/ 2270 h 2383"/>
                    <a:gd name="T78" fmla="*/ 3120 w 3787"/>
                    <a:gd name="T79" fmla="*/ 2213 h 2383"/>
                    <a:gd name="T80" fmla="*/ 3049 w 3787"/>
                    <a:gd name="T81" fmla="*/ 2171 h 2383"/>
                    <a:gd name="T82" fmla="*/ 2964 w 3787"/>
                    <a:gd name="T83" fmla="*/ 2128 h 2383"/>
                    <a:gd name="T84" fmla="*/ 2865 w 3787"/>
                    <a:gd name="T85" fmla="*/ 2085 h 2383"/>
                    <a:gd name="T86" fmla="*/ 2709 w 3787"/>
                    <a:gd name="T87" fmla="*/ 2043 h 2383"/>
                    <a:gd name="T88" fmla="*/ 2610 w 3787"/>
                    <a:gd name="T89" fmla="*/ 2000 h 2383"/>
                    <a:gd name="T90" fmla="*/ 2511 w 3787"/>
                    <a:gd name="T91" fmla="*/ 1958 h 2383"/>
                    <a:gd name="T92" fmla="*/ 2057 w 3787"/>
                    <a:gd name="T93" fmla="*/ 1816 h 2383"/>
                    <a:gd name="T94" fmla="*/ 1844 w 3787"/>
                    <a:gd name="T95" fmla="*/ 1816 h 2383"/>
                    <a:gd name="T96" fmla="*/ 1532 w 3787"/>
                    <a:gd name="T97" fmla="*/ 1816 h 2383"/>
                    <a:gd name="T98" fmla="*/ 426 w 3787"/>
                    <a:gd name="T99" fmla="*/ 1788 h 2383"/>
                    <a:gd name="T100" fmla="*/ 270 w 3787"/>
                    <a:gd name="T101" fmla="*/ 1192 h 2383"/>
                    <a:gd name="T102" fmla="*/ 724 w 3787"/>
                    <a:gd name="T103" fmla="*/ 681 h 2383"/>
                    <a:gd name="T104" fmla="*/ 270 w 3787"/>
                    <a:gd name="T105" fmla="*/ 397 h 2383"/>
                    <a:gd name="T106" fmla="*/ 1163 w 3787"/>
                    <a:gd name="T107" fmla="*/ 14 h 2383"/>
                    <a:gd name="T108" fmla="*/ 1745 w 3787"/>
                    <a:gd name="T109" fmla="*/ 256 h 2383"/>
                    <a:gd name="T110" fmla="*/ 1957 w 3787"/>
                    <a:gd name="T111" fmla="*/ 511 h 2383"/>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3787"/>
                    <a:gd name="T169" fmla="*/ 0 h 2383"/>
                    <a:gd name="T170" fmla="*/ 3787 w 3787"/>
                    <a:gd name="T171" fmla="*/ 2383 h 2383"/>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3787" h="2383">
                      <a:moveTo>
                        <a:pt x="2000" y="639"/>
                      </a:moveTo>
                      <a:lnTo>
                        <a:pt x="2043" y="809"/>
                      </a:lnTo>
                      <a:lnTo>
                        <a:pt x="2071" y="936"/>
                      </a:lnTo>
                      <a:lnTo>
                        <a:pt x="2071" y="979"/>
                      </a:lnTo>
                      <a:lnTo>
                        <a:pt x="2085" y="979"/>
                      </a:lnTo>
                      <a:lnTo>
                        <a:pt x="2142" y="1007"/>
                      </a:lnTo>
                      <a:lnTo>
                        <a:pt x="2156" y="1007"/>
                      </a:lnTo>
                      <a:lnTo>
                        <a:pt x="2170" y="1022"/>
                      </a:lnTo>
                      <a:lnTo>
                        <a:pt x="2255" y="1064"/>
                      </a:lnTo>
                      <a:lnTo>
                        <a:pt x="2269" y="1064"/>
                      </a:lnTo>
                      <a:lnTo>
                        <a:pt x="2284" y="1078"/>
                      </a:lnTo>
                      <a:lnTo>
                        <a:pt x="2298" y="1078"/>
                      </a:lnTo>
                      <a:lnTo>
                        <a:pt x="2312" y="1078"/>
                      </a:lnTo>
                      <a:lnTo>
                        <a:pt x="2326" y="1092"/>
                      </a:lnTo>
                      <a:lnTo>
                        <a:pt x="2340" y="1092"/>
                      </a:lnTo>
                      <a:lnTo>
                        <a:pt x="2355" y="1092"/>
                      </a:lnTo>
                      <a:lnTo>
                        <a:pt x="2369" y="1107"/>
                      </a:lnTo>
                      <a:lnTo>
                        <a:pt x="2383" y="1107"/>
                      </a:lnTo>
                      <a:lnTo>
                        <a:pt x="2397" y="1107"/>
                      </a:lnTo>
                      <a:lnTo>
                        <a:pt x="2411" y="1107"/>
                      </a:lnTo>
                      <a:lnTo>
                        <a:pt x="2425" y="1107"/>
                      </a:lnTo>
                      <a:lnTo>
                        <a:pt x="2440" y="1107"/>
                      </a:lnTo>
                      <a:lnTo>
                        <a:pt x="2468" y="1107"/>
                      </a:lnTo>
                      <a:lnTo>
                        <a:pt x="2482" y="1107"/>
                      </a:lnTo>
                      <a:lnTo>
                        <a:pt x="2496" y="1107"/>
                      </a:lnTo>
                      <a:lnTo>
                        <a:pt x="2511" y="1107"/>
                      </a:lnTo>
                      <a:lnTo>
                        <a:pt x="2525" y="1092"/>
                      </a:lnTo>
                      <a:lnTo>
                        <a:pt x="2553" y="1092"/>
                      </a:lnTo>
                      <a:lnTo>
                        <a:pt x="2567" y="1092"/>
                      </a:lnTo>
                      <a:lnTo>
                        <a:pt x="2667" y="1064"/>
                      </a:lnTo>
                      <a:lnTo>
                        <a:pt x="2695" y="1064"/>
                      </a:lnTo>
                      <a:lnTo>
                        <a:pt x="2709" y="1064"/>
                      </a:lnTo>
                      <a:lnTo>
                        <a:pt x="2752" y="1050"/>
                      </a:lnTo>
                      <a:lnTo>
                        <a:pt x="2794" y="1036"/>
                      </a:lnTo>
                      <a:lnTo>
                        <a:pt x="2823" y="1036"/>
                      </a:lnTo>
                      <a:lnTo>
                        <a:pt x="2851" y="1022"/>
                      </a:lnTo>
                      <a:lnTo>
                        <a:pt x="2865" y="1022"/>
                      </a:lnTo>
                      <a:lnTo>
                        <a:pt x="2879" y="1022"/>
                      </a:lnTo>
                      <a:lnTo>
                        <a:pt x="2908" y="1007"/>
                      </a:lnTo>
                      <a:lnTo>
                        <a:pt x="2922" y="1007"/>
                      </a:lnTo>
                      <a:lnTo>
                        <a:pt x="2936" y="1007"/>
                      </a:lnTo>
                      <a:lnTo>
                        <a:pt x="2950" y="993"/>
                      </a:lnTo>
                      <a:lnTo>
                        <a:pt x="2964" y="993"/>
                      </a:lnTo>
                      <a:lnTo>
                        <a:pt x="2979" y="993"/>
                      </a:lnTo>
                      <a:lnTo>
                        <a:pt x="2993" y="979"/>
                      </a:lnTo>
                      <a:lnTo>
                        <a:pt x="3007" y="965"/>
                      </a:lnTo>
                      <a:lnTo>
                        <a:pt x="3021" y="951"/>
                      </a:lnTo>
                      <a:lnTo>
                        <a:pt x="3049" y="951"/>
                      </a:lnTo>
                      <a:lnTo>
                        <a:pt x="3049" y="936"/>
                      </a:lnTo>
                      <a:lnTo>
                        <a:pt x="3064" y="936"/>
                      </a:lnTo>
                      <a:lnTo>
                        <a:pt x="3078" y="922"/>
                      </a:lnTo>
                      <a:lnTo>
                        <a:pt x="3092" y="908"/>
                      </a:lnTo>
                      <a:lnTo>
                        <a:pt x="3120" y="936"/>
                      </a:lnTo>
                      <a:lnTo>
                        <a:pt x="3120" y="951"/>
                      </a:lnTo>
                      <a:lnTo>
                        <a:pt x="3149" y="965"/>
                      </a:lnTo>
                      <a:lnTo>
                        <a:pt x="3177" y="979"/>
                      </a:lnTo>
                      <a:lnTo>
                        <a:pt x="3191" y="993"/>
                      </a:lnTo>
                      <a:lnTo>
                        <a:pt x="3191" y="1007"/>
                      </a:lnTo>
                      <a:lnTo>
                        <a:pt x="3291" y="1064"/>
                      </a:lnTo>
                      <a:lnTo>
                        <a:pt x="3333" y="1078"/>
                      </a:lnTo>
                      <a:lnTo>
                        <a:pt x="3333" y="1092"/>
                      </a:lnTo>
                      <a:lnTo>
                        <a:pt x="3376" y="1107"/>
                      </a:lnTo>
                      <a:lnTo>
                        <a:pt x="3376" y="1121"/>
                      </a:lnTo>
                      <a:lnTo>
                        <a:pt x="3390" y="1135"/>
                      </a:lnTo>
                      <a:lnTo>
                        <a:pt x="3390" y="1163"/>
                      </a:lnTo>
                      <a:lnTo>
                        <a:pt x="3404" y="1192"/>
                      </a:lnTo>
                      <a:lnTo>
                        <a:pt x="3404" y="1206"/>
                      </a:lnTo>
                      <a:lnTo>
                        <a:pt x="3404" y="1234"/>
                      </a:lnTo>
                      <a:lnTo>
                        <a:pt x="3461" y="1220"/>
                      </a:lnTo>
                      <a:lnTo>
                        <a:pt x="3517" y="1206"/>
                      </a:lnTo>
                      <a:lnTo>
                        <a:pt x="3560" y="1206"/>
                      </a:lnTo>
                      <a:lnTo>
                        <a:pt x="3574" y="1206"/>
                      </a:lnTo>
                      <a:lnTo>
                        <a:pt x="3603" y="1192"/>
                      </a:lnTo>
                      <a:lnTo>
                        <a:pt x="3617" y="1192"/>
                      </a:lnTo>
                      <a:lnTo>
                        <a:pt x="3673" y="1178"/>
                      </a:lnTo>
                      <a:lnTo>
                        <a:pt x="3688" y="1178"/>
                      </a:lnTo>
                      <a:lnTo>
                        <a:pt x="3702" y="1178"/>
                      </a:lnTo>
                      <a:lnTo>
                        <a:pt x="3716" y="1178"/>
                      </a:lnTo>
                      <a:lnTo>
                        <a:pt x="3730" y="1178"/>
                      </a:lnTo>
                      <a:lnTo>
                        <a:pt x="3759" y="1178"/>
                      </a:lnTo>
                      <a:lnTo>
                        <a:pt x="3787" y="1178"/>
                      </a:lnTo>
                      <a:lnTo>
                        <a:pt x="3787" y="1192"/>
                      </a:lnTo>
                      <a:lnTo>
                        <a:pt x="3787" y="1206"/>
                      </a:lnTo>
                      <a:lnTo>
                        <a:pt x="3787" y="1220"/>
                      </a:lnTo>
                      <a:lnTo>
                        <a:pt x="3773" y="1220"/>
                      </a:lnTo>
                      <a:lnTo>
                        <a:pt x="3773" y="1234"/>
                      </a:lnTo>
                      <a:lnTo>
                        <a:pt x="3773" y="1249"/>
                      </a:lnTo>
                      <a:lnTo>
                        <a:pt x="3773" y="1263"/>
                      </a:lnTo>
                      <a:lnTo>
                        <a:pt x="3773" y="1277"/>
                      </a:lnTo>
                      <a:lnTo>
                        <a:pt x="3759" y="1305"/>
                      </a:lnTo>
                      <a:lnTo>
                        <a:pt x="3759" y="1334"/>
                      </a:lnTo>
                      <a:lnTo>
                        <a:pt x="3759" y="1348"/>
                      </a:lnTo>
                      <a:lnTo>
                        <a:pt x="3744" y="1362"/>
                      </a:lnTo>
                      <a:lnTo>
                        <a:pt x="3744" y="1376"/>
                      </a:lnTo>
                      <a:lnTo>
                        <a:pt x="3744" y="1390"/>
                      </a:lnTo>
                      <a:lnTo>
                        <a:pt x="3744" y="1405"/>
                      </a:lnTo>
                      <a:lnTo>
                        <a:pt x="3744" y="1419"/>
                      </a:lnTo>
                      <a:lnTo>
                        <a:pt x="3730" y="1419"/>
                      </a:lnTo>
                      <a:lnTo>
                        <a:pt x="3730" y="1433"/>
                      </a:lnTo>
                      <a:lnTo>
                        <a:pt x="3730" y="1447"/>
                      </a:lnTo>
                      <a:lnTo>
                        <a:pt x="3730" y="1461"/>
                      </a:lnTo>
                      <a:lnTo>
                        <a:pt x="3730" y="1475"/>
                      </a:lnTo>
                      <a:lnTo>
                        <a:pt x="3716" y="1490"/>
                      </a:lnTo>
                      <a:lnTo>
                        <a:pt x="3716" y="1504"/>
                      </a:lnTo>
                      <a:lnTo>
                        <a:pt x="3716" y="1518"/>
                      </a:lnTo>
                      <a:lnTo>
                        <a:pt x="3716" y="1532"/>
                      </a:lnTo>
                      <a:lnTo>
                        <a:pt x="3716" y="1546"/>
                      </a:lnTo>
                      <a:lnTo>
                        <a:pt x="3702" y="1546"/>
                      </a:lnTo>
                      <a:lnTo>
                        <a:pt x="3702" y="1561"/>
                      </a:lnTo>
                      <a:lnTo>
                        <a:pt x="3702" y="1575"/>
                      </a:lnTo>
                      <a:lnTo>
                        <a:pt x="3702" y="1589"/>
                      </a:lnTo>
                      <a:lnTo>
                        <a:pt x="3688" y="1603"/>
                      </a:lnTo>
                      <a:lnTo>
                        <a:pt x="3688" y="1617"/>
                      </a:lnTo>
                      <a:lnTo>
                        <a:pt x="3688" y="1631"/>
                      </a:lnTo>
                      <a:lnTo>
                        <a:pt x="3688" y="1646"/>
                      </a:lnTo>
                      <a:lnTo>
                        <a:pt x="3673" y="1660"/>
                      </a:lnTo>
                      <a:lnTo>
                        <a:pt x="3673" y="1674"/>
                      </a:lnTo>
                      <a:lnTo>
                        <a:pt x="3673" y="1688"/>
                      </a:lnTo>
                      <a:lnTo>
                        <a:pt x="3673" y="1702"/>
                      </a:lnTo>
                      <a:lnTo>
                        <a:pt x="3673" y="1717"/>
                      </a:lnTo>
                      <a:lnTo>
                        <a:pt x="3659" y="1731"/>
                      </a:lnTo>
                      <a:lnTo>
                        <a:pt x="3673" y="1731"/>
                      </a:lnTo>
                      <a:lnTo>
                        <a:pt x="3673" y="1745"/>
                      </a:lnTo>
                      <a:lnTo>
                        <a:pt x="3688" y="1745"/>
                      </a:lnTo>
                      <a:lnTo>
                        <a:pt x="3702" y="1745"/>
                      </a:lnTo>
                      <a:lnTo>
                        <a:pt x="3702" y="1759"/>
                      </a:lnTo>
                      <a:lnTo>
                        <a:pt x="3716" y="1759"/>
                      </a:lnTo>
                      <a:lnTo>
                        <a:pt x="3730" y="1759"/>
                      </a:lnTo>
                      <a:lnTo>
                        <a:pt x="3730" y="1773"/>
                      </a:lnTo>
                      <a:lnTo>
                        <a:pt x="3716" y="1773"/>
                      </a:lnTo>
                      <a:lnTo>
                        <a:pt x="3716" y="1788"/>
                      </a:lnTo>
                      <a:lnTo>
                        <a:pt x="3716" y="1802"/>
                      </a:lnTo>
                      <a:lnTo>
                        <a:pt x="3716" y="1816"/>
                      </a:lnTo>
                      <a:lnTo>
                        <a:pt x="3702" y="1858"/>
                      </a:lnTo>
                      <a:lnTo>
                        <a:pt x="3702" y="1873"/>
                      </a:lnTo>
                      <a:lnTo>
                        <a:pt x="3688" y="1915"/>
                      </a:lnTo>
                      <a:lnTo>
                        <a:pt x="3688" y="1929"/>
                      </a:lnTo>
                      <a:lnTo>
                        <a:pt x="3688" y="1958"/>
                      </a:lnTo>
                      <a:lnTo>
                        <a:pt x="3673" y="1986"/>
                      </a:lnTo>
                      <a:lnTo>
                        <a:pt x="3673" y="2000"/>
                      </a:lnTo>
                      <a:lnTo>
                        <a:pt x="3659" y="2043"/>
                      </a:lnTo>
                      <a:lnTo>
                        <a:pt x="3659" y="2057"/>
                      </a:lnTo>
                      <a:lnTo>
                        <a:pt x="3645" y="2142"/>
                      </a:lnTo>
                      <a:lnTo>
                        <a:pt x="3631" y="2171"/>
                      </a:lnTo>
                      <a:lnTo>
                        <a:pt x="3631" y="2185"/>
                      </a:lnTo>
                      <a:lnTo>
                        <a:pt x="3631" y="2199"/>
                      </a:lnTo>
                      <a:lnTo>
                        <a:pt x="3631" y="2213"/>
                      </a:lnTo>
                      <a:lnTo>
                        <a:pt x="3617" y="2270"/>
                      </a:lnTo>
                      <a:lnTo>
                        <a:pt x="3603" y="2298"/>
                      </a:lnTo>
                      <a:lnTo>
                        <a:pt x="3603" y="2312"/>
                      </a:lnTo>
                      <a:lnTo>
                        <a:pt x="3588" y="2341"/>
                      </a:lnTo>
                      <a:lnTo>
                        <a:pt x="3588" y="2355"/>
                      </a:lnTo>
                      <a:lnTo>
                        <a:pt x="3574" y="2383"/>
                      </a:lnTo>
                      <a:lnTo>
                        <a:pt x="3560" y="2369"/>
                      </a:lnTo>
                      <a:lnTo>
                        <a:pt x="3546" y="2369"/>
                      </a:lnTo>
                      <a:lnTo>
                        <a:pt x="3532" y="2369"/>
                      </a:lnTo>
                      <a:lnTo>
                        <a:pt x="3517" y="2369"/>
                      </a:lnTo>
                      <a:lnTo>
                        <a:pt x="3503" y="2369"/>
                      </a:lnTo>
                      <a:lnTo>
                        <a:pt x="3475" y="2355"/>
                      </a:lnTo>
                      <a:lnTo>
                        <a:pt x="3461" y="2355"/>
                      </a:lnTo>
                      <a:lnTo>
                        <a:pt x="3447" y="2355"/>
                      </a:lnTo>
                      <a:lnTo>
                        <a:pt x="3432" y="2355"/>
                      </a:lnTo>
                      <a:lnTo>
                        <a:pt x="3432" y="2341"/>
                      </a:lnTo>
                      <a:lnTo>
                        <a:pt x="3418" y="2341"/>
                      </a:lnTo>
                      <a:lnTo>
                        <a:pt x="3404" y="2341"/>
                      </a:lnTo>
                      <a:lnTo>
                        <a:pt x="3376" y="2327"/>
                      </a:lnTo>
                      <a:lnTo>
                        <a:pt x="3361" y="2312"/>
                      </a:lnTo>
                      <a:lnTo>
                        <a:pt x="3333" y="2312"/>
                      </a:lnTo>
                      <a:lnTo>
                        <a:pt x="3333" y="2298"/>
                      </a:lnTo>
                      <a:lnTo>
                        <a:pt x="3319" y="2298"/>
                      </a:lnTo>
                      <a:lnTo>
                        <a:pt x="3305" y="2298"/>
                      </a:lnTo>
                      <a:lnTo>
                        <a:pt x="3291" y="2284"/>
                      </a:lnTo>
                      <a:lnTo>
                        <a:pt x="3262" y="2270"/>
                      </a:lnTo>
                      <a:lnTo>
                        <a:pt x="3248" y="2270"/>
                      </a:lnTo>
                      <a:lnTo>
                        <a:pt x="3234" y="2256"/>
                      </a:lnTo>
                      <a:lnTo>
                        <a:pt x="3220" y="2256"/>
                      </a:lnTo>
                      <a:lnTo>
                        <a:pt x="3205" y="2241"/>
                      </a:lnTo>
                      <a:lnTo>
                        <a:pt x="3191" y="2241"/>
                      </a:lnTo>
                      <a:lnTo>
                        <a:pt x="3177" y="2227"/>
                      </a:lnTo>
                      <a:lnTo>
                        <a:pt x="3163" y="2227"/>
                      </a:lnTo>
                      <a:lnTo>
                        <a:pt x="3149" y="2213"/>
                      </a:lnTo>
                      <a:lnTo>
                        <a:pt x="3120" y="2213"/>
                      </a:lnTo>
                      <a:lnTo>
                        <a:pt x="3120" y="2199"/>
                      </a:lnTo>
                      <a:lnTo>
                        <a:pt x="3106" y="2199"/>
                      </a:lnTo>
                      <a:lnTo>
                        <a:pt x="3092" y="2185"/>
                      </a:lnTo>
                      <a:lnTo>
                        <a:pt x="3078" y="2185"/>
                      </a:lnTo>
                      <a:lnTo>
                        <a:pt x="3064" y="2171"/>
                      </a:lnTo>
                      <a:lnTo>
                        <a:pt x="3049" y="2171"/>
                      </a:lnTo>
                      <a:lnTo>
                        <a:pt x="3035" y="2156"/>
                      </a:lnTo>
                      <a:lnTo>
                        <a:pt x="3021" y="2156"/>
                      </a:lnTo>
                      <a:lnTo>
                        <a:pt x="3007" y="2156"/>
                      </a:lnTo>
                      <a:lnTo>
                        <a:pt x="2993" y="2142"/>
                      </a:lnTo>
                      <a:lnTo>
                        <a:pt x="2964" y="2128"/>
                      </a:lnTo>
                      <a:lnTo>
                        <a:pt x="2950" y="2128"/>
                      </a:lnTo>
                      <a:lnTo>
                        <a:pt x="2936" y="2114"/>
                      </a:lnTo>
                      <a:lnTo>
                        <a:pt x="2908" y="2100"/>
                      </a:lnTo>
                      <a:lnTo>
                        <a:pt x="2893" y="2100"/>
                      </a:lnTo>
                      <a:lnTo>
                        <a:pt x="2879" y="2100"/>
                      </a:lnTo>
                      <a:lnTo>
                        <a:pt x="2865" y="2100"/>
                      </a:lnTo>
                      <a:lnTo>
                        <a:pt x="2865" y="2085"/>
                      </a:lnTo>
                      <a:lnTo>
                        <a:pt x="2851" y="2085"/>
                      </a:lnTo>
                      <a:lnTo>
                        <a:pt x="2837" y="2085"/>
                      </a:lnTo>
                      <a:lnTo>
                        <a:pt x="2823" y="2071"/>
                      </a:lnTo>
                      <a:lnTo>
                        <a:pt x="2808" y="2071"/>
                      </a:lnTo>
                      <a:lnTo>
                        <a:pt x="2780" y="2071"/>
                      </a:lnTo>
                      <a:lnTo>
                        <a:pt x="2709" y="2043"/>
                      </a:lnTo>
                      <a:lnTo>
                        <a:pt x="2695" y="2029"/>
                      </a:lnTo>
                      <a:lnTo>
                        <a:pt x="2681" y="2029"/>
                      </a:lnTo>
                      <a:lnTo>
                        <a:pt x="2667" y="2029"/>
                      </a:lnTo>
                      <a:lnTo>
                        <a:pt x="2652" y="2014"/>
                      </a:lnTo>
                      <a:lnTo>
                        <a:pt x="2624" y="2000"/>
                      </a:lnTo>
                      <a:lnTo>
                        <a:pt x="2610" y="2000"/>
                      </a:lnTo>
                      <a:lnTo>
                        <a:pt x="2581" y="2000"/>
                      </a:lnTo>
                      <a:lnTo>
                        <a:pt x="2581" y="1986"/>
                      </a:lnTo>
                      <a:lnTo>
                        <a:pt x="2567" y="1986"/>
                      </a:lnTo>
                      <a:lnTo>
                        <a:pt x="2553" y="1986"/>
                      </a:lnTo>
                      <a:lnTo>
                        <a:pt x="2539" y="1972"/>
                      </a:lnTo>
                      <a:lnTo>
                        <a:pt x="2525" y="1972"/>
                      </a:lnTo>
                      <a:lnTo>
                        <a:pt x="2511" y="1958"/>
                      </a:lnTo>
                      <a:lnTo>
                        <a:pt x="2496" y="1958"/>
                      </a:lnTo>
                      <a:lnTo>
                        <a:pt x="2482" y="1958"/>
                      </a:lnTo>
                      <a:lnTo>
                        <a:pt x="2425" y="1929"/>
                      </a:lnTo>
                      <a:lnTo>
                        <a:pt x="2298" y="1887"/>
                      </a:lnTo>
                      <a:lnTo>
                        <a:pt x="2085" y="1816"/>
                      </a:lnTo>
                      <a:lnTo>
                        <a:pt x="2071" y="1816"/>
                      </a:lnTo>
                      <a:lnTo>
                        <a:pt x="2057" y="1816"/>
                      </a:lnTo>
                      <a:lnTo>
                        <a:pt x="2043" y="1816"/>
                      </a:lnTo>
                      <a:lnTo>
                        <a:pt x="2014" y="1816"/>
                      </a:lnTo>
                      <a:lnTo>
                        <a:pt x="1986" y="1816"/>
                      </a:lnTo>
                      <a:lnTo>
                        <a:pt x="1957" y="1816"/>
                      </a:lnTo>
                      <a:lnTo>
                        <a:pt x="1943" y="1816"/>
                      </a:lnTo>
                      <a:lnTo>
                        <a:pt x="1915" y="1816"/>
                      </a:lnTo>
                      <a:lnTo>
                        <a:pt x="1887" y="1816"/>
                      </a:lnTo>
                      <a:lnTo>
                        <a:pt x="1844" y="1816"/>
                      </a:lnTo>
                      <a:lnTo>
                        <a:pt x="1801" y="1816"/>
                      </a:lnTo>
                      <a:lnTo>
                        <a:pt x="1773" y="1816"/>
                      </a:lnTo>
                      <a:lnTo>
                        <a:pt x="1759" y="1816"/>
                      </a:lnTo>
                      <a:lnTo>
                        <a:pt x="1716" y="1816"/>
                      </a:lnTo>
                      <a:lnTo>
                        <a:pt x="1688" y="1816"/>
                      </a:lnTo>
                      <a:lnTo>
                        <a:pt x="1645" y="1816"/>
                      </a:lnTo>
                      <a:lnTo>
                        <a:pt x="1589" y="1816"/>
                      </a:lnTo>
                      <a:lnTo>
                        <a:pt x="1532" y="1816"/>
                      </a:lnTo>
                      <a:lnTo>
                        <a:pt x="1489" y="1816"/>
                      </a:lnTo>
                      <a:lnTo>
                        <a:pt x="1177" y="1816"/>
                      </a:lnTo>
                      <a:lnTo>
                        <a:pt x="809" y="1816"/>
                      </a:lnTo>
                      <a:lnTo>
                        <a:pt x="695" y="1816"/>
                      </a:lnTo>
                      <a:lnTo>
                        <a:pt x="695" y="1788"/>
                      </a:lnTo>
                      <a:lnTo>
                        <a:pt x="454" y="1788"/>
                      </a:lnTo>
                      <a:lnTo>
                        <a:pt x="426" y="1788"/>
                      </a:lnTo>
                      <a:lnTo>
                        <a:pt x="426" y="1702"/>
                      </a:lnTo>
                      <a:lnTo>
                        <a:pt x="482" y="1646"/>
                      </a:lnTo>
                      <a:lnTo>
                        <a:pt x="454" y="1532"/>
                      </a:lnTo>
                      <a:lnTo>
                        <a:pt x="440" y="1532"/>
                      </a:lnTo>
                      <a:lnTo>
                        <a:pt x="397" y="1362"/>
                      </a:lnTo>
                      <a:lnTo>
                        <a:pt x="369" y="1277"/>
                      </a:lnTo>
                      <a:lnTo>
                        <a:pt x="270" y="1192"/>
                      </a:lnTo>
                      <a:lnTo>
                        <a:pt x="0" y="922"/>
                      </a:lnTo>
                      <a:lnTo>
                        <a:pt x="14" y="908"/>
                      </a:lnTo>
                      <a:lnTo>
                        <a:pt x="298" y="1163"/>
                      </a:lnTo>
                      <a:lnTo>
                        <a:pt x="653" y="880"/>
                      </a:lnTo>
                      <a:lnTo>
                        <a:pt x="653" y="866"/>
                      </a:lnTo>
                      <a:lnTo>
                        <a:pt x="695" y="837"/>
                      </a:lnTo>
                      <a:lnTo>
                        <a:pt x="780" y="766"/>
                      </a:lnTo>
                      <a:lnTo>
                        <a:pt x="724" y="681"/>
                      </a:lnTo>
                      <a:lnTo>
                        <a:pt x="695" y="710"/>
                      </a:lnTo>
                      <a:lnTo>
                        <a:pt x="582" y="823"/>
                      </a:lnTo>
                      <a:lnTo>
                        <a:pt x="355" y="823"/>
                      </a:lnTo>
                      <a:lnTo>
                        <a:pt x="284" y="936"/>
                      </a:lnTo>
                      <a:lnTo>
                        <a:pt x="256" y="922"/>
                      </a:lnTo>
                      <a:lnTo>
                        <a:pt x="270" y="880"/>
                      </a:lnTo>
                      <a:lnTo>
                        <a:pt x="270" y="596"/>
                      </a:lnTo>
                      <a:lnTo>
                        <a:pt x="270" y="397"/>
                      </a:lnTo>
                      <a:lnTo>
                        <a:pt x="270" y="383"/>
                      </a:lnTo>
                      <a:lnTo>
                        <a:pt x="397" y="341"/>
                      </a:lnTo>
                      <a:lnTo>
                        <a:pt x="511" y="284"/>
                      </a:lnTo>
                      <a:lnTo>
                        <a:pt x="695" y="199"/>
                      </a:lnTo>
                      <a:lnTo>
                        <a:pt x="1021" y="57"/>
                      </a:lnTo>
                      <a:lnTo>
                        <a:pt x="1149" y="0"/>
                      </a:lnTo>
                      <a:lnTo>
                        <a:pt x="1163" y="14"/>
                      </a:lnTo>
                      <a:lnTo>
                        <a:pt x="1220" y="29"/>
                      </a:lnTo>
                      <a:lnTo>
                        <a:pt x="1262" y="43"/>
                      </a:lnTo>
                      <a:lnTo>
                        <a:pt x="1291" y="57"/>
                      </a:lnTo>
                      <a:lnTo>
                        <a:pt x="1348" y="85"/>
                      </a:lnTo>
                      <a:lnTo>
                        <a:pt x="1390" y="100"/>
                      </a:lnTo>
                      <a:lnTo>
                        <a:pt x="1461" y="142"/>
                      </a:lnTo>
                      <a:lnTo>
                        <a:pt x="1589" y="185"/>
                      </a:lnTo>
                      <a:lnTo>
                        <a:pt x="1745" y="256"/>
                      </a:lnTo>
                      <a:lnTo>
                        <a:pt x="1759" y="256"/>
                      </a:lnTo>
                      <a:lnTo>
                        <a:pt x="1773" y="256"/>
                      </a:lnTo>
                      <a:lnTo>
                        <a:pt x="1887" y="312"/>
                      </a:lnTo>
                      <a:lnTo>
                        <a:pt x="1901" y="312"/>
                      </a:lnTo>
                      <a:lnTo>
                        <a:pt x="1915" y="341"/>
                      </a:lnTo>
                      <a:lnTo>
                        <a:pt x="1929" y="383"/>
                      </a:lnTo>
                      <a:lnTo>
                        <a:pt x="1957" y="511"/>
                      </a:lnTo>
                      <a:lnTo>
                        <a:pt x="2000" y="639"/>
                      </a:lnTo>
                      <a:close/>
                    </a:path>
                  </a:pathLst>
                </a:custGeom>
                <a:noFill/>
                <a:ln w="9525">
                  <a:solidFill>
                    <a:srgbClr val="333333"/>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ja-JP" altLang="en-US"/>
                </a:p>
              </p:txBody>
            </p:sp>
            <p:sp>
              <p:nvSpPr>
                <p:cNvPr id="162" name="Freeform 52"/>
                <p:cNvSpPr>
                  <a:spLocks/>
                </p:cNvSpPr>
                <p:nvPr/>
              </p:nvSpPr>
              <p:spPr bwMode="auto">
                <a:xfrm>
                  <a:off x="5403" y="2511"/>
                  <a:ext cx="1206" cy="1539"/>
                </a:xfrm>
                <a:custGeom>
                  <a:avLst/>
                  <a:gdLst>
                    <a:gd name="T0" fmla="*/ 653 w 1206"/>
                    <a:gd name="T1" fmla="*/ 0 h 1631"/>
                    <a:gd name="T2" fmla="*/ 766 w 1206"/>
                    <a:gd name="T3" fmla="*/ 0 h 1631"/>
                    <a:gd name="T4" fmla="*/ 965 w 1206"/>
                    <a:gd name="T5" fmla="*/ 11 h 1631"/>
                    <a:gd name="T6" fmla="*/ 965 w 1206"/>
                    <a:gd name="T7" fmla="*/ 214 h 1631"/>
                    <a:gd name="T8" fmla="*/ 951 w 1206"/>
                    <a:gd name="T9" fmla="*/ 370 h 1631"/>
                    <a:gd name="T10" fmla="*/ 951 w 1206"/>
                    <a:gd name="T11" fmla="*/ 500 h 1631"/>
                    <a:gd name="T12" fmla="*/ 936 w 1206"/>
                    <a:gd name="T13" fmla="*/ 715 h 1631"/>
                    <a:gd name="T14" fmla="*/ 908 w 1206"/>
                    <a:gd name="T15" fmla="*/ 989 h 1631"/>
                    <a:gd name="T16" fmla="*/ 993 w 1206"/>
                    <a:gd name="T17" fmla="*/ 1036 h 1631"/>
                    <a:gd name="T18" fmla="*/ 1107 w 1206"/>
                    <a:gd name="T19" fmla="*/ 1036 h 1631"/>
                    <a:gd name="T20" fmla="*/ 1135 w 1206"/>
                    <a:gd name="T21" fmla="*/ 1025 h 1631"/>
                    <a:gd name="T22" fmla="*/ 1178 w 1206"/>
                    <a:gd name="T23" fmla="*/ 1025 h 1631"/>
                    <a:gd name="T24" fmla="*/ 1149 w 1206"/>
                    <a:gd name="T25" fmla="*/ 1036 h 1631"/>
                    <a:gd name="T26" fmla="*/ 1149 w 1206"/>
                    <a:gd name="T27" fmla="*/ 1036 h 1631"/>
                    <a:gd name="T28" fmla="*/ 1206 w 1206"/>
                    <a:gd name="T29" fmla="*/ 1049 h 1631"/>
                    <a:gd name="T30" fmla="*/ 1178 w 1206"/>
                    <a:gd name="T31" fmla="*/ 1049 h 1631"/>
                    <a:gd name="T32" fmla="*/ 1149 w 1206"/>
                    <a:gd name="T33" fmla="*/ 1049 h 1631"/>
                    <a:gd name="T34" fmla="*/ 1121 w 1206"/>
                    <a:gd name="T35" fmla="*/ 1072 h 1631"/>
                    <a:gd name="T36" fmla="*/ 1121 w 1206"/>
                    <a:gd name="T37" fmla="*/ 1096 h 1631"/>
                    <a:gd name="T38" fmla="*/ 1107 w 1206"/>
                    <a:gd name="T39" fmla="*/ 1109 h 1631"/>
                    <a:gd name="T40" fmla="*/ 1092 w 1206"/>
                    <a:gd name="T41" fmla="*/ 1156 h 1631"/>
                    <a:gd name="T42" fmla="*/ 1107 w 1206"/>
                    <a:gd name="T43" fmla="*/ 1179 h 1631"/>
                    <a:gd name="T44" fmla="*/ 1107 w 1206"/>
                    <a:gd name="T45" fmla="*/ 1203 h 1631"/>
                    <a:gd name="T46" fmla="*/ 1078 w 1206"/>
                    <a:gd name="T47" fmla="*/ 1228 h 1631"/>
                    <a:gd name="T48" fmla="*/ 1078 w 1206"/>
                    <a:gd name="T49" fmla="*/ 1299 h 1631"/>
                    <a:gd name="T50" fmla="*/ 1036 w 1206"/>
                    <a:gd name="T51" fmla="*/ 1370 h 1631"/>
                    <a:gd name="T52" fmla="*/ 837 w 1206"/>
                    <a:gd name="T53" fmla="*/ 1322 h 1631"/>
                    <a:gd name="T54" fmla="*/ 738 w 1206"/>
                    <a:gd name="T55" fmla="*/ 1287 h 1631"/>
                    <a:gd name="T56" fmla="*/ 681 w 1206"/>
                    <a:gd name="T57" fmla="*/ 1275 h 1631"/>
                    <a:gd name="T58" fmla="*/ 624 w 1206"/>
                    <a:gd name="T59" fmla="*/ 1275 h 1631"/>
                    <a:gd name="T60" fmla="*/ 582 w 1206"/>
                    <a:gd name="T61" fmla="*/ 1263 h 1631"/>
                    <a:gd name="T62" fmla="*/ 454 w 1206"/>
                    <a:gd name="T63" fmla="*/ 1251 h 1631"/>
                    <a:gd name="T64" fmla="*/ 241 w 1206"/>
                    <a:gd name="T65" fmla="*/ 1192 h 1631"/>
                    <a:gd name="T66" fmla="*/ 227 w 1206"/>
                    <a:gd name="T67" fmla="*/ 1228 h 1631"/>
                    <a:gd name="T68" fmla="*/ 213 w 1206"/>
                    <a:gd name="T69" fmla="*/ 1251 h 1631"/>
                    <a:gd name="T70" fmla="*/ 114 w 1206"/>
                    <a:gd name="T71" fmla="*/ 1251 h 1631"/>
                    <a:gd name="T72" fmla="*/ 0 w 1206"/>
                    <a:gd name="T73" fmla="*/ 1228 h 1631"/>
                    <a:gd name="T74" fmla="*/ 15 w 1206"/>
                    <a:gd name="T75" fmla="*/ 977 h 1631"/>
                    <a:gd name="T76" fmla="*/ 29 w 1206"/>
                    <a:gd name="T77" fmla="*/ 917 h 1631"/>
                    <a:gd name="T78" fmla="*/ 43 w 1206"/>
                    <a:gd name="T79" fmla="*/ 870 h 1631"/>
                    <a:gd name="T80" fmla="*/ 57 w 1206"/>
                    <a:gd name="T81" fmla="*/ 845 h 1631"/>
                    <a:gd name="T82" fmla="*/ 57 w 1206"/>
                    <a:gd name="T83" fmla="*/ 811 h 1631"/>
                    <a:gd name="T84" fmla="*/ 29 w 1206"/>
                    <a:gd name="T85" fmla="*/ 738 h 1631"/>
                    <a:gd name="T86" fmla="*/ 15 w 1206"/>
                    <a:gd name="T87" fmla="*/ 692 h 1631"/>
                    <a:gd name="T88" fmla="*/ 57 w 1206"/>
                    <a:gd name="T89" fmla="*/ 678 h 1631"/>
                    <a:gd name="T90" fmla="*/ 85 w 1206"/>
                    <a:gd name="T91" fmla="*/ 595 h 1631"/>
                    <a:gd name="T92" fmla="*/ 100 w 1206"/>
                    <a:gd name="T93" fmla="*/ 536 h 1631"/>
                    <a:gd name="T94" fmla="*/ 114 w 1206"/>
                    <a:gd name="T95" fmla="*/ 465 h 1631"/>
                    <a:gd name="T96" fmla="*/ 100 w 1206"/>
                    <a:gd name="T97" fmla="*/ 441 h 1631"/>
                    <a:gd name="T98" fmla="*/ 85 w 1206"/>
                    <a:gd name="T99" fmla="*/ 405 h 1631"/>
                    <a:gd name="T100" fmla="*/ 100 w 1206"/>
                    <a:gd name="T101" fmla="*/ 381 h 1631"/>
                    <a:gd name="T102" fmla="*/ 85 w 1206"/>
                    <a:gd name="T103" fmla="*/ 345 h 1631"/>
                    <a:gd name="T104" fmla="*/ 85 w 1206"/>
                    <a:gd name="T105" fmla="*/ 309 h 1631"/>
                    <a:gd name="T106" fmla="*/ 85 w 1206"/>
                    <a:gd name="T107" fmla="*/ 261 h 1631"/>
                    <a:gd name="T108" fmla="*/ 100 w 1206"/>
                    <a:gd name="T109" fmla="*/ 250 h 1631"/>
                    <a:gd name="T110" fmla="*/ 213 w 1206"/>
                    <a:gd name="T111" fmla="*/ 179 h 1631"/>
                    <a:gd name="T112" fmla="*/ 284 w 1206"/>
                    <a:gd name="T113" fmla="*/ 95 h 1631"/>
                    <a:gd name="T114" fmla="*/ 397 w 1206"/>
                    <a:gd name="T115" fmla="*/ 24 h 1631"/>
                    <a:gd name="T116" fmla="*/ 468 w 1206"/>
                    <a:gd name="T117" fmla="*/ 0 h 1631"/>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06"/>
                    <a:gd name="T178" fmla="*/ 0 h 1631"/>
                    <a:gd name="T179" fmla="*/ 1206 w 1206"/>
                    <a:gd name="T180" fmla="*/ 1631 h 1631"/>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06" h="1631">
                      <a:moveTo>
                        <a:pt x="539" y="0"/>
                      </a:moveTo>
                      <a:lnTo>
                        <a:pt x="539" y="0"/>
                      </a:lnTo>
                      <a:lnTo>
                        <a:pt x="554" y="0"/>
                      </a:lnTo>
                      <a:lnTo>
                        <a:pt x="568" y="0"/>
                      </a:lnTo>
                      <a:lnTo>
                        <a:pt x="596" y="0"/>
                      </a:lnTo>
                      <a:lnTo>
                        <a:pt x="624" y="0"/>
                      </a:lnTo>
                      <a:lnTo>
                        <a:pt x="653" y="0"/>
                      </a:lnTo>
                      <a:lnTo>
                        <a:pt x="681" y="0"/>
                      </a:lnTo>
                      <a:lnTo>
                        <a:pt x="710" y="0"/>
                      </a:lnTo>
                      <a:lnTo>
                        <a:pt x="738" y="0"/>
                      </a:lnTo>
                      <a:lnTo>
                        <a:pt x="752" y="0"/>
                      </a:lnTo>
                      <a:lnTo>
                        <a:pt x="766" y="0"/>
                      </a:lnTo>
                      <a:lnTo>
                        <a:pt x="780" y="0"/>
                      </a:lnTo>
                      <a:lnTo>
                        <a:pt x="795" y="0"/>
                      </a:lnTo>
                      <a:lnTo>
                        <a:pt x="809" y="0"/>
                      </a:lnTo>
                      <a:lnTo>
                        <a:pt x="837" y="0"/>
                      </a:lnTo>
                      <a:lnTo>
                        <a:pt x="866" y="0"/>
                      </a:lnTo>
                      <a:lnTo>
                        <a:pt x="894" y="0"/>
                      </a:lnTo>
                      <a:lnTo>
                        <a:pt x="922" y="14"/>
                      </a:lnTo>
                      <a:lnTo>
                        <a:pt x="951" y="14"/>
                      </a:lnTo>
                      <a:lnTo>
                        <a:pt x="965" y="14"/>
                      </a:lnTo>
                      <a:lnTo>
                        <a:pt x="965" y="28"/>
                      </a:lnTo>
                      <a:lnTo>
                        <a:pt x="965" y="85"/>
                      </a:lnTo>
                      <a:lnTo>
                        <a:pt x="965" y="113"/>
                      </a:lnTo>
                      <a:lnTo>
                        <a:pt x="965" y="156"/>
                      </a:lnTo>
                      <a:lnTo>
                        <a:pt x="965" y="184"/>
                      </a:lnTo>
                      <a:lnTo>
                        <a:pt x="965" y="198"/>
                      </a:lnTo>
                      <a:lnTo>
                        <a:pt x="965" y="227"/>
                      </a:lnTo>
                      <a:lnTo>
                        <a:pt x="965" y="255"/>
                      </a:lnTo>
                      <a:lnTo>
                        <a:pt x="965" y="284"/>
                      </a:lnTo>
                      <a:lnTo>
                        <a:pt x="965" y="312"/>
                      </a:lnTo>
                      <a:lnTo>
                        <a:pt x="965" y="326"/>
                      </a:lnTo>
                      <a:lnTo>
                        <a:pt x="965" y="354"/>
                      </a:lnTo>
                      <a:lnTo>
                        <a:pt x="965" y="369"/>
                      </a:lnTo>
                      <a:lnTo>
                        <a:pt x="965" y="383"/>
                      </a:lnTo>
                      <a:lnTo>
                        <a:pt x="951" y="397"/>
                      </a:lnTo>
                      <a:lnTo>
                        <a:pt x="951" y="411"/>
                      </a:lnTo>
                      <a:lnTo>
                        <a:pt x="951" y="440"/>
                      </a:lnTo>
                      <a:lnTo>
                        <a:pt x="951" y="454"/>
                      </a:lnTo>
                      <a:lnTo>
                        <a:pt x="951" y="468"/>
                      </a:lnTo>
                      <a:lnTo>
                        <a:pt x="951" y="482"/>
                      </a:lnTo>
                      <a:lnTo>
                        <a:pt x="951" y="496"/>
                      </a:lnTo>
                      <a:lnTo>
                        <a:pt x="951" y="510"/>
                      </a:lnTo>
                      <a:lnTo>
                        <a:pt x="951" y="525"/>
                      </a:lnTo>
                      <a:lnTo>
                        <a:pt x="951" y="567"/>
                      </a:lnTo>
                      <a:lnTo>
                        <a:pt x="951" y="596"/>
                      </a:lnTo>
                      <a:lnTo>
                        <a:pt x="951" y="638"/>
                      </a:lnTo>
                      <a:lnTo>
                        <a:pt x="951" y="666"/>
                      </a:lnTo>
                      <a:lnTo>
                        <a:pt x="951" y="681"/>
                      </a:lnTo>
                      <a:lnTo>
                        <a:pt x="951" y="695"/>
                      </a:lnTo>
                      <a:lnTo>
                        <a:pt x="951" y="723"/>
                      </a:lnTo>
                      <a:lnTo>
                        <a:pt x="951" y="737"/>
                      </a:lnTo>
                      <a:lnTo>
                        <a:pt x="936" y="794"/>
                      </a:lnTo>
                      <a:lnTo>
                        <a:pt x="936" y="851"/>
                      </a:lnTo>
                      <a:lnTo>
                        <a:pt x="936" y="979"/>
                      </a:lnTo>
                      <a:lnTo>
                        <a:pt x="922" y="1035"/>
                      </a:lnTo>
                      <a:lnTo>
                        <a:pt x="922" y="1064"/>
                      </a:lnTo>
                      <a:lnTo>
                        <a:pt x="922" y="1078"/>
                      </a:lnTo>
                      <a:lnTo>
                        <a:pt x="922" y="1092"/>
                      </a:lnTo>
                      <a:lnTo>
                        <a:pt x="908" y="1177"/>
                      </a:lnTo>
                      <a:lnTo>
                        <a:pt x="922" y="1177"/>
                      </a:lnTo>
                      <a:lnTo>
                        <a:pt x="908" y="1191"/>
                      </a:lnTo>
                      <a:lnTo>
                        <a:pt x="908" y="1220"/>
                      </a:lnTo>
                      <a:lnTo>
                        <a:pt x="922" y="1220"/>
                      </a:lnTo>
                      <a:lnTo>
                        <a:pt x="936" y="1234"/>
                      </a:lnTo>
                      <a:lnTo>
                        <a:pt x="965" y="1234"/>
                      </a:lnTo>
                      <a:lnTo>
                        <a:pt x="993" y="1234"/>
                      </a:lnTo>
                      <a:lnTo>
                        <a:pt x="1036" y="1248"/>
                      </a:lnTo>
                      <a:lnTo>
                        <a:pt x="1078" y="1248"/>
                      </a:lnTo>
                      <a:lnTo>
                        <a:pt x="1092" y="1248"/>
                      </a:lnTo>
                      <a:lnTo>
                        <a:pt x="1107" y="1248"/>
                      </a:lnTo>
                      <a:lnTo>
                        <a:pt x="1107" y="1234"/>
                      </a:lnTo>
                      <a:lnTo>
                        <a:pt x="1121" y="1234"/>
                      </a:lnTo>
                      <a:lnTo>
                        <a:pt x="1121" y="1220"/>
                      </a:lnTo>
                      <a:lnTo>
                        <a:pt x="1135" y="1220"/>
                      </a:lnTo>
                      <a:lnTo>
                        <a:pt x="1149" y="1220"/>
                      </a:lnTo>
                      <a:lnTo>
                        <a:pt x="1163" y="1220"/>
                      </a:lnTo>
                      <a:lnTo>
                        <a:pt x="1192" y="1220"/>
                      </a:lnTo>
                      <a:lnTo>
                        <a:pt x="1178" y="1220"/>
                      </a:lnTo>
                      <a:lnTo>
                        <a:pt x="1163" y="1220"/>
                      </a:lnTo>
                      <a:lnTo>
                        <a:pt x="1163" y="1234"/>
                      </a:lnTo>
                      <a:lnTo>
                        <a:pt x="1149" y="1234"/>
                      </a:lnTo>
                      <a:lnTo>
                        <a:pt x="1135" y="1234"/>
                      </a:lnTo>
                      <a:lnTo>
                        <a:pt x="1149" y="1234"/>
                      </a:lnTo>
                      <a:lnTo>
                        <a:pt x="1149" y="1248"/>
                      </a:lnTo>
                      <a:lnTo>
                        <a:pt x="1163" y="1248"/>
                      </a:lnTo>
                      <a:lnTo>
                        <a:pt x="1178" y="1234"/>
                      </a:lnTo>
                      <a:lnTo>
                        <a:pt x="1192" y="1234"/>
                      </a:lnTo>
                      <a:lnTo>
                        <a:pt x="1206" y="1234"/>
                      </a:lnTo>
                      <a:lnTo>
                        <a:pt x="1206" y="1248"/>
                      </a:lnTo>
                      <a:lnTo>
                        <a:pt x="1192" y="1248"/>
                      </a:lnTo>
                      <a:lnTo>
                        <a:pt x="1178" y="1248"/>
                      </a:lnTo>
                      <a:lnTo>
                        <a:pt x="1163" y="1248"/>
                      </a:lnTo>
                      <a:lnTo>
                        <a:pt x="1149" y="1248"/>
                      </a:lnTo>
                      <a:lnTo>
                        <a:pt x="1135" y="1248"/>
                      </a:lnTo>
                      <a:lnTo>
                        <a:pt x="1135" y="1234"/>
                      </a:lnTo>
                      <a:lnTo>
                        <a:pt x="1121" y="1248"/>
                      </a:lnTo>
                      <a:lnTo>
                        <a:pt x="1121" y="1262"/>
                      </a:lnTo>
                      <a:lnTo>
                        <a:pt x="1107" y="1276"/>
                      </a:lnTo>
                      <a:lnTo>
                        <a:pt x="1121" y="1276"/>
                      </a:lnTo>
                      <a:lnTo>
                        <a:pt x="1121" y="1291"/>
                      </a:lnTo>
                      <a:lnTo>
                        <a:pt x="1121" y="1305"/>
                      </a:lnTo>
                      <a:lnTo>
                        <a:pt x="1107" y="1305"/>
                      </a:lnTo>
                      <a:lnTo>
                        <a:pt x="1107" y="1319"/>
                      </a:lnTo>
                      <a:lnTo>
                        <a:pt x="1107" y="1333"/>
                      </a:lnTo>
                      <a:lnTo>
                        <a:pt x="1107" y="1347"/>
                      </a:lnTo>
                      <a:lnTo>
                        <a:pt x="1092" y="1362"/>
                      </a:lnTo>
                      <a:lnTo>
                        <a:pt x="1092" y="1376"/>
                      </a:lnTo>
                      <a:lnTo>
                        <a:pt x="1107" y="1376"/>
                      </a:lnTo>
                      <a:lnTo>
                        <a:pt x="1107" y="1390"/>
                      </a:lnTo>
                      <a:lnTo>
                        <a:pt x="1107" y="1404"/>
                      </a:lnTo>
                      <a:lnTo>
                        <a:pt x="1107" y="1418"/>
                      </a:lnTo>
                      <a:lnTo>
                        <a:pt x="1107" y="1432"/>
                      </a:lnTo>
                      <a:lnTo>
                        <a:pt x="1092" y="1432"/>
                      </a:lnTo>
                      <a:lnTo>
                        <a:pt x="1092" y="1447"/>
                      </a:lnTo>
                      <a:lnTo>
                        <a:pt x="1078" y="1461"/>
                      </a:lnTo>
                      <a:lnTo>
                        <a:pt x="1078" y="1475"/>
                      </a:lnTo>
                      <a:lnTo>
                        <a:pt x="1078" y="1489"/>
                      </a:lnTo>
                      <a:lnTo>
                        <a:pt x="1078" y="1518"/>
                      </a:lnTo>
                      <a:lnTo>
                        <a:pt x="1078" y="1546"/>
                      </a:lnTo>
                      <a:lnTo>
                        <a:pt x="1078" y="1560"/>
                      </a:lnTo>
                      <a:lnTo>
                        <a:pt x="1064" y="1560"/>
                      </a:lnTo>
                      <a:lnTo>
                        <a:pt x="1064" y="1574"/>
                      </a:lnTo>
                      <a:lnTo>
                        <a:pt x="1064" y="1588"/>
                      </a:lnTo>
                      <a:lnTo>
                        <a:pt x="1064" y="1631"/>
                      </a:lnTo>
                      <a:lnTo>
                        <a:pt x="1036" y="1631"/>
                      </a:lnTo>
                      <a:lnTo>
                        <a:pt x="993" y="1617"/>
                      </a:lnTo>
                      <a:lnTo>
                        <a:pt x="965" y="1617"/>
                      </a:lnTo>
                      <a:lnTo>
                        <a:pt x="951" y="1617"/>
                      </a:lnTo>
                      <a:lnTo>
                        <a:pt x="951" y="1603"/>
                      </a:lnTo>
                      <a:lnTo>
                        <a:pt x="880" y="1588"/>
                      </a:lnTo>
                      <a:lnTo>
                        <a:pt x="866" y="1588"/>
                      </a:lnTo>
                      <a:lnTo>
                        <a:pt x="851" y="1588"/>
                      </a:lnTo>
                      <a:lnTo>
                        <a:pt x="837" y="1574"/>
                      </a:lnTo>
                      <a:lnTo>
                        <a:pt x="823" y="1574"/>
                      </a:lnTo>
                      <a:lnTo>
                        <a:pt x="809" y="1560"/>
                      </a:lnTo>
                      <a:lnTo>
                        <a:pt x="795" y="1560"/>
                      </a:lnTo>
                      <a:lnTo>
                        <a:pt x="766" y="1546"/>
                      </a:lnTo>
                      <a:lnTo>
                        <a:pt x="738" y="1532"/>
                      </a:lnTo>
                      <a:lnTo>
                        <a:pt x="724" y="1532"/>
                      </a:lnTo>
                      <a:lnTo>
                        <a:pt x="710" y="1532"/>
                      </a:lnTo>
                      <a:lnTo>
                        <a:pt x="710" y="1518"/>
                      </a:lnTo>
                      <a:lnTo>
                        <a:pt x="695" y="1518"/>
                      </a:lnTo>
                      <a:lnTo>
                        <a:pt x="681" y="1518"/>
                      </a:lnTo>
                      <a:lnTo>
                        <a:pt x="667" y="1518"/>
                      </a:lnTo>
                      <a:lnTo>
                        <a:pt x="653" y="1518"/>
                      </a:lnTo>
                      <a:lnTo>
                        <a:pt x="624" y="1518"/>
                      </a:lnTo>
                      <a:lnTo>
                        <a:pt x="610" y="1518"/>
                      </a:lnTo>
                      <a:lnTo>
                        <a:pt x="596" y="1503"/>
                      </a:lnTo>
                      <a:lnTo>
                        <a:pt x="582" y="1503"/>
                      </a:lnTo>
                      <a:lnTo>
                        <a:pt x="568" y="1503"/>
                      </a:lnTo>
                      <a:lnTo>
                        <a:pt x="554" y="1503"/>
                      </a:lnTo>
                      <a:lnTo>
                        <a:pt x="539" y="1503"/>
                      </a:lnTo>
                      <a:lnTo>
                        <a:pt x="525" y="1503"/>
                      </a:lnTo>
                      <a:lnTo>
                        <a:pt x="511" y="1489"/>
                      </a:lnTo>
                      <a:lnTo>
                        <a:pt x="483" y="1489"/>
                      </a:lnTo>
                      <a:lnTo>
                        <a:pt x="454" y="1489"/>
                      </a:lnTo>
                      <a:lnTo>
                        <a:pt x="440" y="1489"/>
                      </a:lnTo>
                      <a:lnTo>
                        <a:pt x="426" y="1489"/>
                      </a:lnTo>
                      <a:lnTo>
                        <a:pt x="383" y="1475"/>
                      </a:lnTo>
                      <a:lnTo>
                        <a:pt x="270" y="1461"/>
                      </a:lnTo>
                      <a:lnTo>
                        <a:pt x="270" y="1447"/>
                      </a:lnTo>
                      <a:lnTo>
                        <a:pt x="241" y="1418"/>
                      </a:lnTo>
                      <a:lnTo>
                        <a:pt x="227" y="1404"/>
                      </a:lnTo>
                      <a:lnTo>
                        <a:pt x="227" y="1390"/>
                      </a:lnTo>
                      <a:lnTo>
                        <a:pt x="227" y="1447"/>
                      </a:lnTo>
                      <a:lnTo>
                        <a:pt x="213" y="1461"/>
                      </a:lnTo>
                      <a:lnTo>
                        <a:pt x="227" y="1461"/>
                      </a:lnTo>
                      <a:lnTo>
                        <a:pt x="227" y="1475"/>
                      </a:lnTo>
                      <a:lnTo>
                        <a:pt x="227" y="1489"/>
                      </a:lnTo>
                      <a:lnTo>
                        <a:pt x="227" y="1503"/>
                      </a:lnTo>
                      <a:lnTo>
                        <a:pt x="213" y="1489"/>
                      </a:lnTo>
                      <a:lnTo>
                        <a:pt x="199" y="1489"/>
                      </a:lnTo>
                      <a:lnTo>
                        <a:pt x="185" y="1489"/>
                      </a:lnTo>
                      <a:lnTo>
                        <a:pt x="171" y="1489"/>
                      </a:lnTo>
                      <a:lnTo>
                        <a:pt x="128" y="1489"/>
                      </a:lnTo>
                      <a:lnTo>
                        <a:pt x="114" y="1489"/>
                      </a:lnTo>
                      <a:lnTo>
                        <a:pt x="100" y="1489"/>
                      </a:lnTo>
                      <a:lnTo>
                        <a:pt x="0" y="1489"/>
                      </a:lnTo>
                      <a:lnTo>
                        <a:pt x="0" y="1475"/>
                      </a:lnTo>
                      <a:lnTo>
                        <a:pt x="0" y="1461"/>
                      </a:lnTo>
                      <a:lnTo>
                        <a:pt x="15" y="1276"/>
                      </a:lnTo>
                      <a:lnTo>
                        <a:pt x="15" y="1248"/>
                      </a:lnTo>
                      <a:lnTo>
                        <a:pt x="15" y="1191"/>
                      </a:lnTo>
                      <a:lnTo>
                        <a:pt x="15" y="1177"/>
                      </a:lnTo>
                      <a:lnTo>
                        <a:pt x="15" y="1163"/>
                      </a:lnTo>
                      <a:lnTo>
                        <a:pt x="29" y="1149"/>
                      </a:lnTo>
                      <a:lnTo>
                        <a:pt x="29" y="1135"/>
                      </a:lnTo>
                      <a:lnTo>
                        <a:pt x="29" y="1120"/>
                      </a:lnTo>
                      <a:lnTo>
                        <a:pt x="29" y="1106"/>
                      </a:lnTo>
                      <a:lnTo>
                        <a:pt x="29" y="1092"/>
                      </a:lnTo>
                      <a:lnTo>
                        <a:pt x="43" y="1078"/>
                      </a:lnTo>
                      <a:lnTo>
                        <a:pt x="43" y="1064"/>
                      </a:lnTo>
                      <a:lnTo>
                        <a:pt x="43" y="1049"/>
                      </a:lnTo>
                      <a:lnTo>
                        <a:pt x="43" y="1035"/>
                      </a:lnTo>
                      <a:lnTo>
                        <a:pt x="57" y="1021"/>
                      </a:lnTo>
                      <a:lnTo>
                        <a:pt x="57" y="1007"/>
                      </a:lnTo>
                      <a:lnTo>
                        <a:pt x="57" y="993"/>
                      </a:lnTo>
                      <a:lnTo>
                        <a:pt x="57" y="979"/>
                      </a:lnTo>
                      <a:lnTo>
                        <a:pt x="57" y="964"/>
                      </a:lnTo>
                      <a:lnTo>
                        <a:pt x="43" y="950"/>
                      </a:lnTo>
                      <a:lnTo>
                        <a:pt x="43" y="936"/>
                      </a:lnTo>
                      <a:lnTo>
                        <a:pt x="43" y="922"/>
                      </a:lnTo>
                      <a:lnTo>
                        <a:pt x="29" y="908"/>
                      </a:lnTo>
                      <a:lnTo>
                        <a:pt x="29" y="893"/>
                      </a:lnTo>
                      <a:lnTo>
                        <a:pt x="29" y="879"/>
                      </a:lnTo>
                      <a:lnTo>
                        <a:pt x="29" y="865"/>
                      </a:lnTo>
                      <a:lnTo>
                        <a:pt x="15" y="851"/>
                      </a:lnTo>
                      <a:lnTo>
                        <a:pt x="15" y="837"/>
                      </a:lnTo>
                      <a:lnTo>
                        <a:pt x="15" y="823"/>
                      </a:lnTo>
                      <a:lnTo>
                        <a:pt x="0" y="808"/>
                      </a:lnTo>
                      <a:lnTo>
                        <a:pt x="15" y="808"/>
                      </a:lnTo>
                      <a:lnTo>
                        <a:pt x="29" y="808"/>
                      </a:lnTo>
                      <a:lnTo>
                        <a:pt x="43" y="808"/>
                      </a:lnTo>
                      <a:lnTo>
                        <a:pt x="57" y="808"/>
                      </a:lnTo>
                      <a:lnTo>
                        <a:pt x="71" y="766"/>
                      </a:lnTo>
                      <a:lnTo>
                        <a:pt x="71" y="752"/>
                      </a:lnTo>
                      <a:lnTo>
                        <a:pt x="85" y="752"/>
                      </a:lnTo>
                      <a:lnTo>
                        <a:pt x="85" y="737"/>
                      </a:lnTo>
                      <a:lnTo>
                        <a:pt x="85" y="723"/>
                      </a:lnTo>
                      <a:lnTo>
                        <a:pt x="85" y="709"/>
                      </a:lnTo>
                      <a:lnTo>
                        <a:pt x="85" y="695"/>
                      </a:lnTo>
                      <a:lnTo>
                        <a:pt x="100" y="681"/>
                      </a:lnTo>
                      <a:lnTo>
                        <a:pt x="100" y="666"/>
                      </a:lnTo>
                      <a:lnTo>
                        <a:pt x="100" y="652"/>
                      </a:lnTo>
                      <a:lnTo>
                        <a:pt x="100" y="638"/>
                      </a:lnTo>
                      <a:lnTo>
                        <a:pt x="100" y="624"/>
                      </a:lnTo>
                      <a:lnTo>
                        <a:pt x="100" y="596"/>
                      </a:lnTo>
                      <a:lnTo>
                        <a:pt x="114" y="581"/>
                      </a:lnTo>
                      <a:lnTo>
                        <a:pt x="114" y="567"/>
                      </a:lnTo>
                      <a:lnTo>
                        <a:pt x="114" y="553"/>
                      </a:lnTo>
                      <a:lnTo>
                        <a:pt x="114" y="539"/>
                      </a:lnTo>
                      <a:lnTo>
                        <a:pt x="100" y="539"/>
                      </a:lnTo>
                      <a:lnTo>
                        <a:pt x="100" y="525"/>
                      </a:lnTo>
                      <a:lnTo>
                        <a:pt x="100" y="510"/>
                      </a:lnTo>
                      <a:lnTo>
                        <a:pt x="85" y="496"/>
                      </a:lnTo>
                      <a:lnTo>
                        <a:pt x="85" y="482"/>
                      </a:lnTo>
                      <a:lnTo>
                        <a:pt x="100" y="468"/>
                      </a:lnTo>
                      <a:lnTo>
                        <a:pt x="100" y="454"/>
                      </a:lnTo>
                      <a:lnTo>
                        <a:pt x="100" y="440"/>
                      </a:lnTo>
                      <a:lnTo>
                        <a:pt x="100" y="425"/>
                      </a:lnTo>
                      <a:lnTo>
                        <a:pt x="100" y="411"/>
                      </a:lnTo>
                      <a:lnTo>
                        <a:pt x="85" y="411"/>
                      </a:lnTo>
                      <a:lnTo>
                        <a:pt x="85" y="397"/>
                      </a:lnTo>
                      <a:lnTo>
                        <a:pt x="85" y="383"/>
                      </a:lnTo>
                      <a:lnTo>
                        <a:pt x="85" y="369"/>
                      </a:lnTo>
                      <a:lnTo>
                        <a:pt x="85" y="354"/>
                      </a:lnTo>
                      <a:lnTo>
                        <a:pt x="85" y="340"/>
                      </a:lnTo>
                      <a:lnTo>
                        <a:pt x="85" y="326"/>
                      </a:lnTo>
                      <a:lnTo>
                        <a:pt x="85" y="312"/>
                      </a:lnTo>
                      <a:lnTo>
                        <a:pt x="71" y="312"/>
                      </a:lnTo>
                      <a:lnTo>
                        <a:pt x="71" y="298"/>
                      </a:lnTo>
                      <a:lnTo>
                        <a:pt x="85" y="298"/>
                      </a:lnTo>
                      <a:lnTo>
                        <a:pt x="100" y="298"/>
                      </a:lnTo>
                      <a:lnTo>
                        <a:pt x="128" y="298"/>
                      </a:lnTo>
                      <a:lnTo>
                        <a:pt x="142" y="298"/>
                      </a:lnTo>
                      <a:lnTo>
                        <a:pt x="142" y="284"/>
                      </a:lnTo>
                      <a:lnTo>
                        <a:pt x="156" y="269"/>
                      </a:lnTo>
                      <a:lnTo>
                        <a:pt x="171" y="255"/>
                      </a:lnTo>
                      <a:lnTo>
                        <a:pt x="199" y="227"/>
                      </a:lnTo>
                      <a:lnTo>
                        <a:pt x="213" y="213"/>
                      </a:lnTo>
                      <a:lnTo>
                        <a:pt x="227" y="198"/>
                      </a:lnTo>
                      <a:lnTo>
                        <a:pt x="241" y="184"/>
                      </a:lnTo>
                      <a:lnTo>
                        <a:pt x="241" y="170"/>
                      </a:lnTo>
                      <a:lnTo>
                        <a:pt x="256" y="156"/>
                      </a:lnTo>
                      <a:lnTo>
                        <a:pt x="270" y="156"/>
                      </a:lnTo>
                      <a:lnTo>
                        <a:pt x="284" y="113"/>
                      </a:lnTo>
                      <a:lnTo>
                        <a:pt x="298" y="99"/>
                      </a:lnTo>
                      <a:lnTo>
                        <a:pt x="312" y="85"/>
                      </a:lnTo>
                      <a:lnTo>
                        <a:pt x="327" y="71"/>
                      </a:lnTo>
                      <a:lnTo>
                        <a:pt x="355" y="57"/>
                      </a:lnTo>
                      <a:lnTo>
                        <a:pt x="355" y="42"/>
                      </a:lnTo>
                      <a:lnTo>
                        <a:pt x="369" y="42"/>
                      </a:lnTo>
                      <a:lnTo>
                        <a:pt x="383" y="28"/>
                      </a:lnTo>
                      <a:lnTo>
                        <a:pt x="397" y="28"/>
                      </a:lnTo>
                      <a:lnTo>
                        <a:pt x="412" y="14"/>
                      </a:lnTo>
                      <a:lnTo>
                        <a:pt x="426" y="14"/>
                      </a:lnTo>
                      <a:lnTo>
                        <a:pt x="440" y="0"/>
                      </a:lnTo>
                      <a:lnTo>
                        <a:pt x="454" y="0"/>
                      </a:lnTo>
                      <a:lnTo>
                        <a:pt x="468" y="0"/>
                      </a:lnTo>
                      <a:lnTo>
                        <a:pt x="497" y="0"/>
                      </a:lnTo>
                      <a:lnTo>
                        <a:pt x="525" y="0"/>
                      </a:lnTo>
                      <a:lnTo>
                        <a:pt x="539" y="0"/>
                      </a:lnTo>
                      <a:close/>
                    </a:path>
                  </a:pathLst>
                </a:custGeom>
                <a:pattFill prst="dotGrid">
                  <a:fgClr>
                    <a:srgbClr val="009900"/>
                  </a:fgClr>
                  <a:bgClr>
                    <a:srgbClr val="F2FFE5"/>
                  </a:bgClr>
                </a:pattFill>
                <a:ln w="9525">
                  <a:solidFill>
                    <a:srgbClr val="333333"/>
                  </a:solidFill>
                  <a:round/>
                  <a:headEnd/>
                  <a:tailEnd/>
                </a:ln>
              </p:spPr>
              <p:txBody>
                <a:bodyPr anchor="ctr" anchorCtr="1"/>
                <a:lstStyle/>
                <a:p>
                  <a:endParaRPr lang="ja-JP" altLang="en-US"/>
                </a:p>
              </p:txBody>
            </p:sp>
            <p:sp>
              <p:nvSpPr>
                <p:cNvPr id="163" name="Freeform 51"/>
                <p:cNvSpPr>
                  <a:spLocks/>
                </p:cNvSpPr>
                <p:nvPr/>
              </p:nvSpPr>
              <p:spPr bwMode="auto">
                <a:xfrm>
                  <a:off x="5036" y="4543"/>
                  <a:ext cx="1459" cy="1445"/>
                </a:xfrm>
                <a:custGeom>
                  <a:avLst/>
                  <a:gdLst>
                    <a:gd name="T0" fmla="*/ 666 w 1460"/>
                    <a:gd name="T1" fmla="*/ 14 h 1447"/>
                    <a:gd name="T2" fmla="*/ 723 w 1460"/>
                    <a:gd name="T3" fmla="*/ 14 h 1447"/>
                    <a:gd name="T4" fmla="*/ 808 w 1460"/>
                    <a:gd name="T5" fmla="*/ 29 h 1447"/>
                    <a:gd name="T6" fmla="*/ 893 w 1460"/>
                    <a:gd name="T7" fmla="*/ 43 h 1447"/>
                    <a:gd name="T8" fmla="*/ 950 w 1460"/>
                    <a:gd name="T9" fmla="*/ 43 h 1447"/>
                    <a:gd name="T10" fmla="*/ 978 w 1460"/>
                    <a:gd name="T11" fmla="*/ 43 h 1447"/>
                    <a:gd name="T12" fmla="*/ 1049 w 1460"/>
                    <a:gd name="T13" fmla="*/ 57 h 1447"/>
                    <a:gd name="T14" fmla="*/ 1106 w 1460"/>
                    <a:gd name="T15" fmla="*/ 57 h 1447"/>
                    <a:gd name="T16" fmla="*/ 1148 w 1460"/>
                    <a:gd name="T17" fmla="*/ 57 h 1447"/>
                    <a:gd name="T18" fmla="*/ 1205 w 1460"/>
                    <a:gd name="T19" fmla="*/ 100 h 1447"/>
                    <a:gd name="T20" fmla="*/ 1276 w 1460"/>
                    <a:gd name="T21" fmla="*/ 128 h 1447"/>
                    <a:gd name="T22" fmla="*/ 1333 w 1460"/>
                    <a:gd name="T23" fmla="*/ 128 h 1447"/>
                    <a:gd name="T24" fmla="*/ 1361 w 1460"/>
                    <a:gd name="T25" fmla="*/ 170 h 1447"/>
                    <a:gd name="T26" fmla="*/ 1347 w 1460"/>
                    <a:gd name="T27" fmla="*/ 199 h 1447"/>
                    <a:gd name="T28" fmla="*/ 1361 w 1460"/>
                    <a:gd name="T29" fmla="*/ 256 h 1447"/>
                    <a:gd name="T30" fmla="*/ 1375 w 1460"/>
                    <a:gd name="T31" fmla="*/ 284 h 1447"/>
                    <a:gd name="T32" fmla="*/ 1375 w 1460"/>
                    <a:gd name="T33" fmla="*/ 312 h 1447"/>
                    <a:gd name="T34" fmla="*/ 1390 w 1460"/>
                    <a:gd name="T35" fmla="*/ 326 h 1447"/>
                    <a:gd name="T36" fmla="*/ 1432 w 1460"/>
                    <a:gd name="T37" fmla="*/ 326 h 1447"/>
                    <a:gd name="T38" fmla="*/ 1460 w 1460"/>
                    <a:gd name="T39" fmla="*/ 355 h 1447"/>
                    <a:gd name="T40" fmla="*/ 1460 w 1460"/>
                    <a:gd name="T41" fmla="*/ 412 h 1447"/>
                    <a:gd name="T42" fmla="*/ 1418 w 1460"/>
                    <a:gd name="T43" fmla="*/ 454 h 1447"/>
                    <a:gd name="T44" fmla="*/ 1248 w 1460"/>
                    <a:gd name="T45" fmla="*/ 440 h 1447"/>
                    <a:gd name="T46" fmla="*/ 1276 w 1460"/>
                    <a:gd name="T47" fmla="*/ 497 h 1447"/>
                    <a:gd name="T48" fmla="*/ 1276 w 1460"/>
                    <a:gd name="T49" fmla="*/ 553 h 1447"/>
                    <a:gd name="T50" fmla="*/ 1375 w 1460"/>
                    <a:gd name="T51" fmla="*/ 695 h 1447"/>
                    <a:gd name="T52" fmla="*/ 1333 w 1460"/>
                    <a:gd name="T53" fmla="*/ 851 h 1447"/>
                    <a:gd name="T54" fmla="*/ 1290 w 1460"/>
                    <a:gd name="T55" fmla="*/ 993 h 1447"/>
                    <a:gd name="T56" fmla="*/ 1092 w 1460"/>
                    <a:gd name="T57" fmla="*/ 1007 h 1447"/>
                    <a:gd name="T58" fmla="*/ 1092 w 1460"/>
                    <a:gd name="T59" fmla="*/ 1064 h 1447"/>
                    <a:gd name="T60" fmla="*/ 1049 w 1460"/>
                    <a:gd name="T61" fmla="*/ 1220 h 1447"/>
                    <a:gd name="T62" fmla="*/ 1049 w 1460"/>
                    <a:gd name="T63" fmla="*/ 1277 h 1447"/>
                    <a:gd name="T64" fmla="*/ 1049 w 1460"/>
                    <a:gd name="T65" fmla="*/ 1319 h 1447"/>
                    <a:gd name="T66" fmla="*/ 1092 w 1460"/>
                    <a:gd name="T67" fmla="*/ 1405 h 1447"/>
                    <a:gd name="T68" fmla="*/ 1092 w 1460"/>
                    <a:gd name="T69" fmla="*/ 1447 h 1447"/>
                    <a:gd name="T70" fmla="*/ 1049 w 1460"/>
                    <a:gd name="T71" fmla="*/ 1447 h 1447"/>
                    <a:gd name="T72" fmla="*/ 950 w 1460"/>
                    <a:gd name="T73" fmla="*/ 1390 h 1447"/>
                    <a:gd name="T74" fmla="*/ 893 w 1460"/>
                    <a:gd name="T75" fmla="*/ 1319 h 1447"/>
                    <a:gd name="T76" fmla="*/ 765 w 1460"/>
                    <a:gd name="T77" fmla="*/ 1220 h 1447"/>
                    <a:gd name="T78" fmla="*/ 751 w 1460"/>
                    <a:gd name="T79" fmla="*/ 1163 h 1447"/>
                    <a:gd name="T80" fmla="*/ 765 w 1460"/>
                    <a:gd name="T81" fmla="*/ 1121 h 1447"/>
                    <a:gd name="T82" fmla="*/ 638 w 1460"/>
                    <a:gd name="T83" fmla="*/ 1092 h 1447"/>
                    <a:gd name="T84" fmla="*/ 468 w 1460"/>
                    <a:gd name="T85" fmla="*/ 1064 h 1447"/>
                    <a:gd name="T86" fmla="*/ 411 w 1460"/>
                    <a:gd name="T87" fmla="*/ 1121 h 1447"/>
                    <a:gd name="T88" fmla="*/ 326 w 1460"/>
                    <a:gd name="T89" fmla="*/ 1078 h 1447"/>
                    <a:gd name="T90" fmla="*/ 212 w 1460"/>
                    <a:gd name="T91" fmla="*/ 965 h 1447"/>
                    <a:gd name="T92" fmla="*/ 42 w 1460"/>
                    <a:gd name="T93" fmla="*/ 823 h 1447"/>
                    <a:gd name="T94" fmla="*/ 28 w 1460"/>
                    <a:gd name="T95" fmla="*/ 724 h 1447"/>
                    <a:gd name="T96" fmla="*/ 42 w 1460"/>
                    <a:gd name="T97" fmla="*/ 681 h 1447"/>
                    <a:gd name="T98" fmla="*/ 71 w 1460"/>
                    <a:gd name="T99" fmla="*/ 596 h 1447"/>
                    <a:gd name="T100" fmla="*/ 85 w 1460"/>
                    <a:gd name="T101" fmla="*/ 553 h 1447"/>
                    <a:gd name="T102" fmla="*/ 85 w 1460"/>
                    <a:gd name="T103" fmla="*/ 525 h 1447"/>
                    <a:gd name="T104" fmla="*/ 99 w 1460"/>
                    <a:gd name="T105" fmla="*/ 468 h 1447"/>
                    <a:gd name="T106" fmla="*/ 113 w 1460"/>
                    <a:gd name="T107" fmla="*/ 440 h 1447"/>
                    <a:gd name="T108" fmla="*/ 127 w 1460"/>
                    <a:gd name="T109" fmla="*/ 369 h 1447"/>
                    <a:gd name="T110" fmla="*/ 170 w 1460"/>
                    <a:gd name="T111" fmla="*/ 213 h 1447"/>
                    <a:gd name="T112" fmla="*/ 184 w 1460"/>
                    <a:gd name="T113" fmla="*/ 156 h 1447"/>
                    <a:gd name="T114" fmla="*/ 212 w 1460"/>
                    <a:gd name="T115" fmla="*/ 71 h 1447"/>
                    <a:gd name="T116" fmla="*/ 255 w 1460"/>
                    <a:gd name="T117" fmla="*/ 14 h 1447"/>
                    <a:gd name="T118" fmla="*/ 297 w 1460"/>
                    <a:gd name="T119" fmla="*/ 14 h 1447"/>
                    <a:gd name="T120" fmla="*/ 326 w 1460"/>
                    <a:gd name="T121" fmla="*/ 14 h 1447"/>
                    <a:gd name="T122" fmla="*/ 411 w 1460"/>
                    <a:gd name="T123" fmla="*/ 14 h 1447"/>
                    <a:gd name="T124" fmla="*/ 524 w 1460"/>
                    <a:gd name="T125" fmla="*/ 0 h 144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460"/>
                    <a:gd name="T190" fmla="*/ 0 h 1447"/>
                    <a:gd name="T191" fmla="*/ 1460 w 1460"/>
                    <a:gd name="T192" fmla="*/ 1447 h 1447"/>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460" h="1447">
                      <a:moveTo>
                        <a:pt x="609" y="14"/>
                      </a:moveTo>
                      <a:lnTo>
                        <a:pt x="624" y="14"/>
                      </a:lnTo>
                      <a:lnTo>
                        <a:pt x="638" y="14"/>
                      </a:lnTo>
                      <a:lnTo>
                        <a:pt x="652" y="14"/>
                      </a:lnTo>
                      <a:lnTo>
                        <a:pt x="666" y="14"/>
                      </a:lnTo>
                      <a:lnTo>
                        <a:pt x="680" y="14"/>
                      </a:lnTo>
                      <a:lnTo>
                        <a:pt x="695" y="14"/>
                      </a:lnTo>
                      <a:lnTo>
                        <a:pt x="709" y="14"/>
                      </a:lnTo>
                      <a:lnTo>
                        <a:pt x="723" y="14"/>
                      </a:lnTo>
                      <a:lnTo>
                        <a:pt x="723" y="29"/>
                      </a:lnTo>
                      <a:lnTo>
                        <a:pt x="723" y="14"/>
                      </a:lnTo>
                      <a:lnTo>
                        <a:pt x="737" y="14"/>
                      </a:lnTo>
                      <a:lnTo>
                        <a:pt x="737" y="29"/>
                      </a:lnTo>
                      <a:lnTo>
                        <a:pt x="780" y="29"/>
                      </a:lnTo>
                      <a:lnTo>
                        <a:pt x="794" y="29"/>
                      </a:lnTo>
                      <a:lnTo>
                        <a:pt x="808" y="29"/>
                      </a:lnTo>
                      <a:lnTo>
                        <a:pt x="822" y="29"/>
                      </a:lnTo>
                      <a:lnTo>
                        <a:pt x="851" y="29"/>
                      </a:lnTo>
                      <a:lnTo>
                        <a:pt x="865" y="29"/>
                      </a:lnTo>
                      <a:lnTo>
                        <a:pt x="879" y="29"/>
                      </a:lnTo>
                      <a:lnTo>
                        <a:pt x="893" y="43"/>
                      </a:lnTo>
                      <a:lnTo>
                        <a:pt x="907" y="43"/>
                      </a:lnTo>
                      <a:lnTo>
                        <a:pt x="922" y="43"/>
                      </a:lnTo>
                      <a:lnTo>
                        <a:pt x="950" y="43"/>
                      </a:lnTo>
                      <a:lnTo>
                        <a:pt x="964" y="43"/>
                      </a:lnTo>
                      <a:lnTo>
                        <a:pt x="978" y="43"/>
                      </a:lnTo>
                      <a:lnTo>
                        <a:pt x="992" y="43"/>
                      </a:lnTo>
                      <a:lnTo>
                        <a:pt x="1021" y="57"/>
                      </a:lnTo>
                      <a:lnTo>
                        <a:pt x="1035" y="57"/>
                      </a:lnTo>
                      <a:lnTo>
                        <a:pt x="1049" y="57"/>
                      </a:lnTo>
                      <a:lnTo>
                        <a:pt x="1063" y="57"/>
                      </a:lnTo>
                      <a:lnTo>
                        <a:pt x="1078" y="57"/>
                      </a:lnTo>
                      <a:lnTo>
                        <a:pt x="1092" y="57"/>
                      </a:lnTo>
                      <a:lnTo>
                        <a:pt x="1106" y="57"/>
                      </a:lnTo>
                      <a:lnTo>
                        <a:pt x="1120" y="57"/>
                      </a:lnTo>
                      <a:lnTo>
                        <a:pt x="1134" y="57"/>
                      </a:lnTo>
                      <a:lnTo>
                        <a:pt x="1148" y="57"/>
                      </a:lnTo>
                      <a:lnTo>
                        <a:pt x="1163" y="71"/>
                      </a:lnTo>
                      <a:lnTo>
                        <a:pt x="1177" y="71"/>
                      </a:lnTo>
                      <a:lnTo>
                        <a:pt x="1191" y="71"/>
                      </a:lnTo>
                      <a:lnTo>
                        <a:pt x="1205" y="71"/>
                      </a:lnTo>
                      <a:lnTo>
                        <a:pt x="1205" y="100"/>
                      </a:lnTo>
                      <a:lnTo>
                        <a:pt x="1219" y="100"/>
                      </a:lnTo>
                      <a:lnTo>
                        <a:pt x="1234" y="100"/>
                      </a:lnTo>
                      <a:lnTo>
                        <a:pt x="1248" y="114"/>
                      </a:lnTo>
                      <a:lnTo>
                        <a:pt x="1262" y="114"/>
                      </a:lnTo>
                      <a:lnTo>
                        <a:pt x="1276" y="114"/>
                      </a:lnTo>
                      <a:lnTo>
                        <a:pt x="1276" y="128"/>
                      </a:lnTo>
                      <a:lnTo>
                        <a:pt x="1290" y="128"/>
                      </a:lnTo>
                      <a:lnTo>
                        <a:pt x="1304" y="128"/>
                      </a:lnTo>
                      <a:lnTo>
                        <a:pt x="1319" y="128"/>
                      </a:lnTo>
                      <a:lnTo>
                        <a:pt x="1333" y="128"/>
                      </a:lnTo>
                      <a:lnTo>
                        <a:pt x="1347" y="128"/>
                      </a:lnTo>
                      <a:lnTo>
                        <a:pt x="1347" y="142"/>
                      </a:lnTo>
                      <a:lnTo>
                        <a:pt x="1361" y="142"/>
                      </a:lnTo>
                      <a:lnTo>
                        <a:pt x="1361" y="156"/>
                      </a:lnTo>
                      <a:lnTo>
                        <a:pt x="1361" y="170"/>
                      </a:lnTo>
                      <a:lnTo>
                        <a:pt x="1361" y="156"/>
                      </a:lnTo>
                      <a:lnTo>
                        <a:pt x="1361" y="170"/>
                      </a:lnTo>
                      <a:lnTo>
                        <a:pt x="1361" y="185"/>
                      </a:lnTo>
                      <a:lnTo>
                        <a:pt x="1361" y="199"/>
                      </a:lnTo>
                      <a:lnTo>
                        <a:pt x="1347" y="199"/>
                      </a:lnTo>
                      <a:lnTo>
                        <a:pt x="1347" y="213"/>
                      </a:lnTo>
                      <a:lnTo>
                        <a:pt x="1347" y="227"/>
                      </a:lnTo>
                      <a:lnTo>
                        <a:pt x="1361" y="227"/>
                      </a:lnTo>
                      <a:lnTo>
                        <a:pt x="1361" y="241"/>
                      </a:lnTo>
                      <a:lnTo>
                        <a:pt x="1361" y="256"/>
                      </a:lnTo>
                      <a:lnTo>
                        <a:pt x="1361" y="270"/>
                      </a:lnTo>
                      <a:lnTo>
                        <a:pt x="1361" y="284"/>
                      </a:lnTo>
                      <a:lnTo>
                        <a:pt x="1375" y="284"/>
                      </a:lnTo>
                      <a:lnTo>
                        <a:pt x="1375" y="298"/>
                      </a:lnTo>
                      <a:lnTo>
                        <a:pt x="1375" y="312"/>
                      </a:lnTo>
                      <a:lnTo>
                        <a:pt x="1375" y="326"/>
                      </a:lnTo>
                      <a:lnTo>
                        <a:pt x="1390" y="326"/>
                      </a:lnTo>
                      <a:lnTo>
                        <a:pt x="1404" y="326"/>
                      </a:lnTo>
                      <a:lnTo>
                        <a:pt x="1418" y="326"/>
                      </a:lnTo>
                      <a:lnTo>
                        <a:pt x="1432" y="326"/>
                      </a:lnTo>
                      <a:lnTo>
                        <a:pt x="1446" y="326"/>
                      </a:lnTo>
                      <a:lnTo>
                        <a:pt x="1460" y="326"/>
                      </a:lnTo>
                      <a:lnTo>
                        <a:pt x="1460" y="341"/>
                      </a:lnTo>
                      <a:lnTo>
                        <a:pt x="1460" y="355"/>
                      </a:lnTo>
                      <a:lnTo>
                        <a:pt x="1460" y="369"/>
                      </a:lnTo>
                      <a:lnTo>
                        <a:pt x="1460" y="383"/>
                      </a:lnTo>
                      <a:lnTo>
                        <a:pt x="1460" y="397"/>
                      </a:lnTo>
                      <a:lnTo>
                        <a:pt x="1460" y="412"/>
                      </a:lnTo>
                      <a:lnTo>
                        <a:pt x="1432" y="412"/>
                      </a:lnTo>
                      <a:lnTo>
                        <a:pt x="1418" y="412"/>
                      </a:lnTo>
                      <a:lnTo>
                        <a:pt x="1418" y="426"/>
                      </a:lnTo>
                      <a:lnTo>
                        <a:pt x="1418" y="440"/>
                      </a:lnTo>
                      <a:lnTo>
                        <a:pt x="1418" y="454"/>
                      </a:lnTo>
                      <a:lnTo>
                        <a:pt x="1375" y="454"/>
                      </a:lnTo>
                      <a:lnTo>
                        <a:pt x="1347" y="440"/>
                      </a:lnTo>
                      <a:lnTo>
                        <a:pt x="1347" y="454"/>
                      </a:lnTo>
                      <a:lnTo>
                        <a:pt x="1333" y="454"/>
                      </a:lnTo>
                      <a:lnTo>
                        <a:pt x="1304" y="454"/>
                      </a:lnTo>
                      <a:lnTo>
                        <a:pt x="1304" y="440"/>
                      </a:lnTo>
                      <a:lnTo>
                        <a:pt x="1262" y="440"/>
                      </a:lnTo>
                      <a:lnTo>
                        <a:pt x="1248" y="440"/>
                      </a:lnTo>
                      <a:lnTo>
                        <a:pt x="1248" y="454"/>
                      </a:lnTo>
                      <a:lnTo>
                        <a:pt x="1248" y="468"/>
                      </a:lnTo>
                      <a:lnTo>
                        <a:pt x="1248" y="483"/>
                      </a:lnTo>
                      <a:lnTo>
                        <a:pt x="1276" y="483"/>
                      </a:lnTo>
                      <a:lnTo>
                        <a:pt x="1276" y="497"/>
                      </a:lnTo>
                      <a:lnTo>
                        <a:pt x="1276" y="511"/>
                      </a:lnTo>
                      <a:lnTo>
                        <a:pt x="1276" y="525"/>
                      </a:lnTo>
                      <a:lnTo>
                        <a:pt x="1276" y="539"/>
                      </a:lnTo>
                      <a:lnTo>
                        <a:pt x="1276" y="553"/>
                      </a:lnTo>
                      <a:lnTo>
                        <a:pt x="1276" y="568"/>
                      </a:lnTo>
                      <a:lnTo>
                        <a:pt x="1333" y="568"/>
                      </a:lnTo>
                      <a:lnTo>
                        <a:pt x="1375" y="568"/>
                      </a:lnTo>
                      <a:lnTo>
                        <a:pt x="1375" y="624"/>
                      </a:lnTo>
                      <a:lnTo>
                        <a:pt x="1375" y="639"/>
                      </a:lnTo>
                      <a:lnTo>
                        <a:pt x="1375" y="653"/>
                      </a:lnTo>
                      <a:lnTo>
                        <a:pt x="1375" y="695"/>
                      </a:lnTo>
                      <a:lnTo>
                        <a:pt x="1333" y="695"/>
                      </a:lnTo>
                      <a:lnTo>
                        <a:pt x="1333" y="738"/>
                      </a:lnTo>
                      <a:lnTo>
                        <a:pt x="1333" y="780"/>
                      </a:lnTo>
                      <a:lnTo>
                        <a:pt x="1333" y="809"/>
                      </a:lnTo>
                      <a:lnTo>
                        <a:pt x="1333" y="823"/>
                      </a:lnTo>
                      <a:lnTo>
                        <a:pt x="1333" y="837"/>
                      </a:lnTo>
                      <a:lnTo>
                        <a:pt x="1333" y="851"/>
                      </a:lnTo>
                      <a:lnTo>
                        <a:pt x="1333" y="865"/>
                      </a:lnTo>
                      <a:lnTo>
                        <a:pt x="1333" y="880"/>
                      </a:lnTo>
                      <a:lnTo>
                        <a:pt x="1333" y="894"/>
                      </a:lnTo>
                      <a:lnTo>
                        <a:pt x="1333" y="936"/>
                      </a:lnTo>
                      <a:lnTo>
                        <a:pt x="1333" y="951"/>
                      </a:lnTo>
                      <a:lnTo>
                        <a:pt x="1347" y="993"/>
                      </a:lnTo>
                      <a:lnTo>
                        <a:pt x="1333" y="993"/>
                      </a:lnTo>
                      <a:lnTo>
                        <a:pt x="1290" y="993"/>
                      </a:lnTo>
                      <a:lnTo>
                        <a:pt x="1248" y="993"/>
                      </a:lnTo>
                      <a:lnTo>
                        <a:pt x="1205" y="993"/>
                      </a:lnTo>
                      <a:lnTo>
                        <a:pt x="1205" y="951"/>
                      </a:lnTo>
                      <a:lnTo>
                        <a:pt x="1120" y="951"/>
                      </a:lnTo>
                      <a:lnTo>
                        <a:pt x="1092" y="951"/>
                      </a:lnTo>
                      <a:lnTo>
                        <a:pt x="1092" y="965"/>
                      </a:lnTo>
                      <a:lnTo>
                        <a:pt x="1092" y="979"/>
                      </a:lnTo>
                      <a:lnTo>
                        <a:pt x="1092" y="993"/>
                      </a:lnTo>
                      <a:lnTo>
                        <a:pt x="1092" y="1007"/>
                      </a:lnTo>
                      <a:lnTo>
                        <a:pt x="1092" y="1022"/>
                      </a:lnTo>
                      <a:lnTo>
                        <a:pt x="1092" y="1036"/>
                      </a:lnTo>
                      <a:lnTo>
                        <a:pt x="1092" y="1050"/>
                      </a:lnTo>
                      <a:lnTo>
                        <a:pt x="1092" y="1064"/>
                      </a:lnTo>
                      <a:lnTo>
                        <a:pt x="1092" y="1078"/>
                      </a:lnTo>
                      <a:lnTo>
                        <a:pt x="1078" y="1078"/>
                      </a:lnTo>
                      <a:lnTo>
                        <a:pt x="1078" y="1121"/>
                      </a:lnTo>
                      <a:lnTo>
                        <a:pt x="1078" y="1135"/>
                      </a:lnTo>
                      <a:lnTo>
                        <a:pt x="1078" y="1206"/>
                      </a:lnTo>
                      <a:lnTo>
                        <a:pt x="1049" y="1206"/>
                      </a:lnTo>
                      <a:lnTo>
                        <a:pt x="1049" y="1220"/>
                      </a:lnTo>
                      <a:lnTo>
                        <a:pt x="1049" y="1234"/>
                      </a:lnTo>
                      <a:lnTo>
                        <a:pt x="1049" y="1248"/>
                      </a:lnTo>
                      <a:lnTo>
                        <a:pt x="1049" y="1263"/>
                      </a:lnTo>
                      <a:lnTo>
                        <a:pt x="1049" y="1277"/>
                      </a:lnTo>
                      <a:lnTo>
                        <a:pt x="1021" y="1277"/>
                      </a:lnTo>
                      <a:lnTo>
                        <a:pt x="1021" y="1291"/>
                      </a:lnTo>
                      <a:lnTo>
                        <a:pt x="1021" y="1305"/>
                      </a:lnTo>
                      <a:lnTo>
                        <a:pt x="1021" y="1319"/>
                      </a:lnTo>
                      <a:lnTo>
                        <a:pt x="1021" y="1334"/>
                      </a:lnTo>
                      <a:lnTo>
                        <a:pt x="1035" y="1319"/>
                      </a:lnTo>
                      <a:lnTo>
                        <a:pt x="1049" y="1319"/>
                      </a:lnTo>
                      <a:lnTo>
                        <a:pt x="1049" y="1334"/>
                      </a:lnTo>
                      <a:lnTo>
                        <a:pt x="1049" y="1348"/>
                      </a:lnTo>
                      <a:lnTo>
                        <a:pt x="1049" y="1362"/>
                      </a:lnTo>
                      <a:lnTo>
                        <a:pt x="1049" y="1376"/>
                      </a:lnTo>
                      <a:lnTo>
                        <a:pt x="1092" y="1376"/>
                      </a:lnTo>
                      <a:lnTo>
                        <a:pt x="1092" y="1390"/>
                      </a:lnTo>
                      <a:lnTo>
                        <a:pt x="1092" y="1405"/>
                      </a:lnTo>
                      <a:lnTo>
                        <a:pt x="1092" y="1419"/>
                      </a:lnTo>
                      <a:lnTo>
                        <a:pt x="1092" y="1433"/>
                      </a:lnTo>
                      <a:lnTo>
                        <a:pt x="1092" y="1447"/>
                      </a:lnTo>
                      <a:lnTo>
                        <a:pt x="1078" y="1447"/>
                      </a:lnTo>
                      <a:lnTo>
                        <a:pt x="1078" y="1433"/>
                      </a:lnTo>
                      <a:lnTo>
                        <a:pt x="1063" y="1433"/>
                      </a:lnTo>
                      <a:lnTo>
                        <a:pt x="1049" y="1447"/>
                      </a:lnTo>
                      <a:lnTo>
                        <a:pt x="1035" y="1447"/>
                      </a:lnTo>
                      <a:lnTo>
                        <a:pt x="1035" y="1433"/>
                      </a:lnTo>
                      <a:lnTo>
                        <a:pt x="1021" y="1433"/>
                      </a:lnTo>
                      <a:lnTo>
                        <a:pt x="1007" y="1433"/>
                      </a:lnTo>
                      <a:lnTo>
                        <a:pt x="992" y="1419"/>
                      </a:lnTo>
                      <a:lnTo>
                        <a:pt x="978" y="1419"/>
                      </a:lnTo>
                      <a:lnTo>
                        <a:pt x="978" y="1405"/>
                      </a:lnTo>
                      <a:lnTo>
                        <a:pt x="950" y="1390"/>
                      </a:lnTo>
                      <a:lnTo>
                        <a:pt x="922" y="1362"/>
                      </a:lnTo>
                      <a:lnTo>
                        <a:pt x="922" y="1348"/>
                      </a:lnTo>
                      <a:lnTo>
                        <a:pt x="907" y="1334"/>
                      </a:lnTo>
                      <a:lnTo>
                        <a:pt x="907" y="1319"/>
                      </a:lnTo>
                      <a:lnTo>
                        <a:pt x="893" y="1319"/>
                      </a:lnTo>
                      <a:lnTo>
                        <a:pt x="851" y="1291"/>
                      </a:lnTo>
                      <a:lnTo>
                        <a:pt x="836" y="1291"/>
                      </a:lnTo>
                      <a:lnTo>
                        <a:pt x="836" y="1277"/>
                      </a:lnTo>
                      <a:lnTo>
                        <a:pt x="822" y="1263"/>
                      </a:lnTo>
                      <a:lnTo>
                        <a:pt x="794" y="1248"/>
                      </a:lnTo>
                      <a:lnTo>
                        <a:pt x="780" y="1234"/>
                      </a:lnTo>
                      <a:lnTo>
                        <a:pt x="780" y="1220"/>
                      </a:lnTo>
                      <a:lnTo>
                        <a:pt x="765" y="1220"/>
                      </a:lnTo>
                      <a:lnTo>
                        <a:pt x="765" y="1206"/>
                      </a:lnTo>
                      <a:lnTo>
                        <a:pt x="751" y="1192"/>
                      </a:lnTo>
                      <a:lnTo>
                        <a:pt x="751" y="1178"/>
                      </a:lnTo>
                      <a:lnTo>
                        <a:pt x="751" y="1163"/>
                      </a:lnTo>
                      <a:lnTo>
                        <a:pt x="751" y="1149"/>
                      </a:lnTo>
                      <a:lnTo>
                        <a:pt x="751" y="1135"/>
                      </a:lnTo>
                      <a:lnTo>
                        <a:pt x="751" y="1121"/>
                      </a:lnTo>
                      <a:lnTo>
                        <a:pt x="765" y="1121"/>
                      </a:lnTo>
                      <a:lnTo>
                        <a:pt x="751" y="1121"/>
                      </a:lnTo>
                      <a:lnTo>
                        <a:pt x="751" y="1107"/>
                      </a:lnTo>
                      <a:lnTo>
                        <a:pt x="723" y="1107"/>
                      </a:lnTo>
                      <a:lnTo>
                        <a:pt x="695" y="1092"/>
                      </a:lnTo>
                      <a:lnTo>
                        <a:pt x="638" y="1092"/>
                      </a:lnTo>
                      <a:lnTo>
                        <a:pt x="624" y="1092"/>
                      </a:lnTo>
                      <a:lnTo>
                        <a:pt x="581" y="1078"/>
                      </a:lnTo>
                      <a:lnTo>
                        <a:pt x="553" y="1078"/>
                      </a:lnTo>
                      <a:lnTo>
                        <a:pt x="539" y="1078"/>
                      </a:lnTo>
                      <a:lnTo>
                        <a:pt x="524" y="1078"/>
                      </a:lnTo>
                      <a:lnTo>
                        <a:pt x="510" y="1078"/>
                      </a:lnTo>
                      <a:lnTo>
                        <a:pt x="482" y="1064"/>
                      </a:lnTo>
                      <a:lnTo>
                        <a:pt x="468" y="1064"/>
                      </a:lnTo>
                      <a:lnTo>
                        <a:pt x="453" y="1078"/>
                      </a:lnTo>
                      <a:lnTo>
                        <a:pt x="439" y="1092"/>
                      </a:lnTo>
                      <a:lnTo>
                        <a:pt x="425" y="1107"/>
                      </a:lnTo>
                      <a:lnTo>
                        <a:pt x="411" y="1107"/>
                      </a:lnTo>
                      <a:lnTo>
                        <a:pt x="411" y="1121"/>
                      </a:lnTo>
                      <a:lnTo>
                        <a:pt x="411" y="1135"/>
                      </a:lnTo>
                      <a:lnTo>
                        <a:pt x="397" y="1163"/>
                      </a:lnTo>
                      <a:lnTo>
                        <a:pt x="368" y="1149"/>
                      </a:lnTo>
                      <a:lnTo>
                        <a:pt x="368" y="1135"/>
                      </a:lnTo>
                      <a:lnTo>
                        <a:pt x="354" y="1135"/>
                      </a:lnTo>
                      <a:lnTo>
                        <a:pt x="354" y="1121"/>
                      </a:lnTo>
                      <a:lnTo>
                        <a:pt x="340" y="1107"/>
                      </a:lnTo>
                      <a:lnTo>
                        <a:pt x="326" y="1092"/>
                      </a:lnTo>
                      <a:lnTo>
                        <a:pt x="326" y="1078"/>
                      </a:lnTo>
                      <a:lnTo>
                        <a:pt x="326" y="1064"/>
                      </a:lnTo>
                      <a:lnTo>
                        <a:pt x="312" y="1064"/>
                      </a:lnTo>
                      <a:lnTo>
                        <a:pt x="297" y="1050"/>
                      </a:lnTo>
                      <a:lnTo>
                        <a:pt x="283" y="1036"/>
                      </a:lnTo>
                      <a:lnTo>
                        <a:pt x="269" y="1022"/>
                      </a:lnTo>
                      <a:lnTo>
                        <a:pt x="241" y="1007"/>
                      </a:lnTo>
                      <a:lnTo>
                        <a:pt x="227" y="993"/>
                      </a:lnTo>
                      <a:lnTo>
                        <a:pt x="212" y="965"/>
                      </a:lnTo>
                      <a:lnTo>
                        <a:pt x="198" y="965"/>
                      </a:lnTo>
                      <a:lnTo>
                        <a:pt x="184" y="951"/>
                      </a:lnTo>
                      <a:lnTo>
                        <a:pt x="184" y="936"/>
                      </a:lnTo>
                      <a:lnTo>
                        <a:pt x="156" y="922"/>
                      </a:lnTo>
                      <a:lnTo>
                        <a:pt x="141" y="908"/>
                      </a:lnTo>
                      <a:lnTo>
                        <a:pt x="113" y="894"/>
                      </a:lnTo>
                      <a:lnTo>
                        <a:pt x="113" y="880"/>
                      </a:lnTo>
                      <a:lnTo>
                        <a:pt x="99" y="865"/>
                      </a:lnTo>
                      <a:lnTo>
                        <a:pt x="85" y="851"/>
                      </a:lnTo>
                      <a:lnTo>
                        <a:pt x="71" y="837"/>
                      </a:lnTo>
                      <a:lnTo>
                        <a:pt x="42" y="823"/>
                      </a:lnTo>
                      <a:lnTo>
                        <a:pt x="42" y="809"/>
                      </a:lnTo>
                      <a:lnTo>
                        <a:pt x="28" y="809"/>
                      </a:lnTo>
                      <a:lnTo>
                        <a:pt x="14" y="780"/>
                      </a:lnTo>
                      <a:lnTo>
                        <a:pt x="0" y="766"/>
                      </a:lnTo>
                      <a:lnTo>
                        <a:pt x="0" y="752"/>
                      </a:lnTo>
                      <a:lnTo>
                        <a:pt x="14" y="752"/>
                      </a:lnTo>
                      <a:lnTo>
                        <a:pt x="14" y="738"/>
                      </a:lnTo>
                      <a:lnTo>
                        <a:pt x="28" y="724"/>
                      </a:lnTo>
                      <a:lnTo>
                        <a:pt x="28" y="709"/>
                      </a:lnTo>
                      <a:lnTo>
                        <a:pt x="42" y="709"/>
                      </a:lnTo>
                      <a:lnTo>
                        <a:pt x="42" y="695"/>
                      </a:lnTo>
                      <a:lnTo>
                        <a:pt x="42" y="681"/>
                      </a:lnTo>
                      <a:lnTo>
                        <a:pt x="42" y="667"/>
                      </a:lnTo>
                      <a:lnTo>
                        <a:pt x="56" y="653"/>
                      </a:lnTo>
                      <a:lnTo>
                        <a:pt x="56" y="639"/>
                      </a:lnTo>
                      <a:lnTo>
                        <a:pt x="56" y="624"/>
                      </a:lnTo>
                      <a:lnTo>
                        <a:pt x="71" y="624"/>
                      </a:lnTo>
                      <a:lnTo>
                        <a:pt x="71" y="610"/>
                      </a:lnTo>
                      <a:lnTo>
                        <a:pt x="71" y="596"/>
                      </a:lnTo>
                      <a:lnTo>
                        <a:pt x="71" y="582"/>
                      </a:lnTo>
                      <a:lnTo>
                        <a:pt x="71" y="568"/>
                      </a:lnTo>
                      <a:lnTo>
                        <a:pt x="85" y="568"/>
                      </a:lnTo>
                      <a:lnTo>
                        <a:pt x="85" y="553"/>
                      </a:lnTo>
                      <a:lnTo>
                        <a:pt x="85" y="539"/>
                      </a:lnTo>
                      <a:lnTo>
                        <a:pt x="85" y="525"/>
                      </a:lnTo>
                      <a:lnTo>
                        <a:pt x="85" y="511"/>
                      </a:lnTo>
                      <a:lnTo>
                        <a:pt x="99" y="511"/>
                      </a:lnTo>
                      <a:lnTo>
                        <a:pt x="99" y="497"/>
                      </a:lnTo>
                      <a:lnTo>
                        <a:pt x="99" y="483"/>
                      </a:lnTo>
                      <a:lnTo>
                        <a:pt x="99" y="468"/>
                      </a:lnTo>
                      <a:lnTo>
                        <a:pt x="113" y="454"/>
                      </a:lnTo>
                      <a:lnTo>
                        <a:pt x="113" y="440"/>
                      </a:lnTo>
                      <a:lnTo>
                        <a:pt x="113" y="426"/>
                      </a:lnTo>
                      <a:lnTo>
                        <a:pt x="113" y="412"/>
                      </a:lnTo>
                      <a:lnTo>
                        <a:pt x="127" y="397"/>
                      </a:lnTo>
                      <a:lnTo>
                        <a:pt x="127" y="383"/>
                      </a:lnTo>
                      <a:lnTo>
                        <a:pt x="127" y="369"/>
                      </a:lnTo>
                      <a:lnTo>
                        <a:pt x="127" y="355"/>
                      </a:lnTo>
                      <a:lnTo>
                        <a:pt x="141" y="355"/>
                      </a:lnTo>
                      <a:lnTo>
                        <a:pt x="141" y="312"/>
                      </a:lnTo>
                      <a:lnTo>
                        <a:pt x="156" y="284"/>
                      </a:lnTo>
                      <a:lnTo>
                        <a:pt x="156" y="270"/>
                      </a:lnTo>
                      <a:lnTo>
                        <a:pt x="170" y="256"/>
                      </a:lnTo>
                      <a:lnTo>
                        <a:pt x="170" y="213"/>
                      </a:lnTo>
                      <a:lnTo>
                        <a:pt x="170" y="199"/>
                      </a:lnTo>
                      <a:lnTo>
                        <a:pt x="184" y="199"/>
                      </a:lnTo>
                      <a:lnTo>
                        <a:pt x="184" y="185"/>
                      </a:lnTo>
                      <a:lnTo>
                        <a:pt x="184" y="170"/>
                      </a:lnTo>
                      <a:lnTo>
                        <a:pt x="184" y="156"/>
                      </a:lnTo>
                      <a:lnTo>
                        <a:pt x="198" y="142"/>
                      </a:lnTo>
                      <a:lnTo>
                        <a:pt x="198" y="128"/>
                      </a:lnTo>
                      <a:lnTo>
                        <a:pt x="198" y="114"/>
                      </a:lnTo>
                      <a:lnTo>
                        <a:pt x="198" y="100"/>
                      </a:lnTo>
                      <a:lnTo>
                        <a:pt x="212" y="85"/>
                      </a:lnTo>
                      <a:lnTo>
                        <a:pt x="212" y="71"/>
                      </a:lnTo>
                      <a:lnTo>
                        <a:pt x="212" y="57"/>
                      </a:lnTo>
                      <a:lnTo>
                        <a:pt x="227" y="29"/>
                      </a:lnTo>
                      <a:lnTo>
                        <a:pt x="227" y="14"/>
                      </a:lnTo>
                      <a:lnTo>
                        <a:pt x="241" y="14"/>
                      </a:lnTo>
                      <a:lnTo>
                        <a:pt x="255" y="14"/>
                      </a:lnTo>
                      <a:lnTo>
                        <a:pt x="269" y="14"/>
                      </a:lnTo>
                      <a:lnTo>
                        <a:pt x="283" y="14"/>
                      </a:lnTo>
                      <a:lnTo>
                        <a:pt x="297" y="14"/>
                      </a:lnTo>
                      <a:lnTo>
                        <a:pt x="312" y="14"/>
                      </a:lnTo>
                      <a:lnTo>
                        <a:pt x="326" y="14"/>
                      </a:lnTo>
                      <a:lnTo>
                        <a:pt x="340" y="14"/>
                      </a:lnTo>
                      <a:lnTo>
                        <a:pt x="354" y="14"/>
                      </a:lnTo>
                      <a:lnTo>
                        <a:pt x="368" y="14"/>
                      </a:lnTo>
                      <a:lnTo>
                        <a:pt x="411" y="14"/>
                      </a:lnTo>
                      <a:lnTo>
                        <a:pt x="425" y="14"/>
                      </a:lnTo>
                      <a:lnTo>
                        <a:pt x="453" y="14"/>
                      </a:lnTo>
                      <a:lnTo>
                        <a:pt x="468" y="14"/>
                      </a:lnTo>
                      <a:lnTo>
                        <a:pt x="496" y="0"/>
                      </a:lnTo>
                      <a:lnTo>
                        <a:pt x="510" y="0"/>
                      </a:lnTo>
                      <a:lnTo>
                        <a:pt x="524" y="0"/>
                      </a:lnTo>
                      <a:lnTo>
                        <a:pt x="539" y="0"/>
                      </a:lnTo>
                      <a:lnTo>
                        <a:pt x="553" y="0"/>
                      </a:lnTo>
                      <a:lnTo>
                        <a:pt x="553" y="14"/>
                      </a:lnTo>
                      <a:lnTo>
                        <a:pt x="567" y="14"/>
                      </a:lnTo>
                      <a:lnTo>
                        <a:pt x="609" y="14"/>
                      </a:lnTo>
                      <a:close/>
                    </a:path>
                  </a:pathLst>
                </a:custGeom>
                <a:pattFill prst="wdUpDiag">
                  <a:fgClr>
                    <a:schemeClr val="accent5">
                      <a:lumMod val="40000"/>
                      <a:lumOff val="6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64" name="Freeform 49"/>
                <p:cNvSpPr>
                  <a:spLocks/>
                </p:cNvSpPr>
                <p:nvPr/>
              </p:nvSpPr>
              <p:spPr bwMode="auto">
                <a:xfrm>
                  <a:off x="3191" y="4908"/>
                  <a:ext cx="1276" cy="1574"/>
                </a:xfrm>
                <a:custGeom>
                  <a:avLst/>
                  <a:gdLst>
                    <a:gd name="T0" fmla="*/ 425 w 1276"/>
                    <a:gd name="T1" fmla="*/ 85 h 1574"/>
                    <a:gd name="T2" fmla="*/ 440 w 1276"/>
                    <a:gd name="T3" fmla="*/ 255 h 1574"/>
                    <a:gd name="T4" fmla="*/ 539 w 1276"/>
                    <a:gd name="T5" fmla="*/ 156 h 1574"/>
                    <a:gd name="T6" fmla="*/ 610 w 1276"/>
                    <a:gd name="T7" fmla="*/ 170 h 1574"/>
                    <a:gd name="T8" fmla="*/ 667 w 1276"/>
                    <a:gd name="T9" fmla="*/ 170 h 1574"/>
                    <a:gd name="T10" fmla="*/ 709 w 1276"/>
                    <a:gd name="T11" fmla="*/ 213 h 1574"/>
                    <a:gd name="T12" fmla="*/ 766 w 1276"/>
                    <a:gd name="T13" fmla="*/ 241 h 1574"/>
                    <a:gd name="T14" fmla="*/ 808 w 1276"/>
                    <a:gd name="T15" fmla="*/ 284 h 1574"/>
                    <a:gd name="T16" fmla="*/ 851 w 1276"/>
                    <a:gd name="T17" fmla="*/ 298 h 1574"/>
                    <a:gd name="T18" fmla="*/ 922 w 1276"/>
                    <a:gd name="T19" fmla="*/ 312 h 1574"/>
                    <a:gd name="T20" fmla="*/ 964 w 1276"/>
                    <a:gd name="T21" fmla="*/ 326 h 1574"/>
                    <a:gd name="T22" fmla="*/ 1021 w 1276"/>
                    <a:gd name="T23" fmla="*/ 340 h 1574"/>
                    <a:gd name="T24" fmla="*/ 1078 w 1276"/>
                    <a:gd name="T25" fmla="*/ 354 h 1574"/>
                    <a:gd name="T26" fmla="*/ 1135 w 1276"/>
                    <a:gd name="T27" fmla="*/ 369 h 1574"/>
                    <a:gd name="T28" fmla="*/ 1191 w 1276"/>
                    <a:gd name="T29" fmla="*/ 397 h 1574"/>
                    <a:gd name="T30" fmla="*/ 1220 w 1276"/>
                    <a:gd name="T31" fmla="*/ 397 h 1574"/>
                    <a:gd name="T32" fmla="*/ 1262 w 1276"/>
                    <a:gd name="T33" fmla="*/ 440 h 1574"/>
                    <a:gd name="T34" fmla="*/ 1262 w 1276"/>
                    <a:gd name="T35" fmla="*/ 496 h 1574"/>
                    <a:gd name="T36" fmla="*/ 1234 w 1276"/>
                    <a:gd name="T37" fmla="*/ 539 h 1574"/>
                    <a:gd name="T38" fmla="*/ 1234 w 1276"/>
                    <a:gd name="T39" fmla="*/ 567 h 1574"/>
                    <a:gd name="T40" fmla="*/ 1220 w 1276"/>
                    <a:gd name="T41" fmla="*/ 610 h 1574"/>
                    <a:gd name="T42" fmla="*/ 1191 w 1276"/>
                    <a:gd name="T43" fmla="*/ 667 h 1574"/>
                    <a:gd name="T44" fmla="*/ 1149 w 1276"/>
                    <a:gd name="T45" fmla="*/ 780 h 1574"/>
                    <a:gd name="T46" fmla="*/ 1106 w 1276"/>
                    <a:gd name="T47" fmla="*/ 865 h 1574"/>
                    <a:gd name="T48" fmla="*/ 1092 w 1276"/>
                    <a:gd name="T49" fmla="*/ 893 h 1574"/>
                    <a:gd name="T50" fmla="*/ 1064 w 1276"/>
                    <a:gd name="T51" fmla="*/ 936 h 1574"/>
                    <a:gd name="T52" fmla="*/ 1049 w 1276"/>
                    <a:gd name="T53" fmla="*/ 979 h 1574"/>
                    <a:gd name="T54" fmla="*/ 1021 w 1276"/>
                    <a:gd name="T55" fmla="*/ 1035 h 1574"/>
                    <a:gd name="T56" fmla="*/ 1007 w 1276"/>
                    <a:gd name="T57" fmla="*/ 1078 h 1574"/>
                    <a:gd name="T58" fmla="*/ 1007 w 1276"/>
                    <a:gd name="T59" fmla="*/ 1106 h 1574"/>
                    <a:gd name="T60" fmla="*/ 993 w 1276"/>
                    <a:gd name="T61" fmla="*/ 1120 h 1574"/>
                    <a:gd name="T62" fmla="*/ 979 w 1276"/>
                    <a:gd name="T63" fmla="*/ 1149 h 1574"/>
                    <a:gd name="T64" fmla="*/ 964 w 1276"/>
                    <a:gd name="T65" fmla="*/ 1177 h 1574"/>
                    <a:gd name="T66" fmla="*/ 936 w 1276"/>
                    <a:gd name="T67" fmla="*/ 1220 h 1574"/>
                    <a:gd name="T68" fmla="*/ 922 w 1276"/>
                    <a:gd name="T69" fmla="*/ 1248 h 1574"/>
                    <a:gd name="T70" fmla="*/ 893 w 1276"/>
                    <a:gd name="T71" fmla="*/ 1276 h 1574"/>
                    <a:gd name="T72" fmla="*/ 865 w 1276"/>
                    <a:gd name="T73" fmla="*/ 1347 h 1574"/>
                    <a:gd name="T74" fmla="*/ 851 w 1276"/>
                    <a:gd name="T75" fmla="*/ 1362 h 1574"/>
                    <a:gd name="T76" fmla="*/ 823 w 1276"/>
                    <a:gd name="T77" fmla="*/ 1404 h 1574"/>
                    <a:gd name="T78" fmla="*/ 808 w 1276"/>
                    <a:gd name="T79" fmla="*/ 1447 h 1574"/>
                    <a:gd name="T80" fmla="*/ 808 w 1276"/>
                    <a:gd name="T81" fmla="*/ 1475 h 1574"/>
                    <a:gd name="T82" fmla="*/ 794 w 1276"/>
                    <a:gd name="T83" fmla="*/ 1503 h 1574"/>
                    <a:gd name="T84" fmla="*/ 752 w 1276"/>
                    <a:gd name="T85" fmla="*/ 1518 h 1574"/>
                    <a:gd name="T86" fmla="*/ 610 w 1276"/>
                    <a:gd name="T87" fmla="*/ 1518 h 1574"/>
                    <a:gd name="T88" fmla="*/ 511 w 1276"/>
                    <a:gd name="T89" fmla="*/ 1532 h 1574"/>
                    <a:gd name="T90" fmla="*/ 298 w 1276"/>
                    <a:gd name="T91" fmla="*/ 1503 h 1574"/>
                    <a:gd name="T92" fmla="*/ 85 w 1276"/>
                    <a:gd name="T93" fmla="*/ 1319 h 1574"/>
                    <a:gd name="T94" fmla="*/ 0 w 1276"/>
                    <a:gd name="T95" fmla="*/ 1248 h 1574"/>
                    <a:gd name="T96" fmla="*/ 142 w 1276"/>
                    <a:gd name="T97" fmla="*/ 964 h 1574"/>
                    <a:gd name="T98" fmla="*/ 184 w 1276"/>
                    <a:gd name="T99" fmla="*/ 794 h 1574"/>
                    <a:gd name="T100" fmla="*/ 199 w 1276"/>
                    <a:gd name="T101" fmla="*/ 567 h 1574"/>
                    <a:gd name="T102" fmla="*/ 184 w 1276"/>
                    <a:gd name="T103" fmla="*/ 340 h 1574"/>
                    <a:gd name="T104" fmla="*/ 199 w 1276"/>
                    <a:gd name="T105" fmla="*/ 284 h 1574"/>
                    <a:gd name="T106" fmla="*/ 241 w 1276"/>
                    <a:gd name="T107" fmla="*/ 184 h 1574"/>
                    <a:gd name="T108" fmla="*/ 269 w 1276"/>
                    <a:gd name="T109" fmla="*/ 128 h 1574"/>
                    <a:gd name="T110" fmla="*/ 312 w 1276"/>
                    <a:gd name="T111" fmla="*/ 85 h 1574"/>
                    <a:gd name="T112" fmla="*/ 355 w 1276"/>
                    <a:gd name="T113" fmla="*/ 57 h 1574"/>
                    <a:gd name="T114" fmla="*/ 411 w 1276"/>
                    <a:gd name="T115" fmla="*/ 28 h 1574"/>
                    <a:gd name="T116" fmla="*/ 440 w 1276"/>
                    <a:gd name="T117" fmla="*/ 14 h 1574"/>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w 1276"/>
                    <a:gd name="T178" fmla="*/ 0 h 1574"/>
                    <a:gd name="T179" fmla="*/ 1276 w 1276"/>
                    <a:gd name="T180" fmla="*/ 1574 h 1574"/>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T177" t="T178" r="T179" b="T180"/>
                  <a:pathLst>
                    <a:path w="1276" h="1574">
                      <a:moveTo>
                        <a:pt x="440" y="14"/>
                      </a:moveTo>
                      <a:lnTo>
                        <a:pt x="425" y="28"/>
                      </a:lnTo>
                      <a:lnTo>
                        <a:pt x="425" y="42"/>
                      </a:lnTo>
                      <a:lnTo>
                        <a:pt x="425" y="57"/>
                      </a:lnTo>
                      <a:lnTo>
                        <a:pt x="425" y="71"/>
                      </a:lnTo>
                      <a:lnTo>
                        <a:pt x="425" y="85"/>
                      </a:lnTo>
                      <a:lnTo>
                        <a:pt x="425" y="99"/>
                      </a:lnTo>
                      <a:lnTo>
                        <a:pt x="425" y="128"/>
                      </a:lnTo>
                      <a:lnTo>
                        <a:pt x="425" y="156"/>
                      </a:lnTo>
                      <a:lnTo>
                        <a:pt x="425" y="170"/>
                      </a:lnTo>
                      <a:lnTo>
                        <a:pt x="440" y="184"/>
                      </a:lnTo>
                      <a:lnTo>
                        <a:pt x="440" y="198"/>
                      </a:lnTo>
                      <a:lnTo>
                        <a:pt x="440" y="213"/>
                      </a:lnTo>
                      <a:lnTo>
                        <a:pt x="440" y="255"/>
                      </a:lnTo>
                      <a:lnTo>
                        <a:pt x="454" y="241"/>
                      </a:lnTo>
                      <a:lnTo>
                        <a:pt x="482" y="241"/>
                      </a:lnTo>
                      <a:lnTo>
                        <a:pt x="482" y="227"/>
                      </a:lnTo>
                      <a:lnTo>
                        <a:pt x="511" y="213"/>
                      </a:lnTo>
                      <a:lnTo>
                        <a:pt x="525" y="184"/>
                      </a:lnTo>
                      <a:lnTo>
                        <a:pt x="525" y="170"/>
                      </a:lnTo>
                      <a:lnTo>
                        <a:pt x="539" y="156"/>
                      </a:lnTo>
                      <a:lnTo>
                        <a:pt x="553" y="156"/>
                      </a:lnTo>
                      <a:lnTo>
                        <a:pt x="567" y="156"/>
                      </a:lnTo>
                      <a:lnTo>
                        <a:pt x="581" y="156"/>
                      </a:lnTo>
                      <a:lnTo>
                        <a:pt x="596" y="156"/>
                      </a:lnTo>
                      <a:lnTo>
                        <a:pt x="610" y="156"/>
                      </a:lnTo>
                      <a:lnTo>
                        <a:pt x="610" y="170"/>
                      </a:lnTo>
                      <a:lnTo>
                        <a:pt x="624" y="170"/>
                      </a:lnTo>
                      <a:lnTo>
                        <a:pt x="638" y="170"/>
                      </a:lnTo>
                      <a:lnTo>
                        <a:pt x="652" y="170"/>
                      </a:lnTo>
                      <a:lnTo>
                        <a:pt x="667" y="170"/>
                      </a:lnTo>
                      <a:lnTo>
                        <a:pt x="667" y="184"/>
                      </a:lnTo>
                      <a:lnTo>
                        <a:pt x="681" y="184"/>
                      </a:lnTo>
                      <a:lnTo>
                        <a:pt x="695" y="198"/>
                      </a:lnTo>
                      <a:lnTo>
                        <a:pt x="709" y="198"/>
                      </a:lnTo>
                      <a:lnTo>
                        <a:pt x="709" y="213"/>
                      </a:lnTo>
                      <a:lnTo>
                        <a:pt x="723" y="213"/>
                      </a:lnTo>
                      <a:lnTo>
                        <a:pt x="723" y="227"/>
                      </a:lnTo>
                      <a:lnTo>
                        <a:pt x="737" y="227"/>
                      </a:lnTo>
                      <a:lnTo>
                        <a:pt x="737" y="241"/>
                      </a:lnTo>
                      <a:lnTo>
                        <a:pt x="752" y="241"/>
                      </a:lnTo>
                      <a:lnTo>
                        <a:pt x="766" y="241"/>
                      </a:lnTo>
                      <a:lnTo>
                        <a:pt x="766" y="255"/>
                      </a:lnTo>
                      <a:lnTo>
                        <a:pt x="780" y="255"/>
                      </a:lnTo>
                      <a:lnTo>
                        <a:pt x="780" y="269"/>
                      </a:lnTo>
                      <a:lnTo>
                        <a:pt x="794" y="269"/>
                      </a:lnTo>
                      <a:lnTo>
                        <a:pt x="808" y="269"/>
                      </a:lnTo>
                      <a:lnTo>
                        <a:pt x="808" y="284"/>
                      </a:lnTo>
                      <a:lnTo>
                        <a:pt x="823" y="284"/>
                      </a:lnTo>
                      <a:lnTo>
                        <a:pt x="837" y="284"/>
                      </a:lnTo>
                      <a:lnTo>
                        <a:pt x="851" y="284"/>
                      </a:lnTo>
                      <a:lnTo>
                        <a:pt x="851" y="298"/>
                      </a:lnTo>
                      <a:lnTo>
                        <a:pt x="865" y="298"/>
                      </a:lnTo>
                      <a:lnTo>
                        <a:pt x="879" y="298"/>
                      </a:lnTo>
                      <a:lnTo>
                        <a:pt x="893" y="312"/>
                      </a:lnTo>
                      <a:lnTo>
                        <a:pt x="908" y="312"/>
                      </a:lnTo>
                      <a:lnTo>
                        <a:pt x="922" y="312"/>
                      </a:lnTo>
                      <a:lnTo>
                        <a:pt x="936" y="312"/>
                      </a:lnTo>
                      <a:lnTo>
                        <a:pt x="950" y="326"/>
                      </a:lnTo>
                      <a:lnTo>
                        <a:pt x="964" y="326"/>
                      </a:lnTo>
                      <a:lnTo>
                        <a:pt x="979" y="326"/>
                      </a:lnTo>
                      <a:lnTo>
                        <a:pt x="993" y="326"/>
                      </a:lnTo>
                      <a:lnTo>
                        <a:pt x="993" y="340"/>
                      </a:lnTo>
                      <a:lnTo>
                        <a:pt x="1007" y="340"/>
                      </a:lnTo>
                      <a:lnTo>
                        <a:pt x="1021" y="340"/>
                      </a:lnTo>
                      <a:lnTo>
                        <a:pt x="1035" y="340"/>
                      </a:lnTo>
                      <a:lnTo>
                        <a:pt x="1049" y="354"/>
                      </a:lnTo>
                      <a:lnTo>
                        <a:pt x="1064" y="354"/>
                      </a:lnTo>
                      <a:lnTo>
                        <a:pt x="1078" y="354"/>
                      </a:lnTo>
                      <a:lnTo>
                        <a:pt x="1092" y="369"/>
                      </a:lnTo>
                      <a:lnTo>
                        <a:pt x="1106" y="369"/>
                      </a:lnTo>
                      <a:lnTo>
                        <a:pt x="1120" y="369"/>
                      </a:lnTo>
                      <a:lnTo>
                        <a:pt x="1135" y="369"/>
                      </a:lnTo>
                      <a:lnTo>
                        <a:pt x="1135" y="383"/>
                      </a:lnTo>
                      <a:lnTo>
                        <a:pt x="1149" y="383"/>
                      </a:lnTo>
                      <a:lnTo>
                        <a:pt x="1177" y="383"/>
                      </a:lnTo>
                      <a:lnTo>
                        <a:pt x="1191" y="383"/>
                      </a:lnTo>
                      <a:lnTo>
                        <a:pt x="1191" y="397"/>
                      </a:lnTo>
                      <a:lnTo>
                        <a:pt x="1205" y="397"/>
                      </a:lnTo>
                      <a:lnTo>
                        <a:pt x="1220" y="397"/>
                      </a:lnTo>
                      <a:lnTo>
                        <a:pt x="1234" y="411"/>
                      </a:lnTo>
                      <a:lnTo>
                        <a:pt x="1248" y="411"/>
                      </a:lnTo>
                      <a:lnTo>
                        <a:pt x="1262" y="411"/>
                      </a:lnTo>
                      <a:lnTo>
                        <a:pt x="1276" y="411"/>
                      </a:lnTo>
                      <a:lnTo>
                        <a:pt x="1276" y="425"/>
                      </a:lnTo>
                      <a:lnTo>
                        <a:pt x="1262" y="440"/>
                      </a:lnTo>
                      <a:lnTo>
                        <a:pt x="1276" y="440"/>
                      </a:lnTo>
                      <a:lnTo>
                        <a:pt x="1276" y="454"/>
                      </a:lnTo>
                      <a:lnTo>
                        <a:pt x="1276" y="468"/>
                      </a:lnTo>
                      <a:lnTo>
                        <a:pt x="1262" y="468"/>
                      </a:lnTo>
                      <a:lnTo>
                        <a:pt x="1262" y="482"/>
                      </a:lnTo>
                      <a:lnTo>
                        <a:pt x="1262" y="496"/>
                      </a:lnTo>
                      <a:lnTo>
                        <a:pt x="1262" y="510"/>
                      </a:lnTo>
                      <a:lnTo>
                        <a:pt x="1248" y="510"/>
                      </a:lnTo>
                      <a:lnTo>
                        <a:pt x="1248" y="525"/>
                      </a:lnTo>
                      <a:lnTo>
                        <a:pt x="1234" y="539"/>
                      </a:lnTo>
                      <a:lnTo>
                        <a:pt x="1234" y="553"/>
                      </a:lnTo>
                      <a:lnTo>
                        <a:pt x="1234" y="567"/>
                      </a:lnTo>
                      <a:lnTo>
                        <a:pt x="1234" y="581"/>
                      </a:lnTo>
                      <a:lnTo>
                        <a:pt x="1220" y="581"/>
                      </a:lnTo>
                      <a:lnTo>
                        <a:pt x="1234" y="581"/>
                      </a:lnTo>
                      <a:lnTo>
                        <a:pt x="1220" y="596"/>
                      </a:lnTo>
                      <a:lnTo>
                        <a:pt x="1220" y="610"/>
                      </a:lnTo>
                      <a:lnTo>
                        <a:pt x="1220" y="624"/>
                      </a:lnTo>
                      <a:lnTo>
                        <a:pt x="1205" y="638"/>
                      </a:lnTo>
                      <a:lnTo>
                        <a:pt x="1205" y="652"/>
                      </a:lnTo>
                      <a:lnTo>
                        <a:pt x="1191" y="652"/>
                      </a:lnTo>
                      <a:lnTo>
                        <a:pt x="1191" y="667"/>
                      </a:lnTo>
                      <a:lnTo>
                        <a:pt x="1191" y="681"/>
                      </a:lnTo>
                      <a:lnTo>
                        <a:pt x="1191" y="695"/>
                      </a:lnTo>
                      <a:lnTo>
                        <a:pt x="1177" y="723"/>
                      </a:lnTo>
                      <a:lnTo>
                        <a:pt x="1163" y="752"/>
                      </a:lnTo>
                      <a:lnTo>
                        <a:pt x="1149" y="780"/>
                      </a:lnTo>
                      <a:lnTo>
                        <a:pt x="1149" y="794"/>
                      </a:lnTo>
                      <a:lnTo>
                        <a:pt x="1120" y="837"/>
                      </a:lnTo>
                      <a:lnTo>
                        <a:pt x="1120" y="851"/>
                      </a:lnTo>
                      <a:lnTo>
                        <a:pt x="1106" y="865"/>
                      </a:lnTo>
                      <a:lnTo>
                        <a:pt x="1092" y="865"/>
                      </a:lnTo>
                      <a:lnTo>
                        <a:pt x="1092" y="879"/>
                      </a:lnTo>
                      <a:lnTo>
                        <a:pt x="1092" y="893"/>
                      </a:lnTo>
                      <a:lnTo>
                        <a:pt x="1078" y="908"/>
                      </a:lnTo>
                      <a:lnTo>
                        <a:pt x="1078" y="922"/>
                      </a:lnTo>
                      <a:lnTo>
                        <a:pt x="1078" y="936"/>
                      </a:lnTo>
                      <a:lnTo>
                        <a:pt x="1064" y="936"/>
                      </a:lnTo>
                      <a:lnTo>
                        <a:pt x="1078" y="936"/>
                      </a:lnTo>
                      <a:lnTo>
                        <a:pt x="1064" y="936"/>
                      </a:lnTo>
                      <a:lnTo>
                        <a:pt x="1064" y="950"/>
                      </a:lnTo>
                      <a:lnTo>
                        <a:pt x="1049" y="964"/>
                      </a:lnTo>
                      <a:lnTo>
                        <a:pt x="1049" y="979"/>
                      </a:lnTo>
                      <a:lnTo>
                        <a:pt x="1049" y="993"/>
                      </a:lnTo>
                      <a:lnTo>
                        <a:pt x="1049" y="1007"/>
                      </a:lnTo>
                      <a:lnTo>
                        <a:pt x="1035" y="1007"/>
                      </a:lnTo>
                      <a:lnTo>
                        <a:pt x="1035" y="1021"/>
                      </a:lnTo>
                      <a:lnTo>
                        <a:pt x="1021" y="1021"/>
                      </a:lnTo>
                      <a:lnTo>
                        <a:pt x="1021" y="1035"/>
                      </a:lnTo>
                      <a:lnTo>
                        <a:pt x="1021" y="1050"/>
                      </a:lnTo>
                      <a:lnTo>
                        <a:pt x="1021" y="1064"/>
                      </a:lnTo>
                      <a:lnTo>
                        <a:pt x="1007" y="1064"/>
                      </a:lnTo>
                      <a:lnTo>
                        <a:pt x="1007" y="1078"/>
                      </a:lnTo>
                      <a:lnTo>
                        <a:pt x="1007" y="1092"/>
                      </a:lnTo>
                      <a:lnTo>
                        <a:pt x="1007" y="1106"/>
                      </a:lnTo>
                      <a:lnTo>
                        <a:pt x="993" y="1106"/>
                      </a:lnTo>
                      <a:lnTo>
                        <a:pt x="993" y="1120"/>
                      </a:lnTo>
                      <a:lnTo>
                        <a:pt x="979" y="1135"/>
                      </a:lnTo>
                      <a:lnTo>
                        <a:pt x="979" y="1149"/>
                      </a:lnTo>
                      <a:lnTo>
                        <a:pt x="979" y="1163"/>
                      </a:lnTo>
                      <a:lnTo>
                        <a:pt x="964" y="1163"/>
                      </a:lnTo>
                      <a:lnTo>
                        <a:pt x="979" y="1163"/>
                      </a:lnTo>
                      <a:lnTo>
                        <a:pt x="979" y="1177"/>
                      </a:lnTo>
                      <a:lnTo>
                        <a:pt x="964" y="1177"/>
                      </a:lnTo>
                      <a:lnTo>
                        <a:pt x="964" y="1191"/>
                      </a:lnTo>
                      <a:lnTo>
                        <a:pt x="964" y="1206"/>
                      </a:lnTo>
                      <a:lnTo>
                        <a:pt x="950" y="1206"/>
                      </a:lnTo>
                      <a:lnTo>
                        <a:pt x="936" y="1206"/>
                      </a:lnTo>
                      <a:lnTo>
                        <a:pt x="936" y="1220"/>
                      </a:lnTo>
                      <a:lnTo>
                        <a:pt x="936" y="1234"/>
                      </a:lnTo>
                      <a:lnTo>
                        <a:pt x="922" y="1234"/>
                      </a:lnTo>
                      <a:lnTo>
                        <a:pt x="922" y="1248"/>
                      </a:lnTo>
                      <a:lnTo>
                        <a:pt x="908" y="1262"/>
                      </a:lnTo>
                      <a:lnTo>
                        <a:pt x="908" y="1276"/>
                      </a:lnTo>
                      <a:lnTo>
                        <a:pt x="893" y="1276"/>
                      </a:lnTo>
                      <a:lnTo>
                        <a:pt x="893" y="1291"/>
                      </a:lnTo>
                      <a:lnTo>
                        <a:pt x="879" y="1319"/>
                      </a:lnTo>
                      <a:lnTo>
                        <a:pt x="865" y="1333"/>
                      </a:lnTo>
                      <a:lnTo>
                        <a:pt x="865" y="1347"/>
                      </a:lnTo>
                      <a:lnTo>
                        <a:pt x="851" y="1347"/>
                      </a:lnTo>
                      <a:lnTo>
                        <a:pt x="851" y="1362"/>
                      </a:lnTo>
                      <a:lnTo>
                        <a:pt x="851" y="1376"/>
                      </a:lnTo>
                      <a:lnTo>
                        <a:pt x="837" y="1376"/>
                      </a:lnTo>
                      <a:lnTo>
                        <a:pt x="823" y="1390"/>
                      </a:lnTo>
                      <a:lnTo>
                        <a:pt x="823" y="1404"/>
                      </a:lnTo>
                      <a:lnTo>
                        <a:pt x="823" y="1418"/>
                      </a:lnTo>
                      <a:lnTo>
                        <a:pt x="823" y="1432"/>
                      </a:lnTo>
                      <a:lnTo>
                        <a:pt x="823" y="1447"/>
                      </a:lnTo>
                      <a:lnTo>
                        <a:pt x="808" y="1447"/>
                      </a:lnTo>
                      <a:lnTo>
                        <a:pt x="808" y="1461"/>
                      </a:lnTo>
                      <a:lnTo>
                        <a:pt x="808" y="1475"/>
                      </a:lnTo>
                      <a:lnTo>
                        <a:pt x="808" y="1489"/>
                      </a:lnTo>
                      <a:lnTo>
                        <a:pt x="808" y="1503"/>
                      </a:lnTo>
                      <a:lnTo>
                        <a:pt x="794" y="1503"/>
                      </a:lnTo>
                      <a:lnTo>
                        <a:pt x="794" y="1518"/>
                      </a:lnTo>
                      <a:lnTo>
                        <a:pt x="780" y="1518"/>
                      </a:lnTo>
                      <a:lnTo>
                        <a:pt x="752" y="1518"/>
                      </a:lnTo>
                      <a:lnTo>
                        <a:pt x="709" y="1518"/>
                      </a:lnTo>
                      <a:lnTo>
                        <a:pt x="695" y="1518"/>
                      </a:lnTo>
                      <a:lnTo>
                        <a:pt x="667" y="1518"/>
                      </a:lnTo>
                      <a:lnTo>
                        <a:pt x="638" y="1518"/>
                      </a:lnTo>
                      <a:lnTo>
                        <a:pt x="624" y="1518"/>
                      </a:lnTo>
                      <a:lnTo>
                        <a:pt x="610" y="1518"/>
                      </a:lnTo>
                      <a:lnTo>
                        <a:pt x="596" y="1518"/>
                      </a:lnTo>
                      <a:lnTo>
                        <a:pt x="581" y="1518"/>
                      </a:lnTo>
                      <a:lnTo>
                        <a:pt x="525" y="1532"/>
                      </a:lnTo>
                      <a:lnTo>
                        <a:pt x="511" y="1532"/>
                      </a:lnTo>
                      <a:lnTo>
                        <a:pt x="482" y="1546"/>
                      </a:lnTo>
                      <a:lnTo>
                        <a:pt x="468" y="1546"/>
                      </a:lnTo>
                      <a:lnTo>
                        <a:pt x="425" y="1546"/>
                      </a:lnTo>
                      <a:lnTo>
                        <a:pt x="369" y="1560"/>
                      </a:lnTo>
                      <a:lnTo>
                        <a:pt x="312" y="1574"/>
                      </a:lnTo>
                      <a:lnTo>
                        <a:pt x="312" y="1546"/>
                      </a:lnTo>
                      <a:lnTo>
                        <a:pt x="312" y="1532"/>
                      </a:lnTo>
                      <a:lnTo>
                        <a:pt x="298" y="1503"/>
                      </a:lnTo>
                      <a:lnTo>
                        <a:pt x="298" y="1475"/>
                      </a:lnTo>
                      <a:lnTo>
                        <a:pt x="284" y="1461"/>
                      </a:lnTo>
                      <a:lnTo>
                        <a:pt x="284" y="1447"/>
                      </a:lnTo>
                      <a:lnTo>
                        <a:pt x="241" y="1432"/>
                      </a:lnTo>
                      <a:lnTo>
                        <a:pt x="241" y="1418"/>
                      </a:lnTo>
                      <a:lnTo>
                        <a:pt x="199" y="1404"/>
                      </a:lnTo>
                      <a:lnTo>
                        <a:pt x="99" y="1347"/>
                      </a:lnTo>
                      <a:lnTo>
                        <a:pt x="99" y="1333"/>
                      </a:lnTo>
                      <a:lnTo>
                        <a:pt x="85" y="1319"/>
                      </a:lnTo>
                      <a:lnTo>
                        <a:pt x="57" y="1305"/>
                      </a:lnTo>
                      <a:lnTo>
                        <a:pt x="28" y="1291"/>
                      </a:lnTo>
                      <a:lnTo>
                        <a:pt x="28" y="1276"/>
                      </a:lnTo>
                      <a:lnTo>
                        <a:pt x="0" y="1248"/>
                      </a:lnTo>
                      <a:lnTo>
                        <a:pt x="28" y="1206"/>
                      </a:lnTo>
                      <a:lnTo>
                        <a:pt x="71" y="1149"/>
                      </a:lnTo>
                      <a:lnTo>
                        <a:pt x="85" y="1106"/>
                      </a:lnTo>
                      <a:lnTo>
                        <a:pt x="99" y="1106"/>
                      </a:lnTo>
                      <a:lnTo>
                        <a:pt x="128" y="1035"/>
                      </a:lnTo>
                      <a:lnTo>
                        <a:pt x="142" y="979"/>
                      </a:lnTo>
                      <a:lnTo>
                        <a:pt x="142" y="964"/>
                      </a:lnTo>
                      <a:lnTo>
                        <a:pt x="156" y="936"/>
                      </a:lnTo>
                      <a:lnTo>
                        <a:pt x="156" y="922"/>
                      </a:lnTo>
                      <a:lnTo>
                        <a:pt x="156" y="908"/>
                      </a:lnTo>
                      <a:lnTo>
                        <a:pt x="156" y="893"/>
                      </a:lnTo>
                      <a:lnTo>
                        <a:pt x="170" y="879"/>
                      </a:lnTo>
                      <a:lnTo>
                        <a:pt x="170" y="865"/>
                      </a:lnTo>
                      <a:lnTo>
                        <a:pt x="170" y="851"/>
                      </a:lnTo>
                      <a:lnTo>
                        <a:pt x="184" y="823"/>
                      </a:lnTo>
                      <a:lnTo>
                        <a:pt x="184" y="794"/>
                      </a:lnTo>
                      <a:lnTo>
                        <a:pt x="184" y="766"/>
                      </a:lnTo>
                      <a:lnTo>
                        <a:pt x="199" y="737"/>
                      </a:lnTo>
                      <a:lnTo>
                        <a:pt x="199" y="723"/>
                      </a:lnTo>
                      <a:lnTo>
                        <a:pt x="199" y="709"/>
                      </a:lnTo>
                      <a:lnTo>
                        <a:pt x="199" y="667"/>
                      </a:lnTo>
                      <a:lnTo>
                        <a:pt x="199" y="652"/>
                      </a:lnTo>
                      <a:lnTo>
                        <a:pt x="199" y="610"/>
                      </a:lnTo>
                      <a:lnTo>
                        <a:pt x="199" y="596"/>
                      </a:lnTo>
                      <a:lnTo>
                        <a:pt x="199" y="581"/>
                      </a:lnTo>
                      <a:lnTo>
                        <a:pt x="199" y="567"/>
                      </a:lnTo>
                      <a:lnTo>
                        <a:pt x="199" y="539"/>
                      </a:lnTo>
                      <a:lnTo>
                        <a:pt x="199" y="510"/>
                      </a:lnTo>
                      <a:lnTo>
                        <a:pt x="199" y="482"/>
                      </a:lnTo>
                      <a:lnTo>
                        <a:pt x="199" y="468"/>
                      </a:lnTo>
                      <a:lnTo>
                        <a:pt x="184" y="425"/>
                      </a:lnTo>
                      <a:lnTo>
                        <a:pt x="184" y="411"/>
                      </a:lnTo>
                      <a:lnTo>
                        <a:pt x="184" y="383"/>
                      </a:lnTo>
                      <a:lnTo>
                        <a:pt x="184" y="340"/>
                      </a:lnTo>
                      <a:lnTo>
                        <a:pt x="184" y="326"/>
                      </a:lnTo>
                      <a:lnTo>
                        <a:pt x="199" y="326"/>
                      </a:lnTo>
                      <a:lnTo>
                        <a:pt x="199" y="312"/>
                      </a:lnTo>
                      <a:lnTo>
                        <a:pt x="199" y="298"/>
                      </a:lnTo>
                      <a:lnTo>
                        <a:pt x="199" y="284"/>
                      </a:lnTo>
                      <a:lnTo>
                        <a:pt x="213" y="269"/>
                      </a:lnTo>
                      <a:lnTo>
                        <a:pt x="213" y="255"/>
                      </a:lnTo>
                      <a:lnTo>
                        <a:pt x="213" y="241"/>
                      </a:lnTo>
                      <a:lnTo>
                        <a:pt x="227" y="227"/>
                      </a:lnTo>
                      <a:lnTo>
                        <a:pt x="227" y="213"/>
                      </a:lnTo>
                      <a:lnTo>
                        <a:pt x="241" y="198"/>
                      </a:lnTo>
                      <a:lnTo>
                        <a:pt x="241" y="184"/>
                      </a:lnTo>
                      <a:lnTo>
                        <a:pt x="241" y="170"/>
                      </a:lnTo>
                      <a:lnTo>
                        <a:pt x="255" y="170"/>
                      </a:lnTo>
                      <a:lnTo>
                        <a:pt x="255" y="156"/>
                      </a:lnTo>
                      <a:lnTo>
                        <a:pt x="255" y="142"/>
                      </a:lnTo>
                      <a:lnTo>
                        <a:pt x="269" y="142"/>
                      </a:lnTo>
                      <a:lnTo>
                        <a:pt x="269" y="128"/>
                      </a:lnTo>
                      <a:lnTo>
                        <a:pt x="269" y="113"/>
                      </a:lnTo>
                      <a:lnTo>
                        <a:pt x="284" y="99"/>
                      </a:lnTo>
                      <a:lnTo>
                        <a:pt x="298" y="99"/>
                      </a:lnTo>
                      <a:lnTo>
                        <a:pt x="298" y="85"/>
                      </a:lnTo>
                      <a:lnTo>
                        <a:pt x="312" y="85"/>
                      </a:lnTo>
                      <a:lnTo>
                        <a:pt x="326" y="85"/>
                      </a:lnTo>
                      <a:lnTo>
                        <a:pt x="326" y="71"/>
                      </a:lnTo>
                      <a:lnTo>
                        <a:pt x="340" y="71"/>
                      </a:lnTo>
                      <a:lnTo>
                        <a:pt x="340" y="57"/>
                      </a:lnTo>
                      <a:lnTo>
                        <a:pt x="355" y="57"/>
                      </a:lnTo>
                      <a:lnTo>
                        <a:pt x="355" y="42"/>
                      </a:lnTo>
                      <a:lnTo>
                        <a:pt x="369" y="42"/>
                      </a:lnTo>
                      <a:lnTo>
                        <a:pt x="383" y="42"/>
                      </a:lnTo>
                      <a:lnTo>
                        <a:pt x="397" y="28"/>
                      </a:lnTo>
                      <a:lnTo>
                        <a:pt x="411" y="28"/>
                      </a:lnTo>
                      <a:lnTo>
                        <a:pt x="411" y="14"/>
                      </a:lnTo>
                      <a:lnTo>
                        <a:pt x="425" y="0"/>
                      </a:lnTo>
                      <a:lnTo>
                        <a:pt x="440" y="0"/>
                      </a:lnTo>
                      <a:lnTo>
                        <a:pt x="440" y="14"/>
                      </a:lnTo>
                      <a:close/>
                    </a:path>
                  </a:pathLst>
                </a:custGeom>
                <a:noFill/>
                <a:ln w="9525">
                  <a:solidFill>
                    <a:srgbClr val="333333"/>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ja-JP" altLang="en-US"/>
                </a:p>
              </p:txBody>
            </p:sp>
            <p:sp>
              <p:nvSpPr>
                <p:cNvPr id="165" name="Freeform 50"/>
                <p:cNvSpPr>
                  <a:spLocks/>
                </p:cNvSpPr>
                <p:nvPr/>
              </p:nvSpPr>
              <p:spPr bwMode="auto">
                <a:xfrm>
                  <a:off x="2796" y="3404"/>
                  <a:ext cx="1304" cy="1148"/>
                </a:xfrm>
                <a:custGeom>
                  <a:avLst/>
                  <a:gdLst>
                    <a:gd name="T0" fmla="*/ 1290 w 1304"/>
                    <a:gd name="T1" fmla="*/ 28 h 1148"/>
                    <a:gd name="T2" fmla="*/ 1290 w 1304"/>
                    <a:gd name="T3" fmla="*/ 42 h 1148"/>
                    <a:gd name="T4" fmla="*/ 1290 w 1304"/>
                    <a:gd name="T5" fmla="*/ 99 h 1148"/>
                    <a:gd name="T6" fmla="*/ 1290 w 1304"/>
                    <a:gd name="T7" fmla="*/ 113 h 1148"/>
                    <a:gd name="T8" fmla="*/ 1290 w 1304"/>
                    <a:gd name="T9" fmla="*/ 141 h 1148"/>
                    <a:gd name="T10" fmla="*/ 1304 w 1304"/>
                    <a:gd name="T11" fmla="*/ 170 h 1148"/>
                    <a:gd name="T12" fmla="*/ 1304 w 1304"/>
                    <a:gd name="T13" fmla="*/ 227 h 1148"/>
                    <a:gd name="T14" fmla="*/ 1304 w 1304"/>
                    <a:gd name="T15" fmla="*/ 269 h 1148"/>
                    <a:gd name="T16" fmla="*/ 1304 w 1304"/>
                    <a:gd name="T17" fmla="*/ 340 h 1148"/>
                    <a:gd name="T18" fmla="*/ 1304 w 1304"/>
                    <a:gd name="T19" fmla="*/ 397 h 1148"/>
                    <a:gd name="T20" fmla="*/ 1304 w 1304"/>
                    <a:gd name="T21" fmla="*/ 439 h 1148"/>
                    <a:gd name="T22" fmla="*/ 1304 w 1304"/>
                    <a:gd name="T23" fmla="*/ 482 h 1148"/>
                    <a:gd name="T24" fmla="*/ 1304 w 1304"/>
                    <a:gd name="T25" fmla="*/ 482 h 1148"/>
                    <a:gd name="T26" fmla="*/ 1304 w 1304"/>
                    <a:gd name="T27" fmla="*/ 482 h 1148"/>
                    <a:gd name="T28" fmla="*/ 1304 w 1304"/>
                    <a:gd name="T29" fmla="*/ 496 h 1148"/>
                    <a:gd name="T30" fmla="*/ 1304 w 1304"/>
                    <a:gd name="T31" fmla="*/ 539 h 1148"/>
                    <a:gd name="T32" fmla="*/ 1304 w 1304"/>
                    <a:gd name="T33" fmla="*/ 581 h 1148"/>
                    <a:gd name="T34" fmla="*/ 1304 w 1304"/>
                    <a:gd name="T35" fmla="*/ 638 h 1148"/>
                    <a:gd name="T36" fmla="*/ 1290 w 1304"/>
                    <a:gd name="T37" fmla="*/ 709 h 1148"/>
                    <a:gd name="T38" fmla="*/ 1290 w 1304"/>
                    <a:gd name="T39" fmla="*/ 794 h 1148"/>
                    <a:gd name="T40" fmla="*/ 1290 w 1304"/>
                    <a:gd name="T41" fmla="*/ 851 h 1148"/>
                    <a:gd name="T42" fmla="*/ 1276 w 1304"/>
                    <a:gd name="T43" fmla="*/ 907 h 1148"/>
                    <a:gd name="T44" fmla="*/ 1276 w 1304"/>
                    <a:gd name="T45" fmla="*/ 964 h 1148"/>
                    <a:gd name="T46" fmla="*/ 1276 w 1304"/>
                    <a:gd name="T47" fmla="*/ 1035 h 1148"/>
                    <a:gd name="T48" fmla="*/ 1262 w 1304"/>
                    <a:gd name="T49" fmla="*/ 1049 h 1148"/>
                    <a:gd name="T50" fmla="*/ 1191 w 1304"/>
                    <a:gd name="T51" fmla="*/ 1049 h 1148"/>
                    <a:gd name="T52" fmla="*/ 1120 w 1304"/>
                    <a:gd name="T53" fmla="*/ 1035 h 1148"/>
                    <a:gd name="T54" fmla="*/ 1078 w 1304"/>
                    <a:gd name="T55" fmla="*/ 1021 h 1148"/>
                    <a:gd name="T56" fmla="*/ 964 w 1304"/>
                    <a:gd name="T57" fmla="*/ 1021 h 1148"/>
                    <a:gd name="T58" fmla="*/ 879 w 1304"/>
                    <a:gd name="T59" fmla="*/ 1007 h 1148"/>
                    <a:gd name="T60" fmla="*/ 780 w 1304"/>
                    <a:gd name="T61" fmla="*/ 1035 h 1148"/>
                    <a:gd name="T62" fmla="*/ 723 w 1304"/>
                    <a:gd name="T63" fmla="*/ 1035 h 1148"/>
                    <a:gd name="T64" fmla="*/ 695 w 1304"/>
                    <a:gd name="T65" fmla="*/ 1049 h 1148"/>
                    <a:gd name="T66" fmla="*/ 666 w 1304"/>
                    <a:gd name="T67" fmla="*/ 1092 h 1148"/>
                    <a:gd name="T68" fmla="*/ 624 w 1304"/>
                    <a:gd name="T69" fmla="*/ 1106 h 1148"/>
                    <a:gd name="T70" fmla="*/ 510 w 1304"/>
                    <a:gd name="T71" fmla="*/ 1134 h 1148"/>
                    <a:gd name="T72" fmla="*/ 454 w 1304"/>
                    <a:gd name="T73" fmla="*/ 1148 h 1148"/>
                    <a:gd name="T74" fmla="*/ 411 w 1304"/>
                    <a:gd name="T75" fmla="*/ 1106 h 1148"/>
                    <a:gd name="T76" fmla="*/ 397 w 1304"/>
                    <a:gd name="T77" fmla="*/ 1092 h 1148"/>
                    <a:gd name="T78" fmla="*/ 354 w 1304"/>
                    <a:gd name="T79" fmla="*/ 1049 h 1148"/>
                    <a:gd name="T80" fmla="*/ 227 w 1304"/>
                    <a:gd name="T81" fmla="*/ 936 h 1148"/>
                    <a:gd name="T82" fmla="*/ 127 w 1304"/>
                    <a:gd name="T83" fmla="*/ 836 h 1148"/>
                    <a:gd name="T84" fmla="*/ 14 w 1304"/>
                    <a:gd name="T85" fmla="*/ 709 h 1148"/>
                    <a:gd name="T86" fmla="*/ 14 w 1304"/>
                    <a:gd name="T87" fmla="*/ 666 h 1148"/>
                    <a:gd name="T88" fmla="*/ 184 w 1304"/>
                    <a:gd name="T89" fmla="*/ 595 h 1148"/>
                    <a:gd name="T90" fmla="*/ 326 w 1304"/>
                    <a:gd name="T91" fmla="*/ 539 h 1148"/>
                    <a:gd name="T92" fmla="*/ 383 w 1304"/>
                    <a:gd name="T93" fmla="*/ 539 h 1148"/>
                    <a:gd name="T94" fmla="*/ 510 w 1304"/>
                    <a:gd name="T95" fmla="*/ 482 h 1148"/>
                    <a:gd name="T96" fmla="*/ 680 w 1304"/>
                    <a:gd name="T97" fmla="*/ 368 h 1148"/>
                    <a:gd name="T98" fmla="*/ 737 w 1304"/>
                    <a:gd name="T99" fmla="*/ 354 h 1148"/>
                    <a:gd name="T100" fmla="*/ 780 w 1304"/>
                    <a:gd name="T101" fmla="*/ 312 h 1148"/>
                    <a:gd name="T102" fmla="*/ 794 w 1304"/>
                    <a:gd name="T103" fmla="*/ 312 h 1148"/>
                    <a:gd name="T104" fmla="*/ 836 w 1304"/>
                    <a:gd name="T105" fmla="*/ 283 h 1148"/>
                    <a:gd name="T106" fmla="*/ 950 w 1304"/>
                    <a:gd name="T107" fmla="*/ 198 h 1148"/>
                    <a:gd name="T108" fmla="*/ 1049 w 1304"/>
                    <a:gd name="T109" fmla="*/ 141 h 1148"/>
                    <a:gd name="T110" fmla="*/ 1063 w 1304"/>
                    <a:gd name="T111" fmla="*/ 127 h 1148"/>
                    <a:gd name="T112" fmla="*/ 1120 w 1304"/>
                    <a:gd name="T113" fmla="*/ 85 h 1148"/>
                    <a:gd name="T114" fmla="*/ 1163 w 1304"/>
                    <a:gd name="T115" fmla="*/ 42 h 1148"/>
                    <a:gd name="T116" fmla="*/ 1177 w 1304"/>
                    <a:gd name="T117" fmla="*/ 14 h 1148"/>
                    <a:gd name="T118" fmla="*/ 1219 w 1304"/>
                    <a:gd name="T119" fmla="*/ 14 h 1148"/>
                    <a:gd name="T120" fmla="*/ 1234 w 1304"/>
                    <a:gd name="T121" fmla="*/ 14 h 1148"/>
                    <a:gd name="T122" fmla="*/ 1248 w 1304"/>
                    <a:gd name="T123" fmla="*/ 14 h 1148"/>
                    <a:gd name="T124" fmla="*/ 1276 w 1304"/>
                    <a:gd name="T125" fmla="*/ 0 h 1148"/>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304"/>
                    <a:gd name="T190" fmla="*/ 0 h 1148"/>
                    <a:gd name="T191" fmla="*/ 1304 w 1304"/>
                    <a:gd name="T192" fmla="*/ 1148 h 1148"/>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304" h="1148">
                      <a:moveTo>
                        <a:pt x="1290" y="0"/>
                      </a:moveTo>
                      <a:lnTo>
                        <a:pt x="1290" y="14"/>
                      </a:lnTo>
                      <a:lnTo>
                        <a:pt x="1290" y="28"/>
                      </a:lnTo>
                      <a:lnTo>
                        <a:pt x="1290" y="42"/>
                      </a:lnTo>
                      <a:lnTo>
                        <a:pt x="1290" y="56"/>
                      </a:lnTo>
                      <a:lnTo>
                        <a:pt x="1290" y="99"/>
                      </a:lnTo>
                      <a:lnTo>
                        <a:pt x="1290" y="113"/>
                      </a:lnTo>
                      <a:lnTo>
                        <a:pt x="1290" y="141"/>
                      </a:lnTo>
                      <a:lnTo>
                        <a:pt x="1304" y="156"/>
                      </a:lnTo>
                      <a:lnTo>
                        <a:pt x="1304" y="170"/>
                      </a:lnTo>
                      <a:lnTo>
                        <a:pt x="1304" y="198"/>
                      </a:lnTo>
                      <a:lnTo>
                        <a:pt x="1304" y="212"/>
                      </a:lnTo>
                      <a:lnTo>
                        <a:pt x="1304" y="227"/>
                      </a:lnTo>
                      <a:lnTo>
                        <a:pt x="1304" y="255"/>
                      </a:lnTo>
                      <a:lnTo>
                        <a:pt x="1304" y="269"/>
                      </a:lnTo>
                      <a:lnTo>
                        <a:pt x="1304" y="283"/>
                      </a:lnTo>
                      <a:lnTo>
                        <a:pt x="1304" y="297"/>
                      </a:lnTo>
                      <a:lnTo>
                        <a:pt x="1304" y="326"/>
                      </a:lnTo>
                      <a:lnTo>
                        <a:pt x="1304" y="340"/>
                      </a:lnTo>
                      <a:lnTo>
                        <a:pt x="1304" y="383"/>
                      </a:lnTo>
                      <a:lnTo>
                        <a:pt x="1304" y="397"/>
                      </a:lnTo>
                      <a:lnTo>
                        <a:pt x="1304" y="411"/>
                      </a:lnTo>
                      <a:lnTo>
                        <a:pt x="1304" y="439"/>
                      </a:lnTo>
                      <a:lnTo>
                        <a:pt x="1304" y="453"/>
                      </a:lnTo>
                      <a:lnTo>
                        <a:pt x="1304" y="468"/>
                      </a:lnTo>
                      <a:lnTo>
                        <a:pt x="1304" y="482"/>
                      </a:lnTo>
                      <a:lnTo>
                        <a:pt x="1304" y="496"/>
                      </a:lnTo>
                      <a:lnTo>
                        <a:pt x="1304" y="510"/>
                      </a:lnTo>
                      <a:lnTo>
                        <a:pt x="1304" y="524"/>
                      </a:lnTo>
                      <a:lnTo>
                        <a:pt x="1304" y="539"/>
                      </a:lnTo>
                      <a:lnTo>
                        <a:pt x="1304" y="581"/>
                      </a:lnTo>
                      <a:lnTo>
                        <a:pt x="1304" y="595"/>
                      </a:lnTo>
                      <a:lnTo>
                        <a:pt x="1304" y="609"/>
                      </a:lnTo>
                      <a:lnTo>
                        <a:pt x="1304" y="624"/>
                      </a:lnTo>
                      <a:lnTo>
                        <a:pt x="1304" y="638"/>
                      </a:lnTo>
                      <a:lnTo>
                        <a:pt x="1304" y="652"/>
                      </a:lnTo>
                      <a:lnTo>
                        <a:pt x="1304" y="666"/>
                      </a:lnTo>
                      <a:lnTo>
                        <a:pt x="1304" y="680"/>
                      </a:lnTo>
                      <a:lnTo>
                        <a:pt x="1304" y="695"/>
                      </a:lnTo>
                      <a:lnTo>
                        <a:pt x="1290" y="709"/>
                      </a:lnTo>
                      <a:lnTo>
                        <a:pt x="1290" y="751"/>
                      </a:lnTo>
                      <a:lnTo>
                        <a:pt x="1290" y="766"/>
                      </a:lnTo>
                      <a:lnTo>
                        <a:pt x="1290" y="794"/>
                      </a:lnTo>
                      <a:lnTo>
                        <a:pt x="1290" y="808"/>
                      </a:lnTo>
                      <a:lnTo>
                        <a:pt x="1290" y="851"/>
                      </a:lnTo>
                      <a:lnTo>
                        <a:pt x="1276" y="907"/>
                      </a:lnTo>
                      <a:lnTo>
                        <a:pt x="1276" y="936"/>
                      </a:lnTo>
                      <a:lnTo>
                        <a:pt x="1276" y="950"/>
                      </a:lnTo>
                      <a:lnTo>
                        <a:pt x="1276" y="964"/>
                      </a:lnTo>
                      <a:lnTo>
                        <a:pt x="1276" y="992"/>
                      </a:lnTo>
                      <a:lnTo>
                        <a:pt x="1276" y="1035"/>
                      </a:lnTo>
                      <a:lnTo>
                        <a:pt x="1262" y="1035"/>
                      </a:lnTo>
                      <a:lnTo>
                        <a:pt x="1262" y="1049"/>
                      </a:lnTo>
                      <a:lnTo>
                        <a:pt x="1248" y="1049"/>
                      </a:lnTo>
                      <a:lnTo>
                        <a:pt x="1205" y="1049"/>
                      </a:lnTo>
                      <a:lnTo>
                        <a:pt x="1191" y="1049"/>
                      </a:lnTo>
                      <a:lnTo>
                        <a:pt x="1177" y="1049"/>
                      </a:lnTo>
                      <a:lnTo>
                        <a:pt x="1163" y="1035"/>
                      </a:lnTo>
                      <a:lnTo>
                        <a:pt x="1148" y="1035"/>
                      </a:lnTo>
                      <a:lnTo>
                        <a:pt x="1134" y="1035"/>
                      </a:lnTo>
                      <a:lnTo>
                        <a:pt x="1120" y="1035"/>
                      </a:lnTo>
                      <a:lnTo>
                        <a:pt x="1092" y="1035"/>
                      </a:lnTo>
                      <a:lnTo>
                        <a:pt x="1078" y="1021"/>
                      </a:lnTo>
                      <a:lnTo>
                        <a:pt x="1035" y="1021"/>
                      </a:lnTo>
                      <a:lnTo>
                        <a:pt x="1021" y="1021"/>
                      </a:lnTo>
                      <a:lnTo>
                        <a:pt x="1007" y="1021"/>
                      </a:lnTo>
                      <a:lnTo>
                        <a:pt x="964" y="1021"/>
                      </a:lnTo>
                      <a:lnTo>
                        <a:pt x="950" y="1021"/>
                      </a:lnTo>
                      <a:lnTo>
                        <a:pt x="907" y="1007"/>
                      </a:lnTo>
                      <a:lnTo>
                        <a:pt x="893" y="1007"/>
                      </a:lnTo>
                      <a:lnTo>
                        <a:pt x="879" y="1007"/>
                      </a:lnTo>
                      <a:lnTo>
                        <a:pt x="865" y="1007"/>
                      </a:lnTo>
                      <a:lnTo>
                        <a:pt x="851" y="1021"/>
                      </a:lnTo>
                      <a:lnTo>
                        <a:pt x="808" y="1021"/>
                      </a:lnTo>
                      <a:lnTo>
                        <a:pt x="780" y="1035"/>
                      </a:lnTo>
                      <a:lnTo>
                        <a:pt x="751" y="1035"/>
                      </a:lnTo>
                      <a:lnTo>
                        <a:pt x="737" y="1035"/>
                      </a:lnTo>
                      <a:lnTo>
                        <a:pt x="723" y="1035"/>
                      </a:lnTo>
                      <a:lnTo>
                        <a:pt x="709" y="1049"/>
                      </a:lnTo>
                      <a:lnTo>
                        <a:pt x="695" y="1049"/>
                      </a:lnTo>
                      <a:lnTo>
                        <a:pt x="695" y="1063"/>
                      </a:lnTo>
                      <a:lnTo>
                        <a:pt x="680" y="1078"/>
                      </a:lnTo>
                      <a:lnTo>
                        <a:pt x="666" y="1092"/>
                      </a:lnTo>
                      <a:lnTo>
                        <a:pt x="652" y="1092"/>
                      </a:lnTo>
                      <a:lnTo>
                        <a:pt x="638" y="1106"/>
                      </a:lnTo>
                      <a:lnTo>
                        <a:pt x="624" y="1106"/>
                      </a:lnTo>
                      <a:lnTo>
                        <a:pt x="610" y="1106"/>
                      </a:lnTo>
                      <a:lnTo>
                        <a:pt x="567" y="1120"/>
                      </a:lnTo>
                      <a:lnTo>
                        <a:pt x="524" y="1134"/>
                      </a:lnTo>
                      <a:lnTo>
                        <a:pt x="510" y="1134"/>
                      </a:lnTo>
                      <a:lnTo>
                        <a:pt x="496" y="1134"/>
                      </a:lnTo>
                      <a:lnTo>
                        <a:pt x="482" y="1134"/>
                      </a:lnTo>
                      <a:lnTo>
                        <a:pt x="454" y="1148"/>
                      </a:lnTo>
                      <a:lnTo>
                        <a:pt x="425" y="1120"/>
                      </a:lnTo>
                      <a:lnTo>
                        <a:pt x="411" y="1106"/>
                      </a:lnTo>
                      <a:lnTo>
                        <a:pt x="411" y="1092"/>
                      </a:lnTo>
                      <a:lnTo>
                        <a:pt x="397" y="1092"/>
                      </a:lnTo>
                      <a:lnTo>
                        <a:pt x="383" y="1078"/>
                      </a:lnTo>
                      <a:lnTo>
                        <a:pt x="368" y="1063"/>
                      </a:lnTo>
                      <a:lnTo>
                        <a:pt x="354" y="1049"/>
                      </a:lnTo>
                      <a:lnTo>
                        <a:pt x="326" y="1021"/>
                      </a:lnTo>
                      <a:lnTo>
                        <a:pt x="283" y="992"/>
                      </a:lnTo>
                      <a:lnTo>
                        <a:pt x="227" y="936"/>
                      </a:lnTo>
                      <a:lnTo>
                        <a:pt x="227" y="922"/>
                      </a:lnTo>
                      <a:lnTo>
                        <a:pt x="170" y="865"/>
                      </a:lnTo>
                      <a:lnTo>
                        <a:pt x="127" y="836"/>
                      </a:lnTo>
                      <a:lnTo>
                        <a:pt x="85" y="794"/>
                      </a:lnTo>
                      <a:lnTo>
                        <a:pt x="56" y="766"/>
                      </a:lnTo>
                      <a:lnTo>
                        <a:pt x="42" y="751"/>
                      </a:lnTo>
                      <a:lnTo>
                        <a:pt x="14" y="723"/>
                      </a:lnTo>
                      <a:lnTo>
                        <a:pt x="14" y="709"/>
                      </a:lnTo>
                      <a:lnTo>
                        <a:pt x="0" y="709"/>
                      </a:lnTo>
                      <a:lnTo>
                        <a:pt x="0" y="695"/>
                      </a:lnTo>
                      <a:lnTo>
                        <a:pt x="0" y="680"/>
                      </a:lnTo>
                      <a:lnTo>
                        <a:pt x="0" y="666"/>
                      </a:lnTo>
                      <a:lnTo>
                        <a:pt x="14" y="666"/>
                      </a:lnTo>
                      <a:lnTo>
                        <a:pt x="56" y="652"/>
                      </a:lnTo>
                      <a:lnTo>
                        <a:pt x="99" y="624"/>
                      </a:lnTo>
                      <a:lnTo>
                        <a:pt x="113" y="624"/>
                      </a:lnTo>
                      <a:lnTo>
                        <a:pt x="142" y="609"/>
                      </a:lnTo>
                      <a:lnTo>
                        <a:pt x="170" y="595"/>
                      </a:lnTo>
                      <a:lnTo>
                        <a:pt x="184" y="595"/>
                      </a:lnTo>
                      <a:lnTo>
                        <a:pt x="212" y="581"/>
                      </a:lnTo>
                      <a:lnTo>
                        <a:pt x="255" y="567"/>
                      </a:lnTo>
                      <a:lnTo>
                        <a:pt x="269" y="567"/>
                      </a:lnTo>
                      <a:lnTo>
                        <a:pt x="298" y="553"/>
                      </a:lnTo>
                      <a:lnTo>
                        <a:pt x="326" y="539"/>
                      </a:lnTo>
                      <a:lnTo>
                        <a:pt x="340" y="539"/>
                      </a:lnTo>
                      <a:lnTo>
                        <a:pt x="354" y="539"/>
                      </a:lnTo>
                      <a:lnTo>
                        <a:pt x="368" y="539"/>
                      </a:lnTo>
                      <a:lnTo>
                        <a:pt x="383" y="539"/>
                      </a:lnTo>
                      <a:lnTo>
                        <a:pt x="383" y="524"/>
                      </a:lnTo>
                      <a:lnTo>
                        <a:pt x="397" y="524"/>
                      </a:lnTo>
                      <a:lnTo>
                        <a:pt x="411" y="524"/>
                      </a:lnTo>
                      <a:lnTo>
                        <a:pt x="496" y="482"/>
                      </a:lnTo>
                      <a:lnTo>
                        <a:pt x="510" y="482"/>
                      </a:lnTo>
                      <a:lnTo>
                        <a:pt x="524" y="468"/>
                      </a:lnTo>
                      <a:lnTo>
                        <a:pt x="581" y="453"/>
                      </a:lnTo>
                      <a:lnTo>
                        <a:pt x="624" y="425"/>
                      </a:lnTo>
                      <a:lnTo>
                        <a:pt x="652" y="411"/>
                      </a:lnTo>
                      <a:lnTo>
                        <a:pt x="680" y="368"/>
                      </a:lnTo>
                      <a:lnTo>
                        <a:pt x="709" y="354"/>
                      </a:lnTo>
                      <a:lnTo>
                        <a:pt x="737" y="354"/>
                      </a:lnTo>
                      <a:lnTo>
                        <a:pt x="751" y="340"/>
                      </a:lnTo>
                      <a:lnTo>
                        <a:pt x="766" y="340"/>
                      </a:lnTo>
                      <a:lnTo>
                        <a:pt x="780" y="312"/>
                      </a:lnTo>
                      <a:lnTo>
                        <a:pt x="794" y="312"/>
                      </a:lnTo>
                      <a:lnTo>
                        <a:pt x="794" y="297"/>
                      </a:lnTo>
                      <a:lnTo>
                        <a:pt x="808" y="297"/>
                      </a:lnTo>
                      <a:lnTo>
                        <a:pt x="822" y="283"/>
                      </a:lnTo>
                      <a:lnTo>
                        <a:pt x="836" y="283"/>
                      </a:lnTo>
                      <a:lnTo>
                        <a:pt x="851" y="269"/>
                      </a:lnTo>
                      <a:lnTo>
                        <a:pt x="922" y="227"/>
                      </a:lnTo>
                      <a:lnTo>
                        <a:pt x="950" y="198"/>
                      </a:lnTo>
                      <a:lnTo>
                        <a:pt x="964" y="198"/>
                      </a:lnTo>
                      <a:lnTo>
                        <a:pt x="964" y="184"/>
                      </a:lnTo>
                      <a:lnTo>
                        <a:pt x="1035" y="141"/>
                      </a:lnTo>
                      <a:lnTo>
                        <a:pt x="1049" y="141"/>
                      </a:lnTo>
                      <a:lnTo>
                        <a:pt x="1063" y="141"/>
                      </a:lnTo>
                      <a:lnTo>
                        <a:pt x="1063" y="127"/>
                      </a:lnTo>
                      <a:lnTo>
                        <a:pt x="1078" y="127"/>
                      </a:lnTo>
                      <a:lnTo>
                        <a:pt x="1092" y="113"/>
                      </a:lnTo>
                      <a:lnTo>
                        <a:pt x="1092" y="99"/>
                      </a:lnTo>
                      <a:lnTo>
                        <a:pt x="1106" y="85"/>
                      </a:lnTo>
                      <a:lnTo>
                        <a:pt x="1120" y="85"/>
                      </a:lnTo>
                      <a:lnTo>
                        <a:pt x="1120" y="70"/>
                      </a:lnTo>
                      <a:lnTo>
                        <a:pt x="1134" y="70"/>
                      </a:lnTo>
                      <a:lnTo>
                        <a:pt x="1148" y="56"/>
                      </a:lnTo>
                      <a:lnTo>
                        <a:pt x="1163" y="42"/>
                      </a:lnTo>
                      <a:lnTo>
                        <a:pt x="1163" y="28"/>
                      </a:lnTo>
                      <a:lnTo>
                        <a:pt x="1177" y="28"/>
                      </a:lnTo>
                      <a:lnTo>
                        <a:pt x="1177" y="14"/>
                      </a:lnTo>
                      <a:lnTo>
                        <a:pt x="1191" y="14"/>
                      </a:lnTo>
                      <a:lnTo>
                        <a:pt x="1205" y="14"/>
                      </a:lnTo>
                      <a:lnTo>
                        <a:pt x="1219" y="14"/>
                      </a:lnTo>
                      <a:lnTo>
                        <a:pt x="1234" y="14"/>
                      </a:lnTo>
                      <a:lnTo>
                        <a:pt x="1248" y="14"/>
                      </a:lnTo>
                      <a:lnTo>
                        <a:pt x="1262" y="0"/>
                      </a:lnTo>
                      <a:lnTo>
                        <a:pt x="1276" y="0"/>
                      </a:lnTo>
                      <a:lnTo>
                        <a:pt x="1290" y="0"/>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66" name="Freeform 48"/>
                <p:cNvSpPr>
                  <a:spLocks/>
                </p:cNvSpPr>
                <p:nvPr/>
              </p:nvSpPr>
              <p:spPr bwMode="auto">
                <a:xfrm>
                  <a:off x="556" y="1829"/>
                  <a:ext cx="2664" cy="2171"/>
                </a:xfrm>
                <a:custGeom>
                  <a:avLst/>
                  <a:gdLst>
                    <a:gd name="T0" fmla="*/ 0 w 2666"/>
                    <a:gd name="T1" fmla="*/ 1829 h 2170"/>
                    <a:gd name="T2" fmla="*/ 57 w 2666"/>
                    <a:gd name="T3" fmla="*/ 1716 h 2170"/>
                    <a:gd name="T4" fmla="*/ 184 w 2666"/>
                    <a:gd name="T5" fmla="*/ 1517 h 2170"/>
                    <a:gd name="T6" fmla="*/ 284 w 2666"/>
                    <a:gd name="T7" fmla="*/ 1361 h 2170"/>
                    <a:gd name="T8" fmla="*/ 383 w 2666"/>
                    <a:gd name="T9" fmla="*/ 1234 h 2170"/>
                    <a:gd name="T10" fmla="*/ 468 w 2666"/>
                    <a:gd name="T11" fmla="*/ 1177 h 2170"/>
                    <a:gd name="T12" fmla="*/ 567 w 2666"/>
                    <a:gd name="T13" fmla="*/ 1134 h 2170"/>
                    <a:gd name="T14" fmla="*/ 837 w 2666"/>
                    <a:gd name="T15" fmla="*/ 1049 h 2170"/>
                    <a:gd name="T16" fmla="*/ 908 w 2666"/>
                    <a:gd name="T17" fmla="*/ 1021 h 2170"/>
                    <a:gd name="T18" fmla="*/ 936 w 2666"/>
                    <a:gd name="T19" fmla="*/ 964 h 2170"/>
                    <a:gd name="T20" fmla="*/ 1007 w 2666"/>
                    <a:gd name="T21" fmla="*/ 851 h 2170"/>
                    <a:gd name="T22" fmla="*/ 1049 w 2666"/>
                    <a:gd name="T23" fmla="*/ 794 h 2170"/>
                    <a:gd name="T24" fmla="*/ 1078 w 2666"/>
                    <a:gd name="T25" fmla="*/ 780 h 2170"/>
                    <a:gd name="T26" fmla="*/ 1134 w 2666"/>
                    <a:gd name="T27" fmla="*/ 737 h 2170"/>
                    <a:gd name="T28" fmla="*/ 1205 w 2666"/>
                    <a:gd name="T29" fmla="*/ 695 h 2170"/>
                    <a:gd name="T30" fmla="*/ 1305 w 2666"/>
                    <a:gd name="T31" fmla="*/ 638 h 2170"/>
                    <a:gd name="T32" fmla="*/ 1418 w 2666"/>
                    <a:gd name="T33" fmla="*/ 595 h 2170"/>
                    <a:gd name="T34" fmla="*/ 1532 w 2666"/>
                    <a:gd name="T35" fmla="*/ 553 h 2170"/>
                    <a:gd name="T36" fmla="*/ 1617 w 2666"/>
                    <a:gd name="T37" fmla="*/ 510 h 2170"/>
                    <a:gd name="T38" fmla="*/ 1702 w 2666"/>
                    <a:gd name="T39" fmla="*/ 439 h 2170"/>
                    <a:gd name="T40" fmla="*/ 1744 w 2666"/>
                    <a:gd name="T41" fmla="*/ 340 h 2170"/>
                    <a:gd name="T42" fmla="*/ 1730 w 2666"/>
                    <a:gd name="T43" fmla="*/ 269 h 2170"/>
                    <a:gd name="T44" fmla="*/ 1688 w 2666"/>
                    <a:gd name="T45" fmla="*/ 156 h 2170"/>
                    <a:gd name="T46" fmla="*/ 1659 w 2666"/>
                    <a:gd name="T47" fmla="*/ 56 h 2170"/>
                    <a:gd name="T48" fmla="*/ 1688 w 2666"/>
                    <a:gd name="T49" fmla="*/ 14 h 2170"/>
                    <a:gd name="T50" fmla="*/ 1872 w 2666"/>
                    <a:gd name="T51" fmla="*/ 56 h 2170"/>
                    <a:gd name="T52" fmla="*/ 1915 w 2666"/>
                    <a:gd name="T53" fmla="*/ 70 h 2170"/>
                    <a:gd name="T54" fmla="*/ 1943 w 2666"/>
                    <a:gd name="T55" fmla="*/ 85 h 2170"/>
                    <a:gd name="T56" fmla="*/ 1971 w 2666"/>
                    <a:gd name="T57" fmla="*/ 99 h 2170"/>
                    <a:gd name="T58" fmla="*/ 2014 w 2666"/>
                    <a:gd name="T59" fmla="*/ 127 h 2170"/>
                    <a:gd name="T60" fmla="*/ 2042 w 2666"/>
                    <a:gd name="T61" fmla="*/ 156 h 2170"/>
                    <a:gd name="T62" fmla="*/ 2056 w 2666"/>
                    <a:gd name="T63" fmla="*/ 170 h 2170"/>
                    <a:gd name="T64" fmla="*/ 2099 w 2666"/>
                    <a:gd name="T65" fmla="*/ 226 h 2170"/>
                    <a:gd name="T66" fmla="*/ 2127 w 2666"/>
                    <a:gd name="T67" fmla="*/ 269 h 2170"/>
                    <a:gd name="T68" fmla="*/ 2170 w 2666"/>
                    <a:gd name="T69" fmla="*/ 297 h 2170"/>
                    <a:gd name="T70" fmla="*/ 2212 w 2666"/>
                    <a:gd name="T71" fmla="*/ 340 h 2170"/>
                    <a:gd name="T72" fmla="*/ 2255 w 2666"/>
                    <a:gd name="T73" fmla="*/ 411 h 2170"/>
                    <a:gd name="T74" fmla="*/ 2283 w 2666"/>
                    <a:gd name="T75" fmla="*/ 453 h 2170"/>
                    <a:gd name="T76" fmla="*/ 2326 w 2666"/>
                    <a:gd name="T77" fmla="*/ 510 h 2170"/>
                    <a:gd name="T78" fmla="*/ 2354 w 2666"/>
                    <a:gd name="T79" fmla="*/ 553 h 2170"/>
                    <a:gd name="T80" fmla="*/ 2411 w 2666"/>
                    <a:gd name="T81" fmla="*/ 624 h 2170"/>
                    <a:gd name="T82" fmla="*/ 2439 w 2666"/>
                    <a:gd name="T83" fmla="*/ 680 h 2170"/>
                    <a:gd name="T84" fmla="*/ 2468 w 2666"/>
                    <a:gd name="T85" fmla="*/ 709 h 2170"/>
                    <a:gd name="T86" fmla="*/ 2496 w 2666"/>
                    <a:gd name="T87" fmla="*/ 765 h 2170"/>
                    <a:gd name="T88" fmla="*/ 2553 w 2666"/>
                    <a:gd name="T89" fmla="*/ 836 h 2170"/>
                    <a:gd name="T90" fmla="*/ 2581 w 2666"/>
                    <a:gd name="T91" fmla="*/ 879 h 2170"/>
                    <a:gd name="T92" fmla="*/ 2666 w 2666"/>
                    <a:gd name="T93" fmla="*/ 1007 h 2170"/>
                    <a:gd name="T94" fmla="*/ 2510 w 2666"/>
                    <a:gd name="T95" fmla="*/ 1120 h 2170"/>
                    <a:gd name="T96" fmla="*/ 2397 w 2666"/>
                    <a:gd name="T97" fmla="*/ 1205 h 2170"/>
                    <a:gd name="T98" fmla="*/ 2241 w 2666"/>
                    <a:gd name="T99" fmla="*/ 1304 h 2170"/>
                    <a:gd name="T100" fmla="*/ 2141 w 2666"/>
                    <a:gd name="T101" fmla="*/ 1375 h 2170"/>
                    <a:gd name="T102" fmla="*/ 2014 w 2666"/>
                    <a:gd name="T103" fmla="*/ 1446 h 2170"/>
                    <a:gd name="T104" fmla="*/ 1744 w 2666"/>
                    <a:gd name="T105" fmla="*/ 1588 h 2170"/>
                    <a:gd name="T106" fmla="*/ 1489 w 2666"/>
                    <a:gd name="T107" fmla="*/ 1730 h 2170"/>
                    <a:gd name="T108" fmla="*/ 1347 w 2666"/>
                    <a:gd name="T109" fmla="*/ 1787 h 2170"/>
                    <a:gd name="T110" fmla="*/ 1220 w 2666"/>
                    <a:gd name="T111" fmla="*/ 1844 h 2170"/>
                    <a:gd name="T112" fmla="*/ 1106 w 2666"/>
                    <a:gd name="T113" fmla="*/ 1900 h 2170"/>
                    <a:gd name="T114" fmla="*/ 539 w 2666"/>
                    <a:gd name="T115" fmla="*/ 2085 h 2170"/>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666"/>
                    <a:gd name="T175" fmla="*/ 0 h 2170"/>
                    <a:gd name="T176" fmla="*/ 2666 w 2666"/>
                    <a:gd name="T177" fmla="*/ 2170 h 2170"/>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666" h="2170">
                      <a:moveTo>
                        <a:pt x="440" y="2127"/>
                      </a:moveTo>
                      <a:lnTo>
                        <a:pt x="298" y="2170"/>
                      </a:lnTo>
                      <a:lnTo>
                        <a:pt x="284" y="2156"/>
                      </a:lnTo>
                      <a:lnTo>
                        <a:pt x="255" y="2127"/>
                      </a:lnTo>
                      <a:lnTo>
                        <a:pt x="170" y="2028"/>
                      </a:lnTo>
                      <a:lnTo>
                        <a:pt x="156" y="2014"/>
                      </a:lnTo>
                      <a:lnTo>
                        <a:pt x="0" y="1829"/>
                      </a:lnTo>
                      <a:lnTo>
                        <a:pt x="14" y="1815"/>
                      </a:lnTo>
                      <a:lnTo>
                        <a:pt x="14" y="1801"/>
                      </a:lnTo>
                      <a:lnTo>
                        <a:pt x="28" y="1787"/>
                      </a:lnTo>
                      <a:lnTo>
                        <a:pt x="42" y="1773"/>
                      </a:lnTo>
                      <a:lnTo>
                        <a:pt x="42" y="1744"/>
                      </a:lnTo>
                      <a:lnTo>
                        <a:pt x="57" y="1730"/>
                      </a:lnTo>
                      <a:lnTo>
                        <a:pt x="57" y="1716"/>
                      </a:lnTo>
                      <a:lnTo>
                        <a:pt x="71" y="1716"/>
                      </a:lnTo>
                      <a:lnTo>
                        <a:pt x="85" y="1687"/>
                      </a:lnTo>
                      <a:lnTo>
                        <a:pt x="85" y="1673"/>
                      </a:lnTo>
                      <a:lnTo>
                        <a:pt x="113" y="1631"/>
                      </a:lnTo>
                      <a:lnTo>
                        <a:pt x="142" y="1602"/>
                      </a:lnTo>
                      <a:lnTo>
                        <a:pt x="142" y="1588"/>
                      </a:lnTo>
                      <a:lnTo>
                        <a:pt x="170" y="1546"/>
                      </a:lnTo>
                      <a:lnTo>
                        <a:pt x="184" y="1517"/>
                      </a:lnTo>
                      <a:lnTo>
                        <a:pt x="184" y="1503"/>
                      </a:lnTo>
                      <a:lnTo>
                        <a:pt x="198" y="1489"/>
                      </a:lnTo>
                      <a:lnTo>
                        <a:pt x="227" y="1446"/>
                      </a:lnTo>
                      <a:lnTo>
                        <a:pt x="241" y="1418"/>
                      </a:lnTo>
                      <a:lnTo>
                        <a:pt x="255" y="1404"/>
                      </a:lnTo>
                      <a:lnTo>
                        <a:pt x="269" y="1375"/>
                      </a:lnTo>
                      <a:lnTo>
                        <a:pt x="284" y="1361"/>
                      </a:lnTo>
                      <a:lnTo>
                        <a:pt x="298" y="1347"/>
                      </a:lnTo>
                      <a:lnTo>
                        <a:pt x="312" y="1333"/>
                      </a:lnTo>
                      <a:lnTo>
                        <a:pt x="326" y="1304"/>
                      </a:lnTo>
                      <a:lnTo>
                        <a:pt x="340" y="1290"/>
                      </a:lnTo>
                      <a:lnTo>
                        <a:pt x="354" y="1276"/>
                      </a:lnTo>
                      <a:lnTo>
                        <a:pt x="369" y="1262"/>
                      </a:lnTo>
                      <a:lnTo>
                        <a:pt x="383" y="1234"/>
                      </a:lnTo>
                      <a:lnTo>
                        <a:pt x="411" y="1219"/>
                      </a:lnTo>
                      <a:lnTo>
                        <a:pt x="425" y="1205"/>
                      </a:lnTo>
                      <a:lnTo>
                        <a:pt x="440" y="1191"/>
                      </a:lnTo>
                      <a:lnTo>
                        <a:pt x="454" y="1177"/>
                      </a:lnTo>
                      <a:lnTo>
                        <a:pt x="468" y="1177"/>
                      </a:lnTo>
                      <a:lnTo>
                        <a:pt x="482" y="1163"/>
                      </a:lnTo>
                      <a:lnTo>
                        <a:pt x="510" y="1163"/>
                      </a:lnTo>
                      <a:lnTo>
                        <a:pt x="525" y="1148"/>
                      </a:lnTo>
                      <a:lnTo>
                        <a:pt x="539" y="1148"/>
                      </a:lnTo>
                      <a:lnTo>
                        <a:pt x="553" y="1134"/>
                      </a:lnTo>
                      <a:lnTo>
                        <a:pt x="567" y="1134"/>
                      </a:lnTo>
                      <a:lnTo>
                        <a:pt x="581" y="1134"/>
                      </a:lnTo>
                      <a:lnTo>
                        <a:pt x="596" y="1120"/>
                      </a:lnTo>
                      <a:lnTo>
                        <a:pt x="638" y="1106"/>
                      </a:lnTo>
                      <a:lnTo>
                        <a:pt x="652" y="1106"/>
                      </a:lnTo>
                      <a:lnTo>
                        <a:pt x="709" y="1092"/>
                      </a:lnTo>
                      <a:lnTo>
                        <a:pt x="752" y="1078"/>
                      </a:lnTo>
                      <a:lnTo>
                        <a:pt x="794" y="1063"/>
                      </a:lnTo>
                      <a:lnTo>
                        <a:pt x="837" y="1049"/>
                      </a:lnTo>
                      <a:lnTo>
                        <a:pt x="879" y="1035"/>
                      </a:lnTo>
                      <a:lnTo>
                        <a:pt x="893" y="1021"/>
                      </a:lnTo>
                      <a:lnTo>
                        <a:pt x="908" y="1021"/>
                      </a:lnTo>
                      <a:lnTo>
                        <a:pt x="908" y="1007"/>
                      </a:lnTo>
                      <a:lnTo>
                        <a:pt x="922" y="1007"/>
                      </a:lnTo>
                      <a:lnTo>
                        <a:pt x="922" y="992"/>
                      </a:lnTo>
                      <a:lnTo>
                        <a:pt x="936" y="978"/>
                      </a:lnTo>
                      <a:lnTo>
                        <a:pt x="936" y="964"/>
                      </a:lnTo>
                      <a:lnTo>
                        <a:pt x="950" y="950"/>
                      </a:lnTo>
                      <a:lnTo>
                        <a:pt x="964" y="936"/>
                      </a:lnTo>
                      <a:lnTo>
                        <a:pt x="964" y="922"/>
                      </a:lnTo>
                      <a:lnTo>
                        <a:pt x="978" y="893"/>
                      </a:lnTo>
                      <a:lnTo>
                        <a:pt x="978" y="879"/>
                      </a:lnTo>
                      <a:lnTo>
                        <a:pt x="993" y="865"/>
                      </a:lnTo>
                      <a:lnTo>
                        <a:pt x="993" y="851"/>
                      </a:lnTo>
                      <a:lnTo>
                        <a:pt x="1007" y="851"/>
                      </a:lnTo>
                      <a:lnTo>
                        <a:pt x="1007" y="836"/>
                      </a:lnTo>
                      <a:lnTo>
                        <a:pt x="1021" y="836"/>
                      </a:lnTo>
                      <a:lnTo>
                        <a:pt x="1021" y="822"/>
                      </a:lnTo>
                      <a:lnTo>
                        <a:pt x="1035" y="822"/>
                      </a:lnTo>
                      <a:lnTo>
                        <a:pt x="1035" y="808"/>
                      </a:lnTo>
                      <a:lnTo>
                        <a:pt x="1049" y="794"/>
                      </a:lnTo>
                      <a:lnTo>
                        <a:pt x="1064" y="794"/>
                      </a:lnTo>
                      <a:lnTo>
                        <a:pt x="1064" y="780"/>
                      </a:lnTo>
                      <a:lnTo>
                        <a:pt x="1078" y="780"/>
                      </a:lnTo>
                      <a:lnTo>
                        <a:pt x="1078" y="765"/>
                      </a:lnTo>
                      <a:lnTo>
                        <a:pt x="1092" y="765"/>
                      </a:lnTo>
                      <a:lnTo>
                        <a:pt x="1106" y="751"/>
                      </a:lnTo>
                      <a:lnTo>
                        <a:pt x="1120" y="737"/>
                      </a:lnTo>
                      <a:lnTo>
                        <a:pt x="1134" y="737"/>
                      </a:lnTo>
                      <a:lnTo>
                        <a:pt x="1149" y="723"/>
                      </a:lnTo>
                      <a:lnTo>
                        <a:pt x="1163" y="723"/>
                      </a:lnTo>
                      <a:lnTo>
                        <a:pt x="1163" y="709"/>
                      </a:lnTo>
                      <a:lnTo>
                        <a:pt x="1177" y="709"/>
                      </a:lnTo>
                      <a:lnTo>
                        <a:pt x="1191" y="695"/>
                      </a:lnTo>
                      <a:lnTo>
                        <a:pt x="1205" y="695"/>
                      </a:lnTo>
                      <a:lnTo>
                        <a:pt x="1220" y="695"/>
                      </a:lnTo>
                      <a:lnTo>
                        <a:pt x="1234" y="680"/>
                      </a:lnTo>
                      <a:lnTo>
                        <a:pt x="1248" y="666"/>
                      </a:lnTo>
                      <a:lnTo>
                        <a:pt x="1262" y="666"/>
                      </a:lnTo>
                      <a:lnTo>
                        <a:pt x="1276" y="652"/>
                      </a:lnTo>
                      <a:lnTo>
                        <a:pt x="1290" y="652"/>
                      </a:lnTo>
                      <a:lnTo>
                        <a:pt x="1305" y="652"/>
                      </a:lnTo>
                      <a:lnTo>
                        <a:pt x="1305" y="638"/>
                      </a:lnTo>
                      <a:lnTo>
                        <a:pt x="1319" y="638"/>
                      </a:lnTo>
                      <a:lnTo>
                        <a:pt x="1333" y="624"/>
                      </a:lnTo>
                      <a:lnTo>
                        <a:pt x="1347" y="624"/>
                      </a:lnTo>
                      <a:lnTo>
                        <a:pt x="1361" y="624"/>
                      </a:lnTo>
                      <a:lnTo>
                        <a:pt x="1376" y="609"/>
                      </a:lnTo>
                      <a:lnTo>
                        <a:pt x="1390" y="609"/>
                      </a:lnTo>
                      <a:lnTo>
                        <a:pt x="1404" y="595"/>
                      </a:lnTo>
                      <a:lnTo>
                        <a:pt x="1418" y="595"/>
                      </a:lnTo>
                      <a:lnTo>
                        <a:pt x="1432" y="595"/>
                      </a:lnTo>
                      <a:lnTo>
                        <a:pt x="1447" y="581"/>
                      </a:lnTo>
                      <a:lnTo>
                        <a:pt x="1461" y="581"/>
                      </a:lnTo>
                      <a:lnTo>
                        <a:pt x="1489" y="567"/>
                      </a:lnTo>
                      <a:lnTo>
                        <a:pt x="1503" y="567"/>
                      </a:lnTo>
                      <a:lnTo>
                        <a:pt x="1532" y="553"/>
                      </a:lnTo>
                      <a:lnTo>
                        <a:pt x="1546" y="553"/>
                      </a:lnTo>
                      <a:lnTo>
                        <a:pt x="1560" y="539"/>
                      </a:lnTo>
                      <a:lnTo>
                        <a:pt x="1574" y="539"/>
                      </a:lnTo>
                      <a:lnTo>
                        <a:pt x="1588" y="524"/>
                      </a:lnTo>
                      <a:lnTo>
                        <a:pt x="1603" y="524"/>
                      </a:lnTo>
                      <a:lnTo>
                        <a:pt x="1617" y="510"/>
                      </a:lnTo>
                      <a:lnTo>
                        <a:pt x="1631" y="510"/>
                      </a:lnTo>
                      <a:lnTo>
                        <a:pt x="1631" y="496"/>
                      </a:lnTo>
                      <a:lnTo>
                        <a:pt x="1645" y="496"/>
                      </a:lnTo>
                      <a:lnTo>
                        <a:pt x="1659" y="482"/>
                      </a:lnTo>
                      <a:lnTo>
                        <a:pt x="1673" y="468"/>
                      </a:lnTo>
                      <a:lnTo>
                        <a:pt x="1688" y="453"/>
                      </a:lnTo>
                      <a:lnTo>
                        <a:pt x="1702" y="439"/>
                      </a:lnTo>
                      <a:lnTo>
                        <a:pt x="1716" y="425"/>
                      </a:lnTo>
                      <a:lnTo>
                        <a:pt x="1716" y="411"/>
                      </a:lnTo>
                      <a:lnTo>
                        <a:pt x="1716" y="397"/>
                      </a:lnTo>
                      <a:lnTo>
                        <a:pt x="1730" y="382"/>
                      </a:lnTo>
                      <a:lnTo>
                        <a:pt x="1730" y="368"/>
                      </a:lnTo>
                      <a:lnTo>
                        <a:pt x="1744" y="354"/>
                      </a:lnTo>
                      <a:lnTo>
                        <a:pt x="1744" y="340"/>
                      </a:lnTo>
                      <a:lnTo>
                        <a:pt x="1744" y="326"/>
                      </a:lnTo>
                      <a:lnTo>
                        <a:pt x="1744" y="312"/>
                      </a:lnTo>
                      <a:lnTo>
                        <a:pt x="1744" y="297"/>
                      </a:lnTo>
                      <a:lnTo>
                        <a:pt x="1744" y="283"/>
                      </a:lnTo>
                      <a:lnTo>
                        <a:pt x="1730" y="269"/>
                      </a:lnTo>
                      <a:lnTo>
                        <a:pt x="1730" y="255"/>
                      </a:lnTo>
                      <a:lnTo>
                        <a:pt x="1730" y="241"/>
                      </a:lnTo>
                      <a:lnTo>
                        <a:pt x="1716" y="226"/>
                      </a:lnTo>
                      <a:lnTo>
                        <a:pt x="1716" y="212"/>
                      </a:lnTo>
                      <a:lnTo>
                        <a:pt x="1702" y="198"/>
                      </a:lnTo>
                      <a:lnTo>
                        <a:pt x="1702" y="170"/>
                      </a:lnTo>
                      <a:lnTo>
                        <a:pt x="1688" y="156"/>
                      </a:lnTo>
                      <a:lnTo>
                        <a:pt x="1673" y="127"/>
                      </a:lnTo>
                      <a:lnTo>
                        <a:pt x="1673" y="113"/>
                      </a:lnTo>
                      <a:lnTo>
                        <a:pt x="1659" y="99"/>
                      </a:lnTo>
                      <a:lnTo>
                        <a:pt x="1659" y="85"/>
                      </a:lnTo>
                      <a:lnTo>
                        <a:pt x="1659" y="70"/>
                      </a:lnTo>
                      <a:lnTo>
                        <a:pt x="1659" y="56"/>
                      </a:lnTo>
                      <a:lnTo>
                        <a:pt x="1645" y="42"/>
                      </a:lnTo>
                      <a:lnTo>
                        <a:pt x="1645" y="28"/>
                      </a:lnTo>
                      <a:lnTo>
                        <a:pt x="1645" y="14"/>
                      </a:lnTo>
                      <a:lnTo>
                        <a:pt x="1645" y="0"/>
                      </a:lnTo>
                      <a:lnTo>
                        <a:pt x="1688" y="14"/>
                      </a:lnTo>
                      <a:lnTo>
                        <a:pt x="1716" y="14"/>
                      </a:lnTo>
                      <a:lnTo>
                        <a:pt x="1744" y="28"/>
                      </a:lnTo>
                      <a:lnTo>
                        <a:pt x="1844" y="56"/>
                      </a:lnTo>
                      <a:lnTo>
                        <a:pt x="1858" y="56"/>
                      </a:lnTo>
                      <a:lnTo>
                        <a:pt x="1872" y="56"/>
                      </a:lnTo>
                      <a:lnTo>
                        <a:pt x="1886" y="56"/>
                      </a:lnTo>
                      <a:lnTo>
                        <a:pt x="1886" y="70"/>
                      </a:lnTo>
                      <a:lnTo>
                        <a:pt x="1900" y="70"/>
                      </a:lnTo>
                      <a:lnTo>
                        <a:pt x="1915" y="70"/>
                      </a:lnTo>
                      <a:lnTo>
                        <a:pt x="1929" y="85"/>
                      </a:lnTo>
                      <a:lnTo>
                        <a:pt x="1943" y="85"/>
                      </a:lnTo>
                      <a:lnTo>
                        <a:pt x="1957" y="99"/>
                      </a:lnTo>
                      <a:lnTo>
                        <a:pt x="1971" y="99"/>
                      </a:lnTo>
                      <a:lnTo>
                        <a:pt x="1985" y="99"/>
                      </a:lnTo>
                      <a:lnTo>
                        <a:pt x="1985" y="113"/>
                      </a:lnTo>
                      <a:lnTo>
                        <a:pt x="2000" y="113"/>
                      </a:lnTo>
                      <a:lnTo>
                        <a:pt x="2014" y="127"/>
                      </a:lnTo>
                      <a:lnTo>
                        <a:pt x="2028" y="141"/>
                      </a:lnTo>
                      <a:lnTo>
                        <a:pt x="2042" y="156"/>
                      </a:lnTo>
                      <a:lnTo>
                        <a:pt x="2056" y="156"/>
                      </a:lnTo>
                      <a:lnTo>
                        <a:pt x="2056" y="170"/>
                      </a:lnTo>
                      <a:lnTo>
                        <a:pt x="2071" y="184"/>
                      </a:lnTo>
                      <a:lnTo>
                        <a:pt x="2071" y="198"/>
                      </a:lnTo>
                      <a:lnTo>
                        <a:pt x="2085" y="198"/>
                      </a:lnTo>
                      <a:lnTo>
                        <a:pt x="2085" y="212"/>
                      </a:lnTo>
                      <a:lnTo>
                        <a:pt x="2099" y="212"/>
                      </a:lnTo>
                      <a:lnTo>
                        <a:pt x="2099" y="226"/>
                      </a:lnTo>
                      <a:lnTo>
                        <a:pt x="2113" y="241"/>
                      </a:lnTo>
                      <a:lnTo>
                        <a:pt x="2113" y="255"/>
                      </a:lnTo>
                      <a:lnTo>
                        <a:pt x="2127" y="255"/>
                      </a:lnTo>
                      <a:lnTo>
                        <a:pt x="2127" y="269"/>
                      </a:lnTo>
                      <a:lnTo>
                        <a:pt x="2141" y="269"/>
                      </a:lnTo>
                      <a:lnTo>
                        <a:pt x="2141" y="283"/>
                      </a:lnTo>
                      <a:lnTo>
                        <a:pt x="2156" y="283"/>
                      </a:lnTo>
                      <a:lnTo>
                        <a:pt x="2170" y="297"/>
                      </a:lnTo>
                      <a:lnTo>
                        <a:pt x="2170" y="312"/>
                      </a:lnTo>
                      <a:lnTo>
                        <a:pt x="2184" y="312"/>
                      </a:lnTo>
                      <a:lnTo>
                        <a:pt x="2184" y="326"/>
                      </a:lnTo>
                      <a:lnTo>
                        <a:pt x="2198" y="326"/>
                      </a:lnTo>
                      <a:lnTo>
                        <a:pt x="2212" y="340"/>
                      </a:lnTo>
                      <a:lnTo>
                        <a:pt x="2227" y="368"/>
                      </a:lnTo>
                      <a:lnTo>
                        <a:pt x="2241" y="382"/>
                      </a:lnTo>
                      <a:lnTo>
                        <a:pt x="2241" y="397"/>
                      </a:lnTo>
                      <a:lnTo>
                        <a:pt x="2255" y="411"/>
                      </a:lnTo>
                      <a:lnTo>
                        <a:pt x="2269" y="425"/>
                      </a:lnTo>
                      <a:lnTo>
                        <a:pt x="2269" y="439"/>
                      </a:lnTo>
                      <a:lnTo>
                        <a:pt x="2283" y="453"/>
                      </a:lnTo>
                      <a:lnTo>
                        <a:pt x="2283" y="468"/>
                      </a:lnTo>
                      <a:lnTo>
                        <a:pt x="2297" y="468"/>
                      </a:lnTo>
                      <a:lnTo>
                        <a:pt x="2297" y="482"/>
                      </a:lnTo>
                      <a:lnTo>
                        <a:pt x="2312" y="496"/>
                      </a:lnTo>
                      <a:lnTo>
                        <a:pt x="2326" y="510"/>
                      </a:lnTo>
                      <a:lnTo>
                        <a:pt x="2326" y="524"/>
                      </a:lnTo>
                      <a:lnTo>
                        <a:pt x="2340" y="524"/>
                      </a:lnTo>
                      <a:lnTo>
                        <a:pt x="2340" y="539"/>
                      </a:lnTo>
                      <a:lnTo>
                        <a:pt x="2354" y="553"/>
                      </a:lnTo>
                      <a:lnTo>
                        <a:pt x="2368" y="567"/>
                      </a:lnTo>
                      <a:lnTo>
                        <a:pt x="2383" y="581"/>
                      </a:lnTo>
                      <a:lnTo>
                        <a:pt x="2397" y="609"/>
                      </a:lnTo>
                      <a:lnTo>
                        <a:pt x="2397" y="624"/>
                      </a:lnTo>
                      <a:lnTo>
                        <a:pt x="2411" y="624"/>
                      </a:lnTo>
                      <a:lnTo>
                        <a:pt x="2411" y="638"/>
                      </a:lnTo>
                      <a:lnTo>
                        <a:pt x="2425" y="652"/>
                      </a:lnTo>
                      <a:lnTo>
                        <a:pt x="2439" y="666"/>
                      </a:lnTo>
                      <a:lnTo>
                        <a:pt x="2439" y="680"/>
                      </a:lnTo>
                      <a:lnTo>
                        <a:pt x="2453" y="680"/>
                      </a:lnTo>
                      <a:lnTo>
                        <a:pt x="2453" y="695"/>
                      </a:lnTo>
                      <a:lnTo>
                        <a:pt x="2468" y="709"/>
                      </a:lnTo>
                      <a:lnTo>
                        <a:pt x="2468" y="723"/>
                      </a:lnTo>
                      <a:lnTo>
                        <a:pt x="2482" y="737"/>
                      </a:lnTo>
                      <a:lnTo>
                        <a:pt x="2496" y="751"/>
                      </a:lnTo>
                      <a:lnTo>
                        <a:pt x="2496" y="765"/>
                      </a:lnTo>
                      <a:lnTo>
                        <a:pt x="2510" y="780"/>
                      </a:lnTo>
                      <a:lnTo>
                        <a:pt x="2524" y="794"/>
                      </a:lnTo>
                      <a:lnTo>
                        <a:pt x="2539" y="808"/>
                      </a:lnTo>
                      <a:lnTo>
                        <a:pt x="2539" y="822"/>
                      </a:lnTo>
                      <a:lnTo>
                        <a:pt x="2553" y="836"/>
                      </a:lnTo>
                      <a:lnTo>
                        <a:pt x="2567" y="851"/>
                      </a:lnTo>
                      <a:lnTo>
                        <a:pt x="2567" y="865"/>
                      </a:lnTo>
                      <a:lnTo>
                        <a:pt x="2581" y="879"/>
                      </a:lnTo>
                      <a:lnTo>
                        <a:pt x="2581" y="893"/>
                      </a:lnTo>
                      <a:lnTo>
                        <a:pt x="2595" y="893"/>
                      </a:lnTo>
                      <a:lnTo>
                        <a:pt x="2609" y="907"/>
                      </a:lnTo>
                      <a:lnTo>
                        <a:pt x="2609" y="922"/>
                      </a:lnTo>
                      <a:lnTo>
                        <a:pt x="2638" y="950"/>
                      </a:lnTo>
                      <a:lnTo>
                        <a:pt x="2652" y="964"/>
                      </a:lnTo>
                      <a:lnTo>
                        <a:pt x="2666" y="1007"/>
                      </a:lnTo>
                      <a:lnTo>
                        <a:pt x="2652" y="1021"/>
                      </a:lnTo>
                      <a:lnTo>
                        <a:pt x="2609" y="1049"/>
                      </a:lnTo>
                      <a:lnTo>
                        <a:pt x="2581" y="1078"/>
                      </a:lnTo>
                      <a:lnTo>
                        <a:pt x="2553" y="1092"/>
                      </a:lnTo>
                      <a:lnTo>
                        <a:pt x="2524" y="1106"/>
                      </a:lnTo>
                      <a:lnTo>
                        <a:pt x="2510" y="1120"/>
                      </a:lnTo>
                      <a:lnTo>
                        <a:pt x="2482" y="1134"/>
                      </a:lnTo>
                      <a:lnTo>
                        <a:pt x="2468" y="1148"/>
                      </a:lnTo>
                      <a:lnTo>
                        <a:pt x="2439" y="1177"/>
                      </a:lnTo>
                      <a:lnTo>
                        <a:pt x="2411" y="1191"/>
                      </a:lnTo>
                      <a:lnTo>
                        <a:pt x="2411" y="1205"/>
                      </a:lnTo>
                      <a:lnTo>
                        <a:pt x="2397" y="1205"/>
                      </a:lnTo>
                      <a:lnTo>
                        <a:pt x="2383" y="1219"/>
                      </a:lnTo>
                      <a:lnTo>
                        <a:pt x="2354" y="1234"/>
                      </a:lnTo>
                      <a:lnTo>
                        <a:pt x="2340" y="1248"/>
                      </a:lnTo>
                      <a:lnTo>
                        <a:pt x="2326" y="1248"/>
                      </a:lnTo>
                      <a:lnTo>
                        <a:pt x="2312" y="1262"/>
                      </a:lnTo>
                      <a:lnTo>
                        <a:pt x="2269" y="1290"/>
                      </a:lnTo>
                      <a:lnTo>
                        <a:pt x="2241" y="1304"/>
                      </a:lnTo>
                      <a:lnTo>
                        <a:pt x="2227" y="1319"/>
                      </a:lnTo>
                      <a:lnTo>
                        <a:pt x="2212" y="1333"/>
                      </a:lnTo>
                      <a:lnTo>
                        <a:pt x="2184" y="1347"/>
                      </a:lnTo>
                      <a:lnTo>
                        <a:pt x="2141" y="1375"/>
                      </a:lnTo>
                      <a:lnTo>
                        <a:pt x="2113" y="1390"/>
                      </a:lnTo>
                      <a:lnTo>
                        <a:pt x="2085" y="1404"/>
                      </a:lnTo>
                      <a:lnTo>
                        <a:pt x="2056" y="1418"/>
                      </a:lnTo>
                      <a:lnTo>
                        <a:pt x="2056" y="1432"/>
                      </a:lnTo>
                      <a:lnTo>
                        <a:pt x="2042" y="1432"/>
                      </a:lnTo>
                      <a:lnTo>
                        <a:pt x="2028" y="1446"/>
                      </a:lnTo>
                      <a:lnTo>
                        <a:pt x="2014" y="1446"/>
                      </a:lnTo>
                      <a:lnTo>
                        <a:pt x="2000" y="1461"/>
                      </a:lnTo>
                      <a:lnTo>
                        <a:pt x="1971" y="1475"/>
                      </a:lnTo>
                      <a:lnTo>
                        <a:pt x="1943" y="1489"/>
                      </a:lnTo>
                      <a:lnTo>
                        <a:pt x="1915" y="1503"/>
                      </a:lnTo>
                      <a:lnTo>
                        <a:pt x="1900" y="1503"/>
                      </a:lnTo>
                      <a:lnTo>
                        <a:pt x="1858" y="1531"/>
                      </a:lnTo>
                      <a:lnTo>
                        <a:pt x="1844" y="1531"/>
                      </a:lnTo>
                      <a:lnTo>
                        <a:pt x="1744" y="1588"/>
                      </a:lnTo>
                      <a:lnTo>
                        <a:pt x="1730" y="1602"/>
                      </a:lnTo>
                      <a:lnTo>
                        <a:pt x="1702" y="1617"/>
                      </a:lnTo>
                      <a:lnTo>
                        <a:pt x="1688" y="1617"/>
                      </a:lnTo>
                      <a:lnTo>
                        <a:pt x="1503" y="1716"/>
                      </a:lnTo>
                      <a:lnTo>
                        <a:pt x="1489" y="1730"/>
                      </a:lnTo>
                      <a:lnTo>
                        <a:pt x="1461" y="1744"/>
                      </a:lnTo>
                      <a:lnTo>
                        <a:pt x="1447" y="1744"/>
                      </a:lnTo>
                      <a:lnTo>
                        <a:pt x="1432" y="1758"/>
                      </a:lnTo>
                      <a:lnTo>
                        <a:pt x="1418" y="1758"/>
                      </a:lnTo>
                      <a:lnTo>
                        <a:pt x="1404" y="1773"/>
                      </a:lnTo>
                      <a:lnTo>
                        <a:pt x="1376" y="1787"/>
                      </a:lnTo>
                      <a:lnTo>
                        <a:pt x="1347" y="1787"/>
                      </a:lnTo>
                      <a:lnTo>
                        <a:pt x="1333" y="1801"/>
                      </a:lnTo>
                      <a:lnTo>
                        <a:pt x="1305" y="1815"/>
                      </a:lnTo>
                      <a:lnTo>
                        <a:pt x="1290" y="1815"/>
                      </a:lnTo>
                      <a:lnTo>
                        <a:pt x="1276" y="1829"/>
                      </a:lnTo>
                      <a:lnTo>
                        <a:pt x="1248" y="1844"/>
                      </a:lnTo>
                      <a:lnTo>
                        <a:pt x="1234" y="1844"/>
                      </a:lnTo>
                      <a:lnTo>
                        <a:pt x="1220" y="1844"/>
                      </a:lnTo>
                      <a:lnTo>
                        <a:pt x="1205" y="1858"/>
                      </a:lnTo>
                      <a:lnTo>
                        <a:pt x="1191" y="1858"/>
                      </a:lnTo>
                      <a:lnTo>
                        <a:pt x="1177" y="1872"/>
                      </a:lnTo>
                      <a:lnTo>
                        <a:pt x="1163" y="1872"/>
                      </a:lnTo>
                      <a:lnTo>
                        <a:pt x="1149" y="1886"/>
                      </a:lnTo>
                      <a:lnTo>
                        <a:pt x="1134" y="1886"/>
                      </a:lnTo>
                      <a:lnTo>
                        <a:pt x="1120" y="1900"/>
                      </a:lnTo>
                      <a:lnTo>
                        <a:pt x="1106" y="1900"/>
                      </a:lnTo>
                      <a:lnTo>
                        <a:pt x="1092" y="1900"/>
                      </a:lnTo>
                      <a:lnTo>
                        <a:pt x="1078" y="1914"/>
                      </a:lnTo>
                      <a:lnTo>
                        <a:pt x="1064" y="1914"/>
                      </a:lnTo>
                      <a:lnTo>
                        <a:pt x="1049" y="1929"/>
                      </a:lnTo>
                      <a:lnTo>
                        <a:pt x="978" y="1943"/>
                      </a:lnTo>
                      <a:lnTo>
                        <a:pt x="681" y="2042"/>
                      </a:lnTo>
                      <a:lnTo>
                        <a:pt x="666" y="2056"/>
                      </a:lnTo>
                      <a:lnTo>
                        <a:pt x="539" y="2085"/>
                      </a:lnTo>
                      <a:lnTo>
                        <a:pt x="525" y="2099"/>
                      </a:lnTo>
                      <a:lnTo>
                        <a:pt x="496" y="2099"/>
                      </a:lnTo>
                      <a:lnTo>
                        <a:pt x="454" y="2127"/>
                      </a:lnTo>
                      <a:lnTo>
                        <a:pt x="440" y="2127"/>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67" name="Freeform 47"/>
                <p:cNvSpPr>
                  <a:spLocks/>
                </p:cNvSpPr>
                <p:nvPr/>
              </p:nvSpPr>
              <p:spPr bwMode="auto">
                <a:xfrm>
                  <a:off x="1986" y="4440"/>
                  <a:ext cx="1517" cy="1915"/>
                </a:xfrm>
                <a:custGeom>
                  <a:avLst/>
                  <a:gdLst>
                    <a:gd name="T0" fmla="*/ 1503 w 1517"/>
                    <a:gd name="T1" fmla="*/ 142 h 1915"/>
                    <a:gd name="T2" fmla="*/ 1503 w 1517"/>
                    <a:gd name="T3" fmla="*/ 142 h 1915"/>
                    <a:gd name="T4" fmla="*/ 1517 w 1517"/>
                    <a:gd name="T5" fmla="*/ 198 h 1915"/>
                    <a:gd name="T6" fmla="*/ 1503 w 1517"/>
                    <a:gd name="T7" fmla="*/ 213 h 1915"/>
                    <a:gd name="T8" fmla="*/ 1517 w 1517"/>
                    <a:gd name="T9" fmla="*/ 312 h 1915"/>
                    <a:gd name="T10" fmla="*/ 1517 w 1517"/>
                    <a:gd name="T11" fmla="*/ 340 h 1915"/>
                    <a:gd name="T12" fmla="*/ 1517 w 1517"/>
                    <a:gd name="T13" fmla="*/ 397 h 1915"/>
                    <a:gd name="T14" fmla="*/ 1503 w 1517"/>
                    <a:gd name="T15" fmla="*/ 439 h 1915"/>
                    <a:gd name="T16" fmla="*/ 1503 w 1517"/>
                    <a:gd name="T17" fmla="*/ 482 h 1915"/>
                    <a:gd name="T18" fmla="*/ 1489 w 1517"/>
                    <a:gd name="T19" fmla="*/ 567 h 1915"/>
                    <a:gd name="T20" fmla="*/ 1474 w 1517"/>
                    <a:gd name="T21" fmla="*/ 581 h 1915"/>
                    <a:gd name="T22" fmla="*/ 1474 w 1517"/>
                    <a:gd name="T23" fmla="*/ 596 h 1915"/>
                    <a:gd name="T24" fmla="*/ 1460 w 1517"/>
                    <a:gd name="T25" fmla="*/ 624 h 1915"/>
                    <a:gd name="T26" fmla="*/ 1446 w 1517"/>
                    <a:gd name="T27" fmla="*/ 666 h 1915"/>
                    <a:gd name="T28" fmla="*/ 1418 w 1517"/>
                    <a:gd name="T29" fmla="*/ 723 h 1915"/>
                    <a:gd name="T30" fmla="*/ 1404 w 1517"/>
                    <a:gd name="T31" fmla="*/ 752 h 1915"/>
                    <a:gd name="T32" fmla="*/ 1404 w 1517"/>
                    <a:gd name="T33" fmla="*/ 794 h 1915"/>
                    <a:gd name="T34" fmla="*/ 1389 w 1517"/>
                    <a:gd name="T35" fmla="*/ 808 h 1915"/>
                    <a:gd name="T36" fmla="*/ 1389 w 1517"/>
                    <a:gd name="T37" fmla="*/ 893 h 1915"/>
                    <a:gd name="T38" fmla="*/ 1404 w 1517"/>
                    <a:gd name="T39" fmla="*/ 1007 h 1915"/>
                    <a:gd name="T40" fmla="*/ 1404 w 1517"/>
                    <a:gd name="T41" fmla="*/ 1120 h 1915"/>
                    <a:gd name="T42" fmla="*/ 1389 w 1517"/>
                    <a:gd name="T43" fmla="*/ 1234 h 1915"/>
                    <a:gd name="T44" fmla="*/ 1375 w 1517"/>
                    <a:gd name="T45" fmla="*/ 1347 h 1915"/>
                    <a:gd name="T46" fmla="*/ 1361 w 1517"/>
                    <a:gd name="T47" fmla="*/ 1404 h 1915"/>
                    <a:gd name="T48" fmla="*/ 1333 w 1517"/>
                    <a:gd name="T49" fmla="*/ 1503 h 1915"/>
                    <a:gd name="T50" fmla="*/ 1304 w 1517"/>
                    <a:gd name="T51" fmla="*/ 1574 h 1915"/>
                    <a:gd name="T52" fmla="*/ 1304 w 1517"/>
                    <a:gd name="T53" fmla="*/ 1574 h 1915"/>
                    <a:gd name="T54" fmla="*/ 1276 w 1517"/>
                    <a:gd name="T55" fmla="*/ 1617 h 1915"/>
                    <a:gd name="T56" fmla="*/ 1191 w 1517"/>
                    <a:gd name="T57" fmla="*/ 1730 h 1915"/>
                    <a:gd name="T58" fmla="*/ 1134 w 1517"/>
                    <a:gd name="T59" fmla="*/ 1759 h 1915"/>
                    <a:gd name="T60" fmla="*/ 1077 w 1517"/>
                    <a:gd name="T61" fmla="*/ 1801 h 1915"/>
                    <a:gd name="T62" fmla="*/ 992 w 1517"/>
                    <a:gd name="T63" fmla="*/ 1830 h 1915"/>
                    <a:gd name="T64" fmla="*/ 865 w 1517"/>
                    <a:gd name="T65" fmla="*/ 1858 h 1915"/>
                    <a:gd name="T66" fmla="*/ 808 w 1517"/>
                    <a:gd name="T67" fmla="*/ 1872 h 1915"/>
                    <a:gd name="T68" fmla="*/ 638 w 1517"/>
                    <a:gd name="T69" fmla="*/ 1900 h 1915"/>
                    <a:gd name="T70" fmla="*/ 553 w 1517"/>
                    <a:gd name="T71" fmla="*/ 1915 h 1915"/>
                    <a:gd name="T72" fmla="*/ 496 w 1517"/>
                    <a:gd name="T73" fmla="*/ 1915 h 1915"/>
                    <a:gd name="T74" fmla="*/ 439 w 1517"/>
                    <a:gd name="T75" fmla="*/ 1900 h 1915"/>
                    <a:gd name="T76" fmla="*/ 397 w 1517"/>
                    <a:gd name="T77" fmla="*/ 1886 h 1915"/>
                    <a:gd name="T78" fmla="*/ 283 w 1517"/>
                    <a:gd name="T79" fmla="*/ 1830 h 1915"/>
                    <a:gd name="T80" fmla="*/ 184 w 1517"/>
                    <a:gd name="T81" fmla="*/ 1744 h 1915"/>
                    <a:gd name="T82" fmla="*/ 113 w 1517"/>
                    <a:gd name="T83" fmla="*/ 1447 h 1915"/>
                    <a:gd name="T84" fmla="*/ 14 w 1517"/>
                    <a:gd name="T85" fmla="*/ 1120 h 1915"/>
                    <a:gd name="T86" fmla="*/ 411 w 1517"/>
                    <a:gd name="T87" fmla="*/ 950 h 1915"/>
                    <a:gd name="T88" fmla="*/ 638 w 1517"/>
                    <a:gd name="T89" fmla="*/ 766 h 1915"/>
                    <a:gd name="T90" fmla="*/ 694 w 1517"/>
                    <a:gd name="T91" fmla="*/ 666 h 1915"/>
                    <a:gd name="T92" fmla="*/ 751 w 1517"/>
                    <a:gd name="T93" fmla="*/ 581 h 1915"/>
                    <a:gd name="T94" fmla="*/ 822 w 1517"/>
                    <a:gd name="T95" fmla="*/ 482 h 1915"/>
                    <a:gd name="T96" fmla="*/ 865 w 1517"/>
                    <a:gd name="T97" fmla="*/ 397 h 1915"/>
                    <a:gd name="T98" fmla="*/ 936 w 1517"/>
                    <a:gd name="T99" fmla="*/ 298 h 1915"/>
                    <a:gd name="T100" fmla="*/ 950 w 1517"/>
                    <a:gd name="T101" fmla="*/ 283 h 1915"/>
                    <a:gd name="T102" fmla="*/ 1021 w 1517"/>
                    <a:gd name="T103" fmla="*/ 213 h 1915"/>
                    <a:gd name="T104" fmla="*/ 1063 w 1517"/>
                    <a:gd name="T105" fmla="*/ 170 h 1915"/>
                    <a:gd name="T106" fmla="*/ 1120 w 1517"/>
                    <a:gd name="T107" fmla="*/ 113 h 1915"/>
                    <a:gd name="T108" fmla="*/ 1205 w 1517"/>
                    <a:gd name="T109" fmla="*/ 56 h 1915"/>
                    <a:gd name="T110" fmla="*/ 1205 w 1517"/>
                    <a:gd name="T111" fmla="*/ 56 h 1915"/>
                    <a:gd name="T112" fmla="*/ 1290 w 1517"/>
                    <a:gd name="T113" fmla="*/ 42 h 1915"/>
                    <a:gd name="T114" fmla="*/ 1318 w 1517"/>
                    <a:gd name="T115" fmla="*/ 42 h 1915"/>
                    <a:gd name="T116" fmla="*/ 1418 w 1517"/>
                    <a:gd name="T117" fmla="*/ 14 h 1915"/>
                    <a:gd name="T118" fmla="*/ 1460 w 1517"/>
                    <a:gd name="T119" fmla="*/ 0 h 1915"/>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517"/>
                    <a:gd name="T181" fmla="*/ 0 h 1915"/>
                    <a:gd name="T182" fmla="*/ 1517 w 1517"/>
                    <a:gd name="T183" fmla="*/ 1915 h 1915"/>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517" h="1915">
                      <a:moveTo>
                        <a:pt x="1474" y="28"/>
                      </a:moveTo>
                      <a:lnTo>
                        <a:pt x="1489" y="71"/>
                      </a:lnTo>
                      <a:lnTo>
                        <a:pt x="1489" y="85"/>
                      </a:lnTo>
                      <a:lnTo>
                        <a:pt x="1503" y="127"/>
                      </a:lnTo>
                      <a:lnTo>
                        <a:pt x="1503" y="142"/>
                      </a:lnTo>
                      <a:lnTo>
                        <a:pt x="1503" y="156"/>
                      </a:lnTo>
                      <a:lnTo>
                        <a:pt x="1503" y="170"/>
                      </a:lnTo>
                      <a:lnTo>
                        <a:pt x="1503" y="184"/>
                      </a:lnTo>
                      <a:lnTo>
                        <a:pt x="1517" y="198"/>
                      </a:lnTo>
                      <a:lnTo>
                        <a:pt x="1517" y="213"/>
                      </a:lnTo>
                      <a:lnTo>
                        <a:pt x="1503" y="213"/>
                      </a:lnTo>
                      <a:lnTo>
                        <a:pt x="1517" y="227"/>
                      </a:lnTo>
                      <a:lnTo>
                        <a:pt x="1517" y="241"/>
                      </a:lnTo>
                      <a:lnTo>
                        <a:pt x="1517" y="269"/>
                      </a:lnTo>
                      <a:lnTo>
                        <a:pt x="1517" y="283"/>
                      </a:lnTo>
                      <a:lnTo>
                        <a:pt x="1517" y="312"/>
                      </a:lnTo>
                      <a:lnTo>
                        <a:pt x="1517" y="326"/>
                      </a:lnTo>
                      <a:lnTo>
                        <a:pt x="1517" y="340"/>
                      </a:lnTo>
                      <a:lnTo>
                        <a:pt x="1517" y="369"/>
                      </a:lnTo>
                      <a:lnTo>
                        <a:pt x="1517" y="383"/>
                      </a:lnTo>
                      <a:lnTo>
                        <a:pt x="1517" y="397"/>
                      </a:lnTo>
                      <a:lnTo>
                        <a:pt x="1517" y="411"/>
                      </a:lnTo>
                      <a:lnTo>
                        <a:pt x="1503" y="439"/>
                      </a:lnTo>
                      <a:lnTo>
                        <a:pt x="1503" y="454"/>
                      </a:lnTo>
                      <a:lnTo>
                        <a:pt x="1503" y="468"/>
                      </a:lnTo>
                      <a:lnTo>
                        <a:pt x="1503" y="482"/>
                      </a:lnTo>
                      <a:lnTo>
                        <a:pt x="1503" y="510"/>
                      </a:lnTo>
                      <a:lnTo>
                        <a:pt x="1489" y="539"/>
                      </a:lnTo>
                      <a:lnTo>
                        <a:pt x="1489" y="553"/>
                      </a:lnTo>
                      <a:lnTo>
                        <a:pt x="1489" y="567"/>
                      </a:lnTo>
                      <a:lnTo>
                        <a:pt x="1474" y="581"/>
                      </a:lnTo>
                      <a:lnTo>
                        <a:pt x="1474" y="596"/>
                      </a:lnTo>
                      <a:lnTo>
                        <a:pt x="1474" y="610"/>
                      </a:lnTo>
                      <a:lnTo>
                        <a:pt x="1460" y="610"/>
                      </a:lnTo>
                      <a:lnTo>
                        <a:pt x="1460" y="624"/>
                      </a:lnTo>
                      <a:lnTo>
                        <a:pt x="1460" y="638"/>
                      </a:lnTo>
                      <a:lnTo>
                        <a:pt x="1446" y="638"/>
                      </a:lnTo>
                      <a:lnTo>
                        <a:pt x="1446" y="652"/>
                      </a:lnTo>
                      <a:lnTo>
                        <a:pt x="1446" y="666"/>
                      </a:lnTo>
                      <a:lnTo>
                        <a:pt x="1432" y="681"/>
                      </a:lnTo>
                      <a:lnTo>
                        <a:pt x="1432" y="695"/>
                      </a:lnTo>
                      <a:lnTo>
                        <a:pt x="1418" y="709"/>
                      </a:lnTo>
                      <a:lnTo>
                        <a:pt x="1418" y="723"/>
                      </a:lnTo>
                      <a:lnTo>
                        <a:pt x="1418" y="737"/>
                      </a:lnTo>
                      <a:lnTo>
                        <a:pt x="1404" y="752"/>
                      </a:lnTo>
                      <a:lnTo>
                        <a:pt x="1404" y="766"/>
                      </a:lnTo>
                      <a:lnTo>
                        <a:pt x="1404" y="780"/>
                      </a:lnTo>
                      <a:lnTo>
                        <a:pt x="1404" y="794"/>
                      </a:lnTo>
                      <a:lnTo>
                        <a:pt x="1389" y="794"/>
                      </a:lnTo>
                      <a:lnTo>
                        <a:pt x="1389" y="808"/>
                      </a:lnTo>
                      <a:lnTo>
                        <a:pt x="1389" y="851"/>
                      </a:lnTo>
                      <a:lnTo>
                        <a:pt x="1389" y="879"/>
                      </a:lnTo>
                      <a:lnTo>
                        <a:pt x="1389" y="893"/>
                      </a:lnTo>
                      <a:lnTo>
                        <a:pt x="1404" y="936"/>
                      </a:lnTo>
                      <a:lnTo>
                        <a:pt x="1404" y="950"/>
                      </a:lnTo>
                      <a:lnTo>
                        <a:pt x="1404" y="978"/>
                      </a:lnTo>
                      <a:lnTo>
                        <a:pt x="1404" y="1007"/>
                      </a:lnTo>
                      <a:lnTo>
                        <a:pt x="1404" y="1035"/>
                      </a:lnTo>
                      <a:lnTo>
                        <a:pt x="1404" y="1049"/>
                      </a:lnTo>
                      <a:lnTo>
                        <a:pt x="1404" y="1064"/>
                      </a:lnTo>
                      <a:lnTo>
                        <a:pt x="1404" y="1078"/>
                      </a:lnTo>
                      <a:lnTo>
                        <a:pt x="1404" y="1120"/>
                      </a:lnTo>
                      <a:lnTo>
                        <a:pt x="1404" y="1135"/>
                      </a:lnTo>
                      <a:lnTo>
                        <a:pt x="1404" y="1177"/>
                      </a:lnTo>
                      <a:lnTo>
                        <a:pt x="1404" y="1191"/>
                      </a:lnTo>
                      <a:lnTo>
                        <a:pt x="1404" y="1205"/>
                      </a:lnTo>
                      <a:lnTo>
                        <a:pt x="1389" y="1234"/>
                      </a:lnTo>
                      <a:lnTo>
                        <a:pt x="1389" y="1262"/>
                      </a:lnTo>
                      <a:lnTo>
                        <a:pt x="1389" y="1291"/>
                      </a:lnTo>
                      <a:lnTo>
                        <a:pt x="1375" y="1319"/>
                      </a:lnTo>
                      <a:lnTo>
                        <a:pt x="1375" y="1333"/>
                      </a:lnTo>
                      <a:lnTo>
                        <a:pt x="1375" y="1347"/>
                      </a:lnTo>
                      <a:lnTo>
                        <a:pt x="1361" y="1361"/>
                      </a:lnTo>
                      <a:lnTo>
                        <a:pt x="1361" y="1376"/>
                      </a:lnTo>
                      <a:lnTo>
                        <a:pt x="1361" y="1390"/>
                      </a:lnTo>
                      <a:lnTo>
                        <a:pt x="1361" y="1404"/>
                      </a:lnTo>
                      <a:lnTo>
                        <a:pt x="1347" y="1432"/>
                      </a:lnTo>
                      <a:lnTo>
                        <a:pt x="1347" y="1447"/>
                      </a:lnTo>
                      <a:lnTo>
                        <a:pt x="1333" y="1503"/>
                      </a:lnTo>
                      <a:lnTo>
                        <a:pt x="1304" y="1574"/>
                      </a:lnTo>
                      <a:lnTo>
                        <a:pt x="1290" y="1574"/>
                      </a:lnTo>
                      <a:lnTo>
                        <a:pt x="1276" y="1617"/>
                      </a:lnTo>
                      <a:lnTo>
                        <a:pt x="1233" y="1674"/>
                      </a:lnTo>
                      <a:lnTo>
                        <a:pt x="1205" y="1716"/>
                      </a:lnTo>
                      <a:lnTo>
                        <a:pt x="1191" y="1730"/>
                      </a:lnTo>
                      <a:lnTo>
                        <a:pt x="1177" y="1744"/>
                      </a:lnTo>
                      <a:lnTo>
                        <a:pt x="1162" y="1744"/>
                      </a:lnTo>
                      <a:lnTo>
                        <a:pt x="1162" y="1759"/>
                      </a:lnTo>
                      <a:lnTo>
                        <a:pt x="1134" y="1759"/>
                      </a:lnTo>
                      <a:lnTo>
                        <a:pt x="1120" y="1773"/>
                      </a:lnTo>
                      <a:lnTo>
                        <a:pt x="1106" y="1787"/>
                      </a:lnTo>
                      <a:lnTo>
                        <a:pt x="1092" y="1801"/>
                      </a:lnTo>
                      <a:lnTo>
                        <a:pt x="1077" y="1801"/>
                      </a:lnTo>
                      <a:lnTo>
                        <a:pt x="1063" y="1801"/>
                      </a:lnTo>
                      <a:lnTo>
                        <a:pt x="1049" y="1815"/>
                      </a:lnTo>
                      <a:lnTo>
                        <a:pt x="1035" y="1815"/>
                      </a:lnTo>
                      <a:lnTo>
                        <a:pt x="1021" y="1815"/>
                      </a:lnTo>
                      <a:lnTo>
                        <a:pt x="992" y="1830"/>
                      </a:lnTo>
                      <a:lnTo>
                        <a:pt x="978" y="1830"/>
                      </a:lnTo>
                      <a:lnTo>
                        <a:pt x="964" y="1830"/>
                      </a:lnTo>
                      <a:lnTo>
                        <a:pt x="936" y="1844"/>
                      </a:lnTo>
                      <a:lnTo>
                        <a:pt x="907" y="1844"/>
                      </a:lnTo>
                      <a:lnTo>
                        <a:pt x="865" y="1858"/>
                      </a:lnTo>
                      <a:lnTo>
                        <a:pt x="822" y="1872"/>
                      </a:lnTo>
                      <a:lnTo>
                        <a:pt x="808" y="1872"/>
                      </a:lnTo>
                      <a:lnTo>
                        <a:pt x="780" y="1872"/>
                      </a:lnTo>
                      <a:lnTo>
                        <a:pt x="680" y="1900"/>
                      </a:lnTo>
                      <a:lnTo>
                        <a:pt x="666" y="1900"/>
                      </a:lnTo>
                      <a:lnTo>
                        <a:pt x="638" y="1900"/>
                      </a:lnTo>
                      <a:lnTo>
                        <a:pt x="624" y="1915"/>
                      </a:lnTo>
                      <a:lnTo>
                        <a:pt x="609" y="1915"/>
                      </a:lnTo>
                      <a:lnTo>
                        <a:pt x="595" y="1915"/>
                      </a:lnTo>
                      <a:lnTo>
                        <a:pt x="581" y="1915"/>
                      </a:lnTo>
                      <a:lnTo>
                        <a:pt x="553" y="1915"/>
                      </a:lnTo>
                      <a:lnTo>
                        <a:pt x="538" y="1915"/>
                      </a:lnTo>
                      <a:lnTo>
                        <a:pt x="524" y="1915"/>
                      </a:lnTo>
                      <a:lnTo>
                        <a:pt x="510" y="1915"/>
                      </a:lnTo>
                      <a:lnTo>
                        <a:pt x="496" y="1915"/>
                      </a:lnTo>
                      <a:lnTo>
                        <a:pt x="482" y="1915"/>
                      </a:lnTo>
                      <a:lnTo>
                        <a:pt x="468" y="1900"/>
                      </a:lnTo>
                      <a:lnTo>
                        <a:pt x="453" y="1900"/>
                      </a:lnTo>
                      <a:lnTo>
                        <a:pt x="439" y="1900"/>
                      </a:lnTo>
                      <a:lnTo>
                        <a:pt x="425" y="1886"/>
                      </a:lnTo>
                      <a:lnTo>
                        <a:pt x="411" y="1886"/>
                      </a:lnTo>
                      <a:lnTo>
                        <a:pt x="397" y="1886"/>
                      </a:lnTo>
                      <a:lnTo>
                        <a:pt x="382" y="1872"/>
                      </a:lnTo>
                      <a:lnTo>
                        <a:pt x="368" y="1872"/>
                      </a:lnTo>
                      <a:lnTo>
                        <a:pt x="283" y="1830"/>
                      </a:lnTo>
                      <a:lnTo>
                        <a:pt x="269" y="1815"/>
                      </a:lnTo>
                      <a:lnTo>
                        <a:pt x="255" y="1815"/>
                      </a:lnTo>
                      <a:lnTo>
                        <a:pt x="198" y="1787"/>
                      </a:lnTo>
                      <a:lnTo>
                        <a:pt x="184" y="1787"/>
                      </a:lnTo>
                      <a:lnTo>
                        <a:pt x="184" y="1744"/>
                      </a:lnTo>
                      <a:lnTo>
                        <a:pt x="156" y="1617"/>
                      </a:lnTo>
                      <a:lnTo>
                        <a:pt x="113" y="1447"/>
                      </a:lnTo>
                      <a:lnTo>
                        <a:pt x="70" y="1319"/>
                      </a:lnTo>
                      <a:lnTo>
                        <a:pt x="42" y="1191"/>
                      </a:lnTo>
                      <a:lnTo>
                        <a:pt x="28" y="1149"/>
                      </a:lnTo>
                      <a:lnTo>
                        <a:pt x="14" y="1120"/>
                      </a:lnTo>
                      <a:lnTo>
                        <a:pt x="0" y="1120"/>
                      </a:lnTo>
                      <a:lnTo>
                        <a:pt x="340" y="978"/>
                      </a:lnTo>
                      <a:lnTo>
                        <a:pt x="368" y="964"/>
                      </a:lnTo>
                      <a:lnTo>
                        <a:pt x="411" y="950"/>
                      </a:lnTo>
                      <a:lnTo>
                        <a:pt x="453" y="922"/>
                      </a:lnTo>
                      <a:lnTo>
                        <a:pt x="567" y="879"/>
                      </a:lnTo>
                      <a:lnTo>
                        <a:pt x="609" y="808"/>
                      </a:lnTo>
                      <a:lnTo>
                        <a:pt x="624" y="794"/>
                      </a:lnTo>
                      <a:lnTo>
                        <a:pt x="638" y="766"/>
                      </a:lnTo>
                      <a:lnTo>
                        <a:pt x="652" y="752"/>
                      </a:lnTo>
                      <a:lnTo>
                        <a:pt x="666" y="723"/>
                      </a:lnTo>
                      <a:lnTo>
                        <a:pt x="680" y="695"/>
                      </a:lnTo>
                      <a:lnTo>
                        <a:pt x="694" y="681"/>
                      </a:lnTo>
                      <a:lnTo>
                        <a:pt x="694" y="666"/>
                      </a:lnTo>
                      <a:lnTo>
                        <a:pt x="694" y="652"/>
                      </a:lnTo>
                      <a:lnTo>
                        <a:pt x="709" y="638"/>
                      </a:lnTo>
                      <a:lnTo>
                        <a:pt x="723" y="624"/>
                      </a:lnTo>
                      <a:lnTo>
                        <a:pt x="737" y="596"/>
                      </a:lnTo>
                      <a:lnTo>
                        <a:pt x="751" y="581"/>
                      </a:lnTo>
                      <a:lnTo>
                        <a:pt x="751" y="567"/>
                      </a:lnTo>
                      <a:lnTo>
                        <a:pt x="780" y="553"/>
                      </a:lnTo>
                      <a:lnTo>
                        <a:pt x="794" y="525"/>
                      </a:lnTo>
                      <a:lnTo>
                        <a:pt x="808" y="496"/>
                      </a:lnTo>
                      <a:lnTo>
                        <a:pt x="822" y="482"/>
                      </a:lnTo>
                      <a:lnTo>
                        <a:pt x="822" y="468"/>
                      </a:lnTo>
                      <a:lnTo>
                        <a:pt x="836" y="439"/>
                      </a:lnTo>
                      <a:lnTo>
                        <a:pt x="850" y="425"/>
                      </a:lnTo>
                      <a:lnTo>
                        <a:pt x="865" y="397"/>
                      </a:lnTo>
                      <a:lnTo>
                        <a:pt x="879" y="383"/>
                      </a:lnTo>
                      <a:lnTo>
                        <a:pt x="893" y="369"/>
                      </a:lnTo>
                      <a:lnTo>
                        <a:pt x="907" y="340"/>
                      </a:lnTo>
                      <a:lnTo>
                        <a:pt x="921" y="312"/>
                      </a:lnTo>
                      <a:lnTo>
                        <a:pt x="936" y="298"/>
                      </a:lnTo>
                      <a:lnTo>
                        <a:pt x="950" y="283"/>
                      </a:lnTo>
                      <a:lnTo>
                        <a:pt x="964" y="269"/>
                      </a:lnTo>
                      <a:lnTo>
                        <a:pt x="978" y="241"/>
                      </a:lnTo>
                      <a:lnTo>
                        <a:pt x="1021" y="213"/>
                      </a:lnTo>
                      <a:lnTo>
                        <a:pt x="1021" y="198"/>
                      </a:lnTo>
                      <a:lnTo>
                        <a:pt x="1035" y="184"/>
                      </a:lnTo>
                      <a:lnTo>
                        <a:pt x="1049" y="184"/>
                      </a:lnTo>
                      <a:lnTo>
                        <a:pt x="1063" y="170"/>
                      </a:lnTo>
                      <a:lnTo>
                        <a:pt x="1077" y="142"/>
                      </a:lnTo>
                      <a:lnTo>
                        <a:pt x="1092" y="127"/>
                      </a:lnTo>
                      <a:lnTo>
                        <a:pt x="1106" y="113"/>
                      </a:lnTo>
                      <a:lnTo>
                        <a:pt x="1120" y="113"/>
                      </a:lnTo>
                      <a:lnTo>
                        <a:pt x="1134" y="99"/>
                      </a:lnTo>
                      <a:lnTo>
                        <a:pt x="1148" y="85"/>
                      </a:lnTo>
                      <a:lnTo>
                        <a:pt x="1177" y="71"/>
                      </a:lnTo>
                      <a:lnTo>
                        <a:pt x="1191" y="56"/>
                      </a:lnTo>
                      <a:lnTo>
                        <a:pt x="1205" y="56"/>
                      </a:lnTo>
                      <a:lnTo>
                        <a:pt x="1219" y="56"/>
                      </a:lnTo>
                      <a:lnTo>
                        <a:pt x="1248" y="56"/>
                      </a:lnTo>
                      <a:lnTo>
                        <a:pt x="1276" y="42"/>
                      </a:lnTo>
                      <a:lnTo>
                        <a:pt x="1290" y="42"/>
                      </a:lnTo>
                      <a:lnTo>
                        <a:pt x="1304" y="42"/>
                      </a:lnTo>
                      <a:lnTo>
                        <a:pt x="1318" y="42"/>
                      </a:lnTo>
                      <a:lnTo>
                        <a:pt x="1361" y="28"/>
                      </a:lnTo>
                      <a:lnTo>
                        <a:pt x="1404" y="14"/>
                      </a:lnTo>
                      <a:lnTo>
                        <a:pt x="1418" y="14"/>
                      </a:lnTo>
                      <a:lnTo>
                        <a:pt x="1432" y="14"/>
                      </a:lnTo>
                      <a:lnTo>
                        <a:pt x="1446" y="0"/>
                      </a:lnTo>
                      <a:lnTo>
                        <a:pt x="1460" y="0"/>
                      </a:lnTo>
                      <a:lnTo>
                        <a:pt x="1460" y="14"/>
                      </a:lnTo>
                      <a:lnTo>
                        <a:pt x="1474" y="28"/>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68" name="Freeform 46"/>
                <p:cNvSpPr>
                  <a:spLocks/>
                </p:cNvSpPr>
                <p:nvPr/>
              </p:nvSpPr>
              <p:spPr bwMode="auto">
                <a:xfrm>
                  <a:off x="4042" y="3248"/>
                  <a:ext cx="1418" cy="1447"/>
                </a:xfrm>
                <a:custGeom>
                  <a:avLst/>
                  <a:gdLst>
                    <a:gd name="T0" fmla="*/ 1418 w 1418"/>
                    <a:gd name="T1" fmla="*/ 114 h 1447"/>
                    <a:gd name="T2" fmla="*/ 1418 w 1418"/>
                    <a:gd name="T3" fmla="*/ 142 h 1447"/>
                    <a:gd name="T4" fmla="*/ 1404 w 1418"/>
                    <a:gd name="T5" fmla="*/ 199 h 1447"/>
                    <a:gd name="T6" fmla="*/ 1390 w 1418"/>
                    <a:gd name="T7" fmla="*/ 256 h 1447"/>
                    <a:gd name="T8" fmla="*/ 1376 w 1418"/>
                    <a:gd name="T9" fmla="*/ 298 h 1447"/>
                    <a:gd name="T10" fmla="*/ 1361 w 1418"/>
                    <a:gd name="T11" fmla="*/ 596 h 1447"/>
                    <a:gd name="T12" fmla="*/ 1361 w 1418"/>
                    <a:gd name="T13" fmla="*/ 639 h 1447"/>
                    <a:gd name="T14" fmla="*/ 1361 w 1418"/>
                    <a:gd name="T15" fmla="*/ 695 h 1447"/>
                    <a:gd name="T16" fmla="*/ 1361 w 1418"/>
                    <a:gd name="T17" fmla="*/ 724 h 1447"/>
                    <a:gd name="T18" fmla="*/ 1361 w 1418"/>
                    <a:gd name="T19" fmla="*/ 766 h 1447"/>
                    <a:gd name="T20" fmla="*/ 1361 w 1418"/>
                    <a:gd name="T21" fmla="*/ 795 h 1447"/>
                    <a:gd name="T22" fmla="*/ 1205 w 1418"/>
                    <a:gd name="T23" fmla="*/ 922 h 1447"/>
                    <a:gd name="T24" fmla="*/ 1120 w 1418"/>
                    <a:gd name="T25" fmla="*/ 908 h 1447"/>
                    <a:gd name="T26" fmla="*/ 879 w 1418"/>
                    <a:gd name="T27" fmla="*/ 866 h 1447"/>
                    <a:gd name="T28" fmla="*/ 822 w 1418"/>
                    <a:gd name="T29" fmla="*/ 1248 h 1447"/>
                    <a:gd name="T30" fmla="*/ 737 w 1418"/>
                    <a:gd name="T31" fmla="*/ 1277 h 1447"/>
                    <a:gd name="T32" fmla="*/ 624 w 1418"/>
                    <a:gd name="T33" fmla="*/ 1263 h 1447"/>
                    <a:gd name="T34" fmla="*/ 510 w 1418"/>
                    <a:gd name="T35" fmla="*/ 1405 h 1447"/>
                    <a:gd name="T36" fmla="*/ 411 w 1418"/>
                    <a:gd name="T37" fmla="*/ 1433 h 1447"/>
                    <a:gd name="T38" fmla="*/ 269 w 1418"/>
                    <a:gd name="T39" fmla="*/ 1419 h 1447"/>
                    <a:gd name="T40" fmla="*/ 213 w 1418"/>
                    <a:gd name="T41" fmla="*/ 1390 h 1447"/>
                    <a:gd name="T42" fmla="*/ 142 w 1418"/>
                    <a:gd name="T43" fmla="*/ 1405 h 1447"/>
                    <a:gd name="T44" fmla="*/ 99 w 1418"/>
                    <a:gd name="T45" fmla="*/ 1334 h 1447"/>
                    <a:gd name="T46" fmla="*/ 85 w 1418"/>
                    <a:gd name="T47" fmla="*/ 1305 h 1447"/>
                    <a:gd name="T48" fmla="*/ 57 w 1418"/>
                    <a:gd name="T49" fmla="*/ 1248 h 1447"/>
                    <a:gd name="T50" fmla="*/ 42 w 1418"/>
                    <a:gd name="T51" fmla="*/ 1220 h 1447"/>
                    <a:gd name="T52" fmla="*/ 14 w 1418"/>
                    <a:gd name="T53" fmla="*/ 1149 h 1447"/>
                    <a:gd name="T54" fmla="*/ 14 w 1418"/>
                    <a:gd name="T55" fmla="*/ 1064 h 1447"/>
                    <a:gd name="T56" fmla="*/ 28 w 1418"/>
                    <a:gd name="T57" fmla="*/ 951 h 1447"/>
                    <a:gd name="T58" fmla="*/ 42 w 1418"/>
                    <a:gd name="T59" fmla="*/ 795 h 1447"/>
                    <a:gd name="T60" fmla="*/ 42 w 1418"/>
                    <a:gd name="T61" fmla="*/ 709 h 1447"/>
                    <a:gd name="T62" fmla="*/ 42 w 1418"/>
                    <a:gd name="T63" fmla="*/ 596 h 1447"/>
                    <a:gd name="T64" fmla="*/ 42 w 1418"/>
                    <a:gd name="T65" fmla="*/ 539 h 1447"/>
                    <a:gd name="T66" fmla="*/ 42 w 1418"/>
                    <a:gd name="T67" fmla="*/ 426 h 1447"/>
                    <a:gd name="T68" fmla="*/ 42 w 1418"/>
                    <a:gd name="T69" fmla="*/ 327 h 1447"/>
                    <a:gd name="T70" fmla="*/ 28 w 1418"/>
                    <a:gd name="T71" fmla="*/ 241 h 1447"/>
                    <a:gd name="T72" fmla="*/ 28 w 1418"/>
                    <a:gd name="T73" fmla="*/ 156 h 1447"/>
                    <a:gd name="T74" fmla="*/ 42 w 1418"/>
                    <a:gd name="T75" fmla="*/ 100 h 1447"/>
                    <a:gd name="T76" fmla="*/ 128 w 1418"/>
                    <a:gd name="T77" fmla="*/ 100 h 1447"/>
                    <a:gd name="T78" fmla="*/ 184 w 1418"/>
                    <a:gd name="T79" fmla="*/ 100 h 1447"/>
                    <a:gd name="T80" fmla="*/ 269 w 1418"/>
                    <a:gd name="T81" fmla="*/ 114 h 1447"/>
                    <a:gd name="T82" fmla="*/ 354 w 1418"/>
                    <a:gd name="T83" fmla="*/ 128 h 1447"/>
                    <a:gd name="T84" fmla="*/ 425 w 1418"/>
                    <a:gd name="T85" fmla="*/ 156 h 1447"/>
                    <a:gd name="T86" fmla="*/ 468 w 1418"/>
                    <a:gd name="T87" fmla="*/ 185 h 1447"/>
                    <a:gd name="T88" fmla="*/ 510 w 1418"/>
                    <a:gd name="T89" fmla="*/ 199 h 1447"/>
                    <a:gd name="T90" fmla="*/ 610 w 1418"/>
                    <a:gd name="T91" fmla="*/ 185 h 1447"/>
                    <a:gd name="T92" fmla="*/ 752 w 1418"/>
                    <a:gd name="T93" fmla="*/ 185 h 1447"/>
                    <a:gd name="T94" fmla="*/ 851 w 1418"/>
                    <a:gd name="T95" fmla="*/ 156 h 1447"/>
                    <a:gd name="T96" fmla="*/ 879 w 1418"/>
                    <a:gd name="T97" fmla="*/ 170 h 1447"/>
                    <a:gd name="T98" fmla="*/ 908 w 1418"/>
                    <a:gd name="T99" fmla="*/ 170 h 1447"/>
                    <a:gd name="T100" fmla="*/ 936 w 1418"/>
                    <a:gd name="T101" fmla="*/ 185 h 1447"/>
                    <a:gd name="T102" fmla="*/ 964 w 1418"/>
                    <a:gd name="T103" fmla="*/ 185 h 1447"/>
                    <a:gd name="T104" fmla="*/ 1007 w 1418"/>
                    <a:gd name="T105" fmla="*/ 170 h 1447"/>
                    <a:gd name="T106" fmla="*/ 1049 w 1418"/>
                    <a:gd name="T107" fmla="*/ 156 h 1447"/>
                    <a:gd name="T108" fmla="*/ 1134 w 1418"/>
                    <a:gd name="T109" fmla="*/ 114 h 1447"/>
                    <a:gd name="T110" fmla="*/ 1177 w 1418"/>
                    <a:gd name="T111" fmla="*/ 85 h 1447"/>
                    <a:gd name="T112" fmla="*/ 1220 w 1418"/>
                    <a:gd name="T113" fmla="*/ 57 h 1447"/>
                    <a:gd name="T114" fmla="*/ 1262 w 1418"/>
                    <a:gd name="T115" fmla="*/ 43 h 1447"/>
                    <a:gd name="T116" fmla="*/ 1290 w 1418"/>
                    <a:gd name="T117" fmla="*/ 29 h 1447"/>
                    <a:gd name="T118" fmla="*/ 1347 w 1418"/>
                    <a:gd name="T119" fmla="*/ 14 h 1447"/>
                    <a:gd name="T120" fmla="*/ 1376 w 1418"/>
                    <a:gd name="T121" fmla="*/ 0 h 1447"/>
                    <a:gd name="T122" fmla="*/ 1404 w 1418"/>
                    <a:gd name="T123" fmla="*/ 57 h 144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18"/>
                    <a:gd name="T187" fmla="*/ 0 h 1447"/>
                    <a:gd name="T188" fmla="*/ 1418 w 1418"/>
                    <a:gd name="T189" fmla="*/ 1447 h 144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18" h="1447">
                      <a:moveTo>
                        <a:pt x="1418" y="85"/>
                      </a:moveTo>
                      <a:lnTo>
                        <a:pt x="1418" y="85"/>
                      </a:lnTo>
                      <a:lnTo>
                        <a:pt x="1418" y="100"/>
                      </a:lnTo>
                      <a:lnTo>
                        <a:pt x="1418" y="114"/>
                      </a:lnTo>
                      <a:lnTo>
                        <a:pt x="1418" y="128"/>
                      </a:lnTo>
                      <a:lnTo>
                        <a:pt x="1418" y="142"/>
                      </a:lnTo>
                      <a:lnTo>
                        <a:pt x="1404" y="156"/>
                      </a:lnTo>
                      <a:lnTo>
                        <a:pt x="1404" y="170"/>
                      </a:lnTo>
                      <a:lnTo>
                        <a:pt x="1404" y="185"/>
                      </a:lnTo>
                      <a:lnTo>
                        <a:pt x="1404" y="199"/>
                      </a:lnTo>
                      <a:lnTo>
                        <a:pt x="1390" y="213"/>
                      </a:lnTo>
                      <a:lnTo>
                        <a:pt x="1390" y="227"/>
                      </a:lnTo>
                      <a:lnTo>
                        <a:pt x="1390" y="241"/>
                      </a:lnTo>
                      <a:lnTo>
                        <a:pt x="1390" y="256"/>
                      </a:lnTo>
                      <a:lnTo>
                        <a:pt x="1390" y="270"/>
                      </a:lnTo>
                      <a:lnTo>
                        <a:pt x="1376" y="284"/>
                      </a:lnTo>
                      <a:lnTo>
                        <a:pt x="1376" y="298"/>
                      </a:lnTo>
                      <a:lnTo>
                        <a:pt x="1376" y="312"/>
                      </a:lnTo>
                      <a:lnTo>
                        <a:pt x="1376" y="369"/>
                      </a:lnTo>
                      <a:lnTo>
                        <a:pt x="1376" y="397"/>
                      </a:lnTo>
                      <a:lnTo>
                        <a:pt x="1361" y="582"/>
                      </a:lnTo>
                      <a:lnTo>
                        <a:pt x="1361" y="596"/>
                      </a:lnTo>
                      <a:lnTo>
                        <a:pt x="1361" y="610"/>
                      </a:lnTo>
                      <a:lnTo>
                        <a:pt x="1361" y="624"/>
                      </a:lnTo>
                      <a:lnTo>
                        <a:pt x="1361" y="639"/>
                      </a:lnTo>
                      <a:lnTo>
                        <a:pt x="1361" y="653"/>
                      </a:lnTo>
                      <a:lnTo>
                        <a:pt x="1361" y="667"/>
                      </a:lnTo>
                      <a:lnTo>
                        <a:pt x="1361" y="681"/>
                      </a:lnTo>
                      <a:lnTo>
                        <a:pt x="1361" y="695"/>
                      </a:lnTo>
                      <a:lnTo>
                        <a:pt x="1361" y="709"/>
                      </a:lnTo>
                      <a:lnTo>
                        <a:pt x="1361" y="724"/>
                      </a:lnTo>
                      <a:lnTo>
                        <a:pt x="1361" y="738"/>
                      </a:lnTo>
                      <a:lnTo>
                        <a:pt x="1361" y="752"/>
                      </a:lnTo>
                      <a:lnTo>
                        <a:pt x="1361" y="766"/>
                      </a:lnTo>
                      <a:lnTo>
                        <a:pt x="1361" y="780"/>
                      </a:lnTo>
                      <a:lnTo>
                        <a:pt x="1361" y="795"/>
                      </a:lnTo>
                      <a:lnTo>
                        <a:pt x="1361" y="809"/>
                      </a:lnTo>
                      <a:lnTo>
                        <a:pt x="1333" y="922"/>
                      </a:lnTo>
                      <a:lnTo>
                        <a:pt x="1319" y="922"/>
                      </a:lnTo>
                      <a:lnTo>
                        <a:pt x="1262" y="922"/>
                      </a:lnTo>
                      <a:lnTo>
                        <a:pt x="1220" y="922"/>
                      </a:lnTo>
                      <a:lnTo>
                        <a:pt x="1205" y="922"/>
                      </a:lnTo>
                      <a:lnTo>
                        <a:pt x="1205" y="908"/>
                      </a:lnTo>
                      <a:lnTo>
                        <a:pt x="1191" y="908"/>
                      </a:lnTo>
                      <a:lnTo>
                        <a:pt x="1149" y="908"/>
                      </a:lnTo>
                      <a:lnTo>
                        <a:pt x="1134" y="908"/>
                      </a:lnTo>
                      <a:lnTo>
                        <a:pt x="1120" y="908"/>
                      </a:lnTo>
                      <a:lnTo>
                        <a:pt x="1078" y="894"/>
                      </a:lnTo>
                      <a:lnTo>
                        <a:pt x="1021" y="880"/>
                      </a:lnTo>
                      <a:lnTo>
                        <a:pt x="936" y="866"/>
                      </a:lnTo>
                      <a:lnTo>
                        <a:pt x="908" y="866"/>
                      </a:lnTo>
                      <a:lnTo>
                        <a:pt x="879" y="866"/>
                      </a:lnTo>
                      <a:lnTo>
                        <a:pt x="865" y="922"/>
                      </a:lnTo>
                      <a:lnTo>
                        <a:pt x="865" y="979"/>
                      </a:lnTo>
                      <a:lnTo>
                        <a:pt x="851" y="1050"/>
                      </a:lnTo>
                      <a:lnTo>
                        <a:pt x="851" y="1064"/>
                      </a:lnTo>
                      <a:lnTo>
                        <a:pt x="837" y="1149"/>
                      </a:lnTo>
                      <a:lnTo>
                        <a:pt x="822" y="1248"/>
                      </a:lnTo>
                      <a:lnTo>
                        <a:pt x="808" y="1291"/>
                      </a:lnTo>
                      <a:lnTo>
                        <a:pt x="794" y="1291"/>
                      </a:lnTo>
                      <a:lnTo>
                        <a:pt x="780" y="1291"/>
                      </a:lnTo>
                      <a:lnTo>
                        <a:pt x="780" y="1277"/>
                      </a:lnTo>
                      <a:lnTo>
                        <a:pt x="766" y="1277"/>
                      </a:lnTo>
                      <a:lnTo>
                        <a:pt x="752" y="1277"/>
                      </a:lnTo>
                      <a:lnTo>
                        <a:pt x="737" y="1277"/>
                      </a:lnTo>
                      <a:lnTo>
                        <a:pt x="723" y="1277"/>
                      </a:lnTo>
                      <a:lnTo>
                        <a:pt x="681" y="1263"/>
                      </a:lnTo>
                      <a:lnTo>
                        <a:pt x="666" y="1263"/>
                      </a:lnTo>
                      <a:lnTo>
                        <a:pt x="638" y="1263"/>
                      </a:lnTo>
                      <a:lnTo>
                        <a:pt x="624" y="1263"/>
                      </a:lnTo>
                      <a:lnTo>
                        <a:pt x="581" y="1263"/>
                      </a:lnTo>
                      <a:lnTo>
                        <a:pt x="525" y="1263"/>
                      </a:lnTo>
                      <a:lnTo>
                        <a:pt x="525" y="1277"/>
                      </a:lnTo>
                      <a:lnTo>
                        <a:pt x="525" y="1291"/>
                      </a:lnTo>
                      <a:lnTo>
                        <a:pt x="525" y="1334"/>
                      </a:lnTo>
                      <a:lnTo>
                        <a:pt x="525" y="1362"/>
                      </a:lnTo>
                      <a:lnTo>
                        <a:pt x="510" y="1405"/>
                      </a:lnTo>
                      <a:lnTo>
                        <a:pt x="510" y="1447"/>
                      </a:lnTo>
                      <a:lnTo>
                        <a:pt x="496" y="1447"/>
                      </a:lnTo>
                      <a:lnTo>
                        <a:pt x="482" y="1447"/>
                      </a:lnTo>
                      <a:lnTo>
                        <a:pt x="468" y="1447"/>
                      </a:lnTo>
                      <a:lnTo>
                        <a:pt x="440" y="1433"/>
                      </a:lnTo>
                      <a:lnTo>
                        <a:pt x="411" y="1433"/>
                      </a:lnTo>
                      <a:lnTo>
                        <a:pt x="369" y="1433"/>
                      </a:lnTo>
                      <a:lnTo>
                        <a:pt x="354" y="1419"/>
                      </a:lnTo>
                      <a:lnTo>
                        <a:pt x="340" y="1419"/>
                      </a:lnTo>
                      <a:lnTo>
                        <a:pt x="326" y="1419"/>
                      </a:lnTo>
                      <a:lnTo>
                        <a:pt x="298" y="1419"/>
                      </a:lnTo>
                      <a:lnTo>
                        <a:pt x="284" y="1419"/>
                      </a:lnTo>
                      <a:lnTo>
                        <a:pt x="269" y="1419"/>
                      </a:lnTo>
                      <a:lnTo>
                        <a:pt x="241" y="1419"/>
                      </a:lnTo>
                      <a:lnTo>
                        <a:pt x="227" y="1419"/>
                      </a:lnTo>
                      <a:lnTo>
                        <a:pt x="227" y="1405"/>
                      </a:lnTo>
                      <a:lnTo>
                        <a:pt x="213" y="1405"/>
                      </a:lnTo>
                      <a:lnTo>
                        <a:pt x="213" y="1390"/>
                      </a:lnTo>
                      <a:lnTo>
                        <a:pt x="198" y="1390"/>
                      </a:lnTo>
                      <a:lnTo>
                        <a:pt x="198" y="1405"/>
                      </a:lnTo>
                      <a:lnTo>
                        <a:pt x="170" y="1405"/>
                      </a:lnTo>
                      <a:lnTo>
                        <a:pt x="156" y="1390"/>
                      </a:lnTo>
                      <a:lnTo>
                        <a:pt x="142" y="1405"/>
                      </a:lnTo>
                      <a:lnTo>
                        <a:pt x="128" y="1390"/>
                      </a:lnTo>
                      <a:lnTo>
                        <a:pt x="128" y="1376"/>
                      </a:lnTo>
                      <a:lnTo>
                        <a:pt x="113" y="1362"/>
                      </a:lnTo>
                      <a:lnTo>
                        <a:pt x="113" y="1348"/>
                      </a:lnTo>
                      <a:lnTo>
                        <a:pt x="99" y="1334"/>
                      </a:lnTo>
                      <a:lnTo>
                        <a:pt x="99" y="1319"/>
                      </a:lnTo>
                      <a:lnTo>
                        <a:pt x="85" y="1305"/>
                      </a:lnTo>
                      <a:lnTo>
                        <a:pt x="71" y="1277"/>
                      </a:lnTo>
                      <a:lnTo>
                        <a:pt x="71" y="1263"/>
                      </a:lnTo>
                      <a:lnTo>
                        <a:pt x="57" y="1263"/>
                      </a:lnTo>
                      <a:lnTo>
                        <a:pt x="57" y="1248"/>
                      </a:lnTo>
                      <a:lnTo>
                        <a:pt x="57" y="1234"/>
                      </a:lnTo>
                      <a:lnTo>
                        <a:pt x="42" y="1234"/>
                      </a:lnTo>
                      <a:lnTo>
                        <a:pt x="42" y="1220"/>
                      </a:lnTo>
                      <a:lnTo>
                        <a:pt x="28" y="1192"/>
                      </a:lnTo>
                      <a:lnTo>
                        <a:pt x="14" y="1178"/>
                      </a:lnTo>
                      <a:lnTo>
                        <a:pt x="14" y="1163"/>
                      </a:lnTo>
                      <a:lnTo>
                        <a:pt x="14" y="1149"/>
                      </a:lnTo>
                      <a:lnTo>
                        <a:pt x="0" y="1149"/>
                      </a:lnTo>
                      <a:lnTo>
                        <a:pt x="0" y="1135"/>
                      </a:lnTo>
                      <a:lnTo>
                        <a:pt x="14" y="1135"/>
                      </a:lnTo>
                      <a:lnTo>
                        <a:pt x="14" y="1092"/>
                      </a:lnTo>
                      <a:lnTo>
                        <a:pt x="14" y="1064"/>
                      </a:lnTo>
                      <a:lnTo>
                        <a:pt x="14" y="1050"/>
                      </a:lnTo>
                      <a:lnTo>
                        <a:pt x="14" y="1036"/>
                      </a:lnTo>
                      <a:lnTo>
                        <a:pt x="14" y="1007"/>
                      </a:lnTo>
                      <a:lnTo>
                        <a:pt x="28" y="951"/>
                      </a:lnTo>
                      <a:lnTo>
                        <a:pt x="28" y="908"/>
                      </a:lnTo>
                      <a:lnTo>
                        <a:pt x="28" y="894"/>
                      </a:lnTo>
                      <a:lnTo>
                        <a:pt x="28" y="866"/>
                      </a:lnTo>
                      <a:lnTo>
                        <a:pt x="28" y="851"/>
                      </a:lnTo>
                      <a:lnTo>
                        <a:pt x="28" y="809"/>
                      </a:lnTo>
                      <a:lnTo>
                        <a:pt x="42" y="795"/>
                      </a:lnTo>
                      <a:lnTo>
                        <a:pt x="42" y="780"/>
                      </a:lnTo>
                      <a:lnTo>
                        <a:pt x="42" y="766"/>
                      </a:lnTo>
                      <a:lnTo>
                        <a:pt x="42" y="752"/>
                      </a:lnTo>
                      <a:lnTo>
                        <a:pt x="42" y="738"/>
                      </a:lnTo>
                      <a:lnTo>
                        <a:pt x="42" y="724"/>
                      </a:lnTo>
                      <a:lnTo>
                        <a:pt x="42" y="709"/>
                      </a:lnTo>
                      <a:lnTo>
                        <a:pt x="42" y="695"/>
                      </a:lnTo>
                      <a:lnTo>
                        <a:pt x="42" y="681"/>
                      </a:lnTo>
                      <a:lnTo>
                        <a:pt x="42" y="639"/>
                      </a:lnTo>
                      <a:lnTo>
                        <a:pt x="42" y="624"/>
                      </a:lnTo>
                      <a:lnTo>
                        <a:pt x="42" y="610"/>
                      </a:lnTo>
                      <a:lnTo>
                        <a:pt x="42" y="596"/>
                      </a:lnTo>
                      <a:lnTo>
                        <a:pt x="42" y="582"/>
                      </a:lnTo>
                      <a:lnTo>
                        <a:pt x="42" y="568"/>
                      </a:lnTo>
                      <a:lnTo>
                        <a:pt x="42" y="553"/>
                      </a:lnTo>
                      <a:lnTo>
                        <a:pt x="42" y="539"/>
                      </a:lnTo>
                      <a:lnTo>
                        <a:pt x="42" y="511"/>
                      </a:lnTo>
                      <a:lnTo>
                        <a:pt x="42" y="497"/>
                      </a:lnTo>
                      <a:lnTo>
                        <a:pt x="42" y="483"/>
                      </a:lnTo>
                      <a:lnTo>
                        <a:pt x="42" y="440"/>
                      </a:lnTo>
                      <a:lnTo>
                        <a:pt x="42" y="426"/>
                      </a:lnTo>
                      <a:lnTo>
                        <a:pt x="42" y="397"/>
                      </a:lnTo>
                      <a:lnTo>
                        <a:pt x="42" y="383"/>
                      </a:lnTo>
                      <a:lnTo>
                        <a:pt x="42" y="369"/>
                      </a:lnTo>
                      <a:lnTo>
                        <a:pt x="42" y="355"/>
                      </a:lnTo>
                      <a:lnTo>
                        <a:pt x="42" y="327"/>
                      </a:lnTo>
                      <a:lnTo>
                        <a:pt x="42" y="312"/>
                      </a:lnTo>
                      <a:lnTo>
                        <a:pt x="42" y="298"/>
                      </a:lnTo>
                      <a:lnTo>
                        <a:pt x="42" y="270"/>
                      </a:lnTo>
                      <a:lnTo>
                        <a:pt x="42" y="256"/>
                      </a:lnTo>
                      <a:lnTo>
                        <a:pt x="28" y="241"/>
                      </a:lnTo>
                      <a:lnTo>
                        <a:pt x="28" y="213"/>
                      </a:lnTo>
                      <a:lnTo>
                        <a:pt x="28" y="199"/>
                      </a:lnTo>
                      <a:lnTo>
                        <a:pt x="28" y="156"/>
                      </a:lnTo>
                      <a:lnTo>
                        <a:pt x="28" y="142"/>
                      </a:lnTo>
                      <a:lnTo>
                        <a:pt x="28" y="128"/>
                      </a:lnTo>
                      <a:lnTo>
                        <a:pt x="28" y="114"/>
                      </a:lnTo>
                      <a:lnTo>
                        <a:pt x="28" y="100"/>
                      </a:lnTo>
                      <a:lnTo>
                        <a:pt x="42" y="100"/>
                      </a:lnTo>
                      <a:lnTo>
                        <a:pt x="57" y="100"/>
                      </a:lnTo>
                      <a:lnTo>
                        <a:pt x="71" y="100"/>
                      </a:lnTo>
                      <a:lnTo>
                        <a:pt x="85" y="100"/>
                      </a:lnTo>
                      <a:lnTo>
                        <a:pt x="99" y="100"/>
                      </a:lnTo>
                      <a:lnTo>
                        <a:pt x="113" y="100"/>
                      </a:lnTo>
                      <a:lnTo>
                        <a:pt x="128" y="100"/>
                      </a:lnTo>
                      <a:lnTo>
                        <a:pt x="156" y="100"/>
                      </a:lnTo>
                      <a:lnTo>
                        <a:pt x="170" y="100"/>
                      </a:lnTo>
                      <a:lnTo>
                        <a:pt x="184" y="100"/>
                      </a:lnTo>
                      <a:lnTo>
                        <a:pt x="198" y="100"/>
                      </a:lnTo>
                      <a:lnTo>
                        <a:pt x="213" y="100"/>
                      </a:lnTo>
                      <a:lnTo>
                        <a:pt x="227" y="114"/>
                      </a:lnTo>
                      <a:lnTo>
                        <a:pt x="255" y="114"/>
                      </a:lnTo>
                      <a:lnTo>
                        <a:pt x="269" y="114"/>
                      </a:lnTo>
                      <a:lnTo>
                        <a:pt x="284" y="114"/>
                      </a:lnTo>
                      <a:lnTo>
                        <a:pt x="298" y="114"/>
                      </a:lnTo>
                      <a:lnTo>
                        <a:pt x="326" y="114"/>
                      </a:lnTo>
                      <a:lnTo>
                        <a:pt x="326" y="128"/>
                      </a:lnTo>
                      <a:lnTo>
                        <a:pt x="354" y="128"/>
                      </a:lnTo>
                      <a:lnTo>
                        <a:pt x="369" y="128"/>
                      </a:lnTo>
                      <a:lnTo>
                        <a:pt x="383" y="142"/>
                      </a:lnTo>
                      <a:lnTo>
                        <a:pt x="397" y="142"/>
                      </a:lnTo>
                      <a:lnTo>
                        <a:pt x="425" y="156"/>
                      </a:lnTo>
                      <a:lnTo>
                        <a:pt x="440" y="156"/>
                      </a:lnTo>
                      <a:lnTo>
                        <a:pt x="454" y="170"/>
                      </a:lnTo>
                      <a:lnTo>
                        <a:pt x="468" y="170"/>
                      </a:lnTo>
                      <a:lnTo>
                        <a:pt x="468" y="185"/>
                      </a:lnTo>
                      <a:lnTo>
                        <a:pt x="482" y="185"/>
                      </a:lnTo>
                      <a:lnTo>
                        <a:pt x="496" y="185"/>
                      </a:lnTo>
                      <a:lnTo>
                        <a:pt x="510" y="185"/>
                      </a:lnTo>
                      <a:lnTo>
                        <a:pt x="510" y="199"/>
                      </a:lnTo>
                      <a:lnTo>
                        <a:pt x="539" y="185"/>
                      </a:lnTo>
                      <a:lnTo>
                        <a:pt x="553" y="185"/>
                      </a:lnTo>
                      <a:lnTo>
                        <a:pt x="581" y="185"/>
                      </a:lnTo>
                      <a:lnTo>
                        <a:pt x="596" y="185"/>
                      </a:lnTo>
                      <a:lnTo>
                        <a:pt x="610" y="185"/>
                      </a:lnTo>
                      <a:lnTo>
                        <a:pt x="624" y="170"/>
                      </a:lnTo>
                      <a:lnTo>
                        <a:pt x="638" y="170"/>
                      </a:lnTo>
                      <a:lnTo>
                        <a:pt x="652" y="170"/>
                      </a:lnTo>
                      <a:lnTo>
                        <a:pt x="666" y="170"/>
                      </a:lnTo>
                      <a:lnTo>
                        <a:pt x="695" y="170"/>
                      </a:lnTo>
                      <a:lnTo>
                        <a:pt x="737" y="185"/>
                      </a:lnTo>
                      <a:lnTo>
                        <a:pt x="752" y="185"/>
                      </a:lnTo>
                      <a:lnTo>
                        <a:pt x="766" y="185"/>
                      </a:lnTo>
                      <a:lnTo>
                        <a:pt x="780" y="170"/>
                      </a:lnTo>
                      <a:lnTo>
                        <a:pt x="822" y="170"/>
                      </a:lnTo>
                      <a:lnTo>
                        <a:pt x="837" y="170"/>
                      </a:lnTo>
                      <a:lnTo>
                        <a:pt x="851" y="156"/>
                      </a:lnTo>
                      <a:lnTo>
                        <a:pt x="865" y="156"/>
                      </a:lnTo>
                      <a:lnTo>
                        <a:pt x="879" y="156"/>
                      </a:lnTo>
                      <a:lnTo>
                        <a:pt x="879" y="170"/>
                      </a:lnTo>
                      <a:lnTo>
                        <a:pt x="893" y="170"/>
                      </a:lnTo>
                      <a:lnTo>
                        <a:pt x="908" y="170"/>
                      </a:lnTo>
                      <a:lnTo>
                        <a:pt x="908" y="185"/>
                      </a:lnTo>
                      <a:lnTo>
                        <a:pt x="922" y="185"/>
                      </a:lnTo>
                      <a:lnTo>
                        <a:pt x="936" y="185"/>
                      </a:lnTo>
                      <a:lnTo>
                        <a:pt x="950" y="185"/>
                      </a:lnTo>
                      <a:lnTo>
                        <a:pt x="964" y="185"/>
                      </a:lnTo>
                      <a:lnTo>
                        <a:pt x="978" y="185"/>
                      </a:lnTo>
                      <a:lnTo>
                        <a:pt x="993" y="170"/>
                      </a:lnTo>
                      <a:lnTo>
                        <a:pt x="1007" y="170"/>
                      </a:lnTo>
                      <a:lnTo>
                        <a:pt x="1021" y="170"/>
                      </a:lnTo>
                      <a:lnTo>
                        <a:pt x="1021" y="156"/>
                      </a:lnTo>
                      <a:lnTo>
                        <a:pt x="1035" y="156"/>
                      </a:lnTo>
                      <a:lnTo>
                        <a:pt x="1049" y="156"/>
                      </a:lnTo>
                      <a:lnTo>
                        <a:pt x="1064" y="142"/>
                      </a:lnTo>
                      <a:lnTo>
                        <a:pt x="1078" y="142"/>
                      </a:lnTo>
                      <a:lnTo>
                        <a:pt x="1092" y="142"/>
                      </a:lnTo>
                      <a:lnTo>
                        <a:pt x="1092" y="128"/>
                      </a:lnTo>
                      <a:lnTo>
                        <a:pt x="1106" y="128"/>
                      </a:lnTo>
                      <a:lnTo>
                        <a:pt x="1120" y="128"/>
                      </a:lnTo>
                      <a:lnTo>
                        <a:pt x="1120" y="114"/>
                      </a:lnTo>
                      <a:lnTo>
                        <a:pt x="1134" y="114"/>
                      </a:lnTo>
                      <a:lnTo>
                        <a:pt x="1149" y="100"/>
                      </a:lnTo>
                      <a:lnTo>
                        <a:pt x="1163" y="100"/>
                      </a:lnTo>
                      <a:lnTo>
                        <a:pt x="1163" y="85"/>
                      </a:lnTo>
                      <a:lnTo>
                        <a:pt x="1177" y="85"/>
                      </a:lnTo>
                      <a:lnTo>
                        <a:pt x="1191" y="85"/>
                      </a:lnTo>
                      <a:lnTo>
                        <a:pt x="1191" y="71"/>
                      </a:lnTo>
                      <a:lnTo>
                        <a:pt x="1205" y="71"/>
                      </a:lnTo>
                      <a:lnTo>
                        <a:pt x="1220" y="71"/>
                      </a:lnTo>
                      <a:lnTo>
                        <a:pt x="1220" y="57"/>
                      </a:lnTo>
                      <a:lnTo>
                        <a:pt x="1234" y="57"/>
                      </a:lnTo>
                      <a:lnTo>
                        <a:pt x="1248" y="57"/>
                      </a:lnTo>
                      <a:lnTo>
                        <a:pt x="1248" y="43"/>
                      </a:lnTo>
                      <a:lnTo>
                        <a:pt x="1262" y="43"/>
                      </a:lnTo>
                      <a:lnTo>
                        <a:pt x="1276" y="43"/>
                      </a:lnTo>
                      <a:lnTo>
                        <a:pt x="1276" y="29"/>
                      </a:lnTo>
                      <a:lnTo>
                        <a:pt x="1290" y="29"/>
                      </a:lnTo>
                      <a:lnTo>
                        <a:pt x="1305" y="29"/>
                      </a:lnTo>
                      <a:lnTo>
                        <a:pt x="1319" y="29"/>
                      </a:lnTo>
                      <a:lnTo>
                        <a:pt x="1319" y="14"/>
                      </a:lnTo>
                      <a:lnTo>
                        <a:pt x="1333" y="14"/>
                      </a:lnTo>
                      <a:lnTo>
                        <a:pt x="1347" y="14"/>
                      </a:lnTo>
                      <a:lnTo>
                        <a:pt x="1361" y="0"/>
                      </a:lnTo>
                      <a:lnTo>
                        <a:pt x="1376" y="0"/>
                      </a:lnTo>
                      <a:lnTo>
                        <a:pt x="1390" y="0"/>
                      </a:lnTo>
                      <a:lnTo>
                        <a:pt x="1390" y="14"/>
                      </a:lnTo>
                      <a:lnTo>
                        <a:pt x="1390" y="29"/>
                      </a:lnTo>
                      <a:lnTo>
                        <a:pt x="1404" y="43"/>
                      </a:lnTo>
                      <a:lnTo>
                        <a:pt x="1404" y="57"/>
                      </a:lnTo>
                      <a:lnTo>
                        <a:pt x="1404" y="71"/>
                      </a:lnTo>
                      <a:lnTo>
                        <a:pt x="1418" y="85"/>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sp>
              <p:nvSpPr>
                <p:cNvPr id="169" name="Freeform 45"/>
                <p:cNvSpPr>
                  <a:spLocks/>
                </p:cNvSpPr>
                <p:nvPr/>
              </p:nvSpPr>
              <p:spPr bwMode="auto">
                <a:xfrm>
                  <a:off x="6311" y="2169"/>
                  <a:ext cx="1475" cy="1512"/>
                </a:xfrm>
                <a:custGeom>
                  <a:avLst/>
                  <a:gdLst>
                    <a:gd name="T0" fmla="*/ 894 w 1475"/>
                    <a:gd name="T1" fmla="*/ 48 h 1603"/>
                    <a:gd name="T2" fmla="*/ 964 w 1475"/>
                    <a:gd name="T3" fmla="*/ 59 h 1603"/>
                    <a:gd name="T4" fmla="*/ 1021 w 1475"/>
                    <a:gd name="T5" fmla="*/ 119 h 1603"/>
                    <a:gd name="T6" fmla="*/ 1035 w 1475"/>
                    <a:gd name="T7" fmla="*/ 155 h 1603"/>
                    <a:gd name="T8" fmla="*/ 1035 w 1475"/>
                    <a:gd name="T9" fmla="*/ 214 h 1603"/>
                    <a:gd name="T10" fmla="*/ 1035 w 1475"/>
                    <a:gd name="T11" fmla="*/ 261 h 1603"/>
                    <a:gd name="T12" fmla="*/ 1021 w 1475"/>
                    <a:gd name="T13" fmla="*/ 309 h 1603"/>
                    <a:gd name="T14" fmla="*/ 1007 w 1475"/>
                    <a:gd name="T15" fmla="*/ 369 h 1603"/>
                    <a:gd name="T16" fmla="*/ 979 w 1475"/>
                    <a:gd name="T17" fmla="*/ 405 h 1603"/>
                    <a:gd name="T18" fmla="*/ 1007 w 1475"/>
                    <a:gd name="T19" fmla="*/ 464 h 1603"/>
                    <a:gd name="T20" fmla="*/ 1064 w 1475"/>
                    <a:gd name="T21" fmla="*/ 392 h 1603"/>
                    <a:gd name="T22" fmla="*/ 1120 w 1475"/>
                    <a:gd name="T23" fmla="*/ 357 h 1603"/>
                    <a:gd name="T24" fmla="*/ 1191 w 1475"/>
                    <a:gd name="T25" fmla="*/ 357 h 1603"/>
                    <a:gd name="T26" fmla="*/ 1248 w 1475"/>
                    <a:gd name="T27" fmla="*/ 369 h 1603"/>
                    <a:gd name="T28" fmla="*/ 1305 w 1475"/>
                    <a:gd name="T29" fmla="*/ 369 h 1603"/>
                    <a:gd name="T30" fmla="*/ 1404 w 1475"/>
                    <a:gd name="T31" fmla="*/ 346 h 1603"/>
                    <a:gd name="T32" fmla="*/ 1475 w 1475"/>
                    <a:gd name="T33" fmla="*/ 346 h 1603"/>
                    <a:gd name="T34" fmla="*/ 1461 w 1475"/>
                    <a:gd name="T35" fmla="*/ 405 h 1603"/>
                    <a:gd name="T36" fmla="*/ 1418 w 1475"/>
                    <a:gd name="T37" fmla="*/ 524 h 1603"/>
                    <a:gd name="T38" fmla="*/ 1248 w 1475"/>
                    <a:gd name="T39" fmla="*/ 607 h 1603"/>
                    <a:gd name="T40" fmla="*/ 1177 w 1475"/>
                    <a:gd name="T41" fmla="*/ 607 h 1603"/>
                    <a:gd name="T42" fmla="*/ 1177 w 1475"/>
                    <a:gd name="T43" fmla="*/ 619 h 1603"/>
                    <a:gd name="T44" fmla="*/ 1248 w 1475"/>
                    <a:gd name="T45" fmla="*/ 667 h 1603"/>
                    <a:gd name="T46" fmla="*/ 1291 w 1475"/>
                    <a:gd name="T47" fmla="*/ 702 h 1603"/>
                    <a:gd name="T48" fmla="*/ 1234 w 1475"/>
                    <a:gd name="T49" fmla="*/ 774 h 1603"/>
                    <a:gd name="T50" fmla="*/ 1149 w 1475"/>
                    <a:gd name="T51" fmla="*/ 822 h 1603"/>
                    <a:gd name="T52" fmla="*/ 1064 w 1475"/>
                    <a:gd name="T53" fmla="*/ 881 h 1603"/>
                    <a:gd name="T54" fmla="*/ 1007 w 1475"/>
                    <a:gd name="T55" fmla="*/ 929 h 1603"/>
                    <a:gd name="T56" fmla="*/ 950 w 1475"/>
                    <a:gd name="T57" fmla="*/ 929 h 1603"/>
                    <a:gd name="T58" fmla="*/ 908 w 1475"/>
                    <a:gd name="T59" fmla="*/ 940 h 1603"/>
                    <a:gd name="T60" fmla="*/ 879 w 1475"/>
                    <a:gd name="T61" fmla="*/ 989 h 1603"/>
                    <a:gd name="T62" fmla="*/ 794 w 1475"/>
                    <a:gd name="T63" fmla="*/ 1155 h 1603"/>
                    <a:gd name="T64" fmla="*/ 738 w 1475"/>
                    <a:gd name="T65" fmla="*/ 1250 h 1603"/>
                    <a:gd name="T66" fmla="*/ 624 w 1475"/>
                    <a:gd name="T67" fmla="*/ 1309 h 1603"/>
                    <a:gd name="T68" fmla="*/ 567 w 1475"/>
                    <a:gd name="T69" fmla="*/ 1309 h 1603"/>
                    <a:gd name="T70" fmla="*/ 496 w 1475"/>
                    <a:gd name="T71" fmla="*/ 1286 h 1603"/>
                    <a:gd name="T72" fmla="*/ 511 w 1475"/>
                    <a:gd name="T73" fmla="*/ 1309 h 1603"/>
                    <a:gd name="T74" fmla="*/ 525 w 1475"/>
                    <a:gd name="T75" fmla="*/ 1322 h 1603"/>
                    <a:gd name="T76" fmla="*/ 454 w 1475"/>
                    <a:gd name="T77" fmla="*/ 1309 h 1603"/>
                    <a:gd name="T78" fmla="*/ 411 w 1475"/>
                    <a:gd name="T79" fmla="*/ 1309 h 1603"/>
                    <a:gd name="T80" fmla="*/ 284 w 1475"/>
                    <a:gd name="T81" fmla="*/ 1322 h 1603"/>
                    <a:gd name="T82" fmla="*/ 184 w 1475"/>
                    <a:gd name="T83" fmla="*/ 1345 h 1603"/>
                    <a:gd name="T84" fmla="*/ 14 w 1475"/>
                    <a:gd name="T85" fmla="*/ 1167 h 1603"/>
                    <a:gd name="T86" fmla="*/ 43 w 1475"/>
                    <a:gd name="T87" fmla="*/ 702 h 1603"/>
                    <a:gd name="T88" fmla="*/ 57 w 1475"/>
                    <a:gd name="T89" fmla="*/ 392 h 1603"/>
                    <a:gd name="T90" fmla="*/ 142 w 1475"/>
                    <a:gd name="T91" fmla="*/ 239 h 1603"/>
                    <a:gd name="T92" fmla="*/ 326 w 1475"/>
                    <a:gd name="T93" fmla="*/ 227 h 1603"/>
                    <a:gd name="T94" fmla="*/ 369 w 1475"/>
                    <a:gd name="T95" fmla="*/ 417 h 1603"/>
                    <a:gd name="T96" fmla="*/ 411 w 1475"/>
                    <a:gd name="T97" fmla="*/ 489 h 1603"/>
                    <a:gd name="T98" fmla="*/ 496 w 1475"/>
                    <a:gd name="T99" fmla="*/ 548 h 1603"/>
                    <a:gd name="T100" fmla="*/ 567 w 1475"/>
                    <a:gd name="T101" fmla="*/ 511 h 1603"/>
                    <a:gd name="T102" fmla="*/ 610 w 1475"/>
                    <a:gd name="T103" fmla="*/ 381 h 1603"/>
                    <a:gd name="T104" fmla="*/ 638 w 1475"/>
                    <a:gd name="T105" fmla="*/ 298 h 1603"/>
                    <a:gd name="T106" fmla="*/ 596 w 1475"/>
                    <a:gd name="T107" fmla="*/ 227 h 1603"/>
                    <a:gd name="T108" fmla="*/ 695 w 1475"/>
                    <a:gd name="T109" fmla="*/ 227 h 1603"/>
                    <a:gd name="T110" fmla="*/ 879 w 1475"/>
                    <a:gd name="T111" fmla="*/ 239 h 1603"/>
                    <a:gd name="T112" fmla="*/ 908 w 1475"/>
                    <a:gd name="T113" fmla="*/ 179 h 1603"/>
                    <a:gd name="T114" fmla="*/ 851 w 1475"/>
                    <a:gd name="T115" fmla="*/ 167 h 1603"/>
                    <a:gd name="T116" fmla="*/ 894 w 1475"/>
                    <a:gd name="T117" fmla="*/ 155 h 1603"/>
                    <a:gd name="T118" fmla="*/ 865 w 1475"/>
                    <a:gd name="T119" fmla="*/ 131 h 1603"/>
                    <a:gd name="T120" fmla="*/ 894 w 1475"/>
                    <a:gd name="T121" fmla="*/ 83 h 1603"/>
                    <a:gd name="T122" fmla="*/ 865 w 1475"/>
                    <a:gd name="T123" fmla="*/ 0 h 1603"/>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1475"/>
                    <a:gd name="T187" fmla="*/ 0 h 1603"/>
                    <a:gd name="T188" fmla="*/ 1475 w 1475"/>
                    <a:gd name="T189" fmla="*/ 1603 h 1603"/>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1475" h="1603">
                      <a:moveTo>
                        <a:pt x="879" y="43"/>
                      </a:moveTo>
                      <a:lnTo>
                        <a:pt x="879" y="43"/>
                      </a:lnTo>
                      <a:lnTo>
                        <a:pt x="879" y="29"/>
                      </a:lnTo>
                      <a:lnTo>
                        <a:pt x="879" y="14"/>
                      </a:lnTo>
                      <a:lnTo>
                        <a:pt x="894" y="14"/>
                      </a:lnTo>
                      <a:lnTo>
                        <a:pt x="894" y="29"/>
                      </a:lnTo>
                      <a:lnTo>
                        <a:pt x="894" y="43"/>
                      </a:lnTo>
                      <a:lnTo>
                        <a:pt x="894" y="57"/>
                      </a:lnTo>
                      <a:lnTo>
                        <a:pt x="908" y="57"/>
                      </a:lnTo>
                      <a:lnTo>
                        <a:pt x="908" y="43"/>
                      </a:lnTo>
                      <a:lnTo>
                        <a:pt x="922" y="43"/>
                      </a:lnTo>
                      <a:lnTo>
                        <a:pt x="936" y="57"/>
                      </a:lnTo>
                      <a:lnTo>
                        <a:pt x="950" y="57"/>
                      </a:lnTo>
                      <a:lnTo>
                        <a:pt x="950" y="71"/>
                      </a:lnTo>
                      <a:lnTo>
                        <a:pt x="964" y="71"/>
                      </a:lnTo>
                      <a:lnTo>
                        <a:pt x="979" y="71"/>
                      </a:lnTo>
                      <a:lnTo>
                        <a:pt x="993" y="71"/>
                      </a:lnTo>
                      <a:lnTo>
                        <a:pt x="993" y="85"/>
                      </a:lnTo>
                      <a:lnTo>
                        <a:pt x="1007" y="85"/>
                      </a:lnTo>
                      <a:lnTo>
                        <a:pt x="1021" y="85"/>
                      </a:lnTo>
                      <a:lnTo>
                        <a:pt x="1021" y="114"/>
                      </a:lnTo>
                      <a:lnTo>
                        <a:pt x="1035" y="142"/>
                      </a:lnTo>
                      <a:lnTo>
                        <a:pt x="1021" y="142"/>
                      </a:lnTo>
                      <a:lnTo>
                        <a:pt x="1007" y="142"/>
                      </a:lnTo>
                      <a:lnTo>
                        <a:pt x="1007" y="128"/>
                      </a:lnTo>
                      <a:lnTo>
                        <a:pt x="1007" y="142"/>
                      </a:lnTo>
                      <a:lnTo>
                        <a:pt x="1007" y="156"/>
                      </a:lnTo>
                      <a:lnTo>
                        <a:pt x="1021" y="156"/>
                      </a:lnTo>
                      <a:lnTo>
                        <a:pt x="1035" y="156"/>
                      </a:lnTo>
                      <a:lnTo>
                        <a:pt x="1035" y="170"/>
                      </a:lnTo>
                      <a:lnTo>
                        <a:pt x="1050" y="185"/>
                      </a:lnTo>
                      <a:lnTo>
                        <a:pt x="1035" y="185"/>
                      </a:lnTo>
                      <a:lnTo>
                        <a:pt x="1035" y="199"/>
                      </a:lnTo>
                      <a:lnTo>
                        <a:pt x="1035" y="213"/>
                      </a:lnTo>
                      <a:lnTo>
                        <a:pt x="1035" y="227"/>
                      </a:lnTo>
                      <a:lnTo>
                        <a:pt x="1035" y="241"/>
                      </a:lnTo>
                      <a:lnTo>
                        <a:pt x="1035" y="256"/>
                      </a:lnTo>
                      <a:lnTo>
                        <a:pt x="1035" y="270"/>
                      </a:lnTo>
                      <a:lnTo>
                        <a:pt x="1035" y="284"/>
                      </a:lnTo>
                      <a:lnTo>
                        <a:pt x="1035" y="298"/>
                      </a:lnTo>
                      <a:lnTo>
                        <a:pt x="1035" y="312"/>
                      </a:lnTo>
                      <a:lnTo>
                        <a:pt x="1035" y="326"/>
                      </a:lnTo>
                      <a:lnTo>
                        <a:pt x="1021" y="341"/>
                      </a:lnTo>
                      <a:lnTo>
                        <a:pt x="1021" y="355"/>
                      </a:lnTo>
                      <a:lnTo>
                        <a:pt x="1021" y="369"/>
                      </a:lnTo>
                      <a:lnTo>
                        <a:pt x="1021" y="383"/>
                      </a:lnTo>
                      <a:lnTo>
                        <a:pt x="1021" y="397"/>
                      </a:lnTo>
                      <a:lnTo>
                        <a:pt x="1021" y="412"/>
                      </a:lnTo>
                      <a:lnTo>
                        <a:pt x="1021" y="426"/>
                      </a:lnTo>
                      <a:lnTo>
                        <a:pt x="1007" y="426"/>
                      </a:lnTo>
                      <a:lnTo>
                        <a:pt x="1007" y="440"/>
                      </a:lnTo>
                      <a:lnTo>
                        <a:pt x="1007" y="454"/>
                      </a:lnTo>
                      <a:lnTo>
                        <a:pt x="993" y="454"/>
                      </a:lnTo>
                      <a:lnTo>
                        <a:pt x="993" y="468"/>
                      </a:lnTo>
                      <a:lnTo>
                        <a:pt x="993" y="482"/>
                      </a:lnTo>
                      <a:lnTo>
                        <a:pt x="979" y="482"/>
                      </a:lnTo>
                      <a:lnTo>
                        <a:pt x="979" y="497"/>
                      </a:lnTo>
                      <a:lnTo>
                        <a:pt x="979" y="511"/>
                      </a:lnTo>
                      <a:lnTo>
                        <a:pt x="979" y="525"/>
                      </a:lnTo>
                      <a:lnTo>
                        <a:pt x="979" y="539"/>
                      </a:lnTo>
                      <a:lnTo>
                        <a:pt x="993" y="539"/>
                      </a:lnTo>
                      <a:lnTo>
                        <a:pt x="1007" y="539"/>
                      </a:lnTo>
                      <a:lnTo>
                        <a:pt x="1007" y="553"/>
                      </a:lnTo>
                      <a:lnTo>
                        <a:pt x="1021" y="553"/>
                      </a:lnTo>
                      <a:lnTo>
                        <a:pt x="1035" y="553"/>
                      </a:lnTo>
                      <a:lnTo>
                        <a:pt x="1050" y="553"/>
                      </a:lnTo>
                      <a:lnTo>
                        <a:pt x="1050" y="525"/>
                      </a:lnTo>
                      <a:lnTo>
                        <a:pt x="1050" y="511"/>
                      </a:lnTo>
                      <a:lnTo>
                        <a:pt x="1050" y="497"/>
                      </a:lnTo>
                      <a:lnTo>
                        <a:pt x="1064" y="482"/>
                      </a:lnTo>
                      <a:lnTo>
                        <a:pt x="1064" y="468"/>
                      </a:lnTo>
                      <a:lnTo>
                        <a:pt x="1078" y="468"/>
                      </a:lnTo>
                      <a:lnTo>
                        <a:pt x="1078" y="454"/>
                      </a:lnTo>
                      <a:lnTo>
                        <a:pt x="1092" y="454"/>
                      </a:lnTo>
                      <a:lnTo>
                        <a:pt x="1092" y="440"/>
                      </a:lnTo>
                      <a:lnTo>
                        <a:pt x="1106" y="440"/>
                      </a:lnTo>
                      <a:lnTo>
                        <a:pt x="1120" y="426"/>
                      </a:lnTo>
                      <a:lnTo>
                        <a:pt x="1135" y="426"/>
                      </a:lnTo>
                      <a:lnTo>
                        <a:pt x="1149" y="426"/>
                      </a:lnTo>
                      <a:lnTo>
                        <a:pt x="1163" y="426"/>
                      </a:lnTo>
                      <a:lnTo>
                        <a:pt x="1177" y="426"/>
                      </a:lnTo>
                      <a:lnTo>
                        <a:pt x="1177" y="412"/>
                      </a:lnTo>
                      <a:lnTo>
                        <a:pt x="1177" y="426"/>
                      </a:lnTo>
                      <a:lnTo>
                        <a:pt x="1191" y="426"/>
                      </a:lnTo>
                      <a:lnTo>
                        <a:pt x="1206" y="426"/>
                      </a:lnTo>
                      <a:lnTo>
                        <a:pt x="1220" y="426"/>
                      </a:lnTo>
                      <a:lnTo>
                        <a:pt x="1234" y="426"/>
                      </a:lnTo>
                      <a:lnTo>
                        <a:pt x="1234" y="440"/>
                      </a:lnTo>
                      <a:lnTo>
                        <a:pt x="1248" y="440"/>
                      </a:lnTo>
                      <a:lnTo>
                        <a:pt x="1262" y="440"/>
                      </a:lnTo>
                      <a:lnTo>
                        <a:pt x="1276" y="440"/>
                      </a:lnTo>
                      <a:lnTo>
                        <a:pt x="1291" y="440"/>
                      </a:lnTo>
                      <a:lnTo>
                        <a:pt x="1305" y="440"/>
                      </a:lnTo>
                      <a:lnTo>
                        <a:pt x="1305" y="426"/>
                      </a:lnTo>
                      <a:lnTo>
                        <a:pt x="1319" y="426"/>
                      </a:lnTo>
                      <a:lnTo>
                        <a:pt x="1333" y="426"/>
                      </a:lnTo>
                      <a:lnTo>
                        <a:pt x="1347" y="426"/>
                      </a:lnTo>
                      <a:lnTo>
                        <a:pt x="1362" y="412"/>
                      </a:lnTo>
                      <a:lnTo>
                        <a:pt x="1376" y="412"/>
                      </a:lnTo>
                      <a:lnTo>
                        <a:pt x="1390" y="412"/>
                      </a:lnTo>
                      <a:lnTo>
                        <a:pt x="1404" y="412"/>
                      </a:lnTo>
                      <a:lnTo>
                        <a:pt x="1418" y="412"/>
                      </a:lnTo>
                      <a:lnTo>
                        <a:pt x="1432" y="397"/>
                      </a:lnTo>
                      <a:lnTo>
                        <a:pt x="1447" y="397"/>
                      </a:lnTo>
                      <a:lnTo>
                        <a:pt x="1461" y="397"/>
                      </a:lnTo>
                      <a:lnTo>
                        <a:pt x="1475" y="397"/>
                      </a:lnTo>
                      <a:lnTo>
                        <a:pt x="1475" y="412"/>
                      </a:lnTo>
                      <a:lnTo>
                        <a:pt x="1475" y="426"/>
                      </a:lnTo>
                      <a:lnTo>
                        <a:pt x="1461" y="426"/>
                      </a:lnTo>
                      <a:lnTo>
                        <a:pt x="1461" y="440"/>
                      </a:lnTo>
                      <a:lnTo>
                        <a:pt x="1461" y="454"/>
                      </a:lnTo>
                      <a:lnTo>
                        <a:pt x="1461" y="468"/>
                      </a:lnTo>
                      <a:lnTo>
                        <a:pt x="1461" y="482"/>
                      </a:lnTo>
                      <a:lnTo>
                        <a:pt x="1447" y="497"/>
                      </a:lnTo>
                      <a:lnTo>
                        <a:pt x="1447" y="511"/>
                      </a:lnTo>
                      <a:lnTo>
                        <a:pt x="1447" y="525"/>
                      </a:lnTo>
                      <a:lnTo>
                        <a:pt x="1447" y="539"/>
                      </a:lnTo>
                      <a:lnTo>
                        <a:pt x="1432" y="553"/>
                      </a:lnTo>
                      <a:lnTo>
                        <a:pt x="1432" y="568"/>
                      </a:lnTo>
                      <a:lnTo>
                        <a:pt x="1432" y="582"/>
                      </a:lnTo>
                      <a:lnTo>
                        <a:pt x="1432" y="596"/>
                      </a:lnTo>
                      <a:lnTo>
                        <a:pt x="1418" y="610"/>
                      </a:lnTo>
                      <a:lnTo>
                        <a:pt x="1418" y="624"/>
                      </a:lnTo>
                      <a:lnTo>
                        <a:pt x="1418" y="639"/>
                      </a:lnTo>
                      <a:lnTo>
                        <a:pt x="1418" y="653"/>
                      </a:lnTo>
                      <a:lnTo>
                        <a:pt x="1418" y="667"/>
                      </a:lnTo>
                      <a:lnTo>
                        <a:pt x="1404" y="667"/>
                      </a:lnTo>
                      <a:lnTo>
                        <a:pt x="1404" y="681"/>
                      </a:lnTo>
                      <a:lnTo>
                        <a:pt x="1404" y="695"/>
                      </a:lnTo>
                      <a:lnTo>
                        <a:pt x="1404" y="709"/>
                      </a:lnTo>
                      <a:lnTo>
                        <a:pt x="1404" y="738"/>
                      </a:lnTo>
                      <a:lnTo>
                        <a:pt x="1390" y="738"/>
                      </a:lnTo>
                      <a:lnTo>
                        <a:pt x="1376" y="738"/>
                      </a:lnTo>
                      <a:lnTo>
                        <a:pt x="1362" y="738"/>
                      </a:lnTo>
                      <a:lnTo>
                        <a:pt x="1248" y="724"/>
                      </a:lnTo>
                      <a:lnTo>
                        <a:pt x="1234" y="724"/>
                      </a:lnTo>
                      <a:lnTo>
                        <a:pt x="1220" y="724"/>
                      </a:lnTo>
                      <a:lnTo>
                        <a:pt x="1206" y="724"/>
                      </a:lnTo>
                      <a:lnTo>
                        <a:pt x="1191" y="724"/>
                      </a:lnTo>
                      <a:lnTo>
                        <a:pt x="1177" y="724"/>
                      </a:lnTo>
                      <a:lnTo>
                        <a:pt x="1177" y="709"/>
                      </a:lnTo>
                      <a:lnTo>
                        <a:pt x="1177" y="724"/>
                      </a:lnTo>
                      <a:lnTo>
                        <a:pt x="1177" y="709"/>
                      </a:lnTo>
                      <a:lnTo>
                        <a:pt x="1163" y="709"/>
                      </a:lnTo>
                      <a:lnTo>
                        <a:pt x="1163" y="695"/>
                      </a:lnTo>
                      <a:lnTo>
                        <a:pt x="1149" y="695"/>
                      </a:lnTo>
                      <a:lnTo>
                        <a:pt x="1163" y="724"/>
                      </a:lnTo>
                      <a:lnTo>
                        <a:pt x="1177" y="724"/>
                      </a:lnTo>
                      <a:lnTo>
                        <a:pt x="1177" y="738"/>
                      </a:lnTo>
                      <a:lnTo>
                        <a:pt x="1191" y="738"/>
                      </a:lnTo>
                      <a:lnTo>
                        <a:pt x="1191" y="752"/>
                      </a:lnTo>
                      <a:lnTo>
                        <a:pt x="1206" y="752"/>
                      </a:lnTo>
                      <a:lnTo>
                        <a:pt x="1206" y="766"/>
                      </a:lnTo>
                      <a:lnTo>
                        <a:pt x="1220" y="766"/>
                      </a:lnTo>
                      <a:lnTo>
                        <a:pt x="1220" y="780"/>
                      </a:lnTo>
                      <a:lnTo>
                        <a:pt x="1234" y="780"/>
                      </a:lnTo>
                      <a:lnTo>
                        <a:pt x="1234" y="795"/>
                      </a:lnTo>
                      <a:lnTo>
                        <a:pt x="1248" y="795"/>
                      </a:lnTo>
                      <a:lnTo>
                        <a:pt x="1248" y="809"/>
                      </a:lnTo>
                      <a:lnTo>
                        <a:pt x="1262" y="809"/>
                      </a:lnTo>
                      <a:lnTo>
                        <a:pt x="1276" y="809"/>
                      </a:lnTo>
                      <a:lnTo>
                        <a:pt x="1291" y="809"/>
                      </a:lnTo>
                      <a:lnTo>
                        <a:pt x="1291" y="823"/>
                      </a:lnTo>
                      <a:lnTo>
                        <a:pt x="1276" y="823"/>
                      </a:lnTo>
                      <a:lnTo>
                        <a:pt x="1276" y="837"/>
                      </a:lnTo>
                      <a:lnTo>
                        <a:pt x="1291" y="837"/>
                      </a:lnTo>
                      <a:lnTo>
                        <a:pt x="1319" y="865"/>
                      </a:lnTo>
                      <a:lnTo>
                        <a:pt x="1319" y="880"/>
                      </a:lnTo>
                      <a:lnTo>
                        <a:pt x="1333" y="908"/>
                      </a:lnTo>
                      <a:lnTo>
                        <a:pt x="1319" y="894"/>
                      </a:lnTo>
                      <a:lnTo>
                        <a:pt x="1305" y="894"/>
                      </a:lnTo>
                      <a:lnTo>
                        <a:pt x="1291" y="894"/>
                      </a:lnTo>
                      <a:lnTo>
                        <a:pt x="1291" y="908"/>
                      </a:lnTo>
                      <a:lnTo>
                        <a:pt x="1262" y="908"/>
                      </a:lnTo>
                      <a:lnTo>
                        <a:pt x="1248" y="908"/>
                      </a:lnTo>
                      <a:lnTo>
                        <a:pt x="1234" y="908"/>
                      </a:lnTo>
                      <a:lnTo>
                        <a:pt x="1234" y="922"/>
                      </a:lnTo>
                      <a:lnTo>
                        <a:pt x="1220" y="922"/>
                      </a:lnTo>
                      <a:lnTo>
                        <a:pt x="1206" y="922"/>
                      </a:lnTo>
                      <a:lnTo>
                        <a:pt x="1191" y="922"/>
                      </a:lnTo>
                      <a:lnTo>
                        <a:pt x="1177" y="936"/>
                      </a:lnTo>
                      <a:lnTo>
                        <a:pt x="1163" y="936"/>
                      </a:lnTo>
                      <a:lnTo>
                        <a:pt x="1149" y="951"/>
                      </a:lnTo>
                      <a:lnTo>
                        <a:pt x="1149" y="965"/>
                      </a:lnTo>
                      <a:lnTo>
                        <a:pt x="1149" y="979"/>
                      </a:lnTo>
                      <a:lnTo>
                        <a:pt x="1149" y="1007"/>
                      </a:lnTo>
                      <a:lnTo>
                        <a:pt x="1120" y="1021"/>
                      </a:lnTo>
                      <a:lnTo>
                        <a:pt x="1106" y="1021"/>
                      </a:lnTo>
                      <a:lnTo>
                        <a:pt x="1106" y="1036"/>
                      </a:lnTo>
                      <a:lnTo>
                        <a:pt x="1092" y="1036"/>
                      </a:lnTo>
                      <a:lnTo>
                        <a:pt x="1078" y="1036"/>
                      </a:lnTo>
                      <a:lnTo>
                        <a:pt x="1064" y="1050"/>
                      </a:lnTo>
                      <a:lnTo>
                        <a:pt x="1064" y="1064"/>
                      </a:lnTo>
                      <a:lnTo>
                        <a:pt x="1050" y="1064"/>
                      </a:lnTo>
                      <a:lnTo>
                        <a:pt x="1035" y="1092"/>
                      </a:lnTo>
                      <a:lnTo>
                        <a:pt x="1021" y="1092"/>
                      </a:lnTo>
                      <a:lnTo>
                        <a:pt x="1021" y="1107"/>
                      </a:lnTo>
                      <a:lnTo>
                        <a:pt x="1007" y="1107"/>
                      </a:lnTo>
                      <a:lnTo>
                        <a:pt x="993" y="1107"/>
                      </a:lnTo>
                      <a:lnTo>
                        <a:pt x="979" y="1107"/>
                      </a:lnTo>
                      <a:lnTo>
                        <a:pt x="964" y="1107"/>
                      </a:lnTo>
                      <a:lnTo>
                        <a:pt x="950" y="1107"/>
                      </a:lnTo>
                      <a:lnTo>
                        <a:pt x="950" y="1092"/>
                      </a:lnTo>
                      <a:lnTo>
                        <a:pt x="950" y="1107"/>
                      </a:lnTo>
                      <a:lnTo>
                        <a:pt x="936" y="1107"/>
                      </a:lnTo>
                      <a:lnTo>
                        <a:pt x="922" y="1107"/>
                      </a:lnTo>
                      <a:lnTo>
                        <a:pt x="922" y="1121"/>
                      </a:lnTo>
                      <a:lnTo>
                        <a:pt x="908" y="1121"/>
                      </a:lnTo>
                      <a:lnTo>
                        <a:pt x="894" y="1121"/>
                      </a:lnTo>
                      <a:lnTo>
                        <a:pt x="894" y="1135"/>
                      </a:lnTo>
                      <a:lnTo>
                        <a:pt x="879" y="1135"/>
                      </a:lnTo>
                      <a:lnTo>
                        <a:pt x="879" y="1149"/>
                      </a:lnTo>
                      <a:lnTo>
                        <a:pt x="865" y="1163"/>
                      </a:lnTo>
                      <a:lnTo>
                        <a:pt x="879" y="1163"/>
                      </a:lnTo>
                      <a:lnTo>
                        <a:pt x="879" y="1178"/>
                      </a:lnTo>
                      <a:lnTo>
                        <a:pt x="879" y="1192"/>
                      </a:lnTo>
                      <a:lnTo>
                        <a:pt x="865" y="1192"/>
                      </a:lnTo>
                      <a:lnTo>
                        <a:pt x="865" y="1206"/>
                      </a:lnTo>
                      <a:lnTo>
                        <a:pt x="865" y="1234"/>
                      </a:lnTo>
                      <a:lnTo>
                        <a:pt x="851" y="1263"/>
                      </a:lnTo>
                      <a:lnTo>
                        <a:pt x="837" y="1291"/>
                      </a:lnTo>
                      <a:lnTo>
                        <a:pt x="837" y="1305"/>
                      </a:lnTo>
                      <a:lnTo>
                        <a:pt x="823" y="1319"/>
                      </a:lnTo>
                      <a:lnTo>
                        <a:pt x="808" y="1348"/>
                      </a:lnTo>
                      <a:lnTo>
                        <a:pt x="808" y="1362"/>
                      </a:lnTo>
                      <a:lnTo>
                        <a:pt x="794" y="1376"/>
                      </a:lnTo>
                      <a:lnTo>
                        <a:pt x="794" y="1390"/>
                      </a:lnTo>
                      <a:lnTo>
                        <a:pt x="794" y="1404"/>
                      </a:lnTo>
                      <a:lnTo>
                        <a:pt x="780" y="1404"/>
                      </a:lnTo>
                      <a:lnTo>
                        <a:pt x="780" y="1419"/>
                      </a:lnTo>
                      <a:lnTo>
                        <a:pt x="780" y="1433"/>
                      </a:lnTo>
                      <a:lnTo>
                        <a:pt x="780" y="1447"/>
                      </a:lnTo>
                      <a:lnTo>
                        <a:pt x="766" y="1447"/>
                      </a:lnTo>
                      <a:lnTo>
                        <a:pt x="752" y="1475"/>
                      </a:lnTo>
                      <a:lnTo>
                        <a:pt x="738" y="1490"/>
                      </a:lnTo>
                      <a:lnTo>
                        <a:pt x="723" y="1504"/>
                      </a:lnTo>
                      <a:lnTo>
                        <a:pt x="709" y="1504"/>
                      </a:lnTo>
                      <a:lnTo>
                        <a:pt x="695" y="1518"/>
                      </a:lnTo>
                      <a:lnTo>
                        <a:pt x="681" y="1532"/>
                      </a:lnTo>
                      <a:lnTo>
                        <a:pt x="681" y="1546"/>
                      </a:lnTo>
                      <a:lnTo>
                        <a:pt x="667" y="1546"/>
                      </a:lnTo>
                      <a:lnTo>
                        <a:pt x="652" y="1561"/>
                      </a:lnTo>
                      <a:lnTo>
                        <a:pt x="638" y="1561"/>
                      </a:lnTo>
                      <a:lnTo>
                        <a:pt x="624" y="1561"/>
                      </a:lnTo>
                      <a:lnTo>
                        <a:pt x="610" y="1561"/>
                      </a:lnTo>
                      <a:lnTo>
                        <a:pt x="596" y="1561"/>
                      </a:lnTo>
                      <a:lnTo>
                        <a:pt x="582" y="1561"/>
                      </a:lnTo>
                      <a:lnTo>
                        <a:pt x="567" y="1561"/>
                      </a:lnTo>
                      <a:lnTo>
                        <a:pt x="553" y="1561"/>
                      </a:lnTo>
                      <a:lnTo>
                        <a:pt x="539" y="1561"/>
                      </a:lnTo>
                      <a:lnTo>
                        <a:pt x="539" y="1546"/>
                      </a:lnTo>
                      <a:lnTo>
                        <a:pt x="525" y="1546"/>
                      </a:lnTo>
                      <a:lnTo>
                        <a:pt x="511" y="1546"/>
                      </a:lnTo>
                      <a:lnTo>
                        <a:pt x="496" y="1532"/>
                      </a:lnTo>
                      <a:lnTo>
                        <a:pt x="482" y="1532"/>
                      </a:lnTo>
                      <a:lnTo>
                        <a:pt x="496" y="1532"/>
                      </a:lnTo>
                      <a:lnTo>
                        <a:pt x="496" y="1546"/>
                      </a:lnTo>
                      <a:lnTo>
                        <a:pt x="511" y="1546"/>
                      </a:lnTo>
                      <a:lnTo>
                        <a:pt x="511" y="1561"/>
                      </a:lnTo>
                      <a:lnTo>
                        <a:pt x="525" y="1561"/>
                      </a:lnTo>
                      <a:lnTo>
                        <a:pt x="539" y="1561"/>
                      </a:lnTo>
                      <a:lnTo>
                        <a:pt x="539" y="1575"/>
                      </a:lnTo>
                      <a:lnTo>
                        <a:pt x="525" y="1575"/>
                      </a:lnTo>
                      <a:lnTo>
                        <a:pt x="511" y="1575"/>
                      </a:lnTo>
                      <a:lnTo>
                        <a:pt x="496" y="1561"/>
                      </a:lnTo>
                      <a:lnTo>
                        <a:pt x="482" y="1561"/>
                      </a:lnTo>
                      <a:lnTo>
                        <a:pt x="468" y="1561"/>
                      </a:lnTo>
                      <a:lnTo>
                        <a:pt x="454" y="1561"/>
                      </a:lnTo>
                      <a:lnTo>
                        <a:pt x="440" y="1561"/>
                      </a:lnTo>
                      <a:lnTo>
                        <a:pt x="440" y="1546"/>
                      </a:lnTo>
                      <a:lnTo>
                        <a:pt x="426" y="1546"/>
                      </a:lnTo>
                      <a:lnTo>
                        <a:pt x="411" y="1546"/>
                      </a:lnTo>
                      <a:lnTo>
                        <a:pt x="411" y="1561"/>
                      </a:lnTo>
                      <a:lnTo>
                        <a:pt x="411" y="1575"/>
                      </a:lnTo>
                      <a:lnTo>
                        <a:pt x="383" y="1575"/>
                      </a:lnTo>
                      <a:lnTo>
                        <a:pt x="369" y="1575"/>
                      </a:lnTo>
                      <a:lnTo>
                        <a:pt x="340" y="1575"/>
                      </a:lnTo>
                      <a:lnTo>
                        <a:pt x="326" y="1575"/>
                      </a:lnTo>
                      <a:lnTo>
                        <a:pt x="312" y="1575"/>
                      </a:lnTo>
                      <a:lnTo>
                        <a:pt x="298" y="1575"/>
                      </a:lnTo>
                      <a:lnTo>
                        <a:pt x="284" y="1575"/>
                      </a:lnTo>
                      <a:lnTo>
                        <a:pt x="255" y="1575"/>
                      </a:lnTo>
                      <a:lnTo>
                        <a:pt x="241" y="1575"/>
                      </a:lnTo>
                      <a:lnTo>
                        <a:pt x="227" y="1575"/>
                      </a:lnTo>
                      <a:lnTo>
                        <a:pt x="213" y="1575"/>
                      </a:lnTo>
                      <a:lnTo>
                        <a:pt x="213" y="1589"/>
                      </a:lnTo>
                      <a:lnTo>
                        <a:pt x="199" y="1589"/>
                      </a:lnTo>
                      <a:lnTo>
                        <a:pt x="199" y="1603"/>
                      </a:lnTo>
                      <a:lnTo>
                        <a:pt x="184" y="1603"/>
                      </a:lnTo>
                      <a:lnTo>
                        <a:pt x="170" y="1603"/>
                      </a:lnTo>
                      <a:lnTo>
                        <a:pt x="128" y="1603"/>
                      </a:lnTo>
                      <a:lnTo>
                        <a:pt x="85" y="1589"/>
                      </a:lnTo>
                      <a:lnTo>
                        <a:pt x="57" y="1589"/>
                      </a:lnTo>
                      <a:lnTo>
                        <a:pt x="28" y="1589"/>
                      </a:lnTo>
                      <a:lnTo>
                        <a:pt x="14" y="1575"/>
                      </a:lnTo>
                      <a:lnTo>
                        <a:pt x="0" y="1575"/>
                      </a:lnTo>
                      <a:lnTo>
                        <a:pt x="0" y="1546"/>
                      </a:lnTo>
                      <a:lnTo>
                        <a:pt x="14" y="1532"/>
                      </a:lnTo>
                      <a:lnTo>
                        <a:pt x="0" y="1532"/>
                      </a:lnTo>
                      <a:lnTo>
                        <a:pt x="14" y="1447"/>
                      </a:lnTo>
                      <a:lnTo>
                        <a:pt x="14" y="1433"/>
                      </a:lnTo>
                      <a:lnTo>
                        <a:pt x="14" y="1419"/>
                      </a:lnTo>
                      <a:lnTo>
                        <a:pt x="14" y="1390"/>
                      </a:lnTo>
                      <a:lnTo>
                        <a:pt x="28" y="1334"/>
                      </a:lnTo>
                      <a:lnTo>
                        <a:pt x="28" y="1206"/>
                      </a:lnTo>
                      <a:lnTo>
                        <a:pt x="28" y="1149"/>
                      </a:lnTo>
                      <a:lnTo>
                        <a:pt x="43" y="1092"/>
                      </a:lnTo>
                      <a:lnTo>
                        <a:pt x="43" y="1078"/>
                      </a:lnTo>
                      <a:lnTo>
                        <a:pt x="43" y="1050"/>
                      </a:lnTo>
                      <a:lnTo>
                        <a:pt x="43" y="1036"/>
                      </a:lnTo>
                      <a:lnTo>
                        <a:pt x="43" y="1021"/>
                      </a:lnTo>
                      <a:lnTo>
                        <a:pt x="43" y="993"/>
                      </a:lnTo>
                      <a:lnTo>
                        <a:pt x="43" y="951"/>
                      </a:lnTo>
                      <a:lnTo>
                        <a:pt x="43" y="922"/>
                      </a:lnTo>
                      <a:lnTo>
                        <a:pt x="43" y="880"/>
                      </a:lnTo>
                      <a:lnTo>
                        <a:pt x="43" y="865"/>
                      </a:lnTo>
                      <a:lnTo>
                        <a:pt x="43" y="851"/>
                      </a:lnTo>
                      <a:lnTo>
                        <a:pt x="43" y="837"/>
                      </a:lnTo>
                      <a:lnTo>
                        <a:pt x="43" y="823"/>
                      </a:lnTo>
                      <a:lnTo>
                        <a:pt x="43" y="809"/>
                      </a:lnTo>
                      <a:lnTo>
                        <a:pt x="43" y="795"/>
                      </a:lnTo>
                      <a:lnTo>
                        <a:pt x="43" y="766"/>
                      </a:lnTo>
                      <a:lnTo>
                        <a:pt x="43" y="752"/>
                      </a:lnTo>
                      <a:lnTo>
                        <a:pt x="57" y="738"/>
                      </a:lnTo>
                      <a:lnTo>
                        <a:pt x="57" y="724"/>
                      </a:lnTo>
                      <a:lnTo>
                        <a:pt x="57" y="709"/>
                      </a:lnTo>
                      <a:lnTo>
                        <a:pt x="57" y="681"/>
                      </a:lnTo>
                      <a:lnTo>
                        <a:pt x="57" y="667"/>
                      </a:lnTo>
                      <a:lnTo>
                        <a:pt x="57" y="639"/>
                      </a:lnTo>
                      <a:lnTo>
                        <a:pt x="57" y="610"/>
                      </a:lnTo>
                      <a:lnTo>
                        <a:pt x="57" y="582"/>
                      </a:lnTo>
                      <a:lnTo>
                        <a:pt x="57" y="553"/>
                      </a:lnTo>
                      <a:lnTo>
                        <a:pt x="57" y="539"/>
                      </a:lnTo>
                      <a:lnTo>
                        <a:pt x="57" y="511"/>
                      </a:lnTo>
                      <a:lnTo>
                        <a:pt x="57" y="468"/>
                      </a:lnTo>
                      <a:lnTo>
                        <a:pt x="57" y="440"/>
                      </a:lnTo>
                      <a:lnTo>
                        <a:pt x="57" y="383"/>
                      </a:lnTo>
                      <a:lnTo>
                        <a:pt x="57" y="369"/>
                      </a:lnTo>
                      <a:lnTo>
                        <a:pt x="99" y="369"/>
                      </a:lnTo>
                      <a:lnTo>
                        <a:pt x="114" y="369"/>
                      </a:lnTo>
                      <a:lnTo>
                        <a:pt x="142" y="369"/>
                      </a:lnTo>
                      <a:lnTo>
                        <a:pt x="156" y="369"/>
                      </a:lnTo>
                      <a:lnTo>
                        <a:pt x="156" y="355"/>
                      </a:lnTo>
                      <a:lnTo>
                        <a:pt x="156" y="341"/>
                      </a:lnTo>
                      <a:lnTo>
                        <a:pt x="170" y="326"/>
                      </a:lnTo>
                      <a:lnTo>
                        <a:pt x="170" y="312"/>
                      </a:lnTo>
                      <a:lnTo>
                        <a:pt x="156" y="312"/>
                      </a:lnTo>
                      <a:lnTo>
                        <a:pt x="156" y="298"/>
                      </a:lnTo>
                      <a:lnTo>
                        <a:pt x="142" y="284"/>
                      </a:lnTo>
                      <a:lnTo>
                        <a:pt x="142" y="270"/>
                      </a:lnTo>
                      <a:lnTo>
                        <a:pt x="142" y="256"/>
                      </a:lnTo>
                      <a:lnTo>
                        <a:pt x="170" y="256"/>
                      </a:lnTo>
                      <a:lnTo>
                        <a:pt x="184" y="256"/>
                      </a:lnTo>
                      <a:lnTo>
                        <a:pt x="199" y="270"/>
                      </a:lnTo>
                      <a:lnTo>
                        <a:pt x="213" y="270"/>
                      </a:lnTo>
                      <a:lnTo>
                        <a:pt x="241" y="270"/>
                      </a:lnTo>
                      <a:lnTo>
                        <a:pt x="255" y="270"/>
                      </a:lnTo>
                      <a:lnTo>
                        <a:pt x="284" y="270"/>
                      </a:lnTo>
                      <a:lnTo>
                        <a:pt x="312" y="270"/>
                      </a:lnTo>
                      <a:lnTo>
                        <a:pt x="326" y="270"/>
                      </a:lnTo>
                      <a:lnTo>
                        <a:pt x="340" y="312"/>
                      </a:lnTo>
                      <a:lnTo>
                        <a:pt x="355" y="355"/>
                      </a:lnTo>
                      <a:lnTo>
                        <a:pt x="355" y="369"/>
                      </a:lnTo>
                      <a:lnTo>
                        <a:pt x="369" y="412"/>
                      </a:lnTo>
                      <a:lnTo>
                        <a:pt x="369" y="454"/>
                      </a:lnTo>
                      <a:lnTo>
                        <a:pt x="383" y="468"/>
                      </a:lnTo>
                      <a:lnTo>
                        <a:pt x="383" y="482"/>
                      </a:lnTo>
                      <a:lnTo>
                        <a:pt x="369" y="482"/>
                      </a:lnTo>
                      <a:lnTo>
                        <a:pt x="369" y="497"/>
                      </a:lnTo>
                      <a:lnTo>
                        <a:pt x="369" y="511"/>
                      </a:lnTo>
                      <a:lnTo>
                        <a:pt x="369" y="525"/>
                      </a:lnTo>
                      <a:lnTo>
                        <a:pt x="383" y="525"/>
                      </a:lnTo>
                      <a:lnTo>
                        <a:pt x="383" y="539"/>
                      </a:lnTo>
                      <a:lnTo>
                        <a:pt x="383" y="553"/>
                      </a:lnTo>
                      <a:lnTo>
                        <a:pt x="383" y="568"/>
                      </a:lnTo>
                      <a:lnTo>
                        <a:pt x="383" y="582"/>
                      </a:lnTo>
                      <a:lnTo>
                        <a:pt x="411" y="582"/>
                      </a:lnTo>
                      <a:lnTo>
                        <a:pt x="411" y="610"/>
                      </a:lnTo>
                      <a:lnTo>
                        <a:pt x="411" y="624"/>
                      </a:lnTo>
                      <a:lnTo>
                        <a:pt x="411" y="639"/>
                      </a:lnTo>
                      <a:lnTo>
                        <a:pt x="426" y="653"/>
                      </a:lnTo>
                      <a:lnTo>
                        <a:pt x="440" y="653"/>
                      </a:lnTo>
                      <a:lnTo>
                        <a:pt x="454" y="653"/>
                      </a:lnTo>
                      <a:lnTo>
                        <a:pt x="482" y="653"/>
                      </a:lnTo>
                      <a:lnTo>
                        <a:pt x="496" y="653"/>
                      </a:lnTo>
                      <a:lnTo>
                        <a:pt x="511" y="653"/>
                      </a:lnTo>
                      <a:lnTo>
                        <a:pt x="525" y="653"/>
                      </a:lnTo>
                      <a:lnTo>
                        <a:pt x="539" y="653"/>
                      </a:lnTo>
                      <a:lnTo>
                        <a:pt x="553" y="653"/>
                      </a:lnTo>
                      <a:lnTo>
                        <a:pt x="567" y="639"/>
                      </a:lnTo>
                      <a:lnTo>
                        <a:pt x="567" y="624"/>
                      </a:lnTo>
                      <a:lnTo>
                        <a:pt x="567" y="610"/>
                      </a:lnTo>
                      <a:lnTo>
                        <a:pt x="567" y="596"/>
                      </a:lnTo>
                      <a:lnTo>
                        <a:pt x="567" y="539"/>
                      </a:lnTo>
                      <a:lnTo>
                        <a:pt x="582" y="539"/>
                      </a:lnTo>
                      <a:lnTo>
                        <a:pt x="582" y="525"/>
                      </a:lnTo>
                      <a:lnTo>
                        <a:pt x="582" y="511"/>
                      </a:lnTo>
                      <a:lnTo>
                        <a:pt x="582" y="497"/>
                      </a:lnTo>
                      <a:lnTo>
                        <a:pt x="582" y="482"/>
                      </a:lnTo>
                      <a:lnTo>
                        <a:pt x="582" y="454"/>
                      </a:lnTo>
                      <a:lnTo>
                        <a:pt x="596" y="454"/>
                      </a:lnTo>
                      <a:lnTo>
                        <a:pt x="610" y="454"/>
                      </a:lnTo>
                      <a:lnTo>
                        <a:pt x="624" y="454"/>
                      </a:lnTo>
                      <a:lnTo>
                        <a:pt x="652" y="454"/>
                      </a:lnTo>
                      <a:lnTo>
                        <a:pt x="667" y="454"/>
                      </a:lnTo>
                      <a:lnTo>
                        <a:pt x="652" y="412"/>
                      </a:lnTo>
                      <a:lnTo>
                        <a:pt x="652" y="397"/>
                      </a:lnTo>
                      <a:lnTo>
                        <a:pt x="652" y="383"/>
                      </a:lnTo>
                      <a:lnTo>
                        <a:pt x="638" y="369"/>
                      </a:lnTo>
                      <a:lnTo>
                        <a:pt x="638" y="355"/>
                      </a:lnTo>
                      <a:lnTo>
                        <a:pt x="624" y="341"/>
                      </a:lnTo>
                      <a:lnTo>
                        <a:pt x="624" y="326"/>
                      </a:lnTo>
                      <a:lnTo>
                        <a:pt x="610" y="326"/>
                      </a:lnTo>
                      <a:lnTo>
                        <a:pt x="610" y="312"/>
                      </a:lnTo>
                      <a:lnTo>
                        <a:pt x="610" y="298"/>
                      </a:lnTo>
                      <a:lnTo>
                        <a:pt x="596" y="284"/>
                      </a:lnTo>
                      <a:lnTo>
                        <a:pt x="596" y="270"/>
                      </a:lnTo>
                      <a:lnTo>
                        <a:pt x="610" y="270"/>
                      </a:lnTo>
                      <a:lnTo>
                        <a:pt x="624" y="270"/>
                      </a:lnTo>
                      <a:lnTo>
                        <a:pt x="638" y="270"/>
                      </a:lnTo>
                      <a:lnTo>
                        <a:pt x="652" y="270"/>
                      </a:lnTo>
                      <a:lnTo>
                        <a:pt x="667" y="270"/>
                      </a:lnTo>
                      <a:lnTo>
                        <a:pt x="681" y="270"/>
                      </a:lnTo>
                      <a:lnTo>
                        <a:pt x="695" y="270"/>
                      </a:lnTo>
                      <a:lnTo>
                        <a:pt x="709" y="270"/>
                      </a:lnTo>
                      <a:lnTo>
                        <a:pt x="723" y="270"/>
                      </a:lnTo>
                      <a:lnTo>
                        <a:pt x="794" y="270"/>
                      </a:lnTo>
                      <a:lnTo>
                        <a:pt x="808" y="270"/>
                      </a:lnTo>
                      <a:lnTo>
                        <a:pt x="823" y="284"/>
                      </a:lnTo>
                      <a:lnTo>
                        <a:pt x="837" y="284"/>
                      </a:lnTo>
                      <a:lnTo>
                        <a:pt x="865" y="284"/>
                      </a:lnTo>
                      <a:lnTo>
                        <a:pt x="879" y="284"/>
                      </a:lnTo>
                      <a:lnTo>
                        <a:pt x="879" y="270"/>
                      </a:lnTo>
                      <a:lnTo>
                        <a:pt x="865" y="270"/>
                      </a:lnTo>
                      <a:lnTo>
                        <a:pt x="879" y="256"/>
                      </a:lnTo>
                      <a:lnTo>
                        <a:pt x="879" y="241"/>
                      </a:lnTo>
                      <a:lnTo>
                        <a:pt x="894" y="241"/>
                      </a:lnTo>
                      <a:lnTo>
                        <a:pt x="894" y="227"/>
                      </a:lnTo>
                      <a:lnTo>
                        <a:pt x="908" y="227"/>
                      </a:lnTo>
                      <a:lnTo>
                        <a:pt x="908" y="213"/>
                      </a:lnTo>
                      <a:lnTo>
                        <a:pt x="894" y="199"/>
                      </a:lnTo>
                      <a:lnTo>
                        <a:pt x="894" y="213"/>
                      </a:lnTo>
                      <a:lnTo>
                        <a:pt x="894" y="227"/>
                      </a:lnTo>
                      <a:lnTo>
                        <a:pt x="879" y="227"/>
                      </a:lnTo>
                      <a:lnTo>
                        <a:pt x="865" y="213"/>
                      </a:lnTo>
                      <a:lnTo>
                        <a:pt x="851" y="213"/>
                      </a:lnTo>
                      <a:lnTo>
                        <a:pt x="851" y="199"/>
                      </a:lnTo>
                      <a:lnTo>
                        <a:pt x="865" y="199"/>
                      </a:lnTo>
                      <a:lnTo>
                        <a:pt x="865" y="185"/>
                      </a:lnTo>
                      <a:lnTo>
                        <a:pt x="865" y="170"/>
                      </a:lnTo>
                      <a:lnTo>
                        <a:pt x="865" y="185"/>
                      </a:lnTo>
                      <a:lnTo>
                        <a:pt x="879" y="185"/>
                      </a:lnTo>
                      <a:lnTo>
                        <a:pt x="894" y="185"/>
                      </a:lnTo>
                      <a:lnTo>
                        <a:pt x="894" y="170"/>
                      </a:lnTo>
                      <a:lnTo>
                        <a:pt x="879" y="170"/>
                      </a:lnTo>
                      <a:lnTo>
                        <a:pt x="865" y="170"/>
                      </a:lnTo>
                      <a:lnTo>
                        <a:pt x="879" y="170"/>
                      </a:lnTo>
                      <a:lnTo>
                        <a:pt x="879" y="156"/>
                      </a:lnTo>
                      <a:lnTo>
                        <a:pt x="865" y="156"/>
                      </a:lnTo>
                      <a:lnTo>
                        <a:pt x="865" y="142"/>
                      </a:lnTo>
                      <a:lnTo>
                        <a:pt x="894" y="142"/>
                      </a:lnTo>
                      <a:lnTo>
                        <a:pt x="908" y="142"/>
                      </a:lnTo>
                      <a:lnTo>
                        <a:pt x="894" y="156"/>
                      </a:lnTo>
                      <a:lnTo>
                        <a:pt x="908" y="142"/>
                      </a:lnTo>
                      <a:lnTo>
                        <a:pt x="908" y="114"/>
                      </a:lnTo>
                      <a:lnTo>
                        <a:pt x="894" y="99"/>
                      </a:lnTo>
                      <a:lnTo>
                        <a:pt x="879" y="99"/>
                      </a:lnTo>
                      <a:lnTo>
                        <a:pt x="865" y="99"/>
                      </a:lnTo>
                      <a:lnTo>
                        <a:pt x="851" y="99"/>
                      </a:lnTo>
                      <a:lnTo>
                        <a:pt x="865" y="71"/>
                      </a:lnTo>
                      <a:lnTo>
                        <a:pt x="851" y="71"/>
                      </a:lnTo>
                      <a:lnTo>
                        <a:pt x="851" y="43"/>
                      </a:lnTo>
                      <a:lnTo>
                        <a:pt x="851" y="29"/>
                      </a:lnTo>
                      <a:lnTo>
                        <a:pt x="865" y="14"/>
                      </a:lnTo>
                      <a:lnTo>
                        <a:pt x="865" y="0"/>
                      </a:lnTo>
                      <a:lnTo>
                        <a:pt x="865" y="14"/>
                      </a:lnTo>
                      <a:lnTo>
                        <a:pt x="865" y="29"/>
                      </a:lnTo>
                      <a:lnTo>
                        <a:pt x="865" y="43"/>
                      </a:lnTo>
                      <a:lnTo>
                        <a:pt x="879" y="43"/>
                      </a:lnTo>
                      <a:close/>
                    </a:path>
                  </a:pathLst>
                </a:custGeom>
                <a:pattFill prst="dotGrid">
                  <a:fgClr>
                    <a:srgbClr val="009900"/>
                  </a:fgClr>
                  <a:bgClr>
                    <a:srgbClr val="F2FFE5"/>
                  </a:bgClr>
                </a:pattFill>
                <a:ln w="9525">
                  <a:solidFill>
                    <a:srgbClr val="333333"/>
                  </a:solidFill>
                  <a:round/>
                  <a:headEnd/>
                  <a:tailEnd/>
                </a:ln>
              </p:spPr>
              <p:txBody>
                <a:bodyPr/>
                <a:lstStyle/>
                <a:p>
                  <a:endParaRPr lang="ja-JP" altLang="en-US"/>
                </a:p>
              </p:txBody>
            </p:sp>
            <p:sp>
              <p:nvSpPr>
                <p:cNvPr id="170" name="Freeform 44"/>
                <p:cNvSpPr>
                  <a:spLocks/>
                </p:cNvSpPr>
                <p:nvPr/>
              </p:nvSpPr>
              <p:spPr bwMode="auto">
                <a:xfrm>
                  <a:off x="4381" y="4116"/>
                  <a:ext cx="994" cy="1317"/>
                </a:xfrm>
                <a:custGeom>
                  <a:avLst/>
                  <a:gdLst>
                    <a:gd name="T0" fmla="*/ 965 w 993"/>
                    <a:gd name="T1" fmla="*/ 156 h 1319"/>
                    <a:gd name="T2" fmla="*/ 950 w 993"/>
                    <a:gd name="T3" fmla="*/ 212 h 1319"/>
                    <a:gd name="T4" fmla="*/ 894 w 993"/>
                    <a:gd name="T5" fmla="*/ 382 h 1319"/>
                    <a:gd name="T6" fmla="*/ 880 w 993"/>
                    <a:gd name="T7" fmla="*/ 425 h 1319"/>
                    <a:gd name="T8" fmla="*/ 865 w 993"/>
                    <a:gd name="T9" fmla="*/ 496 h 1319"/>
                    <a:gd name="T10" fmla="*/ 851 w 993"/>
                    <a:gd name="T11" fmla="*/ 567 h 1319"/>
                    <a:gd name="T12" fmla="*/ 837 w 993"/>
                    <a:gd name="T13" fmla="*/ 595 h 1319"/>
                    <a:gd name="T14" fmla="*/ 837 w 993"/>
                    <a:gd name="T15" fmla="*/ 624 h 1319"/>
                    <a:gd name="T16" fmla="*/ 823 w 993"/>
                    <a:gd name="T17" fmla="*/ 652 h 1319"/>
                    <a:gd name="T18" fmla="*/ 809 w 993"/>
                    <a:gd name="T19" fmla="*/ 723 h 1319"/>
                    <a:gd name="T20" fmla="*/ 780 w 993"/>
                    <a:gd name="T21" fmla="*/ 794 h 1319"/>
                    <a:gd name="T22" fmla="*/ 780 w 993"/>
                    <a:gd name="T23" fmla="*/ 836 h 1319"/>
                    <a:gd name="T24" fmla="*/ 766 w 993"/>
                    <a:gd name="T25" fmla="*/ 865 h 1319"/>
                    <a:gd name="T26" fmla="*/ 766 w 993"/>
                    <a:gd name="T27" fmla="*/ 893 h 1319"/>
                    <a:gd name="T28" fmla="*/ 752 w 993"/>
                    <a:gd name="T29" fmla="*/ 907 h 1319"/>
                    <a:gd name="T30" fmla="*/ 752 w 993"/>
                    <a:gd name="T31" fmla="*/ 936 h 1319"/>
                    <a:gd name="T32" fmla="*/ 738 w 993"/>
                    <a:gd name="T33" fmla="*/ 950 h 1319"/>
                    <a:gd name="T34" fmla="*/ 738 w 993"/>
                    <a:gd name="T35" fmla="*/ 964 h 1319"/>
                    <a:gd name="T36" fmla="*/ 738 w 993"/>
                    <a:gd name="T37" fmla="*/ 992 h 1319"/>
                    <a:gd name="T38" fmla="*/ 724 w 993"/>
                    <a:gd name="T39" fmla="*/ 1021 h 1319"/>
                    <a:gd name="T40" fmla="*/ 724 w 993"/>
                    <a:gd name="T41" fmla="*/ 1035 h 1319"/>
                    <a:gd name="T42" fmla="*/ 709 w 993"/>
                    <a:gd name="T43" fmla="*/ 1063 h 1319"/>
                    <a:gd name="T44" fmla="*/ 695 w 993"/>
                    <a:gd name="T45" fmla="*/ 1106 h 1319"/>
                    <a:gd name="T46" fmla="*/ 695 w 993"/>
                    <a:gd name="T47" fmla="*/ 1134 h 1319"/>
                    <a:gd name="T48" fmla="*/ 681 w 993"/>
                    <a:gd name="T49" fmla="*/ 1163 h 1319"/>
                    <a:gd name="T50" fmla="*/ 653 w 993"/>
                    <a:gd name="T51" fmla="*/ 1191 h 1319"/>
                    <a:gd name="T52" fmla="*/ 624 w 993"/>
                    <a:gd name="T53" fmla="*/ 1219 h 1319"/>
                    <a:gd name="T54" fmla="*/ 596 w 993"/>
                    <a:gd name="T55" fmla="*/ 1262 h 1319"/>
                    <a:gd name="T56" fmla="*/ 596 w 993"/>
                    <a:gd name="T57" fmla="*/ 1276 h 1319"/>
                    <a:gd name="T58" fmla="*/ 568 w 993"/>
                    <a:gd name="T59" fmla="*/ 1290 h 1319"/>
                    <a:gd name="T60" fmla="*/ 553 w 993"/>
                    <a:gd name="T61" fmla="*/ 1304 h 1319"/>
                    <a:gd name="T62" fmla="*/ 525 w 993"/>
                    <a:gd name="T63" fmla="*/ 1319 h 1319"/>
                    <a:gd name="T64" fmla="*/ 497 w 993"/>
                    <a:gd name="T65" fmla="*/ 1319 h 1319"/>
                    <a:gd name="T66" fmla="*/ 468 w 993"/>
                    <a:gd name="T67" fmla="*/ 1319 h 1319"/>
                    <a:gd name="T68" fmla="*/ 426 w 993"/>
                    <a:gd name="T69" fmla="*/ 1319 h 1319"/>
                    <a:gd name="T70" fmla="*/ 397 w 993"/>
                    <a:gd name="T71" fmla="*/ 1319 h 1319"/>
                    <a:gd name="T72" fmla="*/ 241 w 993"/>
                    <a:gd name="T73" fmla="*/ 1262 h 1319"/>
                    <a:gd name="T74" fmla="*/ 213 w 993"/>
                    <a:gd name="T75" fmla="*/ 1262 h 1319"/>
                    <a:gd name="T76" fmla="*/ 156 w 993"/>
                    <a:gd name="T77" fmla="*/ 1234 h 1319"/>
                    <a:gd name="T78" fmla="*/ 114 w 993"/>
                    <a:gd name="T79" fmla="*/ 1219 h 1319"/>
                    <a:gd name="T80" fmla="*/ 100 w 993"/>
                    <a:gd name="T81" fmla="*/ 1219 h 1319"/>
                    <a:gd name="T82" fmla="*/ 85 w 993"/>
                    <a:gd name="T83" fmla="*/ 1219 h 1319"/>
                    <a:gd name="T84" fmla="*/ 57 w 993"/>
                    <a:gd name="T85" fmla="*/ 1205 h 1319"/>
                    <a:gd name="T86" fmla="*/ 14 w 993"/>
                    <a:gd name="T87" fmla="*/ 1191 h 1319"/>
                    <a:gd name="T88" fmla="*/ 0 w 993"/>
                    <a:gd name="T89" fmla="*/ 1177 h 1319"/>
                    <a:gd name="T90" fmla="*/ 57 w 993"/>
                    <a:gd name="T91" fmla="*/ 1021 h 1319"/>
                    <a:gd name="T92" fmla="*/ 57 w 993"/>
                    <a:gd name="T93" fmla="*/ 978 h 1319"/>
                    <a:gd name="T94" fmla="*/ 128 w 993"/>
                    <a:gd name="T95" fmla="*/ 964 h 1319"/>
                    <a:gd name="T96" fmla="*/ 156 w 993"/>
                    <a:gd name="T97" fmla="*/ 751 h 1319"/>
                    <a:gd name="T98" fmla="*/ 170 w 993"/>
                    <a:gd name="T99" fmla="*/ 680 h 1319"/>
                    <a:gd name="T100" fmla="*/ 185 w 993"/>
                    <a:gd name="T101" fmla="*/ 468 h 1319"/>
                    <a:gd name="T102" fmla="*/ 284 w 993"/>
                    <a:gd name="T103" fmla="*/ 397 h 1319"/>
                    <a:gd name="T104" fmla="*/ 383 w 993"/>
                    <a:gd name="T105" fmla="*/ 411 h 1319"/>
                    <a:gd name="T106" fmla="*/ 440 w 993"/>
                    <a:gd name="T107" fmla="*/ 411 h 1319"/>
                    <a:gd name="T108" fmla="*/ 511 w 993"/>
                    <a:gd name="T109" fmla="*/ 198 h 1319"/>
                    <a:gd name="T110" fmla="*/ 539 w 993"/>
                    <a:gd name="T111" fmla="*/ 0 h 1319"/>
                    <a:gd name="T112" fmla="*/ 738 w 993"/>
                    <a:gd name="T113" fmla="*/ 28 h 1319"/>
                    <a:gd name="T114" fmla="*/ 809 w 993"/>
                    <a:gd name="T115" fmla="*/ 42 h 1319"/>
                    <a:gd name="T116" fmla="*/ 922 w 993"/>
                    <a:gd name="T117" fmla="*/ 56 h 1319"/>
                    <a:gd name="T118" fmla="*/ 979 w 993"/>
                    <a:gd name="T119" fmla="*/ 85 h 1319"/>
                    <a:gd name="T120" fmla="*/ 979 w 993"/>
                    <a:gd name="T121" fmla="*/ 113 h 1319"/>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993"/>
                    <a:gd name="T184" fmla="*/ 0 h 1319"/>
                    <a:gd name="T185" fmla="*/ 993 w 993"/>
                    <a:gd name="T186" fmla="*/ 1319 h 1319"/>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993" h="1319">
                      <a:moveTo>
                        <a:pt x="979" y="113"/>
                      </a:moveTo>
                      <a:lnTo>
                        <a:pt x="979" y="141"/>
                      </a:lnTo>
                      <a:lnTo>
                        <a:pt x="965" y="156"/>
                      </a:lnTo>
                      <a:lnTo>
                        <a:pt x="965" y="170"/>
                      </a:lnTo>
                      <a:lnTo>
                        <a:pt x="965" y="184"/>
                      </a:lnTo>
                      <a:lnTo>
                        <a:pt x="950" y="198"/>
                      </a:lnTo>
                      <a:lnTo>
                        <a:pt x="950" y="212"/>
                      </a:lnTo>
                      <a:lnTo>
                        <a:pt x="922" y="283"/>
                      </a:lnTo>
                      <a:lnTo>
                        <a:pt x="922" y="326"/>
                      </a:lnTo>
                      <a:lnTo>
                        <a:pt x="908" y="368"/>
                      </a:lnTo>
                      <a:lnTo>
                        <a:pt x="908" y="382"/>
                      </a:lnTo>
                      <a:lnTo>
                        <a:pt x="894" y="382"/>
                      </a:lnTo>
                      <a:lnTo>
                        <a:pt x="894" y="397"/>
                      </a:lnTo>
                      <a:lnTo>
                        <a:pt x="894" y="425"/>
                      </a:lnTo>
                      <a:lnTo>
                        <a:pt x="880" y="425"/>
                      </a:lnTo>
                      <a:lnTo>
                        <a:pt x="880" y="439"/>
                      </a:lnTo>
                      <a:lnTo>
                        <a:pt x="880" y="453"/>
                      </a:lnTo>
                      <a:lnTo>
                        <a:pt x="880" y="468"/>
                      </a:lnTo>
                      <a:lnTo>
                        <a:pt x="865" y="496"/>
                      </a:lnTo>
                      <a:lnTo>
                        <a:pt x="865" y="510"/>
                      </a:lnTo>
                      <a:lnTo>
                        <a:pt x="865" y="524"/>
                      </a:lnTo>
                      <a:lnTo>
                        <a:pt x="851" y="539"/>
                      </a:lnTo>
                      <a:lnTo>
                        <a:pt x="851" y="553"/>
                      </a:lnTo>
                      <a:lnTo>
                        <a:pt x="851" y="567"/>
                      </a:lnTo>
                      <a:lnTo>
                        <a:pt x="851" y="581"/>
                      </a:lnTo>
                      <a:lnTo>
                        <a:pt x="837" y="595"/>
                      </a:lnTo>
                      <a:lnTo>
                        <a:pt x="837" y="609"/>
                      </a:lnTo>
                      <a:lnTo>
                        <a:pt x="837" y="624"/>
                      </a:lnTo>
                      <a:lnTo>
                        <a:pt x="837" y="638"/>
                      </a:lnTo>
                      <a:lnTo>
                        <a:pt x="823" y="638"/>
                      </a:lnTo>
                      <a:lnTo>
                        <a:pt x="823" y="652"/>
                      </a:lnTo>
                      <a:lnTo>
                        <a:pt x="823" y="695"/>
                      </a:lnTo>
                      <a:lnTo>
                        <a:pt x="809" y="709"/>
                      </a:lnTo>
                      <a:lnTo>
                        <a:pt x="809" y="723"/>
                      </a:lnTo>
                      <a:lnTo>
                        <a:pt x="794" y="751"/>
                      </a:lnTo>
                      <a:lnTo>
                        <a:pt x="794" y="794"/>
                      </a:lnTo>
                      <a:lnTo>
                        <a:pt x="780" y="794"/>
                      </a:lnTo>
                      <a:lnTo>
                        <a:pt x="780" y="808"/>
                      </a:lnTo>
                      <a:lnTo>
                        <a:pt x="780" y="822"/>
                      </a:lnTo>
                      <a:lnTo>
                        <a:pt x="780" y="836"/>
                      </a:lnTo>
                      <a:lnTo>
                        <a:pt x="766" y="851"/>
                      </a:lnTo>
                      <a:lnTo>
                        <a:pt x="766" y="865"/>
                      </a:lnTo>
                      <a:lnTo>
                        <a:pt x="766" y="879"/>
                      </a:lnTo>
                      <a:lnTo>
                        <a:pt x="766" y="893"/>
                      </a:lnTo>
                      <a:lnTo>
                        <a:pt x="752" y="907"/>
                      </a:lnTo>
                      <a:lnTo>
                        <a:pt x="752" y="922"/>
                      </a:lnTo>
                      <a:lnTo>
                        <a:pt x="752" y="936"/>
                      </a:lnTo>
                      <a:lnTo>
                        <a:pt x="752" y="950"/>
                      </a:lnTo>
                      <a:lnTo>
                        <a:pt x="738" y="950"/>
                      </a:lnTo>
                      <a:lnTo>
                        <a:pt x="738" y="964"/>
                      </a:lnTo>
                      <a:lnTo>
                        <a:pt x="738" y="978"/>
                      </a:lnTo>
                      <a:lnTo>
                        <a:pt x="738" y="992"/>
                      </a:lnTo>
                      <a:lnTo>
                        <a:pt x="738" y="1007"/>
                      </a:lnTo>
                      <a:lnTo>
                        <a:pt x="724" y="1007"/>
                      </a:lnTo>
                      <a:lnTo>
                        <a:pt x="724" y="1021"/>
                      </a:lnTo>
                      <a:lnTo>
                        <a:pt x="724" y="1035"/>
                      </a:lnTo>
                      <a:lnTo>
                        <a:pt x="724" y="1049"/>
                      </a:lnTo>
                      <a:lnTo>
                        <a:pt x="724" y="1063"/>
                      </a:lnTo>
                      <a:lnTo>
                        <a:pt x="709" y="1063"/>
                      </a:lnTo>
                      <a:lnTo>
                        <a:pt x="709" y="1078"/>
                      </a:lnTo>
                      <a:lnTo>
                        <a:pt x="709" y="1092"/>
                      </a:lnTo>
                      <a:lnTo>
                        <a:pt x="695" y="1106"/>
                      </a:lnTo>
                      <a:lnTo>
                        <a:pt x="695" y="1120"/>
                      </a:lnTo>
                      <a:lnTo>
                        <a:pt x="695" y="1134"/>
                      </a:lnTo>
                      <a:lnTo>
                        <a:pt x="695" y="1148"/>
                      </a:lnTo>
                      <a:lnTo>
                        <a:pt x="681" y="1148"/>
                      </a:lnTo>
                      <a:lnTo>
                        <a:pt x="681" y="1163"/>
                      </a:lnTo>
                      <a:lnTo>
                        <a:pt x="667" y="1177"/>
                      </a:lnTo>
                      <a:lnTo>
                        <a:pt x="667" y="1191"/>
                      </a:lnTo>
                      <a:lnTo>
                        <a:pt x="653" y="1191"/>
                      </a:lnTo>
                      <a:lnTo>
                        <a:pt x="653" y="1205"/>
                      </a:lnTo>
                      <a:lnTo>
                        <a:pt x="638" y="1205"/>
                      </a:lnTo>
                      <a:lnTo>
                        <a:pt x="638" y="1219"/>
                      </a:lnTo>
                      <a:lnTo>
                        <a:pt x="624" y="1219"/>
                      </a:lnTo>
                      <a:lnTo>
                        <a:pt x="624" y="1234"/>
                      </a:lnTo>
                      <a:lnTo>
                        <a:pt x="610" y="1248"/>
                      </a:lnTo>
                      <a:lnTo>
                        <a:pt x="610" y="1262"/>
                      </a:lnTo>
                      <a:lnTo>
                        <a:pt x="596" y="1262"/>
                      </a:lnTo>
                      <a:lnTo>
                        <a:pt x="596" y="1276"/>
                      </a:lnTo>
                      <a:lnTo>
                        <a:pt x="582" y="1276"/>
                      </a:lnTo>
                      <a:lnTo>
                        <a:pt x="568" y="1290"/>
                      </a:lnTo>
                      <a:lnTo>
                        <a:pt x="553" y="1290"/>
                      </a:lnTo>
                      <a:lnTo>
                        <a:pt x="553" y="1304"/>
                      </a:lnTo>
                      <a:lnTo>
                        <a:pt x="539" y="1304"/>
                      </a:lnTo>
                      <a:lnTo>
                        <a:pt x="525" y="1304"/>
                      </a:lnTo>
                      <a:lnTo>
                        <a:pt x="525" y="1319"/>
                      </a:lnTo>
                      <a:lnTo>
                        <a:pt x="511" y="1319"/>
                      </a:lnTo>
                      <a:lnTo>
                        <a:pt x="497" y="1319"/>
                      </a:lnTo>
                      <a:lnTo>
                        <a:pt x="482" y="1319"/>
                      </a:lnTo>
                      <a:lnTo>
                        <a:pt x="468" y="1319"/>
                      </a:lnTo>
                      <a:lnTo>
                        <a:pt x="454" y="1319"/>
                      </a:lnTo>
                      <a:lnTo>
                        <a:pt x="440" y="1319"/>
                      </a:lnTo>
                      <a:lnTo>
                        <a:pt x="426" y="1319"/>
                      </a:lnTo>
                      <a:lnTo>
                        <a:pt x="412" y="1319"/>
                      </a:lnTo>
                      <a:lnTo>
                        <a:pt x="397" y="1319"/>
                      </a:lnTo>
                      <a:lnTo>
                        <a:pt x="341" y="1304"/>
                      </a:lnTo>
                      <a:lnTo>
                        <a:pt x="270" y="1276"/>
                      </a:lnTo>
                      <a:lnTo>
                        <a:pt x="256" y="1276"/>
                      </a:lnTo>
                      <a:lnTo>
                        <a:pt x="241" y="1262"/>
                      </a:lnTo>
                      <a:lnTo>
                        <a:pt x="227" y="1262"/>
                      </a:lnTo>
                      <a:lnTo>
                        <a:pt x="213" y="1262"/>
                      </a:lnTo>
                      <a:lnTo>
                        <a:pt x="199" y="1248"/>
                      </a:lnTo>
                      <a:lnTo>
                        <a:pt x="185" y="1248"/>
                      </a:lnTo>
                      <a:lnTo>
                        <a:pt x="170" y="1234"/>
                      </a:lnTo>
                      <a:lnTo>
                        <a:pt x="156" y="1234"/>
                      </a:lnTo>
                      <a:lnTo>
                        <a:pt x="142" y="1234"/>
                      </a:lnTo>
                      <a:lnTo>
                        <a:pt x="128" y="1234"/>
                      </a:lnTo>
                      <a:lnTo>
                        <a:pt x="128" y="1219"/>
                      </a:lnTo>
                      <a:lnTo>
                        <a:pt x="114" y="1219"/>
                      </a:lnTo>
                      <a:lnTo>
                        <a:pt x="100" y="1219"/>
                      </a:lnTo>
                      <a:lnTo>
                        <a:pt x="85" y="1219"/>
                      </a:lnTo>
                      <a:lnTo>
                        <a:pt x="85" y="1205"/>
                      </a:lnTo>
                      <a:lnTo>
                        <a:pt x="71" y="1205"/>
                      </a:lnTo>
                      <a:lnTo>
                        <a:pt x="57" y="1205"/>
                      </a:lnTo>
                      <a:lnTo>
                        <a:pt x="43" y="1205"/>
                      </a:lnTo>
                      <a:lnTo>
                        <a:pt x="29" y="1191"/>
                      </a:lnTo>
                      <a:lnTo>
                        <a:pt x="14" y="1191"/>
                      </a:lnTo>
                      <a:lnTo>
                        <a:pt x="0" y="1191"/>
                      </a:lnTo>
                      <a:lnTo>
                        <a:pt x="0" y="1177"/>
                      </a:lnTo>
                      <a:lnTo>
                        <a:pt x="14" y="1148"/>
                      </a:lnTo>
                      <a:lnTo>
                        <a:pt x="14" y="1134"/>
                      </a:lnTo>
                      <a:lnTo>
                        <a:pt x="29" y="1092"/>
                      </a:lnTo>
                      <a:lnTo>
                        <a:pt x="43" y="1035"/>
                      </a:lnTo>
                      <a:lnTo>
                        <a:pt x="57" y="1021"/>
                      </a:lnTo>
                      <a:lnTo>
                        <a:pt x="57" y="1007"/>
                      </a:lnTo>
                      <a:lnTo>
                        <a:pt x="57" y="992"/>
                      </a:lnTo>
                      <a:lnTo>
                        <a:pt x="57" y="978"/>
                      </a:lnTo>
                      <a:lnTo>
                        <a:pt x="71" y="964"/>
                      </a:lnTo>
                      <a:lnTo>
                        <a:pt x="85" y="964"/>
                      </a:lnTo>
                      <a:lnTo>
                        <a:pt x="114" y="964"/>
                      </a:lnTo>
                      <a:lnTo>
                        <a:pt x="128" y="964"/>
                      </a:lnTo>
                      <a:lnTo>
                        <a:pt x="128" y="922"/>
                      </a:lnTo>
                      <a:lnTo>
                        <a:pt x="128" y="907"/>
                      </a:lnTo>
                      <a:lnTo>
                        <a:pt x="156" y="780"/>
                      </a:lnTo>
                      <a:lnTo>
                        <a:pt x="156" y="765"/>
                      </a:lnTo>
                      <a:lnTo>
                        <a:pt x="156" y="751"/>
                      </a:lnTo>
                      <a:lnTo>
                        <a:pt x="156" y="737"/>
                      </a:lnTo>
                      <a:lnTo>
                        <a:pt x="170" y="709"/>
                      </a:lnTo>
                      <a:lnTo>
                        <a:pt x="170" y="680"/>
                      </a:lnTo>
                      <a:lnTo>
                        <a:pt x="170" y="638"/>
                      </a:lnTo>
                      <a:lnTo>
                        <a:pt x="170" y="581"/>
                      </a:lnTo>
                      <a:lnTo>
                        <a:pt x="170" y="539"/>
                      </a:lnTo>
                      <a:lnTo>
                        <a:pt x="185" y="496"/>
                      </a:lnTo>
                      <a:lnTo>
                        <a:pt x="185" y="468"/>
                      </a:lnTo>
                      <a:lnTo>
                        <a:pt x="185" y="425"/>
                      </a:lnTo>
                      <a:lnTo>
                        <a:pt x="185" y="411"/>
                      </a:lnTo>
                      <a:lnTo>
                        <a:pt x="185" y="397"/>
                      </a:lnTo>
                      <a:lnTo>
                        <a:pt x="241" y="397"/>
                      </a:lnTo>
                      <a:lnTo>
                        <a:pt x="284" y="397"/>
                      </a:lnTo>
                      <a:lnTo>
                        <a:pt x="298" y="397"/>
                      </a:lnTo>
                      <a:lnTo>
                        <a:pt x="326" y="397"/>
                      </a:lnTo>
                      <a:lnTo>
                        <a:pt x="341" y="397"/>
                      </a:lnTo>
                      <a:lnTo>
                        <a:pt x="383" y="411"/>
                      </a:lnTo>
                      <a:lnTo>
                        <a:pt x="397" y="411"/>
                      </a:lnTo>
                      <a:lnTo>
                        <a:pt x="412" y="411"/>
                      </a:lnTo>
                      <a:lnTo>
                        <a:pt x="426" y="411"/>
                      </a:lnTo>
                      <a:lnTo>
                        <a:pt x="440" y="411"/>
                      </a:lnTo>
                      <a:lnTo>
                        <a:pt x="440" y="425"/>
                      </a:lnTo>
                      <a:lnTo>
                        <a:pt x="454" y="425"/>
                      </a:lnTo>
                      <a:lnTo>
                        <a:pt x="468" y="425"/>
                      </a:lnTo>
                      <a:lnTo>
                        <a:pt x="482" y="382"/>
                      </a:lnTo>
                      <a:lnTo>
                        <a:pt x="497" y="283"/>
                      </a:lnTo>
                      <a:lnTo>
                        <a:pt x="511" y="198"/>
                      </a:lnTo>
                      <a:lnTo>
                        <a:pt x="511" y="184"/>
                      </a:lnTo>
                      <a:lnTo>
                        <a:pt x="525" y="113"/>
                      </a:lnTo>
                      <a:lnTo>
                        <a:pt x="525" y="56"/>
                      </a:lnTo>
                      <a:lnTo>
                        <a:pt x="539" y="0"/>
                      </a:lnTo>
                      <a:lnTo>
                        <a:pt x="568" y="0"/>
                      </a:lnTo>
                      <a:lnTo>
                        <a:pt x="596" y="0"/>
                      </a:lnTo>
                      <a:lnTo>
                        <a:pt x="681" y="14"/>
                      </a:lnTo>
                      <a:lnTo>
                        <a:pt x="738" y="28"/>
                      </a:lnTo>
                      <a:lnTo>
                        <a:pt x="780" y="42"/>
                      </a:lnTo>
                      <a:lnTo>
                        <a:pt x="794" y="42"/>
                      </a:lnTo>
                      <a:lnTo>
                        <a:pt x="809" y="42"/>
                      </a:lnTo>
                      <a:lnTo>
                        <a:pt x="851" y="42"/>
                      </a:lnTo>
                      <a:lnTo>
                        <a:pt x="865" y="42"/>
                      </a:lnTo>
                      <a:lnTo>
                        <a:pt x="865" y="56"/>
                      </a:lnTo>
                      <a:lnTo>
                        <a:pt x="880" y="56"/>
                      </a:lnTo>
                      <a:lnTo>
                        <a:pt x="922" y="56"/>
                      </a:lnTo>
                      <a:lnTo>
                        <a:pt x="979" y="56"/>
                      </a:lnTo>
                      <a:lnTo>
                        <a:pt x="993" y="56"/>
                      </a:lnTo>
                      <a:lnTo>
                        <a:pt x="979" y="70"/>
                      </a:lnTo>
                      <a:lnTo>
                        <a:pt x="993" y="70"/>
                      </a:lnTo>
                      <a:lnTo>
                        <a:pt x="979" y="85"/>
                      </a:lnTo>
                      <a:lnTo>
                        <a:pt x="979" y="99"/>
                      </a:lnTo>
                      <a:lnTo>
                        <a:pt x="979" y="113"/>
                      </a:lnTo>
                      <a:close/>
                    </a:path>
                  </a:pathLst>
                </a:custGeom>
                <a:pattFill prst="wdUpDiag">
                  <a:fgClr>
                    <a:schemeClr val="accent5">
                      <a:lumMod val="40000"/>
                      <a:lumOff val="6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71" name="Freeform 43"/>
                <p:cNvSpPr>
                  <a:spLocks/>
                </p:cNvSpPr>
                <p:nvPr/>
              </p:nvSpPr>
              <p:spPr bwMode="auto">
                <a:xfrm>
                  <a:off x="4638" y="1686"/>
                  <a:ext cx="1006" cy="1873"/>
                </a:xfrm>
                <a:custGeom>
                  <a:avLst/>
                  <a:gdLst>
                    <a:gd name="T0" fmla="*/ 780 w 1006"/>
                    <a:gd name="T1" fmla="*/ 639 h 1873"/>
                    <a:gd name="T2" fmla="*/ 808 w 1006"/>
                    <a:gd name="T3" fmla="*/ 695 h 1873"/>
                    <a:gd name="T4" fmla="*/ 865 w 1006"/>
                    <a:gd name="T5" fmla="*/ 752 h 1873"/>
                    <a:gd name="T6" fmla="*/ 936 w 1006"/>
                    <a:gd name="T7" fmla="*/ 866 h 1873"/>
                    <a:gd name="T8" fmla="*/ 992 w 1006"/>
                    <a:gd name="T9" fmla="*/ 951 h 1873"/>
                    <a:gd name="T10" fmla="*/ 978 w 1006"/>
                    <a:gd name="T11" fmla="*/ 1022 h 1873"/>
                    <a:gd name="T12" fmla="*/ 850 w 1006"/>
                    <a:gd name="T13" fmla="*/ 1107 h 1873"/>
                    <a:gd name="T14" fmla="*/ 850 w 1006"/>
                    <a:gd name="T15" fmla="*/ 1135 h 1873"/>
                    <a:gd name="T16" fmla="*/ 850 w 1006"/>
                    <a:gd name="T17" fmla="*/ 1192 h 1873"/>
                    <a:gd name="T18" fmla="*/ 865 w 1006"/>
                    <a:gd name="T19" fmla="*/ 1234 h 1873"/>
                    <a:gd name="T20" fmla="*/ 865 w 1006"/>
                    <a:gd name="T21" fmla="*/ 1277 h 1873"/>
                    <a:gd name="T22" fmla="*/ 850 w 1006"/>
                    <a:gd name="T23" fmla="*/ 1305 h 1873"/>
                    <a:gd name="T24" fmla="*/ 879 w 1006"/>
                    <a:gd name="T25" fmla="*/ 1362 h 1873"/>
                    <a:gd name="T26" fmla="*/ 865 w 1006"/>
                    <a:gd name="T27" fmla="*/ 1433 h 1873"/>
                    <a:gd name="T28" fmla="*/ 850 w 1006"/>
                    <a:gd name="T29" fmla="*/ 1518 h 1873"/>
                    <a:gd name="T30" fmla="*/ 808 w 1006"/>
                    <a:gd name="T31" fmla="*/ 1617 h 1873"/>
                    <a:gd name="T32" fmla="*/ 780 w 1006"/>
                    <a:gd name="T33" fmla="*/ 1646 h 1873"/>
                    <a:gd name="T34" fmla="*/ 780 w 1006"/>
                    <a:gd name="T35" fmla="*/ 1688 h 1873"/>
                    <a:gd name="T36" fmla="*/ 723 w 1006"/>
                    <a:gd name="T37" fmla="*/ 1717 h 1873"/>
                    <a:gd name="T38" fmla="*/ 666 w 1006"/>
                    <a:gd name="T39" fmla="*/ 1731 h 1873"/>
                    <a:gd name="T40" fmla="*/ 624 w 1006"/>
                    <a:gd name="T41" fmla="*/ 1745 h 1873"/>
                    <a:gd name="T42" fmla="*/ 567 w 1006"/>
                    <a:gd name="T43" fmla="*/ 1773 h 1873"/>
                    <a:gd name="T44" fmla="*/ 496 w 1006"/>
                    <a:gd name="T45" fmla="*/ 1816 h 1873"/>
                    <a:gd name="T46" fmla="*/ 425 w 1006"/>
                    <a:gd name="T47" fmla="*/ 1844 h 1873"/>
                    <a:gd name="T48" fmla="*/ 368 w 1006"/>
                    <a:gd name="T49" fmla="*/ 1873 h 1873"/>
                    <a:gd name="T50" fmla="*/ 326 w 1006"/>
                    <a:gd name="T51" fmla="*/ 1873 h 1873"/>
                    <a:gd name="T52" fmla="*/ 297 w 1006"/>
                    <a:gd name="T53" fmla="*/ 1858 h 1873"/>
                    <a:gd name="T54" fmla="*/ 269 w 1006"/>
                    <a:gd name="T55" fmla="*/ 1830 h 1873"/>
                    <a:gd name="T56" fmla="*/ 297 w 1006"/>
                    <a:gd name="T57" fmla="*/ 1802 h 1873"/>
                    <a:gd name="T58" fmla="*/ 340 w 1006"/>
                    <a:gd name="T59" fmla="*/ 1745 h 1873"/>
                    <a:gd name="T60" fmla="*/ 354 w 1006"/>
                    <a:gd name="T61" fmla="*/ 1688 h 1873"/>
                    <a:gd name="T62" fmla="*/ 368 w 1006"/>
                    <a:gd name="T63" fmla="*/ 1617 h 1873"/>
                    <a:gd name="T64" fmla="*/ 340 w 1006"/>
                    <a:gd name="T65" fmla="*/ 1546 h 1873"/>
                    <a:gd name="T66" fmla="*/ 312 w 1006"/>
                    <a:gd name="T67" fmla="*/ 1475 h 1873"/>
                    <a:gd name="T68" fmla="*/ 269 w 1006"/>
                    <a:gd name="T69" fmla="*/ 1405 h 1873"/>
                    <a:gd name="T70" fmla="*/ 226 w 1006"/>
                    <a:gd name="T71" fmla="*/ 1334 h 1873"/>
                    <a:gd name="T72" fmla="*/ 198 w 1006"/>
                    <a:gd name="T73" fmla="*/ 1291 h 1873"/>
                    <a:gd name="T74" fmla="*/ 184 w 1006"/>
                    <a:gd name="T75" fmla="*/ 1234 h 1873"/>
                    <a:gd name="T76" fmla="*/ 170 w 1006"/>
                    <a:gd name="T77" fmla="*/ 1178 h 1873"/>
                    <a:gd name="T78" fmla="*/ 198 w 1006"/>
                    <a:gd name="T79" fmla="*/ 1121 h 1873"/>
                    <a:gd name="T80" fmla="*/ 226 w 1006"/>
                    <a:gd name="T81" fmla="*/ 1064 h 1873"/>
                    <a:gd name="T82" fmla="*/ 297 w 1006"/>
                    <a:gd name="T83" fmla="*/ 993 h 1873"/>
                    <a:gd name="T84" fmla="*/ 312 w 1006"/>
                    <a:gd name="T85" fmla="*/ 894 h 1873"/>
                    <a:gd name="T86" fmla="*/ 312 w 1006"/>
                    <a:gd name="T87" fmla="*/ 795 h 1873"/>
                    <a:gd name="T88" fmla="*/ 283 w 1006"/>
                    <a:gd name="T89" fmla="*/ 752 h 1873"/>
                    <a:gd name="T90" fmla="*/ 226 w 1006"/>
                    <a:gd name="T91" fmla="*/ 653 h 1873"/>
                    <a:gd name="T92" fmla="*/ 127 w 1006"/>
                    <a:gd name="T93" fmla="*/ 610 h 1873"/>
                    <a:gd name="T94" fmla="*/ 85 w 1006"/>
                    <a:gd name="T95" fmla="*/ 582 h 1873"/>
                    <a:gd name="T96" fmla="*/ 42 w 1006"/>
                    <a:gd name="T97" fmla="*/ 539 h 1873"/>
                    <a:gd name="T98" fmla="*/ 184 w 1006"/>
                    <a:gd name="T99" fmla="*/ 270 h 1873"/>
                    <a:gd name="T100" fmla="*/ 255 w 1006"/>
                    <a:gd name="T101" fmla="*/ 156 h 1873"/>
                    <a:gd name="T102" fmla="*/ 312 w 1006"/>
                    <a:gd name="T103" fmla="*/ 85 h 1873"/>
                    <a:gd name="T104" fmla="*/ 368 w 1006"/>
                    <a:gd name="T105" fmla="*/ 43 h 1873"/>
                    <a:gd name="T106" fmla="*/ 453 w 1006"/>
                    <a:gd name="T107" fmla="*/ 0 h 1873"/>
                    <a:gd name="T108" fmla="*/ 510 w 1006"/>
                    <a:gd name="T109" fmla="*/ 128 h 1873"/>
                    <a:gd name="T110" fmla="*/ 553 w 1006"/>
                    <a:gd name="T111" fmla="*/ 199 h 1873"/>
                    <a:gd name="T112" fmla="*/ 595 w 1006"/>
                    <a:gd name="T113" fmla="*/ 327 h 1873"/>
                    <a:gd name="T114" fmla="*/ 624 w 1006"/>
                    <a:gd name="T115" fmla="*/ 383 h 1873"/>
                    <a:gd name="T116" fmla="*/ 666 w 1006"/>
                    <a:gd name="T117" fmla="*/ 454 h 1873"/>
                    <a:gd name="T118" fmla="*/ 680 w 1006"/>
                    <a:gd name="T119" fmla="*/ 497 h 1873"/>
                    <a:gd name="T120" fmla="*/ 709 w 1006"/>
                    <a:gd name="T121" fmla="*/ 539 h 187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1006"/>
                    <a:gd name="T184" fmla="*/ 0 h 1873"/>
                    <a:gd name="T185" fmla="*/ 1006 w 1006"/>
                    <a:gd name="T186" fmla="*/ 1873 h 187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1006" h="1873">
                      <a:moveTo>
                        <a:pt x="723" y="553"/>
                      </a:moveTo>
                      <a:lnTo>
                        <a:pt x="723" y="568"/>
                      </a:lnTo>
                      <a:lnTo>
                        <a:pt x="737" y="582"/>
                      </a:lnTo>
                      <a:lnTo>
                        <a:pt x="751" y="596"/>
                      </a:lnTo>
                      <a:lnTo>
                        <a:pt x="765" y="610"/>
                      </a:lnTo>
                      <a:lnTo>
                        <a:pt x="765" y="624"/>
                      </a:lnTo>
                      <a:lnTo>
                        <a:pt x="780" y="639"/>
                      </a:lnTo>
                      <a:lnTo>
                        <a:pt x="780" y="653"/>
                      </a:lnTo>
                      <a:lnTo>
                        <a:pt x="794" y="653"/>
                      </a:lnTo>
                      <a:lnTo>
                        <a:pt x="794" y="667"/>
                      </a:lnTo>
                      <a:lnTo>
                        <a:pt x="808" y="681"/>
                      </a:lnTo>
                      <a:lnTo>
                        <a:pt x="808" y="695"/>
                      </a:lnTo>
                      <a:lnTo>
                        <a:pt x="822" y="695"/>
                      </a:lnTo>
                      <a:lnTo>
                        <a:pt x="822" y="710"/>
                      </a:lnTo>
                      <a:lnTo>
                        <a:pt x="836" y="724"/>
                      </a:lnTo>
                      <a:lnTo>
                        <a:pt x="850" y="752"/>
                      </a:lnTo>
                      <a:lnTo>
                        <a:pt x="865" y="752"/>
                      </a:lnTo>
                      <a:lnTo>
                        <a:pt x="865" y="780"/>
                      </a:lnTo>
                      <a:lnTo>
                        <a:pt x="893" y="809"/>
                      </a:lnTo>
                      <a:lnTo>
                        <a:pt x="907" y="823"/>
                      </a:lnTo>
                      <a:lnTo>
                        <a:pt x="907" y="837"/>
                      </a:lnTo>
                      <a:lnTo>
                        <a:pt x="921" y="851"/>
                      </a:lnTo>
                      <a:lnTo>
                        <a:pt x="936" y="866"/>
                      </a:lnTo>
                      <a:lnTo>
                        <a:pt x="950" y="880"/>
                      </a:lnTo>
                      <a:lnTo>
                        <a:pt x="950" y="894"/>
                      </a:lnTo>
                      <a:lnTo>
                        <a:pt x="964" y="894"/>
                      </a:lnTo>
                      <a:lnTo>
                        <a:pt x="964" y="908"/>
                      </a:lnTo>
                      <a:lnTo>
                        <a:pt x="978" y="922"/>
                      </a:lnTo>
                      <a:lnTo>
                        <a:pt x="992" y="936"/>
                      </a:lnTo>
                      <a:lnTo>
                        <a:pt x="992" y="951"/>
                      </a:lnTo>
                      <a:lnTo>
                        <a:pt x="1006" y="965"/>
                      </a:lnTo>
                      <a:lnTo>
                        <a:pt x="1006" y="979"/>
                      </a:lnTo>
                      <a:lnTo>
                        <a:pt x="1006" y="993"/>
                      </a:lnTo>
                      <a:lnTo>
                        <a:pt x="992" y="1007"/>
                      </a:lnTo>
                      <a:lnTo>
                        <a:pt x="978" y="1022"/>
                      </a:lnTo>
                      <a:lnTo>
                        <a:pt x="964" y="1036"/>
                      </a:lnTo>
                      <a:lnTo>
                        <a:pt x="936" y="1064"/>
                      </a:lnTo>
                      <a:lnTo>
                        <a:pt x="921" y="1078"/>
                      </a:lnTo>
                      <a:lnTo>
                        <a:pt x="907" y="1093"/>
                      </a:lnTo>
                      <a:lnTo>
                        <a:pt x="907" y="1107"/>
                      </a:lnTo>
                      <a:lnTo>
                        <a:pt x="893" y="1107"/>
                      </a:lnTo>
                      <a:lnTo>
                        <a:pt x="865" y="1107"/>
                      </a:lnTo>
                      <a:lnTo>
                        <a:pt x="850" y="1107"/>
                      </a:lnTo>
                      <a:lnTo>
                        <a:pt x="836" y="1107"/>
                      </a:lnTo>
                      <a:lnTo>
                        <a:pt x="836" y="1121"/>
                      </a:lnTo>
                      <a:lnTo>
                        <a:pt x="850" y="1121"/>
                      </a:lnTo>
                      <a:lnTo>
                        <a:pt x="850" y="1135"/>
                      </a:lnTo>
                      <a:lnTo>
                        <a:pt x="850" y="1149"/>
                      </a:lnTo>
                      <a:lnTo>
                        <a:pt x="850" y="1163"/>
                      </a:lnTo>
                      <a:lnTo>
                        <a:pt x="850" y="1178"/>
                      </a:lnTo>
                      <a:lnTo>
                        <a:pt x="850" y="1192"/>
                      </a:lnTo>
                      <a:lnTo>
                        <a:pt x="850" y="1206"/>
                      </a:lnTo>
                      <a:lnTo>
                        <a:pt x="850" y="1220"/>
                      </a:lnTo>
                      <a:lnTo>
                        <a:pt x="865" y="1220"/>
                      </a:lnTo>
                      <a:lnTo>
                        <a:pt x="865" y="1234"/>
                      </a:lnTo>
                      <a:lnTo>
                        <a:pt x="865" y="1249"/>
                      </a:lnTo>
                      <a:lnTo>
                        <a:pt x="865" y="1263"/>
                      </a:lnTo>
                      <a:lnTo>
                        <a:pt x="865" y="1277"/>
                      </a:lnTo>
                      <a:lnTo>
                        <a:pt x="850" y="1291"/>
                      </a:lnTo>
                      <a:lnTo>
                        <a:pt x="850" y="1305"/>
                      </a:lnTo>
                      <a:lnTo>
                        <a:pt x="865" y="1319"/>
                      </a:lnTo>
                      <a:lnTo>
                        <a:pt x="865" y="1334"/>
                      </a:lnTo>
                      <a:lnTo>
                        <a:pt x="865" y="1348"/>
                      </a:lnTo>
                      <a:lnTo>
                        <a:pt x="879" y="1348"/>
                      </a:lnTo>
                      <a:lnTo>
                        <a:pt x="879" y="1362"/>
                      </a:lnTo>
                      <a:lnTo>
                        <a:pt x="879" y="1376"/>
                      </a:lnTo>
                      <a:lnTo>
                        <a:pt x="879" y="1390"/>
                      </a:lnTo>
                      <a:lnTo>
                        <a:pt x="865" y="1405"/>
                      </a:lnTo>
                      <a:lnTo>
                        <a:pt x="865" y="1433"/>
                      </a:lnTo>
                      <a:lnTo>
                        <a:pt x="865" y="1447"/>
                      </a:lnTo>
                      <a:lnTo>
                        <a:pt x="865" y="1461"/>
                      </a:lnTo>
                      <a:lnTo>
                        <a:pt x="865" y="1475"/>
                      </a:lnTo>
                      <a:lnTo>
                        <a:pt x="865" y="1490"/>
                      </a:lnTo>
                      <a:lnTo>
                        <a:pt x="850" y="1504"/>
                      </a:lnTo>
                      <a:lnTo>
                        <a:pt x="850" y="1518"/>
                      </a:lnTo>
                      <a:lnTo>
                        <a:pt x="850" y="1532"/>
                      </a:lnTo>
                      <a:lnTo>
                        <a:pt x="850" y="1546"/>
                      </a:lnTo>
                      <a:lnTo>
                        <a:pt x="850" y="1561"/>
                      </a:lnTo>
                      <a:lnTo>
                        <a:pt x="836" y="1561"/>
                      </a:lnTo>
                      <a:lnTo>
                        <a:pt x="836" y="1575"/>
                      </a:lnTo>
                      <a:lnTo>
                        <a:pt x="822" y="1617"/>
                      </a:lnTo>
                      <a:lnTo>
                        <a:pt x="808" y="1617"/>
                      </a:lnTo>
                      <a:lnTo>
                        <a:pt x="794" y="1617"/>
                      </a:lnTo>
                      <a:lnTo>
                        <a:pt x="780" y="1617"/>
                      </a:lnTo>
                      <a:lnTo>
                        <a:pt x="765" y="1617"/>
                      </a:lnTo>
                      <a:lnTo>
                        <a:pt x="780" y="1632"/>
                      </a:lnTo>
                      <a:lnTo>
                        <a:pt x="780" y="1646"/>
                      </a:lnTo>
                      <a:lnTo>
                        <a:pt x="780" y="1660"/>
                      </a:lnTo>
                      <a:lnTo>
                        <a:pt x="794" y="1674"/>
                      </a:lnTo>
                      <a:lnTo>
                        <a:pt x="794" y="1688"/>
                      </a:lnTo>
                      <a:lnTo>
                        <a:pt x="780" y="1688"/>
                      </a:lnTo>
                      <a:lnTo>
                        <a:pt x="765" y="1688"/>
                      </a:lnTo>
                      <a:lnTo>
                        <a:pt x="751" y="1702"/>
                      </a:lnTo>
                      <a:lnTo>
                        <a:pt x="737" y="1702"/>
                      </a:lnTo>
                      <a:lnTo>
                        <a:pt x="723" y="1702"/>
                      </a:lnTo>
                      <a:lnTo>
                        <a:pt x="723" y="1717"/>
                      </a:lnTo>
                      <a:lnTo>
                        <a:pt x="709" y="1717"/>
                      </a:lnTo>
                      <a:lnTo>
                        <a:pt x="694" y="1717"/>
                      </a:lnTo>
                      <a:lnTo>
                        <a:pt x="680" y="1717"/>
                      </a:lnTo>
                      <a:lnTo>
                        <a:pt x="680" y="1731"/>
                      </a:lnTo>
                      <a:lnTo>
                        <a:pt x="666" y="1731"/>
                      </a:lnTo>
                      <a:lnTo>
                        <a:pt x="652" y="1731"/>
                      </a:lnTo>
                      <a:lnTo>
                        <a:pt x="652" y="1745"/>
                      </a:lnTo>
                      <a:lnTo>
                        <a:pt x="638" y="1745"/>
                      </a:lnTo>
                      <a:lnTo>
                        <a:pt x="624" y="1745"/>
                      </a:lnTo>
                      <a:lnTo>
                        <a:pt x="624" y="1759"/>
                      </a:lnTo>
                      <a:lnTo>
                        <a:pt x="609" y="1759"/>
                      </a:lnTo>
                      <a:lnTo>
                        <a:pt x="595" y="1759"/>
                      </a:lnTo>
                      <a:lnTo>
                        <a:pt x="595" y="1773"/>
                      </a:lnTo>
                      <a:lnTo>
                        <a:pt x="581" y="1773"/>
                      </a:lnTo>
                      <a:lnTo>
                        <a:pt x="567" y="1773"/>
                      </a:lnTo>
                      <a:lnTo>
                        <a:pt x="567" y="1788"/>
                      </a:lnTo>
                      <a:lnTo>
                        <a:pt x="553" y="1788"/>
                      </a:lnTo>
                      <a:lnTo>
                        <a:pt x="538" y="1802"/>
                      </a:lnTo>
                      <a:lnTo>
                        <a:pt x="524" y="1802"/>
                      </a:lnTo>
                      <a:lnTo>
                        <a:pt x="524" y="1816"/>
                      </a:lnTo>
                      <a:lnTo>
                        <a:pt x="510" y="1816"/>
                      </a:lnTo>
                      <a:lnTo>
                        <a:pt x="496" y="1816"/>
                      </a:lnTo>
                      <a:lnTo>
                        <a:pt x="496" y="1830"/>
                      </a:lnTo>
                      <a:lnTo>
                        <a:pt x="482" y="1830"/>
                      </a:lnTo>
                      <a:lnTo>
                        <a:pt x="468" y="1830"/>
                      </a:lnTo>
                      <a:lnTo>
                        <a:pt x="453" y="1844"/>
                      </a:lnTo>
                      <a:lnTo>
                        <a:pt x="439" y="1844"/>
                      </a:lnTo>
                      <a:lnTo>
                        <a:pt x="425" y="1844"/>
                      </a:lnTo>
                      <a:lnTo>
                        <a:pt x="425" y="1858"/>
                      </a:lnTo>
                      <a:lnTo>
                        <a:pt x="411" y="1858"/>
                      </a:lnTo>
                      <a:lnTo>
                        <a:pt x="397" y="1858"/>
                      </a:lnTo>
                      <a:lnTo>
                        <a:pt x="382" y="1873"/>
                      </a:lnTo>
                      <a:lnTo>
                        <a:pt x="368" y="1873"/>
                      </a:lnTo>
                      <a:lnTo>
                        <a:pt x="354" y="1873"/>
                      </a:lnTo>
                      <a:lnTo>
                        <a:pt x="340" y="1873"/>
                      </a:lnTo>
                      <a:lnTo>
                        <a:pt x="326" y="1873"/>
                      </a:lnTo>
                      <a:lnTo>
                        <a:pt x="312" y="1873"/>
                      </a:lnTo>
                      <a:lnTo>
                        <a:pt x="312" y="1858"/>
                      </a:lnTo>
                      <a:lnTo>
                        <a:pt x="297" y="1858"/>
                      </a:lnTo>
                      <a:lnTo>
                        <a:pt x="283" y="1858"/>
                      </a:lnTo>
                      <a:lnTo>
                        <a:pt x="283" y="1844"/>
                      </a:lnTo>
                      <a:lnTo>
                        <a:pt x="269" y="1844"/>
                      </a:lnTo>
                      <a:lnTo>
                        <a:pt x="269" y="1830"/>
                      </a:lnTo>
                      <a:lnTo>
                        <a:pt x="283" y="1830"/>
                      </a:lnTo>
                      <a:lnTo>
                        <a:pt x="283" y="1816"/>
                      </a:lnTo>
                      <a:lnTo>
                        <a:pt x="297" y="1816"/>
                      </a:lnTo>
                      <a:lnTo>
                        <a:pt x="297" y="1802"/>
                      </a:lnTo>
                      <a:lnTo>
                        <a:pt x="312" y="1788"/>
                      </a:lnTo>
                      <a:lnTo>
                        <a:pt x="312" y="1773"/>
                      </a:lnTo>
                      <a:lnTo>
                        <a:pt x="326" y="1773"/>
                      </a:lnTo>
                      <a:lnTo>
                        <a:pt x="326" y="1759"/>
                      </a:lnTo>
                      <a:lnTo>
                        <a:pt x="340" y="1745"/>
                      </a:lnTo>
                      <a:lnTo>
                        <a:pt x="340" y="1731"/>
                      </a:lnTo>
                      <a:lnTo>
                        <a:pt x="354" y="1717"/>
                      </a:lnTo>
                      <a:lnTo>
                        <a:pt x="354" y="1702"/>
                      </a:lnTo>
                      <a:lnTo>
                        <a:pt x="354" y="1688"/>
                      </a:lnTo>
                      <a:lnTo>
                        <a:pt x="354" y="1674"/>
                      </a:lnTo>
                      <a:lnTo>
                        <a:pt x="354" y="1660"/>
                      </a:lnTo>
                      <a:lnTo>
                        <a:pt x="354" y="1646"/>
                      </a:lnTo>
                      <a:lnTo>
                        <a:pt x="368" y="1632"/>
                      </a:lnTo>
                      <a:lnTo>
                        <a:pt x="368" y="1617"/>
                      </a:lnTo>
                      <a:lnTo>
                        <a:pt x="354" y="1603"/>
                      </a:lnTo>
                      <a:lnTo>
                        <a:pt x="354" y="1589"/>
                      </a:lnTo>
                      <a:lnTo>
                        <a:pt x="354" y="1575"/>
                      </a:lnTo>
                      <a:lnTo>
                        <a:pt x="354" y="1561"/>
                      </a:lnTo>
                      <a:lnTo>
                        <a:pt x="354" y="1546"/>
                      </a:lnTo>
                      <a:lnTo>
                        <a:pt x="340" y="1546"/>
                      </a:lnTo>
                      <a:lnTo>
                        <a:pt x="340" y="1532"/>
                      </a:lnTo>
                      <a:lnTo>
                        <a:pt x="340" y="1518"/>
                      </a:lnTo>
                      <a:lnTo>
                        <a:pt x="340" y="1504"/>
                      </a:lnTo>
                      <a:lnTo>
                        <a:pt x="326" y="1504"/>
                      </a:lnTo>
                      <a:lnTo>
                        <a:pt x="326" y="1490"/>
                      </a:lnTo>
                      <a:lnTo>
                        <a:pt x="312" y="1475"/>
                      </a:lnTo>
                      <a:lnTo>
                        <a:pt x="312" y="1461"/>
                      </a:lnTo>
                      <a:lnTo>
                        <a:pt x="297" y="1461"/>
                      </a:lnTo>
                      <a:lnTo>
                        <a:pt x="297" y="1447"/>
                      </a:lnTo>
                      <a:lnTo>
                        <a:pt x="297" y="1433"/>
                      </a:lnTo>
                      <a:lnTo>
                        <a:pt x="283" y="1433"/>
                      </a:lnTo>
                      <a:lnTo>
                        <a:pt x="283" y="1419"/>
                      </a:lnTo>
                      <a:lnTo>
                        <a:pt x="269" y="1419"/>
                      </a:lnTo>
                      <a:lnTo>
                        <a:pt x="269" y="1405"/>
                      </a:lnTo>
                      <a:lnTo>
                        <a:pt x="255" y="1390"/>
                      </a:lnTo>
                      <a:lnTo>
                        <a:pt x="255" y="1376"/>
                      </a:lnTo>
                      <a:lnTo>
                        <a:pt x="241" y="1376"/>
                      </a:lnTo>
                      <a:lnTo>
                        <a:pt x="241" y="1362"/>
                      </a:lnTo>
                      <a:lnTo>
                        <a:pt x="226" y="1362"/>
                      </a:lnTo>
                      <a:lnTo>
                        <a:pt x="226" y="1348"/>
                      </a:lnTo>
                      <a:lnTo>
                        <a:pt x="226" y="1334"/>
                      </a:lnTo>
                      <a:lnTo>
                        <a:pt x="212" y="1319"/>
                      </a:lnTo>
                      <a:lnTo>
                        <a:pt x="212" y="1305"/>
                      </a:lnTo>
                      <a:lnTo>
                        <a:pt x="198" y="1305"/>
                      </a:lnTo>
                      <a:lnTo>
                        <a:pt x="198" y="1291"/>
                      </a:lnTo>
                      <a:lnTo>
                        <a:pt x="198" y="1277"/>
                      </a:lnTo>
                      <a:lnTo>
                        <a:pt x="198" y="1263"/>
                      </a:lnTo>
                      <a:lnTo>
                        <a:pt x="184" y="1263"/>
                      </a:lnTo>
                      <a:lnTo>
                        <a:pt x="184" y="1249"/>
                      </a:lnTo>
                      <a:lnTo>
                        <a:pt x="184" y="1234"/>
                      </a:lnTo>
                      <a:lnTo>
                        <a:pt x="184" y="1220"/>
                      </a:lnTo>
                      <a:lnTo>
                        <a:pt x="170" y="1220"/>
                      </a:lnTo>
                      <a:lnTo>
                        <a:pt x="170" y="1206"/>
                      </a:lnTo>
                      <a:lnTo>
                        <a:pt x="170" y="1192"/>
                      </a:lnTo>
                      <a:lnTo>
                        <a:pt x="170" y="1178"/>
                      </a:lnTo>
                      <a:lnTo>
                        <a:pt x="184" y="1163"/>
                      </a:lnTo>
                      <a:lnTo>
                        <a:pt x="184" y="1149"/>
                      </a:lnTo>
                      <a:lnTo>
                        <a:pt x="184" y="1135"/>
                      </a:lnTo>
                      <a:lnTo>
                        <a:pt x="184" y="1121"/>
                      </a:lnTo>
                      <a:lnTo>
                        <a:pt x="198" y="1121"/>
                      </a:lnTo>
                      <a:lnTo>
                        <a:pt x="198" y="1107"/>
                      </a:lnTo>
                      <a:lnTo>
                        <a:pt x="212" y="1093"/>
                      </a:lnTo>
                      <a:lnTo>
                        <a:pt x="212" y="1078"/>
                      </a:lnTo>
                      <a:lnTo>
                        <a:pt x="226" y="1064"/>
                      </a:lnTo>
                      <a:lnTo>
                        <a:pt x="241" y="1050"/>
                      </a:lnTo>
                      <a:lnTo>
                        <a:pt x="255" y="1036"/>
                      </a:lnTo>
                      <a:lnTo>
                        <a:pt x="283" y="1007"/>
                      </a:lnTo>
                      <a:lnTo>
                        <a:pt x="283" y="993"/>
                      </a:lnTo>
                      <a:lnTo>
                        <a:pt x="297" y="993"/>
                      </a:lnTo>
                      <a:lnTo>
                        <a:pt x="297" y="979"/>
                      </a:lnTo>
                      <a:lnTo>
                        <a:pt x="297" y="965"/>
                      </a:lnTo>
                      <a:lnTo>
                        <a:pt x="312" y="951"/>
                      </a:lnTo>
                      <a:lnTo>
                        <a:pt x="312" y="936"/>
                      </a:lnTo>
                      <a:lnTo>
                        <a:pt x="312" y="922"/>
                      </a:lnTo>
                      <a:lnTo>
                        <a:pt x="312" y="894"/>
                      </a:lnTo>
                      <a:lnTo>
                        <a:pt x="312" y="866"/>
                      </a:lnTo>
                      <a:lnTo>
                        <a:pt x="312" y="837"/>
                      </a:lnTo>
                      <a:lnTo>
                        <a:pt x="312" y="823"/>
                      </a:lnTo>
                      <a:lnTo>
                        <a:pt x="312" y="809"/>
                      </a:lnTo>
                      <a:lnTo>
                        <a:pt x="312" y="795"/>
                      </a:lnTo>
                      <a:lnTo>
                        <a:pt x="297" y="780"/>
                      </a:lnTo>
                      <a:lnTo>
                        <a:pt x="297" y="766"/>
                      </a:lnTo>
                      <a:lnTo>
                        <a:pt x="297" y="752"/>
                      </a:lnTo>
                      <a:lnTo>
                        <a:pt x="283" y="752"/>
                      </a:lnTo>
                      <a:lnTo>
                        <a:pt x="269" y="738"/>
                      </a:lnTo>
                      <a:lnTo>
                        <a:pt x="269" y="724"/>
                      </a:lnTo>
                      <a:lnTo>
                        <a:pt x="255" y="710"/>
                      </a:lnTo>
                      <a:lnTo>
                        <a:pt x="255" y="695"/>
                      </a:lnTo>
                      <a:lnTo>
                        <a:pt x="241" y="695"/>
                      </a:lnTo>
                      <a:lnTo>
                        <a:pt x="241" y="681"/>
                      </a:lnTo>
                      <a:lnTo>
                        <a:pt x="241" y="667"/>
                      </a:lnTo>
                      <a:lnTo>
                        <a:pt x="226" y="653"/>
                      </a:lnTo>
                      <a:lnTo>
                        <a:pt x="212" y="653"/>
                      </a:lnTo>
                      <a:lnTo>
                        <a:pt x="212" y="639"/>
                      </a:lnTo>
                      <a:lnTo>
                        <a:pt x="184" y="639"/>
                      </a:lnTo>
                      <a:lnTo>
                        <a:pt x="170" y="624"/>
                      </a:lnTo>
                      <a:lnTo>
                        <a:pt x="141" y="610"/>
                      </a:lnTo>
                      <a:lnTo>
                        <a:pt x="127" y="610"/>
                      </a:lnTo>
                      <a:lnTo>
                        <a:pt x="127" y="596"/>
                      </a:lnTo>
                      <a:lnTo>
                        <a:pt x="113" y="596"/>
                      </a:lnTo>
                      <a:lnTo>
                        <a:pt x="99" y="596"/>
                      </a:lnTo>
                      <a:lnTo>
                        <a:pt x="99" y="582"/>
                      </a:lnTo>
                      <a:lnTo>
                        <a:pt x="85" y="582"/>
                      </a:lnTo>
                      <a:lnTo>
                        <a:pt x="70" y="582"/>
                      </a:lnTo>
                      <a:lnTo>
                        <a:pt x="70" y="568"/>
                      </a:lnTo>
                      <a:lnTo>
                        <a:pt x="56" y="568"/>
                      </a:lnTo>
                      <a:lnTo>
                        <a:pt x="42" y="539"/>
                      </a:lnTo>
                      <a:lnTo>
                        <a:pt x="14" y="511"/>
                      </a:lnTo>
                      <a:lnTo>
                        <a:pt x="0" y="497"/>
                      </a:lnTo>
                      <a:lnTo>
                        <a:pt x="14" y="468"/>
                      </a:lnTo>
                      <a:lnTo>
                        <a:pt x="42" y="440"/>
                      </a:lnTo>
                      <a:lnTo>
                        <a:pt x="56" y="426"/>
                      </a:lnTo>
                      <a:lnTo>
                        <a:pt x="141" y="327"/>
                      </a:lnTo>
                      <a:lnTo>
                        <a:pt x="184" y="270"/>
                      </a:lnTo>
                      <a:lnTo>
                        <a:pt x="184" y="256"/>
                      </a:lnTo>
                      <a:lnTo>
                        <a:pt x="198" y="241"/>
                      </a:lnTo>
                      <a:lnTo>
                        <a:pt x="198" y="227"/>
                      </a:lnTo>
                      <a:lnTo>
                        <a:pt x="212" y="213"/>
                      </a:lnTo>
                      <a:lnTo>
                        <a:pt x="226" y="199"/>
                      </a:lnTo>
                      <a:lnTo>
                        <a:pt x="241" y="185"/>
                      </a:lnTo>
                      <a:lnTo>
                        <a:pt x="255" y="156"/>
                      </a:lnTo>
                      <a:lnTo>
                        <a:pt x="255" y="142"/>
                      </a:lnTo>
                      <a:lnTo>
                        <a:pt x="269" y="128"/>
                      </a:lnTo>
                      <a:lnTo>
                        <a:pt x="283" y="114"/>
                      </a:lnTo>
                      <a:lnTo>
                        <a:pt x="297" y="100"/>
                      </a:lnTo>
                      <a:lnTo>
                        <a:pt x="312" y="85"/>
                      </a:lnTo>
                      <a:lnTo>
                        <a:pt x="326" y="85"/>
                      </a:lnTo>
                      <a:lnTo>
                        <a:pt x="340" y="71"/>
                      </a:lnTo>
                      <a:lnTo>
                        <a:pt x="354" y="71"/>
                      </a:lnTo>
                      <a:lnTo>
                        <a:pt x="354" y="57"/>
                      </a:lnTo>
                      <a:lnTo>
                        <a:pt x="368" y="57"/>
                      </a:lnTo>
                      <a:lnTo>
                        <a:pt x="368" y="43"/>
                      </a:lnTo>
                      <a:lnTo>
                        <a:pt x="382" y="43"/>
                      </a:lnTo>
                      <a:lnTo>
                        <a:pt x="397" y="43"/>
                      </a:lnTo>
                      <a:lnTo>
                        <a:pt x="397" y="29"/>
                      </a:lnTo>
                      <a:lnTo>
                        <a:pt x="411" y="29"/>
                      </a:lnTo>
                      <a:lnTo>
                        <a:pt x="425" y="14"/>
                      </a:lnTo>
                      <a:lnTo>
                        <a:pt x="439" y="14"/>
                      </a:lnTo>
                      <a:lnTo>
                        <a:pt x="453" y="14"/>
                      </a:lnTo>
                      <a:lnTo>
                        <a:pt x="453" y="0"/>
                      </a:lnTo>
                      <a:lnTo>
                        <a:pt x="468" y="0"/>
                      </a:lnTo>
                      <a:lnTo>
                        <a:pt x="482" y="43"/>
                      </a:lnTo>
                      <a:lnTo>
                        <a:pt x="482" y="57"/>
                      </a:lnTo>
                      <a:lnTo>
                        <a:pt x="496" y="71"/>
                      </a:lnTo>
                      <a:lnTo>
                        <a:pt x="496" y="85"/>
                      </a:lnTo>
                      <a:lnTo>
                        <a:pt x="510" y="100"/>
                      </a:lnTo>
                      <a:lnTo>
                        <a:pt x="510" y="128"/>
                      </a:lnTo>
                      <a:lnTo>
                        <a:pt x="524" y="156"/>
                      </a:lnTo>
                      <a:lnTo>
                        <a:pt x="538" y="171"/>
                      </a:lnTo>
                      <a:lnTo>
                        <a:pt x="538" y="185"/>
                      </a:lnTo>
                      <a:lnTo>
                        <a:pt x="553" y="199"/>
                      </a:lnTo>
                      <a:lnTo>
                        <a:pt x="553" y="213"/>
                      </a:lnTo>
                      <a:lnTo>
                        <a:pt x="567" y="227"/>
                      </a:lnTo>
                      <a:lnTo>
                        <a:pt x="567" y="241"/>
                      </a:lnTo>
                      <a:lnTo>
                        <a:pt x="581" y="270"/>
                      </a:lnTo>
                      <a:lnTo>
                        <a:pt x="581" y="284"/>
                      </a:lnTo>
                      <a:lnTo>
                        <a:pt x="595" y="298"/>
                      </a:lnTo>
                      <a:lnTo>
                        <a:pt x="595" y="312"/>
                      </a:lnTo>
                      <a:lnTo>
                        <a:pt x="595" y="327"/>
                      </a:lnTo>
                      <a:lnTo>
                        <a:pt x="609" y="327"/>
                      </a:lnTo>
                      <a:lnTo>
                        <a:pt x="609" y="341"/>
                      </a:lnTo>
                      <a:lnTo>
                        <a:pt x="609" y="355"/>
                      </a:lnTo>
                      <a:lnTo>
                        <a:pt x="624" y="369"/>
                      </a:lnTo>
                      <a:lnTo>
                        <a:pt x="624" y="383"/>
                      </a:lnTo>
                      <a:lnTo>
                        <a:pt x="638" y="397"/>
                      </a:lnTo>
                      <a:lnTo>
                        <a:pt x="638" y="426"/>
                      </a:lnTo>
                      <a:lnTo>
                        <a:pt x="652" y="426"/>
                      </a:lnTo>
                      <a:lnTo>
                        <a:pt x="652" y="440"/>
                      </a:lnTo>
                      <a:lnTo>
                        <a:pt x="666" y="454"/>
                      </a:lnTo>
                      <a:lnTo>
                        <a:pt x="666" y="468"/>
                      </a:lnTo>
                      <a:lnTo>
                        <a:pt x="680" y="483"/>
                      </a:lnTo>
                      <a:lnTo>
                        <a:pt x="680" y="497"/>
                      </a:lnTo>
                      <a:lnTo>
                        <a:pt x="694" y="511"/>
                      </a:lnTo>
                      <a:lnTo>
                        <a:pt x="694" y="525"/>
                      </a:lnTo>
                      <a:lnTo>
                        <a:pt x="709" y="525"/>
                      </a:lnTo>
                      <a:lnTo>
                        <a:pt x="709" y="539"/>
                      </a:lnTo>
                      <a:lnTo>
                        <a:pt x="723" y="553"/>
                      </a:lnTo>
                      <a:close/>
                    </a:path>
                  </a:pathLst>
                </a:custGeom>
                <a:pattFill prst="divot">
                  <a:fgClr>
                    <a:srgbClr val="FF66FF"/>
                  </a:fgClr>
                  <a:bgClr>
                    <a:srgbClr val="FFFFFF"/>
                  </a:bgClr>
                </a:pattFill>
                <a:ln w="0">
                  <a:solidFill>
                    <a:srgbClr val="333333"/>
                  </a:solidFill>
                  <a:round/>
                  <a:headEnd/>
                  <a:tailEnd/>
                </a:ln>
              </p:spPr>
              <p:txBody>
                <a:bodyPr/>
                <a:lstStyle/>
                <a:p>
                  <a:endParaRPr lang="ja-JP" altLang="en-US"/>
                </a:p>
              </p:txBody>
            </p:sp>
            <p:sp>
              <p:nvSpPr>
                <p:cNvPr id="172" name="Freeform 42"/>
                <p:cNvSpPr>
                  <a:spLocks/>
                </p:cNvSpPr>
                <p:nvPr/>
              </p:nvSpPr>
              <p:spPr bwMode="auto">
                <a:xfrm>
                  <a:off x="4638" y="5489"/>
                  <a:ext cx="1248" cy="2454"/>
                </a:xfrm>
                <a:custGeom>
                  <a:avLst/>
                  <a:gdLst>
                    <a:gd name="T0" fmla="*/ 836 w 1248"/>
                    <a:gd name="T1" fmla="*/ 156 h 2454"/>
                    <a:gd name="T2" fmla="*/ 950 w 1248"/>
                    <a:gd name="T3" fmla="*/ 142 h 2454"/>
                    <a:gd name="T4" fmla="*/ 1148 w 1248"/>
                    <a:gd name="T5" fmla="*/ 185 h 2454"/>
                    <a:gd name="T6" fmla="*/ 1148 w 1248"/>
                    <a:gd name="T7" fmla="*/ 213 h 2454"/>
                    <a:gd name="T8" fmla="*/ 1162 w 1248"/>
                    <a:gd name="T9" fmla="*/ 284 h 2454"/>
                    <a:gd name="T10" fmla="*/ 1233 w 1248"/>
                    <a:gd name="T11" fmla="*/ 355 h 2454"/>
                    <a:gd name="T12" fmla="*/ 1106 w 1248"/>
                    <a:gd name="T13" fmla="*/ 681 h 2454"/>
                    <a:gd name="T14" fmla="*/ 992 w 1248"/>
                    <a:gd name="T15" fmla="*/ 1008 h 2454"/>
                    <a:gd name="T16" fmla="*/ 992 w 1248"/>
                    <a:gd name="T17" fmla="*/ 1277 h 2454"/>
                    <a:gd name="T18" fmla="*/ 992 w 1248"/>
                    <a:gd name="T19" fmla="*/ 1362 h 2454"/>
                    <a:gd name="T20" fmla="*/ 992 w 1248"/>
                    <a:gd name="T21" fmla="*/ 1476 h 2454"/>
                    <a:gd name="T22" fmla="*/ 1120 w 1248"/>
                    <a:gd name="T23" fmla="*/ 1561 h 2454"/>
                    <a:gd name="T24" fmla="*/ 1120 w 1248"/>
                    <a:gd name="T25" fmla="*/ 1646 h 2454"/>
                    <a:gd name="T26" fmla="*/ 1120 w 1248"/>
                    <a:gd name="T27" fmla="*/ 1802 h 2454"/>
                    <a:gd name="T28" fmla="*/ 1106 w 1248"/>
                    <a:gd name="T29" fmla="*/ 1915 h 2454"/>
                    <a:gd name="T30" fmla="*/ 1106 w 1248"/>
                    <a:gd name="T31" fmla="*/ 1972 h 2454"/>
                    <a:gd name="T32" fmla="*/ 1106 w 1248"/>
                    <a:gd name="T33" fmla="*/ 2000 h 2454"/>
                    <a:gd name="T34" fmla="*/ 992 w 1248"/>
                    <a:gd name="T35" fmla="*/ 2000 h 2454"/>
                    <a:gd name="T36" fmla="*/ 893 w 1248"/>
                    <a:gd name="T37" fmla="*/ 2015 h 2454"/>
                    <a:gd name="T38" fmla="*/ 780 w 1248"/>
                    <a:gd name="T39" fmla="*/ 2015 h 2454"/>
                    <a:gd name="T40" fmla="*/ 680 w 1248"/>
                    <a:gd name="T41" fmla="*/ 2029 h 2454"/>
                    <a:gd name="T42" fmla="*/ 638 w 1248"/>
                    <a:gd name="T43" fmla="*/ 2128 h 2454"/>
                    <a:gd name="T44" fmla="*/ 638 w 1248"/>
                    <a:gd name="T45" fmla="*/ 2185 h 2454"/>
                    <a:gd name="T46" fmla="*/ 595 w 1248"/>
                    <a:gd name="T47" fmla="*/ 2227 h 2454"/>
                    <a:gd name="T48" fmla="*/ 595 w 1248"/>
                    <a:gd name="T49" fmla="*/ 2270 h 2454"/>
                    <a:gd name="T50" fmla="*/ 609 w 1248"/>
                    <a:gd name="T51" fmla="*/ 2312 h 2454"/>
                    <a:gd name="T52" fmla="*/ 609 w 1248"/>
                    <a:gd name="T53" fmla="*/ 2355 h 2454"/>
                    <a:gd name="T54" fmla="*/ 624 w 1248"/>
                    <a:gd name="T55" fmla="*/ 2412 h 2454"/>
                    <a:gd name="T56" fmla="*/ 609 w 1248"/>
                    <a:gd name="T57" fmla="*/ 2412 h 2454"/>
                    <a:gd name="T58" fmla="*/ 609 w 1248"/>
                    <a:gd name="T59" fmla="*/ 2327 h 2454"/>
                    <a:gd name="T60" fmla="*/ 595 w 1248"/>
                    <a:gd name="T61" fmla="*/ 2242 h 2454"/>
                    <a:gd name="T62" fmla="*/ 567 w 1248"/>
                    <a:gd name="T63" fmla="*/ 2213 h 2454"/>
                    <a:gd name="T64" fmla="*/ 524 w 1248"/>
                    <a:gd name="T65" fmla="*/ 2199 h 2454"/>
                    <a:gd name="T66" fmla="*/ 468 w 1248"/>
                    <a:gd name="T67" fmla="*/ 2199 h 2454"/>
                    <a:gd name="T68" fmla="*/ 397 w 1248"/>
                    <a:gd name="T69" fmla="*/ 2171 h 2454"/>
                    <a:gd name="T70" fmla="*/ 326 w 1248"/>
                    <a:gd name="T71" fmla="*/ 2171 h 2454"/>
                    <a:gd name="T72" fmla="*/ 326 w 1248"/>
                    <a:gd name="T73" fmla="*/ 2142 h 2454"/>
                    <a:gd name="T74" fmla="*/ 326 w 1248"/>
                    <a:gd name="T75" fmla="*/ 2100 h 2454"/>
                    <a:gd name="T76" fmla="*/ 326 w 1248"/>
                    <a:gd name="T77" fmla="*/ 2057 h 2454"/>
                    <a:gd name="T78" fmla="*/ 340 w 1248"/>
                    <a:gd name="T79" fmla="*/ 2029 h 2454"/>
                    <a:gd name="T80" fmla="*/ 340 w 1248"/>
                    <a:gd name="T81" fmla="*/ 1944 h 2454"/>
                    <a:gd name="T82" fmla="*/ 326 w 1248"/>
                    <a:gd name="T83" fmla="*/ 1873 h 2454"/>
                    <a:gd name="T84" fmla="*/ 340 w 1248"/>
                    <a:gd name="T85" fmla="*/ 1759 h 2454"/>
                    <a:gd name="T86" fmla="*/ 340 w 1248"/>
                    <a:gd name="T87" fmla="*/ 1717 h 2454"/>
                    <a:gd name="T88" fmla="*/ 340 w 1248"/>
                    <a:gd name="T89" fmla="*/ 1660 h 2454"/>
                    <a:gd name="T90" fmla="*/ 340 w 1248"/>
                    <a:gd name="T91" fmla="*/ 1617 h 2454"/>
                    <a:gd name="T92" fmla="*/ 354 w 1248"/>
                    <a:gd name="T93" fmla="*/ 1589 h 2454"/>
                    <a:gd name="T94" fmla="*/ 241 w 1248"/>
                    <a:gd name="T95" fmla="*/ 1561 h 2454"/>
                    <a:gd name="T96" fmla="*/ 14 w 1248"/>
                    <a:gd name="T97" fmla="*/ 1518 h 2454"/>
                    <a:gd name="T98" fmla="*/ 56 w 1248"/>
                    <a:gd name="T99" fmla="*/ 1305 h 2454"/>
                    <a:gd name="T100" fmla="*/ 113 w 1248"/>
                    <a:gd name="T101" fmla="*/ 1206 h 2454"/>
                    <a:gd name="T102" fmla="*/ 141 w 1248"/>
                    <a:gd name="T103" fmla="*/ 1135 h 2454"/>
                    <a:gd name="T104" fmla="*/ 212 w 1248"/>
                    <a:gd name="T105" fmla="*/ 965 h 2454"/>
                    <a:gd name="T106" fmla="*/ 312 w 1248"/>
                    <a:gd name="T107" fmla="*/ 738 h 2454"/>
                    <a:gd name="T108" fmla="*/ 354 w 1248"/>
                    <a:gd name="T109" fmla="*/ 610 h 2454"/>
                    <a:gd name="T110" fmla="*/ 368 w 1248"/>
                    <a:gd name="T111" fmla="*/ 539 h 2454"/>
                    <a:gd name="T112" fmla="*/ 382 w 1248"/>
                    <a:gd name="T113" fmla="*/ 341 h 2454"/>
                    <a:gd name="T114" fmla="*/ 524 w 1248"/>
                    <a:gd name="T115" fmla="*/ 128 h 2454"/>
                    <a:gd name="T116" fmla="*/ 624 w 1248"/>
                    <a:gd name="T117" fmla="*/ 57 h 2454"/>
                    <a:gd name="T118" fmla="*/ 723 w 1248"/>
                    <a:gd name="T119" fmla="*/ 142 h 24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248"/>
                    <a:gd name="T181" fmla="*/ 0 h 2454"/>
                    <a:gd name="T182" fmla="*/ 1248 w 1248"/>
                    <a:gd name="T183" fmla="*/ 2454 h 2454"/>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248" h="2454">
                      <a:moveTo>
                        <a:pt x="794" y="227"/>
                      </a:moveTo>
                      <a:lnTo>
                        <a:pt x="808" y="199"/>
                      </a:lnTo>
                      <a:lnTo>
                        <a:pt x="808" y="185"/>
                      </a:lnTo>
                      <a:lnTo>
                        <a:pt x="808" y="171"/>
                      </a:lnTo>
                      <a:lnTo>
                        <a:pt x="822" y="171"/>
                      </a:lnTo>
                      <a:lnTo>
                        <a:pt x="836" y="156"/>
                      </a:lnTo>
                      <a:lnTo>
                        <a:pt x="850" y="142"/>
                      </a:lnTo>
                      <a:lnTo>
                        <a:pt x="865" y="128"/>
                      </a:lnTo>
                      <a:lnTo>
                        <a:pt x="879" y="128"/>
                      </a:lnTo>
                      <a:lnTo>
                        <a:pt x="907" y="142"/>
                      </a:lnTo>
                      <a:lnTo>
                        <a:pt x="921" y="142"/>
                      </a:lnTo>
                      <a:lnTo>
                        <a:pt x="936" y="142"/>
                      </a:lnTo>
                      <a:lnTo>
                        <a:pt x="950" y="142"/>
                      </a:lnTo>
                      <a:lnTo>
                        <a:pt x="978" y="142"/>
                      </a:lnTo>
                      <a:lnTo>
                        <a:pt x="1021" y="156"/>
                      </a:lnTo>
                      <a:lnTo>
                        <a:pt x="1035" y="156"/>
                      </a:lnTo>
                      <a:lnTo>
                        <a:pt x="1092" y="156"/>
                      </a:lnTo>
                      <a:lnTo>
                        <a:pt x="1120" y="171"/>
                      </a:lnTo>
                      <a:lnTo>
                        <a:pt x="1148" y="171"/>
                      </a:lnTo>
                      <a:lnTo>
                        <a:pt x="1148" y="185"/>
                      </a:lnTo>
                      <a:lnTo>
                        <a:pt x="1162" y="185"/>
                      </a:lnTo>
                      <a:lnTo>
                        <a:pt x="1148" y="185"/>
                      </a:lnTo>
                      <a:lnTo>
                        <a:pt x="1148" y="199"/>
                      </a:lnTo>
                      <a:lnTo>
                        <a:pt x="1148" y="213"/>
                      </a:lnTo>
                      <a:lnTo>
                        <a:pt x="1148" y="227"/>
                      </a:lnTo>
                      <a:lnTo>
                        <a:pt x="1148" y="242"/>
                      </a:lnTo>
                      <a:lnTo>
                        <a:pt x="1148" y="256"/>
                      </a:lnTo>
                      <a:lnTo>
                        <a:pt x="1162" y="270"/>
                      </a:lnTo>
                      <a:lnTo>
                        <a:pt x="1162" y="284"/>
                      </a:lnTo>
                      <a:lnTo>
                        <a:pt x="1177" y="284"/>
                      </a:lnTo>
                      <a:lnTo>
                        <a:pt x="1177" y="298"/>
                      </a:lnTo>
                      <a:lnTo>
                        <a:pt x="1191" y="312"/>
                      </a:lnTo>
                      <a:lnTo>
                        <a:pt x="1219" y="327"/>
                      </a:lnTo>
                      <a:lnTo>
                        <a:pt x="1233" y="341"/>
                      </a:lnTo>
                      <a:lnTo>
                        <a:pt x="1233" y="355"/>
                      </a:lnTo>
                      <a:lnTo>
                        <a:pt x="1248" y="355"/>
                      </a:lnTo>
                      <a:lnTo>
                        <a:pt x="1162" y="469"/>
                      </a:lnTo>
                      <a:lnTo>
                        <a:pt x="1148" y="483"/>
                      </a:lnTo>
                      <a:lnTo>
                        <a:pt x="1134" y="497"/>
                      </a:lnTo>
                      <a:lnTo>
                        <a:pt x="1120" y="511"/>
                      </a:lnTo>
                      <a:lnTo>
                        <a:pt x="1106" y="539"/>
                      </a:lnTo>
                      <a:lnTo>
                        <a:pt x="1106" y="582"/>
                      </a:lnTo>
                      <a:lnTo>
                        <a:pt x="1106" y="681"/>
                      </a:lnTo>
                      <a:lnTo>
                        <a:pt x="1106" y="724"/>
                      </a:lnTo>
                      <a:lnTo>
                        <a:pt x="1106" y="809"/>
                      </a:lnTo>
                      <a:lnTo>
                        <a:pt x="1106" y="851"/>
                      </a:lnTo>
                      <a:lnTo>
                        <a:pt x="1049" y="851"/>
                      </a:lnTo>
                      <a:lnTo>
                        <a:pt x="992" y="851"/>
                      </a:lnTo>
                      <a:lnTo>
                        <a:pt x="992" y="908"/>
                      </a:lnTo>
                      <a:lnTo>
                        <a:pt x="992" y="951"/>
                      </a:lnTo>
                      <a:lnTo>
                        <a:pt x="992" y="979"/>
                      </a:lnTo>
                      <a:lnTo>
                        <a:pt x="992" y="993"/>
                      </a:lnTo>
                      <a:lnTo>
                        <a:pt x="992" y="1008"/>
                      </a:lnTo>
                      <a:lnTo>
                        <a:pt x="992" y="1022"/>
                      </a:lnTo>
                      <a:lnTo>
                        <a:pt x="992" y="1050"/>
                      </a:lnTo>
                      <a:lnTo>
                        <a:pt x="992" y="1078"/>
                      </a:lnTo>
                      <a:lnTo>
                        <a:pt x="992" y="1093"/>
                      </a:lnTo>
                      <a:lnTo>
                        <a:pt x="992" y="1121"/>
                      </a:lnTo>
                      <a:lnTo>
                        <a:pt x="992" y="1149"/>
                      </a:lnTo>
                      <a:lnTo>
                        <a:pt x="992" y="1178"/>
                      </a:lnTo>
                      <a:lnTo>
                        <a:pt x="992" y="1206"/>
                      </a:lnTo>
                      <a:lnTo>
                        <a:pt x="992" y="1220"/>
                      </a:lnTo>
                      <a:lnTo>
                        <a:pt x="992" y="1234"/>
                      </a:lnTo>
                      <a:lnTo>
                        <a:pt x="992" y="1263"/>
                      </a:lnTo>
                      <a:lnTo>
                        <a:pt x="992" y="1277"/>
                      </a:lnTo>
                      <a:lnTo>
                        <a:pt x="992" y="1291"/>
                      </a:lnTo>
                      <a:lnTo>
                        <a:pt x="992" y="1305"/>
                      </a:lnTo>
                      <a:lnTo>
                        <a:pt x="992" y="1320"/>
                      </a:lnTo>
                      <a:lnTo>
                        <a:pt x="992" y="1334"/>
                      </a:lnTo>
                      <a:lnTo>
                        <a:pt x="1006" y="1348"/>
                      </a:lnTo>
                      <a:lnTo>
                        <a:pt x="992" y="1362"/>
                      </a:lnTo>
                      <a:lnTo>
                        <a:pt x="992" y="1376"/>
                      </a:lnTo>
                      <a:lnTo>
                        <a:pt x="992" y="1390"/>
                      </a:lnTo>
                      <a:lnTo>
                        <a:pt x="992" y="1405"/>
                      </a:lnTo>
                      <a:lnTo>
                        <a:pt x="992" y="1433"/>
                      </a:lnTo>
                      <a:lnTo>
                        <a:pt x="992" y="1447"/>
                      </a:lnTo>
                      <a:lnTo>
                        <a:pt x="992" y="1476"/>
                      </a:lnTo>
                      <a:lnTo>
                        <a:pt x="992" y="1490"/>
                      </a:lnTo>
                      <a:lnTo>
                        <a:pt x="992" y="1518"/>
                      </a:lnTo>
                      <a:lnTo>
                        <a:pt x="992" y="1532"/>
                      </a:lnTo>
                      <a:lnTo>
                        <a:pt x="992" y="1547"/>
                      </a:lnTo>
                      <a:lnTo>
                        <a:pt x="992" y="1561"/>
                      </a:lnTo>
                      <a:lnTo>
                        <a:pt x="1120" y="1561"/>
                      </a:lnTo>
                      <a:lnTo>
                        <a:pt x="1120" y="1575"/>
                      </a:lnTo>
                      <a:lnTo>
                        <a:pt x="1120" y="1589"/>
                      </a:lnTo>
                      <a:lnTo>
                        <a:pt x="1120" y="1603"/>
                      </a:lnTo>
                      <a:lnTo>
                        <a:pt x="1120" y="1632"/>
                      </a:lnTo>
                      <a:lnTo>
                        <a:pt x="1120" y="1646"/>
                      </a:lnTo>
                      <a:lnTo>
                        <a:pt x="1120" y="1674"/>
                      </a:lnTo>
                      <a:lnTo>
                        <a:pt x="1120" y="1688"/>
                      </a:lnTo>
                      <a:lnTo>
                        <a:pt x="1120" y="1717"/>
                      </a:lnTo>
                      <a:lnTo>
                        <a:pt x="1120" y="1731"/>
                      </a:lnTo>
                      <a:lnTo>
                        <a:pt x="1120" y="1745"/>
                      </a:lnTo>
                      <a:lnTo>
                        <a:pt x="1120" y="1759"/>
                      </a:lnTo>
                      <a:lnTo>
                        <a:pt x="1120" y="1773"/>
                      </a:lnTo>
                      <a:lnTo>
                        <a:pt x="1120" y="1788"/>
                      </a:lnTo>
                      <a:lnTo>
                        <a:pt x="1120" y="1802"/>
                      </a:lnTo>
                      <a:lnTo>
                        <a:pt x="1120" y="1816"/>
                      </a:lnTo>
                      <a:lnTo>
                        <a:pt x="1120" y="1830"/>
                      </a:lnTo>
                      <a:lnTo>
                        <a:pt x="1120" y="1844"/>
                      </a:lnTo>
                      <a:lnTo>
                        <a:pt x="1106" y="1873"/>
                      </a:lnTo>
                      <a:lnTo>
                        <a:pt x="1106" y="1887"/>
                      </a:lnTo>
                      <a:lnTo>
                        <a:pt x="1106" y="1901"/>
                      </a:lnTo>
                      <a:lnTo>
                        <a:pt x="1106" y="1915"/>
                      </a:lnTo>
                      <a:lnTo>
                        <a:pt x="1106" y="1930"/>
                      </a:lnTo>
                      <a:lnTo>
                        <a:pt x="1106" y="1944"/>
                      </a:lnTo>
                      <a:lnTo>
                        <a:pt x="1106" y="1958"/>
                      </a:lnTo>
                      <a:lnTo>
                        <a:pt x="1106" y="1972"/>
                      </a:lnTo>
                      <a:lnTo>
                        <a:pt x="1106" y="1986"/>
                      </a:lnTo>
                      <a:lnTo>
                        <a:pt x="1106" y="2000"/>
                      </a:lnTo>
                      <a:lnTo>
                        <a:pt x="1092" y="2000"/>
                      </a:lnTo>
                      <a:lnTo>
                        <a:pt x="1049" y="2015"/>
                      </a:lnTo>
                      <a:lnTo>
                        <a:pt x="1035" y="2015"/>
                      </a:lnTo>
                      <a:lnTo>
                        <a:pt x="1021" y="2015"/>
                      </a:lnTo>
                      <a:lnTo>
                        <a:pt x="1021" y="2000"/>
                      </a:lnTo>
                      <a:lnTo>
                        <a:pt x="1006" y="2000"/>
                      </a:lnTo>
                      <a:lnTo>
                        <a:pt x="992" y="2000"/>
                      </a:lnTo>
                      <a:lnTo>
                        <a:pt x="978" y="2000"/>
                      </a:lnTo>
                      <a:lnTo>
                        <a:pt x="964" y="2000"/>
                      </a:lnTo>
                      <a:lnTo>
                        <a:pt x="950" y="2000"/>
                      </a:lnTo>
                      <a:lnTo>
                        <a:pt x="936" y="2000"/>
                      </a:lnTo>
                      <a:lnTo>
                        <a:pt x="921" y="2000"/>
                      </a:lnTo>
                      <a:lnTo>
                        <a:pt x="907" y="2000"/>
                      </a:lnTo>
                      <a:lnTo>
                        <a:pt x="893" y="2015"/>
                      </a:lnTo>
                      <a:lnTo>
                        <a:pt x="865" y="2015"/>
                      </a:lnTo>
                      <a:lnTo>
                        <a:pt x="850" y="2015"/>
                      </a:lnTo>
                      <a:lnTo>
                        <a:pt x="836" y="2015"/>
                      </a:lnTo>
                      <a:lnTo>
                        <a:pt x="822" y="2015"/>
                      </a:lnTo>
                      <a:lnTo>
                        <a:pt x="808" y="2015"/>
                      </a:lnTo>
                      <a:lnTo>
                        <a:pt x="794" y="2015"/>
                      </a:lnTo>
                      <a:lnTo>
                        <a:pt x="780" y="2015"/>
                      </a:lnTo>
                      <a:lnTo>
                        <a:pt x="765" y="2015"/>
                      </a:lnTo>
                      <a:lnTo>
                        <a:pt x="737" y="2015"/>
                      </a:lnTo>
                      <a:lnTo>
                        <a:pt x="751" y="2015"/>
                      </a:lnTo>
                      <a:lnTo>
                        <a:pt x="751" y="2029"/>
                      </a:lnTo>
                      <a:lnTo>
                        <a:pt x="694" y="2029"/>
                      </a:lnTo>
                      <a:lnTo>
                        <a:pt x="680" y="2029"/>
                      </a:lnTo>
                      <a:lnTo>
                        <a:pt x="652" y="2043"/>
                      </a:lnTo>
                      <a:lnTo>
                        <a:pt x="652" y="2071"/>
                      </a:lnTo>
                      <a:lnTo>
                        <a:pt x="652" y="2086"/>
                      </a:lnTo>
                      <a:lnTo>
                        <a:pt x="666" y="2114"/>
                      </a:lnTo>
                      <a:lnTo>
                        <a:pt x="666" y="2128"/>
                      </a:lnTo>
                      <a:lnTo>
                        <a:pt x="652" y="2128"/>
                      </a:lnTo>
                      <a:lnTo>
                        <a:pt x="638" y="2142"/>
                      </a:lnTo>
                      <a:lnTo>
                        <a:pt x="638" y="2128"/>
                      </a:lnTo>
                      <a:lnTo>
                        <a:pt x="638" y="2142"/>
                      </a:lnTo>
                      <a:lnTo>
                        <a:pt x="624" y="2156"/>
                      </a:lnTo>
                      <a:lnTo>
                        <a:pt x="624" y="2171"/>
                      </a:lnTo>
                      <a:lnTo>
                        <a:pt x="638" y="2185"/>
                      </a:lnTo>
                      <a:lnTo>
                        <a:pt x="638" y="2199"/>
                      </a:lnTo>
                      <a:lnTo>
                        <a:pt x="624" y="2199"/>
                      </a:lnTo>
                      <a:lnTo>
                        <a:pt x="609" y="2199"/>
                      </a:lnTo>
                      <a:lnTo>
                        <a:pt x="595" y="2213"/>
                      </a:lnTo>
                      <a:lnTo>
                        <a:pt x="595" y="2227"/>
                      </a:lnTo>
                      <a:lnTo>
                        <a:pt x="595" y="2242"/>
                      </a:lnTo>
                      <a:lnTo>
                        <a:pt x="595" y="2256"/>
                      </a:lnTo>
                      <a:lnTo>
                        <a:pt x="595" y="2270"/>
                      </a:lnTo>
                      <a:lnTo>
                        <a:pt x="595" y="2284"/>
                      </a:lnTo>
                      <a:lnTo>
                        <a:pt x="609" y="2284"/>
                      </a:lnTo>
                      <a:lnTo>
                        <a:pt x="609" y="2298"/>
                      </a:lnTo>
                      <a:lnTo>
                        <a:pt x="609" y="2312"/>
                      </a:lnTo>
                      <a:lnTo>
                        <a:pt x="609" y="2327"/>
                      </a:lnTo>
                      <a:lnTo>
                        <a:pt x="609" y="2341"/>
                      </a:lnTo>
                      <a:lnTo>
                        <a:pt x="609" y="2355"/>
                      </a:lnTo>
                      <a:lnTo>
                        <a:pt x="609" y="2369"/>
                      </a:lnTo>
                      <a:lnTo>
                        <a:pt x="624" y="2383"/>
                      </a:lnTo>
                      <a:lnTo>
                        <a:pt x="609" y="2383"/>
                      </a:lnTo>
                      <a:lnTo>
                        <a:pt x="624" y="2383"/>
                      </a:lnTo>
                      <a:lnTo>
                        <a:pt x="624" y="2398"/>
                      </a:lnTo>
                      <a:lnTo>
                        <a:pt x="624" y="2412"/>
                      </a:lnTo>
                      <a:lnTo>
                        <a:pt x="624" y="2426"/>
                      </a:lnTo>
                      <a:lnTo>
                        <a:pt x="624" y="2440"/>
                      </a:lnTo>
                      <a:lnTo>
                        <a:pt x="624" y="2454"/>
                      </a:lnTo>
                      <a:lnTo>
                        <a:pt x="624" y="2440"/>
                      </a:lnTo>
                      <a:lnTo>
                        <a:pt x="624" y="2426"/>
                      </a:lnTo>
                      <a:lnTo>
                        <a:pt x="624" y="2412"/>
                      </a:lnTo>
                      <a:lnTo>
                        <a:pt x="609" y="2412"/>
                      </a:lnTo>
                      <a:lnTo>
                        <a:pt x="609" y="2398"/>
                      </a:lnTo>
                      <a:lnTo>
                        <a:pt x="609" y="2383"/>
                      </a:lnTo>
                      <a:lnTo>
                        <a:pt x="609" y="2369"/>
                      </a:lnTo>
                      <a:lnTo>
                        <a:pt x="609" y="2355"/>
                      </a:lnTo>
                      <a:lnTo>
                        <a:pt x="609" y="2341"/>
                      </a:lnTo>
                      <a:lnTo>
                        <a:pt x="609" y="2327"/>
                      </a:lnTo>
                      <a:lnTo>
                        <a:pt x="609" y="2312"/>
                      </a:lnTo>
                      <a:lnTo>
                        <a:pt x="609" y="2298"/>
                      </a:lnTo>
                      <a:lnTo>
                        <a:pt x="595" y="2298"/>
                      </a:lnTo>
                      <a:lnTo>
                        <a:pt x="595" y="2284"/>
                      </a:lnTo>
                      <a:lnTo>
                        <a:pt x="595" y="2270"/>
                      </a:lnTo>
                      <a:lnTo>
                        <a:pt x="595" y="2256"/>
                      </a:lnTo>
                      <a:lnTo>
                        <a:pt x="595" y="2242"/>
                      </a:lnTo>
                      <a:lnTo>
                        <a:pt x="595" y="2227"/>
                      </a:lnTo>
                      <a:lnTo>
                        <a:pt x="581" y="2213"/>
                      </a:lnTo>
                      <a:lnTo>
                        <a:pt x="567" y="2213"/>
                      </a:lnTo>
                      <a:lnTo>
                        <a:pt x="553" y="2213"/>
                      </a:lnTo>
                      <a:lnTo>
                        <a:pt x="553" y="2199"/>
                      </a:lnTo>
                      <a:lnTo>
                        <a:pt x="538" y="2199"/>
                      </a:lnTo>
                      <a:lnTo>
                        <a:pt x="524" y="2199"/>
                      </a:lnTo>
                      <a:lnTo>
                        <a:pt x="510" y="2199"/>
                      </a:lnTo>
                      <a:lnTo>
                        <a:pt x="510" y="2185"/>
                      </a:lnTo>
                      <a:lnTo>
                        <a:pt x="496" y="2199"/>
                      </a:lnTo>
                      <a:lnTo>
                        <a:pt x="482" y="2199"/>
                      </a:lnTo>
                      <a:lnTo>
                        <a:pt x="468" y="2199"/>
                      </a:lnTo>
                      <a:lnTo>
                        <a:pt x="453" y="2199"/>
                      </a:lnTo>
                      <a:lnTo>
                        <a:pt x="453" y="2185"/>
                      </a:lnTo>
                      <a:lnTo>
                        <a:pt x="439" y="2171"/>
                      </a:lnTo>
                      <a:lnTo>
                        <a:pt x="439" y="2156"/>
                      </a:lnTo>
                      <a:lnTo>
                        <a:pt x="425" y="2156"/>
                      </a:lnTo>
                      <a:lnTo>
                        <a:pt x="411" y="2156"/>
                      </a:lnTo>
                      <a:lnTo>
                        <a:pt x="411" y="2171"/>
                      </a:lnTo>
                      <a:lnTo>
                        <a:pt x="397" y="2171"/>
                      </a:lnTo>
                      <a:lnTo>
                        <a:pt x="382" y="2171"/>
                      </a:lnTo>
                      <a:lnTo>
                        <a:pt x="368" y="2185"/>
                      </a:lnTo>
                      <a:lnTo>
                        <a:pt x="354" y="2199"/>
                      </a:lnTo>
                      <a:lnTo>
                        <a:pt x="340" y="2199"/>
                      </a:lnTo>
                      <a:lnTo>
                        <a:pt x="326" y="2185"/>
                      </a:lnTo>
                      <a:lnTo>
                        <a:pt x="326" y="2171"/>
                      </a:lnTo>
                      <a:lnTo>
                        <a:pt x="326" y="2156"/>
                      </a:lnTo>
                      <a:lnTo>
                        <a:pt x="326" y="2142"/>
                      </a:lnTo>
                      <a:lnTo>
                        <a:pt x="326" y="2128"/>
                      </a:lnTo>
                      <a:lnTo>
                        <a:pt x="326" y="2114"/>
                      </a:lnTo>
                      <a:lnTo>
                        <a:pt x="340" y="2100"/>
                      </a:lnTo>
                      <a:lnTo>
                        <a:pt x="326" y="2100"/>
                      </a:lnTo>
                      <a:lnTo>
                        <a:pt x="340" y="2100"/>
                      </a:lnTo>
                      <a:lnTo>
                        <a:pt x="326" y="2100"/>
                      </a:lnTo>
                      <a:lnTo>
                        <a:pt x="326" y="2086"/>
                      </a:lnTo>
                      <a:lnTo>
                        <a:pt x="326" y="2071"/>
                      </a:lnTo>
                      <a:lnTo>
                        <a:pt x="326" y="2057"/>
                      </a:lnTo>
                      <a:lnTo>
                        <a:pt x="326" y="2043"/>
                      </a:lnTo>
                      <a:lnTo>
                        <a:pt x="340" y="2043"/>
                      </a:lnTo>
                      <a:lnTo>
                        <a:pt x="340" y="2029"/>
                      </a:lnTo>
                      <a:lnTo>
                        <a:pt x="340" y="2015"/>
                      </a:lnTo>
                      <a:lnTo>
                        <a:pt x="340" y="1986"/>
                      </a:lnTo>
                      <a:lnTo>
                        <a:pt x="326" y="1986"/>
                      </a:lnTo>
                      <a:lnTo>
                        <a:pt x="326" y="1972"/>
                      </a:lnTo>
                      <a:lnTo>
                        <a:pt x="326" y="1958"/>
                      </a:lnTo>
                      <a:lnTo>
                        <a:pt x="340" y="1958"/>
                      </a:lnTo>
                      <a:lnTo>
                        <a:pt x="340" y="1944"/>
                      </a:lnTo>
                      <a:lnTo>
                        <a:pt x="340" y="1930"/>
                      </a:lnTo>
                      <a:lnTo>
                        <a:pt x="340" y="1915"/>
                      </a:lnTo>
                      <a:lnTo>
                        <a:pt x="326" y="1915"/>
                      </a:lnTo>
                      <a:lnTo>
                        <a:pt x="326" y="1901"/>
                      </a:lnTo>
                      <a:lnTo>
                        <a:pt x="326" y="1887"/>
                      </a:lnTo>
                      <a:lnTo>
                        <a:pt x="326" y="1873"/>
                      </a:lnTo>
                      <a:lnTo>
                        <a:pt x="326" y="1859"/>
                      </a:lnTo>
                      <a:lnTo>
                        <a:pt x="326" y="1844"/>
                      </a:lnTo>
                      <a:lnTo>
                        <a:pt x="326" y="1830"/>
                      </a:lnTo>
                      <a:lnTo>
                        <a:pt x="326" y="1816"/>
                      </a:lnTo>
                      <a:lnTo>
                        <a:pt x="326" y="1788"/>
                      </a:lnTo>
                      <a:lnTo>
                        <a:pt x="340" y="1788"/>
                      </a:lnTo>
                      <a:lnTo>
                        <a:pt x="340" y="1773"/>
                      </a:lnTo>
                      <a:lnTo>
                        <a:pt x="340" y="1759"/>
                      </a:lnTo>
                      <a:lnTo>
                        <a:pt x="340" y="1745"/>
                      </a:lnTo>
                      <a:lnTo>
                        <a:pt x="340" y="1731"/>
                      </a:lnTo>
                      <a:lnTo>
                        <a:pt x="340" y="1717"/>
                      </a:lnTo>
                      <a:lnTo>
                        <a:pt x="340" y="1703"/>
                      </a:lnTo>
                      <a:lnTo>
                        <a:pt x="340" y="1688"/>
                      </a:lnTo>
                      <a:lnTo>
                        <a:pt x="340" y="1674"/>
                      </a:lnTo>
                      <a:lnTo>
                        <a:pt x="340" y="1660"/>
                      </a:lnTo>
                      <a:lnTo>
                        <a:pt x="340" y="1646"/>
                      </a:lnTo>
                      <a:lnTo>
                        <a:pt x="340" y="1632"/>
                      </a:lnTo>
                      <a:lnTo>
                        <a:pt x="340" y="1617"/>
                      </a:lnTo>
                      <a:lnTo>
                        <a:pt x="340" y="1603"/>
                      </a:lnTo>
                      <a:lnTo>
                        <a:pt x="340" y="1589"/>
                      </a:lnTo>
                      <a:lnTo>
                        <a:pt x="354" y="1589"/>
                      </a:lnTo>
                      <a:lnTo>
                        <a:pt x="368" y="1589"/>
                      </a:lnTo>
                      <a:lnTo>
                        <a:pt x="368" y="1561"/>
                      </a:lnTo>
                      <a:lnTo>
                        <a:pt x="354" y="1561"/>
                      </a:lnTo>
                      <a:lnTo>
                        <a:pt x="312" y="1561"/>
                      </a:lnTo>
                      <a:lnTo>
                        <a:pt x="283" y="1561"/>
                      </a:lnTo>
                      <a:lnTo>
                        <a:pt x="255" y="1561"/>
                      </a:lnTo>
                      <a:lnTo>
                        <a:pt x="241" y="1561"/>
                      </a:lnTo>
                      <a:lnTo>
                        <a:pt x="198" y="1561"/>
                      </a:lnTo>
                      <a:lnTo>
                        <a:pt x="184" y="1561"/>
                      </a:lnTo>
                      <a:lnTo>
                        <a:pt x="170" y="1561"/>
                      </a:lnTo>
                      <a:lnTo>
                        <a:pt x="141" y="1561"/>
                      </a:lnTo>
                      <a:lnTo>
                        <a:pt x="113" y="1561"/>
                      </a:lnTo>
                      <a:lnTo>
                        <a:pt x="85" y="1561"/>
                      </a:lnTo>
                      <a:lnTo>
                        <a:pt x="42" y="1561"/>
                      </a:lnTo>
                      <a:lnTo>
                        <a:pt x="0" y="1561"/>
                      </a:lnTo>
                      <a:lnTo>
                        <a:pt x="0" y="1547"/>
                      </a:lnTo>
                      <a:lnTo>
                        <a:pt x="14" y="1518"/>
                      </a:lnTo>
                      <a:lnTo>
                        <a:pt x="14" y="1490"/>
                      </a:lnTo>
                      <a:lnTo>
                        <a:pt x="14" y="1447"/>
                      </a:lnTo>
                      <a:lnTo>
                        <a:pt x="14" y="1405"/>
                      </a:lnTo>
                      <a:lnTo>
                        <a:pt x="28" y="1390"/>
                      </a:lnTo>
                      <a:lnTo>
                        <a:pt x="28" y="1376"/>
                      </a:lnTo>
                      <a:lnTo>
                        <a:pt x="14" y="1376"/>
                      </a:lnTo>
                      <a:lnTo>
                        <a:pt x="28" y="1376"/>
                      </a:lnTo>
                      <a:lnTo>
                        <a:pt x="28" y="1362"/>
                      </a:lnTo>
                      <a:lnTo>
                        <a:pt x="42" y="1334"/>
                      </a:lnTo>
                      <a:lnTo>
                        <a:pt x="56" y="1305"/>
                      </a:lnTo>
                      <a:lnTo>
                        <a:pt x="70" y="1277"/>
                      </a:lnTo>
                      <a:lnTo>
                        <a:pt x="85" y="1249"/>
                      </a:lnTo>
                      <a:lnTo>
                        <a:pt x="99" y="1249"/>
                      </a:lnTo>
                      <a:lnTo>
                        <a:pt x="99" y="1234"/>
                      </a:lnTo>
                      <a:lnTo>
                        <a:pt x="99" y="1220"/>
                      </a:lnTo>
                      <a:lnTo>
                        <a:pt x="113" y="1206"/>
                      </a:lnTo>
                      <a:lnTo>
                        <a:pt x="113" y="1192"/>
                      </a:lnTo>
                      <a:lnTo>
                        <a:pt x="127" y="1178"/>
                      </a:lnTo>
                      <a:lnTo>
                        <a:pt x="127" y="1164"/>
                      </a:lnTo>
                      <a:lnTo>
                        <a:pt x="141" y="1164"/>
                      </a:lnTo>
                      <a:lnTo>
                        <a:pt x="141" y="1135"/>
                      </a:lnTo>
                      <a:lnTo>
                        <a:pt x="141" y="1121"/>
                      </a:lnTo>
                      <a:lnTo>
                        <a:pt x="156" y="1121"/>
                      </a:lnTo>
                      <a:lnTo>
                        <a:pt x="170" y="1093"/>
                      </a:lnTo>
                      <a:lnTo>
                        <a:pt x="170" y="1064"/>
                      </a:lnTo>
                      <a:lnTo>
                        <a:pt x="184" y="1050"/>
                      </a:lnTo>
                      <a:lnTo>
                        <a:pt x="184" y="1036"/>
                      </a:lnTo>
                      <a:lnTo>
                        <a:pt x="198" y="1022"/>
                      </a:lnTo>
                      <a:lnTo>
                        <a:pt x="198" y="1008"/>
                      </a:lnTo>
                      <a:lnTo>
                        <a:pt x="212" y="979"/>
                      </a:lnTo>
                      <a:lnTo>
                        <a:pt x="212" y="965"/>
                      </a:lnTo>
                      <a:lnTo>
                        <a:pt x="226" y="951"/>
                      </a:lnTo>
                      <a:lnTo>
                        <a:pt x="226" y="937"/>
                      </a:lnTo>
                      <a:lnTo>
                        <a:pt x="241" y="922"/>
                      </a:lnTo>
                      <a:lnTo>
                        <a:pt x="241" y="894"/>
                      </a:lnTo>
                      <a:lnTo>
                        <a:pt x="255" y="880"/>
                      </a:lnTo>
                      <a:lnTo>
                        <a:pt x="255" y="851"/>
                      </a:lnTo>
                      <a:lnTo>
                        <a:pt x="283" y="809"/>
                      </a:lnTo>
                      <a:lnTo>
                        <a:pt x="297" y="781"/>
                      </a:lnTo>
                      <a:lnTo>
                        <a:pt x="297" y="766"/>
                      </a:lnTo>
                      <a:lnTo>
                        <a:pt x="312" y="738"/>
                      </a:lnTo>
                      <a:lnTo>
                        <a:pt x="312" y="710"/>
                      </a:lnTo>
                      <a:lnTo>
                        <a:pt x="326" y="695"/>
                      </a:lnTo>
                      <a:lnTo>
                        <a:pt x="326" y="667"/>
                      </a:lnTo>
                      <a:lnTo>
                        <a:pt x="340" y="653"/>
                      </a:lnTo>
                      <a:lnTo>
                        <a:pt x="340" y="639"/>
                      </a:lnTo>
                      <a:lnTo>
                        <a:pt x="354" y="610"/>
                      </a:lnTo>
                      <a:lnTo>
                        <a:pt x="354" y="596"/>
                      </a:lnTo>
                      <a:lnTo>
                        <a:pt x="368" y="568"/>
                      </a:lnTo>
                      <a:lnTo>
                        <a:pt x="368" y="554"/>
                      </a:lnTo>
                      <a:lnTo>
                        <a:pt x="368" y="539"/>
                      </a:lnTo>
                      <a:lnTo>
                        <a:pt x="368" y="525"/>
                      </a:lnTo>
                      <a:lnTo>
                        <a:pt x="368" y="511"/>
                      </a:lnTo>
                      <a:lnTo>
                        <a:pt x="368" y="497"/>
                      </a:lnTo>
                      <a:lnTo>
                        <a:pt x="368" y="454"/>
                      </a:lnTo>
                      <a:lnTo>
                        <a:pt x="368" y="426"/>
                      </a:lnTo>
                      <a:lnTo>
                        <a:pt x="382" y="383"/>
                      </a:lnTo>
                      <a:lnTo>
                        <a:pt x="382" y="355"/>
                      </a:lnTo>
                      <a:lnTo>
                        <a:pt x="382" y="341"/>
                      </a:lnTo>
                      <a:lnTo>
                        <a:pt x="382" y="298"/>
                      </a:lnTo>
                      <a:lnTo>
                        <a:pt x="453" y="312"/>
                      </a:lnTo>
                      <a:lnTo>
                        <a:pt x="468" y="270"/>
                      </a:lnTo>
                      <a:lnTo>
                        <a:pt x="482" y="256"/>
                      </a:lnTo>
                      <a:lnTo>
                        <a:pt x="482" y="242"/>
                      </a:lnTo>
                      <a:lnTo>
                        <a:pt x="482" y="227"/>
                      </a:lnTo>
                      <a:lnTo>
                        <a:pt x="510" y="156"/>
                      </a:lnTo>
                      <a:lnTo>
                        <a:pt x="510" y="142"/>
                      </a:lnTo>
                      <a:lnTo>
                        <a:pt x="524" y="128"/>
                      </a:lnTo>
                      <a:lnTo>
                        <a:pt x="524" y="114"/>
                      </a:lnTo>
                      <a:lnTo>
                        <a:pt x="538" y="114"/>
                      </a:lnTo>
                      <a:lnTo>
                        <a:pt x="538" y="100"/>
                      </a:lnTo>
                      <a:lnTo>
                        <a:pt x="553" y="57"/>
                      </a:lnTo>
                      <a:lnTo>
                        <a:pt x="567" y="29"/>
                      </a:lnTo>
                      <a:lnTo>
                        <a:pt x="581" y="0"/>
                      </a:lnTo>
                      <a:lnTo>
                        <a:pt x="581" y="15"/>
                      </a:lnTo>
                      <a:lnTo>
                        <a:pt x="595" y="29"/>
                      </a:lnTo>
                      <a:lnTo>
                        <a:pt x="609" y="29"/>
                      </a:lnTo>
                      <a:lnTo>
                        <a:pt x="624" y="57"/>
                      </a:lnTo>
                      <a:lnTo>
                        <a:pt x="638" y="71"/>
                      </a:lnTo>
                      <a:lnTo>
                        <a:pt x="666" y="86"/>
                      </a:lnTo>
                      <a:lnTo>
                        <a:pt x="680" y="100"/>
                      </a:lnTo>
                      <a:lnTo>
                        <a:pt x="694" y="114"/>
                      </a:lnTo>
                      <a:lnTo>
                        <a:pt x="709" y="128"/>
                      </a:lnTo>
                      <a:lnTo>
                        <a:pt x="723" y="128"/>
                      </a:lnTo>
                      <a:lnTo>
                        <a:pt x="723" y="142"/>
                      </a:lnTo>
                      <a:lnTo>
                        <a:pt x="723" y="156"/>
                      </a:lnTo>
                      <a:lnTo>
                        <a:pt x="737" y="171"/>
                      </a:lnTo>
                      <a:lnTo>
                        <a:pt x="751" y="185"/>
                      </a:lnTo>
                      <a:lnTo>
                        <a:pt x="751" y="199"/>
                      </a:lnTo>
                      <a:lnTo>
                        <a:pt x="765" y="199"/>
                      </a:lnTo>
                      <a:lnTo>
                        <a:pt x="765" y="213"/>
                      </a:lnTo>
                      <a:lnTo>
                        <a:pt x="794" y="227"/>
                      </a:lnTo>
                      <a:close/>
                    </a:path>
                  </a:pathLst>
                </a:custGeom>
                <a:pattFill prst="pct20">
                  <a:fgClr>
                    <a:srgbClr val="FF0000"/>
                  </a:fgClr>
                  <a:bgClr>
                    <a:srgbClr val="FFFFFF"/>
                  </a:bgClr>
                </a:pattFill>
                <a:ln w="9525">
                  <a:solidFill>
                    <a:srgbClr val="333333"/>
                  </a:solidFill>
                  <a:round/>
                  <a:headEnd/>
                  <a:tailEnd/>
                </a:ln>
              </p:spPr>
              <p:txBody>
                <a:bodyPr/>
                <a:lstStyle/>
                <a:p>
                  <a:endParaRPr lang="ja-JP" altLang="en-US"/>
                </a:p>
              </p:txBody>
            </p:sp>
            <p:sp>
              <p:nvSpPr>
                <p:cNvPr id="173" name="Freeform 41"/>
                <p:cNvSpPr>
                  <a:spLocks/>
                </p:cNvSpPr>
                <p:nvPr/>
              </p:nvSpPr>
              <p:spPr bwMode="auto">
                <a:xfrm>
                  <a:off x="5262" y="3773"/>
                  <a:ext cx="1205" cy="832"/>
                </a:xfrm>
                <a:custGeom>
                  <a:avLst/>
                  <a:gdLst>
                    <a:gd name="T0" fmla="*/ 723 w 1205"/>
                    <a:gd name="T1" fmla="*/ 99 h 865"/>
                    <a:gd name="T2" fmla="*/ 751 w 1205"/>
                    <a:gd name="T3" fmla="*/ 112 h 865"/>
                    <a:gd name="T4" fmla="*/ 822 w 1205"/>
                    <a:gd name="T5" fmla="*/ 112 h 865"/>
                    <a:gd name="T6" fmla="*/ 865 w 1205"/>
                    <a:gd name="T7" fmla="*/ 124 h 865"/>
                    <a:gd name="T8" fmla="*/ 936 w 1205"/>
                    <a:gd name="T9" fmla="*/ 148 h 865"/>
                    <a:gd name="T10" fmla="*/ 1021 w 1205"/>
                    <a:gd name="T11" fmla="*/ 173 h 865"/>
                    <a:gd name="T12" fmla="*/ 1205 w 1205"/>
                    <a:gd name="T13" fmla="*/ 223 h 865"/>
                    <a:gd name="T14" fmla="*/ 1191 w 1205"/>
                    <a:gd name="T15" fmla="*/ 272 h 865"/>
                    <a:gd name="T16" fmla="*/ 1205 w 1205"/>
                    <a:gd name="T17" fmla="*/ 285 h 865"/>
                    <a:gd name="T18" fmla="*/ 1205 w 1205"/>
                    <a:gd name="T19" fmla="*/ 310 h 865"/>
                    <a:gd name="T20" fmla="*/ 1191 w 1205"/>
                    <a:gd name="T21" fmla="*/ 347 h 865"/>
                    <a:gd name="T22" fmla="*/ 1177 w 1205"/>
                    <a:gd name="T23" fmla="*/ 384 h 865"/>
                    <a:gd name="T24" fmla="*/ 1163 w 1205"/>
                    <a:gd name="T25" fmla="*/ 421 h 865"/>
                    <a:gd name="T26" fmla="*/ 1163 w 1205"/>
                    <a:gd name="T27" fmla="*/ 495 h 865"/>
                    <a:gd name="T28" fmla="*/ 1163 w 1205"/>
                    <a:gd name="T29" fmla="*/ 532 h 865"/>
                    <a:gd name="T30" fmla="*/ 1148 w 1205"/>
                    <a:gd name="T31" fmla="*/ 557 h 865"/>
                    <a:gd name="T32" fmla="*/ 1134 w 1205"/>
                    <a:gd name="T33" fmla="*/ 607 h 865"/>
                    <a:gd name="T34" fmla="*/ 992 w 1205"/>
                    <a:gd name="T35" fmla="*/ 656 h 865"/>
                    <a:gd name="T36" fmla="*/ 950 w 1205"/>
                    <a:gd name="T37" fmla="*/ 755 h 865"/>
                    <a:gd name="T38" fmla="*/ 921 w 1205"/>
                    <a:gd name="T39" fmla="*/ 743 h 865"/>
                    <a:gd name="T40" fmla="*/ 893 w 1205"/>
                    <a:gd name="T41" fmla="*/ 743 h 865"/>
                    <a:gd name="T42" fmla="*/ 851 w 1205"/>
                    <a:gd name="T43" fmla="*/ 743 h 865"/>
                    <a:gd name="T44" fmla="*/ 822 w 1205"/>
                    <a:gd name="T45" fmla="*/ 743 h 865"/>
                    <a:gd name="T46" fmla="*/ 765 w 1205"/>
                    <a:gd name="T47" fmla="*/ 731 h 865"/>
                    <a:gd name="T48" fmla="*/ 737 w 1205"/>
                    <a:gd name="T49" fmla="*/ 731 h 865"/>
                    <a:gd name="T50" fmla="*/ 723 w 1205"/>
                    <a:gd name="T51" fmla="*/ 731 h 865"/>
                    <a:gd name="T52" fmla="*/ 680 w 1205"/>
                    <a:gd name="T53" fmla="*/ 731 h 865"/>
                    <a:gd name="T54" fmla="*/ 652 w 1205"/>
                    <a:gd name="T55" fmla="*/ 718 h 865"/>
                    <a:gd name="T56" fmla="*/ 581 w 1205"/>
                    <a:gd name="T57" fmla="*/ 718 h 865"/>
                    <a:gd name="T58" fmla="*/ 496 w 1205"/>
                    <a:gd name="T59" fmla="*/ 705 h 865"/>
                    <a:gd name="T60" fmla="*/ 468 w 1205"/>
                    <a:gd name="T61" fmla="*/ 705 h 865"/>
                    <a:gd name="T62" fmla="*/ 425 w 1205"/>
                    <a:gd name="T63" fmla="*/ 705 h 865"/>
                    <a:gd name="T64" fmla="*/ 397 w 1205"/>
                    <a:gd name="T65" fmla="*/ 705 h 865"/>
                    <a:gd name="T66" fmla="*/ 312 w 1205"/>
                    <a:gd name="T67" fmla="*/ 693 h 865"/>
                    <a:gd name="T68" fmla="*/ 283 w 1205"/>
                    <a:gd name="T69" fmla="*/ 693 h 865"/>
                    <a:gd name="T70" fmla="*/ 198 w 1205"/>
                    <a:gd name="T71" fmla="*/ 705 h 865"/>
                    <a:gd name="T72" fmla="*/ 113 w 1205"/>
                    <a:gd name="T73" fmla="*/ 705 h 865"/>
                    <a:gd name="T74" fmla="*/ 85 w 1205"/>
                    <a:gd name="T75" fmla="*/ 705 h 865"/>
                    <a:gd name="T76" fmla="*/ 70 w 1205"/>
                    <a:gd name="T77" fmla="*/ 705 h 865"/>
                    <a:gd name="T78" fmla="*/ 42 w 1205"/>
                    <a:gd name="T79" fmla="*/ 705 h 865"/>
                    <a:gd name="T80" fmla="*/ 14 w 1205"/>
                    <a:gd name="T81" fmla="*/ 705 h 865"/>
                    <a:gd name="T82" fmla="*/ 0 w 1205"/>
                    <a:gd name="T83" fmla="*/ 681 h 865"/>
                    <a:gd name="T84" fmla="*/ 28 w 1205"/>
                    <a:gd name="T85" fmla="*/ 631 h 865"/>
                    <a:gd name="T86" fmla="*/ 85 w 1205"/>
                    <a:gd name="T87" fmla="*/ 458 h 865"/>
                    <a:gd name="T88" fmla="*/ 99 w 1205"/>
                    <a:gd name="T89" fmla="*/ 396 h 865"/>
                    <a:gd name="T90" fmla="*/ 113 w 1205"/>
                    <a:gd name="T91" fmla="*/ 359 h 865"/>
                    <a:gd name="T92" fmla="*/ 141 w 1205"/>
                    <a:gd name="T93" fmla="*/ 248 h 865"/>
                    <a:gd name="T94" fmla="*/ 141 w 1205"/>
                    <a:gd name="T95" fmla="*/ 210 h 865"/>
                    <a:gd name="T96" fmla="*/ 141 w 1205"/>
                    <a:gd name="T97" fmla="*/ 173 h 865"/>
                    <a:gd name="T98" fmla="*/ 141 w 1205"/>
                    <a:gd name="T99" fmla="*/ 148 h 865"/>
                    <a:gd name="T100" fmla="*/ 141 w 1205"/>
                    <a:gd name="T101" fmla="*/ 99 h 865"/>
                    <a:gd name="T102" fmla="*/ 269 w 1205"/>
                    <a:gd name="T103" fmla="*/ 86 h 865"/>
                    <a:gd name="T104" fmla="*/ 354 w 1205"/>
                    <a:gd name="T105" fmla="*/ 86 h 865"/>
                    <a:gd name="T106" fmla="*/ 368 w 1205"/>
                    <a:gd name="T107" fmla="*/ 62 h 865"/>
                    <a:gd name="T108" fmla="*/ 368 w 1205"/>
                    <a:gd name="T109" fmla="*/ 13 h 865"/>
                    <a:gd name="T110" fmla="*/ 581 w 1205"/>
                    <a:gd name="T111" fmla="*/ 86 h 865"/>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1205"/>
                    <a:gd name="T169" fmla="*/ 0 h 865"/>
                    <a:gd name="T170" fmla="*/ 1205 w 1205"/>
                    <a:gd name="T171" fmla="*/ 865 h 865"/>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1205" h="865">
                      <a:moveTo>
                        <a:pt x="652" y="99"/>
                      </a:moveTo>
                      <a:lnTo>
                        <a:pt x="666" y="113"/>
                      </a:lnTo>
                      <a:lnTo>
                        <a:pt x="680" y="113"/>
                      </a:lnTo>
                      <a:lnTo>
                        <a:pt x="695" y="113"/>
                      </a:lnTo>
                      <a:lnTo>
                        <a:pt x="709" y="113"/>
                      </a:lnTo>
                      <a:lnTo>
                        <a:pt x="723" y="113"/>
                      </a:lnTo>
                      <a:lnTo>
                        <a:pt x="737" y="113"/>
                      </a:lnTo>
                      <a:lnTo>
                        <a:pt x="751" y="128"/>
                      </a:lnTo>
                      <a:lnTo>
                        <a:pt x="765" y="128"/>
                      </a:lnTo>
                      <a:lnTo>
                        <a:pt x="794" y="128"/>
                      </a:lnTo>
                      <a:lnTo>
                        <a:pt x="808" y="128"/>
                      </a:lnTo>
                      <a:lnTo>
                        <a:pt x="822" y="128"/>
                      </a:lnTo>
                      <a:lnTo>
                        <a:pt x="836" y="128"/>
                      </a:lnTo>
                      <a:lnTo>
                        <a:pt x="851" y="128"/>
                      </a:lnTo>
                      <a:lnTo>
                        <a:pt x="851" y="142"/>
                      </a:lnTo>
                      <a:lnTo>
                        <a:pt x="865" y="142"/>
                      </a:lnTo>
                      <a:lnTo>
                        <a:pt x="879" y="142"/>
                      </a:lnTo>
                      <a:lnTo>
                        <a:pt x="907" y="156"/>
                      </a:lnTo>
                      <a:lnTo>
                        <a:pt x="936" y="170"/>
                      </a:lnTo>
                      <a:lnTo>
                        <a:pt x="950" y="170"/>
                      </a:lnTo>
                      <a:lnTo>
                        <a:pt x="964" y="184"/>
                      </a:lnTo>
                      <a:lnTo>
                        <a:pt x="978" y="184"/>
                      </a:lnTo>
                      <a:lnTo>
                        <a:pt x="992" y="198"/>
                      </a:lnTo>
                      <a:lnTo>
                        <a:pt x="1007" y="198"/>
                      </a:lnTo>
                      <a:lnTo>
                        <a:pt x="1021" y="198"/>
                      </a:lnTo>
                      <a:lnTo>
                        <a:pt x="1092" y="213"/>
                      </a:lnTo>
                      <a:lnTo>
                        <a:pt x="1092" y="227"/>
                      </a:lnTo>
                      <a:lnTo>
                        <a:pt x="1106" y="227"/>
                      </a:lnTo>
                      <a:lnTo>
                        <a:pt x="1134" y="227"/>
                      </a:lnTo>
                      <a:lnTo>
                        <a:pt x="1177" y="241"/>
                      </a:lnTo>
                      <a:lnTo>
                        <a:pt x="1205" y="241"/>
                      </a:lnTo>
                      <a:lnTo>
                        <a:pt x="1205" y="255"/>
                      </a:lnTo>
                      <a:lnTo>
                        <a:pt x="1205" y="284"/>
                      </a:lnTo>
                      <a:lnTo>
                        <a:pt x="1205" y="298"/>
                      </a:lnTo>
                      <a:lnTo>
                        <a:pt x="1191" y="312"/>
                      </a:lnTo>
                      <a:lnTo>
                        <a:pt x="1191" y="326"/>
                      </a:lnTo>
                      <a:lnTo>
                        <a:pt x="1205" y="326"/>
                      </a:lnTo>
                      <a:lnTo>
                        <a:pt x="1205" y="340"/>
                      </a:lnTo>
                      <a:lnTo>
                        <a:pt x="1205" y="355"/>
                      </a:lnTo>
                      <a:lnTo>
                        <a:pt x="1191" y="369"/>
                      </a:lnTo>
                      <a:lnTo>
                        <a:pt x="1191" y="383"/>
                      </a:lnTo>
                      <a:lnTo>
                        <a:pt x="1191" y="397"/>
                      </a:lnTo>
                      <a:lnTo>
                        <a:pt x="1191" y="411"/>
                      </a:lnTo>
                      <a:lnTo>
                        <a:pt x="1177" y="411"/>
                      </a:lnTo>
                      <a:lnTo>
                        <a:pt x="1177" y="425"/>
                      </a:lnTo>
                      <a:lnTo>
                        <a:pt x="1177" y="440"/>
                      </a:lnTo>
                      <a:lnTo>
                        <a:pt x="1177" y="454"/>
                      </a:lnTo>
                      <a:lnTo>
                        <a:pt x="1177" y="468"/>
                      </a:lnTo>
                      <a:lnTo>
                        <a:pt x="1163" y="468"/>
                      </a:lnTo>
                      <a:lnTo>
                        <a:pt x="1163" y="482"/>
                      </a:lnTo>
                      <a:lnTo>
                        <a:pt x="1163" y="511"/>
                      </a:lnTo>
                      <a:lnTo>
                        <a:pt x="1163" y="539"/>
                      </a:lnTo>
                      <a:lnTo>
                        <a:pt x="1163" y="553"/>
                      </a:lnTo>
                      <a:lnTo>
                        <a:pt x="1163" y="567"/>
                      </a:lnTo>
                      <a:lnTo>
                        <a:pt x="1163" y="581"/>
                      </a:lnTo>
                      <a:lnTo>
                        <a:pt x="1163" y="596"/>
                      </a:lnTo>
                      <a:lnTo>
                        <a:pt x="1163" y="610"/>
                      </a:lnTo>
                      <a:lnTo>
                        <a:pt x="1148" y="610"/>
                      </a:lnTo>
                      <a:lnTo>
                        <a:pt x="1148" y="624"/>
                      </a:lnTo>
                      <a:lnTo>
                        <a:pt x="1148" y="638"/>
                      </a:lnTo>
                      <a:lnTo>
                        <a:pt x="1163" y="652"/>
                      </a:lnTo>
                      <a:lnTo>
                        <a:pt x="1163" y="667"/>
                      </a:lnTo>
                      <a:lnTo>
                        <a:pt x="1163" y="695"/>
                      </a:lnTo>
                      <a:lnTo>
                        <a:pt x="1134" y="695"/>
                      </a:lnTo>
                      <a:lnTo>
                        <a:pt x="1106" y="695"/>
                      </a:lnTo>
                      <a:lnTo>
                        <a:pt x="1077" y="695"/>
                      </a:lnTo>
                      <a:lnTo>
                        <a:pt x="1063" y="695"/>
                      </a:lnTo>
                      <a:lnTo>
                        <a:pt x="1049" y="695"/>
                      </a:lnTo>
                      <a:lnTo>
                        <a:pt x="1035" y="695"/>
                      </a:lnTo>
                      <a:lnTo>
                        <a:pt x="992" y="695"/>
                      </a:lnTo>
                      <a:lnTo>
                        <a:pt x="992" y="752"/>
                      </a:lnTo>
                      <a:lnTo>
                        <a:pt x="992" y="794"/>
                      </a:lnTo>
                      <a:lnTo>
                        <a:pt x="978" y="823"/>
                      </a:lnTo>
                      <a:lnTo>
                        <a:pt x="978" y="851"/>
                      </a:lnTo>
                      <a:lnTo>
                        <a:pt x="978" y="865"/>
                      </a:lnTo>
                      <a:lnTo>
                        <a:pt x="964" y="865"/>
                      </a:lnTo>
                      <a:lnTo>
                        <a:pt x="950" y="865"/>
                      </a:lnTo>
                      <a:lnTo>
                        <a:pt x="936" y="865"/>
                      </a:lnTo>
                      <a:lnTo>
                        <a:pt x="921" y="851"/>
                      </a:lnTo>
                      <a:lnTo>
                        <a:pt x="907" y="851"/>
                      </a:lnTo>
                      <a:lnTo>
                        <a:pt x="893" y="851"/>
                      </a:lnTo>
                      <a:lnTo>
                        <a:pt x="879" y="851"/>
                      </a:lnTo>
                      <a:lnTo>
                        <a:pt x="865" y="851"/>
                      </a:lnTo>
                      <a:lnTo>
                        <a:pt x="851" y="851"/>
                      </a:lnTo>
                      <a:lnTo>
                        <a:pt x="836" y="851"/>
                      </a:lnTo>
                      <a:lnTo>
                        <a:pt x="822" y="851"/>
                      </a:lnTo>
                      <a:lnTo>
                        <a:pt x="808" y="851"/>
                      </a:lnTo>
                      <a:lnTo>
                        <a:pt x="794" y="851"/>
                      </a:lnTo>
                      <a:lnTo>
                        <a:pt x="765" y="837"/>
                      </a:lnTo>
                      <a:lnTo>
                        <a:pt x="751" y="837"/>
                      </a:lnTo>
                      <a:lnTo>
                        <a:pt x="737" y="837"/>
                      </a:lnTo>
                      <a:lnTo>
                        <a:pt x="723" y="837"/>
                      </a:lnTo>
                      <a:lnTo>
                        <a:pt x="695" y="837"/>
                      </a:lnTo>
                      <a:lnTo>
                        <a:pt x="680" y="837"/>
                      </a:lnTo>
                      <a:lnTo>
                        <a:pt x="666" y="837"/>
                      </a:lnTo>
                      <a:lnTo>
                        <a:pt x="652" y="823"/>
                      </a:lnTo>
                      <a:lnTo>
                        <a:pt x="638" y="823"/>
                      </a:lnTo>
                      <a:lnTo>
                        <a:pt x="624" y="823"/>
                      </a:lnTo>
                      <a:lnTo>
                        <a:pt x="595" y="823"/>
                      </a:lnTo>
                      <a:lnTo>
                        <a:pt x="581" y="823"/>
                      </a:lnTo>
                      <a:lnTo>
                        <a:pt x="567" y="823"/>
                      </a:lnTo>
                      <a:lnTo>
                        <a:pt x="553" y="823"/>
                      </a:lnTo>
                      <a:lnTo>
                        <a:pt x="510" y="823"/>
                      </a:lnTo>
                      <a:lnTo>
                        <a:pt x="510" y="808"/>
                      </a:lnTo>
                      <a:lnTo>
                        <a:pt x="496" y="808"/>
                      </a:lnTo>
                      <a:lnTo>
                        <a:pt x="496" y="823"/>
                      </a:lnTo>
                      <a:lnTo>
                        <a:pt x="496" y="808"/>
                      </a:lnTo>
                      <a:lnTo>
                        <a:pt x="482" y="808"/>
                      </a:lnTo>
                      <a:lnTo>
                        <a:pt x="468" y="808"/>
                      </a:lnTo>
                      <a:lnTo>
                        <a:pt x="453" y="808"/>
                      </a:lnTo>
                      <a:lnTo>
                        <a:pt x="439" y="808"/>
                      </a:lnTo>
                      <a:lnTo>
                        <a:pt x="425" y="808"/>
                      </a:lnTo>
                      <a:lnTo>
                        <a:pt x="411" y="808"/>
                      </a:lnTo>
                      <a:lnTo>
                        <a:pt x="397" y="808"/>
                      </a:lnTo>
                      <a:lnTo>
                        <a:pt x="382" y="808"/>
                      </a:lnTo>
                      <a:lnTo>
                        <a:pt x="340" y="808"/>
                      </a:lnTo>
                      <a:lnTo>
                        <a:pt x="326" y="808"/>
                      </a:lnTo>
                      <a:lnTo>
                        <a:pt x="326" y="794"/>
                      </a:lnTo>
                      <a:lnTo>
                        <a:pt x="312" y="794"/>
                      </a:lnTo>
                      <a:lnTo>
                        <a:pt x="297" y="794"/>
                      </a:lnTo>
                      <a:lnTo>
                        <a:pt x="283" y="794"/>
                      </a:lnTo>
                      <a:lnTo>
                        <a:pt x="269" y="794"/>
                      </a:lnTo>
                      <a:lnTo>
                        <a:pt x="241" y="808"/>
                      </a:lnTo>
                      <a:lnTo>
                        <a:pt x="226" y="808"/>
                      </a:lnTo>
                      <a:lnTo>
                        <a:pt x="198" y="808"/>
                      </a:lnTo>
                      <a:lnTo>
                        <a:pt x="184" y="808"/>
                      </a:lnTo>
                      <a:lnTo>
                        <a:pt x="141" y="808"/>
                      </a:lnTo>
                      <a:lnTo>
                        <a:pt x="127" y="808"/>
                      </a:lnTo>
                      <a:lnTo>
                        <a:pt x="113" y="808"/>
                      </a:lnTo>
                      <a:lnTo>
                        <a:pt x="99" y="808"/>
                      </a:lnTo>
                      <a:lnTo>
                        <a:pt x="85" y="808"/>
                      </a:lnTo>
                      <a:lnTo>
                        <a:pt x="70" y="808"/>
                      </a:lnTo>
                      <a:lnTo>
                        <a:pt x="56" y="808"/>
                      </a:lnTo>
                      <a:lnTo>
                        <a:pt x="42" y="808"/>
                      </a:lnTo>
                      <a:lnTo>
                        <a:pt x="28" y="808"/>
                      </a:lnTo>
                      <a:lnTo>
                        <a:pt x="14" y="808"/>
                      </a:lnTo>
                      <a:lnTo>
                        <a:pt x="0" y="808"/>
                      </a:lnTo>
                      <a:lnTo>
                        <a:pt x="0" y="794"/>
                      </a:lnTo>
                      <a:lnTo>
                        <a:pt x="0" y="780"/>
                      </a:lnTo>
                      <a:lnTo>
                        <a:pt x="14" y="780"/>
                      </a:lnTo>
                      <a:lnTo>
                        <a:pt x="14" y="752"/>
                      </a:lnTo>
                      <a:lnTo>
                        <a:pt x="14" y="737"/>
                      </a:lnTo>
                      <a:lnTo>
                        <a:pt x="28" y="737"/>
                      </a:lnTo>
                      <a:lnTo>
                        <a:pt x="28" y="723"/>
                      </a:lnTo>
                      <a:lnTo>
                        <a:pt x="42" y="681"/>
                      </a:lnTo>
                      <a:lnTo>
                        <a:pt x="42" y="638"/>
                      </a:lnTo>
                      <a:lnTo>
                        <a:pt x="70" y="567"/>
                      </a:lnTo>
                      <a:lnTo>
                        <a:pt x="70" y="553"/>
                      </a:lnTo>
                      <a:lnTo>
                        <a:pt x="85" y="539"/>
                      </a:lnTo>
                      <a:lnTo>
                        <a:pt x="85" y="525"/>
                      </a:lnTo>
                      <a:lnTo>
                        <a:pt x="85" y="511"/>
                      </a:lnTo>
                      <a:lnTo>
                        <a:pt x="99" y="496"/>
                      </a:lnTo>
                      <a:lnTo>
                        <a:pt x="99" y="468"/>
                      </a:lnTo>
                      <a:lnTo>
                        <a:pt x="99" y="454"/>
                      </a:lnTo>
                      <a:lnTo>
                        <a:pt x="99" y="440"/>
                      </a:lnTo>
                      <a:lnTo>
                        <a:pt x="113" y="425"/>
                      </a:lnTo>
                      <a:lnTo>
                        <a:pt x="99" y="425"/>
                      </a:lnTo>
                      <a:lnTo>
                        <a:pt x="113" y="411"/>
                      </a:lnTo>
                      <a:lnTo>
                        <a:pt x="141" y="298"/>
                      </a:lnTo>
                      <a:lnTo>
                        <a:pt x="141" y="284"/>
                      </a:lnTo>
                      <a:lnTo>
                        <a:pt x="141" y="269"/>
                      </a:lnTo>
                      <a:lnTo>
                        <a:pt x="141" y="255"/>
                      </a:lnTo>
                      <a:lnTo>
                        <a:pt x="141" y="241"/>
                      </a:lnTo>
                      <a:lnTo>
                        <a:pt x="141" y="227"/>
                      </a:lnTo>
                      <a:lnTo>
                        <a:pt x="141" y="213"/>
                      </a:lnTo>
                      <a:lnTo>
                        <a:pt x="141" y="198"/>
                      </a:lnTo>
                      <a:lnTo>
                        <a:pt x="141" y="184"/>
                      </a:lnTo>
                      <a:lnTo>
                        <a:pt x="141" y="170"/>
                      </a:lnTo>
                      <a:lnTo>
                        <a:pt x="141" y="156"/>
                      </a:lnTo>
                      <a:lnTo>
                        <a:pt x="141" y="142"/>
                      </a:lnTo>
                      <a:lnTo>
                        <a:pt x="141" y="128"/>
                      </a:lnTo>
                      <a:lnTo>
                        <a:pt x="141" y="113"/>
                      </a:lnTo>
                      <a:lnTo>
                        <a:pt x="141" y="99"/>
                      </a:lnTo>
                      <a:lnTo>
                        <a:pt x="241" y="99"/>
                      </a:lnTo>
                      <a:lnTo>
                        <a:pt x="255" y="99"/>
                      </a:lnTo>
                      <a:lnTo>
                        <a:pt x="269" y="99"/>
                      </a:lnTo>
                      <a:lnTo>
                        <a:pt x="312" y="99"/>
                      </a:lnTo>
                      <a:lnTo>
                        <a:pt x="326" y="99"/>
                      </a:lnTo>
                      <a:lnTo>
                        <a:pt x="340" y="99"/>
                      </a:lnTo>
                      <a:lnTo>
                        <a:pt x="354" y="99"/>
                      </a:lnTo>
                      <a:lnTo>
                        <a:pt x="368" y="113"/>
                      </a:lnTo>
                      <a:lnTo>
                        <a:pt x="368" y="99"/>
                      </a:lnTo>
                      <a:lnTo>
                        <a:pt x="368" y="85"/>
                      </a:lnTo>
                      <a:lnTo>
                        <a:pt x="368" y="71"/>
                      </a:lnTo>
                      <a:lnTo>
                        <a:pt x="354" y="71"/>
                      </a:lnTo>
                      <a:lnTo>
                        <a:pt x="368" y="57"/>
                      </a:lnTo>
                      <a:lnTo>
                        <a:pt x="368" y="0"/>
                      </a:lnTo>
                      <a:lnTo>
                        <a:pt x="368" y="14"/>
                      </a:lnTo>
                      <a:lnTo>
                        <a:pt x="382" y="28"/>
                      </a:lnTo>
                      <a:lnTo>
                        <a:pt x="411" y="57"/>
                      </a:lnTo>
                      <a:lnTo>
                        <a:pt x="411" y="71"/>
                      </a:lnTo>
                      <a:lnTo>
                        <a:pt x="524" y="85"/>
                      </a:lnTo>
                      <a:lnTo>
                        <a:pt x="567" y="99"/>
                      </a:lnTo>
                      <a:lnTo>
                        <a:pt x="581" y="99"/>
                      </a:lnTo>
                      <a:lnTo>
                        <a:pt x="595" y="99"/>
                      </a:lnTo>
                      <a:lnTo>
                        <a:pt x="624" y="99"/>
                      </a:lnTo>
                      <a:lnTo>
                        <a:pt x="652" y="99"/>
                      </a:lnTo>
                      <a:close/>
                    </a:path>
                  </a:pathLst>
                </a:custGeom>
                <a:pattFill prst="dotGrid">
                  <a:fgClr>
                    <a:srgbClr val="009900"/>
                  </a:fgClr>
                  <a:bgClr>
                    <a:srgbClr val="F2FFE5"/>
                  </a:bgClr>
                </a:pattFill>
                <a:ln w="9525">
                  <a:solidFill>
                    <a:srgbClr val="333333"/>
                  </a:solidFill>
                  <a:round/>
                  <a:headEnd/>
                  <a:tailEnd/>
                </a:ln>
              </p:spPr>
              <p:txBody>
                <a:bodyPr/>
                <a:lstStyle/>
                <a:p>
                  <a:endParaRPr lang="ja-JP" altLang="en-US"/>
                </a:p>
              </p:txBody>
            </p:sp>
            <p:sp>
              <p:nvSpPr>
                <p:cNvPr id="174" name="Freeform 40"/>
                <p:cNvSpPr>
                  <a:spLocks/>
                </p:cNvSpPr>
                <p:nvPr/>
              </p:nvSpPr>
              <p:spPr bwMode="auto">
                <a:xfrm>
                  <a:off x="4240" y="140"/>
                  <a:ext cx="2128" cy="2156"/>
                </a:xfrm>
                <a:custGeom>
                  <a:avLst/>
                  <a:gdLst>
                    <a:gd name="T0" fmla="*/ 1731 w 2128"/>
                    <a:gd name="T1" fmla="*/ 14 h 2156"/>
                    <a:gd name="T2" fmla="*/ 1787 w 2128"/>
                    <a:gd name="T3" fmla="*/ 71 h 2156"/>
                    <a:gd name="T4" fmla="*/ 1802 w 2128"/>
                    <a:gd name="T5" fmla="*/ 142 h 2156"/>
                    <a:gd name="T6" fmla="*/ 1802 w 2128"/>
                    <a:gd name="T7" fmla="*/ 213 h 2156"/>
                    <a:gd name="T8" fmla="*/ 1787 w 2128"/>
                    <a:gd name="T9" fmla="*/ 270 h 2156"/>
                    <a:gd name="T10" fmla="*/ 1773 w 2128"/>
                    <a:gd name="T11" fmla="*/ 369 h 2156"/>
                    <a:gd name="T12" fmla="*/ 1787 w 2128"/>
                    <a:gd name="T13" fmla="*/ 482 h 2156"/>
                    <a:gd name="T14" fmla="*/ 1958 w 2128"/>
                    <a:gd name="T15" fmla="*/ 553 h 2156"/>
                    <a:gd name="T16" fmla="*/ 1887 w 2128"/>
                    <a:gd name="T17" fmla="*/ 567 h 2156"/>
                    <a:gd name="T18" fmla="*/ 1943 w 2128"/>
                    <a:gd name="T19" fmla="*/ 596 h 2156"/>
                    <a:gd name="T20" fmla="*/ 1986 w 2128"/>
                    <a:gd name="T21" fmla="*/ 553 h 2156"/>
                    <a:gd name="T22" fmla="*/ 2071 w 2128"/>
                    <a:gd name="T23" fmla="*/ 582 h 2156"/>
                    <a:gd name="T24" fmla="*/ 2043 w 2128"/>
                    <a:gd name="T25" fmla="*/ 738 h 2156"/>
                    <a:gd name="T26" fmla="*/ 1986 w 2128"/>
                    <a:gd name="T27" fmla="*/ 908 h 2156"/>
                    <a:gd name="T28" fmla="*/ 1958 w 2128"/>
                    <a:gd name="T29" fmla="*/ 1106 h 2156"/>
                    <a:gd name="T30" fmla="*/ 1929 w 2128"/>
                    <a:gd name="T31" fmla="*/ 1291 h 2156"/>
                    <a:gd name="T32" fmla="*/ 1802 w 2128"/>
                    <a:gd name="T33" fmla="*/ 1418 h 2156"/>
                    <a:gd name="T34" fmla="*/ 1646 w 2128"/>
                    <a:gd name="T35" fmla="*/ 1504 h 2156"/>
                    <a:gd name="T36" fmla="*/ 1447 w 2128"/>
                    <a:gd name="T37" fmla="*/ 1560 h 2156"/>
                    <a:gd name="T38" fmla="*/ 1291 w 2128"/>
                    <a:gd name="T39" fmla="*/ 1574 h 2156"/>
                    <a:gd name="T40" fmla="*/ 1163 w 2128"/>
                    <a:gd name="T41" fmla="*/ 1574 h 2156"/>
                    <a:gd name="T42" fmla="*/ 965 w 2128"/>
                    <a:gd name="T43" fmla="*/ 1546 h 2156"/>
                    <a:gd name="T44" fmla="*/ 851 w 2128"/>
                    <a:gd name="T45" fmla="*/ 1560 h 2156"/>
                    <a:gd name="T46" fmla="*/ 752 w 2128"/>
                    <a:gd name="T47" fmla="*/ 1617 h 2156"/>
                    <a:gd name="T48" fmla="*/ 667 w 2128"/>
                    <a:gd name="T49" fmla="*/ 1688 h 2156"/>
                    <a:gd name="T50" fmla="*/ 582 w 2128"/>
                    <a:gd name="T51" fmla="*/ 1830 h 2156"/>
                    <a:gd name="T52" fmla="*/ 57 w 2128"/>
                    <a:gd name="T53" fmla="*/ 2156 h 2156"/>
                    <a:gd name="T54" fmla="*/ 43 w 2128"/>
                    <a:gd name="T55" fmla="*/ 1901 h 2156"/>
                    <a:gd name="T56" fmla="*/ 29 w 2128"/>
                    <a:gd name="T57" fmla="*/ 1844 h 2156"/>
                    <a:gd name="T58" fmla="*/ 0 w 2128"/>
                    <a:gd name="T59" fmla="*/ 1731 h 2156"/>
                    <a:gd name="T60" fmla="*/ 0 w 2128"/>
                    <a:gd name="T61" fmla="*/ 1617 h 2156"/>
                    <a:gd name="T62" fmla="*/ 15 w 2128"/>
                    <a:gd name="T63" fmla="*/ 1518 h 2156"/>
                    <a:gd name="T64" fmla="*/ 29 w 2128"/>
                    <a:gd name="T65" fmla="*/ 1475 h 2156"/>
                    <a:gd name="T66" fmla="*/ 57 w 2128"/>
                    <a:gd name="T67" fmla="*/ 1390 h 2156"/>
                    <a:gd name="T68" fmla="*/ 128 w 2128"/>
                    <a:gd name="T69" fmla="*/ 1248 h 2156"/>
                    <a:gd name="T70" fmla="*/ 128 w 2128"/>
                    <a:gd name="T71" fmla="*/ 1206 h 2156"/>
                    <a:gd name="T72" fmla="*/ 142 w 2128"/>
                    <a:gd name="T73" fmla="*/ 1149 h 2156"/>
                    <a:gd name="T74" fmla="*/ 156 w 2128"/>
                    <a:gd name="T75" fmla="*/ 1106 h 2156"/>
                    <a:gd name="T76" fmla="*/ 227 w 2128"/>
                    <a:gd name="T77" fmla="*/ 1064 h 2156"/>
                    <a:gd name="T78" fmla="*/ 369 w 2128"/>
                    <a:gd name="T79" fmla="*/ 950 h 2156"/>
                    <a:gd name="T80" fmla="*/ 511 w 2128"/>
                    <a:gd name="T81" fmla="*/ 851 h 2156"/>
                    <a:gd name="T82" fmla="*/ 624 w 2128"/>
                    <a:gd name="T83" fmla="*/ 851 h 2156"/>
                    <a:gd name="T84" fmla="*/ 681 w 2128"/>
                    <a:gd name="T85" fmla="*/ 865 h 2156"/>
                    <a:gd name="T86" fmla="*/ 752 w 2128"/>
                    <a:gd name="T87" fmla="*/ 879 h 2156"/>
                    <a:gd name="T88" fmla="*/ 809 w 2128"/>
                    <a:gd name="T89" fmla="*/ 908 h 2156"/>
                    <a:gd name="T90" fmla="*/ 866 w 2128"/>
                    <a:gd name="T91" fmla="*/ 908 h 2156"/>
                    <a:gd name="T92" fmla="*/ 951 w 2128"/>
                    <a:gd name="T93" fmla="*/ 879 h 2156"/>
                    <a:gd name="T94" fmla="*/ 993 w 2128"/>
                    <a:gd name="T95" fmla="*/ 851 h 2156"/>
                    <a:gd name="T96" fmla="*/ 1022 w 2128"/>
                    <a:gd name="T97" fmla="*/ 794 h 2156"/>
                    <a:gd name="T98" fmla="*/ 1064 w 2128"/>
                    <a:gd name="T99" fmla="*/ 766 h 2156"/>
                    <a:gd name="T100" fmla="*/ 1092 w 2128"/>
                    <a:gd name="T101" fmla="*/ 709 h 2156"/>
                    <a:gd name="T102" fmla="*/ 979 w 2128"/>
                    <a:gd name="T103" fmla="*/ 638 h 2156"/>
                    <a:gd name="T104" fmla="*/ 1064 w 2128"/>
                    <a:gd name="T105" fmla="*/ 539 h 2156"/>
                    <a:gd name="T106" fmla="*/ 1107 w 2128"/>
                    <a:gd name="T107" fmla="*/ 426 h 2156"/>
                    <a:gd name="T108" fmla="*/ 1192 w 2128"/>
                    <a:gd name="T109" fmla="*/ 383 h 2156"/>
                    <a:gd name="T110" fmla="*/ 1348 w 2128"/>
                    <a:gd name="T111" fmla="*/ 340 h 2156"/>
                    <a:gd name="T112" fmla="*/ 1404 w 2128"/>
                    <a:gd name="T113" fmla="*/ 284 h 2156"/>
                    <a:gd name="T114" fmla="*/ 1447 w 2128"/>
                    <a:gd name="T115" fmla="*/ 156 h 2156"/>
                    <a:gd name="T116" fmla="*/ 1518 w 2128"/>
                    <a:gd name="T117" fmla="*/ 57 h 2156"/>
                    <a:gd name="T118" fmla="*/ 1617 w 2128"/>
                    <a:gd name="T119" fmla="*/ 14 h 215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2128"/>
                    <a:gd name="T181" fmla="*/ 0 h 2156"/>
                    <a:gd name="T182" fmla="*/ 2128 w 2128"/>
                    <a:gd name="T183" fmla="*/ 2156 h 215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2128" h="2156">
                      <a:moveTo>
                        <a:pt x="1660" y="28"/>
                      </a:moveTo>
                      <a:lnTo>
                        <a:pt x="1674" y="28"/>
                      </a:lnTo>
                      <a:lnTo>
                        <a:pt x="1688" y="28"/>
                      </a:lnTo>
                      <a:lnTo>
                        <a:pt x="1702" y="28"/>
                      </a:lnTo>
                      <a:lnTo>
                        <a:pt x="1717" y="14"/>
                      </a:lnTo>
                      <a:lnTo>
                        <a:pt x="1731" y="14"/>
                      </a:lnTo>
                      <a:lnTo>
                        <a:pt x="1731" y="28"/>
                      </a:lnTo>
                      <a:lnTo>
                        <a:pt x="1745" y="28"/>
                      </a:lnTo>
                      <a:lnTo>
                        <a:pt x="1759" y="28"/>
                      </a:lnTo>
                      <a:lnTo>
                        <a:pt x="1759" y="43"/>
                      </a:lnTo>
                      <a:lnTo>
                        <a:pt x="1773" y="57"/>
                      </a:lnTo>
                      <a:lnTo>
                        <a:pt x="1787" y="57"/>
                      </a:lnTo>
                      <a:lnTo>
                        <a:pt x="1787" y="71"/>
                      </a:lnTo>
                      <a:lnTo>
                        <a:pt x="1802" y="71"/>
                      </a:lnTo>
                      <a:lnTo>
                        <a:pt x="1802" y="85"/>
                      </a:lnTo>
                      <a:lnTo>
                        <a:pt x="1802" y="99"/>
                      </a:lnTo>
                      <a:lnTo>
                        <a:pt x="1802" y="113"/>
                      </a:lnTo>
                      <a:lnTo>
                        <a:pt x="1802" y="128"/>
                      </a:lnTo>
                      <a:lnTo>
                        <a:pt x="1816" y="128"/>
                      </a:lnTo>
                      <a:lnTo>
                        <a:pt x="1802" y="142"/>
                      </a:lnTo>
                      <a:lnTo>
                        <a:pt x="1802" y="156"/>
                      </a:lnTo>
                      <a:lnTo>
                        <a:pt x="1802" y="170"/>
                      </a:lnTo>
                      <a:lnTo>
                        <a:pt x="1802" y="184"/>
                      </a:lnTo>
                      <a:lnTo>
                        <a:pt x="1802" y="199"/>
                      </a:lnTo>
                      <a:lnTo>
                        <a:pt x="1802" y="213"/>
                      </a:lnTo>
                      <a:lnTo>
                        <a:pt x="1802" y="227"/>
                      </a:lnTo>
                      <a:lnTo>
                        <a:pt x="1802" y="241"/>
                      </a:lnTo>
                      <a:lnTo>
                        <a:pt x="1787" y="241"/>
                      </a:lnTo>
                      <a:lnTo>
                        <a:pt x="1787" y="255"/>
                      </a:lnTo>
                      <a:lnTo>
                        <a:pt x="1787" y="270"/>
                      </a:lnTo>
                      <a:lnTo>
                        <a:pt x="1787" y="284"/>
                      </a:lnTo>
                      <a:lnTo>
                        <a:pt x="1773" y="284"/>
                      </a:lnTo>
                      <a:lnTo>
                        <a:pt x="1773" y="298"/>
                      </a:lnTo>
                      <a:lnTo>
                        <a:pt x="1773" y="312"/>
                      </a:lnTo>
                      <a:lnTo>
                        <a:pt x="1773" y="326"/>
                      </a:lnTo>
                      <a:lnTo>
                        <a:pt x="1759" y="326"/>
                      </a:lnTo>
                      <a:lnTo>
                        <a:pt x="1759" y="340"/>
                      </a:lnTo>
                      <a:lnTo>
                        <a:pt x="1773" y="355"/>
                      </a:lnTo>
                      <a:lnTo>
                        <a:pt x="1773" y="369"/>
                      </a:lnTo>
                      <a:lnTo>
                        <a:pt x="1773" y="383"/>
                      </a:lnTo>
                      <a:lnTo>
                        <a:pt x="1773" y="397"/>
                      </a:lnTo>
                      <a:lnTo>
                        <a:pt x="1773" y="411"/>
                      </a:lnTo>
                      <a:lnTo>
                        <a:pt x="1773" y="426"/>
                      </a:lnTo>
                      <a:lnTo>
                        <a:pt x="1773" y="440"/>
                      </a:lnTo>
                      <a:lnTo>
                        <a:pt x="1773" y="454"/>
                      </a:lnTo>
                      <a:lnTo>
                        <a:pt x="1787" y="454"/>
                      </a:lnTo>
                      <a:lnTo>
                        <a:pt x="1787" y="468"/>
                      </a:lnTo>
                      <a:lnTo>
                        <a:pt x="1787" y="482"/>
                      </a:lnTo>
                      <a:lnTo>
                        <a:pt x="1802" y="496"/>
                      </a:lnTo>
                      <a:lnTo>
                        <a:pt x="1816" y="496"/>
                      </a:lnTo>
                      <a:lnTo>
                        <a:pt x="1816" y="511"/>
                      </a:lnTo>
                      <a:lnTo>
                        <a:pt x="1830" y="525"/>
                      </a:lnTo>
                      <a:lnTo>
                        <a:pt x="1929" y="525"/>
                      </a:lnTo>
                      <a:lnTo>
                        <a:pt x="1972" y="525"/>
                      </a:lnTo>
                      <a:lnTo>
                        <a:pt x="1958" y="539"/>
                      </a:lnTo>
                      <a:lnTo>
                        <a:pt x="1958" y="553"/>
                      </a:lnTo>
                      <a:lnTo>
                        <a:pt x="1958" y="567"/>
                      </a:lnTo>
                      <a:lnTo>
                        <a:pt x="1958" y="582"/>
                      </a:lnTo>
                      <a:lnTo>
                        <a:pt x="1943" y="582"/>
                      </a:lnTo>
                      <a:lnTo>
                        <a:pt x="1929" y="582"/>
                      </a:lnTo>
                      <a:lnTo>
                        <a:pt x="1901" y="567"/>
                      </a:lnTo>
                      <a:lnTo>
                        <a:pt x="1887" y="567"/>
                      </a:lnTo>
                      <a:lnTo>
                        <a:pt x="1887" y="582"/>
                      </a:lnTo>
                      <a:lnTo>
                        <a:pt x="1901" y="582"/>
                      </a:lnTo>
                      <a:lnTo>
                        <a:pt x="1915" y="596"/>
                      </a:lnTo>
                      <a:lnTo>
                        <a:pt x="1929" y="596"/>
                      </a:lnTo>
                      <a:lnTo>
                        <a:pt x="1943" y="596"/>
                      </a:lnTo>
                      <a:lnTo>
                        <a:pt x="1958" y="596"/>
                      </a:lnTo>
                      <a:lnTo>
                        <a:pt x="1972" y="596"/>
                      </a:lnTo>
                      <a:lnTo>
                        <a:pt x="1972" y="582"/>
                      </a:lnTo>
                      <a:lnTo>
                        <a:pt x="1986" y="582"/>
                      </a:lnTo>
                      <a:lnTo>
                        <a:pt x="1986" y="567"/>
                      </a:lnTo>
                      <a:lnTo>
                        <a:pt x="1986" y="553"/>
                      </a:lnTo>
                      <a:lnTo>
                        <a:pt x="2000" y="539"/>
                      </a:lnTo>
                      <a:lnTo>
                        <a:pt x="2014" y="539"/>
                      </a:lnTo>
                      <a:lnTo>
                        <a:pt x="2029" y="539"/>
                      </a:lnTo>
                      <a:lnTo>
                        <a:pt x="2029" y="553"/>
                      </a:lnTo>
                      <a:lnTo>
                        <a:pt x="2043" y="553"/>
                      </a:lnTo>
                      <a:lnTo>
                        <a:pt x="2057" y="553"/>
                      </a:lnTo>
                      <a:lnTo>
                        <a:pt x="2071" y="567"/>
                      </a:lnTo>
                      <a:lnTo>
                        <a:pt x="2071" y="582"/>
                      </a:lnTo>
                      <a:lnTo>
                        <a:pt x="2085" y="582"/>
                      </a:lnTo>
                      <a:lnTo>
                        <a:pt x="2085" y="596"/>
                      </a:lnTo>
                      <a:lnTo>
                        <a:pt x="2114" y="638"/>
                      </a:lnTo>
                      <a:lnTo>
                        <a:pt x="2128" y="652"/>
                      </a:lnTo>
                      <a:lnTo>
                        <a:pt x="2114" y="667"/>
                      </a:lnTo>
                      <a:lnTo>
                        <a:pt x="2099" y="667"/>
                      </a:lnTo>
                      <a:lnTo>
                        <a:pt x="2099" y="681"/>
                      </a:lnTo>
                      <a:lnTo>
                        <a:pt x="2085" y="695"/>
                      </a:lnTo>
                      <a:lnTo>
                        <a:pt x="2057" y="723"/>
                      </a:lnTo>
                      <a:lnTo>
                        <a:pt x="2043" y="738"/>
                      </a:lnTo>
                      <a:lnTo>
                        <a:pt x="2043" y="752"/>
                      </a:lnTo>
                      <a:lnTo>
                        <a:pt x="2029" y="752"/>
                      </a:lnTo>
                      <a:lnTo>
                        <a:pt x="2029" y="766"/>
                      </a:lnTo>
                      <a:lnTo>
                        <a:pt x="2029" y="780"/>
                      </a:lnTo>
                      <a:lnTo>
                        <a:pt x="2014" y="780"/>
                      </a:lnTo>
                      <a:lnTo>
                        <a:pt x="2014" y="794"/>
                      </a:lnTo>
                      <a:lnTo>
                        <a:pt x="2014" y="823"/>
                      </a:lnTo>
                      <a:lnTo>
                        <a:pt x="2000" y="837"/>
                      </a:lnTo>
                      <a:lnTo>
                        <a:pt x="2000" y="851"/>
                      </a:lnTo>
                      <a:lnTo>
                        <a:pt x="1986" y="879"/>
                      </a:lnTo>
                      <a:lnTo>
                        <a:pt x="1986" y="894"/>
                      </a:lnTo>
                      <a:lnTo>
                        <a:pt x="1986" y="908"/>
                      </a:lnTo>
                      <a:lnTo>
                        <a:pt x="1986" y="936"/>
                      </a:lnTo>
                      <a:lnTo>
                        <a:pt x="1986" y="965"/>
                      </a:lnTo>
                      <a:lnTo>
                        <a:pt x="1986" y="979"/>
                      </a:lnTo>
                      <a:lnTo>
                        <a:pt x="1986" y="993"/>
                      </a:lnTo>
                      <a:lnTo>
                        <a:pt x="1972" y="1007"/>
                      </a:lnTo>
                      <a:lnTo>
                        <a:pt x="1972" y="1021"/>
                      </a:lnTo>
                      <a:lnTo>
                        <a:pt x="1958" y="1035"/>
                      </a:lnTo>
                      <a:lnTo>
                        <a:pt x="1958" y="1064"/>
                      </a:lnTo>
                      <a:lnTo>
                        <a:pt x="1958" y="1078"/>
                      </a:lnTo>
                      <a:lnTo>
                        <a:pt x="1958" y="1092"/>
                      </a:lnTo>
                      <a:lnTo>
                        <a:pt x="1958" y="1106"/>
                      </a:lnTo>
                      <a:lnTo>
                        <a:pt x="1958" y="1135"/>
                      </a:lnTo>
                      <a:lnTo>
                        <a:pt x="1958" y="1149"/>
                      </a:lnTo>
                      <a:lnTo>
                        <a:pt x="1972" y="1163"/>
                      </a:lnTo>
                      <a:lnTo>
                        <a:pt x="1958" y="1163"/>
                      </a:lnTo>
                      <a:lnTo>
                        <a:pt x="1958" y="1177"/>
                      </a:lnTo>
                      <a:lnTo>
                        <a:pt x="1958" y="1220"/>
                      </a:lnTo>
                      <a:lnTo>
                        <a:pt x="1943" y="1248"/>
                      </a:lnTo>
                      <a:lnTo>
                        <a:pt x="1943" y="1262"/>
                      </a:lnTo>
                      <a:lnTo>
                        <a:pt x="1943" y="1277"/>
                      </a:lnTo>
                      <a:lnTo>
                        <a:pt x="1929" y="1291"/>
                      </a:lnTo>
                      <a:lnTo>
                        <a:pt x="1929" y="1305"/>
                      </a:lnTo>
                      <a:lnTo>
                        <a:pt x="1915" y="1305"/>
                      </a:lnTo>
                      <a:lnTo>
                        <a:pt x="1915" y="1319"/>
                      </a:lnTo>
                      <a:lnTo>
                        <a:pt x="1915" y="1333"/>
                      </a:lnTo>
                      <a:lnTo>
                        <a:pt x="1901" y="1333"/>
                      </a:lnTo>
                      <a:lnTo>
                        <a:pt x="1887" y="1348"/>
                      </a:lnTo>
                      <a:lnTo>
                        <a:pt x="1887" y="1362"/>
                      </a:lnTo>
                      <a:lnTo>
                        <a:pt x="1858" y="1376"/>
                      </a:lnTo>
                      <a:lnTo>
                        <a:pt x="1844" y="1390"/>
                      </a:lnTo>
                      <a:lnTo>
                        <a:pt x="1816" y="1404"/>
                      </a:lnTo>
                      <a:lnTo>
                        <a:pt x="1802" y="1418"/>
                      </a:lnTo>
                      <a:lnTo>
                        <a:pt x="1773" y="1433"/>
                      </a:lnTo>
                      <a:lnTo>
                        <a:pt x="1759" y="1447"/>
                      </a:lnTo>
                      <a:lnTo>
                        <a:pt x="1745" y="1461"/>
                      </a:lnTo>
                      <a:lnTo>
                        <a:pt x="1731" y="1461"/>
                      </a:lnTo>
                      <a:lnTo>
                        <a:pt x="1717" y="1461"/>
                      </a:lnTo>
                      <a:lnTo>
                        <a:pt x="1717" y="1475"/>
                      </a:lnTo>
                      <a:lnTo>
                        <a:pt x="1702" y="1475"/>
                      </a:lnTo>
                      <a:lnTo>
                        <a:pt x="1688" y="1489"/>
                      </a:lnTo>
                      <a:lnTo>
                        <a:pt x="1674" y="1489"/>
                      </a:lnTo>
                      <a:lnTo>
                        <a:pt x="1660" y="1489"/>
                      </a:lnTo>
                      <a:lnTo>
                        <a:pt x="1646" y="1504"/>
                      </a:lnTo>
                      <a:lnTo>
                        <a:pt x="1631" y="1504"/>
                      </a:lnTo>
                      <a:lnTo>
                        <a:pt x="1617" y="1518"/>
                      </a:lnTo>
                      <a:lnTo>
                        <a:pt x="1603" y="1518"/>
                      </a:lnTo>
                      <a:lnTo>
                        <a:pt x="1589" y="1518"/>
                      </a:lnTo>
                      <a:lnTo>
                        <a:pt x="1575" y="1532"/>
                      </a:lnTo>
                      <a:lnTo>
                        <a:pt x="1560" y="1532"/>
                      </a:lnTo>
                      <a:lnTo>
                        <a:pt x="1532" y="1532"/>
                      </a:lnTo>
                      <a:lnTo>
                        <a:pt x="1532" y="1546"/>
                      </a:lnTo>
                      <a:lnTo>
                        <a:pt x="1518" y="1546"/>
                      </a:lnTo>
                      <a:lnTo>
                        <a:pt x="1504" y="1546"/>
                      </a:lnTo>
                      <a:lnTo>
                        <a:pt x="1490" y="1546"/>
                      </a:lnTo>
                      <a:lnTo>
                        <a:pt x="1461" y="1546"/>
                      </a:lnTo>
                      <a:lnTo>
                        <a:pt x="1447" y="1560"/>
                      </a:lnTo>
                      <a:lnTo>
                        <a:pt x="1419" y="1560"/>
                      </a:lnTo>
                      <a:lnTo>
                        <a:pt x="1404" y="1560"/>
                      </a:lnTo>
                      <a:lnTo>
                        <a:pt x="1390" y="1560"/>
                      </a:lnTo>
                      <a:lnTo>
                        <a:pt x="1376" y="1560"/>
                      </a:lnTo>
                      <a:lnTo>
                        <a:pt x="1362" y="1574"/>
                      </a:lnTo>
                      <a:lnTo>
                        <a:pt x="1348" y="1574"/>
                      </a:lnTo>
                      <a:lnTo>
                        <a:pt x="1334" y="1574"/>
                      </a:lnTo>
                      <a:lnTo>
                        <a:pt x="1319" y="1574"/>
                      </a:lnTo>
                      <a:lnTo>
                        <a:pt x="1305" y="1574"/>
                      </a:lnTo>
                      <a:lnTo>
                        <a:pt x="1291" y="1574"/>
                      </a:lnTo>
                      <a:lnTo>
                        <a:pt x="1277" y="1574"/>
                      </a:lnTo>
                      <a:lnTo>
                        <a:pt x="1263" y="1574"/>
                      </a:lnTo>
                      <a:lnTo>
                        <a:pt x="1248" y="1574"/>
                      </a:lnTo>
                      <a:lnTo>
                        <a:pt x="1234" y="1574"/>
                      </a:lnTo>
                      <a:lnTo>
                        <a:pt x="1220" y="1574"/>
                      </a:lnTo>
                      <a:lnTo>
                        <a:pt x="1192" y="1574"/>
                      </a:lnTo>
                      <a:lnTo>
                        <a:pt x="1163" y="1574"/>
                      </a:lnTo>
                      <a:lnTo>
                        <a:pt x="1149" y="1574"/>
                      </a:lnTo>
                      <a:lnTo>
                        <a:pt x="1135" y="1574"/>
                      </a:lnTo>
                      <a:lnTo>
                        <a:pt x="1121" y="1560"/>
                      </a:lnTo>
                      <a:lnTo>
                        <a:pt x="1107" y="1560"/>
                      </a:lnTo>
                      <a:lnTo>
                        <a:pt x="1092" y="1560"/>
                      </a:lnTo>
                      <a:lnTo>
                        <a:pt x="1078" y="1560"/>
                      </a:lnTo>
                      <a:lnTo>
                        <a:pt x="1064" y="1560"/>
                      </a:lnTo>
                      <a:lnTo>
                        <a:pt x="1036" y="1560"/>
                      </a:lnTo>
                      <a:lnTo>
                        <a:pt x="1022" y="1560"/>
                      </a:lnTo>
                      <a:lnTo>
                        <a:pt x="1007" y="1546"/>
                      </a:lnTo>
                      <a:lnTo>
                        <a:pt x="979" y="1546"/>
                      </a:lnTo>
                      <a:lnTo>
                        <a:pt x="965" y="1546"/>
                      </a:lnTo>
                      <a:lnTo>
                        <a:pt x="951" y="1546"/>
                      </a:lnTo>
                      <a:lnTo>
                        <a:pt x="936" y="1546"/>
                      </a:lnTo>
                      <a:lnTo>
                        <a:pt x="922" y="1546"/>
                      </a:lnTo>
                      <a:lnTo>
                        <a:pt x="908" y="1546"/>
                      </a:lnTo>
                      <a:lnTo>
                        <a:pt x="894" y="1546"/>
                      </a:lnTo>
                      <a:lnTo>
                        <a:pt x="894" y="1560"/>
                      </a:lnTo>
                      <a:lnTo>
                        <a:pt x="880" y="1560"/>
                      </a:lnTo>
                      <a:lnTo>
                        <a:pt x="866" y="1560"/>
                      </a:lnTo>
                      <a:lnTo>
                        <a:pt x="851" y="1560"/>
                      </a:lnTo>
                      <a:lnTo>
                        <a:pt x="851" y="1574"/>
                      </a:lnTo>
                      <a:lnTo>
                        <a:pt x="837" y="1574"/>
                      </a:lnTo>
                      <a:lnTo>
                        <a:pt x="823" y="1574"/>
                      </a:lnTo>
                      <a:lnTo>
                        <a:pt x="809" y="1589"/>
                      </a:lnTo>
                      <a:lnTo>
                        <a:pt x="795" y="1589"/>
                      </a:lnTo>
                      <a:lnTo>
                        <a:pt x="795" y="1603"/>
                      </a:lnTo>
                      <a:lnTo>
                        <a:pt x="780" y="1603"/>
                      </a:lnTo>
                      <a:lnTo>
                        <a:pt x="766" y="1603"/>
                      </a:lnTo>
                      <a:lnTo>
                        <a:pt x="766" y="1617"/>
                      </a:lnTo>
                      <a:lnTo>
                        <a:pt x="752" y="1617"/>
                      </a:lnTo>
                      <a:lnTo>
                        <a:pt x="752" y="1631"/>
                      </a:lnTo>
                      <a:lnTo>
                        <a:pt x="738" y="1631"/>
                      </a:lnTo>
                      <a:lnTo>
                        <a:pt x="724" y="1645"/>
                      </a:lnTo>
                      <a:lnTo>
                        <a:pt x="710" y="1645"/>
                      </a:lnTo>
                      <a:lnTo>
                        <a:pt x="695" y="1660"/>
                      </a:lnTo>
                      <a:lnTo>
                        <a:pt x="681" y="1674"/>
                      </a:lnTo>
                      <a:lnTo>
                        <a:pt x="667" y="1688"/>
                      </a:lnTo>
                      <a:lnTo>
                        <a:pt x="653" y="1702"/>
                      </a:lnTo>
                      <a:lnTo>
                        <a:pt x="653" y="1716"/>
                      </a:lnTo>
                      <a:lnTo>
                        <a:pt x="639" y="1745"/>
                      </a:lnTo>
                      <a:lnTo>
                        <a:pt x="624" y="1759"/>
                      </a:lnTo>
                      <a:lnTo>
                        <a:pt x="610" y="1773"/>
                      </a:lnTo>
                      <a:lnTo>
                        <a:pt x="596" y="1787"/>
                      </a:lnTo>
                      <a:lnTo>
                        <a:pt x="596" y="1801"/>
                      </a:lnTo>
                      <a:lnTo>
                        <a:pt x="582" y="1816"/>
                      </a:lnTo>
                      <a:lnTo>
                        <a:pt x="582" y="1830"/>
                      </a:lnTo>
                      <a:lnTo>
                        <a:pt x="539" y="1887"/>
                      </a:lnTo>
                      <a:lnTo>
                        <a:pt x="454" y="1986"/>
                      </a:lnTo>
                      <a:lnTo>
                        <a:pt x="440" y="2000"/>
                      </a:lnTo>
                      <a:lnTo>
                        <a:pt x="412" y="2028"/>
                      </a:lnTo>
                      <a:lnTo>
                        <a:pt x="398" y="2057"/>
                      </a:lnTo>
                      <a:lnTo>
                        <a:pt x="327" y="2085"/>
                      </a:lnTo>
                      <a:lnTo>
                        <a:pt x="298" y="2085"/>
                      </a:lnTo>
                      <a:lnTo>
                        <a:pt x="284" y="2099"/>
                      </a:lnTo>
                      <a:lnTo>
                        <a:pt x="171" y="2156"/>
                      </a:lnTo>
                      <a:lnTo>
                        <a:pt x="156" y="2156"/>
                      </a:lnTo>
                      <a:lnTo>
                        <a:pt x="57" y="2156"/>
                      </a:lnTo>
                      <a:lnTo>
                        <a:pt x="57" y="2142"/>
                      </a:lnTo>
                      <a:lnTo>
                        <a:pt x="57" y="2128"/>
                      </a:lnTo>
                      <a:lnTo>
                        <a:pt x="57" y="2113"/>
                      </a:lnTo>
                      <a:lnTo>
                        <a:pt x="57" y="2085"/>
                      </a:lnTo>
                      <a:lnTo>
                        <a:pt x="57" y="2071"/>
                      </a:lnTo>
                      <a:lnTo>
                        <a:pt x="57" y="2057"/>
                      </a:lnTo>
                      <a:lnTo>
                        <a:pt x="57" y="2014"/>
                      </a:lnTo>
                      <a:lnTo>
                        <a:pt x="57" y="2000"/>
                      </a:lnTo>
                      <a:lnTo>
                        <a:pt x="57" y="1986"/>
                      </a:lnTo>
                      <a:lnTo>
                        <a:pt x="57" y="1943"/>
                      </a:lnTo>
                      <a:lnTo>
                        <a:pt x="57" y="1915"/>
                      </a:lnTo>
                      <a:lnTo>
                        <a:pt x="43" y="1915"/>
                      </a:lnTo>
                      <a:lnTo>
                        <a:pt x="43" y="1901"/>
                      </a:lnTo>
                      <a:lnTo>
                        <a:pt x="43" y="1887"/>
                      </a:lnTo>
                      <a:lnTo>
                        <a:pt x="43" y="1872"/>
                      </a:lnTo>
                      <a:lnTo>
                        <a:pt x="29" y="1872"/>
                      </a:lnTo>
                      <a:lnTo>
                        <a:pt x="29" y="1858"/>
                      </a:lnTo>
                      <a:lnTo>
                        <a:pt x="29" y="1844"/>
                      </a:lnTo>
                      <a:lnTo>
                        <a:pt x="29" y="1830"/>
                      </a:lnTo>
                      <a:lnTo>
                        <a:pt x="15" y="1801"/>
                      </a:lnTo>
                      <a:lnTo>
                        <a:pt x="15" y="1773"/>
                      </a:lnTo>
                      <a:lnTo>
                        <a:pt x="0" y="1759"/>
                      </a:lnTo>
                      <a:lnTo>
                        <a:pt x="0" y="1745"/>
                      </a:lnTo>
                      <a:lnTo>
                        <a:pt x="0" y="1731"/>
                      </a:lnTo>
                      <a:lnTo>
                        <a:pt x="0" y="1716"/>
                      </a:lnTo>
                      <a:lnTo>
                        <a:pt x="0" y="1702"/>
                      </a:lnTo>
                      <a:lnTo>
                        <a:pt x="0" y="1688"/>
                      </a:lnTo>
                      <a:lnTo>
                        <a:pt x="0" y="1674"/>
                      </a:lnTo>
                      <a:lnTo>
                        <a:pt x="0" y="1660"/>
                      </a:lnTo>
                      <a:lnTo>
                        <a:pt x="0" y="1645"/>
                      </a:lnTo>
                      <a:lnTo>
                        <a:pt x="0" y="1631"/>
                      </a:lnTo>
                      <a:lnTo>
                        <a:pt x="0" y="1617"/>
                      </a:lnTo>
                      <a:lnTo>
                        <a:pt x="0" y="1603"/>
                      </a:lnTo>
                      <a:lnTo>
                        <a:pt x="0" y="1589"/>
                      </a:lnTo>
                      <a:lnTo>
                        <a:pt x="15" y="1574"/>
                      </a:lnTo>
                      <a:lnTo>
                        <a:pt x="15" y="1560"/>
                      </a:lnTo>
                      <a:lnTo>
                        <a:pt x="15" y="1546"/>
                      </a:lnTo>
                      <a:lnTo>
                        <a:pt x="15" y="1532"/>
                      </a:lnTo>
                      <a:lnTo>
                        <a:pt x="15" y="1518"/>
                      </a:lnTo>
                      <a:lnTo>
                        <a:pt x="29" y="1518"/>
                      </a:lnTo>
                      <a:lnTo>
                        <a:pt x="29" y="1504"/>
                      </a:lnTo>
                      <a:lnTo>
                        <a:pt x="29" y="1489"/>
                      </a:lnTo>
                      <a:lnTo>
                        <a:pt x="29" y="1475"/>
                      </a:lnTo>
                      <a:lnTo>
                        <a:pt x="29" y="1461"/>
                      </a:lnTo>
                      <a:lnTo>
                        <a:pt x="43" y="1447"/>
                      </a:lnTo>
                      <a:lnTo>
                        <a:pt x="43" y="1433"/>
                      </a:lnTo>
                      <a:lnTo>
                        <a:pt x="43" y="1418"/>
                      </a:lnTo>
                      <a:lnTo>
                        <a:pt x="57" y="1404"/>
                      </a:lnTo>
                      <a:lnTo>
                        <a:pt x="57" y="1390"/>
                      </a:lnTo>
                      <a:lnTo>
                        <a:pt x="71" y="1348"/>
                      </a:lnTo>
                      <a:lnTo>
                        <a:pt x="100" y="1291"/>
                      </a:lnTo>
                      <a:lnTo>
                        <a:pt x="100" y="1277"/>
                      </a:lnTo>
                      <a:lnTo>
                        <a:pt x="100" y="1262"/>
                      </a:lnTo>
                      <a:lnTo>
                        <a:pt x="114" y="1262"/>
                      </a:lnTo>
                      <a:lnTo>
                        <a:pt x="128" y="1262"/>
                      </a:lnTo>
                      <a:lnTo>
                        <a:pt x="128" y="1248"/>
                      </a:lnTo>
                      <a:lnTo>
                        <a:pt x="114" y="1234"/>
                      </a:lnTo>
                      <a:lnTo>
                        <a:pt x="114" y="1220"/>
                      </a:lnTo>
                      <a:lnTo>
                        <a:pt x="128" y="1206"/>
                      </a:lnTo>
                      <a:lnTo>
                        <a:pt x="128" y="1192"/>
                      </a:lnTo>
                      <a:lnTo>
                        <a:pt x="128" y="1177"/>
                      </a:lnTo>
                      <a:lnTo>
                        <a:pt x="142" y="1177"/>
                      </a:lnTo>
                      <a:lnTo>
                        <a:pt x="142" y="1163"/>
                      </a:lnTo>
                      <a:lnTo>
                        <a:pt x="142" y="1149"/>
                      </a:lnTo>
                      <a:lnTo>
                        <a:pt x="142" y="1135"/>
                      </a:lnTo>
                      <a:lnTo>
                        <a:pt x="156" y="1135"/>
                      </a:lnTo>
                      <a:lnTo>
                        <a:pt x="156" y="1121"/>
                      </a:lnTo>
                      <a:lnTo>
                        <a:pt x="156" y="1106"/>
                      </a:lnTo>
                      <a:lnTo>
                        <a:pt x="156" y="1092"/>
                      </a:lnTo>
                      <a:lnTo>
                        <a:pt x="171" y="1092"/>
                      </a:lnTo>
                      <a:lnTo>
                        <a:pt x="171" y="1078"/>
                      </a:lnTo>
                      <a:lnTo>
                        <a:pt x="171" y="1064"/>
                      </a:lnTo>
                      <a:lnTo>
                        <a:pt x="185" y="1064"/>
                      </a:lnTo>
                      <a:lnTo>
                        <a:pt x="199" y="1064"/>
                      </a:lnTo>
                      <a:lnTo>
                        <a:pt x="213" y="1064"/>
                      </a:lnTo>
                      <a:lnTo>
                        <a:pt x="227" y="1064"/>
                      </a:lnTo>
                      <a:lnTo>
                        <a:pt x="242" y="1064"/>
                      </a:lnTo>
                      <a:lnTo>
                        <a:pt x="256" y="1064"/>
                      </a:lnTo>
                      <a:lnTo>
                        <a:pt x="256" y="1050"/>
                      </a:lnTo>
                      <a:lnTo>
                        <a:pt x="270" y="1050"/>
                      </a:lnTo>
                      <a:lnTo>
                        <a:pt x="284" y="1035"/>
                      </a:lnTo>
                      <a:lnTo>
                        <a:pt x="327" y="993"/>
                      </a:lnTo>
                      <a:lnTo>
                        <a:pt x="355" y="965"/>
                      </a:lnTo>
                      <a:lnTo>
                        <a:pt x="369" y="965"/>
                      </a:lnTo>
                      <a:lnTo>
                        <a:pt x="369" y="950"/>
                      </a:lnTo>
                      <a:lnTo>
                        <a:pt x="383" y="936"/>
                      </a:lnTo>
                      <a:lnTo>
                        <a:pt x="412" y="922"/>
                      </a:lnTo>
                      <a:lnTo>
                        <a:pt x="426" y="894"/>
                      </a:lnTo>
                      <a:lnTo>
                        <a:pt x="440" y="894"/>
                      </a:lnTo>
                      <a:lnTo>
                        <a:pt x="440" y="879"/>
                      </a:lnTo>
                      <a:lnTo>
                        <a:pt x="454" y="879"/>
                      </a:lnTo>
                      <a:lnTo>
                        <a:pt x="468" y="879"/>
                      </a:lnTo>
                      <a:lnTo>
                        <a:pt x="468" y="865"/>
                      </a:lnTo>
                      <a:lnTo>
                        <a:pt x="483" y="865"/>
                      </a:lnTo>
                      <a:lnTo>
                        <a:pt x="497" y="851"/>
                      </a:lnTo>
                      <a:lnTo>
                        <a:pt x="511" y="851"/>
                      </a:lnTo>
                      <a:lnTo>
                        <a:pt x="525" y="851"/>
                      </a:lnTo>
                      <a:lnTo>
                        <a:pt x="539" y="837"/>
                      </a:lnTo>
                      <a:lnTo>
                        <a:pt x="554" y="837"/>
                      </a:lnTo>
                      <a:lnTo>
                        <a:pt x="568" y="837"/>
                      </a:lnTo>
                      <a:lnTo>
                        <a:pt x="582" y="837"/>
                      </a:lnTo>
                      <a:lnTo>
                        <a:pt x="596" y="837"/>
                      </a:lnTo>
                      <a:lnTo>
                        <a:pt x="610" y="823"/>
                      </a:lnTo>
                      <a:lnTo>
                        <a:pt x="624" y="823"/>
                      </a:lnTo>
                      <a:lnTo>
                        <a:pt x="624" y="837"/>
                      </a:lnTo>
                      <a:lnTo>
                        <a:pt x="624" y="851"/>
                      </a:lnTo>
                      <a:lnTo>
                        <a:pt x="639" y="851"/>
                      </a:lnTo>
                      <a:lnTo>
                        <a:pt x="639" y="879"/>
                      </a:lnTo>
                      <a:lnTo>
                        <a:pt x="639" y="865"/>
                      </a:lnTo>
                      <a:lnTo>
                        <a:pt x="653" y="879"/>
                      </a:lnTo>
                      <a:lnTo>
                        <a:pt x="653" y="865"/>
                      </a:lnTo>
                      <a:lnTo>
                        <a:pt x="667" y="865"/>
                      </a:lnTo>
                      <a:lnTo>
                        <a:pt x="681" y="865"/>
                      </a:lnTo>
                      <a:lnTo>
                        <a:pt x="695" y="865"/>
                      </a:lnTo>
                      <a:lnTo>
                        <a:pt x="710" y="865"/>
                      </a:lnTo>
                      <a:lnTo>
                        <a:pt x="724" y="865"/>
                      </a:lnTo>
                      <a:lnTo>
                        <a:pt x="724" y="879"/>
                      </a:lnTo>
                      <a:lnTo>
                        <a:pt x="738" y="879"/>
                      </a:lnTo>
                      <a:lnTo>
                        <a:pt x="752" y="879"/>
                      </a:lnTo>
                      <a:lnTo>
                        <a:pt x="766" y="879"/>
                      </a:lnTo>
                      <a:lnTo>
                        <a:pt x="780" y="879"/>
                      </a:lnTo>
                      <a:lnTo>
                        <a:pt x="780" y="894"/>
                      </a:lnTo>
                      <a:lnTo>
                        <a:pt x="795" y="894"/>
                      </a:lnTo>
                      <a:lnTo>
                        <a:pt x="809" y="908"/>
                      </a:lnTo>
                      <a:lnTo>
                        <a:pt x="823" y="908"/>
                      </a:lnTo>
                      <a:lnTo>
                        <a:pt x="823" y="922"/>
                      </a:lnTo>
                      <a:lnTo>
                        <a:pt x="837" y="922"/>
                      </a:lnTo>
                      <a:lnTo>
                        <a:pt x="837" y="908"/>
                      </a:lnTo>
                      <a:lnTo>
                        <a:pt x="851" y="908"/>
                      </a:lnTo>
                      <a:lnTo>
                        <a:pt x="866" y="908"/>
                      </a:lnTo>
                      <a:lnTo>
                        <a:pt x="894" y="908"/>
                      </a:lnTo>
                      <a:lnTo>
                        <a:pt x="908" y="908"/>
                      </a:lnTo>
                      <a:lnTo>
                        <a:pt x="908" y="894"/>
                      </a:lnTo>
                      <a:lnTo>
                        <a:pt x="922" y="894"/>
                      </a:lnTo>
                      <a:lnTo>
                        <a:pt x="936" y="894"/>
                      </a:lnTo>
                      <a:lnTo>
                        <a:pt x="951" y="879"/>
                      </a:lnTo>
                      <a:lnTo>
                        <a:pt x="965" y="879"/>
                      </a:lnTo>
                      <a:lnTo>
                        <a:pt x="979" y="865"/>
                      </a:lnTo>
                      <a:lnTo>
                        <a:pt x="993" y="851"/>
                      </a:lnTo>
                      <a:lnTo>
                        <a:pt x="993" y="837"/>
                      </a:lnTo>
                      <a:lnTo>
                        <a:pt x="993" y="823"/>
                      </a:lnTo>
                      <a:lnTo>
                        <a:pt x="993" y="809"/>
                      </a:lnTo>
                      <a:lnTo>
                        <a:pt x="1007" y="809"/>
                      </a:lnTo>
                      <a:lnTo>
                        <a:pt x="1022" y="809"/>
                      </a:lnTo>
                      <a:lnTo>
                        <a:pt x="1022" y="794"/>
                      </a:lnTo>
                      <a:lnTo>
                        <a:pt x="1036" y="794"/>
                      </a:lnTo>
                      <a:lnTo>
                        <a:pt x="1050" y="794"/>
                      </a:lnTo>
                      <a:lnTo>
                        <a:pt x="1064" y="794"/>
                      </a:lnTo>
                      <a:lnTo>
                        <a:pt x="1064" y="780"/>
                      </a:lnTo>
                      <a:lnTo>
                        <a:pt x="1064" y="766"/>
                      </a:lnTo>
                      <a:lnTo>
                        <a:pt x="1064" y="752"/>
                      </a:lnTo>
                      <a:lnTo>
                        <a:pt x="1064" y="738"/>
                      </a:lnTo>
                      <a:lnTo>
                        <a:pt x="1078" y="723"/>
                      </a:lnTo>
                      <a:lnTo>
                        <a:pt x="1092" y="723"/>
                      </a:lnTo>
                      <a:lnTo>
                        <a:pt x="1092" y="709"/>
                      </a:lnTo>
                      <a:lnTo>
                        <a:pt x="1064" y="695"/>
                      </a:lnTo>
                      <a:lnTo>
                        <a:pt x="1036" y="681"/>
                      </a:lnTo>
                      <a:lnTo>
                        <a:pt x="1036" y="667"/>
                      </a:lnTo>
                      <a:lnTo>
                        <a:pt x="1036" y="652"/>
                      </a:lnTo>
                      <a:lnTo>
                        <a:pt x="1022" y="652"/>
                      </a:lnTo>
                      <a:lnTo>
                        <a:pt x="979" y="667"/>
                      </a:lnTo>
                      <a:lnTo>
                        <a:pt x="979" y="638"/>
                      </a:lnTo>
                      <a:lnTo>
                        <a:pt x="993" y="638"/>
                      </a:lnTo>
                      <a:lnTo>
                        <a:pt x="993" y="624"/>
                      </a:lnTo>
                      <a:lnTo>
                        <a:pt x="1007" y="610"/>
                      </a:lnTo>
                      <a:lnTo>
                        <a:pt x="1022" y="610"/>
                      </a:lnTo>
                      <a:lnTo>
                        <a:pt x="1022" y="596"/>
                      </a:lnTo>
                      <a:lnTo>
                        <a:pt x="1036" y="582"/>
                      </a:lnTo>
                      <a:lnTo>
                        <a:pt x="1036" y="567"/>
                      </a:lnTo>
                      <a:lnTo>
                        <a:pt x="1050" y="553"/>
                      </a:lnTo>
                      <a:lnTo>
                        <a:pt x="1064" y="539"/>
                      </a:lnTo>
                      <a:lnTo>
                        <a:pt x="1078" y="525"/>
                      </a:lnTo>
                      <a:lnTo>
                        <a:pt x="1078" y="511"/>
                      </a:lnTo>
                      <a:lnTo>
                        <a:pt x="1078" y="496"/>
                      </a:lnTo>
                      <a:lnTo>
                        <a:pt x="1092" y="482"/>
                      </a:lnTo>
                      <a:lnTo>
                        <a:pt x="1092" y="468"/>
                      </a:lnTo>
                      <a:lnTo>
                        <a:pt x="1092" y="454"/>
                      </a:lnTo>
                      <a:lnTo>
                        <a:pt x="1107" y="454"/>
                      </a:lnTo>
                      <a:lnTo>
                        <a:pt x="1107" y="440"/>
                      </a:lnTo>
                      <a:lnTo>
                        <a:pt x="1107" y="426"/>
                      </a:lnTo>
                      <a:lnTo>
                        <a:pt x="1121" y="426"/>
                      </a:lnTo>
                      <a:lnTo>
                        <a:pt x="1121" y="411"/>
                      </a:lnTo>
                      <a:lnTo>
                        <a:pt x="1135" y="411"/>
                      </a:lnTo>
                      <a:lnTo>
                        <a:pt x="1135" y="397"/>
                      </a:lnTo>
                      <a:lnTo>
                        <a:pt x="1149" y="397"/>
                      </a:lnTo>
                      <a:lnTo>
                        <a:pt x="1163" y="383"/>
                      </a:lnTo>
                      <a:lnTo>
                        <a:pt x="1178" y="383"/>
                      </a:lnTo>
                      <a:lnTo>
                        <a:pt x="1192" y="383"/>
                      </a:lnTo>
                      <a:lnTo>
                        <a:pt x="1206" y="383"/>
                      </a:lnTo>
                      <a:lnTo>
                        <a:pt x="1206" y="369"/>
                      </a:lnTo>
                      <a:lnTo>
                        <a:pt x="1263" y="369"/>
                      </a:lnTo>
                      <a:lnTo>
                        <a:pt x="1277" y="369"/>
                      </a:lnTo>
                      <a:lnTo>
                        <a:pt x="1291" y="369"/>
                      </a:lnTo>
                      <a:lnTo>
                        <a:pt x="1305" y="355"/>
                      </a:lnTo>
                      <a:lnTo>
                        <a:pt x="1319" y="355"/>
                      </a:lnTo>
                      <a:lnTo>
                        <a:pt x="1334" y="355"/>
                      </a:lnTo>
                      <a:lnTo>
                        <a:pt x="1348" y="340"/>
                      </a:lnTo>
                      <a:lnTo>
                        <a:pt x="1362" y="340"/>
                      </a:lnTo>
                      <a:lnTo>
                        <a:pt x="1362" y="326"/>
                      </a:lnTo>
                      <a:lnTo>
                        <a:pt x="1376" y="326"/>
                      </a:lnTo>
                      <a:lnTo>
                        <a:pt x="1390" y="312"/>
                      </a:lnTo>
                      <a:lnTo>
                        <a:pt x="1404" y="298"/>
                      </a:lnTo>
                      <a:lnTo>
                        <a:pt x="1404" y="284"/>
                      </a:lnTo>
                      <a:lnTo>
                        <a:pt x="1419" y="270"/>
                      </a:lnTo>
                      <a:lnTo>
                        <a:pt x="1419" y="255"/>
                      </a:lnTo>
                      <a:lnTo>
                        <a:pt x="1433" y="241"/>
                      </a:lnTo>
                      <a:lnTo>
                        <a:pt x="1433" y="227"/>
                      </a:lnTo>
                      <a:lnTo>
                        <a:pt x="1433" y="213"/>
                      </a:lnTo>
                      <a:lnTo>
                        <a:pt x="1433" y="199"/>
                      </a:lnTo>
                      <a:lnTo>
                        <a:pt x="1433" y="184"/>
                      </a:lnTo>
                      <a:lnTo>
                        <a:pt x="1447" y="170"/>
                      </a:lnTo>
                      <a:lnTo>
                        <a:pt x="1447" y="156"/>
                      </a:lnTo>
                      <a:lnTo>
                        <a:pt x="1447" y="142"/>
                      </a:lnTo>
                      <a:lnTo>
                        <a:pt x="1461" y="128"/>
                      </a:lnTo>
                      <a:lnTo>
                        <a:pt x="1461" y="113"/>
                      </a:lnTo>
                      <a:lnTo>
                        <a:pt x="1475" y="113"/>
                      </a:lnTo>
                      <a:lnTo>
                        <a:pt x="1475" y="99"/>
                      </a:lnTo>
                      <a:lnTo>
                        <a:pt x="1490" y="85"/>
                      </a:lnTo>
                      <a:lnTo>
                        <a:pt x="1490" y="71"/>
                      </a:lnTo>
                      <a:lnTo>
                        <a:pt x="1504" y="71"/>
                      </a:lnTo>
                      <a:lnTo>
                        <a:pt x="1504" y="57"/>
                      </a:lnTo>
                      <a:lnTo>
                        <a:pt x="1518" y="57"/>
                      </a:lnTo>
                      <a:lnTo>
                        <a:pt x="1532" y="43"/>
                      </a:lnTo>
                      <a:lnTo>
                        <a:pt x="1546" y="28"/>
                      </a:lnTo>
                      <a:lnTo>
                        <a:pt x="1560" y="28"/>
                      </a:lnTo>
                      <a:lnTo>
                        <a:pt x="1560" y="14"/>
                      </a:lnTo>
                      <a:lnTo>
                        <a:pt x="1575" y="14"/>
                      </a:lnTo>
                      <a:lnTo>
                        <a:pt x="1589" y="14"/>
                      </a:lnTo>
                      <a:lnTo>
                        <a:pt x="1589" y="0"/>
                      </a:lnTo>
                      <a:lnTo>
                        <a:pt x="1603" y="14"/>
                      </a:lnTo>
                      <a:lnTo>
                        <a:pt x="1617" y="14"/>
                      </a:lnTo>
                      <a:lnTo>
                        <a:pt x="1631" y="14"/>
                      </a:lnTo>
                      <a:lnTo>
                        <a:pt x="1631" y="28"/>
                      </a:lnTo>
                      <a:lnTo>
                        <a:pt x="1646" y="28"/>
                      </a:lnTo>
                      <a:lnTo>
                        <a:pt x="1660" y="28"/>
                      </a:lnTo>
                      <a:close/>
                    </a:path>
                  </a:pathLst>
                </a:custGeom>
                <a:pattFill prst="ltUpDiag">
                  <a:fgClr>
                    <a:srgbClr val="FFFF00"/>
                  </a:fgClr>
                  <a:bgClr>
                    <a:srgbClr val="FFFFFF"/>
                  </a:bgClr>
                </a:pattFill>
                <a:ln w="9525">
                  <a:solidFill>
                    <a:srgbClr val="333333"/>
                  </a:solidFill>
                  <a:round/>
                  <a:headEnd/>
                  <a:tailEnd/>
                </a:ln>
              </p:spPr>
              <p:txBody>
                <a:bodyPr/>
                <a:lstStyle/>
                <a:p>
                  <a:endParaRPr lang="ja-JP" altLang="en-US"/>
                </a:p>
              </p:txBody>
            </p:sp>
            <p:sp>
              <p:nvSpPr>
                <p:cNvPr id="175" name="Freeform 39"/>
                <p:cNvSpPr>
                  <a:spLocks/>
                </p:cNvSpPr>
                <p:nvPr/>
              </p:nvSpPr>
              <p:spPr bwMode="auto">
                <a:xfrm>
                  <a:off x="2779" y="2823"/>
                  <a:ext cx="1065" cy="1148"/>
                </a:xfrm>
                <a:custGeom>
                  <a:avLst/>
                  <a:gdLst>
                    <a:gd name="T0" fmla="*/ 610 w 1063"/>
                    <a:gd name="T1" fmla="*/ 212 h 1149"/>
                    <a:gd name="T2" fmla="*/ 638 w 1063"/>
                    <a:gd name="T3" fmla="*/ 227 h 1149"/>
                    <a:gd name="T4" fmla="*/ 652 w 1063"/>
                    <a:gd name="T5" fmla="*/ 241 h 1149"/>
                    <a:gd name="T6" fmla="*/ 766 w 1063"/>
                    <a:gd name="T7" fmla="*/ 297 h 1149"/>
                    <a:gd name="T8" fmla="*/ 822 w 1063"/>
                    <a:gd name="T9" fmla="*/ 283 h 1149"/>
                    <a:gd name="T10" fmla="*/ 893 w 1063"/>
                    <a:gd name="T11" fmla="*/ 241 h 1149"/>
                    <a:gd name="T12" fmla="*/ 950 w 1063"/>
                    <a:gd name="T13" fmla="*/ 198 h 1149"/>
                    <a:gd name="T14" fmla="*/ 1049 w 1063"/>
                    <a:gd name="T15" fmla="*/ 184 h 1149"/>
                    <a:gd name="T16" fmla="*/ 1049 w 1063"/>
                    <a:gd name="T17" fmla="*/ 198 h 1149"/>
                    <a:gd name="T18" fmla="*/ 1035 w 1063"/>
                    <a:gd name="T19" fmla="*/ 241 h 1149"/>
                    <a:gd name="T20" fmla="*/ 1021 w 1063"/>
                    <a:gd name="T21" fmla="*/ 283 h 1149"/>
                    <a:gd name="T22" fmla="*/ 1007 w 1063"/>
                    <a:gd name="T23" fmla="*/ 297 h 1149"/>
                    <a:gd name="T24" fmla="*/ 1007 w 1063"/>
                    <a:gd name="T25" fmla="*/ 340 h 1149"/>
                    <a:gd name="T26" fmla="*/ 1007 w 1063"/>
                    <a:gd name="T27" fmla="*/ 368 h 1149"/>
                    <a:gd name="T28" fmla="*/ 1021 w 1063"/>
                    <a:gd name="T29" fmla="*/ 397 h 1149"/>
                    <a:gd name="T30" fmla="*/ 1049 w 1063"/>
                    <a:gd name="T31" fmla="*/ 524 h 1149"/>
                    <a:gd name="T32" fmla="*/ 1063 w 1063"/>
                    <a:gd name="T33" fmla="*/ 567 h 1149"/>
                    <a:gd name="T34" fmla="*/ 1021 w 1063"/>
                    <a:gd name="T35" fmla="*/ 581 h 1149"/>
                    <a:gd name="T36" fmla="*/ 978 w 1063"/>
                    <a:gd name="T37" fmla="*/ 610 h 1149"/>
                    <a:gd name="T38" fmla="*/ 964 w 1063"/>
                    <a:gd name="T39" fmla="*/ 624 h 1149"/>
                    <a:gd name="T40" fmla="*/ 922 w 1063"/>
                    <a:gd name="T41" fmla="*/ 652 h 1149"/>
                    <a:gd name="T42" fmla="*/ 879 w 1063"/>
                    <a:gd name="T43" fmla="*/ 695 h 1149"/>
                    <a:gd name="T44" fmla="*/ 780 w 1063"/>
                    <a:gd name="T45" fmla="*/ 808 h 1149"/>
                    <a:gd name="T46" fmla="*/ 737 w 1063"/>
                    <a:gd name="T47" fmla="*/ 879 h 1149"/>
                    <a:gd name="T48" fmla="*/ 709 w 1063"/>
                    <a:gd name="T49" fmla="*/ 922 h 1149"/>
                    <a:gd name="T50" fmla="*/ 496 w 1063"/>
                    <a:gd name="T51" fmla="*/ 1092 h 1149"/>
                    <a:gd name="T52" fmla="*/ 368 w 1063"/>
                    <a:gd name="T53" fmla="*/ 1149 h 1149"/>
                    <a:gd name="T54" fmla="*/ 340 w 1063"/>
                    <a:gd name="T55" fmla="*/ 1092 h 1149"/>
                    <a:gd name="T56" fmla="*/ 255 w 1063"/>
                    <a:gd name="T57" fmla="*/ 978 h 1149"/>
                    <a:gd name="T58" fmla="*/ 241 w 1063"/>
                    <a:gd name="T59" fmla="*/ 950 h 1149"/>
                    <a:gd name="T60" fmla="*/ 241 w 1063"/>
                    <a:gd name="T61" fmla="*/ 950 h 1149"/>
                    <a:gd name="T62" fmla="*/ 241 w 1063"/>
                    <a:gd name="T63" fmla="*/ 936 h 1149"/>
                    <a:gd name="T64" fmla="*/ 227 w 1063"/>
                    <a:gd name="T65" fmla="*/ 922 h 1149"/>
                    <a:gd name="T66" fmla="*/ 227 w 1063"/>
                    <a:gd name="T67" fmla="*/ 922 h 1149"/>
                    <a:gd name="T68" fmla="*/ 212 w 1063"/>
                    <a:gd name="T69" fmla="*/ 907 h 1149"/>
                    <a:gd name="T70" fmla="*/ 170 w 1063"/>
                    <a:gd name="T71" fmla="*/ 879 h 1149"/>
                    <a:gd name="T72" fmla="*/ 113 w 1063"/>
                    <a:gd name="T73" fmla="*/ 879 h 1149"/>
                    <a:gd name="T74" fmla="*/ 71 w 1063"/>
                    <a:gd name="T75" fmla="*/ 865 h 1149"/>
                    <a:gd name="T76" fmla="*/ 14 w 1063"/>
                    <a:gd name="T77" fmla="*/ 851 h 1149"/>
                    <a:gd name="T78" fmla="*/ 14 w 1063"/>
                    <a:gd name="T79" fmla="*/ 822 h 1149"/>
                    <a:gd name="T80" fmla="*/ 28 w 1063"/>
                    <a:gd name="T81" fmla="*/ 766 h 1149"/>
                    <a:gd name="T82" fmla="*/ 71 w 1063"/>
                    <a:gd name="T83" fmla="*/ 638 h 1149"/>
                    <a:gd name="T84" fmla="*/ 56 w 1063"/>
                    <a:gd name="T85" fmla="*/ 581 h 1149"/>
                    <a:gd name="T86" fmla="*/ 28 w 1063"/>
                    <a:gd name="T87" fmla="*/ 496 h 1149"/>
                    <a:gd name="T88" fmla="*/ 28 w 1063"/>
                    <a:gd name="T89" fmla="*/ 482 h 1149"/>
                    <a:gd name="T90" fmla="*/ 56 w 1063"/>
                    <a:gd name="T91" fmla="*/ 454 h 1149"/>
                    <a:gd name="T92" fmla="*/ 85 w 1063"/>
                    <a:gd name="T93" fmla="*/ 425 h 1149"/>
                    <a:gd name="T94" fmla="*/ 42 w 1063"/>
                    <a:gd name="T95" fmla="*/ 354 h 1149"/>
                    <a:gd name="T96" fmla="*/ 28 w 1063"/>
                    <a:gd name="T97" fmla="*/ 283 h 1149"/>
                    <a:gd name="T98" fmla="*/ 156 w 1063"/>
                    <a:gd name="T99" fmla="*/ 198 h 1149"/>
                    <a:gd name="T100" fmla="*/ 227 w 1063"/>
                    <a:gd name="T101" fmla="*/ 141 h 1149"/>
                    <a:gd name="T102" fmla="*/ 368 w 1063"/>
                    <a:gd name="T103" fmla="*/ 42 h 1149"/>
                    <a:gd name="T104" fmla="*/ 439 w 1063"/>
                    <a:gd name="T105" fmla="*/ 0 h 1149"/>
                    <a:gd name="T106" fmla="*/ 496 w 1063"/>
                    <a:gd name="T107" fmla="*/ 71 h 1149"/>
                    <a:gd name="T108" fmla="*/ 524 w 1063"/>
                    <a:gd name="T109" fmla="*/ 113 h 1149"/>
                    <a:gd name="T110" fmla="*/ 539 w 1063"/>
                    <a:gd name="T111" fmla="*/ 127 h 1149"/>
                    <a:gd name="T112" fmla="*/ 567 w 1063"/>
                    <a:gd name="T113" fmla="*/ 156 h 1149"/>
                    <a:gd name="T114" fmla="*/ 567 w 1063"/>
                    <a:gd name="T115" fmla="*/ 156 h 1149"/>
                    <a:gd name="T116" fmla="*/ 581 w 1063"/>
                    <a:gd name="T117" fmla="*/ 184 h 1149"/>
                    <a:gd name="T118" fmla="*/ 610 w 1063"/>
                    <a:gd name="T119" fmla="*/ 212 h 1149"/>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063"/>
                    <a:gd name="T181" fmla="*/ 0 h 1149"/>
                    <a:gd name="T182" fmla="*/ 1063 w 1063"/>
                    <a:gd name="T183" fmla="*/ 1149 h 1149"/>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063" h="1149">
                      <a:moveTo>
                        <a:pt x="610" y="212"/>
                      </a:moveTo>
                      <a:lnTo>
                        <a:pt x="610" y="212"/>
                      </a:lnTo>
                      <a:lnTo>
                        <a:pt x="624" y="212"/>
                      </a:lnTo>
                      <a:lnTo>
                        <a:pt x="624" y="227"/>
                      </a:lnTo>
                      <a:lnTo>
                        <a:pt x="638" y="227"/>
                      </a:lnTo>
                      <a:lnTo>
                        <a:pt x="638" y="241"/>
                      </a:lnTo>
                      <a:lnTo>
                        <a:pt x="652" y="241"/>
                      </a:lnTo>
                      <a:lnTo>
                        <a:pt x="666" y="241"/>
                      </a:lnTo>
                      <a:lnTo>
                        <a:pt x="666" y="255"/>
                      </a:lnTo>
                      <a:lnTo>
                        <a:pt x="680" y="255"/>
                      </a:lnTo>
                      <a:lnTo>
                        <a:pt x="709" y="269"/>
                      </a:lnTo>
                      <a:lnTo>
                        <a:pt x="766" y="297"/>
                      </a:lnTo>
                      <a:lnTo>
                        <a:pt x="794" y="312"/>
                      </a:lnTo>
                      <a:lnTo>
                        <a:pt x="808" y="297"/>
                      </a:lnTo>
                      <a:lnTo>
                        <a:pt x="808" y="283"/>
                      </a:lnTo>
                      <a:lnTo>
                        <a:pt x="822" y="283"/>
                      </a:lnTo>
                      <a:lnTo>
                        <a:pt x="865" y="269"/>
                      </a:lnTo>
                      <a:lnTo>
                        <a:pt x="879" y="255"/>
                      </a:lnTo>
                      <a:lnTo>
                        <a:pt x="879" y="241"/>
                      </a:lnTo>
                      <a:lnTo>
                        <a:pt x="893" y="241"/>
                      </a:lnTo>
                      <a:lnTo>
                        <a:pt x="922" y="241"/>
                      </a:lnTo>
                      <a:lnTo>
                        <a:pt x="936" y="241"/>
                      </a:lnTo>
                      <a:lnTo>
                        <a:pt x="950" y="241"/>
                      </a:lnTo>
                      <a:lnTo>
                        <a:pt x="950" y="212"/>
                      </a:lnTo>
                      <a:lnTo>
                        <a:pt x="950" y="198"/>
                      </a:lnTo>
                      <a:lnTo>
                        <a:pt x="964" y="184"/>
                      </a:lnTo>
                      <a:lnTo>
                        <a:pt x="992" y="184"/>
                      </a:lnTo>
                      <a:lnTo>
                        <a:pt x="1035" y="184"/>
                      </a:lnTo>
                      <a:lnTo>
                        <a:pt x="1049" y="184"/>
                      </a:lnTo>
                      <a:lnTo>
                        <a:pt x="1049" y="198"/>
                      </a:lnTo>
                      <a:lnTo>
                        <a:pt x="1049" y="212"/>
                      </a:lnTo>
                      <a:lnTo>
                        <a:pt x="1035" y="212"/>
                      </a:lnTo>
                      <a:lnTo>
                        <a:pt x="1035" y="227"/>
                      </a:lnTo>
                      <a:lnTo>
                        <a:pt x="1035" y="241"/>
                      </a:lnTo>
                      <a:lnTo>
                        <a:pt x="1035" y="255"/>
                      </a:lnTo>
                      <a:lnTo>
                        <a:pt x="1021" y="269"/>
                      </a:lnTo>
                      <a:lnTo>
                        <a:pt x="1021" y="283"/>
                      </a:lnTo>
                      <a:lnTo>
                        <a:pt x="1021" y="297"/>
                      </a:lnTo>
                      <a:lnTo>
                        <a:pt x="1007" y="297"/>
                      </a:lnTo>
                      <a:lnTo>
                        <a:pt x="1007" y="312"/>
                      </a:lnTo>
                      <a:lnTo>
                        <a:pt x="1007" y="326"/>
                      </a:lnTo>
                      <a:lnTo>
                        <a:pt x="1007" y="340"/>
                      </a:lnTo>
                      <a:lnTo>
                        <a:pt x="1007" y="354"/>
                      </a:lnTo>
                      <a:lnTo>
                        <a:pt x="1007" y="368"/>
                      </a:lnTo>
                      <a:lnTo>
                        <a:pt x="1007" y="383"/>
                      </a:lnTo>
                      <a:lnTo>
                        <a:pt x="1007" y="397"/>
                      </a:lnTo>
                      <a:lnTo>
                        <a:pt x="1021" y="397"/>
                      </a:lnTo>
                      <a:lnTo>
                        <a:pt x="1021" y="411"/>
                      </a:lnTo>
                      <a:lnTo>
                        <a:pt x="1035" y="439"/>
                      </a:lnTo>
                      <a:lnTo>
                        <a:pt x="1035" y="454"/>
                      </a:lnTo>
                      <a:lnTo>
                        <a:pt x="1035" y="482"/>
                      </a:lnTo>
                      <a:lnTo>
                        <a:pt x="1049" y="524"/>
                      </a:lnTo>
                      <a:lnTo>
                        <a:pt x="1049" y="553"/>
                      </a:lnTo>
                      <a:lnTo>
                        <a:pt x="1063" y="567"/>
                      </a:lnTo>
                      <a:lnTo>
                        <a:pt x="1049" y="567"/>
                      </a:lnTo>
                      <a:lnTo>
                        <a:pt x="1049" y="581"/>
                      </a:lnTo>
                      <a:lnTo>
                        <a:pt x="1035" y="581"/>
                      </a:lnTo>
                      <a:lnTo>
                        <a:pt x="1021" y="581"/>
                      </a:lnTo>
                      <a:lnTo>
                        <a:pt x="1007" y="595"/>
                      </a:lnTo>
                      <a:lnTo>
                        <a:pt x="992" y="595"/>
                      </a:lnTo>
                      <a:lnTo>
                        <a:pt x="978" y="610"/>
                      </a:lnTo>
                      <a:lnTo>
                        <a:pt x="964" y="610"/>
                      </a:lnTo>
                      <a:lnTo>
                        <a:pt x="964" y="624"/>
                      </a:lnTo>
                      <a:lnTo>
                        <a:pt x="950" y="624"/>
                      </a:lnTo>
                      <a:lnTo>
                        <a:pt x="936" y="638"/>
                      </a:lnTo>
                      <a:lnTo>
                        <a:pt x="922" y="638"/>
                      </a:lnTo>
                      <a:lnTo>
                        <a:pt x="922" y="652"/>
                      </a:lnTo>
                      <a:lnTo>
                        <a:pt x="907" y="652"/>
                      </a:lnTo>
                      <a:lnTo>
                        <a:pt x="907" y="666"/>
                      </a:lnTo>
                      <a:lnTo>
                        <a:pt x="893" y="666"/>
                      </a:lnTo>
                      <a:lnTo>
                        <a:pt x="893" y="680"/>
                      </a:lnTo>
                      <a:lnTo>
                        <a:pt x="879" y="680"/>
                      </a:lnTo>
                      <a:lnTo>
                        <a:pt x="879" y="695"/>
                      </a:lnTo>
                      <a:lnTo>
                        <a:pt x="865" y="695"/>
                      </a:lnTo>
                      <a:lnTo>
                        <a:pt x="865" y="709"/>
                      </a:lnTo>
                      <a:lnTo>
                        <a:pt x="836" y="751"/>
                      </a:lnTo>
                      <a:lnTo>
                        <a:pt x="822" y="751"/>
                      </a:lnTo>
                      <a:lnTo>
                        <a:pt x="808" y="780"/>
                      </a:lnTo>
                      <a:lnTo>
                        <a:pt x="780" y="808"/>
                      </a:lnTo>
                      <a:lnTo>
                        <a:pt x="751" y="865"/>
                      </a:lnTo>
                      <a:lnTo>
                        <a:pt x="737" y="879"/>
                      </a:lnTo>
                      <a:lnTo>
                        <a:pt x="723" y="922"/>
                      </a:lnTo>
                      <a:lnTo>
                        <a:pt x="709" y="922"/>
                      </a:lnTo>
                      <a:lnTo>
                        <a:pt x="680" y="978"/>
                      </a:lnTo>
                      <a:lnTo>
                        <a:pt x="652" y="1021"/>
                      </a:lnTo>
                      <a:lnTo>
                        <a:pt x="624" y="1035"/>
                      </a:lnTo>
                      <a:lnTo>
                        <a:pt x="581" y="1063"/>
                      </a:lnTo>
                      <a:lnTo>
                        <a:pt x="524" y="1078"/>
                      </a:lnTo>
                      <a:lnTo>
                        <a:pt x="510" y="1092"/>
                      </a:lnTo>
                      <a:lnTo>
                        <a:pt x="496" y="1092"/>
                      </a:lnTo>
                      <a:lnTo>
                        <a:pt x="411" y="1134"/>
                      </a:lnTo>
                      <a:lnTo>
                        <a:pt x="397" y="1134"/>
                      </a:lnTo>
                      <a:lnTo>
                        <a:pt x="383" y="1134"/>
                      </a:lnTo>
                      <a:lnTo>
                        <a:pt x="383" y="1149"/>
                      </a:lnTo>
                      <a:lnTo>
                        <a:pt x="368" y="1149"/>
                      </a:lnTo>
                      <a:lnTo>
                        <a:pt x="354" y="1134"/>
                      </a:lnTo>
                      <a:lnTo>
                        <a:pt x="354" y="1120"/>
                      </a:lnTo>
                      <a:lnTo>
                        <a:pt x="340" y="1120"/>
                      </a:lnTo>
                      <a:lnTo>
                        <a:pt x="340" y="1106"/>
                      </a:lnTo>
                      <a:lnTo>
                        <a:pt x="340" y="1092"/>
                      </a:lnTo>
                      <a:lnTo>
                        <a:pt x="326" y="1092"/>
                      </a:lnTo>
                      <a:lnTo>
                        <a:pt x="326" y="1078"/>
                      </a:lnTo>
                      <a:lnTo>
                        <a:pt x="312" y="1063"/>
                      </a:lnTo>
                      <a:lnTo>
                        <a:pt x="312" y="1049"/>
                      </a:lnTo>
                      <a:lnTo>
                        <a:pt x="298" y="1035"/>
                      </a:lnTo>
                      <a:lnTo>
                        <a:pt x="283" y="1007"/>
                      </a:lnTo>
                      <a:lnTo>
                        <a:pt x="255" y="978"/>
                      </a:lnTo>
                      <a:lnTo>
                        <a:pt x="255" y="964"/>
                      </a:lnTo>
                      <a:lnTo>
                        <a:pt x="241" y="964"/>
                      </a:lnTo>
                      <a:lnTo>
                        <a:pt x="241" y="950"/>
                      </a:lnTo>
                      <a:lnTo>
                        <a:pt x="241" y="936"/>
                      </a:lnTo>
                      <a:lnTo>
                        <a:pt x="227" y="936"/>
                      </a:lnTo>
                      <a:lnTo>
                        <a:pt x="227" y="922"/>
                      </a:lnTo>
                      <a:lnTo>
                        <a:pt x="212" y="922"/>
                      </a:lnTo>
                      <a:lnTo>
                        <a:pt x="212" y="907"/>
                      </a:lnTo>
                      <a:lnTo>
                        <a:pt x="198" y="907"/>
                      </a:lnTo>
                      <a:lnTo>
                        <a:pt x="198" y="893"/>
                      </a:lnTo>
                      <a:lnTo>
                        <a:pt x="170" y="879"/>
                      </a:lnTo>
                      <a:lnTo>
                        <a:pt x="156" y="879"/>
                      </a:lnTo>
                      <a:lnTo>
                        <a:pt x="142" y="879"/>
                      </a:lnTo>
                      <a:lnTo>
                        <a:pt x="127" y="879"/>
                      </a:lnTo>
                      <a:lnTo>
                        <a:pt x="113" y="879"/>
                      </a:lnTo>
                      <a:lnTo>
                        <a:pt x="99" y="865"/>
                      </a:lnTo>
                      <a:lnTo>
                        <a:pt x="85" y="865"/>
                      </a:lnTo>
                      <a:lnTo>
                        <a:pt x="71" y="865"/>
                      </a:lnTo>
                      <a:lnTo>
                        <a:pt x="42" y="865"/>
                      </a:lnTo>
                      <a:lnTo>
                        <a:pt x="14" y="851"/>
                      </a:lnTo>
                      <a:lnTo>
                        <a:pt x="14" y="837"/>
                      </a:lnTo>
                      <a:lnTo>
                        <a:pt x="14" y="822"/>
                      </a:lnTo>
                      <a:lnTo>
                        <a:pt x="14" y="808"/>
                      </a:lnTo>
                      <a:lnTo>
                        <a:pt x="14" y="780"/>
                      </a:lnTo>
                      <a:lnTo>
                        <a:pt x="28" y="766"/>
                      </a:lnTo>
                      <a:lnTo>
                        <a:pt x="56" y="709"/>
                      </a:lnTo>
                      <a:lnTo>
                        <a:pt x="71" y="709"/>
                      </a:lnTo>
                      <a:lnTo>
                        <a:pt x="71" y="695"/>
                      </a:lnTo>
                      <a:lnTo>
                        <a:pt x="71" y="680"/>
                      </a:lnTo>
                      <a:lnTo>
                        <a:pt x="71" y="652"/>
                      </a:lnTo>
                      <a:lnTo>
                        <a:pt x="71" y="638"/>
                      </a:lnTo>
                      <a:lnTo>
                        <a:pt x="71" y="624"/>
                      </a:lnTo>
                      <a:lnTo>
                        <a:pt x="71" y="610"/>
                      </a:lnTo>
                      <a:lnTo>
                        <a:pt x="71" y="595"/>
                      </a:lnTo>
                      <a:lnTo>
                        <a:pt x="56" y="581"/>
                      </a:lnTo>
                      <a:lnTo>
                        <a:pt x="56" y="567"/>
                      </a:lnTo>
                      <a:lnTo>
                        <a:pt x="56" y="553"/>
                      </a:lnTo>
                      <a:lnTo>
                        <a:pt x="56" y="539"/>
                      </a:lnTo>
                      <a:lnTo>
                        <a:pt x="42" y="539"/>
                      </a:lnTo>
                      <a:lnTo>
                        <a:pt x="42" y="510"/>
                      </a:lnTo>
                      <a:lnTo>
                        <a:pt x="28" y="496"/>
                      </a:lnTo>
                      <a:lnTo>
                        <a:pt x="28" y="482"/>
                      </a:lnTo>
                      <a:lnTo>
                        <a:pt x="42" y="468"/>
                      </a:lnTo>
                      <a:lnTo>
                        <a:pt x="42" y="454"/>
                      </a:lnTo>
                      <a:lnTo>
                        <a:pt x="56" y="454"/>
                      </a:lnTo>
                      <a:lnTo>
                        <a:pt x="71" y="439"/>
                      </a:lnTo>
                      <a:lnTo>
                        <a:pt x="85" y="439"/>
                      </a:lnTo>
                      <a:lnTo>
                        <a:pt x="85" y="425"/>
                      </a:lnTo>
                      <a:lnTo>
                        <a:pt x="71" y="411"/>
                      </a:lnTo>
                      <a:lnTo>
                        <a:pt x="56" y="397"/>
                      </a:lnTo>
                      <a:lnTo>
                        <a:pt x="42" y="354"/>
                      </a:lnTo>
                      <a:lnTo>
                        <a:pt x="0" y="312"/>
                      </a:lnTo>
                      <a:lnTo>
                        <a:pt x="0" y="297"/>
                      </a:lnTo>
                      <a:lnTo>
                        <a:pt x="28" y="283"/>
                      </a:lnTo>
                      <a:lnTo>
                        <a:pt x="71" y="255"/>
                      </a:lnTo>
                      <a:lnTo>
                        <a:pt x="85" y="241"/>
                      </a:lnTo>
                      <a:lnTo>
                        <a:pt x="99" y="241"/>
                      </a:lnTo>
                      <a:lnTo>
                        <a:pt x="113" y="227"/>
                      </a:lnTo>
                      <a:lnTo>
                        <a:pt x="142" y="212"/>
                      </a:lnTo>
                      <a:lnTo>
                        <a:pt x="156" y="198"/>
                      </a:lnTo>
                      <a:lnTo>
                        <a:pt x="170" y="198"/>
                      </a:lnTo>
                      <a:lnTo>
                        <a:pt x="170" y="184"/>
                      </a:lnTo>
                      <a:lnTo>
                        <a:pt x="198" y="170"/>
                      </a:lnTo>
                      <a:lnTo>
                        <a:pt x="227" y="141"/>
                      </a:lnTo>
                      <a:lnTo>
                        <a:pt x="241" y="127"/>
                      </a:lnTo>
                      <a:lnTo>
                        <a:pt x="269" y="113"/>
                      </a:lnTo>
                      <a:lnTo>
                        <a:pt x="283" y="99"/>
                      </a:lnTo>
                      <a:lnTo>
                        <a:pt x="312" y="85"/>
                      </a:lnTo>
                      <a:lnTo>
                        <a:pt x="340" y="71"/>
                      </a:lnTo>
                      <a:lnTo>
                        <a:pt x="368" y="42"/>
                      </a:lnTo>
                      <a:lnTo>
                        <a:pt x="411" y="14"/>
                      </a:lnTo>
                      <a:lnTo>
                        <a:pt x="425" y="0"/>
                      </a:lnTo>
                      <a:lnTo>
                        <a:pt x="439" y="0"/>
                      </a:lnTo>
                      <a:lnTo>
                        <a:pt x="454" y="28"/>
                      </a:lnTo>
                      <a:lnTo>
                        <a:pt x="468" y="28"/>
                      </a:lnTo>
                      <a:lnTo>
                        <a:pt x="482" y="42"/>
                      </a:lnTo>
                      <a:lnTo>
                        <a:pt x="496" y="71"/>
                      </a:lnTo>
                      <a:lnTo>
                        <a:pt x="510" y="85"/>
                      </a:lnTo>
                      <a:lnTo>
                        <a:pt x="510" y="99"/>
                      </a:lnTo>
                      <a:lnTo>
                        <a:pt x="524" y="99"/>
                      </a:lnTo>
                      <a:lnTo>
                        <a:pt x="524" y="113"/>
                      </a:lnTo>
                      <a:lnTo>
                        <a:pt x="539" y="113"/>
                      </a:lnTo>
                      <a:lnTo>
                        <a:pt x="539" y="127"/>
                      </a:lnTo>
                      <a:lnTo>
                        <a:pt x="553" y="141"/>
                      </a:lnTo>
                      <a:lnTo>
                        <a:pt x="567" y="156"/>
                      </a:lnTo>
                      <a:lnTo>
                        <a:pt x="567" y="170"/>
                      </a:lnTo>
                      <a:lnTo>
                        <a:pt x="581" y="170"/>
                      </a:lnTo>
                      <a:lnTo>
                        <a:pt x="581" y="184"/>
                      </a:lnTo>
                      <a:lnTo>
                        <a:pt x="595" y="198"/>
                      </a:lnTo>
                      <a:lnTo>
                        <a:pt x="610" y="212"/>
                      </a:lnTo>
                      <a:close/>
                    </a:path>
                  </a:pathLst>
                </a:custGeom>
                <a:pattFill prst="lgGrid">
                  <a:fgClr>
                    <a:schemeClr val="accent1">
                      <a:lumMod val="60000"/>
                      <a:lumOff val="40000"/>
                    </a:schemeClr>
                  </a:fgClr>
                  <a:bgClr>
                    <a:srgbClr val="FFFFFF"/>
                  </a:bgClr>
                </a:pattFill>
                <a:ln w="9525">
                  <a:solidFill>
                    <a:srgbClr val="333333"/>
                  </a:solidFill>
                  <a:round/>
                  <a:headEnd/>
                  <a:tailEnd/>
                </a:ln>
              </p:spPr>
              <p:txBody>
                <a:bodyPr/>
                <a:lstStyle/>
                <a:p>
                  <a:pPr eaLnBrk="1" hangingPunct="1">
                    <a:defRPr/>
                  </a:pPr>
                  <a:endParaRPr lang="ja-JP" altLang="en-US"/>
                </a:p>
              </p:txBody>
            </p:sp>
            <p:sp>
              <p:nvSpPr>
                <p:cNvPr id="176" name="Freeform 38"/>
                <p:cNvSpPr>
                  <a:spLocks/>
                </p:cNvSpPr>
                <p:nvPr/>
              </p:nvSpPr>
              <p:spPr bwMode="auto">
                <a:xfrm>
                  <a:off x="5630" y="5490"/>
                  <a:ext cx="1702" cy="2539"/>
                </a:xfrm>
                <a:custGeom>
                  <a:avLst/>
                  <a:gdLst>
                    <a:gd name="T0" fmla="*/ 837 w 1702"/>
                    <a:gd name="T1" fmla="*/ 156 h 2539"/>
                    <a:gd name="T2" fmla="*/ 1177 w 1702"/>
                    <a:gd name="T3" fmla="*/ 468 h 2539"/>
                    <a:gd name="T4" fmla="*/ 1248 w 1702"/>
                    <a:gd name="T5" fmla="*/ 624 h 2539"/>
                    <a:gd name="T6" fmla="*/ 1305 w 1702"/>
                    <a:gd name="T7" fmla="*/ 737 h 2539"/>
                    <a:gd name="T8" fmla="*/ 1291 w 1702"/>
                    <a:gd name="T9" fmla="*/ 851 h 2539"/>
                    <a:gd name="T10" fmla="*/ 1277 w 1702"/>
                    <a:gd name="T11" fmla="*/ 1007 h 2539"/>
                    <a:gd name="T12" fmla="*/ 1277 w 1702"/>
                    <a:gd name="T13" fmla="*/ 1120 h 2539"/>
                    <a:gd name="T14" fmla="*/ 1206 w 1702"/>
                    <a:gd name="T15" fmla="*/ 1134 h 2539"/>
                    <a:gd name="T16" fmla="*/ 1135 w 1702"/>
                    <a:gd name="T17" fmla="*/ 1106 h 2539"/>
                    <a:gd name="T18" fmla="*/ 1021 w 1702"/>
                    <a:gd name="T19" fmla="*/ 1063 h 2539"/>
                    <a:gd name="T20" fmla="*/ 979 w 1702"/>
                    <a:gd name="T21" fmla="*/ 1035 h 2539"/>
                    <a:gd name="T22" fmla="*/ 851 w 1702"/>
                    <a:gd name="T23" fmla="*/ 1021 h 2539"/>
                    <a:gd name="T24" fmla="*/ 823 w 1702"/>
                    <a:gd name="T25" fmla="*/ 964 h 2539"/>
                    <a:gd name="T26" fmla="*/ 780 w 1702"/>
                    <a:gd name="T27" fmla="*/ 993 h 2539"/>
                    <a:gd name="T28" fmla="*/ 780 w 1702"/>
                    <a:gd name="T29" fmla="*/ 1177 h 2539"/>
                    <a:gd name="T30" fmla="*/ 851 w 1702"/>
                    <a:gd name="T31" fmla="*/ 1234 h 2539"/>
                    <a:gd name="T32" fmla="*/ 993 w 1702"/>
                    <a:gd name="T33" fmla="*/ 1262 h 2539"/>
                    <a:gd name="T34" fmla="*/ 1121 w 1702"/>
                    <a:gd name="T35" fmla="*/ 1361 h 2539"/>
                    <a:gd name="T36" fmla="*/ 1234 w 1702"/>
                    <a:gd name="T37" fmla="*/ 1347 h 2539"/>
                    <a:gd name="T38" fmla="*/ 1206 w 1702"/>
                    <a:gd name="T39" fmla="*/ 1248 h 2539"/>
                    <a:gd name="T40" fmla="*/ 1206 w 1702"/>
                    <a:gd name="T41" fmla="*/ 1205 h 2539"/>
                    <a:gd name="T42" fmla="*/ 1234 w 1702"/>
                    <a:gd name="T43" fmla="*/ 1276 h 2539"/>
                    <a:gd name="T44" fmla="*/ 1319 w 1702"/>
                    <a:gd name="T45" fmla="*/ 1319 h 2539"/>
                    <a:gd name="T46" fmla="*/ 1319 w 1702"/>
                    <a:gd name="T47" fmla="*/ 1361 h 2539"/>
                    <a:gd name="T48" fmla="*/ 1433 w 1702"/>
                    <a:gd name="T49" fmla="*/ 1446 h 2539"/>
                    <a:gd name="T50" fmla="*/ 1532 w 1702"/>
                    <a:gd name="T51" fmla="*/ 1461 h 2539"/>
                    <a:gd name="T52" fmla="*/ 1589 w 1702"/>
                    <a:gd name="T53" fmla="*/ 1532 h 2539"/>
                    <a:gd name="T54" fmla="*/ 1688 w 1702"/>
                    <a:gd name="T55" fmla="*/ 1546 h 2539"/>
                    <a:gd name="T56" fmla="*/ 1688 w 1702"/>
                    <a:gd name="T57" fmla="*/ 1602 h 2539"/>
                    <a:gd name="T58" fmla="*/ 1702 w 1702"/>
                    <a:gd name="T59" fmla="*/ 1688 h 2539"/>
                    <a:gd name="T60" fmla="*/ 1631 w 1702"/>
                    <a:gd name="T61" fmla="*/ 1773 h 2539"/>
                    <a:gd name="T62" fmla="*/ 1575 w 1702"/>
                    <a:gd name="T63" fmla="*/ 1844 h 2539"/>
                    <a:gd name="T64" fmla="*/ 1433 w 1702"/>
                    <a:gd name="T65" fmla="*/ 1929 h 2539"/>
                    <a:gd name="T66" fmla="*/ 1433 w 1702"/>
                    <a:gd name="T67" fmla="*/ 2085 h 2539"/>
                    <a:gd name="T68" fmla="*/ 1433 w 1702"/>
                    <a:gd name="T69" fmla="*/ 2212 h 2539"/>
                    <a:gd name="T70" fmla="*/ 1333 w 1702"/>
                    <a:gd name="T71" fmla="*/ 2269 h 2539"/>
                    <a:gd name="T72" fmla="*/ 1121 w 1702"/>
                    <a:gd name="T73" fmla="*/ 2227 h 2539"/>
                    <a:gd name="T74" fmla="*/ 1135 w 1702"/>
                    <a:gd name="T75" fmla="*/ 2297 h 2539"/>
                    <a:gd name="T76" fmla="*/ 1078 w 1702"/>
                    <a:gd name="T77" fmla="*/ 2368 h 2539"/>
                    <a:gd name="T78" fmla="*/ 1107 w 1702"/>
                    <a:gd name="T79" fmla="*/ 2454 h 2539"/>
                    <a:gd name="T80" fmla="*/ 1050 w 1702"/>
                    <a:gd name="T81" fmla="*/ 2524 h 2539"/>
                    <a:gd name="T82" fmla="*/ 1050 w 1702"/>
                    <a:gd name="T83" fmla="*/ 2397 h 2539"/>
                    <a:gd name="T84" fmla="*/ 993 w 1702"/>
                    <a:gd name="T85" fmla="*/ 2326 h 2539"/>
                    <a:gd name="T86" fmla="*/ 951 w 1702"/>
                    <a:gd name="T87" fmla="*/ 2241 h 2539"/>
                    <a:gd name="T88" fmla="*/ 851 w 1702"/>
                    <a:gd name="T89" fmla="*/ 2184 h 2539"/>
                    <a:gd name="T90" fmla="*/ 752 w 1702"/>
                    <a:gd name="T91" fmla="*/ 2184 h 2539"/>
                    <a:gd name="T92" fmla="*/ 624 w 1702"/>
                    <a:gd name="T93" fmla="*/ 2184 h 2539"/>
                    <a:gd name="T94" fmla="*/ 497 w 1702"/>
                    <a:gd name="T95" fmla="*/ 2184 h 2539"/>
                    <a:gd name="T96" fmla="*/ 355 w 1702"/>
                    <a:gd name="T97" fmla="*/ 2184 h 2539"/>
                    <a:gd name="T98" fmla="*/ 298 w 1702"/>
                    <a:gd name="T99" fmla="*/ 2170 h 2539"/>
                    <a:gd name="T100" fmla="*/ 185 w 1702"/>
                    <a:gd name="T101" fmla="*/ 2170 h 2539"/>
                    <a:gd name="T102" fmla="*/ 114 w 1702"/>
                    <a:gd name="T103" fmla="*/ 2099 h 2539"/>
                    <a:gd name="T104" fmla="*/ 114 w 1702"/>
                    <a:gd name="T105" fmla="*/ 1985 h 2539"/>
                    <a:gd name="T106" fmla="*/ 114 w 1702"/>
                    <a:gd name="T107" fmla="*/ 1900 h 2539"/>
                    <a:gd name="T108" fmla="*/ 128 w 1702"/>
                    <a:gd name="T109" fmla="*/ 1631 h 2539"/>
                    <a:gd name="T110" fmla="*/ 0 w 1702"/>
                    <a:gd name="T111" fmla="*/ 1461 h 2539"/>
                    <a:gd name="T112" fmla="*/ 0 w 1702"/>
                    <a:gd name="T113" fmla="*/ 1276 h 2539"/>
                    <a:gd name="T114" fmla="*/ 114 w 1702"/>
                    <a:gd name="T115" fmla="*/ 794 h 2539"/>
                    <a:gd name="T116" fmla="*/ 327 w 1702"/>
                    <a:gd name="T117" fmla="*/ 411 h 2539"/>
                    <a:gd name="T118" fmla="*/ 483 w 1702"/>
                    <a:gd name="T119" fmla="*/ 496 h 2539"/>
                    <a:gd name="T120" fmla="*/ 454 w 1702"/>
                    <a:gd name="T121" fmla="*/ 411 h 2539"/>
                    <a:gd name="T122" fmla="*/ 454 w 1702"/>
                    <a:gd name="T123" fmla="*/ 297 h 2539"/>
                    <a:gd name="T124" fmla="*/ 497 w 1702"/>
                    <a:gd name="T125" fmla="*/ 71 h 253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02"/>
                    <a:gd name="T190" fmla="*/ 0 h 2539"/>
                    <a:gd name="T191" fmla="*/ 1702 w 1702"/>
                    <a:gd name="T192" fmla="*/ 2539 h 253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02" h="2539">
                      <a:moveTo>
                        <a:pt x="610" y="0"/>
                      </a:moveTo>
                      <a:lnTo>
                        <a:pt x="610" y="42"/>
                      </a:lnTo>
                      <a:lnTo>
                        <a:pt x="653" y="42"/>
                      </a:lnTo>
                      <a:lnTo>
                        <a:pt x="695" y="42"/>
                      </a:lnTo>
                      <a:lnTo>
                        <a:pt x="738" y="42"/>
                      </a:lnTo>
                      <a:lnTo>
                        <a:pt x="752" y="42"/>
                      </a:lnTo>
                      <a:lnTo>
                        <a:pt x="752" y="71"/>
                      </a:lnTo>
                      <a:lnTo>
                        <a:pt x="752" y="85"/>
                      </a:lnTo>
                      <a:lnTo>
                        <a:pt x="752" y="113"/>
                      </a:lnTo>
                      <a:lnTo>
                        <a:pt x="752" y="156"/>
                      </a:lnTo>
                      <a:lnTo>
                        <a:pt x="780" y="156"/>
                      </a:lnTo>
                      <a:lnTo>
                        <a:pt x="795" y="156"/>
                      </a:lnTo>
                      <a:lnTo>
                        <a:pt x="823" y="156"/>
                      </a:lnTo>
                      <a:lnTo>
                        <a:pt x="837" y="156"/>
                      </a:lnTo>
                      <a:lnTo>
                        <a:pt x="908" y="156"/>
                      </a:lnTo>
                      <a:lnTo>
                        <a:pt x="922" y="269"/>
                      </a:lnTo>
                      <a:lnTo>
                        <a:pt x="936" y="269"/>
                      </a:lnTo>
                      <a:lnTo>
                        <a:pt x="965" y="269"/>
                      </a:lnTo>
                      <a:lnTo>
                        <a:pt x="1021" y="269"/>
                      </a:lnTo>
                      <a:lnTo>
                        <a:pt x="1021" y="340"/>
                      </a:lnTo>
                      <a:lnTo>
                        <a:pt x="1021" y="354"/>
                      </a:lnTo>
                      <a:lnTo>
                        <a:pt x="1021" y="383"/>
                      </a:lnTo>
                      <a:lnTo>
                        <a:pt x="1021" y="397"/>
                      </a:lnTo>
                      <a:lnTo>
                        <a:pt x="1021" y="411"/>
                      </a:lnTo>
                      <a:lnTo>
                        <a:pt x="1021" y="439"/>
                      </a:lnTo>
                      <a:lnTo>
                        <a:pt x="1036" y="439"/>
                      </a:lnTo>
                      <a:lnTo>
                        <a:pt x="1064" y="439"/>
                      </a:lnTo>
                      <a:lnTo>
                        <a:pt x="1135" y="439"/>
                      </a:lnTo>
                      <a:lnTo>
                        <a:pt x="1135" y="468"/>
                      </a:lnTo>
                      <a:lnTo>
                        <a:pt x="1149" y="468"/>
                      </a:lnTo>
                      <a:lnTo>
                        <a:pt x="1163" y="468"/>
                      </a:lnTo>
                      <a:lnTo>
                        <a:pt x="1177" y="468"/>
                      </a:lnTo>
                      <a:lnTo>
                        <a:pt x="1206" y="468"/>
                      </a:lnTo>
                      <a:lnTo>
                        <a:pt x="1220" y="468"/>
                      </a:lnTo>
                      <a:lnTo>
                        <a:pt x="1234" y="468"/>
                      </a:lnTo>
                      <a:lnTo>
                        <a:pt x="1248" y="468"/>
                      </a:lnTo>
                      <a:lnTo>
                        <a:pt x="1248" y="496"/>
                      </a:lnTo>
                      <a:lnTo>
                        <a:pt x="1248" y="539"/>
                      </a:lnTo>
                      <a:lnTo>
                        <a:pt x="1248" y="553"/>
                      </a:lnTo>
                      <a:lnTo>
                        <a:pt x="1248" y="567"/>
                      </a:lnTo>
                      <a:lnTo>
                        <a:pt x="1248" y="581"/>
                      </a:lnTo>
                      <a:lnTo>
                        <a:pt x="1248" y="595"/>
                      </a:lnTo>
                      <a:lnTo>
                        <a:pt x="1248" y="610"/>
                      </a:lnTo>
                      <a:lnTo>
                        <a:pt x="1248" y="624"/>
                      </a:lnTo>
                      <a:lnTo>
                        <a:pt x="1277" y="624"/>
                      </a:lnTo>
                      <a:lnTo>
                        <a:pt x="1291" y="624"/>
                      </a:lnTo>
                      <a:lnTo>
                        <a:pt x="1291" y="638"/>
                      </a:lnTo>
                      <a:lnTo>
                        <a:pt x="1291" y="652"/>
                      </a:lnTo>
                      <a:lnTo>
                        <a:pt x="1291" y="666"/>
                      </a:lnTo>
                      <a:lnTo>
                        <a:pt x="1291" y="680"/>
                      </a:lnTo>
                      <a:lnTo>
                        <a:pt x="1291" y="695"/>
                      </a:lnTo>
                      <a:lnTo>
                        <a:pt x="1291" y="709"/>
                      </a:lnTo>
                      <a:lnTo>
                        <a:pt x="1305" y="737"/>
                      </a:lnTo>
                      <a:lnTo>
                        <a:pt x="1305" y="751"/>
                      </a:lnTo>
                      <a:lnTo>
                        <a:pt x="1319" y="751"/>
                      </a:lnTo>
                      <a:lnTo>
                        <a:pt x="1319" y="766"/>
                      </a:lnTo>
                      <a:lnTo>
                        <a:pt x="1319" y="780"/>
                      </a:lnTo>
                      <a:lnTo>
                        <a:pt x="1333" y="794"/>
                      </a:lnTo>
                      <a:lnTo>
                        <a:pt x="1319" y="794"/>
                      </a:lnTo>
                      <a:lnTo>
                        <a:pt x="1305" y="794"/>
                      </a:lnTo>
                      <a:lnTo>
                        <a:pt x="1305" y="808"/>
                      </a:lnTo>
                      <a:lnTo>
                        <a:pt x="1305" y="822"/>
                      </a:lnTo>
                      <a:lnTo>
                        <a:pt x="1291" y="836"/>
                      </a:lnTo>
                      <a:lnTo>
                        <a:pt x="1291" y="851"/>
                      </a:lnTo>
                      <a:lnTo>
                        <a:pt x="1291" y="865"/>
                      </a:lnTo>
                      <a:lnTo>
                        <a:pt x="1277" y="865"/>
                      </a:lnTo>
                      <a:lnTo>
                        <a:pt x="1277" y="879"/>
                      </a:lnTo>
                      <a:lnTo>
                        <a:pt x="1277" y="893"/>
                      </a:lnTo>
                      <a:lnTo>
                        <a:pt x="1277" y="907"/>
                      </a:lnTo>
                      <a:lnTo>
                        <a:pt x="1263" y="907"/>
                      </a:lnTo>
                      <a:lnTo>
                        <a:pt x="1263" y="922"/>
                      </a:lnTo>
                      <a:lnTo>
                        <a:pt x="1263" y="936"/>
                      </a:lnTo>
                      <a:lnTo>
                        <a:pt x="1263" y="950"/>
                      </a:lnTo>
                      <a:lnTo>
                        <a:pt x="1263" y="964"/>
                      </a:lnTo>
                      <a:lnTo>
                        <a:pt x="1263" y="978"/>
                      </a:lnTo>
                      <a:lnTo>
                        <a:pt x="1277" y="978"/>
                      </a:lnTo>
                      <a:lnTo>
                        <a:pt x="1277" y="993"/>
                      </a:lnTo>
                      <a:lnTo>
                        <a:pt x="1277" y="1007"/>
                      </a:lnTo>
                      <a:lnTo>
                        <a:pt x="1277" y="1021"/>
                      </a:lnTo>
                      <a:lnTo>
                        <a:pt x="1277" y="1035"/>
                      </a:lnTo>
                      <a:lnTo>
                        <a:pt x="1277" y="1049"/>
                      </a:lnTo>
                      <a:lnTo>
                        <a:pt x="1277" y="1063"/>
                      </a:lnTo>
                      <a:lnTo>
                        <a:pt x="1263" y="1063"/>
                      </a:lnTo>
                      <a:lnTo>
                        <a:pt x="1248" y="1063"/>
                      </a:lnTo>
                      <a:lnTo>
                        <a:pt x="1248" y="1078"/>
                      </a:lnTo>
                      <a:lnTo>
                        <a:pt x="1248" y="1092"/>
                      </a:lnTo>
                      <a:lnTo>
                        <a:pt x="1263" y="1092"/>
                      </a:lnTo>
                      <a:lnTo>
                        <a:pt x="1277" y="1106"/>
                      </a:lnTo>
                      <a:lnTo>
                        <a:pt x="1277" y="1120"/>
                      </a:lnTo>
                      <a:lnTo>
                        <a:pt x="1277" y="1134"/>
                      </a:lnTo>
                      <a:lnTo>
                        <a:pt x="1277" y="1149"/>
                      </a:lnTo>
                      <a:lnTo>
                        <a:pt x="1263" y="1149"/>
                      </a:lnTo>
                      <a:lnTo>
                        <a:pt x="1248" y="1149"/>
                      </a:lnTo>
                      <a:lnTo>
                        <a:pt x="1248" y="1163"/>
                      </a:lnTo>
                      <a:lnTo>
                        <a:pt x="1234" y="1149"/>
                      </a:lnTo>
                      <a:lnTo>
                        <a:pt x="1220" y="1149"/>
                      </a:lnTo>
                      <a:lnTo>
                        <a:pt x="1220" y="1134"/>
                      </a:lnTo>
                      <a:lnTo>
                        <a:pt x="1206" y="1134"/>
                      </a:lnTo>
                      <a:lnTo>
                        <a:pt x="1192" y="1134"/>
                      </a:lnTo>
                      <a:lnTo>
                        <a:pt x="1177" y="1120"/>
                      </a:lnTo>
                      <a:lnTo>
                        <a:pt x="1163" y="1120"/>
                      </a:lnTo>
                      <a:lnTo>
                        <a:pt x="1149" y="1120"/>
                      </a:lnTo>
                      <a:lnTo>
                        <a:pt x="1149" y="1106"/>
                      </a:lnTo>
                      <a:lnTo>
                        <a:pt x="1135" y="1106"/>
                      </a:lnTo>
                      <a:lnTo>
                        <a:pt x="1121" y="1106"/>
                      </a:lnTo>
                      <a:lnTo>
                        <a:pt x="1107" y="1106"/>
                      </a:lnTo>
                      <a:lnTo>
                        <a:pt x="1092" y="1092"/>
                      </a:lnTo>
                      <a:lnTo>
                        <a:pt x="1064" y="1092"/>
                      </a:lnTo>
                      <a:lnTo>
                        <a:pt x="1050" y="1078"/>
                      </a:lnTo>
                      <a:lnTo>
                        <a:pt x="1036" y="1078"/>
                      </a:lnTo>
                      <a:lnTo>
                        <a:pt x="1050" y="1078"/>
                      </a:lnTo>
                      <a:lnTo>
                        <a:pt x="1050" y="1063"/>
                      </a:lnTo>
                      <a:lnTo>
                        <a:pt x="1036" y="1063"/>
                      </a:lnTo>
                      <a:lnTo>
                        <a:pt x="1021" y="1063"/>
                      </a:lnTo>
                      <a:lnTo>
                        <a:pt x="1021" y="1049"/>
                      </a:lnTo>
                      <a:lnTo>
                        <a:pt x="1021" y="1035"/>
                      </a:lnTo>
                      <a:lnTo>
                        <a:pt x="1007" y="1035"/>
                      </a:lnTo>
                      <a:lnTo>
                        <a:pt x="993" y="1035"/>
                      </a:lnTo>
                      <a:lnTo>
                        <a:pt x="979" y="1035"/>
                      </a:lnTo>
                      <a:lnTo>
                        <a:pt x="965" y="1035"/>
                      </a:lnTo>
                      <a:lnTo>
                        <a:pt x="951" y="1035"/>
                      </a:lnTo>
                      <a:lnTo>
                        <a:pt x="936" y="1035"/>
                      </a:lnTo>
                      <a:lnTo>
                        <a:pt x="922" y="1035"/>
                      </a:lnTo>
                      <a:lnTo>
                        <a:pt x="908" y="1021"/>
                      </a:lnTo>
                      <a:lnTo>
                        <a:pt x="894" y="1021"/>
                      </a:lnTo>
                      <a:lnTo>
                        <a:pt x="880" y="1007"/>
                      </a:lnTo>
                      <a:lnTo>
                        <a:pt x="865" y="1007"/>
                      </a:lnTo>
                      <a:lnTo>
                        <a:pt x="865" y="1021"/>
                      </a:lnTo>
                      <a:lnTo>
                        <a:pt x="851" y="1021"/>
                      </a:lnTo>
                      <a:lnTo>
                        <a:pt x="837" y="1021"/>
                      </a:lnTo>
                      <a:lnTo>
                        <a:pt x="837" y="1007"/>
                      </a:lnTo>
                      <a:lnTo>
                        <a:pt x="837" y="993"/>
                      </a:lnTo>
                      <a:lnTo>
                        <a:pt x="837" y="978"/>
                      </a:lnTo>
                      <a:lnTo>
                        <a:pt x="837" y="964"/>
                      </a:lnTo>
                      <a:lnTo>
                        <a:pt x="823" y="964"/>
                      </a:lnTo>
                      <a:lnTo>
                        <a:pt x="823" y="950"/>
                      </a:lnTo>
                      <a:lnTo>
                        <a:pt x="809" y="936"/>
                      </a:lnTo>
                      <a:lnTo>
                        <a:pt x="795" y="936"/>
                      </a:lnTo>
                      <a:lnTo>
                        <a:pt x="795" y="950"/>
                      </a:lnTo>
                      <a:lnTo>
                        <a:pt x="795" y="964"/>
                      </a:lnTo>
                      <a:lnTo>
                        <a:pt x="795" y="978"/>
                      </a:lnTo>
                      <a:lnTo>
                        <a:pt x="795" y="993"/>
                      </a:lnTo>
                      <a:lnTo>
                        <a:pt x="780" y="993"/>
                      </a:lnTo>
                      <a:lnTo>
                        <a:pt x="780" y="1007"/>
                      </a:lnTo>
                      <a:lnTo>
                        <a:pt x="780" y="1021"/>
                      </a:lnTo>
                      <a:lnTo>
                        <a:pt x="780" y="1035"/>
                      </a:lnTo>
                      <a:lnTo>
                        <a:pt x="780" y="1049"/>
                      </a:lnTo>
                      <a:lnTo>
                        <a:pt x="780" y="1063"/>
                      </a:lnTo>
                      <a:lnTo>
                        <a:pt x="780" y="1078"/>
                      </a:lnTo>
                      <a:lnTo>
                        <a:pt x="780" y="1092"/>
                      </a:lnTo>
                      <a:lnTo>
                        <a:pt x="780" y="1106"/>
                      </a:lnTo>
                      <a:lnTo>
                        <a:pt x="780" y="1120"/>
                      </a:lnTo>
                      <a:lnTo>
                        <a:pt x="780" y="1134"/>
                      </a:lnTo>
                      <a:lnTo>
                        <a:pt x="780" y="1149"/>
                      </a:lnTo>
                      <a:lnTo>
                        <a:pt x="780" y="1163"/>
                      </a:lnTo>
                      <a:lnTo>
                        <a:pt x="780" y="1177"/>
                      </a:lnTo>
                      <a:lnTo>
                        <a:pt x="780" y="1191"/>
                      </a:lnTo>
                      <a:lnTo>
                        <a:pt x="780" y="1205"/>
                      </a:lnTo>
                      <a:lnTo>
                        <a:pt x="780" y="1219"/>
                      </a:lnTo>
                      <a:lnTo>
                        <a:pt x="795" y="1219"/>
                      </a:lnTo>
                      <a:lnTo>
                        <a:pt x="809" y="1219"/>
                      </a:lnTo>
                      <a:lnTo>
                        <a:pt x="823" y="1219"/>
                      </a:lnTo>
                      <a:lnTo>
                        <a:pt x="837" y="1234"/>
                      </a:lnTo>
                      <a:lnTo>
                        <a:pt x="851" y="1234"/>
                      </a:lnTo>
                      <a:lnTo>
                        <a:pt x="865" y="1234"/>
                      </a:lnTo>
                      <a:lnTo>
                        <a:pt x="880" y="1219"/>
                      </a:lnTo>
                      <a:lnTo>
                        <a:pt x="894" y="1219"/>
                      </a:lnTo>
                      <a:lnTo>
                        <a:pt x="894" y="1234"/>
                      </a:lnTo>
                      <a:lnTo>
                        <a:pt x="908" y="1234"/>
                      </a:lnTo>
                      <a:lnTo>
                        <a:pt x="922" y="1248"/>
                      </a:lnTo>
                      <a:lnTo>
                        <a:pt x="951" y="1248"/>
                      </a:lnTo>
                      <a:lnTo>
                        <a:pt x="951" y="1262"/>
                      </a:lnTo>
                      <a:lnTo>
                        <a:pt x="965" y="1262"/>
                      </a:lnTo>
                      <a:lnTo>
                        <a:pt x="979" y="1262"/>
                      </a:lnTo>
                      <a:lnTo>
                        <a:pt x="993" y="1262"/>
                      </a:lnTo>
                      <a:lnTo>
                        <a:pt x="993" y="1276"/>
                      </a:lnTo>
                      <a:lnTo>
                        <a:pt x="993" y="1290"/>
                      </a:lnTo>
                      <a:lnTo>
                        <a:pt x="993" y="1305"/>
                      </a:lnTo>
                      <a:lnTo>
                        <a:pt x="1036" y="1305"/>
                      </a:lnTo>
                      <a:lnTo>
                        <a:pt x="1036" y="1319"/>
                      </a:lnTo>
                      <a:lnTo>
                        <a:pt x="1036" y="1347"/>
                      </a:lnTo>
                      <a:lnTo>
                        <a:pt x="1050" y="1347"/>
                      </a:lnTo>
                      <a:lnTo>
                        <a:pt x="1050" y="1361"/>
                      </a:lnTo>
                      <a:lnTo>
                        <a:pt x="1078" y="1361"/>
                      </a:lnTo>
                      <a:lnTo>
                        <a:pt x="1107" y="1361"/>
                      </a:lnTo>
                      <a:lnTo>
                        <a:pt x="1121" y="1361"/>
                      </a:lnTo>
                      <a:lnTo>
                        <a:pt x="1135" y="1361"/>
                      </a:lnTo>
                      <a:lnTo>
                        <a:pt x="1149" y="1361"/>
                      </a:lnTo>
                      <a:lnTo>
                        <a:pt x="1163" y="1361"/>
                      </a:lnTo>
                      <a:lnTo>
                        <a:pt x="1177" y="1361"/>
                      </a:lnTo>
                      <a:lnTo>
                        <a:pt x="1192" y="1361"/>
                      </a:lnTo>
                      <a:lnTo>
                        <a:pt x="1206" y="1361"/>
                      </a:lnTo>
                      <a:lnTo>
                        <a:pt x="1220" y="1347"/>
                      </a:lnTo>
                      <a:lnTo>
                        <a:pt x="1234" y="1347"/>
                      </a:lnTo>
                      <a:lnTo>
                        <a:pt x="1234" y="1333"/>
                      </a:lnTo>
                      <a:lnTo>
                        <a:pt x="1234" y="1319"/>
                      </a:lnTo>
                      <a:lnTo>
                        <a:pt x="1234" y="1305"/>
                      </a:lnTo>
                      <a:lnTo>
                        <a:pt x="1234" y="1290"/>
                      </a:lnTo>
                      <a:lnTo>
                        <a:pt x="1234" y="1276"/>
                      </a:lnTo>
                      <a:lnTo>
                        <a:pt x="1220" y="1276"/>
                      </a:lnTo>
                      <a:lnTo>
                        <a:pt x="1220" y="1262"/>
                      </a:lnTo>
                      <a:lnTo>
                        <a:pt x="1206" y="1262"/>
                      </a:lnTo>
                      <a:lnTo>
                        <a:pt x="1206" y="1248"/>
                      </a:lnTo>
                      <a:lnTo>
                        <a:pt x="1206" y="1234"/>
                      </a:lnTo>
                      <a:lnTo>
                        <a:pt x="1206" y="1219"/>
                      </a:lnTo>
                      <a:lnTo>
                        <a:pt x="1206" y="1205"/>
                      </a:lnTo>
                      <a:lnTo>
                        <a:pt x="1192" y="1205"/>
                      </a:lnTo>
                      <a:lnTo>
                        <a:pt x="1206" y="1205"/>
                      </a:lnTo>
                      <a:lnTo>
                        <a:pt x="1206" y="1191"/>
                      </a:lnTo>
                      <a:lnTo>
                        <a:pt x="1206" y="1205"/>
                      </a:lnTo>
                      <a:lnTo>
                        <a:pt x="1206" y="1219"/>
                      </a:lnTo>
                      <a:lnTo>
                        <a:pt x="1220" y="1219"/>
                      </a:lnTo>
                      <a:lnTo>
                        <a:pt x="1220" y="1234"/>
                      </a:lnTo>
                      <a:lnTo>
                        <a:pt x="1220" y="1248"/>
                      </a:lnTo>
                      <a:lnTo>
                        <a:pt x="1220" y="1262"/>
                      </a:lnTo>
                      <a:lnTo>
                        <a:pt x="1234" y="1262"/>
                      </a:lnTo>
                      <a:lnTo>
                        <a:pt x="1234" y="1276"/>
                      </a:lnTo>
                      <a:lnTo>
                        <a:pt x="1248" y="1276"/>
                      </a:lnTo>
                      <a:lnTo>
                        <a:pt x="1248" y="1290"/>
                      </a:lnTo>
                      <a:lnTo>
                        <a:pt x="1248" y="1305"/>
                      </a:lnTo>
                      <a:lnTo>
                        <a:pt x="1263" y="1305"/>
                      </a:lnTo>
                      <a:lnTo>
                        <a:pt x="1277" y="1305"/>
                      </a:lnTo>
                      <a:lnTo>
                        <a:pt x="1291" y="1305"/>
                      </a:lnTo>
                      <a:lnTo>
                        <a:pt x="1305" y="1305"/>
                      </a:lnTo>
                      <a:lnTo>
                        <a:pt x="1319" y="1305"/>
                      </a:lnTo>
                      <a:lnTo>
                        <a:pt x="1319" y="1319"/>
                      </a:lnTo>
                      <a:lnTo>
                        <a:pt x="1333" y="1319"/>
                      </a:lnTo>
                      <a:lnTo>
                        <a:pt x="1333" y="1305"/>
                      </a:lnTo>
                      <a:lnTo>
                        <a:pt x="1348" y="1305"/>
                      </a:lnTo>
                      <a:lnTo>
                        <a:pt x="1348" y="1319"/>
                      </a:lnTo>
                      <a:lnTo>
                        <a:pt x="1348" y="1333"/>
                      </a:lnTo>
                      <a:lnTo>
                        <a:pt x="1348" y="1347"/>
                      </a:lnTo>
                      <a:lnTo>
                        <a:pt x="1362" y="1347"/>
                      </a:lnTo>
                      <a:lnTo>
                        <a:pt x="1362" y="1361"/>
                      </a:lnTo>
                      <a:lnTo>
                        <a:pt x="1348" y="1361"/>
                      </a:lnTo>
                      <a:lnTo>
                        <a:pt x="1333" y="1361"/>
                      </a:lnTo>
                      <a:lnTo>
                        <a:pt x="1319" y="1361"/>
                      </a:lnTo>
                      <a:lnTo>
                        <a:pt x="1305" y="1361"/>
                      </a:lnTo>
                      <a:lnTo>
                        <a:pt x="1305" y="1375"/>
                      </a:lnTo>
                      <a:lnTo>
                        <a:pt x="1305" y="1390"/>
                      </a:lnTo>
                      <a:lnTo>
                        <a:pt x="1305" y="1418"/>
                      </a:lnTo>
                      <a:lnTo>
                        <a:pt x="1305" y="1432"/>
                      </a:lnTo>
                      <a:lnTo>
                        <a:pt x="1305" y="1446"/>
                      </a:lnTo>
                      <a:lnTo>
                        <a:pt x="1333" y="1446"/>
                      </a:lnTo>
                      <a:lnTo>
                        <a:pt x="1348" y="1446"/>
                      </a:lnTo>
                      <a:lnTo>
                        <a:pt x="1362" y="1446"/>
                      </a:lnTo>
                      <a:lnTo>
                        <a:pt x="1376" y="1446"/>
                      </a:lnTo>
                      <a:lnTo>
                        <a:pt x="1390" y="1446"/>
                      </a:lnTo>
                      <a:lnTo>
                        <a:pt x="1404" y="1446"/>
                      </a:lnTo>
                      <a:lnTo>
                        <a:pt x="1419" y="1446"/>
                      </a:lnTo>
                      <a:lnTo>
                        <a:pt x="1433" y="1446"/>
                      </a:lnTo>
                      <a:lnTo>
                        <a:pt x="1447" y="1446"/>
                      </a:lnTo>
                      <a:lnTo>
                        <a:pt x="1461" y="1432"/>
                      </a:lnTo>
                      <a:lnTo>
                        <a:pt x="1475" y="1432"/>
                      </a:lnTo>
                      <a:lnTo>
                        <a:pt x="1489" y="1432"/>
                      </a:lnTo>
                      <a:lnTo>
                        <a:pt x="1504" y="1432"/>
                      </a:lnTo>
                      <a:lnTo>
                        <a:pt x="1518" y="1432"/>
                      </a:lnTo>
                      <a:lnTo>
                        <a:pt x="1518" y="1446"/>
                      </a:lnTo>
                      <a:lnTo>
                        <a:pt x="1532" y="1446"/>
                      </a:lnTo>
                      <a:lnTo>
                        <a:pt x="1532" y="1461"/>
                      </a:lnTo>
                      <a:lnTo>
                        <a:pt x="1532" y="1475"/>
                      </a:lnTo>
                      <a:lnTo>
                        <a:pt x="1546" y="1475"/>
                      </a:lnTo>
                      <a:lnTo>
                        <a:pt x="1546" y="1489"/>
                      </a:lnTo>
                      <a:lnTo>
                        <a:pt x="1546" y="1503"/>
                      </a:lnTo>
                      <a:lnTo>
                        <a:pt x="1560" y="1503"/>
                      </a:lnTo>
                      <a:lnTo>
                        <a:pt x="1560" y="1517"/>
                      </a:lnTo>
                      <a:lnTo>
                        <a:pt x="1575" y="1517"/>
                      </a:lnTo>
                      <a:lnTo>
                        <a:pt x="1575" y="1532"/>
                      </a:lnTo>
                      <a:lnTo>
                        <a:pt x="1589" y="1532"/>
                      </a:lnTo>
                      <a:lnTo>
                        <a:pt x="1603" y="1546"/>
                      </a:lnTo>
                      <a:lnTo>
                        <a:pt x="1617" y="1560"/>
                      </a:lnTo>
                      <a:lnTo>
                        <a:pt x="1631" y="1560"/>
                      </a:lnTo>
                      <a:lnTo>
                        <a:pt x="1645" y="1560"/>
                      </a:lnTo>
                      <a:lnTo>
                        <a:pt x="1660" y="1560"/>
                      </a:lnTo>
                      <a:lnTo>
                        <a:pt x="1660" y="1546"/>
                      </a:lnTo>
                      <a:lnTo>
                        <a:pt x="1674" y="1546"/>
                      </a:lnTo>
                      <a:lnTo>
                        <a:pt x="1688" y="1546"/>
                      </a:lnTo>
                      <a:lnTo>
                        <a:pt x="1688" y="1560"/>
                      </a:lnTo>
                      <a:lnTo>
                        <a:pt x="1702" y="1560"/>
                      </a:lnTo>
                      <a:lnTo>
                        <a:pt x="1702" y="1574"/>
                      </a:lnTo>
                      <a:lnTo>
                        <a:pt x="1702" y="1588"/>
                      </a:lnTo>
                      <a:lnTo>
                        <a:pt x="1688" y="1602"/>
                      </a:lnTo>
                      <a:lnTo>
                        <a:pt x="1702" y="1602"/>
                      </a:lnTo>
                      <a:lnTo>
                        <a:pt x="1702" y="1617"/>
                      </a:lnTo>
                      <a:lnTo>
                        <a:pt x="1702" y="1631"/>
                      </a:lnTo>
                      <a:lnTo>
                        <a:pt x="1702" y="1645"/>
                      </a:lnTo>
                      <a:lnTo>
                        <a:pt x="1702" y="1659"/>
                      </a:lnTo>
                      <a:lnTo>
                        <a:pt x="1702" y="1673"/>
                      </a:lnTo>
                      <a:lnTo>
                        <a:pt x="1702" y="1688"/>
                      </a:lnTo>
                      <a:lnTo>
                        <a:pt x="1702" y="1702"/>
                      </a:lnTo>
                      <a:lnTo>
                        <a:pt x="1702" y="1716"/>
                      </a:lnTo>
                      <a:lnTo>
                        <a:pt x="1702" y="1730"/>
                      </a:lnTo>
                      <a:lnTo>
                        <a:pt x="1702" y="1744"/>
                      </a:lnTo>
                      <a:lnTo>
                        <a:pt x="1702" y="1758"/>
                      </a:lnTo>
                      <a:lnTo>
                        <a:pt x="1688" y="1758"/>
                      </a:lnTo>
                      <a:lnTo>
                        <a:pt x="1674" y="1758"/>
                      </a:lnTo>
                      <a:lnTo>
                        <a:pt x="1660" y="1758"/>
                      </a:lnTo>
                      <a:lnTo>
                        <a:pt x="1660" y="1744"/>
                      </a:lnTo>
                      <a:lnTo>
                        <a:pt x="1645" y="1744"/>
                      </a:lnTo>
                      <a:lnTo>
                        <a:pt x="1645" y="1758"/>
                      </a:lnTo>
                      <a:lnTo>
                        <a:pt x="1645" y="1773"/>
                      </a:lnTo>
                      <a:lnTo>
                        <a:pt x="1631" y="1773"/>
                      </a:lnTo>
                      <a:lnTo>
                        <a:pt x="1617" y="1773"/>
                      </a:lnTo>
                      <a:lnTo>
                        <a:pt x="1617" y="1787"/>
                      </a:lnTo>
                      <a:lnTo>
                        <a:pt x="1617" y="1801"/>
                      </a:lnTo>
                      <a:lnTo>
                        <a:pt x="1603" y="1801"/>
                      </a:lnTo>
                      <a:lnTo>
                        <a:pt x="1589" y="1801"/>
                      </a:lnTo>
                      <a:lnTo>
                        <a:pt x="1575" y="1801"/>
                      </a:lnTo>
                      <a:lnTo>
                        <a:pt x="1575" y="1815"/>
                      </a:lnTo>
                      <a:lnTo>
                        <a:pt x="1575" y="1829"/>
                      </a:lnTo>
                      <a:lnTo>
                        <a:pt x="1575" y="1844"/>
                      </a:lnTo>
                      <a:lnTo>
                        <a:pt x="1560" y="1844"/>
                      </a:lnTo>
                      <a:lnTo>
                        <a:pt x="1546" y="1844"/>
                      </a:lnTo>
                      <a:lnTo>
                        <a:pt x="1532" y="1844"/>
                      </a:lnTo>
                      <a:lnTo>
                        <a:pt x="1532" y="1829"/>
                      </a:lnTo>
                      <a:lnTo>
                        <a:pt x="1518" y="1829"/>
                      </a:lnTo>
                      <a:lnTo>
                        <a:pt x="1475" y="1829"/>
                      </a:lnTo>
                      <a:lnTo>
                        <a:pt x="1475" y="1844"/>
                      </a:lnTo>
                      <a:lnTo>
                        <a:pt x="1475" y="1858"/>
                      </a:lnTo>
                      <a:lnTo>
                        <a:pt x="1475" y="1872"/>
                      </a:lnTo>
                      <a:lnTo>
                        <a:pt x="1475" y="1915"/>
                      </a:lnTo>
                      <a:lnTo>
                        <a:pt x="1447" y="1929"/>
                      </a:lnTo>
                      <a:lnTo>
                        <a:pt x="1433" y="1929"/>
                      </a:lnTo>
                      <a:lnTo>
                        <a:pt x="1433" y="1971"/>
                      </a:lnTo>
                      <a:lnTo>
                        <a:pt x="1433" y="1985"/>
                      </a:lnTo>
                      <a:lnTo>
                        <a:pt x="1433" y="2000"/>
                      </a:lnTo>
                      <a:lnTo>
                        <a:pt x="1433" y="2014"/>
                      </a:lnTo>
                      <a:lnTo>
                        <a:pt x="1433" y="2028"/>
                      </a:lnTo>
                      <a:lnTo>
                        <a:pt x="1433" y="2042"/>
                      </a:lnTo>
                      <a:lnTo>
                        <a:pt x="1433" y="2056"/>
                      </a:lnTo>
                      <a:lnTo>
                        <a:pt x="1433" y="2071"/>
                      </a:lnTo>
                      <a:lnTo>
                        <a:pt x="1433" y="2085"/>
                      </a:lnTo>
                      <a:lnTo>
                        <a:pt x="1433" y="2099"/>
                      </a:lnTo>
                      <a:lnTo>
                        <a:pt x="1433" y="2113"/>
                      </a:lnTo>
                      <a:lnTo>
                        <a:pt x="1433" y="2127"/>
                      </a:lnTo>
                      <a:lnTo>
                        <a:pt x="1433" y="2141"/>
                      </a:lnTo>
                      <a:lnTo>
                        <a:pt x="1433" y="2156"/>
                      </a:lnTo>
                      <a:lnTo>
                        <a:pt x="1433" y="2170"/>
                      </a:lnTo>
                      <a:lnTo>
                        <a:pt x="1433" y="2184"/>
                      </a:lnTo>
                      <a:lnTo>
                        <a:pt x="1433" y="2198"/>
                      </a:lnTo>
                      <a:lnTo>
                        <a:pt x="1433" y="2212"/>
                      </a:lnTo>
                      <a:lnTo>
                        <a:pt x="1433" y="2227"/>
                      </a:lnTo>
                      <a:lnTo>
                        <a:pt x="1419" y="2227"/>
                      </a:lnTo>
                      <a:lnTo>
                        <a:pt x="1404" y="2227"/>
                      </a:lnTo>
                      <a:lnTo>
                        <a:pt x="1390" y="2227"/>
                      </a:lnTo>
                      <a:lnTo>
                        <a:pt x="1362" y="2227"/>
                      </a:lnTo>
                      <a:lnTo>
                        <a:pt x="1348" y="2227"/>
                      </a:lnTo>
                      <a:lnTo>
                        <a:pt x="1348" y="2241"/>
                      </a:lnTo>
                      <a:lnTo>
                        <a:pt x="1348" y="2255"/>
                      </a:lnTo>
                      <a:lnTo>
                        <a:pt x="1333" y="2269"/>
                      </a:lnTo>
                      <a:lnTo>
                        <a:pt x="1291" y="2269"/>
                      </a:lnTo>
                      <a:lnTo>
                        <a:pt x="1277" y="2269"/>
                      </a:lnTo>
                      <a:lnTo>
                        <a:pt x="1263" y="2255"/>
                      </a:lnTo>
                      <a:lnTo>
                        <a:pt x="1220" y="2241"/>
                      </a:lnTo>
                      <a:lnTo>
                        <a:pt x="1206" y="2241"/>
                      </a:lnTo>
                      <a:lnTo>
                        <a:pt x="1192" y="2241"/>
                      </a:lnTo>
                      <a:lnTo>
                        <a:pt x="1177" y="2227"/>
                      </a:lnTo>
                      <a:lnTo>
                        <a:pt x="1163" y="2227"/>
                      </a:lnTo>
                      <a:lnTo>
                        <a:pt x="1163" y="2241"/>
                      </a:lnTo>
                      <a:lnTo>
                        <a:pt x="1163" y="2227"/>
                      </a:lnTo>
                      <a:lnTo>
                        <a:pt x="1149" y="2227"/>
                      </a:lnTo>
                      <a:lnTo>
                        <a:pt x="1135" y="2227"/>
                      </a:lnTo>
                      <a:lnTo>
                        <a:pt x="1121" y="2227"/>
                      </a:lnTo>
                      <a:lnTo>
                        <a:pt x="1121" y="2241"/>
                      </a:lnTo>
                      <a:lnTo>
                        <a:pt x="1135" y="2241"/>
                      </a:lnTo>
                      <a:lnTo>
                        <a:pt x="1135" y="2255"/>
                      </a:lnTo>
                      <a:lnTo>
                        <a:pt x="1135" y="2269"/>
                      </a:lnTo>
                      <a:lnTo>
                        <a:pt x="1107" y="2269"/>
                      </a:lnTo>
                      <a:lnTo>
                        <a:pt x="1092" y="2269"/>
                      </a:lnTo>
                      <a:lnTo>
                        <a:pt x="1107" y="2283"/>
                      </a:lnTo>
                      <a:lnTo>
                        <a:pt x="1121" y="2283"/>
                      </a:lnTo>
                      <a:lnTo>
                        <a:pt x="1135" y="2297"/>
                      </a:lnTo>
                      <a:lnTo>
                        <a:pt x="1149" y="2297"/>
                      </a:lnTo>
                      <a:lnTo>
                        <a:pt x="1149" y="2312"/>
                      </a:lnTo>
                      <a:lnTo>
                        <a:pt x="1149" y="2297"/>
                      </a:lnTo>
                      <a:lnTo>
                        <a:pt x="1135" y="2297"/>
                      </a:lnTo>
                      <a:lnTo>
                        <a:pt x="1121" y="2297"/>
                      </a:lnTo>
                      <a:lnTo>
                        <a:pt x="1107" y="2283"/>
                      </a:lnTo>
                      <a:lnTo>
                        <a:pt x="1078" y="2283"/>
                      </a:lnTo>
                      <a:lnTo>
                        <a:pt x="1078" y="2297"/>
                      </a:lnTo>
                      <a:lnTo>
                        <a:pt x="1078" y="2312"/>
                      </a:lnTo>
                      <a:lnTo>
                        <a:pt x="1078" y="2326"/>
                      </a:lnTo>
                      <a:lnTo>
                        <a:pt x="1078" y="2340"/>
                      </a:lnTo>
                      <a:lnTo>
                        <a:pt x="1078" y="2354"/>
                      </a:lnTo>
                      <a:lnTo>
                        <a:pt x="1078" y="2368"/>
                      </a:lnTo>
                      <a:lnTo>
                        <a:pt x="1092" y="2368"/>
                      </a:lnTo>
                      <a:lnTo>
                        <a:pt x="1092" y="2383"/>
                      </a:lnTo>
                      <a:lnTo>
                        <a:pt x="1092" y="2397"/>
                      </a:lnTo>
                      <a:lnTo>
                        <a:pt x="1107" y="2411"/>
                      </a:lnTo>
                      <a:lnTo>
                        <a:pt x="1107" y="2425"/>
                      </a:lnTo>
                      <a:lnTo>
                        <a:pt x="1107" y="2439"/>
                      </a:lnTo>
                      <a:lnTo>
                        <a:pt x="1107" y="2454"/>
                      </a:lnTo>
                      <a:lnTo>
                        <a:pt x="1107" y="2468"/>
                      </a:lnTo>
                      <a:lnTo>
                        <a:pt x="1107" y="2482"/>
                      </a:lnTo>
                      <a:lnTo>
                        <a:pt x="1107" y="2496"/>
                      </a:lnTo>
                      <a:lnTo>
                        <a:pt x="1107" y="2510"/>
                      </a:lnTo>
                      <a:lnTo>
                        <a:pt x="1107" y="2524"/>
                      </a:lnTo>
                      <a:lnTo>
                        <a:pt x="1107" y="2539"/>
                      </a:lnTo>
                      <a:lnTo>
                        <a:pt x="1092" y="2539"/>
                      </a:lnTo>
                      <a:lnTo>
                        <a:pt x="1078" y="2539"/>
                      </a:lnTo>
                      <a:lnTo>
                        <a:pt x="1064" y="2539"/>
                      </a:lnTo>
                      <a:lnTo>
                        <a:pt x="1050" y="2539"/>
                      </a:lnTo>
                      <a:lnTo>
                        <a:pt x="1050" y="2524"/>
                      </a:lnTo>
                      <a:lnTo>
                        <a:pt x="1050" y="2510"/>
                      </a:lnTo>
                      <a:lnTo>
                        <a:pt x="1050" y="2496"/>
                      </a:lnTo>
                      <a:lnTo>
                        <a:pt x="1050" y="2482"/>
                      </a:lnTo>
                      <a:lnTo>
                        <a:pt x="1050" y="2468"/>
                      </a:lnTo>
                      <a:lnTo>
                        <a:pt x="1050" y="2454"/>
                      </a:lnTo>
                      <a:lnTo>
                        <a:pt x="1050" y="2439"/>
                      </a:lnTo>
                      <a:lnTo>
                        <a:pt x="1050" y="2425"/>
                      </a:lnTo>
                      <a:lnTo>
                        <a:pt x="1050" y="2411"/>
                      </a:lnTo>
                      <a:lnTo>
                        <a:pt x="1050" y="2397"/>
                      </a:lnTo>
                      <a:lnTo>
                        <a:pt x="1036" y="2397"/>
                      </a:lnTo>
                      <a:lnTo>
                        <a:pt x="1036" y="2383"/>
                      </a:lnTo>
                      <a:lnTo>
                        <a:pt x="1036" y="2368"/>
                      </a:lnTo>
                      <a:lnTo>
                        <a:pt x="1021" y="2368"/>
                      </a:lnTo>
                      <a:lnTo>
                        <a:pt x="1021" y="2354"/>
                      </a:lnTo>
                      <a:lnTo>
                        <a:pt x="1007" y="2354"/>
                      </a:lnTo>
                      <a:lnTo>
                        <a:pt x="1007" y="2340"/>
                      </a:lnTo>
                      <a:lnTo>
                        <a:pt x="993" y="2340"/>
                      </a:lnTo>
                      <a:lnTo>
                        <a:pt x="993" y="2326"/>
                      </a:lnTo>
                      <a:lnTo>
                        <a:pt x="993" y="2312"/>
                      </a:lnTo>
                      <a:lnTo>
                        <a:pt x="979" y="2312"/>
                      </a:lnTo>
                      <a:lnTo>
                        <a:pt x="993" y="2297"/>
                      </a:lnTo>
                      <a:lnTo>
                        <a:pt x="979" y="2297"/>
                      </a:lnTo>
                      <a:lnTo>
                        <a:pt x="965" y="2297"/>
                      </a:lnTo>
                      <a:lnTo>
                        <a:pt x="965" y="2283"/>
                      </a:lnTo>
                      <a:lnTo>
                        <a:pt x="965" y="2269"/>
                      </a:lnTo>
                      <a:lnTo>
                        <a:pt x="965" y="2255"/>
                      </a:lnTo>
                      <a:lnTo>
                        <a:pt x="965" y="2241"/>
                      </a:lnTo>
                      <a:lnTo>
                        <a:pt x="951" y="2241"/>
                      </a:lnTo>
                      <a:lnTo>
                        <a:pt x="936" y="2227"/>
                      </a:lnTo>
                      <a:lnTo>
                        <a:pt x="936" y="2212"/>
                      </a:lnTo>
                      <a:lnTo>
                        <a:pt x="936" y="2198"/>
                      </a:lnTo>
                      <a:lnTo>
                        <a:pt x="951" y="2184"/>
                      </a:lnTo>
                      <a:lnTo>
                        <a:pt x="951" y="2170"/>
                      </a:lnTo>
                      <a:lnTo>
                        <a:pt x="951" y="2156"/>
                      </a:lnTo>
                      <a:lnTo>
                        <a:pt x="936" y="2156"/>
                      </a:lnTo>
                      <a:lnTo>
                        <a:pt x="908" y="2141"/>
                      </a:lnTo>
                      <a:lnTo>
                        <a:pt x="880" y="2127"/>
                      </a:lnTo>
                      <a:lnTo>
                        <a:pt x="865" y="2127"/>
                      </a:lnTo>
                      <a:lnTo>
                        <a:pt x="851" y="2156"/>
                      </a:lnTo>
                      <a:lnTo>
                        <a:pt x="851" y="2170"/>
                      </a:lnTo>
                      <a:lnTo>
                        <a:pt x="851" y="2184"/>
                      </a:lnTo>
                      <a:lnTo>
                        <a:pt x="851" y="2198"/>
                      </a:lnTo>
                      <a:lnTo>
                        <a:pt x="837" y="2198"/>
                      </a:lnTo>
                      <a:lnTo>
                        <a:pt x="823" y="2198"/>
                      </a:lnTo>
                      <a:lnTo>
                        <a:pt x="809" y="2198"/>
                      </a:lnTo>
                      <a:lnTo>
                        <a:pt x="795" y="2198"/>
                      </a:lnTo>
                      <a:lnTo>
                        <a:pt x="795" y="2184"/>
                      </a:lnTo>
                      <a:lnTo>
                        <a:pt x="780" y="2184"/>
                      </a:lnTo>
                      <a:lnTo>
                        <a:pt x="766" y="2184"/>
                      </a:lnTo>
                      <a:lnTo>
                        <a:pt x="752" y="2184"/>
                      </a:lnTo>
                      <a:lnTo>
                        <a:pt x="738" y="2184"/>
                      </a:lnTo>
                      <a:lnTo>
                        <a:pt x="738" y="2170"/>
                      </a:lnTo>
                      <a:lnTo>
                        <a:pt x="724" y="2184"/>
                      </a:lnTo>
                      <a:lnTo>
                        <a:pt x="709" y="2184"/>
                      </a:lnTo>
                      <a:lnTo>
                        <a:pt x="695" y="2184"/>
                      </a:lnTo>
                      <a:lnTo>
                        <a:pt x="681" y="2184"/>
                      </a:lnTo>
                      <a:lnTo>
                        <a:pt x="667" y="2184"/>
                      </a:lnTo>
                      <a:lnTo>
                        <a:pt x="653" y="2184"/>
                      </a:lnTo>
                      <a:lnTo>
                        <a:pt x="639" y="2184"/>
                      </a:lnTo>
                      <a:lnTo>
                        <a:pt x="624" y="2184"/>
                      </a:lnTo>
                      <a:lnTo>
                        <a:pt x="610" y="2184"/>
                      </a:lnTo>
                      <a:lnTo>
                        <a:pt x="596" y="2184"/>
                      </a:lnTo>
                      <a:lnTo>
                        <a:pt x="582" y="2184"/>
                      </a:lnTo>
                      <a:lnTo>
                        <a:pt x="568" y="2184"/>
                      </a:lnTo>
                      <a:lnTo>
                        <a:pt x="553" y="2184"/>
                      </a:lnTo>
                      <a:lnTo>
                        <a:pt x="539" y="2184"/>
                      </a:lnTo>
                      <a:lnTo>
                        <a:pt x="525" y="2184"/>
                      </a:lnTo>
                      <a:lnTo>
                        <a:pt x="511" y="2184"/>
                      </a:lnTo>
                      <a:lnTo>
                        <a:pt x="497" y="2184"/>
                      </a:lnTo>
                      <a:lnTo>
                        <a:pt x="483" y="2184"/>
                      </a:lnTo>
                      <a:lnTo>
                        <a:pt x="468" y="2184"/>
                      </a:lnTo>
                      <a:lnTo>
                        <a:pt x="454" y="2184"/>
                      </a:lnTo>
                      <a:lnTo>
                        <a:pt x="440" y="2184"/>
                      </a:lnTo>
                      <a:lnTo>
                        <a:pt x="426" y="2184"/>
                      </a:lnTo>
                      <a:lnTo>
                        <a:pt x="412" y="2184"/>
                      </a:lnTo>
                      <a:lnTo>
                        <a:pt x="397" y="2184"/>
                      </a:lnTo>
                      <a:lnTo>
                        <a:pt x="383" y="2184"/>
                      </a:lnTo>
                      <a:lnTo>
                        <a:pt x="369" y="2184"/>
                      </a:lnTo>
                      <a:lnTo>
                        <a:pt x="355" y="2184"/>
                      </a:lnTo>
                      <a:lnTo>
                        <a:pt x="341" y="2184"/>
                      </a:lnTo>
                      <a:lnTo>
                        <a:pt x="327" y="2184"/>
                      </a:lnTo>
                      <a:lnTo>
                        <a:pt x="327" y="2170"/>
                      </a:lnTo>
                      <a:lnTo>
                        <a:pt x="327" y="2156"/>
                      </a:lnTo>
                      <a:lnTo>
                        <a:pt x="341" y="2141"/>
                      </a:lnTo>
                      <a:lnTo>
                        <a:pt x="327" y="2141"/>
                      </a:lnTo>
                      <a:lnTo>
                        <a:pt x="312" y="2141"/>
                      </a:lnTo>
                      <a:lnTo>
                        <a:pt x="312" y="2156"/>
                      </a:lnTo>
                      <a:lnTo>
                        <a:pt x="298" y="2156"/>
                      </a:lnTo>
                      <a:lnTo>
                        <a:pt x="298" y="2170"/>
                      </a:lnTo>
                      <a:lnTo>
                        <a:pt x="284" y="2170"/>
                      </a:lnTo>
                      <a:lnTo>
                        <a:pt x="284" y="2184"/>
                      </a:lnTo>
                      <a:lnTo>
                        <a:pt x="270" y="2184"/>
                      </a:lnTo>
                      <a:lnTo>
                        <a:pt x="256" y="2184"/>
                      </a:lnTo>
                      <a:lnTo>
                        <a:pt x="256" y="2170"/>
                      </a:lnTo>
                      <a:lnTo>
                        <a:pt x="241" y="2170"/>
                      </a:lnTo>
                      <a:lnTo>
                        <a:pt x="227" y="2170"/>
                      </a:lnTo>
                      <a:lnTo>
                        <a:pt x="199" y="2170"/>
                      </a:lnTo>
                      <a:lnTo>
                        <a:pt x="185" y="2170"/>
                      </a:lnTo>
                      <a:lnTo>
                        <a:pt x="170" y="2170"/>
                      </a:lnTo>
                      <a:lnTo>
                        <a:pt x="156" y="2170"/>
                      </a:lnTo>
                      <a:lnTo>
                        <a:pt x="142" y="2170"/>
                      </a:lnTo>
                      <a:lnTo>
                        <a:pt x="128" y="2170"/>
                      </a:lnTo>
                      <a:lnTo>
                        <a:pt x="128" y="2156"/>
                      </a:lnTo>
                      <a:lnTo>
                        <a:pt x="128" y="2127"/>
                      </a:lnTo>
                      <a:lnTo>
                        <a:pt x="114" y="2127"/>
                      </a:lnTo>
                      <a:lnTo>
                        <a:pt x="114" y="2113"/>
                      </a:lnTo>
                      <a:lnTo>
                        <a:pt x="114" y="2099"/>
                      </a:lnTo>
                      <a:lnTo>
                        <a:pt x="114" y="2085"/>
                      </a:lnTo>
                      <a:lnTo>
                        <a:pt x="114" y="2071"/>
                      </a:lnTo>
                      <a:lnTo>
                        <a:pt x="114" y="2056"/>
                      </a:lnTo>
                      <a:lnTo>
                        <a:pt x="114" y="2028"/>
                      </a:lnTo>
                      <a:lnTo>
                        <a:pt x="114" y="2014"/>
                      </a:lnTo>
                      <a:lnTo>
                        <a:pt x="114" y="2000"/>
                      </a:lnTo>
                      <a:lnTo>
                        <a:pt x="114" y="1985"/>
                      </a:lnTo>
                      <a:lnTo>
                        <a:pt x="114" y="1971"/>
                      </a:lnTo>
                      <a:lnTo>
                        <a:pt x="114" y="1957"/>
                      </a:lnTo>
                      <a:lnTo>
                        <a:pt x="114" y="1943"/>
                      </a:lnTo>
                      <a:lnTo>
                        <a:pt x="114" y="1929"/>
                      </a:lnTo>
                      <a:lnTo>
                        <a:pt x="114" y="1915"/>
                      </a:lnTo>
                      <a:lnTo>
                        <a:pt x="114" y="1900"/>
                      </a:lnTo>
                      <a:lnTo>
                        <a:pt x="114" y="1886"/>
                      </a:lnTo>
                      <a:lnTo>
                        <a:pt x="114" y="1872"/>
                      </a:lnTo>
                      <a:lnTo>
                        <a:pt x="114" y="1858"/>
                      </a:lnTo>
                      <a:lnTo>
                        <a:pt x="128" y="1829"/>
                      </a:lnTo>
                      <a:lnTo>
                        <a:pt x="128" y="1815"/>
                      </a:lnTo>
                      <a:lnTo>
                        <a:pt x="128" y="1801"/>
                      </a:lnTo>
                      <a:lnTo>
                        <a:pt x="128" y="1787"/>
                      </a:lnTo>
                      <a:lnTo>
                        <a:pt x="128" y="1773"/>
                      </a:lnTo>
                      <a:lnTo>
                        <a:pt x="128" y="1758"/>
                      </a:lnTo>
                      <a:lnTo>
                        <a:pt x="128" y="1744"/>
                      </a:lnTo>
                      <a:lnTo>
                        <a:pt x="128" y="1730"/>
                      </a:lnTo>
                      <a:lnTo>
                        <a:pt x="128" y="1716"/>
                      </a:lnTo>
                      <a:lnTo>
                        <a:pt x="128" y="1702"/>
                      </a:lnTo>
                      <a:lnTo>
                        <a:pt x="128" y="1673"/>
                      </a:lnTo>
                      <a:lnTo>
                        <a:pt x="128" y="1659"/>
                      </a:lnTo>
                      <a:lnTo>
                        <a:pt x="128" y="1631"/>
                      </a:lnTo>
                      <a:lnTo>
                        <a:pt x="128" y="1617"/>
                      </a:lnTo>
                      <a:lnTo>
                        <a:pt x="128" y="1588"/>
                      </a:lnTo>
                      <a:lnTo>
                        <a:pt x="128" y="1574"/>
                      </a:lnTo>
                      <a:lnTo>
                        <a:pt x="128" y="1560"/>
                      </a:lnTo>
                      <a:lnTo>
                        <a:pt x="128" y="1546"/>
                      </a:lnTo>
                      <a:lnTo>
                        <a:pt x="0" y="1546"/>
                      </a:lnTo>
                      <a:lnTo>
                        <a:pt x="0" y="1532"/>
                      </a:lnTo>
                      <a:lnTo>
                        <a:pt x="0" y="1517"/>
                      </a:lnTo>
                      <a:lnTo>
                        <a:pt x="0" y="1503"/>
                      </a:lnTo>
                      <a:lnTo>
                        <a:pt x="0" y="1475"/>
                      </a:lnTo>
                      <a:lnTo>
                        <a:pt x="0" y="1461"/>
                      </a:lnTo>
                      <a:lnTo>
                        <a:pt x="0" y="1432"/>
                      </a:lnTo>
                      <a:lnTo>
                        <a:pt x="0" y="1418"/>
                      </a:lnTo>
                      <a:lnTo>
                        <a:pt x="0" y="1390"/>
                      </a:lnTo>
                      <a:lnTo>
                        <a:pt x="0" y="1375"/>
                      </a:lnTo>
                      <a:lnTo>
                        <a:pt x="0" y="1361"/>
                      </a:lnTo>
                      <a:lnTo>
                        <a:pt x="0" y="1347"/>
                      </a:lnTo>
                      <a:lnTo>
                        <a:pt x="14" y="1333"/>
                      </a:lnTo>
                      <a:lnTo>
                        <a:pt x="0" y="1319"/>
                      </a:lnTo>
                      <a:lnTo>
                        <a:pt x="0" y="1305"/>
                      </a:lnTo>
                      <a:lnTo>
                        <a:pt x="0" y="1290"/>
                      </a:lnTo>
                      <a:lnTo>
                        <a:pt x="0" y="1276"/>
                      </a:lnTo>
                      <a:lnTo>
                        <a:pt x="0" y="1262"/>
                      </a:lnTo>
                      <a:lnTo>
                        <a:pt x="0" y="1248"/>
                      </a:lnTo>
                      <a:lnTo>
                        <a:pt x="0" y="1219"/>
                      </a:lnTo>
                      <a:lnTo>
                        <a:pt x="0" y="1205"/>
                      </a:lnTo>
                      <a:lnTo>
                        <a:pt x="0" y="1191"/>
                      </a:lnTo>
                      <a:lnTo>
                        <a:pt x="0" y="1163"/>
                      </a:lnTo>
                      <a:lnTo>
                        <a:pt x="0" y="1134"/>
                      </a:lnTo>
                      <a:lnTo>
                        <a:pt x="0" y="1106"/>
                      </a:lnTo>
                      <a:lnTo>
                        <a:pt x="0" y="1078"/>
                      </a:lnTo>
                      <a:lnTo>
                        <a:pt x="0" y="1063"/>
                      </a:lnTo>
                      <a:lnTo>
                        <a:pt x="0" y="1035"/>
                      </a:lnTo>
                      <a:lnTo>
                        <a:pt x="0" y="1007"/>
                      </a:lnTo>
                      <a:lnTo>
                        <a:pt x="0" y="993"/>
                      </a:lnTo>
                      <a:lnTo>
                        <a:pt x="0" y="978"/>
                      </a:lnTo>
                      <a:lnTo>
                        <a:pt x="0" y="964"/>
                      </a:lnTo>
                      <a:lnTo>
                        <a:pt x="0" y="936"/>
                      </a:lnTo>
                      <a:lnTo>
                        <a:pt x="0" y="893"/>
                      </a:lnTo>
                      <a:lnTo>
                        <a:pt x="0" y="836"/>
                      </a:lnTo>
                      <a:lnTo>
                        <a:pt x="57" y="836"/>
                      </a:lnTo>
                      <a:lnTo>
                        <a:pt x="114" y="836"/>
                      </a:lnTo>
                      <a:lnTo>
                        <a:pt x="114" y="794"/>
                      </a:lnTo>
                      <a:lnTo>
                        <a:pt x="114" y="709"/>
                      </a:lnTo>
                      <a:lnTo>
                        <a:pt x="114" y="666"/>
                      </a:lnTo>
                      <a:lnTo>
                        <a:pt x="114" y="567"/>
                      </a:lnTo>
                      <a:lnTo>
                        <a:pt x="114" y="524"/>
                      </a:lnTo>
                      <a:lnTo>
                        <a:pt x="128" y="496"/>
                      </a:lnTo>
                      <a:lnTo>
                        <a:pt x="142" y="482"/>
                      </a:lnTo>
                      <a:lnTo>
                        <a:pt x="156" y="468"/>
                      </a:lnTo>
                      <a:lnTo>
                        <a:pt x="170" y="454"/>
                      </a:lnTo>
                      <a:lnTo>
                        <a:pt x="256" y="340"/>
                      </a:lnTo>
                      <a:lnTo>
                        <a:pt x="298" y="368"/>
                      </a:lnTo>
                      <a:lnTo>
                        <a:pt x="312" y="368"/>
                      </a:lnTo>
                      <a:lnTo>
                        <a:pt x="312" y="383"/>
                      </a:lnTo>
                      <a:lnTo>
                        <a:pt x="327" y="397"/>
                      </a:lnTo>
                      <a:lnTo>
                        <a:pt x="327" y="411"/>
                      </a:lnTo>
                      <a:lnTo>
                        <a:pt x="355" y="439"/>
                      </a:lnTo>
                      <a:lnTo>
                        <a:pt x="383" y="454"/>
                      </a:lnTo>
                      <a:lnTo>
                        <a:pt x="383" y="468"/>
                      </a:lnTo>
                      <a:lnTo>
                        <a:pt x="397" y="468"/>
                      </a:lnTo>
                      <a:lnTo>
                        <a:pt x="412" y="482"/>
                      </a:lnTo>
                      <a:lnTo>
                        <a:pt x="426" y="482"/>
                      </a:lnTo>
                      <a:lnTo>
                        <a:pt x="440" y="482"/>
                      </a:lnTo>
                      <a:lnTo>
                        <a:pt x="440" y="496"/>
                      </a:lnTo>
                      <a:lnTo>
                        <a:pt x="454" y="496"/>
                      </a:lnTo>
                      <a:lnTo>
                        <a:pt x="468" y="482"/>
                      </a:lnTo>
                      <a:lnTo>
                        <a:pt x="483" y="482"/>
                      </a:lnTo>
                      <a:lnTo>
                        <a:pt x="483" y="496"/>
                      </a:lnTo>
                      <a:lnTo>
                        <a:pt x="497" y="496"/>
                      </a:lnTo>
                      <a:lnTo>
                        <a:pt x="497" y="482"/>
                      </a:lnTo>
                      <a:lnTo>
                        <a:pt x="497" y="468"/>
                      </a:lnTo>
                      <a:lnTo>
                        <a:pt x="497" y="454"/>
                      </a:lnTo>
                      <a:lnTo>
                        <a:pt x="497" y="439"/>
                      </a:lnTo>
                      <a:lnTo>
                        <a:pt x="497" y="425"/>
                      </a:lnTo>
                      <a:lnTo>
                        <a:pt x="454" y="425"/>
                      </a:lnTo>
                      <a:lnTo>
                        <a:pt x="454" y="411"/>
                      </a:lnTo>
                      <a:lnTo>
                        <a:pt x="454" y="397"/>
                      </a:lnTo>
                      <a:lnTo>
                        <a:pt x="454" y="383"/>
                      </a:lnTo>
                      <a:lnTo>
                        <a:pt x="454" y="368"/>
                      </a:lnTo>
                      <a:lnTo>
                        <a:pt x="440" y="368"/>
                      </a:lnTo>
                      <a:lnTo>
                        <a:pt x="426" y="383"/>
                      </a:lnTo>
                      <a:lnTo>
                        <a:pt x="426" y="368"/>
                      </a:lnTo>
                      <a:lnTo>
                        <a:pt x="426" y="354"/>
                      </a:lnTo>
                      <a:lnTo>
                        <a:pt x="426" y="340"/>
                      </a:lnTo>
                      <a:lnTo>
                        <a:pt x="426" y="326"/>
                      </a:lnTo>
                      <a:lnTo>
                        <a:pt x="454" y="326"/>
                      </a:lnTo>
                      <a:lnTo>
                        <a:pt x="454" y="312"/>
                      </a:lnTo>
                      <a:lnTo>
                        <a:pt x="454" y="297"/>
                      </a:lnTo>
                      <a:lnTo>
                        <a:pt x="454" y="283"/>
                      </a:lnTo>
                      <a:lnTo>
                        <a:pt x="454" y="269"/>
                      </a:lnTo>
                      <a:lnTo>
                        <a:pt x="454" y="255"/>
                      </a:lnTo>
                      <a:lnTo>
                        <a:pt x="483" y="255"/>
                      </a:lnTo>
                      <a:lnTo>
                        <a:pt x="483" y="184"/>
                      </a:lnTo>
                      <a:lnTo>
                        <a:pt x="483" y="170"/>
                      </a:lnTo>
                      <a:lnTo>
                        <a:pt x="483" y="127"/>
                      </a:lnTo>
                      <a:lnTo>
                        <a:pt x="497" y="127"/>
                      </a:lnTo>
                      <a:lnTo>
                        <a:pt x="497" y="113"/>
                      </a:lnTo>
                      <a:lnTo>
                        <a:pt x="497" y="99"/>
                      </a:lnTo>
                      <a:lnTo>
                        <a:pt x="497" y="85"/>
                      </a:lnTo>
                      <a:lnTo>
                        <a:pt x="497" y="71"/>
                      </a:lnTo>
                      <a:lnTo>
                        <a:pt x="497" y="56"/>
                      </a:lnTo>
                      <a:lnTo>
                        <a:pt x="497" y="42"/>
                      </a:lnTo>
                      <a:lnTo>
                        <a:pt x="497" y="28"/>
                      </a:lnTo>
                      <a:lnTo>
                        <a:pt x="497" y="14"/>
                      </a:lnTo>
                      <a:lnTo>
                        <a:pt x="497" y="0"/>
                      </a:lnTo>
                      <a:lnTo>
                        <a:pt x="525" y="0"/>
                      </a:lnTo>
                      <a:lnTo>
                        <a:pt x="610" y="0"/>
                      </a:lnTo>
                      <a:close/>
                    </a:path>
                  </a:pathLst>
                </a:custGeom>
                <a:pattFill prst="pct20">
                  <a:fgClr>
                    <a:srgbClr val="FF0000"/>
                  </a:fgClr>
                  <a:bgClr>
                    <a:srgbClr val="FFFFFF"/>
                  </a:bgClr>
                </a:pattFill>
                <a:ln w="9525">
                  <a:solidFill>
                    <a:srgbClr val="333333"/>
                  </a:solidFill>
                  <a:round/>
                  <a:headEnd/>
                  <a:tailEnd/>
                </a:ln>
              </p:spPr>
              <p:txBody>
                <a:bodyPr/>
                <a:lstStyle/>
                <a:p>
                  <a:endParaRPr lang="ja-JP" altLang="en-US"/>
                </a:p>
              </p:txBody>
            </p:sp>
            <p:sp>
              <p:nvSpPr>
                <p:cNvPr id="177" name="Freeform 37"/>
                <p:cNvSpPr>
                  <a:spLocks/>
                </p:cNvSpPr>
                <p:nvPr/>
              </p:nvSpPr>
              <p:spPr bwMode="auto">
                <a:xfrm>
                  <a:off x="3219" y="2155"/>
                  <a:ext cx="1787" cy="1659"/>
                </a:xfrm>
                <a:custGeom>
                  <a:avLst/>
                  <a:gdLst>
                    <a:gd name="T0" fmla="*/ 1504 w 1787"/>
                    <a:gd name="T1" fmla="*/ 85 h 1659"/>
                    <a:gd name="T2" fmla="*/ 1546 w 1787"/>
                    <a:gd name="T3" fmla="*/ 99 h 1659"/>
                    <a:gd name="T4" fmla="*/ 1631 w 1787"/>
                    <a:gd name="T5" fmla="*/ 156 h 1659"/>
                    <a:gd name="T6" fmla="*/ 1702 w 1787"/>
                    <a:gd name="T7" fmla="*/ 255 h 1659"/>
                    <a:gd name="T8" fmla="*/ 1731 w 1787"/>
                    <a:gd name="T9" fmla="*/ 298 h 1659"/>
                    <a:gd name="T10" fmla="*/ 1731 w 1787"/>
                    <a:gd name="T11" fmla="*/ 397 h 1659"/>
                    <a:gd name="T12" fmla="*/ 1716 w 1787"/>
                    <a:gd name="T13" fmla="*/ 482 h 1659"/>
                    <a:gd name="T14" fmla="*/ 1645 w 1787"/>
                    <a:gd name="T15" fmla="*/ 567 h 1659"/>
                    <a:gd name="T16" fmla="*/ 1617 w 1787"/>
                    <a:gd name="T17" fmla="*/ 610 h 1659"/>
                    <a:gd name="T18" fmla="*/ 1589 w 1787"/>
                    <a:gd name="T19" fmla="*/ 681 h 1659"/>
                    <a:gd name="T20" fmla="*/ 1603 w 1787"/>
                    <a:gd name="T21" fmla="*/ 737 h 1659"/>
                    <a:gd name="T22" fmla="*/ 1617 w 1787"/>
                    <a:gd name="T23" fmla="*/ 794 h 1659"/>
                    <a:gd name="T24" fmla="*/ 1645 w 1787"/>
                    <a:gd name="T25" fmla="*/ 837 h 1659"/>
                    <a:gd name="T26" fmla="*/ 1688 w 1787"/>
                    <a:gd name="T27" fmla="*/ 908 h 1659"/>
                    <a:gd name="T28" fmla="*/ 1731 w 1787"/>
                    <a:gd name="T29" fmla="*/ 964 h 1659"/>
                    <a:gd name="T30" fmla="*/ 1759 w 1787"/>
                    <a:gd name="T31" fmla="*/ 1035 h 1659"/>
                    <a:gd name="T32" fmla="*/ 1773 w 1787"/>
                    <a:gd name="T33" fmla="*/ 1106 h 1659"/>
                    <a:gd name="T34" fmla="*/ 1773 w 1787"/>
                    <a:gd name="T35" fmla="*/ 1177 h 1659"/>
                    <a:gd name="T36" fmla="*/ 1759 w 1787"/>
                    <a:gd name="T37" fmla="*/ 1248 h 1659"/>
                    <a:gd name="T38" fmla="*/ 1716 w 1787"/>
                    <a:gd name="T39" fmla="*/ 1305 h 1659"/>
                    <a:gd name="T40" fmla="*/ 1702 w 1787"/>
                    <a:gd name="T41" fmla="*/ 1333 h 1659"/>
                    <a:gd name="T42" fmla="*/ 1674 w 1787"/>
                    <a:gd name="T43" fmla="*/ 1347 h 1659"/>
                    <a:gd name="T44" fmla="*/ 1575 w 1787"/>
                    <a:gd name="T45" fmla="*/ 1376 h 1659"/>
                    <a:gd name="T46" fmla="*/ 1419 w 1787"/>
                    <a:gd name="T47" fmla="*/ 1376 h 1659"/>
                    <a:gd name="T48" fmla="*/ 1305 w 1787"/>
                    <a:gd name="T49" fmla="*/ 1376 h 1659"/>
                    <a:gd name="T50" fmla="*/ 1263 w 1787"/>
                    <a:gd name="T51" fmla="*/ 1347 h 1659"/>
                    <a:gd name="T52" fmla="*/ 1177 w 1787"/>
                    <a:gd name="T53" fmla="*/ 1319 h 1659"/>
                    <a:gd name="T54" fmla="*/ 1078 w 1787"/>
                    <a:gd name="T55" fmla="*/ 1305 h 1659"/>
                    <a:gd name="T56" fmla="*/ 979 w 1787"/>
                    <a:gd name="T57" fmla="*/ 1291 h 1659"/>
                    <a:gd name="T58" fmla="*/ 865 w 1787"/>
                    <a:gd name="T59" fmla="*/ 1291 h 1659"/>
                    <a:gd name="T60" fmla="*/ 795 w 1787"/>
                    <a:gd name="T61" fmla="*/ 1305 h 1659"/>
                    <a:gd name="T62" fmla="*/ 752 w 1787"/>
                    <a:gd name="T63" fmla="*/ 1305 h 1659"/>
                    <a:gd name="T64" fmla="*/ 681 w 1787"/>
                    <a:gd name="T65" fmla="*/ 1361 h 1659"/>
                    <a:gd name="T66" fmla="*/ 610 w 1787"/>
                    <a:gd name="T67" fmla="*/ 1432 h 1659"/>
                    <a:gd name="T68" fmla="*/ 397 w 1787"/>
                    <a:gd name="T69" fmla="*/ 1574 h 1659"/>
                    <a:gd name="T70" fmla="*/ 327 w 1787"/>
                    <a:gd name="T71" fmla="*/ 1631 h 1659"/>
                    <a:gd name="T72" fmla="*/ 298 w 1787"/>
                    <a:gd name="T73" fmla="*/ 1560 h 1659"/>
                    <a:gd name="T74" fmla="*/ 426 w 1787"/>
                    <a:gd name="T75" fmla="*/ 1376 h 1659"/>
                    <a:gd name="T76" fmla="*/ 483 w 1787"/>
                    <a:gd name="T77" fmla="*/ 1319 h 1659"/>
                    <a:gd name="T78" fmla="*/ 539 w 1787"/>
                    <a:gd name="T79" fmla="*/ 1291 h 1659"/>
                    <a:gd name="T80" fmla="*/ 596 w 1787"/>
                    <a:gd name="T81" fmla="*/ 1262 h 1659"/>
                    <a:gd name="T82" fmla="*/ 596 w 1787"/>
                    <a:gd name="T83" fmla="*/ 1120 h 1659"/>
                    <a:gd name="T84" fmla="*/ 568 w 1787"/>
                    <a:gd name="T85" fmla="*/ 1049 h 1659"/>
                    <a:gd name="T86" fmla="*/ 582 w 1787"/>
                    <a:gd name="T87" fmla="*/ 964 h 1659"/>
                    <a:gd name="T88" fmla="*/ 596 w 1787"/>
                    <a:gd name="T89" fmla="*/ 922 h 1659"/>
                    <a:gd name="T90" fmla="*/ 596 w 1787"/>
                    <a:gd name="T91" fmla="*/ 865 h 1659"/>
                    <a:gd name="T92" fmla="*/ 483 w 1787"/>
                    <a:gd name="T93" fmla="*/ 922 h 1659"/>
                    <a:gd name="T94" fmla="*/ 369 w 1787"/>
                    <a:gd name="T95" fmla="*/ 978 h 1659"/>
                    <a:gd name="T96" fmla="*/ 227 w 1787"/>
                    <a:gd name="T97" fmla="*/ 922 h 1659"/>
                    <a:gd name="T98" fmla="*/ 185 w 1787"/>
                    <a:gd name="T99" fmla="*/ 893 h 1659"/>
                    <a:gd name="T100" fmla="*/ 142 w 1787"/>
                    <a:gd name="T101" fmla="*/ 865 h 1659"/>
                    <a:gd name="T102" fmla="*/ 128 w 1787"/>
                    <a:gd name="T103" fmla="*/ 837 h 1659"/>
                    <a:gd name="T104" fmla="*/ 85 w 1787"/>
                    <a:gd name="T105" fmla="*/ 794 h 1659"/>
                    <a:gd name="T106" fmla="*/ 29 w 1787"/>
                    <a:gd name="T107" fmla="*/ 709 h 1659"/>
                    <a:gd name="T108" fmla="*/ 199 w 1787"/>
                    <a:gd name="T109" fmla="*/ 525 h 1659"/>
                    <a:gd name="T110" fmla="*/ 397 w 1787"/>
                    <a:gd name="T111" fmla="*/ 383 h 1659"/>
                    <a:gd name="T112" fmla="*/ 468 w 1787"/>
                    <a:gd name="T113" fmla="*/ 340 h 1659"/>
                    <a:gd name="T114" fmla="*/ 639 w 1787"/>
                    <a:gd name="T115" fmla="*/ 213 h 1659"/>
                    <a:gd name="T116" fmla="*/ 766 w 1787"/>
                    <a:gd name="T117" fmla="*/ 142 h 1659"/>
                    <a:gd name="T118" fmla="*/ 837 w 1787"/>
                    <a:gd name="T119" fmla="*/ 113 h 1659"/>
                    <a:gd name="T120" fmla="*/ 922 w 1787"/>
                    <a:gd name="T121" fmla="*/ 99 h 1659"/>
                    <a:gd name="T122" fmla="*/ 1064 w 1787"/>
                    <a:gd name="T123" fmla="*/ 99 h 1659"/>
                    <a:gd name="T124" fmla="*/ 1348 w 1787"/>
                    <a:gd name="T125" fmla="*/ 28 h 16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787"/>
                    <a:gd name="T190" fmla="*/ 0 h 1659"/>
                    <a:gd name="T191" fmla="*/ 1787 w 1787"/>
                    <a:gd name="T192" fmla="*/ 1659 h 165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787" h="1659">
                      <a:moveTo>
                        <a:pt x="1461" y="42"/>
                      </a:moveTo>
                      <a:lnTo>
                        <a:pt x="1475" y="71"/>
                      </a:lnTo>
                      <a:lnTo>
                        <a:pt x="1489" y="71"/>
                      </a:lnTo>
                      <a:lnTo>
                        <a:pt x="1489" y="85"/>
                      </a:lnTo>
                      <a:lnTo>
                        <a:pt x="1504" y="85"/>
                      </a:lnTo>
                      <a:lnTo>
                        <a:pt x="1518" y="85"/>
                      </a:lnTo>
                      <a:lnTo>
                        <a:pt x="1518" y="99"/>
                      </a:lnTo>
                      <a:lnTo>
                        <a:pt x="1532" y="99"/>
                      </a:lnTo>
                      <a:lnTo>
                        <a:pt x="1546" y="99"/>
                      </a:lnTo>
                      <a:lnTo>
                        <a:pt x="1546" y="113"/>
                      </a:lnTo>
                      <a:lnTo>
                        <a:pt x="1560" y="113"/>
                      </a:lnTo>
                      <a:lnTo>
                        <a:pt x="1589" y="127"/>
                      </a:lnTo>
                      <a:lnTo>
                        <a:pt x="1603" y="142"/>
                      </a:lnTo>
                      <a:lnTo>
                        <a:pt x="1631" y="142"/>
                      </a:lnTo>
                      <a:lnTo>
                        <a:pt x="1631" y="156"/>
                      </a:lnTo>
                      <a:lnTo>
                        <a:pt x="1645" y="156"/>
                      </a:lnTo>
                      <a:lnTo>
                        <a:pt x="1660" y="170"/>
                      </a:lnTo>
                      <a:lnTo>
                        <a:pt x="1660" y="184"/>
                      </a:lnTo>
                      <a:lnTo>
                        <a:pt x="1660" y="198"/>
                      </a:lnTo>
                      <a:lnTo>
                        <a:pt x="1674" y="198"/>
                      </a:lnTo>
                      <a:lnTo>
                        <a:pt x="1674" y="213"/>
                      </a:lnTo>
                      <a:lnTo>
                        <a:pt x="1688" y="227"/>
                      </a:lnTo>
                      <a:lnTo>
                        <a:pt x="1688" y="241"/>
                      </a:lnTo>
                      <a:lnTo>
                        <a:pt x="1702" y="255"/>
                      </a:lnTo>
                      <a:lnTo>
                        <a:pt x="1716" y="255"/>
                      </a:lnTo>
                      <a:lnTo>
                        <a:pt x="1716" y="269"/>
                      </a:lnTo>
                      <a:lnTo>
                        <a:pt x="1716" y="283"/>
                      </a:lnTo>
                      <a:lnTo>
                        <a:pt x="1731" y="298"/>
                      </a:lnTo>
                      <a:lnTo>
                        <a:pt x="1731" y="312"/>
                      </a:lnTo>
                      <a:lnTo>
                        <a:pt x="1731" y="326"/>
                      </a:lnTo>
                      <a:lnTo>
                        <a:pt x="1731" y="340"/>
                      </a:lnTo>
                      <a:lnTo>
                        <a:pt x="1731" y="369"/>
                      </a:lnTo>
                      <a:lnTo>
                        <a:pt x="1731" y="397"/>
                      </a:lnTo>
                      <a:lnTo>
                        <a:pt x="1731" y="425"/>
                      </a:lnTo>
                      <a:lnTo>
                        <a:pt x="1731" y="439"/>
                      </a:lnTo>
                      <a:lnTo>
                        <a:pt x="1731" y="454"/>
                      </a:lnTo>
                      <a:lnTo>
                        <a:pt x="1716" y="468"/>
                      </a:lnTo>
                      <a:lnTo>
                        <a:pt x="1716" y="482"/>
                      </a:lnTo>
                      <a:lnTo>
                        <a:pt x="1716" y="496"/>
                      </a:lnTo>
                      <a:lnTo>
                        <a:pt x="1702" y="496"/>
                      </a:lnTo>
                      <a:lnTo>
                        <a:pt x="1702" y="510"/>
                      </a:lnTo>
                      <a:lnTo>
                        <a:pt x="1674" y="539"/>
                      </a:lnTo>
                      <a:lnTo>
                        <a:pt x="1660" y="553"/>
                      </a:lnTo>
                      <a:lnTo>
                        <a:pt x="1645" y="567"/>
                      </a:lnTo>
                      <a:lnTo>
                        <a:pt x="1631" y="581"/>
                      </a:lnTo>
                      <a:lnTo>
                        <a:pt x="1631" y="596"/>
                      </a:lnTo>
                      <a:lnTo>
                        <a:pt x="1617" y="610"/>
                      </a:lnTo>
                      <a:lnTo>
                        <a:pt x="1617" y="624"/>
                      </a:lnTo>
                      <a:lnTo>
                        <a:pt x="1603" y="624"/>
                      </a:lnTo>
                      <a:lnTo>
                        <a:pt x="1603" y="638"/>
                      </a:lnTo>
                      <a:lnTo>
                        <a:pt x="1603" y="652"/>
                      </a:lnTo>
                      <a:lnTo>
                        <a:pt x="1603" y="666"/>
                      </a:lnTo>
                      <a:lnTo>
                        <a:pt x="1589" y="681"/>
                      </a:lnTo>
                      <a:lnTo>
                        <a:pt x="1589" y="695"/>
                      </a:lnTo>
                      <a:lnTo>
                        <a:pt x="1589" y="709"/>
                      </a:lnTo>
                      <a:lnTo>
                        <a:pt x="1589" y="723"/>
                      </a:lnTo>
                      <a:lnTo>
                        <a:pt x="1603" y="723"/>
                      </a:lnTo>
                      <a:lnTo>
                        <a:pt x="1603" y="737"/>
                      </a:lnTo>
                      <a:lnTo>
                        <a:pt x="1603" y="752"/>
                      </a:lnTo>
                      <a:lnTo>
                        <a:pt x="1603" y="766"/>
                      </a:lnTo>
                      <a:lnTo>
                        <a:pt x="1617" y="766"/>
                      </a:lnTo>
                      <a:lnTo>
                        <a:pt x="1617" y="780"/>
                      </a:lnTo>
                      <a:lnTo>
                        <a:pt x="1617" y="794"/>
                      </a:lnTo>
                      <a:lnTo>
                        <a:pt x="1617" y="808"/>
                      </a:lnTo>
                      <a:lnTo>
                        <a:pt x="1631" y="808"/>
                      </a:lnTo>
                      <a:lnTo>
                        <a:pt x="1631" y="822"/>
                      </a:lnTo>
                      <a:lnTo>
                        <a:pt x="1645" y="837"/>
                      </a:lnTo>
                      <a:lnTo>
                        <a:pt x="1645" y="851"/>
                      </a:lnTo>
                      <a:lnTo>
                        <a:pt x="1645" y="865"/>
                      </a:lnTo>
                      <a:lnTo>
                        <a:pt x="1660" y="865"/>
                      </a:lnTo>
                      <a:lnTo>
                        <a:pt x="1660" y="879"/>
                      </a:lnTo>
                      <a:lnTo>
                        <a:pt x="1674" y="879"/>
                      </a:lnTo>
                      <a:lnTo>
                        <a:pt x="1674" y="893"/>
                      </a:lnTo>
                      <a:lnTo>
                        <a:pt x="1688" y="908"/>
                      </a:lnTo>
                      <a:lnTo>
                        <a:pt x="1688" y="922"/>
                      </a:lnTo>
                      <a:lnTo>
                        <a:pt x="1702" y="922"/>
                      </a:lnTo>
                      <a:lnTo>
                        <a:pt x="1702" y="936"/>
                      </a:lnTo>
                      <a:lnTo>
                        <a:pt x="1716" y="936"/>
                      </a:lnTo>
                      <a:lnTo>
                        <a:pt x="1716" y="950"/>
                      </a:lnTo>
                      <a:lnTo>
                        <a:pt x="1716" y="964"/>
                      </a:lnTo>
                      <a:lnTo>
                        <a:pt x="1731" y="964"/>
                      </a:lnTo>
                      <a:lnTo>
                        <a:pt x="1731" y="978"/>
                      </a:lnTo>
                      <a:lnTo>
                        <a:pt x="1745" y="993"/>
                      </a:lnTo>
                      <a:lnTo>
                        <a:pt x="1745" y="1007"/>
                      </a:lnTo>
                      <a:lnTo>
                        <a:pt x="1759" y="1007"/>
                      </a:lnTo>
                      <a:lnTo>
                        <a:pt x="1759" y="1021"/>
                      </a:lnTo>
                      <a:lnTo>
                        <a:pt x="1759" y="1035"/>
                      </a:lnTo>
                      <a:lnTo>
                        <a:pt x="1759" y="1049"/>
                      </a:lnTo>
                      <a:lnTo>
                        <a:pt x="1773" y="1049"/>
                      </a:lnTo>
                      <a:lnTo>
                        <a:pt x="1773" y="1064"/>
                      </a:lnTo>
                      <a:lnTo>
                        <a:pt x="1773" y="1078"/>
                      </a:lnTo>
                      <a:lnTo>
                        <a:pt x="1773" y="1092"/>
                      </a:lnTo>
                      <a:lnTo>
                        <a:pt x="1773" y="1106"/>
                      </a:lnTo>
                      <a:lnTo>
                        <a:pt x="1787" y="1120"/>
                      </a:lnTo>
                      <a:lnTo>
                        <a:pt x="1787" y="1135"/>
                      </a:lnTo>
                      <a:lnTo>
                        <a:pt x="1773" y="1149"/>
                      </a:lnTo>
                      <a:lnTo>
                        <a:pt x="1773" y="1163"/>
                      </a:lnTo>
                      <a:lnTo>
                        <a:pt x="1773" y="1177"/>
                      </a:lnTo>
                      <a:lnTo>
                        <a:pt x="1773" y="1191"/>
                      </a:lnTo>
                      <a:lnTo>
                        <a:pt x="1773" y="1205"/>
                      </a:lnTo>
                      <a:lnTo>
                        <a:pt x="1773" y="1220"/>
                      </a:lnTo>
                      <a:lnTo>
                        <a:pt x="1759" y="1234"/>
                      </a:lnTo>
                      <a:lnTo>
                        <a:pt x="1759" y="1248"/>
                      </a:lnTo>
                      <a:lnTo>
                        <a:pt x="1745" y="1262"/>
                      </a:lnTo>
                      <a:lnTo>
                        <a:pt x="1745" y="1276"/>
                      </a:lnTo>
                      <a:lnTo>
                        <a:pt x="1731" y="1276"/>
                      </a:lnTo>
                      <a:lnTo>
                        <a:pt x="1731" y="1291"/>
                      </a:lnTo>
                      <a:lnTo>
                        <a:pt x="1716" y="1305"/>
                      </a:lnTo>
                      <a:lnTo>
                        <a:pt x="1716" y="1319"/>
                      </a:lnTo>
                      <a:lnTo>
                        <a:pt x="1702" y="1319"/>
                      </a:lnTo>
                      <a:lnTo>
                        <a:pt x="1702" y="1333"/>
                      </a:lnTo>
                      <a:lnTo>
                        <a:pt x="1688" y="1333"/>
                      </a:lnTo>
                      <a:lnTo>
                        <a:pt x="1688" y="1347"/>
                      </a:lnTo>
                      <a:lnTo>
                        <a:pt x="1674" y="1347"/>
                      </a:lnTo>
                      <a:lnTo>
                        <a:pt x="1660" y="1361"/>
                      </a:lnTo>
                      <a:lnTo>
                        <a:pt x="1645" y="1361"/>
                      </a:lnTo>
                      <a:lnTo>
                        <a:pt x="1603" y="1361"/>
                      </a:lnTo>
                      <a:lnTo>
                        <a:pt x="1589" y="1376"/>
                      </a:lnTo>
                      <a:lnTo>
                        <a:pt x="1575" y="1376"/>
                      </a:lnTo>
                      <a:lnTo>
                        <a:pt x="1560" y="1376"/>
                      </a:lnTo>
                      <a:lnTo>
                        <a:pt x="1518" y="1361"/>
                      </a:lnTo>
                      <a:lnTo>
                        <a:pt x="1489" y="1361"/>
                      </a:lnTo>
                      <a:lnTo>
                        <a:pt x="1475" y="1361"/>
                      </a:lnTo>
                      <a:lnTo>
                        <a:pt x="1461" y="1361"/>
                      </a:lnTo>
                      <a:lnTo>
                        <a:pt x="1447" y="1361"/>
                      </a:lnTo>
                      <a:lnTo>
                        <a:pt x="1433" y="1376"/>
                      </a:lnTo>
                      <a:lnTo>
                        <a:pt x="1419" y="1376"/>
                      </a:lnTo>
                      <a:lnTo>
                        <a:pt x="1404" y="1376"/>
                      </a:lnTo>
                      <a:lnTo>
                        <a:pt x="1376" y="1376"/>
                      </a:lnTo>
                      <a:lnTo>
                        <a:pt x="1362" y="1376"/>
                      </a:lnTo>
                      <a:lnTo>
                        <a:pt x="1333" y="1390"/>
                      </a:lnTo>
                      <a:lnTo>
                        <a:pt x="1333" y="1376"/>
                      </a:lnTo>
                      <a:lnTo>
                        <a:pt x="1319" y="1376"/>
                      </a:lnTo>
                      <a:lnTo>
                        <a:pt x="1305" y="1376"/>
                      </a:lnTo>
                      <a:lnTo>
                        <a:pt x="1291" y="1376"/>
                      </a:lnTo>
                      <a:lnTo>
                        <a:pt x="1291" y="1361"/>
                      </a:lnTo>
                      <a:lnTo>
                        <a:pt x="1277" y="1361"/>
                      </a:lnTo>
                      <a:lnTo>
                        <a:pt x="1263" y="1347"/>
                      </a:lnTo>
                      <a:lnTo>
                        <a:pt x="1248" y="1347"/>
                      </a:lnTo>
                      <a:lnTo>
                        <a:pt x="1220" y="1333"/>
                      </a:lnTo>
                      <a:lnTo>
                        <a:pt x="1206" y="1333"/>
                      </a:lnTo>
                      <a:lnTo>
                        <a:pt x="1192" y="1319"/>
                      </a:lnTo>
                      <a:lnTo>
                        <a:pt x="1177" y="1319"/>
                      </a:lnTo>
                      <a:lnTo>
                        <a:pt x="1149" y="1319"/>
                      </a:lnTo>
                      <a:lnTo>
                        <a:pt x="1149" y="1305"/>
                      </a:lnTo>
                      <a:lnTo>
                        <a:pt x="1121" y="1305"/>
                      </a:lnTo>
                      <a:lnTo>
                        <a:pt x="1107" y="1305"/>
                      </a:lnTo>
                      <a:lnTo>
                        <a:pt x="1092" y="1305"/>
                      </a:lnTo>
                      <a:lnTo>
                        <a:pt x="1078" y="1305"/>
                      </a:lnTo>
                      <a:lnTo>
                        <a:pt x="1050" y="1305"/>
                      </a:lnTo>
                      <a:lnTo>
                        <a:pt x="1036" y="1291"/>
                      </a:lnTo>
                      <a:lnTo>
                        <a:pt x="1021" y="1291"/>
                      </a:lnTo>
                      <a:lnTo>
                        <a:pt x="1007" y="1291"/>
                      </a:lnTo>
                      <a:lnTo>
                        <a:pt x="993" y="1291"/>
                      </a:lnTo>
                      <a:lnTo>
                        <a:pt x="979" y="1291"/>
                      </a:lnTo>
                      <a:lnTo>
                        <a:pt x="951" y="1291"/>
                      </a:lnTo>
                      <a:lnTo>
                        <a:pt x="936" y="1291"/>
                      </a:lnTo>
                      <a:lnTo>
                        <a:pt x="922" y="1291"/>
                      </a:lnTo>
                      <a:lnTo>
                        <a:pt x="908" y="1291"/>
                      </a:lnTo>
                      <a:lnTo>
                        <a:pt x="894" y="1291"/>
                      </a:lnTo>
                      <a:lnTo>
                        <a:pt x="880" y="1291"/>
                      </a:lnTo>
                      <a:lnTo>
                        <a:pt x="865" y="1291"/>
                      </a:lnTo>
                      <a:lnTo>
                        <a:pt x="851" y="1291"/>
                      </a:lnTo>
                      <a:lnTo>
                        <a:pt x="837" y="1291"/>
                      </a:lnTo>
                      <a:lnTo>
                        <a:pt x="823" y="1291"/>
                      </a:lnTo>
                      <a:lnTo>
                        <a:pt x="809" y="1305"/>
                      </a:lnTo>
                      <a:lnTo>
                        <a:pt x="795" y="1305"/>
                      </a:lnTo>
                      <a:lnTo>
                        <a:pt x="780" y="1305"/>
                      </a:lnTo>
                      <a:lnTo>
                        <a:pt x="766" y="1305"/>
                      </a:lnTo>
                      <a:lnTo>
                        <a:pt x="752" y="1305"/>
                      </a:lnTo>
                      <a:lnTo>
                        <a:pt x="738" y="1305"/>
                      </a:lnTo>
                      <a:lnTo>
                        <a:pt x="738" y="1319"/>
                      </a:lnTo>
                      <a:lnTo>
                        <a:pt x="724" y="1319"/>
                      </a:lnTo>
                      <a:lnTo>
                        <a:pt x="724" y="1333"/>
                      </a:lnTo>
                      <a:lnTo>
                        <a:pt x="709" y="1347"/>
                      </a:lnTo>
                      <a:lnTo>
                        <a:pt x="695" y="1361"/>
                      </a:lnTo>
                      <a:lnTo>
                        <a:pt x="681" y="1361"/>
                      </a:lnTo>
                      <a:lnTo>
                        <a:pt x="681" y="1376"/>
                      </a:lnTo>
                      <a:lnTo>
                        <a:pt x="667" y="1376"/>
                      </a:lnTo>
                      <a:lnTo>
                        <a:pt x="653" y="1390"/>
                      </a:lnTo>
                      <a:lnTo>
                        <a:pt x="653" y="1404"/>
                      </a:lnTo>
                      <a:lnTo>
                        <a:pt x="639" y="1418"/>
                      </a:lnTo>
                      <a:lnTo>
                        <a:pt x="624" y="1418"/>
                      </a:lnTo>
                      <a:lnTo>
                        <a:pt x="624" y="1432"/>
                      </a:lnTo>
                      <a:lnTo>
                        <a:pt x="610" y="1432"/>
                      </a:lnTo>
                      <a:lnTo>
                        <a:pt x="596" y="1432"/>
                      </a:lnTo>
                      <a:lnTo>
                        <a:pt x="525" y="1475"/>
                      </a:lnTo>
                      <a:lnTo>
                        <a:pt x="525" y="1489"/>
                      </a:lnTo>
                      <a:lnTo>
                        <a:pt x="511" y="1489"/>
                      </a:lnTo>
                      <a:lnTo>
                        <a:pt x="483" y="1518"/>
                      </a:lnTo>
                      <a:lnTo>
                        <a:pt x="412" y="1560"/>
                      </a:lnTo>
                      <a:lnTo>
                        <a:pt x="397" y="1574"/>
                      </a:lnTo>
                      <a:lnTo>
                        <a:pt x="383" y="1574"/>
                      </a:lnTo>
                      <a:lnTo>
                        <a:pt x="369" y="1588"/>
                      </a:lnTo>
                      <a:lnTo>
                        <a:pt x="355" y="1588"/>
                      </a:lnTo>
                      <a:lnTo>
                        <a:pt x="355" y="1603"/>
                      </a:lnTo>
                      <a:lnTo>
                        <a:pt x="341" y="1603"/>
                      </a:lnTo>
                      <a:lnTo>
                        <a:pt x="327" y="1631"/>
                      </a:lnTo>
                      <a:lnTo>
                        <a:pt x="312" y="1631"/>
                      </a:lnTo>
                      <a:lnTo>
                        <a:pt x="298" y="1645"/>
                      </a:lnTo>
                      <a:lnTo>
                        <a:pt x="270" y="1645"/>
                      </a:lnTo>
                      <a:lnTo>
                        <a:pt x="241" y="1659"/>
                      </a:lnTo>
                      <a:lnTo>
                        <a:pt x="270" y="1603"/>
                      </a:lnTo>
                      <a:lnTo>
                        <a:pt x="284" y="1603"/>
                      </a:lnTo>
                      <a:lnTo>
                        <a:pt x="298" y="1560"/>
                      </a:lnTo>
                      <a:lnTo>
                        <a:pt x="312" y="1546"/>
                      </a:lnTo>
                      <a:lnTo>
                        <a:pt x="341" y="1489"/>
                      </a:lnTo>
                      <a:lnTo>
                        <a:pt x="369" y="1461"/>
                      </a:lnTo>
                      <a:lnTo>
                        <a:pt x="383" y="1432"/>
                      </a:lnTo>
                      <a:lnTo>
                        <a:pt x="397" y="1432"/>
                      </a:lnTo>
                      <a:lnTo>
                        <a:pt x="426" y="1390"/>
                      </a:lnTo>
                      <a:lnTo>
                        <a:pt x="426" y="1376"/>
                      </a:lnTo>
                      <a:lnTo>
                        <a:pt x="440" y="1376"/>
                      </a:lnTo>
                      <a:lnTo>
                        <a:pt x="440" y="1361"/>
                      </a:lnTo>
                      <a:lnTo>
                        <a:pt x="454" y="1361"/>
                      </a:lnTo>
                      <a:lnTo>
                        <a:pt x="454" y="1347"/>
                      </a:lnTo>
                      <a:lnTo>
                        <a:pt x="468" y="1347"/>
                      </a:lnTo>
                      <a:lnTo>
                        <a:pt x="468" y="1333"/>
                      </a:lnTo>
                      <a:lnTo>
                        <a:pt x="483" y="1333"/>
                      </a:lnTo>
                      <a:lnTo>
                        <a:pt x="483" y="1319"/>
                      </a:lnTo>
                      <a:lnTo>
                        <a:pt x="497" y="1319"/>
                      </a:lnTo>
                      <a:lnTo>
                        <a:pt x="511" y="1305"/>
                      </a:lnTo>
                      <a:lnTo>
                        <a:pt x="525" y="1305"/>
                      </a:lnTo>
                      <a:lnTo>
                        <a:pt x="525" y="1291"/>
                      </a:lnTo>
                      <a:lnTo>
                        <a:pt x="539" y="1291"/>
                      </a:lnTo>
                      <a:lnTo>
                        <a:pt x="553" y="1276"/>
                      </a:lnTo>
                      <a:lnTo>
                        <a:pt x="568" y="1276"/>
                      </a:lnTo>
                      <a:lnTo>
                        <a:pt x="582" y="1262"/>
                      </a:lnTo>
                      <a:lnTo>
                        <a:pt x="596" y="1262"/>
                      </a:lnTo>
                      <a:lnTo>
                        <a:pt x="610" y="1262"/>
                      </a:lnTo>
                      <a:lnTo>
                        <a:pt x="610" y="1248"/>
                      </a:lnTo>
                      <a:lnTo>
                        <a:pt x="624" y="1248"/>
                      </a:lnTo>
                      <a:lnTo>
                        <a:pt x="610" y="1234"/>
                      </a:lnTo>
                      <a:lnTo>
                        <a:pt x="610" y="1205"/>
                      </a:lnTo>
                      <a:lnTo>
                        <a:pt x="596" y="1163"/>
                      </a:lnTo>
                      <a:lnTo>
                        <a:pt x="596" y="1135"/>
                      </a:lnTo>
                      <a:lnTo>
                        <a:pt x="596" y="1120"/>
                      </a:lnTo>
                      <a:lnTo>
                        <a:pt x="582" y="1092"/>
                      </a:lnTo>
                      <a:lnTo>
                        <a:pt x="582" y="1078"/>
                      </a:lnTo>
                      <a:lnTo>
                        <a:pt x="568" y="1078"/>
                      </a:lnTo>
                      <a:lnTo>
                        <a:pt x="568" y="1064"/>
                      </a:lnTo>
                      <a:lnTo>
                        <a:pt x="568" y="1049"/>
                      </a:lnTo>
                      <a:lnTo>
                        <a:pt x="568" y="1035"/>
                      </a:lnTo>
                      <a:lnTo>
                        <a:pt x="568" y="1021"/>
                      </a:lnTo>
                      <a:lnTo>
                        <a:pt x="568" y="1007"/>
                      </a:lnTo>
                      <a:lnTo>
                        <a:pt x="568" y="993"/>
                      </a:lnTo>
                      <a:lnTo>
                        <a:pt x="568" y="978"/>
                      </a:lnTo>
                      <a:lnTo>
                        <a:pt x="582" y="978"/>
                      </a:lnTo>
                      <a:lnTo>
                        <a:pt x="582" y="964"/>
                      </a:lnTo>
                      <a:lnTo>
                        <a:pt x="582" y="950"/>
                      </a:lnTo>
                      <a:lnTo>
                        <a:pt x="596" y="936"/>
                      </a:lnTo>
                      <a:lnTo>
                        <a:pt x="596" y="922"/>
                      </a:lnTo>
                      <a:lnTo>
                        <a:pt x="596" y="908"/>
                      </a:lnTo>
                      <a:lnTo>
                        <a:pt x="596" y="893"/>
                      </a:lnTo>
                      <a:lnTo>
                        <a:pt x="610" y="893"/>
                      </a:lnTo>
                      <a:lnTo>
                        <a:pt x="610" y="879"/>
                      </a:lnTo>
                      <a:lnTo>
                        <a:pt x="610" y="865"/>
                      </a:lnTo>
                      <a:lnTo>
                        <a:pt x="596" y="865"/>
                      </a:lnTo>
                      <a:lnTo>
                        <a:pt x="553" y="865"/>
                      </a:lnTo>
                      <a:lnTo>
                        <a:pt x="525" y="865"/>
                      </a:lnTo>
                      <a:lnTo>
                        <a:pt x="511" y="879"/>
                      </a:lnTo>
                      <a:lnTo>
                        <a:pt x="511" y="893"/>
                      </a:lnTo>
                      <a:lnTo>
                        <a:pt x="511" y="922"/>
                      </a:lnTo>
                      <a:lnTo>
                        <a:pt x="497" y="922"/>
                      </a:lnTo>
                      <a:lnTo>
                        <a:pt x="483" y="922"/>
                      </a:lnTo>
                      <a:lnTo>
                        <a:pt x="454" y="922"/>
                      </a:lnTo>
                      <a:lnTo>
                        <a:pt x="440" y="922"/>
                      </a:lnTo>
                      <a:lnTo>
                        <a:pt x="440" y="936"/>
                      </a:lnTo>
                      <a:lnTo>
                        <a:pt x="426" y="950"/>
                      </a:lnTo>
                      <a:lnTo>
                        <a:pt x="383" y="964"/>
                      </a:lnTo>
                      <a:lnTo>
                        <a:pt x="369" y="964"/>
                      </a:lnTo>
                      <a:lnTo>
                        <a:pt x="369" y="978"/>
                      </a:lnTo>
                      <a:lnTo>
                        <a:pt x="355" y="993"/>
                      </a:lnTo>
                      <a:lnTo>
                        <a:pt x="327" y="978"/>
                      </a:lnTo>
                      <a:lnTo>
                        <a:pt x="270" y="950"/>
                      </a:lnTo>
                      <a:lnTo>
                        <a:pt x="241" y="936"/>
                      </a:lnTo>
                      <a:lnTo>
                        <a:pt x="227" y="936"/>
                      </a:lnTo>
                      <a:lnTo>
                        <a:pt x="227" y="922"/>
                      </a:lnTo>
                      <a:lnTo>
                        <a:pt x="213" y="922"/>
                      </a:lnTo>
                      <a:lnTo>
                        <a:pt x="199" y="922"/>
                      </a:lnTo>
                      <a:lnTo>
                        <a:pt x="199" y="908"/>
                      </a:lnTo>
                      <a:lnTo>
                        <a:pt x="185" y="908"/>
                      </a:lnTo>
                      <a:lnTo>
                        <a:pt x="185" y="893"/>
                      </a:lnTo>
                      <a:lnTo>
                        <a:pt x="171" y="893"/>
                      </a:lnTo>
                      <a:lnTo>
                        <a:pt x="156" y="879"/>
                      </a:lnTo>
                      <a:lnTo>
                        <a:pt x="142" y="865"/>
                      </a:lnTo>
                      <a:lnTo>
                        <a:pt x="142" y="851"/>
                      </a:lnTo>
                      <a:lnTo>
                        <a:pt x="128" y="851"/>
                      </a:lnTo>
                      <a:lnTo>
                        <a:pt x="128" y="837"/>
                      </a:lnTo>
                      <a:lnTo>
                        <a:pt x="114" y="822"/>
                      </a:lnTo>
                      <a:lnTo>
                        <a:pt x="100" y="808"/>
                      </a:lnTo>
                      <a:lnTo>
                        <a:pt x="100" y="794"/>
                      </a:lnTo>
                      <a:lnTo>
                        <a:pt x="85" y="794"/>
                      </a:lnTo>
                      <a:lnTo>
                        <a:pt x="85" y="780"/>
                      </a:lnTo>
                      <a:lnTo>
                        <a:pt x="71" y="780"/>
                      </a:lnTo>
                      <a:lnTo>
                        <a:pt x="71" y="766"/>
                      </a:lnTo>
                      <a:lnTo>
                        <a:pt x="57" y="752"/>
                      </a:lnTo>
                      <a:lnTo>
                        <a:pt x="43" y="723"/>
                      </a:lnTo>
                      <a:lnTo>
                        <a:pt x="29" y="709"/>
                      </a:lnTo>
                      <a:lnTo>
                        <a:pt x="15" y="709"/>
                      </a:lnTo>
                      <a:lnTo>
                        <a:pt x="0" y="681"/>
                      </a:lnTo>
                      <a:lnTo>
                        <a:pt x="43" y="638"/>
                      </a:lnTo>
                      <a:lnTo>
                        <a:pt x="57" y="624"/>
                      </a:lnTo>
                      <a:lnTo>
                        <a:pt x="85" y="610"/>
                      </a:lnTo>
                      <a:lnTo>
                        <a:pt x="114" y="596"/>
                      </a:lnTo>
                      <a:lnTo>
                        <a:pt x="156" y="553"/>
                      </a:lnTo>
                      <a:lnTo>
                        <a:pt x="185" y="539"/>
                      </a:lnTo>
                      <a:lnTo>
                        <a:pt x="199" y="525"/>
                      </a:lnTo>
                      <a:lnTo>
                        <a:pt x="241" y="496"/>
                      </a:lnTo>
                      <a:lnTo>
                        <a:pt x="270" y="468"/>
                      </a:lnTo>
                      <a:lnTo>
                        <a:pt x="298" y="454"/>
                      </a:lnTo>
                      <a:lnTo>
                        <a:pt x="312" y="439"/>
                      </a:lnTo>
                      <a:lnTo>
                        <a:pt x="327" y="425"/>
                      </a:lnTo>
                      <a:lnTo>
                        <a:pt x="341" y="425"/>
                      </a:lnTo>
                      <a:lnTo>
                        <a:pt x="355" y="411"/>
                      </a:lnTo>
                      <a:lnTo>
                        <a:pt x="369" y="397"/>
                      </a:lnTo>
                      <a:lnTo>
                        <a:pt x="383" y="383"/>
                      </a:lnTo>
                      <a:lnTo>
                        <a:pt x="397" y="383"/>
                      </a:lnTo>
                      <a:lnTo>
                        <a:pt x="412" y="369"/>
                      </a:lnTo>
                      <a:lnTo>
                        <a:pt x="440" y="354"/>
                      </a:lnTo>
                      <a:lnTo>
                        <a:pt x="440" y="340"/>
                      </a:lnTo>
                      <a:lnTo>
                        <a:pt x="454" y="340"/>
                      </a:lnTo>
                      <a:lnTo>
                        <a:pt x="468" y="340"/>
                      </a:lnTo>
                      <a:lnTo>
                        <a:pt x="468" y="326"/>
                      </a:lnTo>
                      <a:lnTo>
                        <a:pt x="497" y="312"/>
                      </a:lnTo>
                      <a:lnTo>
                        <a:pt x="525" y="298"/>
                      </a:lnTo>
                      <a:lnTo>
                        <a:pt x="539" y="283"/>
                      </a:lnTo>
                      <a:lnTo>
                        <a:pt x="568" y="269"/>
                      </a:lnTo>
                      <a:lnTo>
                        <a:pt x="596" y="241"/>
                      </a:lnTo>
                      <a:lnTo>
                        <a:pt x="610" y="227"/>
                      </a:lnTo>
                      <a:lnTo>
                        <a:pt x="624" y="227"/>
                      </a:lnTo>
                      <a:lnTo>
                        <a:pt x="639" y="213"/>
                      </a:lnTo>
                      <a:lnTo>
                        <a:pt x="653" y="213"/>
                      </a:lnTo>
                      <a:lnTo>
                        <a:pt x="667" y="198"/>
                      </a:lnTo>
                      <a:lnTo>
                        <a:pt x="681" y="184"/>
                      </a:lnTo>
                      <a:lnTo>
                        <a:pt x="709" y="170"/>
                      </a:lnTo>
                      <a:lnTo>
                        <a:pt x="738" y="156"/>
                      </a:lnTo>
                      <a:lnTo>
                        <a:pt x="752" y="142"/>
                      </a:lnTo>
                      <a:lnTo>
                        <a:pt x="766" y="142"/>
                      </a:lnTo>
                      <a:lnTo>
                        <a:pt x="780" y="127"/>
                      </a:lnTo>
                      <a:lnTo>
                        <a:pt x="795" y="127"/>
                      </a:lnTo>
                      <a:lnTo>
                        <a:pt x="809" y="113"/>
                      </a:lnTo>
                      <a:lnTo>
                        <a:pt x="823" y="113"/>
                      </a:lnTo>
                      <a:lnTo>
                        <a:pt x="837" y="113"/>
                      </a:lnTo>
                      <a:lnTo>
                        <a:pt x="851" y="99"/>
                      </a:lnTo>
                      <a:lnTo>
                        <a:pt x="865" y="99"/>
                      </a:lnTo>
                      <a:lnTo>
                        <a:pt x="880" y="99"/>
                      </a:lnTo>
                      <a:lnTo>
                        <a:pt x="894" y="99"/>
                      </a:lnTo>
                      <a:lnTo>
                        <a:pt x="922" y="99"/>
                      </a:lnTo>
                      <a:lnTo>
                        <a:pt x="936" y="99"/>
                      </a:lnTo>
                      <a:lnTo>
                        <a:pt x="965" y="99"/>
                      </a:lnTo>
                      <a:lnTo>
                        <a:pt x="979" y="99"/>
                      </a:lnTo>
                      <a:lnTo>
                        <a:pt x="1007" y="99"/>
                      </a:lnTo>
                      <a:lnTo>
                        <a:pt x="1036" y="99"/>
                      </a:lnTo>
                      <a:lnTo>
                        <a:pt x="1050" y="99"/>
                      </a:lnTo>
                      <a:lnTo>
                        <a:pt x="1064" y="99"/>
                      </a:lnTo>
                      <a:lnTo>
                        <a:pt x="1078" y="99"/>
                      </a:lnTo>
                      <a:lnTo>
                        <a:pt x="1177" y="99"/>
                      </a:lnTo>
                      <a:lnTo>
                        <a:pt x="1192" y="99"/>
                      </a:lnTo>
                      <a:lnTo>
                        <a:pt x="1305" y="42"/>
                      </a:lnTo>
                      <a:lnTo>
                        <a:pt x="1319" y="28"/>
                      </a:lnTo>
                      <a:lnTo>
                        <a:pt x="1348" y="28"/>
                      </a:lnTo>
                      <a:lnTo>
                        <a:pt x="1419" y="0"/>
                      </a:lnTo>
                      <a:lnTo>
                        <a:pt x="1433" y="14"/>
                      </a:lnTo>
                      <a:lnTo>
                        <a:pt x="1461" y="42"/>
                      </a:lnTo>
                      <a:close/>
                    </a:path>
                  </a:pathLst>
                </a:custGeom>
                <a:pattFill prst="divot">
                  <a:fgClr>
                    <a:srgbClr val="FF66FF"/>
                  </a:fgClr>
                  <a:bgClr>
                    <a:srgbClr val="FFFFFF"/>
                  </a:bgClr>
                </a:pattFill>
                <a:ln w="9525">
                  <a:solidFill>
                    <a:srgbClr val="333333"/>
                  </a:solidFill>
                  <a:round/>
                  <a:headEnd/>
                  <a:tailEnd/>
                </a:ln>
              </p:spPr>
              <p:txBody>
                <a:bodyPr/>
                <a:lstStyle/>
                <a:p>
                  <a:endParaRPr lang="ja-JP" altLang="en-US"/>
                </a:p>
              </p:txBody>
            </p:sp>
            <p:sp>
              <p:nvSpPr>
                <p:cNvPr id="178" name="Freeform 36"/>
                <p:cNvSpPr>
                  <a:spLocks/>
                </p:cNvSpPr>
                <p:nvPr/>
              </p:nvSpPr>
              <p:spPr bwMode="auto">
                <a:xfrm>
                  <a:off x="2200" y="878"/>
                  <a:ext cx="2227" cy="1972"/>
                </a:xfrm>
                <a:custGeom>
                  <a:avLst/>
                  <a:gdLst>
                    <a:gd name="T0" fmla="*/ 1830 w 2227"/>
                    <a:gd name="T1" fmla="*/ 28 h 1972"/>
                    <a:gd name="T2" fmla="*/ 1900 w 2227"/>
                    <a:gd name="T3" fmla="*/ 43 h 1972"/>
                    <a:gd name="T4" fmla="*/ 1986 w 2227"/>
                    <a:gd name="T5" fmla="*/ 71 h 1972"/>
                    <a:gd name="T6" fmla="*/ 1971 w 2227"/>
                    <a:gd name="T7" fmla="*/ 128 h 1972"/>
                    <a:gd name="T8" fmla="*/ 2212 w 2227"/>
                    <a:gd name="T9" fmla="*/ 298 h 1972"/>
                    <a:gd name="T10" fmla="*/ 2212 w 2227"/>
                    <a:gd name="T11" fmla="*/ 340 h 1972"/>
                    <a:gd name="T12" fmla="*/ 2198 w 2227"/>
                    <a:gd name="T13" fmla="*/ 383 h 1972"/>
                    <a:gd name="T14" fmla="*/ 2184 w 2227"/>
                    <a:gd name="T15" fmla="*/ 440 h 1972"/>
                    <a:gd name="T16" fmla="*/ 2184 w 2227"/>
                    <a:gd name="T17" fmla="*/ 482 h 1972"/>
                    <a:gd name="T18" fmla="*/ 2127 w 2227"/>
                    <a:gd name="T19" fmla="*/ 582 h 1972"/>
                    <a:gd name="T20" fmla="*/ 2085 w 2227"/>
                    <a:gd name="T21" fmla="*/ 695 h 1972"/>
                    <a:gd name="T22" fmla="*/ 2085 w 2227"/>
                    <a:gd name="T23" fmla="*/ 738 h 1972"/>
                    <a:gd name="T24" fmla="*/ 2071 w 2227"/>
                    <a:gd name="T25" fmla="*/ 794 h 1972"/>
                    <a:gd name="T26" fmla="*/ 2056 w 2227"/>
                    <a:gd name="T27" fmla="*/ 908 h 1972"/>
                    <a:gd name="T28" fmla="*/ 2071 w 2227"/>
                    <a:gd name="T29" fmla="*/ 1035 h 1972"/>
                    <a:gd name="T30" fmla="*/ 2099 w 2227"/>
                    <a:gd name="T31" fmla="*/ 1106 h 1972"/>
                    <a:gd name="T32" fmla="*/ 2113 w 2227"/>
                    <a:gd name="T33" fmla="*/ 1234 h 1972"/>
                    <a:gd name="T34" fmla="*/ 2099 w 2227"/>
                    <a:gd name="T35" fmla="*/ 1390 h 1972"/>
                    <a:gd name="T36" fmla="*/ 1915 w 2227"/>
                    <a:gd name="T37" fmla="*/ 1390 h 1972"/>
                    <a:gd name="T38" fmla="*/ 1844 w 2227"/>
                    <a:gd name="T39" fmla="*/ 1404 h 1972"/>
                    <a:gd name="T40" fmla="*/ 1674 w 2227"/>
                    <a:gd name="T41" fmla="*/ 1504 h 1972"/>
                    <a:gd name="T42" fmla="*/ 1489 w 2227"/>
                    <a:gd name="T43" fmla="*/ 1631 h 1972"/>
                    <a:gd name="T44" fmla="*/ 1362 w 2227"/>
                    <a:gd name="T45" fmla="*/ 1716 h 1972"/>
                    <a:gd name="T46" fmla="*/ 1021 w 2227"/>
                    <a:gd name="T47" fmla="*/ 1972 h 1972"/>
                    <a:gd name="T48" fmla="*/ 922 w 2227"/>
                    <a:gd name="T49" fmla="*/ 1816 h 1972"/>
                    <a:gd name="T50" fmla="*/ 837 w 2227"/>
                    <a:gd name="T51" fmla="*/ 1702 h 1972"/>
                    <a:gd name="T52" fmla="*/ 794 w 2227"/>
                    <a:gd name="T53" fmla="*/ 1645 h 1972"/>
                    <a:gd name="T54" fmla="*/ 723 w 2227"/>
                    <a:gd name="T55" fmla="*/ 1532 h 1972"/>
                    <a:gd name="T56" fmla="*/ 667 w 2227"/>
                    <a:gd name="T57" fmla="*/ 1461 h 1972"/>
                    <a:gd name="T58" fmla="*/ 610 w 2227"/>
                    <a:gd name="T59" fmla="*/ 1376 h 1972"/>
                    <a:gd name="T60" fmla="*/ 539 w 2227"/>
                    <a:gd name="T61" fmla="*/ 1291 h 1972"/>
                    <a:gd name="T62" fmla="*/ 482 w 2227"/>
                    <a:gd name="T63" fmla="*/ 1220 h 1972"/>
                    <a:gd name="T64" fmla="*/ 426 w 2227"/>
                    <a:gd name="T65" fmla="*/ 1149 h 1972"/>
                    <a:gd name="T66" fmla="*/ 397 w 2227"/>
                    <a:gd name="T67" fmla="*/ 1121 h 1972"/>
                    <a:gd name="T68" fmla="*/ 326 w 2227"/>
                    <a:gd name="T69" fmla="*/ 1064 h 1972"/>
                    <a:gd name="T70" fmla="*/ 270 w 2227"/>
                    <a:gd name="T71" fmla="*/ 1035 h 1972"/>
                    <a:gd name="T72" fmla="*/ 213 w 2227"/>
                    <a:gd name="T73" fmla="*/ 1021 h 1972"/>
                    <a:gd name="T74" fmla="*/ 0 w 2227"/>
                    <a:gd name="T75" fmla="*/ 950 h 1972"/>
                    <a:gd name="T76" fmla="*/ 28 w 2227"/>
                    <a:gd name="T77" fmla="*/ 865 h 1972"/>
                    <a:gd name="T78" fmla="*/ 71 w 2227"/>
                    <a:gd name="T79" fmla="*/ 794 h 1972"/>
                    <a:gd name="T80" fmla="*/ 99 w 2227"/>
                    <a:gd name="T81" fmla="*/ 752 h 1972"/>
                    <a:gd name="T82" fmla="*/ 156 w 2227"/>
                    <a:gd name="T83" fmla="*/ 738 h 1972"/>
                    <a:gd name="T84" fmla="*/ 355 w 2227"/>
                    <a:gd name="T85" fmla="*/ 738 h 1972"/>
                    <a:gd name="T86" fmla="*/ 482 w 2227"/>
                    <a:gd name="T87" fmla="*/ 780 h 1972"/>
                    <a:gd name="T88" fmla="*/ 567 w 2227"/>
                    <a:gd name="T89" fmla="*/ 808 h 1972"/>
                    <a:gd name="T90" fmla="*/ 681 w 2227"/>
                    <a:gd name="T91" fmla="*/ 851 h 1972"/>
                    <a:gd name="T92" fmla="*/ 738 w 2227"/>
                    <a:gd name="T93" fmla="*/ 908 h 1972"/>
                    <a:gd name="T94" fmla="*/ 808 w 2227"/>
                    <a:gd name="T95" fmla="*/ 908 h 1972"/>
                    <a:gd name="T96" fmla="*/ 908 w 2227"/>
                    <a:gd name="T97" fmla="*/ 851 h 1972"/>
                    <a:gd name="T98" fmla="*/ 979 w 2227"/>
                    <a:gd name="T99" fmla="*/ 780 h 1972"/>
                    <a:gd name="T100" fmla="*/ 1064 w 2227"/>
                    <a:gd name="T101" fmla="*/ 695 h 1972"/>
                    <a:gd name="T102" fmla="*/ 1135 w 2227"/>
                    <a:gd name="T103" fmla="*/ 652 h 1972"/>
                    <a:gd name="T104" fmla="*/ 1262 w 2227"/>
                    <a:gd name="T105" fmla="*/ 596 h 1972"/>
                    <a:gd name="T106" fmla="*/ 1333 w 2227"/>
                    <a:gd name="T107" fmla="*/ 525 h 1972"/>
                    <a:gd name="T108" fmla="*/ 1319 w 2227"/>
                    <a:gd name="T109" fmla="*/ 426 h 1972"/>
                    <a:gd name="T110" fmla="*/ 1347 w 2227"/>
                    <a:gd name="T111" fmla="*/ 426 h 1972"/>
                    <a:gd name="T112" fmla="*/ 1418 w 2227"/>
                    <a:gd name="T113" fmla="*/ 312 h 1972"/>
                    <a:gd name="T114" fmla="*/ 1404 w 2227"/>
                    <a:gd name="T115" fmla="*/ 241 h 1972"/>
                    <a:gd name="T116" fmla="*/ 1461 w 2227"/>
                    <a:gd name="T117" fmla="*/ 128 h 1972"/>
                    <a:gd name="T118" fmla="*/ 1518 w 2227"/>
                    <a:gd name="T119" fmla="*/ 113 h 1972"/>
                    <a:gd name="T120" fmla="*/ 1617 w 2227"/>
                    <a:gd name="T121" fmla="*/ 14 h 1972"/>
                    <a:gd name="T122" fmla="*/ 1702 w 2227"/>
                    <a:gd name="T123" fmla="*/ 0 h 1972"/>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2227"/>
                    <a:gd name="T187" fmla="*/ 0 h 1972"/>
                    <a:gd name="T188" fmla="*/ 2227 w 2227"/>
                    <a:gd name="T189" fmla="*/ 1972 h 1972"/>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2227" h="1972">
                      <a:moveTo>
                        <a:pt x="1773" y="28"/>
                      </a:moveTo>
                      <a:lnTo>
                        <a:pt x="1773" y="28"/>
                      </a:lnTo>
                      <a:lnTo>
                        <a:pt x="1801" y="14"/>
                      </a:lnTo>
                      <a:lnTo>
                        <a:pt x="1815" y="14"/>
                      </a:lnTo>
                      <a:lnTo>
                        <a:pt x="1830" y="28"/>
                      </a:lnTo>
                      <a:lnTo>
                        <a:pt x="1844" y="28"/>
                      </a:lnTo>
                      <a:lnTo>
                        <a:pt x="1858" y="28"/>
                      </a:lnTo>
                      <a:lnTo>
                        <a:pt x="1872" y="28"/>
                      </a:lnTo>
                      <a:lnTo>
                        <a:pt x="1886" y="28"/>
                      </a:lnTo>
                      <a:lnTo>
                        <a:pt x="1900" y="43"/>
                      </a:lnTo>
                      <a:lnTo>
                        <a:pt x="1915" y="43"/>
                      </a:lnTo>
                      <a:lnTo>
                        <a:pt x="1929" y="57"/>
                      </a:lnTo>
                      <a:lnTo>
                        <a:pt x="1943" y="57"/>
                      </a:lnTo>
                      <a:lnTo>
                        <a:pt x="1957" y="57"/>
                      </a:lnTo>
                      <a:lnTo>
                        <a:pt x="1971" y="57"/>
                      </a:lnTo>
                      <a:lnTo>
                        <a:pt x="1986" y="57"/>
                      </a:lnTo>
                      <a:lnTo>
                        <a:pt x="1986" y="71"/>
                      </a:lnTo>
                      <a:lnTo>
                        <a:pt x="1986" y="85"/>
                      </a:lnTo>
                      <a:lnTo>
                        <a:pt x="1986" y="99"/>
                      </a:lnTo>
                      <a:lnTo>
                        <a:pt x="1986" y="113"/>
                      </a:lnTo>
                      <a:lnTo>
                        <a:pt x="1971" y="128"/>
                      </a:lnTo>
                      <a:lnTo>
                        <a:pt x="1971" y="142"/>
                      </a:lnTo>
                      <a:lnTo>
                        <a:pt x="1957" y="156"/>
                      </a:lnTo>
                      <a:lnTo>
                        <a:pt x="2085" y="213"/>
                      </a:lnTo>
                      <a:lnTo>
                        <a:pt x="2142" y="255"/>
                      </a:lnTo>
                      <a:lnTo>
                        <a:pt x="2170" y="269"/>
                      </a:lnTo>
                      <a:lnTo>
                        <a:pt x="2184" y="284"/>
                      </a:lnTo>
                      <a:lnTo>
                        <a:pt x="2198" y="284"/>
                      </a:lnTo>
                      <a:lnTo>
                        <a:pt x="2212" y="284"/>
                      </a:lnTo>
                      <a:lnTo>
                        <a:pt x="2212" y="298"/>
                      </a:lnTo>
                      <a:lnTo>
                        <a:pt x="2227" y="298"/>
                      </a:lnTo>
                      <a:lnTo>
                        <a:pt x="2227" y="312"/>
                      </a:lnTo>
                      <a:lnTo>
                        <a:pt x="2227" y="326"/>
                      </a:lnTo>
                      <a:lnTo>
                        <a:pt x="2212" y="326"/>
                      </a:lnTo>
                      <a:lnTo>
                        <a:pt x="2212" y="340"/>
                      </a:lnTo>
                      <a:lnTo>
                        <a:pt x="2212" y="355"/>
                      </a:lnTo>
                      <a:lnTo>
                        <a:pt x="2212" y="369"/>
                      </a:lnTo>
                      <a:lnTo>
                        <a:pt x="2198" y="369"/>
                      </a:lnTo>
                      <a:lnTo>
                        <a:pt x="2198" y="383"/>
                      </a:lnTo>
                      <a:lnTo>
                        <a:pt x="2198" y="397"/>
                      </a:lnTo>
                      <a:lnTo>
                        <a:pt x="2198" y="411"/>
                      </a:lnTo>
                      <a:lnTo>
                        <a:pt x="2184" y="411"/>
                      </a:lnTo>
                      <a:lnTo>
                        <a:pt x="2184" y="426"/>
                      </a:lnTo>
                      <a:lnTo>
                        <a:pt x="2184" y="440"/>
                      </a:lnTo>
                      <a:lnTo>
                        <a:pt x="2170" y="454"/>
                      </a:lnTo>
                      <a:lnTo>
                        <a:pt x="2170" y="468"/>
                      </a:lnTo>
                      <a:lnTo>
                        <a:pt x="2184" y="482"/>
                      </a:lnTo>
                      <a:lnTo>
                        <a:pt x="2184" y="496"/>
                      </a:lnTo>
                      <a:lnTo>
                        <a:pt x="2170" y="496"/>
                      </a:lnTo>
                      <a:lnTo>
                        <a:pt x="2156" y="496"/>
                      </a:lnTo>
                      <a:lnTo>
                        <a:pt x="2156" y="511"/>
                      </a:lnTo>
                      <a:lnTo>
                        <a:pt x="2156" y="525"/>
                      </a:lnTo>
                      <a:lnTo>
                        <a:pt x="2127" y="582"/>
                      </a:lnTo>
                      <a:lnTo>
                        <a:pt x="2113" y="624"/>
                      </a:lnTo>
                      <a:lnTo>
                        <a:pt x="2113" y="638"/>
                      </a:lnTo>
                      <a:lnTo>
                        <a:pt x="2099" y="652"/>
                      </a:lnTo>
                      <a:lnTo>
                        <a:pt x="2099" y="667"/>
                      </a:lnTo>
                      <a:lnTo>
                        <a:pt x="2099" y="681"/>
                      </a:lnTo>
                      <a:lnTo>
                        <a:pt x="2085" y="695"/>
                      </a:lnTo>
                      <a:lnTo>
                        <a:pt x="2085" y="709"/>
                      </a:lnTo>
                      <a:lnTo>
                        <a:pt x="2085" y="723"/>
                      </a:lnTo>
                      <a:lnTo>
                        <a:pt x="2085" y="738"/>
                      </a:lnTo>
                      <a:lnTo>
                        <a:pt x="2085" y="752"/>
                      </a:lnTo>
                      <a:lnTo>
                        <a:pt x="2071" y="752"/>
                      </a:lnTo>
                      <a:lnTo>
                        <a:pt x="2071" y="766"/>
                      </a:lnTo>
                      <a:lnTo>
                        <a:pt x="2071" y="780"/>
                      </a:lnTo>
                      <a:lnTo>
                        <a:pt x="2071" y="794"/>
                      </a:lnTo>
                      <a:lnTo>
                        <a:pt x="2071" y="808"/>
                      </a:lnTo>
                      <a:lnTo>
                        <a:pt x="2056" y="823"/>
                      </a:lnTo>
                      <a:lnTo>
                        <a:pt x="2056" y="837"/>
                      </a:lnTo>
                      <a:lnTo>
                        <a:pt x="2056" y="851"/>
                      </a:lnTo>
                      <a:lnTo>
                        <a:pt x="2056" y="865"/>
                      </a:lnTo>
                      <a:lnTo>
                        <a:pt x="2056" y="879"/>
                      </a:lnTo>
                      <a:lnTo>
                        <a:pt x="2056" y="894"/>
                      </a:lnTo>
                      <a:lnTo>
                        <a:pt x="2056" y="908"/>
                      </a:lnTo>
                      <a:lnTo>
                        <a:pt x="2056" y="922"/>
                      </a:lnTo>
                      <a:lnTo>
                        <a:pt x="2056" y="936"/>
                      </a:lnTo>
                      <a:lnTo>
                        <a:pt x="2056" y="950"/>
                      </a:lnTo>
                      <a:lnTo>
                        <a:pt x="2056" y="965"/>
                      </a:lnTo>
                      <a:lnTo>
                        <a:pt x="2056" y="979"/>
                      </a:lnTo>
                      <a:lnTo>
                        <a:pt x="2056" y="993"/>
                      </a:lnTo>
                      <a:lnTo>
                        <a:pt x="2071" y="1007"/>
                      </a:lnTo>
                      <a:lnTo>
                        <a:pt x="2071" y="1035"/>
                      </a:lnTo>
                      <a:lnTo>
                        <a:pt x="2085" y="1064"/>
                      </a:lnTo>
                      <a:lnTo>
                        <a:pt x="2085" y="1078"/>
                      </a:lnTo>
                      <a:lnTo>
                        <a:pt x="2085" y="1092"/>
                      </a:lnTo>
                      <a:lnTo>
                        <a:pt x="2085" y="1106"/>
                      </a:lnTo>
                      <a:lnTo>
                        <a:pt x="2099" y="1106"/>
                      </a:lnTo>
                      <a:lnTo>
                        <a:pt x="2099" y="1121"/>
                      </a:lnTo>
                      <a:lnTo>
                        <a:pt x="2099" y="1135"/>
                      </a:lnTo>
                      <a:lnTo>
                        <a:pt x="2099" y="1149"/>
                      </a:lnTo>
                      <a:lnTo>
                        <a:pt x="2113" y="1149"/>
                      </a:lnTo>
                      <a:lnTo>
                        <a:pt x="2113" y="1177"/>
                      </a:lnTo>
                      <a:lnTo>
                        <a:pt x="2113" y="1220"/>
                      </a:lnTo>
                      <a:lnTo>
                        <a:pt x="2113" y="1234"/>
                      </a:lnTo>
                      <a:lnTo>
                        <a:pt x="2113" y="1248"/>
                      </a:lnTo>
                      <a:lnTo>
                        <a:pt x="2113" y="1291"/>
                      </a:lnTo>
                      <a:lnTo>
                        <a:pt x="2113" y="1305"/>
                      </a:lnTo>
                      <a:lnTo>
                        <a:pt x="2113" y="1319"/>
                      </a:lnTo>
                      <a:lnTo>
                        <a:pt x="2113" y="1347"/>
                      </a:lnTo>
                      <a:lnTo>
                        <a:pt x="2113" y="1362"/>
                      </a:lnTo>
                      <a:lnTo>
                        <a:pt x="2113" y="1376"/>
                      </a:lnTo>
                      <a:lnTo>
                        <a:pt x="2113" y="1390"/>
                      </a:lnTo>
                      <a:lnTo>
                        <a:pt x="2099" y="1390"/>
                      </a:lnTo>
                      <a:lnTo>
                        <a:pt x="2085" y="1390"/>
                      </a:lnTo>
                      <a:lnTo>
                        <a:pt x="2071" y="1390"/>
                      </a:lnTo>
                      <a:lnTo>
                        <a:pt x="2042" y="1390"/>
                      </a:lnTo>
                      <a:lnTo>
                        <a:pt x="2014" y="1390"/>
                      </a:lnTo>
                      <a:lnTo>
                        <a:pt x="2000" y="1390"/>
                      </a:lnTo>
                      <a:lnTo>
                        <a:pt x="1971" y="1390"/>
                      </a:lnTo>
                      <a:lnTo>
                        <a:pt x="1957" y="1390"/>
                      </a:lnTo>
                      <a:lnTo>
                        <a:pt x="1929" y="1390"/>
                      </a:lnTo>
                      <a:lnTo>
                        <a:pt x="1915" y="1390"/>
                      </a:lnTo>
                      <a:lnTo>
                        <a:pt x="1900" y="1390"/>
                      </a:lnTo>
                      <a:lnTo>
                        <a:pt x="1886" y="1390"/>
                      </a:lnTo>
                      <a:lnTo>
                        <a:pt x="1872" y="1404"/>
                      </a:lnTo>
                      <a:lnTo>
                        <a:pt x="1858" y="1404"/>
                      </a:lnTo>
                      <a:lnTo>
                        <a:pt x="1844" y="1404"/>
                      </a:lnTo>
                      <a:lnTo>
                        <a:pt x="1830" y="1418"/>
                      </a:lnTo>
                      <a:lnTo>
                        <a:pt x="1815" y="1418"/>
                      </a:lnTo>
                      <a:lnTo>
                        <a:pt x="1801" y="1433"/>
                      </a:lnTo>
                      <a:lnTo>
                        <a:pt x="1787" y="1433"/>
                      </a:lnTo>
                      <a:lnTo>
                        <a:pt x="1773" y="1447"/>
                      </a:lnTo>
                      <a:lnTo>
                        <a:pt x="1744" y="1461"/>
                      </a:lnTo>
                      <a:lnTo>
                        <a:pt x="1716" y="1475"/>
                      </a:lnTo>
                      <a:lnTo>
                        <a:pt x="1702" y="1489"/>
                      </a:lnTo>
                      <a:lnTo>
                        <a:pt x="1688" y="1504"/>
                      </a:lnTo>
                      <a:lnTo>
                        <a:pt x="1674" y="1504"/>
                      </a:lnTo>
                      <a:lnTo>
                        <a:pt x="1659" y="1518"/>
                      </a:lnTo>
                      <a:lnTo>
                        <a:pt x="1645" y="1518"/>
                      </a:lnTo>
                      <a:lnTo>
                        <a:pt x="1631" y="1532"/>
                      </a:lnTo>
                      <a:lnTo>
                        <a:pt x="1603" y="1560"/>
                      </a:lnTo>
                      <a:lnTo>
                        <a:pt x="1574" y="1574"/>
                      </a:lnTo>
                      <a:lnTo>
                        <a:pt x="1560" y="1589"/>
                      </a:lnTo>
                      <a:lnTo>
                        <a:pt x="1532" y="1603"/>
                      </a:lnTo>
                      <a:lnTo>
                        <a:pt x="1503" y="1617"/>
                      </a:lnTo>
                      <a:lnTo>
                        <a:pt x="1503" y="1631"/>
                      </a:lnTo>
                      <a:lnTo>
                        <a:pt x="1489" y="1631"/>
                      </a:lnTo>
                      <a:lnTo>
                        <a:pt x="1475" y="1631"/>
                      </a:lnTo>
                      <a:lnTo>
                        <a:pt x="1475" y="1645"/>
                      </a:lnTo>
                      <a:lnTo>
                        <a:pt x="1447" y="1660"/>
                      </a:lnTo>
                      <a:lnTo>
                        <a:pt x="1432" y="1674"/>
                      </a:lnTo>
                      <a:lnTo>
                        <a:pt x="1418" y="1674"/>
                      </a:lnTo>
                      <a:lnTo>
                        <a:pt x="1404" y="1688"/>
                      </a:lnTo>
                      <a:lnTo>
                        <a:pt x="1390" y="1702"/>
                      </a:lnTo>
                      <a:lnTo>
                        <a:pt x="1376" y="1716"/>
                      </a:lnTo>
                      <a:lnTo>
                        <a:pt x="1362" y="1716"/>
                      </a:lnTo>
                      <a:lnTo>
                        <a:pt x="1347" y="1730"/>
                      </a:lnTo>
                      <a:lnTo>
                        <a:pt x="1333" y="1745"/>
                      </a:lnTo>
                      <a:lnTo>
                        <a:pt x="1305" y="1759"/>
                      </a:lnTo>
                      <a:lnTo>
                        <a:pt x="1276" y="1787"/>
                      </a:lnTo>
                      <a:lnTo>
                        <a:pt x="1234" y="1816"/>
                      </a:lnTo>
                      <a:lnTo>
                        <a:pt x="1220" y="1830"/>
                      </a:lnTo>
                      <a:lnTo>
                        <a:pt x="1191" y="1844"/>
                      </a:lnTo>
                      <a:lnTo>
                        <a:pt x="1149" y="1887"/>
                      </a:lnTo>
                      <a:lnTo>
                        <a:pt x="1120" y="1901"/>
                      </a:lnTo>
                      <a:lnTo>
                        <a:pt x="1092" y="1915"/>
                      </a:lnTo>
                      <a:lnTo>
                        <a:pt x="1078" y="1929"/>
                      </a:lnTo>
                      <a:lnTo>
                        <a:pt x="1035" y="1972"/>
                      </a:lnTo>
                      <a:lnTo>
                        <a:pt x="1021" y="1972"/>
                      </a:lnTo>
                      <a:lnTo>
                        <a:pt x="1007" y="1929"/>
                      </a:lnTo>
                      <a:lnTo>
                        <a:pt x="993" y="1915"/>
                      </a:lnTo>
                      <a:lnTo>
                        <a:pt x="964" y="1887"/>
                      </a:lnTo>
                      <a:lnTo>
                        <a:pt x="964" y="1872"/>
                      </a:lnTo>
                      <a:lnTo>
                        <a:pt x="950" y="1858"/>
                      </a:lnTo>
                      <a:lnTo>
                        <a:pt x="936" y="1858"/>
                      </a:lnTo>
                      <a:lnTo>
                        <a:pt x="936" y="1844"/>
                      </a:lnTo>
                      <a:lnTo>
                        <a:pt x="922" y="1830"/>
                      </a:lnTo>
                      <a:lnTo>
                        <a:pt x="922" y="1816"/>
                      </a:lnTo>
                      <a:lnTo>
                        <a:pt x="908" y="1801"/>
                      </a:lnTo>
                      <a:lnTo>
                        <a:pt x="894" y="1787"/>
                      </a:lnTo>
                      <a:lnTo>
                        <a:pt x="894" y="1773"/>
                      </a:lnTo>
                      <a:lnTo>
                        <a:pt x="879" y="1759"/>
                      </a:lnTo>
                      <a:lnTo>
                        <a:pt x="865" y="1745"/>
                      </a:lnTo>
                      <a:lnTo>
                        <a:pt x="851" y="1730"/>
                      </a:lnTo>
                      <a:lnTo>
                        <a:pt x="851" y="1716"/>
                      </a:lnTo>
                      <a:lnTo>
                        <a:pt x="837" y="1702"/>
                      </a:lnTo>
                      <a:lnTo>
                        <a:pt x="823" y="1688"/>
                      </a:lnTo>
                      <a:lnTo>
                        <a:pt x="823" y="1674"/>
                      </a:lnTo>
                      <a:lnTo>
                        <a:pt x="808" y="1660"/>
                      </a:lnTo>
                      <a:lnTo>
                        <a:pt x="808" y="1645"/>
                      </a:lnTo>
                      <a:lnTo>
                        <a:pt x="794" y="1645"/>
                      </a:lnTo>
                      <a:lnTo>
                        <a:pt x="794" y="1631"/>
                      </a:lnTo>
                      <a:lnTo>
                        <a:pt x="780" y="1617"/>
                      </a:lnTo>
                      <a:lnTo>
                        <a:pt x="766" y="1603"/>
                      </a:lnTo>
                      <a:lnTo>
                        <a:pt x="766" y="1589"/>
                      </a:lnTo>
                      <a:lnTo>
                        <a:pt x="752" y="1589"/>
                      </a:lnTo>
                      <a:lnTo>
                        <a:pt x="752" y="1574"/>
                      </a:lnTo>
                      <a:lnTo>
                        <a:pt x="738" y="1546"/>
                      </a:lnTo>
                      <a:lnTo>
                        <a:pt x="723" y="1532"/>
                      </a:lnTo>
                      <a:lnTo>
                        <a:pt x="709" y="1518"/>
                      </a:lnTo>
                      <a:lnTo>
                        <a:pt x="695" y="1504"/>
                      </a:lnTo>
                      <a:lnTo>
                        <a:pt x="695" y="1489"/>
                      </a:lnTo>
                      <a:lnTo>
                        <a:pt x="681" y="1489"/>
                      </a:lnTo>
                      <a:lnTo>
                        <a:pt x="681" y="1475"/>
                      </a:lnTo>
                      <a:lnTo>
                        <a:pt x="667" y="1461"/>
                      </a:lnTo>
                      <a:lnTo>
                        <a:pt x="652" y="1447"/>
                      </a:lnTo>
                      <a:lnTo>
                        <a:pt x="652" y="1433"/>
                      </a:lnTo>
                      <a:lnTo>
                        <a:pt x="638" y="1433"/>
                      </a:lnTo>
                      <a:lnTo>
                        <a:pt x="638" y="1418"/>
                      </a:lnTo>
                      <a:lnTo>
                        <a:pt x="624" y="1404"/>
                      </a:lnTo>
                      <a:lnTo>
                        <a:pt x="624" y="1390"/>
                      </a:lnTo>
                      <a:lnTo>
                        <a:pt x="610" y="1376"/>
                      </a:lnTo>
                      <a:lnTo>
                        <a:pt x="596" y="1362"/>
                      </a:lnTo>
                      <a:lnTo>
                        <a:pt x="596" y="1347"/>
                      </a:lnTo>
                      <a:lnTo>
                        <a:pt x="582" y="1333"/>
                      </a:lnTo>
                      <a:lnTo>
                        <a:pt x="567" y="1305"/>
                      </a:lnTo>
                      <a:lnTo>
                        <a:pt x="553" y="1291"/>
                      </a:lnTo>
                      <a:lnTo>
                        <a:pt x="539" y="1291"/>
                      </a:lnTo>
                      <a:lnTo>
                        <a:pt x="539" y="1277"/>
                      </a:lnTo>
                      <a:lnTo>
                        <a:pt x="525" y="1277"/>
                      </a:lnTo>
                      <a:lnTo>
                        <a:pt x="525" y="1262"/>
                      </a:lnTo>
                      <a:lnTo>
                        <a:pt x="511" y="1248"/>
                      </a:lnTo>
                      <a:lnTo>
                        <a:pt x="496" y="1248"/>
                      </a:lnTo>
                      <a:lnTo>
                        <a:pt x="496" y="1234"/>
                      </a:lnTo>
                      <a:lnTo>
                        <a:pt x="482" y="1234"/>
                      </a:lnTo>
                      <a:lnTo>
                        <a:pt x="482" y="1220"/>
                      </a:lnTo>
                      <a:lnTo>
                        <a:pt x="468" y="1220"/>
                      </a:lnTo>
                      <a:lnTo>
                        <a:pt x="468" y="1206"/>
                      </a:lnTo>
                      <a:lnTo>
                        <a:pt x="454" y="1191"/>
                      </a:lnTo>
                      <a:lnTo>
                        <a:pt x="454" y="1177"/>
                      </a:lnTo>
                      <a:lnTo>
                        <a:pt x="440" y="1177"/>
                      </a:lnTo>
                      <a:lnTo>
                        <a:pt x="440" y="1163"/>
                      </a:lnTo>
                      <a:lnTo>
                        <a:pt x="426" y="1163"/>
                      </a:lnTo>
                      <a:lnTo>
                        <a:pt x="426" y="1149"/>
                      </a:lnTo>
                      <a:lnTo>
                        <a:pt x="411" y="1135"/>
                      </a:lnTo>
                      <a:lnTo>
                        <a:pt x="411" y="1121"/>
                      </a:lnTo>
                      <a:lnTo>
                        <a:pt x="397" y="1121"/>
                      </a:lnTo>
                      <a:lnTo>
                        <a:pt x="383" y="1106"/>
                      </a:lnTo>
                      <a:lnTo>
                        <a:pt x="369" y="1092"/>
                      </a:lnTo>
                      <a:lnTo>
                        <a:pt x="355" y="1078"/>
                      </a:lnTo>
                      <a:lnTo>
                        <a:pt x="340" y="1078"/>
                      </a:lnTo>
                      <a:lnTo>
                        <a:pt x="340" y="1064"/>
                      </a:lnTo>
                      <a:lnTo>
                        <a:pt x="326" y="1064"/>
                      </a:lnTo>
                      <a:lnTo>
                        <a:pt x="312" y="1064"/>
                      </a:lnTo>
                      <a:lnTo>
                        <a:pt x="298" y="1050"/>
                      </a:lnTo>
                      <a:lnTo>
                        <a:pt x="284" y="1050"/>
                      </a:lnTo>
                      <a:lnTo>
                        <a:pt x="270" y="1035"/>
                      </a:lnTo>
                      <a:lnTo>
                        <a:pt x="255" y="1035"/>
                      </a:lnTo>
                      <a:lnTo>
                        <a:pt x="241" y="1035"/>
                      </a:lnTo>
                      <a:lnTo>
                        <a:pt x="241" y="1021"/>
                      </a:lnTo>
                      <a:lnTo>
                        <a:pt x="227" y="1021"/>
                      </a:lnTo>
                      <a:lnTo>
                        <a:pt x="213" y="1021"/>
                      </a:lnTo>
                      <a:lnTo>
                        <a:pt x="199" y="1021"/>
                      </a:lnTo>
                      <a:lnTo>
                        <a:pt x="99" y="993"/>
                      </a:lnTo>
                      <a:lnTo>
                        <a:pt x="71" y="979"/>
                      </a:lnTo>
                      <a:lnTo>
                        <a:pt x="43" y="979"/>
                      </a:lnTo>
                      <a:lnTo>
                        <a:pt x="0" y="965"/>
                      </a:lnTo>
                      <a:lnTo>
                        <a:pt x="0" y="950"/>
                      </a:lnTo>
                      <a:lnTo>
                        <a:pt x="0" y="936"/>
                      </a:lnTo>
                      <a:lnTo>
                        <a:pt x="0" y="922"/>
                      </a:lnTo>
                      <a:lnTo>
                        <a:pt x="14" y="908"/>
                      </a:lnTo>
                      <a:lnTo>
                        <a:pt x="14" y="894"/>
                      </a:lnTo>
                      <a:lnTo>
                        <a:pt x="14" y="879"/>
                      </a:lnTo>
                      <a:lnTo>
                        <a:pt x="14" y="865"/>
                      </a:lnTo>
                      <a:lnTo>
                        <a:pt x="28" y="865"/>
                      </a:lnTo>
                      <a:lnTo>
                        <a:pt x="28" y="851"/>
                      </a:lnTo>
                      <a:lnTo>
                        <a:pt x="28" y="837"/>
                      </a:lnTo>
                      <a:lnTo>
                        <a:pt x="43" y="837"/>
                      </a:lnTo>
                      <a:lnTo>
                        <a:pt x="43" y="823"/>
                      </a:lnTo>
                      <a:lnTo>
                        <a:pt x="57" y="808"/>
                      </a:lnTo>
                      <a:lnTo>
                        <a:pt x="57" y="794"/>
                      </a:lnTo>
                      <a:lnTo>
                        <a:pt x="71" y="794"/>
                      </a:lnTo>
                      <a:lnTo>
                        <a:pt x="71" y="780"/>
                      </a:lnTo>
                      <a:lnTo>
                        <a:pt x="85" y="780"/>
                      </a:lnTo>
                      <a:lnTo>
                        <a:pt x="85" y="766"/>
                      </a:lnTo>
                      <a:lnTo>
                        <a:pt x="99" y="766"/>
                      </a:lnTo>
                      <a:lnTo>
                        <a:pt x="99" y="752"/>
                      </a:lnTo>
                      <a:lnTo>
                        <a:pt x="114" y="752"/>
                      </a:lnTo>
                      <a:lnTo>
                        <a:pt x="128" y="752"/>
                      </a:lnTo>
                      <a:lnTo>
                        <a:pt x="142" y="738"/>
                      </a:lnTo>
                      <a:lnTo>
                        <a:pt x="156" y="738"/>
                      </a:lnTo>
                      <a:lnTo>
                        <a:pt x="170" y="738"/>
                      </a:lnTo>
                      <a:lnTo>
                        <a:pt x="184" y="738"/>
                      </a:lnTo>
                      <a:lnTo>
                        <a:pt x="199" y="738"/>
                      </a:lnTo>
                      <a:lnTo>
                        <a:pt x="213" y="738"/>
                      </a:lnTo>
                      <a:lnTo>
                        <a:pt x="227" y="738"/>
                      </a:lnTo>
                      <a:lnTo>
                        <a:pt x="241" y="738"/>
                      </a:lnTo>
                      <a:lnTo>
                        <a:pt x="255" y="738"/>
                      </a:lnTo>
                      <a:lnTo>
                        <a:pt x="312" y="738"/>
                      </a:lnTo>
                      <a:lnTo>
                        <a:pt x="340" y="738"/>
                      </a:lnTo>
                      <a:lnTo>
                        <a:pt x="355" y="738"/>
                      </a:lnTo>
                      <a:lnTo>
                        <a:pt x="369" y="738"/>
                      </a:lnTo>
                      <a:lnTo>
                        <a:pt x="383" y="738"/>
                      </a:lnTo>
                      <a:lnTo>
                        <a:pt x="397" y="738"/>
                      </a:lnTo>
                      <a:lnTo>
                        <a:pt x="411" y="752"/>
                      </a:lnTo>
                      <a:lnTo>
                        <a:pt x="426" y="752"/>
                      </a:lnTo>
                      <a:lnTo>
                        <a:pt x="440" y="766"/>
                      </a:lnTo>
                      <a:lnTo>
                        <a:pt x="454" y="766"/>
                      </a:lnTo>
                      <a:lnTo>
                        <a:pt x="482" y="780"/>
                      </a:lnTo>
                      <a:lnTo>
                        <a:pt x="496" y="780"/>
                      </a:lnTo>
                      <a:lnTo>
                        <a:pt x="511" y="794"/>
                      </a:lnTo>
                      <a:lnTo>
                        <a:pt x="525" y="794"/>
                      </a:lnTo>
                      <a:lnTo>
                        <a:pt x="539" y="794"/>
                      </a:lnTo>
                      <a:lnTo>
                        <a:pt x="553" y="794"/>
                      </a:lnTo>
                      <a:lnTo>
                        <a:pt x="567" y="808"/>
                      </a:lnTo>
                      <a:lnTo>
                        <a:pt x="582" y="808"/>
                      </a:lnTo>
                      <a:lnTo>
                        <a:pt x="596" y="808"/>
                      </a:lnTo>
                      <a:lnTo>
                        <a:pt x="610" y="823"/>
                      </a:lnTo>
                      <a:lnTo>
                        <a:pt x="624" y="823"/>
                      </a:lnTo>
                      <a:lnTo>
                        <a:pt x="638" y="837"/>
                      </a:lnTo>
                      <a:lnTo>
                        <a:pt x="652" y="851"/>
                      </a:lnTo>
                      <a:lnTo>
                        <a:pt x="667" y="851"/>
                      </a:lnTo>
                      <a:lnTo>
                        <a:pt x="681" y="851"/>
                      </a:lnTo>
                      <a:lnTo>
                        <a:pt x="695" y="851"/>
                      </a:lnTo>
                      <a:lnTo>
                        <a:pt x="695" y="865"/>
                      </a:lnTo>
                      <a:lnTo>
                        <a:pt x="709" y="865"/>
                      </a:lnTo>
                      <a:lnTo>
                        <a:pt x="709" y="894"/>
                      </a:lnTo>
                      <a:lnTo>
                        <a:pt x="709" y="908"/>
                      </a:lnTo>
                      <a:lnTo>
                        <a:pt x="723" y="908"/>
                      </a:lnTo>
                      <a:lnTo>
                        <a:pt x="738" y="908"/>
                      </a:lnTo>
                      <a:lnTo>
                        <a:pt x="752" y="908"/>
                      </a:lnTo>
                      <a:lnTo>
                        <a:pt x="766" y="908"/>
                      </a:lnTo>
                      <a:lnTo>
                        <a:pt x="780" y="908"/>
                      </a:lnTo>
                      <a:lnTo>
                        <a:pt x="794" y="908"/>
                      </a:lnTo>
                      <a:lnTo>
                        <a:pt x="808" y="908"/>
                      </a:lnTo>
                      <a:lnTo>
                        <a:pt x="823" y="908"/>
                      </a:lnTo>
                      <a:lnTo>
                        <a:pt x="837" y="908"/>
                      </a:lnTo>
                      <a:lnTo>
                        <a:pt x="851" y="908"/>
                      </a:lnTo>
                      <a:lnTo>
                        <a:pt x="894" y="894"/>
                      </a:lnTo>
                      <a:lnTo>
                        <a:pt x="894" y="879"/>
                      </a:lnTo>
                      <a:lnTo>
                        <a:pt x="894" y="865"/>
                      </a:lnTo>
                      <a:lnTo>
                        <a:pt x="908" y="865"/>
                      </a:lnTo>
                      <a:lnTo>
                        <a:pt x="908" y="851"/>
                      </a:lnTo>
                      <a:lnTo>
                        <a:pt x="894" y="823"/>
                      </a:lnTo>
                      <a:lnTo>
                        <a:pt x="908" y="823"/>
                      </a:lnTo>
                      <a:lnTo>
                        <a:pt x="922" y="823"/>
                      </a:lnTo>
                      <a:lnTo>
                        <a:pt x="936" y="808"/>
                      </a:lnTo>
                      <a:lnTo>
                        <a:pt x="950" y="808"/>
                      </a:lnTo>
                      <a:lnTo>
                        <a:pt x="950" y="794"/>
                      </a:lnTo>
                      <a:lnTo>
                        <a:pt x="964" y="794"/>
                      </a:lnTo>
                      <a:lnTo>
                        <a:pt x="979" y="780"/>
                      </a:lnTo>
                      <a:lnTo>
                        <a:pt x="993" y="780"/>
                      </a:lnTo>
                      <a:lnTo>
                        <a:pt x="993" y="766"/>
                      </a:lnTo>
                      <a:lnTo>
                        <a:pt x="1007" y="766"/>
                      </a:lnTo>
                      <a:lnTo>
                        <a:pt x="1007" y="752"/>
                      </a:lnTo>
                      <a:lnTo>
                        <a:pt x="1021" y="752"/>
                      </a:lnTo>
                      <a:lnTo>
                        <a:pt x="1021" y="738"/>
                      </a:lnTo>
                      <a:lnTo>
                        <a:pt x="1035" y="738"/>
                      </a:lnTo>
                      <a:lnTo>
                        <a:pt x="1035" y="723"/>
                      </a:lnTo>
                      <a:lnTo>
                        <a:pt x="1050" y="709"/>
                      </a:lnTo>
                      <a:lnTo>
                        <a:pt x="1064" y="695"/>
                      </a:lnTo>
                      <a:lnTo>
                        <a:pt x="1078" y="695"/>
                      </a:lnTo>
                      <a:lnTo>
                        <a:pt x="1078" y="681"/>
                      </a:lnTo>
                      <a:lnTo>
                        <a:pt x="1092" y="681"/>
                      </a:lnTo>
                      <a:lnTo>
                        <a:pt x="1106" y="667"/>
                      </a:lnTo>
                      <a:lnTo>
                        <a:pt x="1120" y="667"/>
                      </a:lnTo>
                      <a:lnTo>
                        <a:pt x="1135" y="667"/>
                      </a:lnTo>
                      <a:lnTo>
                        <a:pt x="1135" y="652"/>
                      </a:lnTo>
                      <a:lnTo>
                        <a:pt x="1149" y="652"/>
                      </a:lnTo>
                      <a:lnTo>
                        <a:pt x="1163" y="652"/>
                      </a:lnTo>
                      <a:lnTo>
                        <a:pt x="1177" y="638"/>
                      </a:lnTo>
                      <a:lnTo>
                        <a:pt x="1191" y="638"/>
                      </a:lnTo>
                      <a:lnTo>
                        <a:pt x="1206" y="624"/>
                      </a:lnTo>
                      <a:lnTo>
                        <a:pt x="1220" y="624"/>
                      </a:lnTo>
                      <a:lnTo>
                        <a:pt x="1234" y="624"/>
                      </a:lnTo>
                      <a:lnTo>
                        <a:pt x="1248" y="610"/>
                      </a:lnTo>
                      <a:lnTo>
                        <a:pt x="1262" y="596"/>
                      </a:lnTo>
                      <a:lnTo>
                        <a:pt x="1276" y="596"/>
                      </a:lnTo>
                      <a:lnTo>
                        <a:pt x="1291" y="582"/>
                      </a:lnTo>
                      <a:lnTo>
                        <a:pt x="1305" y="567"/>
                      </a:lnTo>
                      <a:lnTo>
                        <a:pt x="1319" y="567"/>
                      </a:lnTo>
                      <a:lnTo>
                        <a:pt x="1319" y="553"/>
                      </a:lnTo>
                      <a:lnTo>
                        <a:pt x="1333" y="539"/>
                      </a:lnTo>
                      <a:lnTo>
                        <a:pt x="1333" y="525"/>
                      </a:lnTo>
                      <a:lnTo>
                        <a:pt x="1347" y="511"/>
                      </a:lnTo>
                      <a:lnTo>
                        <a:pt x="1319" y="468"/>
                      </a:lnTo>
                      <a:lnTo>
                        <a:pt x="1305" y="440"/>
                      </a:lnTo>
                      <a:lnTo>
                        <a:pt x="1305" y="426"/>
                      </a:lnTo>
                      <a:lnTo>
                        <a:pt x="1319" y="426"/>
                      </a:lnTo>
                      <a:lnTo>
                        <a:pt x="1333" y="426"/>
                      </a:lnTo>
                      <a:lnTo>
                        <a:pt x="1333" y="411"/>
                      </a:lnTo>
                      <a:lnTo>
                        <a:pt x="1347" y="426"/>
                      </a:lnTo>
                      <a:lnTo>
                        <a:pt x="1362" y="426"/>
                      </a:lnTo>
                      <a:lnTo>
                        <a:pt x="1376" y="426"/>
                      </a:lnTo>
                      <a:lnTo>
                        <a:pt x="1404" y="383"/>
                      </a:lnTo>
                      <a:lnTo>
                        <a:pt x="1404" y="369"/>
                      </a:lnTo>
                      <a:lnTo>
                        <a:pt x="1404" y="355"/>
                      </a:lnTo>
                      <a:lnTo>
                        <a:pt x="1418" y="340"/>
                      </a:lnTo>
                      <a:lnTo>
                        <a:pt x="1418" y="326"/>
                      </a:lnTo>
                      <a:lnTo>
                        <a:pt x="1418" y="312"/>
                      </a:lnTo>
                      <a:lnTo>
                        <a:pt x="1418" y="298"/>
                      </a:lnTo>
                      <a:lnTo>
                        <a:pt x="1432" y="284"/>
                      </a:lnTo>
                      <a:lnTo>
                        <a:pt x="1404" y="284"/>
                      </a:lnTo>
                      <a:lnTo>
                        <a:pt x="1404" y="269"/>
                      </a:lnTo>
                      <a:lnTo>
                        <a:pt x="1404" y="255"/>
                      </a:lnTo>
                      <a:lnTo>
                        <a:pt x="1404" y="241"/>
                      </a:lnTo>
                      <a:lnTo>
                        <a:pt x="1404" y="213"/>
                      </a:lnTo>
                      <a:lnTo>
                        <a:pt x="1404" y="199"/>
                      </a:lnTo>
                      <a:lnTo>
                        <a:pt x="1404" y="184"/>
                      </a:lnTo>
                      <a:lnTo>
                        <a:pt x="1418" y="184"/>
                      </a:lnTo>
                      <a:lnTo>
                        <a:pt x="1418" y="170"/>
                      </a:lnTo>
                      <a:lnTo>
                        <a:pt x="1432" y="170"/>
                      </a:lnTo>
                      <a:lnTo>
                        <a:pt x="1447" y="142"/>
                      </a:lnTo>
                      <a:lnTo>
                        <a:pt x="1461" y="128"/>
                      </a:lnTo>
                      <a:lnTo>
                        <a:pt x="1475" y="113"/>
                      </a:lnTo>
                      <a:lnTo>
                        <a:pt x="1489" y="128"/>
                      </a:lnTo>
                      <a:lnTo>
                        <a:pt x="1503" y="142"/>
                      </a:lnTo>
                      <a:lnTo>
                        <a:pt x="1503" y="128"/>
                      </a:lnTo>
                      <a:lnTo>
                        <a:pt x="1518" y="128"/>
                      </a:lnTo>
                      <a:lnTo>
                        <a:pt x="1518" y="113"/>
                      </a:lnTo>
                      <a:lnTo>
                        <a:pt x="1532" y="99"/>
                      </a:lnTo>
                      <a:lnTo>
                        <a:pt x="1546" y="85"/>
                      </a:lnTo>
                      <a:lnTo>
                        <a:pt x="1546" y="71"/>
                      </a:lnTo>
                      <a:lnTo>
                        <a:pt x="1560" y="71"/>
                      </a:lnTo>
                      <a:lnTo>
                        <a:pt x="1560" y="57"/>
                      </a:lnTo>
                      <a:lnTo>
                        <a:pt x="1574" y="43"/>
                      </a:lnTo>
                      <a:lnTo>
                        <a:pt x="1588" y="28"/>
                      </a:lnTo>
                      <a:lnTo>
                        <a:pt x="1603" y="28"/>
                      </a:lnTo>
                      <a:lnTo>
                        <a:pt x="1617" y="14"/>
                      </a:lnTo>
                      <a:lnTo>
                        <a:pt x="1631" y="14"/>
                      </a:lnTo>
                      <a:lnTo>
                        <a:pt x="1645" y="14"/>
                      </a:lnTo>
                      <a:lnTo>
                        <a:pt x="1645" y="0"/>
                      </a:lnTo>
                      <a:lnTo>
                        <a:pt x="1659" y="0"/>
                      </a:lnTo>
                      <a:lnTo>
                        <a:pt x="1674" y="0"/>
                      </a:lnTo>
                      <a:lnTo>
                        <a:pt x="1688" y="0"/>
                      </a:lnTo>
                      <a:lnTo>
                        <a:pt x="1702" y="0"/>
                      </a:lnTo>
                      <a:lnTo>
                        <a:pt x="1716" y="0"/>
                      </a:lnTo>
                      <a:lnTo>
                        <a:pt x="1716" y="14"/>
                      </a:lnTo>
                      <a:lnTo>
                        <a:pt x="1730" y="14"/>
                      </a:lnTo>
                      <a:lnTo>
                        <a:pt x="1744" y="14"/>
                      </a:lnTo>
                      <a:lnTo>
                        <a:pt x="1759" y="28"/>
                      </a:lnTo>
                      <a:lnTo>
                        <a:pt x="1773" y="28"/>
                      </a:lnTo>
                      <a:close/>
                    </a:path>
                  </a:pathLst>
                </a:custGeom>
                <a:pattFill prst="ltUpDiag">
                  <a:fgClr>
                    <a:srgbClr val="FFFF00"/>
                  </a:fgClr>
                  <a:bgClr>
                    <a:srgbClr val="FFFFFF"/>
                  </a:bgClr>
                </a:pattFill>
                <a:ln w="9525">
                  <a:solidFill>
                    <a:srgbClr val="333333"/>
                  </a:solidFill>
                  <a:round/>
                  <a:headEnd/>
                  <a:tailEnd/>
                </a:ln>
              </p:spPr>
              <p:txBody>
                <a:bodyPr/>
                <a:lstStyle/>
                <a:p>
                  <a:endParaRPr lang="ja-JP" altLang="en-US"/>
                </a:p>
              </p:txBody>
            </p:sp>
            <p:sp>
              <p:nvSpPr>
                <p:cNvPr id="179" name="Freeform 35"/>
                <p:cNvSpPr>
                  <a:spLocks/>
                </p:cNvSpPr>
                <p:nvPr/>
              </p:nvSpPr>
              <p:spPr bwMode="auto">
                <a:xfrm>
                  <a:off x="3446" y="4355"/>
                  <a:ext cx="1106" cy="950"/>
                </a:xfrm>
                <a:custGeom>
                  <a:avLst/>
                  <a:gdLst>
                    <a:gd name="T0" fmla="*/ 610 w 1106"/>
                    <a:gd name="T1" fmla="*/ 71 h 950"/>
                    <a:gd name="T2" fmla="*/ 638 w 1106"/>
                    <a:gd name="T3" fmla="*/ 127 h 950"/>
                    <a:gd name="T4" fmla="*/ 653 w 1106"/>
                    <a:gd name="T5" fmla="*/ 141 h 950"/>
                    <a:gd name="T6" fmla="*/ 667 w 1106"/>
                    <a:gd name="T7" fmla="*/ 156 h 950"/>
                    <a:gd name="T8" fmla="*/ 695 w 1106"/>
                    <a:gd name="T9" fmla="*/ 212 h 950"/>
                    <a:gd name="T10" fmla="*/ 709 w 1106"/>
                    <a:gd name="T11" fmla="*/ 241 h 950"/>
                    <a:gd name="T12" fmla="*/ 738 w 1106"/>
                    <a:gd name="T13" fmla="*/ 298 h 950"/>
                    <a:gd name="T14" fmla="*/ 794 w 1106"/>
                    <a:gd name="T15" fmla="*/ 283 h 950"/>
                    <a:gd name="T16" fmla="*/ 823 w 1106"/>
                    <a:gd name="T17" fmla="*/ 312 h 950"/>
                    <a:gd name="T18" fmla="*/ 894 w 1106"/>
                    <a:gd name="T19" fmla="*/ 312 h 950"/>
                    <a:gd name="T20" fmla="*/ 1007 w 1106"/>
                    <a:gd name="T21" fmla="*/ 326 h 950"/>
                    <a:gd name="T22" fmla="*/ 1092 w 1106"/>
                    <a:gd name="T23" fmla="*/ 340 h 950"/>
                    <a:gd name="T24" fmla="*/ 1092 w 1106"/>
                    <a:gd name="T25" fmla="*/ 496 h 950"/>
                    <a:gd name="T26" fmla="*/ 1092 w 1106"/>
                    <a:gd name="T27" fmla="*/ 539 h 950"/>
                    <a:gd name="T28" fmla="*/ 1021 w 1106"/>
                    <a:gd name="T29" fmla="*/ 723 h 950"/>
                    <a:gd name="T30" fmla="*/ 993 w 1106"/>
                    <a:gd name="T31" fmla="*/ 737 h 950"/>
                    <a:gd name="T32" fmla="*/ 965 w 1106"/>
                    <a:gd name="T33" fmla="*/ 851 h 950"/>
                    <a:gd name="T34" fmla="*/ 936 w 1106"/>
                    <a:gd name="T35" fmla="*/ 950 h 950"/>
                    <a:gd name="T36" fmla="*/ 894 w 1106"/>
                    <a:gd name="T37" fmla="*/ 936 h 950"/>
                    <a:gd name="T38" fmla="*/ 865 w 1106"/>
                    <a:gd name="T39" fmla="*/ 922 h 950"/>
                    <a:gd name="T40" fmla="*/ 851 w 1106"/>
                    <a:gd name="T41" fmla="*/ 922 h 950"/>
                    <a:gd name="T42" fmla="*/ 823 w 1106"/>
                    <a:gd name="T43" fmla="*/ 907 h 950"/>
                    <a:gd name="T44" fmla="*/ 780 w 1106"/>
                    <a:gd name="T45" fmla="*/ 893 h 950"/>
                    <a:gd name="T46" fmla="*/ 738 w 1106"/>
                    <a:gd name="T47" fmla="*/ 893 h 950"/>
                    <a:gd name="T48" fmla="*/ 709 w 1106"/>
                    <a:gd name="T49" fmla="*/ 879 h 950"/>
                    <a:gd name="T50" fmla="*/ 681 w 1106"/>
                    <a:gd name="T51" fmla="*/ 865 h 950"/>
                    <a:gd name="T52" fmla="*/ 653 w 1106"/>
                    <a:gd name="T53" fmla="*/ 865 h 950"/>
                    <a:gd name="T54" fmla="*/ 610 w 1106"/>
                    <a:gd name="T55" fmla="*/ 851 h 950"/>
                    <a:gd name="T56" fmla="*/ 582 w 1106"/>
                    <a:gd name="T57" fmla="*/ 837 h 950"/>
                    <a:gd name="T58" fmla="*/ 553 w 1106"/>
                    <a:gd name="T59" fmla="*/ 822 h 950"/>
                    <a:gd name="T60" fmla="*/ 525 w 1106"/>
                    <a:gd name="T61" fmla="*/ 808 h 950"/>
                    <a:gd name="T62" fmla="*/ 482 w 1106"/>
                    <a:gd name="T63" fmla="*/ 780 h 950"/>
                    <a:gd name="T64" fmla="*/ 454 w 1106"/>
                    <a:gd name="T65" fmla="*/ 766 h 950"/>
                    <a:gd name="T66" fmla="*/ 440 w 1106"/>
                    <a:gd name="T67" fmla="*/ 751 h 950"/>
                    <a:gd name="T68" fmla="*/ 412 w 1106"/>
                    <a:gd name="T69" fmla="*/ 723 h 950"/>
                    <a:gd name="T70" fmla="*/ 369 w 1106"/>
                    <a:gd name="T71" fmla="*/ 723 h 950"/>
                    <a:gd name="T72" fmla="*/ 341 w 1106"/>
                    <a:gd name="T73" fmla="*/ 709 h 950"/>
                    <a:gd name="T74" fmla="*/ 298 w 1106"/>
                    <a:gd name="T75" fmla="*/ 709 h 950"/>
                    <a:gd name="T76" fmla="*/ 256 w 1106"/>
                    <a:gd name="T77" fmla="*/ 766 h 950"/>
                    <a:gd name="T78" fmla="*/ 185 w 1106"/>
                    <a:gd name="T79" fmla="*/ 808 h 950"/>
                    <a:gd name="T80" fmla="*/ 170 w 1106"/>
                    <a:gd name="T81" fmla="*/ 709 h 950"/>
                    <a:gd name="T82" fmla="*/ 170 w 1106"/>
                    <a:gd name="T83" fmla="*/ 610 h 950"/>
                    <a:gd name="T84" fmla="*/ 185 w 1106"/>
                    <a:gd name="T85" fmla="*/ 567 h 950"/>
                    <a:gd name="T86" fmla="*/ 170 w 1106"/>
                    <a:gd name="T87" fmla="*/ 553 h 950"/>
                    <a:gd name="T88" fmla="*/ 142 w 1106"/>
                    <a:gd name="T89" fmla="*/ 581 h 950"/>
                    <a:gd name="T90" fmla="*/ 114 w 1106"/>
                    <a:gd name="T91" fmla="*/ 595 h 950"/>
                    <a:gd name="T92" fmla="*/ 85 w 1106"/>
                    <a:gd name="T93" fmla="*/ 610 h 950"/>
                    <a:gd name="T94" fmla="*/ 57 w 1106"/>
                    <a:gd name="T95" fmla="*/ 638 h 950"/>
                    <a:gd name="T96" fmla="*/ 29 w 1106"/>
                    <a:gd name="T97" fmla="*/ 652 h 950"/>
                    <a:gd name="T98" fmla="*/ 43 w 1106"/>
                    <a:gd name="T99" fmla="*/ 595 h 950"/>
                    <a:gd name="T100" fmla="*/ 57 w 1106"/>
                    <a:gd name="T101" fmla="*/ 496 h 950"/>
                    <a:gd name="T102" fmla="*/ 57 w 1106"/>
                    <a:gd name="T103" fmla="*/ 397 h 950"/>
                    <a:gd name="T104" fmla="*/ 57 w 1106"/>
                    <a:gd name="T105" fmla="*/ 298 h 950"/>
                    <a:gd name="T106" fmla="*/ 43 w 1106"/>
                    <a:gd name="T107" fmla="*/ 227 h 950"/>
                    <a:gd name="T108" fmla="*/ 14 w 1106"/>
                    <a:gd name="T109" fmla="*/ 113 h 950"/>
                    <a:gd name="T110" fmla="*/ 14 w 1106"/>
                    <a:gd name="T111" fmla="*/ 71 h 950"/>
                    <a:gd name="T112" fmla="*/ 57 w 1106"/>
                    <a:gd name="T113" fmla="*/ 28 h 950"/>
                    <a:gd name="T114" fmla="*/ 71 w 1106"/>
                    <a:gd name="T115" fmla="*/ 28 h 950"/>
                    <a:gd name="T116" fmla="*/ 213 w 1106"/>
                    <a:gd name="T117" fmla="*/ 0 h 950"/>
                    <a:gd name="T118" fmla="*/ 298 w 1106"/>
                    <a:gd name="T119" fmla="*/ 14 h 950"/>
                    <a:gd name="T120" fmla="*/ 426 w 1106"/>
                    <a:gd name="T121" fmla="*/ 28 h 950"/>
                    <a:gd name="T122" fmla="*/ 497 w 1106"/>
                    <a:gd name="T123" fmla="*/ 28 h 950"/>
                    <a:gd name="T124" fmla="*/ 582 w 1106"/>
                    <a:gd name="T125" fmla="*/ 42 h 9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106"/>
                    <a:gd name="T190" fmla="*/ 0 h 950"/>
                    <a:gd name="T191" fmla="*/ 1106 w 1106"/>
                    <a:gd name="T192" fmla="*/ 950 h 950"/>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106" h="950">
                      <a:moveTo>
                        <a:pt x="596" y="42"/>
                      </a:moveTo>
                      <a:lnTo>
                        <a:pt x="610" y="42"/>
                      </a:lnTo>
                      <a:lnTo>
                        <a:pt x="610" y="56"/>
                      </a:lnTo>
                      <a:lnTo>
                        <a:pt x="610" y="71"/>
                      </a:lnTo>
                      <a:lnTo>
                        <a:pt x="624" y="85"/>
                      </a:lnTo>
                      <a:lnTo>
                        <a:pt x="638" y="113"/>
                      </a:lnTo>
                      <a:lnTo>
                        <a:pt x="638" y="127"/>
                      </a:lnTo>
                      <a:lnTo>
                        <a:pt x="653" y="127"/>
                      </a:lnTo>
                      <a:lnTo>
                        <a:pt x="653" y="141"/>
                      </a:lnTo>
                      <a:lnTo>
                        <a:pt x="653" y="156"/>
                      </a:lnTo>
                      <a:lnTo>
                        <a:pt x="667" y="156"/>
                      </a:lnTo>
                      <a:lnTo>
                        <a:pt x="667" y="170"/>
                      </a:lnTo>
                      <a:lnTo>
                        <a:pt x="681" y="198"/>
                      </a:lnTo>
                      <a:lnTo>
                        <a:pt x="695" y="212"/>
                      </a:lnTo>
                      <a:lnTo>
                        <a:pt x="695" y="227"/>
                      </a:lnTo>
                      <a:lnTo>
                        <a:pt x="709" y="241"/>
                      </a:lnTo>
                      <a:lnTo>
                        <a:pt x="709" y="255"/>
                      </a:lnTo>
                      <a:lnTo>
                        <a:pt x="724" y="269"/>
                      </a:lnTo>
                      <a:lnTo>
                        <a:pt x="724" y="283"/>
                      </a:lnTo>
                      <a:lnTo>
                        <a:pt x="738" y="298"/>
                      </a:lnTo>
                      <a:lnTo>
                        <a:pt x="752" y="283"/>
                      </a:lnTo>
                      <a:lnTo>
                        <a:pt x="766" y="298"/>
                      </a:lnTo>
                      <a:lnTo>
                        <a:pt x="794" y="298"/>
                      </a:lnTo>
                      <a:lnTo>
                        <a:pt x="794" y="283"/>
                      </a:lnTo>
                      <a:lnTo>
                        <a:pt x="809" y="283"/>
                      </a:lnTo>
                      <a:lnTo>
                        <a:pt x="809" y="298"/>
                      </a:lnTo>
                      <a:lnTo>
                        <a:pt x="823" y="298"/>
                      </a:lnTo>
                      <a:lnTo>
                        <a:pt x="823" y="312"/>
                      </a:lnTo>
                      <a:lnTo>
                        <a:pt x="837" y="312"/>
                      </a:lnTo>
                      <a:lnTo>
                        <a:pt x="865" y="312"/>
                      </a:lnTo>
                      <a:lnTo>
                        <a:pt x="880" y="312"/>
                      </a:lnTo>
                      <a:lnTo>
                        <a:pt x="894" y="312"/>
                      </a:lnTo>
                      <a:lnTo>
                        <a:pt x="922" y="312"/>
                      </a:lnTo>
                      <a:lnTo>
                        <a:pt x="936" y="312"/>
                      </a:lnTo>
                      <a:lnTo>
                        <a:pt x="950" y="312"/>
                      </a:lnTo>
                      <a:lnTo>
                        <a:pt x="965" y="326"/>
                      </a:lnTo>
                      <a:lnTo>
                        <a:pt x="1007" y="326"/>
                      </a:lnTo>
                      <a:lnTo>
                        <a:pt x="1036" y="326"/>
                      </a:lnTo>
                      <a:lnTo>
                        <a:pt x="1064" y="340"/>
                      </a:lnTo>
                      <a:lnTo>
                        <a:pt x="1078" y="340"/>
                      </a:lnTo>
                      <a:lnTo>
                        <a:pt x="1092" y="340"/>
                      </a:lnTo>
                      <a:lnTo>
                        <a:pt x="1106" y="340"/>
                      </a:lnTo>
                      <a:lnTo>
                        <a:pt x="1106" y="397"/>
                      </a:lnTo>
                      <a:lnTo>
                        <a:pt x="1106" y="439"/>
                      </a:lnTo>
                      <a:lnTo>
                        <a:pt x="1106" y="468"/>
                      </a:lnTo>
                      <a:lnTo>
                        <a:pt x="1092" y="496"/>
                      </a:lnTo>
                      <a:lnTo>
                        <a:pt x="1092" y="510"/>
                      </a:lnTo>
                      <a:lnTo>
                        <a:pt x="1092" y="524"/>
                      </a:lnTo>
                      <a:lnTo>
                        <a:pt x="1092" y="539"/>
                      </a:lnTo>
                      <a:lnTo>
                        <a:pt x="1064" y="666"/>
                      </a:lnTo>
                      <a:lnTo>
                        <a:pt x="1064" y="681"/>
                      </a:lnTo>
                      <a:lnTo>
                        <a:pt x="1064" y="723"/>
                      </a:lnTo>
                      <a:lnTo>
                        <a:pt x="1050" y="723"/>
                      </a:lnTo>
                      <a:lnTo>
                        <a:pt x="1021" y="723"/>
                      </a:lnTo>
                      <a:lnTo>
                        <a:pt x="1007" y="723"/>
                      </a:lnTo>
                      <a:lnTo>
                        <a:pt x="993" y="737"/>
                      </a:lnTo>
                      <a:lnTo>
                        <a:pt x="993" y="751"/>
                      </a:lnTo>
                      <a:lnTo>
                        <a:pt x="993" y="766"/>
                      </a:lnTo>
                      <a:lnTo>
                        <a:pt x="993" y="780"/>
                      </a:lnTo>
                      <a:lnTo>
                        <a:pt x="979" y="794"/>
                      </a:lnTo>
                      <a:lnTo>
                        <a:pt x="965" y="851"/>
                      </a:lnTo>
                      <a:lnTo>
                        <a:pt x="950" y="893"/>
                      </a:lnTo>
                      <a:lnTo>
                        <a:pt x="950" y="907"/>
                      </a:lnTo>
                      <a:lnTo>
                        <a:pt x="936" y="936"/>
                      </a:lnTo>
                      <a:lnTo>
                        <a:pt x="936" y="950"/>
                      </a:lnTo>
                      <a:lnTo>
                        <a:pt x="936" y="936"/>
                      </a:lnTo>
                      <a:lnTo>
                        <a:pt x="922" y="936"/>
                      </a:lnTo>
                      <a:lnTo>
                        <a:pt x="894" y="936"/>
                      </a:lnTo>
                      <a:lnTo>
                        <a:pt x="880" y="936"/>
                      </a:lnTo>
                      <a:lnTo>
                        <a:pt x="880" y="922"/>
                      </a:lnTo>
                      <a:lnTo>
                        <a:pt x="865" y="922"/>
                      </a:lnTo>
                      <a:lnTo>
                        <a:pt x="851" y="922"/>
                      </a:lnTo>
                      <a:lnTo>
                        <a:pt x="837" y="922"/>
                      </a:lnTo>
                      <a:lnTo>
                        <a:pt x="823" y="907"/>
                      </a:lnTo>
                      <a:lnTo>
                        <a:pt x="809" y="907"/>
                      </a:lnTo>
                      <a:lnTo>
                        <a:pt x="794" y="907"/>
                      </a:lnTo>
                      <a:lnTo>
                        <a:pt x="780" y="893"/>
                      </a:lnTo>
                      <a:lnTo>
                        <a:pt x="766" y="893"/>
                      </a:lnTo>
                      <a:lnTo>
                        <a:pt x="752" y="893"/>
                      </a:lnTo>
                      <a:lnTo>
                        <a:pt x="738" y="893"/>
                      </a:lnTo>
                      <a:lnTo>
                        <a:pt x="738" y="879"/>
                      </a:lnTo>
                      <a:lnTo>
                        <a:pt x="724" y="879"/>
                      </a:lnTo>
                      <a:lnTo>
                        <a:pt x="709" y="879"/>
                      </a:lnTo>
                      <a:lnTo>
                        <a:pt x="695" y="879"/>
                      </a:lnTo>
                      <a:lnTo>
                        <a:pt x="681" y="865"/>
                      </a:lnTo>
                      <a:lnTo>
                        <a:pt x="667" y="865"/>
                      </a:lnTo>
                      <a:lnTo>
                        <a:pt x="653" y="865"/>
                      </a:lnTo>
                      <a:lnTo>
                        <a:pt x="638" y="865"/>
                      </a:lnTo>
                      <a:lnTo>
                        <a:pt x="624" y="851"/>
                      </a:lnTo>
                      <a:lnTo>
                        <a:pt x="610" y="851"/>
                      </a:lnTo>
                      <a:lnTo>
                        <a:pt x="596" y="851"/>
                      </a:lnTo>
                      <a:lnTo>
                        <a:pt x="596" y="837"/>
                      </a:lnTo>
                      <a:lnTo>
                        <a:pt x="582" y="837"/>
                      </a:lnTo>
                      <a:lnTo>
                        <a:pt x="568" y="837"/>
                      </a:lnTo>
                      <a:lnTo>
                        <a:pt x="553" y="837"/>
                      </a:lnTo>
                      <a:lnTo>
                        <a:pt x="553" y="822"/>
                      </a:lnTo>
                      <a:lnTo>
                        <a:pt x="539" y="822"/>
                      </a:lnTo>
                      <a:lnTo>
                        <a:pt x="525" y="822"/>
                      </a:lnTo>
                      <a:lnTo>
                        <a:pt x="525" y="808"/>
                      </a:lnTo>
                      <a:lnTo>
                        <a:pt x="511" y="808"/>
                      </a:lnTo>
                      <a:lnTo>
                        <a:pt x="511" y="794"/>
                      </a:lnTo>
                      <a:lnTo>
                        <a:pt x="497" y="794"/>
                      </a:lnTo>
                      <a:lnTo>
                        <a:pt x="482" y="794"/>
                      </a:lnTo>
                      <a:lnTo>
                        <a:pt x="482" y="780"/>
                      </a:lnTo>
                      <a:lnTo>
                        <a:pt x="468" y="780"/>
                      </a:lnTo>
                      <a:lnTo>
                        <a:pt x="468" y="766"/>
                      </a:lnTo>
                      <a:lnTo>
                        <a:pt x="454" y="766"/>
                      </a:lnTo>
                      <a:lnTo>
                        <a:pt x="454" y="751"/>
                      </a:lnTo>
                      <a:lnTo>
                        <a:pt x="440" y="751"/>
                      </a:lnTo>
                      <a:lnTo>
                        <a:pt x="426" y="737"/>
                      </a:lnTo>
                      <a:lnTo>
                        <a:pt x="412" y="737"/>
                      </a:lnTo>
                      <a:lnTo>
                        <a:pt x="412" y="723"/>
                      </a:lnTo>
                      <a:lnTo>
                        <a:pt x="397" y="723"/>
                      </a:lnTo>
                      <a:lnTo>
                        <a:pt x="383" y="723"/>
                      </a:lnTo>
                      <a:lnTo>
                        <a:pt x="369" y="723"/>
                      </a:lnTo>
                      <a:lnTo>
                        <a:pt x="355" y="723"/>
                      </a:lnTo>
                      <a:lnTo>
                        <a:pt x="355" y="709"/>
                      </a:lnTo>
                      <a:lnTo>
                        <a:pt x="341" y="709"/>
                      </a:lnTo>
                      <a:lnTo>
                        <a:pt x="326" y="709"/>
                      </a:lnTo>
                      <a:lnTo>
                        <a:pt x="312" y="709"/>
                      </a:lnTo>
                      <a:lnTo>
                        <a:pt x="298" y="709"/>
                      </a:lnTo>
                      <a:lnTo>
                        <a:pt x="284" y="709"/>
                      </a:lnTo>
                      <a:lnTo>
                        <a:pt x="270" y="723"/>
                      </a:lnTo>
                      <a:lnTo>
                        <a:pt x="270" y="737"/>
                      </a:lnTo>
                      <a:lnTo>
                        <a:pt x="256" y="766"/>
                      </a:lnTo>
                      <a:lnTo>
                        <a:pt x="227" y="780"/>
                      </a:lnTo>
                      <a:lnTo>
                        <a:pt x="227" y="794"/>
                      </a:lnTo>
                      <a:lnTo>
                        <a:pt x="199" y="794"/>
                      </a:lnTo>
                      <a:lnTo>
                        <a:pt x="185" y="808"/>
                      </a:lnTo>
                      <a:lnTo>
                        <a:pt x="185" y="766"/>
                      </a:lnTo>
                      <a:lnTo>
                        <a:pt x="185" y="751"/>
                      </a:lnTo>
                      <a:lnTo>
                        <a:pt x="185" y="737"/>
                      </a:lnTo>
                      <a:lnTo>
                        <a:pt x="170" y="723"/>
                      </a:lnTo>
                      <a:lnTo>
                        <a:pt x="170" y="709"/>
                      </a:lnTo>
                      <a:lnTo>
                        <a:pt x="170" y="681"/>
                      </a:lnTo>
                      <a:lnTo>
                        <a:pt x="170" y="652"/>
                      </a:lnTo>
                      <a:lnTo>
                        <a:pt x="170" y="638"/>
                      </a:lnTo>
                      <a:lnTo>
                        <a:pt x="170" y="624"/>
                      </a:lnTo>
                      <a:lnTo>
                        <a:pt x="170" y="610"/>
                      </a:lnTo>
                      <a:lnTo>
                        <a:pt x="170" y="595"/>
                      </a:lnTo>
                      <a:lnTo>
                        <a:pt x="170" y="581"/>
                      </a:lnTo>
                      <a:lnTo>
                        <a:pt x="185" y="567"/>
                      </a:lnTo>
                      <a:lnTo>
                        <a:pt x="185" y="553"/>
                      </a:lnTo>
                      <a:lnTo>
                        <a:pt x="170" y="553"/>
                      </a:lnTo>
                      <a:lnTo>
                        <a:pt x="156" y="567"/>
                      </a:lnTo>
                      <a:lnTo>
                        <a:pt x="156" y="581"/>
                      </a:lnTo>
                      <a:lnTo>
                        <a:pt x="142" y="581"/>
                      </a:lnTo>
                      <a:lnTo>
                        <a:pt x="128" y="595"/>
                      </a:lnTo>
                      <a:lnTo>
                        <a:pt x="114" y="595"/>
                      </a:lnTo>
                      <a:lnTo>
                        <a:pt x="100" y="595"/>
                      </a:lnTo>
                      <a:lnTo>
                        <a:pt x="100" y="610"/>
                      </a:lnTo>
                      <a:lnTo>
                        <a:pt x="85" y="610"/>
                      </a:lnTo>
                      <a:lnTo>
                        <a:pt x="85" y="624"/>
                      </a:lnTo>
                      <a:lnTo>
                        <a:pt x="71" y="624"/>
                      </a:lnTo>
                      <a:lnTo>
                        <a:pt x="71" y="638"/>
                      </a:lnTo>
                      <a:lnTo>
                        <a:pt x="57" y="638"/>
                      </a:lnTo>
                      <a:lnTo>
                        <a:pt x="43" y="638"/>
                      </a:lnTo>
                      <a:lnTo>
                        <a:pt x="43" y="652"/>
                      </a:lnTo>
                      <a:lnTo>
                        <a:pt x="29" y="652"/>
                      </a:lnTo>
                      <a:lnTo>
                        <a:pt x="29" y="638"/>
                      </a:lnTo>
                      <a:lnTo>
                        <a:pt x="29" y="624"/>
                      </a:lnTo>
                      <a:lnTo>
                        <a:pt x="43" y="595"/>
                      </a:lnTo>
                      <a:lnTo>
                        <a:pt x="43" y="567"/>
                      </a:lnTo>
                      <a:lnTo>
                        <a:pt x="43" y="553"/>
                      </a:lnTo>
                      <a:lnTo>
                        <a:pt x="43" y="539"/>
                      </a:lnTo>
                      <a:lnTo>
                        <a:pt x="43" y="524"/>
                      </a:lnTo>
                      <a:lnTo>
                        <a:pt x="57" y="496"/>
                      </a:lnTo>
                      <a:lnTo>
                        <a:pt x="57" y="482"/>
                      </a:lnTo>
                      <a:lnTo>
                        <a:pt x="57" y="468"/>
                      </a:lnTo>
                      <a:lnTo>
                        <a:pt x="57" y="454"/>
                      </a:lnTo>
                      <a:lnTo>
                        <a:pt x="57" y="425"/>
                      </a:lnTo>
                      <a:lnTo>
                        <a:pt x="57" y="411"/>
                      </a:lnTo>
                      <a:lnTo>
                        <a:pt x="57" y="397"/>
                      </a:lnTo>
                      <a:lnTo>
                        <a:pt x="57" y="368"/>
                      </a:lnTo>
                      <a:lnTo>
                        <a:pt x="57" y="354"/>
                      </a:lnTo>
                      <a:lnTo>
                        <a:pt x="57" y="326"/>
                      </a:lnTo>
                      <a:lnTo>
                        <a:pt x="57" y="312"/>
                      </a:lnTo>
                      <a:lnTo>
                        <a:pt x="43" y="298"/>
                      </a:lnTo>
                      <a:lnTo>
                        <a:pt x="57" y="298"/>
                      </a:lnTo>
                      <a:lnTo>
                        <a:pt x="57" y="283"/>
                      </a:lnTo>
                      <a:lnTo>
                        <a:pt x="43" y="269"/>
                      </a:lnTo>
                      <a:lnTo>
                        <a:pt x="43" y="255"/>
                      </a:lnTo>
                      <a:lnTo>
                        <a:pt x="43" y="241"/>
                      </a:lnTo>
                      <a:lnTo>
                        <a:pt x="43" y="227"/>
                      </a:lnTo>
                      <a:lnTo>
                        <a:pt x="43" y="212"/>
                      </a:lnTo>
                      <a:lnTo>
                        <a:pt x="29" y="170"/>
                      </a:lnTo>
                      <a:lnTo>
                        <a:pt x="29" y="156"/>
                      </a:lnTo>
                      <a:lnTo>
                        <a:pt x="14" y="113"/>
                      </a:lnTo>
                      <a:lnTo>
                        <a:pt x="0" y="99"/>
                      </a:lnTo>
                      <a:lnTo>
                        <a:pt x="0" y="85"/>
                      </a:lnTo>
                      <a:lnTo>
                        <a:pt x="14" y="71"/>
                      </a:lnTo>
                      <a:lnTo>
                        <a:pt x="29" y="56"/>
                      </a:lnTo>
                      <a:lnTo>
                        <a:pt x="29" y="42"/>
                      </a:lnTo>
                      <a:lnTo>
                        <a:pt x="43" y="42"/>
                      </a:lnTo>
                      <a:lnTo>
                        <a:pt x="57" y="28"/>
                      </a:lnTo>
                      <a:lnTo>
                        <a:pt x="71" y="28"/>
                      </a:lnTo>
                      <a:lnTo>
                        <a:pt x="85" y="28"/>
                      </a:lnTo>
                      <a:lnTo>
                        <a:pt x="114" y="28"/>
                      </a:lnTo>
                      <a:lnTo>
                        <a:pt x="142" y="14"/>
                      </a:lnTo>
                      <a:lnTo>
                        <a:pt x="185" y="14"/>
                      </a:lnTo>
                      <a:lnTo>
                        <a:pt x="199" y="0"/>
                      </a:lnTo>
                      <a:lnTo>
                        <a:pt x="213" y="0"/>
                      </a:lnTo>
                      <a:lnTo>
                        <a:pt x="227" y="0"/>
                      </a:lnTo>
                      <a:lnTo>
                        <a:pt x="241" y="0"/>
                      </a:lnTo>
                      <a:lnTo>
                        <a:pt x="284" y="14"/>
                      </a:lnTo>
                      <a:lnTo>
                        <a:pt x="298" y="14"/>
                      </a:lnTo>
                      <a:lnTo>
                        <a:pt x="341" y="14"/>
                      </a:lnTo>
                      <a:lnTo>
                        <a:pt x="355" y="14"/>
                      </a:lnTo>
                      <a:lnTo>
                        <a:pt x="369" y="14"/>
                      </a:lnTo>
                      <a:lnTo>
                        <a:pt x="412" y="14"/>
                      </a:lnTo>
                      <a:lnTo>
                        <a:pt x="426" y="28"/>
                      </a:lnTo>
                      <a:lnTo>
                        <a:pt x="454" y="28"/>
                      </a:lnTo>
                      <a:lnTo>
                        <a:pt x="468" y="28"/>
                      </a:lnTo>
                      <a:lnTo>
                        <a:pt x="482" y="28"/>
                      </a:lnTo>
                      <a:lnTo>
                        <a:pt x="497" y="28"/>
                      </a:lnTo>
                      <a:lnTo>
                        <a:pt x="511" y="42"/>
                      </a:lnTo>
                      <a:lnTo>
                        <a:pt x="525" y="42"/>
                      </a:lnTo>
                      <a:lnTo>
                        <a:pt x="539" y="42"/>
                      </a:lnTo>
                      <a:lnTo>
                        <a:pt x="582" y="42"/>
                      </a:lnTo>
                      <a:lnTo>
                        <a:pt x="596" y="42"/>
                      </a:lnTo>
                      <a:close/>
                    </a:path>
                  </a:pathLst>
                </a:custGeom>
                <a:pattFill prst="pct25">
                  <a:fgClr>
                    <a:srgbClr val="FF9900"/>
                  </a:fgClr>
                  <a:bgClr>
                    <a:srgbClr val="FFFFFF"/>
                  </a:bgClr>
                </a:pattFill>
                <a:ln w="9525">
                  <a:solidFill>
                    <a:srgbClr val="333333"/>
                  </a:solidFill>
                  <a:round/>
                  <a:headEnd/>
                  <a:tailEnd/>
                </a:ln>
              </p:spPr>
              <p:txBody>
                <a:bodyPr/>
                <a:lstStyle/>
                <a:p>
                  <a:endParaRPr lang="ja-JP" altLang="en-US"/>
                </a:p>
              </p:txBody>
            </p:sp>
          </p:grpSp>
          <p:sp>
            <p:nvSpPr>
              <p:cNvPr id="132" name="Text Box 33"/>
              <p:cNvSpPr txBox="1">
                <a:spLocks noChangeArrowheads="1"/>
              </p:cNvSpPr>
              <p:nvPr/>
            </p:nvSpPr>
            <p:spPr bwMode="auto">
              <a:xfrm>
                <a:off x="2745" y="1478"/>
                <a:ext cx="935" cy="2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淀川区</a:t>
                </a:r>
                <a:endParaRPr lang="ja-JP" altLang="en-US" sz="1050" b="1" dirty="0" smtClean="0">
                  <a:latin typeface="Meiryo UI" pitchFamily="50" charset="-128"/>
                  <a:ea typeface="Meiryo UI" pitchFamily="50" charset="-128"/>
                  <a:cs typeface="Meiryo UI" pitchFamily="50" charset="-128"/>
                </a:endParaRPr>
              </a:p>
            </p:txBody>
          </p:sp>
          <p:sp>
            <p:nvSpPr>
              <p:cNvPr id="133" name="Text Box 32"/>
              <p:cNvSpPr txBox="1">
                <a:spLocks noChangeArrowheads="1"/>
              </p:cNvSpPr>
              <p:nvPr/>
            </p:nvSpPr>
            <p:spPr bwMode="auto">
              <a:xfrm>
                <a:off x="4262" y="874"/>
                <a:ext cx="1135" cy="2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東淀川区</a:t>
                </a:r>
                <a:endParaRPr lang="ja-JP" altLang="en-US" sz="1050" b="1" dirty="0" smtClean="0">
                  <a:latin typeface="Meiryo UI" pitchFamily="50" charset="-128"/>
                  <a:ea typeface="Meiryo UI" pitchFamily="50" charset="-128"/>
                  <a:cs typeface="Meiryo UI" pitchFamily="50" charset="-128"/>
                </a:endParaRPr>
              </a:p>
            </p:txBody>
          </p:sp>
          <p:sp>
            <p:nvSpPr>
              <p:cNvPr id="134" name="Text Box 31"/>
              <p:cNvSpPr txBox="1">
                <a:spLocks noChangeArrowheads="1"/>
              </p:cNvSpPr>
              <p:nvPr/>
            </p:nvSpPr>
            <p:spPr bwMode="auto">
              <a:xfrm>
                <a:off x="1259" y="2280"/>
                <a:ext cx="1172"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西淀川区</a:t>
                </a:r>
                <a:endParaRPr lang="ja-JP" altLang="en-US" sz="1050" b="1" dirty="0" smtClean="0">
                  <a:latin typeface="Meiryo UI" pitchFamily="50" charset="-128"/>
                  <a:ea typeface="Meiryo UI" pitchFamily="50" charset="-128"/>
                  <a:cs typeface="Meiryo UI" pitchFamily="50" charset="-128"/>
                </a:endParaRPr>
              </a:p>
            </p:txBody>
          </p:sp>
          <p:sp>
            <p:nvSpPr>
              <p:cNvPr id="135" name="Text Box 30"/>
              <p:cNvSpPr txBox="1">
                <a:spLocks noChangeArrowheads="1"/>
              </p:cNvSpPr>
              <p:nvPr/>
            </p:nvSpPr>
            <p:spPr bwMode="auto">
              <a:xfrm>
                <a:off x="2504" y="2585"/>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福島区</a:t>
                </a:r>
                <a:endParaRPr lang="ja-JP" altLang="en-US" sz="1050" b="1" dirty="0" smtClean="0">
                  <a:latin typeface="Meiryo UI" pitchFamily="50" charset="-128"/>
                  <a:ea typeface="Meiryo UI" pitchFamily="50" charset="-128"/>
                  <a:cs typeface="Meiryo UI" pitchFamily="50" charset="-128"/>
                </a:endParaRPr>
              </a:p>
            </p:txBody>
          </p:sp>
          <p:sp>
            <p:nvSpPr>
              <p:cNvPr id="136" name="Text Box 29"/>
              <p:cNvSpPr txBox="1">
                <a:spLocks noChangeArrowheads="1"/>
              </p:cNvSpPr>
              <p:nvPr/>
            </p:nvSpPr>
            <p:spPr bwMode="auto">
              <a:xfrm>
                <a:off x="3421" y="1981"/>
                <a:ext cx="720"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北区</a:t>
                </a:r>
                <a:endParaRPr lang="ja-JP" altLang="en-US" sz="1050" b="1" dirty="0" smtClean="0">
                  <a:latin typeface="Meiryo UI" pitchFamily="50" charset="-128"/>
                  <a:ea typeface="Meiryo UI" pitchFamily="50" charset="-128"/>
                  <a:cs typeface="Meiryo UI" pitchFamily="50" charset="-128"/>
                </a:endParaRPr>
              </a:p>
            </p:txBody>
          </p:sp>
          <p:sp>
            <p:nvSpPr>
              <p:cNvPr id="137" name="Text Box 28"/>
              <p:cNvSpPr txBox="1">
                <a:spLocks noChangeArrowheads="1"/>
              </p:cNvSpPr>
              <p:nvPr/>
            </p:nvSpPr>
            <p:spPr bwMode="auto">
              <a:xfrm>
                <a:off x="4191" y="1960"/>
                <a:ext cx="899"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都島区</a:t>
                </a:r>
                <a:endParaRPr lang="ja-JP" altLang="en-US" sz="1050" b="1" dirty="0" smtClean="0">
                  <a:latin typeface="Meiryo UI" pitchFamily="50" charset="-128"/>
                  <a:ea typeface="Meiryo UI" pitchFamily="50" charset="-128"/>
                  <a:cs typeface="Meiryo UI" pitchFamily="50" charset="-128"/>
                </a:endParaRPr>
              </a:p>
            </p:txBody>
          </p:sp>
          <p:sp>
            <p:nvSpPr>
              <p:cNvPr id="138" name="Text Box 27"/>
              <p:cNvSpPr txBox="1">
                <a:spLocks noChangeArrowheads="1"/>
              </p:cNvSpPr>
              <p:nvPr/>
            </p:nvSpPr>
            <p:spPr bwMode="auto">
              <a:xfrm>
                <a:off x="4762" y="1515"/>
                <a:ext cx="900"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900" b="1" dirty="0">
                    <a:solidFill>
                      <a:srgbClr val="000000"/>
                    </a:solidFill>
                    <a:latin typeface="Meiryo UI" pitchFamily="50" charset="-128"/>
                    <a:ea typeface="Meiryo UI" pitchFamily="50" charset="-128"/>
                    <a:cs typeface="Meiryo UI" pitchFamily="50" charset="-128"/>
                  </a:rPr>
                  <a:t>旭区</a:t>
                </a:r>
                <a:endParaRPr lang="ja-JP" altLang="en-US" sz="1000" b="1" dirty="0">
                  <a:latin typeface="Meiryo UI" pitchFamily="50" charset="-128"/>
                  <a:ea typeface="Meiryo UI" pitchFamily="50" charset="-128"/>
                  <a:cs typeface="Meiryo UI" pitchFamily="50" charset="-128"/>
                </a:endParaRPr>
              </a:p>
            </p:txBody>
          </p:sp>
          <p:sp>
            <p:nvSpPr>
              <p:cNvPr id="139" name="Text Box 26"/>
              <p:cNvSpPr txBox="1">
                <a:spLocks noChangeArrowheads="1"/>
              </p:cNvSpPr>
              <p:nvPr/>
            </p:nvSpPr>
            <p:spPr bwMode="auto">
              <a:xfrm>
                <a:off x="865" y="3383"/>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此花区</a:t>
                </a:r>
                <a:endParaRPr lang="ja-JP" altLang="en-US" sz="1050" b="1" dirty="0" smtClean="0">
                  <a:latin typeface="Meiryo UI" pitchFamily="50" charset="-128"/>
                  <a:ea typeface="Meiryo UI" pitchFamily="50" charset="-128"/>
                  <a:cs typeface="Meiryo UI" pitchFamily="50" charset="-128"/>
                </a:endParaRPr>
              </a:p>
            </p:txBody>
          </p:sp>
          <p:sp>
            <p:nvSpPr>
              <p:cNvPr id="140" name="Text Box 25"/>
              <p:cNvSpPr txBox="1">
                <a:spLocks noChangeArrowheads="1"/>
              </p:cNvSpPr>
              <p:nvPr/>
            </p:nvSpPr>
            <p:spPr bwMode="auto">
              <a:xfrm>
                <a:off x="2920" y="3100"/>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西区</a:t>
                </a:r>
                <a:endParaRPr lang="ja-JP" altLang="en-US" sz="1050" b="1" dirty="0" smtClean="0">
                  <a:latin typeface="Meiryo UI" pitchFamily="50" charset="-128"/>
                  <a:ea typeface="Meiryo UI" pitchFamily="50" charset="-128"/>
                  <a:cs typeface="Meiryo UI" pitchFamily="50" charset="-128"/>
                </a:endParaRPr>
              </a:p>
            </p:txBody>
          </p:sp>
          <p:sp>
            <p:nvSpPr>
              <p:cNvPr id="141" name="Text Box 24"/>
              <p:cNvSpPr txBox="1">
                <a:spLocks noChangeArrowheads="1"/>
              </p:cNvSpPr>
              <p:nvPr/>
            </p:nvSpPr>
            <p:spPr bwMode="auto">
              <a:xfrm>
                <a:off x="3754" y="3009"/>
                <a:ext cx="899"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中央区</a:t>
                </a:r>
                <a:endParaRPr lang="ja-JP" altLang="en-US" sz="1050" b="1" dirty="0" smtClean="0">
                  <a:latin typeface="Meiryo UI" pitchFamily="50" charset="-128"/>
                  <a:ea typeface="Meiryo UI" pitchFamily="50" charset="-128"/>
                  <a:cs typeface="Meiryo UI" pitchFamily="50" charset="-128"/>
                </a:endParaRPr>
              </a:p>
            </p:txBody>
          </p:sp>
          <p:sp>
            <p:nvSpPr>
              <p:cNvPr id="142" name="Text Box 23"/>
              <p:cNvSpPr txBox="1">
                <a:spLocks noChangeArrowheads="1"/>
              </p:cNvSpPr>
              <p:nvPr/>
            </p:nvSpPr>
            <p:spPr bwMode="auto">
              <a:xfrm>
                <a:off x="4793" y="2291"/>
                <a:ext cx="899"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城東区</a:t>
                </a:r>
                <a:endParaRPr lang="ja-JP" altLang="en-US" sz="1050" b="1" dirty="0" smtClean="0">
                  <a:latin typeface="Meiryo UI" pitchFamily="50" charset="-128"/>
                  <a:ea typeface="Meiryo UI" pitchFamily="50" charset="-128"/>
                  <a:cs typeface="Meiryo UI" pitchFamily="50" charset="-128"/>
                </a:endParaRPr>
              </a:p>
            </p:txBody>
          </p:sp>
          <p:sp>
            <p:nvSpPr>
              <p:cNvPr id="143" name="Text Box 21"/>
              <p:cNvSpPr txBox="1">
                <a:spLocks noChangeArrowheads="1"/>
              </p:cNvSpPr>
              <p:nvPr/>
            </p:nvSpPr>
            <p:spPr bwMode="auto">
              <a:xfrm>
                <a:off x="865" y="5064"/>
                <a:ext cx="1235"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住之江区</a:t>
                </a:r>
                <a:endParaRPr lang="ja-JP" altLang="en-US" sz="1050" b="1" dirty="0" smtClean="0">
                  <a:latin typeface="Meiryo UI" pitchFamily="50" charset="-128"/>
                  <a:ea typeface="Meiryo UI" pitchFamily="50" charset="-128"/>
                  <a:cs typeface="Meiryo UI" pitchFamily="50" charset="-128"/>
                </a:endParaRPr>
              </a:p>
            </p:txBody>
          </p:sp>
          <p:sp>
            <p:nvSpPr>
              <p:cNvPr id="144" name="Text Box 20"/>
              <p:cNvSpPr txBox="1">
                <a:spLocks noChangeArrowheads="1"/>
              </p:cNvSpPr>
              <p:nvPr/>
            </p:nvSpPr>
            <p:spPr bwMode="auto">
              <a:xfrm>
                <a:off x="1754" y="3744"/>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港区</a:t>
                </a:r>
                <a:endParaRPr lang="ja-JP" altLang="en-US" sz="1050" b="1" dirty="0" smtClean="0">
                  <a:latin typeface="Meiryo UI" pitchFamily="50" charset="-128"/>
                  <a:ea typeface="Meiryo UI" pitchFamily="50" charset="-128"/>
                  <a:cs typeface="Meiryo UI" pitchFamily="50" charset="-128"/>
                </a:endParaRPr>
              </a:p>
            </p:txBody>
          </p:sp>
          <p:sp>
            <p:nvSpPr>
              <p:cNvPr id="145" name="Text Box 19"/>
              <p:cNvSpPr txBox="1">
                <a:spLocks noChangeArrowheads="1"/>
              </p:cNvSpPr>
              <p:nvPr/>
            </p:nvSpPr>
            <p:spPr bwMode="auto">
              <a:xfrm>
                <a:off x="2008" y="4381"/>
                <a:ext cx="900"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900" b="1" dirty="0">
                    <a:solidFill>
                      <a:srgbClr val="000000"/>
                    </a:solidFill>
                    <a:latin typeface="Meiryo UI" pitchFamily="50" charset="-128"/>
                    <a:ea typeface="Meiryo UI" pitchFamily="50" charset="-128"/>
                    <a:cs typeface="Meiryo UI" pitchFamily="50" charset="-128"/>
                  </a:rPr>
                  <a:t>大正区</a:t>
                </a:r>
                <a:endParaRPr lang="ja-JP" altLang="en-US" sz="1000" b="1" dirty="0">
                  <a:latin typeface="Meiryo UI" pitchFamily="50" charset="-128"/>
                  <a:ea typeface="Meiryo UI" pitchFamily="50" charset="-128"/>
                  <a:cs typeface="Meiryo UI" pitchFamily="50" charset="-128"/>
                </a:endParaRPr>
              </a:p>
            </p:txBody>
          </p:sp>
          <p:sp>
            <p:nvSpPr>
              <p:cNvPr id="146" name="Text Box 18"/>
              <p:cNvSpPr txBox="1">
                <a:spLocks noChangeArrowheads="1"/>
              </p:cNvSpPr>
              <p:nvPr/>
            </p:nvSpPr>
            <p:spPr bwMode="auto">
              <a:xfrm>
                <a:off x="2930" y="4483"/>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西成区</a:t>
                </a:r>
                <a:endParaRPr lang="ja-JP" altLang="en-US" sz="1050" b="1" dirty="0" smtClean="0">
                  <a:latin typeface="Meiryo UI" pitchFamily="50" charset="-128"/>
                  <a:ea typeface="Meiryo UI" pitchFamily="50" charset="-128"/>
                  <a:cs typeface="Meiryo UI" pitchFamily="50" charset="-128"/>
                </a:endParaRPr>
              </a:p>
            </p:txBody>
          </p:sp>
          <p:sp>
            <p:nvSpPr>
              <p:cNvPr id="147" name="Text Box 17"/>
              <p:cNvSpPr txBox="1">
                <a:spLocks noChangeArrowheads="1"/>
              </p:cNvSpPr>
              <p:nvPr/>
            </p:nvSpPr>
            <p:spPr bwMode="auto">
              <a:xfrm>
                <a:off x="3151" y="3781"/>
                <a:ext cx="899"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浪速区</a:t>
                </a:r>
                <a:endParaRPr lang="ja-JP" altLang="en-US" sz="1050" b="1" dirty="0" smtClean="0">
                  <a:latin typeface="Meiryo UI" pitchFamily="50" charset="-128"/>
                  <a:ea typeface="Meiryo UI" pitchFamily="50" charset="-128"/>
                  <a:cs typeface="Meiryo UI" pitchFamily="50" charset="-128"/>
                </a:endParaRPr>
              </a:p>
            </p:txBody>
          </p:sp>
          <p:sp>
            <p:nvSpPr>
              <p:cNvPr id="148" name="Text Box 16"/>
              <p:cNvSpPr txBox="1">
                <a:spLocks noChangeArrowheads="1"/>
              </p:cNvSpPr>
              <p:nvPr/>
            </p:nvSpPr>
            <p:spPr bwMode="auto">
              <a:xfrm>
                <a:off x="3800" y="3708"/>
                <a:ext cx="1168"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天王寺区</a:t>
                </a:r>
                <a:endParaRPr lang="ja-JP" altLang="en-US" sz="1050" b="1" dirty="0" smtClean="0">
                  <a:latin typeface="Meiryo UI" pitchFamily="50" charset="-128"/>
                  <a:ea typeface="Meiryo UI" pitchFamily="50" charset="-128"/>
                  <a:cs typeface="Meiryo UI" pitchFamily="50" charset="-128"/>
                </a:endParaRPr>
              </a:p>
            </p:txBody>
          </p:sp>
          <p:sp>
            <p:nvSpPr>
              <p:cNvPr id="149" name="Text Box 15"/>
              <p:cNvSpPr txBox="1">
                <a:spLocks noChangeArrowheads="1"/>
              </p:cNvSpPr>
              <p:nvPr/>
            </p:nvSpPr>
            <p:spPr bwMode="auto">
              <a:xfrm>
                <a:off x="4749" y="3255"/>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東成区</a:t>
                </a:r>
                <a:endParaRPr lang="ja-JP" altLang="en-US" sz="1050" b="1" dirty="0" smtClean="0">
                  <a:latin typeface="Meiryo UI" pitchFamily="50" charset="-128"/>
                  <a:ea typeface="Meiryo UI" pitchFamily="50" charset="-128"/>
                  <a:cs typeface="Meiryo UI" pitchFamily="50" charset="-128"/>
                </a:endParaRPr>
              </a:p>
            </p:txBody>
          </p:sp>
          <p:sp>
            <p:nvSpPr>
              <p:cNvPr id="150" name="Text Box 14"/>
              <p:cNvSpPr txBox="1">
                <a:spLocks noChangeArrowheads="1"/>
              </p:cNvSpPr>
              <p:nvPr/>
            </p:nvSpPr>
            <p:spPr bwMode="auto">
              <a:xfrm>
                <a:off x="4716" y="3817"/>
                <a:ext cx="901" cy="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生野区</a:t>
                </a:r>
                <a:endParaRPr lang="ja-JP" altLang="en-US" sz="1050" b="1" dirty="0" smtClean="0">
                  <a:latin typeface="Meiryo UI" pitchFamily="50" charset="-128"/>
                  <a:ea typeface="Meiryo UI" pitchFamily="50" charset="-128"/>
                  <a:cs typeface="Meiryo UI" pitchFamily="50" charset="-128"/>
                </a:endParaRPr>
              </a:p>
            </p:txBody>
          </p:sp>
          <p:sp>
            <p:nvSpPr>
              <p:cNvPr id="151" name="Text Box 13"/>
              <p:cNvSpPr txBox="1">
                <a:spLocks noChangeArrowheads="1"/>
              </p:cNvSpPr>
              <p:nvPr/>
            </p:nvSpPr>
            <p:spPr bwMode="auto">
              <a:xfrm>
                <a:off x="3421" y="5743"/>
                <a:ext cx="899"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住吉区</a:t>
                </a:r>
                <a:endParaRPr lang="ja-JP" altLang="en-US" sz="1050" b="1" dirty="0" smtClean="0">
                  <a:latin typeface="Meiryo UI" pitchFamily="50" charset="-128"/>
                  <a:ea typeface="Meiryo UI" pitchFamily="50" charset="-128"/>
                  <a:cs typeface="Meiryo UI" pitchFamily="50" charset="-128"/>
                </a:endParaRPr>
              </a:p>
            </p:txBody>
          </p:sp>
          <p:sp>
            <p:nvSpPr>
              <p:cNvPr id="152" name="Text Box 12"/>
              <p:cNvSpPr txBox="1">
                <a:spLocks noChangeArrowheads="1"/>
              </p:cNvSpPr>
              <p:nvPr/>
            </p:nvSpPr>
            <p:spPr bwMode="auto">
              <a:xfrm>
                <a:off x="3529" y="4736"/>
                <a:ext cx="1180"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阿倍野区</a:t>
                </a:r>
                <a:endParaRPr lang="ja-JP" altLang="en-US" sz="1050" b="1" dirty="0" smtClean="0">
                  <a:latin typeface="Meiryo UI" pitchFamily="50" charset="-128"/>
                  <a:ea typeface="Meiryo UI" pitchFamily="50" charset="-128"/>
                  <a:cs typeface="Meiryo UI" pitchFamily="50" charset="-128"/>
                </a:endParaRPr>
              </a:p>
            </p:txBody>
          </p:sp>
          <p:sp>
            <p:nvSpPr>
              <p:cNvPr id="153" name="Text Box 11"/>
              <p:cNvSpPr txBox="1">
                <a:spLocks noChangeArrowheads="1"/>
              </p:cNvSpPr>
              <p:nvPr/>
            </p:nvSpPr>
            <p:spPr bwMode="auto">
              <a:xfrm>
                <a:off x="4040" y="5398"/>
                <a:ext cx="1080" cy="35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東住吉区</a:t>
                </a:r>
                <a:endParaRPr lang="ja-JP" altLang="en-US" sz="1050" b="1" dirty="0" smtClean="0">
                  <a:latin typeface="Meiryo UI" pitchFamily="50" charset="-128"/>
                  <a:ea typeface="Meiryo UI" pitchFamily="50" charset="-128"/>
                  <a:cs typeface="Meiryo UI" pitchFamily="50" charset="-128"/>
                </a:endParaRPr>
              </a:p>
            </p:txBody>
          </p:sp>
          <p:sp>
            <p:nvSpPr>
              <p:cNvPr id="154" name="Text Box 10"/>
              <p:cNvSpPr txBox="1">
                <a:spLocks noChangeArrowheads="1"/>
              </p:cNvSpPr>
              <p:nvPr/>
            </p:nvSpPr>
            <p:spPr bwMode="auto">
              <a:xfrm>
                <a:off x="5197" y="5548"/>
                <a:ext cx="901"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平野区</a:t>
                </a:r>
                <a:endParaRPr lang="ja-JP" altLang="en-US" sz="1050" b="1" dirty="0" smtClean="0">
                  <a:latin typeface="Meiryo UI" pitchFamily="50" charset="-128"/>
                  <a:ea typeface="Meiryo UI" pitchFamily="50" charset="-128"/>
                  <a:cs typeface="Meiryo UI" pitchFamily="50" charset="-128"/>
                </a:endParaRPr>
              </a:p>
            </p:txBody>
          </p:sp>
          <p:sp>
            <p:nvSpPr>
              <p:cNvPr id="155" name="Text Box 23"/>
              <p:cNvSpPr txBox="1">
                <a:spLocks noChangeArrowheads="1"/>
              </p:cNvSpPr>
              <p:nvPr/>
            </p:nvSpPr>
            <p:spPr bwMode="auto">
              <a:xfrm>
                <a:off x="5670" y="2236"/>
                <a:ext cx="899" cy="3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4295" tIns="8890" rIns="74295" bIns="8890" anchor="ctr"/>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defRPr/>
                </a:pPr>
                <a:r>
                  <a:rPr lang="ja-JP" altLang="en-US" sz="900" b="1" dirty="0" smtClean="0">
                    <a:solidFill>
                      <a:srgbClr val="000000"/>
                    </a:solidFill>
                    <a:latin typeface="Meiryo UI" pitchFamily="50" charset="-128"/>
                    <a:ea typeface="Meiryo UI" pitchFamily="50" charset="-128"/>
                    <a:cs typeface="Meiryo UI" pitchFamily="50" charset="-128"/>
                  </a:rPr>
                  <a:t>鶴見区</a:t>
                </a:r>
                <a:endParaRPr lang="ja-JP" altLang="en-US" sz="1050" b="1" dirty="0" smtClean="0">
                  <a:latin typeface="Meiryo UI" pitchFamily="50" charset="-128"/>
                  <a:ea typeface="Meiryo UI" pitchFamily="50" charset="-128"/>
                  <a:cs typeface="Meiryo UI" pitchFamily="50" charset="-128"/>
                </a:endParaRPr>
              </a:p>
            </p:txBody>
          </p:sp>
        </p:grpSp>
        <p:sp>
          <p:nvSpPr>
            <p:cNvPr id="180" name="Text Box 3"/>
            <p:cNvSpPr txBox="1">
              <a:spLocks noChangeArrowheads="1"/>
            </p:cNvSpPr>
            <p:nvPr/>
          </p:nvSpPr>
          <p:spPr bwMode="auto">
            <a:xfrm>
              <a:off x="2766119" y="5841277"/>
              <a:ext cx="579029" cy="197158"/>
            </a:xfrm>
            <a:prstGeom prst="rect">
              <a:avLst/>
            </a:prstGeom>
            <a:solidFill>
              <a:srgbClr val="FFFFFF"/>
            </a:solidFill>
            <a:ln w="9525">
              <a:solidFill>
                <a:srgbClr val="000000"/>
              </a:solidFill>
              <a:miter lim="800000"/>
              <a:headEnd/>
              <a:tailEnd/>
            </a:ln>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050" dirty="0" smtClean="0">
                  <a:solidFill>
                    <a:srgbClr val="000000"/>
                  </a:solidFill>
                  <a:latin typeface="Meiryo UI" pitchFamily="50" charset="-128"/>
                  <a:ea typeface="Meiryo UI" pitchFamily="50" charset="-128"/>
                  <a:cs typeface="Meiryo UI" pitchFamily="50" charset="-128"/>
                </a:rPr>
                <a:t>第八区</a:t>
              </a:r>
              <a:endParaRPr lang="ja-JP" altLang="en-US" sz="1050" dirty="0">
                <a:latin typeface="Meiryo UI" pitchFamily="50" charset="-128"/>
                <a:ea typeface="Meiryo UI" pitchFamily="50" charset="-128"/>
                <a:cs typeface="Meiryo UI" pitchFamily="50" charset="-128"/>
              </a:endParaRPr>
            </a:p>
          </p:txBody>
        </p:sp>
        <p:sp>
          <p:nvSpPr>
            <p:cNvPr id="181" name="Text Box 3"/>
            <p:cNvSpPr txBox="1">
              <a:spLocks noChangeArrowheads="1"/>
            </p:cNvSpPr>
            <p:nvPr/>
          </p:nvSpPr>
          <p:spPr bwMode="auto">
            <a:xfrm>
              <a:off x="2518172" y="5304324"/>
              <a:ext cx="569998" cy="198587"/>
            </a:xfrm>
            <a:prstGeom prst="rect">
              <a:avLst/>
            </a:prstGeom>
            <a:solidFill>
              <a:srgbClr val="FFFFFF"/>
            </a:solidFill>
            <a:ln w="9525">
              <a:solidFill>
                <a:srgbClr val="000000"/>
              </a:solidFill>
              <a:miter lim="800000"/>
              <a:headEnd/>
              <a:tailEnd/>
            </a:ln>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050" dirty="0" smtClean="0">
                  <a:solidFill>
                    <a:srgbClr val="000000"/>
                  </a:solidFill>
                  <a:latin typeface="Meiryo UI" pitchFamily="50" charset="-128"/>
                  <a:ea typeface="Meiryo UI" pitchFamily="50" charset="-128"/>
                  <a:cs typeface="Meiryo UI" pitchFamily="50" charset="-128"/>
                </a:rPr>
                <a:t>第六区</a:t>
              </a:r>
              <a:endParaRPr lang="ja-JP" altLang="en-US" sz="1050" dirty="0">
                <a:latin typeface="Meiryo UI" pitchFamily="50" charset="-128"/>
                <a:ea typeface="Meiryo UI" pitchFamily="50" charset="-128"/>
                <a:cs typeface="Meiryo UI" pitchFamily="50" charset="-128"/>
              </a:endParaRPr>
            </a:p>
          </p:txBody>
        </p:sp>
        <p:sp>
          <p:nvSpPr>
            <p:cNvPr id="182" name="Text Box 2"/>
            <p:cNvSpPr txBox="1">
              <a:spLocks noChangeArrowheads="1"/>
            </p:cNvSpPr>
            <p:nvPr/>
          </p:nvSpPr>
          <p:spPr bwMode="auto">
            <a:xfrm>
              <a:off x="1316537" y="5992185"/>
              <a:ext cx="586721" cy="202530"/>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第七区</a:t>
              </a:r>
              <a:endParaRPr lang="ja-JP" altLang="en-US" sz="1000" dirty="0">
                <a:latin typeface="Meiryo UI" pitchFamily="50" charset="-128"/>
                <a:ea typeface="Meiryo UI" pitchFamily="50" charset="-128"/>
                <a:cs typeface="Meiryo UI" pitchFamily="50" charset="-128"/>
              </a:endParaRPr>
            </a:p>
          </p:txBody>
        </p:sp>
        <p:sp>
          <p:nvSpPr>
            <p:cNvPr id="183" name="Text Box 5"/>
            <p:cNvSpPr txBox="1">
              <a:spLocks noChangeArrowheads="1"/>
            </p:cNvSpPr>
            <p:nvPr/>
          </p:nvSpPr>
          <p:spPr bwMode="auto">
            <a:xfrm>
              <a:off x="1751476" y="4796997"/>
              <a:ext cx="609678" cy="213009"/>
            </a:xfrm>
            <a:prstGeom prst="rect">
              <a:avLst/>
            </a:prstGeom>
            <a:solidFill>
              <a:srgbClr val="FFFFFF"/>
            </a:solidFill>
            <a:ln w="9525">
              <a:solidFill>
                <a:srgbClr val="000000"/>
              </a:solidFill>
              <a:miter lim="800000"/>
              <a:headEnd/>
              <a:tailEnd/>
            </a:ln>
          </p:spPr>
          <p:txBody>
            <a:bodyPr lIns="74295" tIns="8890" rIns="74295" bIns="8890" anchor="ctr" anchorCtr="1"/>
            <a:lstStyle>
              <a:lvl1pPr>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spcBef>
                  <a:spcPct val="0"/>
                </a:spcBef>
                <a:buFontTx/>
                <a:buNone/>
              </a:pPr>
              <a:r>
                <a:rPr lang="ja-JP" altLang="en-US" sz="105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第五区</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4" name="Text Box 2"/>
            <p:cNvSpPr txBox="1">
              <a:spLocks noChangeArrowheads="1"/>
            </p:cNvSpPr>
            <p:nvPr/>
          </p:nvSpPr>
          <p:spPr bwMode="auto">
            <a:xfrm>
              <a:off x="982361" y="4363020"/>
              <a:ext cx="589272" cy="225716"/>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第三区</a:t>
              </a:r>
              <a:endParaRPr lang="ja-JP" altLang="en-US" sz="1000" dirty="0">
                <a:latin typeface="Meiryo UI" pitchFamily="50" charset="-128"/>
                <a:ea typeface="Meiryo UI" pitchFamily="50" charset="-128"/>
                <a:cs typeface="Meiryo UI" pitchFamily="50" charset="-128"/>
              </a:endParaRPr>
            </a:p>
          </p:txBody>
        </p:sp>
        <p:sp>
          <p:nvSpPr>
            <p:cNvPr id="185" name="Text Box 2"/>
            <p:cNvSpPr txBox="1">
              <a:spLocks noChangeArrowheads="1"/>
            </p:cNvSpPr>
            <p:nvPr/>
          </p:nvSpPr>
          <p:spPr bwMode="auto">
            <a:xfrm>
              <a:off x="2170823" y="4091725"/>
              <a:ext cx="637477" cy="190045"/>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第二区</a:t>
              </a:r>
              <a:endParaRPr lang="ja-JP" altLang="en-US" sz="1000" dirty="0">
                <a:latin typeface="Meiryo UI" pitchFamily="50" charset="-128"/>
                <a:ea typeface="Meiryo UI" pitchFamily="50" charset="-128"/>
                <a:cs typeface="Meiryo UI" pitchFamily="50" charset="-128"/>
              </a:endParaRPr>
            </a:p>
          </p:txBody>
        </p:sp>
        <p:sp>
          <p:nvSpPr>
            <p:cNvPr id="186" name="Text Box 2"/>
            <p:cNvSpPr txBox="1">
              <a:spLocks noChangeArrowheads="1"/>
            </p:cNvSpPr>
            <p:nvPr/>
          </p:nvSpPr>
          <p:spPr bwMode="auto">
            <a:xfrm>
              <a:off x="1967918" y="3358815"/>
              <a:ext cx="642675" cy="191671"/>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smtClean="0">
                  <a:solidFill>
                    <a:srgbClr val="000000"/>
                  </a:solidFill>
                  <a:latin typeface="Meiryo UI" pitchFamily="50" charset="-128"/>
                  <a:ea typeface="Meiryo UI" pitchFamily="50" charset="-128"/>
                  <a:cs typeface="Meiryo UI" pitchFamily="50" charset="-128"/>
                </a:rPr>
                <a:t>第一区</a:t>
              </a:r>
              <a:endParaRPr lang="en-US" altLang="ja-JP" sz="1050" dirty="0" smtClean="0">
                <a:solidFill>
                  <a:srgbClr val="000000"/>
                </a:solidFill>
                <a:latin typeface="Meiryo UI" pitchFamily="50" charset="-128"/>
                <a:ea typeface="Meiryo UI" pitchFamily="50" charset="-128"/>
                <a:cs typeface="Meiryo UI" pitchFamily="50" charset="-128"/>
              </a:endParaRPr>
            </a:p>
          </p:txBody>
        </p:sp>
        <p:sp>
          <p:nvSpPr>
            <p:cNvPr id="187" name="Text Box 2"/>
            <p:cNvSpPr txBox="1">
              <a:spLocks noChangeArrowheads="1"/>
            </p:cNvSpPr>
            <p:nvPr/>
          </p:nvSpPr>
          <p:spPr bwMode="auto">
            <a:xfrm>
              <a:off x="2954252" y="4361676"/>
              <a:ext cx="619600" cy="205961"/>
            </a:xfrm>
            <a:prstGeom prst="rect">
              <a:avLst/>
            </a:prstGeom>
            <a:solidFill>
              <a:srgbClr val="FFFFFF"/>
            </a:solidFill>
            <a:ln w="9525">
              <a:solidFill>
                <a:srgbClr val="000000"/>
              </a:solidFill>
              <a:miter lim="800000"/>
              <a:headEnd/>
              <a:tailEnd/>
            </a:ln>
          </p:spPr>
          <p:txBody>
            <a:bodyPr lIns="74295" tIns="8890" rIns="74295" bIns="889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1" fontAlgn="auto" hangingPunct="1">
                <a:spcBef>
                  <a:spcPts val="0"/>
                </a:spcBef>
                <a:spcAft>
                  <a:spcPts val="0"/>
                </a:spcAft>
                <a:defRPr sz="1000"/>
              </a:pPr>
              <a:r>
                <a:rPr lang="ja-JP" altLang="en-US" sz="1050" dirty="0">
                  <a:solidFill>
                    <a:srgbClr val="000000"/>
                  </a:solidFill>
                  <a:latin typeface="Meiryo UI" pitchFamily="50" charset="-128"/>
                  <a:ea typeface="Meiryo UI" pitchFamily="50" charset="-128"/>
                  <a:cs typeface="Meiryo UI" pitchFamily="50" charset="-128"/>
                </a:rPr>
                <a:t>第四区</a:t>
              </a:r>
              <a:endParaRPr lang="ja-JP" altLang="en-US" sz="1000" dirty="0">
                <a:latin typeface="Meiryo UI" pitchFamily="50" charset="-128"/>
                <a:ea typeface="Meiryo UI" pitchFamily="50" charset="-128"/>
                <a:cs typeface="Meiryo UI" pitchFamily="50" charset="-128"/>
              </a:endParaRPr>
            </a:p>
          </p:txBody>
        </p:sp>
      </p:grpSp>
      <p:sp>
        <p:nvSpPr>
          <p:cNvPr id="2" name="テキスト ボックス 1"/>
          <p:cNvSpPr txBox="1"/>
          <p:nvPr/>
        </p:nvSpPr>
        <p:spPr>
          <a:xfrm>
            <a:off x="78418" y="430531"/>
            <a:ext cx="3602061" cy="369332"/>
          </a:xfrm>
          <a:prstGeom prst="rect">
            <a:avLst/>
          </a:prstGeom>
          <a:noFill/>
        </p:spPr>
        <p:txBody>
          <a:bodyPr wrap="square" rtlCol="0">
            <a:spAutoFit/>
          </a:bodyPr>
          <a:lstStyle/>
          <a:p>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総合区のすがた</a:t>
            </a:r>
            <a:r>
              <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5" name="Group 1048"/>
          <p:cNvGraphicFramePr>
            <a:graphicFrameLocks noGrp="1"/>
          </p:cNvGraphicFramePr>
          <p:nvPr>
            <p:extLst>
              <p:ext uri="{D42A27DB-BD31-4B8C-83A1-F6EECF244321}">
                <p14:modId xmlns="" xmlns:p14="http://schemas.microsoft.com/office/powerpoint/2010/main" val="1417264732"/>
              </p:ext>
            </p:extLst>
          </p:nvPr>
        </p:nvGraphicFramePr>
        <p:xfrm>
          <a:off x="4200632" y="486881"/>
          <a:ext cx="4799600" cy="6269518"/>
        </p:xfrm>
        <a:graphic>
          <a:graphicData uri="http://schemas.openxmlformats.org/drawingml/2006/table">
            <a:tbl>
              <a:tblPr/>
              <a:tblGrid>
                <a:gridCol w="242830"/>
                <a:gridCol w="992634"/>
                <a:gridCol w="1224136"/>
                <a:gridCol w="900000"/>
                <a:gridCol w="1440000"/>
              </a:tblGrid>
              <a:tr h="313627">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人口（</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将来推計人口（</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H47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面積</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accent5">
                        <a:lumMod val="20000"/>
                        <a:lumOff val="8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昼間人口（昼夜間人口比率）</a:t>
                      </a: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H27</a:t>
                      </a:r>
                      <a:r>
                        <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accent5">
                        <a:lumMod val="20000"/>
                        <a:lumOff val="80000"/>
                      </a:schemeClr>
                    </a:solidFill>
                  </a:tcPr>
                </a:tc>
              </a:tr>
              <a:tr h="255054">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第一区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351,731</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314,465</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25.91</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398,590</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(113</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r>
              <a:tr h="430774">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en-US" altLang="ja-JP" sz="1000" b="0" i="0" u="none" strike="noStrike" cap="none" normalizeH="0" baseline="0" dirty="0" smtClean="0">
                        <a:ln>
                          <a:noFill/>
                        </a:ln>
                        <a:solidFill>
                          <a:schemeClr val="tx1"/>
                        </a:solidFill>
                        <a:effectLst/>
                        <a:latin typeface="ＭＳ Ｐゴシック" charset="-128"/>
                        <a:ea typeface="ＭＳ Ｐゴシック" charset="-128"/>
                      </a:endParaRPr>
                    </a:p>
                  </a:txBody>
                  <a:tcPr marL="0" marR="0" marT="18000" marB="18000"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bg1"/>
                    </a:solidFill>
                  </a:tcPr>
                </a:tc>
                <a:tc grid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ja-JP" altLang="en-US" sz="900" dirty="0" smtClean="0">
                          <a:solidFill>
                            <a:srgbClr val="000000"/>
                          </a:solidFill>
                          <a:latin typeface="HGP創英角ｺﾞｼｯｸUB" pitchFamily="50" charset="-128"/>
                          <a:ea typeface="HGP創英角ｺﾞｼｯｸUB" pitchFamily="50" charset="-128"/>
                        </a:rPr>
                        <a:t>  事業所あたりの工業出荷額が多い一方、都心の中に位置する緑豊かな水辺空間である淀川</a:t>
                      </a:r>
                      <a:endParaRPr lang="en-US" altLang="ja-JP" sz="900" dirty="0" smtClean="0">
                        <a:solidFill>
                          <a:srgbClr val="000000"/>
                        </a:solidFill>
                        <a:latin typeface="HGP創英角ｺﾞｼｯｸUB" pitchFamily="50" charset="-128"/>
                        <a:ea typeface="HGP創英角ｺﾞｼｯｸUB"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solidFill>
                            <a:srgbClr val="000000"/>
                          </a:solidFill>
                          <a:latin typeface="HGP創英角ｺﾞｼｯｸUB" pitchFamily="50" charset="-128"/>
                          <a:ea typeface="HGP創英角ｺﾞｼｯｸUB" pitchFamily="50" charset="-128"/>
                        </a:rPr>
                        <a:t>  </a:t>
                      </a:r>
                      <a:r>
                        <a:rPr lang="ja-JP" altLang="en-US" sz="900" dirty="0" smtClean="0">
                          <a:solidFill>
                            <a:srgbClr val="000000"/>
                          </a:solidFill>
                          <a:latin typeface="HGP創英角ｺﾞｼｯｸUB" pitchFamily="50" charset="-128"/>
                          <a:ea typeface="HGP創英角ｺﾞｼｯｸUB" pitchFamily="50" charset="-128"/>
                        </a:rPr>
                        <a:t>河川敷を有する住宅エリア</a:t>
                      </a:r>
                      <a:endParaRPr kumimoji="1" lang="ja-JP" altLang="en-US" sz="900" b="0" i="0" u="none" strike="noStrike" cap="none" normalizeH="0" baseline="0" dirty="0" smtClean="0">
                        <a:ln>
                          <a:noFill/>
                        </a:ln>
                        <a:solidFill>
                          <a:schemeClr val="tx1"/>
                        </a:solidFill>
                        <a:effectLst/>
                        <a:latin typeface="HG丸ｺﾞｼｯｸM-PRO" pitchFamily="50" charset="-128"/>
                        <a:ea typeface="HG丸ｺﾞｼｯｸM-PRO"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第二区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320,002</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297,982</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22.74</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598,913</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69299">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lang="ja-JP" altLang="en-US" sz="900" dirty="0" smtClean="0">
                          <a:latin typeface="HGP創英角ｺﾞｼｯｸUB" pitchFamily="50" charset="-128"/>
                          <a:ea typeface="HGP創英角ｺﾞｼｯｸUB" pitchFamily="50" charset="-128"/>
                        </a:rPr>
                        <a:t>  西日本最大の地下街、大川・中之島エリアの歴史的建造物などの文化集客施設、毛馬桜之  </a:t>
                      </a:r>
                      <a:endParaRPr lang="en-US" altLang="ja-JP" sz="900" dirty="0" smtClean="0">
                        <a:latin typeface="HGP創英角ｺﾞｼｯｸUB" pitchFamily="50" charset="-128"/>
                        <a:ea typeface="HGP創英角ｺﾞｼｯｸUB" pitchFamily="50" charset="-128"/>
                      </a:endParaRPr>
                    </a:p>
                    <a:p>
                      <a:pPr marL="0" marR="0" lvl="0" indent="0" algn="l" defTabSz="914400" rtl="0" eaLnBrk="1" fontAlgn="base" latinLnBrk="0" hangingPunct="1">
                        <a:lnSpc>
                          <a:spcPct val="100000"/>
                        </a:lnSpc>
                        <a:spcBef>
                          <a:spcPts val="0"/>
                        </a:spcBef>
                        <a:spcAft>
                          <a:spcPct val="0"/>
                        </a:spcAft>
                        <a:buClrTx/>
                        <a:buSzTx/>
                        <a:buFontTx/>
                        <a:buNone/>
                        <a:tabLst/>
                        <a:defRPr/>
                      </a:pPr>
                      <a:r>
                        <a:rPr lang="en-US" altLang="ja-JP" sz="900" dirty="0" smtClean="0">
                          <a:latin typeface="HGP創英角ｺﾞｼｯｸUB" pitchFamily="50" charset="-128"/>
                          <a:ea typeface="HGP創英角ｺﾞｼｯｸUB" pitchFamily="50" charset="-128"/>
                        </a:rPr>
                        <a:t>  </a:t>
                      </a:r>
                      <a:r>
                        <a:rPr lang="ja-JP" altLang="en-US" sz="900" dirty="0" smtClean="0">
                          <a:latin typeface="HGP創英角ｺﾞｼｯｸUB" pitchFamily="50" charset="-128"/>
                          <a:ea typeface="HGP創英角ｺﾞｼｯｸUB" pitchFamily="50" charset="-128"/>
                        </a:rPr>
                        <a:t>宮公園、城北菖蒲園を有し、都市基盤が充実するビジネス・商業エリア</a:t>
                      </a:r>
                      <a:endParaRPr kumimoji="1" lang="ja-JP" altLang="ja-JP" sz="900" kern="1200" dirty="0" smtClean="0">
                        <a:solidFill>
                          <a:schemeClr val="dk1"/>
                        </a:solidFill>
                        <a:latin typeface="HG丸ｺﾞｼｯｸM-PRO" pitchFamily="50" charset="-128"/>
                        <a:ea typeface="HG丸ｺﾞｼｯｸM-PRO" pitchFamily="50" charset="-128"/>
                        <a:cs typeface="+mn-cs"/>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第三区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316,665</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286,901</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46.00</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358,467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(113</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51505">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lang="en-US" altLang="ja-JP" sz="900" dirty="0" smtClean="0">
                          <a:latin typeface="HGP創英角ｺﾞｼｯｸUB" pitchFamily="50" charset="-128"/>
                          <a:ea typeface="HGP創英角ｺﾞｼｯｸUB" pitchFamily="50" charset="-128"/>
                        </a:rPr>
                        <a:t>  USJ</a:t>
                      </a:r>
                      <a:r>
                        <a:rPr lang="ja-JP" altLang="en-US" sz="900" dirty="0" err="1" smtClean="0">
                          <a:latin typeface="HGP創英角ｺﾞｼｯｸUB" pitchFamily="50" charset="-128"/>
                          <a:ea typeface="HGP創英角ｺﾞｼｯｸUB" pitchFamily="50" charset="-128"/>
                        </a:rPr>
                        <a:t>、</a:t>
                      </a:r>
                      <a:r>
                        <a:rPr lang="ja-JP" altLang="ja-JP" sz="900" dirty="0" smtClean="0">
                          <a:latin typeface="HGP創英角ｺﾞｼｯｸUB" pitchFamily="50" charset="-128"/>
                          <a:ea typeface="HGP創英角ｺﾞｼｯｸUB" pitchFamily="50" charset="-128"/>
                        </a:rPr>
                        <a:t>海遊館</a:t>
                      </a:r>
                      <a:r>
                        <a:rPr lang="ja-JP" altLang="en-US" sz="900" dirty="0" smtClean="0">
                          <a:latin typeface="HGP創英角ｺﾞｼｯｸUB" pitchFamily="50" charset="-128"/>
                          <a:ea typeface="HGP創英角ｺﾞｼｯｸUB" pitchFamily="50" charset="-128"/>
                        </a:rPr>
                        <a:t>等の</a:t>
                      </a:r>
                      <a:r>
                        <a:rPr lang="ja-JP" altLang="ja-JP" sz="900" dirty="0" smtClean="0">
                          <a:latin typeface="HGP創英角ｺﾞｼｯｸUB" pitchFamily="50" charset="-128"/>
                          <a:ea typeface="HGP創英角ｺﾞｼｯｸUB" pitchFamily="50" charset="-128"/>
                        </a:rPr>
                        <a:t>集客施設</a:t>
                      </a:r>
                      <a:r>
                        <a:rPr lang="ja-JP" altLang="en-US" sz="900" dirty="0" smtClean="0">
                          <a:latin typeface="HGP創英角ｺﾞｼｯｸUB" pitchFamily="50" charset="-128"/>
                          <a:ea typeface="HGP創英角ｺﾞｼｯｸUB" pitchFamily="50" charset="-128"/>
                        </a:rPr>
                        <a:t>のほか、福島地区やほたるまちなどの商業地を有する</a:t>
                      </a:r>
                      <a:endParaRPr lang="en-US" altLang="ja-JP" sz="900" dirty="0" smtClean="0">
                        <a:latin typeface="HGP創英角ｺﾞｼｯｸUB" pitchFamily="50" charset="-128"/>
                        <a:ea typeface="HGP創英角ｺﾞｼｯｸUB" pitchFamily="50" charset="-128"/>
                      </a:endParaRPr>
                    </a:p>
                    <a:p>
                      <a:pPr marL="0" marR="0" lvl="0" indent="0" algn="l" defTabSz="914400" rtl="0" eaLnBrk="1" fontAlgn="base" latinLnBrk="0" hangingPunct="1">
                        <a:lnSpc>
                          <a:spcPct val="100000"/>
                        </a:lnSpc>
                        <a:spcBef>
                          <a:spcPts val="0"/>
                        </a:spcBef>
                        <a:spcAft>
                          <a:spcPct val="0"/>
                        </a:spcAft>
                        <a:buClrTx/>
                        <a:buSzTx/>
                        <a:buFontTx/>
                        <a:buNone/>
                        <a:tabLst/>
                        <a:defRPr/>
                      </a:pPr>
                      <a:r>
                        <a:rPr lang="ja-JP" altLang="en-US" sz="900" dirty="0" smtClean="0">
                          <a:latin typeface="HGP創英角ｺﾞｼｯｸUB" pitchFamily="50" charset="-128"/>
                          <a:ea typeface="HGP創英角ｺﾞｼｯｸUB" pitchFamily="50" charset="-128"/>
                        </a:rPr>
                        <a:t>　</a:t>
                      </a:r>
                      <a:r>
                        <a:rPr lang="ja-JP" altLang="ja-JP" sz="900" dirty="0" smtClean="0">
                          <a:latin typeface="HGP創英角ｺﾞｼｯｸUB" pitchFamily="50" charset="-128"/>
                          <a:ea typeface="HGP創英角ｺﾞｼｯｸUB" pitchFamily="50" charset="-128"/>
                        </a:rPr>
                        <a:t>工業従業者が多く、工業出荷額</a:t>
                      </a:r>
                      <a:r>
                        <a:rPr lang="ja-JP" altLang="en-US" sz="900" dirty="0" smtClean="0">
                          <a:latin typeface="HGP創英角ｺﾞｼｯｸUB" pitchFamily="50" charset="-128"/>
                          <a:ea typeface="HGP創英角ｺﾞｼｯｸUB" pitchFamily="50" charset="-128"/>
                        </a:rPr>
                        <a:t>や</a:t>
                      </a:r>
                      <a:r>
                        <a:rPr lang="ja-JP" altLang="ja-JP" sz="900" dirty="0" smtClean="0">
                          <a:latin typeface="HGP創英角ｺﾞｼｯｸUB" pitchFamily="50" charset="-128"/>
                          <a:ea typeface="HGP創英角ｺﾞｼｯｸUB" pitchFamily="50" charset="-128"/>
                        </a:rPr>
                        <a:t>工業地域割合が</a:t>
                      </a:r>
                      <a:r>
                        <a:rPr lang="ja-JP" altLang="en-US" sz="900" dirty="0" smtClean="0">
                          <a:latin typeface="HGP創英角ｺﾞｼｯｸUB" pitchFamily="50" charset="-128"/>
                          <a:ea typeface="HGP創英角ｺﾞｼｯｸUB" pitchFamily="50" charset="-128"/>
                        </a:rPr>
                        <a:t>大きい</a:t>
                      </a:r>
                      <a:r>
                        <a:rPr lang="ja-JP" altLang="ja-JP" sz="900" dirty="0" smtClean="0">
                          <a:latin typeface="HGP創英角ｺﾞｼｯｸUB" pitchFamily="50" charset="-128"/>
                          <a:ea typeface="HGP創英角ｺﾞｼｯｸUB" pitchFamily="50" charset="-128"/>
                        </a:rPr>
                        <a:t>工業・港湾エリア</a:t>
                      </a:r>
                      <a:endParaRPr kumimoji="1" lang="ja-JP" altLang="ja-JP" sz="900" kern="1200" dirty="0" smtClean="0">
                        <a:solidFill>
                          <a:schemeClr val="dk1"/>
                        </a:solidFill>
                        <a:latin typeface="HG丸ｺﾞｼｯｸM-PRO" pitchFamily="50" charset="-128"/>
                        <a:ea typeface="HG丸ｺﾞｼｯｸM-PRO" pitchFamily="50" charset="-128"/>
                        <a:cs typeface="+mn-cs"/>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第四区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356,817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332,236</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21.09</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321,840</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(90</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30774">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latin typeface="HGP創英角ｺﾞｼｯｸUB" pitchFamily="50" charset="-128"/>
                          <a:ea typeface="HGP創英角ｺﾞｼｯｸUB" pitchFamily="50" charset="-128"/>
                        </a:rPr>
                        <a:t>  </a:t>
                      </a:r>
                      <a:r>
                        <a:rPr lang="ja-JP" altLang="ja-JP" sz="900" dirty="0" smtClean="0">
                          <a:latin typeface="HGP創英角ｺﾞｼｯｸUB" pitchFamily="50" charset="-128"/>
                          <a:ea typeface="HGP創英角ｺﾞｼｯｸUB" pitchFamily="50" charset="-128"/>
                        </a:rPr>
                        <a:t>大規模公園である鶴見緑地、城北川の親水空間、</a:t>
                      </a:r>
                      <a:r>
                        <a:rPr lang="ja-JP" altLang="en-US" sz="900" dirty="0" smtClean="0">
                          <a:latin typeface="HGP創英角ｺﾞｼｯｸUB" pitchFamily="50" charset="-128"/>
                          <a:ea typeface="HGP創英角ｺﾞｼｯｸUB" pitchFamily="50" charset="-128"/>
                        </a:rPr>
                        <a:t>鶴橋・京橋地区等の商業地を</a:t>
                      </a:r>
                      <a:r>
                        <a:rPr lang="ja-JP" altLang="ja-JP" sz="900" dirty="0" smtClean="0">
                          <a:latin typeface="HGP創英角ｺﾞｼｯｸUB" pitchFamily="50" charset="-128"/>
                          <a:ea typeface="HGP創英角ｺﾞｼｯｸUB" pitchFamily="50" charset="-128"/>
                        </a:rPr>
                        <a:t>有し、</a:t>
                      </a:r>
                      <a:r>
                        <a:rPr lang="ja-JP" altLang="en-US" sz="900" dirty="0" smtClean="0">
                          <a:latin typeface="HGP創英角ｺﾞｼｯｸUB" pitchFamily="50" charset="-128"/>
                          <a:ea typeface="HGP創英角ｺﾞｼｯｸUB" pitchFamily="50" charset="-128"/>
                        </a:rPr>
                        <a:t>多くの</a:t>
                      </a:r>
                      <a:endParaRPr lang="en-US" altLang="ja-JP" sz="900" dirty="0" smtClean="0">
                        <a:latin typeface="HGP創英角ｺﾞｼｯｸUB" pitchFamily="50" charset="-128"/>
                        <a:ea typeface="HGP創英角ｺﾞｼｯｸUB"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latin typeface="HGP創英角ｺﾞｼｯｸUB" pitchFamily="50" charset="-128"/>
                          <a:ea typeface="HGP創英角ｺﾞｼｯｸUB" pitchFamily="50" charset="-128"/>
                        </a:rPr>
                        <a:t>  </a:t>
                      </a:r>
                      <a:r>
                        <a:rPr lang="ja-JP" altLang="ja-JP" sz="900" dirty="0" smtClean="0">
                          <a:latin typeface="HGP創英角ｺﾞｼｯｸUB" pitchFamily="50" charset="-128"/>
                          <a:ea typeface="HGP創英角ｺﾞｼｯｸUB" pitchFamily="50" charset="-128"/>
                        </a:rPr>
                        <a:t>子育て世帯</a:t>
                      </a:r>
                      <a:r>
                        <a:rPr lang="ja-JP" altLang="en-US" sz="900" dirty="0" smtClean="0">
                          <a:latin typeface="HGP創英角ｺﾞｼｯｸUB" pitchFamily="50" charset="-128"/>
                          <a:ea typeface="HGP創英角ｺﾞｼｯｸUB" pitchFamily="50" charset="-128"/>
                        </a:rPr>
                        <a:t>が住む</a:t>
                      </a:r>
                      <a:r>
                        <a:rPr lang="ja-JP" altLang="ja-JP" sz="900" dirty="0" smtClean="0">
                          <a:latin typeface="HGP創英角ｺﾞｼｯｸUB" pitchFamily="50" charset="-128"/>
                          <a:ea typeface="HGP創英角ｺﾞｼｯｸUB" pitchFamily="50" charset="-128"/>
                        </a:rPr>
                        <a:t>住宅エリア</a:t>
                      </a:r>
                      <a:endParaRPr kumimoji="1" lang="ja-JP" altLang="ja-JP" sz="900" kern="1200" dirty="0" smtClean="0">
                        <a:solidFill>
                          <a:schemeClr val="dk1"/>
                        </a:solidFill>
                        <a:latin typeface="HG丸ｺﾞｼｯｸM-PRO" pitchFamily="50" charset="-128"/>
                        <a:ea typeface="HG丸ｺﾞｼｯｸM-PRO" pitchFamily="50" charset="-128"/>
                        <a:cs typeface="+mn-cs"/>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第五区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320,406</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312,311</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27.90</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803,546</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(251</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30774">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ja-JP" altLang="en-US" sz="900" dirty="0" smtClean="0">
                          <a:solidFill>
                            <a:srgbClr val="000000"/>
                          </a:solidFill>
                          <a:latin typeface="HGP創英角ｺﾞｼｯｸUB" pitchFamily="50" charset="-128"/>
                          <a:ea typeface="HGP創英角ｺﾞｼｯｸUB" pitchFamily="50" charset="-128"/>
                        </a:rPr>
                        <a:t>  道頓堀水辺空間、新世界などの集客施設を有し、交通網が発達するなど都市基盤が充実する</a:t>
                      </a:r>
                      <a:endParaRPr lang="en-US" altLang="ja-JP" sz="900" dirty="0" smtClean="0">
                        <a:solidFill>
                          <a:srgbClr val="000000"/>
                        </a:solidFill>
                        <a:latin typeface="HGP創英角ｺﾞｼｯｸUB" pitchFamily="50" charset="-128"/>
                        <a:ea typeface="HGP創英角ｺﾞｼｯｸUB"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solidFill>
                            <a:srgbClr val="000000"/>
                          </a:solidFill>
                          <a:latin typeface="HGP創英角ｺﾞｼｯｸUB" pitchFamily="50" charset="-128"/>
                          <a:ea typeface="HGP創英角ｺﾞｼｯｸUB" pitchFamily="50" charset="-128"/>
                        </a:rPr>
                        <a:t>  </a:t>
                      </a:r>
                      <a:r>
                        <a:rPr lang="ja-JP" altLang="en-US" sz="900" dirty="0" smtClean="0">
                          <a:solidFill>
                            <a:srgbClr val="000000"/>
                          </a:solidFill>
                          <a:latin typeface="HGP創英角ｺﾞｼｯｸUB" pitchFamily="50" charset="-128"/>
                          <a:ea typeface="HGP創英角ｺﾞｼｯｸUB" pitchFamily="50" charset="-128"/>
                        </a:rPr>
                        <a:t>とともに、生産年齢人口の割合、昼間人口が多いビジネス・商業エリア</a:t>
                      </a:r>
                      <a:endParaRPr kumimoji="1" lang="ja-JP" altLang="ja-JP" sz="900" kern="1200" dirty="0" smtClean="0">
                        <a:solidFill>
                          <a:schemeClr val="dk1"/>
                        </a:solidFill>
                        <a:latin typeface="HG丸ｺﾞｼｯｸM-PRO" pitchFamily="50" charset="-128"/>
                        <a:ea typeface="HG丸ｺﾞｼｯｸM-PRO" pitchFamily="50" charset="-128"/>
                        <a:cs typeface="+mn-cs"/>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第六区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313,522</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280,491</a:t>
                      </a:r>
                      <a:r>
                        <a:rPr kumimoji="1" lang="ja-JP" altLang="en-US" sz="9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人</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19.19</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366,959</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(117</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30774">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ja-JP" altLang="en-US" sz="900" dirty="0" smtClean="0">
                          <a:latin typeface="HGP創英角ｺﾞｼｯｸUB" pitchFamily="50" charset="-128"/>
                          <a:ea typeface="HGP創英角ｺﾞｼｯｸUB" pitchFamily="50" charset="-128"/>
                        </a:rPr>
                        <a:t>  日本で最も高層の商業ビルであるあべのハルカス、天王寺公園、</a:t>
                      </a:r>
                      <a:r>
                        <a:rPr lang="ja-JP" altLang="ja-JP" sz="900" dirty="0" smtClean="0">
                          <a:latin typeface="HGP創英角ｺﾞｼｯｸUB" pitchFamily="50" charset="-128"/>
                          <a:ea typeface="HGP創英角ｺﾞｼｯｸUB" pitchFamily="50" charset="-128"/>
                        </a:rPr>
                        <a:t>コリアタウンなど</a:t>
                      </a:r>
                      <a:r>
                        <a:rPr lang="ja-JP" altLang="en-US" sz="900" dirty="0" smtClean="0">
                          <a:latin typeface="HGP創英角ｺﾞｼｯｸUB" pitchFamily="50" charset="-128"/>
                          <a:ea typeface="HGP創英角ｺﾞｼｯｸUB" pitchFamily="50" charset="-128"/>
                        </a:rPr>
                        <a:t>の</a:t>
                      </a:r>
                      <a:r>
                        <a:rPr lang="ja-JP" altLang="ja-JP" sz="900" dirty="0" smtClean="0">
                          <a:latin typeface="HGP創英角ｺﾞｼｯｸUB" pitchFamily="50" charset="-128"/>
                          <a:ea typeface="HGP創英角ｺﾞｼｯｸUB" pitchFamily="50" charset="-128"/>
                        </a:rPr>
                        <a:t>集客施設</a:t>
                      </a:r>
                      <a:endParaRPr lang="en-US" altLang="ja-JP" sz="900" dirty="0" smtClean="0">
                        <a:latin typeface="HGP創英角ｺﾞｼｯｸUB" pitchFamily="50" charset="-128"/>
                        <a:ea typeface="HGP創英角ｺﾞｼｯｸUB"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latin typeface="HGP創英角ｺﾞｼｯｸUB" pitchFamily="50" charset="-128"/>
                          <a:ea typeface="HGP創英角ｺﾞｼｯｸUB" pitchFamily="50" charset="-128"/>
                        </a:rPr>
                        <a:t>  </a:t>
                      </a:r>
                      <a:r>
                        <a:rPr lang="ja-JP" altLang="ja-JP" sz="900" dirty="0" smtClean="0">
                          <a:latin typeface="HGP創英角ｺﾞｼｯｸUB" pitchFamily="50" charset="-128"/>
                          <a:ea typeface="HGP創英角ｺﾞｼｯｸUB" pitchFamily="50" charset="-128"/>
                        </a:rPr>
                        <a:t>が多い一方で、区内の住宅地の割合が高</a:t>
                      </a:r>
                      <a:r>
                        <a:rPr lang="ja-JP" altLang="en-US" sz="900" dirty="0" smtClean="0">
                          <a:latin typeface="HGP創英角ｺﾞｼｯｸUB" pitchFamily="50" charset="-128"/>
                          <a:ea typeface="HGP創英角ｺﾞｼｯｸUB" pitchFamily="50" charset="-128"/>
                        </a:rPr>
                        <a:t>い商業</a:t>
                      </a:r>
                      <a:r>
                        <a:rPr lang="ja-JP" altLang="ja-JP" sz="900" dirty="0" smtClean="0">
                          <a:latin typeface="HGP創英角ｺﾞｼｯｸUB" pitchFamily="50" charset="-128"/>
                          <a:ea typeface="HGP創英角ｺﾞｼｯｸUB" pitchFamily="50" charset="-128"/>
                        </a:rPr>
                        <a:t>・住宅エリア</a:t>
                      </a:r>
                      <a:endParaRPr kumimoji="1" lang="ja-JP" altLang="ja-JP" sz="900" kern="1200" dirty="0" smtClean="0">
                        <a:solidFill>
                          <a:schemeClr val="dk1"/>
                        </a:solidFill>
                        <a:latin typeface="HG丸ｺﾞｼｯｸM-PRO" pitchFamily="50" charset="-128"/>
                        <a:ea typeface="HG丸ｺﾞｼｯｸM-PRO" pitchFamily="50" charset="-128"/>
                        <a:cs typeface="+mn-cs"/>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第七区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389,110</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311,355</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37.38</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398,531</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(102</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30774">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latin typeface="HGP創英角ｺﾞｼｯｸUB" pitchFamily="50" charset="-128"/>
                          <a:ea typeface="HGP創英角ｺﾞｼｯｸUB" pitchFamily="50" charset="-128"/>
                        </a:rPr>
                        <a:t>  </a:t>
                      </a:r>
                      <a:r>
                        <a:rPr lang="ja-JP" altLang="ja-JP" sz="900" dirty="0" smtClean="0">
                          <a:latin typeface="HGP創英角ｺﾞｼｯｸUB" pitchFamily="50" charset="-128"/>
                          <a:ea typeface="HGP創英角ｺﾞｼｯｸUB" pitchFamily="50" charset="-128"/>
                        </a:rPr>
                        <a:t>全国的に有名な住吉大社</a:t>
                      </a:r>
                      <a:r>
                        <a:rPr lang="ja-JP" altLang="en-US" sz="900" dirty="0" smtClean="0">
                          <a:latin typeface="HGP創英角ｺﾞｼｯｸUB" pitchFamily="50" charset="-128"/>
                          <a:ea typeface="HGP創英角ｺﾞｼｯｸUB" pitchFamily="50" charset="-128"/>
                        </a:rPr>
                        <a:t>、</a:t>
                      </a:r>
                      <a:r>
                        <a:rPr lang="ja-JP" altLang="ja-JP" sz="900" dirty="0" smtClean="0">
                          <a:latin typeface="HGP創英角ｺﾞｼｯｸUB" pitchFamily="50" charset="-128"/>
                          <a:ea typeface="HGP創英角ｺﾞｼｯｸUB" pitchFamily="50" charset="-128"/>
                        </a:rPr>
                        <a:t>路面電車</a:t>
                      </a:r>
                      <a:r>
                        <a:rPr lang="ja-JP" altLang="en-US" sz="900" dirty="0" smtClean="0">
                          <a:latin typeface="HGP創英角ｺﾞｼｯｸUB" pitchFamily="50" charset="-128"/>
                          <a:ea typeface="HGP創英角ｺﾞｼｯｸUB" pitchFamily="50" charset="-128"/>
                        </a:rPr>
                        <a:t>、インテックス大阪（大阪国際見本市会場）</a:t>
                      </a:r>
                      <a:r>
                        <a:rPr lang="ja-JP" altLang="ja-JP" sz="900" dirty="0" smtClean="0">
                          <a:latin typeface="HGP創英角ｺﾞｼｯｸUB" pitchFamily="50" charset="-128"/>
                          <a:ea typeface="HGP創英角ｺﾞｼｯｸUB" pitchFamily="50" charset="-128"/>
                        </a:rPr>
                        <a:t>などの都市魅</a:t>
                      </a:r>
                      <a:endParaRPr lang="en-US" altLang="ja-JP" sz="900" dirty="0" smtClean="0">
                        <a:latin typeface="HGP創英角ｺﾞｼｯｸUB" pitchFamily="50" charset="-128"/>
                        <a:ea typeface="HGP創英角ｺﾞｼｯｸUB"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lang="en-US" altLang="ja-JP" sz="900" dirty="0" smtClean="0">
                          <a:latin typeface="HGP創英角ｺﾞｼｯｸUB" pitchFamily="50" charset="-128"/>
                          <a:ea typeface="HGP創英角ｺﾞｼｯｸUB" pitchFamily="50" charset="-128"/>
                        </a:rPr>
                        <a:t>  </a:t>
                      </a:r>
                      <a:r>
                        <a:rPr lang="ja-JP" altLang="ja-JP" sz="900" dirty="0" smtClean="0">
                          <a:latin typeface="HGP創英角ｺﾞｼｯｸUB" pitchFamily="50" charset="-128"/>
                          <a:ea typeface="HGP創英角ｺﾞｼｯｸUB" pitchFamily="50" charset="-128"/>
                        </a:rPr>
                        <a:t>力を有し</a:t>
                      </a:r>
                      <a:r>
                        <a:rPr lang="ja-JP" altLang="en-US" sz="900" dirty="0" smtClean="0">
                          <a:latin typeface="HGP創英角ｺﾞｼｯｸUB" pitchFamily="50" charset="-128"/>
                          <a:ea typeface="HGP創英角ｺﾞｼｯｸUB" pitchFamily="50" charset="-128"/>
                        </a:rPr>
                        <a:t>、住宅と工業が共存する住</a:t>
                      </a:r>
                      <a:r>
                        <a:rPr lang="ja-JP" altLang="ja-JP" sz="900" dirty="0" smtClean="0">
                          <a:latin typeface="HGP創英角ｺﾞｼｯｸUB" pitchFamily="50" charset="-128"/>
                          <a:ea typeface="HGP創英角ｺﾞｼｯｸUB" pitchFamily="50" charset="-128"/>
                        </a:rPr>
                        <a:t>工共生エリア</a:t>
                      </a:r>
                      <a:endParaRPr kumimoji="1" lang="ja-JP" altLang="en-US" sz="900" b="0" i="0" u="none" strike="noStrike" cap="none" normalizeH="0" baseline="0" dirty="0" smtClean="0">
                        <a:ln>
                          <a:noFill/>
                        </a:ln>
                        <a:solidFill>
                          <a:schemeClr val="tx1"/>
                        </a:solidFill>
                        <a:effectLst/>
                        <a:latin typeface="HG丸ｺﾞｼｯｸM-PRO" pitchFamily="50" charset="-128"/>
                        <a:ea typeface="HG丸ｺﾞｼｯｸM-PRO"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313627">
                <a:tc rowSpan="2">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第八区</a:t>
                      </a:r>
                    </a:p>
                  </a:txBody>
                  <a:tcPr marL="0" marR="0" marT="18000" marB="18000" vert="eaVert" anchor="ctr" horzOverflow="overflow">
                    <a:lnL w="12700" cap="flat" cmpd="sng" algn="ctr">
                      <a:solidFill>
                        <a:schemeClr val="tx1"/>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40000"/>
                        <a:lumOff val="60000"/>
                      </a:schemeClr>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322,932</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273,576</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25.03</a:t>
                      </a:r>
                      <a:r>
                        <a:rPr kumimoji="1" lang="ja-JP" altLang="en-US" sz="9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ｋ</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9525" cap="flat" cmpd="sng" algn="ctr">
                      <a:solidFill>
                        <a:schemeClr val="bg1">
                          <a:lumMod val="50000"/>
                        </a:schemeClr>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296,603</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　</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(92</a:t>
                      </a:r>
                      <a:r>
                        <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9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r>
              <a:tr h="430774">
                <a:tc vMerge="1">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endPar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0" marT="18000" marB="18000" vert="eaVert" anchor="ctr" horzOverflow="overflow">
                    <a:lnL w="19050" cap="flat" cmpd="sng" algn="ctr">
                      <a:solidFill>
                        <a:srgbClr val="808080"/>
                      </a:solidFill>
                      <a:prstDash val="solid"/>
                      <a:round/>
                      <a:headEnd type="none" w="med" len="med"/>
                      <a:tailEnd type="none" w="med" len="med"/>
                    </a:lnL>
                    <a:lnR w="6350" cap="flat" cmpd="thickThin" algn="ctr">
                      <a:solidFill>
                        <a:srgbClr val="808080"/>
                      </a:solidFill>
                      <a:prstDash val="solid"/>
                      <a:round/>
                      <a:headEnd type="none" w="med" len="med"/>
                      <a:tailEnd type="none" w="med" len="med"/>
                    </a:lnR>
                    <a:lnT w="19050" cap="flat" cmpd="sng" algn="ctr">
                      <a:solidFill>
                        <a:srgbClr val="808080"/>
                      </a:solidFill>
                      <a:prstDash val="solid"/>
                      <a:round/>
                      <a:headEnd type="none" w="med" len="med"/>
                      <a:tailEnd type="none" w="med" len="med"/>
                    </a:lnT>
                    <a:lnB w="19050" cap="flat" cmpd="sng" algn="ctr">
                      <a:solidFill>
                        <a:srgbClr val="808080"/>
                      </a:solidFill>
                      <a:prstDash val="solid"/>
                      <a:round/>
                      <a:headEnd type="none" w="med" len="med"/>
                      <a:tailEnd type="none" w="med" len="med"/>
                    </a:lnB>
                    <a:lnTlToBr>
                      <a:noFill/>
                    </a:lnTlToBr>
                    <a:lnBlToTr>
                      <a:noFill/>
                    </a:lnBlToTr>
                    <a:solidFill>
                      <a:schemeClr val="tx2">
                        <a:lumMod val="40000"/>
                        <a:lumOff val="60000"/>
                      </a:schemeClr>
                    </a:solidFill>
                  </a:tcPr>
                </a:tc>
                <a:tc gridSpan="4">
                  <a:txBody>
                    <a:bodyPr/>
                    <a:lstStyle/>
                    <a:p>
                      <a:r>
                        <a:rPr lang="ja-JP" altLang="en-US" sz="900" dirty="0" smtClean="0">
                          <a:solidFill>
                            <a:srgbClr val="000000"/>
                          </a:solidFill>
                          <a:latin typeface="HGP創英角ｺﾞｼｯｸUB" pitchFamily="50" charset="-128"/>
                          <a:ea typeface="HGP創英角ｺﾞｼｯｸUB" pitchFamily="50" charset="-128"/>
                        </a:rPr>
                        <a:t>  長居陸上競技場、植物園、平野環濠集落などの都市魅力施設を有する</a:t>
                      </a:r>
                      <a:endParaRPr lang="en-US" altLang="ja-JP" sz="900" dirty="0" smtClean="0">
                        <a:solidFill>
                          <a:srgbClr val="000000"/>
                        </a:solidFill>
                        <a:latin typeface="HGP創英角ｺﾞｼｯｸUB" pitchFamily="50" charset="-128"/>
                        <a:ea typeface="HGP創英角ｺﾞｼｯｸUB" pitchFamily="50" charset="-128"/>
                      </a:endParaRPr>
                    </a:p>
                    <a:p>
                      <a:r>
                        <a:rPr lang="ja-JP" altLang="en-US" sz="900" dirty="0" smtClean="0">
                          <a:solidFill>
                            <a:srgbClr val="000000"/>
                          </a:solidFill>
                          <a:latin typeface="HGP創英角ｺﾞｼｯｸUB" pitchFamily="50" charset="-128"/>
                          <a:ea typeface="HGP創英角ｺﾞｼｯｸUB" pitchFamily="50" charset="-128"/>
                        </a:rPr>
                        <a:t>　子育て世代が多い一方、高齢者の割合が高いなど、幅広い世代が住む住宅エリア</a:t>
                      </a:r>
                      <a:endParaRPr kumimoji="1" lang="ja-JP" altLang="en-US" sz="900" b="0" i="0" u="none" strike="noStrike" cap="none" normalizeH="0" baseline="0" dirty="0" smtClean="0">
                        <a:ln>
                          <a:noFill/>
                        </a:ln>
                        <a:solidFill>
                          <a:schemeClr val="tx1"/>
                        </a:solidFill>
                        <a:effectLst/>
                        <a:latin typeface="HGS創英角ｺﾞｼｯｸUB" pitchFamily="50" charset="-128"/>
                        <a:ea typeface="HGS創英角ｺﾞｼｯｸUB" pitchFamily="50" charset="-128"/>
                      </a:endParaRPr>
                    </a:p>
                  </a:txBody>
                  <a:tcPr marL="0" marR="0" marT="18000" marB="18000" anchor="ctr" horzOverflow="overflow">
                    <a:lnL w="9525" cap="flat" cmpd="sng" algn="ctr">
                      <a:solidFill>
                        <a:schemeClr val="bg1">
                          <a:lumMod val="50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bl>
          </a:graphicData>
        </a:graphic>
      </p:graphicFrame>
      <p:sp>
        <p:nvSpPr>
          <p:cNvPr id="69"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１５</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 xmlns:p14="http://schemas.microsoft.com/office/powerpoint/2010/main" val="12343832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608257"/>
            <a:ext cx="3406702" cy="276999"/>
          </a:xfrm>
          <a:prstGeom prst="rect">
            <a:avLst/>
          </a:prstGeom>
          <a:noFill/>
        </p:spPr>
        <p:txBody>
          <a:bodyPr wrap="non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政令</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指定都市（人口</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100</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万以上の</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市）比較</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2389" y="3629291"/>
            <a:ext cx="2233304" cy="276999"/>
          </a:xfrm>
          <a:prstGeom prst="rect">
            <a:avLst/>
          </a:prstGeom>
          <a:noFill/>
        </p:spPr>
        <p:txBody>
          <a:bodyPr wrap="non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○大阪市各行政区の人口</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面積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正方形/長方形 10"/>
          <p:cNvSpPr/>
          <p:nvPr/>
        </p:nvSpPr>
        <p:spPr>
          <a:xfrm>
            <a:off x="5004048" y="6472737"/>
            <a:ext cx="2632591" cy="215444"/>
          </a:xfrm>
          <a:prstGeom prst="rect">
            <a:avLst/>
          </a:prstGeom>
        </p:spPr>
        <p:txBody>
          <a:bodyPr wrap="square">
            <a:spAutoFit/>
          </a:bodyPr>
          <a:lstStyle/>
          <a:p>
            <a:r>
              <a:rPr lang="ja-JP" altLang="en-US" sz="800" dirty="0">
                <a:latin typeface="Meiryo UI" panose="020B0604030504040204" pitchFamily="50" charset="-128"/>
                <a:ea typeface="Meiryo UI" panose="020B0604030504040204" pitchFamily="50" charset="-128"/>
                <a:cs typeface="Meiryo UI" panose="020B0604030504040204" pitchFamily="50" charset="-128"/>
              </a:rPr>
              <a:t>（出典）平成</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年国勢</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調査人口等基本集計結果</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38707" y="6480647"/>
            <a:ext cx="3801245" cy="215444"/>
          </a:xfrm>
          <a:prstGeom prst="rect">
            <a:avLst/>
          </a:prstGeom>
        </p:spPr>
        <p:txBody>
          <a:bodyPr wrap="square">
            <a:spAutoFit/>
          </a:bodyPr>
          <a:lstStyle/>
          <a:p>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四捨五入の関係により、各区の面積の合計は、総面積と必ずしも一致しない</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 name="表 12"/>
          <p:cNvGraphicFramePr>
            <a:graphicFrameLocks noGrp="1" noChangeAspect="1"/>
          </p:cNvGraphicFramePr>
          <p:nvPr>
            <p:extLst>
              <p:ext uri="{D42A27DB-BD31-4B8C-83A1-F6EECF244321}">
                <p14:modId xmlns="" xmlns:p14="http://schemas.microsoft.com/office/powerpoint/2010/main" val="2723189925"/>
              </p:ext>
            </p:extLst>
          </p:nvPr>
        </p:nvGraphicFramePr>
        <p:xfrm>
          <a:off x="251520" y="885256"/>
          <a:ext cx="8477042" cy="2610631"/>
        </p:xfrm>
        <a:graphic>
          <a:graphicData uri="http://schemas.openxmlformats.org/drawingml/2006/table">
            <a:tbl>
              <a:tblPr>
                <a:tableStyleId>{5940675A-B579-460E-94D1-54222C63F5DA}</a:tableStyleId>
              </a:tblPr>
              <a:tblGrid>
                <a:gridCol w="1050193"/>
                <a:gridCol w="567976"/>
                <a:gridCol w="445381"/>
                <a:gridCol w="1157992"/>
                <a:gridCol w="445381"/>
                <a:gridCol w="1157992"/>
                <a:gridCol w="445381"/>
                <a:gridCol w="1157992"/>
                <a:gridCol w="445381"/>
                <a:gridCol w="1157992"/>
                <a:gridCol w="445381"/>
              </a:tblGrid>
              <a:tr h="181609">
                <a:tc rowSpan="2">
                  <a:txBody>
                    <a:bodyPr/>
                    <a:lstStyle/>
                    <a:p>
                      <a:pPr algn="ctr" fontAlgn="ctr"/>
                      <a:r>
                        <a:rPr lang="ja-JP" altLang="en-US" sz="900" b="1" u="none" strike="noStrike" dirty="0" smtClean="0">
                          <a:effectLst/>
                          <a:latin typeface="ＭＳ Ｐゴシック" panose="020B0600070205080204" pitchFamily="50" charset="-128"/>
                          <a:ea typeface="ＭＳ Ｐゴシック" panose="020B0600070205080204" pitchFamily="50" charset="-128"/>
                        </a:rPr>
                        <a:t>市　　名</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solidFill>
                      <a:schemeClr val="accent6">
                        <a:lumMod val="40000"/>
                        <a:lumOff val="60000"/>
                      </a:schemeClr>
                    </a:solidFill>
                  </a:tcPr>
                </a:tc>
                <a:tc rowSpan="2">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区数</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lnR w="9525" cap="flat" cmpd="sng" algn="ctr">
                      <a:noFill/>
                      <a:prstDash val="sysDot"/>
                      <a:round/>
                      <a:headEnd type="none" w="med" len="med"/>
                      <a:tailEnd type="none" w="med" len="med"/>
                    </a:lnR>
                    <a:solidFill>
                      <a:schemeClr val="accent6">
                        <a:lumMod val="40000"/>
                        <a:lumOff val="60000"/>
                      </a:schemeClr>
                    </a:solidFill>
                  </a:tcPr>
                </a:tc>
                <a:tc>
                  <a:txBody>
                    <a:bodyPr/>
                    <a:lstStyle/>
                    <a:p>
                      <a:pPr algn="ctr" fontAlgn="ct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lnL w="9525" cap="flat" cmpd="sng" algn="ctr">
                      <a:no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c rowSpan="2">
                  <a:txBody>
                    <a:bodyPr/>
                    <a:lstStyle/>
                    <a:p>
                      <a:pPr algn="ctr" fontAlgn="ctr"/>
                      <a:r>
                        <a:rPr lang="ja-JP" altLang="en-US" sz="900" b="1" u="none" strike="noStrike" dirty="0" smtClean="0">
                          <a:effectLst/>
                          <a:latin typeface="ＭＳ Ｐゴシック" panose="020B0600070205080204" pitchFamily="50" charset="-128"/>
                          <a:ea typeface="ＭＳ Ｐゴシック" panose="020B0600070205080204" pitchFamily="50" charset="-128"/>
                        </a:rPr>
                        <a:t>総人口</a:t>
                      </a:r>
                      <a:endParaRPr lang="en-US" altLang="ja-JP" sz="900" b="1" u="none" strike="noStrike" dirty="0" smtClean="0">
                        <a:effectLst/>
                        <a:latin typeface="ＭＳ Ｐゴシック" panose="020B0600070205080204" pitchFamily="50" charset="-128"/>
                        <a:ea typeface="ＭＳ Ｐゴシック" panose="020B0600070205080204" pitchFamily="50" charset="-128"/>
                      </a:endParaRPr>
                    </a:p>
                    <a:p>
                      <a:pPr algn="ctr" fontAlgn="ctr"/>
                      <a:r>
                        <a:rPr lang="ja-JP" altLang="en-US" sz="900" b="1" u="none" strike="noStrike" dirty="0" smtClean="0">
                          <a:effectLst/>
                          <a:latin typeface="ＭＳ Ｐゴシック" panose="020B0600070205080204" pitchFamily="50" charset="-128"/>
                          <a:ea typeface="ＭＳ Ｐゴシック" panose="020B0600070205080204" pitchFamily="50" charset="-128"/>
                        </a:rPr>
                        <a:t>（</a:t>
                      </a:r>
                      <a:r>
                        <a:rPr lang="ja-JP" altLang="en-US" sz="900" b="1" u="none" strike="noStrike" dirty="0">
                          <a:effectLst/>
                          <a:latin typeface="ＭＳ Ｐゴシック" panose="020B0600070205080204" pitchFamily="50" charset="-128"/>
                          <a:ea typeface="ＭＳ Ｐゴシック" panose="020B0600070205080204" pitchFamily="50" charset="-128"/>
                        </a:rPr>
                        <a:t>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lnR w="12700" cap="flat" cmpd="sng" algn="ctr">
                      <a:noFill/>
                      <a:prstDash val="solid"/>
                      <a:round/>
                      <a:headEnd type="none" w="med" len="med"/>
                      <a:tailEnd type="none" w="med" len="med"/>
                    </a:lnR>
                    <a:solidFill>
                      <a:schemeClr val="accent6">
                        <a:lumMod val="40000"/>
                        <a:lumOff val="60000"/>
                      </a:schemeClr>
                    </a:solidFill>
                  </a:tcPr>
                </a:tc>
                <a:tc>
                  <a:txBody>
                    <a:bodyPr/>
                    <a:lstStyle/>
                    <a:p>
                      <a:pPr algn="ctr" fontAlgn="ct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lnL w="12700" cap="flat" cmpd="sng" algn="ctr">
                      <a:noFill/>
                      <a:prstDash val="solid"/>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c rowSpan="2">
                  <a:txBody>
                    <a:bodyPr/>
                    <a:lstStyle/>
                    <a:p>
                      <a:pPr algn="ctr" fontAlgn="ctr"/>
                      <a:r>
                        <a:rPr lang="ja-JP" altLang="en-US" sz="900" b="1" u="none" strike="noStrike" dirty="0" smtClean="0">
                          <a:effectLst/>
                          <a:latin typeface="ＭＳ Ｐゴシック" panose="020B0600070205080204" pitchFamily="50" charset="-128"/>
                          <a:ea typeface="ＭＳ Ｐゴシック" panose="020B0600070205080204" pitchFamily="50" charset="-128"/>
                        </a:rPr>
                        <a:t>１区</a:t>
                      </a:r>
                      <a:r>
                        <a:rPr lang="ja-JP" altLang="en-US" sz="900" b="1" u="none" strike="noStrike" dirty="0">
                          <a:effectLst/>
                          <a:latin typeface="ＭＳ Ｐゴシック" panose="020B0600070205080204" pitchFamily="50" charset="-128"/>
                          <a:ea typeface="ＭＳ Ｐゴシック" panose="020B0600070205080204" pitchFamily="50" charset="-128"/>
                        </a:rPr>
                        <a:t>あたり</a:t>
                      </a:r>
                      <a:br>
                        <a:rPr lang="ja-JP" altLang="en-US" sz="900" b="1" u="none" strike="noStrike" dirty="0">
                          <a:effectLst/>
                          <a:latin typeface="ＭＳ Ｐゴシック" panose="020B0600070205080204" pitchFamily="50" charset="-128"/>
                          <a:ea typeface="ＭＳ Ｐゴシック" panose="020B0600070205080204" pitchFamily="50" charset="-128"/>
                        </a:rPr>
                      </a:br>
                      <a:r>
                        <a:rPr lang="ja-JP" altLang="en-US" sz="900" b="1" u="none" strike="noStrike" dirty="0">
                          <a:effectLst/>
                          <a:latin typeface="ＭＳ Ｐゴシック" panose="020B0600070205080204" pitchFamily="50" charset="-128"/>
                          <a:ea typeface="ＭＳ Ｐゴシック" panose="020B0600070205080204" pitchFamily="50" charset="-128"/>
                        </a:rPr>
                        <a:t>平均人口　</a:t>
                      </a:r>
                      <a:endParaRPr lang="en-US" altLang="ja-JP" sz="900" b="1" u="none" strike="noStrike" dirty="0" smtClean="0">
                        <a:effectLst/>
                        <a:latin typeface="ＭＳ Ｐゴシック" panose="020B0600070205080204" pitchFamily="50" charset="-128"/>
                        <a:ea typeface="ＭＳ Ｐゴシック" panose="020B0600070205080204" pitchFamily="50" charset="-128"/>
                      </a:endParaRPr>
                    </a:p>
                    <a:p>
                      <a:pPr algn="ctr" fontAlgn="ctr"/>
                      <a:r>
                        <a:rPr lang="ja-JP" altLang="en-US" sz="900" b="1" u="none" strike="noStrike" dirty="0" smtClean="0">
                          <a:effectLst/>
                          <a:latin typeface="ＭＳ Ｐゴシック" panose="020B0600070205080204" pitchFamily="50" charset="-128"/>
                          <a:ea typeface="ＭＳ Ｐゴシック" panose="020B0600070205080204" pitchFamily="50" charset="-128"/>
                        </a:rPr>
                        <a:t>（</a:t>
                      </a:r>
                      <a:r>
                        <a:rPr lang="ja-JP" altLang="en-US" sz="900" b="1" u="none" strike="noStrike" dirty="0">
                          <a:effectLst/>
                          <a:latin typeface="ＭＳ Ｐゴシック" panose="020B0600070205080204" pitchFamily="50" charset="-128"/>
                          <a:ea typeface="ＭＳ Ｐゴシック" panose="020B0600070205080204" pitchFamily="50" charset="-128"/>
                        </a:rPr>
                        <a:t>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lnR w="9525" cap="flat" cmpd="sng" algn="ctr">
                      <a:noFill/>
                      <a:prstDash val="sysDot"/>
                      <a:round/>
                      <a:headEnd type="none" w="med" len="med"/>
                      <a:tailEnd type="none" w="med" len="med"/>
                    </a:lnR>
                    <a:solidFill>
                      <a:schemeClr val="accent6">
                        <a:lumMod val="40000"/>
                        <a:lumOff val="60000"/>
                      </a:schemeClr>
                    </a:solidFill>
                  </a:tcPr>
                </a:tc>
                <a:tc>
                  <a:txBody>
                    <a:bodyPr/>
                    <a:lstStyle/>
                    <a:p>
                      <a:pPr algn="ctr" fontAlgn="ct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lnL w="9525" cap="flat" cmpd="sng" algn="ctr">
                      <a:no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c rowSpan="2">
                  <a:txBody>
                    <a:bodyPr/>
                    <a:lstStyle/>
                    <a:p>
                      <a:pPr algn="ctr" fontAlgn="ctr"/>
                      <a:r>
                        <a:rPr lang="ja-JP" altLang="en-US" sz="900" b="1" u="none" strike="noStrike" dirty="0" smtClean="0">
                          <a:effectLst/>
                          <a:latin typeface="ＭＳ Ｐゴシック" panose="020B0600070205080204" pitchFamily="50" charset="-128"/>
                          <a:ea typeface="ＭＳ Ｐゴシック" panose="020B0600070205080204" pitchFamily="50" charset="-128"/>
                        </a:rPr>
                        <a:t>総面積</a:t>
                      </a:r>
                      <a:endParaRPr lang="en-US" altLang="ja-JP" sz="900" b="1" u="none" strike="noStrike" dirty="0" smtClean="0">
                        <a:effectLst/>
                        <a:latin typeface="ＭＳ Ｐゴシック" panose="020B0600070205080204" pitchFamily="50" charset="-128"/>
                        <a:ea typeface="ＭＳ Ｐゴシック" panose="020B0600070205080204" pitchFamily="50" charset="-128"/>
                      </a:endParaRPr>
                    </a:p>
                    <a:p>
                      <a:pPr algn="ctr" fontAlgn="ctr"/>
                      <a:r>
                        <a:rPr lang="ja-JP" altLang="en-US" sz="900" b="1" u="none" strike="noStrike" dirty="0" smtClean="0">
                          <a:effectLst/>
                          <a:latin typeface="ＭＳ Ｐゴシック" panose="020B0600070205080204" pitchFamily="50" charset="-128"/>
                          <a:ea typeface="ＭＳ Ｐゴシック" panose="020B0600070205080204" pitchFamily="50" charset="-128"/>
                        </a:rPr>
                        <a:t>（</a:t>
                      </a:r>
                      <a:r>
                        <a:rPr lang="ja-JP" altLang="en-US" sz="900" b="1" u="none" strike="noStrike" dirty="0">
                          <a:effectLst/>
                          <a:latin typeface="ＭＳ Ｐゴシック" panose="020B0600070205080204" pitchFamily="50" charset="-128"/>
                          <a:ea typeface="ＭＳ Ｐゴシック" panose="020B0600070205080204" pitchFamily="50" charset="-128"/>
                        </a:rPr>
                        <a:t>㎢）</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lnR w="9525" cap="flat" cmpd="sng" algn="ctr">
                      <a:noFill/>
                      <a:prstDash val="sysDot"/>
                      <a:round/>
                      <a:headEnd type="none" w="med" len="med"/>
                      <a:tailEnd type="none" w="med" len="med"/>
                    </a:lnR>
                    <a:solidFill>
                      <a:schemeClr val="accent6">
                        <a:lumMod val="40000"/>
                        <a:lumOff val="60000"/>
                      </a:schemeClr>
                    </a:solidFill>
                  </a:tcPr>
                </a:tc>
                <a:tc>
                  <a:txBody>
                    <a:bodyPr/>
                    <a:lstStyle/>
                    <a:p>
                      <a:pPr algn="ctr" fontAlgn="ct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lnL w="9525" cap="flat" cmpd="sng" algn="ctr">
                      <a:no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c rowSpan="2">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１区あたり</a:t>
                      </a:r>
                      <a:br>
                        <a:rPr lang="ja-JP" altLang="en-US" sz="900" b="1" u="none" strike="noStrike" dirty="0">
                          <a:effectLst/>
                          <a:latin typeface="ＭＳ Ｐゴシック" panose="020B0600070205080204" pitchFamily="50" charset="-128"/>
                          <a:ea typeface="ＭＳ Ｐゴシック" panose="020B0600070205080204" pitchFamily="50" charset="-128"/>
                        </a:rPr>
                      </a:br>
                      <a:r>
                        <a:rPr lang="ja-JP" altLang="en-US" sz="900" b="1" u="none" strike="noStrike" dirty="0">
                          <a:effectLst/>
                          <a:latin typeface="ＭＳ Ｐゴシック" panose="020B0600070205080204" pitchFamily="50" charset="-128"/>
                          <a:ea typeface="ＭＳ Ｐゴシック" panose="020B0600070205080204" pitchFamily="50" charset="-128"/>
                        </a:rPr>
                        <a:t>平均</a:t>
                      </a:r>
                      <a:r>
                        <a:rPr lang="ja-JP" altLang="en-US" sz="900" b="1" u="none" strike="noStrike" dirty="0" smtClean="0">
                          <a:effectLst/>
                          <a:latin typeface="ＭＳ Ｐゴシック" panose="020B0600070205080204" pitchFamily="50" charset="-128"/>
                          <a:ea typeface="ＭＳ Ｐゴシック" panose="020B0600070205080204" pitchFamily="50" charset="-128"/>
                        </a:rPr>
                        <a:t>面積</a:t>
                      </a:r>
                      <a:endParaRPr lang="en-US" altLang="ja-JP" sz="900" b="1" u="none" strike="noStrike" dirty="0" smtClean="0">
                        <a:effectLst/>
                        <a:latin typeface="ＭＳ Ｐゴシック" panose="020B0600070205080204" pitchFamily="50" charset="-128"/>
                        <a:ea typeface="ＭＳ Ｐゴシック" panose="020B0600070205080204" pitchFamily="50" charset="-128"/>
                      </a:endParaRPr>
                    </a:p>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　（㎢）</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lnR w="9525" cap="flat" cmpd="sng" algn="ctr">
                      <a:noFill/>
                      <a:prstDash val="sysDot"/>
                      <a:round/>
                      <a:headEnd type="none" w="med" len="med"/>
                      <a:tailEnd type="none" w="med" len="med"/>
                    </a:lnR>
                    <a:solidFill>
                      <a:schemeClr val="accent6">
                        <a:lumMod val="40000"/>
                        <a:lumOff val="60000"/>
                      </a:schemeClr>
                    </a:solidFill>
                  </a:tcPr>
                </a:tc>
                <a:tc>
                  <a:txBody>
                    <a:bodyPr/>
                    <a:lstStyle/>
                    <a:p>
                      <a:pPr algn="ctr" fontAlgn="ctr"/>
                      <a:endParaRPr lang="ja-JP" altLang="en-US" sz="8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lnL w="9525" cap="flat" cmpd="sng" algn="ctr">
                      <a:noFill/>
                      <a:prstDash val="sysDot"/>
                      <a:round/>
                      <a:headEnd type="none" w="med" len="med"/>
                      <a:tailEnd type="none" w="med" len="med"/>
                    </a:lnL>
                    <a:lnB w="9525" cap="flat" cmpd="sng" algn="ctr">
                      <a:solidFill>
                        <a:schemeClr val="tx1"/>
                      </a:solidFill>
                      <a:prstDash val="sysDot"/>
                      <a:round/>
                      <a:headEnd type="none" w="med" len="med"/>
                      <a:tailEnd type="none" w="med" len="med"/>
                    </a:lnB>
                    <a:solidFill>
                      <a:schemeClr val="accent6">
                        <a:lumMod val="40000"/>
                        <a:lumOff val="60000"/>
                      </a:schemeClr>
                    </a:solidFill>
                  </a:tcPr>
                </a:tc>
              </a:tr>
              <a:tr h="181609">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endParaRPr lang="ja-JP" altLang="en-US"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endParaRPr lang="ja-JP" altLang="en-US"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endParaRPr lang="ja-JP" altLang="en-US"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endParaRPr lang="ja-JP" altLang="en-US" sz="8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c vMerge="1">
                  <a:txBody>
                    <a:bodyPr/>
                    <a:lstStyle/>
                    <a:p>
                      <a:endParaRPr kumimoji="1" lang="ja-JP" altLang="en-US"/>
                    </a:p>
                  </a:txBody>
                  <a:tcPr/>
                </a:tc>
                <a:tc>
                  <a:txBody>
                    <a:bodyPr/>
                    <a:lstStyle/>
                    <a:p>
                      <a:pPr algn="ctr" fontAlgn="ctr"/>
                      <a:r>
                        <a:rPr lang="ja-JP" altLang="en-US" sz="8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順位</a:t>
                      </a:r>
                    </a:p>
                  </a:txBody>
                  <a:tcPr marL="9832" marR="9832" marT="5531" marB="0" anchor="ctr">
                    <a:lnL w="9525" cap="flat" cmpd="sng" algn="ctr">
                      <a:solidFill>
                        <a:schemeClr val="tx1"/>
                      </a:solidFill>
                      <a:prstDash val="sysDot"/>
                      <a:round/>
                      <a:headEnd type="none" w="med" len="med"/>
                      <a:tailEnd type="none" w="med" len="med"/>
                    </a:lnL>
                    <a:lnT w="9525" cap="flat" cmpd="sng" algn="ctr">
                      <a:solidFill>
                        <a:schemeClr val="tx1"/>
                      </a:solidFill>
                      <a:prstDash val="sysDot"/>
                      <a:round/>
                      <a:headEnd type="none" w="med" len="med"/>
                      <a:tailEnd type="none" w="med" len="med"/>
                    </a:lnT>
                    <a:solidFill>
                      <a:schemeClr val="accent1">
                        <a:lumMod val="20000"/>
                        <a:lumOff val="80000"/>
                      </a:schemeClr>
                    </a:solidFill>
                  </a:tcPr>
                </a:tc>
              </a:tr>
              <a:tr h="199420">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札幌市</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10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1,952,356</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195,236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1,121.26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112.13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9420">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仙台市</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1,082,159</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216,432</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786.30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157.26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9420">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さいたま市</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10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1,263,979</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126,398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10</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217.43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10</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21.74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9420">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横浜市</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18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3,724,844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206,936</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437.49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６</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24.31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9420">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川崎市</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1,475,213</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210,745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143.00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20.43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9420">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名古屋市</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16</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2,295,638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143,477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326.45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20.40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10</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9420">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京都市</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11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1,475,183</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134,108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827.83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３</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75.26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４</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9420">
                <a:tc>
                  <a:txBody>
                    <a:bodyPr/>
                    <a:lstStyle/>
                    <a:p>
                      <a:pPr algn="ctr" fontAlgn="ctr"/>
                      <a:r>
                        <a:rPr lang="ja-JP" altLang="en-US" sz="900" b="1" u="none" strike="noStrike" dirty="0">
                          <a:solidFill>
                            <a:schemeClr val="bg1"/>
                          </a:solidFill>
                          <a:effectLst/>
                          <a:latin typeface="ＭＳ Ｐゴシック" panose="020B0600070205080204" pitchFamily="50" charset="-128"/>
                          <a:ea typeface="ＭＳ Ｐゴシック" panose="020B0600070205080204" pitchFamily="50" charset="-128"/>
                        </a:rPr>
                        <a:t>大阪市</a:t>
                      </a:r>
                      <a:endParaRPr lang="ja-JP" altLang="en-US" sz="900" b="1" i="0" u="none" strike="noStrike" dirty="0">
                        <a:solidFill>
                          <a:schemeClr val="bg1"/>
                        </a:solidFill>
                        <a:effectLst/>
                        <a:latin typeface="ＭＳ Ｐゴシック" panose="020B0600070205080204" pitchFamily="50" charset="-128"/>
                        <a:ea typeface="ＭＳ Ｐゴシック" panose="020B0600070205080204" pitchFamily="50" charset="-128"/>
                      </a:endParaRPr>
                    </a:p>
                  </a:txBody>
                  <a:tcPr marL="9832" marR="9832" marT="5531" marB="0" anchor="ctr">
                    <a:solidFill>
                      <a:schemeClr val="tx1">
                        <a:lumMod val="65000"/>
                        <a:lumOff val="35000"/>
                      </a:schemeClr>
                    </a:solidFill>
                  </a:tcPr>
                </a:tc>
                <a:tc>
                  <a:txBody>
                    <a:bodyPr/>
                    <a:lstStyle/>
                    <a:p>
                      <a:pPr algn="ctr" fontAlgn="ctr"/>
                      <a:r>
                        <a:rPr lang="en-US" altLang="ja-JP" sz="900" b="1"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24</a:t>
                      </a:r>
                      <a:endParaRPr lang="en-US" altLang="ja-JP" sz="9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solidFill>
                      <a:schemeClr val="tx1">
                        <a:lumMod val="65000"/>
                        <a:lumOff val="35000"/>
                      </a:schemeClr>
                    </a:solidFill>
                  </a:tcPr>
                </a:tc>
                <a:tc>
                  <a:txBody>
                    <a:bodyPr/>
                    <a:lstStyle/>
                    <a:p>
                      <a:pPr algn="ctr" fontAlgn="ctr"/>
                      <a:r>
                        <a:rPr lang="ja-JP" altLang="en-US" sz="9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900" b="1" i="0" u="none" strike="noStrike" dirty="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tx1">
                        <a:lumMod val="65000"/>
                        <a:lumOff val="35000"/>
                      </a:schemeClr>
                    </a:solidFill>
                  </a:tcPr>
                </a:tc>
                <a:tc>
                  <a:txBody>
                    <a:bodyPr/>
                    <a:lstStyle/>
                    <a:p>
                      <a:pPr algn="ctr" fontAlgn="ctr"/>
                      <a:r>
                        <a:rPr lang="en-US" altLang="ja-JP" sz="9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2,691,185</a:t>
                      </a:r>
                      <a:endParaRPr lang="en-US" altLang="ja-JP" sz="9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solidFill>
                      <a:schemeClr val="tx1">
                        <a:lumMod val="65000"/>
                        <a:lumOff val="35000"/>
                      </a:schemeClr>
                    </a:solidFill>
                  </a:tcPr>
                </a:tc>
                <a:tc>
                  <a:txBody>
                    <a:bodyPr/>
                    <a:lstStyle/>
                    <a:p>
                      <a:pPr algn="ctr" fontAlgn="ctr"/>
                      <a:r>
                        <a:rPr lang="ja-JP" altLang="en-US" sz="9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9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tx1">
                        <a:lumMod val="65000"/>
                        <a:lumOff val="35000"/>
                      </a:schemeClr>
                    </a:solidFill>
                  </a:tcPr>
                </a:tc>
                <a:tc>
                  <a:txBody>
                    <a:bodyPr/>
                    <a:lstStyle/>
                    <a:p>
                      <a:pPr algn="ctr" fontAlgn="ctr"/>
                      <a:r>
                        <a:rPr lang="en-US" altLang="ja-JP" sz="9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112,133</a:t>
                      </a:r>
                      <a:endParaRPr lang="en-US" altLang="ja-JP" sz="9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solidFill>
                      <a:schemeClr val="tx1">
                        <a:lumMod val="65000"/>
                        <a:lumOff val="35000"/>
                      </a:schemeClr>
                    </a:solidFill>
                  </a:tcPr>
                </a:tc>
                <a:tc>
                  <a:txBody>
                    <a:bodyPr/>
                    <a:lstStyle/>
                    <a:p>
                      <a:pPr algn="ctr" fontAlgn="ctr"/>
                      <a:r>
                        <a:rPr lang="en-US" altLang="ja-JP" sz="9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900" b="1" i="0" u="none" strike="noStrike" dirty="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tx1">
                        <a:lumMod val="65000"/>
                        <a:lumOff val="35000"/>
                      </a:schemeClr>
                    </a:solidFill>
                  </a:tcPr>
                </a:tc>
                <a:tc>
                  <a:txBody>
                    <a:bodyPr/>
                    <a:lstStyle/>
                    <a:p>
                      <a:pPr algn="ctr" fontAlgn="ctr"/>
                      <a:r>
                        <a:rPr lang="ja-JP" altLang="en-US" sz="9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225.21 </a:t>
                      </a:r>
                      <a:endParaRPr lang="en-US" altLang="ja-JP" sz="9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solidFill>
                      <a:schemeClr val="tx1">
                        <a:lumMod val="65000"/>
                        <a:lumOff val="35000"/>
                      </a:schemeClr>
                    </a:solidFill>
                  </a:tcPr>
                </a:tc>
                <a:tc>
                  <a:txBody>
                    <a:bodyPr/>
                    <a:lstStyle/>
                    <a:p>
                      <a:pPr algn="ctr" fontAlgn="ctr"/>
                      <a:r>
                        <a:rPr lang="ja-JP" altLang="en-US" sz="9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900" b="1" i="0" u="none" strike="noStrike" dirty="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tx1">
                        <a:lumMod val="65000"/>
                        <a:lumOff val="35000"/>
                      </a:schemeClr>
                    </a:solidFill>
                  </a:tcPr>
                </a:tc>
                <a:tc>
                  <a:txBody>
                    <a:bodyPr/>
                    <a:lstStyle/>
                    <a:p>
                      <a:pPr algn="ctr" fontAlgn="ctr"/>
                      <a:r>
                        <a:rPr lang="ja-JP" altLang="en-US" sz="9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b="1" u="none" strike="noStrike" baseline="0"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b="1" u="none" strike="noStrike" dirty="0" smtClean="0">
                          <a:solidFill>
                            <a:schemeClr val="bg1"/>
                          </a:solidFill>
                          <a:effectLst/>
                          <a:latin typeface="Meiryo UI" panose="020B0604030504040204" pitchFamily="50" charset="-128"/>
                          <a:ea typeface="Meiryo UI" panose="020B0604030504040204" pitchFamily="50" charset="-128"/>
                          <a:cs typeface="Meiryo UI" panose="020B0604030504040204" pitchFamily="50" charset="-128"/>
                        </a:rPr>
                        <a:t>9.38 </a:t>
                      </a:r>
                      <a:endParaRPr lang="en-US" altLang="ja-JP" sz="900" b="1" i="0" u="none" strike="noStrike" dirty="0">
                        <a:solidFill>
                          <a:schemeClr val="bg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solidFill>
                      <a:schemeClr val="tx1">
                        <a:lumMod val="65000"/>
                        <a:lumOff val="35000"/>
                      </a:schemeClr>
                    </a:solidFill>
                  </a:tcPr>
                </a:tc>
                <a:tc>
                  <a:txBody>
                    <a:bodyPr/>
                    <a:lstStyle/>
                    <a:p>
                      <a:pPr algn="ctr" fontAlgn="ctr"/>
                      <a:r>
                        <a:rPr lang="en-US" altLang="ja-JP" sz="900" b="1" i="0" u="none" strike="noStrike" dirty="0" smtClean="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11</a:t>
                      </a:r>
                      <a:endParaRPr lang="en-US" altLang="ja-JP" sz="900" b="1" i="0" u="none" strike="noStrike" dirty="0">
                        <a:solidFill>
                          <a:schemeClr val="bg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tx1">
                        <a:lumMod val="65000"/>
                        <a:lumOff val="35000"/>
                      </a:schemeClr>
                    </a:solidFill>
                  </a:tcPr>
                </a:tc>
              </a:tr>
              <a:tr h="199420">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神戸市</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9</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1,537,272</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６</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170,808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６</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557.02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61.89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9420">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広島市</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８</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1,194,034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en-US" altLang="ja-JP"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10</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149,254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906.53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113.32 </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２</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r h="199420">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福岡市</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832" marR="9832" marT="5531"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９</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1,538,681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５</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219,812</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１</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343.39</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７</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c>
                  <a:txBody>
                    <a:bodyPr/>
                    <a:lstStyle/>
                    <a:p>
                      <a:pPr algn="ctr" fontAlgn="ctr"/>
                      <a:r>
                        <a:rPr lang="ja-JP" altLang="en-US"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49.06</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832" marR="9832" marT="5531" marB="0" anchor="ctr">
                    <a:lnR w="9525" cap="flat" cmpd="sng" algn="ctr">
                      <a:solidFill>
                        <a:schemeClr val="tx1"/>
                      </a:solidFill>
                      <a:prstDash val="sysDot"/>
                      <a:round/>
                      <a:headEnd type="none" w="med" len="med"/>
                      <a:tailEnd type="none" w="med" len="med"/>
                    </a:lnR>
                  </a:tcPr>
                </a:tc>
                <a:tc>
                  <a:txBody>
                    <a:bodyPr/>
                    <a:lstStyle/>
                    <a:p>
                      <a:pPr algn="ctr" fontAlgn="ctr"/>
                      <a:r>
                        <a:rPr lang="ja-JP" altLang="en-US" sz="9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６</a:t>
                      </a:r>
                      <a:endParaRPr lang="en-US" altLang="ja-JP" sz="9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9832" marR="9832" marT="5531" marB="0" anchor="ctr">
                    <a:lnL w="9525" cap="flat" cmpd="sng" algn="ctr">
                      <a:solidFill>
                        <a:schemeClr val="tx1"/>
                      </a:solidFill>
                      <a:prstDash val="sysDot"/>
                      <a:round/>
                      <a:headEnd type="none" w="med" len="med"/>
                      <a:tailEnd type="none" w="med" len="med"/>
                    </a:lnL>
                    <a:solidFill>
                      <a:schemeClr val="accent1">
                        <a:lumMod val="20000"/>
                        <a:lumOff val="80000"/>
                      </a:schemeClr>
                    </a:solidFill>
                  </a:tcPr>
                </a:tc>
              </a:tr>
            </a:tbl>
          </a:graphicData>
        </a:graphic>
      </p:graphicFrame>
      <p:graphicFrame>
        <p:nvGraphicFramePr>
          <p:cNvPr id="14" name="表 13"/>
          <p:cNvGraphicFramePr>
            <a:graphicFrameLocks noGrp="1" noChangeAspect="1"/>
          </p:cNvGraphicFramePr>
          <p:nvPr>
            <p:extLst>
              <p:ext uri="{D42A27DB-BD31-4B8C-83A1-F6EECF244321}">
                <p14:modId xmlns="" xmlns:p14="http://schemas.microsoft.com/office/powerpoint/2010/main" val="1341969658"/>
              </p:ext>
            </p:extLst>
          </p:nvPr>
        </p:nvGraphicFramePr>
        <p:xfrm>
          <a:off x="251520" y="3908360"/>
          <a:ext cx="3880565" cy="2536442"/>
        </p:xfrm>
        <a:graphic>
          <a:graphicData uri="http://schemas.openxmlformats.org/drawingml/2006/table">
            <a:tbl>
              <a:tblPr>
                <a:tableStyleId>{5940675A-B579-460E-94D1-54222C63F5DA}</a:tableStyleId>
              </a:tblPr>
              <a:tblGrid>
                <a:gridCol w="1168069"/>
                <a:gridCol w="1356248"/>
                <a:gridCol w="1356248"/>
              </a:tblGrid>
              <a:tr h="239342">
                <a:tc>
                  <a:txBody>
                    <a:bodyPr/>
                    <a:lstStyle/>
                    <a:p>
                      <a:pPr algn="ctr" fontAlgn="ctr"/>
                      <a:r>
                        <a:rPr lang="ja-JP" altLang="en-US" sz="900" b="1" u="none" strike="noStrike" dirty="0">
                          <a:effectLst/>
                        </a:rPr>
                        <a:t>区名</a:t>
                      </a:r>
                      <a:endParaRPr lang="ja-JP" altLang="en-US" sz="900" b="1" i="0" u="none" strike="noStrike" dirty="0">
                        <a:solidFill>
                          <a:srgbClr val="000000"/>
                        </a:solidFill>
                        <a:effectLst/>
                        <a:latin typeface="ＭＳ Ｐゴシック"/>
                      </a:endParaRPr>
                    </a:p>
                  </a:txBody>
                  <a:tcPr marL="12700" marR="12700" marT="7144" marB="0" anchor="ctr">
                    <a:solidFill>
                      <a:schemeClr val="accent6">
                        <a:lumMod val="40000"/>
                        <a:lumOff val="60000"/>
                      </a:schemeClr>
                    </a:solidFill>
                  </a:tcPr>
                </a:tc>
                <a:tc>
                  <a:txBody>
                    <a:bodyPr/>
                    <a:lstStyle/>
                    <a:p>
                      <a:pPr algn="ctr" fontAlgn="ctr"/>
                      <a:r>
                        <a:rPr lang="ja-JP" altLang="en-US" sz="900" b="1" u="none" strike="noStrike" dirty="0">
                          <a:effectLst/>
                        </a:rPr>
                        <a:t>人口（人）</a:t>
                      </a:r>
                      <a:endParaRPr lang="ja-JP" altLang="en-US" sz="900" b="1" i="0" u="none" strike="noStrike" dirty="0">
                        <a:solidFill>
                          <a:srgbClr val="000000"/>
                        </a:solidFill>
                        <a:effectLst/>
                        <a:latin typeface="ＭＳ Ｐゴシック"/>
                      </a:endParaRPr>
                    </a:p>
                  </a:txBody>
                  <a:tcPr marL="12700" marR="12700" marT="7144" marB="0" anchor="ctr">
                    <a:solidFill>
                      <a:schemeClr val="accent6">
                        <a:lumMod val="40000"/>
                        <a:lumOff val="60000"/>
                      </a:schemeClr>
                    </a:solidFill>
                  </a:tcPr>
                </a:tc>
                <a:tc>
                  <a:txBody>
                    <a:bodyPr/>
                    <a:lstStyle/>
                    <a:p>
                      <a:pPr algn="ctr" fontAlgn="ctr"/>
                      <a:r>
                        <a:rPr lang="ja-JP" altLang="en-US" sz="900" b="1" u="none" strike="noStrike" dirty="0">
                          <a:effectLst/>
                        </a:rPr>
                        <a:t>面積（㎢）</a:t>
                      </a:r>
                      <a:endParaRPr lang="ja-JP" altLang="en-US" sz="900" b="1" i="0" u="none" strike="noStrike" dirty="0">
                        <a:solidFill>
                          <a:srgbClr val="000000"/>
                        </a:solidFill>
                        <a:effectLst/>
                        <a:latin typeface="ＭＳ Ｐゴシック"/>
                      </a:endParaRPr>
                    </a:p>
                  </a:txBody>
                  <a:tcPr marL="12700" marR="12700" marT="7144" marB="0" anchor="ctr">
                    <a:solidFill>
                      <a:schemeClr val="accent6">
                        <a:lumMod val="40000"/>
                        <a:lumOff val="60000"/>
                      </a:schemeClr>
                    </a:solidFill>
                  </a:tcPr>
                </a:tc>
              </a:tr>
              <a:tr h="191425">
                <a:tc>
                  <a:txBody>
                    <a:bodyPr/>
                    <a:lstStyle/>
                    <a:p>
                      <a:pPr algn="ctr" fontAlgn="ctr"/>
                      <a:r>
                        <a:rPr lang="ja-JP" altLang="en-US" sz="900" b="1" u="none" strike="noStrike" dirty="0">
                          <a:effectLst/>
                        </a:rPr>
                        <a:t>北区</a:t>
                      </a:r>
                      <a:endParaRPr lang="ja-JP" altLang="en-US" sz="900" b="1" i="0" u="none" strike="noStrike" dirty="0">
                        <a:solidFill>
                          <a:srgbClr val="000000"/>
                        </a:solidFill>
                        <a:effectLst/>
                        <a:latin typeface="ＭＳ Ｐゴシック"/>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123,667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10.34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425">
                <a:tc>
                  <a:txBody>
                    <a:bodyPr/>
                    <a:lstStyle/>
                    <a:p>
                      <a:pPr algn="ctr" fontAlgn="ctr"/>
                      <a:r>
                        <a:rPr lang="ja-JP" altLang="en-US" sz="900" b="1" u="none" strike="noStrike" dirty="0">
                          <a:effectLst/>
                        </a:rPr>
                        <a:t>都島区</a:t>
                      </a:r>
                      <a:endParaRPr lang="ja-JP" altLang="en-US" sz="900" b="1" i="0" u="none" strike="noStrike" dirty="0">
                        <a:solidFill>
                          <a:srgbClr val="000000"/>
                        </a:solidFill>
                        <a:effectLst/>
                        <a:latin typeface="ＭＳ Ｐゴシック"/>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104,727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6.08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425">
                <a:tc>
                  <a:txBody>
                    <a:bodyPr/>
                    <a:lstStyle/>
                    <a:p>
                      <a:pPr algn="ctr" fontAlgn="ctr"/>
                      <a:r>
                        <a:rPr lang="ja-JP" altLang="en-US" sz="900" b="1" u="none" strike="noStrike" dirty="0">
                          <a:effectLst/>
                        </a:rPr>
                        <a:t>福島区</a:t>
                      </a:r>
                      <a:endParaRPr lang="ja-JP" altLang="en-US" sz="900" b="1" i="0" u="none" strike="noStrike" dirty="0">
                        <a:solidFill>
                          <a:srgbClr val="000000"/>
                        </a:solidFill>
                        <a:effectLst/>
                        <a:latin typeface="ＭＳ Ｐゴシック"/>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72,484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4.67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425">
                <a:tc>
                  <a:txBody>
                    <a:bodyPr/>
                    <a:lstStyle/>
                    <a:p>
                      <a:pPr algn="ctr" fontAlgn="ctr"/>
                      <a:r>
                        <a:rPr lang="ja-JP" altLang="en-US" sz="900" b="1" u="none" strike="noStrike" dirty="0">
                          <a:effectLst/>
                        </a:rPr>
                        <a:t>此花区</a:t>
                      </a:r>
                      <a:endParaRPr lang="ja-JP" altLang="en-US" sz="900" b="1" i="0" u="none" strike="noStrike" dirty="0">
                        <a:solidFill>
                          <a:srgbClr val="000000"/>
                        </a:solidFill>
                        <a:effectLst/>
                        <a:latin typeface="ＭＳ Ｐゴシック"/>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66,656</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19.25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425">
                <a:tc>
                  <a:txBody>
                    <a:bodyPr/>
                    <a:lstStyle/>
                    <a:p>
                      <a:pPr algn="ctr" fontAlgn="ctr"/>
                      <a:r>
                        <a:rPr lang="ja-JP" altLang="en-US" sz="900" b="1" u="none" strike="noStrike" dirty="0">
                          <a:effectLst/>
                        </a:rPr>
                        <a:t>中央区</a:t>
                      </a:r>
                      <a:endParaRPr lang="ja-JP" altLang="en-US" sz="900" b="1" i="0" u="none" strike="noStrike" dirty="0">
                        <a:solidFill>
                          <a:srgbClr val="000000"/>
                        </a:solidFill>
                        <a:effectLst/>
                        <a:latin typeface="ＭＳ Ｐゴシック"/>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93,069</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baseline="0" dirty="0" smtClean="0">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8.87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425">
                <a:tc>
                  <a:txBody>
                    <a:bodyPr/>
                    <a:lstStyle/>
                    <a:p>
                      <a:pPr algn="ctr" fontAlgn="ctr"/>
                      <a:r>
                        <a:rPr lang="ja-JP" altLang="en-US" sz="900" b="1" u="none" strike="noStrike" dirty="0">
                          <a:effectLst/>
                        </a:rPr>
                        <a:t>西区</a:t>
                      </a:r>
                      <a:endParaRPr lang="ja-JP" altLang="en-US" sz="900" b="1" i="0" u="none" strike="noStrike" dirty="0">
                        <a:solidFill>
                          <a:srgbClr val="000000"/>
                        </a:solidFill>
                        <a:effectLst/>
                        <a:latin typeface="ＭＳ Ｐゴシック"/>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92,430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5.21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425">
                <a:tc>
                  <a:txBody>
                    <a:bodyPr/>
                    <a:lstStyle/>
                    <a:p>
                      <a:pPr algn="ctr" fontAlgn="ctr"/>
                      <a:r>
                        <a:rPr lang="ja-JP" altLang="en-US" sz="900" b="1" u="none" strike="noStrike" dirty="0">
                          <a:effectLst/>
                        </a:rPr>
                        <a:t> 港区</a:t>
                      </a:r>
                      <a:endParaRPr lang="ja-JP" altLang="en-US" sz="900" b="1" i="0" u="none" strike="noStrike" dirty="0">
                        <a:solidFill>
                          <a:srgbClr val="000000"/>
                        </a:solidFill>
                        <a:effectLst/>
                        <a:latin typeface="ＭＳ Ｐゴシック"/>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82,035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7.86</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425">
                <a:tc>
                  <a:txBody>
                    <a:bodyPr/>
                    <a:lstStyle/>
                    <a:p>
                      <a:pPr algn="ctr" fontAlgn="ctr"/>
                      <a:r>
                        <a:rPr lang="ja-JP" altLang="en-US" sz="900" b="1" u="none" strike="noStrike" dirty="0">
                          <a:effectLst/>
                        </a:rPr>
                        <a:t>大正区</a:t>
                      </a:r>
                      <a:endParaRPr lang="ja-JP" altLang="en-US" sz="900" b="1" i="0" u="none" strike="noStrike" dirty="0">
                        <a:solidFill>
                          <a:srgbClr val="000000"/>
                        </a:solidFill>
                        <a:effectLst/>
                        <a:latin typeface="ＭＳ Ｐゴシック"/>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65,141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9.43</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425">
                <a:tc>
                  <a:txBody>
                    <a:bodyPr/>
                    <a:lstStyle/>
                    <a:p>
                      <a:pPr algn="ctr" fontAlgn="ctr"/>
                      <a:r>
                        <a:rPr lang="ja-JP" altLang="en-US" sz="900" b="1" u="none" strike="noStrike" dirty="0">
                          <a:effectLst/>
                        </a:rPr>
                        <a:t>天王寺区</a:t>
                      </a:r>
                      <a:endParaRPr lang="ja-JP" altLang="en-US" sz="900" b="1" i="0" u="none" strike="noStrike" dirty="0">
                        <a:solidFill>
                          <a:srgbClr val="000000"/>
                        </a:solidFill>
                        <a:effectLst/>
                        <a:latin typeface="ＭＳ Ｐゴシック"/>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75,729</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4.84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425">
                <a:tc>
                  <a:txBody>
                    <a:bodyPr/>
                    <a:lstStyle/>
                    <a:p>
                      <a:pPr algn="ctr" fontAlgn="ctr"/>
                      <a:r>
                        <a:rPr lang="ja-JP" altLang="en-US" sz="900" b="1" u="none" strike="noStrike" dirty="0">
                          <a:effectLst/>
                        </a:rPr>
                        <a:t>浪速区</a:t>
                      </a:r>
                      <a:endParaRPr lang="ja-JP" altLang="en-US" sz="900" b="1" i="0" u="none" strike="noStrike" dirty="0">
                        <a:solidFill>
                          <a:srgbClr val="000000"/>
                        </a:solidFill>
                        <a:effectLst/>
                        <a:latin typeface="ＭＳ Ｐゴシック"/>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69,766</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4.39</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425">
                <a:tc>
                  <a:txBody>
                    <a:bodyPr/>
                    <a:lstStyle/>
                    <a:p>
                      <a:pPr algn="ctr" fontAlgn="ctr"/>
                      <a:r>
                        <a:rPr lang="ja-JP" altLang="en-US" sz="900" b="1" u="none" strike="noStrike" dirty="0">
                          <a:effectLst/>
                        </a:rPr>
                        <a:t>西淀川区</a:t>
                      </a:r>
                      <a:endParaRPr lang="ja-JP" altLang="en-US" sz="900" b="1" i="0" u="none" strike="noStrike" dirty="0">
                        <a:solidFill>
                          <a:srgbClr val="000000"/>
                        </a:solidFill>
                        <a:effectLst/>
                        <a:latin typeface="ＭＳ Ｐゴシック"/>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95,490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14.22</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425">
                <a:tc>
                  <a:txBody>
                    <a:bodyPr/>
                    <a:lstStyle/>
                    <a:p>
                      <a:pPr algn="ctr" fontAlgn="ctr"/>
                      <a:r>
                        <a:rPr lang="ja-JP" altLang="en-US" sz="900" b="1" u="none" strike="noStrike" dirty="0">
                          <a:effectLst/>
                        </a:rPr>
                        <a:t>淀川区</a:t>
                      </a:r>
                      <a:endParaRPr lang="ja-JP" altLang="en-US" sz="900" b="1" i="0" u="none" strike="noStrike" dirty="0">
                        <a:solidFill>
                          <a:srgbClr val="000000"/>
                        </a:solidFill>
                        <a:effectLst/>
                        <a:latin typeface="ＭＳ Ｐゴシック"/>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176,201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12.64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bl>
          </a:graphicData>
        </a:graphic>
      </p:graphicFrame>
      <p:graphicFrame>
        <p:nvGraphicFramePr>
          <p:cNvPr id="15" name="表 14"/>
          <p:cNvGraphicFramePr>
            <a:graphicFrameLocks noGrp="1" noChangeAspect="1"/>
          </p:cNvGraphicFramePr>
          <p:nvPr>
            <p:extLst>
              <p:ext uri="{D42A27DB-BD31-4B8C-83A1-F6EECF244321}">
                <p14:modId xmlns="" xmlns:p14="http://schemas.microsoft.com/office/powerpoint/2010/main" val="3871818671"/>
              </p:ext>
            </p:extLst>
          </p:nvPr>
        </p:nvGraphicFramePr>
        <p:xfrm>
          <a:off x="4860032" y="3908360"/>
          <a:ext cx="3899871" cy="2539395"/>
        </p:xfrm>
        <a:graphic>
          <a:graphicData uri="http://schemas.openxmlformats.org/drawingml/2006/table">
            <a:tbl>
              <a:tblPr>
                <a:tableStyleId>{5940675A-B579-460E-94D1-54222C63F5DA}</a:tableStyleId>
              </a:tblPr>
              <a:tblGrid>
                <a:gridCol w="1175415"/>
                <a:gridCol w="1356248"/>
                <a:gridCol w="1368208"/>
              </a:tblGrid>
              <a:tr h="240723">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区名</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solidFill>
                      <a:schemeClr val="accent6">
                        <a:lumMod val="40000"/>
                        <a:lumOff val="60000"/>
                      </a:schemeClr>
                    </a:solidFill>
                  </a:tcPr>
                </a:tc>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人口（人）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solidFill>
                      <a:schemeClr val="accent6">
                        <a:lumMod val="40000"/>
                        <a:lumOff val="60000"/>
                      </a:schemeClr>
                    </a:solidFill>
                  </a:tcPr>
                </a:tc>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面積（㎢）</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solidFill>
                      <a:schemeClr val="accent6">
                        <a:lumMod val="40000"/>
                        <a:lumOff val="60000"/>
                      </a:schemeClr>
                    </a:solidFill>
                  </a:tcPr>
                </a:tc>
              </a:tr>
              <a:tr h="191556">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東淀川区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175,530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13.27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556">
                <a:tc>
                  <a:txBody>
                    <a:bodyPr/>
                    <a:lstStyle/>
                    <a:p>
                      <a:pPr algn="ctr" fontAlgn="ctr"/>
                      <a:r>
                        <a:rPr lang="ja-JP" altLang="en-US" sz="900" b="1" u="none" strike="noStrike">
                          <a:effectLst/>
                          <a:latin typeface="ＭＳ Ｐゴシック" panose="020B0600070205080204" pitchFamily="50" charset="-128"/>
                          <a:ea typeface="ＭＳ Ｐゴシック" panose="020B0600070205080204" pitchFamily="50" charset="-128"/>
                        </a:rPr>
                        <a:t>東成区</a:t>
                      </a:r>
                      <a:endParaRPr lang="ja-JP" altLang="en-US" sz="900" b="1" i="0" u="none" strike="noStrike">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80,563</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4.54</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556">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生野区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130,167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8.37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556">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旭区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91,608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6.32</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556">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城東区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164,697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8.38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556">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鶴見区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111,557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8.17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556">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阿倍野区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107,626</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5.98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556">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住之江区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122,988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20.61</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556">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住吉区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154,239</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9.40</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556">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東住吉区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126,299</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9.75</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556">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平野区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196,633</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a:effectLst/>
                          <a:latin typeface="Meiryo UI" panose="020B0604030504040204" pitchFamily="50" charset="-128"/>
                          <a:ea typeface="Meiryo UI" panose="020B0604030504040204" pitchFamily="50" charset="-128"/>
                          <a:cs typeface="Meiryo UI" panose="020B0604030504040204" pitchFamily="50" charset="-128"/>
                        </a:rPr>
                        <a:t>15.28</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r h="191556">
                <a:tc>
                  <a:txBody>
                    <a:bodyPr/>
                    <a:lstStyle/>
                    <a:p>
                      <a:pPr algn="ctr" fontAlgn="ctr"/>
                      <a:r>
                        <a:rPr lang="ja-JP" altLang="en-US" sz="900" b="1" u="none" strike="noStrike" dirty="0">
                          <a:effectLst/>
                          <a:latin typeface="ＭＳ Ｐゴシック" panose="020B0600070205080204" pitchFamily="50" charset="-128"/>
                          <a:ea typeface="ＭＳ Ｐゴシック" panose="020B0600070205080204" pitchFamily="50" charset="-128"/>
                        </a:rPr>
                        <a:t>西成区</a:t>
                      </a:r>
                      <a:endParaRPr lang="ja-JP" altLang="en-US" sz="900" b="1"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111,883</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c>
                  <a:txBody>
                    <a:bodyPr/>
                    <a:lstStyle/>
                    <a:p>
                      <a:pPr algn="ctr" fontAlgn="ctr"/>
                      <a:r>
                        <a:rPr lang="en-US" altLang="ja-JP" sz="900" u="none" strike="noStrike" dirty="0" smtClean="0">
                          <a:effectLst/>
                          <a:latin typeface="Meiryo UI" panose="020B0604030504040204" pitchFamily="50" charset="-128"/>
                          <a:ea typeface="Meiryo UI" panose="020B0604030504040204" pitchFamily="50" charset="-128"/>
                          <a:cs typeface="Meiryo UI" panose="020B0604030504040204" pitchFamily="50" charset="-128"/>
                        </a:rPr>
                        <a:t> 7.37</a:t>
                      </a:r>
                      <a:endParaRPr lang="en-US" altLang="ja-JP" sz="9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2700" marR="12700" marT="7144" marB="0" anchor="ctr"/>
                </a:tc>
              </a:tr>
            </a:tbl>
          </a:graphicData>
        </a:graphic>
      </p:graphicFrame>
      <p:sp>
        <p:nvSpPr>
          <p:cNvPr id="16" name="正方形/長方形 15"/>
          <p:cNvSpPr/>
          <p:nvPr/>
        </p:nvSpPr>
        <p:spPr>
          <a:xfrm>
            <a:off x="-4507" y="-4500"/>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a:t>
            </a:r>
            <a:r>
              <a:rPr lang="ja-JP" altLang="en-US" sz="2000" b="1" dirty="0">
                <a:solidFill>
                  <a:schemeClr val="tx1"/>
                </a:solidFill>
                <a:latin typeface="Meiryo UI" pitchFamily="50" charset="-128"/>
                <a:ea typeface="Meiryo UI" pitchFamily="50" charset="-128"/>
                <a:cs typeface="Meiryo UI" pitchFamily="50" charset="-128"/>
              </a:rPr>
              <a:t>参考）</a:t>
            </a:r>
            <a:r>
              <a:rPr lang="ja-JP" altLang="en-US" b="1" dirty="0">
                <a:solidFill>
                  <a:schemeClr val="tx1"/>
                </a:solidFill>
                <a:latin typeface="Meiryo UI" pitchFamily="50" charset="-128"/>
                <a:ea typeface="Meiryo UI" pitchFamily="50" charset="-128"/>
                <a:cs typeface="Meiryo UI" pitchFamily="50" charset="-128"/>
              </a:rPr>
              <a:t>政令指定都市における１区あたりの平均人口・面積及び大阪市における人口・</a:t>
            </a:r>
            <a:r>
              <a:rPr lang="ja-JP" altLang="en-US" b="1" dirty="0" smtClean="0">
                <a:solidFill>
                  <a:schemeClr val="tx1"/>
                </a:solidFill>
                <a:latin typeface="Meiryo UI" pitchFamily="50" charset="-128"/>
                <a:ea typeface="Meiryo UI" pitchFamily="50" charset="-128"/>
                <a:cs typeface="Meiryo UI" pitchFamily="50" charset="-128"/>
              </a:rPr>
              <a:t>面積</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17" name="正方形/長方形 27"/>
          <p:cNvSpPr>
            <a:spLocks noChangeArrowheads="1"/>
          </p:cNvSpPr>
          <p:nvPr/>
        </p:nvSpPr>
        <p:spPr bwMode="auto">
          <a:xfrm>
            <a:off x="8112125" y="6596063"/>
            <a:ext cx="1031875" cy="261610"/>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１６</a:t>
            </a:r>
            <a:endParaRPr lang="en-US" altLang="ja-JP"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 xmlns:p14="http://schemas.microsoft.com/office/powerpoint/2010/main" val="12824255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2452" y="2636912"/>
            <a:ext cx="9144000" cy="1469813"/>
          </a:xfrm>
          <a:prstGeom prst="rect">
            <a:avLst/>
          </a:prstGeom>
        </p:spPr>
        <p:txBody>
          <a:bodyPr anchor="ct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defRPr/>
            </a:pPr>
            <a:r>
              <a:rPr lang="en-US" altLang="ja-JP" sz="3600" dirty="0" smtClean="0">
                <a:solidFill>
                  <a:prstClr val="black"/>
                </a:solidFill>
                <a:latin typeface="メイリオ" pitchFamily="50" charset="-128"/>
                <a:ea typeface="メイリオ" pitchFamily="50" charset="-128"/>
                <a:cs typeface="メイリオ" pitchFamily="50" charset="-128"/>
              </a:rPr>
              <a:t> </a:t>
            </a:r>
            <a:r>
              <a:rPr lang="en-US" altLang="ja-JP"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a:t>
            </a:r>
            <a:r>
              <a:rPr lang="ja-JP" altLang="en-US"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　総　　論　</a:t>
            </a:r>
            <a:r>
              <a:rPr lang="en-US" altLang="ja-JP" dirty="0" smtClean="0">
                <a:solidFill>
                  <a:prstClr val="black"/>
                </a:solidFill>
                <a:latin typeface="HGP創英角ｺﾞｼｯｸUB" panose="020B0900000000000000" pitchFamily="50" charset="-128"/>
                <a:ea typeface="HGP創英角ｺﾞｼｯｸUB" panose="020B0900000000000000" pitchFamily="50" charset="-128"/>
                <a:cs typeface="メイリオ" pitchFamily="50" charset="-128"/>
              </a:rPr>
              <a:t>】</a:t>
            </a:r>
            <a:endParaRPr lang="en-US" altLang="ja-JP" sz="3600" dirty="0" smtClean="0">
              <a:solidFill>
                <a:prstClr val="black"/>
              </a:solidFill>
              <a:latin typeface="メイリオ" pitchFamily="50" charset="-128"/>
              <a:ea typeface="メイリオ" pitchFamily="50" charset="-128"/>
              <a:cs typeface="メイリオ" pitchFamily="50" charset="-128"/>
            </a:endParaRPr>
          </a:p>
        </p:txBody>
      </p:sp>
    </p:spTree>
    <p:extLst>
      <p:ext uri="{BB962C8B-B14F-4D97-AF65-F5344CB8AC3E}">
        <p14:creationId xmlns="" xmlns:p14="http://schemas.microsoft.com/office/powerpoint/2010/main" val="3632555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40763372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72863" y="317668"/>
            <a:ext cx="8229600" cy="1143000"/>
          </a:xfrm>
        </p:spPr>
        <p:txBody>
          <a:bodyPr>
            <a:noAutofit/>
          </a:bodyPr>
          <a:lstStyle/>
          <a:p>
            <a:r>
              <a:rPr kumimoji="1" lang="ja-JP" altLang="en-US" sz="3600" dirty="0" smtClean="0"/>
              <a:t>目　　次</a:t>
            </a:r>
            <a:endParaRPr kumimoji="1" lang="ja-JP" altLang="en-US" sz="3600" dirty="0"/>
          </a:p>
        </p:txBody>
      </p:sp>
      <p:sp>
        <p:nvSpPr>
          <p:cNvPr id="6" name="正方形/長方形 5"/>
          <p:cNvSpPr/>
          <p:nvPr/>
        </p:nvSpPr>
        <p:spPr>
          <a:xfrm>
            <a:off x="799604" y="1613812"/>
            <a:ext cx="7457008" cy="266429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１　大阪市が総合区設置により目指すもの</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２　住民自治の拡充に向けた制度設計</a:t>
            </a:r>
            <a:endParaRPr kumimoji="1" lang="en-US" altLang="ja-JP" sz="1600"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３　二重行政の解消に向けた取組みの推進</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４　総合区設置による効果</a:t>
            </a:r>
            <a:endParaRPr lang="en-US" altLang="ja-JP" sz="2000" dirty="0" smtClean="0">
              <a:solidFill>
                <a:schemeClr val="tx1"/>
              </a:solidFill>
              <a:latin typeface="Meiryo UI" pitchFamily="50" charset="-128"/>
              <a:ea typeface="Meiryo UI" pitchFamily="50" charset="-128"/>
              <a:cs typeface="Meiryo UI" pitchFamily="50" charset="-128"/>
            </a:endParaRPr>
          </a:p>
          <a:p>
            <a:pPr>
              <a:lnSpc>
                <a:spcPct val="150000"/>
              </a:lnSpc>
            </a:pPr>
            <a:r>
              <a:rPr lang="ja-JP" altLang="en-US" sz="2000" dirty="0" smtClean="0">
                <a:solidFill>
                  <a:schemeClr val="tx1"/>
                </a:solidFill>
                <a:latin typeface="Meiryo UI" pitchFamily="50" charset="-128"/>
                <a:ea typeface="Meiryo UI" pitchFamily="50" charset="-128"/>
                <a:cs typeface="Meiryo UI" pitchFamily="50" charset="-128"/>
              </a:rPr>
              <a:t> ５　各論におけるポイント</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9" name="正方形/長方形 8"/>
          <p:cNvSpPr/>
          <p:nvPr/>
        </p:nvSpPr>
        <p:spPr>
          <a:xfrm>
            <a:off x="3248429" y="3560399"/>
            <a:ext cx="532859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・・・・・・・・・・・・・・・・総論</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１１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4403534" y="2161671"/>
            <a:ext cx="430497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   ・・・・・・</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・・・・・・・総論</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２</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2" name="正方形/長方形 11"/>
          <p:cNvSpPr/>
          <p:nvPr/>
        </p:nvSpPr>
        <p:spPr>
          <a:xfrm>
            <a:off x="3669045" y="3090407"/>
            <a:ext cx="462455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総論</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９</a:t>
            </a:r>
            <a:endParaRPr kumimoji="1" lang="en-US" altLang="ja-JP" sz="2000"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4610789" y="2640788"/>
            <a:ext cx="430497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Meiryo UI" pitchFamily="50" charset="-128"/>
                <a:ea typeface="Meiryo UI" pitchFamily="50" charset="-128"/>
                <a:cs typeface="Meiryo UI" pitchFamily="50" charset="-128"/>
              </a:rPr>
              <a:t> ・</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総論</a:t>
            </a:r>
            <a:r>
              <a:rPr lang="en-US" altLang="ja-JP"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８</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9" name="正方形/長方形 18"/>
          <p:cNvSpPr/>
          <p:nvPr/>
        </p:nvSpPr>
        <p:spPr>
          <a:xfrm>
            <a:off x="4610587" y="1748593"/>
            <a:ext cx="430497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Meiryo UI" pitchFamily="50" charset="-128"/>
                <a:ea typeface="Meiryo UI" pitchFamily="50" charset="-128"/>
                <a:cs typeface="Meiryo UI" pitchFamily="50" charset="-128"/>
              </a:rPr>
              <a:t> ・・・・・</a:t>
            </a:r>
            <a:r>
              <a:rPr kumimoji="1" lang="ja-JP" altLang="en-US" sz="2000" dirty="0" smtClean="0">
                <a:solidFill>
                  <a:schemeClr val="tx1"/>
                </a:solidFill>
                <a:latin typeface="Meiryo UI" pitchFamily="50" charset="-128"/>
                <a:ea typeface="Meiryo UI" pitchFamily="50" charset="-128"/>
                <a:cs typeface="Meiryo UI" pitchFamily="50" charset="-128"/>
              </a:rPr>
              <a:t>・</a:t>
            </a:r>
            <a:r>
              <a:rPr lang="ja-JP" altLang="en-US"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・・・・・・総論</a:t>
            </a:r>
            <a:r>
              <a:rPr kumimoji="1" lang="en-US" altLang="ja-JP" sz="2000" dirty="0" smtClean="0">
                <a:solidFill>
                  <a:schemeClr val="tx1"/>
                </a:solidFill>
                <a:latin typeface="Meiryo UI" pitchFamily="50" charset="-128"/>
                <a:ea typeface="Meiryo UI" pitchFamily="50" charset="-128"/>
                <a:cs typeface="Meiryo UI" pitchFamily="50" charset="-128"/>
              </a:rPr>
              <a:t>-</a:t>
            </a:r>
            <a:r>
              <a:rPr kumimoji="1" lang="ja-JP" altLang="en-US" sz="2000" dirty="0" smtClean="0">
                <a:solidFill>
                  <a:schemeClr val="tx1"/>
                </a:solidFill>
                <a:latin typeface="Meiryo UI" pitchFamily="50" charset="-128"/>
                <a:ea typeface="Meiryo UI" pitchFamily="50" charset="-128"/>
                <a:cs typeface="Meiryo UI" pitchFamily="50" charset="-128"/>
              </a:rPr>
              <a:t>１</a:t>
            </a:r>
            <a:endParaRPr kumimoji="1" lang="ja-JP" altLang="en-US" sz="2000" dirty="0">
              <a:solidFill>
                <a:schemeClr val="tx1"/>
              </a:solidFill>
              <a:latin typeface="Meiryo UI" pitchFamily="50" charset="-128"/>
              <a:ea typeface="Meiryo UI" pitchFamily="50" charset="-128"/>
              <a:cs typeface="Meiryo UI" pitchFamily="50" charset="-128"/>
            </a:endParaRPr>
          </a:p>
        </p:txBody>
      </p:sp>
      <p:sp>
        <p:nvSpPr>
          <p:cNvPr id="11" name="テキスト ボックス 10"/>
          <p:cNvSpPr txBox="1"/>
          <p:nvPr/>
        </p:nvSpPr>
        <p:spPr>
          <a:xfrm>
            <a:off x="1311765" y="4790090"/>
            <a:ext cx="6525386" cy="1600438"/>
          </a:xfrm>
          <a:prstGeom prst="rect">
            <a:avLst/>
          </a:prstGeom>
          <a:noFill/>
          <a:ln w="6350">
            <a:solidFill>
              <a:schemeClr val="tx1"/>
            </a:solidFill>
            <a:prstDash val="dash"/>
          </a:ln>
        </p:spPr>
        <p:txBody>
          <a:bodyPr wrap="square" rtlCol="0">
            <a:spAutoFit/>
          </a:bodyPr>
          <a:lstStyle/>
          <a:p>
            <a:pPr>
              <a:buFont typeface="Wingdings" pitchFamily="2" charset="2"/>
              <a:buChar char="u"/>
            </a:pP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buFont typeface="Wingdings" pitchFamily="2" charset="2"/>
              <a:buChar char="u"/>
            </a:pP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本資料は、大阪市における総合</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区の制度設計の考え方</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や具体的な制度案について、</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行政として精査し、とりまとめたもの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議会や大都市制度（特別区設置）協議会</a:t>
            </a:r>
            <a:r>
              <a:rPr lang="ja-JP" altLang="en-US" sz="1400" smtClean="0">
                <a:latin typeface="Meiryo UI" panose="020B0604030504040204" pitchFamily="50" charset="-128"/>
                <a:ea typeface="Meiryo UI" panose="020B0604030504040204" pitchFamily="50" charset="-128"/>
                <a:cs typeface="Meiryo UI" panose="020B0604030504040204" pitchFamily="50" charset="-128"/>
              </a:rPr>
              <a:t>における議論</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を踏まえ、必要</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に応じて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追加</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修正を行っていく</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 xmlns:p14="http://schemas.microsoft.com/office/powerpoint/2010/main" val="37462800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１</a:t>
            </a:r>
            <a:r>
              <a:rPr lang="ja-JP" altLang="en-US" sz="2000" b="1" dirty="0" smtClean="0">
                <a:solidFill>
                  <a:prstClr val="black"/>
                </a:solidFill>
                <a:latin typeface="Meiryo UI" pitchFamily="50" charset="-128"/>
                <a:ea typeface="Meiryo UI" pitchFamily="50" charset="-128"/>
                <a:cs typeface="Meiryo UI" pitchFamily="50" charset="-128"/>
              </a:rPr>
              <a:t>　大阪市が総合区設置により目指すもの</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8" name="正方形/長方形 37"/>
          <p:cNvSpPr/>
          <p:nvPr/>
        </p:nvSpPr>
        <p:spPr>
          <a:xfrm>
            <a:off x="150905" y="617916"/>
            <a:ext cx="1080120" cy="6120000"/>
          </a:xfrm>
          <a:prstGeom prst="rect">
            <a:avLst/>
          </a:prstGeom>
          <a:solidFill>
            <a:schemeClr val="tx2">
              <a:lumMod val="60000"/>
              <a:lumOff val="4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2600" dirty="0" smtClean="0">
                <a:solidFill>
                  <a:schemeClr val="bg1"/>
                </a:solidFill>
                <a:latin typeface="HGP創英ﾌﾟﾚｾﾞﾝｽEB" pitchFamily="18" charset="-128"/>
                <a:ea typeface="HGP創英ﾌﾟﾚｾﾞﾝｽEB" pitchFamily="18" charset="-128"/>
                <a:cs typeface="Verdana" pitchFamily="34" charset="0"/>
              </a:rPr>
              <a:t>「副首都・大阪」にふさわしい</a:t>
            </a:r>
            <a:endParaRPr lang="en-US" altLang="ja-JP" sz="2600" dirty="0" smtClean="0">
              <a:solidFill>
                <a:schemeClr val="bg1"/>
              </a:solidFill>
              <a:latin typeface="HGP創英ﾌﾟﾚｾﾞﾝｽEB" pitchFamily="18" charset="-128"/>
              <a:ea typeface="HGP創英ﾌﾟﾚｾﾞﾝｽEB" pitchFamily="18" charset="-128"/>
              <a:cs typeface="Verdana" pitchFamily="34" charset="0"/>
            </a:endParaRPr>
          </a:p>
          <a:p>
            <a:pPr algn="ctr"/>
            <a:r>
              <a:rPr lang="ja-JP" altLang="en-US" sz="2600" dirty="0" smtClean="0">
                <a:solidFill>
                  <a:schemeClr val="bg1"/>
                </a:solidFill>
                <a:latin typeface="HGP創英ﾌﾟﾚｾﾞﾝｽEB" pitchFamily="18" charset="-128"/>
                <a:ea typeface="HGP創英ﾌﾟﾚｾﾞﾝｽEB" pitchFamily="18" charset="-128"/>
                <a:cs typeface="Verdana" pitchFamily="34" charset="0"/>
              </a:rPr>
              <a:t>       新たな大都市制度の実現</a:t>
            </a:r>
            <a:endParaRPr lang="ja-JP" altLang="en-US" sz="2600" dirty="0">
              <a:solidFill>
                <a:schemeClr val="bg1"/>
              </a:solidFill>
              <a:latin typeface="HGP創英ﾌﾟﾚｾﾞﾝｽEB" pitchFamily="18" charset="-128"/>
              <a:ea typeface="HGP創英ﾌﾟﾚｾﾞﾝｽEB" pitchFamily="18" charset="-128"/>
              <a:cs typeface="Verdana" pitchFamily="34" charset="0"/>
            </a:endParaRPr>
          </a:p>
        </p:txBody>
      </p:sp>
      <p:sp>
        <p:nvSpPr>
          <p:cNvPr id="63" name="角丸四角形 62"/>
          <p:cNvSpPr/>
          <p:nvPr/>
        </p:nvSpPr>
        <p:spPr>
          <a:xfrm>
            <a:off x="1466957" y="4618135"/>
            <a:ext cx="7488453" cy="2124000"/>
          </a:xfrm>
          <a:prstGeom prst="roundRect">
            <a:avLst>
              <a:gd name="adj" fmla="val 8136"/>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角丸四角形 63"/>
          <p:cNvSpPr/>
          <p:nvPr/>
        </p:nvSpPr>
        <p:spPr>
          <a:xfrm>
            <a:off x="1475656" y="980728"/>
            <a:ext cx="7488832" cy="3022604"/>
          </a:xfrm>
          <a:prstGeom prst="roundRect">
            <a:avLst>
              <a:gd name="adj" fmla="val 5638"/>
            </a:avLst>
          </a:prstGeom>
          <a:solidFill>
            <a:srgbClr val="FFFF99"/>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右矢印 65"/>
          <p:cNvSpPr/>
          <p:nvPr/>
        </p:nvSpPr>
        <p:spPr>
          <a:xfrm>
            <a:off x="1394949" y="548680"/>
            <a:ext cx="7282681" cy="720080"/>
          </a:xfrm>
          <a:prstGeom prst="rightArrow">
            <a:avLst>
              <a:gd name="adj1" fmla="val 100000"/>
              <a:gd name="adj2" fmla="val 41044"/>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住民に身近なサービスを区役所で提供</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地域</a:t>
            </a:r>
            <a:r>
              <a:rPr lang="ja-JP" altLang="en-US" b="1" dirty="0">
                <a:solidFill>
                  <a:schemeClr val="tx1"/>
                </a:solidFill>
                <a:latin typeface="Meiryo UI" pitchFamily="50" charset="-128"/>
                <a:ea typeface="Meiryo UI" pitchFamily="50" charset="-128"/>
                <a:cs typeface="Meiryo UI" pitchFamily="50" charset="-128"/>
              </a:rPr>
              <a:t>のことは地域</a:t>
            </a:r>
            <a:r>
              <a:rPr lang="ja-JP" altLang="en-US" b="1" dirty="0" smtClean="0">
                <a:solidFill>
                  <a:schemeClr val="tx1"/>
                </a:solidFill>
                <a:latin typeface="Meiryo UI" pitchFamily="50" charset="-128"/>
                <a:ea typeface="Meiryo UI" pitchFamily="50" charset="-128"/>
                <a:cs typeface="Meiryo UI" pitchFamily="50" charset="-128"/>
              </a:rPr>
              <a:t>で</a:t>
            </a:r>
            <a:r>
              <a:rPr lang="ja-JP" altLang="en-US" b="1" dirty="0">
                <a:solidFill>
                  <a:schemeClr val="tx1"/>
                </a:solidFill>
                <a:latin typeface="Meiryo UI" pitchFamily="50" charset="-128"/>
                <a:ea typeface="Meiryo UI" pitchFamily="50" charset="-128"/>
                <a:cs typeface="Meiryo UI" pitchFamily="50" charset="-128"/>
              </a:rPr>
              <a:t>でき</a:t>
            </a:r>
            <a:r>
              <a:rPr lang="ja-JP" altLang="en-US" b="1" dirty="0" smtClean="0">
                <a:solidFill>
                  <a:schemeClr val="tx1"/>
                </a:solidFill>
                <a:latin typeface="Meiryo UI" pitchFamily="50" charset="-128"/>
                <a:ea typeface="Meiryo UI" pitchFamily="50" charset="-128"/>
                <a:cs typeface="Meiryo UI" pitchFamily="50" charset="-128"/>
              </a:rPr>
              <a:t>るだけ決定</a:t>
            </a:r>
            <a:endParaRPr lang="en-US" altLang="ja-JP" sz="1200" b="1" dirty="0" smtClean="0">
              <a:solidFill>
                <a:schemeClr val="tx1"/>
              </a:solidFill>
              <a:latin typeface="Meiryo UI" pitchFamily="50" charset="-128"/>
              <a:ea typeface="Meiryo UI" pitchFamily="50" charset="-128"/>
              <a:cs typeface="Meiryo UI" pitchFamily="50" charset="-128"/>
            </a:endParaRPr>
          </a:p>
        </p:txBody>
      </p:sp>
      <p:sp>
        <p:nvSpPr>
          <p:cNvPr id="67" name="角丸四角形 66"/>
          <p:cNvSpPr/>
          <p:nvPr/>
        </p:nvSpPr>
        <p:spPr>
          <a:xfrm>
            <a:off x="1894825" y="1694902"/>
            <a:ext cx="6761513" cy="360000"/>
          </a:xfrm>
          <a:prstGeom prst="roundRect">
            <a:avLst>
              <a:gd name="adj" fmla="val 8560"/>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marL="342900" lvl="0" indent="-342900"/>
            <a:r>
              <a:rPr lang="ja-JP" altLang="en-US" b="1" dirty="0" smtClean="0">
                <a:solidFill>
                  <a:prstClr val="black"/>
                </a:solidFill>
                <a:latin typeface="HGPｺﾞｼｯｸM" pitchFamily="50" charset="-128"/>
                <a:ea typeface="HGPｺﾞｼｯｸM" pitchFamily="50" charset="-128"/>
                <a:cs typeface="Meiryo UI" pitchFamily="50" charset="-128"/>
              </a:rPr>
              <a:t>◆ 総合区長権限の拡充</a:t>
            </a:r>
          </a:p>
        </p:txBody>
      </p:sp>
      <p:sp>
        <p:nvSpPr>
          <p:cNvPr id="71" name="角丸四角形 70"/>
          <p:cNvSpPr/>
          <p:nvPr/>
        </p:nvSpPr>
        <p:spPr>
          <a:xfrm>
            <a:off x="1892707" y="2430150"/>
            <a:ext cx="6784924" cy="360000"/>
          </a:xfrm>
          <a:prstGeom prst="roundRect">
            <a:avLst>
              <a:gd name="adj" fmla="val 8560"/>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marL="342900" lvl="0" indent="-342900"/>
            <a:r>
              <a:rPr lang="ja-JP" altLang="en-US" b="1" smtClean="0">
                <a:solidFill>
                  <a:prstClr val="black"/>
                </a:solidFill>
                <a:latin typeface="HGPｺﾞｼｯｸM" pitchFamily="50" charset="-128"/>
                <a:ea typeface="HGPｺﾞｼｯｸM" pitchFamily="50" charset="-128"/>
                <a:cs typeface="Meiryo UI" pitchFamily="50" charset="-128"/>
              </a:rPr>
              <a:t>◆ 住民意見</a:t>
            </a:r>
            <a:r>
              <a:rPr lang="ja-JP" altLang="en-US" b="1" dirty="0" smtClean="0">
                <a:solidFill>
                  <a:prstClr val="black"/>
                </a:solidFill>
                <a:latin typeface="HGPｺﾞｼｯｸM" pitchFamily="50" charset="-128"/>
                <a:ea typeface="HGPｺﾞｼｯｸM" pitchFamily="50" charset="-128"/>
                <a:cs typeface="Meiryo UI" pitchFamily="50" charset="-128"/>
              </a:rPr>
              <a:t>を反映するための仕組みの構築</a:t>
            </a:r>
          </a:p>
        </p:txBody>
      </p:sp>
      <p:sp>
        <p:nvSpPr>
          <p:cNvPr id="74" name="テキスト ボックス 73"/>
          <p:cNvSpPr txBox="1"/>
          <p:nvPr/>
        </p:nvSpPr>
        <p:spPr>
          <a:xfrm>
            <a:off x="1852809" y="5349261"/>
            <a:ext cx="7060163" cy="646331"/>
          </a:xfrm>
          <a:prstGeom prst="rect">
            <a:avLst/>
          </a:prstGeom>
          <a:noFill/>
        </p:spPr>
        <p:txBody>
          <a:bodyPr wrap="square" rtlCol="0">
            <a:spAutoFit/>
          </a:bodyPr>
          <a:lstStyle/>
          <a:p>
            <a:pPr marL="342900" lvl="0" indent="-342900"/>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 市長は、市</a:t>
            </a:r>
            <a:r>
              <a:rPr lang="ja-JP" altLang="en-US" b="1" dirty="0">
                <a:solidFill>
                  <a:prstClr val="black"/>
                </a:solidFill>
                <a:latin typeface="HGPｺﾞｼｯｸM" pitchFamily="50" charset="-128"/>
                <a:ea typeface="HGPｺﾞｼｯｸM" pitchFamily="50" charset="-128"/>
                <a:cs typeface="Meiryo UI" panose="020B0604030504040204" pitchFamily="50" charset="-128"/>
              </a:rPr>
              <a:t>全体の視点から</a:t>
            </a:r>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の</a:t>
            </a:r>
            <a:endParaRPr lang="en-US" altLang="ja-JP" b="1" dirty="0" smtClean="0">
              <a:solidFill>
                <a:prstClr val="black"/>
              </a:solidFill>
              <a:latin typeface="HGPｺﾞｼｯｸM" pitchFamily="50" charset="-128"/>
              <a:ea typeface="HGPｺﾞｼｯｸM" pitchFamily="50" charset="-128"/>
              <a:cs typeface="Meiryo UI" panose="020B0604030504040204" pitchFamily="50" charset="-128"/>
            </a:endParaRPr>
          </a:p>
          <a:p>
            <a:pPr marL="342900" lvl="0" indent="-342900"/>
            <a:r>
              <a:rPr lang="en-US" altLang="ja-JP" b="1" dirty="0" smtClean="0">
                <a:solidFill>
                  <a:prstClr val="black"/>
                </a:solidFill>
                <a:latin typeface="HGPｺﾞｼｯｸM" pitchFamily="50" charset="-128"/>
                <a:ea typeface="HGPｺﾞｼｯｸM" pitchFamily="50" charset="-128"/>
                <a:cs typeface="Meiryo UI" panose="020B0604030504040204" pitchFamily="50" charset="-128"/>
              </a:rPr>
              <a:t>                    </a:t>
            </a:r>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政策</a:t>
            </a:r>
            <a:r>
              <a:rPr lang="ja-JP" altLang="en-US" b="1" dirty="0">
                <a:solidFill>
                  <a:prstClr val="black"/>
                </a:solidFill>
                <a:latin typeface="HGPｺﾞｼｯｸM" pitchFamily="50" charset="-128"/>
                <a:ea typeface="HGPｺﾞｼｯｸM" pitchFamily="50" charset="-128"/>
                <a:cs typeface="Meiryo UI" panose="020B0604030504040204" pitchFamily="50" charset="-128"/>
              </a:rPr>
              <a:t>・経営</a:t>
            </a:r>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や重要</a:t>
            </a:r>
            <a:r>
              <a:rPr lang="ja-JP" altLang="en-US" b="1" dirty="0">
                <a:solidFill>
                  <a:prstClr val="black"/>
                </a:solidFill>
                <a:latin typeface="HGPｺﾞｼｯｸM" pitchFamily="50" charset="-128"/>
                <a:ea typeface="HGPｺﾞｼｯｸM" pitchFamily="50" charset="-128"/>
                <a:cs typeface="Meiryo UI" panose="020B0604030504040204" pitchFamily="50" charset="-128"/>
              </a:rPr>
              <a:t>な</a:t>
            </a:r>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課題に集中して取り組む</a:t>
            </a:r>
            <a:endParaRPr lang="ja-JP" altLang="en-US" b="1" dirty="0">
              <a:solidFill>
                <a:prstClr val="black"/>
              </a:solidFill>
              <a:latin typeface="HGPｺﾞｼｯｸM" pitchFamily="50" charset="-128"/>
              <a:ea typeface="HGPｺﾞｼｯｸM" pitchFamily="50" charset="-128"/>
              <a:cs typeface="Meiryo UI" panose="020B0604030504040204" pitchFamily="50" charset="-128"/>
            </a:endParaRPr>
          </a:p>
        </p:txBody>
      </p:sp>
      <p:sp>
        <p:nvSpPr>
          <p:cNvPr id="75" name="右矢印 74"/>
          <p:cNvSpPr/>
          <p:nvPr/>
        </p:nvSpPr>
        <p:spPr>
          <a:xfrm>
            <a:off x="1394950" y="4169572"/>
            <a:ext cx="7282681" cy="720000"/>
          </a:xfrm>
          <a:prstGeom prst="rightArrow">
            <a:avLst>
              <a:gd name="adj1" fmla="val 100000"/>
              <a:gd name="adj2" fmla="val 50000"/>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lvl="0" indent="-342900"/>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副首都にふさわしい都市</a:t>
            </a:r>
            <a:r>
              <a:rPr lang="ja-JP" altLang="en-US" b="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機能強化</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342900" lvl="0" indent="-342900"/>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二重行政の解消に向けた取組みを引き続き推進　</a:t>
            </a:r>
            <a:endParaRPr lang="en-US" altLang="ja-JP" b="1" dirty="0" smtClean="0">
              <a:solidFill>
                <a:schemeClr val="tx1"/>
              </a:solidFill>
              <a:latin typeface="Meiryo UI" pitchFamily="50" charset="-128"/>
              <a:ea typeface="Meiryo UI" pitchFamily="50" charset="-128"/>
              <a:cs typeface="Meiryo UI" pitchFamily="50" charset="-128"/>
            </a:endParaRPr>
          </a:p>
        </p:txBody>
      </p:sp>
      <p:sp>
        <p:nvSpPr>
          <p:cNvPr id="77" name="角丸四角形 76"/>
          <p:cNvSpPr/>
          <p:nvPr/>
        </p:nvSpPr>
        <p:spPr>
          <a:xfrm>
            <a:off x="1891035" y="2062526"/>
            <a:ext cx="6773718" cy="360000"/>
          </a:xfrm>
          <a:prstGeom prst="roundRect">
            <a:avLst>
              <a:gd name="adj" fmla="val 8560"/>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marL="342900" lvl="0" indent="-342900"/>
            <a:r>
              <a:rPr lang="ja-JP" altLang="en-US" b="1" dirty="0" smtClean="0">
                <a:solidFill>
                  <a:prstClr val="black"/>
                </a:solidFill>
                <a:latin typeface="HGPｺﾞｼｯｸM" pitchFamily="50" charset="-128"/>
                <a:ea typeface="HGPｺﾞｼｯｸM" pitchFamily="50" charset="-128"/>
                <a:cs typeface="Meiryo UI" pitchFamily="50" charset="-128"/>
              </a:rPr>
              <a:t>◆ 総合</a:t>
            </a:r>
            <a:r>
              <a:rPr lang="ja-JP" altLang="en-US" b="1" dirty="0">
                <a:solidFill>
                  <a:prstClr val="black"/>
                </a:solidFill>
                <a:latin typeface="HGPｺﾞｼｯｸM" pitchFamily="50" charset="-128"/>
                <a:ea typeface="HGPｺﾞｼｯｸM" pitchFamily="50" charset="-128"/>
                <a:cs typeface="Meiryo UI" pitchFamily="50" charset="-128"/>
              </a:rPr>
              <a:t>区長</a:t>
            </a:r>
            <a:r>
              <a:rPr lang="ja-JP" altLang="en-US" b="1" dirty="0" smtClean="0">
                <a:solidFill>
                  <a:prstClr val="black"/>
                </a:solidFill>
                <a:latin typeface="HGPｺﾞｼｯｸM" pitchFamily="50" charset="-128"/>
                <a:ea typeface="HGPｺﾞｼｯｸM" pitchFamily="50" charset="-128"/>
                <a:cs typeface="Meiryo UI" pitchFamily="50" charset="-128"/>
              </a:rPr>
              <a:t>の権限を最大限発揮できる仕組みの構築</a:t>
            </a:r>
          </a:p>
        </p:txBody>
      </p:sp>
      <p:sp>
        <p:nvSpPr>
          <p:cNvPr id="78" name="角丸四角形 77"/>
          <p:cNvSpPr/>
          <p:nvPr/>
        </p:nvSpPr>
        <p:spPr>
          <a:xfrm>
            <a:off x="2182857" y="3143738"/>
            <a:ext cx="6768752" cy="864096"/>
          </a:xfrm>
          <a:prstGeom prst="roundRect">
            <a:avLst>
              <a:gd name="adj" fmla="val 8560"/>
            </a:avLst>
          </a:prstGeom>
          <a:noFill/>
          <a:ln w="38100" cmpd="dbl">
            <a:noFill/>
          </a:ln>
        </p:spPr>
        <p:style>
          <a:lnRef idx="2">
            <a:schemeClr val="accent1">
              <a:shade val="50000"/>
            </a:schemeClr>
          </a:lnRef>
          <a:fillRef idx="1">
            <a:schemeClr val="accent1"/>
          </a:fillRef>
          <a:effectRef idx="0">
            <a:schemeClr val="accent1"/>
          </a:effectRef>
          <a:fontRef idx="minor">
            <a:schemeClr val="lt1"/>
          </a:fontRef>
        </p:style>
        <p:txBody>
          <a:bodyPr lIns="54000" rIns="54000" rtlCol="0" anchor="t" anchorCtr="0"/>
          <a:lstStyle/>
          <a:p>
            <a:pPr marL="342900" lvl="0" indent="-342900"/>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　総合区長（特別職）は、政策や企画の立案を含め、</a:t>
            </a:r>
            <a:endParaRPr lang="en-US" altLang="ja-JP" b="1" dirty="0" smtClean="0">
              <a:solidFill>
                <a:prstClr val="black"/>
              </a:solidFill>
              <a:latin typeface="HGPｺﾞｼｯｸM" pitchFamily="50" charset="-128"/>
              <a:ea typeface="HGPｺﾞｼｯｸM" pitchFamily="50" charset="-128"/>
              <a:cs typeface="Meiryo UI" panose="020B0604030504040204" pitchFamily="50" charset="-128"/>
            </a:endParaRPr>
          </a:p>
          <a:p>
            <a:pPr marL="342900" lvl="0" indent="-342900"/>
            <a:r>
              <a:rPr lang="ja-JP" altLang="en-US" b="1" dirty="0" smtClean="0">
                <a:solidFill>
                  <a:prstClr val="black"/>
                </a:solidFill>
                <a:latin typeface="HGPｺﾞｼｯｸM" pitchFamily="50" charset="-128"/>
                <a:ea typeface="HGPｺﾞｼｯｸM" pitchFamily="50" charset="-128"/>
                <a:cs typeface="Meiryo UI" panose="020B0604030504040204" pitchFamily="50" charset="-128"/>
              </a:rPr>
              <a:t>　住民に身近なところで総合的かつ包括的に行政を実施</a:t>
            </a:r>
            <a:endParaRPr lang="en-US" altLang="ja-JP" b="1" dirty="0" smtClean="0">
              <a:solidFill>
                <a:prstClr val="black"/>
              </a:solidFill>
              <a:latin typeface="HGPｺﾞｼｯｸM" pitchFamily="50" charset="-128"/>
              <a:ea typeface="HGPｺﾞｼｯｸM" pitchFamily="50" charset="-128"/>
              <a:cs typeface="Meiryo UI" panose="020B0604030504040204" pitchFamily="50" charset="-128"/>
            </a:endParaRPr>
          </a:p>
        </p:txBody>
      </p:sp>
      <p:sp>
        <p:nvSpPr>
          <p:cNvPr id="82" name="二等辺三角形 81"/>
          <p:cNvSpPr/>
          <p:nvPr/>
        </p:nvSpPr>
        <p:spPr>
          <a:xfrm rot="10800000">
            <a:off x="2614905" y="2852524"/>
            <a:ext cx="5184576" cy="180000"/>
          </a:xfrm>
          <a:prstGeom prst="triangle">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83" name="正方形/長方形 82"/>
          <p:cNvSpPr/>
          <p:nvPr/>
        </p:nvSpPr>
        <p:spPr>
          <a:xfrm>
            <a:off x="2176505" y="3128169"/>
            <a:ext cx="5832648" cy="720000"/>
          </a:xfrm>
          <a:prstGeom prst="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p:cNvSpPr txBox="1"/>
          <p:nvPr/>
        </p:nvSpPr>
        <p:spPr>
          <a:xfrm>
            <a:off x="1852809" y="6030712"/>
            <a:ext cx="7060163" cy="646331"/>
          </a:xfrm>
          <a:prstGeom prst="rect">
            <a:avLst/>
          </a:prstGeom>
          <a:noFill/>
        </p:spPr>
        <p:txBody>
          <a:bodyPr wrap="square" rtlCol="0">
            <a:spAutoFit/>
          </a:bodyPr>
          <a:lstStyle/>
          <a:p>
            <a:r>
              <a:rPr lang="ja-JP" altLang="en-US" b="1" dirty="0" smtClean="0">
                <a:latin typeface="HGPｺﾞｼｯｸM" pitchFamily="50" charset="-128"/>
                <a:ea typeface="HGPｺﾞｼｯｸM" pitchFamily="50" charset="-128"/>
              </a:rPr>
              <a:t>◆ 府市連携・一元化に向け、</a:t>
            </a:r>
            <a:endParaRPr lang="en-US" altLang="ja-JP" b="1" dirty="0" smtClean="0">
              <a:latin typeface="HGPｺﾞｼｯｸM" pitchFamily="50" charset="-128"/>
              <a:ea typeface="HGPｺﾞｼｯｸM" pitchFamily="50" charset="-128"/>
            </a:endParaRPr>
          </a:p>
          <a:p>
            <a:r>
              <a:rPr lang="en-US" altLang="ja-JP" b="1" dirty="0" smtClean="0">
                <a:latin typeface="HGPｺﾞｼｯｸM" pitchFamily="50" charset="-128"/>
                <a:ea typeface="HGPｺﾞｼｯｸM" pitchFamily="50" charset="-128"/>
              </a:rPr>
              <a:t>       </a:t>
            </a:r>
            <a:r>
              <a:rPr lang="ja-JP" altLang="en-US" b="1" dirty="0" smtClean="0">
                <a:latin typeface="HGPｺﾞｼｯｸM" pitchFamily="50" charset="-128"/>
                <a:ea typeface="HGPｺﾞｼｯｸM" pitchFamily="50" charset="-128"/>
              </a:rPr>
              <a:t>指定都市都道府県調整会議において協議・調整を行う</a:t>
            </a:r>
            <a:endParaRPr lang="ja-JP" altLang="en-US" b="1" dirty="0">
              <a:latin typeface="HGPｺﾞｼｯｸM" pitchFamily="50" charset="-128"/>
              <a:ea typeface="HGPｺﾞｼｯｸM" pitchFamily="50" charset="-128"/>
            </a:endParaRPr>
          </a:p>
        </p:txBody>
      </p:sp>
      <p:sp>
        <p:nvSpPr>
          <p:cNvPr id="3" name="下矢印 2"/>
          <p:cNvSpPr/>
          <p:nvPr/>
        </p:nvSpPr>
        <p:spPr>
          <a:xfrm>
            <a:off x="3175700" y="1415546"/>
            <a:ext cx="4176464" cy="288101"/>
          </a:xfrm>
          <a:prstGeom prst="down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実現するため</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下矢印 18"/>
          <p:cNvSpPr/>
          <p:nvPr/>
        </p:nvSpPr>
        <p:spPr>
          <a:xfrm>
            <a:off x="3195149" y="5077793"/>
            <a:ext cx="4176464" cy="288101"/>
          </a:xfrm>
          <a:prstGeom prst="downArrow">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実現するため</a:t>
            </a:r>
            <a:endPar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5456561" y="862470"/>
            <a:ext cx="2736304" cy="36454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住民自治の拡充</a:t>
            </a:r>
            <a:r>
              <a:rPr lang="en-US" altLang="ja-JP" b="1" dirty="0" smtClean="0">
                <a:solidFill>
                  <a:schemeClr val="tx1"/>
                </a:solidFill>
                <a:latin typeface="Meiryo UI" pitchFamily="50" charset="-128"/>
                <a:ea typeface="Meiryo UI" pitchFamily="50" charset="-128"/>
                <a:cs typeface="Meiryo UI" pitchFamily="50" charset="-128"/>
              </a:rPr>
              <a:t>】</a:t>
            </a:r>
          </a:p>
        </p:txBody>
      </p:sp>
      <p:sp>
        <p:nvSpPr>
          <p:cNvPr id="20"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１</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21" name="正方形/長方形 20"/>
          <p:cNvSpPr/>
          <p:nvPr/>
        </p:nvSpPr>
        <p:spPr>
          <a:xfrm>
            <a:off x="6407696" y="4313588"/>
            <a:ext cx="2736304" cy="7200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二重行政の解消</a:t>
            </a:r>
            <a:r>
              <a:rPr lang="en-US" altLang="ja-JP" b="1" dirty="0" smtClean="0">
                <a:solidFill>
                  <a:schemeClr val="tx1"/>
                </a:solidFill>
                <a:latin typeface="Meiryo UI" pitchFamily="50" charset="-128"/>
                <a:ea typeface="Meiryo UI" pitchFamily="50" charset="-128"/>
                <a:cs typeface="Meiryo UI" pitchFamily="50" charset="-128"/>
              </a:rPr>
              <a:t>】</a:t>
            </a:r>
          </a:p>
        </p:txBody>
      </p:sp>
    </p:spTree>
    <p:extLst>
      <p:ext uri="{BB962C8B-B14F-4D97-AF65-F5344CB8AC3E}">
        <p14:creationId xmlns="" xmlns:p14="http://schemas.microsoft.com/office/powerpoint/2010/main" val="22108721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203287" y="900751"/>
            <a:ext cx="8735997" cy="5690549"/>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9" name="角丸四角形 48"/>
          <p:cNvSpPr/>
          <p:nvPr/>
        </p:nvSpPr>
        <p:spPr>
          <a:xfrm>
            <a:off x="377391" y="2477145"/>
            <a:ext cx="8388000" cy="2442293"/>
          </a:xfrm>
          <a:prstGeom prst="roundRect">
            <a:avLst>
              <a:gd name="adj" fmla="val 9283"/>
            </a:avLst>
          </a:prstGeom>
          <a:solidFill>
            <a:schemeClr val="bg1"/>
          </a:solidFill>
          <a:ln w="317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121196" y="476672"/>
            <a:ext cx="5217337"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（１）制度設計の方向性</a:t>
            </a:r>
            <a:endParaRPr lang="ja-JP" altLang="en-US" sz="1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2</a:t>
            </a:r>
            <a:r>
              <a:rPr lang="ja-JP" altLang="en-US" sz="2000" b="1" dirty="0" smtClean="0">
                <a:solidFill>
                  <a:prstClr val="black"/>
                </a:solidFill>
                <a:latin typeface="Meiryo UI" pitchFamily="50" charset="-128"/>
                <a:ea typeface="Meiryo UI" pitchFamily="50" charset="-128"/>
                <a:cs typeface="Meiryo UI" pitchFamily="50" charset="-128"/>
              </a:rPr>
              <a:t>　住民自治の拡充に向けた制度設計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1" name="角丸四角形 30"/>
          <p:cNvSpPr/>
          <p:nvPr/>
        </p:nvSpPr>
        <p:spPr>
          <a:xfrm>
            <a:off x="379039" y="1017704"/>
            <a:ext cx="8388000" cy="1260000"/>
          </a:xfrm>
          <a:prstGeom prst="roundRect">
            <a:avLst>
              <a:gd name="adj" fmla="val 18695"/>
            </a:avLst>
          </a:prstGeom>
          <a:solidFill>
            <a:schemeClr val="bg1"/>
          </a:solidFill>
          <a:ln w="317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総合区長権限の拡充</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endParaRPr lang="en-US" altLang="ja-JP" sz="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現在の区役所（保健福祉センター含む。以下同じ。）で実施している事務に</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加えて、局から総合</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区</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に事務</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移管</a:t>
            </a:r>
            <a:endParaRPr lang="en-US"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683567" y="3053210"/>
            <a:ext cx="8081824" cy="1600438"/>
          </a:xfrm>
          <a:prstGeom prst="rect">
            <a:avLst/>
          </a:prstGeom>
          <a:noFill/>
        </p:spPr>
        <p:txBody>
          <a:bodyPr wrap="square" rtlCol="0">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事務権限の拡充に応じた</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体制の整備と総合区長の</a:t>
            </a:r>
            <a:r>
              <a:rPr lang="ja-JP" altLang="en-US" dirty="0">
                <a:latin typeface="Meiryo UI" panose="020B0604030504040204" pitchFamily="50" charset="-128"/>
                <a:ea typeface="Meiryo UI" panose="020B0604030504040204" pitchFamily="50" charset="-128"/>
                <a:cs typeface="Meiryo UI" panose="020B0604030504040204" pitchFamily="50" charset="-128"/>
              </a:rPr>
              <a:t>組織</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マネジメント</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職員任免権）</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総合区長の財務マネジメント（予算意見具申権）</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447690" y="2619571"/>
            <a:ext cx="7848234" cy="369332"/>
          </a:xfrm>
          <a:prstGeom prst="rect">
            <a:avLst/>
          </a:prstGeom>
          <a:noFill/>
        </p:spPr>
        <p:txBody>
          <a:bodyPr wrap="square" rtlCol="0">
            <a:spAutoFit/>
          </a:bodyPr>
          <a:lstStyle/>
          <a:p>
            <a:pPr marL="285750" indent="-285750"/>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総合区長の権限を最大限発揮できる仕組みの構築</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771647" y="4531649"/>
            <a:ext cx="7596000" cy="338554"/>
          </a:xfrm>
          <a:prstGeom prst="rect">
            <a:avLst/>
          </a:prstGeom>
          <a:noFill/>
        </p:spPr>
        <p:txBody>
          <a:bodyPr wrap="square" rtlCol="0">
            <a:spAutoFit/>
          </a:bodyPr>
          <a:lstStyle/>
          <a:p>
            <a:pPr marL="285750" indent="-285750"/>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予算編成、条例提案等は、市長が市全体の視点から行う</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角丸四角形 19"/>
          <p:cNvSpPr/>
          <p:nvPr/>
        </p:nvSpPr>
        <p:spPr>
          <a:xfrm>
            <a:off x="370714" y="5151166"/>
            <a:ext cx="8424000" cy="1296000"/>
          </a:xfrm>
          <a:prstGeom prst="roundRect">
            <a:avLst>
              <a:gd name="adj" fmla="val 15907"/>
            </a:avLst>
          </a:prstGeom>
          <a:solidFill>
            <a:schemeClr val="bg1"/>
          </a:solidFill>
          <a:ln w="31750"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285750" indent="-285750">
              <a:lnSpc>
                <a:spcPct val="150000"/>
              </a:lnSpc>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住民意見を反映するための仕組みの構築</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endParaRPr lang="en-US" altLang="ja-JP" sz="4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総合区政会議</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endParaRPr lang="en-US" altLang="ja-JP" sz="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 地域自治区・地域協議会</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27"/>
          <p:cNvSpPr>
            <a:spLocks noChangeArrowheads="1"/>
          </p:cNvSpPr>
          <p:nvPr/>
        </p:nvSpPr>
        <p:spPr bwMode="auto">
          <a:xfrm>
            <a:off x="8112125" y="6596063"/>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２</a:t>
            </a:r>
            <a:endParaRPr lang="ja-JP" altLang="en-US" sz="1200" b="1" dirty="0">
              <a:solidFill>
                <a:srgbClr val="000000"/>
              </a:solidFill>
              <a:latin typeface="ＭＳ Ｐゴシック" charset="-128"/>
              <a:ea typeface="Meiryo UI" pitchFamily="50" charset="-128"/>
              <a:cs typeface="Meiryo UI" pitchFamily="50" charset="-128"/>
            </a:endParaRPr>
          </a:p>
        </p:txBody>
      </p:sp>
      <p:sp>
        <p:nvSpPr>
          <p:cNvPr id="13" name="テキスト ボックス 12"/>
          <p:cNvSpPr txBox="1"/>
          <p:nvPr/>
        </p:nvSpPr>
        <p:spPr>
          <a:xfrm>
            <a:off x="1048628" y="4083794"/>
            <a:ext cx="3315196" cy="369332"/>
          </a:xfrm>
          <a:prstGeom prst="rect">
            <a:avLst/>
          </a:prstGeom>
          <a:noFill/>
          <a:ln w="6350">
            <a:noFill/>
            <a:prstDash val="dash"/>
          </a:ln>
        </p:spPr>
        <p:txBody>
          <a:bodyPr wrap="square" rtlCol="0">
            <a:spAutoFit/>
          </a:bodyPr>
          <a:lstStyle/>
          <a:p>
            <a:r>
              <a:rPr lang="ja-JP" altLang="en-US"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により、住民</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ニーズを施策へ反映</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 xmlns:p14="http://schemas.microsoft.com/office/powerpoint/2010/main" val="11723628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0" y="-4762"/>
            <a:ext cx="9144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b="1" dirty="0" smtClean="0">
                <a:solidFill>
                  <a:prstClr val="black"/>
                </a:solidFill>
                <a:latin typeface="Meiryo UI" pitchFamily="50" charset="-128"/>
                <a:ea typeface="Meiryo UI" pitchFamily="50" charset="-128"/>
                <a:cs typeface="Meiryo UI" pitchFamily="50" charset="-128"/>
              </a:rPr>
              <a:t>2</a:t>
            </a:r>
            <a:r>
              <a:rPr lang="ja-JP" altLang="en-US" sz="2000" b="1" dirty="0" smtClean="0">
                <a:solidFill>
                  <a:prstClr val="black"/>
                </a:solidFill>
                <a:latin typeface="Meiryo UI" pitchFamily="50" charset="-128"/>
                <a:ea typeface="Meiryo UI" pitchFamily="50" charset="-128"/>
                <a:cs typeface="Meiryo UI" pitchFamily="50" charset="-128"/>
              </a:rPr>
              <a:t>　住民自治の拡充に向けた制度設計</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33" name="正方形/長方形 32"/>
          <p:cNvSpPr/>
          <p:nvPr/>
        </p:nvSpPr>
        <p:spPr>
          <a:xfrm>
            <a:off x="228600" y="1138014"/>
            <a:ext cx="8744520" cy="95748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marL="180000" indent="-180000">
              <a:lnSpc>
                <a:spcPct val="150000"/>
              </a:lnSpc>
              <a:buFont typeface="Wingdings" panose="05000000000000000000" pitchFamily="2" charset="2"/>
              <a:buChar char="u"/>
            </a:pPr>
            <a:r>
              <a:rPr lang="ja-JP" altLang="en-US" sz="1600" dirty="0" smtClean="0">
                <a:solidFill>
                  <a:schemeClr val="tx1"/>
                </a:solidFill>
                <a:latin typeface="Meiryo UI" pitchFamily="50" charset="-128"/>
                <a:ea typeface="Meiryo UI" pitchFamily="50" charset="-128"/>
                <a:cs typeface="Meiryo UI" pitchFamily="50" charset="-128"/>
              </a:rPr>
              <a:t> 総合区は、住民に身近</a:t>
            </a:r>
            <a:r>
              <a:rPr lang="ja-JP" altLang="en-US" sz="1600" dirty="0">
                <a:solidFill>
                  <a:schemeClr val="tx1"/>
                </a:solidFill>
                <a:latin typeface="Meiryo UI" pitchFamily="50" charset="-128"/>
                <a:ea typeface="Meiryo UI" pitchFamily="50" charset="-128"/>
                <a:cs typeface="Meiryo UI" pitchFamily="50" charset="-128"/>
              </a:rPr>
              <a:t>なところ</a:t>
            </a:r>
            <a:r>
              <a:rPr lang="ja-JP" altLang="en-US" sz="1600" dirty="0" smtClean="0">
                <a:solidFill>
                  <a:schemeClr val="tx1"/>
                </a:solidFill>
                <a:latin typeface="Meiryo UI" pitchFamily="50" charset="-128"/>
                <a:ea typeface="Meiryo UI" pitchFamily="50" charset="-128"/>
                <a:cs typeface="Meiryo UI" pitchFamily="50" charset="-128"/>
              </a:rPr>
              <a:t>で住民生活と密接に関わる事務を担う</a:t>
            </a:r>
            <a:endParaRPr lang="en-US" altLang="ja-JP" sz="1600" dirty="0" smtClean="0">
              <a:solidFill>
                <a:schemeClr val="tx1"/>
              </a:solidFill>
              <a:latin typeface="Meiryo UI" pitchFamily="50" charset="-128"/>
              <a:ea typeface="Meiryo UI" pitchFamily="50" charset="-128"/>
              <a:cs typeface="Meiryo UI" pitchFamily="50" charset="-128"/>
            </a:endParaRPr>
          </a:p>
          <a:p>
            <a:pPr marL="180000" indent="-180000">
              <a:lnSpc>
                <a:spcPct val="150000"/>
              </a:lnSpc>
              <a:buFont typeface="Wingdings" panose="05000000000000000000" pitchFamily="2" charset="2"/>
              <a:buChar char="u"/>
            </a:pPr>
            <a:r>
              <a:rPr lang="ja-JP" altLang="en-US" sz="1600" dirty="0" smtClean="0">
                <a:solidFill>
                  <a:schemeClr val="tx1"/>
                </a:solidFill>
                <a:latin typeface="Meiryo UI" pitchFamily="50" charset="-128"/>
                <a:ea typeface="Meiryo UI" pitchFamily="50" charset="-128"/>
                <a:cs typeface="Meiryo UI" pitchFamily="50" charset="-128"/>
              </a:rPr>
              <a:t> 局は、市全体の統一性・一体性や高度な専門性が求められる事務を担う</a:t>
            </a:r>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4" name="正方形/長方形 3"/>
          <p:cNvSpPr/>
          <p:nvPr/>
        </p:nvSpPr>
        <p:spPr>
          <a:xfrm>
            <a:off x="232347" y="848072"/>
            <a:ext cx="8740203" cy="360000"/>
          </a:xfrm>
          <a:prstGeom prst="rect">
            <a:avLst/>
          </a:prstGeom>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局と総合区の役割分担を明確化</a:t>
            </a: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48" name="二等辺三角形 47"/>
          <p:cNvSpPr/>
          <p:nvPr/>
        </p:nvSpPr>
        <p:spPr>
          <a:xfrm rot="10800000">
            <a:off x="1187624" y="2323183"/>
            <a:ext cx="6584776" cy="360000"/>
          </a:xfrm>
          <a:prstGeom prst="triangle">
            <a:avLst>
              <a:gd name="adj" fmla="val 50000"/>
            </a:avLst>
          </a:prstGeom>
          <a:solidFill>
            <a:schemeClr val="accent1">
              <a:lumMod val="40000"/>
              <a:lumOff val="60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49" name="正方形/長方形 48"/>
          <p:cNvSpPr/>
          <p:nvPr/>
        </p:nvSpPr>
        <p:spPr>
          <a:xfrm>
            <a:off x="4348576" y="3218221"/>
            <a:ext cx="4608341" cy="1434913"/>
          </a:xfrm>
          <a:prstGeom prst="rect">
            <a:avLst/>
          </a:prstGeom>
        </p:spPr>
        <p:style>
          <a:lnRef idx="1">
            <a:schemeClr val="accent6"/>
          </a:lnRef>
          <a:fillRef idx="2">
            <a:schemeClr val="accent6"/>
          </a:fillRef>
          <a:effectRef idx="1">
            <a:schemeClr val="accent6"/>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smtClean="0">
                <a:solidFill>
                  <a:schemeClr val="tx1"/>
                </a:solidFill>
                <a:latin typeface="Meiryo UI" pitchFamily="50" charset="-128"/>
                <a:ea typeface="Meiryo UI" pitchFamily="50" charset="-128"/>
                <a:cs typeface="Meiryo UI" pitchFamily="50" charset="-128"/>
              </a:rPr>
              <a:t>総合区において、地域の実情に</a:t>
            </a:r>
            <a:r>
              <a:rPr lang="ja-JP" altLang="en-US" sz="1400" dirty="0">
                <a:solidFill>
                  <a:schemeClr val="tx1"/>
                </a:solidFill>
                <a:latin typeface="Meiryo UI" pitchFamily="50" charset="-128"/>
                <a:ea typeface="Meiryo UI" pitchFamily="50" charset="-128"/>
                <a:cs typeface="Meiryo UI" pitchFamily="50" charset="-128"/>
              </a:rPr>
              <a:t>応じた</a:t>
            </a:r>
            <a:r>
              <a:rPr lang="ja-JP" altLang="en-US" sz="1400" dirty="0" smtClean="0">
                <a:solidFill>
                  <a:schemeClr val="tx1"/>
                </a:solidFill>
                <a:latin typeface="Meiryo UI" pitchFamily="50" charset="-128"/>
                <a:ea typeface="Meiryo UI" pitchFamily="50" charset="-128"/>
                <a:cs typeface="Meiryo UI" pitchFamily="50" charset="-128"/>
              </a:rPr>
              <a:t>きめ細かい行政サービスを</a:t>
            </a:r>
            <a:r>
              <a:rPr lang="ja-JP" altLang="en-US" sz="1400" dirty="0">
                <a:solidFill>
                  <a:schemeClr val="tx1"/>
                </a:solidFill>
                <a:latin typeface="Meiryo UI" pitchFamily="50" charset="-128"/>
                <a:ea typeface="Meiryo UI" pitchFamily="50" charset="-128"/>
                <a:cs typeface="Meiryo UI" pitchFamily="50" charset="-128"/>
              </a:rPr>
              <a:t>効果的</a:t>
            </a:r>
            <a:r>
              <a:rPr lang="ja-JP" altLang="en-US" sz="1400" dirty="0" smtClean="0">
                <a:solidFill>
                  <a:schemeClr val="tx1"/>
                </a:solidFill>
                <a:latin typeface="Meiryo UI" pitchFamily="50" charset="-128"/>
                <a:ea typeface="Meiryo UI" pitchFamily="50" charset="-128"/>
                <a:cs typeface="Meiryo UI" pitchFamily="50" charset="-128"/>
              </a:rPr>
              <a:t>・効率的に提供するには一定まとまった規模の人口が必要</a:t>
            </a:r>
            <a:endParaRPr lang="en-US" altLang="ja-JP" sz="1400" dirty="0" smtClean="0">
              <a:solidFill>
                <a:schemeClr val="tx1"/>
              </a:solidFill>
              <a:latin typeface="Meiryo UI" pitchFamily="50" charset="-128"/>
              <a:ea typeface="Meiryo UI" pitchFamily="50" charset="-128"/>
              <a:cs typeface="Meiryo UI" pitchFamily="50" charset="-128"/>
            </a:endParaRPr>
          </a:p>
          <a:p>
            <a:pPr marL="285750" indent="-285750">
              <a:lnSpc>
                <a:spcPts val="900"/>
              </a:lnSpc>
              <a:buFont typeface="Wingdings" panose="05000000000000000000" pitchFamily="2" charset="2"/>
              <a:buChar char="u"/>
            </a:pPr>
            <a:endParaRPr lang="en-US" altLang="ja-JP" sz="1400" dirty="0" smtClean="0">
              <a:solidFill>
                <a:schemeClr val="tx1"/>
              </a:solidFill>
              <a:latin typeface="Meiryo UI" pitchFamily="50" charset="-128"/>
              <a:ea typeface="Meiryo UI" pitchFamily="50" charset="-128"/>
              <a:cs typeface="Meiryo UI" pitchFamily="50" charset="-128"/>
            </a:endParaRPr>
          </a:p>
          <a:p>
            <a:pPr marL="285750" indent="-285750">
              <a:buFont typeface="Wingdings" panose="05000000000000000000" pitchFamily="2" charset="2"/>
              <a:buChar char="u"/>
            </a:pPr>
            <a:r>
              <a:rPr lang="ja-JP" altLang="en-US" sz="1400" dirty="0" smtClean="0">
                <a:solidFill>
                  <a:schemeClr val="tx1"/>
                </a:solidFill>
                <a:latin typeface="Meiryo UI" pitchFamily="50" charset="-128"/>
                <a:ea typeface="Meiryo UI" pitchFamily="50" charset="-128"/>
                <a:cs typeface="Meiryo UI" pitchFamily="50" charset="-128"/>
              </a:rPr>
              <a:t>サービスの提供に必要な組織体制と財源を整えるとともに、体制整備に必要なコストを抑制</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51" name="正方形/長方形 50"/>
          <p:cNvSpPr/>
          <p:nvPr/>
        </p:nvSpPr>
        <p:spPr>
          <a:xfrm>
            <a:off x="228600" y="5260999"/>
            <a:ext cx="8753475" cy="1511301"/>
          </a:xfrm>
          <a:prstGeom prst="rect">
            <a:avLst/>
          </a:prstGeom>
          <a:solidFill>
            <a:schemeClr val="accent3">
              <a:lumMod val="20000"/>
              <a:lumOff val="80000"/>
            </a:schemeClr>
          </a:solidFill>
          <a:ln w="19050">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角丸四角形 51"/>
          <p:cNvSpPr/>
          <p:nvPr/>
        </p:nvSpPr>
        <p:spPr>
          <a:xfrm>
            <a:off x="486507" y="5434609"/>
            <a:ext cx="1678880" cy="966192"/>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住民に身近な</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行政サービスが</a:t>
            </a:r>
            <a:endPar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spc="-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提供</a:t>
            </a: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できる体制</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角丸四角形 52"/>
          <p:cNvSpPr/>
          <p:nvPr/>
        </p:nvSpPr>
        <p:spPr>
          <a:xfrm>
            <a:off x="3552963" y="5446267"/>
            <a:ext cx="1768069" cy="791045"/>
          </a:xfrm>
          <a:prstGeom prst="round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現行職員数の</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範囲内</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
              </a:lnSpc>
            </a:pP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コストを抑制</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300"/>
              </a:lnSpc>
            </a:pP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加算記号 53"/>
          <p:cNvSpPr/>
          <p:nvPr/>
        </p:nvSpPr>
        <p:spPr>
          <a:xfrm>
            <a:off x="2305133" y="5439992"/>
            <a:ext cx="1016698" cy="1124566"/>
          </a:xfrm>
          <a:prstGeom prst="mathPlus">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0800000" scaled="1"/>
            <a:tileRect/>
          </a:gra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ストライプ矢印 54"/>
          <p:cNvSpPr/>
          <p:nvPr/>
        </p:nvSpPr>
        <p:spPr>
          <a:xfrm>
            <a:off x="5687643" y="5576118"/>
            <a:ext cx="689857" cy="847419"/>
          </a:xfrm>
          <a:prstGeom prst="stripedRightArrow">
            <a:avLst/>
          </a:prstGeom>
          <a:gradFill flip="none" rotWithShape="1">
            <a:gsLst>
              <a:gs pos="0">
                <a:schemeClr val="accent3">
                  <a:lumMod val="60000"/>
                  <a:lumOff val="40000"/>
                  <a:shade val="30000"/>
                  <a:satMod val="115000"/>
                </a:schemeClr>
              </a:gs>
              <a:gs pos="50000">
                <a:schemeClr val="accent3">
                  <a:lumMod val="60000"/>
                  <a:lumOff val="40000"/>
                  <a:shade val="67500"/>
                  <a:satMod val="115000"/>
                </a:schemeClr>
              </a:gs>
              <a:gs pos="100000">
                <a:schemeClr val="accent3">
                  <a:lumMod val="60000"/>
                  <a:lumOff val="40000"/>
                  <a:shade val="100000"/>
                  <a:satMod val="115000"/>
                </a:schemeClr>
              </a:gs>
            </a:gsLst>
            <a:lin ang="10800000" scaled="1"/>
            <a:tileRect/>
          </a:gradFill>
          <a:ln w="12700">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6653671" y="5397751"/>
            <a:ext cx="1959833" cy="1091177"/>
          </a:xfrm>
          <a:prstGeom prst="roundRect">
            <a:avLst>
              <a:gd name="adj" fmla="val 7779"/>
            </a:avLst>
          </a:prstGeom>
          <a:solidFill>
            <a:schemeClr val="tx2">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p>
        </p:txBody>
      </p:sp>
      <p:sp>
        <p:nvSpPr>
          <p:cNvPr id="57" name="角丸四角形 56"/>
          <p:cNvSpPr/>
          <p:nvPr/>
        </p:nvSpPr>
        <p:spPr>
          <a:xfrm>
            <a:off x="6757778" y="5436593"/>
            <a:ext cx="1752108" cy="1013718"/>
          </a:xfrm>
          <a:prstGeom prst="roundRect">
            <a:avLst>
              <a:gd name="adj" fmla="val 8778"/>
            </a:avLst>
          </a:prstGeom>
          <a:solidFill>
            <a:schemeClr val="bg1"/>
          </a:solidFill>
          <a:ln w="952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８区へ合区</a:t>
            </a: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500"/>
              </a:lnSpc>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将来推計人口</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万人程度</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角丸四角形 57"/>
          <p:cNvSpPr/>
          <p:nvPr/>
        </p:nvSpPr>
        <p:spPr>
          <a:xfrm>
            <a:off x="3392881" y="6279714"/>
            <a:ext cx="2088232" cy="341194"/>
          </a:xfrm>
          <a:prstGeom prst="roundRect">
            <a:avLst/>
          </a:prstGeom>
          <a:noFill/>
          <a:ln w="952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効率的な市政運営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9" name="大かっこ 58"/>
          <p:cNvSpPr/>
          <p:nvPr/>
        </p:nvSpPr>
        <p:spPr>
          <a:xfrm>
            <a:off x="6975768" y="5821200"/>
            <a:ext cx="1337774" cy="52316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60" name="ストライプ矢印 59"/>
          <p:cNvSpPr/>
          <p:nvPr/>
        </p:nvSpPr>
        <p:spPr>
          <a:xfrm rot="5400000">
            <a:off x="4268986" y="1619127"/>
            <a:ext cx="266700" cy="6578847"/>
          </a:xfrm>
          <a:prstGeom prst="stripedRightArrow">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1043608" y="2292932"/>
            <a:ext cx="7237312" cy="391924"/>
          </a:xfrm>
          <a:prstGeom prst="parallelogram">
            <a:avLst/>
          </a:prstGeom>
          <a:noFill/>
          <a:ln>
            <a:noFill/>
          </a:ln>
        </p:spPr>
        <p:style>
          <a:lnRef idx="2">
            <a:schemeClr val="accent2"/>
          </a:lnRef>
          <a:fillRef idx="1">
            <a:schemeClr val="lt1"/>
          </a:fillRef>
          <a:effectRef idx="0">
            <a:schemeClr val="accent2"/>
          </a:effectRef>
          <a:fontRef idx="minor">
            <a:schemeClr val="dk1"/>
          </a:fontRef>
        </p:style>
        <p:txBody>
          <a:bodyPr vert="horz" wrap="square" rtlCol="0">
            <a:spAutoFit/>
          </a:bodyPr>
          <a:lstStyle/>
          <a:p>
            <a:pPr marL="342900" indent="-342900"/>
            <a:r>
              <a:rPr kumimoji="1" lang="ja-JP" altLang="en-US" sz="1500" b="1" dirty="0" smtClean="0">
                <a:solidFill>
                  <a:schemeClr val="tx1"/>
                </a:solidFill>
                <a:latin typeface="Meiryo UI" pitchFamily="50" charset="-128"/>
                <a:ea typeface="Meiryo UI" pitchFamily="50" charset="-128"/>
                <a:cs typeface="Meiryo UI" pitchFamily="50" charset="-128"/>
              </a:rPr>
              <a:t>住民に身近なサービスの提供と行政の効率性のバランスを考慮して設計</a:t>
            </a:r>
            <a:endParaRPr kumimoji="1" lang="ja-JP" altLang="en-US" sz="1500" b="1" dirty="0">
              <a:solidFill>
                <a:schemeClr val="tx1"/>
              </a:solidFill>
              <a:latin typeface="Meiryo UI" pitchFamily="50" charset="-128"/>
              <a:ea typeface="Meiryo UI" pitchFamily="50" charset="-128"/>
              <a:cs typeface="Meiryo UI" pitchFamily="50" charset="-128"/>
            </a:endParaRPr>
          </a:p>
        </p:txBody>
      </p:sp>
      <p:sp>
        <p:nvSpPr>
          <p:cNvPr id="25" name="正方形/長方形 24"/>
          <p:cNvSpPr/>
          <p:nvPr/>
        </p:nvSpPr>
        <p:spPr>
          <a:xfrm>
            <a:off x="212190" y="3218222"/>
            <a:ext cx="3852000" cy="1434913"/>
          </a:xfrm>
          <a:prstGeom prst="rect">
            <a:avLst/>
          </a:prstGeom>
        </p:spPr>
        <p:style>
          <a:lnRef idx="1">
            <a:schemeClr val="accent6"/>
          </a:lnRef>
          <a:fillRef idx="2">
            <a:schemeClr val="accent6"/>
          </a:fillRef>
          <a:effectRef idx="1">
            <a:schemeClr val="accent6"/>
          </a:effectRef>
          <a:fontRef idx="minor">
            <a:schemeClr val="dk1"/>
          </a:fontRef>
        </p:style>
        <p:txBody>
          <a:bodyPr rtlCol="0" anchor="ctr" anchorCtr="0"/>
          <a:lstStyle/>
          <a:p>
            <a:pPr marL="285750" indent="-285750">
              <a:buFont typeface="Wingdings" panose="05000000000000000000" pitchFamily="2" charset="2"/>
              <a:buChar char="u"/>
            </a:pPr>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spc="-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住民</a:t>
            </a:r>
            <a:r>
              <a:rPr lang="ja-JP" altLang="en-US" sz="1400" spc="-2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の日常生活</a:t>
            </a:r>
            <a:r>
              <a:rPr lang="ja-JP" altLang="en-US" sz="1400" spc="-2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に直結する事務</a:t>
            </a:r>
            <a:r>
              <a:rPr lang="ja-JP" altLang="en-US" sz="1400" spc="-2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を幅広く　　　</a:t>
            </a:r>
            <a:r>
              <a:rPr lang="ja-JP" altLang="en-US" sz="14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包括的</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に行う一般市」が実施する事務をベースにしながら、住民生活と密接に関わる事務を担う</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209238" y="2903312"/>
            <a:ext cx="3855600" cy="338554"/>
          </a:xfrm>
          <a:prstGeom prst="rect">
            <a:avLst/>
          </a:prstGeom>
          <a:solidFill>
            <a:schemeClr val="bg1"/>
          </a:solidFill>
          <a:ln w="12700">
            <a:solidFill>
              <a:srgbClr val="FF0000"/>
            </a:solidFill>
          </a:ln>
        </p:spPr>
        <p:txBody>
          <a:bodyPr wrap="square" rtlCol="0">
            <a:spAutoFit/>
          </a:bodyPr>
          <a:lstStyle/>
          <a:p>
            <a:pPr algn="ct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総合区</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が担う事務</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正方形/長方形 49"/>
          <p:cNvSpPr/>
          <p:nvPr/>
        </p:nvSpPr>
        <p:spPr>
          <a:xfrm>
            <a:off x="4338995" y="2903313"/>
            <a:ext cx="4611600" cy="360000"/>
          </a:xfrm>
          <a:prstGeom prst="rect">
            <a:avLst/>
          </a:prstGeom>
          <a:ln w="12700">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総合区の区数</a:t>
            </a:r>
            <a:endParaRPr lang="en-US" altLang="ja-JP" sz="1600" b="1" dirty="0">
              <a:solidFill>
                <a:schemeClr val="tx1"/>
              </a:solidFill>
              <a:latin typeface="Meiryo UI" pitchFamily="50" charset="-128"/>
              <a:ea typeface="Meiryo UI" pitchFamily="50" charset="-128"/>
              <a:cs typeface="Meiryo UI" pitchFamily="50" charset="-128"/>
            </a:endParaRPr>
          </a:p>
        </p:txBody>
      </p:sp>
      <p:sp>
        <p:nvSpPr>
          <p:cNvPr id="23" name="テキスト ボックス 22"/>
          <p:cNvSpPr txBox="1"/>
          <p:nvPr/>
        </p:nvSpPr>
        <p:spPr>
          <a:xfrm>
            <a:off x="-121196" y="463793"/>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（２）総合区が担う事務と区数</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7"/>
          <p:cNvSpPr>
            <a:spLocks noChangeArrowheads="1"/>
          </p:cNvSpPr>
          <p:nvPr/>
        </p:nvSpPr>
        <p:spPr bwMode="auto">
          <a:xfrm>
            <a:off x="8112125" y="2452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３</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 xmlns:p14="http://schemas.microsoft.com/office/powerpoint/2010/main" val="730873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テキスト ボックス 70"/>
          <p:cNvSpPr txBox="1"/>
          <p:nvPr/>
        </p:nvSpPr>
        <p:spPr>
          <a:xfrm>
            <a:off x="3684771" y="3533948"/>
            <a:ext cx="1080120" cy="374571"/>
          </a:xfrm>
          <a:prstGeom prst="roundRect">
            <a:avLst/>
          </a:prstGeom>
          <a:noFill/>
          <a:ln>
            <a:noFill/>
          </a:ln>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総合区長</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円/楕円 116"/>
          <p:cNvSpPr/>
          <p:nvPr/>
        </p:nvSpPr>
        <p:spPr>
          <a:xfrm>
            <a:off x="3786076" y="1133163"/>
            <a:ext cx="909329" cy="79317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円/楕円 115"/>
          <p:cNvSpPr/>
          <p:nvPr/>
        </p:nvSpPr>
        <p:spPr>
          <a:xfrm>
            <a:off x="6493083" y="2194232"/>
            <a:ext cx="1536774" cy="994207"/>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 name="グループ化 34"/>
          <p:cNvGrpSpPr/>
          <p:nvPr/>
        </p:nvGrpSpPr>
        <p:grpSpPr>
          <a:xfrm>
            <a:off x="3950645" y="1134808"/>
            <a:ext cx="580961" cy="775993"/>
            <a:chOff x="1764847" y="1268760"/>
            <a:chExt cx="501737" cy="521814"/>
          </a:xfrm>
        </p:grpSpPr>
        <p:sp>
          <p:nvSpPr>
            <p:cNvPr id="36" name="二等辺三角形 35"/>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円/楕円 36"/>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 name="グループ化 43"/>
          <p:cNvGrpSpPr/>
          <p:nvPr/>
        </p:nvGrpSpPr>
        <p:grpSpPr>
          <a:xfrm>
            <a:off x="6565091" y="2302369"/>
            <a:ext cx="1471260" cy="850800"/>
            <a:chOff x="4756906" y="1206315"/>
            <a:chExt cx="2372787" cy="1148716"/>
          </a:xfrm>
        </p:grpSpPr>
        <p:grpSp>
          <p:nvGrpSpPr>
            <p:cNvPr id="4" name="グループ化 61"/>
            <p:cNvGrpSpPr/>
            <p:nvPr/>
          </p:nvGrpSpPr>
          <p:grpSpPr>
            <a:xfrm>
              <a:off x="4756906" y="1206315"/>
              <a:ext cx="790929" cy="881854"/>
              <a:chOff x="1764847" y="1268760"/>
              <a:chExt cx="501737" cy="521814"/>
            </a:xfrm>
          </p:grpSpPr>
          <p:sp>
            <p:nvSpPr>
              <p:cNvPr id="58" name="二等辺三角形 57"/>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円/楕円 58"/>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5" name="グループ化 62"/>
            <p:cNvGrpSpPr/>
            <p:nvPr/>
          </p:nvGrpSpPr>
          <p:grpSpPr>
            <a:xfrm>
              <a:off x="6338764" y="1206315"/>
              <a:ext cx="790929" cy="881854"/>
              <a:chOff x="1764847" y="1268760"/>
              <a:chExt cx="501737" cy="521814"/>
            </a:xfrm>
          </p:grpSpPr>
          <p:sp>
            <p:nvSpPr>
              <p:cNvPr id="56" name="二等辺三角形 55"/>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円/楕円 56"/>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6" name="グループ化 63"/>
            <p:cNvGrpSpPr/>
            <p:nvPr/>
          </p:nvGrpSpPr>
          <p:grpSpPr>
            <a:xfrm>
              <a:off x="5547835" y="1229793"/>
              <a:ext cx="790929" cy="881854"/>
              <a:chOff x="1764847" y="1268760"/>
              <a:chExt cx="501737" cy="521814"/>
            </a:xfrm>
          </p:grpSpPr>
          <p:sp>
            <p:nvSpPr>
              <p:cNvPr id="54" name="二等辺三角形 53"/>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円/楕円 54"/>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7" name="グループ化 64"/>
            <p:cNvGrpSpPr/>
            <p:nvPr/>
          </p:nvGrpSpPr>
          <p:grpSpPr>
            <a:xfrm>
              <a:off x="5938993" y="1473177"/>
              <a:ext cx="790929" cy="881854"/>
              <a:chOff x="1764847" y="1268760"/>
              <a:chExt cx="501737" cy="521814"/>
            </a:xfrm>
          </p:grpSpPr>
          <p:sp>
            <p:nvSpPr>
              <p:cNvPr id="52" name="二等辺三角形 51"/>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円/楕円 52"/>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8" name="グループ化 65"/>
            <p:cNvGrpSpPr/>
            <p:nvPr/>
          </p:nvGrpSpPr>
          <p:grpSpPr>
            <a:xfrm>
              <a:off x="5148064" y="1458044"/>
              <a:ext cx="790929" cy="881854"/>
              <a:chOff x="1764847" y="1268760"/>
              <a:chExt cx="501737" cy="521814"/>
            </a:xfrm>
          </p:grpSpPr>
          <p:sp>
            <p:nvSpPr>
              <p:cNvPr id="50" name="二等辺三角形 49"/>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50"/>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sp>
        <p:nvSpPr>
          <p:cNvPr id="60" name="テキスト ボックス 59"/>
          <p:cNvSpPr txBox="1"/>
          <p:nvPr/>
        </p:nvSpPr>
        <p:spPr>
          <a:xfrm>
            <a:off x="6493083" y="1805756"/>
            <a:ext cx="1584176" cy="374571"/>
          </a:xfrm>
          <a:prstGeom prst="roundRect">
            <a:avLst/>
          </a:prstGeom>
          <a:noFill/>
          <a:ln>
            <a:noFill/>
          </a:ln>
        </p:spPr>
        <p:txBody>
          <a:bodyPr wrap="square" rtlCol="0">
            <a:spAutoFit/>
          </a:bodyPr>
          <a:lstStyle/>
          <a:p>
            <a:pPr algn="ctr"/>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市会</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テキスト ボックス 65"/>
          <p:cNvSpPr txBox="1"/>
          <p:nvPr/>
        </p:nvSpPr>
        <p:spPr>
          <a:xfrm>
            <a:off x="3913325" y="789373"/>
            <a:ext cx="627360" cy="374571"/>
          </a:xfrm>
          <a:prstGeom prst="roundRect">
            <a:avLst/>
          </a:prstGeom>
          <a:noFill/>
          <a:ln>
            <a:noFill/>
          </a:ln>
        </p:spPr>
        <p:txBody>
          <a:bodyPr wrap="square" rtlCol="0">
            <a:spAutoFit/>
          </a:bodyPr>
          <a:lstStyle/>
          <a:p>
            <a:r>
              <a:rPr kumimoji="1"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市長</a:t>
            </a:r>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69" name="直線矢印コネクタ 68"/>
          <p:cNvCxnSpPr/>
          <p:nvPr/>
        </p:nvCxnSpPr>
        <p:spPr>
          <a:xfrm flipH="1" flipV="1">
            <a:off x="4989994" y="1962027"/>
            <a:ext cx="1" cy="1139873"/>
          </a:xfrm>
          <a:prstGeom prst="straightConnector1">
            <a:avLst/>
          </a:prstGeom>
          <a:ln w="38100">
            <a:solidFill>
              <a:schemeClr val="tx1"/>
            </a:solidFill>
            <a:prstDash val="solid"/>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82" name="正方形/長方形 81"/>
          <p:cNvSpPr/>
          <p:nvPr/>
        </p:nvSpPr>
        <p:spPr>
          <a:xfrm>
            <a:off x="4788024" y="1052736"/>
            <a:ext cx="4189862" cy="754595"/>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◆市長は市全体の視点からの政策・経営や重要な課題</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に集中して取り組む</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10" spc="-6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予算編成、条例提案等は市長が市全体の視点から行う</a:t>
            </a:r>
            <a:endParaRPr lang="en-US" altLang="ja-JP" sz="1410" spc="-6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5483979" y="2780855"/>
            <a:ext cx="808158" cy="24847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正方形/長方形 101"/>
          <p:cNvSpPr/>
          <p:nvPr/>
        </p:nvSpPr>
        <p:spPr>
          <a:xfrm>
            <a:off x="5395068" y="2802915"/>
            <a:ext cx="1170023" cy="226977"/>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lang="ja-JP" altLang="en-US" sz="1400" dirty="0" smtClean="0">
                <a:solidFill>
                  <a:schemeClr val="tx1"/>
                </a:solidFill>
                <a:latin typeface="メイリオ" pitchFamily="50" charset="-128"/>
                <a:ea typeface="メイリオ" pitchFamily="50" charset="-128"/>
                <a:cs typeface="メイリオ" pitchFamily="50" charset="-128"/>
              </a:rPr>
              <a:t> 選任同意</a:t>
            </a:r>
            <a:endParaRPr kumimoji="1" lang="ja-JP" altLang="en-US" sz="1400" dirty="0">
              <a:solidFill>
                <a:schemeClr val="tx1"/>
              </a:solidFill>
              <a:latin typeface="メイリオ" pitchFamily="50" charset="-128"/>
              <a:ea typeface="メイリオ" pitchFamily="50" charset="-128"/>
              <a:cs typeface="メイリオ" pitchFamily="50" charset="-128"/>
            </a:endParaRPr>
          </a:p>
        </p:txBody>
      </p:sp>
      <p:sp>
        <p:nvSpPr>
          <p:cNvPr id="110" name="正方形/長方形 109"/>
          <p:cNvSpPr/>
          <p:nvPr/>
        </p:nvSpPr>
        <p:spPr>
          <a:xfrm>
            <a:off x="5067527" y="2082444"/>
            <a:ext cx="446562" cy="250595"/>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正方形/長方形 112"/>
          <p:cNvSpPr/>
          <p:nvPr/>
        </p:nvSpPr>
        <p:spPr>
          <a:xfrm>
            <a:off x="5010033" y="2154452"/>
            <a:ext cx="576064" cy="166283"/>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tIns="180000" bIns="180000" rtlCol="0" anchor="ctr"/>
          <a:lstStyle/>
          <a:p>
            <a:r>
              <a:rPr lang="ja-JP" altLang="en-US" sz="1400" dirty="0" smtClean="0">
                <a:solidFill>
                  <a:schemeClr val="tx1"/>
                </a:solidFill>
                <a:latin typeface="メイリオ" pitchFamily="50" charset="-128"/>
                <a:ea typeface="メイリオ" pitchFamily="50" charset="-128"/>
                <a:cs typeface="メイリオ" pitchFamily="50" charset="-128"/>
              </a:rPr>
              <a:t>選任</a:t>
            </a:r>
            <a:endParaRPr kumimoji="1" lang="ja-JP" altLang="en-US" sz="1400" dirty="0">
              <a:solidFill>
                <a:schemeClr val="tx1"/>
              </a:solidFill>
              <a:latin typeface="メイリオ" pitchFamily="50" charset="-128"/>
              <a:ea typeface="メイリオ" pitchFamily="50" charset="-128"/>
              <a:cs typeface="メイリオ" pitchFamily="50" charset="-128"/>
            </a:endParaRPr>
          </a:p>
        </p:txBody>
      </p:sp>
      <p:sp>
        <p:nvSpPr>
          <p:cNvPr id="144" name="角丸四角形 143"/>
          <p:cNvSpPr/>
          <p:nvPr/>
        </p:nvSpPr>
        <p:spPr>
          <a:xfrm>
            <a:off x="233187" y="4648528"/>
            <a:ext cx="8748888" cy="1980000"/>
          </a:xfrm>
          <a:prstGeom prst="roundRect">
            <a:avLst>
              <a:gd name="adj" fmla="val 9241"/>
            </a:avLst>
          </a:prstGeom>
          <a:solidFill>
            <a:schemeClr val="accent6">
              <a:lumMod val="40000"/>
              <a:lumOff val="60000"/>
            </a:schemeClr>
          </a:solidFill>
          <a:ln w="19050">
            <a:solidFill>
              <a:srgbClr val="FF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ホームベース 154"/>
          <p:cNvSpPr/>
          <p:nvPr/>
        </p:nvSpPr>
        <p:spPr>
          <a:xfrm>
            <a:off x="405370" y="4356715"/>
            <a:ext cx="2658934" cy="364819"/>
          </a:xfrm>
          <a:prstGeom prst="homePlate">
            <a:avLst/>
          </a:prstGeom>
          <a:solidFill>
            <a:schemeClr val="bg1"/>
          </a:solidFill>
          <a:ln w="190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総合区長の執行事務</a:t>
            </a:r>
            <a:r>
              <a:rPr lang="en-US" altLang="ja-JP" b="1" dirty="0" smtClean="0">
                <a:solidFill>
                  <a:schemeClr val="tx1"/>
                </a:solidFill>
                <a:latin typeface="Meiryo UI" pitchFamily="50" charset="-128"/>
                <a:ea typeface="Meiryo UI" pitchFamily="50" charset="-128"/>
                <a:cs typeface="Meiryo UI" pitchFamily="50" charset="-128"/>
              </a:rPr>
              <a:t>】</a:t>
            </a:r>
            <a:endParaRPr kumimoji="1" lang="ja-JP" altLang="en-US" b="1" dirty="0">
              <a:latin typeface="Meiryo UI" pitchFamily="50" charset="-128"/>
              <a:ea typeface="Meiryo UI" pitchFamily="50" charset="-128"/>
              <a:cs typeface="Meiryo UI" pitchFamily="50" charset="-128"/>
            </a:endParaRPr>
          </a:p>
        </p:txBody>
      </p:sp>
      <p:sp>
        <p:nvSpPr>
          <p:cNvPr id="158" name="角丸四角形 157"/>
          <p:cNvSpPr/>
          <p:nvPr/>
        </p:nvSpPr>
        <p:spPr>
          <a:xfrm>
            <a:off x="228601" y="4725144"/>
            <a:ext cx="8743950" cy="1461114"/>
          </a:xfrm>
          <a:prstGeom prst="roundRect">
            <a:avLst>
              <a:gd name="adj" fmla="val 475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総合区の区域にかかる政策及び企画　　</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住民の意見を反映させて総合区の区域のまちづくりを推進する事務</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総合区の住民相互間の交流を促進するための事務</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社会福祉・保健衛生に関する事務のうち、住民に対して直接提供されるサービスに関する事務</a:t>
            </a:r>
            <a:endParaRPr lang="en-US" altLang="ja-JP" sz="1600" dirty="0" smtClean="0">
              <a:solidFill>
                <a:schemeClr val="tx1"/>
              </a:solidFill>
              <a:latin typeface="Meiryo UI" pitchFamily="50" charset="-128"/>
              <a:ea typeface="Meiryo UI" pitchFamily="50" charset="-128"/>
              <a:cs typeface="Meiryo UI" pitchFamily="50" charset="-128"/>
            </a:endParaRPr>
          </a:p>
          <a:p>
            <a:pPr>
              <a:lnSpc>
                <a:spcPts val="2300"/>
              </a:lnSpc>
            </a:pPr>
            <a:r>
              <a:rPr lang="ja-JP" altLang="en-US" sz="1600" dirty="0" smtClean="0">
                <a:solidFill>
                  <a:schemeClr val="tx1"/>
                </a:solidFill>
                <a:latin typeface="Meiryo UI" pitchFamily="50" charset="-128"/>
                <a:ea typeface="Meiryo UI" pitchFamily="50" charset="-128"/>
                <a:cs typeface="Meiryo UI" pitchFamily="50" charset="-128"/>
              </a:rPr>
              <a:t>◆ 総合区の区域内に関する事務で条例で定めるもの　　　　　　　　　　　　　　　　　　　　　　　　　　     等</a:t>
            </a:r>
            <a:endParaRPr lang="en-US" altLang="ja-JP" sz="1600" dirty="0" smtClean="0">
              <a:solidFill>
                <a:schemeClr val="tx1"/>
              </a:solidFill>
              <a:latin typeface="Meiryo UI" pitchFamily="50" charset="-128"/>
              <a:ea typeface="Meiryo UI" pitchFamily="50" charset="-128"/>
              <a:cs typeface="Meiryo UI" pitchFamily="50" charset="-128"/>
            </a:endParaRPr>
          </a:p>
        </p:txBody>
      </p:sp>
      <p:cxnSp>
        <p:nvCxnSpPr>
          <p:cNvPr id="168" name="直線矢印コネクタ 167"/>
          <p:cNvCxnSpPr/>
          <p:nvPr/>
        </p:nvCxnSpPr>
        <p:spPr>
          <a:xfrm flipV="1">
            <a:off x="5231332" y="2597845"/>
            <a:ext cx="1117735" cy="13904"/>
          </a:xfrm>
          <a:prstGeom prst="straightConnector1">
            <a:avLst/>
          </a:prstGeom>
          <a:ln w="38100">
            <a:solidFill>
              <a:schemeClr val="tx1"/>
            </a:solidFill>
            <a:prstDash val="sysDot"/>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76" name="ストライプ矢印 75"/>
          <p:cNvSpPr/>
          <p:nvPr/>
        </p:nvSpPr>
        <p:spPr>
          <a:xfrm rot="5400000">
            <a:off x="3439414" y="1597137"/>
            <a:ext cx="1608449" cy="2338649"/>
          </a:xfrm>
          <a:prstGeom prst="stripedRightArrow">
            <a:avLst>
              <a:gd name="adj1" fmla="val 50000"/>
              <a:gd name="adj2" fmla="val 20541"/>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238184" y="6237312"/>
            <a:ext cx="8854519" cy="373473"/>
          </a:xfrm>
          <a:prstGeom prst="roundRect">
            <a:avLst>
              <a:gd name="adj" fmla="val 475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t" anchorCtr="0"/>
          <a:lstStyle/>
          <a:p>
            <a:r>
              <a:rPr lang="ja-JP" altLang="en-US" sz="1500" dirty="0" smtClean="0">
                <a:solidFill>
                  <a:schemeClr val="tx1"/>
                </a:solidFill>
                <a:latin typeface="Meiryo UI" pitchFamily="50" charset="-128"/>
                <a:ea typeface="Meiryo UI" pitchFamily="50" charset="-128"/>
                <a:cs typeface="Meiryo UI" pitchFamily="50" charset="-128"/>
              </a:rPr>
              <a:t>　</a:t>
            </a:r>
            <a:r>
              <a:rPr lang="en-US" altLang="ja-JP" sz="1500" dirty="0" smtClean="0">
                <a:solidFill>
                  <a:schemeClr val="tx1"/>
                </a:solidFill>
                <a:latin typeface="Meiryo UI" pitchFamily="50" charset="-128"/>
                <a:ea typeface="Meiryo UI" pitchFamily="50" charset="-128"/>
                <a:cs typeface="Meiryo UI" pitchFamily="50" charset="-128"/>
              </a:rPr>
              <a:t>※</a:t>
            </a:r>
            <a:r>
              <a:rPr lang="ja-JP" altLang="en-US" sz="1500" dirty="0" smtClean="0">
                <a:solidFill>
                  <a:schemeClr val="tx1"/>
                </a:solidFill>
                <a:latin typeface="Meiryo UI" pitchFamily="50" charset="-128"/>
                <a:ea typeface="Meiryo UI" pitchFamily="50" charset="-128"/>
                <a:cs typeface="Meiryo UI" pitchFamily="50" charset="-128"/>
              </a:rPr>
              <a:t>　現在の</a:t>
            </a:r>
            <a:r>
              <a:rPr lang="en-US" altLang="ja-JP" sz="1500" dirty="0" smtClean="0">
                <a:solidFill>
                  <a:schemeClr val="tx1"/>
                </a:solidFill>
                <a:latin typeface="Meiryo UI" pitchFamily="50" charset="-128"/>
                <a:ea typeface="Meiryo UI" pitchFamily="50" charset="-128"/>
                <a:cs typeface="Meiryo UI" pitchFamily="50" charset="-128"/>
              </a:rPr>
              <a:t>24</a:t>
            </a:r>
            <a:r>
              <a:rPr lang="ja-JP" altLang="en-US" sz="1500" dirty="0" smtClean="0">
                <a:solidFill>
                  <a:schemeClr val="tx1"/>
                </a:solidFill>
                <a:latin typeface="Meiryo UI" pitchFamily="50" charset="-128"/>
                <a:ea typeface="Meiryo UI" pitchFamily="50" charset="-128"/>
                <a:cs typeface="Meiryo UI" pitchFamily="50" charset="-128"/>
              </a:rPr>
              <a:t>区役所で行っている窓口サービスは、現在の</a:t>
            </a:r>
            <a:r>
              <a:rPr lang="en-US" altLang="ja-JP" sz="1500" dirty="0" smtClean="0">
                <a:solidFill>
                  <a:schemeClr val="tx1"/>
                </a:solidFill>
                <a:latin typeface="Meiryo UI" pitchFamily="50" charset="-128"/>
                <a:ea typeface="Meiryo UI" pitchFamily="50" charset="-128"/>
                <a:cs typeface="Meiryo UI" pitchFamily="50" charset="-128"/>
              </a:rPr>
              <a:t>24</a:t>
            </a:r>
            <a:r>
              <a:rPr lang="ja-JP" altLang="en-US" sz="1500" dirty="0" smtClean="0">
                <a:solidFill>
                  <a:schemeClr val="tx1"/>
                </a:solidFill>
                <a:latin typeface="Meiryo UI" pitchFamily="50" charset="-128"/>
                <a:ea typeface="Meiryo UI" pitchFamily="50" charset="-128"/>
                <a:cs typeface="Meiryo UI" pitchFamily="50" charset="-128"/>
              </a:rPr>
              <a:t>区単位に地域自治区を置いて実施</a:t>
            </a:r>
            <a:endParaRPr lang="en-US" altLang="ja-JP" sz="1500" dirty="0" smtClean="0">
              <a:solidFill>
                <a:schemeClr val="tx1"/>
              </a:solidFill>
              <a:latin typeface="Meiryo UI" pitchFamily="50" charset="-128"/>
              <a:ea typeface="Meiryo UI" pitchFamily="50" charset="-128"/>
              <a:cs typeface="Meiryo UI" pitchFamily="50" charset="-128"/>
            </a:endParaRPr>
          </a:p>
        </p:txBody>
      </p:sp>
      <p:sp>
        <p:nvSpPr>
          <p:cNvPr id="145" name="正方形/長方形 144"/>
          <p:cNvSpPr/>
          <p:nvPr/>
        </p:nvSpPr>
        <p:spPr>
          <a:xfrm>
            <a:off x="3900795" y="2218037"/>
            <a:ext cx="576064" cy="1891975"/>
          </a:xfrm>
          <a:prstGeom prst="rect">
            <a:avLst/>
          </a:prstGeom>
          <a:noFill/>
          <a:ln>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vert="eaVert" tIns="180000" bIns="180000" rtlCol="0" anchor="ctr"/>
          <a:lstStyle/>
          <a:p>
            <a:r>
              <a:rPr lang="ja-JP" altLang="en-US" sz="2000" b="1" dirty="0" smtClean="0">
                <a:solidFill>
                  <a:schemeClr val="tx1"/>
                </a:solidFill>
                <a:latin typeface="メイリオ" pitchFamily="50" charset="-128"/>
                <a:ea typeface="メイリオ" pitchFamily="50" charset="-128"/>
                <a:cs typeface="メイリオ" pitchFamily="50" charset="-128"/>
              </a:rPr>
              <a:t>権限移管</a:t>
            </a:r>
            <a:endParaRPr kumimoji="1" lang="ja-JP" altLang="en-US" sz="2000" b="1" dirty="0">
              <a:solidFill>
                <a:schemeClr val="tx1"/>
              </a:solidFill>
              <a:latin typeface="メイリオ" pitchFamily="50" charset="-128"/>
              <a:ea typeface="メイリオ" pitchFamily="50" charset="-128"/>
              <a:cs typeface="メイリオ" pitchFamily="50" charset="-128"/>
            </a:endParaRPr>
          </a:p>
        </p:txBody>
      </p:sp>
      <p:sp>
        <p:nvSpPr>
          <p:cNvPr id="129" name="円/楕円 128"/>
          <p:cNvSpPr/>
          <p:nvPr/>
        </p:nvSpPr>
        <p:spPr>
          <a:xfrm>
            <a:off x="3756779" y="3849117"/>
            <a:ext cx="909329" cy="793170"/>
          </a:xfrm>
          <a:prstGeom prst="ellipse">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145"/>
          <p:cNvGrpSpPr/>
          <p:nvPr/>
        </p:nvGrpSpPr>
        <p:grpSpPr>
          <a:xfrm>
            <a:off x="3865600" y="3823289"/>
            <a:ext cx="640287" cy="813590"/>
            <a:chOff x="1764847" y="1268760"/>
            <a:chExt cx="501737" cy="521814"/>
          </a:xfrm>
        </p:grpSpPr>
        <p:sp>
          <p:nvSpPr>
            <p:cNvPr id="147" name="二等辺三角形 146"/>
            <p:cNvSpPr/>
            <p:nvPr/>
          </p:nvSpPr>
          <p:spPr>
            <a:xfrm>
              <a:off x="1764847" y="1358526"/>
              <a:ext cx="501737" cy="432048"/>
            </a:xfrm>
            <a:prstGeom prst="triangl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円/楕円 147"/>
            <p:cNvSpPr/>
            <p:nvPr/>
          </p:nvSpPr>
          <p:spPr>
            <a:xfrm>
              <a:off x="1835696" y="1268760"/>
              <a:ext cx="360040" cy="288032"/>
            </a:xfrm>
            <a:prstGeom prst="ellipse">
              <a:avLst/>
            </a:prstGeom>
            <a:solidFill>
              <a:schemeClr val="accent4">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4" name="テキスト ボックス 63"/>
          <p:cNvSpPr txBox="1"/>
          <p:nvPr/>
        </p:nvSpPr>
        <p:spPr>
          <a:xfrm>
            <a:off x="-121196" y="404652"/>
            <a:ext cx="8941668" cy="384721"/>
          </a:xfrm>
          <a:prstGeom prst="rect">
            <a:avLst/>
          </a:prstGeom>
          <a:noFill/>
        </p:spPr>
        <p:txBody>
          <a:bodyPr wrap="square" rtlCol="0">
            <a:spAutoFit/>
          </a:bodyPr>
          <a:lstStyle/>
          <a:p>
            <a:r>
              <a:rPr lang="ja-JP" altLang="en-US" sz="19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（３）総合区長権限の拡充（総合区長の執行事務と市長・総合区長の関係）</a:t>
            </a:r>
            <a:endParaRPr lang="ja-JP" altLang="en-US" sz="1900"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正方形/長方形 61"/>
          <p:cNvSpPr/>
          <p:nvPr/>
        </p:nvSpPr>
        <p:spPr>
          <a:xfrm>
            <a:off x="4801022" y="3789040"/>
            <a:ext cx="4171528" cy="518615"/>
          </a:xfrm>
          <a:prstGeom prst="rect">
            <a:avLst/>
          </a:prstGeom>
          <a:noFill/>
          <a:ln w="127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4625" lvl="0" indent="-174625"/>
            <a:r>
              <a:rPr lang="ja-JP" altLang="en-US"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prstClr val="black"/>
                </a:solidFill>
                <a:latin typeface="Meiryo UI" pitchFamily="50" charset="-128"/>
                <a:ea typeface="Meiryo UI" pitchFamily="50" charset="-128"/>
                <a:cs typeface="Meiryo UI" pitchFamily="50" charset="-128"/>
              </a:rPr>
              <a:t>総合区長は、自らの責任において、住民に身近なところで総合的かつ包括的に行政を実施</a:t>
            </a:r>
            <a:endParaRPr lang="en-US" altLang="ja-JP" sz="1400" dirty="0" smtClean="0">
              <a:solidFill>
                <a:prstClr val="black"/>
              </a:solidFill>
              <a:latin typeface="Meiryo UI" pitchFamily="50" charset="-128"/>
              <a:ea typeface="Meiryo UI" pitchFamily="50" charset="-128"/>
              <a:cs typeface="Meiryo UI" pitchFamily="50" charset="-128"/>
            </a:endParaRPr>
          </a:p>
          <a:p>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79" name="正方形/長方形 78"/>
          <p:cNvSpPr/>
          <p:nvPr/>
        </p:nvSpPr>
        <p:spPr>
          <a:xfrm>
            <a:off x="228600" y="1524092"/>
            <a:ext cx="2801203" cy="2303325"/>
          </a:xfrm>
          <a:prstGeom prst="rect">
            <a:avLst/>
          </a:prstGeom>
          <a:solidFill>
            <a:schemeClr val="bg1"/>
          </a:solid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500" b="1" u="sng" dirty="0" smtClean="0">
                <a:solidFill>
                  <a:schemeClr val="tx1"/>
                </a:solidFill>
                <a:latin typeface="Meiryo UI" pitchFamily="50" charset="-128"/>
                <a:ea typeface="Meiryo UI" pitchFamily="50" charset="-128"/>
                <a:cs typeface="Meiryo UI" pitchFamily="50" charset="-128"/>
              </a:rPr>
              <a:t>移管する事務の例</a:t>
            </a:r>
            <a:endParaRPr kumimoji="1" lang="en-US" altLang="ja-JP" sz="1500" b="1" u="sng" dirty="0" smtClean="0">
              <a:solidFill>
                <a:schemeClr val="tx1"/>
              </a:solidFill>
              <a:latin typeface="Meiryo UI" pitchFamily="50" charset="-128"/>
              <a:ea typeface="Meiryo UI" pitchFamily="50" charset="-128"/>
              <a:cs typeface="Meiryo UI" pitchFamily="50" charset="-128"/>
            </a:endParaRPr>
          </a:p>
          <a:p>
            <a:endParaRPr kumimoji="1" lang="en-US" altLang="ja-JP" sz="400" b="1" u="sng"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市立保育所の運営</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民間保育所の設置認可</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老人福祉センターの運営　</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生活道路の</a:t>
            </a:r>
            <a:r>
              <a:rPr lang="ja-JP" altLang="en-US" sz="1400" dirty="0" smtClean="0">
                <a:solidFill>
                  <a:schemeClr val="tx1"/>
                </a:solidFill>
                <a:latin typeface="Meiryo UI" pitchFamily="50" charset="-128"/>
                <a:ea typeface="Meiryo UI" pitchFamily="50" charset="-128"/>
                <a:cs typeface="Meiryo UI" pitchFamily="50" charset="-128"/>
              </a:rPr>
              <a:t>維持</a:t>
            </a:r>
            <a:r>
              <a:rPr kumimoji="1" lang="ja-JP" altLang="en-US" sz="1400" dirty="0" smtClean="0">
                <a:solidFill>
                  <a:schemeClr val="tx1"/>
                </a:solidFill>
                <a:latin typeface="Meiryo UI" pitchFamily="50" charset="-128"/>
                <a:ea typeface="Meiryo UI" pitchFamily="50" charset="-128"/>
                <a:cs typeface="Meiryo UI" pitchFamily="50" charset="-128"/>
              </a:rPr>
              <a:t>管理</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kumimoji="1" lang="ja-JP" altLang="en-US" sz="1400" dirty="0" smtClean="0">
                <a:solidFill>
                  <a:schemeClr val="tx1"/>
                </a:solidFill>
                <a:latin typeface="Meiryo UI" pitchFamily="50" charset="-128"/>
                <a:ea typeface="Meiryo UI" pitchFamily="50" charset="-128"/>
                <a:cs typeface="Meiryo UI" pitchFamily="50" charset="-128"/>
              </a:rPr>
              <a:t>放置自転車対策</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地域の実情に合わせたまちづくりの</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検討</a:t>
            </a:r>
            <a:r>
              <a:rPr kumimoji="1" lang="ja-JP" altLang="en-US" sz="1400" dirty="0" smtClean="0">
                <a:solidFill>
                  <a:schemeClr val="tx1"/>
                </a:solidFill>
                <a:latin typeface="Meiryo UI" pitchFamily="50" charset="-128"/>
                <a:ea typeface="Meiryo UI" pitchFamily="50" charset="-128"/>
                <a:cs typeface="Meiryo UI" pitchFamily="50" charset="-128"/>
              </a:rPr>
              <a:t>　　　</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スポーツセンター、プール・ </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屋内プールの運営　　　　等</a:t>
            </a:r>
            <a:r>
              <a:rPr kumimoji="1"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a:t>
            </a:r>
            <a:endParaRPr kumimoji="1" lang="ja-JP" altLang="en-US" sz="1400" dirty="0">
              <a:solidFill>
                <a:schemeClr val="tx1"/>
              </a:solidFill>
              <a:latin typeface="Meiryo UI" pitchFamily="50" charset="-128"/>
              <a:ea typeface="Meiryo UI" pitchFamily="50" charset="-128"/>
              <a:cs typeface="Meiryo UI" pitchFamily="50" charset="-128"/>
            </a:endParaRPr>
          </a:p>
        </p:txBody>
      </p:sp>
      <p:sp>
        <p:nvSpPr>
          <p:cNvPr id="65" name="正方形/長方形 27"/>
          <p:cNvSpPr>
            <a:spLocks noChangeArrowheads="1"/>
          </p:cNvSpPr>
          <p:nvPr/>
        </p:nvSpPr>
        <p:spPr bwMode="auto">
          <a:xfrm>
            <a:off x="8112125" y="6637006"/>
            <a:ext cx="1031875" cy="261937"/>
          </a:xfrm>
          <a:prstGeom prst="rect">
            <a:avLst/>
          </a:prstGeom>
          <a:noFill/>
          <a:ln w="9525">
            <a:noFill/>
            <a:miter lim="800000"/>
            <a:headEnd/>
            <a:tailEnd/>
          </a:ln>
        </p:spPr>
        <p:txBody>
          <a:bodyPr>
            <a:spAutoFit/>
          </a:bodyPr>
          <a:lstStyle/>
          <a:p>
            <a:pPr algn="r"/>
            <a:r>
              <a:rPr lang="ja-JP" altLang="en-US" sz="1100" b="1" dirty="0">
                <a:solidFill>
                  <a:srgbClr val="000000"/>
                </a:solidFill>
                <a:latin typeface="ＭＳ Ｐゴシック" charset="-128"/>
                <a:ea typeface="Meiryo UI" pitchFamily="50" charset="-128"/>
                <a:cs typeface="Meiryo UI" pitchFamily="50" charset="-128"/>
              </a:rPr>
              <a:t> </a:t>
            </a:r>
            <a:r>
              <a:rPr lang="ja-JP" altLang="en-US" sz="1100" b="1" dirty="0" smtClean="0">
                <a:solidFill>
                  <a:srgbClr val="000000"/>
                </a:solidFill>
                <a:latin typeface="ＭＳ Ｐゴシック" charset="-128"/>
                <a:ea typeface="Meiryo UI" pitchFamily="50" charset="-128"/>
                <a:cs typeface="Meiryo UI" pitchFamily="50" charset="-128"/>
              </a:rPr>
              <a:t>総論</a:t>
            </a:r>
            <a:r>
              <a:rPr lang="en-US" altLang="ja-JP" sz="1100" b="1" dirty="0" smtClean="0">
                <a:solidFill>
                  <a:srgbClr val="000000"/>
                </a:solidFill>
                <a:latin typeface="ＭＳ Ｐゴシック" charset="-128"/>
                <a:ea typeface="Meiryo UI" pitchFamily="50" charset="-128"/>
                <a:cs typeface="Meiryo UI" pitchFamily="50" charset="-128"/>
              </a:rPr>
              <a:t>-</a:t>
            </a:r>
            <a:r>
              <a:rPr lang="ja-JP" altLang="en-US" sz="1100" b="1" dirty="0" smtClean="0">
                <a:solidFill>
                  <a:srgbClr val="000000"/>
                </a:solidFill>
                <a:latin typeface="ＭＳ Ｐゴシック" charset="-128"/>
                <a:ea typeface="Meiryo UI" pitchFamily="50" charset="-128"/>
                <a:cs typeface="Meiryo UI" pitchFamily="50" charset="-128"/>
              </a:rPr>
              <a:t>４</a:t>
            </a:r>
            <a:endParaRPr lang="ja-JP" altLang="en-US" sz="1200" b="1" dirty="0">
              <a:solidFill>
                <a:srgbClr val="000000"/>
              </a:solidFill>
              <a:latin typeface="ＭＳ Ｐゴシック" charset="-128"/>
              <a:ea typeface="Meiryo UI" pitchFamily="50" charset="-128"/>
              <a:cs typeface="Meiryo UI" pitchFamily="50" charset="-128"/>
            </a:endParaRPr>
          </a:p>
        </p:txBody>
      </p:sp>
    </p:spTree>
    <p:extLst>
      <p:ext uri="{BB962C8B-B14F-4D97-AF65-F5344CB8AC3E}">
        <p14:creationId xmlns="" xmlns:p14="http://schemas.microsoft.com/office/powerpoint/2010/main" val="13397537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20310</TotalTime>
  <Words>3335</Words>
  <Application>Microsoft Office PowerPoint</Application>
  <PresentationFormat>画面に合わせる (4:3)</PresentationFormat>
  <Paragraphs>850</Paragraphs>
  <Slides>21</Slides>
  <Notes>3</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Office テーマ</vt:lpstr>
      <vt:lpstr>スライド 1</vt:lpstr>
      <vt:lpstr>スライド 2</vt:lpstr>
      <vt:lpstr>スライド 3</vt:lpstr>
      <vt:lpstr>スライド 4</vt:lpstr>
      <vt:lpstr>目　　次</vt:lpstr>
      <vt:lpstr>スライド 6</vt:lpstr>
      <vt:lpstr>スライド 7</vt:lpstr>
      <vt:lpstr>スライド 8</vt:lpstr>
      <vt:lpstr>スライド 9</vt:lpstr>
      <vt:lpstr>スライド 10</vt:lpstr>
      <vt:lpstr>スライド 11</vt:lpstr>
      <vt:lpstr>スライド 12</vt:lpstr>
      <vt:lpstr>スライド 13</vt:lpstr>
      <vt:lpstr>スライド 14</vt:lpstr>
      <vt:lpstr>スライド 15</vt:lpstr>
      <vt:lpstr>スライド 16</vt:lpstr>
      <vt:lpstr>スライド 17</vt:lpstr>
      <vt:lpstr>スライド 18</vt:lpstr>
      <vt:lpstr>スライド 19</vt:lpstr>
      <vt:lpstr>スライド 20</vt:lpstr>
      <vt:lpstr>スライド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上野　能宏</dc:creator>
  <cp:lastModifiedBy>大阪市</cp:lastModifiedBy>
  <cp:revision>2340</cp:revision>
  <cp:lastPrinted>2017-08-04T02:10:29Z</cp:lastPrinted>
  <dcterms:created xsi:type="dcterms:W3CDTF">2013-07-16T06:48:23Z</dcterms:created>
  <dcterms:modified xsi:type="dcterms:W3CDTF">2017-08-21T06:17:32Z</dcterms:modified>
</cp:coreProperties>
</file>