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550" r:id="rId2"/>
    <p:sldId id="608" r:id="rId3"/>
    <p:sldId id="614" r:id="rId4"/>
    <p:sldId id="604" r:id="rId5"/>
    <p:sldId id="613" r:id="rId6"/>
    <p:sldId id="612" r:id="rId7"/>
    <p:sldId id="601" r:id="rId8"/>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15" autoAdjust="0"/>
    <p:restoredTop sz="94424" autoAdjust="0"/>
  </p:normalViewPr>
  <p:slideViewPr>
    <p:cSldViewPr>
      <p:cViewPr varScale="1">
        <p:scale>
          <a:sx n="73" d="100"/>
          <a:sy n="73" d="100"/>
        </p:scale>
        <p:origin x="-130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______1.xlsx"/></Relationships>
</file>

<file path=ppt/charts/chart1.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5.3507026789635502E-2"/>
          <c:y val="2.9375114476769923E-2"/>
          <c:w val="0.85518060005120922"/>
          <c:h val="0.88852589952467853"/>
        </c:manualLayout>
      </c:layout>
      <c:lineChart>
        <c:grouping val="standard"/>
        <c:ser>
          <c:idx val="0"/>
          <c:order val="0"/>
          <c:tx>
            <c:strRef>
              <c:f>Sheet1!$B$1</c:f>
              <c:strCache>
                <c:ptCount val="1"/>
                <c:pt idx="0">
                  <c:v>東京都１</c:v>
                </c:pt>
              </c:strCache>
            </c:strRef>
          </c:tx>
          <c:spPr>
            <a:ln>
              <a:solidFill>
                <a:schemeClr val="tx1"/>
              </a:solidFill>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Sheet1!$B$2:$B$56</c:f>
              <c:numCache>
                <c:formatCode>0.0%</c:formatCode>
                <c:ptCount val="55"/>
                <c:pt idx="1">
                  <c:v>0.18468833087618713</c:v>
                </c:pt>
                <c:pt idx="2">
                  <c:v>0.18458366883602753</c:v>
                </c:pt>
                <c:pt idx="3">
                  <c:v>0.18374199405188249</c:v>
                </c:pt>
                <c:pt idx="4">
                  <c:v>0.18265669273591578</c:v>
                </c:pt>
                <c:pt idx="5">
                  <c:v>0.17600337050170664</c:v>
                </c:pt>
                <c:pt idx="6">
                  <c:v>0.17529226819156843</c:v>
                </c:pt>
                <c:pt idx="7">
                  <c:v>0.17310876716808718</c:v>
                </c:pt>
                <c:pt idx="8">
                  <c:v>0.17224120626713102</c:v>
                </c:pt>
                <c:pt idx="9">
                  <c:v>0.17295882193853668</c:v>
                </c:pt>
                <c:pt idx="10">
                  <c:v>0.17071318325079918</c:v>
                </c:pt>
                <c:pt idx="11">
                  <c:v>0.17146666643245284</c:v>
                </c:pt>
                <c:pt idx="12">
                  <c:v>0.17210105157426575</c:v>
                </c:pt>
                <c:pt idx="13">
                  <c:v>0.16766438433566944</c:v>
                </c:pt>
                <c:pt idx="14">
                  <c:v>0.16614322618844893</c:v>
                </c:pt>
                <c:pt idx="15">
                  <c:v>0.16821490681546408</c:v>
                </c:pt>
                <c:pt idx="16">
                  <c:v>0.16506454541651094</c:v>
                </c:pt>
                <c:pt idx="17">
                  <c:v>0.16641598731026863</c:v>
                </c:pt>
                <c:pt idx="18">
                  <c:v>0.165521663944733</c:v>
                </c:pt>
                <c:pt idx="19">
                  <c:v>0.16395728784206098</c:v>
                </c:pt>
                <c:pt idx="20">
                  <c:v>0.16251255492036984</c:v>
                </c:pt>
                <c:pt idx="21">
                  <c:v>0.16618674672997341</c:v>
                </c:pt>
                <c:pt idx="22">
                  <c:v>0.16951838238642447</c:v>
                </c:pt>
                <c:pt idx="23">
                  <c:v>0.17235361047031736</c:v>
                </c:pt>
                <c:pt idx="24">
                  <c:v>0.17360710840839746</c:v>
                </c:pt>
                <c:pt idx="25">
                  <c:v>0.17541567968523089</c:v>
                </c:pt>
                <c:pt idx="26">
                  <c:v>0.18020471206710945</c:v>
                </c:pt>
                <c:pt idx="27">
                  <c:v>0.182710669479516</c:v>
                </c:pt>
                <c:pt idx="28">
                  <c:v>0.18490778945617706</c:v>
                </c:pt>
                <c:pt idx="29">
                  <c:v>0.18913053766953677</c:v>
                </c:pt>
                <c:pt idx="30">
                  <c:v>0.18704999678926806</c:v>
                </c:pt>
                <c:pt idx="31">
                  <c:v>0.18101646413035744</c:v>
                </c:pt>
                <c:pt idx="32">
                  <c:v>0.17723356164470963</c:v>
                </c:pt>
                <c:pt idx="33">
                  <c:v>0.17524809942319958</c:v>
                </c:pt>
                <c:pt idx="34">
                  <c:v>0.17160609221658368</c:v>
                </c:pt>
                <c:pt idx="35">
                  <c:v>0.1709009902206432</c:v>
                </c:pt>
                <c:pt idx="36">
                  <c:v>0.16787156230817177</c:v>
                </c:pt>
                <c:pt idx="37">
                  <c:v>0.17053025704417993</c:v>
                </c:pt>
                <c:pt idx="38">
                  <c:v>0.16919489790580941</c:v>
                </c:pt>
                <c:pt idx="39">
                  <c:v>0.16858689616401662</c:v>
                </c:pt>
              </c:numCache>
            </c:numRef>
          </c:val>
        </c:ser>
        <c:ser>
          <c:idx val="1"/>
          <c:order val="1"/>
          <c:tx>
            <c:strRef>
              <c:f>Sheet1!$C$1</c:f>
              <c:strCache>
                <c:ptCount val="1"/>
                <c:pt idx="0">
                  <c:v>東京都４</c:v>
                </c:pt>
              </c:strCache>
            </c:strRef>
          </c:tx>
          <c:spPr>
            <a:ln>
              <a:solidFill>
                <a:schemeClr val="tx1"/>
              </a:solidFill>
              <a:prstDash val="solid"/>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Sheet1!$C$2:$C$56</c:f>
              <c:numCache>
                <c:formatCode>General</c:formatCode>
                <c:ptCount val="55"/>
                <c:pt idx="36" formatCode="0.0%">
                  <c:v>0.16493208510851767</c:v>
                </c:pt>
                <c:pt idx="37" formatCode="0.0%">
                  <c:v>0.16788522030128941</c:v>
                </c:pt>
                <c:pt idx="38" formatCode="0.0%">
                  <c:v>0.17213916748881233</c:v>
                </c:pt>
                <c:pt idx="39" formatCode="0.0%">
                  <c:v>0.17387730729318465</c:v>
                </c:pt>
                <c:pt idx="40" formatCode="0.0%">
                  <c:v>0.1742527456911572</c:v>
                </c:pt>
                <c:pt idx="41" formatCode="0.0%">
                  <c:v>0.17706660559346052</c:v>
                </c:pt>
                <c:pt idx="42" formatCode="0.0%">
                  <c:v>0.17550575161183984</c:v>
                </c:pt>
                <c:pt idx="43" formatCode="0.0%">
                  <c:v>0.17602015698770271</c:v>
                </c:pt>
                <c:pt idx="44" formatCode="0.0%">
                  <c:v>0.17724486356783201</c:v>
                </c:pt>
              </c:numCache>
            </c:numRef>
          </c:val>
        </c:ser>
        <c:ser>
          <c:idx val="2"/>
          <c:order val="2"/>
          <c:tx>
            <c:strRef>
              <c:f>Sheet1!$D$1</c:f>
              <c:strCache>
                <c:ptCount val="1"/>
                <c:pt idx="0">
                  <c:v>東京都５</c:v>
                </c:pt>
              </c:strCache>
            </c:strRef>
          </c:tx>
          <c:spPr>
            <a:ln>
              <a:solidFill>
                <a:schemeClr val="tx1">
                  <a:lumMod val="85000"/>
                  <a:lumOff val="15000"/>
                </a:schemeClr>
              </a:solidFill>
            </a:ln>
          </c:spPr>
          <c:marker>
            <c:symbol val="none"/>
          </c:marker>
          <c:dPt>
            <c:idx val="56"/>
            <c:spPr>
              <a:ln>
                <a:solidFill>
                  <a:schemeClr val="tx1"/>
                </a:solidFill>
              </a:ln>
            </c:spPr>
          </c:dPt>
          <c:dPt>
            <c:idx val="57"/>
            <c:spPr>
              <a:ln>
                <a:solidFill>
                  <a:schemeClr val="tx1"/>
                </a:solidFill>
              </a:ln>
            </c:spPr>
          </c:dPt>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Sheet1!$D$2:$D$56</c:f>
              <c:numCache>
                <c:formatCode>General</c:formatCode>
                <c:ptCount val="55"/>
                <c:pt idx="41" formatCode="0.0%">
                  <c:v>0.18268495601737794</c:v>
                </c:pt>
                <c:pt idx="42" formatCode="0.0%">
                  <c:v>0.18255085558133913</c:v>
                </c:pt>
                <c:pt idx="43" formatCode="0.0%">
                  <c:v>0.18399064891173189</c:v>
                </c:pt>
                <c:pt idx="44" formatCode="0.0%">
                  <c:v>0.18709354879920106</c:v>
                </c:pt>
                <c:pt idx="45" formatCode="0.0%">
                  <c:v>0.18890465212880067</c:v>
                </c:pt>
                <c:pt idx="46" formatCode="0.0%">
                  <c:v>0.18739210372530757</c:v>
                </c:pt>
                <c:pt idx="47" formatCode="0.0%">
                  <c:v>0.18635927990022721</c:v>
                </c:pt>
                <c:pt idx="48" formatCode="0.0%">
                  <c:v>0.18943473052816856</c:v>
                </c:pt>
                <c:pt idx="49" formatCode="0.0%">
                  <c:v>0.18700000000000017</c:v>
                </c:pt>
                <c:pt idx="50" formatCode="0.0%">
                  <c:v>0.18500000000000016</c:v>
                </c:pt>
                <c:pt idx="51" formatCode="0.0%">
                  <c:v>0.18700000000000017</c:v>
                </c:pt>
                <c:pt idx="52" formatCode="0.0%">
                  <c:v>0.18600000000000017</c:v>
                </c:pt>
                <c:pt idx="53" formatCode="0.0%">
                  <c:v>0.18500000000000016</c:v>
                </c:pt>
                <c:pt idx="54" formatCode="0.0%">
                  <c:v>0.18500000000000016</c:v>
                </c:pt>
              </c:numCache>
            </c:numRef>
          </c:val>
        </c:ser>
        <c:ser>
          <c:idx val="3"/>
          <c:order val="3"/>
          <c:tx>
            <c:strRef>
              <c:f>Sheet1!$E$1</c:f>
              <c:strCache>
                <c:ptCount val="1"/>
                <c:pt idx="0">
                  <c:v>神奈川県</c:v>
                </c:pt>
              </c:strCache>
            </c:strRef>
          </c:tx>
          <c:spPr>
            <a:ln w="28575">
              <a:solidFill>
                <a:schemeClr val="tx1">
                  <a:lumMod val="65000"/>
                  <a:lumOff val="35000"/>
                </a:schemeClr>
              </a:solidFill>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Sheet1!$E$2:$E$56</c:f>
              <c:numCache>
                <c:formatCode>0.0%</c:formatCode>
                <c:ptCount val="55"/>
                <c:pt idx="1">
                  <c:v>5.2052481046951156E-2</c:v>
                </c:pt>
                <c:pt idx="2">
                  <c:v>5.2542220576365324E-2</c:v>
                </c:pt>
                <c:pt idx="3">
                  <c:v>5.6827382377699957E-2</c:v>
                </c:pt>
                <c:pt idx="4">
                  <c:v>5.8340624772457508E-2</c:v>
                </c:pt>
                <c:pt idx="5">
                  <c:v>5.8729090970908837E-2</c:v>
                </c:pt>
                <c:pt idx="6">
                  <c:v>6.0110100339463512E-2</c:v>
                </c:pt>
                <c:pt idx="7">
                  <c:v>5.9646384289037485E-2</c:v>
                </c:pt>
                <c:pt idx="8">
                  <c:v>6.2093096488515936E-2</c:v>
                </c:pt>
                <c:pt idx="9">
                  <c:v>6.2701493276265424E-2</c:v>
                </c:pt>
                <c:pt idx="10">
                  <c:v>6.4025593702957004E-2</c:v>
                </c:pt>
                <c:pt idx="11">
                  <c:v>6.2330213136692333E-2</c:v>
                </c:pt>
                <c:pt idx="12">
                  <c:v>5.9573120507499307E-2</c:v>
                </c:pt>
                <c:pt idx="13">
                  <c:v>5.9641875879619707E-2</c:v>
                </c:pt>
                <c:pt idx="14">
                  <c:v>5.6475878868396272E-2</c:v>
                </c:pt>
                <c:pt idx="15">
                  <c:v>5.6667644969028257E-2</c:v>
                </c:pt>
                <c:pt idx="16">
                  <c:v>5.795162355026242E-2</c:v>
                </c:pt>
                <c:pt idx="17">
                  <c:v>5.7745488639413867E-2</c:v>
                </c:pt>
                <c:pt idx="18">
                  <c:v>5.8383470968952814E-2</c:v>
                </c:pt>
                <c:pt idx="19">
                  <c:v>5.9050301847565607E-2</c:v>
                </c:pt>
                <c:pt idx="20">
                  <c:v>6.0346405407867794E-2</c:v>
                </c:pt>
                <c:pt idx="21">
                  <c:v>6.075859308135699E-2</c:v>
                </c:pt>
                <c:pt idx="22">
                  <c:v>6.0014305706543737E-2</c:v>
                </c:pt>
                <c:pt idx="23">
                  <c:v>6.085454149004773E-2</c:v>
                </c:pt>
                <c:pt idx="24">
                  <c:v>5.8824433789716565E-2</c:v>
                </c:pt>
                <c:pt idx="25">
                  <c:v>6.0066310276820772E-2</c:v>
                </c:pt>
                <c:pt idx="26">
                  <c:v>6.0170155943234702E-2</c:v>
                </c:pt>
                <c:pt idx="27">
                  <c:v>6.1639977079599798E-2</c:v>
                </c:pt>
                <c:pt idx="28">
                  <c:v>6.0327523932736632E-2</c:v>
                </c:pt>
                <c:pt idx="29">
                  <c:v>6.0745747441421832E-2</c:v>
                </c:pt>
                <c:pt idx="30">
                  <c:v>6.2446355247329742E-2</c:v>
                </c:pt>
                <c:pt idx="31">
                  <c:v>6.1648562019686985E-2</c:v>
                </c:pt>
                <c:pt idx="32">
                  <c:v>6.0799477033713259E-2</c:v>
                </c:pt>
                <c:pt idx="33">
                  <c:v>6.0652772840009167E-2</c:v>
                </c:pt>
                <c:pt idx="34">
                  <c:v>6.0598260007089122E-2</c:v>
                </c:pt>
                <c:pt idx="35">
                  <c:v>6.0445569191574545E-2</c:v>
                </c:pt>
                <c:pt idx="36">
                  <c:v>6.0974675015535038E-2</c:v>
                </c:pt>
                <c:pt idx="37">
                  <c:v>6.0183332628022029E-2</c:v>
                </c:pt>
                <c:pt idx="38">
                  <c:v>5.9981501035530724E-2</c:v>
                </c:pt>
                <c:pt idx="39">
                  <c:v>5.966955624267823E-2</c:v>
                </c:pt>
              </c:numCache>
            </c:numRef>
          </c:val>
        </c:ser>
        <c:ser>
          <c:idx val="4"/>
          <c:order val="4"/>
          <c:tx>
            <c:strRef>
              <c:f>Sheet1!$F$1</c:f>
              <c:strCache>
                <c:ptCount val="1"/>
                <c:pt idx="0">
                  <c:v>神奈川県２</c:v>
                </c:pt>
              </c:strCache>
            </c:strRef>
          </c:tx>
          <c:spPr>
            <a:ln>
              <a:solidFill>
                <a:schemeClr val="tx1">
                  <a:lumMod val="65000"/>
                  <a:lumOff val="35000"/>
                </a:schemeClr>
              </a:solidFill>
            </a:ln>
          </c:spPr>
          <c:marker>
            <c:symbol val="none"/>
          </c:marker>
          <c:dLbls>
            <c:dLbl>
              <c:idx val="52"/>
              <c:dLblPos val="t"/>
              <c:showVal val="1"/>
              <c:extLst>
                <c:ext xmlns:c15="http://schemas.microsoft.com/office/drawing/2012/chart" uri="{CE6537A1-D6FC-4f65-9D91-7224C49458BB}"/>
              </c:extLst>
            </c:dLbl>
            <c:delete val="1"/>
            <c:spPr>
              <a:noFill/>
              <a:ln>
                <a:noFill/>
              </a:ln>
              <a:effectLst/>
            </c:spPr>
            <c:txPr>
              <a:bodyPr/>
              <a:lstStyle/>
              <a:p>
                <a:pPr>
                  <a:defRPr sz="1050"/>
                </a:pPr>
                <a:endParaRPr lang="ja-JP"/>
              </a:p>
            </c:txPr>
            <c:dLblPos val="t"/>
            <c:extLst>
              <c:ext xmlns:c15="http://schemas.microsoft.com/office/drawing/2012/chart" uri="{CE6537A1-D6FC-4f65-9D91-7224C49458BB}">
                <c15:showLeaderLines val="0"/>
              </c:ext>
            </c:extLst>
          </c:dLbls>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Sheet1!$F$2:$F$56</c:f>
              <c:numCache>
                <c:formatCode>General</c:formatCode>
                <c:ptCount val="55"/>
                <c:pt idx="36" formatCode="0.0%">
                  <c:v>6.2349764711477774E-2</c:v>
                </c:pt>
                <c:pt idx="37" formatCode="0.0%">
                  <c:v>6.1923379122504403E-2</c:v>
                </c:pt>
                <c:pt idx="38" formatCode="0.0%">
                  <c:v>6.1461836946544231E-2</c:v>
                </c:pt>
                <c:pt idx="39" formatCode="0.0%">
                  <c:v>6.0929700643239423E-2</c:v>
                </c:pt>
                <c:pt idx="40" formatCode="0.0%">
                  <c:v>6.1021009382185368E-2</c:v>
                </c:pt>
                <c:pt idx="41" formatCode="0.0%">
                  <c:v>6.0531690538780297E-2</c:v>
                </c:pt>
                <c:pt idx="42" formatCode="0.0%">
                  <c:v>6.0539699727336818E-2</c:v>
                </c:pt>
                <c:pt idx="43" formatCode="0.0%">
                  <c:v>6.1186726588316802E-2</c:v>
                </c:pt>
                <c:pt idx="44" formatCode="0.0%">
                  <c:v>6.0722441217394826E-2</c:v>
                </c:pt>
              </c:numCache>
            </c:numRef>
          </c:val>
        </c:ser>
        <c:ser>
          <c:idx val="5"/>
          <c:order val="5"/>
          <c:tx>
            <c:strRef>
              <c:f>Sheet1!$G$1</c:f>
              <c:strCache>
                <c:ptCount val="1"/>
                <c:pt idx="0">
                  <c:v>神奈川県３</c:v>
                </c:pt>
              </c:strCache>
            </c:strRef>
          </c:tx>
          <c:spPr>
            <a:ln>
              <a:solidFill>
                <a:schemeClr val="tx1">
                  <a:lumMod val="65000"/>
                  <a:lumOff val="35000"/>
                </a:schemeClr>
              </a:solidFill>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Sheet1!$G$2:$G$56</c:f>
              <c:numCache>
                <c:formatCode>General</c:formatCode>
                <c:ptCount val="55"/>
                <c:pt idx="41" formatCode="0.0%">
                  <c:v>5.8717695382469418E-2</c:v>
                </c:pt>
                <c:pt idx="42" formatCode="0.0%">
                  <c:v>5.823291291186742E-2</c:v>
                </c:pt>
                <c:pt idx="43" formatCode="0.0%">
                  <c:v>5.9235928043524143E-2</c:v>
                </c:pt>
                <c:pt idx="44" formatCode="0.0%">
                  <c:v>5.8890383255189811E-2</c:v>
                </c:pt>
                <c:pt idx="45" formatCode="0.0%">
                  <c:v>5.9843496068670926E-2</c:v>
                </c:pt>
                <c:pt idx="46" formatCode="0.0%">
                  <c:v>6.0669275843833068E-2</c:v>
                </c:pt>
                <c:pt idx="47" formatCode="0.0%">
                  <c:v>6.0687243934121234E-2</c:v>
                </c:pt>
                <c:pt idx="48" formatCode="0.0%">
                  <c:v>6.1237869096898302E-2</c:v>
                </c:pt>
                <c:pt idx="49" formatCode="0.0%">
                  <c:v>6.0848010782043327E-2</c:v>
                </c:pt>
                <c:pt idx="50" formatCode="0.0%">
                  <c:v>6.1037206135686861E-2</c:v>
                </c:pt>
                <c:pt idx="51" formatCode="0.0%">
                  <c:v>6.1325453434047432E-2</c:v>
                </c:pt>
                <c:pt idx="52" formatCode="0.0%">
                  <c:v>6.0496501277205926E-2</c:v>
                </c:pt>
                <c:pt idx="53" formatCode="0.0%">
                  <c:v>6.0000000000000067E-2</c:v>
                </c:pt>
                <c:pt idx="54" formatCode="0.0%">
                  <c:v>5.9000000000000066E-2</c:v>
                </c:pt>
              </c:numCache>
            </c:numRef>
          </c:val>
        </c:ser>
        <c:ser>
          <c:idx val="6"/>
          <c:order val="6"/>
          <c:tx>
            <c:strRef>
              <c:f>Sheet1!$H$1</c:f>
              <c:strCache>
                <c:ptCount val="1"/>
                <c:pt idx="0">
                  <c:v>愛知県</c:v>
                </c:pt>
              </c:strCache>
            </c:strRef>
          </c:tx>
          <c:spPr>
            <a:ln w="57150">
              <a:solidFill>
                <a:schemeClr val="tx1"/>
              </a:solidFill>
              <a:prstDash val="sysDot"/>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Sheet1!$H$2:$H$56</c:f>
              <c:numCache>
                <c:formatCode>0.0%</c:formatCode>
                <c:ptCount val="55"/>
                <c:pt idx="1">
                  <c:v>5.9983228187240487E-2</c:v>
                </c:pt>
                <c:pt idx="2">
                  <c:v>5.978196621089444E-2</c:v>
                </c:pt>
                <c:pt idx="3">
                  <c:v>6.0865586835347207E-2</c:v>
                </c:pt>
                <c:pt idx="4">
                  <c:v>6.0587720807579251E-2</c:v>
                </c:pt>
                <c:pt idx="5">
                  <c:v>5.922301711304994E-2</c:v>
                </c:pt>
                <c:pt idx="6">
                  <c:v>6.0766608049970292E-2</c:v>
                </c:pt>
                <c:pt idx="7">
                  <c:v>6.2074955256560732E-2</c:v>
                </c:pt>
                <c:pt idx="8">
                  <c:v>6.3052478492249833E-2</c:v>
                </c:pt>
                <c:pt idx="9">
                  <c:v>6.4563259165897183E-2</c:v>
                </c:pt>
                <c:pt idx="10">
                  <c:v>6.6082415084816368E-2</c:v>
                </c:pt>
                <c:pt idx="11">
                  <c:v>6.4685647411722183E-2</c:v>
                </c:pt>
                <c:pt idx="12">
                  <c:v>6.5350645379656694E-2</c:v>
                </c:pt>
                <c:pt idx="13">
                  <c:v>6.460948875849537E-2</c:v>
                </c:pt>
                <c:pt idx="14">
                  <c:v>6.2832024978420192E-2</c:v>
                </c:pt>
                <c:pt idx="15">
                  <c:v>6.3229326965893978E-2</c:v>
                </c:pt>
                <c:pt idx="16">
                  <c:v>6.4231852028782774E-2</c:v>
                </c:pt>
                <c:pt idx="17">
                  <c:v>6.3805542372946319E-2</c:v>
                </c:pt>
                <c:pt idx="18">
                  <c:v>6.3783836703532021E-2</c:v>
                </c:pt>
                <c:pt idx="19">
                  <c:v>6.3728818655524488E-2</c:v>
                </c:pt>
                <c:pt idx="20">
                  <c:v>6.3781414412473966E-2</c:v>
                </c:pt>
                <c:pt idx="21">
                  <c:v>6.5396128780946125E-2</c:v>
                </c:pt>
                <c:pt idx="22">
                  <c:v>6.5553935449524758E-2</c:v>
                </c:pt>
                <c:pt idx="23">
                  <c:v>6.5398626021121523E-2</c:v>
                </c:pt>
                <c:pt idx="24">
                  <c:v>6.5016019295996985E-2</c:v>
                </c:pt>
                <c:pt idx="25">
                  <c:v>6.5934485596236742E-2</c:v>
                </c:pt>
                <c:pt idx="26">
                  <c:v>6.5585288457539831E-2</c:v>
                </c:pt>
                <c:pt idx="27">
                  <c:v>6.6595576923925523E-2</c:v>
                </c:pt>
                <c:pt idx="28">
                  <c:v>6.6780916589484401E-2</c:v>
                </c:pt>
                <c:pt idx="29">
                  <c:v>6.7073799920254903E-2</c:v>
                </c:pt>
                <c:pt idx="30">
                  <c:v>6.749981984021243E-2</c:v>
                </c:pt>
                <c:pt idx="31">
                  <c:v>6.8284456553147133E-2</c:v>
                </c:pt>
                <c:pt idx="32">
                  <c:v>6.6961162590421938E-2</c:v>
                </c:pt>
                <c:pt idx="33">
                  <c:v>6.5545945363782041E-2</c:v>
                </c:pt>
                <c:pt idx="34">
                  <c:v>6.5268342243510816E-2</c:v>
                </c:pt>
                <c:pt idx="35">
                  <c:v>6.5856943892134423E-2</c:v>
                </c:pt>
                <c:pt idx="36">
                  <c:v>6.7457207410179049E-2</c:v>
                </c:pt>
                <c:pt idx="37">
                  <c:v>6.5540682395349784E-2</c:v>
                </c:pt>
                <c:pt idx="38">
                  <c:v>6.6162128032849335E-2</c:v>
                </c:pt>
                <c:pt idx="39">
                  <c:v>6.5853190073505194E-2</c:v>
                </c:pt>
              </c:numCache>
            </c:numRef>
          </c:val>
        </c:ser>
        <c:ser>
          <c:idx val="7"/>
          <c:order val="7"/>
          <c:tx>
            <c:strRef>
              <c:f>Sheet1!$I$1</c:f>
              <c:strCache>
                <c:ptCount val="1"/>
                <c:pt idx="0">
                  <c:v>愛知県２</c:v>
                </c:pt>
              </c:strCache>
            </c:strRef>
          </c:tx>
          <c:spPr>
            <a:ln w="57150">
              <a:solidFill>
                <a:schemeClr val="tx1"/>
              </a:solidFill>
              <a:prstDash val="sysDot"/>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Sheet1!$I$2:$I$56</c:f>
              <c:numCache>
                <c:formatCode>General</c:formatCode>
                <c:ptCount val="55"/>
                <c:pt idx="36" formatCode="0.0%">
                  <c:v>6.5914065437904582E-2</c:v>
                </c:pt>
                <c:pt idx="37" formatCode="0.0%">
                  <c:v>6.5002379557993706E-2</c:v>
                </c:pt>
                <c:pt idx="38" formatCode="0.0%">
                  <c:v>6.4758904106819531E-2</c:v>
                </c:pt>
                <c:pt idx="39" formatCode="0.0%">
                  <c:v>6.4704017197008232E-2</c:v>
                </c:pt>
                <c:pt idx="40" formatCode="0.0%">
                  <c:v>6.3552311128294334E-2</c:v>
                </c:pt>
                <c:pt idx="41" formatCode="0.0%">
                  <c:v>6.5343920442084286E-2</c:v>
                </c:pt>
                <c:pt idx="42" formatCode="0.0%">
                  <c:v>6.6846032142837131E-2</c:v>
                </c:pt>
                <c:pt idx="43" formatCode="0.0%">
                  <c:v>6.6567786659667491E-2</c:v>
                </c:pt>
                <c:pt idx="44" formatCode="0.0%">
                  <c:v>6.7594901310752492E-2</c:v>
                </c:pt>
              </c:numCache>
            </c:numRef>
          </c:val>
        </c:ser>
        <c:ser>
          <c:idx val="8"/>
          <c:order val="8"/>
          <c:tx>
            <c:strRef>
              <c:f>Sheet1!$J$1</c:f>
              <c:strCache>
                <c:ptCount val="1"/>
                <c:pt idx="0">
                  <c:v>愛知県３</c:v>
                </c:pt>
              </c:strCache>
            </c:strRef>
          </c:tx>
          <c:spPr>
            <a:ln w="57150">
              <a:solidFill>
                <a:schemeClr val="tx1"/>
              </a:solidFill>
              <a:prstDash val="sysDot"/>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Sheet1!$J$2:$J$56</c:f>
              <c:numCache>
                <c:formatCode>General</c:formatCode>
                <c:ptCount val="55"/>
                <c:pt idx="41" formatCode="0.0%">
                  <c:v>6.372794471426263E-2</c:v>
                </c:pt>
                <c:pt idx="42" formatCode="0.0%">
                  <c:v>6.5395980076483465E-2</c:v>
                </c:pt>
                <c:pt idx="43" formatCode="0.0%">
                  <c:v>6.4927351322941654E-2</c:v>
                </c:pt>
                <c:pt idx="44" formatCode="0.0%">
                  <c:v>6.6086975308033799E-2</c:v>
                </c:pt>
                <c:pt idx="45" formatCode="0.0%">
                  <c:v>6.7259873920105323E-2</c:v>
                </c:pt>
                <c:pt idx="46" formatCode="0.0%">
                  <c:v>6.8926095798044512E-2</c:v>
                </c:pt>
                <c:pt idx="47" formatCode="0.0%">
                  <c:v>6.9875081591557989E-2</c:v>
                </c:pt>
                <c:pt idx="48" formatCode="0.0%">
                  <c:v>6.4902071622018997E-2</c:v>
                </c:pt>
                <c:pt idx="49" formatCode="0.0%">
                  <c:v>6.6000000000000003E-2</c:v>
                </c:pt>
                <c:pt idx="50" formatCode="0.0%">
                  <c:v>6.5000000000000085E-2</c:v>
                </c:pt>
                <c:pt idx="51" formatCode="0.0%">
                  <c:v>6.6000000000000003E-2</c:v>
                </c:pt>
                <c:pt idx="52" formatCode="0.0%">
                  <c:v>6.869658227957183E-2</c:v>
                </c:pt>
                <c:pt idx="53" formatCode="0.0%">
                  <c:v>7.0000000000000034E-2</c:v>
                </c:pt>
                <c:pt idx="54" formatCode="0.0%">
                  <c:v>7.0000000000000034E-2</c:v>
                </c:pt>
              </c:numCache>
            </c:numRef>
          </c:val>
        </c:ser>
        <c:ser>
          <c:idx val="9"/>
          <c:order val="9"/>
          <c:tx>
            <c:strRef>
              <c:f>Sheet1!$K$1</c:f>
              <c:strCache>
                <c:ptCount val="1"/>
                <c:pt idx="0">
                  <c:v>大阪府</c:v>
                </c:pt>
              </c:strCache>
            </c:strRef>
          </c:tx>
          <c:spPr>
            <a:ln w="57150">
              <a:solidFill>
                <a:srgbClr val="FF0000"/>
              </a:solidFill>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Sheet1!$K$2:$K$56</c:f>
              <c:numCache>
                <c:formatCode>0.0%</c:formatCode>
                <c:ptCount val="55"/>
                <c:pt idx="1">
                  <c:v>9.0901212115754165E-2</c:v>
                </c:pt>
                <c:pt idx="2">
                  <c:v>9.4625124812580771E-2</c:v>
                </c:pt>
                <c:pt idx="3">
                  <c:v>9.7020301084415714E-2</c:v>
                </c:pt>
                <c:pt idx="4">
                  <c:v>9.6865618272971368E-2</c:v>
                </c:pt>
                <c:pt idx="5">
                  <c:v>9.9449741938995931E-2</c:v>
                </c:pt>
                <c:pt idx="6">
                  <c:v>0.10062301714330171</c:v>
                </c:pt>
                <c:pt idx="7">
                  <c:v>0.10106651828089099</c:v>
                </c:pt>
                <c:pt idx="8">
                  <c:v>0.10052323704144034</c:v>
                </c:pt>
                <c:pt idx="9">
                  <c:v>0.10087049253144383</c:v>
                </c:pt>
                <c:pt idx="10">
                  <c:v>0.1022864282694676</c:v>
                </c:pt>
                <c:pt idx="11">
                  <c:v>9.904022931267506E-2</c:v>
                </c:pt>
                <c:pt idx="12">
                  <c:v>9.8707313046731943E-2</c:v>
                </c:pt>
                <c:pt idx="13">
                  <c:v>9.8836309827760649E-2</c:v>
                </c:pt>
                <c:pt idx="14">
                  <c:v>9.7324252198058514E-2</c:v>
                </c:pt>
                <c:pt idx="15">
                  <c:v>9.0188128500328424E-2</c:v>
                </c:pt>
                <c:pt idx="16">
                  <c:v>9.0604584938623833E-2</c:v>
                </c:pt>
                <c:pt idx="17">
                  <c:v>8.9673512986704257E-2</c:v>
                </c:pt>
                <c:pt idx="18">
                  <c:v>8.7223757851903713E-2</c:v>
                </c:pt>
                <c:pt idx="19">
                  <c:v>8.4166290754938797E-2</c:v>
                </c:pt>
                <c:pt idx="20">
                  <c:v>8.6948826251720776E-2</c:v>
                </c:pt>
                <c:pt idx="21">
                  <c:v>8.5076377921722748E-2</c:v>
                </c:pt>
                <c:pt idx="22">
                  <c:v>8.4954747551022891E-2</c:v>
                </c:pt>
                <c:pt idx="23">
                  <c:v>8.3532853550636513E-2</c:v>
                </c:pt>
                <c:pt idx="24">
                  <c:v>8.2105304793492054E-2</c:v>
                </c:pt>
                <c:pt idx="25">
                  <c:v>8.0011604983507581E-2</c:v>
                </c:pt>
                <c:pt idx="26">
                  <c:v>7.9910664192524947E-2</c:v>
                </c:pt>
                <c:pt idx="27">
                  <c:v>7.9352049592406895E-2</c:v>
                </c:pt>
                <c:pt idx="28">
                  <c:v>8.0865309508888955E-2</c:v>
                </c:pt>
                <c:pt idx="29">
                  <c:v>7.8296908907984533E-2</c:v>
                </c:pt>
                <c:pt idx="30">
                  <c:v>8.0938912304065747E-2</c:v>
                </c:pt>
                <c:pt idx="31">
                  <c:v>8.2474943672999707E-2</c:v>
                </c:pt>
                <c:pt idx="32">
                  <c:v>8.3757640965000935E-2</c:v>
                </c:pt>
                <c:pt idx="33">
                  <c:v>8.2296293606430468E-2</c:v>
                </c:pt>
                <c:pt idx="34">
                  <c:v>8.1122910219169467E-2</c:v>
                </c:pt>
                <c:pt idx="35">
                  <c:v>8.1517967691771206E-2</c:v>
                </c:pt>
                <c:pt idx="36">
                  <c:v>8.165687738106886E-2</c:v>
                </c:pt>
                <c:pt idx="37">
                  <c:v>8.0857089348252614E-2</c:v>
                </c:pt>
                <c:pt idx="38">
                  <c:v>8.0597112661496467E-2</c:v>
                </c:pt>
                <c:pt idx="39">
                  <c:v>8.0332154987046558E-2</c:v>
                </c:pt>
              </c:numCache>
            </c:numRef>
          </c:val>
        </c:ser>
        <c:ser>
          <c:idx val="10"/>
          <c:order val="10"/>
          <c:tx>
            <c:strRef>
              <c:f>Sheet1!$L$1</c:f>
              <c:strCache>
                <c:ptCount val="1"/>
                <c:pt idx="0">
                  <c:v>大阪２</c:v>
                </c:pt>
              </c:strCache>
            </c:strRef>
          </c:tx>
          <c:spPr>
            <a:ln w="57150">
              <a:solidFill>
                <a:srgbClr val="FF0000"/>
              </a:solidFill>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Sheet1!$L$2:$L$56</c:f>
              <c:numCache>
                <c:formatCode>General</c:formatCode>
                <c:ptCount val="55"/>
                <c:pt idx="36" formatCode="0.0%">
                  <c:v>7.9320671011576444E-2</c:v>
                </c:pt>
                <c:pt idx="37" formatCode="0.0%">
                  <c:v>7.8258201402843772E-2</c:v>
                </c:pt>
                <c:pt idx="38" formatCode="0.0%">
                  <c:v>7.7414440351116956E-2</c:v>
                </c:pt>
                <c:pt idx="39" formatCode="0.0%">
                  <c:v>7.6822547026332344E-2</c:v>
                </c:pt>
                <c:pt idx="40" formatCode="0.0%">
                  <c:v>7.5328446897981682E-2</c:v>
                </c:pt>
                <c:pt idx="41" formatCode="0.0%">
                  <c:v>7.5275728837317563E-2</c:v>
                </c:pt>
                <c:pt idx="42" formatCode="0.0%">
                  <c:v>7.4711726430709932E-2</c:v>
                </c:pt>
                <c:pt idx="43" formatCode="0.0%">
                  <c:v>7.4206627249689919E-2</c:v>
                </c:pt>
                <c:pt idx="44" formatCode="0.0%">
                  <c:v>7.4328374788710933E-2</c:v>
                </c:pt>
              </c:numCache>
            </c:numRef>
          </c:val>
        </c:ser>
        <c:ser>
          <c:idx val="11"/>
          <c:order val="11"/>
          <c:tx>
            <c:strRef>
              <c:f>Sheet1!$M$1</c:f>
              <c:strCache>
                <c:ptCount val="1"/>
                <c:pt idx="0">
                  <c:v>大阪３</c:v>
                </c:pt>
              </c:strCache>
            </c:strRef>
          </c:tx>
          <c:spPr>
            <a:ln w="57150">
              <a:solidFill>
                <a:srgbClr val="FF0000"/>
              </a:solidFill>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Sheet1!$M$2:$M$56</c:f>
              <c:numCache>
                <c:formatCode>General</c:formatCode>
                <c:ptCount val="55"/>
                <c:pt idx="41" formatCode="0.0%">
                  <c:v>7.7341602802952297E-2</c:v>
                </c:pt>
                <c:pt idx="42" formatCode="0.0%">
                  <c:v>7.596563009789481E-2</c:v>
                </c:pt>
                <c:pt idx="43" formatCode="0.0%">
                  <c:v>7.5277990869371827E-2</c:v>
                </c:pt>
                <c:pt idx="44" formatCode="0.0%">
                  <c:v>7.5010025675319766E-2</c:v>
                </c:pt>
                <c:pt idx="45" formatCode="0.0%">
                  <c:v>7.4581934140685743E-2</c:v>
                </c:pt>
                <c:pt idx="46" formatCode="0.0%">
                  <c:v>7.3996289104427598E-2</c:v>
                </c:pt>
                <c:pt idx="47" formatCode="0.0%">
                  <c:v>7.4639583806524773E-2</c:v>
                </c:pt>
                <c:pt idx="48" formatCode="0.0%">
                  <c:v>7.5797583374011615E-2</c:v>
                </c:pt>
                <c:pt idx="49" formatCode="0.0%">
                  <c:v>7.4653350773829272E-2</c:v>
                </c:pt>
                <c:pt idx="50" formatCode="0.0%">
                  <c:v>7.3880536616227788E-2</c:v>
                </c:pt>
                <c:pt idx="51" formatCode="0.0%">
                  <c:v>7.4151301198674843E-2</c:v>
                </c:pt>
                <c:pt idx="52" formatCode="0.0%">
                  <c:v>7.3662776677692582E-2</c:v>
                </c:pt>
                <c:pt idx="53" formatCode="0.0%">
                  <c:v>7.3000000000000079E-2</c:v>
                </c:pt>
                <c:pt idx="54" formatCode="0.0%">
                  <c:v>7.4000000000000093E-2</c:v>
                </c:pt>
              </c:numCache>
            </c:numRef>
          </c:val>
        </c:ser>
        <c:marker val="1"/>
        <c:axId val="123106816"/>
        <c:axId val="123108352"/>
      </c:lineChart>
      <c:catAx>
        <c:axId val="123106816"/>
        <c:scaling>
          <c:orientation val="minMax"/>
        </c:scaling>
        <c:axPos val="b"/>
        <c:numFmt formatCode="General" sourceLinked="1"/>
        <c:tickLblPos val="nextTo"/>
        <c:txPr>
          <a:bodyPr rot="-5400000" vert="horz"/>
          <a:lstStyle/>
          <a:p>
            <a:pPr>
              <a:defRPr sz="1050" baseline="0">
                <a:latin typeface="Meiryo UI" panose="020B0604030504040204" pitchFamily="50" charset="-128"/>
                <a:ea typeface="Meiryo UI" panose="020B0604030504040204" pitchFamily="50" charset="-128"/>
              </a:defRPr>
            </a:pPr>
            <a:endParaRPr lang="ja-JP"/>
          </a:p>
        </c:txPr>
        <c:crossAx val="123108352"/>
        <c:crosses val="autoZero"/>
        <c:lblAlgn val="ctr"/>
        <c:lblOffset val="100"/>
        <c:tickLblSkip val="5"/>
      </c:catAx>
      <c:valAx>
        <c:axId val="123108352"/>
        <c:scaling>
          <c:orientation val="minMax"/>
          <c:max val="0.2"/>
          <c:min val="4.0000000000000063E-2"/>
        </c:scaling>
        <c:axPos val="l"/>
        <c:majorGridlines>
          <c:spPr>
            <a:ln>
              <a:solidFill>
                <a:schemeClr val="bg1">
                  <a:lumMod val="85000"/>
                </a:schemeClr>
              </a:solidFill>
            </a:ln>
          </c:spPr>
        </c:majorGridlines>
        <c:numFmt formatCode="0%" sourceLinked="0"/>
        <c:tickLblPos val="nextTo"/>
        <c:txPr>
          <a:bodyPr/>
          <a:lstStyle/>
          <a:p>
            <a:pPr>
              <a:defRPr sz="1100" baseline="0">
                <a:latin typeface="Meiryo UI" panose="020B0604030504040204" pitchFamily="50" charset="-128"/>
                <a:ea typeface="Meiryo UI" panose="020B0604030504040204" pitchFamily="50" charset="-128"/>
              </a:defRPr>
            </a:pPr>
            <a:endParaRPr lang="ja-JP"/>
          </a:p>
        </c:txPr>
        <c:crossAx val="123106816"/>
        <c:crosses val="autoZero"/>
        <c:crossBetween val="between"/>
        <c:majorUnit val="2.0000000000000032E-2"/>
      </c:valAx>
      <c:spPr>
        <a:ln>
          <a:noFill/>
        </a:ln>
      </c:spPr>
    </c:plotArea>
    <c:plotVisOnly val="1"/>
    <c:dispBlanksAs val="gap"/>
  </c:chart>
  <c:txPr>
    <a:bodyPr/>
    <a:lstStyle/>
    <a:p>
      <a:pPr>
        <a:defRPr sz="1200"/>
      </a:pPr>
      <a:endParaRPr lang="ja-JP"/>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4307047" cy="340360"/>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3" y="0"/>
            <a:ext cx="4307047" cy="340360"/>
          </a:xfrm>
          <a:prstGeom prst="rect">
            <a:avLst/>
          </a:prstGeom>
        </p:spPr>
        <p:txBody>
          <a:bodyPr vert="horz" lIns="91433" tIns="45716" rIns="91433" bIns="45716" rtlCol="0"/>
          <a:lstStyle>
            <a:lvl1pPr algn="r">
              <a:defRPr sz="1200"/>
            </a:lvl1pPr>
          </a:lstStyle>
          <a:p>
            <a:fld id="{4179279C-853F-4F34-A5D2-B95F4823AB07}" type="datetimeFigureOut">
              <a:rPr kumimoji="1" lang="ja-JP" altLang="en-US" smtClean="0"/>
              <a:pPr/>
              <a:t>2017/8/21</a:t>
            </a:fld>
            <a:endParaRPr kumimoji="1" lang="ja-JP" altLang="en-US"/>
          </a:p>
        </p:txBody>
      </p:sp>
      <p:sp>
        <p:nvSpPr>
          <p:cNvPr id="4" name="スライド イメージ プレースホルダ 3"/>
          <p:cNvSpPr>
            <a:spLocks noGrp="1" noRot="1" noChangeAspect="1"/>
          </p:cNvSpPr>
          <p:nvPr>
            <p:ph type="sldImg" idx="2"/>
          </p:nvPr>
        </p:nvSpPr>
        <p:spPr>
          <a:xfrm>
            <a:off x="3270250" y="511175"/>
            <a:ext cx="3398838" cy="255111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 4"/>
          <p:cNvSpPr>
            <a:spLocks noGrp="1"/>
          </p:cNvSpPr>
          <p:nvPr>
            <p:ph type="body" sz="quarter" idx="3"/>
          </p:nvPr>
        </p:nvSpPr>
        <p:spPr>
          <a:xfrm>
            <a:off x="993935" y="3233421"/>
            <a:ext cx="7951470" cy="3063240"/>
          </a:xfrm>
          <a:prstGeom prst="rect">
            <a:avLst/>
          </a:prstGeom>
        </p:spPr>
        <p:txBody>
          <a:bodyPr vert="horz" lIns="91433" tIns="45716" rIns="91433" bIns="4571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2" y="6465659"/>
            <a:ext cx="4307047" cy="340360"/>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3" y="6465659"/>
            <a:ext cx="4307047" cy="340360"/>
          </a:xfrm>
          <a:prstGeom prst="rect">
            <a:avLst/>
          </a:prstGeom>
        </p:spPr>
        <p:txBody>
          <a:bodyPr vert="horz" lIns="91433" tIns="45716" rIns="91433" bIns="45716" rtlCol="0" anchor="b"/>
          <a:lstStyle>
            <a:lvl1pPr algn="r">
              <a:defRPr sz="1200"/>
            </a:lvl1pPr>
          </a:lstStyle>
          <a:p>
            <a:fld id="{4308C615-631D-4AD2-8CDC-5C132F111DAD}" type="slidenum">
              <a:rPr kumimoji="1" lang="ja-JP" altLang="en-US" smtClean="0"/>
              <a:pPr/>
              <a:t>&lt;#&gt;</a:t>
            </a:fld>
            <a:endParaRPr kumimoji="1" lang="ja-JP" altLang="en-US"/>
          </a:p>
        </p:txBody>
      </p:sp>
    </p:spTree>
    <p:extLst>
      <p:ext uri="{BB962C8B-B14F-4D97-AF65-F5344CB8AC3E}">
        <p14:creationId xmlns=""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1</a:t>
            </a:fld>
            <a:endParaRPr lang="en-US" altLang="ja-JP" dirty="0">
              <a:solidFill>
                <a:prstClr val="black"/>
              </a:solidFill>
            </a:endParaRPr>
          </a:p>
        </p:txBody>
      </p:sp>
    </p:spTree>
    <p:extLst>
      <p:ext uri="{BB962C8B-B14F-4D97-AF65-F5344CB8AC3E}">
        <p14:creationId xmlns="" xmlns:p14="http://schemas.microsoft.com/office/powerpoint/2010/main" val="3388180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2017/8/21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2017/8/21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2017/8/21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2017/8/21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2497132"/>
            <a:ext cx="9144000" cy="1747961"/>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150000"/>
              </a:lnSpc>
              <a:defRPr/>
            </a:pPr>
            <a:r>
              <a:rPr lang="ja-JP" altLang="en-US" sz="3800" dirty="0" smtClean="0">
                <a:solidFill>
                  <a:prstClr val="black"/>
                </a:solidFill>
                <a:latin typeface="HGP創英角ｺﾞｼｯｸUB" panose="020B0900000000000000" pitchFamily="50" charset="-128"/>
                <a:ea typeface="HGP創英角ｺﾞｼｯｸUB" panose="020B0900000000000000" pitchFamily="50" charset="-128"/>
              </a:rPr>
              <a:t>副首都・大阪にふさわしい大都市制度</a:t>
            </a:r>
            <a:endParaRPr lang="en-US" altLang="ja-JP" sz="2000" dirty="0">
              <a:solidFill>
                <a:prstClr val="black"/>
              </a:solidFill>
              <a:latin typeface="HGP創英角ｺﾞｼｯｸUB" panose="020B0900000000000000" pitchFamily="50" charset="-128"/>
              <a:ea typeface="HGP創英角ｺﾞｼｯｸUB" panose="020B0900000000000000" pitchFamily="50" charset="-128"/>
            </a:endParaRPr>
          </a:p>
          <a:p>
            <a:pPr>
              <a:lnSpc>
                <a:spcPct val="150000"/>
              </a:lnSpc>
              <a:defRPr/>
            </a:pPr>
            <a:r>
              <a:rPr lang="en-US" altLang="ja-JP" sz="3000" dirty="0" smtClean="0">
                <a:solidFill>
                  <a:prstClr val="black"/>
                </a:solidFill>
                <a:latin typeface="ＭＳ Ｐゴシック"/>
              </a:rPr>
              <a:t>《</a:t>
            </a:r>
            <a:r>
              <a:rPr lang="ja-JP" altLang="en-US" sz="3000" dirty="0" smtClean="0">
                <a:solidFill>
                  <a:prstClr val="black"/>
                </a:solidFill>
                <a:latin typeface="ＭＳ Ｐゴシック"/>
              </a:rPr>
              <a:t>検討</a:t>
            </a:r>
            <a:r>
              <a:rPr lang="ja-JP" altLang="en-US" sz="3000" dirty="0">
                <a:solidFill>
                  <a:prstClr val="black"/>
                </a:solidFill>
                <a:latin typeface="ＭＳ Ｐゴシック"/>
              </a:rPr>
              <a:t>背景</a:t>
            </a:r>
            <a:r>
              <a:rPr lang="en-US" altLang="ja-JP" sz="3000" dirty="0" smtClean="0">
                <a:solidFill>
                  <a:prstClr val="black"/>
                </a:solidFill>
                <a:latin typeface="ＭＳ Ｐゴシック"/>
              </a:rPr>
              <a:t>》</a:t>
            </a:r>
            <a:endParaRPr lang="ja-JP" altLang="en-US" sz="3000" dirty="0">
              <a:solidFill>
                <a:prstClr val="black"/>
              </a:solidFill>
              <a:latin typeface="ＭＳ Ｐゴシック"/>
            </a:endParaRPr>
          </a:p>
        </p:txBody>
      </p:sp>
      <p:sp>
        <p:nvSpPr>
          <p:cNvPr id="4" name="サブタイトル 2"/>
          <p:cNvSpPr txBox="1">
            <a:spLocks/>
          </p:cNvSpPr>
          <p:nvPr/>
        </p:nvSpPr>
        <p:spPr>
          <a:xfrm>
            <a:off x="0" y="5076825"/>
            <a:ext cx="9144000" cy="1203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Font typeface="Arial" pitchFamily="34" charset="0"/>
              <a:buNone/>
            </a:pPr>
            <a:r>
              <a:rPr lang="ja-JP" altLang="en-US" sz="2800" dirty="0" smtClean="0">
                <a:solidFill>
                  <a:prstClr val="black"/>
                </a:solidFill>
                <a:latin typeface="メイリオ" pitchFamily="50" charset="-128"/>
                <a:ea typeface="メイリオ" pitchFamily="50" charset="-128"/>
                <a:cs typeface="メイリオ" pitchFamily="50" charset="-128"/>
              </a:rPr>
              <a:t>平成</a:t>
            </a:r>
            <a:r>
              <a:rPr lang="en-US" altLang="ja-JP" sz="2800" dirty="0" smtClean="0">
                <a:solidFill>
                  <a:prstClr val="black"/>
                </a:solidFill>
                <a:latin typeface="メイリオ" pitchFamily="50" charset="-128"/>
                <a:ea typeface="メイリオ" pitchFamily="50" charset="-128"/>
                <a:cs typeface="メイリオ" pitchFamily="50" charset="-128"/>
              </a:rPr>
              <a:t>29</a:t>
            </a:r>
            <a:r>
              <a:rPr lang="ja-JP" altLang="en-US" sz="2800" dirty="0" smtClean="0">
                <a:solidFill>
                  <a:prstClr val="black"/>
                </a:solidFill>
                <a:latin typeface="メイリオ" pitchFamily="50" charset="-128"/>
                <a:ea typeface="メイリオ" pitchFamily="50" charset="-128"/>
                <a:cs typeface="メイリオ" pitchFamily="50" charset="-128"/>
              </a:rPr>
              <a:t>年８月</a:t>
            </a:r>
            <a:r>
              <a:rPr lang="en-US" altLang="ja-JP" sz="2800" smtClean="0">
                <a:solidFill>
                  <a:prstClr val="black"/>
                </a:solidFill>
                <a:latin typeface="メイリオ" pitchFamily="50" charset="-128"/>
                <a:ea typeface="メイリオ" pitchFamily="50" charset="-128"/>
                <a:cs typeface="メイリオ" pitchFamily="50" charset="-128"/>
              </a:rPr>
              <a:t>10</a:t>
            </a:r>
            <a:r>
              <a:rPr lang="ja-JP" altLang="en-US" sz="2800" smtClean="0">
                <a:solidFill>
                  <a:prstClr val="black"/>
                </a:solidFill>
                <a:latin typeface="メイリオ" pitchFamily="50" charset="-128"/>
                <a:ea typeface="メイリオ" pitchFamily="50" charset="-128"/>
                <a:cs typeface="メイリオ" pitchFamily="50" charset="-128"/>
              </a:rPr>
              <a:t>日</a:t>
            </a:r>
            <a:endParaRPr lang="en-US" altLang="ja-JP" sz="2800" dirty="0" smtClean="0">
              <a:solidFill>
                <a:prstClr val="black"/>
              </a:solidFill>
              <a:latin typeface="メイリオ" pitchFamily="50" charset="-128"/>
              <a:ea typeface="メイリオ" pitchFamily="50" charset="-128"/>
              <a:cs typeface="メイリオ" pitchFamily="50" charset="-128"/>
            </a:endParaRPr>
          </a:p>
          <a:p>
            <a:pPr marL="0" indent="0" algn="ctr">
              <a:buFont typeface="Arial" pitchFamily="34" charset="0"/>
              <a:buNone/>
            </a:pPr>
            <a:endParaRPr lang="en-US" altLang="ja-JP" sz="800" dirty="0" smtClean="0">
              <a:solidFill>
                <a:prstClr val="black"/>
              </a:solidFill>
              <a:latin typeface="メイリオ" pitchFamily="50" charset="-128"/>
              <a:ea typeface="メイリオ" pitchFamily="50" charset="-128"/>
              <a:cs typeface="メイリオ" pitchFamily="50" charset="-128"/>
            </a:endParaRPr>
          </a:p>
          <a:p>
            <a:pPr marL="0" indent="0" algn="ctr">
              <a:buFont typeface="Arial" pitchFamily="34" charset="0"/>
              <a:buNone/>
            </a:pPr>
            <a:r>
              <a:rPr lang="ja-JP" altLang="en-US" sz="2400" dirty="0" smtClean="0">
                <a:solidFill>
                  <a:prstClr val="black"/>
                </a:solidFill>
                <a:latin typeface="メイリオ" pitchFamily="50" charset="-128"/>
                <a:ea typeface="メイリオ" pitchFamily="50" charset="-128"/>
                <a:cs typeface="メイリオ" pitchFamily="50" charset="-128"/>
              </a:rPr>
              <a:t>副首都推進局</a:t>
            </a:r>
            <a:endParaRPr lang="en-US" altLang="ja-JP" sz="2400" dirty="0" smtClean="0">
              <a:solidFill>
                <a:prstClr val="black"/>
              </a:solidFill>
              <a:latin typeface="メイリオ" pitchFamily="50" charset="-128"/>
              <a:ea typeface="メイリオ" pitchFamily="50" charset="-128"/>
              <a:cs typeface="メイリオ" pitchFamily="50" charset="-128"/>
            </a:endParaRPr>
          </a:p>
        </p:txBody>
      </p:sp>
    </p:spTree>
    <p:extLst>
      <p:ext uri="{BB962C8B-B14F-4D97-AF65-F5344CB8AC3E}">
        <p14:creationId xmlns="" xmlns:p14="http://schemas.microsoft.com/office/powerpoint/2010/main" val="22234584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65032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99592" y="2313678"/>
            <a:ext cx="7300979" cy="2197782"/>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１　副首都・大阪の確立に向けた取組み</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２　副首都・大阪にふさわしい大都市制度改革</a:t>
            </a:r>
          </a:p>
        </p:txBody>
      </p:sp>
      <p:sp>
        <p:nvSpPr>
          <p:cNvPr id="5" name="タイトル 1"/>
          <p:cNvSpPr>
            <a:spLocks noGrp="1"/>
          </p:cNvSpPr>
          <p:nvPr>
            <p:ph type="title"/>
          </p:nvPr>
        </p:nvSpPr>
        <p:spPr>
          <a:xfrm>
            <a:off x="448538" y="1069705"/>
            <a:ext cx="8229600" cy="1143000"/>
          </a:xfrm>
        </p:spPr>
        <p:txBody>
          <a:bodyPr>
            <a:noAutofit/>
          </a:bodyPr>
          <a:lstStyle/>
          <a:p>
            <a:r>
              <a:rPr kumimoji="1" lang="ja-JP" altLang="en-US" sz="3600" dirty="0" smtClean="0"/>
              <a:t>目　　次</a:t>
            </a:r>
            <a:endParaRPr kumimoji="1" lang="ja-JP" altLang="en-US" sz="3600" dirty="0"/>
          </a:p>
        </p:txBody>
      </p:sp>
      <p:sp>
        <p:nvSpPr>
          <p:cNvPr id="8" name="正方形/長方形 7"/>
          <p:cNvSpPr/>
          <p:nvPr/>
        </p:nvSpPr>
        <p:spPr>
          <a:xfrm>
            <a:off x="4684832" y="2894235"/>
            <a:ext cx="4094299"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背景</a:t>
            </a:r>
            <a:r>
              <a:rPr kumimoji="1" lang="en-US" altLang="ja-JP"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１</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1" name="正方形/長方形 10"/>
          <p:cNvSpPr/>
          <p:nvPr/>
        </p:nvSpPr>
        <p:spPr>
          <a:xfrm>
            <a:off x="4866571" y="3491259"/>
            <a:ext cx="43509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背景</a:t>
            </a:r>
            <a:r>
              <a:rPr kumimoji="1" lang="en-US" altLang="ja-JP"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４</a:t>
            </a:r>
            <a:endParaRPr kumimoji="1" lang="ja-JP" altLang="en-US" sz="2000" dirty="0">
              <a:solidFill>
                <a:schemeClr val="tx1"/>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7706021" y="4056680"/>
            <a:ext cx="1186459" cy="2255593"/>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6424364" y="5136556"/>
            <a:ext cx="556496" cy="236660"/>
          </a:xfrm>
          <a:prstGeom prst="rect">
            <a:avLst/>
          </a:prstGeom>
          <a:noFill/>
        </p:spPr>
        <p:txBody>
          <a:bodyPr wrap="none" rtlCol="0">
            <a:spAutoFit/>
          </a:bodyPr>
          <a:lstStyle/>
          <a:p>
            <a:r>
              <a:rPr kumimoji="1" lang="ja-JP" altLang="en-US" sz="1100" b="1" dirty="0" smtClean="0">
                <a:latin typeface="Meiryo UI" pitchFamily="50" charset="-128"/>
                <a:ea typeface="Meiryo UI" pitchFamily="50" charset="-128"/>
                <a:cs typeface="Meiryo UI" pitchFamily="50" charset="-128"/>
              </a:rPr>
              <a:t>大阪府</a:t>
            </a:r>
            <a:endParaRPr kumimoji="1" lang="ja-JP" altLang="en-US" sz="1100" b="1" dirty="0">
              <a:latin typeface="Meiryo UI" pitchFamily="50" charset="-128"/>
              <a:ea typeface="Meiryo UI" pitchFamily="50" charset="-128"/>
              <a:cs typeface="Meiryo UI" pitchFamily="50" charset="-128"/>
            </a:endParaRPr>
          </a:p>
        </p:txBody>
      </p:sp>
      <p:sp>
        <p:nvSpPr>
          <p:cNvPr id="32" name="テキスト ボックス 31"/>
          <p:cNvSpPr txBox="1"/>
          <p:nvPr/>
        </p:nvSpPr>
        <p:spPr>
          <a:xfrm>
            <a:off x="6421515" y="4598388"/>
            <a:ext cx="556496" cy="236660"/>
          </a:xfrm>
          <a:prstGeom prst="rect">
            <a:avLst/>
          </a:prstGeom>
          <a:noFill/>
        </p:spPr>
        <p:txBody>
          <a:bodyPr wrap="none" rtlCol="0">
            <a:spAutoFit/>
          </a:bodyPr>
          <a:lstStyle/>
          <a:p>
            <a:r>
              <a:rPr lang="ja-JP" altLang="en-US" sz="1100" b="1" dirty="0">
                <a:latin typeface="Meiryo UI" pitchFamily="50" charset="-128"/>
                <a:ea typeface="Meiryo UI" pitchFamily="50" charset="-128"/>
                <a:cs typeface="Meiryo UI" pitchFamily="50" charset="-128"/>
              </a:rPr>
              <a:t>東京都</a:t>
            </a:r>
            <a:endParaRPr kumimoji="1" lang="ja-JP" altLang="en-US" sz="1100" b="1" dirty="0">
              <a:latin typeface="Meiryo UI" pitchFamily="50" charset="-128"/>
              <a:ea typeface="Meiryo UI" pitchFamily="50" charset="-128"/>
              <a:cs typeface="Meiryo UI" pitchFamily="50" charset="-128"/>
            </a:endParaRPr>
          </a:p>
        </p:txBody>
      </p:sp>
      <p:sp>
        <p:nvSpPr>
          <p:cNvPr id="34" name="テキスト ボックス 33"/>
          <p:cNvSpPr txBox="1"/>
          <p:nvPr/>
        </p:nvSpPr>
        <p:spPr>
          <a:xfrm>
            <a:off x="6424364" y="5499968"/>
            <a:ext cx="556496" cy="236660"/>
          </a:xfrm>
          <a:prstGeom prst="rect">
            <a:avLst/>
          </a:prstGeom>
          <a:noFill/>
        </p:spPr>
        <p:txBody>
          <a:bodyPr wrap="none" rtlCol="0">
            <a:spAutoFit/>
          </a:bodyPr>
          <a:lstStyle/>
          <a:p>
            <a:r>
              <a:rPr lang="ja-JP" altLang="en-US" sz="1100" b="1" dirty="0">
                <a:latin typeface="Meiryo UI" pitchFamily="50" charset="-128"/>
                <a:ea typeface="Meiryo UI" pitchFamily="50" charset="-128"/>
                <a:cs typeface="Meiryo UI" pitchFamily="50" charset="-128"/>
              </a:rPr>
              <a:t>愛知県</a:t>
            </a:r>
            <a:endParaRPr kumimoji="1" lang="ja-JP" altLang="en-US" sz="1100" b="1" dirty="0">
              <a:latin typeface="Meiryo UI" pitchFamily="50" charset="-128"/>
              <a:ea typeface="Meiryo UI" pitchFamily="50" charset="-128"/>
              <a:cs typeface="Meiryo UI" pitchFamily="50" charset="-128"/>
            </a:endParaRPr>
          </a:p>
        </p:txBody>
      </p:sp>
      <p:sp>
        <p:nvSpPr>
          <p:cNvPr id="37" name="テキスト ボックス 36"/>
          <p:cNvSpPr txBox="1"/>
          <p:nvPr/>
        </p:nvSpPr>
        <p:spPr>
          <a:xfrm>
            <a:off x="6541963" y="4005064"/>
            <a:ext cx="610796" cy="250582"/>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これまで</a:t>
            </a:r>
            <a:endParaRPr kumimoji="1" lang="ja-JP" altLang="en-US" sz="1200" dirty="0">
              <a:latin typeface="Meiryo UI" panose="020B0604030504040204" pitchFamily="50" charset="-128"/>
              <a:ea typeface="Meiryo UI" panose="020B0604030504040204" pitchFamily="50" charset="-128"/>
            </a:endParaRPr>
          </a:p>
        </p:txBody>
      </p:sp>
      <p:grpSp>
        <p:nvGrpSpPr>
          <p:cNvPr id="10" name="グループ化 9"/>
          <p:cNvGrpSpPr/>
          <p:nvPr/>
        </p:nvGrpSpPr>
        <p:grpSpPr>
          <a:xfrm>
            <a:off x="4611674" y="3645024"/>
            <a:ext cx="4568838" cy="3114821"/>
            <a:chOff x="4467658" y="3738318"/>
            <a:chExt cx="4568838" cy="3231564"/>
          </a:xfrm>
        </p:grpSpPr>
        <p:grpSp>
          <p:nvGrpSpPr>
            <p:cNvPr id="7" name="グループ化 6"/>
            <p:cNvGrpSpPr/>
            <p:nvPr/>
          </p:nvGrpSpPr>
          <p:grpSpPr>
            <a:xfrm>
              <a:off x="4467658" y="3738318"/>
              <a:ext cx="4568838" cy="3231564"/>
              <a:chOff x="4467658" y="3678477"/>
              <a:chExt cx="4568838" cy="3295850"/>
            </a:xfrm>
          </p:grpSpPr>
          <p:pic>
            <p:nvPicPr>
              <p:cNvPr id="2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467658" y="3678477"/>
                <a:ext cx="4352814" cy="280016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5" name="テキスト ボックス 23"/>
              <p:cNvSpPr txBox="1"/>
              <p:nvPr/>
            </p:nvSpPr>
            <p:spPr>
              <a:xfrm>
                <a:off x="4926554" y="6485831"/>
                <a:ext cx="4109942" cy="488496"/>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800" dirty="0" smtClean="0">
                    <a:latin typeface="ＭＳ Ｐゴシック" panose="020B0600070205080204" pitchFamily="50" charset="-128"/>
                    <a:ea typeface="ＭＳ Ｐゴシック" panose="020B0600070205080204" pitchFamily="50" charset="-128"/>
                  </a:rPr>
                  <a:t>出典：大阪府「</a:t>
                </a:r>
                <a:r>
                  <a:rPr lang="ja-JP" altLang="en-US" sz="800" dirty="0">
                    <a:latin typeface="ＭＳ Ｐゴシック" panose="020B0600070205080204" pitchFamily="50" charset="-128"/>
                    <a:ea typeface="ＭＳ Ｐゴシック" panose="020B0600070205080204" pitchFamily="50" charset="-128"/>
                  </a:rPr>
                  <a:t>大阪府の将来推計人口の点検について」（平成</a:t>
                </a:r>
                <a:r>
                  <a:rPr lang="en-US" altLang="ja-JP" sz="800" dirty="0">
                    <a:latin typeface="ＭＳ Ｐゴシック" panose="020B0600070205080204" pitchFamily="50" charset="-128"/>
                    <a:ea typeface="ＭＳ Ｐゴシック" panose="020B0600070205080204" pitchFamily="50" charset="-128"/>
                  </a:rPr>
                  <a:t>26</a:t>
                </a:r>
                <a:r>
                  <a:rPr lang="ja-JP" altLang="en-US" sz="800" dirty="0">
                    <a:latin typeface="ＭＳ Ｐゴシック" panose="020B0600070205080204" pitchFamily="50" charset="-128"/>
                    <a:ea typeface="ＭＳ Ｐゴシック" panose="020B0600070205080204" pitchFamily="50" charset="-128"/>
                  </a:rPr>
                  <a:t>年</a:t>
                </a:r>
                <a:r>
                  <a:rPr lang="en-US" altLang="ja-JP" sz="800" dirty="0">
                    <a:latin typeface="ＭＳ Ｐゴシック" panose="020B0600070205080204" pitchFamily="50" charset="-128"/>
                    <a:ea typeface="ＭＳ Ｐゴシック" panose="020B0600070205080204" pitchFamily="50" charset="-128"/>
                  </a:rPr>
                  <a:t>3</a:t>
                </a:r>
                <a:r>
                  <a:rPr lang="ja-JP" altLang="en-US" sz="800" dirty="0">
                    <a:latin typeface="ＭＳ Ｐゴシック" panose="020B0600070205080204" pitchFamily="50" charset="-128"/>
                    <a:ea typeface="ＭＳ Ｐゴシック" panose="020B0600070205080204" pitchFamily="50" charset="-128"/>
                  </a:rPr>
                  <a:t>月）、</a:t>
                </a:r>
              </a:p>
              <a:p>
                <a:r>
                  <a:rPr lang="ja-JP" altLang="en-US" sz="800" dirty="0">
                    <a:latin typeface="ＭＳ Ｐゴシック" panose="020B0600070205080204" pitchFamily="50" charset="-128"/>
                    <a:ea typeface="ＭＳ Ｐゴシック" panose="020B0600070205080204" pitchFamily="50" charset="-128"/>
                  </a:rPr>
                  <a:t>　　　：</a:t>
                </a:r>
                <a:r>
                  <a:rPr lang="ja-JP" altLang="en-US" sz="800" dirty="0" smtClean="0">
                    <a:latin typeface="ＭＳ Ｐゴシック" panose="020B0600070205080204" pitchFamily="50" charset="-128"/>
                    <a:ea typeface="ＭＳ Ｐゴシック" panose="020B0600070205080204" pitchFamily="50" charset="-128"/>
                  </a:rPr>
                  <a:t>東京都</a:t>
                </a:r>
                <a:r>
                  <a:rPr lang="ja-JP" altLang="en-US" sz="800" dirty="0">
                    <a:latin typeface="ＭＳ Ｐゴシック" panose="020B0600070205080204" pitchFamily="50" charset="-128"/>
                    <a:ea typeface="ＭＳ Ｐゴシック" panose="020B0600070205080204" pitchFamily="50" charset="-128"/>
                  </a:rPr>
                  <a:t>・</a:t>
                </a:r>
                <a:r>
                  <a:rPr lang="ja-JP" altLang="en-US" sz="800" dirty="0" smtClean="0">
                    <a:latin typeface="ＭＳ Ｐゴシック" panose="020B0600070205080204" pitchFamily="50" charset="-128"/>
                    <a:ea typeface="ＭＳ Ｐゴシック" panose="020B0600070205080204" pitchFamily="50" charset="-128"/>
                  </a:rPr>
                  <a:t>愛知県「国立</a:t>
                </a:r>
                <a:r>
                  <a:rPr lang="ja-JP" altLang="en-US" sz="800" dirty="0">
                    <a:latin typeface="ＭＳ Ｐゴシック" panose="020B0600070205080204" pitchFamily="50" charset="-128"/>
                    <a:ea typeface="ＭＳ Ｐゴシック" panose="020B0600070205080204" pitchFamily="50" charset="-128"/>
                  </a:rPr>
                  <a:t>社会保障・人口問題研究所「日本の地域別将来推計人口</a:t>
                </a:r>
                <a:r>
                  <a:rPr lang="ja-JP" altLang="en-US" sz="800" dirty="0" smtClean="0">
                    <a:latin typeface="ＭＳ Ｐゴシック" panose="020B0600070205080204" pitchFamily="50" charset="-128"/>
                    <a:ea typeface="ＭＳ Ｐゴシック" panose="020B0600070205080204" pitchFamily="50" charset="-128"/>
                  </a:rPr>
                  <a:t>」」</a:t>
                </a:r>
                <a:endParaRPr lang="en-US" altLang="ja-JP" sz="800" dirty="0" smtClean="0">
                  <a:latin typeface="ＭＳ Ｐゴシック" panose="020B0600070205080204" pitchFamily="50" charset="-128"/>
                  <a:ea typeface="ＭＳ Ｐゴシック" panose="020B0600070205080204" pitchFamily="50" charset="-128"/>
                </a:endParaRPr>
              </a:p>
              <a:p>
                <a:r>
                  <a:rPr lang="ja-JP" altLang="en-US" sz="800" dirty="0">
                    <a:latin typeface="ＭＳ Ｐゴシック" panose="020B0600070205080204" pitchFamily="50" charset="-128"/>
                    <a:ea typeface="ＭＳ Ｐゴシック" panose="020B0600070205080204" pitchFamily="50" charset="-128"/>
                  </a:rPr>
                  <a:t>　</a:t>
                </a:r>
                <a:r>
                  <a:rPr lang="ja-JP" altLang="en-US" sz="800" dirty="0" smtClean="0">
                    <a:latin typeface="ＭＳ Ｐゴシック" panose="020B0600070205080204" pitchFamily="50" charset="-128"/>
                    <a:ea typeface="ＭＳ Ｐゴシック" panose="020B0600070205080204" pitchFamily="50" charset="-128"/>
                  </a:rPr>
                  <a:t>　　　　　　　　　　　　　　　　　　　　　　　　　　　　　　　　　　　　　　　　　（</a:t>
                </a:r>
                <a:r>
                  <a:rPr lang="ja-JP" altLang="en-US" sz="800" dirty="0">
                    <a:latin typeface="ＭＳ Ｐゴシック" panose="020B0600070205080204" pitchFamily="50" charset="-128"/>
                    <a:ea typeface="ＭＳ Ｐゴシック" panose="020B0600070205080204" pitchFamily="50" charset="-128"/>
                  </a:rPr>
                  <a:t>平成</a:t>
                </a:r>
                <a:r>
                  <a:rPr lang="en-US" altLang="ja-JP" sz="800" dirty="0">
                    <a:latin typeface="ＭＳ Ｐゴシック" panose="020B0600070205080204" pitchFamily="50" charset="-128"/>
                    <a:ea typeface="ＭＳ Ｐゴシック" panose="020B0600070205080204" pitchFamily="50" charset="-128"/>
                  </a:rPr>
                  <a:t>25</a:t>
                </a:r>
                <a:r>
                  <a:rPr lang="ja-JP" altLang="en-US" sz="800" dirty="0">
                    <a:latin typeface="ＭＳ Ｐゴシック" panose="020B0600070205080204" pitchFamily="50" charset="-128"/>
                    <a:ea typeface="ＭＳ Ｐゴシック" panose="020B0600070205080204" pitchFamily="50" charset="-128"/>
                  </a:rPr>
                  <a:t>年</a:t>
                </a:r>
                <a:r>
                  <a:rPr lang="en-US" altLang="ja-JP" sz="800" dirty="0">
                    <a:latin typeface="ＭＳ Ｐゴシック" panose="020B0600070205080204" pitchFamily="50" charset="-128"/>
                    <a:ea typeface="ＭＳ Ｐゴシック" panose="020B0600070205080204" pitchFamily="50" charset="-128"/>
                  </a:rPr>
                  <a:t>3</a:t>
                </a:r>
                <a:r>
                  <a:rPr lang="ja-JP" altLang="en-US" sz="800" dirty="0">
                    <a:latin typeface="ＭＳ Ｐゴシック" panose="020B0600070205080204" pitchFamily="50" charset="-128"/>
                    <a:ea typeface="ＭＳ Ｐゴシック" panose="020B0600070205080204" pitchFamily="50" charset="-128"/>
                  </a:rPr>
                  <a:t>月推計</a:t>
                </a:r>
                <a:r>
                  <a:rPr lang="ja-JP" altLang="en-US" sz="800" dirty="0" smtClean="0">
                    <a:latin typeface="ＭＳ Ｐゴシック" panose="020B0600070205080204" pitchFamily="50" charset="-128"/>
                    <a:ea typeface="ＭＳ Ｐゴシック" panose="020B0600070205080204" pitchFamily="50" charset="-128"/>
                  </a:rPr>
                  <a:t>）</a:t>
                </a:r>
                <a:endParaRPr lang="ja-JP" altLang="en-US" sz="800" dirty="0">
                  <a:latin typeface="ＭＳ Ｐゴシック" panose="020B0600070205080204" pitchFamily="50" charset="-128"/>
                  <a:ea typeface="ＭＳ Ｐゴシック" panose="020B0600070205080204" pitchFamily="50" charset="-128"/>
                </a:endParaRPr>
              </a:p>
            </p:txBody>
          </p:sp>
        </p:grpSp>
        <p:cxnSp>
          <p:nvCxnSpPr>
            <p:cNvPr id="29" name="直線矢印コネクタ 28"/>
            <p:cNvCxnSpPr/>
            <p:nvPr/>
          </p:nvCxnSpPr>
          <p:spPr>
            <a:xfrm>
              <a:off x="7559335" y="4167956"/>
              <a:ext cx="42533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H="1" flipV="1">
              <a:off x="7097922" y="4167956"/>
              <a:ext cx="461413"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7559335" y="4146800"/>
              <a:ext cx="3091" cy="231955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8014109" y="4093249"/>
              <a:ext cx="601990" cy="250583"/>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これから</a:t>
              </a:r>
              <a:endParaRPr kumimoji="1" lang="ja-JP" altLang="en-US" sz="1200" dirty="0">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5980260" y="3794423"/>
              <a:ext cx="1670650" cy="292388"/>
            </a:xfrm>
            <a:prstGeom prst="rect">
              <a:avLst/>
            </a:prstGeom>
            <a:noFill/>
          </p:spPr>
          <p:txBody>
            <a:bodyPr wrap="none" rtlCol="0">
              <a:spAutoFit/>
            </a:bodyPr>
            <a:lstStyle/>
            <a:p>
              <a:r>
                <a:rPr kumimoji="1" lang="ja-JP" altLang="en-US" sz="1300" b="1" u="sng" dirty="0" smtClean="0">
                  <a:latin typeface="Meiryo UI" panose="020B0604030504040204" pitchFamily="50" charset="-128"/>
                  <a:ea typeface="Meiryo UI" panose="020B0604030504040204" pitchFamily="50" charset="-128"/>
                </a:rPr>
                <a:t>３大都市の人口推計</a:t>
              </a:r>
              <a:endParaRPr kumimoji="1" lang="ja-JP" altLang="en-US" sz="1300" b="1" u="sng" dirty="0">
                <a:latin typeface="Meiryo UI" panose="020B0604030504040204" pitchFamily="50" charset="-128"/>
                <a:ea typeface="Meiryo UI" panose="020B0604030504040204" pitchFamily="50" charset="-128"/>
              </a:endParaRPr>
            </a:p>
          </p:txBody>
        </p:sp>
      </p:grpSp>
      <p:sp>
        <p:nvSpPr>
          <p:cNvPr id="3" name="正方形/長方形 2"/>
          <p:cNvSpPr/>
          <p:nvPr/>
        </p:nvSpPr>
        <p:spPr>
          <a:xfrm>
            <a:off x="0" y="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副首都・大阪の確立に向けた取組み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0" name="正方形/長方形 29"/>
          <p:cNvSpPr/>
          <p:nvPr/>
        </p:nvSpPr>
        <p:spPr>
          <a:xfrm>
            <a:off x="214578" y="420639"/>
            <a:ext cx="4734887" cy="5172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大都市・大阪が抱える課題とその現状</a:t>
            </a:r>
            <a:r>
              <a:rPr kumimoji="1"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48542" y="797642"/>
            <a:ext cx="8679160" cy="162324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68288" indent="-268288">
              <a:lnSpc>
                <a:spcPts val="2200"/>
              </a:lnSpc>
            </a:pP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 東京一極集中が一貫して進む中で、大阪は長期にわたって低落傾向が続く。また、人口減少・超高齢社会は３大都市圏の中でもいち早く到来の見込み</a:t>
            </a:r>
            <a:endParaRPr lang="en-US" altLang="ja-JP"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68288" indent="-268288"/>
            <a:endParaRPr lang="en-US" altLang="ja-JP" sz="5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68288" indent="-268288">
              <a:lnSpc>
                <a:spcPts val="2200"/>
              </a:lnSpc>
            </a:pP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 大阪府と大阪市で一本化した成長戦略の推進などにより、経済面は明るい兆しが見えるものの、今も、一極集中に歯止めをかけるには至っていない</a:t>
            </a:r>
            <a:endParaRPr lang="en-US" altLang="ja-JP"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68288" lvl="0" indent="-268288"/>
            <a:endParaRPr lang="en-US" altLang="ja-JP" sz="500" dirty="0">
              <a:solidFill>
                <a:prstClr val="black">
                  <a:lumMod val="95000"/>
                  <a:lumOff val="5000"/>
                </a:prstClr>
              </a:solidFill>
              <a:latin typeface="Meiryo UI" panose="020B0604030504040204" pitchFamily="50" charset="-128"/>
              <a:ea typeface="Meiryo UI" panose="020B0604030504040204" pitchFamily="50" charset="-128"/>
              <a:cs typeface="Meiryo UI" panose="020B0604030504040204" pitchFamily="50" charset="-128"/>
            </a:endParaRPr>
          </a:p>
          <a:p>
            <a:pPr marL="268288" indent="-268288">
              <a:lnSpc>
                <a:spcPts val="22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中央集権型システムを打破し、分権型の仕組みへ転換する必要があるが、地方分権改革は道半ば</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 name="グループ化 4"/>
          <p:cNvGrpSpPr/>
          <p:nvPr/>
        </p:nvGrpSpPr>
        <p:grpSpPr>
          <a:xfrm>
            <a:off x="414022" y="6258798"/>
            <a:ext cx="4197992" cy="482570"/>
            <a:chOff x="414022" y="6184716"/>
            <a:chExt cx="4197992" cy="482570"/>
          </a:xfrm>
        </p:grpSpPr>
        <p:sp>
          <p:nvSpPr>
            <p:cNvPr id="19" name="テキスト ボックス 23"/>
            <p:cNvSpPr txBox="1"/>
            <p:nvPr/>
          </p:nvSpPr>
          <p:spPr>
            <a:xfrm>
              <a:off x="414022" y="6184716"/>
              <a:ext cx="3901544" cy="215444"/>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800" dirty="0" smtClean="0">
                  <a:latin typeface="ＭＳ Ｐゴシック" panose="020B0600070205080204" pitchFamily="50" charset="-128"/>
                  <a:ea typeface="ＭＳ Ｐゴシック" panose="020B0600070205080204" pitchFamily="50" charset="-128"/>
                </a:rPr>
                <a:t>出典：</a:t>
              </a:r>
              <a:r>
                <a:rPr lang="ja-JP" altLang="en-US" sz="800" dirty="0">
                  <a:latin typeface="ＭＳ Ｐゴシック" panose="020B0600070205080204" pitchFamily="50" charset="-128"/>
                  <a:ea typeface="ＭＳ Ｐゴシック" panose="020B0600070205080204" pitchFamily="50" charset="-128"/>
                </a:rPr>
                <a:t>内閣府「県民経済計算」より</a:t>
              </a:r>
              <a:r>
                <a:rPr lang="ja-JP" altLang="en-US" sz="800" dirty="0" smtClean="0">
                  <a:latin typeface="ＭＳ Ｐゴシック" panose="020B0600070205080204" pitchFamily="50" charset="-128"/>
                  <a:ea typeface="ＭＳ Ｐゴシック" panose="020B0600070205080204" pitchFamily="50" charset="-128"/>
                </a:rPr>
                <a:t>副首都推進局</a:t>
              </a:r>
              <a:r>
                <a:rPr lang="ja-JP" altLang="en-US" sz="800" dirty="0">
                  <a:latin typeface="ＭＳ Ｐゴシック" panose="020B0600070205080204" pitchFamily="50" charset="-128"/>
                  <a:ea typeface="ＭＳ Ｐゴシック" panose="020B0600070205080204" pitchFamily="50" charset="-128"/>
                </a:rPr>
                <a:t>作成</a:t>
              </a:r>
              <a:endParaRPr lang="zh-TW" altLang="en-US" sz="800" dirty="0">
                <a:latin typeface="ＭＳ Ｐゴシック" panose="020B0600070205080204" pitchFamily="50" charset="-128"/>
                <a:ea typeface="ＭＳ Ｐゴシック" panose="020B0600070205080204" pitchFamily="50" charset="-128"/>
              </a:endParaRPr>
            </a:p>
          </p:txBody>
        </p:sp>
        <p:sp>
          <p:nvSpPr>
            <p:cNvPr id="20" name="正方形/長方形 19"/>
            <p:cNvSpPr/>
            <p:nvPr/>
          </p:nvSpPr>
          <p:spPr>
            <a:xfrm>
              <a:off x="683568" y="6328732"/>
              <a:ext cx="3928446" cy="338554"/>
            </a:xfrm>
            <a:prstGeom prst="rect">
              <a:avLst/>
            </a:prstGeom>
          </p:spPr>
          <p:txBody>
            <a:bodyPr wrap="square">
              <a:spAutoFit/>
            </a:bodyPr>
            <a:lstStyle/>
            <a:p>
              <a:r>
                <a:rPr lang="ja-JP" altLang="en-US" sz="800" dirty="0">
                  <a:latin typeface="ＭＳ Ｐゴシック" panose="020B0600070205080204" pitchFamily="50" charset="-128"/>
                  <a:ea typeface="ＭＳ Ｐゴシック" panose="020B0600070205080204" pitchFamily="50" charset="-128"/>
                </a:rPr>
                <a:t>折れ線グラフは左から、</a:t>
              </a:r>
              <a:r>
                <a:rPr lang="en-US" altLang="ja-JP" sz="800" dirty="0">
                  <a:latin typeface="ＭＳ Ｐゴシック" panose="020B0600070205080204" pitchFamily="50" charset="-128"/>
                  <a:ea typeface="ＭＳ Ｐゴシック" panose="020B0600070205080204" pitchFamily="50" charset="-128"/>
                </a:rPr>
                <a:t>1980</a:t>
              </a:r>
              <a:r>
                <a:rPr lang="ja-JP" altLang="en-US" sz="800" dirty="0">
                  <a:latin typeface="ＭＳ Ｐゴシック" panose="020B0600070205080204" pitchFamily="50" charset="-128"/>
                  <a:ea typeface="ＭＳ Ｐゴシック" panose="020B0600070205080204" pitchFamily="50" charset="-128"/>
                </a:rPr>
                <a:t>年基準、</a:t>
              </a:r>
              <a:r>
                <a:rPr lang="en-US" altLang="ja-JP" sz="800" dirty="0">
                  <a:latin typeface="ＭＳ Ｐゴシック" panose="020B0600070205080204" pitchFamily="50" charset="-128"/>
                  <a:ea typeface="ＭＳ Ｐゴシック" panose="020B0600070205080204" pitchFamily="50" charset="-128"/>
                </a:rPr>
                <a:t>1995</a:t>
              </a:r>
              <a:r>
                <a:rPr lang="ja-JP" altLang="en-US" sz="800" dirty="0">
                  <a:latin typeface="ＭＳ Ｐゴシック" panose="020B0600070205080204" pitchFamily="50" charset="-128"/>
                  <a:ea typeface="ＭＳ Ｐゴシック" panose="020B0600070205080204" pitchFamily="50" charset="-128"/>
                </a:rPr>
                <a:t>年基準、</a:t>
              </a:r>
              <a:r>
                <a:rPr lang="en-US" altLang="ja-JP" sz="800" dirty="0">
                  <a:latin typeface="ＭＳ Ｐゴシック" panose="020B0600070205080204" pitchFamily="50" charset="-128"/>
                  <a:ea typeface="ＭＳ Ｐゴシック" panose="020B0600070205080204" pitchFamily="50" charset="-128"/>
                </a:rPr>
                <a:t>2005</a:t>
              </a:r>
              <a:r>
                <a:rPr lang="ja-JP" altLang="en-US" sz="800" dirty="0">
                  <a:latin typeface="ＭＳ Ｐゴシック" panose="020B0600070205080204" pitchFamily="50" charset="-128"/>
                  <a:ea typeface="ＭＳ Ｐゴシック" panose="020B0600070205080204" pitchFamily="50" charset="-128"/>
                </a:rPr>
                <a:t>年基準</a:t>
              </a:r>
              <a:r>
                <a:rPr lang="ja-JP" altLang="en-US" sz="800" dirty="0" smtClean="0">
                  <a:latin typeface="ＭＳ Ｐゴシック" panose="020B0600070205080204" pitchFamily="50" charset="-128"/>
                  <a:ea typeface="ＭＳ Ｐゴシック" panose="020B0600070205080204" pitchFamily="50" charset="-128"/>
                </a:rPr>
                <a:t>を表記。</a:t>
              </a:r>
              <a:endParaRPr lang="en-US" altLang="ja-JP" sz="800" dirty="0" smtClean="0">
                <a:latin typeface="ＭＳ Ｐゴシック" panose="020B0600070205080204" pitchFamily="50" charset="-128"/>
                <a:ea typeface="ＭＳ Ｐゴシック" panose="020B0600070205080204" pitchFamily="50" charset="-128"/>
              </a:endParaRPr>
            </a:p>
            <a:p>
              <a:r>
                <a:rPr lang="ja-JP" altLang="en-US" sz="800" dirty="0" smtClean="0">
                  <a:latin typeface="ＭＳ Ｐゴシック" panose="020B0600070205080204" pitchFamily="50" charset="-128"/>
                  <a:ea typeface="ＭＳ Ｐゴシック" panose="020B0600070205080204" pitchFamily="50" charset="-128"/>
                </a:rPr>
                <a:t>それぞれ</a:t>
              </a:r>
              <a:r>
                <a:rPr lang="ja-JP" altLang="en-US" sz="800" dirty="0">
                  <a:latin typeface="ＭＳ Ｐゴシック" panose="020B0600070205080204" pitchFamily="50" charset="-128"/>
                  <a:ea typeface="ＭＳ Ｐゴシック" panose="020B0600070205080204" pitchFamily="50" charset="-128"/>
                </a:rPr>
                <a:t>重複年を前後</a:t>
              </a:r>
              <a:r>
                <a:rPr lang="en-US" altLang="ja-JP" sz="800" dirty="0">
                  <a:latin typeface="ＭＳ Ｐゴシック" panose="020B0600070205080204" pitchFamily="50" charset="-128"/>
                  <a:ea typeface="ＭＳ Ｐゴシック" panose="020B0600070205080204" pitchFamily="50" charset="-128"/>
                </a:rPr>
                <a:t>5</a:t>
              </a:r>
              <a:r>
                <a:rPr lang="ja-JP" altLang="en-US" sz="800" dirty="0">
                  <a:latin typeface="ＭＳ Ｐゴシック" panose="020B0600070205080204" pitchFamily="50" charset="-128"/>
                  <a:ea typeface="ＭＳ Ｐゴシック" panose="020B0600070205080204" pitchFamily="50" charset="-128"/>
                </a:rPr>
                <a:t>年取っている</a:t>
              </a:r>
            </a:p>
          </p:txBody>
        </p:sp>
      </p:grpSp>
      <p:grpSp>
        <p:nvGrpSpPr>
          <p:cNvPr id="39" name="グループ化 38"/>
          <p:cNvGrpSpPr/>
          <p:nvPr/>
        </p:nvGrpSpPr>
        <p:grpSpPr>
          <a:xfrm>
            <a:off x="258257" y="2541844"/>
            <a:ext cx="5714118" cy="1025074"/>
            <a:chOff x="865008" y="-1670572"/>
            <a:chExt cx="4619480" cy="1177789"/>
          </a:xfrm>
        </p:grpSpPr>
        <p:sp>
          <p:nvSpPr>
            <p:cNvPr id="40" name="正方形/長方形 39"/>
            <p:cNvSpPr/>
            <p:nvPr/>
          </p:nvSpPr>
          <p:spPr>
            <a:xfrm>
              <a:off x="865008" y="-1402775"/>
              <a:ext cx="2211340" cy="909992"/>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173038" indent="-173038">
                <a:lnSpc>
                  <a:spcPts val="1200"/>
                </a:lnSpc>
                <a:spcBef>
                  <a:spcPts val="600"/>
                </a:spcBef>
                <a:buFont typeface="Wingdings" panose="05000000000000000000" pitchFamily="2" charset="2"/>
                <a:buChar char="Ø"/>
              </a:pPr>
              <a:r>
                <a:rPr lang="ja-JP" altLang="en-US"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経済活動の全国シェア低下</a:t>
              </a:r>
              <a:endParaRPr lang="en-US" altLang="ja-JP"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3038" indent="-173038">
                <a:lnSpc>
                  <a:spcPts val="1200"/>
                </a:lnSpc>
                <a:spcBef>
                  <a:spcPts val="600"/>
                </a:spcBef>
                <a:buFont typeface="Wingdings" panose="05000000000000000000" pitchFamily="2" charset="2"/>
                <a:buChar char="Ø"/>
              </a:pPr>
              <a:r>
                <a:rPr lang="ja-JP" altLang="en-US"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法人税収の落ち込み</a:t>
              </a:r>
              <a:endParaRPr lang="en-US" altLang="ja-JP"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3038" indent="-173038">
                <a:lnSpc>
                  <a:spcPts val="1200"/>
                </a:lnSpc>
                <a:spcBef>
                  <a:spcPts val="600"/>
                </a:spcBef>
                <a:buFont typeface="Wingdings" panose="05000000000000000000" pitchFamily="2" charset="2"/>
                <a:buChar char="Ø"/>
              </a:pPr>
              <a:r>
                <a:rPr lang="ja-JP" altLang="en-US"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一人当たり府民所得の低下　など</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dirty="0">
                <a:solidFill>
                  <a:schemeClr val="tx1"/>
                </a:solidFill>
              </a:endParaRPr>
            </a:p>
          </p:txBody>
        </p:sp>
        <p:sp>
          <p:nvSpPr>
            <p:cNvPr id="41" name="角丸四角形 40"/>
            <p:cNvSpPr/>
            <p:nvPr/>
          </p:nvSpPr>
          <p:spPr>
            <a:xfrm>
              <a:off x="865008" y="-1670572"/>
              <a:ext cx="2211340" cy="26779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長期の低落傾向</a:t>
              </a:r>
              <a:endParaRPr kumimoji="1" lang="ja-JP" altLang="en-US" sz="1400" b="1" dirty="0">
                <a:solidFill>
                  <a:schemeClr val="bg1"/>
                </a:solidFill>
              </a:endParaRPr>
            </a:p>
          </p:txBody>
        </p:sp>
        <p:sp>
          <p:nvSpPr>
            <p:cNvPr id="42" name="正方形/長方形 41"/>
            <p:cNvSpPr/>
            <p:nvPr/>
          </p:nvSpPr>
          <p:spPr>
            <a:xfrm>
              <a:off x="3214685" y="-1402776"/>
              <a:ext cx="2269803" cy="909992"/>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173038" indent="-173038">
                <a:lnSpc>
                  <a:spcPts val="1200"/>
                </a:lnSpc>
                <a:spcBef>
                  <a:spcPts val="600"/>
                </a:spcBef>
                <a:buFont typeface="Wingdings" panose="05000000000000000000" pitchFamily="2" charset="2"/>
                <a:buChar char="Ø"/>
              </a:pPr>
              <a:r>
                <a:rPr lang="ja-JP" altLang="en-US"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首都圏への人口流出、総人口の減少</a:t>
              </a:r>
              <a:endParaRPr lang="en-US" altLang="ja-JP"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3038" indent="-173038">
                <a:lnSpc>
                  <a:spcPts val="1200"/>
                </a:lnSpc>
                <a:spcBef>
                  <a:spcPts val="600"/>
                </a:spcBef>
                <a:buFont typeface="Wingdings" panose="05000000000000000000" pitchFamily="2" charset="2"/>
                <a:buChar char="Ø"/>
              </a:pPr>
              <a:r>
                <a:rPr lang="ja-JP" altLang="en-US"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生産年齢人口減少などの人口</a:t>
              </a:r>
              <a:r>
                <a:rPr lang="ja-JP" altLang="en-US" sz="1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構成</a:t>
              </a:r>
              <a:r>
                <a:rPr lang="ja-JP" altLang="en-US"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の変化</a:t>
              </a:r>
              <a:endParaRPr lang="en-US" altLang="ja-JP"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3038" indent="-173038">
                <a:lnSpc>
                  <a:spcPts val="1200"/>
                </a:lnSpc>
                <a:spcBef>
                  <a:spcPts val="600"/>
                </a:spcBef>
                <a:buFont typeface="Wingdings" panose="05000000000000000000" pitchFamily="2" charset="2"/>
                <a:buChar char="Ø"/>
              </a:pPr>
              <a:r>
                <a:rPr lang="ja-JP" altLang="en-US"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大阪市も近い将来人口減少に転ずるおそれ</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dirty="0"/>
            </a:p>
          </p:txBody>
        </p:sp>
        <p:sp>
          <p:nvSpPr>
            <p:cNvPr id="43" name="角丸四角形 42"/>
            <p:cNvSpPr/>
            <p:nvPr/>
          </p:nvSpPr>
          <p:spPr>
            <a:xfrm>
              <a:off x="3214682" y="-1670572"/>
              <a:ext cx="2269803" cy="26779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人口減少・超高齢社会</a:t>
              </a:r>
              <a:endParaRPr kumimoji="1" lang="ja-JP" altLang="en-US" sz="1400" b="1" dirty="0">
                <a:solidFill>
                  <a:schemeClr val="bg1"/>
                </a:solidFill>
              </a:endParaRPr>
            </a:p>
          </p:txBody>
        </p:sp>
      </p:grpSp>
      <p:grpSp>
        <p:nvGrpSpPr>
          <p:cNvPr id="4" name="グループ化 3"/>
          <p:cNvGrpSpPr/>
          <p:nvPr/>
        </p:nvGrpSpPr>
        <p:grpSpPr>
          <a:xfrm>
            <a:off x="6143244" y="2551581"/>
            <a:ext cx="2784461" cy="1025073"/>
            <a:chOff x="6143244" y="2519682"/>
            <a:chExt cx="2784461" cy="1025073"/>
          </a:xfrm>
        </p:grpSpPr>
        <p:sp>
          <p:nvSpPr>
            <p:cNvPr id="44" name="正方形/長方形 43"/>
            <p:cNvSpPr/>
            <p:nvPr/>
          </p:nvSpPr>
          <p:spPr>
            <a:xfrm>
              <a:off x="6143247" y="2752755"/>
              <a:ext cx="2784458" cy="79200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173038" indent="-173038">
                <a:lnSpc>
                  <a:spcPts val="1200"/>
                </a:lnSpc>
                <a:spcBef>
                  <a:spcPts val="600"/>
                </a:spcBef>
                <a:buFont typeface="Wingdings" panose="05000000000000000000" pitchFamily="2" charset="2"/>
                <a:buChar char="Ø"/>
              </a:pPr>
              <a:r>
                <a:rPr lang="ja-JP" altLang="en-US"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道州制の検討は停滞</a:t>
              </a:r>
              <a:endParaRPr lang="en-US" altLang="ja-JP"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3038" lvl="0" indent="-173038">
                <a:lnSpc>
                  <a:spcPts val="1200"/>
                </a:lnSpc>
                <a:spcBef>
                  <a:spcPts val="600"/>
                </a:spcBef>
                <a:buFont typeface="Wingdings" panose="05000000000000000000" pitchFamily="2" charset="2"/>
                <a:buChar char="Ø"/>
              </a:pPr>
              <a:r>
                <a:rPr lang="ja-JP" altLang="en-US"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国</a:t>
              </a:r>
              <a:r>
                <a:rPr lang="ja-JP" altLang="en-US" sz="11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からの権限・機関の移管も</a:t>
              </a:r>
              <a:r>
                <a:rPr lang="ja-JP" altLang="en-US"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進まず</a:t>
              </a:r>
              <a:endParaRPr lang="en-US" altLang="ja-JP"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3038" lvl="0" indent="-173038">
                <a:lnSpc>
                  <a:spcPts val="1200"/>
                </a:lnSpc>
                <a:spcBef>
                  <a:spcPts val="600"/>
                </a:spcBef>
                <a:buFont typeface="Wingdings" panose="05000000000000000000" pitchFamily="2" charset="2"/>
                <a:buChar char="Ø"/>
              </a:pPr>
              <a:r>
                <a:rPr lang="ja-JP" altLang="en-US"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大都市</a:t>
              </a:r>
              <a:r>
                <a:rPr lang="ja-JP" altLang="en-US" sz="11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で</a:t>
              </a:r>
              <a:r>
                <a:rPr lang="ja-JP" altLang="en-US"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は住民自治の拡充等が課題に</a:t>
              </a:r>
              <a:endParaRPr lang="en-US" altLang="ja-JP" sz="11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角丸四角形 48"/>
            <p:cNvSpPr/>
            <p:nvPr/>
          </p:nvSpPr>
          <p:spPr>
            <a:xfrm>
              <a:off x="6143244" y="2519682"/>
              <a:ext cx="2784458" cy="23307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道</a:t>
              </a:r>
              <a:r>
                <a:rPr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半ばの</a:t>
              </a:r>
              <a:r>
                <a:rPr kumimoji="1"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地方分権改革</a:t>
              </a:r>
              <a:endPar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grpSp>
      <p:grpSp>
        <p:nvGrpSpPr>
          <p:cNvPr id="70" name="グループ化 69"/>
          <p:cNvGrpSpPr/>
          <p:nvPr/>
        </p:nvGrpSpPr>
        <p:grpSpPr>
          <a:xfrm>
            <a:off x="251520" y="3789040"/>
            <a:ext cx="4348947" cy="2543165"/>
            <a:chOff x="827584" y="3912482"/>
            <a:chExt cx="3967460" cy="2543165"/>
          </a:xfrm>
        </p:grpSpPr>
        <p:grpSp>
          <p:nvGrpSpPr>
            <p:cNvPr id="71" name="グループ化 70"/>
            <p:cNvGrpSpPr/>
            <p:nvPr/>
          </p:nvGrpSpPr>
          <p:grpSpPr>
            <a:xfrm>
              <a:off x="827584" y="3912482"/>
              <a:ext cx="3967460" cy="2540856"/>
              <a:chOff x="827584" y="3140968"/>
              <a:chExt cx="5073797" cy="3334874"/>
            </a:xfrm>
          </p:grpSpPr>
          <p:grpSp>
            <p:nvGrpSpPr>
              <p:cNvPr id="73" name="グループ化 72"/>
              <p:cNvGrpSpPr/>
              <p:nvPr/>
            </p:nvGrpSpPr>
            <p:grpSpPr>
              <a:xfrm>
                <a:off x="827584" y="3140968"/>
                <a:ext cx="5073797" cy="3240360"/>
                <a:chOff x="-1670" y="674805"/>
                <a:chExt cx="9720646" cy="5994555"/>
              </a:xfrm>
            </p:grpSpPr>
            <p:grpSp>
              <p:nvGrpSpPr>
                <p:cNvPr id="75" name="グループ化 74"/>
                <p:cNvGrpSpPr/>
                <p:nvPr/>
              </p:nvGrpSpPr>
              <p:grpSpPr>
                <a:xfrm>
                  <a:off x="-1670" y="674805"/>
                  <a:ext cx="9128605" cy="5994555"/>
                  <a:chOff x="-1670" y="674805"/>
                  <a:chExt cx="9128605" cy="5994555"/>
                </a:xfrm>
              </p:grpSpPr>
              <p:graphicFrame>
                <p:nvGraphicFramePr>
                  <p:cNvPr id="77" name="グラフ 76"/>
                  <p:cNvGraphicFramePr/>
                  <p:nvPr>
                    <p:extLst>
                      <p:ext uri="{D42A27DB-BD31-4B8C-83A1-F6EECF244321}">
                        <p14:modId xmlns="" xmlns:p14="http://schemas.microsoft.com/office/powerpoint/2010/main" val="2252280971"/>
                      </p:ext>
                    </p:extLst>
                  </p:nvPr>
                </p:nvGraphicFramePr>
                <p:xfrm>
                  <a:off x="-1670" y="1340767"/>
                  <a:ext cx="8678127" cy="5328593"/>
                </p:xfrm>
                <a:graphic>
                  <a:graphicData uri="http://schemas.openxmlformats.org/drawingml/2006/chart">
                    <c:chart xmlns:c="http://schemas.openxmlformats.org/drawingml/2006/chart" xmlns:r="http://schemas.openxmlformats.org/officeDocument/2006/relationships" r:id="rId3"/>
                  </a:graphicData>
                </a:graphic>
              </p:graphicFrame>
              <p:sp>
                <p:nvSpPr>
                  <p:cNvPr id="78" name="テキスト ボックス 77"/>
                  <p:cNvSpPr txBox="1"/>
                  <p:nvPr/>
                </p:nvSpPr>
                <p:spPr>
                  <a:xfrm>
                    <a:off x="1409740" y="674805"/>
                    <a:ext cx="2895343" cy="292387"/>
                  </a:xfrm>
                  <a:prstGeom prst="rect">
                    <a:avLst/>
                  </a:prstGeom>
                  <a:noFill/>
                </p:spPr>
                <p:txBody>
                  <a:bodyPr wrap="none" rtlCol="0">
                    <a:spAutoFit/>
                  </a:bodyPr>
                  <a:lstStyle/>
                  <a:p>
                    <a:r>
                      <a:rPr kumimoji="1"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４都府県の域内総生産（全国シェア）</a:t>
                    </a:r>
                    <a:endParaRPr kumimoji="1" lang="ja-JP" altLang="en-US" sz="13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正方形/長方形 78"/>
                  <p:cNvSpPr/>
                  <p:nvPr/>
                </p:nvSpPr>
                <p:spPr>
                  <a:xfrm>
                    <a:off x="8528696" y="1374170"/>
                    <a:ext cx="598239" cy="400111"/>
                  </a:xfrm>
                  <a:prstGeom prst="rect">
                    <a:avLst/>
                  </a:prstGeom>
                </p:spPr>
                <p:txBody>
                  <a:bodyPr wrap="none">
                    <a:spAutoFit/>
                  </a:bodyPr>
                  <a:lstStyle/>
                  <a:p>
                    <a:pPr lvl="0"/>
                    <a:r>
                      <a:rPr lang="ja-JP" altLang="en-US" sz="1000" dirty="0" smtClean="0">
                        <a:solidFill>
                          <a:prstClr val="black"/>
                        </a:solidFill>
                        <a:latin typeface="Meiryo UI" pitchFamily="50" charset="-128"/>
                        <a:ea typeface="Meiryo UI" pitchFamily="50" charset="-128"/>
                        <a:cs typeface="Meiryo UI" pitchFamily="50" charset="-128"/>
                      </a:rPr>
                      <a:t>東京都</a:t>
                    </a:r>
                    <a:endParaRPr lang="en-US" altLang="ja-JP" sz="1000" dirty="0" smtClean="0">
                      <a:solidFill>
                        <a:prstClr val="black"/>
                      </a:solidFill>
                      <a:latin typeface="Meiryo UI" pitchFamily="50" charset="-128"/>
                      <a:ea typeface="Meiryo UI" pitchFamily="50" charset="-128"/>
                      <a:cs typeface="Meiryo UI" pitchFamily="50" charset="-128"/>
                    </a:endParaRPr>
                  </a:p>
                  <a:p>
                    <a:pPr lvl="0"/>
                    <a:r>
                      <a:rPr lang="en-US" altLang="ja-JP" sz="1000" dirty="0">
                        <a:solidFill>
                          <a:prstClr val="black"/>
                        </a:solidFill>
                        <a:latin typeface="Meiryo UI" pitchFamily="50" charset="-128"/>
                        <a:ea typeface="Meiryo UI" pitchFamily="50" charset="-128"/>
                        <a:cs typeface="Meiryo UI" pitchFamily="50" charset="-128"/>
                      </a:rPr>
                      <a:t>18.5</a:t>
                    </a:r>
                    <a:r>
                      <a:rPr lang="ja-JP" altLang="en-US" sz="1000" dirty="0">
                        <a:solidFill>
                          <a:prstClr val="black"/>
                        </a:solidFill>
                        <a:latin typeface="Meiryo UI" pitchFamily="50" charset="-128"/>
                        <a:ea typeface="Meiryo UI" pitchFamily="50" charset="-128"/>
                        <a:cs typeface="Meiryo UI" pitchFamily="50" charset="-128"/>
                      </a:rPr>
                      <a:t>％</a:t>
                    </a:r>
                    <a:endParaRPr lang="en-US" altLang="ja-JP" sz="1000" dirty="0">
                      <a:solidFill>
                        <a:prstClr val="black"/>
                      </a:solidFill>
                      <a:latin typeface="Meiryo UI" pitchFamily="50" charset="-128"/>
                      <a:ea typeface="Meiryo UI" pitchFamily="50" charset="-128"/>
                      <a:cs typeface="Meiryo UI" pitchFamily="50" charset="-128"/>
                    </a:endParaRPr>
                  </a:p>
                </p:txBody>
              </p:sp>
              <p:sp>
                <p:nvSpPr>
                  <p:cNvPr id="80" name="正方形/長方形 79"/>
                  <p:cNvSpPr/>
                  <p:nvPr/>
                </p:nvSpPr>
                <p:spPr>
                  <a:xfrm>
                    <a:off x="8367746" y="3946360"/>
                    <a:ext cx="603050" cy="400111"/>
                  </a:xfrm>
                  <a:prstGeom prst="rect">
                    <a:avLst/>
                  </a:prstGeom>
                </p:spPr>
                <p:txBody>
                  <a:bodyPr wrap="none">
                    <a:spAutoFit/>
                  </a:bodyPr>
                  <a:lstStyle/>
                  <a:p>
                    <a:pPr lvl="0"/>
                    <a:r>
                      <a:rPr lang="ja-JP" altLang="en-US" sz="1000" dirty="0" smtClean="0">
                        <a:solidFill>
                          <a:prstClr val="black"/>
                        </a:solidFill>
                        <a:latin typeface="Meiryo UI" pitchFamily="50" charset="-128"/>
                        <a:ea typeface="Meiryo UI" pitchFamily="50" charset="-128"/>
                        <a:cs typeface="Meiryo UI" pitchFamily="50" charset="-128"/>
                      </a:rPr>
                      <a:t>大阪府</a:t>
                    </a:r>
                    <a:endParaRPr lang="en-US" altLang="ja-JP" sz="1000" dirty="0" smtClean="0">
                      <a:solidFill>
                        <a:prstClr val="black"/>
                      </a:solidFill>
                      <a:latin typeface="Meiryo UI" pitchFamily="50" charset="-128"/>
                      <a:ea typeface="Meiryo UI" pitchFamily="50" charset="-128"/>
                      <a:cs typeface="Meiryo UI" pitchFamily="50" charset="-128"/>
                    </a:endParaRPr>
                  </a:p>
                  <a:p>
                    <a:pPr lvl="0"/>
                    <a:r>
                      <a:rPr lang="ja-JP" altLang="en-US" sz="1000" dirty="0" smtClean="0">
                        <a:solidFill>
                          <a:prstClr val="black"/>
                        </a:solidFill>
                        <a:latin typeface="Meiryo UI" pitchFamily="50" charset="-128"/>
                        <a:ea typeface="Meiryo UI" pitchFamily="50" charset="-128"/>
                        <a:cs typeface="Meiryo UI" pitchFamily="50" charset="-128"/>
                      </a:rPr>
                      <a:t>　</a:t>
                    </a:r>
                    <a:r>
                      <a:rPr lang="en-US" altLang="ja-JP" sz="1000" dirty="0" smtClean="0">
                        <a:solidFill>
                          <a:prstClr val="black"/>
                        </a:solidFill>
                        <a:latin typeface="Meiryo UI" pitchFamily="50" charset="-128"/>
                        <a:ea typeface="Meiryo UI" pitchFamily="50" charset="-128"/>
                        <a:cs typeface="Meiryo UI" pitchFamily="50" charset="-128"/>
                      </a:rPr>
                      <a:t>7.4</a:t>
                    </a:r>
                    <a:r>
                      <a:rPr lang="ja-JP" altLang="en-US" sz="1000" dirty="0" smtClean="0">
                        <a:solidFill>
                          <a:prstClr val="black"/>
                        </a:solidFill>
                        <a:latin typeface="Meiryo UI" pitchFamily="50" charset="-128"/>
                        <a:ea typeface="Meiryo UI" pitchFamily="50" charset="-128"/>
                        <a:cs typeface="Meiryo UI" pitchFamily="50" charset="-128"/>
                      </a:rPr>
                      <a:t>％</a:t>
                    </a:r>
                    <a:endParaRPr lang="en-US" altLang="ja-JP" sz="1000" dirty="0">
                      <a:solidFill>
                        <a:prstClr val="black"/>
                      </a:solidFill>
                      <a:latin typeface="Meiryo UI" pitchFamily="50" charset="-128"/>
                      <a:ea typeface="Meiryo UI" pitchFamily="50" charset="-128"/>
                      <a:cs typeface="Meiryo UI" pitchFamily="50" charset="-128"/>
                    </a:endParaRPr>
                  </a:p>
                </p:txBody>
              </p:sp>
            </p:grpSp>
            <p:sp>
              <p:nvSpPr>
                <p:cNvPr id="76" name="正方形/長方形 75"/>
                <p:cNvSpPr/>
                <p:nvPr/>
              </p:nvSpPr>
              <p:spPr>
                <a:xfrm>
                  <a:off x="8503626" y="4696153"/>
                  <a:ext cx="1215350" cy="747307"/>
                </a:xfrm>
                <a:prstGeom prst="rect">
                  <a:avLst/>
                </a:prstGeom>
              </p:spPr>
              <p:txBody>
                <a:bodyPr wrap="none">
                  <a:spAutoFit/>
                </a:bodyPr>
                <a:lstStyle/>
                <a:p>
                  <a:pPr lvl="0"/>
                  <a:r>
                    <a:rPr lang="ja-JP" altLang="en-US" sz="700" dirty="0" smtClean="0">
                      <a:solidFill>
                        <a:prstClr val="black"/>
                      </a:solidFill>
                      <a:latin typeface="Meiryo UI" pitchFamily="50" charset="-128"/>
                      <a:ea typeface="Meiryo UI" pitchFamily="50" charset="-128"/>
                      <a:cs typeface="Meiryo UI" pitchFamily="50" charset="-128"/>
                    </a:rPr>
                    <a:t>愛知県</a:t>
                  </a:r>
                  <a:endParaRPr lang="en-US" altLang="ja-JP" sz="700" dirty="0" smtClean="0">
                    <a:solidFill>
                      <a:prstClr val="black"/>
                    </a:solidFill>
                    <a:latin typeface="Meiryo UI" pitchFamily="50" charset="-128"/>
                    <a:ea typeface="Meiryo UI" pitchFamily="50" charset="-128"/>
                    <a:cs typeface="Meiryo UI" pitchFamily="50" charset="-128"/>
                  </a:endParaRPr>
                </a:p>
                <a:p>
                  <a:pPr lvl="0"/>
                  <a:r>
                    <a:rPr lang="ja-JP" altLang="en-US" sz="700" dirty="0">
                      <a:solidFill>
                        <a:prstClr val="black"/>
                      </a:solidFill>
                      <a:latin typeface="Meiryo UI" pitchFamily="50" charset="-128"/>
                      <a:ea typeface="Meiryo UI" pitchFamily="50" charset="-128"/>
                      <a:cs typeface="Meiryo UI" pitchFamily="50" charset="-128"/>
                    </a:rPr>
                    <a:t>神奈川県</a:t>
                  </a:r>
                  <a:endParaRPr lang="en-US" altLang="ja-JP" sz="700" dirty="0">
                    <a:solidFill>
                      <a:prstClr val="black"/>
                    </a:solidFill>
                    <a:latin typeface="Meiryo UI" pitchFamily="50" charset="-128"/>
                    <a:ea typeface="Meiryo UI" pitchFamily="50" charset="-128"/>
                    <a:cs typeface="Meiryo UI" pitchFamily="50" charset="-128"/>
                  </a:endParaRPr>
                </a:p>
              </p:txBody>
            </p:sp>
          </p:grpSp>
          <p:sp>
            <p:nvSpPr>
              <p:cNvPr id="74" name="正方形/長方形 73"/>
              <p:cNvSpPr/>
              <p:nvPr/>
            </p:nvSpPr>
            <p:spPr>
              <a:xfrm rot="16200000">
                <a:off x="4875183" y="5996610"/>
                <a:ext cx="662227" cy="296237"/>
              </a:xfrm>
              <a:prstGeom prst="rect">
                <a:avLst/>
              </a:prstGeom>
            </p:spPr>
            <p:txBody>
              <a:bodyPr wrap="square" lIns="86400" rIns="86400">
                <a:spAutoFit/>
              </a:bodyPr>
              <a:lstStyle/>
              <a:p>
                <a:pPr lvl="0"/>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2014</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72" name="正方形/長方形 71"/>
            <p:cNvSpPr/>
            <p:nvPr/>
          </p:nvSpPr>
          <p:spPr>
            <a:xfrm rot="16200000">
              <a:off x="1050709" y="6087548"/>
              <a:ext cx="504554" cy="231643"/>
            </a:xfrm>
            <a:prstGeom prst="rect">
              <a:avLst/>
            </a:prstGeom>
          </p:spPr>
          <p:txBody>
            <a:bodyPr wrap="square" lIns="86400" rIns="86400">
              <a:spAutoFit/>
            </a:bodyPr>
            <a:lstStyle/>
            <a:p>
              <a:pPr lvl="0"/>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1960</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5" name="正方形/長方形 27"/>
          <p:cNvSpPr>
            <a:spLocks noChangeArrowheads="1"/>
          </p:cNvSpPr>
          <p:nvPr/>
        </p:nvSpPr>
        <p:spPr bwMode="auto">
          <a:xfrm>
            <a:off x="8100392" y="44624"/>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背景</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 xmlns:p14="http://schemas.microsoft.com/office/powerpoint/2010/main" val="1333595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253144" y="604268"/>
            <a:ext cx="576064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における副首都の必要性と大阪のポテンシャル</a:t>
            </a:r>
            <a:r>
              <a:rPr kumimoji="1"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258257" y="1049372"/>
            <a:ext cx="8640000" cy="187220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8288" indent="-268288">
              <a:lnSpc>
                <a:spcPts val="2300"/>
              </a:lnSpc>
            </a:pP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 東京一極集中の是正は日本全体の課題であり、日本の成長・国土の強靭化・地方分権の観点</a:t>
            </a: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から、わが国</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東西二極の一極となる副首都</a:t>
            </a: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実現が必要</a:t>
            </a:r>
            <a:endParaRPr lang="en-US" altLang="ja-JP"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68288" indent="-268288"/>
            <a:endParaRPr lang="en-US" altLang="ja-JP" sz="10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68288" indent="-268288">
              <a:lnSpc>
                <a:spcPts val="2300"/>
              </a:lnSpc>
            </a:pP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 東京</a:t>
            </a: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次ぐ都市</a:t>
            </a: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機能が集積する大阪は</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、世界の都市間競争を戦いうる競争力と豊かな個性を持つ大都市として、副首都をめざした取組みを通じて、日本の成長を</a:t>
            </a: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けん引</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するとともに、</a:t>
            </a: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豊かな</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住民生活の実現をめざす</a:t>
            </a:r>
            <a:endParaRPr lang="en-US" altLang="ja-JP"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二等辺三角形 25"/>
          <p:cNvSpPr/>
          <p:nvPr/>
        </p:nvSpPr>
        <p:spPr>
          <a:xfrm flipV="1">
            <a:off x="2873284" y="3266141"/>
            <a:ext cx="3384376" cy="31750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285447" y="3849437"/>
            <a:ext cx="8645113" cy="700192"/>
          </a:xfrm>
          <a:prstGeom prst="rect">
            <a:avLst/>
          </a:prstGeom>
          <a:noFill/>
        </p:spPr>
        <p:txBody>
          <a:bodyPr wrap="square">
            <a:spAutoFit/>
          </a:bodyPr>
          <a:lstStyle/>
          <a:p>
            <a:pPr algn="ctr">
              <a:lnSpc>
                <a:spcPct val="125000"/>
              </a:lnSpc>
            </a:pPr>
            <a:r>
              <a:rPr lang="ja-JP" altLang="en-US" sz="24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東西二極の一極となる“副首都・大阪”の確立へ</a:t>
            </a:r>
            <a:endParaRPr lang="en-US" altLang="ja-JP" sz="2400" b="1"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800"/>
              </a:lnSpc>
            </a:pPr>
            <a:endParaRPr lang="en-US" altLang="ja-JP"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角丸四角形 2"/>
          <p:cNvSpPr/>
          <p:nvPr/>
        </p:nvSpPr>
        <p:spPr>
          <a:xfrm>
            <a:off x="263777" y="4400908"/>
            <a:ext cx="8567328" cy="1620380"/>
          </a:xfrm>
          <a:prstGeom prst="roundRect">
            <a:avLst/>
          </a:prstGeom>
          <a:solidFill>
            <a:schemeClr val="bg1"/>
          </a:solidFill>
          <a:ln w="254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52000" indent="-270000">
              <a:lnSpc>
                <a:spcPts val="2500"/>
              </a:lnSpc>
              <a:spcAft>
                <a:spcPts val="6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◆大阪の有するポテンシャルを発揮し、首都・東京とともに、他の大都市に先行</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するトップランナー</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へ</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268288">
              <a:lnSpc>
                <a:spcPts val="2500"/>
              </a:lnSpc>
              <a:spcAft>
                <a:spcPts val="6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◆東京を頂点とするピラミッド型の国土構造・社会構造・価値観からの転換を先導し、</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268288">
              <a:lnSpc>
                <a:spcPts val="2500"/>
              </a:lnSpc>
              <a:spcAft>
                <a:spcPts val="6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東西二極の一極」として、日本の未来を支え、けん引する成長エンジンの役割を</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果たす</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27"/>
          <p:cNvSpPr>
            <a:spLocks noChangeArrowheads="1"/>
          </p:cNvSpPr>
          <p:nvPr/>
        </p:nvSpPr>
        <p:spPr bwMode="auto">
          <a:xfrm>
            <a:off x="8100392"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背景</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２</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 xmlns:p14="http://schemas.microsoft.com/office/powerpoint/2010/main" val="3021095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544675" y="4775112"/>
            <a:ext cx="8208912" cy="2182279"/>
            <a:chOff x="461435" y="2178274"/>
            <a:chExt cx="8208912" cy="2464523"/>
          </a:xfrm>
        </p:grpSpPr>
        <p:sp>
          <p:nvSpPr>
            <p:cNvPr id="16" name="円/楕円 15"/>
            <p:cNvSpPr/>
            <p:nvPr/>
          </p:nvSpPr>
          <p:spPr>
            <a:xfrm>
              <a:off x="461435" y="2292264"/>
              <a:ext cx="8208912" cy="1955697"/>
            </a:xfrm>
            <a:prstGeom prst="ellipse">
              <a:avLst/>
            </a:prstGeom>
            <a:gradFill>
              <a:gsLst>
                <a:gs pos="0">
                  <a:srgbClr val="00B050"/>
                </a:gs>
                <a:gs pos="77000">
                  <a:schemeClr val="accent5">
                    <a:lumMod val="89000"/>
                    <a:lumOff val="11000"/>
                  </a:schemeClr>
                </a:gs>
                <a:gs pos="100000">
                  <a:srgbClr val="00B050"/>
                </a:gs>
              </a:gsLst>
            </a:gra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円/楕円 40"/>
            <p:cNvSpPr/>
            <p:nvPr/>
          </p:nvSpPr>
          <p:spPr>
            <a:xfrm>
              <a:off x="3203586" y="2503558"/>
              <a:ext cx="2802465" cy="2139239"/>
            </a:xfrm>
            <a:prstGeom prst="ellipse">
              <a:avLst/>
            </a:prstGeom>
            <a:gradFill flip="none" rotWithShape="1">
              <a:gsLst>
                <a:gs pos="0">
                  <a:schemeClr val="bg1"/>
                </a:gs>
                <a:gs pos="91000">
                  <a:srgbClr val="FFFFCC">
                    <a:alpha val="50000"/>
                  </a:srgbClr>
                </a:gs>
                <a:gs pos="100000">
                  <a:srgbClr val="FFFFFF">
                    <a:alpha val="0"/>
                  </a:srgb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endPar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円/楕円 36"/>
            <p:cNvSpPr/>
            <p:nvPr/>
          </p:nvSpPr>
          <p:spPr>
            <a:xfrm>
              <a:off x="749467" y="2178274"/>
              <a:ext cx="2802465" cy="2139239"/>
            </a:xfrm>
            <a:prstGeom prst="ellipse">
              <a:avLst/>
            </a:prstGeom>
            <a:gradFill flip="none" rotWithShape="1">
              <a:gsLst>
                <a:gs pos="0">
                  <a:schemeClr val="bg1"/>
                </a:gs>
                <a:gs pos="91000">
                  <a:srgbClr val="FFFFCC">
                    <a:alpha val="50000"/>
                  </a:srgbClr>
                </a:gs>
                <a:gs pos="100000">
                  <a:srgbClr val="FFFFFF">
                    <a:alpha val="0"/>
                  </a:srgb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endPar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円/楕円 16"/>
            <p:cNvSpPr/>
            <p:nvPr/>
          </p:nvSpPr>
          <p:spPr>
            <a:xfrm>
              <a:off x="5651858" y="2259595"/>
              <a:ext cx="2802465" cy="2139239"/>
            </a:xfrm>
            <a:prstGeom prst="ellipse">
              <a:avLst/>
            </a:prstGeom>
            <a:gradFill flip="none" rotWithShape="1">
              <a:gsLst>
                <a:gs pos="0">
                  <a:schemeClr val="bg1"/>
                </a:gs>
                <a:gs pos="91000">
                  <a:srgbClr val="FFFFCC">
                    <a:alpha val="50000"/>
                  </a:srgbClr>
                </a:gs>
                <a:gs pos="100000">
                  <a:srgbClr val="FFFFFF">
                    <a:alpha val="0"/>
                  </a:srgb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endPar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907754" y="3072066"/>
              <a:ext cx="2490671" cy="738665"/>
            </a:xfrm>
            <a:prstGeom prst="rect">
              <a:avLst/>
            </a:prstGeom>
            <a:noFill/>
            <a:ln>
              <a:noFill/>
            </a:ln>
          </p:spPr>
          <p:txBody>
            <a:bodyPr wrap="square">
              <a:spAutoFit/>
            </a:bodyP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世界が注目する</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産業、文化</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サイエンス</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の拠点</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5825490" y="3234640"/>
              <a:ext cx="2628831" cy="523220"/>
            </a:xfrm>
            <a:prstGeom prst="rect">
              <a:avLst/>
            </a:prstGeom>
            <a:noFill/>
            <a:ln>
              <a:noFill/>
            </a:ln>
          </p:spPr>
          <p:txBody>
            <a:bodyPr wrap="square">
              <a:spAutoFit/>
            </a:bodyP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スーパー</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メガリージョンの</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西の核</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3233450" y="3507911"/>
              <a:ext cx="2677106" cy="520942"/>
            </a:xfrm>
            <a:prstGeom prst="rect">
              <a:avLst/>
            </a:prstGeom>
            <a:noFill/>
            <a:ln>
              <a:noFill/>
            </a:ln>
          </p:spPr>
          <p:txBody>
            <a:bodyPr wrap="square">
              <a:spAutoFit/>
            </a:bodyP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豊かで、利便性の高い</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都市</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生活</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3130944" y="2365806"/>
              <a:ext cx="2983759" cy="400110"/>
            </a:xfrm>
            <a:prstGeom prst="rect">
              <a:avLst/>
            </a:prstGeom>
            <a:noFill/>
            <a:ln>
              <a:noFill/>
            </a:ln>
          </p:spPr>
          <p:txBody>
            <a:bodyPr wrap="square">
              <a:spAutoFit/>
            </a:bodyPr>
            <a:lstStyle/>
            <a:p>
              <a:pPr algn="ctr"/>
              <a:r>
                <a:rPr lang="ja-JP" altLang="en-US"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副首都・大阪の未来像</a:t>
              </a:r>
              <a:endParaRPr lang="en-US" altLang="ja-JP"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22"/>
            <p:cNvSpPr/>
            <p:nvPr/>
          </p:nvSpPr>
          <p:spPr>
            <a:xfrm>
              <a:off x="6312638" y="2852617"/>
              <a:ext cx="1563316" cy="382025"/>
            </a:xfrm>
            <a:prstGeom prst="rect">
              <a:avLst/>
            </a:prstGeom>
            <a:noFill/>
            <a:ln>
              <a:noFill/>
            </a:ln>
          </p:spPr>
          <p:txBody>
            <a:bodyPr wrap="square">
              <a:spAutoFit/>
            </a:bodyPr>
            <a:lstStyle/>
            <a:p>
              <a:pPr algn="ctr"/>
              <a:r>
                <a:rPr lang="ja-JP" altLang="en-US" sz="1600" b="1" dirty="0">
                  <a:solidFill>
                    <a:schemeClr val="accent4">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日本</a:t>
              </a:r>
              <a:r>
                <a:rPr lang="ja-JP" altLang="en-US" sz="1600" b="1" dirty="0" smtClean="0">
                  <a:solidFill>
                    <a:schemeClr val="accent4">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の中で</a:t>
              </a:r>
              <a:endParaRPr lang="ja-JP" altLang="en-US" sz="1600" dirty="0">
                <a:solidFill>
                  <a:schemeClr val="accent4">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3692382" y="3101643"/>
              <a:ext cx="1796671" cy="382025"/>
            </a:xfrm>
            <a:prstGeom prst="rect">
              <a:avLst/>
            </a:prstGeom>
            <a:noFill/>
            <a:ln>
              <a:noFill/>
            </a:ln>
          </p:spPr>
          <p:txBody>
            <a:bodyPr wrap="square">
              <a:spAutoFit/>
            </a:bodyPr>
            <a:lstStyle/>
            <a:p>
              <a:pPr algn="ctr"/>
              <a:r>
                <a:rPr lang="ja-JP" altLang="en-US" sz="1600" b="1" dirty="0">
                  <a:solidFill>
                    <a:schemeClr val="accent4">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住民にとって</a:t>
              </a:r>
            </a:p>
          </p:txBody>
        </p:sp>
        <p:sp>
          <p:nvSpPr>
            <p:cNvPr id="25" name="正方形/長方形 24"/>
            <p:cNvSpPr/>
            <p:nvPr/>
          </p:nvSpPr>
          <p:spPr>
            <a:xfrm>
              <a:off x="1208399" y="2728951"/>
              <a:ext cx="1796671" cy="382025"/>
            </a:xfrm>
            <a:prstGeom prst="rect">
              <a:avLst/>
            </a:prstGeom>
            <a:noFill/>
            <a:ln>
              <a:noFill/>
            </a:ln>
          </p:spPr>
          <p:txBody>
            <a:bodyPr wrap="square">
              <a:spAutoFit/>
            </a:bodyPr>
            <a:lstStyle/>
            <a:p>
              <a:pPr algn="ctr"/>
              <a:r>
                <a:rPr lang="ja-JP" altLang="en-US" sz="1600"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世界の中で</a:t>
              </a:r>
            </a:p>
          </p:txBody>
        </p:sp>
      </p:grpSp>
      <p:sp>
        <p:nvSpPr>
          <p:cNvPr id="39" name="二等辺三角形 38"/>
          <p:cNvSpPr/>
          <p:nvPr/>
        </p:nvSpPr>
        <p:spPr>
          <a:xfrm flipV="1">
            <a:off x="3214190" y="225369"/>
            <a:ext cx="2869882" cy="23577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角丸四角形 39"/>
          <p:cNvSpPr/>
          <p:nvPr/>
        </p:nvSpPr>
        <p:spPr>
          <a:xfrm>
            <a:off x="327640" y="516122"/>
            <a:ext cx="8564839" cy="6225246"/>
          </a:xfrm>
          <a:prstGeom prst="roundRect">
            <a:avLst>
              <a:gd name="adj" fmla="val 3097"/>
            </a:avLst>
          </a:prstGeom>
          <a:noFill/>
          <a:ln w="19050">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t" anchorCtr="0"/>
          <a:lstStyle/>
          <a:p>
            <a:pPr algn="ctr">
              <a:lnSpc>
                <a:spcPct val="125000"/>
              </a:lnSpc>
            </a:pPr>
            <a:endParaRPr lang="en-US" altLang="ja-JP" sz="500" b="1" u="sng"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endParaRPr lang="en-US" altLang="ja-JP" sz="2000" b="1" u="sng"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25000"/>
              </a:lnSpc>
            </a:pPr>
            <a:r>
              <a:rPr lang="ja-JP" altLang="en-US" sz="2000" b="1" u="sng"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そのためには、都市機能の充実とそれを支える制度が必要</a:t>
            </a:r>
            <a:endParaRPr lang="en-US" altLang="ja-JP" sz="2000" b="1" u="sng"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800"/>
              </a:lnSpc>
            </a:pPr>
            <a:endParaRPr lang="en-US" altLang="ja-JP" sz="1600"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600"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　都市機能の整備を強力に進められる広域機能の強化</a:t>
            </a:r>
            <a:endParaRPr lang="en-US" altLang="ja-JP" sz="16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6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　地域ニーズに沿った身近なサービスを提供できる基礎自治機能の充実</a:t>
            </a:r>
            <a:endParaRPr lang="en-US" altLang="ja-JP" sz="16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25000"/>
              </a:lnSpc>
            </a:pPr>
            <a:endParaRPr lang="en-US" altLang="ja-JP" sz="20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下矢印 11"/>
          <p:cNvSpPr/>
          <p:nvPr/>
        </p:nvSpPr>
        <p:spPr>
          <a:xfrm>
            <a:off x="685943" y="2708919"/>
            <a:ext cx="7778063" cy="2087975"/>
          </a:xfrm>
          <a:prstGeom prst="downArrow">
            <a:avLst>
              <a:gd name="adj1" fmla="val 73023"/>
              <a:gd name="adj2" fmla="val 34658"/>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p:cNvSpPr/>
          <p:nvPr/>
        </p:nvSpPr>
        <p:spPr>
          <a:xfrm>
            <a:off x="762429" y="2191155"/>
            <a:ext cx="3550871" cy="322712"/>
          </a:xfrm>
          <a:prstGeom prst="roundRect">
            <a:avLst/>
          </a:prstGeom>
          <a:solidFill>
            <a:schemeClr val="accent1">
              <a:lumMod val="40000"/>
              <a:lumOff val="60000"/>
            </a:schemeClr>
          </a:solidFill>
          <a:ln w="28575">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lnSpc>
                <a:spcPct val="125000"/>
              </a:lnSpc>
            </a:pP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大都市・大阪が抱える課題への対応</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4829844" y="2191155"/>
            <a:ext cx="3550871" cy="322712"/>
          </a:xfrm>
          <a:prstGeom prst="roundRect">
            <a:avLst/>
          </a:prstGeom>
          <a:solidFill>
            <a:schemeClr val="accent1">
              <a:lumMod val="40000"/>
              <a:lumOff val="60000"/>
            </a:schemeClr>
          </a:solidFill>
          <a:ln w="28575">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lnSpc>
                <a:spcPct val="125000"/>
              </a:lnSpc>
            </a:pP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日本における副首都の必要性</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角丸四角形 50"/>
          <p:cNvSpPr/>
          <p:nvPr/>
        </p:nvSpPr>
        <p:spPr>
          <a:xfrm>
            <a:off x="1786249" y="2813424"/>
            <a:ext cx="5616624" cy="360000"/>
          </a:xfrm>
          <a:prstGeom prst="roundRect">
            <a:avLst/>
          </a:prstGeom>
          <a:noFill/>
          <a:ln w="28575">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lnSpc>
                <a:spcPts val="2100"/>
              </a:lnSpc>
            </a:pP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副首都・大阪にふさわしい大都市制度へ改革</a:t>
            </a:r>
            <a:endPar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1"/>
          <p:cNvSpPr txBox="1"/>
          <p:nvPr/>
        </p:nvSpPr>
        <p:spPr>
          <a:xfrm>
            <a:off x="1993876" y="3309349"/>
            <a:ext cx="1353988" cy="284854"/>
          </a:xfrm>
          <a:prstGeom prst="rect">
            <a:avLst/>
          </a:prstGeom>
          <a:noFill/>
        </p:spPr>
        <p:txBody>
          <a:bodyPr vert="horz" wrap="square" rtlCol="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r>
              <a:rPr lang="ja-JP" altLang="en-US" sz="1200" b="1" dirty="0" smtClean="0">
                <a:solidFill>
                  <a:prstClr val="black"/>
                </a:solidFill>
                <a:latin typeface="Meiryo UI" panose="020B0604030504040204" pitchFamily="50" charset="-128"/>
                <a:ea typeface="Meiryo UI" panose="020B0604030504040204" pitchFamily="50" charset="-128"/>
              </a:rPr>
              <a:t>（広域機能）</a:t>
            </a:r>
            <a:endParaRPr lang="ja-JP" altLang="en-US" sz="1200" b="1" dirty="0">
              <a:solidFill>
                <a:prstClr val="black"/>
              </a:solidFill>
              <a:latin typeface="Meiryo UI" panose="020B0604030504040204" pitchFamily="50" charset="-128"/>
              <a:ea typeface="Meiryo UI" panose="020B0604030504040204" pitchFamily="50" charset="-128"/>
            </a:endParaRPr>
          </a:p>
        </p:txBody>
      </p:sp>
      <p:sp>
        <p:nvSpPr>
          <p:cNvPr id="14" name="角丸四角形 13"/>
          <p:cNvSpPr/>
          <p:nvPr/>
        </p:nvSpPr>
        <p:spPr>
          <a:xfrm>
            <a:off x="2195928" y="3571626"/>
            <a:ext cx="1728000" cy="684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latin typeface="Meiryo UI" panose="020B0604030504040204" pitchFamily="50" charset="-128"/>
                <a:ea typeface="Meiryo UI" panose="020B0604030504040204" pitchFamily="50" charset="-128"/>
              </a:rPr>
              <a:t>副首都（圏）の成長、圏域の安全安心を支える強い大阪・関西</a:t>
            </a:r>
            <a:endParaRPr kumimoji="1" lang="ja-JP" altLang="en-US" sz="1200" b="1" dirty="0">
              <a:latin typeface="Meiryo UI" panose="020B0604030504040204" pitchFamily="50" charset="-128"/>
              <a:ea typeface="Meiryo UI" panose="020B0604030504040204" pitchFamily="50" charset="-128"/>
            </a:endParaRPr>
          </a:p>
        </p:txBody>
      </p:sp>
      <p:sp>
        <p:nvSpPr>
          <p:cNvPr id="55" name="角丸四角形 54"/>
          <p:cNvSpPr/>
          <p:nvPr/>
        </p:nvSpPr>
        <p:spPr>
          <a:xfrm>
            <a:off x="5220072" y="3600312"/>
            <a:ext cx="1728000" cy="684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latin typeface="Meiryo UI" panose="020B0604030504040204" pitchFamily="50" charset="-128"/>
                <a:ea typeface="Meiryo UI" panose="020B0604030504040204" pitchFamily="50" charset="-128"/>
              </a:rPr>
              <a:t>成長の果実を元にした、豊かな住民生活の実現</a:t>
            </a:r>
            <a:endParaRPr kumimoji="1" lang="ja-JP" altLang="en-US" sz="1200" b="1" dirty="0">
              <a:latin typeface="Meiryo UI" panose="020B0604030504040204" pitchFamily="50" charset="-128"/>
              <a:ea typeface="Meiryo UI" panose="020B0604030504040204" pitchFamily="50" charset="-128"/>
            </a:endParaRPr>
          </a:p>
        </p:txBody>
      </p:sp>
      <p:sp>
        <p:nvSpPr>
          <p:cNvPr id="56" name="上カーブ矢印 55"/>
          <p:cNvSpPr/>
          <p:nvPr/>
        </p:nvSpPr>
        <p:spPr>
          <a:xfrm rot="10800000">
            <a:off x="3504072" y="3284984"/>
            <a:ext cx="2088000" cy="359072"/>
          </a:xfrm>
          <a:prstGeom prst="curvedUpArrow">
            <a:avLst>
              <a:gd name="adj1" fmla="val 38136"/>
              <a:gd name="adj2" fmla="val 92957"/>
              <a:gd name="adj3" fmla="val 36231"/>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7" name="角丸四角形 56"/>
          <p:cNvSpPr/>
          <p:nvPr/>
        </p:nvSpPr>
        <p:spPr>
          <a:xfrm>
            <a:off x="3809888" y="3394879"/>
            <a:ext cx="1549160" cy="238336"/>
          </a:xfrm>
          <a:prstGeom prst="roundRect">
            <a:avLst/>
          </a:prstGeom>
          <a:no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2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成長を支える</a:t>
            </a:r>
            <a:endParaRPr lang="ja-JP" altLang="en-US" sz="1200" b="1"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角丸四角形 57"/>
          <p:cNvSpPr/>
          <p:nvPr/>
        </p:nvSpPr>
        <p:spPr>
          <a:xfrm>
            <a:off x="3923928" y="4105102"/>
            <a:ext cx="1186442" cy="238336"/>
          </a:xfrm>
          <a:prstGeom prst="roundRect">
            <a:avLst/>
          </a:prstGeom>
          <a:no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lnSpc>
                <a:spcPct val="125000"/>
              </a:lnSpc>
            </a:pPr>
            <a:r>
              <a:rPr lang="ja-JP" altLang="en-US" sz="12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成長の果実を</a:t>
            </a:r>
            <a:endParaRPr lang="en-US" altLang="ja-JP" sz="12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住民に還元</a:t>
            </a:r>
            <a:endParaRPr lang="ja-JP" altLang="en-US" sz="1200" b="1"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テキスト ボックス 1"/>
          <p:cNvSpPr txBox="1"/>
          <p:nvPr/>
        </p:nvSpPr>
        <p:spPr>
          <a:xfrm>
            <a:off x="5652120" y="3305779"/>
            <a:ext cx="1476705" cy="276999"/>
          </a:xfrm>
          <a:prstGeom prst="rect">
            <a:avLst/>
          </a:prstGeom>
          <a:noFill/>
        </p:spPr>
        <p:txBody>
          <a:bodyPr vert="horz" wrap="square" rtlCol="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r>
              <a:rPr lang="ja-JP" altLang="en-US" sz="1200" b="1" dirty="0" smtClean="0">
                <a:solidFill>
                  <a:prstClr val="black"/>
                </a:solidFill>
                <a:latin typeface="Meiryo UI" panose="020B0604030504040204" pitchFamily="50" charset="-128"/>
                <a:ea typeface="Meiryo UI" panose="020B0604030504040204" pitchFamily="50" charset="-128"/>
              </a:rPr>
              <a:t>（基礎自治機能）</a:t>
            </a:r>
            <a:endParaRPr lang="ja-JP" altLang="en-US" sz="1200" b="1" dirty="0">
              <a:solidFill>
                <a:prstClr val="black"/>
              </a:solidFill>
              <a:latin typeface="Meiryo UI" panose="020B0604030504040204" pitchFamily="50" charset="-128"/>
              <a:ea typeface="Meiryo UI" panose="020B0604030504040204" pitchFamily="50" charset="-128"/>
            </a:endParaRPr>
          </a:p>
        </p:txBody>
      </p:sp>
      <p:sp>
        <p:nvSpPr>
          <p:cNvPr id="5" name="下矢印 4"/>
          <p:cNvSpPr/>
          <p:nvPr/>
        </p:nvSpPr>
        <p:spPr>
          <a:xfrm>
            <a:off x="2483768" y="2574435"/>
            <a:ext cx="288032" cy="144016"/>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下矢印 35"/>
          <p:cNvSpPr/>
          <p:nvPr/>
        </p:nvSpPr>
        <p:spPr>
          <a:xfrm>
            <a:off x="6400538" y="2582819"/>
            <a:ext cx="288032" cy="144016"/>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上カーブ矢印 31"/>
          <p:cNvSpPr/>
          <p:nvPr/>
        </p:nvSpPr>
        <p:spPr>
          <a:xfrm rot="10800000" flipH="1" flipV="1">
            <a:off x="3534109" y="4163902"/>
            <a:ext cx="2088000" cy="359072"/>
          </a:xfrm>
          <a:prstGeom prst="curvedUpArrow">
            <a:avLst>
              <a:gd name="adj1" fmla="val 38136"/>
              <a:gd name="adj2" fmla="val 92957"/>
              <a:gd name="adj3" fmla="val 36231"/>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0" name="正方形/長方形 27"/>
          <p:cNvSpPr>
            <a:spLocks noChangeArrowheads="1"/>
          </p:cNvSpPr>
          <p:nvPr/>
        </p:nvSpPr>
        <p:spPr bwMode="auto">
          <a:xfrm>
            <a:off x="8100392" y="44624"/>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背景</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３</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 xmlns:p14="http://schemas.microsoft.com/office/powerpoint/2010/main" val="899780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角丸四角形 34"/>
          <p:cNvSpPr/>
          <p:nvPr/>
        </p:nvSpPr>
        <p:spPr>
          <a:xfrm>
            <a:off x="4632524" y="3717031"/>
            <a:ext cx="8208473" cy="864096"/>
          </a:xfrm>
          <a:prstGeom prst="roundRect">
            <a:avLst/>
          </a:prstGeom>
          <a:no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ltLang="ja-JP" sz="2200" b="1" u="sng"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 xmlns:p14="http://schemas.microsoft.com/office/powerpoint/2010/main" val="1868055486"/>
              </p:ext>
            </p:extLst>
          </p:nvPr>
        </p:nvGraphicFramePr>
        <p:xfrm>
          <a:off x="251520" y="2616661"/>
          <a:ext cx="8640960" cy="4017946"/>
        </p:xfrm>
        <a:graphic>
          <a:graphicData uri="http://schemas.openxmlformats.org/drawingml/2006/table">
            <a:tbl>
              <a:tblPr firstRow="1" bandRow="1">
                <a:tableStyleId>{5940675A-B579-460E-94D1-54222C63F5DA}</a:tableStyleId>
              </a:tblPr>
              <a:tblGrid>
                <a:gridCol w="442445"/>
                <a:gridCol w="4166067"/>
                <a:gridCol w="4032448"/>
              </a:tblGrid>
              <a:tr h="342991">
                <a:tc>
                  <a:txBody>
                    <a:bodyPr/>
                    <a:lstStyle/>
                    <a:p>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6">
                        <a:lumMod val="40000"/>
                        <a:lumOff val="60000"/>
                      </a:schemeClr>
                    </a:solidFill>
                  </a:tcPr>
                </a:tc>
                <a:tc>
                  <a:txBody>
                    <a:bodyPr/>
                    <a:lstStyle/>
                    <a:p>
                      <a:pPr algn="ctr"/>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指定都市制度（総合区制度）</a:t>
                      </a:r>
                      <a:endParaRPr kumimoji="1" lang="en-US" altLang="ja-JP" sz="15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6">
                        <a:lumMod val="40000"/>
                        <a:lumOff val="60000"/>
                      </a:schemeClr>
                    </a:solidFill>
                  </a:tcPr>
                </a:tc>
                <a:tc>
                  <a:txBody>
                    <a:bodyPr/>
                    <a:lstStyle/>
                    <a:p>
                      <a:pPr algn="ctr"/>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特別区制度</a:t>
                      </a:r>
                      <a:endParaRPr kumimoji="1" lang="ja-JP" altLang="en-US" sz="15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6">
                        <a:lumMod val="40000"/>
                        <a:lumOff val="60000"/>
                      </a:schemeClr>
                    </a:solidFill>
                  </a:tcPr>
                </a:tc>
              </a:tr>
              <a:tr h="2083240">
                <a:tc>
                  <a:txBody>
                    <a:bodyPr/>
                    <a:lstStyle/>
                    <a:p>
                      <a:pPr algn="ctr"/>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基礎自治機能</a:t>
                      </a:r>
                      <a:endParaRPr kumimoji="1" lang="en-US" altLang="ja-JP" sz="1500" b="1" dirty="0" smtClean="0">
                        <a:latin typeface="Meiryo UI" panose="020B0604030504040204" pitchFamily="50" charset="-128"/>
                        <a:ea typeface="Meiryo UI" panose="020B0604030504040204" pitchFamily="50" charset="-128"/>
                        <a:cs typeface="Meiryo UI" panose="020B0604030504040204" pitchFamily="50" charset="-128"/>
                      </a:endParaRPr>
                    </a:p>
                  </a:txBody>
                  <a:tcPr vert="eaVert" anchor="ctr">
                    <a:solidFill>
                      <a:schemeClr val="accent6">
                        <a:lumMod val="40000"/>
                        <a:lumOff val="60000"/>
                      </a:schemeClr>
                    </a:solidFill>
                  </a:tcPr>
                </a:tc>
                <a:tc>
                  <a:txBody>
                    <a:bodyPr/>
                    <a:lstStyle/>
                    <a:p>
                      <a:pPr>
                        <a:lnSpc>
                          <a:spcPct val="1000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・住民の選挙で選ばれた市長や市会のもと、市行政を</a:t>
                      </a: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展開。</a:t>
                      </a:r>
                    </a:p>
                    <a:p>
                      <a:pPr>
                        <a:lnSpc>
                          <a:spcPct val="100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その中で、大阪市において総合区を設置することで、</a:t>
                      </a:r>
                    </a:p>
                    <a:p>
                      <a:pPr>
                        <a:lnSpc>
                          <a:spcPct val="100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区長の権限（事務権限、予算意見具申権等）を</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拡充し、議会の同意を得た総合区長が、住民に身近</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な行政を行う</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・予算編成や条例提案など市全体に関することは、</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引き続き、市長がマネジメント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ct val="1000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・大阪市を廃止し、新たな基礎自治体である特別区を</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設置することで、住民の選挙で選ばれた区長や区議</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会のもと、住民に身近な行政を展開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・区長は、予算編成や条例提案などを通じて、区政を</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マネジメント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r>
              <a:tr h="1449915">
                <a:tc>
                  <a:txBody>
                    <a:bodyPr/>
                    <a:lstStyle/>
                    <a:p>
                      <a:pPr algn="ctr"/>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広域機能</a:t>
                      </a:r>
                      <a:endParaRPr kumimoji="1" lang="ja-JP" altLang="en-US" sz="1500" b="1"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solidFill>
                      <a:schemeClr val="accent6">
                        <a:lumMod val="40000"/>
                        <a:lumOff val="60000"/>
                      </a:schemeClr>
                    </a:solidFill>
                  </a:tcPr>
                </a:tc>
                <a:tc>
                  <a:txBody>
                    <a:bodyPr/>
                    <a:lstStyle/>
                    <a:p>
                      <a:pPr>
                        <a:lnSpc>
                          <a:spcPct val="1000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・知事と市長が</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「副首都推進本部会議（指定都市都</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道府県調整会議）」において協議・調整し、方針を</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決定</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（協議が調わない場合には、総務大臣の勧告あり）</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ct val="1000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大阪府に一元化し、知事が方針を決定</a:t>
                      </a:r>
                    </a:p>
                  </a:txBody>
                  <a:tcPr/>
                </a:tc>
              </a:tr>
            </a:tbl>
          </a:graphicData>
        </a:graphic>
      </p:graphicFrame>
      <p:sp>
        <p:nvSpPr>
          <p:cNvPr id="15" name="角丸四角形 14"/>
          <p:cNvSpPr/>
          <p:nvPr/>
        </p:nvSpPr>
        <p:spPr>
          <a:xfrm>
            <a:off x="251520" y="620688"/>
            <a:ext cx="8640959" cy="1800200"/>
          </a:xfrm>
          <a:prstGeom prst="roundRect">
            <a:avLst>
              <a:gd name="adj" fmla="val 0"/>
            </a:avLst>
          </a:prstGeom>
          <a:solidFill>
            <a:schemeClr val="accent1">
              <a:lumMod val="40000"/>
              <a:lumOff val="60000"/>
            </a:schemeClr>
          </a:solidFill>
          <a:ln>
            <a:noFill/>
          </a:ln>
          <a:effectLst/>
        </p:spPr>
        <p:style>
          <a:lnRef idx="1">
            <a:schemeClr val="accent4"/>
          </a:lnRef>
          <a:fillRef idx="2">
            <a:schemeClr val="accent4"/>
          </a:fillRef>
          <a:effectRef idx="1">
            <a:schemeClr val="accent4"/>
          </a:effectRef>
          <a:fontRef idx="minor">
            <a:schemeClr val="dk1"/>
          </a:fontRef>
        </p:style>
        <p:txBody>
          <a:bodyPr rtlCol="0" anchor="t" anchorCtr="0"/>
          <a:lstStyle/>
          <a:p>
            <a:pPr>
              <a:lnSpc>
                <a:spcPts val="2800"/>
              </a:lnSpc>
            </a:pPr>
            <a:r>
              <a:rPr lang="ja-JP" altLang="en-US" sz="2000" b="1"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rPr>
              <a:t>◇「広域機能の強化」や「基礎自治機能の充実」の取組みを制度面から</a:t>
            </a:r>
            <a:endParaRPr lang="en-US" altLang="ja-JP" sz="2000" b="1"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2800"/>
              </a:lnSpc>
            </a:pPr>
            <a:r>
              <a:rPr lang="ja-JP" altLang="en-US" sz="2000" b="1" dirty="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2000" b="1"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rPr>
              <a:t>推進するため、副首都にふさわしい大都市制度を検討</a:t>
            </a:r>
            <a:endParaRPr lang="en-US" altLang="ja-JP" sz="2000" b="1"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2800"/>
              </a:lnSpc>
            </a:pPr>
            <a:endParaRPr lang="en-US" altLang="ja-JP" sz="2000" b="1" dirty="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endParaRPr>
          </a:p>
          <a:p>
            <a:endParaRPr lang="en-US" altLang="ja-JP" sz="1500" b="1"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gn="ctr">
              <a:lnSpc>
                <a:spcPts val="2800"/>
              </a:lnSpc>
            </a:pPr>
            <a:r>
              <a:rPr lang="ja-JP" altLang="en-US" sz="2000" b="1" u="sng"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現行法制度で実現可能な</a:t>
            </a:r>
            <a:r>
              <a:rPr lang="en-US" altLang="ja-JP" sz="2000" b="1" u="sng"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総合区</a:t>
            </a:r>
            <a:r>
              <a:rPr lang="en-US" altLang="ja-JP" sz="2000" b="1" u="sng"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と</a:t>
            </a:r>
            <a:r>
              <a:rPr lang="en-US" altLang="ja-JP" sz="2000" b="1" u="sng"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特別区</a:t>
            </a:r>
            <a:r>
              <a:rPr lang="en-US" altLang="ja-JP" sz="2000" b="1" u="sng"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について制度案を作成</a:t>
            </a:r>
            <a:endParaRPr lang="en-US" altLang="ja-JP" sz="2000" b="1" u="sng"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a:lnSpc>
                <a:spcPts val="2800"/>
              </a:lnSpc>
            </a:pPr>
            <a:endParaRPr lang="en-US" altLang="ja-JP" sz="2000" b="1"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18" name="正方形/長方形 17"/>
          <p:cNvSpPr/>
          <p:nvPr/>
        </p:nvSpPr>
        <p:spPr>
          <a:xfrm>
            <a:off x="0" y="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２</a:t>
            </a:r>
            <a:r>
              <a:rPr lang="ja-JP" altLang="en-US" sz="2000" b="1" dirty="0" smtClean="0">
                <a:solidFill>
                  <a:prstClr val="black"/>
                </a:solidFill>
                <a:latin typeface="Meiryo UI" pitchFamily="50" charset="-128"/>
                <a:ea typeface="Meiryo UI" pitchFamily="50" charset="-128"/>
                <a:cs typeface="Meiryo UI" pitchFamily="50" charset="-128"/>
              </a:rPr>
              <a:t>　副首都・大阪にふさわしい大都市制度改革</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6" name="二等辺三角形 15"/>
          <p:cNvSpPr/>
          <p:nvPr/>
        </p:nvSpPr>
        <p:spPr>
          <a:xfrm flipV="1">
            <a:off x="2904332" y="1507340"/>
            <a:ext cx="3456384" cy="302403"/>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27"/>
          <p:cNvSpPr>
            <a:spLocks noChangeArrowheads="1"/>
          </p:cNvSpPr>
          <p:nvPr/>
        </p:nvSpPr>
        <p:spPr bwMode="auto">
          <a:xfrm>
            <a:off x="8100392"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背景</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４</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 xmlns:p14="http://schemas.microsoft.com/office/powerpoint/2010/main" val="8932556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14209</TotalTime>
  <Words>707</Words>
  <Application>Microsoft Office PowerPoint</Application>
  <PresentationFormat>画面に合わせる (4:3)</PresentationFormat>
  <Paragraphs>124</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スライド 1</vt:lpstr>
      <vt:lpstr>スライド 2</vt:lpstr>
      <vt:lpstr>目　　次</vt:lpstr>
      <vt:lpstr>スライド 4</vt:lpstr>
      <vt:lpstr>スライド 5</vt:lpstr>
      <vt:lpstr>スライド 6</vt:lpstr>
      <vt:lpstr>スライド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上野　能宏</dc:creator>
  <cp:lastModifiedBy>大阪市</cp:lastModifiedBy>
  <cp:revision>1337</cp:revision>
  <cp:lastPrinted>2017-08-01T01:02:49Z</cp:lastPrinted>
  <dcterms:created xsi:type="dcterms:W3CDTF">2013-07-16T06:48:23Z</dcterms:created>
  <dcterms:modified xsi:type="dcterms:W3CDTF">2017-08-21T06:17:05Z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