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259" r:id="rId3"/>
    <p:sldId id="260" r:id="rId4"/>
    <p:sldId id="261" r:id="rId5"/>
    <p:sldId id="263" r:id="rId6"/>
    <p:sldId id="264" r:id="rId7"/>
    <p:sldId id="265" r:id="rId8"/>
    <p:sldId id="266" r:id="rId9"/>
    <p:sldId id="267" r:id="rId10"/>
    <p:sldId id="268" r:id="rId11"/>
    <p:sldId id="269" r:id="rId12"/>
    <p:sldId id="271" r:id="rId13"/>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07" autoAdjust="0"/>
  </p:normalViewPr>
  <p:slideViewPr>
    <p:cSldViewPr>
      <p:cViewPr varScale="1">
        <p:scale>
          <a:sx n="70" d="100"/>
          <a:sy n="70" d="100"/>
        </p:scale>
        <p:origin x="138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a:defRPr sz="1200"/>
            </a:lvl1pPr>
          </a:lstStyle>
          <a:p>
            <a:fld id="{BAF982AD-D0D4-47D3-85DA-B8BCF16D7189}" type="datetimeFigureOut">
              <a:rPr kumimoji="1" lang="ja-JP" altLang="en-US" smtClean="0"/>
              <a:pPr/>
              <a:t>2017/4/11</a:t>
            </a:fld>
            <a:endParaRPr kumimoji="1" lang="ja-JP" altLang="en-US"/>
          </a:p>
        </p:txBody>
      </p:sp>
      <p:sp>
        <p:nvSpPr>
          <p:cNvPr id="4" name="フッター プレースホルダ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56038" y="9440863"/>
            <a:ext cx="2949575" cy="496887"/>
          </a:xfrm>
          <a:prstGeom prst="rect">
            <a:avLst/>
          </a:prstGeom>
        </p:spPr>
        <p:txBody>
          <a:bodyPr vert="horz" lIns="91440" tIns="45720" rIns="91440" bIns="45720" rtlCol="0" anchor="b"/>
          <a:lstStyle>
            <a:lvl1pPr algn="r">
              <a:defRPr sz="1200"/>
            </a:lvl1pPr>
          </a:lstStyle>
          <a:p>
            <a:fld id="{6891489E-3C44-4592-AB3A-B606FED48C88}" type="slidenum">
              <a:rPr kumimoji="1" lang="ja-JP" altLang="en-US" smtClean="0"/>
              <a:pPr/>
              <a:t>‹#›</a:t>
            </a:fld>
            <a:endParaRPr kumimoji="1" lang="ja-JP" altLang="en-US"/>
          </a:p>
        </p:txBody>
      </p:sp>
    </p:spTree>
    <p:extLst>
      <p:ext uri="{BB962C8B-B14F-4D97-AF65-F5344CB8AC3E}">
        <p14:creationId xmlns:p14="http://schemas.microsoft.com/office/powerpoint/2010/main" val="7533674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56038" y="0"/>
            <a:ext cx="2949575" cy="496888"/>
          </a:xfrm>
          <a:prstGeom prst="rect">
            <a:avLst/>
          </a:prstGeom>
        </p:spPr>
        <p:txBody>
          <a:bodyPr vert="horz" lIns="91440" tIns="45720" rIns="91440" bIns="45720" rtlCol="0"/>
          <a:lstStyle>
            <a:lvl1pPr algn="r">
              <a:defRPr sz="1200"/>
            </a:lvl1pPr>
          </a:lstStyle>
          <a:p>
            <a:fld id="{273EA961-A6CC-4BB2-A1C3-9F053C7F32F4}" type="datetimeFigureOut">
              <a:rPr kumimoji="1" lang="ja-JP" altLang="en-US" smtClean="0"/>
              <a:pPr/>
              <a:t>2017/4/11</a:t>
            </a:fld>
            <a:endParaRPr kumimoji="1" lang="ja-JP" altLang="en-US"/>
          </a:p>
        </p:txBody>
      </p:sp>
      <p:sp>
        <p:nvSpPr>
          <p:cNvPr id="4" name="スライド イメージ プレースホルダ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1038" y="4721225"/>
            <a:ext cx="5445125" cy="4471988"/>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a:defRPr sz="1200"/>
            </a:lvl1pPr>
          </a:lstStyle>
          <a:p>
            <a:fld id="{A0CA7B72-B2D2-48ED-878C-4991E08A1F5C}" type="slidenum">
              <a:rPr kumimoji="1" lang="ja-JP" altLang="en-US" smtClean="0"/>
              <a:pPr/>
              <a:t>‹#›</a:t>
            </a:fld>
            <a:endParaRPr kumimoji="1" lang="ja-JP" altLang="en-US"/>
          </a:p>
        </p:txBody>
      </p:sp>
    </p:spTree>
    <p:extLst>
      <p:ext uri="{BB962C8B-B14F-4D97-AF65-F5344CB8AC3E}">
        <p14:creationId xmlns:p14="http://schemas.microsoft.com/office/powerpoint/2010/main" val="99789093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0CA7B72-B2D2-48ED-878C-4991E08A1F5C}" type="slidenum">
              <a:rPr kumimoji="1" lang="ja-JP" altLang="en-US" smtClean="0"/>
              <a:pPr/>
              <a:t>1</a:t>
            </a:fld>
            <a:endParaRPr kumimoji="1" lang="ja-JP" altLang="en-US"/>
          </a:p>
        </p:txBody>
      </p:sp>
    </p:spTree>
    <p:extLst>
      <p:ext uri="{BB962C8B-B14F-4D97-AF65-F5344CB8AC3E}">
        <p14:creationId xmlns:p14="http://schemas.microsoft.com/office/powerpoint/2010/main" val="2894500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6620773-85B2-4BC1-81E9-786B6A8150D6}" type="datetime1">
              <a:rPr kumimoji="1" lang="ja-JP" altLang="en-US" smtClean="0"/>
              <a:pPr/>
              <a:t>2017/4/11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CC2F088C-3DAE-40CE-A77E-B8EFA33DB9C5}"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32CFFF6-775B-477D-BF25-18B2C4C3CE3F}" type="datetime1">
              <a:rPr kumimoji="1" lang="ja-JP" altLang="en-US" smtClean="0"/>
              <a:pPr/>
              <a:t>2017/4/11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CC2F088C-3DAE-40CE-A77E-B8EFA33DB9C5}"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CC12509-D1A9-4D54-8E1C-6D8EDFB1690A}" type="datetime1">
              <a:rPr kumimoji="1" lang="ja-JP" altLang="en-US" smtClean="0"/>
              <a:pPr/>
              <a:t>2017/4/11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CC2F088C-3DAE-40CE-A77E-B8EFA33DB9C5}"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3E2D6C5-45B2-4FAB-8095-3B108B686896}" type="datetime1">
              <a:rPr kumimoji="1" lang="ja-JP" altLang="en-US" smtClean="0"/>
              <a:pPr/>
              <a:t>2017/4/11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CC2F088C-3DAE-40CE-A77E-B8EFA33DB9C5}"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DFE45AFD-7627-4BE1-8F3F-9B81F216179E}" type="datetime1">
              <a:rPr kumimoji="1" lang="ja-JP" altLang="en-US" smtClean="0"/>
              <a:pPr/>
              <a:t>2017/4/11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CC2F088C-3DAE-40CE-A77E-B8EFA33DB9C5}"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A6020FEB-784C-4AF3-AAA7-7AA5EC9293C0}" type="datetime1">
              <a:rPr kumimoji="1" lang="ja-JP" altLang="en-US" smtClean="0"/>
              <a:pPr/>
              <a:t>2017/4/11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CC2F088C-3DAE-40CE-A77E-B8EFA33DB9C5}"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34FD97CA-3015-4C00-89D3-24579EFEB2DE}" type="datetime1">
              <a:rPr kumimoji="1" lang="ja-JP" altLang="en-US" smtClean="0"/>
              <a:pPr/>
              <a:t>2017/4/11</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CC2F088C-3DAE-40CE-A77E-B8EFA33DB9C5}"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7101EE58-C8BA-4D25-8041-70091E99CC85}" type="datetime1">
              <a:rPr kumimoji="1" lang="ja-JP" altLang="en-US" smtClean="0"/>
              <a:pPr/>
              <a:t>2017/4/11</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CC2F088C-3DAE-40CE-A77E-B8EFA33DB9C5}"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D698A684-0AC2-4A3D-9B5E-48F11405FCA8}" type="datetime1">
              <a:rPr kumimoji="1" lang="ja-JP" altLang="en-US" smtClean="0"/>
              <a:pPr/>
              <a:t>2017/4/11</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CC2F088C-3DAE-40CE-A77E-B8EFA33DB9C5}"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7288AB4D-DB29-40CF-BEDB-F1582F524FC5}" type="datetime1">
              <a:rPr kumimoji="1" lang="ja-JP" altLang="en-US" smtClean="0"/>
              <a:pPr/>
              <a:t>2017/4/11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CC2F088C-3DAE-40CE-A77E-B8EFA33DB9C5}"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3C6FA807-2257-4A62-8279-0885D49A52F7}" type="datetime1">
              <a:rPr kumimoji="1" lang="ja-JP" altLang="en-US" smtClean="0"/>
              <a:pPr/>
              <a:t>2017/4/11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CC2F088C-3DAE-40CE-A77E-B8EFA33DB9C5}"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FAEAA8-8B6D-4458-BE4E-CF46FC6210C5}" type="datetime1">
              <a:rPr kumimoji="1" lang="ja-JP" altLang="en-US" smtClean="0"/>
              <a:pPr/>
              <a:t>2017/4/11</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2F088C-3DAE-40CE-A77E-B8EFA33DB9C5}"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3568" y="332657"/>
            <a:ext cx="7772400" cy="1224136"/>
          </a:xfrm>
        </p:spPr>
        <p:txBody>
          <a:bodyPr/>
          <a:lstStyle/>
          <a:p>
            <a:r>
              <a:rPr kumimoji="1" lang="ja-JP" altLang="en-US" u="sng" dirty="0" smtClean="0"/>
              <a:t>大阪市防災アプリについて</a:t>
            </a:r>
            <a:endParaRPr kumimoji="1" lang="ja-JP" altLang="en-US" u="sng" dirty="0"/>
          </a:p>
        </p:txBody>
      </p:sp>
      <p:sp>
        <p:nvSpPr>
          <p:cNvPr id="3" name="サブタイトル 2"/>
          <p:cNvSpPr>
            <a:spLocks noGrp="1"/>
          </p:cNvSpPr>
          <p:nvPr>
            <p:ph type="subTitle" idx="1"/>
          </p:nvPr>
        </p:nvSpPr>
        <p:spPr>
          <a:xfrm>
            <a:off x="1403648" y="5589240"/>
            <a:ext cx="6400800" cy="576064"/>
          </a:xfrm>
        </p:spPr>
        <p:txBody>
          <a:bodyPr>
            <a:normAutofit lnSpcReduction="10000"/>
          </a:bodyPr>
          <a:lstStyle/>
          <a:p>
            <a:r>
              <a:rPr kumimoji="1" lang="ja-JP" altLang="en-US" dirty="0" smtClean="0">
                <a:solidFill>
                  <a:schemeClr val="tx1"/>
                </a:solidFill>
              </a:rPr>
              <a:t>大阪市危機管理室</a:t>
            </a:r>
            <a:endParaRPr kumimoji="1" lang="ja-JP" altLang="en-US" dirty="0">
              <a:solidFill>
                <a:schemeClr val="tx1"/>
              </a:solidFill>
            </a:endParaRPr>
          </a:p>
        </p:txBody>
      </p:sp>
      <p:pic>
        <p:nvPicPr>
          <p:cNvPr id="1026" name="Picture 2" descr="E:\My Documents\My Pictures\防災アプリの画面\スマホホーム画面.png"/>
          <p:cNvPicPr>
            <a:picLocks noChangeAspect="1" noChangeArrowheads="1"/>
          </p:cNvPicPr>
          <p:nvPr/>
        </p:nvPicPr>
        <p:blipFill>
          <a:blip r:embed="rId3" cstate="print"/>
          <a:srcRect/>
          <a:stretch>
            <a:fillRect/>
          </a:stretch>
        </p:blipFill>
        <p:spPr bwMode="auto">
          <a:xfrm>
            <a:off x="3491880" y="1412776"/>
            <a:ext cx="2088232" cy="4061866"/>
          </a:xfrm>
          <a:prstGeom prst="rect">
            <a:avLst/>
          </a:prstGeom>
          <a:noFill/>
        </p:spPr>
      </p:pic>
      <p:sp>
        <p:nvSpPr>
          <p:cNvPr id="5" name="スライド番号プレースホルダ 4"/>
          <p:cNvSpPr>
            <a:spLocks noGrp="1"/>
          </p:cNvSpPr>
          <p:nvPr>
            <p:ph type="sldNum" sz="quarter" idx="12"/>
          </p:nvPr>
        </p:nvSpPr>
        <p:spPr/>
        <p:txBody>
          <a:bodyPr/>
          <a:lstStyle/>
          <a:p>
            <a:fld id="{CC2F088C-3DAE-40CE-A77E-B8EFA33DB9C5}" type="slidenum">
              <a:rPr kumimoji="1" lang="ja-JP" altLang="en-US" smtClean="0"/>
              <a:pPr/>
              <a:t>1</a:t>
            </a:fld>
            <a:endParaRPr kumimoji="1" lang="ja-JP"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u="sng" dirty="0" smtClean="0"/>
              <a:t>業者選定方法及び</a:t>
            </a:r>
            <a:r>
              <a:rPr lang="ja-JP" altLang="en-US" u="sng" dirty="0" smtClean="0"/>
              <a:t>開発経費</a:t>
            </a:r>
            <a:endParaRPr kumimoji="1" lang="ja-JP" altLang="en-US" u="sng" dirty="0"/>
          </a:p>
        </p:txBody>
      </p:sp>
      <p:sp>
        <p:nvSpPr>
          <p:cNvPr id="3" name="コンテンツ プレースホルダ 2"/>
          <p:cNvSpPr>
            <a:spLocks noGrp="1"/>
          </p:cNvSpPr>
          <p:nvPr>
            <p:ph idx="1"/>
          </p:nvPr>
        </p:nvSpPr>
        <p:spPr/>
        <p:txBody>
          <a:bodyPr/>
          <a:lstStyle/>
          <a:p>
            <a:r>
              <a:rPr kumimoji="1" lang="ja-JP" altLang="en-US" dirty="0" smtClean="0"/>
              <a:t>業者選定方法　　　公募型プロポーザル</a:t>
            </a:r>
            <a:endParaRPr kumimoji="1" lang="en-US" altLang="ja-JP" dirty="0" smtClean="0"/>
          </a:p>
          <a:p>
            <a:r>
              <a:rPr lang="ja-JP" altLang="en-US" dirty="0" smtClean="0"/>
              <a:t>契約相手方</a:t>
            </a:r>
          </a:p>
          <a:p>
            <a:pPr>
              <a:buNone/>
            </a:pPr>
            <a:r>
              <a:rPr lang="ja-JP" altLang="en-US" dirty="0" smtClean="0"/>
              <a:t>　　　エヌ・ティ・ティレゾナント株式会社</a:t>
            </a:r>
            <a:endParaRPr lang="en-US" altLang="ja-JP" dirty="0" smtClean="0"/>
          </a:p>
          <a:p>
            <a:r>
              <a:rPr lang="ja-JP" altLang="en-US" dirty="0" smtClean="0"/>
              <a:t>契約金額（税込）　	</a:t>
            </a:r>
            <a:r>
              <a:rPr lang="en-US" altLang="ja-JP" dirty="0" smtClean="0"/>
              <a:t>3,474,360</a:t>
            </a:r>
            <a:r>
              <a:rPr lang="ja-JP" altLang="en-US" dirty="0" smtClean="0"/>
              <a:t>円</a:t>
            </a:r>
            <a:endParaRPr lang="en-US" altLang="ja-JP" dirty="0" smtClean="0"/>
          </a:p>
          <a:p>
            <a:r>
              <a:rPr lang="ja-JP" altLang="en-US" dirty="0" smtClean="0"/>
              <a:t>契約日　　　　　　　　平成</a:t>
            </a:r>
            <a:r>
              <a:rPr lang="en-US" altLang="ja-JP" dirty="0" smtClean="0"/>
              <a:t>27</a:t>
            </a:r>
            <a:r>
              <a:rPr lang="ja-JP" altLang="en-US" dirty="0" smtClean="0"/>
              <a:t>年</a:t>
            </a:r>
            <a:r>
              <a:rPr lang="en-US" altLang="ja-JP" dirty="0" smtClean="0"/>
              <a:t>10</a:t>
            </a:r>
            <a:r>
              <a:rPr lang="ja-JP" altLang="en-US" dirty="0" smtClean="0"/>
              <a:t>月</a:t>
            </a:r>
            <a:r>
              <a:rPr lang="en-US" altLang="ja-JP" dirty="0" smtClean="0"/>
              <a:t>1</a:t>
            </a:r>
            <a:r>
              <a:rPr lang="ja-JP" altLang="en-US" dirty="0" smtClean="0"/>
              <a:t>日	</a:t>
            </a:r>
          </a:p>
          <a:p>
            <a:endParaRPr kumimoji="1" lang="ja-JP" altLang="en-US" dirty="0"/>
          </a:p>
        </p:txBody>
      </p:sp>
      <p:sp>
        <p:nvSpPr>
          <p:cNvPr id="4" name="スライド番号プレースホルダ 3"/>
          <p:cNvSpPr>
            <a:spLocks noGrp="1"/>
          </p:cNvSpPr>
          <p:nvPr>
            <p:ph type="sldNum" sz="quarter" idx="12"/>
          </p:nvPr>
        </p:nvSpPr>
        <p:spPr/>
        <p:txBody>
          <a:bodyPr/>
          <a:lstStyle/>
          <a:p>
            <a:fld id="{CC2F088C-3DAE-40CE-A77E-B8EFA33DB9C5}" type="slidenum">
              <a:rPr kumimoji="1" lang="ja-JP" altLang="en-US" smtClean="0"/>
              <a:pPr/>
              <a:t>10</a:t>
            </a:fld>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3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3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3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3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3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3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3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u="sng" dirty="0" smtClean="0"/>
              <a:t>開発スケジュール</a:t>
            </a:r>
            <a:endParaRPr kumimoji="1" lang="ja-JP" altLang="en-US" u="sng" dirty="0"/>
          </a:p>
        </p:txBody>
      </p:sp>
      <p:sp>
        <p:nvSpPr>
          <p:cNvPr id="3" name="コンテンツ プレースホルダ 2"/>
          <p:cNvSpPr>
            <a:spLocks noGrp="1"/>
          </p:cNvSpPr>
          <p:nvPr>
            <p:ph idx="1"/>
          </p:nvPr>
        </p:nvSpPr>
        <p:spPr/>
        <p:txBody>
          <a:bodyPr>
            <a:normAutofit fontScale="92500" lnSpcReduction="20000"/>
          </a:bodyPr>
          <a:lstStyle/>
          <a:p>
            <a:r>
              <a:rPr lang="ja-JP" altLang="ja-JP" dirty="0" smtClean="0"/>
              <a:t>平成</a:t>
            </a:r>
            <a:r>
              <a:rPr lang="en-US" altLang="ja-JP" dirty="0" smtClean="0"/>
              <a:t>26</a:t>
            </a:r>
            <a:r>
              <a:rPr lang="ja-JP" altLang="ja-JP" dirty="0" smtClean="0"/>
              <a:t>年</a:t>
            </a:r>
            <a:r>
              <a:rPr lang="en-US" altLang="ja-JP" dirty="0" smtClean="0"/>
              <a:t>11</a:t>
            </a:r>
            <a:r>
              <a:rPr lang="ja-JP" altLang="ja-JP" dirty="0" smtClean="0"/>
              <a:t>月</a:t>
            </a:r>
          </a:p>
          <a:p>
            <a:pPr>
              <a:buNone/>
            </a:pPr>
            <a:r>
              <a:rPr lang="ja-JP" altLang="en-US" dirty="0" smtClean="0"/>
              <a:t>　 </a:t>
            </a:r>
            <a:r>
              <a:rPr lang="ja-JP" altLang="ja-JP" dirty="0" smtClean="0"/>
              <a:t>防災アプリを本市の公式アプリとして</a:t>
            </a:r>
            <a:r>
              <a:rPr lang="ja-JP" altLang="en-US" dirty="0" smtClean="0"/>
              <a:t>市民</a:t>
            </a:r>
            <a:r>
              <a:rPr lang="ja-JP" altLang="ja-JP" dirty="0" smtClean="0"/>
              <a:t>に推奨することを、市</a:t>
            </a:r>
            <a:r>
              <a:rPr lang="en-US" altLang="ja-JP" dirty="0" smtClean="0"/>
              <a:t>ICT</a:t>
            </a:r>
            <a:r>
              <a:rPr lang="ja-JP" altLang="ja-JP" dirty="0" smtClean="0"/>
              <a:t>戦略</a:t>
            </a:r>
            <a:r>
              <a:rPr lang="en-US" altLang="ja-JP" dirty="0" smtClean="0"/>
              <a:t>PT</a:t>
            </a:r>
            <a:r>
              <a:rPr lang="ja-JP" altLang="ja-JP" dirty="0" smtClean="0"/>
              <a:t>から市長説明、了解 </a:t>
            </a:r>
            <a:r>
              <a:rPr lang="ja-JP" altLang="en-US" dirty="0" smtClean="0"/>
              <a:t>。</a:t>
            </a:r>
            <a:endParaRPr lang="ja-JP" altLang="ja-JP" dirty="0" smtClean="0"/>
          </a:p>
          <a:p>
            <a:r>
              <a:rPr lang="ja-JP" altLang="ja-JP" dirty="0" smtClean="0"/>
              <a:t>平成</a:t>
            </a:r>
            <a:r>
              <a:rPr lang="en-US" altLang="ja-JP" dirty="0" smtClean="0"/>
              <a:t>27</a:t>
            </a:r>
            <a:r>
              <a:rPr lang="ja-JP" altLang="ja-JP" dirty="0" smtClean="0"/>
              <a:t>年</a:t>
            </a:r>
            <a:r>
              <a:rPr lang="en-US" altLang="ja-JP" dirty="0" smtClean="0"/>
              <a:t>7</a:t>
            </a:r>
            <a:r>
              <a:rPr lang="ja-JP" altLang="ja-JP" dirty="0" smtClean="0"/>
              <a:t>月公募プロポーザル</a:t>
            </a:r>
            <a:r>
              <a:rPr lang="ja-JP" altLang="en-US" dirty="0" smtClean="0"/>
              <a:t>を実施。</a:t>
            </a:r>
            <a:endParaRPr lang="en-US" altLang="ja-JP" dirty="0" smtClean="0"/>
          </a:p>
          <a:p>
            <a:pPr>
              <a:buNone/>
            </a:pPr>
            <a:r>
              <a:rPr lang="ja-JP" altLang="ja-JP" dirty="0" smtClean="0"/>
              <a:t>　　　参加申出　</a:t>
            </a:r>
            <a:r>
              <a:rPr lang="ja-JP" altLang="en-US" dirty="0" smtClean="0"/>
              <a:t>　</a:t>
            </a:r>
            <a:r>
              <a:rPr lang="en-US" altLang="ja-JP" dirty="0" smtClean="0"/>
              <a:t>3</a:t>
            </a:r>
            <a:r>
              <a:rPr lang="ja-JP" altLang="ja-JP" dirty="0" smtClean="0"/>
              <a:t>社　　</a:t>
            </a:r>
            <a:r>
              <a:rPr lang="en-US" altLang="ja-JP" dirty="0" smtClean="0"/>
              <a:t>7</a:t>
            </a:r>
            <a:r>
              <a:rPr lang="ja-JP" altLang="ja-JP" dirty="0" smtClean="0"/>
              <a:t>月</a:t>
            </a:r>
            <a:r>
              <a:rPr lang="en-US" altLang="ja-JP" dirty="0" smtClean="0"/>
              <a:t>23</a:t>
            </a:r>
            <a:r>
              <a:rPr lang="ja-JP" altLang="ja-JP" dirty="0" smtClean="0"/>
              <a:t>日　選定委員会</a:t>
            </a:r>
          </a:p>
          <a:p>
            <a:pPr>
              <a:buNone/>
            </a:pPr>
            <a:r>
              <a:rPr lang="ja-JP" altLang="ja-JP" dirty="0" smtClean="0"/>
              <a:t>　　</a:t>
            </a:r>
            <a:r>
              <a:rPr lang="ja-JP" altLang="en-US" dirty="0" smtClean="0"/>
              <a:t>　</a:t>
            </a:r>
            <a:r>
              <a:rPr lang="ja-JP" altLang="ja-JP" dirty="0" smtClean="0"/>
              <a:t>選定業者　　</a:t>
            </a:r>
            <a:r>
              <a:rPr lang="en-US" altLang="ja-JP" dirty="0" smtClean="0"/>
              <a:t>NTT</a:t>
            </a:r>
            <a:r>
              <a:rPr lang="ja-JP" altLang="ja-JP" dirty="0" smtClean="0"/>
              <a:t>レゾナント株式会社</a:t>
            </a:r>
            <a:endParaRPr lang="en-US" altLang="ja-JP" dirty="0" smtClean="0"/>
          </a:p>
          <a:p>
            <a:r>
              <a:rPr lang="ja-JP" altLang="en-US" dirty="0" smtClean="0"/>
              <a:t>平成</a:t>
            </a:r>
            <a:r>
              <a:rPr lang="en-US" altLang="ja-JP" dirty="0" smtClean="0"/>
              <a:t>27</a:t>
            </a:r>
            <a:r>
              <a:rPr lang="ja-JP" altLang="en-US" dirty="0" smtClean="0"/>
              <a:t>年</a:t>
            </a:r>
            <a:r>
              <a:rPr lang="en-US" altLang="ja-JP" dirty="0" smtClean="0"/>
              <a:t>10</a:t>
            </a:r>
            <a:r>
              <a:rPr lang="ja-JP" altLang="en-US" dirty="0" smtClean="0"/>
              <a:t>月</a:t>
            </a:r>
            <a:r>
              <a:rPr lang="en-US" altLang="ja-JP" dirty="0" smtClean="0"/>
              <a:t>1</a:t>
            </a:r>
            <a:r>
              <a:rPr lang="ja-JP" altLang="en-US" dirty="0" smtClean="0"/>
              <a:t>日契約。</a:t>
            </a:r>
            <a:endParaRPr lang="en-US" altLang="ja-JP" dirty="0" smtClean="0"/>
          </a:p>
          <a:p>
            <a:r>
              <a:rPr lang="ja-JP" altLang="en-US" dirty="0" smtClean="0"/>
              <a:t>平成</a:t>
            </a:r>
            <a:r>
              <a:rPr lang="en-US" altLang="ja-JP" dirty="0" smtClean="0"/>
              <a:t>28</a:t>
            </a:r>
            <a:r>
              <a:rPr lang="ja-JP" altLang="en-US" dirty="0" smtClean="0"/>
              <a:t>年</a:t>
            </a:r>
            <a:r>
              <a:rPr lang="en-US" altLang="ja-JP" dirty="0" smtClean="0"/>
              <a:t>1</a:t>
            </a:r>
            <a:r>
              <a:rPr lang="ja-JP" altLang="en-US" dirty="0" smtClean="0"/>
              <a:t>月よりプロトタイプテストを実施。</a:t>
            </a:r>
            <a:endParaRPr lang="en-US" altLang="ja-JP" dirty="0" smtClean="0"/>
          </a:p>
          <a:p>
            <a:r>
              <a:rPr lang="ja-JP" altLang="en-US" dirty="0" smtClean="0"/>
              <a:t>平成</a:t>
            </a:r>
            <a:r>
              <a:rPr lang="en-US" altLang="ja-JP" dirty="0" smtClean="0"/>
              <a:t>28</a:t>
            </a:r>
            <a:r>
              <a:rPr lang="ja-JP" altLang="en-US" dirty="0" smtClean="0"/>
              <a:t>年</a:t>
            </a:r>
            <a:r>
              <a:rPr lang="en-US" altLang="ja-JP" dirty="0" smtClean="0"/>
              <a:t>3</a:t>
            </a:r>
            <a:r>
              <a:rPr lang="ja-JP" altLang="en-US" dirty="0" smtClean="0"/>
              <a:t>月  </a:t>
            </a:r>
            <a:r>
              <a:rPr lang="en-US" altLang="ja-JP" dirty="0" smtClean="0"/>
              <a:t>1</a:t>
            </a:r>
            <a:r>
              <a:rPr lang="ja-JP" altLang="en-US" dirty="0" smtClean="0"/>
              <a:t>日　</a:t>
            </a:r>
            <a:r>
              <a:rPr lang="en-US" altLang="ja-JP" dirty="0" smtClean="0"/>
              <a:t>android</a:t>
            </a:r>
            <a:r>
              <a:rPr lang="ja-JP" altLang="en-US" dirty="0" smtClean="0"/>
              <a:t>版をリリース。</a:t>
            </a:r>
            <a:endParaRPr lang="en-US" altLang="ja-JP" dirty="0" smtClean="0"/>
          </a:p>
          <a:p>
            <a:r>
              <a:rPr lang="ja-JP" altLang="en-US" dirty="0" smtClean="0"/>
              <a:t>平成</a:t>
            </a:r>
            <a:r>
              <a:rPr lang="en-US" altLang="ja-JP" dirty="0" smtClean="0"/>
              <a:t>28</a:t>
            </a:r>
            <a:r>
              <a:rPr lang="ja-JP" altLang="en-US" dirty="0" smtClean="0"/>
              <a:t>年</a:t>
            </a:r>
            <a:r>
              <a:rPr lang="en-US" altLang="ja-JP" dirty="0" smtClean="0"/>
              <a:t>3</a:t>
            </a:r>
            <a:r>
              <a:rPr lang="ja-JP" altLang="en-US" dirty="0" smtClean="0"/>
              <a:t>月</a:t>
            </a:r>
            <a:r>
              <a:rPr lang="en-US" altLang="ja-JP" dirty="0" smtClean="0"/>
              <a:t>16</a:t>
            </a:r>
            <a:r>
              <a:rPr lang="ja-JP" altLang="en-US" dirty="0" smtClean="0"/>
              <a:t>日  </a:t>
            </a:r>
            <a:r>
              <a:rPr lang="en-US" altLang="ja-JP" dirty="0" err="1" smtClean="0"/>
              <a:t>iOS</a:t>
            </a:r>
            <a:r>
              <a:rPr lang="ja-JP" altLang="en-US" dirty="0" smtClean="0"/>
              <a:t>版をリリース。</a:t>
            </a:r>
            <a:endParaRPr lang="en-US" altLang="ja-JP" dirty="0" smtClean="0"/>
          </a:p>
          <a:p>
            <a:endParaRPr lang="en-US" altLang="ja-JP" dirty="0" smtClean="0"/>
          </a:p>
          <a:p>
            <a:endParaRPr lang="ja-JP" altLang="ja-JP" dirty="0" smtClean="0"/>
          </a:p>
          <a:p>
            <a:endParaRPr kumimoji="1" lang="ja-JP" altLang="en-US" dirty="0"/>
          </a:p>
        </p:txBody>
      </p:sp>
      <p:sp>
        <p:nvSpPr>
          <p:cNvPr id="4" name="スライド番号プレースホルダ 3"/>
          <p:cNvSpPr>
            <a:spLocks noGrp="1"/>
          </p:cNvSpPr>
          <p:nvPr>
            <p:ph type="sldNum" sz="quarter" idx="12"/>
          </p:nvPr>
        </p:nvSpPr>
        <p:spPr/>
        <p:txBody>
          <a:bodyPr/>
          <a:lstStyle/>
          <a:p>
            <a:fld id="{CC2F088C-3DAE-40CE-A77E-B8EFA33DB9C5}" type="slidenum">
              <a:rPr kumimoji="1" lang="ja-JP" altLang="en-US" smtClean="0"/>
              <a:pPr/>
              <a:t>11</a:t>
            </a:fld>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3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3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3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3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3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3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3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3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3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3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3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3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3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3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3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u="sng" dirty="0" smtClean="0"/>
              <a:t>運用経費等</a:t>
            </a:r>
            <a:endParaRPr kumimoji="1" lang="ja-JP" altLang="en-US" u="sng" dirty="0"/>
          </a:p>
        </p:txBody>
      </p:sp>
      <p:sp>
        <p:nvSpPr>
          <p:cNvPr id="3" name="コンテンツ プレースホルダ 2"/>
          <p:cNvSpPr>
            <a:spLocks noGrp="1"/>
          </p:cNvSpPr>
          <p:nvPr>
            <p:ph idx="1"/>
          </p:nvPr>
        </p:nvSpPr>
        <p:spPr/>
        <p:txBody>
          <a:bodyPr>
            <a:normAutofit lnSpcReduction="10000"/>
          </a:bodyPr>
          <a:lstStyle/>
          <a:p>
            <a:pPr>
              <a:buNone/>
            </a:pPr>
            <a:r>
              <a:rPr kumimoji="1" lang="ja-JP" altLang="en-US" dirty="0" smtClean="0"/>
              <a:t>○平成</a:t>
            </a:r>
            <a:r>
              <a:rPr kumimoji="1" lang="en-US" altLang="ja-JP" dirty="0" smtClean="0"/>
              <a:t>28</a:t>
            </a:r>
            <a:r>
              <a:rPr kumimoji="1" lang="ja-JP" altLang="en-US" dirty="0" smtClean="0"/>
              <a:t>年度の運用経費</a:t>
            </a:r>
            <a:endParaRPr kumimoji="1" lang="en-US" altLang="ja-JP" dirty="0" smtClean="0"/>
          </a:p>
          <a:p>
            <a:r>
              <a:rPr lang="en-US" altLang="ja-JP" dirty="0" smtClean="0"/>
              <a:t>1,198,800</a:t>
            </a:r>
            <a:r>
              <a:rPr lang="ja-JP" altLang="en-US" dirty="0" smtClean="0"/>
              <a:t>円（消費税を含む）</a:t>
            </a:r>
            <a:endParaRPr lang="en-US" altLang="ja-JP" dirty="0" smtClean="0"/>
          </a:p>
          <a:p>
            <a:r>
              <a:rPr lang="ja-JP" altLang="en-US" dirty="0" smtClean="0"/>
              <a:t>平成</a:t>
            </a:r>
            <a:r>
              <a:rPr lang="en-US" altLang="ja-JP" dirty="0"/>
              <a:t>29</a:t>
            </a:r>
            <a:r>
              <a:rPr lang="ja-JP" altLang="en-US" dirty="0"/>
              <a:t>年度</a:t>
            </a:r>
            <a:r>
              <a:rPr lang="ja-JP" altLang="en-US" dirty="0" smtClean="0"/>
              <a:t>も同額</a:t>
            </a:r>
            <a:endParaRPr lang="en-US" altLang="ja-JP" dirty="0" smtClean="0"/>
          </a:p>
          <a:p>
            <a:pPr>
              <a:buNone/>
            </a:pPr>
            <a:r>
              <a:rPr kumimoji="1" lang="ja-JP" altLang="en-US" dirty="0" smtClean="0"/>
              <a:t>○委託内容</a:t>
            </a:r>
            <a:endParaRPr kumimoji="1" lang="en-US" altLang="ja-JP" dirty="0" smtClean="0"/>
          </a:p>
          <a:p>
            <a:r>
              <a:rPr lang="ja-JP" altLang="en-US" dirty="0" smtClean="0"/>
              <a:t>サーバー使用料</a:t>
            </a:r>
            <a:endParaRPr lang="en-US" altLang="ja-JP" dirty="0" smtClean="0"/>
          </a:p>
          <a:p>
            <a:r>
              <a:rPr kumimoji="1" lang="ja-JP" altLang="en-US" dirty="0" smtClean="0"/>
              <a:t>運用保守</a:t>
            </a:r>
            <a:r>
              <a:rPr lang="ja-JP" altLang="en-US" dirty="0" smtClean="0"/>
              <a:t>費用</a:t>
            </a:r>
            <a:endParaRPr lang="en-US" altLang="ja-JP" dirty="0" smtClean="0"/>
          </a:p>
          <a:p>
            <a:pPr>
              <a:buNone/>
            </a:pPr>
            <a:r>
              <a:rPr kumimoji="1" lang="ja-JP" altLang="en-US" dirty="0" smtClean="0"/>
              <a:t>　データベースの更新、障害対応、軽微な改修（</a:t>
            </a:r>
            <a:r>
              <a:rPr kumimoji="1" lang="en-US" altLang="ja-JP" dirty="0" smtClean="0"/>
              <a:t>OS</a:t>
            </a:r>
            <a:r>
              <a:rPr kumimoji="1" lang="ja-JP" altLang="en-US" dirty="0" smtClean="0"/>
              <a:t>のバージョンアップ対応を含む）など</a:t>
            </a:r>
            <a:endParaRPr kumimoji="1" lang="ja-JP" altLang="en-US" dirty="0"/>
          </a:p>
        </p:txBody>
      </p:sp>
      <p:sp>
        <p:nvSpPr>
          <p:cNvPr id="4" name="スライド番号プレースホルダ 3"/>
          <p:cNvSpPr>
            <a:spLocks noGrp="1"/>
          </p:cNvSpPr>
          <p:nvPr>
            <p:ph type="sldNum" sz="quarter" idx="12"/>
          </p:nvPr>
        </p:nvSpPr>
        <p:spPr/>
        <p:txBody>
          <a:bodyPr/>
          <a:lstStyle/>
          <a:p>
            <a:fld id="{CC2F088C-3DAE-40CE-A77E-B8EFA33DB9C5}" type="slidenum">
              <a:rPr kumimoji="1" lang="ja-JP" altLang="en-US" smtClean="0"/>
              <a:pPr/>
              <a:t>12</a:t>
            </a:fld>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3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3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3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3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3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3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3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3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3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3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3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u="sng" dirty="0" smtClean="0"/>
              <a:t>開発の</a:t>
            </a:r>
            <a:r>
              <a:rPr lang="ja-JP" altLang="ja-JP" b="1" u="sng" dirty="0" smtClean="0"/>
              <a:t>背景・</a:t>
            </a:r>
            <a:r>
              <a:rPr lang="ja-JP" altLang="en-US" b="1" u="sng" dirty="0" smtClean="0"/>
              <a:t>意図</a:t>
            </a:r>
            <a:endParaRPr kumimoji="1" lang="ja-JP" altLang="en-US" dirty="0"/>
          </a:p>
        </p:txBody>
      </p:sp>
      <p:sp>
        <p:nvSpPr>
          <p:cNvPr id="3" name="コンテンツ プレースホルダ 2"/>
          <p:cNvSpPr>
            <a:spLocks noGrp="1"/>
          </p:cNvSpPr>
          <p:nvPr>
            <p:ph idx="1"/>
          </p:nvPr>
        </p:nvSpPr>
        <p:spPr/>
        <p:txBody>
          <a:bodyPr>
            <a:normAutofit/>
          </a:bodyPr>
          <a:lstStyle/>
          <a:p>
            <a:r>
              <a:rPr lang="ja-JP" altLang="en-US" dirty="0" smtClean="0"/>
              <a:t>南海トラフ巨大地震の被害想定では、迅速な避難により死者数が約</a:t>
            </a:r>
            <a:r>
              <a:rPr lang="en-US" altLang="ja-JP" dirty="0" smtClean="0"/>
              <a:t>12</a:t>
            </a:r>
            <a:r>
              <a:rPr lang="ja-JP" altLang="en-US" dirty="0" smtClean="0"/>
              <a:t>万人から約</a:t>
            </a:r>
            <a:r>
              <a:rPr lang="en-US" altLang="ja-JP" dirty="0" smtClean="0"/>
              <a:t>8</a:t>
            </a:r>
            <a:r>
              <a:rPr lang="ja-JP" altLang="en-US" dirty="0" smtClean="0"/>
              <a:t>千人に軽減されるといわれています。</a:t>
            </a:r>
            <a:endParaRPr lang="en-US" altLang="ja-JP" dirty="0" smtClean="0"/>
          </a:p>
          <a:p>
            <a:r>
              <a:rPr lang="ja-JP" altLang="en-US" dirty="0" smtClean="0"/>
              <a:t>大阪市では、</a:t>
            </a:r>
            <a:r>
              <a:rPr lang="ja-JP" altLang="en-US" u="sng" dirty="0" smtClean="0"/>
              <a:t>災害時における的確で迅速な避難を支援</a:t>
            </a:r>
            <a:r>
              <a:rPr lang="ja-JP" altLang="en-US" dirty="0" smtClean="0"/>
              <a:t>し、</a:t>
            </a:r>
            <a:r>
              <a:rPr lang="ja-JP" altLang="en-US" u="sng" dirty="0" smtClean="0"/>
              <a:t>日頃から災害に対する意識を啓発し、避難に関する防災知識の普及を図る</a:t>
            </a:r>
            <a:r>
              <a:rPr lang="ja-JP" altLang="en-US" dirty="0" smtClean="0"/>
              <a:t>スマートフォン用アプリケーションソフト「大阪市防災アプリ」をリリースしています。</a:t>
            </a:r>
            <a:endParaRPr kumimoji="1" lang="ja-JP" altLang="en-US" dirty="0"/>
          </a:p>
        </p:txBody>
      </p:sp>
      <p:sp>
        <p:nvSpPr>
          <p:cNvPr id="4" name="スライド番号プレースホルダ 3"/>
          <p:cNvSpPr>
            <a:spLocks noGrp="1"/>
          </p:cNvSpPr>
          <p:nvPr>
            <p:ph type="sldNum" sz="quarter" idx="12"/>
          </p:nvPr>
        </p:nvSpPr>
        <p:spPr/>
        <p:txBody>
          <a:bodyPr/>
          <a:lstStyle/>
          <a:p>
            <a:fld id="{CC2F088C-3DAE-40CE-A77E-B8EFA33DB9C5}" type="slidenum">
              <a:rPr kumimoji="1" lang="ja-JP" altLang="en-US" smtClean="0"/>
              <a:pPr/>
              <a:t>2</a:t>
            </a:fld>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3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u="sng" dirty="0" smtClean="0"/>
              <a:t>大阪市防災アプリの特徴</a:t>
            </a:r>
            <a:endParaRPr kumimoji="1" lang="ja-JP" altLang="en-US" u="sng" dirty="0"/>
          </a:p>
        </p:txBody>
      </p:sp>
      <p:sp>
        <p:nvSpPr>
          <p:cNvPr id="3" name="コンテンツ プレースホルダ 2"/>
          <p:cNvSpPr>
            <a:spLocks noGrp="1"/>
          </p:cNvSpPr>
          <p:nvPr>
            <p:ph idx="1"/>
          </p:nvPr>
        </p:nvSpPr>
        <p:spPr/>
        <p:txBody>
          <a:bodyPr/>
          <a:lstStyle/>
          <a:p>
            <a:r>
              <a:rPr lang="ja-JP" altLang="en-US" dirty="0" smtClean="0"/>
              <a:t>浸水想定図、避難場所、避難ビルの場所など多数の資料を持ち歩かなくても情報が入手できます。</a:t>
            </a:r>
            <a:endParaRPr lang="en-US" altLang="ja-JP" dirty="0" smtClean="0"/>
          </a:p>
          <a:p>
            <a:r>
              <a:rPr lang="ja-JP" altLang="en-US" dirty="0" smtClean="0"/>
              <a:t>災害状況や避難時の注意点、避難するかどうかを判断できる情報がこのアプリひとつで入手できます。</a:t>
            </a:r>
            <a:endParaRPr lang="en-US" altLang="ja-JP" dirty="0" smtClean="0"/>
          </a:p>
          <a:p>
            <a:endParaRPr kumimoji="1" lang="ja-JP" altLang="en-US" dirty="0"/>
          </a:p>
        </p:txBody>
      </p:sp>
      <p:sp>
        <p:nvSpPr>
          <p:cNvPr id="4" name="スライド番号プレースホルダ 3"/>
          <p:cNvSpPr>
            <a:spLocks noGrp="1"/>
          </p:cNvSpPr>
          <p:nvPr>
            <p:ph type="sldNum" sz="quarter" idx="12"/>
          </p:nvPr>
        </p:nvSpPr>
        <p:spPr/>
        <p:txBody>
          <a:bodyPr/>
          <a:lstStyle/>
          <a:p>
            <a:fld id="{CC2F088C-3DAE-40CE-A77E-B8EFA33DB9C5}" type="slidenum">
              <a:rPr kumimoji="1" lang="ja-JP" altLang="en-US" smtClean="0"/>
              <a:pPr/>
              <a:t>3</a:t>
            </a:fld>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3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490066"/>
          </a:xfrm>
        </p:spPr>
        <p:txBody>
          <a:bodyPr>
            <a:normAutofit fontScale="90000"/>
          </a:bodyPr>
          <a:lstStyle/>
          <a:p>
            <a:r>
              <a:rPr lang="ja-JP" altLang="en-US" b="1" u="sng" dirty="0" smtClean="0"/>
              <a:t>大阪市防災アプリの主な機能</a:t>
            </a:r>
            <a:endParaRPr kumimoji="1" lang="ja-JP" altLang="en-US" u="sng" dirty="0"/>
          </a:p>
        </p:txBody>
      </p:sp>
      <p:sp>
        <p:nvSpPr>
          <p:cNvPr id="3" name="コンテンツ プレースホルダ 2"/>
          <p:cNvSpPr>
            <a:spLocks noGrp="1"/>
          </p:cNvSpPr>
          <p:nvPr>
            <p:ph idx="1"/>
          </p:nvPr>
        </p:nvSpPr>
        <p:spPr>
          <a:xfrm>
            <a:off x="467544" y="1412776"/>
            <a:ext cx="4330824" cy="4929411"/>
          </a:xfrm>
        </p:spPr>
        <p:txBody>
          <a:bodyPr>
            <a:normAutofit fontScale="70000" lnSpcReduction="20000"/>
          </a:bodyPr>
          <a:lstStyle/>
          <a:p>
            <a:r>
              <a:rPr lang="ja-JP" altLang="en-US" dirty="0" smtClean="0"/>
              <a:t>災害の時間経過に応じた情報を収集できます。</a:t>
            </a:r>
            <a:endParaRPr lang="en-US" altLang="ja-JP" dirty="0" smtClean="0"/>
          </a:p>
          <a:p>
            <a:pPr>
              <a:buNone/>
            </a:pPr>
            <a:r>
              <a:rPr lang="ja-JP" altLang="en-US" dirty="0" smtClean="0"/>
              <a:t/>
            </a:r>
            <a:br>
              <a:rPr lang="ja-JP" altLang="en-US" dirty="0" smtClean="0"/>
            </a:br>
            <a:r>
              <a:rPr lang="en-US" altLang="ja-JP" dirty="0" smtClean="0"/>
              <a:t>1. </a:t>
            </a:r>
            <a:r>
              <a:rPr lang="ja-JP" altLang="en-US" dirty="0" smtClean="0"/>
              <a:t>災害にそなえて　　　　　　　　　　　</a:t>
            </a:r>
            <a:br>
              <a:rPr lang="ja-JP" altLang="en-US" dirty="0" smtClean="0"/>
            </a:br>
            <a:r>
              <a:rPr lang="ja-JP" altLang="en-US" dirty="0" smtClean="0"/>
              <a:t>事前の情報収集、大雨対策、避難経路学習などの啓発情報</a:t>
            </a:r>
            <a:endParaRPr lang="en-US" altLang="ja-JP" dirty="0" smtClean="0"/>
          </a:p>
          <a:p>
            <a:pPr>
              <a:buNone/>
            </a:pPr>
            <a:r>
              <a:rPr lang="ja-JP" altLang="en-US" dirty="0" smtClean="0"/>
              <a:t/>
            </a:r>
            <a:br>
              <a:rPr lang="ja-JP" altLang="en-US" dirty="0" smtClean="0"/>
            </a:br>
            <a:r>
              <a:rPr lang="en-US" altLang="ja-JP" dirty="0" smtClean="0"/>
              <a:t>2. </a:t>
            </a:r>
            <a:r>
              <a:rPr lang="ja-JP" altLang="en-US" dirty="0" smtClean="0"/>
              <a:t>いざというときに（災害時に）　　　</a:t>
            </a:r>
            <a:br>
              <a:rPr lang="ja-JP" altLang="en-US" dirty="0" smtClean="0"/>
            </a:br>
            <a:r>
              <a:rPr lang="ja-JP" altLang="en-US" dirty="0" smtClean="0"/>
              <a:t>災害情報、河川水位、雲の動き</a:t>
            </a:r>
            <a:endParaRPr lang="en-US" altLang="ja-JP" dirty="0" smtClean="0"/>
          </a:p>
          <a:p>
            <a:pPr>
              <a:buNone/>
            </a:pPr>
            <a:r>
              <a:rPr lang="ja-JP" altLang="en-US" dirty="0" smtClean="0"/>
              <a:t/>
            </a:r>
            <a:br>
              <a:rPr lang="ja-JP" altLang="en-US" dirty="0" smtClean="0"/>
            </a:br>
            <a:r>
              <a:rPr lang="en-US" altLang="ja-JP" dirty="0" smtClean="0"/>
              <a:t>3. </a:t>
            </a:r>
            <a:r>
              <a:rPr lang="ja-JP" altLang="en-US" dirty="0" smtClean="0"/>
              <a:t>避難するときに　　　　　　　　　　　</a:t>
            </a:r>
            <a:br>
              <a:rPr lang="ja-JP" altLang="en-US" dirty="0" smtClean="0"/>
            </a:br>
            <a:r>
              <a:rPr lang="ja-JP" altLang="en-US" dirty="0" smtClean="0"/>
              <a:t>浸水想定図、避難所の開設状況、避難時の注意点</a:t>
            </a:r>
            <a:endParaRPr lang="en-US" altLang="ja-JP" dirty="0" smtClean="0"/>
          </a:p>
          <a:p>
            <a:pPr>
              <a:buNone/>
            </a:pPr>
            <a:r>
              <a:rPr lang="ja-JP" altLang="en-US" dirty="0" smtClean="0"/>
              <a:t/>
            </a:r>
            <a:br>
              <a:rPr lang="ja-JP" altLang="en-US" dirty="0" smtClean="0"/>
            </a:br>
            <a:r>
              <a:rPr lang="en-US" altLang="ja-JP" dirty="0" smtClean="0"/>
              <a:t>4. </a:t>
            </a:r>
            <a:r>
              <a:rPr lang="ja-JP" altLang="en-US" dirty="0" smtClean="0"/>
              <a:t>避難してから　　　　　　　　　　　　</a:t>
            </a:r>
            <a:br>
              <a:rPr lang="ja-JP" altLang="en-US" dirty="0" smtClean="0"/>
            </a:br>
            <a:r>
              <a:rPr lang="ja-JP" altLang="en-US" dirty="0" smtClean="0"/>
              <a:t>安否確認、避難生活情報収集等　　　　　　　　　　　　　</a:t>
            </a:r>
            <a:endParaRPr kumimoji="1" lang="ja-JP" altLang="en-US" dirty="0"/>
          </a:p>
        </p:txBody>
      </p:sp>
      <p:sp>
        <p:nvSpPr>
          <p:cNvPr id="4" name="テキスト ボックス 3"/>
          <p:cNvSpPr txBox="1"/>
          <p:nvPr/>
        </p:nvSpPr>
        <p:spPr>
          <a:xfrm>
            <a:off x="1331640" y="836712"/>
            <a:ext cx="6408712" cy="523220"/>
          </a:xfrm>
          <a:prstGeom prst="rect">
            <a:avLst/>
          </a:prstGeom>
          <a:noFill/>
        </p:spPr>
        <p:txBody>
          <a:bodyPr wrap="square" rtlCol="0">
            <a:spAutoFit/>
          </a:bodyPr>
          <a:lstStyle/>
          <a:p>
            <a:pPr algn="ctr"/>
            <a:r>
              <a:rPr lang="ja-JP" altLang="en-US" sz="2800" b="1" dirty="0" smtClean="0"/>
              <a:t>防災情報などの収集</a:t>
            </a:r>
            <a:endParaRPr kumimoji="1" lang="ja-JP" altLang="en-US" sz="2800" dirty="0"/>
          </a:p>
        </p:txBody>
      </p:sp>
      <p:pic>
        <p:nvPicPr>
          <p:cNvPr id="1027" name="Picture 3" descr="E:\My Documents\My Pictures\防災アプリの画面\いざというときに2016-02-26-15-00-23.png"/>
          <p:cNvPicPr>
            <a:picLocks noChangeAspect="1" noChangeArrowheads="1"/>
          </p:cNvPicPr>
          <p:nvPr/>
        </p:nvPicPr>
        <p:blipFill>
          <a:blip r:embed="rId2" cstate="print"/>
          <a:srcRect/>
          <a:stretch>
            <a:fillRect/>
          </a:stretch>
        </p:blipFill>
        <p:spPr bwMode="auto">
          <a:xfrm>
            <a:off x="5220072" y="1412776"/>
            <a:ext cx="2973422" cy="4955704"/>
          </a:xfrm>
          <a:prstGeom prst="rect">
            <a:avLst/>
          </a:prstGeom>
          <a:noFill/>
        </p:spPr>
      </p:pic>
      <p:sp>
        <p:nvSpPr>
          <p:cNvPr id="6" name="スライド番号プレースホルダ 5"/>
          <p:cNvSpPr>
            <a:spLocks noGrp="1"/>
          </p:cNvSpPr>
          <p:nvPr>
            <p:ph type="sldNum" sz="quarter" idx="12"/>
          </p:nvPr>
        </p:nvSpPr>
        <p:spPr/>
        <p:txBody>
          <a:bodyPr/>
          <a:lstStyle/>
          <a:p>
            <a:fld id="{CC2F088C-3DAE-40CE-A77E-B8EFA33DB9C5}" type="slidenum">
              <a:rPr kumimoji="1" lang="ja-JP" altLang="en-US" smtClean="0"/>
              <a:pPr/>
              <a:t>4</a:t>
            </a:fld>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3000" fill="hold"/>
                                        <p:tgtEl>
                                          <p:spTgt spid="1027"/>
                                        </p:tgtEl>
                                        <p:attrNameLst>
                                          <p:attrName>ppt_x</p:attrName>
                                        </p:attrNameLst>
                                      </p:cBhvr>
                                      <p:tavLst>
                                        <p:tav tm="0">
                                          <p:val>
                                            <p:strVal val="1+#ppt_w/2"/>
                                          </p:val>
                                        </p:tav>
                                        <p:tav tm="100000">
                                          <p:val>
                                            <p:strVal val="#ppt_x"/>
                                          </p:val>
                                        </p:tav>
                                      </p:tavLst>
                                    </p:anim>
                                    <p:anim calcmode="lin" valueType="num">
                                      <p:cBhvr additive="base">
                                        <p:cTn id="8" dur="3000" fill="hold"/>
                                        <p:tgtEl>
                                          <p:spTgt spid="102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3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3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3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3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3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3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3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3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490066"/>
          </a:xfrm>
        </p:spPr>
        <p:txBody>
          <a:bodyPr>
            <a:normAutofit fontScale="90000"/>
          </a:bodyPr>
          <a:lstStyle/>
          <a:p>
            <a:r>
              <a:rPr lang="ja-JP" altLang="en-US" u="sng" dirty="0" smtClean="0"/>
              <a:t>大阪市防災アプリの主な機能</a:t>
            </a:r>
            <a:endParaRPr kumimoji="1" lang="ja-JP" altLang="en-US" u="sng" dirty="0"/>
          </a:p>
        </p:txBody>
      </p:sp>
      <p:sp>
        <p:nvSpPr>
          <p:cNvPr id="3" name="コンテンツ プレースホルダ 2"/>
          <p:cNvSpPr>
            <a:spLocks noGrp="1"/>
          </p:cNvSpPr>
          <p:nvPr>
            <p:ph idx="1"/>
          </p:nvPr>
        </p:nvSpPr>
        <p:spPr>
          <a:xfrm>
            <a:off x="467544" y="1484784"/>
            <a:ext cx="4392488" cy="4857403"/>
          </a:xfrm>
        </p:spPr>
        <p:txBody>
          <a:bodyPr>
            <a:normAutofit/>
          </a:bodyPr>
          <a:lstStyle/>
          <a:p>
            <a:r>
              <a:rPr lang="ja-JP" altLang="en-US" dirty="0" smtClean="0"/>
              <a:t>現在地周辺の避難場所を検索できます。</a:t>
            </a:r>
            <a:endParaRPr lang="en-US" altLang="ja-JP" dirty="0" smtClean="0"/>
          </a:p>
          <a:p>
            <a:r>
              <a:rPr lang="ja-JP" altLang="en-US" dirty="0" smtClean="0"/>
              <a:t>浸水想定図を見て、安全な避難場所（避難ビルなど）を選択します。</a:t>
            </a:r>
          </a:p>
          <a:p>
            <a:r>
              <a:rPr lang="ja-JP" altLang="en-US" dirty="0" smtClean="0"/>
              <a:t>避難ビルでは、避難可能時間が表示されます。 　　　　　　　　　　　　　</a:t>
            </a:r>
            <a:endParaRPr kumimoji="1" lang="ja-JP" altLang="en-US" dirty="0"/>
          </a:p>
        </p:txBody>
      </p:sp>
      <p:sp>
        <p:nvSpPr>
          <p:cNvPr id="4" name="テキスト ボックス 3"/>
          <p:cNvSpPr txBox="1"/>
          <p:nvPr/>
        </p:nvSpPr>
        <p:spPr>
          <a:xfrm>
            <a:off x="1331640" y="836712"/>
            <a:ext cx="6408712" cy="523220"/>
          </a:xfrm>
          <a:prstGeom prst="rect">
            <a:avLst/>
          </a:prstGeom>
          <a:noFill/>
        </p:spPr>
        <p:txBody>
          <a:bodyPr wrap="square" rtlCol="0">
            <a:spAutoFit/>
          </a:bodyPr>
          <a:lstStyle/>
          <a:p>
            <a:pPr algn="ctr"/>
            <a:r>
              <a:rPr lang="ja-JP" altLang="en-US" sz="2800" b="1" dirty="0" smtClean="0"/>
              <a:t>防災マップ（避難場所の選択）</a:t>
            </a:r>
            <a:endParaRPr kumimoji="1" lang="ja-JP" altLang="en-US" sz="2800" dirty="0"/>
          </a:p>
        </p:txBody>
      </p:sp>
      <p:pic>
        <p:nvPicPr>
          <p:cNvPr id="2052" name="Picture 4" descr="E:\My Documents\My Pictures\防災アプリの画面\Android MAP画面\tunamihinannbiru1.png"/>
          <p:cNvPicPr>
            <a:picLocks noChangeAspect="1" noChangeArrowheads="1"/>
          </p:cNvPicPr>
          <p:nvPr/>
        </p:nvPicPr>
        <p:blipFill>
          <a:blip r:embed="rId2" cstate="print"/>
          <a:srcRect/>
          <a:stretch>
            <a:fillRect/>
          </a:stretch>
        </p:blipFill>
        <p:spPr bwMode="auto">
          <a:xfrm>
            <a:off x="5292080" y="1556792"/>
            <a:ext cx="2973422" cy="4955704"/>
          </a:xfrm>
          <a:prstGeom prst="rect">
            <a:avLst/>
          </a:prstGeom>
          <a:noFill/>
        </p:spPr>
      </p:pic>
      <p:sp>
        <p:nvSpPr>
          <p:cNvPr id="6" name="スライド番号プレースホルダ 5"/>
          <p:cNvSpPr>
            <a:spLocks noGrp="1"/>
          </p:cNvSpPr>
          <p:nvPr>
            <p:ph type="sldNum" sz="quarter" idx="12"/>
          </p:nvPr>
        </p:nvSpPr>
        <p:spPr/>
        <p:txBody>
          <a:bodyPr/>
          <a:lstStyle/>
          <a:p>
            <a:fld id="{CC2F088C-3DAE-40CE-A77E-B8EFA33DB9C5}" type="slidenum">
              <a:rPr kumimoji="1" lang="ja-JP" altLang="en-US" smtClean="0"/>
              <a:pPr/>
              <a:t>5</a:t>
            </a:fld>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additive="base">
                                        <p:cTn id="7" dur="3000" fill="hold"/>
                                        <p:tgtEl>
                                          <p:spTgt spid="2052"/>
                                        </p:tgtEl>
                                        <p:attrNameLst>
                                          <p:attrName>ppt_x</p:attrName>
                                        </p:attrNameLst>
                                      </p:cBhvr>
                                      <p:tavLst>
                                        <p:tav tm="0">
                                          <p:val>
                                            <p:strVal val="1+#ppt_w/2"/>
                                          </p:val>
                                        </p:tav>
                                        <p:tav tm="100000">
                                          <p:val>
                                            <p:strVal val="#ppt_x"/>
                                          </p:val>
                                        </p:tav>
                                      </p:tavLst>
                                    </p:anim>
                                    <p:anim calcmode="lin" valueType="num">
                                      <p:cBhvr additive="base">
                                        <p:cTn id="8" dur="3000" fill="hold"/>
                                        <p:tgtEl>
                                          <p:spTgt spid="205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3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3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3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3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490066"/>
          </a:xfrm>
        </p:spPr>
        <p:txBody>
          <a:bodyPr>
            <a:normAutofit fontScale="90000"/>
          </a:bodyPr>
          <a:lstStyle/>
          <a:p>
            <a:r>
              <a:rPr lang="ja-JP" altLang="en-US" b="1" u="sng" dirty="0" smtClean="0"/>
              <a:t>大阪市防災アプリの主な機能</a:t>
            </a:r>
            <a:endParaRPr kumimoji="1" lang="ja-JP" altLang="en-US" u="sng" dirty="0"/>
          </a:p>
        </p:txBody>
      </p:sp>
      <p:sp>
        <p:nvSpPr>
          <p:cNvPr id="3" name="コンテンツ プレースホルダ 2"/>
          <p:cNvSpPr>
            <a:spLocks noGrp="1"/>
          </p:cNvSpPr>
          <p:nvPr>
            <p:ph idx="1"/>
          </p:nvPr>
        </p:nvSpPr>
        <p:spPr>
          <a:xfrm>
            <a:off x="467544" y="1484784"/>
            <a:ext cx="4392488" cy="4857403"/>
          </a:xfrm>
        </p:spPr>
        <p:txBody>
          <a:bodyPr>
            <a:normAutofit/>
          </a:bodyPr>
          <a:lstStyle/>
          <a:p>
            <a:r>
              <a:rPr lang="ja-JP" altLang="en-US" dirty="0" smtClean="0"/>
              <a:t>選択した避難場所への避難経路を表示できます。</a:t>
            </a:r>
            <a:endParaRPr lang="en-US" altLang="ja-JP" dirty="0" smtClean="0"/>
          </a:p>
          <a:p>
            <a:r>
              <a:rPr lang="ja-JP" altLang="en-US" dirty="0" smtClean="0"/>
              <a:t>歩いた避難経路、周辺の地図データをスマホ内に保存できます。　　　　　　　　　　</a:t>
            </a:r>
            <a:endParaRPr kumimoji="1" lang="ja-JP" altLang="en-US" dirty="0"/>
          </a:p>
        </p:txBody>
      </p:sp>
      <p:sp>
        <p:nvSpPr>
          <p:cNvPr id="4" name="テキスト ボックス 3"/>
          <p:cNvSpPr txBox="1"/>
          <p:nvPr/>
        </p:nvSpPr>
        <p:spPr>
          <a:xfrm>
            <a:off x="1331640" y="836712"/>
            <a:ext cx="6408712" cy="523220"/>
          </a:xfrm>
          <a:prstGeom prst="rect">
            <a:avLst/>
          </a:prstGeom>
          <a:noFill/>
        </p:spPr>
        <p:txBody>
          <a:bodyPr wrap="square" rtlCol="0">
            <a:spAutoFit/>
          </a:bodyPr>
          <a:lstStyle/>
          <a:p>
            <a:pPr algn="ctr"/>
            <a:r>
              <a:rPr lang="ja-JP" altLang="en-US" sz="2800" b="1" dirty="0" smtClean="0"/>
              <a:t>防災マップ（避難場所への誘導）</a:t>
            </a:r>
            <a:endParaRPr kumimoji="1" lang="ja-JP" altLang="en-US" sz="2800" dirty="0"/>
          </a:p>
        </p:txBody>
      </p:sp>
      <p:pic>
        <p:nvPicPr>
          <p:cNvPr id="3074" name="Picture 2" descr="E:\My Documents\My Pictures\防災アプリの画面\Android MAP画面\map.png"/>
          <p:cNvPicPr>
            <a:picLocks noChangeAspect="1" noChangeArrowheads="1"/>
          </p:cNvPicPr>
          <p:nvPr/>
        </p:nvPicPr>
        <p:blipFill>
          <a:blip r:embed="rId2" cstate="print"/>
          <a:srcRect/>
          <a:stretch>
            <a:fillRect/>
          </a:stretch>
        </p:blipFill>
        <p:spPr bwMode="auto">
          <a:xfrm>
            <a:off x="5292080" y="1556792"/>
            <a:ext cx="2934072" cy="4890120"/>
          </a:xfrm>
          <a:prstGeom prst="rect">
            <a:avLst/>
          </a:prstGeom>
          <a:noFill/>
        </p:spPr>
      </p:pic>
      <p:sp>
        <p:nvSpPr>
          <p:cNvPr id="6" name="スライド番号プレースホルダ 5"/>
          <p:cNvSpPr>
            <a:spLocks noGrp="1"/>
          </p:cNvSpPr>
          <p:nvPr>
            <p:ph type="sldNum" sz="quarter" idx="12"/>
          </p:nvPr>
        </p:nvSpPr>
        <p:spPr/>
        <p:txBody>
          <a:bodyPr/>
          <a:lstStyle/>
          <a:p>
            <a:fld id="{CC2F088C-3DAE-40CE-A77E-B8EFA33DB9C5}" type="slidenum">
              <a:rPr kumimoji="1" lang="ja-JP" altLang="en-US" smtClean="0"/>
              <a:pPr/>
              <a:t>6</a:t>
            </a:fld>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3000" fill="hold"/>
                                        <p:tgtEl>
                                          <p:spTgt spid="3074"/>
                                        </p:tgtEl>
                                        <p:attrNameLst>
                                          <p:attrName>ppt_x</p:attrName>
                                        </p:attrNameLst>
                                      </p:cBhvr>
                                      <p:tavLst>
                                        <p:tav tm="0">
                                          <p:val>
                                            <p:strVal val="1+#ppt_w/2"/>
                                          </p:val>
                                        </p:tav>
                                        <p:tav tm="100000">
                                          <p:val>
                                            <p:strVal val="#ppt_x"/>
                                          </p:val>
                                        </p:tav>
                                      </p:tavLst>
                                    </p:anim>
                                    <p:anim calcmode="lin" valueType="num">
                                      <p:cBhvr additive="base">
                                        <p:cTn id="8" dur="3000" fill="hold"/>
                                        <p:tgtEl>
                                          <p:spTgt spid="307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3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3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490066"/>
          </a:xfrm>
        </p:spPr>
        <p:txBody>
          <a:bodyPr>
            <a:normAutofit fontScale="90000"/>
          </a:bodyPr>
          <a:lstStyle/>
          <a:p>
            <a:r>
              <a:rPr lang="ja-JP" altLang="en-US" b="1" u="sng" dirty="0" smtClean="0"/>
              <a:t>大阪市防災アプリの主な機能</a:t>
            </a:r>
            <a:endParaRPr kumimoji="1" lang="ja-JP" altLang="en-US" u="sng" dirty="0"/>
          </a:p>
        </p:txBody>
      </p:sp>
      <p:sp>
        <p:nvSpPr>
          <p:cNvPr id="3" name="コンテンツ プレースホルダ 2"/>
          <p:cNvSpPr>
            <a:spLocks noGrp="1"/>
          </p:cNvSpPr>
          <p:nvPr>
            <p:ph idx="1"/>
          </p:nvPr>
        </p:nvSpPr>
        <p:spPr>
          <a:xfrm>
            <a:off x="467544" y="1628800"/>
            <a:ext cx="4392488" cy="4857403"/>
          </a:xfrm>
        </p:spPr>
        <p:txBody>
          <a:bodyPr>
            <a:normAutofit/>
          </a:bodyPr>
          <a:lstStyle/>
          <a:p>
            <a:r>
              <a:rPr lang="ja-JP" altLang="en-US" dirty="0" smtClean="0"/>
              <a:t>電波が届かない（オフライン）のときは、事前に保存済みの地図が表示されます。</a:t>
            </a:r>
          </a:p>
          <a:p>
            <a:pPr>
              <a:buNone/>
            </a:pPr>
            <a:r>
              <a:rPr lang="ja-JP" altLang="en-US" dirty="0" smtClean="0"/>
              <a:t>　　　　　</a:t>
            </a:r>
            <a:endParaRPr kumimoji="1" lang="ja-JP" altLang="en-US" dirty="0"/>
          </a:p>
        </p:txBody>
      </p:sp>
      <p:sp>
        <p:nvSpPr>
          <p:cNvPr id="4" name="テキスト ボックス 3"/>
          <p:cNvSpPr txBox="1"/>
          <p:nvPr/>
        </p:nvSpPr>
        <p:spPr>
          <a:xfrm>
            <a:off x="1331640" y="836712"/>
            <a:ext cx="6408712" cy="523220"/>
          </a:xfrm>
          <a:prstGeom prst="rect">
            <a:avLst/>
          </a:prstGeom>
          <a:noFill/>
        </p:spPr>
        <p:txBody>
          <a:bodyPr wrap="square" rtlCol="0">
            <a:spAutoFit/>
          </a:bodyPr>
          <a:lstStyle/>
          <a:p>
            <a:pPr algn="ctr"/>
            <a:r>
              <a:rPr lang="ja-JP" altLang="en-US" sz="2800" b="1" dirty="0" smtClean="0"/>
              <a:t>防災マップ（電波が届かない場合）</a:t>
            </a:r>
            <a:endParaRPr kumimoji="1" lang="ja-JP" altLang="en-US" sz="2800" dirty="0"/>
          </a:p>
        </p:txBody>
      </p:sp>
      <p:pic>
        <p:nvPicPr>
          <p:cNvPr id="4098" name="Picture 2" descr="E:\My Documents\My Pictures\防災アプリの画面\Android MAP画面\保存した地図と避難経路.png"/>
          <p:cNvPicPr>
            <a:picLocks noChangeAspect="1" noChangeArrowheads="1"/>
          </p:cNvPicPr>
          <p:nvPr/>
        </p:nvPicPr>
        <p:blipFill>
          <a:blip r:embed="rId2" cstate="print"/>
          <a:srcRect/>
          <a:stretch>
            <a:fillRect/>
          </a:stretch>
        </p:blipFill>
        <p:spPr bwMode="auto">
          <a:xfrm>
            <a:off x="5364088" y="1628800"/>
            <a:ext cx="2964700" cy="4941168"/>
          </a:xfrm>
          <a:prstGeom prst="rect">
            <a:avLst/>
          </a:prstGeom>
          <a:noFill/>
        </p:spPr>
      </p:pic>
      <p:sp>
        <p:nvSpPr>
          <p:cNvPr id="6" name="スライド番号プレースホルダ 5"/>
          <p:cNvSpPr>
            <a:spLocks noGrp="1"/>
          </p:cNvSpPr>
          <p:nvPr>
            <p:ph type="sldNum" sz="quarter" idx="12"/>
          </p:nvPr>
        </p:nvSpPr>
        <p:spPr/>
        <p:txBody>
          <a:bodyPr/>
          <a:lstStyle/>
          <a:p>
            <a:fld id="{CC2F088C-3DAE-40CE-A77E-B8EFA33DB9C5}" type="slidenum">
              <a:rPr kumimoji="1" lang="ja-JP" altLang="en-US" smtClean="0"/>
              <a:pPr/>
              <a:t>7</a:t>
            </a:fld>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0" fill="hold"/>
                                        <p:tgtEl>
                                          <p:spTgt spid="4098"/>
                                        </p:tgtEl>
                                        <p:attrNameLst>
                                          <p:attrName>ppt_x</p:attrName>
                                        </p:attrNameLst>
                                      </p:cBhvr>
                                      <p:tavLst>
                                        <p:tav tm="0">
                                          <p:val>
                                            <p:strVal val="1+#ppt_w/2"/>
                                          </p:val>
                                        </p:tav>
                                        <p:tav tm="100000">
                                          <p:val>
                                            <p:strVal val="#ppt_x"/>
                                          </p:val>
                                        </p:tav>
                                      </p:tavLst>
                                    </p:anim>
                                    <p:anim calcmode="lin" valueType="num">
                                      <p:cBhvr additive="base">
                                        <p:cTn id="8" dur="5000" fill="hold"/>
                                        <p:tgtEl>
                                          <p:spTgt spid="409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3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3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490066"/>
          </a:xfrm>
        </p:spPr>
        <p:txBody>
          <a:bodyPr>
            <a:normAutofit fontScale="90000"/>
          </a:bodyPr>
          <a:lstStyle/>
          <a:p>
            <a:r>
              <a:rPr lang="ja-JP" altLang="en-US" u="sng" dirty="0" smtClean="0"/>
              <a:t>大阪市防災アプリの主な機能</a:t>
            </a:r>
            <a:endParaRPr kumimoji="1" lang="ja-JP" altLang="en-US" u="sng" dirty="0"/>
          </a:p>
        </p:txBody>
      </p:sp>
      <p:sp>
        <p:nvSpPr>
          <p:cNvPr id="3" name="コンテンツ プレースホルダ 2"/>
          <p:cNvSpPr>
            <a:spLocks noGrp="1"/>
          </p:cNvSpPr>
          <p:nvPr>
            <p:ph idx="1"/>
          </p:nvPr>
        </p:nvSpPr>
        <p:spPr>
          <a:xfrm>
            <a:off x="467544" y="1556792"/>
            <a:ext cx="4392488" cy="4857403"/>
          </a:xfrm>
        </p:spPr>
        <p:txBody>
          <a:bodyPr>
            <a:normAutofit fontScale="92500" lnSpcReduction="20000"/>
          </a:bodyPr>
          <a:lstStyle/>
          <a:p>
            <a:r>
              <a:rPr lang="ja-JP" altLang="en-US" dirty="0" smtClean="0"/>
              <a:t>避難場所を事前に選んで避難計画を保存しておき、災害発生時には、家族や近所で自分を支えてくれる人に現在地やどの避難先に向かうのかなど、安否情報を簡単に</a:t>
            </a:r>
            <a:r>
              <a:rPr lang="en-US" altLang="ja-JP" dirty="0" smtClean="0"/>
              <a:t>10</a:t>
            </a:r>
            <a:r>
              <a:rPr lang="ja-JP" altLang="en-US" dirty="0" smtClean="0"/>
              <a:t>件まで一斉にメールできます。</a:t>
            </a:r>
            <a:endParaRPr lang="en-US" altLang="ja-JP" dirty="0" smtClean="0"/>
          </a:p>
          <a:p>
            <a:pPr>
              <a:buNone/>
            </a:pPr>
            <a:r>
              <a:rPr lang="ja-JP" altLang="en-US" dirty="0" smtClean="0"/>
              <a:t/>
            </a:r>
            <a:br>
              <a:rPr lang="ja-JP" altLang="en-US" dirty="0" smtClean="0"/>
            </a:br>
            <a:r>
              <a:rPr lang="ja-JP" altLang="en-US" dirty="0" smtClean="0"/>
              <a:t/>
            </a:r>
            <a:br>
              <a:rPr lang="ja-JP" altLang="en-US" dirty="0" smtClean="0"/>
            </a:br>
            <a:r>
              <a:rPr lang="ja-JP" altLang="en-US" dirty="0" smtClean="0"/>
              <a:t> 　　　　　</a:t>
            </a:r>
            <a:endParaRPr kumimoji="1" lang="ja-JP" altLang="en-US" dirty="0"/>
          </a:p>
        </p:txBody>
      </p:sp>
      <p:sp>
        <p:nvSpPr>
          <p:cNvPr id="4" name="テキスト ボックス 3"/>
          <p:cNvSpPr txBox="1"/>
          <p:nvPr/>
        </p:nvSpPr>
        <p:spPr>
          <a:xfrm>
            <a:off x="1043608" y="836712"/>
            <a:ext cx="7056784" cy="523220"/>
          </a:xfrm>
          <a:prstGeom prst="rect">
            <a:avLst/>
          </a:prstGeom>
          <a:noFill/>
        </p:spPr>
        <p:txBody>
          <a:bodyPr wrap="square" rtlCol="0">
            <a:spAutoFit/>
          </a:bodyPr>
          <a:lstStyle/>
          <a:p>
            <a:pPr algn="ctr"/>
            <a:r>
              <a:rPr lang="ja-JP" altLang="en-US" sz="2800" b="1" dirty="0" smtClean="0"/>
              <a:t>避難計画の作成、災害時の避難通知メール</a:t>
            </a:r>
            <a:endParaRPr kumimoji="1" lang="ja-JP" altLang="en-US" sz="2800" dirty="0"/>
          </a:p>
        </p:txBody>
      </p:sp>
      <p:pic>
        <p:nvPicPr>
          <p:cNvPr id="5122" name="Picture 2" descr="E:\My Documents\My Pictures\防災アプリの画面\避難計画閲覧・共有i.png"/>
          <p:cNvPicPr>
            <a:picLocks noChangeAspect="1" noChangeArrowheads="1"/>
          </p:cNvPicPr>
          <p:nvPr/>
        </p:nvPicPr>
        <p:blipFill>
          <a:blip r:embed="rId2" cstate="print"/>
          <a:srcRect/>
          <a:stretch>
            <a:fillRect/>
          </a:stretch>
        </p:blipFill>
        <p:spPr bwMode="auto">
          <a:xfrm>
            <a:off x="5148064" y="1556792"/>
            <a:ext cx="3063686" cy="5106144"/>
          </a:xfrm>
          <a:prstGeom prst="rect">
            <a:avLst/>
          </a:prstGeom>
          <a:noFill/>
        </p:spPr>
      </p:pic>
      <p:sp>
        <p:nvSpPr>
          <p:cNvPr id="6" name="スライド番号プレースホルダ 5"/>
          <p:cNvSpPr>
            <a:spLocks noGrp="1"/>
          </p:cNvSpPr>
          <p:nvPr>
            <p:ph type="sldNum" sz="quarter" idx="12"/>
          </p:nvPr>
        </p:nvSpPr>
        <p:spPr/>
        <p:txBody>
          <a:bodyPr/>
          <a:lstStyle/>
          <a:p>
            <a:fld id="{CC2F088C-3DAE-40CE-A77E-B8EFA33DB9C5}" type="slidenum">
              <a:rPr kumimoji="1" lang="ja-JP" altLang="en-US" smtClean="0"/>
              <a:pPr/>
              <a:t>8</a:t>
            </a:fld>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3000" fill="hold"/>
                                        <p:tgtEl>
                                          <p:spTgt spid="5122"/>
                                        </p:tgtEl>
                                        <p:attrNameLst>
                                          <p:attrName>ppt_x</p:attrName>
                                        </p:attrNameLst>
                                      </p:cBhvr>
                                      <p:tavLst>
                                        <p:tav tm="0">
                                          <p:val>
                                            <p:strVal val="1+#ppt_w/2"/>
                                          </p:val>
                                        </p:tav>
                                        <p:tav tm="100000">
                                          <p:val>
                                            <p:strVal val="#ppt_x"/>
                                          </p:val>
                                        </p:tav>
                                      </p:tavLst>
                                    </p:anim>
                                    <p:anim calcmode="lin" valueType="num">
                                      <p:cBhvr additive="base">
                                        <p:cTn id="8" dur="3000" fill="hold"/>
                                        <p:tgtEl>
                                          <p:spTgt spid="51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3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1"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3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1"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3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additive="base">
                                        <p:cTn id="31"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2" dur="3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490066"/>
          </a:xfrm>
        </p:spPr>
        <p:txBody>
          <a:bodyPr>
            <a:normAutofit fontScale="90000"/>
          </a:bodyPr>
          <a:lstStyle/>
          <a:p>
            <a:r>
              <a:rPr lang="ja-JP" altLang="en-US" u="sng" dirty="0" smtClean="0"/>
              <a:t>大阪市防災アプリの主な機能</a:t>
            </a:r>
            <a:endParaRPr kumimoji="1" lang="ja-JP" altLang="en-US" u="sng" dirty="0"/>
          </a:p>
        </p:txBody>
      </p:sp>
      <p:sp>
        <p:nvSpPr>
          <p:cNvPr id="3" name="コンテンツ プレースホルダ 2"/>
          <p:cNvSpPr>
            <a:spLocks noGrp="1"/>
          </p:cNvSpPr>
          <p:nvPr>
            <p:ph idx="1"/>
          </p:nvPr>
        </p:nvSpPr>
        <p:spPr>
          <a:xfrm>
            <a:off x="467544" y="1556792"/>
            <a:ext cx="4392488" cy="4857403"/>
          </a:xfrm>
        </p:spPr>
        <p:txBody>
          <a:bodyPr>
            <a:normAutofit fontScale="77500" lnSpcReduction="20000"/>
          </a:bodyPr>
          <a:lstStyle/>
          <a:p>
            <a:r>
              <a:rPr lang="ja-JP" altLang="en-US" dirty="0" smtClean="0"/>
              <a:t>気象庁の警報・注意報や市からのお知らせが届き、災害時の情報収集に役立ちます。</a:t>
            </a:r>
            <a:endParaRPr lang="en-US" altLang="ja-JP" dirty="0" smtClean="0"/>
          </a:p>
          <a:p>
            <a:r>
              <a:rPr lang="ja-JP" altLang="en-US" dirty="0" smtClean="0"/>
              <a:t>災害時の情報や防災情報を発信する危機管理室ツイッターや、内閣府（防災担当）や国土交通省などの関係省庁の</a:t>
            </a:r>
            <a:r>
              <a:rPr lang="en-US" altLang="ja-JP" dirty="0" smtClean="0"/>
              <a:t>SNS</a:t>
            </a:r>
            <a:r>
              <a:rPr lang="ja-JP" altLang="en-US" dirty="0" smtClean="0"/>
              <a:t>をアカウントなしで閲覧でき、さまざまな情報収集ができます。</a:t>
            </a:r>
          </a:p>
          <a:p>
            <a:endParaRPr lang="ja-JP" altLang="en-US" dirty="0" smtClean="0"/>
          </a:p>
          <a:p>
            <a:pPr>
              <a:buNone/>
            </a:pPr>
            <a:r>
              <a:rPr lang="ja-JP" altLang="en-US" dirty="0" smtClean="0"/>
              <a:t/>
            </a:r>
            <a:br>
              <a:rPr lang="ja-JP" altLang="en-US" dirty="0" smtClean="0"/>
            </a:br>
            <a:r>
              <a:rPr lang="ja-JP" altLang="en-US" dirty="0" smtClean="0"/>
              <a:t/>
            </a:r>
            <a:br>
              <a:rPr lang="ja-JP" altLang="en-US" dirty="0" smtClean="0"/>
            </a:br>
            <a:r>
              <a:rPr lang="ja-JP" altLang="en-US" dirty="0" smtClean="0"/>
              <a:t> 　　　　　</a:t>
            </a:r>
            <a:endParaRPr kumimoji="1" lang="ja-JP" altLang="en-US" dirty="0"/>
          </a:p>
        </p:txBody>
      </p:sp>
      <p:sp>
        <p:nvSpPr>
          <p:cNvPr id="4" name="テキスト ボックス 3"/>
          <p:cNvSpPr txBox="1"/>
          <p:nvPr/>
        </p:nvSpPr>
        <p:spPr>
          <a:xfrm>
            <a:off x="1043608" y="836712"/>
            <a:ext cx="7056784" cy="523220"/>
          </a:xfrm>
          <a:prstGeom prst="rect">
            <a:avLst/>
          </a:prstGeom>
          <a:noFill/>
        </p:spPr>
        <p:txBody>
          <a:bodyPr wrap="square" rtlCol="0">
            <a:spAutoFit/>
          </a:bodyPr>
          <a:lstStyle/>
          <a:p>
            <a:pPr algn="ctr"/>
            <a:r>
              <a:rPr lang="ja-JP" altLang="en-US" sz="2800" b="1" dirty="0" smtClean="0"/>
              <a:t>大阪市や気象庁からの情報収集機能</a:t>
            </a:r>
            <a:endParaRPr kumimoji="1" lang="ja-JP" altLang="en-US" sz="2800" dirty="0"/>
          </a:p>
        </p:txBody>
      </p:sp>
      <p:pic>
        <p:nvPicPr>
          <p:cNvPr id="6146" name="Picture 2" descr="E:\My Documents\My Pictures\防災アプリの画面\osirase .png"/>
          <p:cNvPicPr>
            <a:picLocks noChangeAspect="1" noChangeArrowheads="1"/>
          </p:cNvPicPr>
          <p:nvPr/>
        </p:nvPicPr>
        <p:blipFill>
          <a:blip r:embed="rId2" cstate="print"/>
          <a:srcRect/>
          <a:stretch>
            <a:fillRect/>
          </a:stretch>
        </p:blipFill>
        <p:spPr bwMode="auto">
          <a:xfrm>
            <a:off x="5292080" y="1556792"/>
            <a:ext cx="2934072" cy="4890120"/>
          </a:xfrm>
          <a:prstGeom prst="rect">
            <a:avLst/>
          </a:prstGeom>
          <a:noFill/>
        </p:spPr>
      </p:pic>
      <p:sp>
        <p:nvSpPr>
          <p:cNvPr id="6" name="スライド番号プレースホルダ 5"/>
          <p:cNvSpPr>
            <a:spLocks noGrp="1"/>
          </p:cNvSpPr>
          <p:nvPr>
            <p:ph type="sldNum" sz="quarter" idx="12"/>
          </p:nvPr>
        </p:nvSpPr>
        <p:spPr/>
        <p:txBody>
          <a:bodyPr/>
          <a:lstStyle/>
          <a:p>
            <a:fld id="{CC2F088C-3DAE-40CE-A77E-B8EFA33DB9C5}" type="slidenum">
              <a:rPr kumimoji="1" lang="ja-JP" altLang="en-US" smtClean="0"/>
              <a:pPr/>
              <a:t>9</a:t>
            </a:fld>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3000" fill="hold"/>
                                        <p:tgtEl>
                                          <p:spTgt spid="6146"/>
                                        </p:tgtEl>
                                        <p:attrNameLst>
                                          <p:attrName>ppt_x</p:attrName>
                                        </p:attrNameLst>
                                      </p:cBhvr>
                                      <p:tavLst>
                                        <p:tav tm="0">
                                          <p:val>
                                            <p:strVal val="1+#ppt_w/2"/>
                                          </p:val>
                                        </p:tav>
                                        <p:tav tm="100000">
                                          <p:val>
                                            <p:strVal val="#ppt_x"/>
                                          </p:val>
                                        </p:tav>
                                      </p:tavLst>
                                    </p:anim>
                                    <p:anim calcmode="lin" valueType="num">
                                      <p:cBhvr additive="base">
                                        <p:cTn id="8" dur="3000" fill="hold"/>
                                        <p:tgtEl>
                                          <p:spTgt spid="614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1"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3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1"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3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uiExpand="1" build="p"/>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830</TotalTime>
  <Words>503</Words>
  <Application>Microsoft Office PowerPoint</Application>
  <PresentationFormat>画面に合わせる (4:3)</PresentationFormat>
  <Paragraphs>76</Paragraphs>
  <Slides>12</Slides>
  <Notes>1</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12</vt:i4>
      </vt:variant>
    </vt:vector>
  </HeadingPairs>
  <TitlesOfParts>
    <vt:vector size="16" baseType="lpstr">
      <vt:lpstr>ＭＳ Ｐゴシック</vt:lpstr>
      <vt:lpstr>Arial</vt:lpstr>
      <vt:lpstr>Calibri</vt:lpstr>
      <vt:lpstr>Office テーマ</vt:lpstr>
      <vt:lpstr>大阪市防災アプリについて</vt:lpstr>
      <vt:lpstr>開発の背景・意図</vt:lpstr>
      <vt:lpstr>大阪市防災アプリの特徴</vt:lpstr>
      <vt:lpstr>大阪市防災アプリの主な機能</vt:lpstr>
      <vt:lpstr>大阪市防災アプリの主な機能</vt:lpstr>
      <vt:lpstr>大阪市防災アプリの主な機能</vt:lpstr>
      <vt:lpstr>大阪市防災アプリの主な機能</vt:lpstr>
      <vt:lpstr>大阪市防災アプリの主な機能</vt:lpstr>
      <vt:lpstr>大阪市防災アプリの主な機能</vt:lpstr>
      <vt:lpstr>業者選定方法及び開発経費</vt:lpstr>
      <vt:lpstr>開発スケジュール</vt:lpstr>
      <vt:lpstr>運用経費等</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大阪市防災アプリについて</dc:title>
  <dc:creator>大阪市</dc:creator>
  <cp:lastModifiedBy>柴田 純男</cp:lastModifiedBy>
  <cp:revision>85</cp:revision>
  <cp:lastPrinted>2017-04-11T03:09:42Z</cp:lastPrinted>
  <dcterms:created xsi:type="dcterms:W3CDTF">2016-05-03T09:51:29Z</dcterms:created>
  <dcterms:modified xsi:type="dcterms:W3CDTF">2017-04-11T03:12:01Z</dcterms:modified>
</cp:coreProperties>
</file>