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6" r:id="rId4"/>
    <p:sldId id="262" r:id="rId5"/>
    <p:sldId id="267" r:id="rId6"/>
    <p:sldId id="263" r:id="rId7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90A631-BB2A-4533-8E33-5D30B84F721E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63526-3F66-460C-80E6-17F08A9190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249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F0328-DCE2-41CD-89D1-548D4B0A570E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BAC60-211D-474C-907F-C134248ECA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3449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AC60-211D-474C-907F-C134248ECAF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247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AC60-211D-474C-907F-C134248ECAF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142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215B-ED01-481F-8AF7-F3927D877855}" type="datetime1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298-578A-420C-BB90-DE00A0FDD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870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8F3-9C47-494B-B265-0AB33481E94B}" type="datetime1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298-578A-420C-BB90-DE00A0FDD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2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6F86-0916-45EF-8662-4308304A32A1}" type="datetime1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298-578A-420C-BB90-DE00A0FDD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588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683E-B57B-486C-ACDC-945175BB69C2}" type="datetime1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298-578A-420C-BB90-DE00A0FDD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93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4BB84-4673-4B7B-9259-1961CC6C0C95}" type="datetime1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298-578A-420C-BB90-DE00A0FDD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477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5714-1BA1-4853-A910-0761E91188FA}" type="datetime1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298-578A-420C-BB90-DE00A0FDD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053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2E13-BB69-4083-B275-D98F44B3DDDB}" type="datetime1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298-578A-420C-BB90-DE00A0FDD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86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B741-3B70-49F6-8646-1EDEE887DC54}" type="datetime1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298-578A-420C-BB90-DE00A0FDD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768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6486-76F7-44C7-9183-C3AE22D0A4E2}" type="datetime1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298-578A-420C-BB90-DE00A0FDD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310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F3198-90D5-42C4-8319-A241ED271992}" type="datetime1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298-578A-420C-BB90-DE00A0FDD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77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0E73-1950-4588-A6DA-4E3127A6DAC3}" type="datetime1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298-578A-420C-BB90-DE00A0FDD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960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24D2A-36D8-4EA2-858A-519E46DEB5EF}" type="datetime1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CB298-578A-420C-BB90-DE00A0FDD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155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自主防災組織の状況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kumimoji="1" lang="ja-JP" altLang="en-US" dirty="0" smtClean="0"/>
              <a:t>平成</a:t>
            </a:r>
            <a:r>
              <a:rPr kumimoji="1" lang="en-US" altLang="ja-JP" dirty="0" smtClean="0"/>
              <a:t>29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月</a:t>
            </a:r>
            <a:endParaRPr kumimoji="1" lang="en-US" altLang="ja-JP" dirty="0" smtClean="0"/>
          </a:p>
          <a:p>
            <a:r>
              <a:rPr lang="ja-JP" altLang="en-US" dirty="0" smtClean="0"/>
              <a:t>大阪市危機管理室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298-578A-420C-BB90-DE00A0FDDF2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45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自主防災組織とは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小学校区程度の範囲で、地域活動協議会などを中心として、地域に居住及び勤務する人員で構成する。</a:t>
            </a:r>
            <a:endParaRPr kumimoji="1" lang="en-US" altLang="ja-JP" dirty="0" smtClean="0"/>
          </a:p>
          <a:p>
            <a:r>
              <a:rPr lang="ja-JP" altLang="en-US" dirty="0" smtClean="0"/>
              <a:t>平常時は、防災計画の策定や防災知識の普及啓発、防災マップづくりや防災訓練などの活動を実施し、災害時には、避難誘導や救出・救護、出火防止・消火活動、情報伝達、物資分配、避難所の自主的運営などの活動を実施する。</a:t>
            </a:r>
            <a:endParaRPr lang="en-US" altLang="ja-JP" dirty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市内全</a:t>
            </a:r>
            <a:r>
              <a:rPr kumimoji="1" lang="en-US" altLang="ja-JP" dirty="0" smtClean="0"/>
              <a:t>333</a:t>
            </a:r>
            <a:r>
              <a:rPr kumimoji="1" lang="ja-JP" altLang="en-US" dirty="0" smtClean="0"/>
              <a:t>地域で組織されている。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298-578A-420C-BB90-DE00A0FDDF2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ja-JP" altLang="en-US" dirty="0" smtClean="0"/>
              <a:t>支援策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1249524" y="2026590"/>
            <a:ext cx="9692951" cy="327319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ja-JP" altLang="en-US" dirty="0">
                <a:latin typeface="+mj-ea"/>
                <a:ea typeface="+mj-ea"/>
              </a:rPr>
              <a:t>　</a:t>
            </a:r>
            <a:r>
              <a:rPr lang="ja-JP" altLang="en-US" dirty="0" smtClean="0">
                <a:latin typeface="+mj-ea"/>
                <a:ea typeface="+mj-ea"/>
              </a:rPr>
              <a:t>・非常勤嘱託職員</a:t>
            </a:r>
            <a:r>
              <a:rPr lang="en-US" altLang="ja-JP" dirty="0" smtClean="0">
                <a:latin typeface="+mj-ea"/>
                <a:ea typeface="+mj-ea"/>
              </a:rPr>
              <a:t>14</a:t>
            </a:r>
            <a:r>
              <a:rPr lang="ja-JP" altLang="en-US" dirty="0" smtClean="0">
                <a:latin typeface="+mj-ea"/>
                <a:ea typeface="+mj-ea"/>
              </a:rPr>
              <a:t>名及び参与</a:t>
            </a:r>
            <a:r>
              <a:rPr lang="en-US" altLang="ja-JP" dirty="0" smtClean="0">
                <a:latin typeface="+mj-ea"/>
                <a:ea typeface="+mj-ea"/>
              </a:rPr>
              <a:t>1</a:t>
            </a:r>
            <a:r>
              <a:rPr lang="ja-JP" altLang="en-US" dirty="0" smtClean="0">
                <a:latin typeface="+mj-ea"/>
                <a:ea typeface="+mj-ea"/>
              </a:rPr>
              <a:t>名の計</a:t>
            </a:r>
            <a:r>
              <a:rPr lang="en-US" altLang="ja-JP" dirty="0" smtClean="0">
                <a:latin typeface="+mj-ea"/>
                <a:ea typeface="+mj-ea"/>
              </a:rPr>
              <a:t>15</a:t>
            </a:r>
            <a:r>
              <a:rPr lang="ja-JP" altLang="en-US" dirty="0" smtClean="0">
                <a:latin typeface="+mj-ea"/>
                <a:ea typeface="+mj-ea"/>
              </a:rPr>
              <a:t>名体制で、地域へ</a:t>
            </a:r>
            <a:endParaRPr lang="en-US" altLang="ja-JP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ja-JP" dirty="0">
                <a:latin typeface="+mj-ea"/>
                <a:ea typeface="+mj-ea"/>
              </a:rPr>
              <a:t> </a:t>
            </a:r>
            <a:r>
              <a:rPr lang="en-US" altLang="ja-JP" dirty="0" smtClean="0">
                <a:latin typeface="+mj-ea"/>
                <a:ea typeface="+mj-ea"/>
              </a:rPr>
              <a:t> </a:t>
            </a:r>
            <a:r>
              <a:rPr lang="ja-JP" altLang="en-US" dirty="0" smtClean="0">
                <a:latin typeface="+mj-ea"/>
                <a:ea typeface="+mj-ea"/>
              </a:rPr>
              <a:t> 出向き、区役所と連携し、地域の訓練や地区防災計画の作成</a:t>
            </a:r>
            <a:r>
              <a:rPr lang="en-US" altLang="ja-JP" dirty="0">
                <a:latin typeface="+mj-ea"/>
                <a:ea typeface="+mj-ea"/>
              </a:rPr>
              <a:t> </a:t>
            </a:r>
            <a:endParaRPr lang="en-US" altLang="ja-JP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ja-JP" dirty="0" smtClean="0">
                <a:latin typeface="+mj-ea"/>
                <a:ea typeface="+mj-ea"/>
              </a:rPr>
              <a:t>   </a:t>
            </a:r>
            <a:r>
              <a:rPr lang="ja-JP" altLang="en-US" dirty="0" smtClean="0">
                <a:latin typeface="+mj-ea"/>
                <a:ea typeface="+mj-ea"/>
              </a:rPr>
              <a:t>等を支援</a:t>
            </a:r>
            <a:endParaRPr lang="en-US" altLang="ja-JP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 smtClean="0"/>
              <a:t> 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838200" y="2164702"/>
            <a:ext cx="8492412" cy="709127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000" b="1" dirty="0" smtClean="0"/>
              <a:t>自主防災組織力向上アドバイザー事業</a:t>
            </a:r>
            <a:endParaRPr kumimoji="1" lang="ja-JP" altLang="en-US" sz="30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37926" y="4343028"/>
            <a:ext cx="96369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（活動事例）</a:t>
            </a:r>
            <a:endParaRPr lang="en-US" altLang="ja-JP" dirty="0" smtClean="0"/>
          </a:p>
          <a:p>
            <a:r>
              <a:rPr lang="ja-JP" altLang="en-US" dirty="0" smtClean="0"/>
              <a:t>　　地域・区・自主防災組織力向上アドバイザーで訓練に向け打合せ（複数回）</a:t>
            </a:r>
            <a:endParaRPr lang="en-US" altLang="ja-JP" dirty="0" smtClean="0"/>
          </a:p>
          <a:p>
            <a:r>
              <a:rPr lang="ja-JP" altLang="en-US" dirty="0" smtClean="0"/>
              <a:t>　　↓</a:t>
            </a:r>
            <a:endParaRPr lang="en-US" altLang="ja-JP" dirty="0" smtClean="0"/>
          </a:p>
          <a:p>
            <a:r>
              <a:rPr lang="ja-JP" altLang="en-US" dirty="0" smtClean="0"/>
              <a:t>　　地域でのワークショップ（複数回）</a:t>
            </a:r>
            <a:endParaRPr lang="en-US" altLang="ja-JP" dirty="0" smtClean="0"/>
          </a:p>
          <a:p>
            <a:r>
              <a:rPr lang="ja-JP" altLang="en-US" dirty="0" smtClean="0"/>
              <a:t>　　↓</a:t>
            </a:r>
            <a:endParaRPr lang="en-US" altLang="ja-JP" dirty="0" smtClean="0"/>
          </a:p>
          <a:p>
            <a:r>
              <a:rPr lang="ja-JP" altLang="en-US" dirty="0" smtClean="0"/>
              <a:t>　　訓練当日</a:t>
            </a:r>
            <a:endParaRPr lang="en-US" altLang="ja-JP" dirty="0" smtClean="0"/>
          </a:p>
          <a:p>
            <a:r>
              <a:rPr lang="ja-JP" altLang="en-US" dirty="0" smtClean="0"/>
              <a:t>　　↓</a:t>
            </a:r>
            <a:endParaRPr lang="en-US" altLang="ja-JP" dirty="0" smtClean="0"/>
          </a:p>
          <a:p>
            <a:r>
              <a:rPr lang="ja-JP" altLang="en-US" dirty="0" smtClean="0"/>
              <a:t>　　振り返り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298-578A-420C-BB90-DE00A0FDDF2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36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800" y="2860472"/>
            <a:ext cx="4464000" cy="3348000"/>
          </a:xfrm>
        </p:spPr>
      </p:pic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88" y="2860472"/>
            <a:ext cx="4464000" cy="334800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620103" y="6272059"/>
            <a:ext cx="3232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搬送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520156" y="6293832"/>
            <a:ext cx="3232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救護</a:t>
            </a:r>
            <a:endParaRPr kumimoji="1" lang="ja-JP" altLang="en-US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mtClean="0"/>
              <a:t>自主防災組織の活動事例</a:t>
            </a:r>
            <a:endParaRPr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1080793" y="1959431"/>
            <a:ext cx="8492412" cy="709127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000" b="1" dirty="0" smtClean="0"/>
              <a:t>避難所開設訓練</a:t>
            </a:r>
            <a:endParaRPr lang="en-US" altLang="ja-JP" sz="3000" b="1" dirty="0" smtClean="0"/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298-578A-420C-BB90-DE00A0FDDF2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7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298-578A-420C-BB90-DE00A0FDDF22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自主防災組織の活動事例</a:t>
            </a:r>
            <a:endParaRPr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1080793" y="1959431"/>
            <a:ext cx="8492412" cy="709127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000" b="1" dirty="0" smtClean="0"/>
              <a:t>福祉避難所開設訓練</a:t>
            </a:r>
            <a:endParaRPr lang="en-US" altLang="ja-JP" sz="3000" b="1" dirty="0" smtClean="0"/>
          </a:p>
        </p:txBody>
      </p:sp>
      <p:pic>
        <p:nvPicPr>
          <p:cNvPr id="10" name="コンテンツ プレースホルダー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09694" y="3255667"/>
            <a:ext cx="3009314" cy="2192982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793" y="3268352"/>
            <a:ext cx="6128539" cy="2180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871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793" y="3291425"/>
            <a:ext cx="4704643" cy="2649992"/>
          </a:xfrm>
        </p:spPr>
      </p:pic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mtClean="0"/>
              <a:t>自主防災組織の活動事例</a:t>
            </a:r>
            <a:endParaRPr lang="ja-JP" alt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1080793" y="1959431"/>
            <a:ext cx="8492412" cy="709127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000" b="1" dirty="0" smtClean="0"/>
              <a:t>土曜授業を活用した合同訓練</a:t>
            </a:r>
            <a:endParaRPr lang="en-US" altLang="ja-JP" sz="3000" b="1" dirty="0" smtClean="0"/>
          </a:p>
        </p:txBody>
      </p:sp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298-578A-420C-BB90-DE00A0FDDF22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43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169</Words>
  <Application>Microsoft Office PowerPoint</Application>
  <PresentationFormat>ワイド画面</PresentationFormat>
  <Paragraphs>42</Paragraphs>
  <Slides>6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Office テーマ</vt:lpstr>
      <vt:lpstr>自主防災組織の状況</vt:lpstr>
      <vt:lpstr>自主防災組織とは</vt:lpstr>
      <vt:lpstr>支援策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自主防災組織の状況</dc:title>
  <dc:creator>杉本 栄美子</dc:creator>
  <cp:lastModifiedBy>杉本 栄美子</cp:lastModifiedBy>
  <cp:revision>10</cp:revision>
  <cp:lastPrinted>2017-04-11T06:18:02Z</cp:lastPrinted>
  <dcterms:created xsi:type="dcterms:W3CDTF">2017-04-11T04:37:55Z</dcterms:created>
  <dcterms:modified xsi:type="dcterms:W3CDTF">2017-04-14T00:25:05Z</dcterms:modified>
</cp:coreProperties>
</file>