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335" r:id="rId2"/>
  </p:sldIdLst>
  <p:sldSz cx="9144000" cy="6858000" type="screen4x3"/>
  <p:notesSz cx="6807200" cy="9939338"/>
  <p:defaultTextStyle>
    <a:defPPr>
      <a:defRPr lang="ja-JP"/>
    </a:defPPr>
    <a:lvl1pPr marL="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36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2" autoAdjust="0"/>
    <p:restoredTop sz="99647" autoAdjust="0"/>
  </p:normalViewPr>
  <p:slideViewPr>
    <p:cSldViewPr>
      <p:cViewPr>
        <p:scale>
          <a:sx n="78" d="100"/>
          <a:sy n="78" d="100"/>
        </p:scale>
        <p:origin x="-1062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870"/>
    </p:cViewPr>
  </p:sorterViewPr>
  <p:notesViewPr>
    <p:cSldViewPr>
      <p:cViewPr>
        <p:scale>
          <a:sx n="60" d="100"/>
          <a:sy n="60" d="100"/>
        </p:scale>
        <p:origin x="-2124" y="492"/>
      </p:cViewPr>
      <p:guideLst>
        <p:guide orient="horz" pos="3130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CCC3A-91CF-448F-8A4B-8BE2354CC30E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F2A56B-A2FD-416C-A929-DD02E5346C8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12895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F5BC9-200A-4A77-A3EE-A810A659D0F2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CBB87-2611-403C-87E2-D0D54477D2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2052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09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18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270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361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451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54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63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6722" algn="l" defTabSz="91418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ノート プレースホルダー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ja-JP" altLang="en-US" sz="1800" dirty="0" smtClean="0">
                <a:ea typeface="ＭＳ Ｐ明朝" charset="-128"/>
              </a:rPr>
              <a:t>〇災害対策本部の活動イメージです。</a:t>
            </a:r>
            <a:endParaRPr lang="en-US" altLang="ja-JP" sz="1800" dirty="0">
              <a:ea typeface="ＭＳ Ｐ明朝" charset="-128"/>
            </a:endParaRPr>
          </a:p>
          <a:p>
            <a:r>
              <a:rPr lang="ja-JP" altLang="en-US" sz="1800" dirty="0"/>
              <a:t>・連絡体制が確保され必要な要員の</a:t>
            </a:r>
            <a:r>
              <a:rPr lang="ja-JP" altLang="en-US" sz="1800" dirty="0" smtClean="0"/>
              <a:t>参集（体制確立）</a:t>
            </a:r>
            <a:endParaRPr lang="en-US" altLang="ja-JP" sz="1800" dirty="0"/>
          </a:p>
          <a:p>
            <a:r>
              <a:rPr lang="ja-JP" altLang="en-US" sz="1800" dirty="0"/>
              <a:t>・対策本部の開設</a:t>
            </a:r>
            <a:endParaRPr lang="en-US" altLang="ja-JP" sz="1800" dirty="0"/>
          </a:p>
          <a:p>
            <a:r>
              <a:rPr lang="ja-JP" altLang="en-US" sz="1800" dirty="0"/>
              <a:t>・防災情報システム機能の作動、維持</a:t>
            </a:r>
            <a:endParaRPr lang="en-US" altLang="ja-JP" sz="1800" dirty="0"/>
          </a:p>
          <a:p>
            <a:r>
              <a:rPr lang="ja-JP" altLang="en-US" sz="1800" dirty="0"/>
              <a:t>・情報の収集、分析、災害応急対策の立案調整、実行の指示</a:t>
            </a:r>
            <a:endParaRPr lang="en-US" altLang="ja-JP" sz="1800" dirty="0"/>
          </a:p>
          <a:p>
            <a:r>
              <a:rPr lang="ja-JP" altLang="en-US" sz="1800" dirty="0"/>
              <a:t>・状況のとりまとめ、応援要請、報告広報</a:t>
            </a:r>
            <a:r>
              <a:rPr lang="ja-JP" altLang="en-US" sz="1800" dirty="0" smtClean="0"/>
              <a:t>資料等</a:t>
            </a:r>
            <a:r>
              <a:rPr lang="ja-JP" altLang="en-US" sz="1800" dirty="0"/>
              <a:t>の文書の作成発信</a:t>
            </a:r>
            <a:endParaRPr lang="en-US" altLang="ja-JP" sz="1800" dirty="0"/>
          </a:p>
          <a:p>
            <a:r>
              <a:rPr lang="ja-JP" altLang="en-US" sz="1800" dirty="0"/>
              <a:t>・班長等の適時適切な判断、決断、指示、指導</a:t>
            </a:r>
            <a:endParaRPr lang="en-US" altLang="ja-JP" sz="1800" dirty="0"/>
          </a:p>
          <a:p>
            <a:r>
              <a:rPr lang="ja-JP" altLang="en-US" sz="1800" dirty="0"/>
              <a:t>・災対本部内組織間及び関係機関との調整、連携</a:t>
            </a:r>
            <a:endParaRPr lang="en-US" altLang="ja-JP" sz="1800" dirty="0"/>
          </a:p>
          <a:p>
            <a:r>
              <a:rPr lang="ja-JP" altLang="en-US" sz="1800" dirty="0"/>
              <a:t>・会議の開催、運営や広報活動</a:t>
            </a:r>
            <a:endParaRPr lang="en-US" altLang="ja-JP" sz="1800" dirty="0"/>
          </a:p>
          <a:p>
            <a:r>
              <a:rPr lang="ja-JP" altLang="en-US" sz="1800" dirty="0" smtClean="0">
                <a:ea typeface="ＭＳ Ｐ明朝" charset="-128"/>
              </a:rPr>
              <a:t>○情報の流れ</a:t>
            </a:r>
            <a:endParaRPr lang="en-US" altLang="ja-JP" sz="1800" dirty="0" smtClean="0">
              <a:ea typeface="ＭＳ Ｐ明朝" charset="-128"/>
            </a:endParaRPr>
          </a:p>
          <a:p>
            <a:r>
              <a:rPr lang="ja-JP" altLang="en-US" sz="1800" dirty="0" smtClean="0">
                <a:ea typeface="ＭＳ Ｐ明朝" charset="-128"/>
              </a:rPr>
              <a:t>・情報要求、収集、分析処理、提供される。</a:t>
            </a:r>
            <a:endParaRPr lang="en-US" altLang="ja-JP" sz="1800" dirty="0" smtClean="0">
              <a:ea typeface="ＭＳ Ｐ明朝" charset="-128"/>
            </a:endParaRPr>
          </a:p>
          <a:p>
            <a:r>
              <a:rPr lang="ja-JP" altLang="en-US" sz="1800" dirty="0" smtClean="0">
                <a:ea typeface="ＭＳ Ｐ明朝" charset="-128"/>
              </a:rPr>
              <a:t>・情報提供に当たっては、災害対策本部内で提供される各部局共有される。</a:t>
            </a:r>
            <a:endParaRPr lang="en-US" altLang="ja-JP" sz="1800" dirty="0" smtClean="0">
              <a:ea typeface="ＭＳ Ｐ明朝" charset="-128"/>
            </a:endParaRPr>
          </a:p>
          <a:p>
            <a:r>
              <a:rPr lang="ja-JP" altLang="en-US" sz="1800" dirty="0" smtClean="0">
                <a:ea typeface="ＭＳ Ｐ明朝" charset="-128"/>
              </a:rPr>
              <a:t>・情報の提供に当たっては、迅速正確を基本に</a:t>
            </a:r>
            <a:endParaRPr lang="en-US" altLang="ja-JP" sz="1800" dirty="0" smtClean="0">
              <a:ea typeface="ＭＳ Ｐ明朝" charset="-128"/>
            </a:endParaRPr>
          </a:p>
          <a:p>
            <a:r>
              <a:rPr lang="ja-JP" altLang="en-US" sz="1800" dirty="0" smtClean="0">
                <a:ea typeface="ＭＳ Ｐ明朝" charset="-128"/>
              </a:rPr>
              <a:t>議会、府民、マスコミに適宜提供されなければならない。</a:t>
            </a:r>
          </a:p>
        </p:txBody>
      </p:sp>
      <p:sp>
        <p:nvSpPr>
          <p:cNvPr id="87044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eaLnBrk="1" hangingPunct="1"/>
            <a:fld id="{C7874826-FEC1-4909-AA6B-57715FBC1AD9}" type="slidenum">
              <a:rPr lang="en-US" altLang="ja-JP" sz="1200" smtClean="0">
                <a:latin typeface="Arial" charset="0"/>
              </a:rPr>
              <a:pPr eaLnBrk="1" hangingPunct="1"/>
              <a:t>1</a:t>
            </a:fld>
            <a:endParaRPr lang="en-US" altLang="ja-JP" sz="1200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1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4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5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4617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555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8726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sz="quarter" idx="3"/>
          </p:nvPr>
        </p:nvSpPr>
        <p:spPr>
          <a:xfrm>
            <a:off x="4648200" y="3938590"/>
            <a:ext cx="4038600" cy="218757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6" name="Rectangle 4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4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4322A-F022-4B06-9C65-9E945F9619A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9238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3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9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18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27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3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4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54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63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7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532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087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90" indent="0">
              <a:buNone/>
              <a:defRPr sz="2000" b="1"/>
            </a:lvl2pPr>
            <a:lvl3pPr marL="914180" indent="0">
              <a:buNone/>
              <a:defRPr sz="1800" b="1"/>
            </a:lvl3pPr>
            <a:lvl4pPr marL="1371270" indent="0">
              <a:buNone/>
              <a:defRPr sz="1600" b="1"/>
            </a:lvl4pPr>
            <a:lvl5pPr marL="1828361" indent="0">
              <a:buNone/>
              <a:defRPr sz="1600" b="1"/>
            </a:lvl5pPr>
            <a:lvl6pPr marL="2285451" indent="0">
              <a:buNone/>
              <a:defRPr sz="1600" b="1"/>
            </a:lvl6pPr>
            <a:lvl7pPr marL="2742542" indent="0">
              <a:buNone/>
              <a:defRPr sz="1600" b="1"/>
            </a:lvl7pPr>
            <a:lvl8pPr marL="3199632" indent="0">
              <a:buNone/>
              <a:defRPr sz="1600" b="1"/>
            </a:lvl8pPr>
            <a:lvl9pPr marL="3656722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6185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426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1875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79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90" indent="0">
              <a:buNone/>
              <a:defRPr sz="2800"/>
            </a:lvl2pPr>
            <a:lvl3pPr marL="914180" indent="0">
              <a:buNone/>
              <a:defRPr sz="2400"/>
            </a:lvl3pPr>
            <a:lvl4pPr marL="1371270" indent="0">
              <a:buNone/>
              <a:defRPr sz="2000"/>
            </a:lvl4pPr>
            <a:lvl5pPr marL="1828361" indent="0">
              <a:buNone/>
              <a:defRPr sz="2000"/>
            </a:lvl5pPr>
            <a:lvl6pPr marL="2285451" indent="0">
              <a:buNone/>
              <a:defRPr sz="2000"/>
            </a:lvl6pPr>
            <a:lvl7pPr marL="2742542" indent="0">
              <a:buNone/>
              <a:defRPr sz="2000"/>
            </a:lvl7pPr>
            <a:lvl8pPr marL="3199632" indent="0">
              <a:buNone/>
              <a:defRPr sz="2000"/>
            </a:lvl8pPr>
            <a:lvl9pPr marL="3656722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90" indent="0">
              <a:buNone/>
              <a:defRPr sz="1200"/>
            </a:lvl2pPr>
            <a:lvl3pPr marL="914180" indent="0">
              <a:buNone/>
              <a:defRPr sz="1000"/>
            </a:lvl3pPr>
            <a:lvl4pPr marL="1371270" indent="0">
              <a:buNone/>
              <a:defRPr sz="900"/>
            </a:lvl4pPr>
            <a:lvl5pPr marL="1828361" indent="0">
              <a:buNone/>
              <a:defRPr sz="900"/>
            </a:lvl5pPr>
            <a:lvl6pPr marL="2285451" indent="0">
              <a:buNone/>
              <a:defRPr sz="900"/>
            </a:lvl6pPr>
            <a:lvl7pPr marL="2742542" indent="0">
              <a:buNone/>
              <a:defRPr sz="900"/>
            </a:lvl7pPr>
            <a:lvl8pPr marL="3199632" indent="0">
              <a:buNone/>
              <a:defRPr sz="900"/>
            </a:lvl8pPr>
            <a:lvl9pPr marL="3656722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2322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18" tIns="45710" rIns="91418" bIns="4571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18" tIns="45710" rIns="91418" bIns="4571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F4A63C-8760-4793-B9E1-192851DCB216}" type="datetimeFigureOut">
              <a:rPr kumimoji="1" lang="ja-JP" altLang="en-US" smtClean="0"/>
              <a:t>2017/4/12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18" tIns="45710" rIns="91418" bIns="4571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31306D-942D-4896-A0E1-D86CF679AA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95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9" r:id="rId12"/>
  </p:sldLayoutIdLst>
  <p:txStyles>
    <p:titleStyle>
      <a:lvl1pPr algn="ctr" defTabSz="91418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18" indent="-342818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772" indent="-285681" algn="l" defTabSz="9141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726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816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906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3996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086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178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268" indent="-228545" algn="l" defTabSz="91418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9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18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270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361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451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42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632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722" algn="l" defTabSz="91418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Text Box 2"/>
          <p:cNvSpPr txBox="1">
            <a:spLocks noChangeArrowheads="1"/>
          </p:cNvSpPr>
          <p:nvPr/>
        </p:nvSpPr>
        <p:spPr bwMode="auto">
          <a:xfrm>
            <a:off x="2649980" y="321840"/>
            <a:ext cx="5716588" cy="584200"/>
          </a:xfrm>
          <a:prstGeom prst="rect">
            <a:avLst/>
          </a:prstGeom>
          <a:solidFill>
            <a:schemeClr val="bg1"/>
          </a:solidFill>
          <a:ln w="317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pitchFamily="50" charset="-128"/>
              </a:defRPr>
            </a:lvl9pPr>
          </a:lstStyle>
          <a:p>
            <a:pPr algn="l" eaLnBrk="1" hangingPunct="1">
              <a:defRPr/>
            </a:pPr>
            <a:r>
              <a:rPr lang="ja-JP" altLang="en-US" sz="1800" b="1" dirty="0">
                <a:latin typeface="Arial" charset="0"/>
              </a:rPr>
              <a:t>　　　</a:t>
            </a:r>
            <a:r>
              <a:rPr lang="ja-JP" altLang="en-US" sz="3200" b="1" dirty="0">
                <a:latin typeface="Arial" charset="0"/>
              </a:rPr>
              <a:t>災害対策本部活動イメージ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727077" y="1181100"/>
            <a:ext cx="1108075" cy="376238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solidFill>
                  <a:schemeClr val="bg1"/>
                </a:solidFill>
                <a:latin typeface="Arial" charset="0"/>
              </a:rPr>
              <a:t>被害情報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27088" y="549276"/>
            <a:ext cx="1196848" cy="652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latin typeface="Arial" charset="0"/>
              </a:rPr>
              <a:t>・震源、</a:t>
            </a:r>
            <a:r>
              <a:rPr lang="en-US" altLang="ja-JP" sz="1200" dirty="0">
                <a:latin typeface="Arial" charset="0"/>
              </a:rPr>
              <a:t>M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・各地震度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・津波の有無等</a:t>
            </a: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639764" y="1563689"/>
            <a:ext cx="1581569" cy="345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en-US" altLang="ja-JP" sz="1200" dirty="0">
                <a:latin typeface="Arial" charset="0"/>
              </a:rPr>
              <a:t>○</a:t>
            </a:r>
            <a:r>
              <a:rPr lang="ja-JP" altLang="en-US" sz="1200" dirty="0">
                <a:latin typeface="Arial" charset="0"/>
              </a:rPr>
              <a:t>人的被害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・死者、不明者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・負傷者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・要避難者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○物的被害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・倒壊家屋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・倒壊ビル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・道路、橋梁損壊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○二次災害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・火災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・崖崩落、生き埋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・地下街崩落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・各種事故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○ライフライン被害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・電気、水道、ガス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・鉄道等交通機関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・通信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　　</a:t>
            </a: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733427" y="4724400"/>
            <a:ext cx="1101725" cy="369888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solidFill>
                  <a:schemeClr val="bg1"/>
                </a:solidFill>
                <a:latin typeface="Arial" charset="0"/>
              </a:rPr>
              <a:t>対応情報</a:t>
            </a: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755651" y="5157788"/>
            <a:ext cx="1611339" cy="652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latin typeface="Arial" charset="0"/>
              </a:rPr>
              <a:t>・自衛隊、消防等の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　活動状況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・国、隣接府県の対応</a:t>
            </a:r>
          </a:p>
        </p:txBody>
      </p:sp>
      <p:sp>
        <p:nvSpPr>
          <p:cNvPr id="35848" name="Text Box 8"/>
          <p:cNvSpPr txBox="1">
            <a:spLocks noChangeArrowheads="1"/>
          </p:cNvSpPr>
          <p:nvPr/>
        </p:nvSpPr>
        <p:spPr bwMode="auto">
          <a:xfrm>
            <a:off x="763588" y="5734050"/>
            <a:ext cx="855662" cy="369888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solidFill>
                  <a:schemeClr val="bg1"/>
                </a:solidFill>
                <a:latin typeface="Arial" charset="0"/>
              </a:rPr>
              <a:t>その他</a:t>
            </a:r>
          </a:p>
        </p:txBody>
      </p:sp>
      <p:sp>
        <p:nvSpPr>
          <p:cNvPr id="35849" name="Text Box 9"/>
          <p:cNvSpPr txBox="1">
            <a:spLocks noChangeArrowheads="1"/>
          </p:cNvSpPr>
          <p:nvPr/>
        </p:nvSpPr>
        <p:spPr bwMode="auto">
          <a:xfrm>
            <a:off x="827090" y="6092826"/>
            <a:ext cx="1041128" cy="6529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solidFill>
                  <a:srgbClr val="FF0000"/>
                </a:solidFill>
                <a:latin typeface="Arial" charset="0"/>
              </a:rPr>
              <a:t>・住民の要望</a:t>
            </a:r>
          </a:p>
          <a:p>
            <a:pPr algn="l" eaLnBrk="1" hangingPunct="1"/>
            <a:r>
              <a:rPr lang="ja-JP" altLang="en-US" sz="1200" dirty="0">
                <a:solidFill>
                  <a:srgbClr val="FF0000"/>
                </a:solidFill>
                <a:latin typeface="Arial" charset="0"/>
              </a:rPr>
              <a:t>・議員の動き</a:t>
            </a:r>
          </a:p>
          <a:p>
            <a:pPr algn="l" eaLnBrk="1" hangingPunct="1"/>
            <a:r>
              <a:rPr lang="ja-JP" altLang="en-US" sz="1200" dirty="0">
                <a:solidFill>
                  <a:srgbClr val="FF0000"/>
                </a:solidFill>
                <a:latin typeface="Arial" charset="0"/>
              </a:rPr>
              <a:t>・記者の動静</a:t>
            </a: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3010640" y="1341016"/>
            <a:ext cx="1430429" cy="839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1FDC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latin typeface="Arial" charset="0"/>
              </a:rPr>
              <a:t>職員参集状況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管理施設被害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所管業務関連被害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所管業務実施状況</a:t>
            </a:r>
          </a:p>
        </p:txBody>
      </p:sp>
      <p:sp>
        <p:nvSpPr>
          <p:cNvPr id="35851" name="Text Box 11"/>
          <p:cNvSpPr txBox="1">
            <a:spLocks noChangeArrowheads="1"/>
          </p:cNvSpPr>
          <p:nvPr/>
        </p:nvSpPr>
        <p:spPr bwMode="auto">
          <a:xfrm>
            <a:off x="2649509" y="3501603"/>
            <a:ext cx="1570037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800" dirty="0">
                <a:latin typeface="Arial" charset="0"/>
              </a:rPr>
              <a:t>各市町村</a:t>
            </a:r>
          </a:p>
        </p:txBody>
      </p:sp>
      <p:sp>
        <p:nvSpPr>
          <p:cNvPr id="35852" name="Text Box 12"/>
          <p:cNvSpPr txBox="1">
            <a:spLocks noChangeArrowheads="1"/>
          </p:cNvSpPr>
          <p:nvPr/>
        </p:nvSpPr>
        <p:spPr bwMode="auto">
          <a:xfrm>
            <a:off x="2649510" y="2349078"/>
            <a:ext cx="1584325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800" dirty="0">
                <a:latin typeface="Arial" charset="0"/>
              </a:rPr>
              <a:t>府出先機関</a:t>
            </a: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2649509" y="4149303"/>
            <a:ext cx="1558669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latin typeface="Arial" charset="0"/>
              </a:rPr>
              <a:t>指定行政機関</a:t>
            </a:r>
          </a:p>
        </p:txBody>
      </p:sp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2649509" y="4797003"/>
            <a:ext cx="1558669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latin typeface="Arial" charset="0"/>
              </a:rPr>
              <a:t>指定部外機関</a:t>
            </a: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2649510" y="5976516"/>
            <a:ext cx="1539875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800" dirty="0">
                <a:latin typeface="Arial" charset="0"/>
              </a:rPr>
              <a:t>その他</a:t>
            </a:r>
          </a:p>
        </p:txBody>
      </p:sp>
      <p:sp>
        <p:nvSpPr>
          <p:cNvPr id="35856" name="Text Box 16"/>
          <p:cNvSpPr txBox="1">
            <a:spLocks noChangeArrowheads="1"/>
          </p:cNvSpPr>
          <p:nvPr/>
        </p:nvSpPr>
        <p:spPr bwMode="auto">
          <a:xfrm>
            <a:off x="2649510" y="5400253"/>
            <a:ext cx="1584325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800" dirty="0">
                <a:latin typeface="Arial" charset="0"/>
              </a:rPr>
              <a:t>マスコミ・映像</a:t>
            </a:r>
          </a:p>
        </p:txBody>
      </p:sp>
      <p:sp>
        <p:nvSpPr>
          <p:cNvPr id="35857" name="Text Box 17"/>
          <p:cNvSpPr txBox="1">
            <a:spLocks noChangeArrowheads="1"/>
          </p:cNvSpPr>
          <p:nvPr/>
        </p:nvSpPr>
        <p:spPr bwMode="auto">
          <a:xfrm>
            <a:off x="5371798" y="980654"/>
            <a:ext cx="461620" cy="2880246"/>
          </a:xfrm>
          <a:prstGeom prst="rect">
            <a:avLst/>
          </a:prstGeom>
          <a:solidFill>
            <a:srgbClr val="33CCCC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squar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800" b="1" dirty="0">
                <a:latin typeface="Arial" charset="0"/>
              </a:rPr>
              <a:t>　　　　　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各部局（対策本部）</a:t>
            </a:r>
          </a:p>
        </p:txBody>
      </p:sp>
      <p:sp>
        <p:nvSpPr>
          <p:cNvPr id="35859" name="Text Box 19"/>
          <p:cNvSpPr txBox="1">
            <a:spLocks noChangeArrowheads="1"/>
          </p:cNvSpPr>
          <p:nvPr/>
        </p:nvSpPr>
        <p:spPr bwMode="auto">
          <a:xfrm>
            <a:off x="6302788" y="2191915"/>
            <a:ext cx="615509" cy="2533650"/>
          </a:xfrm>
          <a:prstGeom prst="rect">
            <a:avLst/>
          </a:prstGeom>
          <a:solidFill>
            <a:srgbClr val="00FF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2800" b="1" dirty="0">
                <a:solidFill>
                  <a:schemeClr val="bg1"/>
                </a:solidFill>
                <a:latin typeface="Arial" charset="0"/>
              </a:rPr>
              <a:t>災害対策本部</a:t>
            </a:r>
          </a:p>
        </p:txBody>
      </p:sp>
      <p:sp>
        <p:nvSpPr>
          <p:cNvPr id="35860" name="Text Box 20"/>
          <p:cNvSpPr txBox="1">
            <a:spLocks noChangeArrowheads="1"/>
          </p:cNvSpPr>
          <p:nvPr/>
        </p:nvSpPr>
        <p:spPr bwMode="auto">
          <a:xfrm>
            <a:off x="6970684" y="2153816"/>
            <a:ext cx="1952549" cy="275240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  <a:extLst/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latin typeface="Arial" charset="0"/>
              </a:rPr>
              <a:t>災対本部会議</a:t>
            </a:r>
          </a:p>
          <a:p>
            <a:pPr algn="l" eaLnBrk="1" hangingPunct="1"/>
            <a:endParaRPr lang="ja-JP" altLang="en-US" sz="1200" dirty="0">
              <a:latin typeface="Arial" charset="0"/>
            </a:endParaRP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１　状況の認識</a:t>
            </a: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　①　被害状況</a:t>
            </a: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　②　各部局の状況</a:t>
            </a: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　　</a:t>
            </a: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２　対処方針</a:t>
            </a:r>
          </a:p>
          <a:p>
            <a:pPr algn="l" eaLnBrk="1" hangingPunct="1"/>
            <a:endParaRPr lang="ja-JP" altLang="en-US" sz="1400" dirty="0">
              <a:latin typeface="Arial" charset="0"/>
            </a:endParaRP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３　対策・処置　</a:t>
            </a: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　　各部局対策、処置　</a:t>
            </a:r>
          </a:p>
          <a:p>
            <a:pPr algn="l" eaLnBrk="1" hangingPunct="1"/>
            <a:endParaRPr lang="ja-JP" altLang="en-US" sz="1400" dirty="0">
              <a:latin typeface="Arial" charset="0"/>
            </a:endParaRPr>
          </a:p>
          <a:p>
            <a:pPr algn="l" eaLnBrk="1" hangingPunct="1"/>
            <a:r>
              <a:rPr lang="ja-JP" altLang="en-US" sz="1400" dirty="0">
                <a:latin typeface="Arial" charset="0"/>
              </a:rPr>
              <a:t>４　報道内容</a:t>
            </a:r>
            <a:r>
              <a:rPr lang="ja-JP" altLang="en-US" sz="1200" dirty="0">
                <a:latin typeface="Arial" charset="0"/>
              </a:rPr>
              <a:t>　</a:t>
            </a:r>
          </a:p>
        </p:txBody>
      </p:sp>
      <p:sp>
        <p:nvSpPr>
          <p:cNvPr id="35861" name="Rectangle 21"/>
          <p:cNvSpPr>
            <a:spLocks noChangeArrowheads="1"/>
          </p:cNvSpPr>
          <p:nvPr/>
        </p:nvSpPr>
        <p:spPr bwMode="auto">
          <a:xfrm>
            <a:off x="323852" y="333376"/>
            <a:ext cx="2016125" cy="63357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 anchor="ctr"/>
          <a:lstStyle/>
          <a:p>
            <a:endParaRPr lang="ja-JP" altLang="en-US" dirty="0"/>
          </a:p>
        </p:txBody>
      </p:sp>
      <p:sp>
        <p:nvSpPr>
          <p:cNvPr id="35862" name="Text Box 22"/>
          <p:cNvSpPr txBox="1">
            <a:spLocks noChangeArrowheads="1"/>
          </p:cNvSpPr>
          <p:nvPr/>
        </p:nvSpPr>
        <p:spPr bwMode="auto">
          <a:xfrm>
            <a:off x="105120" y="2492377"/>
            <a:ext cx="461620" cy="2016125"/>
          </a:xfrm>
          <a:prstGeom prst="rect">
            <a:avLst/>
          </a:prstGeom>
          <a:solidFill>
            <a:srgbClr val="99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ja-JP" altLang="en-US" sz="1800" b="1" dirty="0">
                <a:latin typeface="Arial" charset="0"/>
              </a:rPr>
              <a:t>　</a:t>
            </a:r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共　通　情　報</a:t>
            </a:r>
          </a:p>
        </p:txBody>
      </p:sp>
      <p:sp>
        <p:nvSpPr>
          <p:cNvPr id="35863" name="Text Box 23"/>
          <p:cNvSpPr txBox="1">
            <a:spLocks noChangeArrowheads="1"/>
          </p:cNvSpPr>
          <p:nvPr/>
        </p:nvSpPr>
        <p:spPr bwMode="auto">
          <a:xfrm>
            <a:off x="733427" y="188914"/>
            <a:ext cx="1101725" cy="369887"/>
          </a:xfrm>
          <a:prstGeom prst="rect">
            <a:avLst/>
          </a:prstGeom>
          <a:solidFill>
            <a:srgbClr val="92D050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dirty="0">
                <a:solidFill>
                  <a:schemeClr val="bg1"/>
                </a:solidFill>
                <a:latin typeface="Arial" charset="0"/>
              </a:rPr>
              <a:t>地震情報</a:t>
            </a:r>
          </a:p>
        </p:txBody>
      </p:sp>
      <p:sp>
        <p:nvSpPr>
          <p:cNvPr id="35864" name="Rectangle 24"/>
          <p:cNvSpPr>
            <a:spLocks noChangeArrowheads="1"/>
          </p:cNvSpPr>
          <p:nvPr/>
        </p:nvSpPr>
        <p:spPr bwMode="auto">
          <a:xfrm>
            <a:off x="2650277" y="1196553"/>
            <a:ext cx="2721474" cy="10080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 anchor="ctr"/>
          <a:lstStyle/>
          <a:p>
            <a:endParaRPr lang="ja-JP" altLang="en-US" dirty="0"/>
          </a:p>
        </p:txBody>
      </p:sp>
      <p:sp>
        <p:nvSpPr>
          <p:cNvPr id="35865" name="Text Box 25"/>
          <p:cNvSpPr txBox="1">
            <a:spLocks noChangeArrowheads="1"/>
          </p:cNvSpPr>
          <p:nvPr/>
        </p:nvSpPr>
        <p:spPr bwMode="auto">
          <a:xfrm>
            <a:off x="2649980" y="980653"/>
            <a:ext cx="1579278" cy="369332"/>
          </a:xfrm>
          <a:prstGeom prst="rect">
            <a:avLst/>
          </a:prstGeom>
          <a:solidFill>
            <a:srgbClr val="FF99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800" b="1" dirty="0">
                <a:solidFill>
                  <a:schemeClr val="bg1"/>
                </a:solidFill>
                <a:latin typeface="Arial" charset="0"/>
              </a:rPr>
              <a:t>部局関連情報</a:t>
            </a:r>
          </a:p>
        </p:txBody>
      </p:sp>
      <p:sp>
        <p:nvSpPr>
          <p:cNvPr id="35866" name="Line 26"/>
          <p:cNvSpPr>
            <a:spLocks noChangeShapeType="1"/>
          </p:cNvSpPr>
          <p:nvPr/>
        </p:nvSpPr>
        <p:spPr bwMode="auto">
          <a:xfrm>
            <a:off x="4233833" y="2493540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67" name="Line 27"/>
          <p:cNvSpPr>
            <a:spLocks noChangeShapeType="1"/>
          </p:cNvSpPr>
          <p:nvPr/>
        </p:nvSpPr>
        <p:spPr bwMode="auto">
          <a:xfrm>
            <a:off x="4233833" y="2996779"/>
            <a:ext cx="863600" cy="108108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68" name="Line 28"/>
          <p:cNvSpPr>
            <a:spLocks noChangeShapeType="1"/>
          </p:cNvSpPr>
          <p:nvPr/>
        </p:nvSpPr>
        <p:spPr bwMode="auto">
          <a:xfrm>
            <a:off x="4233833" y="3717504"/>
            <a:ext cx="863600" cy="503237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69" name="Line 29"/>
          <p:cNvSpPr>
            <a:spLocks noChangeShapeType="1"/>
          </p:cNvSpPr>
          <p:nvPr/>
        </p:nvSpPr>
        <p:spPr bwMode="auto">
          <a:xfrm>
            <a:off x="4233833" y="4293767"/>
            <a:ext cx="863600" cy="14287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0" name="Line 30"/>
          <p:cNvSpPr>
            <a:spLocks noChangeShapeType="1"/>
          </p:cNvSpPr>
          <p:nvPr/>
        </p:nvSpPr>
        <p:spPr bwMode="auto">
          <a:xfrm flipV="1">
            <a:off x="4233833" y="4797003"/>
            <a:ext cx="863600" cy="792162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1" name="Line 31"/>
          <p:cNvSpPr>
            <a:spLocks noChangeShapeType="1"/>
          </p:cNvSpPr>
          <p:nvPr/>
        </p:nvSpPr>
        <p:spPr bwMode="auto">
          <a:xfrm flipV="1">
            <a:off x="4233833" y="5181134"/>
            <a:ext cx="792162" cy="10557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2" name="Line 32"/>
          <p:cNvSpPr>
            <a:spLocks noChangeShapeType="1"/>
          </p:cNvSpPr>
          <p:nvPr/>
        </p:nvSpPr>
        <p:spPr bwMode="auto">
          <a:xfrm flipV="1">
            <a:off x="4233833" y="4581103"/>
            <a:ext cx="863600" cy="431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3" name="Line 33"/>
          <p:cNvSpPr>
            <a:spLocks noChangeShapeType="1"/>
          </p:cNvSpPr>
          <p:nvPr/>
        </p:nvSpPr>
        <p:spPr bwMode="auto">
          <a:xfrm flipV="1">
            <a:off x="4233833" y="2996778"/>
            <a:ext cx="792162" cy="12239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4" name="Line 34"/>
          <p:cNvSpPr>
            <a:spLocks noChangeShapeType="1"/>
          </p:cNvSpPr>
          <p:nvPr/>
        </p:nvSpPr>
        <p:spPr bwMode="auto">
          <a:xfrm flipV="1">
            <a:off x="4233833" y="3068215"/>
            <a:ext cx="792162" cy="18732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7" name="Line 37"/>
          <p:cNvSpPr>
            <a:spLocks noChangeShapeType="1"/>
          </p:cNvSpPr>
          <p:nvPr/>
        </p:nvSpPr>
        <p:spPr bwMode="auto">
          <a:xfrm flipV="1">
            <a:off x="4305270" y="3124355"/>
            <a:ext cx="792162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78" name="Text Box 38"/>
          <p:cNvSpPr txBox="1">
            <a:spLocks noChangeArrowheads="1"/>
          </p:cNvSpPr>
          <p:nvPr/>
        </p:nvSpPr>
        <p:spPr bwMode="auto">
          <a:xfrm>
            <a:off x="5888282" y="1666156"/>
            <a:ext cx="1946275" cy="46164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latin typeface="Arial" charset="0"/>
              </a:rPr>
              <a:t>部局関連被害情報報告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部局対策案の報告・決裁受</a:t>
            </a:r>
          </a:p>
        </p:txBody>
      </p:sp>
      <p:sp>
        <p:nvSpPr>
          <p:cNvPr id="35879" name="Text Box 39"/>
          <p:cNvSpPr txBox="1">
            <a:spLocks noChangeArrowheads="1"/>
          </p:cNvSpPr>
          <p:nvPr/>
        </p:nvSpPr>
        <p:spPr bwMode="auto">
          <a:xfrm>
            <a:off x="5841921" y="980653"/>
            <a:ext cx="2389940" cy="652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b="1" dirty="0">
                <a:solidFill>
                  <a:srgbClr val="FF0000"/>
                </a:solidFill>
                <a:latin typeface="Arial" charset="0"/>
              </a:rPr>
              <a:t>主要業務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部局関連情報の集約・処理、提供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部局関連対策立案、実行指示</a:t>
            </a:r>
          </a:p>
        </p:txBody>
      </p:sp>
      <p:sp>
        <p:nvSpPr>
          <p:cNvPr id="35880" name="Line 40"/>
          <p:cNvSpPr>
            <a:spLocks noChangeShapeType="1"/>
          </p:cNvSpPr>
          <p:nvPr/>
        </p:nvSpPr>
        <p:spPr bwMode="auto">
          <a:xfrm>
            <a:off x="5926108" y="2925340"/>
            <a:ext cx="0" cy="104378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81" name="Line 41"/>
          <p:cNvSpPr>
            <a:spLocks noChangeShapeType="1"/>
          </p:cNvSpPr>
          <p:nvPr/>
        </p:nvSpPr>
        <p:spPr bwMode="auto">
          <a:xfrm>
            <a:off x="5833412" y="2925340"/>
            <a:ext cx="416546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35883" name="Text Box 43"/>
          <p:cNvSpPr txBox="1">
            <a:spLocks noChangeArrowheads="1"/>
          </p:cNvSpPr>
          <p:nvPr/>
        </p:nvSpPr>
        <p:spPr bwMode="auto">
          <a:xfrm>
            <a:off x="6250381" y="4869184"/>
            <a:ext cx="2078499" cy="83979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b="1" dirty="0">
                <a:solidFill>
                  <a:srgbClr val="FF0000"/>
                </a:solidFill>
                <a:latin typeface="Arial" charset="0"/>
              </a:rPr>
              <a:t>主要業務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共通情報の集約・処理、提供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本部会議の運用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総合対策の調整、指示</a:t>
            </a:r>
          </a:p>
        </p:txBody>
      </p:sp>
      <p:sp>
        <p:nvSpPr>
          <p:cNvPr id="35884" name="Text Box 44"/>
          <p:cNvSpPr txBox="1">
            <a:spLocks noChangeArrowheads="1"/>
          </p:cNvSpPr>
          <p:nvPr/>
        </p:nvSpPr>
        <p:spPr bwMode="auto">
          <a:xfrm>
            <a:off x="6277665" y="5720928"/>
            <a:ext cx="1430429" cy="6529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l" eaLnBrk="1" hangingPunct="1"/>
            <a:r>
              <a:rPr lang="ja-JP" altLang="en-US" sz="1200" dirty="0">
                <a:latin typeface="Arial" charset="0"/>
              </a:rPr>
              <a:t>共通情報の報告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各部局対策の整合</a:t>
            </a:r>
          </a:p>
          <a:p>
            <a:pPr algn="l" eaLnBrk="1" hangingPunct="1"/>
            <a:r>
              <a:rPr lang="ja-JP" altLang="en-US" sz="1200" dirty="0">
                <a:latin typeface="Arial" charset="0"/>
              </a:rPr>
              <a:t>会議の進行</a:t>
            </a:r>
          </a:p>
        </p:txBody>
      </p:sp>
      <p:sp>
        <p:nvSpPr>
          <p:cNvPr id="35886" name="Text Box 46"/>
          <p:cNvSpPr txBox="1">
            <a:spLocks noChangeArrowheads="1"/>
          </p:cNvSpPr>
          <p:nvPr/>
        </p:nvSpPr>
        <p:spPr bwMode="auto">
          <a:xfrm>
            <a:off x="2649510" y="2880891"/>
            <a:ext cx="1584325" cy="36713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>
            <a:spAutoFit/>
          </a:bodyPr>
          <a:lstStyle>
            <a:lvl1pPr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1pPr>
            <a:lvl2pPr marL="742950" indent="-28575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2pPr>
            <a:lvl3pPr marL="11430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3pPr>
            <a:lvl4pPr marL="16002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4pPr>
            <a:lvl5pPr marL="2057400" indent="-228600" eaLnBrk="0" hangingPunct="0"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kumimoji="1" sz="5400">
                <a:solidFill>
                  <a:schemeClr val="tx1"/>
                </a:solidFill>
                <a:latin typeface="Garamond" pitchFamily="18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ja-JP" altLang="en-US" sz="1800" dirty="0">
                <a:latin typeface="Arial" charset="0"/>
              </a:rPr>
              <a:t>地域連絡部</a:t>
            </a:r>
          </a:p>
        </p:txBody>
      </p:sp>
      <p:sp>
        <p:nvSpPr>
          <p:cNvPr id="35887" name="Line 47"/>
          <p:cNvSpPr>
            <a:spLocks noChangeShapeType="1"/>
          </p:cNvSpPr>
          <p:nvPr/>
        </p:nvSpPr>
        <p:spPr bwMode="auto">
          <a:xfrm>
            <a:off x="4233834" y="2636936"/>
            <a:ext cx="865187" cy="12239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8" tIns="45710" rIns="91418" bIns="45710"/>
          <a:lstStyle/>
          <a:p>
            <a:endParaRPr lang="ja-JP" altLang="en-US" dirty="0"/>
          </a:p>
        </p:txBody>
      </p:sp>
      <p:sp>
        <p:nvSpPr>
          <p:cNvPr id="2" name="正方形/長方形 1"/>
          <p:cNvSpPr/>
          <p:nvPr/>
        </p:nvSpPr>
        <p:spPr>
          <a:xfrm>
            <a:off x="5097434" y="4004842"/>
            <a:ext cx="1152525" cy="1296391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kumimoji="1" lang="ja-JP" altLang="en-US" dirty="0" smtClean="0"/>
              <a:t>災対本部事務局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5098253" y="5373240"/>
            <a:ext cx="735161" cy="100808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8" tIns="45710" rIns="91418" bIns="45710" rtlCol="0" anchor="ctr"/>
          <a:lstStyle/>
          <a:p>
            <a:pPr algn="ctr"/>
            <a:r>
              <a:rPr lang="ja-JP" altLang="en-US" sz="1600" dirty="0"/>
              <a:t>広域防災連絡会議</a:t>
            </a:r>
          </a:p>
        </p:txBody>
      </p:sp>
      <p:sp>
        <p:nvSpPr>
          <p:cNvPr id="45" name="テキスト ボックス 1"/>
          <p:cNvSpPr txBox="1"/>
          <p:nvPr/>
        </p:nvSpPr>
        <p:spPr>
          <a:xfrm>
            <a:off x="7946958" y="6236864"/>
            <a:ext cx="889683" cy="379837"/>
          </a:xfrm>
          <a:prstGeom prst="rect">
            <a:avLst/>
          </a:prstGeom>
          <a:solidFill>
            <a:schemeClr val="lt1"/>
          </a:solidFill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400" kern="100" dirty="0" smtClean="0">
                <a:effectLst/>
                <a:ea typeface="ＭＳ ゴシック"/>
                <a:cs typeface="Times New Roman"/>
              </a:rPr>
              <a:t>４</a:t>
            </a:r>
            <a:r>
              <a:rPr lang="en-US" altLang="ja-JP" sz="1400" kern="100" dirty="0" smtClean="0">
                <a:effectLst/>
                <a:ea typeface="ＭＳ ゴシック"/>
                <a:cs typeface="Times New Roman"/>
              </a:rPr>
              <a:t>-</a:t>
            </a:r>
            <a:r>
              <a:rPr lang="ja-JP" sz="1400" kern="100" dirty="0" smtClean="0">
                <a:effectLst/>
                <a:ea typeface="ＭＳ ゴシック"/>
                <a:cs typeface="Times New Roman"/>
              </a:rPr>
              <a:t>１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6325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6289</TotalTime>
  <Words>313</Words>
  <Application>Microsoft Office PowerPoint</Application>
  <PresentationFormat>画面に合わせる (4:3)</PresentationFormat>
  <Paragraphs>89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大阪府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大阪府</dc:creator>
  <cp:lastModifiedBy>HOSTNAME</cp:lastModifiedBy>
  <cp:revision>724</cp:revision>
  <cp:lastPrinted>2017-03-28T01:23:56Z</cp:lastPrinted>
  <dcterms:created xsi:type="dcterms:W3CDTF">2014-06-05T04:04:34Z</dcterms:created>
  <dcterms:modified xsi:type="dcterms:W3CDTF">2017-04-12T01:57:37Z</dcterms:modified>
</cp:coreProperties>
</file>