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9"/>
  </p:notesMasterIdLst>
  <p:handoutMasterIdLst>
    <p:handoutMasterId r:id="rId30"/>
  </p:handoutMasterIdLst>
  <p:sldIdLst>
    <p:sldId id="625" r:id="rId2"/>
    <p:sldId id="626" r:id="rId3"/>
    <p:sldId id="628" r:id="rId4"/>
    <p:sldId id="681" r:id="rId5"/>
    <p:sldId id="682" r:id="rId6"/>
    <p:sldId id="738" r:id="rId7"/>
    <p:sldId id="739" r:id="rId8"/>
    <p:sldId id="740" r:id="rId9"/>
    <p:sldId id="741" r:id="rId10"/>
    <p:sldId id="690" r:id="rId11"/>
    <p:sldId id="650" r:id="rId12"/>
    <p:sldId id="742" r:id="rId13"/>
    <p:sldId id="743" r:id="rId14"/>
    <p:sldId id="727" r:id="rId15"/>
    <p:sldId id="728" r:id="rId16"/>
    <p:sldId id="746" r:id="rId17"/>
    <p:sldId id="713" r:id="rId18"/>
    <p:sldId id="714" r:id="rId19"/>
    <p:sldId id="734" r:id="rId20"/>
    <p:sldId id="747" r:id="rId21"/>
    <p:sldId id="744" r:id="rId22"/>
    <p:sldId id="749" r:id="rId23"/>
    <p:sldId id="716" r:id="rId24"/>
    <p:sldId id="704" r:id="rId25"/>
    <p:sldId id="736" r:id="rId26"/>
    <p:sldId id="735" r:id="rId27"/>
    <p:sldId id="737" r:id="rId28"/>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xmlns="">
        <p15:guide id="1" orient="horz" pos="2296">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99694"/>
    <a:srgbClr val="DC9696"/>
    <a:srgbClr val="FF00FF"/>
    <a:srgbClr val="D0D8E8"/>
    <a:srgbClr val="FF0000"/>
    <a:srgbClr val="CCE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59" autoAdjust="0"/>
    <p:restoredTop sz="93165" autoAdjust="0"/>
  </p:normalViewPr>
  <p:slideViewPr>
    <p:cSldViewPr snapToGrid="0">
      <p:cViewPr>
        <p:scale>
          <a:sx n="80" d="100"/>
          <a:sy n="80" d="100"/>
        </p:scale>
        <p:origin x="-732" y="-72"/>
      </p:cViewPr>
      <p:guideLst>
        <p:guide orient="horz" pos="2296"/>
        <p:guide pos="3121"/>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ja-JP" altLang="en-US" dirty="0"/>
              <a:t>職員数と人口規模の相関関係（中核市</a:t>
            </a:r>
            <a:r>
              <a:rPr lang="en-US" altLang="ja-JP" dirty="0"/>
              <a:t>47</a:t>
            </a:r>
            <a:r>
              <a:rPr lang="ja-JP" altLang="en-US" dirty="0"/>
              <a:t>市）</a:t>
            </a:r>
          </a:p>
        </c:rich>
      </c:tx>
      <c:layout>
        <c:manualLayout>
          <c:xMode val="edge"/>
          <c:yMode val="edge"/>
          <c:x val="0.13047480218623494"/>
          <c:y val="7.2472149690325324E-2"/>
        </c:manualLayout>
      </c:layout>
    </c:title>
    <c:plotArea>
      <c:layout>
        <c:manualLayout>
          <c:layoutTarget val="inner"/>
          <c:xMode val="edge"/>
          <c:yMode val="edge"/>
          <c:x val="0.1221522952645652"/>
          <c:y val="0.21954238464125558"/>
          <c:w val="0.81956876775374743"/>
          <c:h val="0.65376191600016675"/>
        </c:manualLayout>
      </c:layout>
      <c:scatterChart>
        <c:scatterStyle val="lineMarker"/>
        <c:ser>
          <c:idx val="0"/>
          <c:order val="0"/>
          <c:tx>
            <c:strRef>
              <c:f>Sheet1!$B$1</c:f>
              <c:strCache>
                <c:ptCount val="1"/>
                <c:pt idx="0">
                  <c:v>一般行政部門職員数計</c:v>
                </c:pt>
              </c:strCache>
            </c:strRef>
          </c:tx>
          <c:spPr>
            <a:ln w="28575">
              <a:noFill/>
            </a:ln>
          </c:spPr>
          <c:marker>
            <c:symbol val="circle"/>
            <c:size val="6"/>
            <c:spPr>
              <a:solidFill>
                <a:schemeClr val="tx1"/>
              </a:solidFill>
              <a:ln>
                <a:solidFill>
                  <a:schemeClr val="tx1"/>
                </a:solidFill>
              </a:ln>
            </c:spPr>
          </c:marker>
          <c:dPt>
            <c:idx val="24"/>
            <c:marker>
              <c:symbol val="diamond"/>
              <c:size val="10"/>
              <c:spPr>
                <a:solidFill>
                  <a:schemeClr val="bg1"/>
                </a:solidFill>
                <a:ln w="25400">
                  <a:solidFill>
                    <a:schemeClr val="tx1"/>
                  </a:solidFill>
                </a:ln>
              </c:spPr>
            </c:marker>
            <c:extLst xmlns:c16r2="http://schemas.microsoft.com/office/drawing/2015/06/chart">
              <c:ext xmlns:c16="http://schemas.microsoft.com/office/drawing/2014/chart" uri="{C3380CC4-5D6E-409C-BE32-E72D297353CC}">
                <c16:uniqueId val="{00000000-6DFA-4581-A835-698EDD53B6C5}"/>
              </c:ext>
            </c:extLst>
          </c:dPt>
          <c:dPt>
            <c:idx val="25"/>
            <c:marker>
              <c:symbol val="diamond"/>
              <c:size val="10"/>
              <c:spPr>
                <a:solidFill>
                  <a:schemeClr val="bg1"/>
                </a:solidFill>
                <a:ln w="25400">
                  <a:solidFill>
                    <a:schemeClr val="tx1"/>
                  </a:solidFill>
                </a:ln>
              </c:spPr>
            </c:marker>
            <c:extLst xmlns:c16r2="http://schemas.microsoft.com/office/drawing/2015/06/chart">
              <c:ext xmlns:c16="http://schemas.microsoft.com/office/drawing/2014/chart" uri="{C3380CC4-5D6E-409C-BE32-E72D297353CC}">
                <c16:uniqueId val="{00000001-6DFA-4581-A835-698EDD53B6C5}"/>
              </c:ext>
            </c:extLst>
          </c:dPt>
          <c:dPt>
            <c:idx val="26"/>
            <c:marker>
              <c:symbol val="diamond"/>
              <c:size val="10"/>
              <c:spPr>
                <a:solidFill>
                  <a:schemeClr val="bg1"/>
                </a:solidFill>
                <a:ln w="25400">
                  <a:solidFill>
                    <a:schemeClr val="tx1"/>
                  </a:solidFill>
                </a:ln>
              </c:spPr>
            </c:marker>
            <c:extLst xmlns:c16r2="http://schemas.microsoft.com/office/drawing/2015/06/chart">
              <c:ext xmlns:c16="http://schemas.microsoft.com/office/drawing/2014/chart" uri="{C3380CC4-5D6E-409C-BE32-E72D297353CC}">
                <c16:uniqueId val="{00000002-6DFA-4581-A835-698EDD53B6C5}"/>
              </c:ext>
            </c:extLst>
          </c:dPt>
          <c:dPt>
            <c:idx val="27"/>
            <c:marker>
              <c:symbol val="diamond"/>
              <c:size val="10"/>
              <c:spPr>
                <a:solidFill>
                  <a:schemeClr val="bg1"/>
                </a:solidFill>
                <a:ln w="25400">
                  <a:solidFill>
                    <a:schemeClr val="tx1"/>
                  </a:solidFill>
                </a:ln>
              </c:spPr>
            </c:marker>
            <c:extLst xmlns:c16r2="http://schemas.microsoft.com/office/drawing/2015/06/chart">
              <c:ext xmlns:c16="http://schemas.microsoft.com/office/drawing/2014/chart" uri="{C3380CC4-5D6E-409C-BE32-E72D297353CC}">
                <c16:uniqueId val="{00000003-6DFA-4581-A835-698EDD53B6C5}"/>
              </c:ext>
            </c:extLst>
          </c:dPt>
          <c:dPt>
            <c:idx val="29"/>
            <c:marker>
              <c:symbol val="diamond"/>
              <c:size val="10"/>
              <c:spPr>
                <a:solidFill>
                  <a:schemeClr val="bg1"/>
                </a:solidFill>
                <a:ln w="25400">
                  <a:solidFill>
                    <a:schemeClr val="tx1"/>
                  </a:solidFill>
                </a:ln>
              </c:spPr>
            </c:marker>
            <c:extLst xmlns:c16r2="http://schemas.microsoft.com/office/drawing/2015/06/chart">
              <c:ext xmlns:c16="http://schemas.microsoft.com/office/drawing/2014/chart" uri="{C3380CC4-5D6E-409C-BE32-E72D297353CC}">
                <c16:uniqueId val="{00000004-6DFA-4581-A835-698EDD53B6C5}"/>
              </c:ext>
            </c:extLst>
          </c:dPt>
          <c:dPt>
            <c:idx val="30"/>
            <c:marker>
              <c:symbol val="diamond"/>
              <c:size val="10"/>
              <c:spPr>
                <a:solidFill>
                  <a:schemeClr val="bg1"/>
                </a:solidFill>
                <a:ln w="25400">
                  <a:solidFill>
                    <a:schemeClr val="tx1"/>
                  </a:solidFill>
                </a:ln>
              </c:spPr>
            </c:marker>
            <c:extLst xmlns:c16r2="http://schemas.microsoft.com/office/drawing/2015/06/chart">
              <c:ext xmlns:c16="http://schemas.microsoft.com/office/drawing/2014/chart" uri="{C3380CC4-5D6E-409C-BE32-E72D297353CC}">
                <c16:uniqueId val="{00000005-6DFA-4581-A835-698EDD53B6C5}"/>
              </c:ext>
            </c:extLst>
          </c:dPt>
          <c:trendline>
            <c:spPr>
              <a:ln w="41275">
                <a:solidFill>
                  <a:srgbClr val="FF0000"/>
                </a:solidFill>
              </a:ln>
            </c:spPr>
            <c:trendlineType val="linear"/>
          </c:trendline>
          <c:xVal>
            <c:numRef>
              <c:f>Sheet1!$A$2:$A$48</c:f>
              <c:numCache>
                <c:formatCode>#,##0_);[Red]\(#,##0\)</c:formatCode>
                <c:ptCount val="47"/>
                <c:pt idx="0">
                  <c:v>265979</c:v>
                </c:pt>
                <c:pt idx="1">
                  <c:v>339605</c:v>
                </c:pt>
                <c:pt idx="2">
                  <c:v>287648</c:v>
                </c:pt>
                <c:pt idx="3">
                  <c:v>297631</c:v>
                </c:pt>
                <c:pt idx="4">
                  <c:v>315814</c:v>
                </c:pt>
                <c:pt idx="5">
                  <c:v>335444</c:v>
                </c:pt>
                <c:pt idx="6">
                  <c:v>350237</c:v>
                </c:pt>
                <c:pt idx="7">
                  <c:v>518594</c:v>
                </c:pt>
                <c:pt idx="8">
                  <c:v>336154</c:v>
                </c:pt>
                <c:pt idx="9">
                  <c:v>370884</c:v>
                </c:pt>
                <c:pt idx="10">
                  <c:v>350745</c:v>
                </c:pt>
                <c:pt idx="11">
                  <c:v>337498</c:v>
                </c:pt>
                <c:pt idx="12">
                  <c:v>622890</c:v>
                </c:pt>
                <c:pt idx="13">
                  <c:v>413954</c:v>
                </c:pt>
                <c:pt idx="14">
                  <c:v>577513</c:v>
                </c:pt>
                <c:pt idx="15">
                  <c:v>406586</c:v>
                </c:pt>
                <c:pt idx="16">
                  <c:v>418686</c:v>
                </c:pt>
                <c:pt idx="17">
                  <c:v>465699</c:v>
                </c:pt>
                <c:pt idx="18">
                  <c:v>377598</c:v>
                </c:pt>
                <c:pt idx="19">
                  <c:v>406735</c:v>
                </c:pt>
                <c:pt idx="20">
                  <c:v>374765</c:v>
                </c:pt>
                <c:pt idx="21">
                  <c:v>381051</c:v>
                </c:pt>
                <c:pt idx="22">
                  <c:v>422542</c:v>
                </c:pt>
                <c:pt idx="23">
                  <c:v>340973</c:v>
                </c:pt>
                <c:pt idx="24">
                  <c:v>395479</c:v>
                </c:pt>
                <c:pt idx="25">
                  <c:v>351829</c:v>
                </c:pt>
                <c:pt idx="26">
                  <c:v>404152</c:v>
                </c:pt>
                <c:pt idx="27">
                  <c:v>502784</c:v>
                </c:pt>
                <c:pt idx="28">
                  <c:v>535664</c:v>
                </c:pt>
                <c:pt idx="29">
                  <c:v>452563</c:v>
                </c:pt>
                <c:pt idx="30">
                  <c:v>487850</c:v>
                </c:pt>
                <c:pt idx="31">
                  <c:v>360310</c:v>
                </c:pt>
                <c:pt idx="32">
                  <c:v>364154</c:v>
                </c:pt>
                <c:pt idx="33">
                  <c:v>477118</c:v>
                </c:pt>
                <c:pt idx="34">
                  <c:v>228552</c:v>
                </c:pt>
                <c:pt idx="35">
                  <c:v>464811</c:v>
                </c:pt>
                <c:pt idx="36">
                  <c:v>268517</c:v>
                </c:pt>
                <c:pt idx="37">
                  <c:v>420748</c:v>
                </c:pt>
                <c:pt idx="38">
                  <c:v>514865</c:v>
                </c:pt>
                <c:pt idx="39">
                  <c:v>337190</c:v>
                </c:pt>
                <c:pt idx="40">
                  <c:v>304552</c:v>
                </c:pt>
                <c:pt idx="41">
                  <c:v>429508</c:v>
                </c:pt>
                <c:pt idx="42">
                  <c:v>255439</c:v>
                </c:pt>
                <c:pt idx="43">
                  <c:v>478146</c:v>
                </c:pt>
                <c:pt idx="44">
                  <c:v>401138</c:v>
                </c:pt>
                <c:pt idx="45">
                  <c:v>599814</c:v>
                </c:pt>
                <c:pt idx="46">
                  <c:v>319435</c:v>
                </c:pt>
              </c:numCache>
            </c:numRef>
          </c:xVal>
          <c:yVal>
            <c:numRef>
              <c:f>Sheet1!$D$2:$D$48</c:f>
              <c:numCache>
                <c:formatCode>#,##0_);[Red]\(#,##0\)</c:formatCode>
                <c:ptCount val="47"/>
                <c:pt idx="0">
                  <c:v>1402</c:v>
                </c:pt>
                <c:pt idx="1">
                  <c:v>1739</c:v>
                </c:pt>
                <c:pt idx="2">
                  <c:v>1298</c:v>
                </c:pt>
                <c:pt idx="3">
                  <c:v>1545</c:v>
                </c:pt>
                <c:pt idx="4">
                  <c:v>1611</c:v>
                </c:pt>
                <c:pt idx="5">
                  <c:v>1715</c:v>
                </c:pt>
                <c:pt idx="6">
                  <c:v>1812</c:v>
                </c:pt>
                <c:pt idx="7">
                  <c:v>2449</c:v>
                </c:pt>
                <c:pt idx="8">
                  <c:v>1801</c:v>
                </c:pt>
                <c:pt idx="9">
                  <c:v>1879</c:v>
                </c:pt>
                <c:pt idx="10">
                  <c:v>2025</c:v>
                </c:pt>
                <c:pt idx="11">
                  <c:v>1704</c:v>
                </c:pt>
                <c:pt idx="12">
                  <c:v>2987</c:v>
                </c:pt>
                <c:pt idx="13">
                  <c:v>1802</c:v>
                </c:pt>
                <c:pt idx="14">
                  <c:v>2472</c:v>
                </c:pt>
                <c:pt idx="15">
                  <c:v>2069</c:v>
                </c:pt>
                <c:pt idx="16">
                  <c:v>2197</c:v>
                </c:pt>
                <c:pt idx="17">
                  <c:v>1943</c:v>
                </c:pt>
                <c:pt idx="18">
                  <c:v>2011</c:v>
                </c:pt>
                <c:pt idx="19">
                  <c:v>1968</c:v>
                </c:pt>
                <c:pt idx="20">
                  <c:v>1638</c:v>
                </c:pt>
                <c:pt idx="21">
                  <c:v>1852</c:v>
                </c:pt>
                <c:pt idx="22">
                  <c:v>2475</c:v>
                </c:pt>
                <c:pt idx="23">
                  <c:v>1529</c:v>
                </c:pt>
                <c:pt idx="24">
                  <c:v>2052</c:v>
                </c:pt>
                <c:pt idx="25">
                  <c:v>1652</c:v>
                </c:pt>
                <c:pt idx="26">
                  <c:v>2008</c:v>
                </c:pt>
                <c:pt idx="27">
                  <c:v>1961</c:v>
                </c:pt>
                <c:pt idx="28">
                  <c:v>2514</c:v>
                </c:pt>
                <c:pt idx="29">
                  <c:v>1996</c:v>
                </c:pt>
                <c:pt idx="30">
                  <c:v>2274</c:v>
                </c:pt>
                <c:pt idx="31">
                  <c:v>1882</c:v>
                </c:pt>
                <c:pt idx="32">
                  <c:v>2020</c:v>
                </c:pt>
                <c:pt idx="33">
                  <c:v>2156</c:v>
                </c:pt>
                <c:pt idx="34">
                  <c:v>1300</c:v>
                </c:pt>
                <c:pt idx="35">
                  <c:v>2438</c:v>
                </c:pt>
                <c:pt idx="36">
                  <c:v>1724</c:v>
                </c:pt>
                <c:pt idx="37">
                  <c:v>2095</c:v>
                </c:pt>
                <c:pt idx="38">
                  <c:v>2415</c:v>
                </c:pt>
                <c:pt idx="39">
                  <c:v>1860</c:v>
                </c:pt>
                <c:pt idx="40">
                  <c:v>1559</c:v>
                </c:pt>
                <c:pt idx="41">
                  <c:v>2114</c:v>
                </c:pt>
                <c:pt idx="42">
                  <c:v>1576</c:v>
                </c:pt>
                <c:pt idx="43">
                  <c:v>2211</c:v>
                </c:pt>
                <c:pt idx="44">
                  <c:v>1741</c:v>
                </c:pt>
                <c:pt idx="45">
                  <c:v>2790</c:v>
                </c:pt>
                <c:pt idx="46">
                  <c:v>1615</c:v>
                </c:pt>
              </c:numCache>
            </c:numRef>
          </c:yVal>
          <c:extLst xmlns:c16r2="http://schemas.microsoft.com/office/drawing/2015/06/chart">
            <c:ext xmlns:c16="http://schemas.microsoft.com/office/drawing/2014/chart" uri="{C3380CC4-5D6E-409C-BE32-E72D297353CC}">
              <c16:uniqueId val="{00000007-6DFA-4581-A835-698EDD53B6C5}"/>
            </c:ext>
          </c:extLst>
        </c:ser>
        <c:axId val="96146176"/>
        <c:axId val="96148096"/>
      </c:scatterChart>
      <c:valAx>
        <c:axId val="96146176"/>
        <c:scaling>
          <c:orientation val="minMax"/>
          <c:max val="650000"/>
          <c:min val="200000"/>
        </c:scaling>
        <c:axPos val="b"/>
        <c:title>
          <c:tx>
            <c:rich>
              <a:bodyPr/>
              <a:lstStyle/>
              <a:p>
                <a:pPr>
                  <a:defRPr sz="1200"/>
                </a:pPr>
                <a:r>
                  <a:rPr lang="ja-JP" altLang="en-US" sz="1200" dirty="0"/>
                  <a:t>人口（人）</a:t>
                </a:r>
              </a:p>
            </c:rich>
          </c:tx>
        </c:title>
        <c:numFmt formatCode="#,##0_);[Red]\(#,##0\)" sourceLinked="1"/>
        <c:tickLblPos val="nextTo"/>
        <c:spPr>
          <a:ln>
            <a:solidFill>
              <a:sysClr val="windowText" lastClr="000000">
                <a:tint val="50000"/>
                <a:shade val="95000"/>
                <a:satMod val="105000"/>
              </a:sysClr>
            </a:solidFill>
          </a:ln>
        </c:spPr>
        <c:crossAx val="96148096"/>
        <c:crosses val="autoZero"/>
        <c:crossBetween val="midCat"/>
      </c:valAx>
      <c:valAx>
        <c:axId val="96148096"/>
        <c:scaling>
          <c:orientation val="minMax"/>
        </c:scaling>
        <c:axPos val="l"/>
        <c:majorGridlines/>
        <c:title>
          <c:tx>
            <c:rich>
              <a:bodyPr rot="0" vert="wordArtVertRtl"/>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solidFill>
                    <a:latin typeface="+mn-lt"/>
                    <a:ea typeface="+mn-ea"/>
                    <a:cs typeface="+mn-cs"/>
                  </a:defRPr>
                </a:pPr>
                <a:r>
                  <a:rPr lang="ja-JP" altLang="ja-JP" sz="1200" dirty="0"/>
                  <a:t>職員数（人）</a:t>
                </a:r>
              </a:p>
            </c:rich>
          </c:tx>
        </c:title>
        <c:numFmt formatCode="#,##0_);[Red]\(#,##0\)" sourceLinked="1"/>
        <c:tickLblPos val="nextTo"/>
        <c:crossAx val="96146176"/>
        <c:crosses val="autoZero"/>
        <c:crossBetween val="midCat"/>
      </c:valAx>
      <c:spPr>
        <a:ln w="6350"/>
      </c:spPr>
    </c:plotArea>
    <c:plotVisOnly val="1"/>
    <c:dispBlanksAs val="gap"/>
  </c:chart>
  <c:userShapes r:id="rId1"/>
</c:chartSpace>
</file>

<file path=ppt/drawings/drawing1.xml><?xml version="1.0" encoding="utf-8"?>
<c:userShapes xmlns:c="http://schemas.openxmlformats.org/drawingml/2006/chart">
  <cdr:relSizeAnchor xmlns:cdr="http://schemas.openxmlformats.org/drawingml/2006/chartDrawing">
    <cdr:from>
      <cdr:x>0.58068</cdr:x>
      <cdr:y>0.67847</cdr:y>
    </cdr:from>
    <cdr:to>
      <cdr:x>0.948</cdr:x>
      <cdr:y>0.82823</cdr:y>
    </cdr:to>
    <cdr:sp macro="" textlink="">
      <cdr:nvSpPr>
        <cdr:cNvPr id="3" name="テキスト ボックス 2"/>
        <cdr:cNvSpPr txBox="1"/>
      </cdr:nvSpPr>
      <cdr:spPr>
        <a:xfrm xmlns:a="http://schemas.openxmlformats.org/drawingml/2006/main">
          <a:off x="3426240" y="3091267"/>
          <a:ext cx="2167293" cy="682342"/>
        </a:xfrm>
        <a:prstGeom xmlns:a="http://schemas.openxmlformats.org/drawingml/2006/main" prst="rect">
          <a:avLst/>
        </a:prstGeom>
        <a:solidFill xmlns:a="http://schemas.openxmlformats.org/drawingml/2006/main">
          <a:schemeClr val="lt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900" dirty="0">
              <a:latin typeface="ＭＳ ゴシック" pitchFamily="49" charset="-128"/>
              <a:ea typeface="ＭＳ ゴシック" pitchFamily="49" charset="-128"/>
            </a:rPr>
            <a:t>職員数：総務省定員管理調査</a:t>
          </a:r>
          <a:endParaRPr lang="en-US" altLang="ja-JP" sz="900" dirty="0">
            <a:latin typeface="ＭＳ ゴシック" pitchFamily="49" charset="-128"/>
            <a:ea typeface="ＭＳ ゴシック" pitchFamily="49" charset="-128"/>
          </a:endParaRPr>
        </a:p>
        <a:p xmlns:a="http://schemas.openxmlformats.org/drawingml/2006/main">
          <a:r>
            <a:rPr lang="ja-JP" altLang="en-US" sz="900" dirty="0">
              <a:latin typeface="ＭＳ ゴシック" pitchFamily="49" charset="-128"/>
              <a:ea typeface="ＭＳ ゴシック" pitchFamily="49" charset="-128"/>
            </a:rPr>
            <a:t>　　　　（Ｈ</a:t>
          </a:r>
          <a:r>
            <a:rPr lang="en-US" altLang="ja-JP" sz="900" dirty="0">
              <a:latin typeface="ＭＳ ゴシック" pitchFamily="49" charset="-128"/>
              <a:ea typeface="ＭＳ ゴシック" pitchFamily="49" charset="-128"/>
            </a:rPr>
            <a:t>28</a:t>
          </a:r>
          <a:r>
            <a:rPr lang="ja-JP" altLang="en-US" sz="900" dirty="0">
              <a:latin typeface="ＭＳ ゴシック" pitchFamily="49" charset="-128"/>
              <a:ea typeface="ＭＳ ゴシック" pitchFamily="49" charset="-128"/>
            </a:rPr>
            <a:t>年</a:t>
          </a:r>
          <a:r>
            <a:rPr lang="en-US" altLang="ja-JP" sz="900" dirty="0">
              <a:latin typeface="ＭＳ ゴシック" pitchFamily="49" charset="-128"/>
              <a:ea typeface="ＭＳ ゴシック" pitchFamily="49" charset="-128"/>
            </a:rPr>
            <a:t>4</a:t>
          </a:r>
          <a:r>
            <a:rPr lang="ja-JP" altLang="en-US" sz="900" dirty="0">
              <a:latin typeface="ＭＳ ゴシック" pitchFamily="49" charset="-128"/>
              <a:ea typeface="ＭＳ ゴシック" pitchFamily="49" charset="-128"/>
            </a:rPr>
            <a:t>月</a:t>
          </a:r>
          <a:r>
            <a:rPr lang="en-US" altLang="ja-JP" sz="900" dirty="0">
              <a:latin typeface="ＭＳ ゴシック" pitchFamily="49" charset="-128"/>
              <a:ea typeface="ＭＳ ゴシック" pitchFamily="49" charset="-128"/>
            </a:rPr>
            <a:t>1</a:t>
          </a:r>
          <a:r>
            <a:rPr lang="ja-JP" altLang="en-US" sz="900" dirty="0">
              <a:latin typeface="ＭＳ ゴシック" pitchFamily="49" charset="-128"/>
              <a:ea typeface="ＭＳ ゴシック" pitchFamily="49" charset="-128"/>
            </a:rPr>
            <a:t>日）</a:t>
          </a:r>
          <a:endParaRPr lang="en-US" altLang="ja-JP" sz="900" dirty="0">
            <a:latin typeface="ＭＳ ゴシック" pitchFamily="49" charset="-128"/>
            <a:ea typeface="ＭＳ ゴシック" pitchFamily="49" charset="-128"/>
          </a:endParaRPr>
        </a:p>
        <a:p xmlns:a="http://schemas.openxmlformats.org/drawingml/2006/main">
          <a:r>
            <a:rPr lang="ja-JP" altLang="en-US" sz="900" dirty="0">
              <a:latin typeface="ＭＳ ゴシック" pitchFamily="49" charset="-128"/>
              <a:ea typeface="ＭＳ ゴシック" pitchFamily="49" charset="-128"/>
            </a:rPr>
            <a:t>人口：Ｈ</a:t>
          </a:r>
          <a:r>
            <a:rPr lang="en-US" altLang="ja-JP" sz="900" dirty="0">
              <a:latin typeface="ＭＳ ゴシック" pitchFamily="49" charset="-128"/>
              <a:ea typeface="ＭＳ ゴシック" pitchFamily="49" charset="-128"/>
            </a:rPr>
            <a:t>27</a:t>
          </a:r>
          <a:r>
            <a:rPr lang="ja-JP" altLang="en-US" sz="900" dirty="0">
              <a:latin typeface="ＭＳ ゴシック" pitchFamily="49" charset="-128"/>
              <a:ea typeface="ＭＳ ゴシック" pitchFamily="49" charset="-128"/>
            </a:rPr>
            <a:t>年国勢調査</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Arial" charset="0"/>
                <a:ea typeface="ＭＳ Ｐゴシック" charset="-128"/>
              </a:defRPr>
            </a:lvl1pPr>
          </a:lstStyle>
          <a:p>
            <a:pPr>
              <a:defRPr/>
            </a:pPr>
            <a:endParaRPr lang="en-US" altLang="ja-JP" dirty="0"/>
          </a:p>
        </p:txBody>
      </p:sp>
      <p:sp>
        <p:nvSpPr>
          <p:cNvPr id="46083"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Arial" charset="0"/>
                <a:ea typeface="ＭＳ Ｐゴシック" charset="-128"/>
              </a:defRPr>
            </a:lvl1pPr>
          </a:lstStyle>
          <a:p>
            <a:pPr>
              <a:defRPr/>
            </a:pPr>
            <a:fld id="{7FAD2999-BD46-408C-99E6-EE2CC72BB195}" type="datetime8">
              <a:rPr lang="ja-JP" altLang="en-US"/>
              <a:pPr>
                <a:defRPr/>
              </a:pPr>
              <a:t>17/10/3 10時54分</a:t>
            </a:fld>
            <a:endParaRPr lang="en-US" altLang="ja-JP" dirty="0"/>
          </a:p>
        </p:txBody>
      </p:sp>
      <p:sp>
        <p:nvSpPr>
          <p:cNvPr id="46084" name="Rectangle 4"/>
          <p:cNvSpPr>
            <a:spLocks noGrp="1" noChangeArrowheads="1"/>
          </p:cNvSpPr>
          <p:nvPr>
            <p:ph type="ftr" sz="quarter" idx="2"/>
          </p:nvPr>
        </p:nvSpPr>
        <p:spPr bwMode="auto">
          <a:xfrm>
            <a:off x="0" y="9440863"/>
            <a:ext cx="2951163" cy="496887"/>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Arial" charset="0"/>
                <a:ea typeface="ＭＳ Ｐゴシック" charset="-128"/>
              </a:defRPr>
            </a:lvl1pPr>
          </a:lstStyle>
          <a:p>
            <a:pPr>
              <a:defRPr/>
            </a:pPr>
            <a:endParaRPr lang="en-US" altLang="ja-JP" dirty="0"/>
          </a:p>
        </p:txBody>
      </p:sp>
      <p:sp>
        <p:nvSpPr>
          <p:cNvPr id="46085" name="Rectangle 5"/>
          <p:cNvSpPr>
            <a:spLocks noGrp="1" noChangeArrowheads="1"/>
          </p:cNvSpPr>
          <p:nvPr>
            <p:ph type="sldNum" sz="quarter" idx="3"/>
          </p:nvPr>
        </p:nvSpPr>
        <p:spPr bwMode="auto">
          <a:xfrm>
            <a:off x="3856038" y="9440863"/>
            <a:ext cx="2949575" cy="496887"/>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Arial" charset="0"/>
                <a:ea typeface="ＭＳ Ｐゴシック" charset="-128"/>
              </a:defRPr>
            </a:lvl1pPr>
          </a:lstStyle>
          <a:p>
            <a:pPr>
              <a:defRPr/>
            </a:pPr>
            <a:fld id="{72B60D3A-51B4-4B80-A700-E90B1A76D54A}" type="slidenum">
              <a:rPr lang="ja-JP" altLang="en-US"/>
              <a:pPr>
                <a:defRPr/>
              </a:pPr>
              <a:t>&lt;#&gt;</a:t>
            </a:fld>
            <a:endParaRPr lang="en-US" altLang="ja-JP" dirty="0"/>
          </a:p>
        </p:txBody>
      </p:sp>
    </p:spTree>
    <p:extLst>
      <p:ext uri="{BB962C8B-B14F-4D97-AF65-F5344CB8AC3E}">
        <p14:creationId xmlns="" xmlns:p14="http://schemas.microsoft.com/office/powerpoint/2010/main" val="2292607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1163" cy="496888"/>
          </a:xfrm>
          <a:prstGeom prst="rect">
            <a:avLst/>
          </a:prstGeom>
        </p:spPr>
        <p:txBody>
          <a:bodyPr vert="horz" wrap="square" lIns="91420" tIns="45709" rIns="91420" bIns="45709" numCol="1" anchor="t" anchorCtr="0" compatLnSpc="1">
            <a:prstTxWarp prst="textNoShape">
              <a:avLst/>
            </a:prstTxWarp>
          </a:bodyPr>
          <a:lstStyle>
            <a:lvl1pPr>
              <a:defRPr sz="1200">
                <a:latin typeface="Calibri" pitchFamily="34" charset="0"/>
                <a:ea typeface="ＭＳ Ｐゴシック" charset="-128"/>
              </a:defRPr>
            </a:lvl1pPr>
          </a:lstStyle>
          <a:p>
            <a:pPr>
              <a:defRPr/>
            </a:pPr>
            <a:endParaRPr lang="en-US" altLang="ja-JP"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20" tIns="45709" rIns="91420" bIns="45709" rtlCol="0"/>
          <a:lstStyle>
            <a:lvl1pPr algn="r" fontAlgn="auto">
              <a:spcBef>
                <a:spcPts val="0"/>
              </a:spcBef>
              <a:spcAft>
                <a:spcPts val="0"/>
              </a:spcAft>
              <a:defRPr sz="1200">
                <a:latin typeface="+mn-lt"/>
                <a:ea typeface="+mn-ea"/>
              </a:defRPr>
            </a:lvl1pPr>
          </a:lstStyle>
          <a:p>
            <a:pPr>
              <a:defRPr/>
            </a:pPr>
            <a:fld id="{36E2511F-A09E-454F-83D9-FE8B7D475296}" type="datetime8">
              <a:rPr lang="ja-JP" altLang="en-US"/>
              <a:pPr>
                <a:defRPr/>
              </a:pPr>
              <a:t>17/10/3 10時54分</a:t>
            </a:fld>
            <a:endParaRPr lang="ja-JP" altLang="en-US" dirty="0"/>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0" tIns="45709" rIns="91420" bIns="4570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21225"/>
            <a:ext cx="5448300" cy="4471988"/>
          </a:xfrm>
          <a:prstGeom prst="rect">
            <a:avLst/>
          </a:prstGeom>
        </p:spPr>
        <p:txBody>
          <a:bodyPr vert="horz" lIns="91420" tIns="45709" rIns="91420" bIns="4570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51163" cy="496887"/>
          </a:xfrm>
          <a:prstGeom prst="rect">
            <a:avLst/>
          </a:prstGeom>
        </p:spPr>
        <p:txBody>
          <a:bodyPr vert="horz" wrap="square" lIns="91420" tIns="45709" rIns="91420" bIns="45709" numCol="1" anchor="b" anchorCtr="0" compatLnSpc="1">
            <a:prstTxWarp prst="textNoShape">
              <a:avLst/>
            </a:prstTxWarp>
          </a:bodyPr>
          <a:lstStyle>
            <a:lvl1pPr>
              <a:defRPr sz="1200">
                <a:latin typeface="Calibri" pitchFamily="34" charset="0"/>
                <a:ea typeface="ＭＳ Ｐゴシック" charset="-128"/>
              </a:defRPr>
            </a:lvl1pPr>
          </a:lstStyle>
          <a:p>
            <a:pPr>
              <a:defRPr/>
            </a:pPr>
            <a:endParaRPr lang="en-US" altLang="ja-JP"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20" tIns="45709" rIns="91420" bIns="45709" rtlCol="0" anchor="b"/>
          <a:lstStyle>
            <a:lvl1pPr algn="r" fontAlgn="auto">
              <a:spcBef>
                <a:spcPts val="0"/>
              </a:spcBef>
              <a:spcAft>
                <a:spcPts val="0"/>
              </a:spcAft>
              <a:defRPr sz="1200">
                <a:latin typeface="+mn-lt"/>
                <a:ea typeface="+mn-ea"/>
              </a:defRPr>
            </a:lvl1pPr>
          </a:lstStyle>
          <a:p>
            <a:pPr>
              <a:defRPr/>
            </a:pPr>
            <a:fld id="{66057FB7-D344-473C-8EF1-18CF77704BD0}" type="slidenum">
              <a:rPr lang="ja-JP" altLang="en-US"/>
              <a:pPr>
                <a:defRPr/>
              </a:pPr>
              <a:t>&lt;#&gt;</a:t>
            </a:fld>
            <a:endParaRPr lang="ja-JP" altLang="en-US" dirty="0"/>
          </a:p>
        </p:txBody>
      </p:sp>
    </p:spTree>
    <p:extLst>
      <p:ext uri="{BB962C8B-B14F-4D97-AF65-F5344CB8AC3E}">
        <p14:creationId xmlns="" xmlns:p14="http://schemas.microsoft.com/office/powerpoint/2010/main" val="37777568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p:spPr>
      </p:sp>
      <p:sp>
        <p:nvSpPr>
          <p:cNvPr id="26627" name="Rectangle 3"/>
          <p:cNvSpPr>
            <a:spLocks noGrp="1"/>
          </p:cNvSpPr>
          <p:nvPr>
            <p:ph type="body" idx="1"/>
          </p:nvPr>
        </p:nvSpPr>
        <p:spPr bwMode="auto">
          <a:xfrm>
            <a:off x="681038" y="4721225"/>
            <a:ext cx="5445125" cy="4471988"/>
          </a:xfrm>
          <a:noFill/>
        </p:spPr>
        <p:txBody>
          <a:bodyPr wrap="square" lIns="91427" tIns="45713" rIns="91427" bIns="45713" numCol="1" anchor="t" anchorCtr="0" compatLnSpc="1">
            <a:prstTxWarp prst="textNoShape">
              <a:avLst/>
            </a:prstTxWarp>
          </a:bodyPr>
          <a:lstStyle/>
          <a:p>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26</a:t>
            </a:fld>
            <a:endParaRPr kumimoji="1" lang="ja-JP" altLang="en-US" dirty="0"/>
          </a:p>
        </p:txBody>
      </p:sp>
    </p:spTree>
    <p:extLst>
      <p:ext uri="{BB962C8B-B14F-4D97-AF65-F5344CB8AC3E}">
        <p14:creationId xmlns="" xmlns:p14="http://schemas.microsoft.com/office/powerpoint/2010/main" val="2253177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dirty="0"/>
          </a:p>
        </p:txBody>
      </p:sp>
    </p:spTree>
    <p:extLst>
      <p:ext uri="{BB962C8B-B14F-4D97-AF65-F5344CB8AC3E}">
        <p14:creationId xmlns="" xmlns:p14="http://schemas.microsoft.com/office/powerpoint/2010/main" val="2253177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7652"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290CB214-4C19-4E00-B614-3CC21EE8DCE9}" type="slidenum">
              <a:rPr lang="ja-JP" altLang="en-US" sz="1200">
                <a:latin typeface="Calibri" pitchFamily="34" charset="0"/>
              </a:rPr>
              <a:pPr algn="r"/>
              <a:t>3</a:t>
            </a:fld>
            <a:endParaRPr lang="en-US" altLang="ja-JP" sz="1200" dirty="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8676"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70CE8F58-7347-40CF-B88A-A519F2C62C7E}" type="slidenum">
              <a:rPr lang="ja-JP" altLang="en-US" sz="1200">
                <a:latin typeface="Calibri" pitchFamily="34" charset="0"/>
              </a:rPr>
              <a:pPr algn="r"/>
              <a:t>4</a:t>
            </a:fld>
            <a:endParaRPr lang="en-US" altLang="ja-JP" sz="1200" dirty="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9700"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19CE6B2F-467A-44C8-AC52-B8BC3CB30360}" type="slidenum">
              <a:rPr lang="ja-JP" altLang="en-US" sz="1200">
                <a:latin typeface="Calibri" pitchFamily="34" charset="0"/>
              </a:rPr>
              <a:pPr algn="r"/>
              <a:t>5</a:t>
            </a:fld>
            <a:endParaRPr lang="en-US" altLang="ja-JP" sz="1200" dirty="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31748"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AC0D0504-56E0-400C-A52C-FAC7484D7E70}" type="slidenum">
              <a:rPr lang="ja-JP" altLang="en-US" sz="1200">
                <a:latin typeface="Calibri" pitchFamily="34" charset="0"/>
              </a:rPr>
              <a:pPr algn="r"/>
              <a:t>10</a:t>
            </a:fld>
            <a:endParaRPr lang="en-US" altLang="ja-JP" sz="1200" dirty="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66057FB7-D344-473C-8EF1-18CF77704BD0}" type="slidenum">
              <a:rPr lang="ja-JP" altLang="en-US" smtClean="0"/>
              <a:pPr>
                <a:defRPr/>
              </a:pPr>
              <a:t>14</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a:latin typeface="Arial" charset="0"/>
            </a:endParaRPr>
          </a:p>
        </p:txBody>
      </p:sp>
      <p:sp>
        <p:nvSpPr>
          <p:cNvPr id="49156"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630238" fontAlgn="base">
              <a:spcBef>
                <a:spcPct val="0"/>
              </a:spcBef>
              <a:spcAft>
                <a:spcPct val="0"/>
              </a:spcAft>
              <a:defRPr/>
            </a:pPr>
            <a:fld id="{785AEE90-A607-4893-BB85-84DD46A7206E}" type="slidenum">
              <a:rPr lang="ja-JP" altLang="en-US" sz="800" smtClean="0">
                <a:solidFill>
                  <a:srgbClr val="000000"/>
                </a:solidFill>
                <a:latin typeface="Arial" charset="0"/>
              </a:rPr>
              <a:pPr defTabSz="630238" fontAlgn="base">
                <a:spcBef>
                  <a:spcPct val="0"/>
                </a:spcBef>
                <a:spcAft>
                  <a:spcPct val="0"/>
                </a:spcAft>
                <a:defRPr/>
              </a:pPr>
              <a:t>21</a:t>
            </a:fld>
            <a:endParaRPr lang="ja-JP" altLang="en-US" sz="800" dirty="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dirty="0"/>
          </a:p>
        </p:txBody>
      </p:sp>
    </p:spTree>
    <p:extLst>
      <p:ext uri="{BB962C8B-B14F-4D97-AF65-F5344CB8AC3E}">
        <p14:creationId xmlns="" xmlns:p14="http://schemas.microsoft.com/office/powerpoint/2010/main" val="2253177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dirty="0"/>
          </a:p>
        </p:txBody>
      </p:sp>
    </p:spTree>
    <p:extLst>
      <p:ext uri="{BB962C8B-B14F-4D97-AF65-F5344CB8AC3E}">
        <p14:creationId xmlns="" xmlns:p14="http://schemas.microsoft.com/office/powerpoint/2010/main" val="2253177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27"/>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5F38A8F8-0CEB-42BA-98BD-941FD9137D5E}" type="datetime8">
              <a:rPr lang="ja-JP" altLang="en-US"/>
              <a:pPr>
                <a:defRPr/>
              </a:pPr>
              <a:t>17/10/3 10時54分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9F53834-556F-4A89-882D-CCDF1B0093C2}" type="slidenum">
              <a:rPr lang="ja-JP" altLang="en-US"/>
              <a:pPr>
                <a:defRPr/>
              </a:pPr>
              <a:t>&lt;#&gt;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9E19447-A7D2-436E-A1C8-A61AD63510D5}" type="datetime8">
              <a:rPr lang="ja-JP" altLang="en-US"/>
              <a:pPr>
                <a:defRPr/>
              </a:pPr>
              <a:t>17/10/3 10時54分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42F7AD5E-FB87-4948-A85C-843309E268D2}" type="slidenum">
              <a:rPr lang="ja-JP" altLang="en-US"/>
              <a:pPr>
                <a:defRPr/>
              </a:pPr>
              <a:t>&lt;#&gt;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B43565A-F304-4C25-96FF-6F9437C8454E}" type="datetime8">
              <a:rPr lang="ja-JP" altLang="en-US"/>
              <a:pPr>
                <a:defRPr/>
              </a:pPr>
              <a:t>17/10/3 10時54分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34147D12-D1AC-4063-8A7F-7CFE073B7482}" type="slidenum">
              <a:rPr lang="ja-JP" altLang="en-US"/>
              <a:pPr>
                <a:defRPr/>
              </a:pPr>
              <a:t>&lt;#&gt;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2"/>
            <a:ext cx="8915400" cy="4525963"/>
          </a:xfrm>
        </p:spPr>
        <p:txBody>
          <a:bodyPr/>
          <a:lstStyle/>
          <a:p>
            <a:pPr lvl="0"/>
            <a:endParaRPr lang="ja-JP" altLang="en-US" noProof="0" dirty="0"/>
          </a:p>
        </p:txBody>
      </p:sp>
      <p:sp>
        <p:nvSpPr>
          <p:cNvPr id="4" name="日付プレースホルダー 3"/>
          <p:cNvSpPr>
            <a:spLocks noGrp="1"/>
          </p:cNvSpPr>
          <p:nvPr>
            <p:ph type="dt" sz="half" idx="10"/>
          </p:nvPr>
        </p:nvSpPr>
        <p:spPr/>
        <p:txBody>
          <a:bodyPr/>
          <a:lstStyle>
            <a:lvl1pPr>
              <a:defRPr/>
            </a:lvl1pPr>
          </a:lstStyle>
          <a:p>
            <a:pPr>
              <a:defRPr/>
            </a:pPr>
            <a:fld id="{550A77A1-2F18-4476-9FFC-F88550B57876}" type="datetime8">
              <a:rPr lang="ja-JP" altLang="en-US"/>
              <a:pPr>
                <a:defRPr/>
              </a:pPr>
              <a:t>17/10/3 10時54分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D2CAF860-36AC-47F7-8171-9B8CA36CDA29}" type="slidenum">
              <a:rPr lang="ja-JP" altLang="en-US"/>
              <a:pPr>
                <a:defRPr/>
              </a:pPr>
              <a:t>&lt;#&gt;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74639"/>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3"/>
          <p:cNvSpPr>
            <a:spLocks noGrp="1"/>
          </p:cNvSpPr>
          <p:nvPr>
            <p:ph type="dt" sz="half" idx="10"/>
          </p:nvPr>
        </p:nvSpPr>
        <p:spPr/>
        <p:txBody>
          <a:bodyPr/>
          <a:lstStyle>
            <a:lvl1pPr>
              <a:defRPr/>
            </a:lvl1pPr>
          </a:lstStyle>
          <a:p>
            <a:pPr>
              <a:defRPr/>
            </a:pPr>
            <a:fld id="{87806803-0E96-4E84-B05D-748A55109A23}" type="datetime8">
              <a:rPr lang="ja-JP" altLang="en-US"/>
              <a:pPr>
                <a:defRPr/>
              </a:pPr>
              <a:t>17/10/3 10時54分</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B359142-1EE0-4836-89A5-67A2E2B069B4}" type="slidenum">
              <a:rPr lang="ja-JP" altLang="en-US"/>
              <a:pPr>
                <a:defRPr/>
              </a:pPr>
              <a:t>&lt;#&gt;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99F040B-DA08-440F-B3C7-0C04D500075D}" type="datetime8">
              <a:rPr lang="ja-JP" altLang="en-US"/>
              <a:pPr>
                <a:defRPr/>
              </a:pPr>
              <a:t>17/10/3 10時54分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500E77A5-4E7A-4179-A70B-1170F1A819F8}" type="slidenum">
              <a:rPr lang="ja-JP" altLang="en-US"/>
              <a:pPr>
                <a:defRPr/>
              </a:pPr>
              <a:t>&lt;#&gt;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1B4F8FD-DB6E-4343-8CB3-B53C70880BC6}" type="datetime8">
              <a:rPr lang="ja-JP" altLang="en-US"/>
              <a:pPr>
                <a:defRPr/>
              </a:pPr>
              <a:t>17/10/3 10時54分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A7B1529C-6D1E-4DD1-A925-B56A62AF410F}" type="slidenum">
              <a:rPr lang="ja-JP" altLang="en-US"/>
              <a:pPr>
                <a:defRPr/>
              </a:pPr>
              <a:t>&lt;#&gt;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1"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B9BD60A4-CDB3-448C-9CAB-DD768524C471}" type="datetime8">
              <a:rPr lang="ja-JP" altLang="en-US"/>
              <a:pPr>
                <a:defRPr/>
              </a:pPr>
              <a:t>17/10/3 10時54分</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D9715824-1FC1-4CC5-B904-F0882F501809}" type="slidenum">
              <a:rPr lang="ja-JP" altLang="en-US"/>
              <a:pPr>
                <a:defRPr/>
              </a:pPr>
              <a:t>&lt;#&gt;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299" y="1535113"/>
            <a:ext cx="437687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299"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CACE17B-2DB6-42C9-89C6-1CDD87F29865}" type="datetime8">
              <a:rPr lang="ja-JP" altLang="en-US"/>
              <a:pPr>
                <a:defRPr/>
              </a:pPr>
              <a:t>17/10/3 10時54分</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A21CEE5A-7AC3-488D-87A4-7442909ED15D}" type="slidenum">
              <a:rPr lang="ja-JP" altLang="en-US"/>
              <a:pPr>
                <a:defRPr/>
              </a:pPr>
              <a:t>&lt;#&gt;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A424133-7A03-4DC4-BFFE-BE2749092720}" type="datetime8">
              <a:rPr lang="ja-JP" altLang="en-US"/>
              <a:pPr>
                <a:defRPr/>
              </a:pPr>
              <a:t>17/10/3 10時54分</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B8882B2C-4507-4104-B500-713F04A71026}" type="slidenum">
              <a:rPr lang="ja-JP" altLang="en-US"/>
              <a:pPr>
                <a:defRPr/>
              </a:pPr>
              <a:t>&lt;#&gt;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B6D3B295-6FC9-4783-A998-7FA591DB3770}" type="datetime8">
              <a:rPr lang="ja-JP" altLang="en-US"/>
              <a:pPr>
                <a:defRPr/>
              </a:pPr>
              <a:t>17/10/3 10時54分</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419D4D38-F299-4320-8525-20B77C311E66}" type="slidenum">
              <a:rPr lang="ja-JP" altLang="en-US"/>
              <a:pPr>
                <a:defRPr/>
              </a:pPr>
              <a:t>&lt;#&gt;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5"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2"/>
            <a:ext cx="325900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64F50CD-2F3F-40D8-B6BA-E3A06A547027}" type="datetime8">
              <a:rPr lang="ja-JP" altLang="en-US"/>
              <a:pPr>
                <a:defRPr/>
              </a:pPr>
              <a:t>17/10/3 10時54分</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B7CB22B-C976-4A00-BE19-C37986A5616A}" type="slidenum">
              <a:rPr lang="ja-JP" altLang="en-US"/>
              <a:pPr>
                <a:defRPr/>
              </a:pPr>
              <a:t>&lt;#&gt;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6"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678012B-7762-47FF-ADE6-16C169F8CA39}" type="datetime8">
              <a:rPr lang="ja-JP" altLang="en-US"/>
              <a:pPr>
                <a:defRPr/>
              </a:pPr>
              <a:t>17/10/3 10時54分</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F1E2CACD-8105-46F9-87B1-CF198F674833}" type="slidenum">
              <a:rPr lang="ja-JP" altLang="en-US"/>
              <a:pPr>
                <a:defRPr/>
              </a:pPr>
              <a:t>&lt;#&gt;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7044A07-921C-44D6-BB47-4A479F2254D7}" type="datetime8">
              <a:rPr lang="ja-JP" altLang="en-US"/>
              <a:pPr>
                <a:defRPr/>
              </a:pPr>
              <a:t>17/10/3 10時54分</a:t>
            </a:fld>
            <a:endParaRPr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ＭＳ Ｐゴシック" charset="-128"/>
              </a:defRPr>
            </a:lvl1pPr>
          </a:lstStyle>
          <a:p>
            <a:pPr>
              <a:defRPr/>
            </a:pPr>
            <a:endParaRPr lang="en-US" altLang="ja-JP" dirty="0"/>
          </a:p>
        </p:txBody>
      </p:sp>
      <p:sp>
        <p:nvSpPr>
          <p:cNvPr id="6" name="スライド番号プレースホルダー 5"/>
          <p:cNvSpPr>
            <a:spLocks noGrp="1"/>
          </p:cNvSpPr>
          <p:nvPr>
            <p:ph type="sldNum" sz="quarter" idx="4"/>
          </p:nvPr>
        </p:nvSpPr>
        <p:spPr>
          <a:xfrm>
            <a:off x="7450138" y="63817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17339708-74DC-4F42-AC8B-D4C312029953}" type="slidenum">
              <a:rPr lang="ja-JP" altLang="en-US"/>
              <a:pPr>
                <a:defRPr/>
              </a:pPr>
              <a:t>&lt;#&gt;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テキスト ボックス 4"/>
          <p:cNvSpPr txBox="1">
            <a:spLocks noChangeArrowheads="1"/>
          </p:cNvSpPr>
          <p:nvPr/>
        </p:nvSpPr>
        <p:spPr bwMode="auto">
          <a:xfrm>
            <a:off x="15875" y="2492375"/>
            <a:ext cx="9906000" cy="646331"/>
          </a:xfrm>
          <a:prstGeom prst="rect">
            <a:avLst/>
          </a:prstGeom>
          <a:noFill/>
          <a:ln w="9525">
            <a:noFill/>
            <a:miter lim="800000"/>
            <a:headEnd/>
            <a:tailEnd/>
          </a:ln>
        </p:spPr>
        <p:txBody>
          <a:bodyPr>
            <a:spAutoFit/>
          </a:bodyPr>
          <a:lstStyle/>
          <a:p>
            <a:pPr algn="ctr"/>
            <a:r>
              <a:rPr lang="ja-JP" altLang="en-US" sz="3600" dirty="0">
                <a:latin typeface="Calibri" pitchFamily="34" charset="0"/>
              </a:rPr>
              <a:t>３　組織</a:t>
            </a:r>
            <a:r>
              <a:rPr lang="ja-JP" altLang="en-US" sz="3600" dirty="0"/>
              <a:t>体制</a:t>
            </a:r>
            <a:endParaRPr lang="ja-JP" altLang="en-US" sz="3600" dirty="0">
              <a:latin typeface="Calibri" pitchFamily="34" charset="0"/>
            </a:endParaRPr>
          </a:p>
        </p:txBody>
      </p:sp>
      <p:sp>
        <p:nvSpPr>
          <p:cNvPr id="5" name="正方形/長方形 4"/>
          <p:cNvSpPr/>
          <p:nvPr/>
        </p:nvSpPr>
        <p:spPr bwMode="auto">
          <a:xfrm>
            <a:off x="7256213" y="365528"/>
            <a:ext cx="2376264" cy="759296"/>
          </a:xfrm>
          <a:prstGeom prst="rect">
            <a:avLst/>
          </a:prstGeom>
          <a:noFill/>
          <a:ln w="9525">
            <a:solidFill>
              <a:sysClr val="windowText" lastClr="000000"/>
            </a:solidFill>
            <a:round/>
            <a:headEnd/>
            <a:tailEnd/>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特別区素案（案）</a:t>
            </a:r>
            <a:endParaRPr kumimoji="0" lang="en-US" altLang="ja-JP"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９月</a:t>
            </a:r>
            <a:r>
              <a:rPr kumimoji="0" lang="en-US" altLang="ja-JP" sz="1000" kern="0" dirty="0" smtClean="0">
                <a:solidFill>
                  <a:prstClr val="black"/>
                </a:solidFill>
                <a:latin typeface="HG丸ｺﾞｼｯｸM-PRO" panose="020F0600000000000000" pitchFamily="50" charset="-128"/>
                <a:ea typeface="HG丸ｺﾞｼｯｸM-PRO" panose="020F0600000000000000" pitchFamily="50" charset="-128"/>
              </a:rPr>
              <a:t>20</a:t>
            </a: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日時点</a:t>
            </a:r>
            <a:endParaRPr kumimoji="0" lang="en-US" altLang="ja-JP" sz="100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コンテンツ プレースホルダー 2"/>
          <p:cNvSpPr txBox="1">
            <a:spLocks/>
          </p:cNvSpPr>
          <p:nvPr/>
        </p:nvSpPr>
        <p:spPr bwMode="auto">
          <a:xfrm>
            <a:off x="120650" y="3619063"/>
            <a:ext cx="9728894" cy="2454186"/>
          </a:xfrm>
          <a:prstGeom prst="rect">
            <a:avLst/>
          </a:prstGeom>
          <a:solidFill>
            <a:schemeClr val="accent3">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457200" y="1113802"/>
            <a:ext cx="3275013" cy="2038835"/>
          </a:xfrm>
          <a:prstGeom prst="roundRect">
            <a:avLst>
              <a:gd name="adj" fmla="val 51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4" name="角丸四角形 13"/>
          <p:cNvSpPr/>
          <p:nvPr/>
        </p:nvSpPr>
        <p:spPr>
          <a:xfrm>
            <a:off x="457199" y="884922"/>
            <a:ext cx="3294000" cy="360000"/>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現在の大阪市</a:t>
            </a:r>
          </a:p>
        </p:txBody>
      </p:sp>
      <p:sp>
        <p:nvSpPr>
          <p:cNvPr id="16" name="正方形/長方形 15"/>
          <p:cNvSpPr/>
          <p:nvPr/>
        </p:nvSpPr>
        <p:spPr>
          <a:xfrm>
            <a:off x="490681" y="1512199"/>
            <a:ext cx="3144694"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700" dirty="0">
                <a:solidFill>
                  <a:schemeClr val="tx1"/>
                </a:solidFill>
                <a:latin typeface="Meiryo UI" pitchFamily="50" charset="-128"/>
                <a:ea typeface="Meiryo UI" pitchFamily="50" charset="-128"/>
                <a:cs typeface="Meiryo UI" pitchFamily="50" charset="-128"/>
              </a:rPr>
              <a:t>270</a:t>
            </a:r>
            <a:r>
              <a:rPr lang="ja-JP" altLang="en-US" sz="1700" dirty="0">
                <a:solidFill>
                  <a:schemeClr val="tx1"/>
                </a:solidFill>
                <a:latin typeface="Meiryo UI" pitchFamily="50" charset="-128"/>
                <a:ea typeface="Meiryo UI" pitchFamily="50" charset="-128"/>
                <a:cs typeface="Meiryo UI" pitchFamily="50" charset="-128"/>
              </a:rPr>
              <a:t>万人の市民に対して、</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基礎自治体としての事務と</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広域的な事務を合わせて実施</a:t>
            </a:r>
            <a:endParaRPr lang="en-US" altLang="ja-JP" sz="1700" dirty="0">
              <a:solidFill>
                <a:schemeClr val="tx1"/>
              </a:solidFill>
              <a:latin typeface="Meiryo UI" pitchFamily="50" charset="-128"/>
              <a:ea typeface="Meiryo UI" pitchFamily="50" charset="-128"/>
              <a:cs typeface="Meiryo UI" pitchFamily="50" charset="-128"/>
            </a:endParaRPr>
          </a:p>
        </p:txBody>
      </p:sp>
      <p:sp>
        <p:nvSpPr>
          <p:cNvPr id="19" name="ストライプ矢印 18"/>
          <p:cNvSpPr/>
          <p:nvPr/>
        </p:nvSpPr>
        <p:spPr>
          <a:xfrm>
            <a:off x="3915295" y="2236391"/>
            <a:ext cx="1386955" cy="459868"/>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 name="正方形/長方形 19"/>
          <p:cNvSpPr/>
          <p:nvPr/>
        </p:nvSpPr>
        <p:spPr>
          <a:xfrm>
            <a:off x="5398666" y="942072"/>
            <a:ext cx="4348583" cy="22378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p:txBody>
      </p:sp>
      <p:sp>
        <p:nvSpPr>
          <p:cNvPr id="26" name="二等辺三角形 25"/>
          <p:cNvSpPr/>
          <p:nvPr/>
        </p:nvSpPr>
        <p:spPr>
          <a:xfrm flipV="1">
            <a:off x="2336800" y="3234224"/>
            <a:ext cx="4921250" cy="296423"/>
          </a:xfrm>
          <a:prstGeom prst="triangle">
            <a:avLst>
              <a:gd name="adj" fmla="val 5138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1" name="角丸四角形 30"/>
          <p:cNvSpPr/>
          <p:nvPr/>
        </p:nvSpPr>
        <p:spPr>
          <a:xfrm>
            <a:off x="7503628" y="4065905"/>
            <a:ext cx="873125" cy="203376"/>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視点</a:t>
            </a:r>
          </a:p>
        </p:txBody>
      </p:sp>
      <p:sp>
        <p:nvSpPr>
          <p:cNvPr id="32" name="正方形/長方形 31"/>
          <p:cNvSpPr/>
          <p:nvPr/>
        </p:nvSpPr>
        <p:spPr>
          <a:xfrm>
            <a:off x="7507062" y="4159807"/>
            <a:ext cx="2366096" cy="82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自治体の人口と職員数には高い相関性がみられることから人口規模に応じた職員数を算定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4" name="角丸四角形 33"/>
          <p:cNvSpPr/>
          <p:nvPr/>
        </p:nvSpPr>
        <p:spPr>
          <a:xfrm>
            <a:off x="385377" y="4379172"/>
            <a:ext cx="2561477" cy="360000"/>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中核市をベース</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8208" name="正方形/長方形 27"/>
          <p:cNvSpPr>
            <a:spLocks noChangeArrowheads="1"/>
          </p:cNvSpPr>
          <p:nvPr/>
        </p:nvSpPr>
        <p:spPr bwMode="auto">
          <a:xfrm>
            <a:off x="9220200" y="39688"/>
            <a:ext cx="666750" cy="261937"/>
          </a:xfrm>
          <a:prstGeom prst="rect">
            <a:avLst/>
          </a:prstGeom>
          <a:noFill/>
          <a:ln w="9525">
            <a:noFill/>
            <a:miter lim="800000"/>
            <a:headEnd/>
            <a:tailEnd/>
          </a:ln>
        </p:spPr>
        <p:txBody>
          <a:bodyPr wrap="square">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５</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29" name="正方形/長方形 28"/>
          <p:cNvSpPr/>
          <p:nvPr/>
        </p:nvSpPr>
        <p:spPr>
          <a:xfrm>
            <a:off x="3947047" y="1362974"/>
            <a:ext cx="1358378"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広域・基礎の</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役割分担を</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徹底</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4" name="角丸四角形 43"/>
          <p:cNvSpPr/>
          <p:nvPr/>
        </p:nvSpPr>
        <p:spPr>
          <a:xfrm>
            <a:off x="314326" y="5389928"/>
            <a:ext cx="2708564" cy="387331"/>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都道府県・指定都市権限事務</a:t>
            </a:r>
          </a:p>
        </p:txBody>
      </p:sp>
      <p:sp>
        <p:nvSpPr>
          <p:cNvPr id="2" name="加算記号 1"/>
          <p:cNvSpPr/>
          <p:nvPr/>
        </p:nvSpPr>
        <p:spPr>
          <a:xfrm>
            <a:off x="1419585" y="4831296"/>
            <a:ext cx="468000" cy="468000"/>
          </a:xfrm>
          <a:prstGeom prst="mathPlus">
            <a:avLst>
              <a:gd name="adj1" fmla="val 2059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0" name="円/楕円 49"/>
          <p:cNvSpPr/>
          <p:nvPr/>
        </p:nvSpPr>
        <p:spPr>
          <a:xfrm>
            <a:off x="667104" y="2496837"/>
            <a:ext cx="2744433" cy="488699"/>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rPr>
              <a:t>広域・基礎を一体実施</a:t>
            </a:r>
          </a:p>
        </p:txBody>
      </p:sp>
      <p:sp>
        <p:nvSpPr>
          <p:cNvPr id="52" name="角丸四角形 51"/>
          <p:cNvSpPr/>
          <p:nvPr/>
        </p:nvSpPr>
        <p:spPr>
          <a:xfrm>
            <a:off x="5895975" y="779071"/>
            <a:ext cx="3275013" cy="334449"/>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a:t>
            </a:r>
          </a:p>
        </p:txBody>
      </p:sp>
      <p:sp>
        <p:nvSpPr>
          <p:cNvPr id="53" name="角丸四角形 52"/>
          <p:cNvSpPr/>
          <p:nvPr/>
        </p:nvSpPr>
        <p:spPr>
          <a:xfrm>
            <a:off x="7484578" y="4900142"/>
            <a:ext cx="1381125" cy="209172"/>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参考とする中核市</a:t>
            </a:r>
          </a:p>
        </p:txBody>
      </p:sp>
      <p:sp>
        <p:nvSpPr>
          <p:cNvPr id="54" name="正方形/長方形 53"/>
          <p:cNvSpPr/>
          <p:nvPr/>
        </p:nvSpPr>
        <p:spPr>
          <a:xfrm>
            <a:off x="7545161" y="5026452"/>
            <a:ext cx="2177144"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大阪都市圏にあり、人口規模や人口密度が高い近隣中核市６市（豊中、高槻、枚方、東大阪、尼崎、西宮）を選定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9" name="角丸四角形 38"/>
          <p:cNvSpPr/>
          <p:nvPr/>
        </p:nvSpPr>
        <p:spPr>
          <a:xfrm>
            <a:off x="3762376" y="4084835"/>
            <a:ext cx="3409950" cy="1865584"/>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0" name="角丸四角形 39"/>
          <p:cNvSpPr/>
          <p:nvPr/>
        </p:nvSpPr>
        <p:spPr>
          <a:xfrm>
            <a:off x="3755162" y="3826631"/>
            <a:ext cx="3420000" cy="288000"/>
          </a:xfrm>
          <a:prstGeom prst="roundRect">
            <a:avLst>
              <a:gd name="adj" fmla="val 7849"/>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体制整備の考え方</a:t>
            </a:r>
          </a:p>
        </p:txBody>
      </p:sp>
      <p:sp>
        <p:nvSpPr>
          <p:cNvPr id="42" name="角丸四角形 41"/>
          <p:cNvSpPr/>
          <p:nvPr/>
        </p:nvSpPr>
        <p:spPr>
          <a:xfrm>
            <a:off x="3962508" y="5257363"/>
            <a:ext cx="1582755" cy="583874"/>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実施する事務を個別に加味して設計</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43" name="角丸四角形 42"/>
          <p:cNvSpPr/>
          <p:nvPr/>
        </p:nvSpPr>
        <p:spPr>
          <a:xfrm>
            <a:off x="247650" y="3933389"/>
            <a:ext cx="3000375" cy="2017030"/>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角丸四角形 45"/>
          <p:cNvSpPr/>
          <p:nvPr/>
        </p:nvSpPr>
        <p:spPr>
          <a:xfrm>
            <a:off x="6129700" y="4285813"/>
            <a:ext cx="823056" cy="1541776"/>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大阪市の特性を反映</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5" name="加算記号 54"/>
          <p:cNvSpPr/>
          <p:nvPr/>
        </p:nvSpPr>
        <p:spPr>
          <a:xfrm>
            <a:off x="5634938" y="4908776"/>
            <a:ext cx="396000" cy="396000"/>
          </a:xfrm>
          <a:prstGeom prst="mathPlus">
            <a:avLst>
              <a:gd name="adj1" fmla="val 2059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nvGrpSpPr>
          <p:cNvPr id="45" name="グループ化 44"/>
          <p:cNvGrpSpPr/>
          <p:nvPr/>
        </p:nvGrpSpPr>
        <p:grpSpPr>
          <a:xfrm>
            <a:off x="3981558" y="4276288"/>
            <a:ext cx="1582755" cy="851563"/>
            <a:chOff x="3935312" y="5610716"/>
            <a:chExt cx="1629002" cy="961902"/>
          </a:xfrm>
        </p:grpSpPr>
        <p:sp>
          <p:nvSpPr>
            <p:cNvPr id="41" name="角丸四角形 40"/>
            <p:cNvSpPr/>
            <p:nvPr/>
          </p:nvSpPr>
          <p:spPr>
            <a:xfrm>
              <a:off x="3935312" y="5610716"/>
              <a:ext cx="1629002" cy="961902"/>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実在する中核市を参考に設計</a:t>
              </a: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6" name="円/楕円 55"/>
            <p:cNvSpPr/>
            <p:nvPr/>
          </p:nvSpPr>
          <p:spPr>
            <a:xfrm>
              <a:off x="4049168" y="6138744"/>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rPr>
                <a:t>中核市モデル</a:t>
              </a:r>
            </a:p>
          </p:txBody>
        </p:sp>
      </p:grpSp>
      <p:sp>
        <p:nvSpPr>
          <p:cNvPr id="23" name="正方形/長方形 22"/>
          <p:cNvSpPr/>
          <p:nvPr/>
        </p:nvSpPr>
        <p:spPr>
          <a:xfrm>
            <a:off x="5471653" y="1175758"/>
            <a:ext cx="4142247" cy="567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より住民に身近な基礎自治体として、中核市並みの権限を基本に住民サービスを提供</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58" name="下矢印 57"/>
          <p:cNvSpPr/>
          <p:nvPr/>
        </p:nvSpPr>
        <p:spPr>
          <a:xfrm>
            <a:off x="6802417" y="1827737"/>
            <a:ext cx="1439057" cy="500795"/>
          </a:xfrm>
          <a:prstGeom prst="downArrow">
            <a:avLst>
              <a:gd name="adj1" fmla="val 50000"/>
              <a:gd name="adj2" fmla="val 46625"/>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円/楕円 48"/>
          <p:cNvSpPr/>
          <p:nvPr/>
        </p:nvSpPr>
        <p:spPr>
          <a:xfrm>
            <a:off x="5531081" y="2402959"/>
            <a:ext cx="4155844" cy="595452"/>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rPr>
              <a:t>特別区ごとに自立した</a:t>
            </a:r>
            <a:endParaRPr lang="en-US" altLang="ja-JP" sz="1600" b="1" dirty="0">
              <a:solidFill>
                <a:schemeClr val="bg1"/>
              </a:solidFill>
            </a:endParaRPr>
          </a:p>
          <a:p>
            <a:pPr algn="ctr" fontAlgn="auto">
              <a:spcBef>
                <a:spcPts val="0"/>
              </a:spcBef>
              <a:spcAft>
                <a:spcPts val="0"/>
              </a:spcAft>
              <a:defRPr/>
            </a:pPr>
            <a:r>
              <a:rPr lang="ja-JP" altLang="en-US" sz="1600" b="1" dirty="0">
                <a:solidFill>
                  <a:schemeClr val="bg1"/>
                </a:solidFill>
              </a:rPr>
              <a:t>新たな自治体として設計する必要</a:t>
            </a:r>
          </a:p>
        </p:txBody>
      </p:sp>
      <p:sp>
        <p:nvSpPr>
          <p:cNvPr id="59" name="右矢印 58"/>
          <p:cNvSpPr/>
          <p:nvPr/>
        </p:nvSpPr>
        <p:spPr>
          <a:xfrm>
            <a:off x="3060434" y="4448027"/>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右矢印 59"/>
          <p:cNvSpPr/>
          <p:nvPr/>
        </p:nvSpPr>
        <p:spPr>
          <a:xfrm>
            <a:off x="3056104" y="5453313"/>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57174" y="3809562"/>
            <a:ext cx="2988000" cy="291113"/>
          </a:xfrm>
          <a:prstGeom prst="roundRect">
            <a:avLst>
              <a:gd name="adj" fmla="val 7849"/>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特別区の権限</a:t>
            </a:r>
          </a:p>
        </p:txBody>
      </p:sp>
      <p:sp>
        <p:nvSpPr>
          <p:cNvPr id="3" name="正方形/長方形 2"/>
          <p:cNvSpPr/>
          <p:nvPr/>
        </p:nvSpPr>
        <p:spPr>
          <a:xfrm>
            <a:off x="7439025" y="3870263"/>
            <a:ext cx="2323653" cy="2094757"/>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円/楕円 56"/>
          <p:cNvSpPr/>
          <p:nvPr/>
        </p:nvSpPr>
        <p:spPr>
          <a:xfrm>
            <a:off x="7895404" y="3719415"/>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rPr>
              <a:t>中核市モデル</a:t>
            </a:r>
          </a:p>
        </p:txBody>
      </p:sp>
      <p:sp>
        <p:nvSpPr>
          <p:cNvPr id="47" name="正方形/長方形 46"/>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～特別区の基本的な考え方～　　　</a:t>
            </a:r>
            <a:endParaRPr lang="ja-JP" altLang="en-US" sz="1400" b="1" dirty="0">
              <a:solidFill>
                <a:srgbClr val="000000"/>
              </a:solidFill>
              <a:latin typeface="ＭＳ Ｐゴシック" charset="-128"/>
              <a:ea typeface="Meiryo UI"/>
              <a:cs typeface="Meiryo UI"/>
            </a:endParaRPr>
          </a:p>
        </p:txBody>
      </p:sp>
      <p:sp>
        <p:nvSpPr>
          <p:cNvPr id="51"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
        <p:nvSpPr>
          <p:cNvPr id="61" name="テキスト ボックス 60"/>
          <p:cNvSpPr txBox="1"/>
          <p:nvPr/>
        </p:nvSpPr>
        <p:spPr>
          <a:xfrm>
            <a:off x="0" y="481938"/>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（１）　非技能労務職</a:t>
            </a:r>
          </a:p>
        </p:txBody>
      </p:sp>
      <p:sp>
        <p:nvSpPr>
          <p:cNvPr id="62" name="テキスト ボックス 61"/>
          <p:cNvSpPr txBox="1"/>
          <p:nvPr/>
        </p:nvSpPr>
        <p:spPr>
          <a:xfrm>
            <a:off x="0" y="6309535"/>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（２）　技能労務職</a:t>
            </a:r>
          </a:p>
        </p:txBody>
      </p:sp>
      <p:sp>
        <p:nvSpPr>
          <p:cNvPr id="64" name="角丸四角形 63"/>
          <p:cNvSpPr/>
          <p:nvPr/>
        </p:nvSpPr>
        <p:spPr>
          <a:xfrm>
            <a:off x="2440293" y="6277969"/>
            <a:ext cx="7337243" cy="443552"/>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
          <p:cNvSpPr txBox="1">
            <a:spLocks noChangeArrowheads="1"/>
          </p:cNvSpPr>
          <p:nvPr/>
        </p:nvSpPr>
        <p:spPr bwMode="auto">
          <a:xfrm>
            <a:off x="2600696" y="6366796"/>
            <a:ext cx="7157457" cy="276999"/>
          </a:xfrm>
          <a:prstGeom prst="rect">
            <a:avLst/>
          </a:prstGeom>
          <a:noFill/>
          <a:ln w="9525">
            <a:noFill/>
            <a:miter lim="800000"/>
            <a:headEnd/>
            <a:tailEnd/>
          </a:ln>
        </p:spPr>
        <p:txBody>
          <a:bodyPr wrap="square">
            <a:spAutoFit/>
          </a:bodyPr>
          <a:lstStyle/>
          <a:p>
            <a:r>
              <a:rPr lang="ja-JP" altLang="en-US" sz="1200" b="1" dirty="0">
                <a:latin typeface="Meiryo UI" pitchFamily="50" charset="-128"/>
                <a:ea typeface="Meiryo UI" pitchFamily="50" charset="-128"/>
                <a:cs typeface="Meiryo UI" pitchFamily="50" charset="-128"/>
              </a:rPr>
              <a:t>事務分担（案）に応じて、特別区設置時点の職員数を特別区・大阪府に移管（退職不補充により算出）</a:t>
            </a:r>
            <a:endParaRPr lang="ja-JP" altLang="en-US" sz="1200" dirty="0">
              <a:latin typeface="Meiryo UI" pitchFamily="50" charset="-128"/>
              <a:ea typeface="Meiryo UI" pitchFamily="50" charset="-128"/>
              <a:cs typeface="Meiryo UI"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19100" y="573611"/>
            <a:ext cx="71628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2603500" algn="r"/>
              </a:tabLst>
              <a:defRPr/>
            </a:pPr>
            <a:r>
              <a:rPr lang="ja-JP" altLang="en-US" dirty="0">
                <a:solidFill>
                  <a:schemeClr val="tx1"/>
                </a:solidFill>
                <a:latin typeface="Meiryo UI"/>
                <a:ea typeface="Meiryo UI"/>
                <a:cs typeface="Meiryo UI"/>
              </a:rPr>
              <a:t>◆ 職員数算定にあたっての基本原理（人口と職員数の相関）</a:t>
            </a:r>
            <a:endParaRPr lang="ja-JP" altLang="en-US" dirty="0">
              <a:solidFill>
                <a:schemeClr val="tx1"/>
              </a:solidFill>
              <a:latin typeface="ＭＳ Ｐゴシック" charset="-128"/>
              <a:ea typeface="Meiryo UI"/>
              <a:cs typeface="Meiryo UI"/>
            </a:endParaRPr>
          </a:p>
        </p:txBody>
      </p:sp>
      <p:sp>
        <p:nvSpPr>
          <p:cNvPr id="3" name="角丸四角形 2"/>
          <p:cNvSpPr/>
          <p:nvPr/>
        </p:nvSpPr>
        <p:spPr>
          <a:xfrm>
            <a:off x="720725" y="934944"/>
            <a:ext cx="8372475" cy="10890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latin typeface="Meiryo UI" panose="020B0604030504040204" pitchFamily="50" charset="-128"/>
                <a:ea typeface="Meiryo UI" panose="020B0604030504040204" pitchFamily="50" charset="-128"/>
              </a:rPr>
              <a:t>　 ○　</a:t>
            </a:r>
            <a:r>
              <a:rPr lang="ja-JP" altLang="en-US" sz="1600" dirty="0">
                <a:solidFill>
                  <a:schemeClr val="bg1"/>
                </a:solidFill>
                <a:latin typeface="Meiryo UI" panose="020B0604030504040204" pitchFamily="50" charset="-128"/>
                <a:ea typeface="Meiryo UI" panose="020B0604030504040204" pitchFamily="50" charset="-128"/>
              </a:rPr>
              <a:t>人口は行政における代表的な統計数値であり、住民にとっても行政需要と職員数の関連を</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実感しやすく、分かりやすい指標</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endParaRPr lang="en-US" altLang="ja-JP" sz="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　自治体の職員総数と人口との間には、高い相関関係がみられる</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224" name="Rectangle 85"/>
          <p:cNvSpPr>
            <a:spLocks noChangeArrowheads="1"/>
          </p:cNvSpPr>
          <p:nvPr/>
        </p:nvSpPr>
        <p:spPr bwMode="auto">
          <a:xfrm>
            <a:off x="5958655" y="3458090"/>
            <a:ext cx="3608425" cy="602846"/>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r>
              <a:rPr lang="ja-JP" altLang="en-US" sz="1600" b="1" dirty="0">
                <a:latin typeface="Meiryo UI" pitchFamily="50" charset="-128"/>
                <a:ea typeface="Meiryo UI" pitchFamily="50" charset="-128"/>
                <a:cs typeface="Meiryo UI" pitchFamily="50" charset="-128"/>
              </a:rPr>
              <a:t>職員総数と人口について、一般的に高い</a:t>
            </a:r>
            <a:endParaRPr lang="en-US" altLang="ja-JP" sz="1600" b="1" dirty="0">
              <a:latin typeface="Meiryo UI" pitchFamily="50" charset="-128"/>
              <a:ea typeface="Meiryo UI" pitchFamily="50" charset="-128"/>
              <a:cs typeface="Meiryo UI" pitchFamily="50" charset="-128"/>
            </a:endParaRPr>
          </a:p>
          <a:p>
            <a:r>
              <a:rPr lang="ja-JP" altLang="en-US" sz="1600" b="1" dirty="0">
                <a:latin typeface="Meiryo UI" pitchFamily="50" charset="-128"/>
                <a:ea typeface="Meiryo UI" pitchFamily="50" charset="-128"/>
                <a:cs typeface="Meiryo UI" pitchFamily="50" charset="-128"/>
              </a:rPr>
              <a:t>相関関係があるといわれるレベルの分布</a:t>
            </a:r>
          </a:p>
        </p:txBody>
      </p:sp>
      <p:sp>
        <p:nvSpPr>
          <p:cNvPr id="12" name="下矢印 11"/>
          <p:cNvSpPr/>
          <p:nvPr/>
        </p:nvSpPr>
        <p:spPr>
          <a:xfrm>
            <a:off x="6942238" y="4235500"/>
            <a:ext cx="1514902" cy="6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 name="グラフ 17"/>
          <p:cNvGraphicFramePr/>
          <p:nvPr>
            <p:extLst>
              <p:ext uri="{D42A27DB-BD31-4B8C-83A1-F6EECF244321}">
                <p14:modId xmlns="" xmlns:p14="http://schemas.microsoft.com/office/powerpoint/2010/main" val="3949396283"/>
              </p:ext>
            </p:extLst>
          </p:nvPr>
        </p:nvGraphicFramePr>
        <p:xfrm>
          <a:off x="140517" y="2205883"/>
          <a:ext cx="5900373" cy="4556233"/>
        </p:xfrm>
        <a:graphic>
          <a:graphicData uri="http://schemas.openxmlformats.org/drawingml/2006/chart">
            <c:chart xmlns:c="http://schemas.openxmlformats.org/drawingml/2006/chart" xmlns:r="http://schemas.openxmlformats.org/officeDocument/2006/relationships" r:id="rId2"/>
          </a:graphicData>
        </a:graphic>
      </p:graphicFrame>
      <p:sp>
        <p:nvSpPr>
          <p:cNvPr id="20" name="Rectangle 85"/>
          <p:cNvSpPr>
            <a:spLocks noChangeArrowheads="1"/>
          </p:cNvSpPr>
          <p:nvPr/>
        </p:nvSpPr>
        <p:spPr bwMode="auto">
          <a:xfrm>
            <a:off x="6040539" y="4951158"/>
            <a:ext cx="3875964" cy="938561"/>
          </a:xfrm>
          <a:prstGeom prst="rect">
            <a:avLst/>
          </a:prstGeom>
          <a:noFill/>
          <a:ln w="9525">
            <a:noFill/>
            <a:miter lim="800000"/>
            <a:headEnd/>
            <a:tailEnd/>
          </a:ln>
        </p:spPr>
        <p:txBody>
          <a:bodyPr anchor="ctr"/>
          <a:lstStyle/>
          <a:p>
            <a:r>
              <a:rPr lang="ja-JP" altLang="en-US" sz="1600" b="1" dirty="0"/>
              <a:t>①人口が多いと自治体の職員数も多い</a:t>
            </a:r>
            <a:endParaRPr lang="en-US" altLang="ja-JP" sz="1600" b="1" dirty="0"/>
          </a:p>
          <a:p>
            <a:endParaRPr lang="en-US" altLang="ja-JP" sz="700" b="1" dirty="0"/>
          </a:p>
          <a:p>
            <a:r>
              <a:rPr lang="ja-JP" altLang="en-US" sz="1600" b="1" dirty="0"/>
              <a:t>②単純比例ではなく、人口規模に従い、</a:t>
            </a:r>
            <a:endParaRPr lang="en-US" altLang="ja-JP" sz="1600" b="1" dirty="0"/>
          </a:p>
          <a:p>
            <a:r>
              <a:rPr lang="en-US" altLang="ja-JP" sz="1600" b="1" dirty="0"/>
              <a:t>     </a:t>
            </a:r>
            <a:r>
              <a:rPr lang="ja-JP" altLang="en-US" sz="1600" b="1" dirty="0"/>
              <a:t>スケールメリットが働く</a:t>
            </a:r>
          </a:p>
        </p:txBody>
      </p:sp>
      <p:sp>
        <p:nvSpPr>
          <p:cNvPr id="21" name="Rectangle 85"/>
          <p:cNvSpPr>
            <a:spLocks noChangeArrowheads="1"/>
          </p:cNvSpPr>
          <p:nvPr/>
        </p:nvSpPr>
        <p:spPr bwMode="auto">
          <a:xfrm>
            <a:off x="963033" y="2764714"/>
            <a:ext cx="5465334" cy="360000"/>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（一般行政部門と学校以外の教育部門の合計）</a:t>
            </a:r>
          </a:p>
        </p:txBody>
      </p:sp>
      <p:sp>
        <p:nvSpPr>
          <p:cNvPr id="15" name="Rectangle 85"/>
          <p:cNvSpPr>
            <a:spLocks noChangeArrowheads="1"/>
          </p:cNvSpPr>
          <p:nvPr/>
        </p:nvSpPr>
        <p:spPr bwMode="auto">
          <a:xfrm>
            <a:off x="3566757" y="5642390"/>
            <a:ext cx="2302942" cy="437508"/>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◇：参考とした近隣中核市６市</a:t>
            </a:r>
            <a:endParaRPr lang="en-US" altLang="ja-JP" sz="11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L 字 111"/>
          <p:cNvSpPr/>
          <p:nvPr/>
        </p:nvSpPr>
        <p:spPr>
          <a:xfrm>
            <a:off x="4469013" y="3104258"/>
            <a:ext cx="2385675" cy="3448597"/>
          </a:xfrm>
          <a:prstGeom prst="corner">
            <a:avLst>
              <a:gd name="adj1" fmla="val 144411"/>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L 字 4"/>
          <p:cNvSpPr/>
          <p:nvPr/>
        </p:nvSpPr>
        <p:spPr>
          <a:xfrm>
            <a:off x="5661" y="3111690"/>
            <a:ext cx="3939227" cy="3448597"/>
          </a:xfrm>
          <a:prstGeom prst="corner">
            <a:avLst>
              <a:gd name="adj1" fmla="val 100000"/>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190500" y="803393"/>
            <a:ext cx="3636000" cy="1905526"/>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Ⅰ</a:t>
            </a:r>
            <a:r>
              <a:rPr lang="ja-JP" altLang="en-US" sz="1400" b="1" dirty="0">
                <a:solidFill>
                  <a:schemeClr val="tx1"/>
                </a:solidFill>
                <a:latin typeface="Meiryo UI"/>
                <a:ea typeface="Meiryo UI"/>
                <a:cs typeface="Meiryo UI"/>
              </a:rPr>
              <a:t>）中核市モデル部分</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①近隣の中核市６市の人口</a:t>
            </a:r>
            <a:r>
              <a:rPr lang="en-US" altLang="ja-JP" sz="1200" dirty="0">
                <a:solidFill>
                  <a:schemeClr val="tx1"/>
                </a:solidFill>
                <a:latin typeface="Meiryo UI"/>
                <a:ea typeface="Meiryo UI"/>
                <a:cs typeface="Meiryo UI"/>
              </a:rPr>
              <a:t>10</a:t>
            </a:r>
            <a:r>
              <a:rPr lang="ja-JP" altLang="en-US" sz="1200" dirty="0">
                <a:solidFill>
                  <a:schemeClr val="tx1"/>
                </a:solidFill>
                <a:latin typeface="Meiryo UI"/>
                <a:ea typeface="Meiryo UI"/>
                <a:cs typeface="Meiryo UI"/>
              </a:rPr>
              <a:t>万当たり職員数の</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平均に、各特別区の人口を乗じて職員数を算定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②</a:t>
            </a:r>
            <a:r>
              <a:rPr lang="en-US" altLang="ja-JP" sz="1200" dirty="0">
                <a:solidFill>
                  <a:schemeClr val="tx1"/>
                </a:solidFill>
                <a:latin typeface="Meiryo UI"/>
                <a:ea typeface="Meiryo UI"/>
                <a:cs typeface="Meiryo UI"/>
              </a:rPr>
              <a:t>6</a:t>
            </a:r>
            <a:r>
              <a:rPr lang="ja-JP" altLang="en-US" sz="1200" dirty="0">
                <a:solidFill>
                  <a:schemeClr val="tx1"/>
                </a:solidFill>
                <a:latin typeface="Meiryo UI"/>
                <a:ea typeface="Meiryo UI"/>
                <a:cs typeface="Meiryo UI"/>
              </a:rPr>
              <a:t>市平均人口（</a:t>
            </a:r>
            <a:r>
              <a:rPr lang="en-US" altLang="ja-JP" sz="1200" dirty="0">
                <a:solidFill>
                  <a:schemeClr val="tx1"/>
                </a:solidFill>
                <a:latin typeface="Meiryo UI"/>
                <a:ea typeface="Meiryo UI"/>
                <a:cs typeface="Meiryo UI"/>
              </a:rPr>
              <a:t>43</a:t>
            </a:r>
            <a:r>
              <a:rPr lang="ja-JP" altLang="en-US" sz="1200" dirty="0">
                <a:solidFill>
                  <a:schemeClr val="tx1"/>
                </a:solidFill>
                <a:latin typeface="Meiryo UI"/>
                <a:ea typeface="Meiryo UI"/>
                <a:cs typeface="Meiryo UI"/>
              </a:rPr>
              <a:t>万人）と各特別区の人口規</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模の違いによる補正（ｽｹｰﾙﾒﾘｯﾄ･ﾃﾞﾒﾘｯﾄ）を加味</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pitchFamily="50" charset="-128"/>
                <a:ea typeface="Meiryo UI" pitchFamily="50" charset="-128"/>
                <a:cs typeface="Meiryo UI" pitchFamily="50" charset="-128"/>
              </a:rPr>
              <a:t>　　③固定資産税等の税務事務など、中核市権限事務</a:t>
            </a: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のうち大阪府に移管される事務等に係る職員数を控除</a:t>
            </a:r>
            <a:endParaRPr lang="en-US" altLang="ja-JP" sz="600" dirty="0">
              <a:solidFill>
                <a:schemeClr val="tx1"/>
              </a:solidFill>
              <a:latin typeface="Meiryo UI"/>
              <a:ea typeface="Meiryo UI"/>
              <a:cs typeface="Meiryo UI"/>
            </a:endParaRPr>
          </a:p>
        </p:txBody>
      </p:sp>
      <p:sp>
        <p:nvSpPr>
          <p:cNvPr id="11270" name="Rectangle 25"/>
          <p:cNvSpPr>
            <a:spLocks noChangeArrowheads="1"/>
          </p:cNvSpPr>
          <p:nvPr/>
        </p:nvSpPr>
        <p:spPr bwMode="auto">
          <a:xfrm>
            <a:off x="110820" y="3739744"/>
            <a:ext cx="745671" cy="1975702"/>
          </a:xfrm>
          <a:prstGeom prst="rect">
            <a:avLst/>
          </a:prstGeom>
          <a:solidFill>
            <a:schemeClr val="bg1">
              <a:lumMod val="85000"/>
            </a:schemeClr>
          </a:solidFill>
          <a:ln w="15875">
            <a:solidFill>
              <a:schemeClr val="tx1"/>
            </a:solidFill>
            <a:miter lim="800000"/>
            <a:headEnd/>
            <a:tailEnd/>
          </a:ln>
          <a:scene3d>
            <a:camera prst="orthographicFront"/>
            <a:lightRig rig="threePt" dir="t"/>
          </a:scene3d>
          <a:sp3d>
            <a:bevelT/>
            <a:bevelB w="165100" prst="coolSlant"/>
          </a:sp3d>
        </p:spPr>
        <p:txBody>
          <a:bodyPr lIns="36000" rIns="36000" anchor="ctr"/>
          <a:lstStyle/>
          <a:p>
            <a:pPr algn="ctr"/>
            <a:r>
              <a:rPr lang="ja-JP" altLang="en-US" sz="1200" dirty="0">
                <a:latin typeface="Meiryo UI" pitchFamily="50" charset="-128"/>
                <a:ea typeface="Meiryo UI" pitchFamily="50" charset="-128"/>
                <a:cs typeface="Meiryo UI" pitchFamily="50" charset="-128"/>
              </a:rPr>
              <a:t>６市平均</a:t>
            </a:r>
          </a:p>
          <a:p>
            <a:pPr algn="ctr"/>
            <a:r>
              <a:rPr lang="ja-JP" altLang="en-US" sz="1200" dirty="0">
                <a:latin typeface="Meiryo UI" pitchFamily="50" charset="-128"/>
                <a:ea typeface="Meiryo UI" pitchFamily="50" charset="-128"/>
                <a:cs typeface="Meiryo UI" pitchFamily="50" charset="-128"/>
              </a:rPr>
              <a:t>人口</a:t>
            </a:r>
            <a:r>
              <a:rPr lang="en-US" altLang="ja-JP" sz="1200" dirty="0">
                <a:latin typeface="Meiryo UI" pitchFamily="50" charset="-128"/>
                <a:ea typeface="Meiryo UI" pitchFamily="50" charset="-128"/>
                <a:cs typeface="Meiryo UI" pitchFamily="50" charset="-128"/>
              </a:rPr>
              <a:t>10</a:t>
            </a:r>
            <a:r>
              <a:rPr lang="ja-JP" altLang="en-US" sz="1200" dirty="0">
                <a:latin typeface="Meiryo UI" pitchFamily="50" charset="-128"/>
                <a:ea typeface="Meiryo UI" pitchFamily="50" charset="-128"/>
                <a:cs typeface="Meiryo UI" pitchFamily="50" charset="-128"/>
              </a:rPr>
              <a:t>万</a:t>
            </a:r>
          </a:p>
          <a:p>
            <a:pPr algn="ctr"/>
            <a:r>
              <a:rPr lang="ja-JP" altLang="en-US" sz="1200" dirty="0">
                <a:latin typeface="Meiryo UI" pitchFamily="50" charset="-128"/>
                <a:ea typeface="Meiryo UI" pitchFamily="50" charset="-128"/>
                <a:cs typeface="Meiryo UI" pitchFamily="50" charset="-128"/>
              </a:rPr>
              <a:t>当たり</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職員数</a:t>
            </a:r>
            <a:endParaRPr lang="en-US" altLang="ja-JP" sz="1200" dirty="0">
              <a:latin typeface="Meiryo UI" pitchFamily="50" charset="-128"/>
              <a:ea typeface="Meiryo UI" pitchFamily="50" charset="-128"/>
              <a:cs typeface="Meiryo UI" pitchFamily="50" charset="-128"/>
            </a:endParaRPr>
          </a:p>
        </p:txBody>
      </p:sp>
      <p:sp>
        <p:nvSpPr>
          <p:cNvPr id="22" name="加算記号 21"/>
          <p:cNvSpPr/>
          <p:nvPr/>
        </p:nvSpPr>
        <p:spPr>
          <a:xfrm>
            <a:off x="3944888" y="4537107"/>
            <a:ext cx="501731" cy="444774"/>
          </a:xfrm>
          <a:prstGeom prst="mathPlus">
            <a:avLst>
              <a:gd name="adj1" fmla="val 2172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2" name="Rectangle 35"/>
          <p:cNvSpPr>
            <a:spLocks noChangeArrowheads="1"/>
          </p:cNvSpPr>
          <p:nvPr/>
        </p:nvSpPr>
        <p:spPr bwMode="auto">
          <a:xfrm>
            <a:off x="712381" y="3226054"/>
            <a:ext cx="2913322" cy="516995"/>
          </a:xfrm>
          <a:prstGeom prst="rect">
            <a:avLst/>
          </a:prstGeom>
          <a:noFill/>
          <a:ln w="9525">
            <a:noFill/>
            <a:miter lim="800000"/>
            <a:headEnd/>
            <a:tailEnd/>
          </a:ln>
        </p:spPr>
        <p:txBody>
          <a:bodyPr/>
          <a:lstStyle/>
          <a:p>
            <a:pPr algn="ctr"/>
            <a:r>
              <a:rPr lang="ja-JP" altLang="en-US" sz="1400" dirty="0">
                <a:latin typeface="HGP創英角ｺﾞｼｯｸUB" pitchFamily="50" charset="-128"/>
                <a:ea typeface="HGP創英角ｺﾞｼｯｸUB" pitchFamily="50" charset="-128"/>
              </a:rPr>
              <a:t>各特別区の人口規模に応じて算定</a:t>
            </a:r>
          </a:p>
        </p:txBody>
      </p:sp>
      <p:sp>
        <p:nvSpPr>
          <p:cNvPr id="11273" name="Rectangle 31"/>
          <p:cNvSpPr>
            <a:spLocks noChangeArrowheads="1"/>
          </p:cNvSpPr>
          <p:nvPr/>
        </p:nvSpPr>
        <p:spPr bwMode="auto">
          <a:xfrm>
            <a:off x="2256509" y="4104397"/>
            <a:ext cx="1504003" cy="1502608"/>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中核市モデル部分</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職員数</a:t>
            </a:r>
          </a:p>
        </p:txBody>
      </p:sp>
      <p:sp>
        <p:nvSpPr>
          <p:cNvPr id="11284" name="Rectangle 35"/>
          <p:cNvSpPr>
            <a:spLocks noChangeArrowheads="1"/>
          </p:cNvSpPr>
          <p:nvPr/>
        </p:nvSpPr>
        <p:spPr bwMode="auto">
          <a:xfrm>
            <a:off x="4646429" y="3140994"/>
            <a:ext cx="2041450" cy="496585"/>
          </a:xfrm>
          <a:prstGeom prst="rect">
            <a:avLst/>
          </a:prstGeom>
          <a:noFill/>
          <a:ln w="9525">
            <a:noFill/>
            <a:miter lim="800000"/>
            <a:headEnd/>
            <a:tailEnd/>
          </a:ln>
        </p:spPr>
        <p:txBody>
          <a:bodyPr/>
          <a:lstStyle/>
          <a:p>
            <a:pPr algn="ctr"/>
            <a:r>
              <a:rPr lang="ja-JP" altLang="en-US" sz="1400" dirty="0">
                <a:latin typeface="HGP創英角ｺﾞｼｯｸUB" pitchFamily="50" charset="-128"/>
                <a:ea typeface="HGP創英角ｺﾞｼｯｸUB" pitchFamily="50" charset="-128"/>
              </a:rPr>
              <a:t>中核市を上回る権限や</a:t>
            </a:r>
            <a:endParaRPr lang="en-US" altLang="ja-JP" sz="1400" dirty="0">
              <a:latin typeface="HGP創英角ｺﾞｼｯｸUB" pitchFamily="50" charset="-128"/>
              <a:ea typeface="HGP創英角ｺﾞｼｯｸUB" pitchFamily="50" charset="-128"/>
            </a:endParaRPr>
          </a:p>
          <a:p>
            <a:pPr algn="ctr"/>
            <a:r>
              <a:rPr lang="ja-JP" altLang="en-US" sz="1400" dirty="0">
                <a:latin typeface="HGP創英角ｺﾞｼｯｸUB" pitchFamily="50" charset="-128"/>
                <a:ea typeface="HGP創英角ｺﾞｼｯｸUB" pitchFamily="50" charset="-128"/>
              </a:rPr>
              <a:t>本市の特性を加算</a:t>
            </a:r>
          </a:p>
        </p:txBody>
      </p:sp>
      <p:sp>
        <p:nvSpPr>
          <p:cNvPr id="74" name="乗算記号 73"/>
          <p:cNvSpPr/>
          <p:nvPr/>
        </p:nvSpPr>
        <p:spPr>
          <a:xfrm>
            <a:off x="864594" y="4561243"/>
            <a:ext cx="309798" cy="288925"/>
          </a:xfrm>
          <a:prstGeom prst="mathMultiply">
            <a:avLst>
              <a:gd name="adj1" fmla="val 1312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98" name="Rectangle 35"/>
          <p:cNvSpPr>
            <a:spLocks noChangeArrowheads="1"/>
          </p:cNvSpPr>
          <p:nvPr/>
        </p:nvSpPr>
        <p:spPr bwMode="auto">
          <a:xfrm>
            <a:off x="7246960" y="3111691"/>
            <a:ext cx="2602583" cy="3448597"/>
          </a:xfrm>
          <a:prstGeom prst="rect">
            <a:avLst/>
          </a:prstGeom>
          <a:solidFill>
            <a:schemeClr val="accent6">
              <a:lumMod val="40000"/>
              <a:lumOff val="60000"/>
            </a:schemeClr>
          </a:solidFill>
          <a:ln w="63500">
            <a:solidFill>
              <a:schemeClr val="accent2">
                <a:lumMod val="75000"/>
              </a:schemeClr>
            </a:solidFill>
            <a:miter lim="800000"/>
            <a:headEnd/>
            <a:tailEnd/>
          </a:ln>
        </p:spPr>
        <p:txBody>
          <a:bodyPr/>
          <a:lstStyle/>
          <a:p>
            <a:pPr algn="ctr"/>
            <a:endParaRPr lang="ja-JP" altLang="en-US" sz="1200" dirty="0"/>
          </a:p>
        </p:txBody>
      </p:sp>
      <p:sp>
        <p:nvSpPr>
          <p:cNvPr id="11300" name="Rectangle 31"/>
          <p:cNvSpPr>
            <a:spLocks noChangeArrowheads="1"/>
          </p:cNvSpPr>
          <p:nvPr/>
        </p:nvSpPr>
        <p:spPr bwMode="auto">
          <a:xfrm>
            <a:off x="7446283" y="4001547"/>
            <a:ext cx="2259245" cy="1661547"/>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特別区の職員数</a:t>
            </a:r>
          </a:p>
        </p:txBody>
      </p:sp>
      <p:sp>
        <p:nvSpPr>
          <p:cNvPr id="53" name="AutoShape 34"/>
          <p:cNvSpPr>
            <a:spLocks noChangeArrowheads="1"/>
          </p:cNvSpPr>
          <p:nvPr/>
        </p:nvSpPr>
        <p:spPr bwMode="auto">
          <a:xfrm>
            <a:off x="6489687" y="4610767"/>
            <a:ext cx="730002" cy="360000"/>
          </a:xfrm>
          <a:prstGeom prst="rightArrow">
            <a:avLst>
              <a:gd name="adj1" fmla="val 50000"/>
              <a:gd name="adj2" fmla="val 29947"/>
            </a:avLst>
          </a:prstGeom>
          <a:solidFill>
            <a:schemeClr val="accent1"/>
          </a:solidFill>
          <a:ln w="9525">
            <a:noFill/>
            <a:miter lim="800000"/>
            <a:headEnd/>
            <a:tailEnd/>
          </a:ln>
        </p:spPr>
        <p:txBody>
          <a:bodyPr wrap="none" anchor="ctr"/>
          <a:lstStyle/>
          <a:p>
            <a:endParaRPr lang="ja-JP" altLang="en-US" dirty="0"/>
          </a:p>
        </p:txBody>
      </p:sp>
      <p:sp>
        <p:nvSpPr>
          <p:cNvPr id="11279" name="Text Box 23"/>
          <p:cNvSpPr txBox="1">
            <a:spLocks noChangeArrowheads="1"/>
          </p:cNvSpPr>
          <p:nvPr/>
        </p:nvSpPr>
        <p:spPr bwMode="auto">
          <a:xfrm>
            <a:off x="7477518" y="5992967"/>
            <a:ext cx="547625" cy="261610"/>
          </a:xfrm>
          <a:prstGeom prst="rect">
            <a:avLst/>
          </a:prstGeom>
          <a:noFill/>
          <a:ln w="9525">
            <a:noFill/>
            <a:miter lim="800000"/>
            <a:headEnd/>
            <a:tailEnd/>
          </a:ln>
        </p:spPr>
        <p:txBody>
          <a:bodyPr wrap="square">
            <a:spAutoFit/>
          </a:bodyPr>
          <a:lstStyle/>
          <a:p>
            <a:r>
              <a:rPr lang="ja-JP" altLang="en-US" sz="1100" dirty="0"/>
              <a:t>②</a:t>
            </a:r>
          </a:p>
        </p:txBody>
      </p:sp>
      <p:sp>
        <p:nvSpPr>
          <p:cNvPr id="11297" name="Text Box 23"/>
          <p:cNvSpPr txBox="1">
            <a:spLocks noChangeArrowheads="1"/>
          </p:cNvSpPr>
          <p:nvPr/>
        </p:nvSpPr>
        <p:spPr bwMode="auto">
          <a:xfrm>
            <a:off x="7839421" y="6017975"/>
            <a:ext cx="1704676" cy="400110"/>
          </a:xfrm>
          <a:prstGeom prst="rect">
            <a:avLst/>
          </a:prstGeom>
          <a:noFill/>
          <a:ln w="9525">
            <a:noFill/>
            <a:miter lim="800000"/>
            <a:headEnd/>
            <a:tailEnd/>
          </a:ln>
        </p:spPr>
        <p:txBody>
          <a:bodyPr wrap="square">
            <a:spAutoFit/>
          </a:bodyPr>
          <a:lstStyle/>
          <a:p>
            <a:r>
              <a:rPr lang="ja-JP" altLang="en-US" sz="1000" b="1" dirty="0"/>
              <a:t>＜部門別職員数＞</a:t>
            </a:r>
            <a:endParaRPr lang="en-US" altLang="ja-JP" sz="1000" b="1" dirty="0"/>
          </a:p>
          <a:p>
            <a:r>
              <a:rPr lang="ja-JP" altLang="en-US" sz="1000" b="1" dirty="0"/>
              <a:t>本市の組織別構成比で按分</a:t>
            </a:r>
          </a:p>
        </p:txBody>
      </p:sp>
      <p:sp>
        <p:nvSpPr>
          <p:cNvPr id="61" name="正方形/長方形 60"/>
          <p:cNvSpPr/>
          <p:nvPr/>
        </p:nvSpPr>
        <p:spPr>
          <a:xfrm>
            <a:off x="0" y="4764"/>
            <a:ext cx="9906000" cy="30913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～特別区の職員数＜算定方法＞～</a:t>
            </a:r>
            <a:endParaRPr lang="ja-JP" altLang="en-US" sz="1400" b="1" dirty="0">
              <a:solidFill>
                <a:srgbClr val="000000"/>
              </a:solidFill>
              <a:latin typeface="ＭＳ Ｐゴシック" charset="-128"/>
              <a:ea typeface="Meiryo UI"/>
              <a:cs typeface="Meiryo UI"/>
            </a:endParaRPr>
          </a:p>
        </p:txBody>
      </p:sp>
      <p:sp>
        <p:nvSpPr>
          <p:cNvPr id="47" name="Rectangle 31">
            <a:extLst>
              <a:ext uri="{FF2B5EF4-FFF2-40B4-BE49-F238E27FC236}">
                <a16:creationId xmlns:a16="http://schemas.microsoft.com/office/drawing/2014/main" xmlns="" id="{437DDB5B-57DC-4144-B8A6-9BB245B5169C}"/>
              </a:ext>
            </a:extLst>
          </p:cNvPr>
          <p:cNvSpPr>
            <a:spLocks noChangeArrowheads="1"/>
          </p:cNvSpPr>
          <p:nvPr/>
        </p:nvSpPr>
        <p:spPr bwMode="auto">
          <a:xfrm>
            <a:off x="1157578" y="4097104"/>
            <a:ext cx="555062" cy="1217201"/>
          </a:xfrm>
          <a:prstGeom prst="rect">
            <a:avLst/>
          </a:prstGeom>
          <a:solidFill>
            <a:schemeClr val="bg1">
              <a:lumMod val="85000"/>
            </a:schemeClr>
          </a:solidFill>
          <a:ln w="15875">
            <a:solidFill>
              <a:schemeClr val="tx1"/>
            </a:solidFill>
            <a:prstDash val="dash"/>
            <a:miter lim="800000"/>
            <a:headEnd/>
            <a:tailEnd/>
          </a:ln>
          <a:scene3d>
            <a:camera prst="orthographicFront"/>
            <a:lightRig rig="threePt" dir="t"/>
          </a:scene3d>
          <a:sp3d>
            <a:bevelT/>
            <a:bevelB w="165100" prst="coolSlant"/>
          </a:sp3d>
        </p:spPr>
        <p:txBody>
          <a:bodyPr lIns="0" rIns="0" anchor="ctr"/>
          <a:lstStyle/>
          <a:p>
            <a:pPr algn="ctr"/>
            <a:r>
              <a:rPr lang="ja-JP" altLang="en-US" sz="1200" b="1" dirty="0">
                <a:solidFill>
                  <a:schemeClr val="tx2"/>
                </a:solidFill>
                <a:latin typeface="Meiryo UI" pitchFamily="50" charset="-128"/>
                <a:ea typeface="Meiryo UI" pitchFamily="50" charset="-128"/>
                <a:cs typeface="Meiryo UI" pitchFamily="50" charset="-128"/>
              </a:rPr>
              <a:t>各</a:t>
            </a:r>
            <a:endParaRPr lang="en-US" altLang="ja-JP" sz="1200" b="1" dirty="0">
              <a:solidFill>
                <a:schemeClr val="tx2"/>
              </a:solidFill>
              <a:latin typeface="Meiryo UI" pitchFamily="50" charset="-128"/>
              <a:ea typeface="Meiryo UI" pitchFamily="50" charset="-128"/>
              <a:cs typeface="Meiryo UI" pitchFamily="50" charset="-128"/>
            </a:endParaRPr>
          </a:p>
          <a:p>
            <a:pPr algn="ctr"/>
            <a:r>
              <a:rPr lang="ja-JP" altLang="en-US" sz="1200" b="1" dirty="0">
                <a:solidFill>
                  <a:schemeClr val="tx2"/>
                </a:solidFill>
                <a:latin typeface="Meiryo UI" pitchFamily="50" charset="-128"/>
                <a:ea typeface="Meiryo UI" pitchFamily="50" charset="-128"/>
                <a:cs typeface="Meiryo UI" pitchFamily="50" charset="-128"/>
              </a:rPr>
              <a:t>特別区の人口</a:t>
            </a:r>
            <a:endParaRPr lang="en-US" altLang="ja-JP" sz="1200" b="1" dirty="0">
              <a:solidFill>
                <a:schemeClr val="tx2"/>
              </a:solidFill>
              <a:latin typeface="Meiryo UI" pitchFamily="50" charset="-128"/>
              <a:ea typeface="Meiryo UI" pitchFamily="50" charset="-128"/>
              <a:cs typeface="Meiryo UI" pitchFamily="50" charset="-128"/>
            </a:endParaRPr>
          </a:p>
        </p:txBody>
      </p:sp>
      <p:sp>
        <p:nvSpPr>
          <p:cNvPr id="2" name="次の値と等しい 1">
            <a:extLst>
              <a:ext uri="{FF2B5EF4-FFF2-40B4-BE49-F238E27FC236}">
                <a16:creationId xmlns:a16="http://schemas.microsoft.com/office/drawing/2014/main" xmlns="" id="{9F4DE018-7C29-4F76-86D0-DED202585748}"/>
              </a:ext>
            </a:extLst>
          </p:cNvPr>
          <p:cNvSpPr/>
          <p:nvPr/>
        </p:nvSpPr>
        <p:spPr>
          <a:xfrm>
            <a:off x="1818595" y="4547138"/>
            <a:ext cx="263242" cy="317131"/>
          </a:xfrm>
          <a:prstGeom prst="mathEqual">
            <a:avLst>
              <a:gd name="adj1" fmla="val 13992"/>
              <a:gd name="adj2" fmla="val 1747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3" name="角丸四角形 5">
            <a:extLst>
              <a:ext uri="{FF2B5EF4-FFF2-40B4-BE49-F238E27FC236}">
                <a16:creationId xmlns:a16="http://schemas.microsoft.com/office/drawing/2014/main" xmlns="" id="{BED8844F-2CA1-4F03-86D6-F2505C655FD1}"/>
              </a:ext>
            </a:extLst>
          </p:cNvPr>
          <p:cNvSpPr/>
          <p:nvPr/>
        </p:nvSpPr>
        <p:spPr>
          <a:xfrm>
            <a:off x="4195753" y="804512"/>
            <a:ext cx="2900753" cy="1904407"/>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Ⅱ</a:t>
            </a:r>
            <a:r>
              <a:rPr lang="ja-JP" altLang="en-US" sz="1400" b="1" dirty="0">
                <a:solidFill>
                  <a:schemeClr val="tx1"/>
                </a:solidFill>
                <a:latin typeface="Meiryo UI"/>
                <a:ea typeface="Meiryo UI"/>
                <a:cs typeface="Meiryo UI"/>
              </a:rPr>
              <a:t>）中核市権限を上回る事務・</a:t>
            </a:r>
            <a:endParaRPr lang="en-US" altLang="ja-JP" sz="1400" b="1" dirty="0">
              <a:solidFill>
                <a:schemeClr val="tx1"/>
              </a:solidFill>
              <a:latin typeface="Meiryo UI"/>
              <a:ea typeface="Meiryo UI"/>
              <a:cs typeface="Meiryo UI"/>
            </a:endParaRPr>
          </a:p>
          <a:p>
            <a:pPr>
              <a:defRPr/>
            </a:pPr>
            <a:r>
              <a:rPr lang="ja-JP" altLang="en-US" sz="1400" b="1" dirty="0">
                <a:solidFill>
                  <a:schemeClr val="tx1"/>
                </a:solidFill>
                <a:latin typeface="Meiryo UI"/>
                <a:ea typeface="Meiryo UI"/>
                <a:cs typeface="Meiryo UI"/>
              </a:rPr>
              <a:t>　　　本市の特性を加算</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特別区が実施する中核市権限を上回る　</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都道府県・指定都市権限の事務及び府か</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らの移管事務を加算</a:t>
            </a:r>
          </a:p>
          <a:p>
            <a:pPr>
              <a:defRPr/>
            </a:pPr>
            <a:r>
              <a:rPr lang="ja-JP" altLang="en-US" sz="1200" dirty="0">
                <a:solidFill>
                  <a:schemeClr val="tx1"/>
                </a:solidFill>
                <a:latin typeface="Meiryo UI"/>
                <a:ea typeface="Meiryo UI"/>
                <a:cs typeface="Meiryo UI"/>
              </a:rPr>
              <a:t>　　　さらに、生活保護などの大阪市の特性を</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踏まえた要素を反映</a:t>
            </a:r>
            <a:endParaRPr lang="en-US" altLang="ja-JP" sz="1200" dirty="0">
              <a:solidFill>
                <a:schemeClr val="tx1"/>
              </a:solidFill>
              <a:latin typeface="Meiryo UI"/>
              <a:ea typeface="Meiryo UI"/>
              <a:cs typeface="Meiryo UI"/>
            </a:endParaRPr>
          </a:p>
        </p:txBody>
      </p:sp>
      <p:sp>
        <p:nvSpPr>
          <p:cNvPr id="75" name="Rectangle 31">
            <a:extLst>
              <a:ext uri="{FF2B5EF4-FFF2-40B4-BE49-F238E27FC236}">
                <a16:creationId xmlns:a16="http://schemas.microsoft.com/office/drawing/2014/main" xmlns="" id="{5BBF5693-8410-4FD0-BB38-B120403381AF}"/>
              </a:ext>
            </a:extLst>
          </p:cNvPr>
          <p:cNvSpPr>
            <a:spLocks noChangeArrowheads="1"/>
          </p:cNvSpPr>
          <p:nvPr/>
        </p:nvSpPr>
        <p:spPr bwMode="auto">
          <a:xfrm>
            <a:off x="5168410" y="4126307"/>
            <a:ext cx="860251" cy="545387"/>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都道府県</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指定都市</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権限事務</a:t>
            </a:r>
          </a:p>
        </p:txBody>
      </p:sp>
      <p:sp>
        <p:nvSpPr>
          <p:cNvPr id="88" name="テキスト ボックス 87">
            <a:extLst>
              <a:ext uri="{FF2B5EF4-FFF2-40B4-BE49-F238E27FC236}">
                <a16:creationId xmlns:a16="http://schemas.microsoft.com/office/drawing/2014/main" xmlns="" id="{80666A25-421A-4BEB-8728-068E7631A243}"/>
              </a:ext>
            </a:extLst>
          </p:cNvPr>
          <p:cNvSpPr txBox="1"/>
          <p:nvPr/>
        </p:nvSpPr>
        <p:spPr>
          <a:xfrm>
            <a:off x="7477518" y="5696555"/>
            <a:ext cx="2428482" cy="246221"/>
          </a:xfrm>
          <a:prstGeom prst="rect">
            <a:avLst/>
          </a:prstGeom>
          <a:noFill/>
        </p:spPr>
        <p:txBody>
          <a:bodyPr wrap="square" rtlCol="0">
            <a:spAutoFit/>
          </a:bodyPr>
          <a:lstStyle/>
          <a:p>
            <a:pPr marL="87313" indent="-87313"/>
            <a:r>
              <a:rPr lang="ja-JP" altLang="en-US" sz="1000" dirty="0">
                <a:latin typeface="Meiryo UI" pitchFamily="50" charset="-128"/>
                <a:ea typeface="Meiryo UI" pitchFamily="50" charset="-128"/>
                <a:cs typeface="Meiryo UI" pitchFamily="50" charset="-128"/>
              </a:rPr>
              <a:t>①</a:t>
            </a:r>
            <a:r>
              <a:rPr kumimoji="1" lang="ja-JP" altLang="en-US" sz="1000" dirty="0">
                <a:latin typeface="Meiryo UI" pitchFamily="50" charset="-128"/>
                <a:ea typeface="Meiryo UI" pitchFamily="50" charset="-128"/>
                <a:cs typeface="Meiryo UI" pitchFamily="50" charset="-128"/>
              </a:rPr>
              <a:t> 　一部事務組合に係る</a:t>
            </a:r>
            <a:r>
              <a:rPr lang="ja-JP" altLang="en-US" sz="1000" dirty="0">
                <a:latin typeface="Meiryo UI" pitchFamily="50" charset="-128"/>
                <a:ea typeface="Meiryo UI" pitchFamily="50" charset="-128"/>
                <a:cs typeface="Meiryo UI" pitchFamily="50" charset="-128"/>
              </a:rPr>
              <a:t>職員数</a:t>
            </a:r>
            <a:r>
              <a:rPr kumimoji="1" lang="ja-JP" altLang="en-US" sz="1000" dirty="0">
                <a:latin typeface="Meiryo UI" pitchFamily="50" charset="-128"/>
                <a:ea typeface="Meiryo UI" pitchFamily="50" charset="-128"/>
                <a:cs typeface="Meiryo UI" pitchFamily="50" charset="-128"/>
              </a:rPr>
              <a:t>を控除</a:t>
            </a:r>
          </a:p>
        </p:txBody>
      </p:sp>
      <p:sp>
        <p:nvSpPr>
          <p:cNvPr id="85" name="角丸四角形 5">
            <a:extLst>
              <a:ext uri="{FF2B5EF4-FFF2-40B4-BE49-F238E27FC236}">
                <a16:creationId xmlns:a16="http://schemas.microsoft.com/office/drawing/2014/main" xmlns="" id="{5F328084-73AA-43DA-935F-EC42C0F33FD7}"/>
              </a:ext>
            </a:extLst>
          </p:cNvPr>
          <p:cNvSpPr/>
          <p:nvPr/>
        </p:nvSpPr>
        <p:spPr>
          <a:xfrm>
            <a:off x="7246960" y="808276"/>
            <a:ext cx="2560226" cy="1900643"/>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lgn="ct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Ⅲ</a:t>
            </a:r>
            <a:r>
              <a:rPr lang="ja-JP" altLang="en-US" sz="1400" b="1" dirty="0">
                <a:solidFill>
                  <a:schemeClr val="tx1"/>
                </a:solidFill>
                <a:latin typeface="Meiryo UI"/>
                <a:ea typeface="Meiryo UI"/>
                <a:cs typeface="Meiryo UI"/>
              </a:rPr>
              <a:t>）職員数</a:t>
            </a:r>
            <a:endParaRPr lang="en-US" altLang="ja-JP" sz="1400" b="1" dirty="0">
              <a:solidFill>
                <a:schemeClr val="tx1"/>
              </a:solidFill>
              <a:latin typeface="Meiryo UI"/>
              <a:ea typeface="Meiryo UI"/>
              <a:cs typeface="Meiryo UI"/>
            </a:endParaRPr>
          </a:p>
          <a:p>
            <a:pPr algn="ctr">
              <a:defRPr/>
            </a:pPr>
            <a:r>
              <a:rPr lang="ja-JP" altLang="en-US" sz="1100" b="1" dirty="0">
                <a:solidFill>
                  <a:schemeClr val="tx1"/>
                </a:solidFill>
                <a:latin typeface="Meiryo UI"/>
                <a:ea typeface="Meiryo UI"/>
                <a:cs typeface="Meiryo UI"/>
              </a:rPr>
              <a:t>（</a:t>
            </a:r>
            <a:r>
              <a:rPr lang="en-US" altLang="ja-JP" sz="1100" b="1" dirty="0">
                <a:solidFill>
                  <a:schemeClr val="tx1"/>
                </a:solidFill>
                <a:latin typeface="Meiryo UI"/>
                <a:ea typeface="Meiryo UI"/>
                <a:cs typeface="Meiryo UI"/>
              </a:rPr>
              <a:t>Ⅰ</a:t>
            </a:r>
            <a:r>
              <a:rPr lang="ja-JP" altLang="en-US" sz="1100" b="1" dirty="0">
                <a:solidFill>
                  <a:schemeClr val="tx1"/>
                </a:solidFill>
                <a:latin typeface="Meiryo UI"/>
                <a:ea typeface="Meiryo UI"/>
                <a:cs typeface="Meiryo UI"/>
              </a:rPr>
              <a:t>＋</a:t>
            </a:r>
            <a:r>
              <a:rPr lang="en-US" altLang="ja-JP" sz="1100" b="1" dirty="0">
                <a:solidFill>
                  <a:schemeClr val="tx1"/>
                </a:solidFill>
                <a:latin typeface="Meiryo UI"/>
                <a:ea typeface="Meiryo UI"/>
                <a:cs typeface="Meiryo UI"/>
              </a:rPr>
              <a:t>Ⅱ</a:t>
            </a:r>
            <a:r>
              <a:rPr lang="ja-JP" altLang="en-US" sz="1100" b="1" dirty="0">
                <a:solidFill>
                  <a:schemeClr val="tx1"/>
                </a:solidFill>
                <a:latin typeface="Meiryo UI"/>
                <a:ea typeface="Meiryo UI"/>
                <a:cs typeface="Meiryo UI"/>
              </a:rPr>
              <a:t>）</a:t>
            </a:r>
            <a:endParaRPr lang="en-US" altLang="ja-JP" sz="1100" b="1" dirty="0">
              <a:solidFill>
                <a:schemeClr val="tx1"/>
              </a:solidFill>
              <a:latin typeface="Meiryo UI"/>
              <a:ea typeface="Meiryo UI"/>
              <a:cs typeface="Meiryo UI"/>
            </a:endParaRPr>
          </a:p>
          <a:p>
            <a:pPr>
              <a:defRPr/>
            </a:pPr>
            <a:r>
              <a:rPr lang="ja-JP" altLang="en-US" sz="10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①　一部事務組合で実施する事務に</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かかる職員数を特別区の職員数</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から控除</a:t>
            </a: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p:txBody>
      </p:sp>
      <p:sp>
        <p:nvSpPr>
          <p:cNvPr id="96" name="テキスト ボックス 95">
            <a:extLst>
              <a:ext uri="{FF2B5EF4-FFF2-40B4-BE49-F238E27FC236}">
                <a16:creationId xmlns:a16="http://schemas.microsoft.com/office/drawing/2014/main" xmlns="" id="{CE232EB1-F45C-445C-9F2E-BD937631971A}"/>
              </a:ext>
            </a:extLst>
          </p:cNvPr>
          <p:cNvSpPr txBox="1"/>
          <p:nvPr/>
        </p:nvSpPr>
        <p:spPr>
          <a:xfrm>
            <a:off x="864594" y="5298715"/>
            <a:ext cx="1531744" cy="430887"/>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②人口規模に基づく</a:t>
            </a:r>
            <a:endParaRPr lang="en-US" altLang="ja-JP" sz="1100" dirty="0">
              <a:latin typeface="Meiryo UI" pitchFamily="50" charset="-128"/>
              <a:ea typeface="Meiryo UI" pitchFamily="50" charset="-128"/>
              <a:cs typeface="Meiryo UI" pitchFamily="50" charset="-128"/>
            </a:endParaRPr>
          </a:p>
          <a:p>
            <a:pPr marL="87313" indent="-87313"/>
            <a:r>
              <a:rPr lang="ja-JP" altLang="en-US" sz="1100" dirty="0">
                <a:latin typeface="Meiryo UI" pitchFamily="50" charset="-128"/>
                <a:ea typeface="Meiryo UI" pitchFamily="50" charset="-128"/>
                <a:cs typeface="Meiryo UI" pitchFamily="50" charset="-128"/>
              </a:rPr>
              <a:t>補正を加味</a:t>
            </a:r>
            <a:endParaRPr kumimoji="1" lang="ja-JP" altLang="en-US" sz="1100" dirty="0">
              <a:latin typeface="Meiryo UI" pitchFamily="50" charset="-128"/>
              <a:ea typeface="Meiryo UI" pitchFamily="50" charset="-128"/>
              <a:cs typeface="Meiryo UI" pitchFamily="50" charset="-128"/>
            </a:endParaRPr>
          </a:p>
        </p:txBody>
      </p:sp>
      <p:sp>
        <p:nvSpPr>
          <p:cNvPr id="108" name="Rectangle 31"/>
          <p:cNvSpPr>
            <a:spLocks noChangeArrowheads="1"/>
          </p:cNvSpPr>
          <p:nvPr/>
        </p:nvSpPr>
        <p:spPr bwMode="auto">
          <a:xfrm>
            <a:off x="2256509" y="5620562"/>
            <a:ext cx="1504003" cy="414664"/>
          </a:xfrm>
          <a:prstGeom prst="rect">
            <a:avLst/>
          </a:prstGeom>
          <a:noFill/>
          <a:ln w="15875">
            <a:solidFill>
              <a:schemeClr val="tx1"/>
            </a:solidFill>
            <a:prstDash val="dash"/>
            <a:miter lim="800000"/>
            <a:headEnd/>
            <a:tailEnd/>
          </a:ln>
        </p:spPr>
        <p:txBody>
          <a:bodyPr lIns="0" tIns="36000" rIns="0" bIns="36000" anchor="ctr"/>
          <a:lstStyle/>
          <a:p>
            <a:pPr algn="ctr"/>
            <a:r>
              <a:rPr lang="ja-JP" altLang="en-US" sz="1000" dirty="0">
                <a:latin typeface="Meiryo UI" pitchFamily="50" charset="-128"/>
                <a:ea typeface="Meiryo UI" pitchFamily="50" charset="-128"/>
                <a:cs typeface="Meiryo UI" pitchFamily="50" charset="-128"/>
              </a:rPr>
              <a:t>③中核市権限のうち大阪府への移管職員数等を控除</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11" name="Rectangle 31">
            <a:extLst>
              <a:ext uri="{FF2B5EF4-FFF2-40B4-BE49-F238E27FC236}">
                <a16:creationId xmlns:a16="http://schemas.microsoft.com/office/drawing/2014/main" xmlns="" id="{5BBF5693-8410-4FD0-BB38-B120403381AF}"/>
              </a:ext>
            </a:extLst>
          </p:cNvPr>
          <p:cNvSpPr>
            <a:spLocks noChangeArrowheads="1"/>
          </p:cNvSpPr>
          <p:nvPr/>
        </p:nvSpPr>
        <p:spPr bwMode="auto">
          <a:xfrm>
            <a:off x="5168409" y="5159221"/>
            <a:ext cx="860251" cy="503873"/>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本市の特性を踏まえた要素</a:t>
            </a:r>
          </a:p>
        </p:txBody>
      </p:sp>
      <p:sp>
        <p:nvSpPr>
          <p:cNvPr id="4" name="正方形/長方形 3"/>
          <p:cNvSpPr/>
          <p:nvPr/>
        </p:nvSpPr>
        <p:spPr>
          <a:xfrm>
            <a:off x="7477518" y="5446474"/>
            <a:ext cx="2223063" cy="195354"/>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①</a:t>
            </a:r>
            <a:endParaRPr kumimoji="1" lang="ja-JP" altLang="en-US" sz="1000" dirty="0">
              <a:solidFill>
                <a:schemeClr val="tx1"/>
              </a:solidFill>
            </a:endParaRPr>
          </a:p>
        </p:txBody>
      </p:sp>
      <p:sp>
        <p:nvSpPr>
          <p:cNvPr id="62" name="テキスト ボックス 61"/>
          <p:cNvSpPr txBox="1"/>
          <p:nvPr/>
        </p:nvSpPr>
        <p:spPr>
          <a:xfrm>
            <a:off x="5968809" y="2352940"/>
            <a:ext cx="1144509" cy="246221"/>
          </a:xfrm>
          <a:prstGeom prst="rect">
            <a:avLst/>
          </a:prstGeom>
          <a:noFill/>
        </p:spPr>
        <p:txBody>
          <a:bodyPr wrap="square" rtlCol="0">
            <a:spAutoFit/>
          </a:bodyPr>
          <a:lstStyle/>
          <a:p>
            <a:pPr marL="87313" indent="-87313"/>
            <a:r>
              <a:rPr kumimoji="1" lang="ja-JP" altLang="en-US" sz="1000" b="1" dirty="0">
                <a:latin typeface="Meiryo UI" pitchFamily="50" charset="-128"/>
                <a:ea typeface="Meiryo UI" pitchFamily="50" charset="-128"/>
                <a:cs typeface="Meiryo UI" pitchFamily="50" charset="-128"/>
              </a:rPr>
              <a:t>⇒組織</a:t>
            </a:r>
            <a:r>
              <a:rPr lang="en-US" altLang="ja-JP" sz="1000" b="1" dirty="0">
                <a:latin typeface="Meiryo UI" pitchFamily="50" charset="-128"/>
                <a:ea typeface="Meiryo UI" pitchFamily="50" charset="-128"/>
                <a:cs typeface="Meiryo UI" pitchFamily="50" charset="-128"/>
              </a:rPr>
              <a:t>―12</a:t>
            </a:r>
            <a:r>
              <a:rPr kumimoji="1" lang="ja-JP" altLang="en-US" sz="1000" b="1" dirty="0">
                <a:latin typeface="Meiryo UI" pitchFamily="50" charset="-128"/>
                <a:ea typeface="Meiryo UI" pitchFamily="50" charset="-128"/>
                <a:cs typeface="Meiryo UI" pitchFamily="50" charset="-128"/>
              </a:rPr>
              <a:t>参照</a:t>
            </a:r>
          </a:p>
        </p:txBody>
      </p:sp>
      <p:sp>
        <p:nvSpPr>
          <p:cNvPr id="113" name="Text Box 23"/>
          <p:cNvSpPr txBox="1">
            <a:spLocks noChangeArrowheads="1"/>
          </p:cNvSpPr>
          <p:nvPr/>
        </p:nvSpPr>
        <p:spPr bwMode="auto">
          <a:xfrm>
            <a:off x="7423931" y="3315275"/>
            <a:ext cx="2303947" cy="369332"/>
          </a:xfrm>
          <a:prstGeom prst="rect">
            <a:avLst/>
          </a:prstGeom>
          <a:noFill/>
          <a:ln w="9525">
            <a:noFill/>
            <a:miter lim="800000"/>
            <a:headEnd/>
            <a:tailEnd/>
          </a:ln>
        </p:spPr>
        <p:txBody>
          <a:bodyPr wrap="square">
            <a:spAutoFit/>
          </a:bodyPr>
          <a:lstStyle/>
          <a:p>
            <a:pPr algn="ctr"/>
            <a:r>
              <a:rPr lang="ja-JP" altLang="en-US" b="1" dirty="0">
                <a:latin typeface="HGP創英角ｺﾞｼｯｸUB" pitchFamily="50" charset="-128"/>
                <a:ea typeface="HGP創英角ｺﾞｼｯｸUB" pitchFamily="50" charset="-128"/>
              </a:rPr>
              <a:t>職員数</a:t>
            </a:r>
          </a:p>
        </p:txBody>
      </p:sp>
      <p:sp>
        <p:nvSpPr>
          <p:cNvPr id="8" name="二等辺三角形 7"/>
          <p:cNvSpPr/>
          <p:nvPr/>
        </p:nvSpPr>
        <p:spPr>
          <a:xfrm rot="10800000">
            <a:off x="203199" y="2754494"/>
            <a:ext cx="3557055" cy="320830"/>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二等辺三角形 116"/>
          <p:cNvSpPr/>
          <p:nvPr/>
        </p:nvSpPr>
        <p:spPr>
          <a:xfrm rot="10800000">
            <a:off x="4183110" y="2754492"/>
            <a:ext cx="2913396" cy="320831"/>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8" name="二等辺三角形 117"/>
          <p:cNvSpPr/>
          <p:nvPr/>
        </p:nvSpPr>
        <p:spPr>
          <a:xfrm rot="10800000">
            <a:off x="7423931" y="2754491"/>
            <a:ext cx="2425612" cy="320832"/>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コンテンツ プレースホルダー 2"/>
          <p:cNvSpPr txBox="1">
            <a:spLocks/>
          </p:cNvSpPr>
          <p:nvPr/>
        </p:nvSpPr>
        <p:spPr bwMode="auto">
          <a:xfrm>
            <a:off x="520011" y="391725"/>
            <a:ext cx="8872911" cy="360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500" b="1" dirty="0">
                <a:solidFill>
                  <a:prstClr val="black"/>
                </a:solidFill>
                <a:latin typeface="Meiryo UI" pitchFamily="50" charset="-128"/>
                <a:ea typeface="Meiryo UI" pitchFamily="50" charset="-128"/>
                <a:cs typeface="Meiryo UI" pitchFamily="50" charset="-128"/>
              </a:rPr>
              <a:t>◆</a:t>
            </a:r>
            <a:r>
              <a:rPr lang="ja-JP" altLang="en-US" sz="1400" b="1" dirty="0">
                <a:latin typeface="Meiryo UI" panose="020B0604030504040204" pitchFamily="50" charset="-128"/>
                <a:ea typeface="Meiryo UI" panose="020B0604030504040204" pitchFamily="50" charset="-128"/>
              </a:rPr>
              <a:t>特別区が担う事務（権限）に応じて職員数（非技能労務職）を算定</a:t>
            </a:r>
          </a:p>
        </p:txBody>
      </p:sp>
      <p:sp>
        <p:nvSpPr>
          <p:cNvPr id="36" name="テキスト ボックス 35">
            <a:extLst>
              <a:ext uri="{FF2B5EF4-FFF2-40B4-BE49-F238E27FC236}">
                <a16:creationId xmlns:a16="http://schemas.microsoft.com/office/drawing/2014/main" xmlns="" id="{CE232EB1-F45C-445C-9F2E-BD937631971A}"/>
              </a:ext>
            </a:extLst>
          </p:cNvPr>
          <p:cNvSpPr txBox="1"/>
          <p:nvPr/>
        </p:nvSpPr>
        <p:spPr>
          <a:xfrm>
            <a:off x="1155196" y="3870742"/>
            <a:ext cx="1531744" cy="261610"/>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①</a:t>
            </a:r>
            <a:endParaRPr kumimoji="1" lang="ja-JP" altLang="en-US" sz="1100" dirty="0">
              <a:latin typeface="Meiryo UI" pitchFamily="50" charset="-128"/>
              <a:ea typeface="Meiryo UI" pitchFamily="50" charset="-128"/>
              <a:cs typeface="Meiryo UI" pitchFamily="50" charset="-128"/>
            </a:endParaRPr>
          </a:p>
        </p:txBody>
      </p:sp>
      <p:sp>
        <p:nvSpPr>
          <p:cNvPr id="3" name="正方形/長方形 2"/>
          <p:cNvSpPr/>
          <p:nvPr/>
        </p:nvSpPr>
        <p:spPr>
          <a:xfrm>
            <a:off x="7407625" y="1783473"/>
            <a:ext cx="2281597" cy="824838"/>
          </a:xfrm>
          <a:prstGeom prst="rect">
            <a:avLst/>
          </a:prstGeom>
          <a:solidFill>
            <a:schemeClr val="bg1"/>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defRPr/>
            </a:pPr>
            <a:r>
              <a:rPr kumimoji="1" lang="ja-JP" altLang="en-US" sz="1200" dirty="0">
                <a:solidFill>
                  <a:schemeClr val="tx1"/>
                </a:solidFill>
                <a:latin typeface="Meiryo UI" panose="020B0604030504040204" pitchFamily="50" charset="-128"/>
                <a:ea typeface="Meiryo UI" panose="020B0604030504040204" pitchFamily="50" charset="-128"/>
              </a:rPr>
              <a:t>②</a:t>
            </a:r>
            <a:r>
              <a:rPr lang="ja-JP" altLang="en-US" sz="1200" dirty="0">
                <a:solidFill>
                  <a:schemeClr val="tx1"/>
                </a:solidFill>
                <a:latin typeface="Meiryo UI"/>
                <a:ea typeface="Meiryo UI"/>
                <a:cs typeface="Meiryo UI"/>
              </a:rPr>
              <a:t>部門別職員数の算定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本市の組織別現員数の構成比</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率で按分することで、本市の特性</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を反映</a:t>
            </a:r>
            <a:endParaRPr lang="en-US" altLang="ja-JP" sz="1200" dirty="0">
              <a:solidFill>
                <a:schemeClr val="tx1"/>
              </a:solidFill>
              <a:latin typeface="Meiryo UI"/>
              <a:ea typeface="Meiryo UI"/>
              <a:cs typeface="Meiryo UI"/>
            </a:endParaRPr>
          </a:p>
        </p:txBody>
      </p:sp>
      <p:sp>
        <p:nvSpPr>
          <p:cNvPr id="37" name="Rectangle 31">
            <a:extLst>
              <a:ext uri="{FF2B5EF4-FFF2-40B4-BE49-F238E27FC236}">
                <a16:creationId xmlns:a16="http://schemas.microsoft.com/office/drawing/2014/main" xmlns="" id="{5BBF5693-8410-4FD0-BB38-B120403381AF}"/>
              </a:ext>
            </a:extLst>
          </p:cNvPr>
          <p:cNvSpPr>
            <a:spLocks noChangeArrowheads="1"/>
          </p:cNvSpPr>
          <p:nvPr/>
        </p:nvSpPr>
        <p:spPr bwMode="auto">
          <a:xfrm>
            <a:off x="5168410" y="4730117"/>
            <a:ext cx="860251" cy="335126"/>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府からの</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移管事務</a:t>
            </a:r>
          </a:p>
        </p:txBody>
      </p:sp>
      <p:sp>
        <p:nvSpPr>
          <p:cNvPr id="38"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 xmlns:p14="http://schemas.microsoft.com/office/powerpoint/2010/main" val="10169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00414" y="313900"/>
            <a:ext cx="8983298"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試案ごとの詳細</a:t>
            </a:r>
            <a:endParaRPr kumimoji="1" lang="ja-JP" altLang="en-US" sz="1600" b="1"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375088" y="710093"/>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Ａ</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４</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Ａ案）</a:t>
            </a:r>
            <a:r>
              <a:rPr kumimoji="1" lang="ja-JP" altLang="en-US" sz="1200" b="1" dirty="0">
                <a:latin typeface="Meiryo UI" pitchFamily="50" charset="-128"/>
                <a:ea typeface="Meiryo UI" pitchFamily="50" charset="-128"/>
                <a:cs typeface="Meiryo UI" pitchFamily="50" charset="-128"/>
              </a:rPr>
              <a:t>　</a:t>
            </a:r>
          </a:p>
        </p:txBody>
      </p:sp>
      <p:graphicFrame>
        <p:nvGraphicFramePr>
          <p:cNvPr id="41" name="表 40"/>
          <p:cNvGraphicFramePr>
            <a:graphicFrameLocks noGrp="1"/>
          </p:cNvGraphicFramePr>
          <p:nvPr>
            <p:extLst>
              <p:ext uri="{D42A27DB-BD31-4B8C-83A1-F6EECF244321}">
                <p14:modId xmlns="" xmlns:p14="http://schemas.microsoft.com/office/powerpoint/2010/main" val="3502954565"/>
              </p:ext>
            </p:extLst>
          </p:nvPr>
        </p:nvGraphicFramePr>
        <p:xfrm>
          <a:off x="339477" y="992970"/>
          <a:ext cx="4552586" cy="225632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85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290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a:latin typeface="Meiryo UI" panose="020B0604030504040204" pitchFamily="50" charset="-128"/>
                          <a:ea typeface="Meiryo UI" panose="020B0604030504040204" pitchFamily="50" charset="-128"/>
                        </a:rPr>
                        <a:t>2,860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49</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1,790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71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2,260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2,850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bl>
          </a:graphicData>
        </a:graphic>
      </p:graphicFrame>
      <p:sp>
        <p:nvSpPr>
          <p:cNvPr id="42" name="テキスト ボックス 41"/>
          <p:cNvSpPr txBox="1"/>
          <p:nvPr/>
        </p:nvSpPr>
        <p:spPr>
          <a:xfrm>
            <a:off x="400414" y="3416132"/>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Ｃ</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６</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Ｃ案）</a:t>
            </a:r>
            <a:r>
              <a:rPr kumimoji="1" lang="ja-JP" altLang="en-US" sz="1200" b="1" dirty="0">
                <a:latin typeface="Meiryo UI" pitchFamily="50" charset="-128"/>
                <a:ea typeface="Meiryo UI" pitchFamily="50" charset="-128"/>
                <a:cs typeface="Meiryo UI" pitchFamily="50" charset="-128"/>
              </a:rPr>
              <a:t>　</a:t>
            </a:r>
          </a:p>
        </p:txBody>
      </p:sp>
      <p:sp>
        <p:nvSpPr>
          <p:cNvPr id="44" name="テキスト ボックス 43"/>
          <p:cNvSpPr txBox="1"/>
          <p:nvPr/>
        </p:nvSpPr>
        <p:spPr>
          <a:xfrm>
            <a:off x="5222378" y="3416132"/>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Ｄ</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６</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Ｄ案）</a:t>
            </a:r>
            <a:r>
              <a:rPr kumimoji="1" lang="ja-JP" altLang="en-US" sz="1200" b="1" dirty="0">
                <a:latin typeface="Meiryo UI" pitchFamily="50" charset="-128"/>
                <a:ea typeface="Meiryo UI" pitchFamily="50" charset="-128"/>
                <a:cs typeface="Meiryo UI" pitchFamily="50" charset="-128"/>
              </a:rPr>
              <a:t>　</a:t>
            </a:r>
          </a:p>
        </p:txBody>
      </p:sp>
      <p:sp>
        <p:nvSpPr>
          <p:cNvPr id="45" name="テキスト ボックス 44"/>
          <p:cNvSpPr txBox="1"/>
          <p:nvPr/>
        </p:nvSpPr>
        <p:spPr>
          <a:xfrm>
            <a:off x="5241032" y="692696"/>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Ｂ</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４</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Ｂ案）</a:t>
            </a:r>
            <a:r>
              <a:rPr kumimoji="1" lang="ja-JP" altLang="en-US" sz="1200" b="1" dirty="0">
                <a:latin typeface="Meiryo UI" pitchFamily="50" charset="-128"/>
                <a:ea typeface="Meiryo UI" pitchFamily="50" charset="-128"/>
                <a:cs typeface="Meiryo UI" pitchFamily="50" charset="-128"/>
              </a:rPr>
              <a:t>　</a:t>
            </a:r>
          </a:p>
        </p:txBody>
      </p:sp>
      <p:sp>
        <p:nvSpPr>
          <p:cNvPr id="50" name="正方形/長方形 49"/>
          <p:cNvSpPr/>
          <p:nvPr/>
        </p:nvSpPr>
        <p:spPr>
          <a:xfrm>
            <a:off x="4051005" y="1330987"/>
            <a:ext cx="829987" cy="1924017"/>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7" name="表 16"/>
          <p:cNvGraphicFramePr>
            <a:graphicFrameLocks noGrp="1"/>
          </p:cNvGraphicFramePr>
          <p:nvPr>
            <p:extLst>
              <p:ext uri="{D42A27DB-BD31-4B8C-83A1-F6EECF244321}">
                <p14:modId xmlns="" xmlns:p14="http://schemas.microsoft.com/office/powerpoint/2010/main" val="2630020548"/>
              </p:ext>
            </p:extLst>
          </p:nvPr>
        </p:nvGraphicFramePr>
        <p:xfrm>
          <a:off x="5222378" y="992970"/>
          <a:ext cx="4552586" cy="225632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1,950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66</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a:latin typeface="Meiryo UI" panose="020B0604030504040204" pitchFamily="50" charset="-128"/>
                          <a:ea typeface="Meiryo UI" panose="020B0604030504040204" pitchFamily="50" charset="-128"/>
                        </a:rPr>
                        <a:t>2,140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75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220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2,510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71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2,260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2,850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bl>
          </a:graphicData>
        </a:graphic>
      </p:graphicFrame>
      <p:sp>
        <p:nvSpPr>
          <p:cNvPr id="18" name="正方形/長方形 17"/>
          <p:cNvSpPr/>
          <p:nvPr/>
        </p:nvSpPr>
        <p:spPr>
          <a:xfrm>
            <a:off x="8933906" y="1330987"/>
            <a:ext cx="829987" cy="1924017"/>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5" name="表 24"/>
          <p:cNvGraphicFramePr>
            <a:graphicFrameLocks noGrp="1"/>
          </p:cNvGraphicFramePr>
          <p:nvPr>
            <p:extLst>
              <p:ext uri="{D42A27DB-BD31-4B8C-83A1-F6EECF244321}">
                <p14:modId xmlns="" xmlns:p14="http://schemas.microsoft.com/office/powerpoint/2010/main" val="2023556301"/>
              </p:ext>
            </p:extLst>
          </p:nvPr>
        </p:nvGraphicFramePr>
        <p:xfrm>
          <a:off x="339477" y="3689914"/>
          <a:ext cx="4552586" cy="288156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1,670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190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a:latin typeface="Meiryo UI" panose="020B0604030504040204" pitchFamily="50" charset="-128"/>
                          <a:ea typeface="Meiryo UI" panose="020B0604030504040204" pitchFamily="50" charset="-128"/>
                        </a:rPr>
                        <a:t>1,810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110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1,320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36</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1,350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第五区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55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6"/>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第六区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7"/>
                  </a:ext>
                </a:extLst>
              </a:tr>
            </a:tbl>
          </a:graphicData>
        </a:graphic>
      </p:graphicFrame>
      <p:sp>
        <p:nvSpPr>
          <p:cNvPr id="26" name="正方形/長方形 25"/>
          <p:cNvSpPr/>
          <p:nvPr/>
        </p:nvSpPr>
        <p:spPr>
          <a:xfrm>
            <a:off x="4065995" y="4012941"/>
            <a:ext cx="829987" cy="2569532"/>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7" name="表 26"/>
          <p:cNvGraphicFramePr>
            <a:graphicFrameLocks noGrp="1"/>
          </p:cNvGraphicFramePr>
          <p:nvPr>
            <p:extLst>
              <p:ext uri="{D42A27DB-BD31-4B8C-83A1-F6EECF244321}">
                <p14:modId xmlns="" xmlns:p14="http://schemas.microsoft.com/office/powerpoint/2010/main" val="2023556301"/>
              </p:ext>
            </p:extLst>
          </p:nvPr>
        </p:nvGraphicFramePr>
        <p:xfrm>
          <a:off x="5222378" y="3689914"/>
          <a:ext cx="4552586" cy="288156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45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1,540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a:latin typeface="Meiryo UI" panose="020B0604030504040204" pitchFamily="50" charset="-128"/>
                          <a:ea typeface="Meiryo UI" panose="020B0604030504040204" pitchFamily="50" charset="-128"/>
                        </a:rPr>
                        <a:t>1,670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39</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1,380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1,460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36</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1,350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第五区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55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6"/>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第六区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7"/>
                  </a:ext>
                </a:extLst>
              </a:tr>
            </a:tbl>
          </a:graphicData>
        </a:graphic>
      </p:graphicFrame>
      <p:sp>
        <p:nvSpPr>
          <p:cNvPr id="28" name="正方形/長方形 27"/>
          <p:cNvSpPr/>
          <p:nvPr/>
        </p:nvSpPr>
        <p:spPr>
          <a:xfrm>
            <a:off x="8948896" y="4012941"/>
            <a:ext cx="829987" cy="2569532"/>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8595360" y="431085"/>
            <a:ext cx="1183523" cy="246221"/>
          </a:xfrm>
          <a:prstGeom prst="rect">
            <a:avLst/>
          </a:prstGeom>
          <a:noFill/>
        </p:spPr>
        <p:txBody>
          <a:bodyPr wrap="square" lIns="0" rIns="0" rtlCol="0">
            <a:spAutoFit/>
          </a:bodyPr>
          <a:lstStyle/>
          <a:p>
            <a:r>
              <a:rPr lang="ja-JP" altLang="en-US" sz="1000" dirty="0"/>
              <a:t>組織</a:t>
            </a:r>
            <a:r>
              <a:rPr lang="ja-JP" altLang="en-US" sz="1000" dirty="0" smtClean="0"/>
              <a:t>－２２～２５参照</a:t>
            </a:r>
            <a:endParaRPr kumimoji="1" lang="ja-JP" altLang="en-US" sz="1000" dirty="0"/>
          </a:p>
        </p:txBody>
      </p:sp>
      <p:sp>
        <p:nvSpPr>
          <p:cNvPr id="2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extLst>
      <p:ext uri="{BB962C8B-B14F-4D97-AF65-F5344CB8AC3E}">
        <p14:creationId xmlns="" xmlns:p14="http://schemas.microsoft.com/office/powerpoint/2010/main" val="3370782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79" name="Group 35"/>
          <p:cNvGraphicFramePr>
            <a:graphicFrameLocks noGrp="1"/>
          </p:cNvGraphicFramePr>
          <p:nvPr>
            <p:extLst>
              <p:ext uri="{D42A27DB-BD31-4B8C-83A1-F6EECF244321}">
                <p14:modId xmlns="" xmlns:p14="http://schemas.microsoft.com/office/powerpoint/2010/main" val="1995813746"/>
              </p:ext>
            </p:extLst>
          </p:nvPr>
        </p:nvGraphicFramePr>
        <p:xfrm>
          <a:off x="225632" y="1059038"/>
          <a:ext cx="9562892" cy="5308439"/>
        </p:xfrm>
        <a:graphic>
          <a:graphicData uri="http://schemas.openxmlformats.org/drawingml/2006/table">
            <a:tbl>
              <a:tblPr/>
              <a:tblGrid>
                <a:gridCol w="1685055">
                  <a:extLst>
                    <a:ext uri="{9D8B030D-6E8A-4147-A177-3AD203B41FA5}">
                      <a16:colId xmlns:a16="http://schemas.microsoft.com/office/drawing/2014/main" xmlns="" val="20000"/>
                    </a:ext>
                  </a:extLst>
                </a:gridCol>
                <a:gridCol w="5204517">
                  <a:extLst>
                    <a:ext uri="{9D8B030D-6E8A-4147-A177-3AD203B41FA5}">
                      <a16:colId xmlns:a16="http://schemas.microsoft.com/office/drawing/2014/main" xmlns="" val="20001"/>
                    </a:ext>
                  </a:extLst>
                </a:gridCol>
                <a:gridCol w="1336660">
                  <a:extLst>
                    <a:ext uri="{9D8B030D-6E8A-4147-A177-3AD203B41FA5}">
                      <a16:colId xmlns:a16="http://schemas.microsoft.com/office/drawing/2014/main" xmlns="" val="20002"/>
                    </a:ext>
                  </a:extLst>
                </a:gridCol>
                <a:gridCol w="1336660">
                  <a:extLst>
                    <a:ext uri="{9D8B030D-6E8A-4147-A177-3AD203B41FA5}">
                      <a16:colId xmlns:a16="http://schemas.microsoft.com/office/drawing/2014/main" xmlns="" val="20003"/>
                    </a:ext>
                  </a:extLst>
                </a:gridCol>
              </a:tblGrid>
              <a:tr h="467199">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項　　　目</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考　　え　　方</a:t>
                      </a:r>
                      <a:endParaRPr kumimoji="1" lang="en-US" altLang="ja-JP" sz="1400" b="1" i="0" u="none" strike="noStrike" cap="none" normalizeH="0" baseline="0" dirty="0">
                        <a:ln>
                          <a:noFill/>
                        </a:ln>
                        <a:solidFill>
                          <a:srgbClr val="FFFFFF"/>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chemeClr val="bg1"/>
                          </a:solidFill>
                          <a:effectLst/>
                          <a:latin typeface="Meiryo UI"/>
                          <a:ea typeface="Meiryo UI"/>
                          <a:cs typeface="Meiryo UI"/>
                        </a:rPr>
                        <a:t>中核市モデルに加算する職員数</a:t>
                      </a:r>
                      <a:endParaRPr kumimoji="1" lang="en-US" altLang="ja-JP" sz="1400" b="1" i="0" u="none" strike="noStrike" cap="none" normalizeH="0" baseline="0" dirty="0">
                        <a:ln>
                          <a:noFill/>
                        </a:ln>
                        <a:solidFill>
                          <a:schemeClr val="bg1"/>
                        </a:solidFill>
                        <a:effectLst/>
                        <a:latin typeface="Meiryo UI"/>
                        <a:ea typeface="Meiryo UI"/>
                        <a:cs typeface="Meiryo UI"/>
                      </a:endParaRPr>
                    </a:p>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100" b="0" i="0" u="none" strike="noStrike" cap="none" normalizeH="0" baseline="0" dirty="0">
                          <a:ln>
                            <a:noFill/>
                          </a:ln>
                          <a:solidFill>
                            <a:schemeClr val="bg1"/>
                          </a:solidFill>
                          <a:effectLst/>
                          <a:latin typeface="Meiryo UI"/>
                          <a:ea typeface="Meiryo UI"/>
                          <a:cs typeface="Meiryo UI"/>
                        </a:rPr>
                        <a:t>（組織</a:t>
                      </a:r>
                      <a:r>
                        <a:rPr kumimoji="1" lang="ja-JP" altLang="en-US" sz="1100" b="0" i="0" u="none" strike="noStrike" cap="none" normalizeH="0" baseline="0" dirty="0" err="1">
                          <a:ln>
                            <a:noFill/>
                          </a:ln>
                          <a:solidFill>
                            <a:schemeClr val="bg1"/>
                          </a:solidFill>
                          <a:effectLst/>
                          <a:latin typeface="Meiryo UI"/>
                          <a:ea typeface="Meiryo UI"/>
                          <a:cs typeface="Meiryo UI"/>
                        </a:rPr>
                        <a:t>ー</a:t>
                      </a:r>
                      <a:r>
                        <a:rPr kumimoji="1" lang="ja-JP" altLang="en-US" sz="1100" b="0" i="0" u="none" strike="noStrike" cap="none" normalizeH="0" baseline="0" dirty="0">
                          <a:ln>
                            <a:noFill/>
                          </a:ln>
                          <a:solidFill>
                            <a:schemeClr val="bg1"/>
                          </a:solidFill>
                          <a:effectLst/>
                          <a:latin typeface="Meiryo UI"/>
                          <a:ea typeface="Meiryo UI"/>
                          <a:cs typeface="Meiryo UI"/>
                        </a:rPr>
                        <a:t>１０（</a:t>
                      </a:r>
                      <a:r>
                        <a:rPr kumimoji="1" lang="en-US" altLang="ja-JP" sz="1100" b="0" i="0" u="none" strike="noStrike" cap="none" normalizeH="0" baseline="0" dirty="0">
                          <a:ln>
                            <a:noFill/>
                          </a:ln>
                          <a:solidFill>
                            <a:schemeClr val="bg1"/>
                          </a:solidFill>
                          <a:effectLst/>
                          <a:latin typeface="Meiryo UI"/>
                          <a:ea typeface="Meiryo UI"/>
                          <a:cs typeface="Meiryo UI"/>
                        </a:rPr>
                        <a:t>Ⅱ</a:t>
                      </a:r>
                      <a:r>
                        <a:rPr kumimoji="1" lang="ja-JP" altLang="en-US" sz="1100" b="0" i="0" u="none" strike="noStrike" cap="none" normalizeH="0" baseline="0" dirty="0">
                          <a:ln>
                            <a:noFill/>
                          </a:ln>
                          <a:solidFill>
                            <a:schemeClr val="bg1"/>
                          </a:solidFill>
                          <a:effectLst/>
                          <a:latin typeface="Meiryo UI"/>
                          <a:ea typeface="Meiryo UI"/>
                          <a:cs typeface="Meiryo UI"/>
                        </a:rPr>
                        <a:t>）の内訳）</a:t>
                      </a:r>
                      <a:endParaRPr kumimoji="1" lang="en-US" altLang="ja-JP" sz="1100" b="0" i="0" u="none" strike="noStrike" cap="none" normalizeH="0" baseline="0" dirty="0">
                        <a:ln>
                          <a:noFill/>
                        </a:ln>
                        <a:solidFill>
                          <a:schemeClr val="bg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100" b="1" i="0" u="none" strike="noStrike" cap="none" normalizeH="0" baseline="0" dirty="0">
                        <a:ln>
                          <a:noFill/>
                        </a:ln>
                        <a:solidFill>
                          <a:schemeClr val="bg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279239">
                <a:tc vMerge="1">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100" b="0" i="0" u="none" strike="noStrike" kern="1200" cap="none" normalizeH="0" baseline="0" dirty="0">
                        <a:ln>
                          <a:noFill/>
                        </a:ln>
                        <a:solidFill>
                          <a:schemeClr val="tx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a:ln>
                            <a:noFill/>
                          </a:ln>
                          <a:solidFill>
                            <a:schemeClr val="bg1"/>
                          </a:solidFill>
                          <a:effectLst/>
                          <a:latin typeface="Meiryo UI"/>
                          <a:ea typeface="Meiryo UI"/>
                          <a:cs typeface="Meiryo UI"/>
                        </a:rPr>
                        <a:t>４区Ａ案・Ｂ案</a:t>
                      </a: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a:ln>
                            <a:noFill/>
                          </a:ln>
                          <a:solidFill>
                            <a:schemeClr val="bg1"/>
                          </a:solidFill>
                          <a:effectLst/>
                          <a:latin typeface="Meiryo UI"/>
                          <a:ea typeface="Meiryo UI"/>
                          <a:cs typeface="Meiryo UI"/>
                        </a:rPr>
                        <a:t>６区Ｃ案・Ｄ案</a:t>
                      </a:r>
                    </a:p>
                  </a:txBody>
                  <a:tcPr marL="0" marR="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6484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都道府県、指定都市権限の事務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特別区が担う中核市権限を上回る事務に係る従事人員について、現行大阪市で従事している職員数を加算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none" strike="noStrike" cap="none" normalizeH="0" baseline="0" dirty="0" err="1">
                          <a:ln>
                            <a:noFill/>
                          </a:ln>
                          <a:solidFill>
                            <a:schemeClr val="tx1"/>
                          </a:solidFill>
                          <a:effectLst/>
                          <a:latin typeface="Meiryo UI"/>
                          <a:ea typeface="Meiryo UI"/>
                          <a:cs typeface="Meiryo UI"/>
                        </a:rPr>
                        <a:t>身体障がい</a:t>
                      </a:r>
                      <a:r>
                        <a:rPr kumimoji="1" lang="ja-JP" altLang="en-US" sz="1100" b="0" i="0" u="none" strike="noStrike" cap="none" normalizeH="0" baseline="0" dirty="0">
                          <a:ln>
                            <a:noFill/>
                          </a:ln>
                          <a:solidFill>
                            <a:schemeClr val="tx1"/>
                          </a:solidFill>
                          <a:effectLst/>
                          <a:latin typeface="Meiryo UI"/>
                          <a:ea typeface="Meiryo UI"/>
                          <a:cs typeface="Meiryo UI"/>
                        </a:rPr>
                        <a:t>者更生相談所・知的</a:t>
                      </a:r>
                      <a:r>
                        <a:rPr kumimoji="1" lang="ja-JP" altLang="en-US" sz="1100" b="0" i="0" u="none" strike="noStrike" cap="none" normalizeH="0" baseline="0" dirty="0" err="1">
                          <a:ln>
                            <a:noFill/>
                          </a:ln>
                          <a:solidFill>
                            <a:schemeClr val="tx1"/>
                          </a:solidFill>
                          <a:effectLst/>
                          <a:latin typeface="Meiryo UI"/>
                          <a:ea typeface="Meiryo UI"/>
                          <a:cs typeface="Meiryo UI"/>
                        </a:rPr>
                        <a:t>障がい</a:t>
                      </a:r>
                      <a:r>
                        <a:rPr kumimoji="1" lang="ja-JP" altLang="en-US" sz="1100" b="0" i="0" u="none" strike="noStrike" cap="none" normalizeH="0" baseline="0" dirty="0">
                          <a:ln>
                            <a:noFill/>
                          </a:ln>
                          <a:solidFill>
                            <a:schemeClr val="tx1"/>
                          </a:solidFill>
                          <a:effectLst/>
                          <a:latin typeface="Meiryo UI"/>
                          <a:ea typeface="Meiryo UI"/>
                          <a:cs typeface="Meiryo UI"/>
                        </a:rPr>
                        <a:t>者</a:t>
                      </a:r>
                      <a:r>
                        <a:rPr kumimoji="1" lang="ja-JP" altLang="en-US" sz="1100" b="0" i="0" u="none" strike="noStrike" kern="1200" cap="none" normalizeH="0" baseline="0" dirty="0">
                          <a:ln>
                            <a:noFill/>
                          </a:ln>
                          <a:solidFill>
                            <a:schemeClr val="tx1"/>
                          </a:solidFill>
                          <a:effectLst/>
                          <a:latin typeface="Meiryo UI"/>
                          <a:ea typeface="Meiryo UI"/>
                          <a:cs typeface="Meiryo UI"/>
                        </a:rPr>
                        <a:t>更生相談所の設置・運営　　　等</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+120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+120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484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府から移管される事務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○現在大阪府において実施している事務のうち、</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特別区が担うこととされた事務に係る従事人員について、現行大阪府で従事している職員数を加算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（例）旅券発給事務、河川</a:t>
                      </a:r>
                      <a:r>
                        <a:rPr kumimoji="1" lang="ja-JP" altLang="en-US" sz="1100" b="0" i="0" u="none" strike="noStrike" kern="1200" cap="none" normalizeH="0" baseline="0" dirty="0">
                          <a:ln>
                            <a:noFill/>
                          </a:ln>
                          <a:solidFill>
                            <a:srgbClr val="000000"/>
                          </a:solidFill>
                          <a:effectLst/>
                          <a:latin typeface="Meiryo UI"/>
                          <a:ea typeface="Meiryo UI"/>
                          <a:cs typeface="Meiryo UI"/>
                        </a:rPr>
                        <a:t>表面管理　　　等</a:t>
                      </a:r>
                      <a:endParaRPr kumimoji="1" lang="en-US" altLang="ja-JP" sz="1100" b="0" i="0" u="none" strike="noStrike" kern="1200"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+30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+30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817569">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児童相談所</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○近隣中核市において設置していない児童相談所について、特別区で設置するため、運営等に係る職員数を</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○従事人員については、改正児童福祉法の基準や、一時保護所（現在２か所→各特別区）の設置を踏まえて算定</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+350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+410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0008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教育委員会事務局の学校関連事務</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○中核市権限を上回る事務である教職員人事事務に係る従事人員について、大阪市と類似する</a:t>
                      </a:r>
                      <a:r>
                        <a:rPr kumimoji="0" lang="ja-JP" altLang="en-US" sz="1300" b="0" i="0" u="none" strike="noStrike" cap="none" normalizeH="0" baseline="0" dirty="0">
                          <a:ln>
                            <a:noFill/>
                          </a:ln>
                          <a:solidFill>
                            <a:schemeClr val="tx1"/>
                          </a:solidFill>
                          <a:effectLst/>
                          <a:latin typeface="Meiryo UI"/>
                          <a:ea typeface="Meiryo UI"/>
                          <a:cs typeface="Meiryo UI"/>
                        </a:rPr>
                        <a:t>指定都市（横浜、名古屋、京都、神戸、福岡の５市）</a:t>
                      </a:r>
                      <a:r>
                        <a:rPr kumimoji="1" lang="ja-JP" altLang="en-US" sz="1300" b="0" i="0" u="none" strike="noStrike" cap="none" normalizeH="0" baseline="0" dirty="0">
                          <a:ln>
                            <a:noFill/>
                          </a:ln>
                          <a:solidFill>
                            <a:srgbClr val="000000"/>
                          </a:solidFill>
                          <a:effectLst/>
                          <a:latin typeface="Meiryo UI"/>
                          <a:ea typeface="Meiryo UI"/>
                          <a:cs typeface="Meiryo UI"/>
                        </a:rPr>
                        <a:t>における従事人員を参考に算定し、加算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○学校の管理運営等に係る人員について、近隣中核市よりも人口に対する学校数の割合が多い現状を踏まえ、加算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+70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+70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817569">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保健所・保健センター</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300" b="0" i="0" u="none" strike="noStrike" cap="none" normalizeH="0" baseline="0" dirty="0">
                          <a:ln>
                            <a:noFill/>
                          </a:ln>
                          <a:solidFill>
                            <a:srgbClr val="000000"/>
                          </a:solidFill>
                          <a:effectLst/>
                          <a:latin typeface="Meiryo UI"/>
                          <a:ea typeface="Meiryo UI"/>
                          <a:cs typeface="Meiryo UI"/>
                        </a:rPr>
                        <a:t>○保健所業務に係る従事人員について、近隣中核市よりも保健所の事業規模が大きい現状を踏まえ、加算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○と畜検査業務に係る人員について、</a:t>
                      </a:r>
                      <a:r>
                        <a:rPr kumimoji="0" lang="ja-JP" altLang="en-US" sz="1300" b="0" i="0" u="none" strike="noStrike" cap="none" normalizeH="0" baseline="0" dirty="0">
                          <a:ln>
                            <a:noFill/>
                          </a:ln>
                          <a:solidFill>
                            <a:schemeClr val="tx1"/>
                          </a:solidFill>
                          <a:effectLst/>
                          <a:latin typeface="Meiryo UI"/>
                          <a:ea typeface="Meiryo UI"/>
                          <a:cs typeface="Meiryo UI"/>
                        </a:rPr>
                        <a:t>指定都市（５市）における</a:t>
                      </a:r>
                      <a:r>
                        <a:rPr kumimoji="1" lang="ja-JP" altLang="en-US" sz="1300" b="0" i="0" u="none" strike="noStrike" cap="none" normalizeH="0" baseline="0" dirty="0">
                          <a:ln>
                            <a:noFill/>
                          </a:ln>
                          <a:solidFill>
                            <a:srgbClr val="000000"/>
                          </a:solidFill>
                          <a:effectLst/>
                          <a:latin typeface="Meiryo UI"/>
                          <a:ea typeface="Meiryo UI"/>
                          <a:cs typeface="Meiryo UI"/>
                        </a:rPr>
                        <a:t>従事人員等を参考に算定し、加算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+100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+80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8192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生活保護に係る事務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a:ln>
                            <a:noFill/>
                          </a:ln>
                          <a:solidFill>
                            <a:schemeClr val="tx1"/>
                          </a:solidFill>
                          <a:effectLst/>
                          <a:latin typeface="Meiryo UI"/>
                          <a:ea typeface="Meiryo UI"/>
                          <a:cs typeface="Meiryo UI"/>
                        </a:rPr>
                        <a:t>○近隣中核市よりも被保護実世帯数が多い現状を踏まえ、加算</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+840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+810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9" name="Rectangle 41"/>
          <p:cNvSpPr>
            <a:spLocks noChangeArrowheads="1"/>
          </p:cNvSpPr>
          <p:nvPr/>
        </p:nvSpPr>
        <p:spPr bwMode="auto">
          <a:xfrm>
            <a:off x="225631" y="609942"/>
            <a:ext cx="9604169" cy="360000"/>
          </a:xfrm>
          <a:prstGeom prst="rect">
            <a:avLst/>
          </a:prstGeom>
          <a:solidFill>
            <a:schemeClr val="accent6">
              <a:lumMod val="40000"/>
              <a:lumOff val="60000"/>
            </a:schemeClr>
          </a:solidFill>
          <a:ln w="9525">
            <a:noFill/>
            <a:miter lim="800000"/>
            <a:headEnd/>
            <a:tailEnd/>
          </a:ln>
        </p:spPr>
        <p:txBody>
          <a:bodyPr lIns="36000" rIns="36000" anchor="ctr"/>
          <a:lstStyle/>
          <a:p>
            <a:pPr marL="177800" indent="-177800">
              <a:defRPr/>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特別区が担う事務のうち、中核市権限を上回る事務や大阪市の特性を反映するために必要な職員数を中核市モデルに加算</a:t>
            </a:r>
            <a:endParaRPr lang="ja-JP" altLang="en-US" sz="1450" b="1" dirty="0">
              <a:latin typeface="Meiryo UI"/>
              <a:ea typeface="Meiryo UI"/>
              <a:cs typeface="Meiryo UI"/>
            </a:endParaRPr>
          </a:p>
        </p:txBody>
      </p:sp>
      <p:sp>
        <p:nvSpPr>
          <p:cNvPr id="6" name="正方形/長方形 5"/>
          <p:cNvSpPr/>
          <p:nvPr/>
        </p:nvSpPr>
        <p:spPr>
          <a:xfrm>
            <a:off x="0" y="4764"/>
            <a:ext cx="9906000" cy="46513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a:t>
            </a:r>
            <a:r>
              <a:rPr lang="ja-JP" altLang="en-US" sz="2000" b="1" dirty="0">
                <a:solidFill>
                  <a:schemeClr val="tx1"/>
                </a:solidFill>
                <a:latin typeface="ＭＳ Ｐゴシック" charset="-128"/>
                <a:ea typeface="Meiryo UI"/>
                <a:cs typeface="Meiryo UI"/>
              </a:rPr>
              <a:t>　～</a:t>
            </a:r>
            <a:r>
              <a:rPr lang="ja-JP" altLang="en-US" sz="2000" b="1" dirty="0">
                <a:solidFill>
                  <a:schemeClr val="tx1"/>
                </a:solidFill>
                <a:latin typeface="Meiryo UI" pitchFamily="50" charset="-128"/>
                <a:ea typeface="Meiryo UI" pitchFamily="50" charset="-128"/>
                <a:cs typeface="Meiryo UI" pitchFamily="50" charset="-128"/>
              </a:rPr>
              <a:t>中核市権限を上回る事務や大阪市の特性の加算～</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sp>
        <p:nvSpPr>
          <p:cNvPr id="10"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右矢印 96"/>
          <p:cNvSpPr/>
          <p:nvPr/>
        </p:nvSpPr>
        <p:spPr>
          <a:xfrm>
            <a:off x="6285571" y="5261397"/>
            <a:ext cx="864856" cy="710881"/>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右矢印 9"/>
          <p:cNvSpPr/>
          <p:nvPr/>
        </p:nvSpPr>
        <p:spPr>
          <a:xfrm>
            <a:off x="2826098" y="3695659"/>
            <a:ext cx="955865" cy="710881"/>
          </a:xfrm>
          <a:prstGeom prst="right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角丸四角形 23"/>
          <p:cNvSpPr/>
          <p:nvPr/>
        </p:nvSpPr>
        <p:spPr>
          <a:xfrm>
            <a:off x="559560" y="781409"/>
            <a:ext cx="8821463" cy="1783666"/>
          </a:xfrm>
          <a:prstGeom prst="roundRect">
            <a:avLst>
              <a:gd name="adj" fmla="val 706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Ⅰ</a:t>
            </a:r>
            <a:r>
              <a:rPr lang="ja-JP" altLang="en-US" sz="1600" dirty="0">
                <a:solidFill>
                  <a:schemeClr val="tx1"/>
                </a:solidFill>
                <a:latin typeface="Meiryo UI"/>
                <a:ea typeface="Meiryo UI"/>
                <a:cs typeface="Meiryo UI"/>
              </a:rPr>
              <a:t>）大阪市から大阪府へ移管される事務に係る職員数</a:t>
            </a:r>
            <a:endParaRPr lang="en-US" altLang="ja-JP" sz="105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事務分担（案）における大阪府への移管事務の従事人員をベースに、広域機能の一元化を</a:t>
            </a:r>
            <a:endParaRPr lang="en-US" altLang="ja-JP" sz="1600" dirty="0">
              <a:solidFill>
                <a:schemeClr val="tx1"/>
              </a:solidFill>
              <a:latin typeface="Meiryo UI"/>
              <a:ea typeface="Meiryo UI"/>
              <a:cs typeface="Meiryo UI"/>
            </a:endParaRPr>
          </a:p>
          <a:p>
            <a:pPr marL="449263" indent="-188913">
              <a:spcBef>
                <a:spcPts val="0"/>
              </a:spcBef>
              <a:defRPr/>
            </a:pPr>
            <a:r>
              <a:rPr lang="ja-JP" altLang="en-US" sz="1600" dirty="0">
                <a:solidFill>
                  <a:schemeClr val="tx1"/>
                </a:solidFill>
                <a:latin typeface="Meiryo UI"/>
                <a:ea typeface="Meiryo UI"/>
                <a:cs typeface="Meiryo UI"/>
              </a:rPr>
              <a:t>　　　　踏まえ、一定の効率化を図った上で移管　（重複部門を中心に効率化）</a:t>
            </a:r>
            <a:endParaRPr lang="en-US" altLang="ja-JP" sz="1600" dirty="0">
              <a:solidFill>
                <a:schemeClr val="tx1"/>
              </a:solidFill>
              <a:latin typeface="Meiryo UI"/>
              <a:ea typeface="Meiryo UI"/>
              <a:cs typeface="Meiryo UI"/>
            </a:endParaRPr>
          </a:p>
          <a:p>
            <a:pPr>
              <a:spcBef>
                <a:spcPts val="0"/>
              </a:spcBef>
              <a:defRPr/>
            </a:pPr>
            <a:endParaRPr lang="en-US" altLang="ja-JP" sz="1100" dirty="0">
              <a:solidFill>
                <a:schemeClr val="tx1"/>
              </a:solidFill>
              <a:latin typeface="Meiryo UI"/>
              <a:ea typeface="Meiryo UI"/>
              <a:cs typeface="Meiryo UI"/>
            </a:endParaRPr>
          </a:p>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Ⅱ</a:t>
            </a:r>
            <a:r>
              <a:rPr lang="ja-JP" altLang="en-US" sz="1600" dirty="0">
                <a:solidFill>
                  <a:schemeClr val="tx1"/>
                </a:solidFill>
                <a:latin typeface="Meiryo UI"/>
                <a:ea typeface="Meiryo UI"/>
                <a:cs typeface="Meiryo UI"/>
              </a:rPr>
              <a:t>）大阪府から特別区へ移管される事務に係る職員数</a:t>
            </a:r>
            <a:endParaRPr lang="en-US" altLang="ja-JP" sz="160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事務分担（案）における特別区への移管事務の従事人員をベースに移管</a:t>
            </a:r>
            <a:endParaRPr lang="en-US" altLang="ja-JP" sz="1600" dirty="0">
              <a:solidFill>
                <a:schemeClr val="tx1"/>
              </a:solidFill>
              <a:latin typeface="Meiryo UI"/>
              <a:ea typeface="Meiryo UI"/>
              <a:cs typeface="Meiryo UI"/>
            </a:endParaRPr>
          </a:p>
        </p:txBody>
      </p:sp>
      <p:sp>
        <p:nvSpPr>
          <p:cNvPr id="78" name="角丸四角形 77"/>
          <p:cNvSpPr/>
          <p:nvPr/>
        </p:nvSpPr>
        <p:spPr>
          <a:xfrm>
            <a:off x="3917034" y="2970022"/>
            <a:ext cx="2238170" cy="3240000"/>
          </a:xfrm>
          <a:prstGeom prst="roundRect">
            <a:avLst>
              <a:gd name="adj" fmla="val 1471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200" b="1" dirty="0">
                <a:latin typeface="Meiryo UI" pitchFamily="50" charset="-128"/>
                <a:ea typeface="Meiryo UI" pitchFamily="50" charset="-128"/>
                <a:cs typeface="Meiryo UI" pitchFamily="50" charset="-128"/>
              </a:rPr>
              <a:t>大阪府</a:t>
            </a:r>
            <a:endParaRPr kumimoji="1" lang="en-US" altLang="ja-JP" sz="2200" b="1" dirty="0">
              <a:latin typeface="Meiryo UI" pitchFamily="50" charset="-128"/>
              <a:ea typeface="Meiryo UI" pitchFamily="50" charset="-128"/>
              <a:cs typeface="Meiryo UI" pitchFamily="50" charset="-128"/>
            </a:endParaRPr>
          </a:p>
        </p:txBody>
      </p:sp>
      <p:sp>
        <p:nvSpPr>
          <p:cNvPr id="82" name="角丸四角形 81"/>
          <p:cNvSpPr/>
          <p:nvPr/>
        </p:nvSpPr>
        <p:spPr>
          <a:xfrm>
            <a:off x="518504" y="2965045"/>
            <a:ext cx="2115403" cy="1584000"/>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大阪市</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85" name="角丸四角形 84"/>
          <p:cNvSpPr/>
          <p:nvPr/>
        </p:nvSpPr>
        <p:spPr>
          <a:xfrm>
            <a:off x="651964" y="3503959"/>
            <a:ext cx="1839560"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1,490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6" name="角丸四角形 85"/>
          <p:cNvSpPr/>
          <p:nvPr/>
        </p:nvSpPr>
        <p:spPr>
          <a:xfrm>
            <a:off x="3995245" y="3571132"/>
            <a:ext cx="2091229"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1,370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2707575" y="3868875"/>
            <a:ext cx="1029970" cy="338554"/>
          </a:xfrm>
          <a:prstGeom prst="rect">
            <a:avLst/>
          </a:prstGeom>
          <a:noFill/>
          <a:ln w="9525">
            <a:noFill/>
            <a:miter lim="800000"/>
            <a:headEnd/>
            <a:tailEnd/>
          </a:ln>
        </p:spPr>
        <p:txBody>
          <a:bodyPr wrap="square">
            <a:spAutoFit/>
          </a:bodyPr>
          <a:lstStyle/>
          <a:p>
            <a:r>
              <a:rPr lang="ja-JP" altLang="en-US" sz="1600" dirty="0">
                <a:latin typeface="Meiryo UI" pitchFamily="50" charset="-128"/>
                <a:ea typeface="Meiryo UI" pitchFamily="50" charset="-128"/>
                <a:cs typeface="Meiryo UI" pitchFamily="50" charset="-128"/>
              </a:rPr>
              <a:t>（</a:t>
            </a:r>
            <a:r>
              <a:rPr lang="en-US" altLang="ja-JP" sz="1600" dirty="0">
                <a:latin typeface="Meiryo UI" pitchFamily="50" charset="-128"/>
                <a:ea typeface="Meiryo UI" pitchFamily="50" charset="-128"/>
                <a:cs typeface="Meiryo UI" pitchFamily="50" charset="-128"/>
              </a:rPr>
              <a:t>Ⅰ</a:t>
            </a:r>
            <a:r>
              <a:rPr lang="ja-JP" altLang="en-US" sz="1600" dirty="0">
                <a:latin typeface="Meiryo UI" pitchFamily="50" charset="-128"/>
                <a:ea typeface="Meiryo UI" pitchFamily="50" charset="-128"/>
                <a:cs typeface="Meiryo UI" pitchFamily="50" charset="-128"/>
              </a:rPr>
              <a:t>）</a:t>
            </a:r>
          </a:p>
        </p:txBody>
      </p:sp>
      <p:sp>
        <p:nvSpPr>
          <p:cNvPr id="5" name="角丸四角形吹き出し 4"/>
          <p:cNvSpPr/>
          <p:nvPr/>
        </p:nvSpPr>
        <p:spPr>
          <a:xfrm>
            <a:off x="2760727" y="2986495"/>
            <a:ext cx="1086605" cy="551676"/>
          </a:xfrm>
          <a:prstGeom prst="wedgeRoundRectCallout">
            <a:avLst>
              <a:gd name="adj1" fmla="val -10697"/>
              <a:gd name="adj2" fmla="val 82820"/>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latin typeface="Meiryo UI" pitchFamily="50" charset="-128"/>
                <a:ea typeface="Meiryo UI" pitchFamily="50" charset="-128"/>
                <a:cs typeface="Meiryo UI" pitchFamily="50" charset="-128"/>
              </a:rPr>
              <a:t>効率化</a:t>
            </a:r>
            <a:endParaRPr lang="en-US" altLang="ja-JP" sz="1600" b="1" dirty="0">
              <a:latin typeface="Meiryo UI" pitchFamily="50" charset="-128"/>
              <a:ea typeface="Meiryo UI" pitchFamily="50" charset="-128"/>
              <a:cs typeface="Meiryo UI" pitchFamily="50" charset="-128"/>
            </a:endParaRPr>
          </a:p>
          <a:p>
            <a:pPr algn="ct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120</a:t>
            </a:r>
            <a:endParaRPr lang="ja-JP" altLang="en-US" sz="1600" b="1" dirty="0">
              <a:latin typeface="Meiryo UI" pitchFamily="50" charset="-128"/>
              <a:ea typeface="Meiryo UI" pitchFamily="50" charset="-128"/>
              <a:cs typeface="Meiryo UI" pitchFamily="50" charset="-128"/>
            </a:endParaRPr>
          </a:p>
        </p:txBody>
      </p:sp>
      <p:sp>
        <p:nvSpPr>
          <p:cNvPr id="90" name="角丸四角形 89"/>
          <p:cNvSpPr/>
          <p:nvPr/>
        </p:nvSpPr>
        <p:spPr>
          <a:xfrm>
            <a:off x="4056280" y="5103542"/>
            <a:ext cx="1948862"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30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96" name="角丸四角形 95"/>
          <p:cNvSpPr/>
          <p:nvPr/>
        </p:nvSpPr>
        <p:spPr>
          <a:xfrm>
            <a:off x="7267428" y="4631480"/>
            <a:ext cx="2093311" cy="1584887"/>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特別区</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99" name="角丸四角形 98"/>
          <p:cNvSpPr/>
          <p:nvPr/>
        </p:nvSpPr>
        <p:spPr>
          <a:xfrm>
            <a:off x="7389647" y="5199071"/>
            <a:ext cx="1839560"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30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100" name="AutoShape 908"/>
          <p:cNvSpPr>
            <a:spLocks noChangeArrowheads="1"/>
          </p:cNvSpPr>
          <p:nvPr/>
        </p:nvSpPr>
        <p:spPr bwMode="auto">
          <a:xfrm>
            <a:off x="906702" y="6329077"/>
            <a:ext cx="8212611" cy="288131"/>
          </a:xfrm>
          <a:prstGeom prst="roundRect">
            <a:avLst>
              <a:gd name="adj" fmla="val 16667"/>
            </a:avLst>
          </a:prstGeom>
          <a:noFill/>
          <a:ln w="9525">
            <a:noFill/>
            <a:round/>
            <a:headEnd/>
            <a:tailEnd/>
          </a:ln>
        </p:spPr>
        <p:txBody>
          <a:bodyPr anchor="ctr"/>
          <a:lstStyle/>
          <a:p>
            <a:r>
              <a:rPr lang="en-US" altLang="ja-JP" sz="1050" dirty="0">
                <a:ea typeface="HG丸ｺﾞｼｯｸM-PRO" pitchFamily="50" charset="-128"/>
              </a:rPr>
              <a:t>※</a:t>
            </a:r>
            <a:r>
              <a:rPr lang="ja-JP" altLang="en-US" sz="1050" dirty="0">
                <a:ea typeface="HG丸ｺﾞｼｯｸM-PRO" pitchFamily="50" charset="-128"/>
              </a:rPr>
              <a:t>　上記は非技能労務職員の人数。技能労務職については、退職不補充を踏まえ、</a:t>
            </a:r>
            <a:r>
              <a:rPr lang="en-US" altLang="ja-JP" sz="1050" dirty="0">
                <a:latin typeface="Meiryo UI" panose="020B0604030504040204" pitchFamily="50" charset="-128"/>
                <a:ea typeface="Meiryo UI" panose="020B0604030504040204" pitchFamily="50" charset="-128"/>
              </a:rPr>
              <a:t>(Ⅰ)</a:t>
            </a:r>
            <a:r>
              <a:rPr lang="en-US" altLang="ja-JP" sz="1050" dirty="0">
                <a:ea typeface="HG丸ｺﾞｼｯｸM-PRO" pitchFamily="50" charset="-128"/>
              </a:rPr>
              <a:t>430</a:t>
            </a:r>
            <a:r>
              <a:rPr lang="ja-JP" altLang="en-US" sz="1050" dirty="0">
                <a:ea typeface="HG丸ｺﾞｼｯｸM-PRO" pitchFamily="50" charset="-128"/>
              </a:rPr>
              <a:t>人、</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Ⅱ</a:t>
            </a:r>
            <a:r>
              <a:rPr lang="ja-JP" altLang="en-US" sz="1050" dirty="0">
                <a:latin typeface="Meiryo UI" panose="020B0604030504040204" pitchFamily="50" charset="-128"/>
                <a:ea typeface="Meiryo UI" panose="020B0604030504040204" pitchFamily="50" charset="-128"/>
              </a:rPr>
              <a:t>）</a:t>
            </a:r>
            <a:r>
              <a:rPr lang="ja-JP" altLang="en-US" sz="1050" dirty="0">
                <a:ea typeface="HG丸ｺﾞｼｯｸM-PRO" pitchFamily="50" charset="-128"/>
              </a:rPr>
              <a:t> </a:t>
            </a:r>
            <a:r>
              <a:rPr lang="en-US" altLang="ja-JP" sz="1050" dirty="0">
                <a:ea typeface="HG丸ｺﾞｼｯｸM-PRO" pitchFamily="50" charset="-128"/>
              </a:rPr>
              <a:t>10</a:t>
            </a:r>
            <a:r>
              <a:rPr lang="ja-JP" altLang="en-US" sz="1050" dirty="0">
                <a:ea typeface="HG丸ｺﾞｼｯｸM-PRO" pitchFamily="50" charset="-128"/>
              </a:rPr>
              <a:t>人を移管</a:t>
            </a:r>
          </a:p>
        </p:txBody>
      </p:sp>
      <p:sp>
        <p:nvSpPr>
          <p:cNvPr id="2066" name="正方形/長方形 35"/>
          <p:cNvSpPr>
            <a:spLocks noChangeArrowheads="1"/>
          </p:cNvSpPr>
          <p:nvPr/>
        </p:nvSpPr>
        <p:spPr bwMode="auto">
          <a:xfrm>
            <a:off x="8861425" y="166972"/>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９</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95" name="Text Box 23"/>
          <p:cNvSpPr txBox="1">
            <a:spLocks noChangeArrowheads="1"/>
          </p:cNvSpPr>
          <p:nvPr/>
        </p:nvSpPr>
        <p:spPr bwMode="auto">
          <a:xfrm>
            <a:off x="6258296" y="5447560"/>
            <a:ext cx="879431" cy="338554"/>
          </a:xfrm>
          <a:prstGeom prst="rect">
            <a:avLst/>
          </a:prstGeom>
          <a:noFill/>
          <a:ln w="9525">
            <a:noFill/>
            <a:miter lim="800000"/>
            <a:headEnd/>
            <a:tailEnd/>
          </a:ln>
        </p:spPr>
        <p:txBody>
          <a:bodyPr wrap="square">
            <a:spAutoFit/>
          </a:bodyPr>
          <a:lstStyle/>
          <a:p>
            <a:r>
              <a:rPr lang="ja-JP" altLang="en-US" sz="1600" dirty="0">
                <a:solidFill>
                  <a:schemeClr val="bg1"/>
                </a:solidFill>
                <a:latin typeface="Meiryo UI" pitchFamily="50" charset="-128"/>
                <a:ea typeface="Meiryo UI" pitchFamily="50" charset="-128"/>
                <a:cs typeface="Meiryo UI" pitchFamily="50" charset="-128"/>
              </a:rPr>
              <a:t>（</a:t>
            </a:r>
            <a:r>
              <a:rPr lang="en-US" altLang="ja-JP" sz="1600" dirty="0">
                <a:solidFill>
                  <a:schemeClr val="bg1"/>
                </a:solidFill>
                <a:latin typeface="Meiryo UI" pitchFamily="50" charset="-128"/>
                <a:ea typeface="Meiryo UI" pitchFamily="50" charset="-128"/>
                <a:cs typeface="Meiryo UI" pitchFamily="50" charset="-128"/>
              </a:rPr>
              <a:t>Ⅱ</a:t>
            </a:r>
            <a:r>
              <a:rPr lang="ja-JP" altLang="en-US" sz="1600" dirty="0">
                <a:solidFill>
                  <a:schemeClr val="bg1"/>
                </a:solidFill>
                <a:latin typeface="Meiryo UI" pitchFamily="50" charset="-128"/>
                <a:ea typeface="Meiryo UI" pitchFamily="50" charset="-128"/>
                <a:cs typeface="Meiryo UI" pitchFamily="50" charset="-128"/>
              </a:rPr>
              <a:t>）</a:t>
            </a:r>
          </a:p>
        </p:txBody>
      </p:sp>
      <p:sp>
        <p:nvSpPr>
          <p:cNvPr id="19" name="正方形/長方形 1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a:t>
            </a:r>
            <a:r>
              <a:rPr lang="ja-JP" altLang="en-US" sz="2000" b="1" dirty="0">
                <a:solidFill>
                  <a:schemeClr val="tx1"/>
                </a:solidFill>
                <a:latin typeface="ＭＳ Ｐゴシック" charset="-128"/>
                <a:ea typeface="Meiryo UI"/>
                <a:cs typeface="Meiryo UI"/>
              </a:rPr>
              <a:t>　</a:t>
            </a:r>
            <a:r>
              <a:rPr lang="ja-JP" altLang="en-US" b="1" dirty="0">
                <a:solidFill>
                  <a:schemeClr val="tx1"/>
                </a:solidFill>
                <a:latin typeface="ＭＳ Ｐゴシック" charset="-128"/>
                <a:ea typeface="Meiryo UI"/>
                <a:cs typeface="Meiryo UI"/>
              </a:rPr>
              <a:t>～</a:t>
            </a:r>
            <a:r>
              <a:rPr lang="ja-JP" altLang="en-US" b="1" dirty="0">
                <a:solidFill>
                  <a:schemeClr val="tx1"/>
                </a:solidFill>
                <a:latin typeface="Meiryo UI" pitchFamily="50" charset="-128"/>
                <a:ea typeface="Meiryo UI" pitchFamily="50" charset="-128"/>
                <a:cs typeface="Meiryo UI" pitchFamily="50" charset="-128"/>
              </a:rPr>
              <a:t>大阪市から大阪府、大阪府から特別区への移管職員数～</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sp>
        <p:nvSpPr>
          <p:cNvPr id="18"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１３</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正方形/長方形 265"/>
          <p:cNvSpPr/>
          <p:nvPr/>
        </p:nvSpPr>
        <p:spPr>
          <a:xfrm>
            <a:off x="19050" y="666750"/>
            <a:ext cx="2988000" cy="6120000"/>
          </a:xfrm>
          <a:prstGeom prst="rect">
            <a:avLst/>
          </a:prstGeom>
          <a:solidFill>
            <a:schemeClr val="accent1">
              <a:lumMod val="20000"/>
              <a:lumOff val="80000"/>
            </a:schemeClr>
          </a:solidFill>
          <a:ln w="12700" cap="flat" cmpd="sng" algn="ctr">
            <a:noFill/>
            <a:prstDash val="solid"/>
          </a:ln>
          <a:effectLst/>
        </p:spPr>
        <p:txBody>
          <a:bodyPr anchor="ctr"/>
          <a:lstStyle/>
          <a:p>
            <a:pPr algn="ctr" fontAlgn="auto">
              <a:spcBef>
                <a:spcPts val="0"/>
              </a:spcBef>
              <a:spcAft>
                <a:spcPts val="0"/>
              </a:spcAft>
              <a:defRPr/>
            </a:pPr>
            <a:endParaRPr kumimoji="0" lang="ja-JP" altLang="en-US" kern="0">
              <a:solidFill>
                <a:prstClr val="white"/>
              </a:solidFill>
              <a:latin typeface="Meiryo UI" pitchFamily="50" charset="-128"/>
              <a:ea typeface="Meiryo UI" pitchFamily="50" charset="-128"/>
              <a:cs typeface="Meiryo UI" pitchFamily="50" charset="-128"/>
            </a:endParaRPr>
          </a:p>
        </p:txBody>
      </p:sp>
      <p:sp>
        <p:nvSpPr>
          <p:cNvPr id="16387" name="テキスト ボックス 27"/>
          <p:cNvSpPr txBox="1">
            <a:spLocks noChangeArrowheads="1"/>
          </p:cNvSpPr>
          <p:nvPr/>
        </p:nvSpPr>
        <p:spPr bwMode="auto">
          <a:xfrm>
            <a:off x="774022" y="4734412"/>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19" name="正方形/長方形 118"/>
          <p:cNvSpPr/>
          <p:nvPr/>
        </p:nvSpPr>
        <p:spPr>
          <a:xfrm>
            <a:off x="3549948" y="1123399"/>
            <a:ext cx="6268765" cy="566799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30"/>
          <p:cNvCxnSpPr/>
          <p:nvPr/>
        </p:nvCxnSpPr>
        <p:spPr>
          <a:xfrm>
            <a:off x="449977" y="1239838"/>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34"/>
          <p:cNvCxnSpPr/>
          <p:nvPr/>
        </p:nvCxnSpPr>
        <p:spPr>
          <a:xfrm>
            <a:off x="785189" y="2762250"/>
            <a:ext cx="30013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153"/>
          <p:cNvCxnSpPr/>
          <p:nvPr/>
        </p:nvCxnSpPr>
        <p:spPr>
          <a:xfrm>
            <a:off x="449977" y="1528763"/>
            <a:ext cx="171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02" name="テキスト ボックス 80"/>
          <p:cNvSpPr txBox="1">
            <a:spLocks noChangeArrowheads="1"/>
          </p:cNvSpPr>
          <p:nvPr/>
        </p:nvSpPr>
        <p:spPr bwMode="auto">
          <a:xfrm>
            <a:off x="1499986" y="5694363"/>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各委員会事務局</a:t>
            </a:r>
          </a:p>
        </p:txBody>
      </p:sp>
      <p:sp>
        <p:nvSpPr>
          <p:cNvPr id="16404" name="テキスト ボックス 103"/>
          <p:cNvSpPr txBox="1">
            <a:spLocks noChangeArrowheads="1"/>
          </p:cNvSpPr>
          <p:nvPr/>
        </p:nvSpPr>
        <p:spPr bwMode="auto">
          <a:xfrm>
            <a:off x="-24496" y="655483"/>
            <a:ext cx="1387677" cy="276999"/>
          </a:xfrm>
          <a:prstGeom prst="rect">
            <a:avLst/>
          </a:prstGeom>
          <a:noFill/>
          <a:ln w="9525">
            <a:noFill/>
            <a:miter lim="800000"/>
            <a:headEnd/>
            <a:tailEnd/>
          </a:ln>
        </p:spPr>
        <p:txBody>
          <a:bodyPr wrap="square">
            <a:spAutoFit/>
          </a:bodyPr>
          <a:lstStyle/>
          <a:p>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大阪市</a:t>
            </a:r>
            <a:r>
              <a:rPr lang="en-US" altLang="ja-JP" sz="1200" b="1" dirty="0">
                <a:latin typeface="Meiryo UI" pitchFamily="50" charset="-128"/>
                <a:ea typeface="Meiryo UI" pitchFamily="50" charset="-128"/>
                <a:cs typeface="Meiryo UI" pitchFamily="50" charset="-128"/>
              </a:rPr>
              <a:t>〕  </a:t>
            </a:r>
            <a:endParaRPr lang="ja-JP" altLang="en-US" sz="1200" dirty="0">
              <a:latin typeface="Meiryo UI" pitchFamily="50" charset="-128"/>
              <a:ea typeface="Meiryo UI" pitchFamily="50" charset="-128"/>
              <a:cs typeface="Meiryo UI" pitchFamily="50" charset="-128"/>
            </a:endParaRPr>
          </a:p>
        </p:txBody>
      </p:sp>
      <p:sp>
        <p:nvSpPr>
          <p:cNvPr id="16412" name="テキスト ボックス 4"/>
          <p:cNvSpPr txBox="1">
            <a:spLocks noChangeArrowheads="1"/>
          </p:cNvSpPr>
          <p:nvPr/>
        </p:nvSpPr>
        <p:spPr bwMode="auto">
          <a:xfrm>
            <a:off x="77447" y="5166664"/>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市会</a:t>
            </a:r>
          </a:p>
        </p:txBody>
      </p:sp>
      <p:cxnSp>
        <p:nvCxnSpPr>
          <p:cNvPr id="112" name="直線コネクタ 62"/>
          <p:cNvCxnSpPr/>
          <p:nvPr/>
        </p:nvCxnSpPr>
        <p:spPr>
          <a:xfrm>
            <a:off x="1094800" y="461962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36" name="テキスト ボックス 13"/>
          <p:cNvSpPr txBox="1">
            <a:spLocks noChangeArrowheads="1"/>
          </p:cNvSpPr>
          <p:nvPr/>
        </p:nvSpPr>
        <p:spPr bwMode="auto">
          <a:xfrm>
            <a:off x="1499986" y="5054600"/>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消防局</a:t>
            </a:r>
          </a:p>
        </p:txBody>
      </p:sp>
      <p:sp>
        <p:nvSpPr>
          <p:cNvPr id="16437" name="テキスト ボックス 13"/>
          <p:cNvSpPr txBox="1">
            <a:spLocks noChangeArrowheads="1"/>
          </p:cNvSpPr>
          <p:nvPr/>
        </p:nvSpPr>
        <p:spPr bwMode="auto">
          <a:xfrm>
            <a:off x="1499986" y="5249863"/>
            <a:ext cx="1276350" cy="200025"/>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交通局</a:t>
            </a:r>
          </a:p>
        </p:txBody>
      </p:sp>
      <p:sp>
        <p:nvSpPr>
          <p:cNvPr id="16438" name="テキスト ボックス 13"/>
          <p:cNvSpPr txBox="1">
            <a:spLocks noChangeArrowheads="1"/>
          </p:cNvSpPr>
          <p:nvPr/>
        </p:nvSpPr>
        <p:spPr bwMode="auto">
          <a:xfrm>
            <a:off x="1499986" y="5446713"/>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水道局</a:t>
            </a:r>
          </a:p>
        </p:txBody>
      </p:sp>
      <p:cxnSp>
        <p:nvCxnSpPr>
          <p:cNvPr id="124" name="直線コネクタ 62"/>
          <p:cNvCxnSpPr/>
          <p:nvPr/>
        </p:nvCxnSpPr>
        <p:spPr>
          <a:xfrm>
            <a:off x="785189" y="5159375"/>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436" name="テキスト ボックス 9"/>
          <p:cNvSpPr txBox="1">
            <a:spLocks noChangeArrowheads="1"/>
          </p:cNvSpPr>
          <p:nvPr/>
        </p:nvSpPr>
        <p:spPr bwMode="auto">
          <a:xfrm>
            <a:off x="198438" y="6083300"/>
            <a:ext cx="2592000" cy="252000"/>
          </a:xfrm>
          <a:prstGeom prst="rect">
            <a:avLst/>
          </a:prstGeom>
          <a:solidFill>
            <a:schemeClr val="tx1">
              <a:lumMod val="75000"/>
              <a:lumOff val="25000"/>
            </a:schemeClr>
          </a:solidFill>
          <a:ln w="12700">
            <a:solidFill>
              <a:schemeClr val="accent1"/>
            </a:solidFill>
            <a:miter lim="800000"/>
            <a:headEnd/>
            <a:tailEnd/>
          </a:ln>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区　　役　　所　（２４か所）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cxnSp>
        <p:nvCxnSpPr>
          <p:cNvPr id="14451" name="直線コネクタ 14450"/>
          <p:cNvCxnSpPr/>
          <p:nvPr/>
        </p:nvCxnSpPr>
        <p:spPr>
          <a:xfrm>
            <a:off x="1093275" y="1011238"/>
            <a:ext cx="0" cy="38921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60" name="直線コネクタ 14459"/>
          <p:cNvCxnSpPr/>
          <p:nvPr/>
        </p:nvCxnSpPr>
        <p:spPr>
          <a:xfrm>
            <a:off x="785189" y="1488558"/>
            <a:ext cx="0" cy="45779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9" name="二等辺三角形 228"/>
          <p:cNvSpPr/>
          <p:nvPr/>
        </p:nvSpPr>
        <p:spPr>
          <a:xfrm rot="5400000">
            <a:off x="1754671" y="2947228"/>
            <a:ext cx="3040044" cy="441325"/>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0" name="正方形/長方形 299"/>
          <p:cNvSpPr/>
          <p:nvPr/>
        </p:nvSpPr>
        <p:spPr>
          <a:xfrm>
            <a:off x="3576266" y="492909"/>
            <a:ext cx="6235764" cy="51800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pitchFamily="50" charset="-128"/>
                <a:ea typeface="Meiryo UI" pitchFamily="50" charset="-128"/>
                <a:cs typeface="Meiryo UI" pitchFamily="50" charset="-128"/>
              </a:rPr>
              <a:t>　公選区長・区議会のもと、住民に身近な行政サービスを総合的に提供できるよう、</a:t>
            </a:r>
            <a:endParaRPr lang="en-US" altLang="ja-JP" sz="1400" b="1" dirty="0">
              <a:solidFill>
                <a:schemeClr val="tx1"/>
              </a:solidFill>
              <a:latin typeface="Meiryo UI" pitchFamily="50" charset="-128"/>
              <a:ea typeface="Meiryo UI" pitchFamily="50" charset="-128"/>
              <a:cs typeface="Meiryo UI" pitchFamily="50" charset="-128"/>
            </a:endParaRPr>
          </a:p>
          <a:p>
            <a:pPr>
              <a:defRPr/>
            </a:pPr>
            <a:r>
              <a:rPr lang="ja-JP" altLang="en-US" sz="1400" b="1" dirty="0">
                <a:solidFill>
                  <a:schemeClr val="tx1"/>
                </a:solidFill>
                <a:latin typeface="Meiryo UI" pitchFamily="50" charset="-128"/>
                <a:ea typeface="Meiryo UI" pitchFamily="50" charset="-128"/>
                <a:cs typeface="Meiryo UI" pitchFamily="50" charset="-128"/>
              </a:rPr>
              <a:t>　必要な組織体制を構築</a:t>
            </a: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14365" name="Text Box 61"/>
          <p:cNvSpPr txBox="1">
            <a:spLocks noChangeArrowheads="1"/>
          </p:cNvSpPr>
          <p:nvPr/>
        </p:nvSpPr>
        <p:spPr bwMode="auto">
          <a:xfrm>
            <a:off x="3948851" y="1079631"/>
            <a:ext cx="5156365" cy="43088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（注）具体的な組織体制、分担事務は、特別区長のマネジメントによる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（下記の記載はあくまでイメージ）</a:t>
            </a:r>
          </a:p>
        </p:txBody>
      </p:sp>
      <p:sp>
        <p:nvSpPr>
          <p:cNvPr id="305" name="テキスト ボックス 9"/>
          <p:cNvSpPr txBox="1">
            <a:spLocks noChangeArrowheads="1"/>
          </p:cNvSpPr>
          <p:nvPr/>
        </p:nvSpPr>
        <p:spPr bwMode="auto">
          <a:xfrm>
            <a:off x="3803419" y="6071310"/>
            <a:ext cx="2679932" cy="292388"/>
          </a:xfrm>
          <a:prstGeom prst="rect">
            <a:avLst/>
          </a:prstGeom>
          <a:solidFill>
            <a:schemeClr val="tx1">
              <a:lumMod val="75000"/>
              <a:lumOff val="25000"/>
            </a:schemeClr>
          </a:solidFill>
          <a:ln w="12700">
            <a:solidFill>
              <a:schemeClr val="accent1"/>
            </a:solidFill>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地域自治区事務所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sp>
        <p:nvSpPr>
          <p:cNvPr id="16455" name="Text Box 61"/>
          <p:cNvSpPr txBox="1">
            <a:spLocks noChangeArrowheads="1"/>
          </p:cNvSpPr>
          <p:nvPr/>
        </p:nvSpPr>
        <p:spPr bwMode="auto">
          <a:xfrm>
            <a:off x="631723" y="705582"/>
            <a:ext cx="1744662" cy="214312"/>
          </a:xfrm>
          <a:prstGeom prst="rect">
            <a:avLst/>
          </a:prstGeom>
          <a:noFill/>
          <a:ln w="19050">
            <a:noFill/>
            <a:prstDash val="sysDot"/>
            <a:miter lim="800000"/>
            <a:headEnd/>
            <a:tailEnd/>
          </a:ln>
        </p:spPr>
        <p:txBody>
          <a:bodyPr>
            <a:spAutoFit/>
          </a:bodyPr>
          <a:lstStyle/>
          <a:p>
            <a:pPr algn="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平成</a:t>
            </a:r>
            <a:r>
              <a:rPr lang="en-US" altLang="ja-JP" sz="800" dirty="0">
                <a:latin typeface="Meiryo UI" pitchFamily="50" charset="-128"/>
                <a:ea typeface="Meiryo UI" pitchFamily="50" charset="-128"/>
                <a:cs typeface="Meiryo UI" pitchFamily="50" charset="-128"/>
              </a:rPr>
              <a:t>28</a:t>
            </a:r>
            <a:r>
              <a:rPr lang="ja-JP" altLang="en-US" sz="800" dirty="0">
                <a:latin typeface="Meiryo UI" pitchFamily="50" charset="-128"/>
                <a:ea typeface="Meiryo UI" pitchFamily="50" charset="-128"/>
                <a:cs typeface="Meiryo UI" pitchFamily="50" charset="-128"/>
              </a:rPr>
              <a:t>年４月１日時点</a:t>
            </a:r>
          </a:p>
        </p:txBody>
      </p:sp>
      <p:sp>
        <p:nvSpPr>
          <p:cNvPr id="16456" name="テキスト ボックス 4"/>
          <p:cNvSpPr txBox="1">
            <a:spLocks noChangeArrowheads="1"/>
          </p:cNvSpPr>
          <p:nvPr/>
        </p:nvSpPr>
        <p:spPr bwMode="auto">
          <a:xfrm>
            <a:off x="143381" y="928688"/>
            <a:ext cx="665162" cy="353943"/>
          </a:xfrm>
          <a:prstGeom prst="rect">
            <a:avLst/>
          </a:prstGeom>
          <a:solidFill>
            <a:schemeClr val="bg1"/>
          </a:solidFill>
          <a:ln w="12700">
            <a:solidFill>
              <a:schemeClr val="accent1"/>
            </a:solidFill>
            <a:miter lim="800000"/>
            <a:headEnd/>
            <a:tailEnd/>
          </a:ln>
        </p:spPr>
        <p:txBody>
          <a:bodyPr>
            <a:spAutoFit/>
          </a:bodyPr>
          <a:lstStyle/>
          <a:p>
            <a:pPr algn="dist"/>
            <a:r>
              <a:rPr lang="ja-JP" altLang="en-US" sz="1700" b="1" dirty="0">
                <a:latin typeface="Meiryo UI" pitchFamily="50" charset="-128"/>
                <a:ea typeface="Meiryo UI" pitchFamily="50" charset="-128"/>
                <a:cs typeface="Meiryo UI" pitchFamily="50" charset="-128"/>
              </a:rPr>
              <a:t>市長</a:t>
            </a:r>
          </a:p>
        </p:txBody>
      </p:sp>
      <p:sp>
        <p:nvSpPr>
          <p:cNvPr id="16457" name="テキスト ボックス 3"/>
          <p:cNvSpPr txBox="1">
            <a:spLocks noChangeArrowheads="1"/>
          </p:cNvSpPr>
          <p:nvPr/>
        </p:nvSpPr>
        <p:spPr bwMode="auto">
          <a:xfrm>
            <a:off x="315834" y="1423988"/>
            <a:ext cx="661987"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副市長</a:t>
            </a:r>
          </a:p>
        </p:txBody>
      </p:sp>
      <p:sp>
        <p:nvSpPr>
          <p:cNvPr id="16458" name="Text Box 61"/>
          <p:cNvSpPr txBox="1">
            <a:spLocks noChangeArrowheads="1"/>
          </p:cNvSpPr>
          <p:nvPr/>
        </p:nvSpPr>
        <p:spPr bwMode="auto">
          <a:xfrm>
            <a:off x="6419850" y="1806727"/>
            <a:ext cx="2743200"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（秘書、政策企画、行政改革、広報</a:t>
            </a:r>
            <a:r>
              <a:rPr lang="ja-JP" altLang="en-US" sz="800">
                <a:latin typeface="Meiryo UI" pitchFamily="50" charset="-128"/>
                <a:ea typeface="Meiryo UI" pitchFamily="50" charset="-128"/>
                <a:cs typeface="Meiryo UI" pitchFamily="50" charset="-128"/>
              </a:rPr>
              <a:t>・報道、情報</a:t>
            </a:r>
            <a:r>
              <a:rPr lang="ja-JP" altLang="en-US" sz="800" dirty="0">
                <a:latin typeface="Meiryo UI" pitchFamily="50" charset="-128"/>
                <a:ea typeface="Meiryo UI" pitchFamily="50" charset="-128"/>
                <a:cs typeface="Meiryo UI" pitchFamily="50" charset="-128"/>
              </a:rPr>
              <a:t>公開等）</a:t>
            </a:r>
          </a:p>
        </p:txBody>
      </p:sp>
      <p:sp>
        <p:nvSpPr>
          <p:cNvPr id="16459" name="Text Box 61"/>
          <p:cNvSpPr txBox="1">
            <a:spLocks noChangeArrowheads="1"/>
          </p:cNvSpPr>
          <p:nvPr/>
        </p:nvSpPr>
        <p:spPr bwMode="auto">
          <a:xfrm>
            <a:off x="6423025" y="1489128"/>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（防災・危機管理、被災地支援等）</a:t>
            </a:r>
          </a:p>
        </p:txBody>
      </p:sp>
      <p:sp>
        <p:nvSpPr>
          <p:cNvPr id="16461" name="Text Box 61"/>
          <p:cNvSpPr txBox="1">
            <a:spLocks noChangeArrowheads="1"/>
          </p:cNvSpPr>
          <p:nvPr/>
        </p:nvSpPr>
        <p:spPr bwMode="auto">
          <a:xfrm>
            <a:off x="6419850" y="268025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（地域振興・区民協働、住民基本台帳、人権・男女共同参画等）</a:t>
            </a:r>
          </a:p>
        </p:txBody>
      </p:sp>
      <p:grpSp>
        <p:nvGrpSpPr>
          <p:cNvPr id="2" name="グループ化 23"/>
          <p:cNvGrpSpPr>
            <a:grpSpLocks/>
          </p:cNvGrpSpPr>
          <p:nvPr/>
        </p:nvGrpSpPr>
        <p:grpSpPr bwMode="auto">
          <a:xfrm>
            <a:off x="3675650" y="1482078"/>
            <a:ext cx="2816974" cy="4286514"/>
            <a:chOff x="3633456" y="1154974"/>
            <a:chExt cx="2785649" cy="4286478"/>
          </a:xfrm>
        </p:grpSpPr>
        <p:cxnSp>
          <p:nvCxnSpPr>
            <p:cNvPr id="107" name="直線コネクタ 106"/>
            <p:cNvCxnSpPr/>
            <p:nvPr/>
          </p:nvCxnSpPr>
          <p:spPr>
            <a:xfrm>
              <a:off x="4346644" y="3011150"/>
              <a:ext cx="111772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90" name="直線コネクタ 114"/>
            <p:cNvCxnSpPr>
              <a:cxnSpLocks noChangeShapeType="1"/>
            </p:cNvCxnSpPr>
            <p:nvPr/>
          </p:nvCxnSpPr>
          <p:spPr bwMode="auto">
            <a:xfrm flipH="1">
              <a:off x="4454346" y="1286276"/>
              <a:ext cx="1" cy="3511584"/>
            </a:xfrm>
            <a:prstGeom prst="line">
              <a:avLst/>
            </a:prstGeom>
            <a:noFill/>
            <a:ln w="12700" algn="ctr">
              <a:solidFill>
                <a:schemeClr val="tx1"/>
              </a:solidFill>
              <a:round/>
              <a:headEnd/>
              <a:tailEnd/>
            </a:ln>
          </p:spPr>
        </p:cxnSp>
        <p:cxnSp>
          <p:nvCxnSpPr>
            <p:cNvPr id="294" name="直線コネクタ 293"/>
            <p:cNvCxnSpPr/>
            <p:nvPr/>
          </p:nvCxnSpPr>
          <p:spPr>
            <a:xfrm>
              <a:off x="4448935" y="4480204"/>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グループ化 22"/>
            <p:cNvGrpSpPr>
              <a:grpSpLocks/>
            </p:cNvGrpSpPr>
            <p:nvPr/>
          </p:nvGrpSpPr>
          <p:grpSpPr bwMode="auto">
            <a:xfrm>
              <a:off x="4952255" y="1154974"/>
              <a:ext cx="1466850" cy="4286478"/>
              <a:chOff x="4952255" y="1154974"/>
              <a:chExt cx="1466850" cy="4286478"/>
            </a:xfrm>
          </p:grpSpPr>
          <p:sp>
            <p:nvSpPr>
              <p:cNvPr id="16499" name="Text Box 61"/>
              <p:cNvSpPr txBox="1">
                <a:spLocks noChangeArrowheads="1"/>
              </p:cNvSpPr>
              <p:nvPr/>
            </p:nvSpPr>
            <p:spPr bwMode="auto">
              <a:xfrm>
                <a:off x="4952255" y="5241397"/>
                <a:ext cx="1466850" cy="200055"/>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700" dirty="0"/>
                  <a:t>その他の行政委員会事務局</a:t>
                </a:r>
              </a:p>
            </p:txBody>
          </p:sp>
          <p:sp>
            <p:nvSpPr>
              <p:cNvPr id="16500" name="Text Box 58"/>
              <p:cNvSpPr txBox="1">
                <a:spLocks noChangeArrowheads="1"/>
              </p:cNvSpPr>
              <p:nvPr/>
            </p:nvSpPr>
            <p:spPr bwMode="auto">
              <a:xfrm>
                <a:off x="4952255" y="4955937"/>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教育委員会事務局</a:t>
                </a:r>
              </a:p>
            </p:txBody>
          </p:sp>
          <p:grpSp>
            <p:nvGrpSpPr>
              <p:cNvPr id="4" name="グループ化 21"/>
              <p:cNvGrpSpPr>
                <a:grpSpLocks/>
              </p:cNvGrpSpPr>
              <p:nvPr/>
            </p:nvGrpSpPr>
            <p:grpSpPr bwMode="auto">
              <a:xfrm>
                <a:off x="4952255" y="1154974"/>
                <a:ext cx="1466850" cy="3744321"/>
                <a:chOff x="4952255" y="1154974"/>
                <a:chExt cx="1466850" cy="3744321"/>
              </a:xfrm>
            </p:grpSpPr>
            <p:sp>
              <p:nvSpPr>
                <p:cNvPr id="16514" name="Text Box 57"/>
                <p:cNvSpPr txBox="1">
                  <a:spLocks noChangeArrowheads="1"/>
                </p:cNvSpPr>
                <p:nvPr/>
              </p:nvSpPr>
              <p:spPr bwMode="auto">
                <a:xfrm>
                  <a:off x="4952255" y="4668463"/>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会　計　室</a:t>
                  </a:r>
                </a:p>
              </p:txBody>
            </p:sp>
            <p:sp>
              <p:nvSpPr>
                <p:cNvPr id="16507" name="Text Box 46"/>
                <p:cNvSpPr txBox="1">
                  <a:spLocks noChangeArrowheads="1"/>
                </p:cNvSpPr>
                <p:nvPr/>
              </p:nvSpPr>
              <p:spPr bwMode="auto">
                <a:xfrm>
                  <a:off x="4952255" y="144706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政策企画部</a:t>
                  </a:r>
                </a:p>
              </p:txBody>
            </p:sp>
            <p:sp>
              <p:nvSpPr>
                <p:cNvPr id="16502" name="Text Box 45"/>
                <p:cNvSpPr txBox="1">
                  <a:spLocks noChangeArrowheads="1"/>
                </p:cNvSpPr>
                <p:nvPr/>
              </p:nvSpPr>
              <p:spPr bwMode="auto">
                <a:xfrm>
                  <a:off x="4952255" y="115497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危機管理室</a:t>
                  </a:r>
                </a:p>
              </p:txBody>
            </p:sp>
            <p:sp>
              <p:nvSpPr>
                <p:cNvPr id="202" name="Text Box 46"/>
                <p:cNvSpPr txBox="1">
                  <a:spLocks noChangeArrowheads="1"/>
                </p:cNvSpPr>
                <p:nvPr/>
              </p:nvSpPr>
              <p:spPr bwMode="auto">
                <a:xfrm>
                  <a:off x="4952255" y="175028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総務部</a:t>
                  </a:r>
                </a:p>
              </p:txBody>
            </p:sp>
            <p:sp>
              <p:nvSpPr>
                <p:cNvPr id="204" name="Text Box 46"/>
                <p:cNvSpPr txBox="1">
                  <a:spLocks noChangeArrowheads="1"/>
                </p:cNvSpPr>
                <p:nvPr/>
              </p:nvSpPr>
              <p:spPr bwMode="auto">
                <a:xfrm>
                  <a:off x="4952255" y="204555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財務部</a:t>
                  </a:r>
                </a:p>
              </p:txBody>
            </p:sp>
            <p:sp>
              <p:nvSpPr>
                <p:cNvPr id="206" name="Text Box 46"/>
                <p:cNvSpPr txBox="1">
                  <a:spLocks noChangeArrowheads="1"/>
                </p:cNvSpPr>
                <p:nvPr/>
              </p:nvSpPr>
              <p:spPr bwMode="auto">
                <a:xfrm>
                  <a:off x="4952255" y="2339239"/>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区民部</a:t>
                  </a:r>
                </a:p>
              </p:txBody>
            </p:sp>
            <p:sp>
              <p:nvSpPr>
                <p:cNvPr id="210" name="Text Box 46"/>
                <p:cNvSpPr txBox="1">
                  <a:spLocks noChangeArrowheads="1"/>
                </p:cNvSpPr>
                <p:nvPr/>
              </p:nvSpPr>
              <p:spPr bwMode="auto">
                <a:xfrm>
                  <a:off x="4952255" y="289573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福祉部</a:t>
                  </a:r>
                </a:p>
              </p:txBody>
            </p:sp>
            <p:sp>
              <p:nvSpPr>
                <p:cNvPr id="212" name="Text Box 46"/>
                <p:cNvSpPr txBox="1">
                  <a:spLocks noChangeArrowheads="1"/>
                </p:cNvSpPr>
                <p:nvPr/>
              </p:nvSpPr>
              <p:spPr bwMode="auto">
                <a:xfrm>
                  <a:off x="4952255" y="320205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健康部</a:t>
                  </a:r>
                </a:p>
              </p:txBody>
            </p:sp>
            <p:sp>
              <p:nvSpPr>
                <p:cNvPr id="214" name="Text Box 46"/>
                <p:cNvSpPr txBox="1">
                  <a:spLocks noChangeArrowheads="1"/>
                </p:cNvSpPr>
                <p:nvPr/>
              </p:nvSpPr>
              <p:spPr bwMode="auto">
                <a:xfrm>
                  <a:off x="4952255" y="3491160"/>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こども部</a:t>
                  </a:r>
                </a:p>
              </p:txBody>
            </p:sp>
            <p:sp>
              <p:nvSpPr>
                <p:cNvPr id="216" name="Text Box 46"/>
                <p:cNvSpPr txBox="1">
                  <a:spLocks noChangeArrowheads="1"/>
                </p:cNvSpPr>
                <p:nvPr/>
              </p:nvSpPr>
              <p:spPr bwMode="auto">
                <a:xfrm>
                  <a:off x="4952255" y="4094512"/>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都市整備部</a:t>
                  </a:r>
                </a:p>
              </p:txBody>
            </p:sp>
            <p:sp>
              <p:nvSpPr>
                <p:cNvPr id="218" name="Text Box 46"/>
                <p:cNvSpPr txBox="1">
                  <a:spLocks noChangeArrowheads="1"/>
                </p:cNvSpPr>
                <p:nvPr/>
              </p:nvSpPr>
              <p:spPr bwMode="auto">
                <a:xfrm>
                  <a:off x="4952255" y="261957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産業文化部</a:t>
                  </a:r>
                </a:p>
              </p:txBody>
            </p:sp>
            <p:sp>
              <p:nvSpPr>
                <p:cNvPr id="129" name="Text Box 46"/>
                <p:cNvSpPr txBox="1">
                  <a:spLocks noChangeArrowheads="1"/>
                </p:cNvSpPr>
                <p:nvPr/>
              </p:nvSpPr>
              <p:spPr bwMode="auto">
                <a:xfrm>
                  <a:off x="4952255" y="438204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建設部</a:t>
                  </a:r>
                </a:p>
              </p:txBody>
            </p:sp>
            <p:sp>
              <p:nvSpPr>
                <p:cNvPr id="146" name="Text Box 46"/>
                <p:cNvSpPr txBox="1">
                  <a:spLocks noChangeArrowheads="1"/>
                </p:cNvSpPr>
                <p:nvPr/>
              </p:nvSpPr>
              <p:spPr bwMode="auto">
                <a:xfrm>
                  <a:off x="4952255" y="379561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環境部</a:t>
                  </a:r>
                </a:p>
              </p:txBody>
            </p:sp>
          </p:grpSp>
        </p:grpSp>
        <p:sp>
          <p:nvSpPr>
            <p:cNvPr id="116" name="正方形/長方形 115"/>
            <p:cNvSpPr/>
            <p:nvPr/>
          </p:nvSpPr>
          <p:spPr>
            <a:xfrm>
              <a:off x="3633456" y="1352620"/>
              <a:ext cx="415274" cy="1079991"/>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700" b="1" dirty="0">
                  <a:solidFill>
                    <a:schemeClr val="tx1"/>
                  </a:solidFill>
                  <a:latin typeface="Meiryo UI"/>
                  <a:ea typeface="Meiryo UI"/>
                  <a:cs typeface="Meiryo UI"/>
                </a:rPr>
                <a:t>特</a:t>
              </a:r>
            </a:p>
            <a:p>
              <a:pPr algn="ctr">
                <a:defRPr/>
              </a:pPr>
              <a:r>
                <a:rPr lang="ja-JP" altLang="en-US" sz="1700" b="1" dirty="0">
                  <a:solidFill>
                    <a:schemeClr val="tx1"/>
                  </a:solidFill>
                  <a:latin typeface="Meiryo UI"/>
                  <a:ea typeface="Meiryo UI"/>
                  <a:cs typeface="Meiryo UI"/>
                </a:rPr>
                <a:t>別</a:t>
              </a:r>
            </a:p>
            <a:p>
              <a:pPr algn="ctr">
                <a:defRPr/>
              </a:pPr>
              <a:r>
                <a:rPr lang="ja-JP" altLang="en-US" sz="1700" b="1" dirty="0">
                  <a:solidFill>
                    <a:schemeClr val="tx1"/>
                  </a:solidFill>
                  <a:latin typeface="Meiryo UI"/>
                  <a:ea typeface="Meiryo UI"/>
                  <a:cs typeface="Meiryo UI"/>
                </a:rPr>
                <a:t>区</a:t>
              </a:r>
              <a:endParaRPr lang="en-US" altLang="ja-JP" sz="1700" b="1" dirty="0">
                <a:solidFill>
                  <a:schemeClr val="tx1"/>
                </a:solidFill>
                <a:latin typeface="Meiryo UI"/>
                <a:ea typeface="Meiryo UI"/>
                <a:cs typeface="Meiryo UI"/>
              </a:endParaRPr>
            </a:p>
            <a:p>
              <a:pPr algn="ctr">
                <a:defRPr/>
              </a:pPr>
              <a:r>
                <a:rPr lang="ja-JP" altLang="en-US" sz="1700" b="1" dirty="0">
                  <a:solidFill>
                    <a:schemeClr val="tx1"/>
                  </a:solidFill>
                  <a:latin typeface="Meiryo UI"/>
                  <a:ea typeface="Meiryo UI"/>
                  <a:cs typeface="Meiryo UI"/>
                </a:rPr>
                <a:t>長</a:t>
              </a:r>
              <a:endParaRPr lang="en-US" altLang="ja-JP" sz="1700" b="1" dirty="0">
                <a:solidFill>
                  <a:schemeClr val="tx1"/>
                </a:solidFill>
                <a:latin typeface="Meiryo UI"/>
                <a:ea typeface="Meiryo UI"/>
                <a:cs typeface="Meiryo UI"/>
              </a:endParaRPr>
            </a:p>
          </p:txBody>
        </p:sp>
        <p:cxnSp>
          <p:nvCxnSpPr>
            <p:cNvPr id="199" name="直線コネクタ 198"/>
            <p:cNvCxnSpPr>
              <a:endCxn id="16507" idx="1"/>
            </p:cNvCxnSpPr>
            <p:nvPr/>
          </p:nvCxnSpPr>
          <p:spPr>
            <a:xfrm flipV="1">
              <a:off x="4448935" y="1562477"/>
              <a:ext cx="503320" cy="4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flipV="1">
              <a:off x="4448935" y="1855630"/>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flipV="1">
              <a:off x="4448935" y="2455464"/>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flipV="1">
              <a:off x="4448935" y="213597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p:cNvCxnSpPr/>
            <p:nvPr/>
          </p:nvCxnSpPr>
          <p:spPr>
            <a:xfrm flipV="1">
              <a:off x="4448935" y="27169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flipV="1">
              <a:off x="4448935" y="331513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直線コネクタ 251"/>
            <p:cNvCxnSpPr/>
            <p:nvPr/>
          </p:nvCxnSpPr>
          <p:spPr>
            <a:xfrm flipV="1">
              <a:off x="4448935" y="3629788"/>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直線コネクタ 252"/>
            <p:cNvCxnSpPr/>
            <p:nvPr/>
          </p:nvCxnSpPr>
          <p:spPr>
            <a:xfrm flipV="1">
              <a:off x="4448935" y="39102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flipV="1">
              <a:off x="4448935" y="4199481"/>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448935" y="1285795"/>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4448935" y="4797859"/>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463" name="Text Box 61"/>
          <p:cNvSpPr txBox="1">
            <a:spLocks noChangeArrowheads="1"/>
          </p:cNvSpPr>
          <p:nvPr/>
        </p:nvSpPr>
        <p:spPr bwMode="auto">
          <a:xfrm>
            <a:off x="6423025" y="2387105"/>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（予算・決算、財源、議会、税制・課税・納税、契約、管財、用地等）</a:t>
            </a:r>
          </a:p>
        </p:txBody>
      </p:sp>
      <p:sp>
        <p:nvSpPr>
          <p:cNvPr id="16471" name="Text Box 61"/>
          <p:cNvSpPr txBox="1">
            <a:spLocks noChangeArrowheads="1"/>
          </p:cNvSpPr>
          <p:nvPr/>
        </p:nvSpPr>
        <p:spPr bwMode="auto">
          <a:xfrm>
            <a:off x="6427088" y="5017044"/>
            <a:ext cx="3475037"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（出納・審査等）</a:t>
            </a:r>
          </a:p>
        </p:txBody>
      </p:sp>
      <p:sp>
        <p:nvSpPr>
          <p:cNvPr id="16472" name="Text Box 61"/>
          <p:cNvSpPr txBox="1">
            <a:spLocks noChangeArrowheads="1"/>
          </p:cNvSpPr>
          <p:nvPr/>
        </p:nvSpPr>
        <p:spPr bwMode="auto">
          <a:xfrm>
            <a:off x="6439111" y="5304856"/>
            <a:ext cx="3475037"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（教職員人事、小・中学校教育、文化財保護、図書館等）</a:t>
            </a:r>
          </a:p>
        </p:txBody>
      </p:sp>
      <p:sp>
        <p:nvSpPr>
          <p:cNvPr id="16473" name="Text Box 61"/>
          <p:cNvSpPr txBox="1">
            <a:spLocks noChangeArrowheads="1"/>
          </p:cNvSpPr>
          <p:nvPr/>
        </p:nvSpPr>
        <p:spPr bwMode="auto">
          <a:xfrm>
            <a:off x="6437264" y="5567907"/>
            <a:ext cx="3473450"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（選挙管理委員会、公平委員会、監査委員等）</a:t>
            </a:r>
          </a:p>
        </p:txBody>
      </p:sp>
      <p:sp>
        <p:nvSpPr>
          <p:cNvPr id="16475" name="Text Box 61"/>
          <p:cNvSpPr txBox="1">
            <a:spLocks noChangeArrowheads="1"/>
          </p:cNvSpPr>
          <p:nvPr/>
        </p:nvSpPr>
        <p:spPr bwMode="auto">
          <a:xfrm>
            <a:off x="4479498" y="5755138"/>
            <a:ext cx="2546350" cy="246221"/>
          </a:xfrm>
          <a:prstGeom prst="rect">
            <a:avLst/>
          </a:prstGeom>
          <a:noFill/>
          <a:ln w="19050">
            <a:noFill/>
            <a:prstDash val="sysDot"/>
            <a:miter lim="800000"/>
            <a:headEnd/>
            <a:tailEnd/>
          </a:ln>
        </p:spPr>
        <p:txBody>
          <a:bodyPr>
            <a:spAutoFit/>
          </a:bodyPr>
          <a:lstStyle/>
          <a:p>
            <a:pPr algn="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監査委員事務局は共同設置</a:t>
            </a:r>
          </a:p>
        </p:txBody>
      </p:sp>
      <p:sp>
        <p:nvSpPr>
          <p:cNvPr id="19" name="角丸四角形 18"/>
          <p:cNvSpPr/>
          <p:nvPr/>
        </p:nvSpPr>
        <p:spPr>
          <a:xfrm>
            <a:off x="89050" y="5997575"/>
            <a:ext cx="2844000"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1" name="角丸四角形 150"/>
          <p:cNvSpPr/>
          <p:nvPr/>
        </p:nvSpPr>
        <p:spPr>
          <a:xfrm>
            <a:off x="3681181" y="6007099"/>
            <a:ext cx="6127982"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478" name="Text Box 61"/>
          <p:cNvSpPr txBox="1">
            <a:spLocks noChangeArrowheads="1"/>
          </p:cNvSpPr>
          <p:nvPr/>
        </p:nvSpPr>
        <p:spPr bwMode="auto">
          <a:xfrm>
            <a:off x="-173634" y="6318250"/>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55" name="Rectangle 103"/>
          <p:cNvSpPr/>
          <p:nvPr/>
        </p:nvSpPr>
        <p:spPr bwMode="auto">
          <a:xfrm>
            <a:off x="6745173" y="6064655"/>
            <a:ext cx="2942292" cy="612000"/>
          </a:xfrm>
          <a:prstGeom prst="rect">
            <a:avLst/>
          </a:prstGeom>
          <a:ln w="127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現行の行政区単位に</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地域自治区事務所を設置</a:t>
            </a:r>
          </a:p>
        </p:txBody>
      </p:sp>
      <p:sp>
        <p:nvSpPr>
          <p:cNvPr id="133" name="Text Box 61"/>
          <p:cNvSpPr txBox="1">
            <a:spLocks noChangeArrowheads="1"/>
          </p:cNvSpPr>
          <p:nvPr/>
        </p:nvSpPr>
        <p:spPr bwMode="auto">
          <a:xfrm>
            <a:off x="29166" y="5372183"/>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市会事務局</a:t>
            </a:r>
          </a:p>
        </p:txBody>
      </p:sp>
      <p:cxnSp>
        <p:nvCxnSpPr>
          <p:cNvPr id="144" name="直線コネクタ 30"/>
          <p:cNvCxnSpPr/>
          <p:nvPr/>
        </p:nvCxnSpPr>
        <p:spPr>
          <a:xfrm>
            <a:off x="3895154" y="2754510"/>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4390584" y="3022367"/>
            <a:ext cx="6591" cy="30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テキスト ボックス 3"/>
          <p:cNvSpPr txBox="1">
            <a:spLocks noChangeArrowheads="1"/>
          </p:cNvSpPr>
          <p:nvPr/>
        </p:nvSpPr>
        <p:spPr bwMode="auto">
          <a:xfrm>
            <a:off x="3801269" y="2935202"/>
            <a:ext cx="626172"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dirty="0">
                <a:latin typeface="Meiryo UI" pitchFamily="50" charset="-128"/>
                <a:ea typeface="Meiryo UI" pitchFamily="50" charset="-128"/>
                <a:cs typeface="Meiryo UI" pitchFamily="50" charset="-128"/>
              </a:rPr>
              <a:t>副区長</a:t>
            </a:r>
          </a:p>
        </p:txBody>
      </p:sp>
      <p:sp>
        <p:nvSpPr>
          <p:cNvPr id="148" name="テキスト ボックス 27"/>
          <p:cNvSpPr txBox="1">
            <a:spLocks noChangeArrowheads="1"/>
          </p:cNvSpPr>
          <p:nvPr/>
        </p:nvSpPr>
        <p:spPr bwMode="auto">
          <a:xfrm>
            <a:off x="4234679" y="4955589"/>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82" name="テキスト ボックス 4"/>
          <p:cNvSpPr txBox="1">
            <a:spLocks noChangeArrowheads="1"/>
          </p:cNvSpPr>
          <p:nvPr/>
        </p:nvSpPr>
        <p:spPr bwMode="auto">
          <a:xfrm>
            <a:off x="3642318" y="5138468"/>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区議会</a:t>
            </a:r>
          </a:p>
        </p:txBody>
      </p:sp>
      <p:sp>
        <p:nvSpPr>
          <p:cNvPr id="183" name="Text Box 61"/>
          <p:cNvSpPr txBox="1">
            <a:spLocks noChangeArrowheads="1"/>
          </p:cNvSpPr>
          <p:nvPr/>
        </p:nvSpPr>
        <p:spPr bwMode="auto">
          <a:xfrm>
            <a:off x="3594037" y="5350337"/>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268" name="Text Box 61"/>
          <p:cNvSpPr txBox="1">
            <a:spLocks noChangeArrowheads="1"/>
          </p:cNvSpPr>
          <p:nvPr/>
        </p:nvSpPr>
        <p:spPr bwMode="auto">
          <a:xfrm>
            <a:off x="3404987" y="6330072"/>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30" name="正方形/長方形 129"/>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　～組織図～　　</a:t>
            </a:r>
            <a:endParaRPr lang="ja-JP" altLang="en-US" sz="1400" b="1" dirty="0">
              <a:solidFill>
                <a:srgbClr val="000000"/>
              </a:solidFill>
              <a:latin typeface="ＭＳ Ｐゴシック" charset="-128"/>
              <a:ea typeface="Meiryo UI"/>
              <a:cs typeface="Meiryo UI"/>
            </a:endParaRPr>
          </a:p>
        </p:txBody>
      </p:sp>
      <p:sp>
        <p:nvSpPr>
          <p:cNvPr id="132" name="Text Box 61"/>
          <p:cNvSpPr txBox="1">
            <a:spLocks noChangeArrowheads="1"/>
          </p:cNvSpPr>
          <p:nvPr/>
        </p:nvSpPr>
        <p:spPr bwMode="auto">
          <a:xfrm>
            <a:off x="6416675" y="2091155"/>
            <a:ext cx="3475038" cy="214313"/>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（総務、庁舎管理、文書、統計、人事・給与・厚生等）</a:t>
            </a:r>
          </a:p>
        </p:txBody>
      </p:sp>
      <p:sp>
        <p:nvSpPr>
          <p:cNvPr id="134" name="Text Box 61"/>
          <p:cNvSpPr txBox="1">
            <a:spLocks noChangeArrowheads="1"/>
          </p:cNvSpPr>
          <p:nvPr/>
        </p:nvSpPr>
        <p:spPr bwMode="auto">
          <a:xfrm>
            <a:off x="6419850" y="2960451"/>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（地域の中小企業支援、商店街振興、文化・スポーツ等）</a:t>
            </a:r>
          </a:p>
        </p:txBody>
      </p:sp>
      <p:sp>
        <p:nvSpPr>
          <p:cNvPr id="127" name="Text Box 61"/>
          <p:cNvSpPr txBox="1">
            <a:spLocks noChangeArrowheads="1"/>
          </p:cNvSpPr>
          <p:nvPr/>
        </p:nvSpPr>
        <p:spPr bwMode="auto">
          <a:xfrm>
            <a:off x="6419850" y="3233621"/>
            <a:ext cx="3475038" cy="215444"/>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（地域福祉、生活保護、</a:t>
            </a:r>
            <a:r>
              <a:rPr lang="ja-JP" altLang="en-US" sz="800" dirty="0" err="1">
                <a:latin typeface="Meiryo UI" pitchFamily="50" charset="-128"/>
                <a:ea typeface="Meiryo UI" pitchFamily="50" charset="-128"/>
                <a:cs typeface="Meiryo UI" pitchFamily="50" charset="-128"/>
              </a:rPr>
              <a:t>障がい</a:t>
            </a:r>
            <a:r>
              <a:rPr lang="ja-JP" altLang="en-US" sz="800" dirty="0">
                <a:latin typeface="Meiryo UI" pitchFamily="50" charset="-128"/>
                <a:ea typeface="Meiryo UI" pitchFamily="50" charset="-128"/>
                <a:cs typeface="Meiryo UI" pitchFamily="50" charset="-128"/>
              </a:rPr>
              <a:t>者、高齢者福祉、国民健康保険等）</a:t>
            </a:r>
          </a:p>
        </p:txBody>
      </p:sp>
      <p:sp>
        <p:nvSpPr>
          <p:cNvPr id="128" name="Text Box 61"/>
          <p:cNvSpPr txBox="1">
            <a:spLocks noChangeArrowheads="1"/>
          </p:cNvSpPr>
          <p:nvPr/>
        </p:nvSpPr>
        <p:spPr bwMode="auto">
          <a:xfrm>
            <a:off x="6419850" y="3554301"/>
            <a:ext cx="3475038" cy="215444"/>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（保健事業・健康増進、感染症対策、食品衛生、保健所等）</a:t>
            </a:r>
          </a:p>
        </p:txBody>
      </p:sp>
      <p:sp>
        <p:nvSpPr>
          <p:cNvPr id="135" name="Text Box 61"/>
          <p:cNvSpPr txBox="1">
            <a:spLocks noChangeArrowheads="1"/>
          </p:cNvSpPr>
          <p:nvPr/>
        </p:nvSpPr>
        <p:spPr bwMode="auto">
          <a:xfrm>
            <a:off x="6419850" y="386062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（子育て支援・待機児童対策、青少年企画、こども育成、児童相談所事務等）</a:t>
            </a:r>
          </a:p>
        </p:txBody>
      </p:sp>
      <p:sp>
        <p:nvSpPr>
          <p:cNvPr id="137" name="Text Box 61"/>
          <p:cNvSpPr txBox="1">
            <a:spLocks noChangeArrowheads="1"/>
          </p:cNvSpPr>
          <p:nvPr/>
        </p:nvSpPr>
        <p:spPr bwMode="auto">
          <a:xfrm>
            <a:off x="6419850" y="414746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（環境監視規制、産業廃棄物処理規制、ごみ減量化等）</a:t>
            </a:r>
          </a:p>
        </p:txBody>
      </p:sp>
      <p:sp>
        <p:nvSpPr>
          <p:cNvPr id="139" name="Text Box 61"/>
          <p:cNvSpPr txBox="1">
            <a:spLocks noChangeArrowheads="1"/>
          </p:cNvSpPr>
          <p:nvPr/>
        </p:nvSpPr>
        <p:spPr bwMode="auto">
          <a:xfrm>
            <a:off x="6419850" y="4436574"/>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（区画整理、</a:t>
            </a:r>
            <a:r>
              <a:rPr lang="zh-TW" altLang="en-US" sz="800" dirty="0">
                <a:latin typeface="Meiryo UI" pitchFamily="50" charset="-128"/>
                <a:ea typeface="Meiryo UI" pitchFamily="50" charset="-128"/>
                <a:cs typeface="Meiryo UI" pitchFamily="50" charset="-128"/>
              </a:rPr>
              <a:t>住宅政策、公営住宅、建築指導</a:t>
            </a:r>
            <a:r>
              <a:rPr lang="ja-JP" altLang="en-US" sz="800" dirty="0">
                <a:latin typeface="Meiryo UI" pitchFamily="50" charset="-128"/>
                <a:ea typeface="Meiryo UI" pitchFamily="50" charset="-128"/>
                <a:cs typeface="Meiryo UI" pitchFamily="50" charset="-128"/>
              </a:rPr>
              <a:t>等）</a:t>
            </a:r>
          </a:p>
        </p:txBody>
      </p:sp>
      <p:sp>
        <p:nvSpPr>
          <p:cNvPr id="142" name="Text Box 61"/>
          <p:cNvSpPr txBox="1">
            <a:spLocks noChangeArrowheads="1"/>
          </p:cNvSpPr>
          <p:nvPr/>
        </p:nvSpPr>
        <p:spPr bwMode="auto">
          <a:xfrm>
            <a:off x="6419850" y="472411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（道路・橋りょう、交通対策、自転車対策、河川管理、公園管理等）</a:t>
            </a:r>
          </a:p>
        </p:txBody>
      </p:sp>
      <p:cxnSp>
        <p:nvCxnSpPr>
          <p:cNvPr id="147" name="直線コネクタ 62"/>
          <p:cNvCxnSpPr/>
          <p:nvPr/>
        </p:nvCxnSpPr>
        <p:spPr>
          <a:xfrm>
            <a:off x="1094800" y="490342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62"/>
          <p:cNvCxnSpPr/>
          <p:nvPr/>
        </p:nvCxnSpPr>
        <p:spPr>
          <a:xfrm>
            <a:off x="1094800" y="443657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62"/>
          <p:cNvCxnSpPr/>
          <p:nvPr/>
        </p:nvCxnSpPr>
        <p:spPr>
          <a:xfrm>
            <a:off x="1094800" y="4237891"/>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62"/>
          <p:cNvCxnSpPr/>
          <p:nvPr/>
        </p:nvCxnSpPr>
        <p:spPr>
          <a:xfrm>
            <a:off x="1094800" y="404231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62"/>
          <p:cNvCxnSpPr/>
          <p:nvPr/>
        </p:nvCxnSpPr>
        <p:spPr>
          <a:xfrm>
            <a:off x="1094800" y="383622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62"/>
          <p:cNvCxnSpPr/>
          <p:nvPr/>
        </p:nvCxnSpPr>
        <p:spPr>
          <a:xfrm>
            <a:off x="1094800" y="362967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コネクタ 62"/>
          <p:cNvCxnSpPr/>
          <p:nvPr/>
        </p:nvCxnSpPr>
        <p:spPr>
          <a:xfrm>
            <a:off x="1094800" y="341344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62"/>
          <p:cNvCxnSpPr/>
          <p:nvPr/>
        </p:nvCxnSpPr>
        <p:spPr>
          <a:xfrm>
            <a:off x="1094800" y="322285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62"/>
          <p:cNvCxnSpPr/>
          <p:nvPr/>
        </p:nvCxnSpPr>
        <p:spPr>
          <a:xfrm>
            <a:off x="1094800" y="301613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コネクタ 62"/>
          <p:cNvCxnSpPr/>
          <p:nvPr/>
        </p:nvCxnSpPr>
        <p:spPr>
          <a:xfrm>
            <a:off x="1094800" y="281749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直線コネクタ 62"/>
          <p:cNvCxnSpPr/>
          <p:nvPr/>
        </p:nvCxnSpPr>
        <p:spPr>
          <a:xfrm>
            <a:off x="1094800" y="262143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直線コネクタ 62"/>
          <p:cNvCxnSpPr/>
          <p:nvPr/>
        </p:nvCxnSpPr>
        <p:spPr>
          <a:xfrm>
            <a:off x="1094800" y="242469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62"/>
          <p:cNvCxnSpPr/>
          <p:nvPr/>
        </p:nvCxnSpPr>
        <p:spPr>
          <a:xfrm>
            <a:off x="1094800" y="221972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62"/>
          <p:cNvCxnSpPr/>
          <p:nvPr/>
        </p:nvCxnSpPr>
        <p:spPr>
          <a:xfrm>
            <a:off x="1094800" y="202262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直線コネクタ 62"/>
          <p:cNvCxnSpPr/>
          <p:nvPr/>
        </p:nvCxnSpPr>
        <p:spPr>
          <a:xfrm>
            <a:off x="1094800" y="181992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62"/>
          <p:cNvCxnSpPr/>
          <p:nvPr/>
        </p:nvCxnSpPr>
        <p:spPr>
          <a:xfrm>
            <a:off x="1094800" y="161815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コネクタ 62"/>
          <p:cNvCxnSpPr/>
          <p:nvPr/>
        </p:nvCxnSpPr>
        <p:spPr>
          <a:xfrm>
            <a:off x="1094800" y="142120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コネクタ 62"/>
          <p:cNvCxnSpPr/>
          <p:nvPr/>
        </p:nvCxnSpPr>
        <p:spPr>
          <a:xfrm>
            <a:off x="1094800" y="1212542"/>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62"/>
          <p:cNvCxnSpPr/>
          <p:nvPr/>
        </p:nvCxnSpPr>
        <p:spPr>
          <a:xfrm>
            <a:off x="1094800" y="101034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391" name="テキスト ボックス 5"/>
          <p:cNvSpPr txBox="1">
            <a:spLocks noChangeArrowheads="1"/>
          </p:cNvSpPr>
          <p:nvPr/>
        </p:nvSpPr>
        <p:spPr bwMode="auto">
          <a:xfrm>
            <a:off x="1499986" y="1109663"/>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市政改革室</a:t>
            </a:r>
          </a:p>
        </p:txBody>
      </p:sp>
      <p:sp>
        <p:nvSpPr>
          <p:cNvPr id="16405" name="テキスト ボックス 13"/>
          <p:cNvSpPr txBox="1">
            <a:spLocks noChangeArrowheads="1"/>
          </p:cNvSpPr>
          <p:nvPr/>
        </p:nvSpPr>
        <p:spPr bwMode="auto">
          <a:xfrm>
            <a:off x="1499986" y="911225"/>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副首都推進局</a:t>
            </a:r>
          </a:p>
        </p:txBody>
      </p:sp>
      <p:sp>
        <p:nvSpPr>
          <p:cNvPr id="16419" name="テキスト ボックス 8"/>
          <p:cNvSpPr txBox="1">
            <a:spLocks noChangeArrowheads="1"/>
          </p:cNvSpPr>
          <p:nvPr/>
        </p:nvSpPr>
        <p:spPr bwMode="auto">
          <a:xfrm>
            <a:off x="1499986" y="2117725"/>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経済戦略局</a:t>
            </a:r>
          </a:p>
        </p:txBody>
      </p:sp>
      <p:sp>
        <p:nvSpPr>
          <p:cNvPr id="16420" name="テキスト ボックス 9"/>
          <p:cNvSpPr txBox="1">
            <a:spLocks noChangeArrowheads="1"/>
          </p:cNvSpPr>
          <p:nvPr/>
        </p:nvSpPr>
        <p:spPr bwMode="auto">
          <a:xfrm>
            <a:off x="1499986" y="2314575"/>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総務局</a:t>
            </a:r>
          </a:p>
        </p:txBody>
      </p:sp>
      <p:sp>
        <p:nvSpPr>
          <p:cNvPr id="16421" name="テキスト ボックス 10"/>
          <p:cNvSpPr txBox="1">
            <a:spLocks noChangeArrowheads="1"/>
          </p:cNvSpPr>
          <p:nvPr/>
        </p:nvSpPr>
        <p:spPr bwMode="auto">
          <a:xfrm>
            <a:off x="1499986" y="2514600"/>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市民局</a:t>
            </a:r>
          </a:p>
        </p:txBody>
      </p:sp>
      <p:sp>
        <p:nvSpPr>
          <p:cNvPr id="16422" name="テキスト ボックス 11"/>
          <p:cNvSpPr txBox="1">
            <a:spLocks noChangeArrowheads="1"/>
          </p:cNvSpPr>
          <p:nvPr/>
        </p:nvSpPr>
        <p:spPr bwMode="auto">
          <a:xfrm>
            <a:off x="1499986" y="2711450"/>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財政局</a:t>
            </a:r>
          </a:p>
        </p:txBody>
      </p:sp>
      <p:sp>
        <p:nvSpPr>
          <p:cNvPr id="16423" name="テキスト ボックス 12"/>
          <p:cNvSpPr txBox="1">
            <a:spLocks noChangeArrowheads="1"/>
          </p:cNvSpPr>
          <p:nvPr/>
        </p:nvSpPr>
        <p:spPr bwMode="auto">
          <a:xfrm>
            <a:off x="1499986" y="2911475"/>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契約管財局</a:t>
            </a:r>
          </a:p>
        </p:txBody>
      </p:sp>
      <p:sp>
        <p:nvSpPr>
          <p:cNvPr id="16424" name="テキスト ボックス 13"/>
          <p:cNvSpPr txBox="1">
            <a:spLocks noChangeArrowheads="1"/>
          </p:cNvSpPr>
          <p:nvPr/>
        </p:nvSpPr>
        <p:spPr bwMode="auto">
          <a:xfrm>
            <a:off x="1499986" y="3114675"/>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都市計画局</a:t>
            </a:r>
          </a:p>
        </p:txBody>
      </p:sp>
      <p:sp>
        <p:nvSpPr>
          <p:cNvPr id="16425" name="テキスト ボックス 8"/>
          <p:cNvSpPr txBox="1">
            <a:spLocks noChangeArrowheads="1"/>
          </p:cNvSpPr>
          <p:nvPr/>
        </p:nvSpPr>
        <p:spPr bwMode="auto">
          <a:xfrm>
            <a:off x="1499986" y="1512888"/>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人事室</a:t>
            </a:r>
          </a:p>
        </p:txBody>
      </p:sp>
      <p:sp>
        <p:nvSpPr>
          <p:cNvPr id="16426" name="テキスト ボックス 10"/>
          <p:cNvSpPr txBox="1">
            <a:spLocks noChangeArrowheads="1"/>
          </p:cNvSpPr>
          <p:nvPr/>
        </p:nvSpPr>
        <p:spPr bwMode="auto">
          <a:xfrm>
            <a:off x="1499986" y="1712913"/>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政策企画室</a:t>
            </a:r>
          </a:p>
        </p:txBody>
      </p:sp>
      <p:sp>
        <p:nvSpPr>
          <p:cNvPr id="16427" name="テキスト ボックス 11"/>
          <p:cNvSpPr txBox="1">
            <a:spLocks noChangeArrowheads="1"/>
          </p:cNvSpPr>
          <p:nvPr/>
        </p:nvSpPr>
        <p:spPr bwMode="auto">
          <a:xfrm>
            <a:off x="1499986" y="1917700"/>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危機管理室</a:t>
            </a:r>
          </a:p>
        </p:txBody>
      </p:sp>
      <p:sp>
        <p:nvSpPr>
          <p:cNvPr id="16428" name="テキスト ボックス 13"/>
          <p:cNvSpPr txBox="1">
            <a:spLocks noChangeArrowheads="1"/>
          </p:cNvSpPr>
          <p:nvPr/>
        </p:nvSpPr>
        <p:spPr bwMode="auto">
          <a:xfrm>
            <a:off x="1499986" y="3314700"/>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福祉局</a:t>
            </a:r>
          </a:p>
        </p:txBody>
      </p:sp>
      <p:sp>
        <p:nvSpPr>
          <p:cNvPr id="16429" name="テキスト ボックス 13"/>
          <p:cNvSpPr txBox="1">
            <a:spLocks noChangeArrowheads="1"/>
          </p:cNvSpPr>
          <p:nvPr/>
        </p:nvSpPr>
        <p:spPr bwMode="auto">
          <a:xfrm>
            <a:off x="1499986" y="3519488"/>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健康局</a:t>
            </a:r>
          </a:p>
        </p:txBody>
      </p:sp>
      <p:sp>
        <p:nvSpPr>
          <p:cNvPr id="16430" name="テキスト ボックス 13"/>
          <p:cNvSpPr txBox="1">
            <a:spLocks noChangeArrowheads="1"/>
          </p:cNvSpPr>
          <p:nvPr/>
        </p:nvSpPr>
        <p:spPr bwMode="auto">
          <a:xfrm>
            <a:off x="1499986" y="3719513"/>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こども青少年局</a:t>
            </a:r>
          </a:p>
        </p:txBody>
      </p:sp>
      <p:sp>
        <p:nvSpPr>
          <p:cNvPr id="16431" name="テキスト ボックス 13"/>
          <p:cNvSpPr txBox="1">
            <a:spLocks noChangeArrowheads="1"/>
          </p:cNvSpPr>
          <p:nvPr/>
        </p:nvSpPr>
        <p:spPr bwMode="auto">
          <a:xfrm>
            <a:off x="1499986" y="3924300"/>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環境局</a:t>
            </a:r>
          </a:p>
        </p:txBody>
      </p:sp>
      <p:sp>
        <p:nvSpPr>
          <p:cNvPr id="16432" name="テキスト ボックス 13"/>
          <p:cNvSpPr txBox="1">
            <a:spLocks noChangeArrowheads="1"/>
          </p:cNvSpPr>
          <p:nvPr/>
        </p:nvSpPr>
        <p:spPr bwMode="auto">
          <a:xfrm>
            <a:off x="1499986" y="4121150"/>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都市整備局</a:t>
            </a:r>
          </a:p>
        </p:txBody>
      </p:sp>
      <p:sp>
        <p:nvSpPr>
          <p:cNvPr id="16433" name="テキスト ボックス 13"/>
          <p:cNvSpPr txBox="1">
            <a:spLocks noChangeArrowheads="1"/>
          </p:cNvSpPr>
          <p:nvPr/>
        </p:nvSpPr>
        <p:spPr bwMode="auto">
          <a:xfrm>
            <a:off x="1501574" y="4321175"/>
            <a:ext cx="1274762"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建設局</a:t>
            </a:r>
          </a:p>
        </p:txBody>
      </p:sp>
      <p:sp>
        <p:nvSpPr>
          <p:cNvPr id="16434" name="テキスト ボックス 13"/>
          <p:cNvSpPr txBox="1">
            <a:spLocks noChangeArrowheads="1"/>
          </p:cNvSpPr>
          <p:nvPr/>
        </p:nvSpPr>
        <p:spPr bwMode="auto">
          <a:xfrm>
            <a:off x="1499986" y="4519613"/>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港湾局</a:t>
            </a:r>
          </a:p>
        </p:txBody>
      </p:sp>
      <p:sp>
        <p:nvSpPr>
          <p:cNvPr id="16435" name="テキスト ボックス 13"/>
          <p:cNvSpPr txBox="1">
            <a:spLocks noChangeArrowheads="1"/>
          </p:cNvSpPr>
          <p:nvPr/>
        </p:nvSpPr>
        <p:spPr bwMode="auto">
          <a:xfrm>
            <a:off x="1499986" y="4784725"/>
            <a:ext cx="1276350" cy="20002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会計室</a:t>
            </a:r>
          </a:p>
        </p:txBody>
      </p:sp>
      <p:sp>
        <p:nvSpPr>
          <p:cNvPr id="16445" name="テキスト ボックス 5"/>
          <p:cNvSpPr txBox="1">
            <a:spLocks noChangeArrowheads="1"/>
          </p:cNvSpPr>
          <p:nvPr/>
        </p:nvSpPr>
        <p:spPr bwMode="auto">
          <a:xfrm>
            <a:off x="1501574" y="1311275"/>
            <a:ext cx="1278000" cy="200025"/>
          </a:xfrm>
          <a:prstGeom prst="rect">
            <a:avLst/>
          </a:prstGeom>
          <a:solidFill>
            <a:schemeClr val="bg1"/>
          </a:solidFill>
          <a:ln w="12700">
            <a:solidFill>
              <a:schemeClr val="accent1"/>
            </a:solidFill>
            <a:miter lim="800000"/>
            <a:headEnd/>
            <a:tailEnd/>
          </a:ln>
        </p:spPr>
        <p:txBody>
          <a:bodyPr>
            <a:spAutoFit/>
          </a:bodyPr>
          <a:lstStyle/>
          <a:p>
            <a:pPr algn="dist"/>
            <a:r>
              <a:rPr lang="en-US" altLang="ja-JP" sz="700">
                <a:latin typeface="Meiryo UI" pitchFamily="50" charset="-128"/>
                <a:ea typeface="Meiryo UI" pitchFamily="50" charset="-128"/>
                <a:cs typeface="Meiryo UI" pitchFamily="50" charset="-128"/>
              </a:rPr>
              <a:t>ICT</a:t>
            </a:r>
            <a:r>
              <a:rPr lang="ja-JP" altLang="en-US" sz="700">
                <a:latin typeface="Meiryo UI" pitchFamily="50" charset="-128"/>
                <a:ea typeface="Meiryo UI" pitchFamily="50" charset="-128"/>
                <a:cs typeface="Meiryo UI" pitchFamily="50" charset="-128"/>
              </a:rPr>
              <a:t>戦略室</a:t>
            </a:r>
          </a:p>
        </p:txBody>
      </p:sp>
      <p:cxnSp>
        <p:nvCxnSpPr>
          <p:cNvPr id="171" name="直線コネクタ 62"/>
          <p:cNvCxnSpPr/>
          <p:nvPr/>
        </p:nvCxnSpPr>
        <p:spPr>
          <a:xfrm>
            <a:off x="785189" y="5357220"/>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62"/>
          <p:cNvCxnSpPr/>
          <p:nvPr/>
        </p:nvCxnSpPr>
        <p:spPr>
          <a:xfrm>
            <a:off x="785189" y="5546725"/>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１４</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 xmlns:p14="http://schemas.microsoft.com/office/powerpoint/2010/main" val="3103862696"/>
              </p:ext>
            </p:extLst>
          </p:nvPr>
        </p:nvGraphicFramePr>
        <p:xfrm>
          <a:off x="174486" y="1354128"/>
          <a:ext cx="4658770" cy="5320184"/>
        </p:xfrm>
        <a:graphic>
          <a:graphicData uri="http://schemas.openxmlformats.org/drawingml/2006/table">
            <a:tbl>
              <a:tblPr firstRow="1" lastRow="1" bandRow="1">
                <a:tableStyleId>{5C22544A-7EE6-4342-B048-85BDC9FD1C3A}</a:tableStyleId>
              </a:tblPr>
              <a:tblGrid>
                <a:gridCol w="2180110">
                  <a:extLst>
                    <a:ext uri="{9D8B030D-6E8A-4147-A177-3AD203B41FA5}">
                      <a16:colId xmlns:a16="http://schemas.microsoft.com/office/drawing/2014/main" xmlns="" val="20000"/>
                    </a:ext>
                  </a:extLst>
                </a:gridCol>
                <a:gridCol w="619665">
                  <a:extLst>
                    <a:ext uri="{9D8B030D-6E8A-4147-A177-3AD203B41FA5}">
                      <a16:colId xmlns:a16="http://schemas.microsoft.com/office/drawing/2014/main" xmlns="" val="20001"/>
                    </a:ext>
                  </a:extLst>
                </a:gridCol>
                <a:gridCol w="619665">
                  <a:extLst>
                    <a:ext uri="{9D8B030D-6E8A-4147-A177-3AD203B41FA5}">
                      <a16:colId xmlns:a16="http://schemas.microsoft.com/office/drawing/2014/main" xmlns="" val="20002"/>
                    </a:ext>
                  </a:extLst>
                </a:gridCol>
                <a:gridCol w="619665">
                  <a:extLst>
                    <a:ext uri="{9D8B030D-6E8A-4147-A177-3AD203B41FA5}">
                      <a16:colId xmlns:a16="http://schemas.microsoft.com/office/drawing/2014/main" xmlns="" val="20003"/>
                    </a:ext>
                  </a:extLst>
                </a:gridCol>
                <a:gridCol w="619665">
                  <a:extLst>
                    <a:ext uri="{9D8B030D-6E8A-4147-A177-3AD203B41FA5}">
                      <a16:colId xmlns:a16="http://schemas.microsoft.com/office/drawing/2014/main" xmlns="" val="20004"/>
                    </a:ext>
                  </a:extLst>
                </a:gridCol>
              </a:tblGrid>
              <a:tr h="21600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itchFamily="50" charset="-128"/>
                          <a:ea typeface="Meiryo UI" pitchFamily="50" charset="-128"/>
                          <a:cs typeface="Meiryo UI" pitchFamily="50" charset="-128"/>
                        </a:rPr>
                        <a:t>第一区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第二区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第三区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第四区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非技能労務職員</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小計</a:t>
                      </a:r>
                      <a:r>
                        <a:rPr kumimoji="1" lang="en-US" altLang="ja-JP"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(9,880</a:t>
                      </a:r>
                      <a:r>
                        <a:rPr kumimoji="1" lang="ja-JP" altLang="en-US"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a:t>
                      </a:r>
                      <a:endParaRPr kumimoji="1" lang="ja-JP" altLang="en-US" sz="10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2,860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1,790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2,850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技能労務職員</a:t>
                      </a:r>
                      <a:r>
                        <a:rPr kumimoji="1" lang="ja-JP" altLang="en-US" sz="8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8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 380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320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latin typeface="Meiryo UI" pitchFamily="50" charset="-128"/>
                          <a:ea typeface="Meiryo UI" pitchFamily="50" charset="-128"/>
                          <a:cs typeface="Meiryo UI" pitchFamily="50" charset="-128"/>
                        </a:rPr>
                        <a:t>3,240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latin typeface="Meiryo UI" pitchFamily="50" charset="-128"/>
                          <a:ea typeface="Meiryo UI" pitchFamily="50" charset="-128"/>
                          <a:cs typeface="Meiryo UI" pitchFamily="50" charset="-128"/>
                        </a:rPr>
                        <a:t>2,010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latin typeface="Meiryo UI" pitchFamily="50" charset="-128"/>
                          <a:ea typeface="Meiryo UI" pitchFamily="50" charset="-128"/>
                          <a:cs typeface="Meiryo UI" pitchFamily="50" charset="-128"/>
                        </a:rPr>
                        <a:t>3,170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latin typeface="Meiryo UI" pitchFamily="50" charset="-128"/>
                          <a:ea typeface="Meiryo UI" pitchFamily="50" charset="-128"/>
                          <a:cs typeface="Meiryo UI" pitchFamily="50" charset="-128"/>
                        </a:rPr>
                        <a:t>2,660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31" name="正方形/長方形 30"/>
          <p:cNvSpPr/>
          <p:nvPr/>
        </p:nvSpPr>
        <p:spPr>
          <a:xfrm>
            <a:off x="344384" y="516759"/>
            <a:ext cx="9298379" cy="53322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b="1" dirty="0">
                <a:solidFill>
                  <a:schemeClr val="tx1"/>
                </a:solidFill>
                <a:latin typeface="Meiryo UI" pitchFamily="50" charset="-128"/>
                <a:ea typeface="Meiryo UI" pitchFamily="50" charset="-128"/>
                <a:cs typeface="Meiryo UI" pitchFamily="50" charset="-128"/>
              </a:rPr>
              <a:t>◆ 特別区設置当初の職員数について、大阪市の特性を反映するために現在の組織別現員数構成比で配分</a:t>
            </a:r>
            <a:endParaRPr lang="en-US" altLang="ja-JP" sz="1500" b="1" dirty="0">
              <a:solidFill>
                <a:schemeClr val="tx1"/>
              </a:solidFill>
              <a:latin typeface="Meiryo UI" pitchFamily="50" charset="-128"/>
              <a:ea typeface="Meiryo UI" pitchFamily="50" charset="-128"/>
              <a:cs typeface="Meiryo UI" pitchFamily="50" charset="-128"/>
            </a:endParaRPr>
          </a:p>
          <a:p>
            <a:pPr>
              <a:defRPr/>
            </a:pPr>
            <a:r>
              <a:rPr lang="ja-JP" altLang="en-US" sz="1500" b="1" dirty="0">
                <a:solidFill>
                  <a:schemeClr val="tx1"/>
                </a:solidFill>
                <a:latin typeface="Meiryo UI" pitchFamily="50" charset="-128"/>
                <a:ea typeface="Meiryo UI" pitchFamily="50" charset="-128"/>
                <a:cs typeface="Meiryo UI" pitchFamily="50" charset="-128"/>
              </a:rPr>
              <a:t>　　</a:t>
            </a: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詳細な配置については、設置準備期間中に精査</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7604" name="正方形/長方形 27"/>
          <p:cNvSpPr>
            <a:spLocks noChangeArrowheads="1"/>
          </p:cNvSpPr>
          <p:nvPr/>
        </p:nvSpPr>
        <p:spPr bwMode="auto">
          <a:xfrm>
            <a:off x="8861425" y="98733"/>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１１</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8" name="テキスト ボックス 7"/>
          <p:cNvSpPr txBox="1"/>
          <p:nvPr/>
        </p:nvSpPr>
        <p:spPr>
          <a:xfrm>
            <a:off x="174486" y="1038216"/>
            <a:ext cx="2923556"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（１）試案Ａ（</a:t>
            </a:r>
            <a:r>
              <a:rPr lang="ja-JP" altLang="en-US" sz="1600" b="1" dirty="0">
                <a:latin typeface="Meiryo UI" pitchFamily="50" charset="-128"/>
                <a:ea typeface="Meiryo UI" pitchFamily="50" charset="-128"/>
                <a:cs typeface="Meiryo UI" pitchFamily="50" charset="-128"/>
              </a:rPr>
              <a:t>４</a:t>
            </a:r>
            <a:r>
              <a:rPr kumimoji="1" lang="ja-JP" altLang="en-US" sz="1600" b="1" dirty="0">
                <a:latin typeface="Meiryo UI" pitchFamily="50" charset="-128"/>
                <a:ea typeface="Meiryo UI" pitchFamily="50" charset="-128"/>
                <a:cs typeface="Meiryo UI" pitchFamily="50" charset="-128"/>
              </a:rPr>
              <a:t>区</a:t>
            </a:r>
            <a:r>
              <a:rPr lang="ja-JP" altLang="en-US" sz="1600" b="1" dirty="0">
                <a:latin typeface="Meiryo UI" pitchFamily="50" charset="-128"/>
                <a:ea typeface="Meiryo UI" pitchFamily="50" charset="-128"/>
                <a:cs typeface="Meiryo UI" pitchFamily="50" charset="-128"/>
              </a:rPr>
              <a:t>Ａ</a:t>
            </a:r>
            <a:r>
              <a:rPr kumimoji="1" lang="ja-JP" altLang="en-US" sz="1600" b="1" dirty="0">
                <a:latin typeface="Meiryo UI" pitchFamily="50" charset="-128"/>
                <a:ea typeface="Meiryo UI" pitchFamily="50" charset="-128"/>
                <a:cs typeface="Meiryo UI" pitchFamily="50" charset="-128"/>
              </a:rPr>
              <a:t>案）</a:t>
            </a:r>
          </a:p>
        </p:txBody>
      </p:sp>
      <p:sp>
        <p:nvSpPr>
          <p:cNvPr id="6" name="正方形/長方形 5"/>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a:t>
            </a:r>
            <a:r>
              <a:rPr lang="ja-JP" altLang="en-US" sz="2000" b="1" dirty="0">
                <a:solidFill>
                  <a:schemeClr val="tx1"/>
                </a:solidFill>
                <a:latin typeface="ＭＳ Ｐゴシック" charset="-128"/>
                <a:ea typeface="Meiryo UI"/>
                <a:cs typeface="Meiryo UI"/>
              </a:rPr>
              <a:t>　～部局別職員数</a:t>
            </a:r>
            <a:r>
              <a:rPr lang="ja-JP" altLang="en-US" sz="2000" b="1" dirty="0">
                <a:solidFill>
                  <a:schemeClr val="tx1"/>
                </a:solidFill>
                <a:latin typeface="Meiryo UI" pitchFamily="50" charset="-128"/>
                <a:ea typeface="Meiryo UI" pitchFamily="50" charset="-128"/>
                <a:cs typeface="Meiryo UI" pitchFamily="50" charset="-128"/>
              </a:rPr>
              <a:t>～</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graphicFrame>
        <p:nvGraphicFramePr>
          <p:cNvPr id="10" name="表 9"/>
          <p:cNvGraphicFramePr>
            <a:graphicFrameLocks noGrp="1"/>
          </p:cNvGraphicFramePr>
          <p:nvPr>
            <p:extLst>
              <p:ext uri="{D42A27DB-BD31-4B8C-83A1-F6EECF244321}">
                <p14:modId xmlns="" xmlns:p14="http://schemas.microsoft.com/office/powerpoint/2010/main" val="1264569024"/>
              </p:ext>
            </p:extLst>
          </p:nvPr>
        </p:nvGraphicFramePr>
        <p:xfrm>
          <a:off x="5153893" y="1361780"/>
          <a:ext cx="4668983" cy="5329432"/>
        </p:xfrm>
        <a:graphic>
          <a:graphicData uri="http://schemas.openxmlformats.org/drawingml/2006/table">
            <a:tbl>
              <a:tblPr firstRow="1" bandRow="1">
                <a:tableStyleId>{5C22544A-7EE6-4342-B048-85BDC9FD1C3A}</a:tableStyleId>
              </a:tblPr>
              <a:tblGrid>
                <a:gridCol w="2232527">
                  <a:extLst>
                    <a:ext uri="{9D8B030D-6E8A-4147-A177-3AD203B41FA5}">
                      <a16:colId xmlns:a16="http://schemas.microsoft.com/office/drawing/2014/main" xmlns="" val="20000"/>
                    </a:ext>
                  </a:extLst>
                </a:gridCol>
                <a:gridCol w="609114">
                  <a:extLst>
                    <a:ext uri="{9D8B030D-6E8A-4147-A177-3AD203B41FA5}">
                      <a16:colId xmlns:a16="http://schemas.microsoft.com/office/drawing/2014/main" xmlns="" val="20001"/>
                    </a:ext>
                  </a:extLst>
                </a:gridCol>
                <a:gridCol w="609114">
                  <a:extLst>
                    <a:ext uri="{9D8B030D-6E8A-4147-A177-3AD203B41FA5}">
                      <a16:colId xmlns:a16="http://schemas.microsoft.com/office/drawing/2014/main" xmlns="" val="20002"/>
                    </a:ext>
                  </a:extLst>
                </a:gridCol>
                <a:gridCol w="609114">
                  <a:extLst>
                    <a:ext uri="{9D8B030D-6E8A-4147-A177-3AD203B41FA5}">
                      <a16:colId xmlns:a16="http://schemas.microsoft.com/office/drawing/2014/main" xmlns="" val="20003"/>
                    </a:ext>
                  </a:extLst>
                </a:gridCol>
                <a:gridCol w="609114">
                  <a:extLst>
                    <a:ext uri="{9D8B030D-6E8A-4147-A177-3AD203B41FA5}">
                      <a16:colId xmlns:a16="http://schemas.microsoft.com/office/drawing/2014/main" xmlns="" val="20004"/>
                    </a:ext>
                  </a:extLst>
                </a:gridCol>
              </a:tblGrid>
              <a:tr h="25823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itchFamily="50" charset="-128"/>
                          <a:ea typeface="Meiryo UI" pitchFamily="50" charset="-128"/>
                          <a:cs typeface="Meiryo UI" pitchFamily="50" charset="-128"/>
                        </a:rPr>
                        <a:t>第一区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第二区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第三区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第四区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非技能労務職員</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小計</a:t>
                      </a:r>
                      <a:r>
                        <a:rPr kumimoji="1" lang="en-US" altLang="ja-JP" sz="10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9,880)</a:t>
                      </a: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2,510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2,850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技能労務職員</a:t>
                      </a:r>
                      <a:r>
                        <a:rPr kumimoji="1" lang="ja-JP" altLang="en-US" sz="8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8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270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340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320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2,410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2,850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3,170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2,660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11" name="テキスト ボックス 10"/>
          <p:cNvSpPr txBox="1"/>
          <p:nvPr/>
        </p:nvSpPr>
        <p:spPr>
          <a:xfrm>
            <a:off x="5159437" y="1038216"/>
            <a:ext cx="2923556"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（２）試案Ｂ（</a:t>
            </a:r>
            <a:r>
              <a:rPr lang="ja-JP" altLang="en-US" sz="1600" b="1" dirty="0">
                <a:latin typeface="Meiryo UI" pitchFamily="50" charset="-128"/>
                <a:ea typeface="Meiryo UI" pitchFamily="50" charset="-128"/>
                <a:cs typeface="Meiryo UI" pitchFamily="50" charset="-128"/>
              </a:rPr>
              <a:t>４</a:t>
            </a:r>
            <a:r>
              <a:rPr kumimoji="1" lang="ja-JP" altLang="en-US" sz="1600" b="1" dirty="0">
                <a:latin typeface="Meiryo UI" pitchFamily="50" charset="-128"/>
                <a:ea typeface="Meiryo UI" pitchFamily="50" charset="-128"/>
                <a:cs typeface="Meiryo UI" pitchFamily="50" charset="-128"/>
              </a:rPr>
              <a:t>区</a:t>
            </a:r>
            <a:r>
              <a:rPr lang="ja-JP" altLang="en-US" sz="1600" b="1" dirty="0">
                <a:latin typeface="Meiryo UI" pitchFamily="50" charset="-128"/>
                <a:ea typeface="Meiryo UI" pitchFamily="50" charset="-128"/>
                <a:cs typeface="Meiryo UI" pitchFamily="50" charset="-128"/>
              </a:rPr>
              <a:t>Ｂ</a:t>
            </a:r>
            <a:r>
              <a:rPr kumimoji="1" lang="ja-JP" altLang="en-US" sz="1600" b="1" dirty="0">
                <a:latin typeface="Meiryo UI" pitchFamily="50" charset="-128"/>
                <a:ea typeface="Meiryo UI" pitchFamily="50" charset="-128"/>
                <a:cs typeface="Meiryo UI" pitchFamily="50" charset="-128"/>
              </a:rPr>
              <a:t>案）</a:t>
            </a:r>
          </a:p>
        </p:txBody>
      </p:sp>
      <p:sp>
        <p:nvSpPr>
          <p:cNvPr id="9"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１５</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 xmlns:p14="http://schemas.microsoft.com/office/powerpoint/2010/main" val="2955722870"/>
              </p:ext>
            </p:extLst>
          </p:nvPr>
        </p:nvGraphicFramePr>
        <p:xfrm>
          <a:off x="110688" y="1444068"/>
          <a:ext cx="4851840" cy="5316164"/>
        </p:xfrm>
        <a:graphic>
          <a:graphicData uri="http://schemas.openxmlformats.org/drawingml/2006/table">
            <a:tbl>
              <a:tblPr firstRow="1" bandRow="1">
                <a:tableStyleId>{5C22544A-7EE6-4342-B048-85BDC9FD1C3A}</a:tableStyleId>
              </a:tblPr>
              <a:tblGrid>
                <a:gridCol w="1946712">
                  <a:extLst>
                    <a:ext uri="{9D8B030D-6E8A-4147-A177-3AD203B41FA5}">
                      <a16:colId xmlns:a16="http://schemas.microsoft.com/office/drawing/2014/main" xmlns="" val="20000"/>
                    </a:ext>
                  </a:extLst>
                </a:gridCol>
                <a:gridCol w="484188">
                  <a:extLst>
                    <a:ext uri="{9D8B030D-6E8A-4147-A177-3AD203B41FA5}">
                      <a16:colId xmlns:a16="http://schemas.microsoft.com/office/drawing/2014/main" xmlns="" val="20001"/>
                    </a:ext>
                  </a:extLst>
                </a:gridCol>
                <a:gridCol w="484188">
                  <a:extLst>
                    <a:ext uri="{9D8B030D-6E8A-4147-A177-3AD203B41FA5}">
                      <a16:colId xmlns:a16="http://schemas.microsoft.com/office/drawing/2014/main" xmlns="" val="20002"/>
                    </a:ext>
                  </a:extLst>
                </a:gridCol>
                <a:gridCol w="484188">
                  <a:extLst>
                    <a:ext uri="{9D8B030D-6E8A-4147-A177-3AD203B41FA5}">
                      <a16:colId xmlns:a16="http://schemas.microsoft.com/office/drawing/2014/main" xmlns="" val="20003"/>
                    </a:ext>
                  </a:extLst>
                </a:gridCol>
                <a:gridCol w="484188">
                  <a:extLst>
                    <a:ext uri="{9D8B030D-6E8A-4147-A177-3AD203B41FA5}">
                      <a16:colId xmlns:a16="http://schemas.microsoft.com/office/drawing/2014/main" xmlns="" val="20004"/>
                    </a:ext>
                  </a:extLst>
                </a:gridCol>
                <a:gridCol w="484188">
                  <a:extLst>
                    <a:ext uri="{9D8B030D-6E8A-4147-A177-3AD203B41FA5}">
                      <a16:colId xmlns:a16="http://schemas.microsoft.com/office/drawing/2014/main" xmlns="" val="20005"/>
                    </a:ext>
                  </a:extLst>
                </a:gridCol>
                <a:gridCol w="484188">
                  <a:extLst>
                    <a:ext uri="{9D8B030D-6E8A-4147-A177-3AD203B41FA5}">
                      <a16:colId xmlns:a16="http://schemas.microsoft.com/office/drawing/2014/main" xmlns="" val="20006"/>
                    </a:ext>
                  </a:extLst>
                </a:gridCol>
              </a:tblGrid>
              <a:tr h="24518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itchFamily="50" charset="-128"/>
                          <a:ea typeface="Meiryo UI" pitchFamily="50" charset="-128"/>
                          <a:cs typeface="Meiryo UI" pitchFamily="50" charset="-128"/>
                        </a:rPr>
                        <a:t>第一区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第二区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第三区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第四区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第五区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第六区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非技能労務職員  </a:t>
                      </a:r>
                      <a:r>
                        <a:rPr kumimoji="1" lang="ja-JP" altLang="en-US"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小計</a:t>
                      </a:r>
                      <a:r>
                        <a:rPr kumimoji="1" lang="en-US" altLang="ja-JP" sz="800" u="none" strike="noStrike" cap="none" normalizeH="0" baseline="0" dirty="0">
                          <a:ln>
                            <a:noFill/>
                          </a:ln>
                          <a:solidFill>
                            <a:schemeClr val="bg1"/>
                          </a:solidFill>
                          <a:effectLst/>
                          <a:latin typeface="Meiryo UI" pitchFamily="50" charset="-128"/>
                          <a:ea typeface="Meiryo UI" pitchFamily="50" charset="-128"/>
                          <a:cs typeface="Meiryo UI" pitchFamily="50" charset="-128"/>
                        </a:rPr>
                        <a:t>(10,470)</a:t>
                      </a:r>
                      <a:endParaRPr kumimoji="1" lang="ja-JP" altLang="en-US" sz="8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1,810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1,320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1,350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1,250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0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技能労務職員</a:t>
                      </a:r>
                      <a:r>
                        <a:rPr kumimoji="1" lang="ja-JP" altLang="en-US" sz="7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7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150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160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140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250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2,030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1,470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1,510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1,390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2,620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2,660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31" name="正方形/長方形 30"/>
          <p:cNvSpPr/>
          <p:nvPr/>
        </p:nvSpPr>
        <p:spPr>
          <a:xfrm>
            <a:off x="344384" y="516759"/>
            <a:ext cx="9298379" cy="53322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b="1" dirty="0">
                <a:solidFill>
                  <a:schemeClr val="tx1"/>
                </a:solidFill>
                <a:latin typeface="Meiryo UI" pitchFamily="50" charset="-128"/>
                <a:ea typeface="Meiryo UI" pitchFamily="50" charset="-128"/>
                <a:cs typeface="Meiryo UI" pitchFamily="50" charset="-128"/>
              </a:rPr>
              <a:t>◆ 特別区設置当初の職員数について、大阪市の特性を反映するために現在の組織別現員数構成比で配分</a:t>
            </a:r>
            <a:endParaRPr lang="en-US" altLang="ja-JP" sz="1500" b="1" dirty="0">
              <a:solidFill>
                <a:schemeClr val="tx1"/>
              </a:solidFill>
              <a:latin typeface="Meiryo UI" pitchFamily="50" charset="-128"/>
              <a:ea typeface="Meiryo UI" pitchFamily="50" charset="-128"/>
              <a:cs typeface="Meiryo UI" pitchFamily="50" charset="-128"/>
            </a:endParaRPr>
          </a:p>
          <a:p>
            <a:pPr>
              <a:defRPr/>
            </a:pPr>
            <a:r>
              <a:rPr lang="ja-JP" altLang="en-US" sz="1500" b="1" dirty="0">
                <a:solidFill>
                  <a:schemeClr val="tx1"/>
                </a:solidFill>
                <a:latin typeface="Meiryo UI" pitchFamily="50" charset="-128"/>
                <a:ea typeface="Meiryo UI" pitchFamily="50" charset="-128"/>
                <a:cs typeface="Meiryo UI" pitchFamily="50" charset="-128"/>
              </a:rPr>
              <a:t>　　</a:t>
            </a: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詳細な配置については、設置準備期間中に精査</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7604" name="正方形/長方形 27"/>
          <p:cNvSpPr>
            <a:spLocks noChangeArrowheads="1"/>
          </p:cNvSpPr>
          <p:nvPr/>
        </p:nvSpPr>
        <p:spPr bwMode="auto">
          <a:xfrm>
            <a:off x="8861425" y="98733"/>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１１</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8" name="テキスト ボックス 7"/>
          <p:cNvSpPr txBox="1"/>
          <p:nvPr/>
        </p:nvSpPr>
        <p:spPr>
          <a:xfrm>
            <a:off x="174486" y="1113166"/>
            <a:ext cx="2616201"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（３）試案</a:t>
            </a:r>
            <a:r>
              <a:rPr kumimoji="1" lang="en-US" altLang="ja-JP" sz="1600" b="1" dirty="0">
                <a:latin typeface="Meiryo UI" pitchFamily="50" charset="-128"/>
                <a:ea typeface="Meiryo UI" pitchFamily="50" charset="-128"/>
                <a:cs typeface="Meiryo UI" pitchFamily="50" charset="-128"/>
              </a:rPr>
              <a:t>C</a:t>
            </a:r>
            <a:r>
              <a:rPr kumimoji="1" lang="ja-JP" altLang="en-US" sz="1600" b="1" dirty="0">
                <a:latin typeface="Meiryo UI" pitchFamily="50" charset="-128"/>
                <a:ea typeface="Meiryo UI" pitchFamily="50" charset="-128"/>
                <a:cs typeface="Meiryo UI" pitchFamily="50" charset="-128"/>
              </a:rPr>
              <a:t>（６区</a:t>
            </a:r>
            <a:r>
              <a:rPr kumimoji="1" lang="en-US" altLang="ja-JP" sz="1600" b="1" dirty="0">
                <a:latin typeface="Meiryo UI" pitchFamily="50" charset="-128"/>
                <a:ea typeface="Meiryo UI" pitchFamily="50" charset="-128"/>
                <a:cs typeface="Meiryo UI" pitchFamily="50" charset="-128"/>
              </a:rPr>
              <a:t>C</a:t>
            </a:r>
            <a:r>
              <a:rPr kumimoji="1" lang="ja-JP" altLang="en-US" sz="1600" b="1" dirty="0">
                <a:latin typeface="Meiryo UI" pitchFamily="50" charset="-128"/>
                <a:ea typeface="Meiryo UI" pitchFamily="50" charset="-128"/>
                <a:cs typeface="Meiryo UI" pitchFamily="50" charset="-128"/>
              </a:rPr>
              <a:t>案）</a:t>
            </a:r>
          </a:p>
        </p:txBody>
      </p:sp>
      <p:sp>
        <p:nvSpPr>
          <p:cNvPr id="6" name="正方形/長方形 5"/>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a:t>
            </a:r>
            <a:r>
              <a:rPr lang="ja-JP" altLang="en-US" sz="2000" b="1" dirty="0">
                <a:solidFill>
                  <a:schemeClr val="tx1"/>
                </a:solidFill>
                <a:latin typeface="ＭＳ Ｐゴシック" charset="-128"/>
                <a:ea typeface="Meiryo UI"/>
                <a:cs typeface="Meiryo UI"/>
              </a:rPr>
              <a:t>　～部局別職員数</a:t>
            </a:r>
            <a:r>
              <a:rPr lang="ja-JP" altLang="en-US" sz="2000" b="1" dirty="0">
                <a:solidFill>
                  <a:schemeClr val="tx1"/>
                </a:solidFill>
                <a:latin typeface="Meiryo UI" pitchFamily="50" charset="-128"/>
                <a:ea typeface="Meiryo UI" pitchFamily="50" charset="-128"/>
                <a:cs typeface="Meiryo UI" pitchFamily="50" charset="-128"/>
              </a:rPr>
              <a:t>～</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graphicFrame>
        <p:nvGraphicFramePr>
          <p:cNvPr id="10" name="表 9"/>
          <p:cNvGraphicFramePr>
            <a:graphicFrameLocks noGrp="1"/>
          </p:cNvGraphicFramePr>
          <p:nvPr>
            <p:extLst>
              <p:ext uri="{D42A27DB-BD31-4B8C-83A1-F6EECF244321}">
                <p14:modId xmlns="" xmlns:p14="http://schemas.microsoft.com/office/powerpoint/2010/main" val="219431256"/>
              </p:ext>
            </p:extLst>
          </p:nvPr>
        </p:nvGraphicFramePr>
        <p:xfrm>
          <a:off x="5130874" y="1451720"/>
          <a:ext cx="4708454" cy="5325412"/>
        </p:xfrm>
        <a:graphic>
          <a:graphicData uri="http://schemas.openxmlformats.org/drawingml/2006/table">
            <a:tbl>
              <a:tblPr firstRow="1" bandRow="1">
                <a:tableStyleId>{5C22544A-7EE6-4342-B048-85BDC9FD1C3A}</a:tableStyleId>
              </a:tblPr>
              <a:tblGrid>
                <a:gridCol w="1860476">
                  <a:extLst>
                    <a:ext uri="{9D8B030D-6E8A-4147-A177-3AD203B41FA5}">
                      <a16:colId xmlns:a16="http://schemas.microsoft.com/office/drawing/2014/main" xmlns="" val="20000"/>
                    </a:ext>
                  </a:extLst>
                </a:gridCol>
                <a:gridCol w="474663">
                  <a:extLst>
                    <a:ext uri="{9D8B030D-6E8A-4147-A177-3AD203B41FA5}">
                      <a16:colId xmlns:a16="http://schemas.microsoft.com/office/drawing/2014/main" xmlns="" val="20001"/>
                    </a:ext>
                  </a:extLst>
                </a:gridCol>
                <a:gridCol w="474663">
                  <a:extLst>
                    <a:ext uri="{9D8B030D-6E8A-4147-A177-3AD203B41FA5}">
                      <a16:colId xmlns:a16="http://schemas.microsoft.com/office/drawing/2014/main" xmlns="" val="20002"/>
                    </a:ext>
                  </a:extLst>
                </a:gridCol>
                <a:gridCol w="474663">
                  <a:extLst>
                    <a:ext uri="{9D8B030D-6E8A-4147-A177-3AD203B41FA5}">
                      <a16:colId xmlns:a16="http://schemas.microsoft.com/office/drawing/2014/main" xmlns="" val="20003"/>
                    </a:ext>
                  </a:extLst>
                </a:gridCol>
                <a:gridCol w="474663">
                  <a:extLst>
                    <a:ext uri="{9D8B030D-6E8A-4147-A177-3AD203B41FA5}">
                      <a16:colId xmlns:a16="http://schemas.microsoft.com/office/drawing/2014/main" xmlns="" val="20004"/>
                    </a:ext>
                  </a:extLst>
                </a:gridCol>
                <a:gridCol w="474663">
                  <a:extLst>
                    <a:ext uri="{9D8B030D-6E8A-4147-A177-3AD203B41FA5}">
                      <a16:colId xmlns:a16="http://schemas.microsoft.com/office/drawing/2014/main" xmlns="" val="20005"/>
                    </a:ext>
                  </a:extLst>
                </a:gridCol>
                <a:gridCol w="474663">
                  <a:extLst>
                    <a:ext uri="{9D8B030D-6E8A-4147-A177-3AD203B41FA5}">
                      <a16:colId xmlns:a16="http://schemas.microsoft.com/office/drawing/2014/main" xmlns="" val="20006"/>
                    </a:ext>
                  </a:extLst>
                </a:gridCol>
              </a:tblGrid>
              <a:tr h="25823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itchFamily="50" charset="-128"/>
                          <a:ea typeface="Meiryo UI" pitchFamily="50" charset="-128"/>
                          <a:cs typeface="Meiryo UI" pitchFamily="50" charset="-128"/>
                        </a:rPr>
                        <a:t>第一区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第二区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第三区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第四区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第五区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itchFamily="50" charset="-128"/>
                          <a:ea typeface="Meiryo UI" pitchFamily="50" charset="-128"/>
                          <a:cs typeface="Meiryo UI" pitchFamily="50" charset="-128"/>
                        </a:rPr>
                        <a:t>第六区</a:t>
                      </a:r>
                      <a:endParaRPr kumimoji="1" lang="ja-JP" altLang="en-US" sz="7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480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430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非技能労務職員 </a:t>
                      </a:r>
                      <a:r>
                        <a:rPr kumimoji="1" lang="ja-JP" altLang="en-US"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小計</a:t>
                      </a:r>
                      <a:r>
                        <a:rPr kumimoji="1" lang="en-US" altLang="ja-JP" sz="800" u="none" strike="noStrike" cap="none" normalizeH="0" baseline="0" dirty="0">
                          <a:ln>
                            <a:noFill/>
                          </a:ln>
                          <a:solidFill>
                            <a:schemeClr val="bg1"/>
                          </a:solidFill>
                          <a:effectLst/>
                          <a:latin typeface="Meiryo UI" pitchFamily="50" charset="-128"/>
                          <a:ea typeface="Meiryo UI" pitchFamily="50" charset="-128"/>
                          <a:cs typeface="Meiryo UI" pitchFamily="50" charset="-128"/>
                        </a:rPr>
                        <a:t>(10,470)</a:t>
                      </a:r>
                      <a:endParaRPr kumimoji="1" lang="ja-JP" altLang="en-US" sz="8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1,670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1,460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1,350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1,250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0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技能労務職員</a:t>
                      </a:r>
                      <a:r>
                        <a:rPr kumimoji="1" lang="ja-JP" altLang="en-US" sz="7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7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200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180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160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140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250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1,870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1,640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1,510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1,390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2,620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2,660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9" name="テキスト ボックス 8"/>
          <p:cNvSpPr txBox="1"/>
          <p:nvPr/>
        </p:nvSpPr>
        <p:spPr>
          <a:xfrm>
            <a:off x="5109682" y="1113166"/>
            <a:ext cx="2872993"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（４）試案</a:t>
            </a:r>
            <a:r>
              <a:rPr lang="ja-JP" altLang="en-US" sz="1600" b="1" dirty="0">
                <a:latin typeface="Meiryo UI" pitchFamily="50" charset="-128"/>
                <a:ea typeface="Meiryo UI" pitchFamily="50" charset="-128"/>
                <a:cs typeface="Meiryo UI" pitchFamily="50" charset="-128"/>
              </a:rPr>
              <a:t>Ｄ</a:t>
            </a:r>
            <a:r>
              <a:rPr kumimoji="1" lang="ja-JP" altLang="en-US" sz="1600" b="1" dirty="0">
                <a:latin typeface="Meiryo UI" pitchFamily="50" charset="-128"/>
                <a:ea typeface="Meiryo UI" pitchFamily="50" charset="-128"/>
                <a:cs typeface="Meiryo UI" pitchFamily="50" charset="-128"/>
              </a:rPr>
              <a:t>（６区</a:t>
            </a:r>
            <a:r>
              <a:rPr lang="ja-JP" altLang="en-US" sz="1600" b="1" dirty="0">
                <a:latin typeface="Meiryo UI" pitchFamily="50" charset="-128"/>
                <a:ea typeface="Meiryo UI" pitchFamily="50" charset="-128"/>
                <a:cs typeface="Meiryo UI" pitchFamily="50" charset="-128"/>
              </a:rPr>
              <a:t>Ｄ</a:t>
            </a:r>
            <a:r>
              <a:rPr kumimoji="1" lang="ja-JP" altLang="en-US" sz="1600" b="1" dirty="0">
                <a:latin typeface="Meiryo UI" pitchFamily="50" charset="-128"/>
                <a:ea typeface="Meiryo UI" pitchFamily="50" charset="-128"/>
                <a:cs typeface="Meiryo UI" pitchFamily="50" charset="-128"/>
              </a:rPr>
              <a:t>案）</a:t>
            </a:r>
          </a:p>
        </p:txBody>
      </p:sp>
      <p:sp>
        <p:nvSpPr>
          <p:cNvPr id="11"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１６</a:t>
            </a:r>
          </a:p>
        </p:txBody>
      </p:sp>
    </p:spTree>
    <p:extLst>
      <p:ext uri="{BB962C8B-B14F-4D97-AF65-F5344CB8AC3E}">
        <p14:creationId xmlns="" xmlns:p14="http://schemas.microsoft.com/office/powerpoint/2010/main" val="3620667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601398" y="654657"/>
            <a:ext cx="2014544" cy="360362"/>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600" b="1" dirty="0">
                <a:solidFill>
                  <a:srgbClr val="000000"/>
                </a:solidFill>
                <a:latin typeface="ＭＳ Ｐゴシック" charset="-128"/>
                <a:ea typeface="Meiryo UI"/>
                <a:cs typeface="Meiryo UI"/>
              </a:rPr>
              <a:t>＜職員数の考え方＞</a:t>
            </a:r>
            <a:endParaRPr lang="ja-JP" altLang="en-US" sz="1600" dirty="0">
              <a:solidFill>
                <a:srgbClr val="000000"/>
              </a:solidFill>
              <a:latin typeface="ＭＳ Ｐゴシック" charset="-128"/>
            </a:endParaRPr>
          </a:p>
        </p:txBody>
      </p:sp>
      <p:sp>
        <p:nvSpPr>
          <p:cNvPr id="25" name="正方形/長方形 24"/>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５　一部事務組合の組織体制　</a:t>
            </a:r>
            <a:endParaRPr lang="ja-JP" altLang="en-US" sz="1400" b="1" dirty="0">
              <a:solidFill>
                <a:srgbClr val="000000"/>
              </a:solidFill>
              <a:latin typeface="ＭＳ Ｐゴシック" charset="-128"/>
              <a:ea typeface="Meiryo UI"/>
              <a:cs typeface="Meiryo UI"/>
            </a:endParaRPr>
          </a:p>
        </p:txBody>
      </p:sp>
      <p:graphicFrame>
        <p:nvGraphicFramePr>
          <p:cNvPr id="30" name="Group 63"/>
          <p:cNvGraphicFramePr>
            <a:graphicFrameLocks noGrp="1"/>
          </p:cNvGraphicFramePr>
          <p:nvPr>
            <p:extLst>
              <p:ext uri="{D42A27DB-BD31-4B8C-83A1-F6EECF244321}">
                <p14:modId xmlns="" xmlns:p14="http://schemas.microsoft.com/office/powerpoint/2010/main" val="1922836334"/>
              </p:ext>
            </p:extLst>
          </p:nvPr>
        </p:nvGraphicFramePr>
        <p:xfrm>
          <a:off x="1397620" y="1636195"/>
          <a:ext cx="7814703" cy="4700273"/>
        </p:xfrm>
        <a:graphic>
          <a:graphicData uri="http://schemas.openxmlformats.org/drawingml/2006/table">
            <a:tbl>
              <a:tblPr/>
              <a:tblGrid>
                <a:gridCol w="1987133">
                  <a:extLst>
                    <a:ext uri="{9D8B030D-6E8A-4147-A177-3AD203B41FA5}">
                      <a16:colId xmlns:a16="http://schemas.microsoft.com/office/drawing/2014/main" xmlns="" val="20000"/>
                    </a:ext>
                  </a:extLst>
                </a:gridCol>
                <a:gridCol w="4592583">
                  <a:extLst>
                    <a:ext uri="{9D8B030D-6E8A-4147-A177-3AD203B41FA5}">
                      <a16:colId xmlns:a16="http://schemas.microsoft.com/office/drawing/2014/main" xmlns="" val="20001"/>
                    </a:ext>
                  </a:extLst>
                </a:gridCol>
                <a:gridCol w="1234987">
                  <a:extLst>
                    <a:ext uri="{9D8B030D-6E8A-4147-A177-3AD203B41FA5}">
                      <a16:colId xmlns:a16="http://schemas.microsoft.com/office/drawing/2014/main" xmlns="" val="20002"/>
                    </a:ext>
                  </a:extLst>
                </a:gridCol>
              </a:tblGrid>
              <a:tr h="361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0"/>
                  </a:ext>
                </a:extLst>
              </a:tr>
              <a:tr h="12675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窓口サービスについては、特別区（地域自治区事務所）において実施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③児童養護施設・生活保護施設の認可・利用調整等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1"/>
                  </a:ext>
                </a:extLst>
              </a:tr>
              <a:tr h="938151">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斎場・霊園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動物管理センター</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2"/>
                  </a:ext>
                </a:extLst>
              </a:tr>
              <a:tr h="399002">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①総 務 部 門   ：総務、会計、監査事務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非技能労務職員</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5"/>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技能労務職員</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6"/>
                  </a:ext>
                </a:extLst>
              </a:tr>
              <a:tr h="384192">
                <a:tc gridSpan="2">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7"/>
                  </a:ext>
                </a:extLst>
              </a:tr>
            </a:tbl>
          </a:graphicData>
        </a:graphic>
      </p:graphicFrame>
      <p:sp>
        <p:nvSpPr>
          <p:cNvPr id="27" name="Text Box 61"/>
          <p:cNvSpPr txBox="1">
            <a:spLocks noChangeArrowheads="1"/>
          </p:cNvSpPr>
          <p:nvPr/>
        </p:nvSpPr>
        <p:spPr bwMode="auto">
          <a:xfrm>
            <a:off x="1383677" y="6493414"/>
            <a:ext cx="6521239"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各部門における詳細な配置については、一部事務組合と各特別区との協議により決定</a:t>
            </a:r>
          </a:p>
        </p:txBody>
      </p:sp>
      <p:sp>
        <p:nvSpPr>
          <p:cNvPr id="26" name="Rectangle 3"/>
          <p:cNvSpPr>
            <a:spLocks noChangeArrowheads="1"/>
          </p:cNvSpPr>
          <p:nvPr/>
        </p:nvSpPr>
        <p:spPr bwMode="auto">
          <a:xfrm>
            <a:off x="356262" y="3121827"/>
            <a:ext cx="789177" cy="256932"/>
          </a:xfrm>
          <a:prstGeom prst="rect">
            <a:avLst/>
          </a:prstGeom>
          <a:no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組合議会</a:t>
            </a:r>
          </a:p>
        </p:txBody>
      </p:sp>
      <p:sp>
        <p:nvSpPr>
          <p:cNvPr id="28" name="Line 5"/>
          <p:cNvSpPr>
            <a:spLocks noChangeShapeType="1"/>
          </p:cNvSpPr>
          <p:nvPr/>
        </p:nvSpPr>
        <p:spPr bwMode="auto">
          <a:xfrm rot="5400000">
            <a:off x="1270139" y="2255259"/>
            <a:ext cx="0" cy="252000"/>
          </a:xfrm>
          <a:prstGeom prst="line">
            <a:avLst/>
          </a:prstGeom>
          <a:noFill/>
          <a:ln w="31750">
            <a:solidFill>
              <a:schemeClr val="tx1"/>
            </a:solidFill>
            <a:round/>
            <a:headEnd/>
            <a:tailEnd/>
          </a:ln>
        </p:spPr>
        <p:txBody>
          <a:bodyPr wrap="none" anchor="ctr"/>
          <a:lstStyle/>
          <a:p>
            <a:endParaRPr lang="ja-JP" altLang="en-US"/>
          </a:p>
        </p:txBody>
      </p:sp>
      <p:sp>
        <p:nvSpPr>
          <p:cNvPr id="29" name="Rectangle 2"/>
          <p:cNvSpPr>
            <a:spLocks noChangeArrowheads="1"/>
          </p:cNvSpPr>
          <p:nvPr/>
        </p:nvSpPr>
        <p:spPr bwMode="auto">
          <a:xfrm>
            <a:off x="353087" y="1955809"/>
            <a:ext cx="789177" cy="763736"/>
          </a:xfrm>
          <a:prstGeom prst="rect">
            <a:avLst/>
          </a:prstGeom>
          <a:solidFill>
            <a:srgbClr val="FFCC99"/>
          </a:solid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a:t>
            </a:r>
            <a:endParaRPr lang="en-US" altLang="ja-JP" sz="1400" dirty="0">
              <a:latin typeface="Meiryo UI" pitchFamily="50" charset="-128"/>
              <a:ea typeface="Meiryo UI" pitchFamily="50" charset="-128"/>
              <a:cs typeface="Meiryo UI" pitchFamily="50" charset="-128"/>
            </a:endParaRPr>
          </a:p>
          <a:p>
            <a:pPr algn="ctr"/>
            <a:r>
              <a:rPr lang="ja-JP" altLang="en-US" sz="1400" dirty="0">
                <a:latin typeface="Meiryo UI" pitchFamily="50" charset="-128"/>
                <a:ea typeface="Meiryo UI" pitchFamily="50" charset="-128"/>
                <a:cs typeface="Meiryo UI" pitchFamily="50" charset="-128"/>
              </a:rPr>
              <a:t>管理者</a:t>
            </a:r>
          </a:p>
        </p:txBody>
      </p:sp>
      <p:sp>
        <p:nvSpPr>
          <p:cNvPr id="31" name="Text Box 61"/>
          <p:cNvSpPr txBox="1">
            <a:spLocks noChangeArrowheads="1"/>
          </p:cNvSpPr>
          <p:nvPr/>
        </p:nvSpPr>
        <p:spPr bwMode="auto">
          <a:xfrm>
            <a:off x="1371582" y="966196"/>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
        <p:nvSpPr>
          <p:cNvPr id="1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１７</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ChangeArrowheads="1"/>
          </p:cNvSpPr>
          <p:nvPr/>
        </p:nvSpPr>
        <p:spPr bwMode="auto">
          <a:xfrm>
            <a:off x="518615" y="5441430"/>
            <a:ext cx="8911988" cy="1149584"/>
          </a:xfrm>
          <a:prstGeom prst="rect">
            <a:avLst/>
          </a:prstGeom>
          <a:solidFill>
            <a:schemeClr val="bg1"/>
          </a:solidFill>
          <a:ln w="12700">
            <a:solidFill>
              <a:schemeClr val="tx1"/>
            </a:solidFill>
            <a:prstDash val="sysDot"/>
            <a:miter lim="800000"/>
            <a:headEnd/>
            <a:tailEnd/>
          </a:ln>
        </p:spPr>
        <p:txBody>
          <a:bodyPr anchor="ctr"/>
          <a:lstStyle/>
          <a:p>
            <a:r>
              <a:rPr lang="en-US" altLang="ja-JP" sz="1200" dirty="0">
                <a:latin typeface="ＭＳ Ｐゴシック" pitchFamily="50" charset="-128"/>
              </a:rPr>
              <a:t>※</a:t>
            </a:r>
            <a:r>
              <a:rPr lang="ja-JP" altLang="en-US" sz="1200" dirty="0">
                <a:latin typeface="ＭＳ Ｐゴシック" pitchFamily="50" charset="-128"/>
              </a:rPr>
              <a:t>職員数の検討に当たって</a:t>
            </a:r>
          </a:p>
          <a:p>
            <a:pPr marL="261938" indent="-261938">
              <a:buFont typeface="Arial" charset="0"/>
              <a:buNone/>
            </a:pPr>
            <a:r>
              <a:rPr lang="ja-JP" altLang="en-US" sz="1200" dirty="0">
                <a:latin typeface="ＭＳ Ｐゴシック" pitchFamily="50" charset="-128"/>
              </a:rPr>
              <a:t>　　・職員数は、他都市等と比較を行う必要があるため、総務省が例年実施している地方公共団体定員管理調査の数値（</a:t>
            </a:r>
            <a:r>
              <a:rPr lang="en-US" altLang="ja-JP" sz="1200" dirty="0">
                <a:latin typeface="ＭＳ Ｐゴシック" pitchFamily="50" charset="-128"/>
              </a:rPr>
              <a:t>H28</a:t>
            </a:r>
            <a:r>
              <a:rPr lang="ja-JP" altLang="en-US" sz="1200" dirty="0">
                <a:latin typeface="ＭＳ Ｐゴシック" pitchFamily="50" charset="-128"/>
              </a:rPr>
              <a:t>年）を使用</a:t>
            </a:r>
            <a:endParaRPr lang="en-US" altLang="ja-JP" sz="1200" dirty="0">
              <a:latin typeface="ＭＳ Ｐゴシック" pitchFamily="50" charset="-128"/>
            </a:endParaRPr>
          </a:p>
          <a:p>
            <a:pPr>
              <a:buFont typeface="Arial" charset="0"/>
              <a:buNone/>
            </a:pPr>
            <a:r>
              <a:rPr lang="ja-JP" altLang="en-US" sz="1200" dirty="0">
                <a:latin typeface="ＭＳ Ｐゴシック" pitchFamily="50" charset="-128"/>
              </a:rPr>
              <a:t>　　・人口は、同様の理由から直近の国勢調査（</a:t>
            </a:r>
            <a:r>
              <a:rPr lang="en-US" altLang="ja-JP" sz="1200" dirty="0">
                <a:latin typeface="ＭＳ Ｐゴシック" pitchFamily="50" charset="-128"/>
              </a:rPr>
              <a:t>H27</a:t>
            </a:r>
            <a:r>
              <a:rPr lang="ja-JP" altLang="en-US" sz="1200" dirty="0">
                <a:latin typeface="ＭＳ Ｐゴシック" pitchFamily="50" charset="-128"/>
              </a:rPr>
              <a:t>年）の数字を基本としており、将来推計は反映していない</a:t>
            </a:r>
          </a:p>
          <a:p>
            <a:r>
              <a:rPr lang="ja-JP" altLang="en-US" sz="1200" dirty="0">
                <a:latin typeface="ＭＳ Ｐゴシック" pitchFamily="50" charset="-128"/>
              </a:rPr>
              <a:t>　　　　⇒各施策における法改正その他の状況変化等を踏まえつつ、設置準備期間中に、さらに精査予定</a:t>
            </a:r>
            <a:endParaRPr lang="en-US" altLang="ja-JP" sz="1200" dirty="0">
              <a:latin typeface="ＭＳ Ｐゴシック" pitchFamily="50" charset="-128"/>
            </a:endParaRPr>
          </a:p>
          <a:p>
            <a:r>
              <a:rPr lang="ja-JP" altLang="en-US" sz="1200" dirty="0">
                <a:latin typeface="ＭＳ Ｐゴシック" pitchFamily="50" charset="-128"/>
              </a:rPr>
              <a:t>　　・なお、本文中に表記している職員数等は端数処理の影響で、合計数等において一致しない場合がある</a:t>
            </a:r>
          </a:p>
        </p:txBody>
      </p:sp>
      <p:sp>
        <p:nvSpPr>
          <p:cNvPr id="6" name="タイトル 1"/>
          <p:cNvSpPr txBox="1">
            <a:spLocks/>
          </p:cNvSpPr>
          <p:nvPr/>
        </p:nvSpPr>
        <p:spPr>
          <a:xfrm>
            <a:off x="485916" y="287116"/>
            <a:ext cx="8915400" cy="720080"/>
          </a:xfrm>
          <a:prstGeom prst="rect">
            <a:avLst/>
          </a:prstGeom>
        </p:spPr>
        <p:txBody>
          <a:bodyP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600" b="0" i="0" u="none" strike="noStrike" kern="1200" cap="none" spc="0" normalizeH="0" baseline="0" noProof="0" dirty="0">
                <a:ln>
                  <a:noFill/>
                </a:ln>
                <a:solidFill>
                  <a:schemeClr val="tx1"/>
                </a:solidFill>
                <a:effectLst/>
                <a:uLnTx/>
                <a:uFillTx/>
                <a:latin typeface="+mj-lt"/>
                <a:ea typeface="+mj-ea"/>
                <a:cs typeface="+mj-cs"/>
              </a:rPr>
              <a:t>目　　次</a:t>
            </a:r>
          </a:p>
        </p:txBody>
      </p:sp>
      <p:sp>
        <p:nvSpPr>
          <p:cNvPr id="7" name="正方形/長方形 6"/>
          <p:cNvSpPr/>
          <p:nvPr/>
        </p:nvSpPr>
        <p:spPr>
          <a:xfrm>
            <a:off x="713206" y="1052736"/>
            <a:ext cx="8526327" cy="406517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150000"/>
              </a:lnSpc>
              <a:spcBef>
                <a:spcPts val="0"/>
              </a:spcBef>
              <a:spcAft>
                <a:spcPts val="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組織体制のめざすべき</a:t>
            </a:r>
            <a:r>
              <a:rPr lang="ja-JP" altLang="en-US" sz="2000" dirty="0" smtClean="0">
                <a:solidFill>
                  <a:prstClr val="black"/>
                </a:solidFill>
                <a:latin typeface="Meiryo UI" pitchFamily="50" charset="-128"/>
                <a:ea typeface="Meiryo UI" pitchFamily="50" charset="-128"/>
                <a:cs typeface="Meiryo UI" pitchFamily="50" charset="-128"/>
              </a:rPr>
              <a:t>方向性</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ja-JP" altLang="en-US" sz="2000" dirty="0">
                <a:solidFill>
                  <a:prstClr val="black"/>
                </a:solidFill>
                <a:latin typeface="Meiryo UI" pitchFamily="50" charset="-128"/>
                <a:ea typeface="Meiryo UI" pitchFamily="50" charset="-128"/>
                <a:cs typeface="Meiryo UI" pitchFamily="50" charset="-128"/>
              </a:rPr>
              <a:t>　事務分担（案）に基づく組織</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職員</a:t>
            </a:r>
            <a:r>
              <a:rPr lang="ja-JP" altLang="en-US" sz="2000" dirty="0" smtClean="0">
                <a:solidFill>
                  <a:prstClr val="black"/>
                </a:solidFill>
                <a:latin typeface="Meiryo UI" pitchFamily="50" charset="-128"/>
                <a:ea typeface="Meiryo UI" pitchFamily="50" charset="-128"/>
                <a:cs typeface="Meiryo UI" pitchFamily="50" charset="-128"/>
              </a:rPr>
              <a:t>の</a:t>
            </a:r>
            <a:r>
              <a:rPr lang="ja-JP" altLang="en-US" sz="2000" dirty="0">
                <a:solidFill>
                  <a:prstClr val="black"/>
                </a:solidFill>
                <a:latin typeface="Meiryo UI" pitchFamily="50" charset="-128"/>
                <a:ea typeface="Meiryo UI" pitchFamily="50" charset="-128"/>
                <a:cs typeface="Meiryo UI" pitchFamily="50" charset="-128"/>
              </a:rPr>
              <a:t>移管</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特別区設置当初の職員数</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４　</a:t>
            </a:r>
            <a:r>
              <a:rPr lang="ja-JP" altLang="en-US" sz="2000" dirty="0">
                <a:solidFill>
                  <a:prstClr val="black"/>
                </a:solidFill>
                <a:latin typeface="Meiryo UI" pitchFamily="50" charset="-128"/>
                <a:ea typeface="Meiryo UI" pitchFamily="50" charset="-128"/>
                <a:cs typeface="Meiryo UI" pitchFamily="50" charset="-128"/>
              </a:rPr>
              <a:t>特別区の組織</a:t>
            </a:r>
            <a:r>
              <a:rPr lang="ja-JP" altLang="en-US" sz="2000" dirty="0" smtClean="0">
                <a:solidFill>
                  <a:prstClr val="black"/>
                </a:solidFill>
                <a:latin typeface="Meiryo UI" pitchFamily="50" charset="-128"/>
                <a:ea typeface="Meiryo UI" pitchFamily="50" charset="-128"/>
                <a:cs typeface="Meiryo UI" pitchFamily="50" charset="-128"/>
              </a:rPr>
              <a:t>イメージ</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５</a:t>
            </a:r>
            <a:r>
              <a:rPr lang="ja-JP" altLang="en-US" sz="2000" dirty="0">
                <a:solidFill>
                  <a:prstClr val="black"/>
                </a:solidFill>
                <a:latin typeface="Meiryo UI" pitchFamily="50" charset="-128"/>
                <a:ea typeface="Meiryo UI" pitchFamily="50" charset="-128"/>
                <a:cs typeface="Meiryo UI" pitchFamily="50" charset="-128"/>
              </a:rPr>
              <a:t>　一部事務組合の組織体制</a:t>
            </a:r>
            <a:endParaRPr lang="en-US" altLang="zh-TW"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６</a:t>
            </a:r>
            <a:r>
              <a:rPr lang="ja-JP" altLang="en-US" sz="2000" dirty="0">
                <a:solidFill>
                  <a:prstClr val="black"/>
                </a:solidFill>
                <a:latin typeface="Meiryo UI" pitchFamily="50" charset="-128"/>
                <a:ea typeface="Meiryo UI" pitchFamily="50" charset="-128"/>
                <a:cs typeface="Meiryo UI" pitchFamily="50" charset="-128"/>
              </a:rPr>
              <a:t>　大阪府の組織</a:t>
            </a:r>
            <a:r>
              <a:rPr lang="ja-JP" altLang="en-US" sz="2000" dirty="0" smtClean="0">
                <a:solidFill>
                  <a:prstClr val="black"/>
                </a:solidFill>
                <a:latin typeface="Meiryo UI" pitchFamily="50" charset="-128"/>
                <a:ea typeface="Meiryo UI" pitchFamily="50" charset="-128"/>
                <a:cs typeface="Meiryo UI" pitchFamily="50" charset="-128"/>
              </a:rPr>
              <a:t>イメージ</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７　組織体制の整備に向けた職員の採用</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８　特別区設置に伴う職員数の推移見込み</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512840" y="114956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9" name="正方形/長方形 8"/>
          <p:cNvSpPr/>
          <p:nvPr/>
        </p:nvSpPr>
        <p:spPr>
          <a:xfrm>
            <a:off x="3512840" y="161993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881789" y="2048806"/>
            <a:ext cx="535774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512840" y="2517037"/>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2" name="正方形/長方形 11"/>
          <p:cNvSpPr/>
          <p:nvPr/>
        </p:nvSpPr>
        <p:spPr>
          <a:xfrm>
            <a:off x="3512840" y="2985127"/>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１７</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3512840" y="3445085"/>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１８</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3512840" y="3895460"/>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１９</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3512840" y="4359484"/>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スライド番号プレースホルダー 5"/>
          <p:cNvSpPr txBox="1">
            <a:spLocks noGrp="1"/>
          </p:cNvSpPr>
          <p:nvPr/>
        </p:nvSpPr>
        <p:spPr>
          <a:xfrm>
            <a:off x="7638652" y="6381751"/>
            <a:ext cx="2310704" cy="365125"/>
          </a:xfrm>
          <a:prstGeom prst="rect">
            <a:avLst/>
          </a:prstGeom>
          <a:noFill/>
        </p:spPr>
        <p:txBody>
          <a:bodyPr anchor="ctr"/>
          <a:lstStyle/>
          <a:p>
            <a:pPr algn="r" fontAlgn="auto">
              <a:spcBef>
                <a:spcPts val="0"/>
              </a:spcBef>
              <a:spcAft>
                <a:spcPts val="0"/>
              </a:spcAft>
              <a:defRPr/>
            </a:pPr>
            <a:fld id="{DE045390-3C9E-4E2A-8B69-B4AED6B3B824}" type="slidenum">
              <a:rPr lang="ja-JP" altLang="en-US" sz="1200">
                <a:solidFill>
                  <a:schemeClr val="tx1">
                    <a:tint val="75000"/>
                  </a:schemeClr>
                </a:solidFill>
                <a:latin typeface="+mn-lt"/>
                <a:ea typeface="+mn-ea"/>
              </a:rPr>
              <a:pPr algn="r" fontAlgn="auto">
                <a:spcBef>
                  <a:spcPts val="0"/>
                </a:spcBef>
                <a:spcAft>
                  <a:spcPts val="0"/>
                </a:spcAft>
                <a:defRPr/>
              </a:pPr>
              <a:t>20</a:t>
            </a:fld>
            <a:endParaRPr lang="ja-JP" altLang="en-US" sz="1200">
              <a:solidFill>
                <a:schemeClr val="tx1">
                  <a:tint val="75000"/>
                </a:schemeClr>
              </a:solidFill>
              <a:latin typeface="+mn-lt"/>
              <a:ea typeface="+mn-ea"/>
            </a:endParaRPr>
          </a:p>
        </p:txBody>
      </p:sp>
      <p:sp>
        <p:nvSpPr>
          <p:cNvPr id="3" name="正方形/長方形 118"/>
          <p:cNvSpPr/>
          <p:nvPr/>
        </p:nvSpPr>
        <p:spPr>
          <a:xfrm>
            <a:off x="4968283" y="1752600"/>
            <a:ext cx="4905818" cy="50273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9" name="正方形/長方形 118"/>
          <p:cNvSpPr/>
          <p:nvPr/>
        </p:nvSpPr>
        <p:spPr>
          <a:xfrm>
            <a:off x="14158" y="1685387"/>
            <a:ext cx="2238355" cy="508711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正方形/長方形 5"/>
          <p:cNvSpPr/>
          <p:nvPr/>
        </p:nvSpPr>
        <p:spPr>
          <a:xfrm>
            <a:off x="-175173" y="1314568"/>
            <a:ext cx="2768350"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tx1"/>
                </a:solidFill>
                <a:latin typeface="Meiryo UI"/>
                <a:ea typeface="Meiryo UI"/>
                <a:cs typeface="Meiryo UI"/>
              </a:rPr>
              <a:t>大阪府</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a:solidFill>
                  <a:schemeClr val="tx1"/>
                </a:solidFill>
                <a:latin typeface="Meiryo UI"/>
                <a:ea typeface="Meiryo UI"/>
                <a:cs typeface="Meiryo UI"/>
              </a:rPr>
              <a:t>H2</a:t>
            </a:r>
            <a:r>
              <a:rPr lang="ja-JP" altLang="en-US" sz="1200" b="1" dirty="0">
                <a:solidFill>
                  <a:schemeClr val="tx1"/>
                </a:solidFill>
                <a:latin typeface="Meiryo UI"/>
                <a:ea typeface="Meiryo UI"/>
                <a:cs typeface="Meiryo UI"/>
              </a:rPr>
              <a:t>８年４月）</a:t>
            </a:r>
          </a:p>
        </p:txBody>
      </p:sp>
      <p:sp>
        <p:nvSpPr>
          <p:cNvPr id="44" name="加算記号 43"/>
          <p:cNvSpPr/>
          <p:nvPr/>
        </p:nvSpPr>
        <p:spPr>
          <a:xfrm>
            <a:off x="2198758" y="3433763"/>
            <a:ext cx="507424" cy="1044000"/>
          </a:xfrm>
          <a:prstGeom prst="mathPlu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正方形/長方形 49"/>
          <p:cNvSpPr/>
          <p:nvPr/>
        </p:nvSpPr>
        <p:spPr>
          <a:xfrm flipH="1">
            <a:off x="5170831" y="1436198"/>
            <a:ext cx="2726736" cy="368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a:ea typeface="Meiryo UI"/>
                <a:cs typeface="Meiryo UI"/>
              </a:rPr>
              <a:t>大阪府　（特別区設置時）</a:t>
            </a:r>
            <a:endParaRPr lang="en-US" altLang="ja-JP" sz="1400" b="1" dirty="0">
              <a:solidFill>
                <a:schemeClr val="tx1"/>
              </a:solidFill>
              <a:latin typeface="Meiryo UI"/>
              <a:ea typeface="Meiryo UI"/>
              <a:cs typeface="Meiryo UI"/>
            </a:endParaRPr>
          </a:p>
        </p:txBody>
      </p:sp>
      <p:cxnSp>
        <p:nvCxnSpPr>
          <p:cNvPr id="57" name="直線コネクタ 56"/>
          <p:cNvCxnSpPr/>
          <p:nvPr/>
        </p:nvCxnSpPr>
        <p:spPr>
          <a:xfrm>
            <a:off x="458409" y="22058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458409" y="24820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458409" y="2769427"/>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458409" y="30694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58409" y="337585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55198" y="366160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58409" y="39584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58409" y="42219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58409" y="45299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458409" y="4807777"/>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458409" y="51014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455197" y="1885191"/>
            <a:ext cx="0" cy="3507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 name="直線コネクタ 56"/>
          <p:cNvCxnSpPr/>
          <p:nvPr/>
        </p:nvCxnSpPr>
        <p:spPr>
          <a:xfrm>
            <a:off x="458409" y="1899477"/>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直線コネクタ 56"/>
          <p:cNvCxnSpPr/>
          <p:nvPr/>
        </p:nvCxnSpPr>
        <p:spPr>
          <a:xfrm>
            <a:off x="5621804" y="229393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線コネクタ 57"/>
          <p:cNvCxnSpPr/>
          <p:nvPr/>
        </p:nvCxnSpPr>
        <p:spPr>
          <a:xfrm>
            <a:off x="5621804" y="259715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線コネクタ 63"/>
          <p:cNvCxnSpPr/>
          <p:nvPr/>
        </p:nvCxnSpPr>
        <p:spPr>
          <a:xfrm>
            <a:off x="5621804" y="287178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直線コネクタ 64"/>
          <p:cNvCxnSpPr/>
          <p:nvPr/>
        </p:nvCxnSpPr>
        <p:spPr>
          <a:xfrm>
            <a:off x="5621804" y="319087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7" name="直線コネクタ 65"/>
          <p:cNvCxnSpPr/>
          <p:nvPr/>
        </p:nvCxnSpPr>
        <p:spPr>
          <a:xfrm>
            <a:off x="5621804" y="347980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 name="直線コネクタ 66"/>
          <p:cNvCxnSpPr/>
          <p:nvPr/>
        </p:nvCxnSpPr>
        <p:spPr>
          <a:xfrm>
            <a:off x="5621804" y="376872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9" name="直線コネクタ 67"/>
          <p:cNvCxnSpPr/>
          <p:nvPr/>
        </p:nvCxnSpPr>
        <p:spPr>
          <a:xfrm>
            <a:off x="5621804" y="436562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直線コネクタ 68"/>
          <p:cNvCxnSpPr/>
          <p:nvPr/>
        </p:nvCxnSpPr>
        <p:spPr>
          <a:xfrm>
            <a:off x="5621804" y="465296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1" name="直線コネクタ 70"/>
          <p:cNvCxnSpPr/>
          <p:nvPr/>
        </p:nvCxnSpPr>
        <p:spPr>
          <a:xfrm>
            <a:off x="5621804" y="494188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3" name="直線コネクタ 94"/>
          <p:cNvCxnSpPr/>
          <p:nvPr/>
        </p:nvCxnSpPr>
        <p:spPr>
          <a:xfrm>
            <a:off x="5621804" y="522922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直線コネクタ 101"/>
          <p:cNvCxnSpPr/>
          <p:nvPr/>
        </p:nvCxnSpPr>
        <p:spPr>
          <a:xfrm>
            <a:off x="5623588" y="1984376"/>
            <a:ext cx="0" cy="382489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直線コネクタ 106"/>
          <p:cNvCxnSpPr/>
          <p:nvPr/>
        </p:nvCxnSpPr>
        <p:spPr>
          <a:xfrm>
            <a:off x="5621804" y="407670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直線コネクタ 56"/>
          <p:cNvCxnSpPr/>
          <p:nvPr/>
        </p:nvCxnSpPr>
        <p:spPr>
          <a:xfrm>
            <a:off x="5608957" y="1976438"/>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7" name="直線コネクタ 94"/>
          <p:cNvCxnSpPr/>
          <p:nvPr/>
        </p:nvCxnSpPr>
        <p:spPr>
          <a:xfrm>
            <a:off x="5615454" y="551021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088" name="Text Box 93"/>
          <p:cNvSpPr txBox="1">
            <a:spLocks noChangeArrowheads="1"/>
          </p:cNvSpPr>
          <p:nvPr/>
        </p:nvSpPr>
        <p:spPr bwMode="auto">
          <a:xfrm>
            <a:off x="688034" y="1796290"/>
            <a:ext cx="1483732" cy="252412"/>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副首都推進局</a:t>
            </a:r>
          </a:p>
        </p:txBody>
      </p:sp>
      <p:sp>
        <p:nvSpPr>
          <p:cNvPr id="2089" name="Text Box 94"/>
          <p:cNvSpPr txBox="1">
            <a:spLocks noChangeArrowheads="1"/>
          </p:cNvSpPr>
          <p:nvPr/>
        </p:nvSpPr>
        <p:spPr bwMode="auto">
          <a:xfrm>
            <a:off x="688034" y="2372553"/>
            <a:ext cx="1483732" cy="252413"/>
          </a:xfrm>
          <a:prstGeom prst="rect">
            <a:avLst/>
          </a:prstGeom>
          <a:solidFill>
            <a:schemeClr val="bg1"/>
          </a:solidFill>
          <a:ln w="9525">
            <a:solidFill>
              <a:schemeClr val="tx1"/>
            </a:solidFill>
            <a:miter lim="800000"/>
            <a:headEnd/>
            <a:tailEnd/>
          </a:ln>
        </p:spPr>
        <p:txBody>
          <a:bodyPr>
            <a:spAutoFit/>
          </a:bodyPr>
          <a:lstStyle/>
          <a:p>
            <a:pPr algn="dist"/>
            <a:r>
              <a:rPr lang="zh-CN" altLang="en-US" sz="1000">
                <a:latin typeface="Meiryo UI" pitchFamily="50" charset="-128"/>
                <a:ea typeface="Meiryo UI" pitchFamily="50" charset="-128"/>
                <a:cs typeface="Meiryo UI" pitchFamily="50" charset="-128"/>
              </a:rPr>
              <a:t>政策企画部</a:t>
            </a:r>
            <a:endParaRPr lang="ja-JP" altLang="en-US" sz="1000">
              <a:latin typeface="Meiryo UI" pitchFamily="50" charset="-128"/>
              <a:ea typeface="Meiryo UI" pitchFamily="50" charset="-128"/>
              <a:cs typeface="Meiryo UI" pitchFamily="50" charset="-128"/>
            </a:endParaRPr>
          </a:p>
        </p:txBody>
      </p:sp>
      <p:sp>
        <p:nvSpPr>
          <p:cNvPr id="2090" name="Text Box 96"/>
          <p:cNvSpPr txBox="1">
            <a:spLocks noChangeArrowheads="1"/>
          </p:cNvSpPr>
          <p:nvPr/>
        </p:nvSpPr>
        <p:spPr bwMode="auto">
          <a:xfrm>
            <a:off x="688034" y="2083628"/>
            <a:ext cx="1483732" cy="252413"/>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危機管理監</a:t>
            </a:r>
            <a:endParaRPr lang="ja-JP" altLang="en-US" sz="1000">
              <a:latin typeface="Meiryo UI" pitchFamily="50" charset="-128"/>
              <a:ea typeface="Meiryo UI" pitchFamily="50" charset="-128"/>
              <a:cs typeface="Meiryo UI" pitchFamily="50" charset="-128"/>
            </a:endParaRPr>
          </a:p>
        </p:txBody>
      </p:sp>
      <p:sp>
        <p:nvSpPr>
          <p:cNvPr id="2091" name="Text Box 97"/>
          <p:cNvSpPr txBox="1">
            <a:spLocks noChangeArrowheads="1"/>
          </p:cNvSpPr>
          <p:nvPr/>
        </p:nvSpPr>
        <p:spPr bwMode="auto">
          <a:xfrm>
            <a:off x="688034" y="2664653"/>
            <a:ext cx="1480521" cy="252413"/>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総務部</a:t>
            </a:r>
          </a:p>
        </p:txBody>
      </p:sp>
      <p:sp>
        <p:nvSpPr>
          <p:cNvPr id="2092" name="Text Box 98"/>
          <p:cNvSpPr txBox="1">
            <a:spLocks noChangeArrowheads="1"/>
          </p:cNvSpPr>
          <p:nvPr/>
        </p:nvSpPr>
        <p:spPr bwMode="auto">
          <a:xfrm>
            <a:off x="688034" y="2953578"/>
            <a:ext cx="1483732" cy="252413"/>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財務部</a:t>
            </a:r>
          </a:p>
        </p:txBody>
      </p:sp>
      <p:sp>
        <p:nvSpPr>
          <p:cNvPr id="2093" name="Text Box 99"/>
          <p:cNvSpPr txBox="1">
            <a:spLocks noChangeArrowheads="1"/>
          </p:cNvSpPr>
          <p:nvPr/>
        </p:nvSpPr>
        <p:spPr bwMode="auto">
          <a:xfrm>
            <a:off x="688034" y="3244090"/>
            <a:ext cx="1483732" cy="252412"/>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府民文化部</a:t>
            </a:r>
          </a:p>
        </p:txBody>
      </p:sp>
      <p:sp>
        <p:nvSpPr>
          <p:cNvPr id="2094" name="Text Box 100"/>
          <p:cNvSpPr txBox="1">
            <a:spLocks noChangeArrowheads="1"/>
          </p:cNvSpPr>
          <p:nvPr/>
        </p:nvSpPr>
        <p:spPr bwMode="auto">
          <a:xfrm>
            <a:off x="688034" y="3533015"/>
            <a:ext cx="1483732" cy="252412"/>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福祉部</a:t>
            </a:r>
          </a:p>
        </p:txBody>
      </p:sp>
      <p:sp>
        <p:nvSpPr>
          <p:cNvPr id="2095" name="Text Box 101"/>
          <p:cNvSpPr txBox="1">
            <a:spLocks noChangeArrowheads="1"/>
          </p:cNvSpPr>
          <p:nvPr/>
        </p:nvSpPr>
        <p:spPr bwMode="auto">
          <a:xfrm>
            <a:off x="688034" y="3823528"/>
            <a:ext cx="1483732" cy="252413"/>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健康医療部</a:t>
            </a:r>
          </a:p>
        </p:txBody>
      </p:sp>
      <p:sp>
        <p:nvSpPr>
          <p:cNvPr id="2096" name="Text Box 102"/>
          <p:cNvSpPr txBox="1">
            <a:spLocks noChangeArrowheads="1"/>
          </p:cNvSpPr>
          <p:nvPr/>
        </p:nvSpPr>
        <p:spPr bwMode="auto">
          <a:xfrm>
            <a:off x="688034" y="4112453"/>
            <a:ext cx="1483732" cy="252413"/>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商工労働部</a:t>
            </a:r>
          </a:p>
        </p:txBody>
      </p:sp>
      <p:sp>
        <p:nvSpPr>
          <p:cNvPr id="2097" name="Text Box 103"/>
          <p:cNvSpPr txBox="1">
            <a:spLocks noChangeArrowheads="1"/>
          </p:cNvSpPr>
          <p:nvPr/>
        </p:nvSpPr>
        <p:spPr bwMode="auto">
          <a:xfrm>
            <a:off x="688034" y="4402965"/>
            <a:ext cx="1483732" cy="252412"/>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環境農林水産部</a:t>
            </a:r>
            <a:endParaRPr lang="ja-JP" altLang="en-US" sz="1000">
              <a:latin typeface="Meiryo UI" pitchFamily="50" charset="-128"/>
              <a:ea typeface="Meiryo UI" pitchFamily="50" charset="-128"/>
              <a:cs typeface="Meiryo UI" pitchFamily="50" charset="-128"/>
            </a:endParaRPr>
          </a:p>
        </p:txBody>
      </p:sp>
      <p:sp>
        <p:nvSpPr>
          <p:cNvPr id="2098" name="Text Box 104"/>
          <p:cNvSpPr txBox="1">
            <a:spLocks noChangeArrowheads="1"/>
          </p:cNvSpPr>
          <p:nvPr/>
        </p:nvSpPr>
        <p:spPr bwMode="auto">
          <a:xfrm>
            <a:off x="688034" y="4691890"/>
            <a:ext cx="1483732" cy="252412"/>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都市整備部</a:t>
            </a:r>
            <a:endParaRPr lang="ja-JP" altLang="en-US" sz="1000">
              <a:latin typeface="Meiryo UI" pitchFamily="50" charset="-128"/>
              <a:ea typeface="Meiryo UI" pitchFamily="50" charset="-128"/>
              <a:cs typeface="Meiryo UI" pitchFamily="50" charset="-128"/>
            </a:endParaRPr>
          </a:p>
        </p:txBody>
      </p:sp>
      <p:sp>
        <p:nvSpPr>
          <p:cNvPr id="2099" name="Text Box 105"/>
          <p:cNvSpPr txBox="1">
            <a:spLocks noChangeArrowheads="1"/>
          </p:cNvSpPr>
          <p:nvPr/>
        </p:nvSpPr>
        <p:spPr bwMode="auto">
          <a:xfrm>
            <a:off x="688034" y="4982403"/>
            <a:ext cx="1483732" cy="252413"/>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住宅まちづくり部</a:t>
            </a:r>
          </a:p>
        </p:txBody>
      </p:sp>
      <p:sp>
        <p:nvSpPr>
          <p:cNvPr id="2101" name="Text Box 107"/>
          <p:cNvSpPr txBox="1">
            <a:spLocks noChangeArrowheads="1"/>
          </p:cNvSpPr>
          <p:nvPr/>
        </p:nvSpPr>
        <p:spPr bwMode="auto">
          <a:xfrm>
            <a:off x="688034" y="5585086"/>
            <a:ext cx="1480521" cy="252413"/>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2102" name="Text Box 109"/>
          <p:cNvSpPr txBox="1">
            <a:spLocks noChangeArrowheads="1"/>
          </p:cNvSpPr>
          <p:nvPr/>
        </p:nvSpPr>
        <p:spPr bwMode="auto">
          <a:xfrm>
            <a:off x="688034" y="5896195"/>
            <a:ext cx="1480521" cy="184150"/>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2104" name="Text Box 111"/>
          <p:cNvSpPr txBox="1">
            <a:spLocks noChangeArrowheads="1"/>
          </p:cNvSpPr>
          <p:nvPr/>
        </p:nvSpPr>
        <p:spPr bwMode="auto">
          <a:xfrm>
            <a:off x="5862669" y="1879600"/>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大都市</a:t>
            </a:r>
            <a:r>
              <a:rPr lang="zh-TW" altLang="en-US" sz="1000" dirty="0">
                <a:latin typeface="Meiryo UI" pitchFamily="50" charset="-128"/>
                <a:ea typeface="Meiryo UI" pitchFamily="50" charset="-128"/>
                <a:cs typeface="Meiryo UI" pitchFamily="50" charset="-128"/>
              </a:rPr>
              <a:t>推進局</a:t>
            </a:r>
            <a:endParaRPr lang="ja-JP" altLang="en-US" sz="1000" dirty="0">
              <a:latin typeface="Meiryo UI" pitchFamily="50" charset="-128"/>
              <a:ea typeface="Meiryo UI" pitchFamily="50" charset="-128"/>
              <a:cs typeface="Meiryo UI" pitchFamily="50" charset="-128"/>
            </a:endParaRPr>
          </a:p>
        </p:txBody>
      </p:sp>
      <p:sp>
        <p:nvSpPr>
          <p:cNvPr id="2105" name="Text Box 112"/>
          <p:cNvSpPr txBox="1">
            <a:spLocks noChangeArrowheads="1"/>
          </p:cNvSpPr>
          <p:nvPr/>
        </p:nvSpPr>
        <p:spPr bwMode="auto">
          <a:xfrm>
            <a:off x="5862669" y="2454276"/>
            <a:ext cx="1482126" cy="246063"/>
          </a:xfrm>
          <a:prstGeom prst="rect">
            <a:avLst/>
          </a:prstGeom>
          <a:solidFill>
            <a:schemeClr val="bg1"/>
          </a:solidFill>
          <a:ln w="9525">
            <a:solidFill>
              <a:schemeClr val="tx1"/>
            </a:solidFill>
            <a:miter lim="800000"/>
            <a:headEnd/>
            <a:tailEnd/>
          </a:ln>
        </p:spPr>
        <p:txBody>
          <a:bodyPr>
            <a:spAutoFit/>
          </a:bodyPr>
          <a:lstStyle/>
          <a:p>
            <a:pPr algn="dist"/>
            <a:r>
              <a:rPr lang="zh-CN" altLang="en-US" sz="1000">
                <a:latin typeface="Meiryo UI" pitchFamily="50" charset="-128"/>
                <a:ea typeface="Meiryo UI" pitchFamily="50" charset="-128"/>
                <a:cs typeface="Meiryo UI" pitchFamily="50" charset="-128"/>
              </a:rPr>
              <a:t>政策企画局</a:t>
            </a:r>
            <a:endParaRPr lang="ja-JP" altLang="en-US" sz="1000">
              <a:latin typeface="Meiryo UI" pitchFamily="50" charset="-128"/>
              <a:ea typeface="Meiryo UI" pitchFamily="50" charset="-128"/>
              <a:cs typeface="Meiryo UI" pitchFamily="50" charset="-128"/>
            </a:endParaRPr>
          </a:p>
        </p:txBody>
      </p:sp>
      <p:sp>
        <p:nvSpPr>
          <p:cNvPr id="2106" name="Text Box 113"/>
          <p:cNvSpPr txBox="1">
            <a:spLocks noChangeArrowheads="1"/>
          </p:cNvSpPr>
          <p:nvPr/>
        </p:nvSpPr>
        <p:spPr bwMode="auto">
          <a:xfrm>
            <a:off x="5862669" y="2166939"/>
            <a:ext cx="1482126" cy="244475"/>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危機管理局</a:t>
            </a:r>
            <a:endParaRPr lang="ja-JP" altLang="en-US" sz="1000">
              <a:latin typeface="Meiryo UI" pitchFamily="50" charset="-128"/>
              <a:ea typeface="Meiryo UI" pitchFamily="50" charset="-128"/>
              <a:cs typeface="Meiryo UI" pitchFamily="50" charset="-128"/>
            </a:endParaRPr>
          </a:p>
        </p:txBody>
      </p:sp>
      <p:sp>
        <p:nvSpPr>
          <p:cNvPr id="2107" name="Text Box 114"/>
          <p:cNvSpPr txBox="1">
            <a:spLocks noChangeArrowheads="1"/>
          </p:cNvSpPr>
          <p:nvPr/>
        </p:nvSpPr>
        <p:spPr bwMode="auto">
          <a:xfrm>
            <a:off x="5862669" y="2751138"/>
            <a:ext cx="1482126" cy="246062"/>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総務局</a:t>
            </a:r>
          </a:p>
        </p:txBody>
      </p:sp>
      <p:sp>
        <p:nvSpPr>
          <p:cNvPr id="2108" name="Text Box 115"/>
          <p:cNvSpPr txBox="1">
            <a:spLocks noChangeArrowheads="1"/>
          </p:cNvSpPr>
          <p:nvPr/>
        </p:nvSpPr>
        <p:spPr bwMode="auto">
          <a:xfrm>
            <a:off x="5862669" y="3055939"/>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財務局</a:t>
            </a:r>
          </a:p>
        </p:txBody>
      </p:sp>
      <p:sp>
        <p:nvSpPr>
          <p:cNvPr id="2109" name="Text Box 116"/>
          <p:cNvSpPr txBox="1">
            <a:spLocks noChangeArrowheads="1"/>
          </p:cNvSpPr>
          <p:nvPr/>
        </p:nvSpPr>
        <p:spPr bwMode="auto">
          <a:xfrm>
            <a:off x="5862669" y="3349626"/>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府民文化局</a:t>
            </a:r>
          </a:p>
        </p:txBody>
      </p:sp>
      <p:sp>
        <p:nvSpPr>
          <p:cNvPr id="2110" name="Text Box 117"/>
          <p:cNvSpPr txBox="1">
            <a:spLocks noChangeArrowheads="1"/>
          </p:cNvSpPr>
          <p:nvPr/>
        </p:nvSpPr>
        <p:spPr bwMode="auto">
          <a:xfrm>
            <a:off x="5862669" y="3644901"/>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福祉局</a:t>
            </a:r>
          </a:p>
        </p:txBody>
      </p:sp>
      <p:sp>
        <p:nvSpPr>
          <p:cNvPr id="2111" name="Text Box 118"/>
          <p:cNvSpPr txBox="1">
            <a:spLocks noChangeArrowheads="1"/>
          </p:cNvSpPr>
          <p:nvPr/>
        </p:nvSpPr>
        <p:spPr bwMode="auto">
          <a:xfrm>
            <a:off x="5862669" y="3938589"/>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健康医療局</a:t>
            </a:r>
          </a:p>
        </p:txBody>
      </p:sp>
      <p:sp>
        <p:nvSpPr>
          <p:cNvPr id="2112" name="Text Box 119"/>
          <p:cNvSpPr txBox="1">
            <a:spLocks noChangeArrowheads="1"/>
          </p:cNvSpPr>
          <p:nvPr/>
        </p:nvSpPr>
        <p:spPr bwMode="auto">
          <a:xfrm>
            <a:off x="5862669" y="4233864"/>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商工労働局</a:t>
            </a:r>
          </a:p>
        </p:txBody>
      </p:sp>
      <p:sp>
        <p:nvSpPr>
          <p:cNvPr id="2113" name="Text Box 120"/>
          <p:cNvSpPr txBox="1">
            <a:spLocks noChangeArrowheads="1"/>
          </p:cNvSpPr>
          <p:nvPr/>
        </p:nvSpPr>
        <p:spPr bwMode="auto">
          <a:xfrm>
            <a:off x="5862669" y="4527551"/>
            <a:ext cx="1482126" cy="244475"/>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環境農林水産局</a:t>
            </a:r>
            <a:endParaRPr lang="ja-JP" altLang="en-US" sz="1000">
              <a:latin typeface="Meiryo UI" pitchFamily="50" charset="-128"/>
              <a:ea typeface="Meiryo UI" pitchFamily="50" charset="-128"/>
              <a:cs typeface="Meiryo UI" pitchFamily="50" charset="-128"/>
            </a:endParaRPr>
          </a:p>
        </p:txBody>
      </p:sp>
      <p:sp>
        <p:nvSpPr>
          <p:cNvPr id="2114" name="Text Box 121"/>
          <p:cNvSpPr txBox="1">
            <a:spLocks noChangeArrowheads="1"/>
          </p:cNvSpPr>
          <p:nvPr/>
        </p:nvSpPr>
        <p:spPr bwMode="auto">
          <a:xfrm>
            <a:off x="5862669" y="4821239"/>
            <a:ext cx="1482126" cy="244475"/>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都市整備局</a:t>
            </a:r>
            <a:endParaRPr lang="ja-JP" altLang="en-US" sz="1000" dirty="0">
              <a:latin typeface="Meiryo UI" pitchFamily="50" charset="-128"/>
              <a:ea typeface="Meiryo UI" pitchFamily="50" charset="-128"/>
              <a:cs typeface="Meiryo UI" pitchFamily="50" charset="-128"/>
            </a:endParaRPr>
          </a:p>
        </p:txBody>
      </p:sp>
      <p:sp>
        <p:nvSpPr>
          <p:cNvPr id="2115" name="Text Box 122"/>
          <p:cNvSpPr txBox="1">
            <a:spLocks noChangeArrowheads="1"/>
          </p:cNvSpPr>
          <p:nvPr/>
        </p:nvSpPr>
        <p:spPr bwMode="auto">
          <a:xfrm>
            <a:off x="5862669" y="5392739"/>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住宅まちづくり局</a:t>
            </a:r>
          </a:p>
        </p:txBody>
      </p:sp>
      <p:sp>
        <p:nvSpPr>
          <p:cNvPr id="2116" name="Text Box 123"/>
          <p:cNvSpPr txBox="1">
            <a:spLocks noChangeArrowheads="1"/>
          </p:cNvSpPr>
          <p:nvPr/>
        </p:nvSpPr>
        <p:spPr bwMode="auto">
          <a:xfrm>
            <a:off x="5862669" y="5684838"/>
            <a:ext cx="1482126" cy="246062"/>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会計局</a:t>
            </a:r>
          </a:p>
        </p:txBody>
      </p:sp>
      <p:sp>
        <p:nvSpPr>
          <p:cNvPr id="2117" name="Text Box 124"/>
          <p:cNvSpPr txBox="1">
            <a:spLocks noChangeArrowheads="1"/>
          </p:cNvSpPr>
          <p:nvPr/>
        </p:nvSpPr>
        <p:spPr bwMode="auto">
          <a:xfrm>
            <a:off x="5862669" y="5975350"/>
            <a:ext cx="1482127" cy="25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消防庁</a:t>
            </a:r>
          </a:p>
        </p:txBody>
      </p:sp>
      <p:sp>
        <p:nvSpPr>
          <p:cNvPr id="2118" name="Text Box 125"/>
          <p:cNvSpPr txBox="1">
            <a:spLocks noChangeArrowheads="1"/>
          </p:cNvSpPr>
          <p:nvPr/>
        </p:nvSpPr>
        <p:spPr bwMode="auto">
          <a:xfrm>
            <a:off x="5862669" y="6259513"/>
            <a:ext cx="1482127" cy="25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教育庁</a:t>
            </a:r>
          </a:p>
        </p:txBody>
      </p:sp>
      <p:sp>
        <p:nvSpPr>
          <p:cNvPr id="96" name="正方形/長方形 95"/>
          <p:cNvSpPr/>
          <p:nvPr/>
        </p:nvSpPr>
        <p:spPr>
          <a:xfrm>
            <a:off x="7232392" y="1773239"/>
            <a:ext cx="3067022" cy="1628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a:solidFill>
                  <a:schemeClr val="tx1"/>
                </a:solidFill>
                <a:latin typeface="Meiryo UI"/>
                <a:ea typeface="Meiryo UI"/>
                <a:cs typeface="Meiryo UI"/>
              </a:rPr>
              <a:t>（大都市政策、大阪府・特別区協議会（仮称）等）</a:t>
            </a:r>
          </a:p>
          <a:p>
            <a:pPr>
              <a:lnSpc>
                <a:spcPts val="1500"/>
              </a:lnSpc>
              <a:defRPr/>
            </a:pPr>
            <a:r>
              <a:rPr lang="ja-JP" altLang="en-US" sz="900" b="1" dirty="0">
                <a:solidFill>
                  <a:schemeClr val="tx1"/>
                </a:solidFill>
                <a:latin typeface="Meiryo UI"/>
                <a:ea typeface="Meiryo UI"/>
                <a:cs typeface="Meiryo UI"/>
              </a:rPr>
              <a:t>（防災関係機関との連絡・調整、危機管理に係る</a:t>
            </a:r>
          </a:p>
          <a:p>
            <a:pPr>
              <a:lnSpc>
                <a:spcPts val="1200"/>
              </a:lnSpc>
              <a:defRPr/>
            </a:pPr>
            <a:r>
              <a:rPr lang="ja-JP" altLang="en-US" sz="900" b="1" dirty="0">
                <a:solidFill>
                  <a:schemeClr val="tx1"/>
                </a:solidFill>
                <a:latin typeface="Meiryo UI"/>
                <a:ea typeface="Meiryo UI"/>
                <a:cs typeface="Meiryo UI"/>
              </a:rPr>
              <a:t>　調査及び研究等）</a:t>
            </a:r>
            <a:endParaRPr lang="en-US" altLang="ja-JP" sz="900" b="1" dirty="0">
              <a:solidFill>
                <a:schemeClr val="tx1"/>
              </a:solidFill>
              <a:latin typeface="Meiryo UI"/>
              <a:ea typeface="Meiryo UI"/>
              <a:cs typeface="Meiryo UI"/>
            </a:endParaRPr>
          </a:p>
          <a:p>
            <a:pPr>
              <a:lnSpc>
                <a:spcPts val="1700"/>
              </a:lnSpc>
              <a:defRPr/>
            </a:pPr>
            <a:r>
              <a:rPr lang="ja-JP" altLang="en-US" sz="900" b="1" dirty="0">
                <a:solidFill>
                  <a:schemeClr val="tx1"/>
                </a:solidFill>
                <a:latin typeface="Meiryo UI"/>
                <a:ea typeface="Meiryo UI"/>
                <a:cs typeface="Meiryo UI"/>
              </a:rPr>
              <a:t>（成長戦略等の一元化）</a:t>
            </a:r>
          </a:p>
          <a:p>
            <a:pPr>
              <a:lnSpc>
                <a:spcPts val="1800"/>
              </a:lnSpc>
              <a:defRPr/>
            </a:pPr>
            <a:r>
              <a:rPr lang="ja-JP" altLang="en-US" sz="900" b="1" dirty="0">
                <a:solidFill>
                  <a:schemeClr val="tx1"/>
                </a:solidFill>
                <a:latin typeface="Meiryo UI"/>
                <a:ea typeface="Meiryo UI"/>
                <a:cs typeface="Meiryo UI"/>
              </a:rPr>
              <a:t>（住民基本台帳事務等にかかる市区町村との</a:t>
            </a:r>
          </a:p>
          <a:p>
            <a:pPr>
              <a:lnSpc>
                <a:spcPts val="1200"/>
              </a:lnSpc>
              <a:defRPr/>
            </a:pPr>
            <a:r>
              <a:rPr lang="ja-JP" altLang="en-US" sz="900" b="1" dirty="0">
                <a:solidFill>
                  <a:schemeClr val="tx1"/>
                </a:solidFill>
                <a:latin typeface="Meiryo UI"/>
                <a:ea typeface="Meiryo UI"/>
                <a:cs typeface="Meiryo UI"/>
              </a:rPr>
              <a:t>　連絡調整）</a:t>
            </a:r>
          </a:p>
          <a:p>
            <a:pPr>
              <a:lnSpc>
                <a:spcPts val="1500"/>
              </a:lnSpc>
              <a:spcBef>
                <a:spcPts val="300"/>
              </a:spcBef>
              <a:defRPr/>
            </a:pPr>
            <a:r>
              <a:rPr lang="ja-JP" altLang="en-US" sz="900" b="1" dirty="0">
                <a:solidFill>
                  <a:schemeClr val="tx1"/>
                </a:solidFill>
                <a:latin typeface="Meiryo UI"/>
                <a:ea typeface="Meiryo UI"/>
                <a:cs typeface="Meiryo UI"/>
              </a:rPr>
              <a:t>（固定資産税、法人市町村民税等事務の移管）</a:t>
            </a:r>
          </a:p>
        </p:txBody>
      </p:sp>
      <p:cxnSp>
        <p:nvCxnSpPr>
          <p:cNvPr id="7" name="直線コネクタ 106"/>
          <p:cNvCxnSpPr/>
          <p:nvPr/>
        </p:nvCxnSpPr>
        <p:spPr>
          <a:xfrm>
            <a:off x="274363" y="3848927"/>
            <a:ext cx="18083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直線コネクタ 106"/>
          <p:cNvCxnSpPr/>
          <p:nvPr/>
        </p:nvCxnSpPr>
        <p:spPr>
          <a:xfrm>
            <a:off x="5328681" y="3933825"/>
            <a:ext cx="273854"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9" name="右矢印 48"/>
          <p:cNvSpPr/>
          <p:nvPr/>
        </p:nvSpPr>
        <p:spPr>
          <a:xfrm>
            <a:off x="4578030" y="1916114"/>
            <a:ext cx="355519" cy="4427537"/>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正方形/長方形 95"/>
          <p:cNvSpPr/>
          <p:nvPr/>
        </p:nvSpPr>
        <p:spPr>
          <a:xfrm>
            <a:off x="7225969" y="3271838"/>
            <a:ext cx="3041330" cy="1452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a:solidFill>
                  <a:schemeClr val="tx1"/>
                </a:solidFill>
                <a:latin typeface="Meiryo UI"/>
                <a:ea typeface="Meiryo UI"/>
                <a:cs typeface="Meiryo UI"/>
              </a:rPr>
              <a:t>（観光、文化、スポーツ振興等の一元化）</a:t>
            </a:r>
          </a:p>
          <a:p>
            <a:pPr>
              <a:lnSpc>
                <a:spcPts val="2200"/>
              </a:lnSpc>
              <a:defRPr/>
            </a:pPr>
            <a:r>
              <a:rPr lang="ja-JP" altLang="en-US" sz="900" b="1" dirty="0">
                <a:solidFill>
                  <a:schemeClr val="tx1"/>
                </a:solidFill>
                <a:latin typeface="Meiryo UI"/>
                <a:ea typeface="Meiryo UI"/>
                <a:cs typeface="Meiryo UI"/>
              </a:rPr>
              <a:t>（高齢者福祉専門研修の一元化）</a:t>
            </a:r>
          </a:p>
          <a:p>
            <a:pPr>
              <a:lnSpc>
                <a:spcPts val="2200"/>
              </a:lnSpc>
              <a:defRPr/>
            </a:pPr>
            <a:r>
              <a:rPr lang="ja-JP" altLang="en-US" sz="900" b="1" dirty="0">
                <a:solidFill>
                  <a:schemeClr val="tx1"/>
                </a:solidFill>
                <a:latin typeface="Meiryo UI"/>
                <a:ea typeface="Meiryo UI"/>
                <a:cs typeface="Meiryo UI"/>
              </a:rPr>
              <a:t>（精神保健福祉センターの一元化）</a:t>
            </a:r>
          </a:p>
          <a:p>
            <a:pPr>
              <a:lnSpc>
                <a:spcPts val="2200"/>
              </a:lnSpc>
              <a:spcBef>
                <a:spcPts val="300"/>
              </a:spcBef>
              <a:defRPr/>
            </a:pPr>
            <a:r>
              <a:rPr lang="ja-JP" altLang="en-US" sz="900" b="1" dirty="0">
                <a:solidFill>
                  <a:schemeClr val="tx1"/>
                </a:solidFill>
                <a:latin typeface="Meiryo UI"/>
                <a:ea typeface="Meiryo UI"/>
                <a:cs typeface="Meiryo UI"/>
              </a:rPr>
              <a:t>（成長分野の企業支援等の一元化）</a:t>
            </a:r>
          </a:p>
          <a:p>
            <a:pPr>
              <a:lnSpc>
                <a:spcPts val="2200"/>
              </a:lnSpc>
              <a:defRPr/>
            </a:pPr>
            <a:r>
              <a:rPr lang="ja-JP" altLang="en-US" sz="900" b="1">
                <a:solidFill>
                  <a:schemeClr val="tx1"/>
                </a:solidFill>
                <a:latin typeface="Meiryo UI"/>
                <a:ea typeface="Meiryo UI"/>
                <a:cs typeface="Meiryo UI"/>
              </a:rPr>
              <a:t>（エネルギー政策等の一元化）</a:t>
            </a:r>
            <a:endParaRPr lang="ja-JP" altLang="en-US" sz="900" b="1" dirty="0">
              <a:solidFill>
                <a:schemeClr val="tx1"/>
              </a:solidFill>
              <a:latin typeface="Meiryo UI"/>
              <a:ea typeface="Meiryo UI"/>
              <a:cs typeface="Meiryo UI"/>
            </a:endParaRPr>
          </a:p>
        </p:txBody>
      </p:sp>
      <p:sp>
        <p:nvSpPr>
          <p:cNvPr id="10" name="正方形/長方形 95"/>
          <p:cNvSpPr/>
          <p:nvPr/>
        </p:nvSpPr>
        <p:spPr>
          <a:xfrm>
            <a:off x="7235603" y="5602288"/>
            <a:ext cx="3042936" cy="1068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endParaRPr lang="ja-JP" altLang="en-US" sz="1000" b="1" dirty="0">
              <a:solidFill>
                <a:schemeClr val="tx1"/>
              </a:solidFill>
              <a:latin typeface="Meiryo UI"/>
              <a:ea typeface="Meiryo UI"/>
              <a:cs typeface="Meiryo UI"/>
            </a:endParaRPr>
          </a:p>
          <a:p>
            <a:pPr>
              <a:lnSpc>
                <a:spcPts val="2200"/>
              </a:lnSpc>
              <a:defRPr/>
            </a:pPr>
            <a:r>
              <a:rPr lang="ja-JP" altLang="en-US" sz="900" b="1" dirty="0">
                <a:solidFill>
                  <a:schemeClr val="tx1"/>
                </a:solidFill>
                <a:latin typeface="Meiryo UI"/>
                <a:ea typeface="Meiryo UI"/>
                <a:cs typeface="Meiryo UI"/>
              </a:rPr>
              <a:t>（消防事務の管理）</a:t>
            </a:r>
          </a:p>
          <a:p>
            <a:pPr>
              <a:lnSpc>
                <a:spcPts val="2200"/>
              </a:lnSpc>
              <a:defRPr/>
            </a:pPr>
            <a:r>
              <a:rPr lang="ja-JP" altLang="en-US" sz="900" b="1" dirty="0">
                <a:solidFill>
                  <a:schemeClr val="tx1"/>
                </a:solidFill>
                <a:latin typeface="Meiryo UI"/>
                <a:ea typeface="Meiryo UI"/>
                <a:cs typeface="Meiryo UI"/>
              </a:rPr>
              <a:t>（高等学校等の一元化）</a:t>
            </a:r>
          </a:p>
        </p:txBody>
      </p:sp>
      <p:sp>
        <p:nvSpPr>
          <p:cNvPr id="2127" name="Text Box 109"/>
          <p:cNvSpPr txBox="1">
            <a:spLocks noChangeArrowheads="1"/>
          </p:cNvSpPr>
          <p:nvPr/>
        </p:nvSpPr>
        <p:spPr bwMode="auto">
          <a:xfrm>
            <a:off x="5862669" y="6551613"/>
            <a:ext cx="1482126" cy="184150"/>
          </a:xfrm>
          <a:prstGeom prst="rect">
            <a:avLst/>
          </a:prstGeom>
          <a:solidFill>
            <a:schemeClr val="bg1"/>
          </a:solidFill>
          <a:ln w="9525">
            <a:solidFill>
              <a:schemeClr val="tx1"/>
            </a:solidFill>
            <a:miter lim="800000"/>
            <a:headEnd/>
            <a:tailEnd/>
          </a:ln>
        </p:spPr>
        <p:txBody>
          <a:bodyPr>
            <a:spAutoFit/>
          </a:bodyPr>
          <a:lstStyle/>
          <a:p>
            <a:pPr algn="dist"/>
            <a:r>
              <a:rPr lang="ja-JP" altLang="en-US" sz="600">
                <a:latin typeface="Meiryo UI" pitchFamily="50" charset="-128"/>
                <a:ea typeface="Meiryo UI" pitchFamily="50" charset="-128"/>
                <a:cs typeface="Meiryo UI" pitchFamily="50" charset="-128"/>
              </a:rPr>
              <a:t>その他の行政委員会事務局</a:t>
            </a:r>
          </a:p>
        </p:txBody>
      </p:sp>
      <p:sp>
        <p:nvSpPr>
          <p:cNvPr id="121" name="正方形/長方形 120"/>
          <p:cNvSpPr/>
          <p:nvPr/>
        </p:nvSpPr>
        <p:spPr>
          <a:xfrm>
            <a:off x="2656549" y="2048701"/>
            <a:ext cx="1875000" cy="4122739"/>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r>
              <a:rPr lang="ja-JP" altLang="en-US" sz="1250" b="1" dirty="0">
                <a:solidFill>
                  <a:schemeClr val="tx1"/>
                </a:solidFill>
                <a:latin typeface="Meiryo UI"/>
                <a:ea typeface="Meiryo UI"/>
                <a:cs typeface="Meiryo UI"/>
              </a:rPr>
              <a:t>≪大阪市から大阪府への</a:t>
            </a:r>
            <a:endParaRPr lang="en-US" altLang="ja-JP" sz="1250" b="1" dirty="0">
              <a:solidFill>
                <a:schemeClr val="tx1"/>
              </a:solidFill>
              <a:latin typeface="Meiryo UI"/>
              <a:ea typeface="Meiryo UI"/>
              <a:cs typeface="Meiryo UI"/>
            </a:endParaRPr>
          </a:p>
          <a:p>
            <a:pPr algn="ctr">
              <a:lnSpc>
                <a:spcPct val="105000"/>
              </a:lnSpc>
              <a:defRPr/>
            </a:pPr>
            <a:r>
              <a:rPr lang="ja-JP" altLang="en-US" sz="1250" b="1" dirty="0">
                <a:solidFill>
                  <a:schemeClr val="tx1"/>
                </a:solidFill>
                <a:latin typeface="Meiryo UI"/>
                <a:ea typeface="Meiryo UI"/>
                <a:cs typeface="Meiryo UI"/>
              </a:rPr>
              <a:t>主な移管事務≫</a:t>
            </a:r>
            <a:endParaRPr lang="en-US" altLang="ja-JP" sz="1250" b="1" dirty="0">
              <a:solidFill>
                <a:schemeClr val="tx1"/>
              </a:solidFill>
              <a:latin typeface="Meiryo UI"/>
              <a:ea typeface="Meiryo UI"/>
              <a:cs typeface="Meiryo UI"/>
            </a:endParaRPr>
          </a:p>
          <a:p>
            <a:pPr algn="ctr">
              <a:lnSpc>
                <a:spcPct val="130000"/>
              </a:lnSpc>
              <a:defRPr/>
            </a:pP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○成長戦略</a:t>
            </a:r>
            <a:endParaRPr lang="en-US" altLang="ja-JP" sz="1200" b="1"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○税務（固定資産税等）</a:t>
            </a:r>
            <a:endParaRPr lang="en-US" altLang="ja-JP" sz="1200" b="1"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○観光、文化、スポーツ振興</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○成長分野の企業支援</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○広域的な交通基盤の整備</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○港湾</a:t>
            </a:r>
          </a:p>
          <a:p>
            <a:pPr>
              <a:lnSpc>
                <a:spcPct val="130000"/>
              </a:lnSpc>
              <a:defRPr/>
            </a:pPr>
            <a:r>
              <a:rPr lang="ja-JP" altLang="en-US" sz="1200" dirty="0">
                <a:solidFill>
                  <a:schemeClr val="tx1"/>
                </a:solidFill>
                <a:latin typeface="Meiryo UI"/>
                <a:ea typeface="Meiryo UI"/>
                <a:cs typeface="Meiryo UI"/>
              </a:rPr>
              <a:t>○消防</a:t>
            </a:r>
          </a:p>
          <a:p>
            <a:pPr>
              <a:lnSpc>
                <a:spcPct val="130000"/>
              </a:lnSpc>
              <a:defRPr/>
            </a:pPr>
            <a:r>
              <a:rPr lang="ja-JP" altLang="en-US" sz="1200" dirty="0">
                <a:solidFill>
                  <a:schemeClr val="tx1"/>
                </a:solidFill>
                <a:latin typeface="Meiryo UI"/>
                <a:ea typeface="Meiryo UI"/>
                <a:cs typeface="Meiryo UI"/>
              </a:rPr>
              <a:t>○高等学校</a:t>
            </a:r>
            <a:endParaRPr lang="en-US" altLang="ja-JP" sz="1200" dirty="0">
              <a:solidFill>
                <a:schemeClr val="tx1"/>
              </a:solidFill>
              <a:latin typeface="Meiryo UI"/>
              <a:ea typeface="Meiryo UI"/>
              <a:cs typeface="Meiryo UI"/>
            </a:endParaRPr>
          </a:p>
          <a:p>
            <a:pPr>
              <a:lnSpc>
                <a:spcPct val="130000"/>
              </a:lnSpc>
              <a:defRPr/>
            </a:pPr>
            <a:endParaRPr lang="en-US" altLang="ja-JP" sz="1200" dirty="0">
              <a:solidFill>
                <a:schemeClr val="tx1"/>
              </a:solidFill>
              <a:latin typeface="Meiryo UI"/>
              <a:ea typeface="Meiryo UI"/>
              <a:cs typeface="Meiryo UI"/>
            </a:endParaRPr>
          </a:p>
          <a:p>
            <a:pPr>
              <a:lnSpc>
                <a:spcPct val="130000"/>
              </a:lnSpc>
              <a:defRPr/>
            </a:pPr>
            <a:endParaRPr lang="en-US" altLang="ja-JP" sz="1200"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現在の大阪府の組織と</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移管された組織・人員を</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統合し、必要な組織体制を　</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整備</a:t>
            </a:r>
            <a:endParaRPr lang="en-US" altLang="ja-JP" sz="1200" b="1" dirty="0">
              <a:solidFill>
                <a:schemeClr val="tx1"/>
              </a:solidFill>
              <a:latin typeface="Meiryo UI"/>
              <a:ea typeface="Meiryo UI"/>
              <a:cs typeface="Meiryo UI"/>
            </a:endParaRPr>
          </a:p>
        </p:txBody>
      </p:sp>
      <p:cxnSp>
        <p:nvCxnSpPr>
          <p:cNvPr id="86" name="直線コネクタ 94"/>
          <p:cNvCxnSpPr/>
          <p:nvPr/>
        </p:nvCxnSpPr>
        <p:spPr>
          <a:xfrm>
            <a:off x="5325538" y="6111176"/>
            <a:ext cx="537131"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６　</a:t>
            </a:r>
            <a:r>
              <a:rPr lang="ja-JP" altLang="en-US" sz="2000" b="1" dirty="0">
                <a:solidFill>
                  <a:schemeClr val="tx1"/>
                </a:solidFill>
                <a:latin typeface="Meiryo UI" pitchFamily="50" charset="-128"/>
                <a:ea typeface="Meiryo UI" pitchFamily="50" charset="-128"/>
                <a:cs typeface="Meiryo UI" pitchFamily="50" charset="-128"/>
              </a:rPr>
              <a:t>大阪府の</a:t>
            </a:r>
            <a:r>
              <a:rPr lang="ja-JP" altLang="en-US" sz="2000" b="1" dirty="0">
                <a:solidFill>
                  <a:srgbClr val="000000"/>
                </a:solidFill>
                <a:latin typeface="ＭＳ Ｐゴシック" charset="-128"/>
                <a:ea typeface="Meiryo UI"/>
                <a:cs typeface="Meiryo UI"/>
              </a:rPr>
              <a:t>組織イメージ　</a:t>
            </a:r>
            <a:endParaRPr lang="ja-JP" altLang="en-US" sz="1400" b="1" dirty="0">
              <a:solidFill>
                <a:srgbClr val="000000"/>
              </a:solidFill>
              <a:latin typeface="ＭＳ Ｐゴシック" charset="-128"/>
              <a:ea typeface="Meiryo UI"/>
              <a:cs typeface="Meiryo UI"/>
            </a:endParaRPr>
          </a:p>
        </p:txBody>
      </p:sp>
      <p:sp>
        <p:nvSpPr>
          <p:cNvPr id="89" name="正方形/長方形 88"/>
          <p:cNvSpPr/>
          <p:nvPr/>
        </p:nvSpPr>
        <p:spPr>
          <a:xfrm>
            <a:off x="280171" y="567888"/>
            <a:ext cx="9300624" cy="40957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◆一本化された広域に係る司令塔機能を迅速かつ強力に推進できる組織体制を構築</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1" name="Text Box 61"/>
          <p:cNvSpPr txBox="1">
            <a:spLocks noChangeArrowheads="1"/>
          </p:cNvSpPr>
          <p:nvPr/>
        </p:nvSpPr>
        <p:spPr bwMode="auto">
          <a:xfrm>
            <a:off x="5000182" y="996729"/>
            <a:ext cx="4858193" cy="43088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（注）具体的な組織体制、分担事務は、知事のマネジメントによる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（下記はあくまでイメージであり仮称）</a:t>
            </a:r>
          </a:p>
        </p:txBody>
      </p:sp>
      <p:sp>
        <p:nvSpPr>
          <p:cNvPr id="92" name="テキスト ボックス 27"/>
          <p:cNvSpPr txBox="1">
            <a:spLocks noChangeArrowheads="1"/>
          </p:cNvSpPr>
          <p:nvPr/>
        </p:nvSpPr>
        <p:spPr bwMode="auto">
          <a:xfrm>
            <a:off x="-57720" y="5225238"/>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
        <p:nvSpPr>
          <p:cNvPr id="93" name="Text Box 121"/>
          <p:cNvSpPr txBox="1">
            <a:spLocks noChangeArrowheads="1"/>
          </p:cNvSpPr>
          <p:nvPr/>
        </p:nvSpPr>
        <p:spPr bwMode="auto">
          <a:xfrm>
            <a:off x="5862669" y="5111753"/>
            <a:ext cx="1482126" cy="244475"/>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港湾</a:t>
            </a:r>
            <a:r>
              <a:rPr lang="zh-TW" altLang="en-US" sz="1000" dirty="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97" name="正方形/長方形 95"/>
          <p:cNvSpPr/>
          <p:nvPr/>
        </p:nvSpPr>
        <p:spPr>
          <a:xfrm>
            <a:off x="7235603" y="4741102"/>
            <a:ext cx="3042936" cy="1068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a:solidFill>
                  <a:schemeClr val="tx1"/>
                </a:solidFill>
                <a:latin typeface="Meiryo UI"/>
                <a:ea typeface="Meiryo UI"/>
                <a:cs typeface="Meiryo UI"/>
              </a:rPr>
              <a:t>（広域インフラ等の一元化）</a:t>
            </a:r>
          </a:p>
          <a:p>
            <a:pPr>
              <a:lnSpc>
                <a:spcPts val="2200"/>
              </a:lnSpc>
              <a:defRPr/>
            </a:pPr>
            <a:r>
              <a:rPr lang="ja-JP" altLang="en-US" sz="900" b="1" dirty="0">
                <a:solidFill>
                  <a:schemeClr val="tx1"/>
                </a:solidFill>
                <a:latin typeface="Meiryo UI"/>
                <a:ea typeface="Meiryo UI"/>
                <a:cs typeface="Meiryo UI"/>
              </a:rPr>
              <a:t>（港湾等の一元化）</a:t>
            </a:r>
            <a:endParaRPr lang="en-US" altLang="ja-JP" sz="900" b="1" dirty="0">
              <a:solidFill>
                <a:schemeClr val="tx1"/>
              </a:solidFill>
              <a:latin typeface="Meiryo UI"/>
              <a:ea typeface="Meiryo UI"/>
              <a:cs typeface="Meiryo UI"/>
            </a:endParaRPr>
          </a:p>
          <a:p>
            <a:pPr>
              <a:lnSpc>
                <a:spcPts val="2200"/>
              </a:lnSpc>
              <a:defRPr/>
            </a:pPr>
            <a:r>
              <a:rPr lang="ja-JP" altLang="en-US" sz="900" b="1" dirty="0">
                <a:solidFill>
                  <a:schemeClr val="tx1"/>
                </a:solidFill>
                <a:latin typeface="Meiryo UI"/>
                <a:ea typeface="Meiryo UI"/>
                <a:cs typeface="Meiryo UI"/>
              </a:rPr>
              <a:t>（グランドデザイン関連等の一元化）</a:t>
            </a:r>
            <a:endParaRPr lang="en-US" altLang="ja-JP" sz="900" b="1" dirty="0">
              <a:solidFill>
                <a:schemeClr val="tx1"/>
              </a:solidFill>
              <a:latin typeface="Meiryo UI"/>
              <a:ea typeface="Meiryo UI"/>
              <a:cs typeface="Meiryo UI"/>
            </a:endParaRPr>
          </a:p>
        </p:txBody>
      </p:sp>
      <p:sp>
        <p:nvSpPr>
          <p:cNvPr id="99" name="正方形/長方形 98"/>
          <p:cNvSpPr/>
          <p:nvPr/>
        </p:nvSpPr>
        <p:spPr bwMode="auto">
          <a:xfrm>
            <a:off x="5128299" y="2310442"/>
            <a:ext cx="400765"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cxnSp>
        <p:nvCxnSpPr>
          <p:cNvPr id="100" name="直線コネクタ 101"/>
          <p:cNvCxnSpPr/>
          <p:nvPr/>
        </p:nvCxnSpPr>
        <p:spPr>
          <a:xfrm>
            <a:off x="5334002" y="3079784"/>
            <a:ext cx="0" cy="302256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8" name="テキスト ボックス 3"/>
          <p:cNvSpPr txBox="1">
            <a:spLocks noChangeArrowheads="1"/>
          </p:cNvSpPr>
          <p:nvPr/>
        </p:nvSpPr>
        <p:spPr bwMode="auto">
          <a:xfrm>
            <a:off x="5161602" y="3271838"/>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106" name="テキスト ボックス 4"/>
          <p:cNvSpPr txBox="1">
            <a:spLocks noChangeArrowheads="1"/>
          </p:cNvSpPr>
          <p:nvPr/>
        </p:nvSpPr>
        <p:spPr bwMode="auto">
          <a:xfrm>
            <a:off x="48282" y="6256083"/>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7" name="Text Box 61"/>
          <p:cNvSpPr txBox="1">
            <a:spLocks noChangeArrowheads="1"/>
          </p:cNvSpPr>
          <p:nvPr/>
        </p:nvSpPr>
        <p:spPr bwMode="auto">
          <a:xfrm>
            <a:off x="0" y="6467952"/>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108" name="テキスト ボックス 4"/>
          <p:cNvSpPr txBox="1">
            <a:spLocks noChangeArrowheads="1"/>
          </p:cNvSpPr>
          <p:nvPr/>
        </p:nvSpPr>
        <p:spPr bwMode="auto">
          <a:xfrm>
            <a:off x="5043603" y="6268246"/>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9" name="Text Box 61"/>
          <p:cNvSpPr txBox="1">
            <a:spLocks noChangeArrowheads="1"/>
          </p:cNvSpPr>
          <p:nvPr/>
        </p:nvSpPr>
        <p:spPr bwMode="auto">
          <a:xfrm>
            <a:off x="4995321" y="6480115"/>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cxnSp>
        <p:nvCxnSpPr>
          <p:cNvPr id="113" name="直線コネクタ 101"/>
          <p:cNvCxnSpPr/>
          <p:nvPr/>
        </p:nvCxnSpPr>
        <p:spPr>
          <a:xfrm>
            <a:off x="272480" y="2636912"/>
            <a:ext cx="0" cy="121201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bwMode="auto">
          <a:xfrm>
            <a:off x="42588" y="2230437"/>
            <a:ext cx="367462"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sp>
        <p:nvSpPr>
          <p:cNvPr id="105" name="テキスト ボックス 3"/>
          <p:cNvSpPr txBox="1">
            <a:spLocks noChangeArrowheads="1"/>
          </p:cNvSpPr>
          <p:nvPr/>
        </p:nvSpPr>
        <p:spPr bwMode="auto">
          <a:xfrm>
            <a:off x="58833" y="3191833"/>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2100" name="Text Box 106"/>
          <p:cNvSpPr txBox="1">
            <a:spLocks noChangeArrowheads="1"/>
          </p:cNvSpPr>
          <p:nvPr/>
        </p:nvSpPr>
        <p:spPr bwMode="auto">
          <a:xfrm>
            <a:off x="688034" y="5271328"/>
            <a:ext cx="1483732" cy="252413"/>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114" name="テキスト ボックス 27"/>
          <p:cNvSpPr txBox="1">
            <a:spLocks noChangeArrowheads="1"/>
          </p:cNvSpPr>
          <p:nvPr/>
        </p:nvSpPr>
        <p:spPr bwMode="auto">
          <a:xfrm>
            <a:off x="5125759" y="5638859"/>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cxnSp>
        <p:nvCxnSpPr>
          <p:cNvPr id="117" name="直線コネクタ 94"/>
          <p:cNvCxnSpPr/>
          <p:nvPr/>
        </p:nvCxnSpPr>
        <p:spPr>
          <a:xfrm>
            <a:off x="5615454" y="580926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458409" y="5392739"/>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4"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１８</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７　組織体制の整備に向けた職員の採用　</a:t>
            </a:r>
            <a:endParaRPr lang="ja-JP" altLang="en-US" sz="1400" b="1" dirty="0">
              <a:solidFill>
                <a:srgbClr val="000000"/>
              </a:solidFill>
              <a:latin typeface="ＭＳ Ｐゴシック" charset="-128"/>
              <a:ea typeface="Meiryo UI"/>
              <a:cs typeface="Meiryo UI"/>
            </a:endParaRPr>
          </a:p>
        </p:txBody>
      </p:sp>
      <p:sp>
        <p:nvSpPr>
          <p:cNvPr id="30" name="正方形/長方形 29"/>
          <p:cNvSpPr/>
          <p:nvPr/>
        </p:nvSpPr>
        <p:spPr>
          <a:xfrm>
            <a:off x="247650" y="602422"/>
            <a:ext cx="9258300" cy="60064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lnSpc>
                <a:spcPct val="125000"/>
              </a:lnSpc>
              <a:buFont typeface="Wingdings" panose="05000000000000000000" pitchFamily="2" charset="2"/>
              <a:buChar char="u"/>
              <a:defRPr/>
            </a:pPr>
            <a:r>
              <a:rPr lang="ja-JP" altLang="en-US" sz="1400" b="1" dirty="0">
                <a:solidFill>
                  <a:schemeClr val="tx1"/>
                </a:solidFill>
                <a:latin typeface="Meiryo UI" pitchFamily="50" charset="-128"/>
                <a:ea typeface="Meiryo UI" pitchFamily="50" charset="-128"/>
                <a:cs typeface="Meiryo UI" pitchFamily="50" charset="-128"/>
              </a:rPr>
              <a:t>特別区の組織体制整備のため増員が必要</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ct val="125000"/>
              </a:lnSpc>
              <a:buFont typeface="Wingdings" panose="05000000000000000000" pitchFamily="2" charset="2"/>
              <a:buChar char="u"/>
              <a:defRPr/>
            </a:pPr>
            <a:r>
              <a:rPr lang="ja-JP" altLang="en-US" sz="1400" b="1" dirty="0">
                <a:solidFill>
                  <a:schemeClr val="tx1"/>
                </a:solidFill>
                <a:latin typeface="Meiryo UI" pitchFamily="50" charset="-128"/>
                <a:ea typeface="Meiryo UI" pitchFamily="50" charset="-128"/>
                <a:cs typeface="Meiryo UI" pitchFamily="50" charset="-128"/>
              </a:rPr>
              <a:t>大阪府への移管については、広域一元化に伴う効率化減を加味</a:t>
            </a: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32" name="ホームベース 31"/>
          <p:cNvSpPr/>
          <p:nvPr/>
        </p:nvSpPr>
        <p:spPr>
          <a:xfrm>
            <a:off x="162287" y="1335599"/>
            <a:ext cx="1548000" cy="25822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採用増必要数</a:t>
            </a:r>
          </a:p>
        </p:txBody>
      </p:sp>
      <p:cxnSp>
        <p:nvCxnSpPr>
          <p:cNvPr id="36" name="直線コネクタ 35"/>
          <p:cNvCxnSpPr/>
          <p:nvPr/>
        </p:nvCxnSpPr>
        <p:spPr>
          <a:xfrm flipV="1">
            <a:off x="1148947" y="3153415"/>
            <a:ext cx="8228995" cy="42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361144" y="2450802"/>
            <a:ext cx="907087" cy="6922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Ｈ</a:t>
            </a:r>
            <a:r>
              <a:rPr lang="en-US" altLang="ja-JP" sz="1050" dirty="0">
                <a:solidFill>
                  <a:schemeClr val="tx1"/>
                </a:solidFill>
                <a:latin typeface="Meiryo UI" pitchFamily="50" charset="-128"/>
                <a:ea typeface="Meiryo UI" pitchFamily="50" charset="-128"/>
                <a:cs typeface="Meiryo UI" pitchFamily="50" charset="-128"/>
              </a:rPr>
              <a:t>28</a:t>
            </a:r>
            <a:r>
              <a:rPr lang="ja-JP" altLang="en-US" sz="1050" dirty="0">
                <a:solidFill>
                  <a:schemeClr val="tx1"/>
                </a:solidFill>
                <a:latin typeface="Meiryo UI" pitchFamily="50" charset="-128"/>
                <a:ea typeface="Meiryo UI" pitchFamily="50" charset="-128"/>
                <a:cs typeface="Meiryo UI" pitchFamily="50" charset="-128"/>
              </a:rPr>
              <a:t>時点</a:t>
            </a:r>
          </a:p>
        </p:txBody>
      </p:sp>
      <p:sp>
        <p:nvSpPr>
          <p:cNvPr id="39" name="正方形/長方形 38"/>
          <p:cNvSpPr/>
          <p:nvPr/>
        </p:nvSpPr>
        <p:spPr>
          <a:xfrm>
            <a:off x="3250452" y="1551291"/>
            <a:ext cx="1043984" cy="159143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7" name="線吹き出し 1 (枠付き) 6"/>
          <p:cNvSpPr/>
          <p:nvPr/>
        </p:nvSpPr>
        <p:spPr>
          <a:xfrm>
            <a:off x="1594974" y="1673560"/>
            <a:ext cx="1278559"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体制整備増</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98"/>
          <p:cNvSpPr txBox="1">
            <a:spLocks noChangeArrowheads="1"/>
          </p:cNvSpPr>
          <p:nvPr/>
        </p:nvSpPr>
        <p:spPr bwMode="auto">
          <a:xfrm>
            <a:off x="1857864" y="3122766"/>
            <a:ext cx="1796923" cy="477054"/>
          </a:xfrm>
          <a:prstGeom prst="rect">
            <a:avLst/>
          </a:prstGeom>
          <a:noFill/>
          <a:ln w="9525">
            <a:noFill/>
            <a:miter lim="800000"/>
            <a:headEnd/>
            <a:tailEnd/>
          </a:ln>
        </p:spPr>
        <p:txBody>
          <a:bodyPr wrap="square">
            <a:spAutoFit/>
          </a:bodyPr>
          <a:lstStyle/>
          <a:p>
            <a:pPr algn="ctr"/>
            <a:r>
              <a:rPr lang="ja-JP" altLang="en-US" sz="1400" dirty="0">
                <a:latin typeface="Meiryo UI" pitchFamily="50" charset="-128"/>
                <a:ea typeface="Meiryo UI" pitchFamily="50" charset="-128"/>
                <a:cs typeface="Meiryo UI" pitchFamily="50" charset="-128"/>
              </a:rPr>
              <a:t>現員数</a:t>
            </a:r>
            <a:endParaRPr lang="en-US" altLang="ja-JP" sz="1400" dirty="0">
              <a:latin typeface="Meiryo UI" pitchFamily="50" charset="-128"/>
              <a:ea typeface="Meiryo UI" pitchFamily="50" charset="-128"/>
              <a:cs typeface="Meiryo UI" pitchFamily="50" charset="-128"/>
            </a:endParaRPr>
          </a:p>
          <a:p>
            <a:pPr algn="ctr"/>
            <a:r>
              <a:rPr lang="ja-JP" altLang="en-US" sz="1100" dirty="0">
                <a:latin typeface="Meiryo UI" pitchFamily="50" charset="-128"/>
                <a:ea typeface="Meiryo UI" pitchFamily="50" charset="-128"/>
                <a:cs typeface="Meiryo UI" pitchFamily="50" charset="-128"/>
              </a:rPr>
              <a:t>（特別区設置時見込み）</a:t>
            </a:r>
          </a:p>
        </p:txBody>
      </p:sp>
      <p:sp>
        <p:nvSpPr>
          <p:cNvPr id="50" name="テキスト ボックス 100"/>
          <p:cNvSpPr txBox="1">
            <a:spLocks noChangeArrowheads="1"/>
          </p:cNvSpPr>
          <p:nvPr/>
        </p:nvSpPr>
        <p:spPr bwMode="auto">
          <a:xfrm>
            <a:off x="3205136" y="3122766"/>
            <a:ext cx="1106487" cy="307777"/>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sp>
        <p:nvSpPr>
          <p:cNvPr id="66" name="ホームベース 65"/>
          <p:cNvSpPr/>
          <p:nvPr/>
        </p:nvSpPr>
        <p:spPr>
          <a:xfrm>
            <a:off x="156236" y="5001163"/>
            <a:ext cx="1548000" cy="25822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方針</a:t>
            </a:r>
          </a:p>
        </p:txBody>
      </p:sp>
      <p:sp>
        <p:nvSpPr>
          <p:cNvPr id="68" name="正方形/長方形 67"/>
          <p:cNvSpPr/>
          <p:nvPr/>
        </p:nvSpPr>
        <p:spPr>
          <a:xfrm>
            <a:off x="355688" y="5378780"/>
            <a:ext cx="1825287" cy="1264801"/>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設置準備期間中に</a:t>
            </a: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600" b="1" dirty="0">
                <a:solidFill>
                  <a:schemeClr val="tx1"/>
                </a:solidFill>
                <a:latin typeface="Meiryo UI" pitchFamily="50" charset="-128"/>
                <a:ea typeface="Meiryo UI" pitchFamily="50" charset="-128"/>
                <a:cs typeface="Meiryo UI" pitchFamily="50" charset="-128"/>
              </a:rPr>
              <a:t>計画的に対応</a:t>
            </a:r>
          </a:p>
        </p:txBody>
      </p:sp>
      <p:sp>
        <p:nvSpPr>
          <p:cNvPr id="69" name="二等辺三角形 68"/>
          <p:cNvSpPr/>
          <p:nvPr/>
        </p:nvSpPr>
        <p:spPr>
          <a:xfrm rot="5400000">
            <a:off x="1966255" y="5901997"/>
            <a:ext cx="927047" cy="279056"/>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a:solidFill>
                <a:prstClr val="white"/>
              </a:solidFill>
            </a:endParaRPr>
          </a:p>
        </p:txBody>
      </p:sp>
      <p:sp>
        <p:nvSpPr>
          <p:cNvPr id="70" name="正方形/長方形 69"/>
          <p:cNvSpPr/>
          <p:nvPr/>
        </p:nvSpPr>
        <p:spPr>
          <a:xfrm>
            <a:off x="2614636" y="5378655"/>
            <a:ext cx="4514961" cy="1267118"/>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200" b="1" dirty="0">
                <a:solidFill>
                  <a:schemeClr val="tx1"/>
                </a:solidFill>
                <a:latin typeface="Meiryo UI" pitchFamily="50" charset="-128"/>
                <a:ea typeface="Meiryo UI" pitchFamily="50" charset="-128"/>
                <a:cs typeface="Meiryo UI" pitchFamily="50" charset="-128"/>
              </a:rPr>
              <a:t>◆設置準備期間中に段階的に採用</a:t>
            </a: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特別区・府への移管職員数の比率に応じて、大阪市・大阪府で採用し、</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設置準備期間中の準備業務に対応</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7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◆技術職・専門職の必要数</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現行の職種別構成比が大阪市の特性を反映していることから、職種別</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構成比を参考に、各職種の必要数を精査し、計画的に採用</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050" b="1"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a:defRPr/>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71" name="右矢印 70"/>
          <p:cNvSpPr/>
          <p:nvPr/>
        </p:nvSpPr>
        <p:spPr>
          <a:xfrm>
            <a:off x="7204560" y="5658467"/>
            <a:ext cx="308400" cy="775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正方形/長方形 71"/>
          <p:cNvSpPr/>
          <p:nvPr/>
        </p:nvSpPr>
        <p:spPr>
          <a:xfrm>
            <a:off x="7587922" y="5383512"/>
            <a:ext cx="1986899" cy="1250543"/>
          </a:xfrm>
          <a:prstGeom prst="rect">
            <a:avLst/>
          </a:prstGeom>
          <a:solidFill>
            <a:schemeClr val="tx2">
              <a:lumMod val="75000"/>
            </a:schemeClr>
          </a:solidFill>
          <a:ln w="127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設置当初に向け</a:t>
            </a:r>
            <a:endParaRPr lang="en-US" altLang="ja-JP" sz="1400" b="1" dirty="0">
              <a:solidFill>
                <a:schemeClr val="bg1"/>
              </a:solidFill>
              <a:latin typeface="Meiryo UI" pitchFamily="50" charset="-128"/>
              <a:ea typeface="Meiryo UI" pitchFamily="50" charset="-128"/>
              <a:cs typeface="Meiryo UI" pitchFamily="50" charset="-128"/>
            </a:endParaRPr>
          </a:p>
          <a:p>
            <a:r>
              <a:rPr lang="ja-JP" altLang="en-US" sz="1400" b="1" dirty="0">
                <a:solidFill>
                  <a:schemeClr val="bg1"/>
                </a:solidFill>
                <a:latin typeface="Meiryo UI" pitchFamily="50" charset="-128"/>
                <a:ea typeface="Meiryo UI" pitchFamily="50" charset="-128"/>
                <a:cs typeface="Meiryo UI" pitchFamily="50" charset="-128"/>
              </a:rPr>
              <a:t>　　必要職員数を確保</a:t>
            </a:r>
            <a:endParaRPr lang="en-US" altLang="ja-JP" sz="1400" b="1" dirty="0">
              <a:solidFill>
                <a:schemeClr val="bg1"/>
              </a:solidFill>
              <a:latin typeface="Meiryo UI" pitchFamily="50" charset="-128"/>
              <a:ea typeface="Meiryo UI" pitchFamily="50" charset="-128"/>
              <a:cs typeface="Meiryo UI" pitchFamily="50" charset="-128"/>
            </a:endParaRPr>
          </a:p>
          <a:p>
            <a:endParaRPr lang="en-US" altLang="ja-JP" sz="800" b="1" dirty="0">
              <a:solidFill>
                <a:schemeClr val="bg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円滑な特別区設置を推進</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38" name="右矢印 37"/>
          <p:cNvSpPr/>
          <p:nvPr/>
        </p:nvSpPr>
        <p:spPr>
          <a:xfrm>
            <a:off x="4834984" y="2360985"/>
            <a:ext cx="828000" cy="359033"/>
          </a:xfrm>
          <a:prstGeom prst="rightArrow">
            <a:avLst>
              <a:gd name="adj1" fmla="val 50000"/>
              <a:gd name="adj2" fmla="val 6578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p:cNvSpPr txBox="1"/>
          <p:nvPr/>
        </p:nvSpPr>
        <p:spPr>
          <a:xfrm>
            <a:off x="4621138" y="2681360"/>
            <a:ext cx="1261884" cy="461665"/>
          </a:xfrm>
          <a:prstGeom prst="rect">
            <a:avLst/>
          </a:prstGeom>
          <a:noFill/>
        </p:spPr>
        <p:txBody>
          <a:bodyPr vert="horz" wrap="non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大阪府移管時の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効率化減反映後</a:t>
            </a:r>
          </a:p>
        </p:txBody>
      </p:sp>
      <p:sp>
        <p:nvSpPr>
          <p:cNvPr id="4" name="左中かっこ 3"/>
          <p:cNvSpPr/>
          <p:nvPr/>
        </p:nvSpPr>
        <p:spPr>
          <a:xfrm>
            <a:off x="3043801" y="1588680"/>
            <a:ext cx="171450" cy="650113"/>
          </a:xfrm>
          <a:prstGeom prst="leftBrace">
            <a:avLst>
              <a:gd name="adj1" fmla="val 32246"/>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2" name="直線コネクタ 41"/>
          <p:cNvCxnSpPr/>
          <p:nvPr/>
        </p:nvCxnSpPr>
        <p:spPr>
          <a:xfrm>
            <a:off x="4354564" y="1551860"/>
            <a:ext cx="154726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540993" y="1777097"/>
            <a:ext cx="2509831"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4669624" y="1535756"/>
            <a:ext cx="0" cy="25782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707137" y="1531819"/>
            <a:ext cx="3095500" cy="253916"/>
          </a:xfrm>
          <a:prstGeom prst="rect">
            <a:avLst/>
          </a:prstGeom>
          <a:noFill/>
        </p:spPr>
        <p:txBody>
          <a:bodyPr vert="horz" wrap="square" rtlCol="0" anchor="ctr">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大阪府への移管で効率化による削減</a:t>
            </a:r>
          </a:p>
        </p:txBody>
      </p:sp>
      <p:sp>
        <p:nvSpPr>
          <p:cNvPr id="54" name="線吹き出し 1 (枠付き) 53"/>
          <p:cNvSpPr/>
          <p:nvPr/>
        </p:nvSpPr>
        <p:spPr>
          <a:xfrm>
            <a:off x="7872370" y="1808140"/>
            <a:ext cx="1483203"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採用増必要数</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左中かっこ 56"/>
          <p:cNvSpPr/>
          <p:nvPr/>
        </p:nvSpPr>
        <p:spPr>
          <a:xfrm flipH="1">
            <a:off x="7845628" y="1784052"/>
            <a:ext cx="174422" cy="482208"/>
          </a:xfrm>
          <a:prstGeom prst="leftBrace">
            <a:avLst>
              <a:gd name="adj1" fmla="val 2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9" name="線吹き出し 1 (枠付き) 58"/>
          <p:cNvSpPr/>
          <p:nvPr/>
        </p:nvSpPr>
        <p:spPr>
          <a:xfrm>
            <a:off x="5672761" y="666220"/>
            <a:ext cx="1600274"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特別区設置に伴う採用増必要数</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7464429" y="617169"/>
            <a:ext cx="1673440" cy="553998"/>
          </a:xfrm>
          <a:prstGeom prst="rect">
            <a:avLst/>
          </a:prstGeom>
          <a:noFill/>
        </p:spPr>
        <p:txBody>
          <a:bodyPr vert="horz" wrap="square" rtlCol="0" anchor="ct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毎年度の退職補充に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加えて、体制整備分の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採用増が必要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100"/>
          <p:cNvSpPr txBox="1">
            <a:spLocks noChangeArrowheads="1"/>
          </p:cNvSpPr>
          <p:nvPr/>
        </p:nvSpPr>
        <p:spPr bwMode="auto">
          <a:xfrm>
            <a:off x="6756004" y="3130473"/>
            <a:ext cx="1106487" cy="307777"/>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sp>
        <p:nvSpPr>
          <p:cNvPr id="10" name="大かっこ 9"/>
          <p:cNvSpPr/>
          <p:nvPr/>
        </p:nvSpPr>
        <p:spPr>
          <a:xfrm>
            <a:off x="7400789" y="602422"/>
            <a:ext cx="1481267" cy="56374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6" name="左中かっこ 75"/>
          <p:cNvSpPr/>
          <p:nvPr/>
        </p:nvSpPr>
        <p:spPr>
          <a:xfrm flipH="1">
            <a:off x="5514206" y="660262"/>
            <a:ext cx="204716" cy="455253"/>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0" name="直線コネクタ 39"/>
          <p:cNvCxnSpPr/>
          <p:nvPr/>
        </p:nvCxnSpPr>
        <p:spPr>
          <a:xfrm>
            <a:off x="4354564" y="2274182"/>
            <a:ext cx="3921583"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6830610" y="1784052"/>
            <a:ext cx="957277" cy="1359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400" dirty="0">
              <a:solidFill>
                <a:schemeClr val="tx1"/>
              </a:solidFill>
              <a:latin typeface="Meiryo UI" pitchFamily="50" charset="-128"/>
              <a:ea typeface="Meiryo UI" pitchFamily="50" charset="-128"/>
              <a:cs typeface="Meiryo UI" pitchFamily="50" charset="-128"/>
            </a:endParaRPr>
          </a:p>
          <a:p>
            <a:pPr algn="ctr">
              <a:defRPr/>
            </a:pPr>
            <a:endParaRPr lang="en-US" altLang="ja-JP" sz="1400" dirty="0">
              <a:solidFill>
                <a:schemeClr val="tx1"/>
              </a:solidFill>
              <a:latin typeface="Meiryo UI" pitchFamily="50" charset="-128"/>
              <a:ea typeface="Meiryo UI" pitchFamily="50" charset="-128"/>
              <a:cs typeface="Meiryo UI" pitchFamily="50" charset="-128"/>
            </a:endParaRPr>
          </a:p>
        </p:txBody>
      </p:sp>
      <p:graphicFrame>
        <p:nvGraphicFramePr>
          <p:cNvPr id="53" name="表 52"/>
          <p:cNvGraphicFramePr>
            <a:graphicFrameLocks noGrp="1"/>
          </p:cNvGraphicFramePr>
          <p:nvPr>
            <p:extLst>
              <p:ext uri="{D42A27DB-BD31-4B8C-83A1-F6EECF244321}">
                <p14:modId xmlns="" xmlns:p14="http://schemas.microsoft.com/office/powerpoint/2010/main" val="3706851448"/>
              </p:ext>
            </p:extLst>
          </p:nvPr>
        </p:nvGraphicFramePr>
        <p:xfrm>
          <a:off x="2735229" y="3664257"/>
          <a:ext cx="4954313" cy="1290320"/>
        </p:xfrm>
        <a:graphic>
          <a:graphicData uri="http://schemas.openxmlformats.org/drawingml/2006/table">
            <a:tbl>
              <a:tblPr firstRow="1" bandRow="1">
                <a:tableStyleId>{5C22544A-7EE6-4342-B048-85BDC9FD1C3A}</a:tableStyleId>
              </a:tblPr>
              <a:tblGrid>
                <a:gridCol w="819181">
                  <a:extLst>
                    <a:ext uri="{9D8B030D-6E8A-4147-A177-3AD203B41FA5}">
                      <a16:colId xmlns:a16="http://schemas.microsoft.com/office/drawing/2014/main" xmlns="" val="20000"/>
                    </a:ext>
                  </a:extLst>
                </a:gridCol>
                <a:gridCol w="504469">
                  <a:extLst>
                    <a:ext uri="{9D8B030D-6E8A-4147-A177-3AD203B41FA5}">
                      <a16:colId xmlns:a16="http://schemas.microsoft.com/office/drawing/2014/main" xmlns="" val="20001"/>
                    </a:ext>
                  </a:extLst>
                </a:gridCol>
                <a:gridCol w="1050273">
                  <a:extLst>
                    <a:ext uri="{9D8B030D-6E8A-4147-A177-3AD203B41FA5}">
                      <a16:colId xmlns:a16="http://schemas.microsoft.com/office/drawing/2014/main" xmlns="" val="20002"/>
                    </a:ext>
                  </a:extLst>
                </a:gridCol>
                <a:gridCol w="1500390">
                  <a:extLst>
                    <a:ext uri="{9D8B030D-6E8A-4147-A177-3AD203B41FA5}">
                      <a16:colId xmlns:a16="http://schemas.microsoft.com/office/drawing/2014/main" xmlns="" val="20003"/>
                    </a:ext>
                  </a:extLst>
                </a:gridCol>
                <a:gridCol w="1080000">
                  <a:extLst>
                    <a:ext uri="{9D8B030D-6E8A-4147-A177-3AD203B41FA5}">
                      <a16:colId xmlns:a16="http://schemas.microsoft.com/office/drawing/2014/main" xmlns="" val="20004"/>
                    </a:ext>
                  </a:extLst>
                </a:gridCol>
              </a:tblGrid>
              <a:tr h="287429">
                <a:tc>
                  <a:txBody>
                    <a:bodyPr/>
                    <a:lstStyle/>
                    <a:p>
                      <a:pPr algn="ctr"/>
                      <a:endParaRPr kumimoji="1" lang="ja-JP" altLang="en-US" sz="900" b="0"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solidFill>
                  </a:tcPr>
                </a:tc>
                <a:tc>
                  <a:txBody>
                    <a:bodyPr/>
                    <a:lstStyle/>
                    <a:p>
                      <a:pPr algn="ctr"/>
                      <a:endParaRPr kumimoji="1" lang="ja-JP" altLang="en-US" sz="900" b="0"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itchFamily="50" charset="-128"/>
                          <a:ea typeface="Meiryo UI" pitchFamily="50" charset="-128"/>
                          <a:cs typeface="Meiryo UI" pitchFamily="50" charset="-128"/>
                        </a:rPr>
                        <a:t>　　　体制整備増</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itchFamily="50" charset="-128"/>
                          <a:ea typeface="Meiryo UI" pitchFamily="50" charset="-128"/>
                          <a:cs typeface="Meiryo UI" pitchFamily="50" charset="-128"/>
                        </a:rPr>
                        <a:t>　　　特別区の職員数＋</a:t>
                      </a:r>
                      <a:endParaRPr kumimoji="1" lang="en-US" altLang="ja-JP" sz="900" b="0" dirty="0">
                        <a:solidFill>
                          <a:schemeClr val="tx1"/>
                        </a:solidFill>
                        <a:latin typeface="Meiryo UI" pitchFamily="50" charset="-128"/>
                        <a:ea typeface="Meiryo UI" pitchFamily="50" charset="-128"/>
                        <a:cs typeface="Meiryo UI" pitchFamily="50" charset="-128"/>
                      </a:endParaRPr>
                    </a:p>
                    <a:p>
                      <a:pPr algn="r"/>
                      <a:r>
                        <a:rPr kumimoji="1" lang="ja-JP" altLang="en-US" sz="900" b="0" dirty="0">
                          <a:solidFill>
                            <a:schemeClr val="tx1"/>
                          </a:solidFill>
                          <a:latin typeface="Meiryo UI" pitchFamily="50" charset="-128"/>
                          <a:ea typeface="Meiryo UI" pitchFamily="50" charset="-128"/>
                          <a:cs typeface="Meiryo UI" pitchFamily="50" charset="-128"/>
                        </a:rPr>
                        <a:t>大阪府への移管職員数</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itchFamily="50" charset="-128"/>
                          <a:ea typeface="Meiryo UI" pitchFamily="50" charset="-128"/>
                          <a:cs typeface="Meiryo UI" pitchFamily="50" charset="-128"/>
                        </a:rPr>
                        <a:t>　　　採用増必要数</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４区Ａ案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335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11,640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215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４区Ｂ案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335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11,640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215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６区Ｃ案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935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12,230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815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６区Ｄ案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935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12,230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815</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
        <p:nvSpPr>
          <p:cNvPr id="56" name="円/楕円 55"/>
          <p:cNvSpPr/>
          <p:nvPr/>
        </p:nvSpPr>
        <p:spPr>
          <a:xfrm>
            <a:off x="2655916" y="1759547"/>
            <a:ext cx="319570" cy="31265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454213" y="1769039"/>
            <a:ext cx="735447"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9" name="グループ化 88"/>
          <p:cNvGrpSpPr/>
          <p:nvPr/>
        </p:nvGrpSpPr>
        <p:grpSpPr>
          <a:xfrm>
            <a:off x="3382770" y="1389194"/>
            <a:ext cx="735447" cy="312658"/>
            <a:chOff x="3577344" y="2284126"/>
            <a:chExt cx="735447" cy="312658"/>
          </a:xfrm>
        </p:grpSpPr>
        <p:sp>
          <p:nvSpPr>
            <p:cNvPr id="67" name="円/楕円 66"/>
            <p:cNvSpPr/>
            <p:nvPr/>
          </p:nvSpPr>
          <p:spPr>
            <a:xfrm>
              <a:off x="3790921" y="2284126"/>
              <a:ext cx="319570" cy="31265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3577344" y="2286442"/>
              <a:ext cx="735447"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7" name="円/楕円 76"/>
          <p:cNvSpPr/>
          <p:nvPr/>
        </p:nvSpPr>
        <p:spPr>
          <a:xfrm>
            <a:off x="9151962" y="1846611"/>
            <a:ext cx="319570" cy="31265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8960893" y="1857344"/>
            <a:ext cx="735447"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2" name="グループ化 61"/>
          <p:cNvGrpSpPr/>
          <p:nvPr/>
        </p:nvGrpSpPr>
        <p:grpSpPr>
          <a:xfrm>
            <a:off x="4995233" y="3749661"/>
            <a:ext cx="575216" cy="250855"/>
            <a:chOff x="3637698" y="5620712"/>
            <a:chExt cx="575216" cy="250855"/>
          </a:xfrm>
        </p:grpSpPr>
        <p:sp>
          <p:nvSpPr>
            <p:cNvPr id="83" name="円/楕円 82"/>
            <p:cNvSpPr/>
            <p:nvPr/>
          </p:nvSpPr>
          <p:spPr>
            <a:xfrm>
              <a:off x="3810222" y="5620712"/>
              <a:ext cx="249946" cy="250855"/>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3637698" y="5623729"/>
              <a:ext cx="575216" cy="234592"/>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4" name="グループ化 63"/>
          <p:cNvGrpSpPr/>
          <p:nvPr/>
        </p:nvGrpSpPr>
        <p:grpSpPr>
          <a:xfrm>
            <a:off x="6491016" y="3744640"/>
            <a:ext cx="566199" cy="257869"/>
            <a:chOff x="4993781" y="5602991"/>
            <a:chExt cx="566199" cy="257869"/>
          </a:xfrm>
        </p:grpSpPr>
        <p:sp>
          <p:nvSpPr>
            <p:cNvPr id="85" name="円/楕円 84"/>
            <p:cNvSpPr/>
            <p:nvPr/>
          </p:nvSpPr>
          <p:spPr>
            <a:xfrm>
              <a:off x="5147336" y="5602991"/>
              <a:ext cx="246028" cy="257869"/>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p:cNvSpPr txBox="1"/>
            <p:nvPr/>
          </p:nvSpPr>
          <p:spPr>
            <a:xfrm>
              <a:off x="4993781" y="5607275"/>
              <a:ext cx="566199" cy="241151"/>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7" name="角丸四角形 96"/>
          <p:cNvSpPr/>
          <p:nvPr/>
        </p:nvSpPr>
        <p:spPr>
          <a:xfrm>
            <a:off x="2013156" y="3840040"/>
            <a:ext cx="622199" cy="489098"/>
          </a:xfrm>
          <a:prstGeom prst="roundRect">
            <a:avLst>
              <a:gd name="adj" fmla="val 760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200"/>
              </a:lnSpc>
              <a:defRPr/>
            </a:pPr>
            <a:r>
              <a:rPr lang="ja-JP" altLang="en-US" sz="1100" b="1" dirty="0">
                <a:solidFill>
                  <a:schemeClr val="tx1"/>
                </a:solidFill>
                <a:latin typeface="Meiryo UI" pitchFamily="50" charset="-128"/>
                <a:ea typeface="Meiryo UI" pitchFamily="50" charset="-128"/>
                <a:cs typeface="Meiryo UI" pitchFamily="50" charset="-128"/>
              </a:rPr>
              <a:t>各試案</a:t>
            </a:r>
            <a:endParaRPr lang="en-US" altLang="ja-JP" sz="1100" b="1" dirty="0">
              <a:solidFill>
                <a:schemeClr val="tx1"/>
              </a:solidFill>
              <a:latin typeface="Meiryo UI" pitchFamily="50" charset="-128"/>
              <a:ea typeface="Meiryo UI" pitchFamily="50" charset="-128"/>
              <a:cs typeface="Meiryo UI" pitchFamily="50" charset="-128"/>
            </a:endParaRPr>
          </a:p>
          <a:p>
            <a:pPr algn="ctr">
              <a:lnSpc>
                <a:spcPts val="1200"/>
              </a:lnSpc>
              <a:defRPr/>
            </a:pPr>
            <a:r>
              <a:rPr lang="ja-JP" altLang="en-US" sz="1100" b="1" dirty="0">
                <a:solidFill>
                  <a:schemeClr val="tx1"/>
                </a:solidFill>
                <a:latin typeface="Meiryo UI" pitchFamily="50" charset="-128"/>
                <a:ea typeface="Meiryo UI" pitchFamily="50" charset="-128"/>
                <a:cs typeface="Meiryo UI" pitchFamily="50" charset="-128"/>
              </a:rPr>
              <a:t>における</a:t>
            </a:r>
            <a:endParaRPr lang="en-US" altLang="ja-JP" sz="1100" b="1" dirty="0">
              <a:solidFill>
                <a:schemeClr val="tx1"/>
              </a:solidFill>
              <a:latin typeface="Meiryo UI" pitchFamily="50" charset="-128"/>
              <a:ea typeface="Meiryo UI" pitchFamily="50" charset="-128"/>
              <a:cs typeface="Meiryo UI" pitchFamily="50" charset="-128"/>
            </a:endParaRPr>
          </a:p>
          <a:p>
            <a:pPr algn="ctr">
              <a:lnSpc>
                <a:spcPts val="1200"/>
              </a:lnSpc>
              <a:defRPr/>
            </a:pPr>
            <a:r>
              <a:rPr lang="ja-JP" altLang="en-US" sz="1100" b="1" dirty="0">
                <a:solidFill>
                  <a:schemeClr val="tx1"/>
                </a:solidFill>
                <a:latin typeface="Meiryo UI" pitchFamily="50" charset="-128"/>
                <a:ea typeface="Meiryo UI" pitchFamily="50" charset="-128"/>
                <a:cs typeface="Meiryo UI" pitchFamily="50" charset="-128"/>
              </a:rPr>
              <a:t>職員数</a:t>
            </a:r>
          </a:p>
        </p:txBody>
      </p:sp>
      <p:sp>
        <p:nvSpPr>
          <p:cNvPr id="5" name="右中かっこ 4"/>
          <p:cNvSpPr/>
          <p:nvPr/>
        </p:nvSpPr>
        <p:spPr>
          <a:xfrm>
            <a:off x="2378614" y="2473398"/>
            <a:ext cx="144016" cy="684250"/>
          </a:xfrm>
          <a:prstGeom prst="rightBrace">
            <a:avLst>
              <a:gd name="adj1" fmla="val 24280"/>
              <a:gd name="adj2" fmla="val 4656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8" name="正方形/長方形 27"/>
          <p:cNvSpPr>
            <a:spLocks noChangeArrowheads="1"/>
          </p:cNvSpPr>
          <p:nvPr/>
        </p:nvSpPr>
        <p:spPr bwMode="auto">
          <a:xfrm>
            <a:off x="8874125" y="664557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１９</a:t>
            </a:r>
          </a:p>
        </p:txBody>
      </p:sp>
      <p:sp>
        <p:nvSpPr>
          <p:cNvPr id="90" name="左中かっこ 89"/>
          <p:cNvSpPr/>
          <p:nvPr/>
        </p:nvSpPr>
        <p:spPr>
          <a:xfrm>
            <a:off x="2119876" y="2266260"/>
            <a:ext cx="247650" cy="877408"/>
          </a:xfrm>
          <a:prstGeom prst="leftBrace">
            <a:avLst>
              <a:gd name="adj1" fmla="val 3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2" name="テキスト ボックス 91"/>
          <p:cNvSpPr txBox="1"/>
          <p:nvPr/>
        </p:nvSpPr>
        <p:spPr>
          <a:xfrm>
            <a:off x="1281527" y="2584868"/>
            <a:ext cx="952500" cy="276999"/>
          </a:xfrm>
          <a:prstGeom prst="rect">
            <a:avLst/>
          </a:prstGeom>
          <a:noFill/>
        </p:spPr>
        <p:txBody>
          <a:bodyPr wrap="square" rtlCol="0">
            <a:spAutoFit/>
          </a:bodyPr>
          <a:lstStyle/>
          <a:p>
            <a:pPr algn="ctr"/>
            <a:r>
              <a:rPr kumimoji="1" lang="en-US" altLang="ja-JP" sz="1200" b="1" dirty="0">
                <a:latin typeface="Meiryo UI" pitchFamily="50" charset="-128"/>
                <a:ea typeface="Meiryo UI" pitchFamily="50" charset="-128"/>
                <a:cs typeface="Meiryo UI" pitchFamily="50" charset="-128"/>
              </a:rPr>
              <a:t>9,820</a:t>
            </a:r>
            <a:r>
              <a:rPr kumimoji="1" lang="ja-JP" altLang="en-US" sz="1200" b="1" dirty="0">
                <a:latin typeface="Meiryo UI" pitchFamily="50" charset="-128"/>
                <a:ea typeface="Meiryo UI" pitchFamily="50" charset="-128"/>
                <a:cs typeface="Meiryo UI" pitchFamily="50" charset="-128"/>
              </a:rPr>
              <a:t>人</a:t>
            </a:r>
          </a:p>
        </p:txBody>
      </p:sp>
      <p:grpSp>
        <p:nvGrpSpPr>
          <p:cNvPr id="96" name="グループ化 95"/>
          <p:cNvGrpSpPr/>
          <p:nvPr/>
        </p:nvGrpSpPr>
        <p:grpSpPr>
          <a:xfrm>
            <a:off x="3982362" y="3723306"/>
            <a:ext cx="566199" cy="292388"/>
            <a:chOff x="4993781" y="5581657"/>
            <a:chExt cx="566199" cy="292388"/>
          </a:xfrm>
        </p:grpSpPr>
        <p:sp>
          <p:nvSpPr>
            <p:cNvPr id="98" name="円/楕円 97"/>
            <p:cNvSpPr/>
            <p:nvPr/>
          </p:nvSpPr>
          <p:spPr>
            <a:xfrm>
              <a:off x="5147336" y="5602991"/>
              <a:ext cx="246028" cy="257869"/>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4993781" y="5581657"/>
              <a:ext cx="566199"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5" name="正方形/長方形 64"/>
          <p:cNvSpPr/>
          <p:nvPr/>
        </p:nvSpPr>
        <p:spPr>
          <a:xfrm>
            <a:off x="2370669" y="2260302"/>
            <a:ext cx="864000" cy="180975"/>
          </a:xfrm>
          <a:prstGeom prst="rect">
            <a:avLst/>
          </a:prstGeom>
          <a:solidFill>
            <a:schemeClr val="bg1"/>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tx1"/>
                </a:solidFill>
                <a:latin typeface="Meiryo UI" pitchFamily="50" charset="-128"/>
                <a:ea typeface="Meiryo UI" pitchFamily="50" charset="-128"/>
                <a:cs typeface="Meiryo UI" pitchFamily="50" charset="-128"/>
              </a:rPr>
              <a:t>　</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3" name="線吹き出し 1 (枠付き) 2"/>
          <p:cNvSpPr/>
          <p:nvPr/>
        </p:nvSpPr>
        <p:spPr>
          <a:xfrm>
            <a:off x="276442" y="1793143"/>
            <a:ext cx="1290135" cy="787139"/>
          </a:xfrm>
          <a:prstGeom prst="borderCallout1">
            <a:avLst>
              <a:gd name="adj1" fmla="val 24792"/>
              <a:gd name="adj2" fmla="val 99037"/>
              <a:gd name="adj3" fmla="val 70977"/>
              <a:gd name="adj4" fmla="val 19268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900" dirty="0">
                <a:solidFill>
                  <a:schemeClr val="tx1"/>
                </a:solidFill>
              </a:rPr>
              <a:t>特別区設置までにおける</a:t>
            </a:r>
            <a:r>
              <a:rPr kumimoji="1" lang="ja-JP" altLang="en-US" sz="900" dirty="0">
                <a:solidFill>
                  <a:schemeClr val="tx1"/>
                </a:solidFill>
              </a:rPr>
              <a:t>児童相談所の増設（現在２か所→３か所）と、児童福祉法改正に伴う職員増を考慮</a:t>
            </a:r>
          </a:p>
        </p:txBody>
      </p:sp>
    </p:spTree>
    <p:extLst>
      <p:ext uri="{BB962C8B-B14F-4D97-AF65-F5344CB8AC3E}">
        <p14:creationId xmlns="" xmlns:p14="http://schemas.microsoft.com/office/powerpoint/2010/main" val="3806549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正方形/長方形 71"/>
          <p:cNvSpPr/>
          <p:nvPr/>
        </p:nvSpPr>
        <p:spPr>
          <a:xfrm>
            <a:off x="4314907" y="4562799"/>
            <a:ext cx="5534637" cy="202992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円/楕円 75"/>
          <p:cNvSpPr/>
          <p:nvPr/>
        </p:nvSpPr>
        <p:spPr>
          <a:xfrm>
            <a:off x="4941769" y="4659559"/>
            <a:ext cx="4155844" cy="374084"/>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74" name="正方形/長方形 73"/>
          <p:cNvSpPr/>
          <p:nvPr/>
        </p:nvSpPr>
        <p:spPr>
          <a:xfrm>
            <a:off x="4304403" y="922884"/>
            <a:ext cx="5522767" cy="334756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二等辺三角形 95"/>
          <p:cNvSpPr/>
          <p:nvPr/>
        </p:nvSpPr>
        <p:spPr>
          <a:xfrm rot="5400000">
            <a:off x="6128324" y="2633216"/>
            <a:ext cx="1546764" cy="23345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p:cNvSpPr/>
          <p:nvPr/>
        </p:nvSpPr>
        <p:spPr>
          <a:xfrm>
            <a:off x="4963544" y="1035164"/>
            <a:ext cx="4155844" cy="374084"/>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　別　区</a:t>
            </a:r>
          </a:p>
        </p:txBody>
      </p:sp>
      <p:sp>
        <p:nvSpPr>
          <p:cNvPr id="6" name="正方形/長方形 5"/>
          <p:cNvSpPr/>
          <p:nvPr/>
        </p:nvSpPr>
        <p:spPr>
          <a:xfrm>
            <a:off x="0" y="0"/>
            <a:ext cx="9906000" cy="468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８　特別区設置に伴う職員数の推移見込み　～イメージ～</a:t>
            </a:r>
            <a:endParaRPr lang="ja-JP" altLang="en-US" sz="1400" b="1" dirty="0">
              <a:solidFill>
                <a:srgbClr val="000000"/>
              </a:solidFill>
              <a:latin typeface="ＭＳ Ｐゴシック" charset="-128"/>
              <a:ea typeface="Meiryo UI"/>
              <a:cs typeface="Meiryo UI"/>
            </a:endParaRPr>
          </a:p>
        </p:txBody>
      </p:sp>
      <p:cxnSp>
        <p:nvCxnSpPr>
          <p:cNvPr id="64" name="直線コネクタ 63"/>
          <p:cNvCxnSpPr/>
          <p:nvPr/>
        </p:nvCxnSpPr>
        <p:spPr>
          <a:xfrm>
            <a:off x="4097948" y="2134726"/>
            <a:ext cx="111532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1571588" y="1367928"/>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特別区分</a:t>
            </a:r>
            <a:r>
              <a:rPr lang="en-US" altLang="ja-JP" sz="1400" b="1" dirty="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2283960" y="2538343"/>
            <a:ext cx="1365000" cy="133200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108" name="正方形/長方形 107"/>
          <p:cNvSpPr/>
          <p:nvPr/>
        </p:nvSpPr>
        <p:spPr>
          <a:xfrm>
            <a:off x="5223535" y="2142410"/>
            <a:ext cx="1195804" cy="173149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2201170" y="3969350"/>
            <a:ext cx="148220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事務分担を反映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71" name="直線コネクタ 70"/>
          <p:cNvCxnSpPr/>
          <p:nvPr/>
        </p:nvCxnSpPr>
        <p:spPr>
          <a:xfrm>
            <a:off x="3716454" y="2548068"/>
            <a:ext cx="762989"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4966344" y="3954580"/>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cxnSp>
        <p:nvCxnSpPr>
          <p:cNvPr id="78" name="直線コネクタ 77"/>
          <p:cNvCxnSpPr/>
          <p:nvPr/>
        </p:nvCxnSpPr>
        <p:spPr>
          <a:xfrm>
            <a:off x="1888816" y="3894166"/>
            <a:ext cx="768014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3668916" y="1508166"/>
            <a:ext cx="1544352" cy="17127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コンテンツ プレースホルダー 2"/>
          <p:cNvSpPr txBox="1">
            <a:spLocks/>
          </p:cNvSpPr>
          <p:nvPr/>
        </p:nvSpPr>
        <p:spPr bwMode="auto">
          <a:xfrm>
            <a:off x="178130" y="520928"/>
            <a:ext cx="9551549" cy="288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b="1" dirty="0">
                <a:solidFill>
                  <a:prstClr val="black"/>
                </a:solidFill>
                <a:latin typeface="Meiryo UI" pitchFamily="50" charset="-128"/>
                <a:ea typeface="Meiryo UI" pitchFamily="50" charset="-128"/>
                <a:cs typeface="Meiryo UI" pitchFamily="50" charset="-128"/>
              </a:rPr>
              <a:t>◆ 特別区・一部事務組合の職員数、大阪府への移管職員数の推移</a:t>
            </a:r>
            <a:r>
              <a:rPr lang="ja-JP" altLang="en-US" sz="1200" b="1" dirty="0">
                <a:solidFill>
                  <a:prstClr val="black"/>
                </a:solidFill>
                <a:latin typeface="Meiryo UI" pitchFamily="50" charset="-128"/>
                <a:ea typeface="Meiryo UI" pitchFamily="50" charset="-128"/>
                <a:cs typeface="Meiryo UI" pitchFamily="50" charset="-128"/>
              </a:rPr>
              <a:t>（経営形態見直し部門、学校園、消防を除く）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6" name="正方形/長方形 55"/>
          <p:cNvSpPr/>
          <p:nvPr/>
        </p:nvSpPr>
        <p:spPr>
          <a:xfrm>
            <a:off x="3958882" y="2169308"/>
            <a:ext cx="1150941"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体制整備による増員</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111762" y="1346900"/>
            <a:ext cx="3628478" cy="5284931"/>
          </a:xfrm>
          <a:prstGeom prst="roundRect">
            <a:avLst>
              <a:gd name="adj" fmla="val 7240"/>
            </a:avLst>
          </a:prstGeom>
          <a:noFill/>
          <a:ln w="31750">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2" name="コンテンツ プレースホルダー 2"/>
          <p:cNvSpPr txBox="1">
            <a:spLocks/>
          </p:cNvSpPr>
          <p:nvPr/>
        </p:nvSpPr>
        <p:spPr bwMode="auto">
          <a:xfrm>
            <a:off x="7696773" y="1057174"/>
            <a:ext cx="1277691" cy="291972"/>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en-US" altLang="ja-JP" sz="900" dirty="0">
                <a:solidFill>
                  <a:schemeClr val="bg1"/>
                </a:solidFill>
                <a:latin typeface="Meiryo UI" pitchFamily="50" charset="-128"/>
                <a:ea typeface="Meiryo UI" pitchFamily="50" charset="-128"/>
                <a:cs typeface="Meiryo UI" pitchFamily="50" charset="-128"/>
              </a:rPr>
              <a:t>※</a:t>
            </a:r>
            <a:r>
              <a:rPr lang="ja-JP" altLang="en-US" sz="900" dirty="0">
                <a:solidFill>
                  <a:schemeClr val="bg1"/>
                </a:solidFill>
                <a:latin typeface="Meiryo UI" pitchFamily="50" charset="-128"/>
                <a:ea typeface="Meiryo UI" pitchFamily="50" charset="-128"/>
                <a:cs typeface="Meiryo UI" pitchFamily="50" charset="-128"/>
              </a:rPr>
              <a:t>一部事務組合含む</a:t>
            </a:r>
            <a:endParaRPr lang="en-US" altLang="ja-JP" sz="900" dirty="0">
              <a:solidFill>
                <a:schemeClr val="bg1"/>
              </a:solidFill>
              <a:latin typeface="Meiryo UI" pitchFamily="50" charset="-128"/>
              <a:ea typeface="Meiryo UI" pitchFamily="50" charset="-128"/>
              <a:cs typeface="Meiryo UI" pitchFamily="50" charset="-128"/>
            </a:endParaRPr>
          </a:p>
        </p:txBody>
      </p:sp>
      <p:sp>
        <p:nvSpPr>
          <p:cNvPr id="47" name="右矢印 46"/>
          <p:cNvSpPr/>
          <p:nvPr/>
        </p:nvSpPr>
        <p:spPr>
          <a:xfrm>
            <a:off x="1756665" y="2217655"/>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14909" y="6271791"/>
            <a:ext cx="11700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a:t>
            </a:r>
          </a:p>
        </p:txBody>
      </p:sp>
      <p:sp>
        <p:nvSpPr>
          <p:cNvPr id="14" name="正方形/長方形 13"/>
          <p:cNvSpPr/>
          <p:nvPr/>
        </p:nvSpPr>
        <p:spPr>
          <a:xfrm>
            <a:off x="4905477" y="6164317"/>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特別区設置当初</a:t>
            </a:r>
            <a:endParaRPr kumimoji="1" lang="en-US" altLang="ja-JP" sz="1100" b="1" dirty="0">
              <a:solidFill>
                <a:schemeClr val="tx1"/>
              </a:solidFill>
              <a:latin typeface="Meiryo UI" pitchFamily="50" charset="-128"/>
              <a:ea typeface="Meiryo UI" pitchFamily="50" charset="-128"/>
              <a:cs typeface="Meiryo UI" pitchFamily="50" charset="-128"/>
            </a:endParaRPr>
          </a:p>
        </p:txBody>
      </p:sp>
      <p:cxnSp>
        <p:nvCxnSpPr>
          <p:cNvPr id="16" name="直線コネクタ 15"/>
          <p:cNvCxnSpPr/>
          <p:nvPr/>
        </p:nvCxnSpPr>
        <p:spPr>
          <a:xfrm flipV="1">
            <a:off x="159916" y="6150514"/>
            <a:ext cx="9429322" cy="60198"/>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5236278" y="5620864"/>
            <a:ext cx="1195200" cy="54442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ja-JP" altLang="en-US" sz="1100" b="1" dirty="0">
              <a:solidFill>
                <a:schemeClr val="bg1"/>
              </a:solidFill>
              <a:latin typeface="+mj-ea"/>
              <a:ea typeface="+mj-ea"/>
            </a:endParaRPr>
          </a:p>
        </p:txBody>
      </p:sp>
      <p:sp>
        <p:nvSpPr>
          <p:cNvPr id="68" name="正方形/長方形 67"/>
          <p:cNvSpPr/>
          <p:nvPr/>
        </p:nvSpPr>
        <p:spPr>
          <a:xfrm>
            <a:off x="2283960" y="5340229"/>
            <a:ext cx="1384956" cy="83992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100" b="1" dirty="0">
              <a:solidFill>
                <a:schemeClr val="bg1"/>
              </a:solidFill>
            </a:endParaRPr>
          </a:p>
        </p:txBody>
      </p:sp>
      <p:sp>
        <p:nvSpPr>
          <p:cNvPr id="73" name="正方形/長方形 72"/>
          <p:cNvSpPr/>
          <p:nvPr/>
        </p:nvSpPr>
        <p:spPr>
          <a:xfrm>
            <a:off x="2228466" y="6232685"/>
            <a:ext cx="148220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事務分担を反映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1705984" y="4482956"/>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大阪府分</a:t>
            </a:r>
            <a:r>
              <a:rPr lang="en-US" altLang="ja-JP" sz="1400" b="1" dirty="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48" name="右矢印 47"/>
          <p:cNvSpPr/>
          <p:nvPr/>
        </p:nvSpPr>
        <p:spPr>
          <a:xfrm>
            <a:off x="1765359" y="5544166"/>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209805" y="3998358"/>
            <a:ext cx="1365000" cy="219351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62" name="正方形/長方形 61"/>
          <p:cNvSpPr/>
          <p:nvPr/>
        </p:nvSpPr>
        <p:spPr>
          <a:xfrm>
            <a:off x="124329" y="2258620"/>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大阪市</a:t>
            </a:r>
            <a:r>
              <a:rPr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764814" y="2336341"/>
            <a:ext cx="143174" cy="352264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rot="5400000" flipH="1" flipV="1">
            <a:off x="1681640" y="3859353"/>
            <a:ext cx="160673" cy="292021"/>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コネクタ 90"/>
          <p:cNvCxnSpPr/>
          <p:nvPr/>
        </p:nvCxnSpPr>
        <p:spPr>
          <a:xfrm>
            <a:off x="3725415" y="5337240"/>
            <a:ext cx="326675"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4052090" y="5620864"/>
            <a:ext cx="1220554"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3685287" y="4825699"/>
            <a:ext cx="1563607" cy="423195"/>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4016896" y="5229200"/>
            <a:ext cx="1047750"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効率化による減員</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7153567" y="6158388"/>
            <a:ext cx="175235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kumimoji="1" lang="en-US" altLang="ja-JP" sz="1100" b="1" dirty="0">
                <a:solidFill>
                  <a:schemeClr val="tx1"/>
                </a:solidFill>
                <a:latin typeface="Meiryo UI" pitchFamily="50" charset="-128"/>
                <a:ea typeface="Meiryo UI" pitchFamily="50" charset="-128"/>
                <a:cs typeface="Meiryo UI" pitchFamily="50" charset="-128"/>
              </a:rPr>
              <a:t>10</a:t>
            </a:r>
            <a:r>
              <a:rPr kumimoji="1" lang="ja-JP" altLang="en-US" sz="1100" b="1" dirty="0">
                <a:solidFill>
                  <a:schemeClr val="tx1"/>
                </a:solidFill>
                <a:latin typeface="Meiryo UI" pitchFamily="50" charset="-128"/>
                <a:ea typeface="Meiryo UI" pitchFamily="50" charset="-128"/>
                <a:cs typeface="Meiryo UI" pitchFamily="50" charset="-128"/>
              </a:rPr>
              <a:t>年後</a:t>
            </a:r>
            <a:r>
              <a:rPr kumimoji="1" lang="ja-JP" altLang="en-US" sz="900" b="1" dirty="0">
                <a:solidFill>
                  <a:schemeClr val="tx1"/>
                </a:solidFill>
                <a:latin typeface="Meiryo UI" pitchFamily="50" charset="-128"/>
                <a:ea typeface="Meiryo UI" pitchFamily="50" charset="-128"/>
                <a:cs typeface="Meiryo UI" pitchFamily="50" charset="-128"/>
              </a:rPr>
              <a:t>（</a:t>
            </a:r>
            <a:r>
              <a:rPr lang="ja-JP" altLang="en-US" sz="900" b="1" dirty="0">
                <a:solidFill>
                  <a:schemeClr val="tx1"/>
                </a:solidFill>
                <a:latin typeface="Meiryo UI" pitchFamily="50" charset="-128"/>
                <a:ea typeface="Meiryo UI" pitchFamily="50" charset="-128"/>
                <a:cs typeface="Meiryo UI" pitchFamily="50" charset="-128"/>
              </a:rPr>
              <a:t>見込み</a:t>
            </a:r>
            <a:r>
              <a:rPr kumimoji="1" lang="ja-JP" altLang="en-US" sz="900" b="1" dirty="0">
                <a:solidFill>
                  <a:schemeClr val="tx1"/>
                </a:solidFill>
                <a:latin typeface="Meiryo UI" pitchFamily="50" charset="-128"/>
                <a:ea typeface="Meiryo UI" pitchFamily="50" charset="-128"/>
                <a:cs typeface="Meiryo UI" pitchFamily="50" charset="-128"/>
              </a:rPr>
              <a:t>）</a:t>
            </a:r>
          </a:p>
        </p:txBody>
      </p:sp>
      <p:sp>
        <p:nvSpPr>
          <p:cNvPr id="93" name="正方形/長方形 92"/>
          <p:cNvSpPr/>
          <p:nvPr/>
        </p:nvSpPr>
        <p:spPr>
          <a:xfrm>
            <a:off x="7413525" y="5628103"/>
            <a:ext cx="1195200" cy="52241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100" b="1" dirty="0">
              <a:solidFill>
                <a:schemeClr val="bg1"/>
              </a:solidFill>
            </a:endParaRPr>
          </a:p>
        </p:txBody>
      </p:sp>
      <p:sp>
        <p:nvSpPr>
          <p:cNvPr id="86" name="テキスト ボックス 33"/>
          <p:cNvSpPr txBox="1">
            <a:spLocks noChangeArrowheads="1"/>
          </p:cNvSpPr>
          <p:nvPr/>
        </p:nvSpPr>
        <p:spPr bwMode="auto">
          <a:xfrm>
            <a:off x="428473" y="780204"/>
            <a:ext cx="4726298" cy="261610"/>
          </a:xfrm>
          <a:prstGeom prst="rect">
            <a:avLst/>
          </a:prstGeom>
          <a:noFill/>
          <a:ln w="9525">
            <a:noFill/>
            <a:miter lim="800000"/>
            <a:headEnd/>
            <a:tailEnd/>
          </a:ln>
        </p:spPr>
        <p:txBody>
          <a:bodyPr wrap="square">
            <a:spAutoFit/>
          </a:bodyPr>
          <a:lstStyle/>
          <a:p>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技能労務職 ：退職不補充により、職員数を試算したもの</a:t>
            </a:r>
          </a:p>
        </p:txBody>
      </p:sp>
      <p:sp>
        <p:nvSpPr>
          <p:cNvPr id="87" name="正方形/長方形 86"/>
          <p:cNvSpPr/>
          <p:nvPr/>
        </p:nvSpPr>
        <p:spPr>
          <a:xfrm>
            <a:off x="7358785" y="2134726"/>
            <a:ext cx="1195804" cy="1735617"/>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7293875" y="3910407"/>
            <a:ext cx="148062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102" name="正方形/長方形 101"/>
          <p:cNvSpPr/>
          <p:nvPr/>
        </p:nvSpPr>
        <p:spPr>
          <a:xfrm>
            <a:off x="5212528" y="1510410"/>
            <a:ext cx="1195200" cy="600536"/>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7354150" y="1653959"/>
            <a:ext cx="1195200" cy="455012"/>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1" name="直線コネクタ 110"/>
          <p:cNvCxnSpPr/>
          <p:nvPr/>
        </p:nvCxnSpPr>
        <p:spPr>
          <a:xfrm flipH="1" flipV="1">
            <a:off x="6429330" y="1543692"/>
            <a:ext cx="933371" cy="118853"/>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2" name="正方形/長方形 111"/>
          <p:cNvSpPr/>
          <p:nvPr/>
        </p:nvSpPr>
        <p:spPr>
          <a:xfrm>
            <a:off x="5236278" y="5226390"/>
            <a:ext cx="1195200" cy="377060"/>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7413525" y="5345070"/>
            <a:ext cx="1195200" cy="256404"/>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p>
        </p:txBody>
      </p:sp>
      <p:cxnSp>
        <p:nvCxnSpPr>
          <p:cNvPr id="118" name="直線コネクタ 117"/>
          <p:cNvCxnSpPr/>
          <p:nvPr/>
        </p:nvCxnSpPr>
        <p:spPr>
          <a:xfrm>
            <a:off x="6424950" y="5255325"/>
            <a:ext cx="1009003" cy="10044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0" name="二等辺三角形 79"/>
          <p:cNvSpPr/>
          <p:nvPr/>
        </p:nvSpPr>
        <p:spPr>
          <a:xfrm rot="5400000">
            <a:off x="6497127" y="5665189"/>
            <a:ext cx="785408" cy="1714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下矢印 1"/>
          <p:cNvSpPr/>
          <p:nvPr/>
        </p:nvSpPr>
        <p:spPr>
          <a:xfrm flipV="1">
            <a:off x="3801026" y="2148041"/>
            <a:ext cx="261048" cy="36903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下矢印 82"/>
          <p:cNvSpPr/>
          <p:nvPr/>
        </p:nvSpPr>
        <p:spPr>
          <a:xfrm>
            <a:off x="3791042" y="5380046"/>
            <a:ext cx="261048" cy="260121"/>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09805" y="3008159"/>
            <a:ext cx="1365000" cy="981206"/>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2303916" y="1688797"/>
            <a:ext cx="1348154" cy="817621"/>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2303916" y="4825699"/>
            <a:ext cx="1348154" cy="506179"/>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27"/>
          <p:cNvSpPr>
            <a:spLocks noChangeArrowheads="1"/>
          </p:cNvSpPr>
          <p:nvPr/>
        </p:nvSpPr>
        <p:spPr bwMode="auto">
          <a:xfrm>
            <a:off x="8874125" y="9569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4" name="右中かっこ 83"/>
          <p:cNvSpPr/>
          <p:nvPr/>
        </p:nvSpPr>
        <p:spPr>
          <a:xfrm>
            <a:off x="9073344" y="1486342"/>
            <a:ext cx="123825" cy="606057"/>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4" name="右中かっこ 93"/>
          <p:cNvSpPr/>
          <p:nvPr/>
        </p:nvSpPr>
        <p:spPr>
          <a:xfrm>
            <a:off x="9082869" y="2172142"/>
            <a:ext cx="123826" cy="1637858"/>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 name="グループ化 109"/>
          <p:cNvGrpSpPr/>
          <p:nvPr/>
        </p:nvGrpSpPr>
        <p:grpSpPr>
          <a:xfrm>
            <a:off x="9019148" y="1662522"/>
            <a:ext cx="621424" cy="292388"/>
            <a:chOff x="9532985" y="1619390"/>
            <a:chExt cx="621424" cy="292388"/>
          </a:xfrm>
        </p:grpSpPr>
        <p:sp>
          <p:nvSpPr>
            <p:cNvPr id="103" name="円/楕円 102"/>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113"/>
          <p:cNvGrpSpPr/>
          <p:nvPr/>
        </p:nvGrpSpPr>
        <p:grpSpPr>
          <a:xfrm>
            <a:off x="9019148" y="2809835"/>
            <a:ext cx="621424" cy="292388"/>
            <a:chOff x="9532985" y="1619390"/>
            <a:chExt cx="621424" cy="292388"/>
          </a:xfrm>
        </p:grpSpPr>
        <p:sp>
          <p:nvSpPr>
            <p:cNvPr id="119" name="円/楕円 118"/>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 name="グループ化 128"/>
          <p:cNvGrpSpPr/>
          <p:nvPr/>
        </p:nvGrpSpPr>
        <p:grpSpPr>
          <a:xfrm>
            <a:off x="8959773" y="5294242"/>
            <a:ext cx="621424" cy="292388"/>
            <a:chOff x="9532985" y="1619390"/>
            <a:chExt cx="621424" cy="292388"/>
          </a:xfrm>
        </p:grpSpPr>
        <p:sp>
          <p:nvSpPr>
            <p:cNvPr id="130" name="円/楕円 129"/>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テキスト ボックス 130"/>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131"/>
          <p:cNvGrpSpPr/>
          <p:nvPr/>
        </p:nvGrpSpPr>
        <p:grpSpPr>
          <a:xfrm>
            <a:off x="8959773" y="5725562"/>
            <a:ext cx="621424" cy="292388"/>
            <a:chOff x="9532985" y="1619390"/>
            <a:chExt cx="621424" cy="292388"/>
          </a:xfrm>
        </p:grpSpPr>
        <p:sp>
          <p:nvSpPr>
            <p:cNvPr id="133" name="円/楕円 132"/>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テキスト ボックス 133"/>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エ</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35" name="右中かっこ 134"/>
          <p:cNvSpPr/>
          <p:nvPr/>
        </p:nvSpPr>
        <p:spPr>
          <a:xfrm>
            <a:off x="9038254" y="5172076"/>
            <a:ext cx="83122" cy="362266"/>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6" name="右中かっこ 135"/>
          <p:cNvSpPr/>
          <p:nvPr/>
        </p:nvSpPr>
        <p:spPr>
          <a:xfrm>
            <a:off x="9013969" y="5575264"/>
            <a:ext cx="160668" cy="549491"/>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468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８</a:t>
            </a:r>
            <a:r>
              <a:rPr lang="ja-JP" altLang="en-US" sz="2000" b="1" dirty="0">
                <a:solidFill>
                  <a:srgbClr val="000000"/>
                </a:solidFill>
                <a:latin typeface="ＭＳ Ｐゴシック" charset="-128"/>
                <a:ea typeface="Meiryo UI"/>
                <a:cs typeface="Meiryo UI"/>
              </a:rPr>
              <a:t>　特別区設置に伴う職員数の推移見込み　</a:t>
            </a:r>
            <a:endParaRPr lang="ja-JP" altLang="en-US" sz="1400" b="1" dirty="0">
              <a:solidFill>
                <a:srgbClr val="000000"/>
              </a:solidFill>
              <a:latin typeface="ＭＳ Ｐゴシック" charset="-128"/>
              <a:ea typeface="Meiryo UI"/>
              <a:cs typeface="Meiryo UI"/>
            </a:endParaRPr>
          </a:p>
        </p:txBody>
      </p:sp>
      <p:sp>
        <p:nvSpPr>
          <p:cNvPr id="2" name="正方形/長方形 1"/>
          <p:cNvSpPr/>
          <p:nvPr/>
        </p:nvSpPr>
        <p:spPr>
          <a:xfrm>
            <a:off x="4825806" y="1184456"/>
            <a:ext cx="461435" cy="1048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４区Ａ案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graphicFrame>
        <p:nvGraphicFramePr>
          <p:cNvPr id="3" name="表 2"/>
          <p:cNvGraphicFramePr>
            <a:graphicFrameLocks noGrp="1"/>
          </p:cNvGraphicFramePr>
          <p:nvPr>
            <p:extLst>
              <p:ext uri="{D42A27DB-BD31-4B8C-83A1-F6EECF244321}">
                <p14:modId xmlns="" xmlns:p14="http://schemas.microsoft.com/office/powerpoint/2010/main" val="2613564416"/>
              </p:ext>
            </p:extLst>
          </p:nvPr>
        </p:nvGraphicFramePr>
        <p:xfrm>
          <a:off x="5291265" y="782564"/>
          <a:ext cx="3959206" cy="139872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29158">
                  <a:extLst>
                    <a:ext uri="{9D8B030D-6E8A-4147-A177-3AD203B41FA5}">
                      <a16:colId xmlns:a16="http://schemas.microsoft.com/office/drawing/2014/main" xmlns="" val="20001"/>
                    </a:ext>
                  </a:extLst>
                </a:gridCol>
                <a:gridCol w="1282535">
                  <a:extLst>
                    <a:ext uri="{9D8B030D-6E8A-4147-A177-3AD203B41FA5}">
                      <a16:colId xmlns:a16="http://schemas.microsoft.com/office/drawing/2014/main" xmlns="" val="20002"/>
                    </a:ext>
                  </a:extLst>
                </a:gridCol>
              </a:tblGrid>
              <a:tr h="360000">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特別区</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設置当初</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年後</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（見込み）</a:t>
                      </a:r>
                    </a:p>
                  </a:txBody>
                  <a:tcPr anchor="ctr"/>
                </a:tc>
                <a:extLst>
                  <a:ext uri="{0D108BD9-81ED-4DB2-BD59-A6C34878D82A}">
                    <a16:rowId xmlns:a16="http://schemas.microsoft.com/office/drawing/2014/main" xmlns="" val="10000"/>
                  </a:ext>
                </a:extLst>
              </a:tr>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11,400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10,760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bl>
          </a:graphicData>
        </a:graphic>
      </p:graphicFrame>
      <p:graphicFrame>
        <p:nvGraphicFramePr>
          <p:cNvPr id="26" name="表 25"/>
          <p:cNvGraphicFramePr>
            <a:graphicFrameLocks noGrp="1"/>
          </p:cNvGraphicFramePr>
          <p:nvPr>
            <p:extLst>
              <p:ext uri="{D42A27DB-BD31-4B8C-83A1-F6EECF244321}">
                <p14:modId xmlns="" xmlns:p14="http://schemas.microsoft.com/office/powerpoint/2010/main" val="3574126589"/>
              </p:ext>
            </p:extLst>
          </p:nvPr>
        </p:nvGraphicFramePr>
        <p:xfrm>
          <a:off x="263083" y="2155028"/>
          <a:ext cx="4025379" cy="3326668"/>
        </p:xfrm>
        <a:graphic>
          <a:graphicData uri="http://schemas.openxmlformats.org/drawingml/2006/table">
            <a:tbl>
              <a:tblPr firstRow="1" bandRow="1">
                <a:tableStyleId>{5C22544A-7EE6-4342-B048-85BDC9FD1C3A}</a:tableStyleId>
              </a:tblPr>
              <a:tblGrid>
                <a:gridCol w="968870">
                  <a:extLst>
                    <a:ext uri="{9D8B030D-6E8A-4147-A177-3AD203B41FA5}">
                      <a16:colId xmlns:a16="http://schemas.microsoft.com/office/drawing/2014/main" xmlns="" val="20000"/>
                    </a:ext>
                  </a:extLst>
                </a:gridCol>
                <a:gridCol w="756000">
                  <a:extLst>
                    <a:ext uri="{9D8B030D-6E8A-4147-A177-3AD203B41FA5}">
                      <a16:colId xmlns:a16="http://schemas.microsoft.com/office/drawing/2014/main" xmlns="" val="20001"/>
                    </a:ext>
                  </a:extLst>
                </a:gridCol>
                <a:gridCol w="540000">
                  <a:extLst>
                    <a:ext uri="{9D8B030D-6E8A-4147-A177-3AD203B41FA5}">
                      <a16:colId xmlns:a16="http://schemas.microsoft.com/office/drawing/2014/main" xmlns="" val="20002"/>
                    </a:ext>
                  </a:extLst>
                </a:gridCol>
                <a:gridCol w="1004509">
                  <a:extLst>
                    <a:ext uri="{9D8B030D-6E8A-4147-A177-3AD203B41FA5}">
                      <a16:colId xmlns:a16="http://schemas.microsoft.com/office/drawing/2014/main" xmlns="" val="20003"/>
                    </a:ext>
                  </a:extLst>
                </a:gridCol>
                <a:gridCol w="756000">
                  <a:extLst>
                    <a:ext uri="{9D8B030D-6E8A-4147-A177-3AD203B41FA5}">
                      <a16:colId xmlns:a16="http://schemas.microsoft.com/office/drawing/2014/main" xmlns="" val="20004"/>
                    </a:ext>
                  </a:extLst>
                </a:gridCol>
              </a:tblGrid>
              <a:tr h="817640">
                <a:tc gridSpan="2">
                  <a:txBody>
                    <a:bodyPr/>
                    <a:lstStyle/>
                    <a:p>
                      <a:pPr algn="ctr"/>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28</a:t>
                      </a:r>
                      <a:r>
                        <a:rPr kumimoji="1" lang="ja-JP" altLang="en-US" sz="1200" dirty="0">
                          <a:latin typeface="Meiryo UI" panose="020B0604030504040204" pitchFamily="50" charset="-128"/>
                          <a:ea typeface="Meiryo UI" panose="020B0604030504040204" pitchFamily="50" charset="-128"/>
                        </a:rPr>
                        <a:t>年度</a:t>
                      </a: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10">
                  <a:txBody>
                    <a:bodyPr/>
                    <a:lstStyle/>
                    <a:p>
                      <a:pPr algn="ctr">
                        <a:lnSpc>
                          <a:spcPts val="800"/>
                        </a:lnSpc>
                      </a:pPr>
                      <a:endParaRPr kumimoji="1" lang="ja-JP" altLang="en-US" sz="1200" dirty="0">
                        <a:latin typeface="Meiryo UI" panose="020B0604030504040204" pitchFamily="50" charset="-128"/>
                        <a:ea typeface="Meiryo UI" panose="020B0604030504040204" pitchFamily="50" charset="-128"/>
                      </a:endParaRPr>
                    </a:p>
                  </a:txBody>
                  <a:tcPr anchor="ctr">
                    <a:solidFill>
                      <a:schemeClr val="bg1"/>
                    </a:solidFill>
                  </a:tcPr>
                </a:tc>
                <a:tc gridSpan="2">
                  <a:txBody>
                    <a:bodyPr/>
                    <a:lstStyle/>
                    <a:p>
                      <a:pPr algn="ctr"/>
                      <a:r>
                        <a:rPr kumimoji="1" lang="ja-JP" altLang="en-US" sz="1000" dirty="0">
                          <a:latin typeface="Meiryo UI" panose="020B0604030504040204" pitchFamily="50" charset="-128"/>
                          <a:ea typeface="Meiryo UI" panose="020B0604030504040204" pitchFamily="50" charset="-128"/>
                        </a:rPr>
                        <a:t>平成</a:t>
                      </a:r>
                      <a:r>
                        <a:rPr kumimoji="1" lang="en-US" altLang="ja-JP" sz="1000" dirty="0">
                          <a:latin typeface="Meiryo UI" panose="020B0604030504040204" pitchFamily="50" charset="-128"/>
                          <a:ea typeface="Meiryo UI" panose="020B0604030504040204" pitchFamily="50" charset="-128"/>
                        </a:rPr>
                        <a:t>28</a:t>
                      </a:r>
                      <a:r>
                        <a:rPr kumimoji="1" lang="ja-JP" altLang="en-US" sz="1000" dirty="0">
                          <a:latin typeface="Meiryo UI" panose="020B0604030504040204" pitchFamily="50" charset="-128"/>
                          <a:ea typeface="Meiryo UI" panose="020B0604030504040204" pitchFamily="50" charset="-128"/>
                        </a:rPr>
                        <a:t>年度現員数に</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事務分担案を反映</a:t>
                      </a: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extLst>
                  <a:ext uri="{0D108BD9-81ED-4DB2-BD59-A6C34878D82A}">
                    <a16:rowId xmlns:a16="http://schemas.microsoft.com/office/drawing/2014/main" xmlns="" val="10000"/>
                  </a:ext>
                </a:extLst>
              </a:tr>
              <a:tr h="307004">
                <a:tc rowSpan="2">
                  <a:txBody>
                    <a:bodyPr/>
                    <a:lstStyle/>
                    <a:p>
                      <a:pPr>
                        <a:lnSpc>
                          <a:spcPts val="1100"/>
                        </a:lnSpc>
                      </a:pPr>
                      <a:r>
                        <a:rPr kumimoji="1" lang="en-US" altLang="ja-JP" sz="1200" b="1" dirty="0">
                          <a:solidFill>
                            <a:schemeClr val="bg1"/>
                          </a:solidFill>
                          <a:latin typeface="Meiryo UI" panose="020B0604030504040204" pitchFamily="50" charset="-128"/>
                          <a:ea typeface="Meiryo UI" panose="020B0604030504040204" pitchFamily="50" charset="-128"/>
                        </a:rPr>
                        <a:t>《</a:t>
                      </a:r>
                      <a:r>
                        <a:rPr kumimoji="1" lang="ja-JP" altLang="en-US" sz="1200" b="1" dirty="0">
                          <a:solidFill>
                            <a:schemeClr val="bg1"/>
                          </a:solidFill>
                          <a:latin typeface="Meiryo UI" panose="020B0604030504040204" pitchFamily="50" charset="-128"/>
                          <a:ea typeface="Meiryo UI" panose="020B0604030504040204" pitchFamily="50" charset="-128"/>
                        </a:rPr>
                        <a:t>大阪市</a:t>
                      </a:r>
                      <a:r>
                        <a:rPr kumimoji="1" lang="en-US" altLang="ja-JP" sz="1200" b="1" dirty="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rowSpan="2">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13,140</a:t>
                      </a:r>
                      <a:r>
                        <a:rPr kumimoji="1" lang="ja-JP" altLang="en-US" sz="1000" dirty="0">
                          <a:latin typeface="Meiryo UI" panose="020B0604030504040204" pitchFamily="50" charset="-128"/>
                          <a:ea typeface="Meiryo UI" panose="020B0604030504040204" pitchFamily="50" charset="-128"/>
                        </a:rPr>
                        <a:t>人</a:t>
                      </a:r>
                    </a:p>
                  </a:txBody>
                  <a:tcPr anchor="ctr"/>
                </a:tc>
                <a:tc vMerge="1">
                  <a:txBody>
                    <a:bodyPr/>
                    <a:lstStyle/>
                    <a:p>
                      <a:endParaRPr lang="ja-JP" altLang="en-US" dirty="0"/>
                    </a:p>
                  </a:txBody>
                  <a:tcPr anchor="ct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a:t>
                      </a:r>
                      <a:r>
                        <a:rPr kumimoji="1" lang="ja-JP" altLang="en-US" sz="1200" b="1" dirty="0">
                          <a:solidFill>
                            <a:schemeClr val="bg1"/>
                          </a:solidFill>
                          <a:latin typeface="Meiryo UI" panose="020B0604030504040204" pitchFamily="50" charset="-128"/>
                          <a:ea typeface="Meiryo UI" panose="020B0604030504040204" pitchFamily="50" charset="-128"/>
                        </a:rPr>
                        <a:t>特別区分</a:t>
                      </a:r>
                      <a:r>
                        <a:rPr kumimoji="1" lang="en-US" altLang="ja-JP" sz="1200" b="1" dirty="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11,220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07004">
                <a:tc vMerge="1">
                  <a:txBody>
                    <a:bodyPr/>
                    <a:lstStyle/>
                    <a:p>
                      <a:pPr>
                        <a:lnSpc>
                          <a:spcPts val="800"/>
                        </a:lnSpc>
                      </a:pPr>
                      <a:endParaRPr kumimoji="1" lang="ja-JP" altLang="en-US" sz="900" dirty="0">
                        <a:latin typeface="Meiryo UI" panose="020B0604030504040204" pitchFamily="50" charset="-128"/>
                        <a:ea typeface="Meiryo UI" panose="020B0604030504040204" pitchFamily="50" charset="-128"/>
                      </a:endParaRPr>
                    </a:p>
                  </a:txBody>
                  <a:tcPr marL="0" marR="0" anchor="ctr"/>
                </a:tc>
                <a:tc vMerge="1">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vMerge="1">
                  <a:txBody>
                    <a:bodyPr/>
                    <a:lstStyle/>
                    <a:p>
                      <a:endParaRPr lang="ja-JP" altLang="en-US" dirty="0"/>
                    </a:p>
                  </a:txBody>
                  <a:tcPr anchor="ctr"/>
                </a:tc>
                <a:tc rowSpan="2">
                  <a:txBody>
                    <a:bodyPr/>
                    <a:lstStyle/>
                    <a:p>
                      <a:pPr>
                        <a:lnSpc>
                          <a:spcPts val="800"/>
                        </a:lnSpc>
                      </a:pPr>
                      <a:r>
                        <a:rPr kumimoji="1" lang="ja-JP" altLang="en-US" sz="900" dirty="0">
                          <a:latin typeface="Meiryo UI" panose="020B0604030504040204" pitchFamily="50" charset="-128"/>
                          <a:ea typeface="Meiryo UI" panose="020B0604030504040204" pitchFamily="50" charset="-128"/>
                        </a:rPr>
                        <a:t>（非技能労務職）</a:t>
                      </a:r>
                    </a:p>
                  </a:txBody>
                  <a:tcPr marL="0" marR="0" anchor="ctr"/>
                </a:tc>
                <a:tc rowSpan="2">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9,740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r h="307004">
                <a:tc rowSpan="3">
                  <a:txBody>
                    <a:bodyPr/>
                    <a:lstStyle/>
                    <a:p>
                      <a:pPr>
                        <a:lnSpc>
                          <a:spcPts val="800"/>
                        </a:lnSpc>
                      </a:pPr>
                      <a:r>
                        <a:rPr kumimoji="1" lang="ja-JP" altLang="en-US" sz="900" dirty="0">
                          <a:latin typeface="Meiryo UI" panose="020B0604030504040204" pitchFamily="50" charset="-128"/>
                          <a:ea typeface="Meiryo UI" panose="020B0604030504040204" pitchFamily="50" charset="-128"/>
                        </a:rPr>
                        <a:t>（非技能労務職）</a:t>
                      </a:r>
                    </a:p>
                  </a:txBody>
                  <a:tcPr marL="0" marR="0" anchor="ctr"/>
                </a:tc>
                <a:tc rowSpan="3">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11,230</a:t>
                      </a:r>
                      <a:r>
                        <a:rPr kumimoji="1" lang="ja-JP" altLang="en-US" sz="1000" dirty="0">
                          <a:latin typeface="Meiryo UI" panose="020B0604030504040204" pitchFamily="50" charset="-128"/>
                          <a:ea typeface="Meiryo UI" panose="020B0604030504040204" pitchFamily="50" charset="-128"/>
                        </a:rPr>
                        <a:t>人</a:t>
                      </a:r>
                    </a:p>
                  </a:txBody>
                  <a:tcPr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3"/>
                  </a:ext>
                </a:extLst>
              </a:tr>
              <a:tr h="30700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900" dirty="0">
                          <a:latin typeface="Meiryo UI" panose="020B0604030504040204" pitchFamily="50" charset="-128"/>
                          <a:ea typeface="Meiryo UI" panose="020B0604030504040204" pitchFamily="50" charset="-128"/>
                        </a:rPr>
                        <a:t>（技能労務職）</a:t>
                      </a:r>
                    </a:p>
                  </a:txBody>
                  <a:tcPr marL="0" marR="0"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1,480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18000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rowSpan="2" gridSpan="2">
                  <a:txBody>
                    <a:bodyPr/>
                    <a:lstStyle/>
                    <a:p>
                      <a:pPr>
                        <a:lnSpc>
                          <a:spcPts val="300"/>
                        </a:lnSpc>
                      </a:pPr>
                      <a:endParaRPr kumimoji="1" lang="ja-JP" altLang="en-US" sz="300" dirty="0">
                        <a:latin typeface="Meiryo UI" panose="020B0604030504040204" pitchFamily="50" charset="-128"/>
                        <a:ea typeface="Meiryo UI" panose="020B0604030504040204" pitchFamily="50" charset="-128"/>
                      </a:endParaRPr>
                    </a:p>
                  </a:txBody>
                  <a:tcPr anchor="ctr">
                    <a:solidFill>
                      <a:schemeClr val="bg1"/>
                    </a:solidFill>
                  </a:tcPr>
                </a:tc>
                <a:tc rowSpan="2" hMerge="1">
                  <a:txBody>
                    <a:bodyPr/>
                    <a:lstStyle/>
                    <a:p>
                      <a:endParaRPr kumimoji="1" lang="ja-JP" altLang="en-US"/>
                    </a:p>
                  </a:txBody>
                  <a:tcPr/>
                </a:tc>
                <a:extLst>
                  <a:ext uri="{0D108BD9-81ED-4DB2-BD59-A6C34878D82A}">
                    <a16:rowId xmlns:a16="http://schemas.microsoft.com/office/drawing/2014/main" xmlns="" val="10005"/>
                  </a:ext>
                </a:extLst>
              </a:tr>
              <a:tr h="180000">
                <a:tc rowSpan="4">
                  <a:txBody>
                    <a:bodyPr/>
                    <a:lstStyle/>
                    <a:p>
                      <a:pPr>
                        <a:lnSpc>
                          <a:spcPts val="800"/>
                        </a:lnSpc>
                      </a:pPr>
                      <a:r>
                        <a:rPr kumimoji="1" lang="ja-JP" altLang="en-US" sz="900" dirty="0">
                          <a:latin typeface="Meiryo UI" panose="020B0604030504040204" pitchFamily="50" charset="-128"/>
                          <a:ea typeface="Meiryo UI" panose="020B0604030504040204" pitchFamily="50" charset="-128"/>
                        </a:rPr>
                        <a:t>（技能労務職）</a:t>
                      </a:r>
                    </a:p>
                  </a:txBody>
                  <a:tcPr marL="0" marR="0" anchor="ctr"/>
                </a:tc>
                <a:tc rowSpan="4">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1,900</a:t>
                      </a:r>
                      <a:r>
                        <a:rPr kumimoji="1" lang="ja-JP" altLang="en-US" sz="1000" dirty="0">
                          <a:latin typeface="Meiryo UI" panose="020B0604030504040204" pitchFamily="50" charset="-128"/>
                          <a:ea typeface="Meiryo UI" panose="020B0604030504040204" pitchFamily="50" charset="-128"/>
                        </a:rPr>
                        <a:t>人</a:t>
                      </a: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gridSpan="2"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hMerge="1" vMerge="1">
                  <a:txBody>
                    <a:bodyPr/>
                    <a:lstStyle/>
                    <a:p>
                      <a:endParaRPr kumimoji="1" lang="ja-JP" altLang="en-US"/>
                    </a:p>
                  </a:txBody>
                  <a:tcPr/>
                </a:tc>
                <a:extLst>
                  <a:ext uri="{0D108BD9-81ED-4DB2-BD59-A6C34878D82A}">
                    <a16:rowId xmlns:a16="http://schemas.microsoft.com/office/drawing/2014/main" xmlns="" val="10006"/>
                  </a:ext>
                </a:extLst>
              </a:tr>
              <a:tr h="30700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nSpc>
                          <a:spcPts val="1300"/>
                        </a:lnSpc>
                      </a:pPr>
                      <a:r>
                        <a:rPr kumimoji="1" lang="en-US" altLang="ja-JP" sz="1200" b="1" dirty="0">
                          <a:solidFill>
                            <a:schemeClr val="bg1"/>
                          </a:solidFill>
                          <a:latin typeface="Meiryo UI" panose="020B0604030504040204" pitchFamily="50" charset="-128"/>
                          <a:ea typeface="Meiryo UI" panose="020B0604030504040204" pitchFamily="50" charset="-128"/>
                        </a:rPr>
                        <a:t>《</a:t>
                      </a:r>
                      <a:r>
                        <a:rPr kumimoji="1" lang="ja-JP" altLang="en-US" sz="1200" b="1" dirty="0">
                          <a:solidFill>
                            <a:schemeClr val="bg1"/>
                          </a:solidFill>
                          <a:latin typeface="Meiryo UI" panose="020B0604030504040204" pitchFamily="50" charset="-128"/>
                          <a:ea typeface="Meiryo UI" panose="020B0604030504040204" pitchFamily="50" charset="-128"/>
                        </a:rPr>
                        <a:t>大阪府分</a:t>
                      </a:r>
                      <a:r>
                        <a:rPr kumimoji="1" lang="en-US" altLang="ja-JP" sz="1200" b="1" dirty="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1920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7"/>
                  </a:ext>
                </a:extLst>
              </a:tr>
              <a:tr h="30700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900" dirty="0">
                          <a:latin typeface="Meiryo UI" panose="020B0604030504040204" pitchFamily="50" charset="-128"/>
                          <a:ea typeface="Meiryo UI" panose="020B0604030504040204" pitchFamily="50" charset="-128"/>
                        </a:rPr>
                        <a:t>（非技能労務職）</a:t>
                      </a:r>
                    </a:p>
                  </a:txBody>
                  <a:tcPr marL="0" marR="0"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1,490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8"/>
                  </a:ext>
                </a:extLst>
              </a:tr>
              <a:tr h="30700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900" dirty="0">
                          <a:latin typeface="Meiryo UI" panose="020B0604030504040204" pitchFamily="50" charset="-128"/>
                          <a:ea typeface="Meiryo UI" panose="020B0604030504040204" pitchFamily="50" charset="-128"/>
                        </a:rPr>
                        <a:t>（技能労務職）</a:t>
                      </a:r>
                    </a:p>
                  </a:txBody>
                  <a:tcPr marL="0" marR="0"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430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9"/>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72649" y="3426333"/>
            <a:ext cx="470134" cy="18796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9" name="正方形/長方形 8"/>
          <p:cNvSpPr/>
          <p:nvPr/>
        </p:nvSpPr>
        <p:spPr>
          <a:xfrm>
            <a:off x="4804541" y="759098"/>
            <a:ext cx="4445930" cy="145263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二等辺三角形 19"/>
          <p:cNvSpPr/>
          <p:nvPr/>
        </p:nvSpPr>
        <p:spPr>
          <a:xfrm rot="5400000">
            <a:off x="2728499" y="3711679"/>
            <a:ext cx="3663206" cy="305633"/>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189845" y="2028342"/>
            <a:ext cx="4118727" cy="3603009"/>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p:nvPr/>
        </p:nvSpPr>
        <p:spPr>
          <a:xfrm>
            <a:off x="189844" y="1620280"/>
            <a:ext cx="4118727" cy="3285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dirty="0">
                <a:solidFill>
                  <a:schemeClr val="tx1"/>
                </a:solidFill>
                <a:latin typeface="HGｺﾞｼｯｸE" panose="020B0909000000000000" pitchFamily="49" charset="-128"/>
                <a:ea typeface="HGｺﾞｼｯｸE" panose="020B0909000000000000" pitchFamily="49" charset="-128"/>
                <a:cs typeface="Meiryo UI" pitchFamily="50" charset="-128"/>
              </a:rPr>
              <a:t>試案Ａ～Ｄ　共通</a:t>
            </a:r>
            <a:endParaRPr lang="en-US" altLang="ja-JP" sz="1600" dirty="0">
              <a:solidFill>
                <a:schemeClr val="tx1"/>
              </a:solidFill>
              <a:latin typeface="HGｺﾞｼｯｸE" panose="020B0909000000000000" pitchFamily="49" charset="-128"/>
              <a:ea typeface="HGｺﾞｼｯｸE" panose="020B0909000000000000" pitchFamily="49" charset="-128"/>
              <a:cs typeface="Meiryo UI" pitchFamily="50" charset="-128"/>
            </a:endParaRPr>
          </a:p>
        </p:txBody>
      </p:sp>
      <p:sp>
        <p:nvSpPr>
          <p:cNvPr id="35" name="コンテンツ プレースホルダー 2"/>
          <p:cNvSpPr txBox="1">
            <a:spLocks/>
          </p:cNvSpPr>
          <p:nvPr/>
        </p:nvSpPr>
        <p:spPr bwMode="auto">
          <a:xfrm>
            <a:off x="4822259" y="511474"/>
            <a:ext cx="4880358" cy="193317"/>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b="1" dirty="0">
                <a:solidFill>
                  <a:prstClr val="black"/>
                </a:solidFill>
                <a:latin typeface="Meiryo UI" pitchFamily="50" charset="-128"/>
                <a:ea typeface="Meiryo UI" pitchFamily="50" charset="-128"/>
                <a:cs typeface="Meiryo UI" pitchFamily="50" charset="-128"/>
              </a:rPr>
              <a:t>◆試案ごとの見込み</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4" name="正方形/長方形 23"/>
          <p:cNvSpPr/>
          <p:nvPr/>
        </p:nvSpPr>
        <p:spPr>
          <a:xfrm>
            <a:off x="4818716" y="2304382"/>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４区Ｂ案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33" name="正方形/長方形 32"/>
          <p:cNvSpPr/>
          <p:nvPr/>
        </p:nvSpPr>
        <p:spPr>
          <a:xfrm>
            <a:off x="4808087" y="2304309"/>
            <a:ext cx="4442384"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41"/>
          <p:cNvSpPr/>
          <p:nvPr/>
        </p:nvSpPr>
        <p:spPr>
          <a:xfrm>
            <a:off x="4822260" y="3392448"/>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６区Ｃ案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44" name="正方形/長方形 43"/>
          <p:cNvSpPr/>
          <p:nvPr/>
        </p:nvSpPr>
        <p:spPr>
          <a:xfrm>
            <a:off x="4811631" y="3392375"/>
            <a:ext cx="4438840"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44"/>
          <p:cNvSpPr/>
          <p:nvPr/>
        </p:nvSpPr>
        <p:spPr>
          <a:xfrm>
            <a:off x="4811628" y="4476967"/>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６区Ｄ案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48" name="正方形/長方形 47"/>
          <p:cNvSpPr/>
          <p:nvPr/>
        </p:nvSpPr>
        <p:spPr>
          <a:xfrm>
            <a:off x="4811628" y="5696169"/>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試案Ａ～Ｄ　共通</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28" name="テキスト ボックス 33"/>
          <p:cNvSpPr txBox="1">
            <a:spLocks noChangeArrowheads="1"/>
          </p:cNvSpPr>
          <p:nvPr/>
        </p:nvSpPr>
        <p:spPr bwMode="auto">
          <a:xfrm>
            <a:off x="83498" y="5734403"/>
            <a:ext cx="4384675" cy="415498"/>
          </a:xfrm>
          <a:prstGeom prst="rect">
            <a:avLst/>
          </a:prstGeom>
          <a:noFill/>
          <a:ln w="9525">
            <a:noFill/>
            <a:miter lim="800000"/>
            <a:headEnd/>
            <a:tailEnd/>
          </a:ln>
        </p:spPr>
        <p:txBody>
          <a:bodyPr wrap="square">
            <a:spAutoFit/>
          </a:bodyPr>
          <a:lstStyle/>
          <a:p>
            <a:pPr marL="87313" indent="-87313"/>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大阪府から特別区へ移管される職員</a:t>
            </a:r>
            <a:r>
              <a:rPr lang="en-US" altLang="ja-JP" sz="1050" dirty="0">
                <a:latin typeface="Meiryo UI" pitchFamily="50" charset="-128"/>
                <a:ea typeface="Meiryo UI" pitchFamily="50" charset="-128"/>
                <a:cs typeface="Meiryo UI" pitchFamily="50" charset="-128"/>
              </a:rPr>
              <a:t>40</a:t>
            </a:r>
            <a:r>
              <a:rPr lang="ja-JP" altLang="en-US" sz="1050" dirty="0">
                <a:latin typeface="Meiryo UI" pitchFamily="50" charset="-128"/>
                <a:ea typeface="Meiryo UI" pitchFamily="50" charset="-128"/>
                <a:cs typeface="Meiryo UI" pitchFamily="50" charset="-128"/>
              </a:rPr>
              <a:t>人（非技能労務職</a:t>
            </a:r>
            <a:r>
              <a:rPr lang="en-US" altLang="ja-JP" sz="1050" dirty="0">
                <a:latin typeface="Meiryo UI" pitchFamily="50" charset="-128"/>
                <a:ea typeface="Meiryo UI" pitchFamily="50" charset="-128"/>
                <a:cs typeface="Meiryo UI" pitchFamily="50" charset="-128"/>
              </a:rPr>
              <a:t>30</a:t>
            </a:r>
            <a:r>
              <a:rPr lang="ja-JP" altLang="en-US" sz="1050" dirty="0">
                <a:latin typeface="Meiryo UI" pitchFamily="50" charset="-128"/>
                <a:ea typeface="Meiryo UI" pitchFamily="50" charset="-128"/>
                <a:cs typeface="Meiryo UI" pitchFamily="50" charset="-128"/>
              </a:rPr>
              <a:t>人、技能労務職</a:t>
            </a:r>
            <a:r>
              <a:rPr lang="en-US" altLang="ja-JP" sz="1050" dirty="0">
                <a:latin typeface="Meiryo UI" pitchFamily="50" charset="-128"/>
                <a:ea typeface="Meiryo UI" pitchFamily="50" charset="-128"/>
                <a:cs typeface="Meiryo UI" pitchFamily="50" charset="-128"/>
              </a:rPr>
              <a:t>10</a:t>
            </a:r>
            <a:r>
              <a:rPr lang="ja-JP" altLang="en-US" sz="1050" dirty="0">
                <a:latin typeface="Meiryo UI" pitchFamily="50" charset="-128"/>
                <a:ea typeface="Meiryo UI" pitchFamily="50" charset="-128"/>
                <a:cs typeface="Meiryo UI" pitchFamily="50" charset="-128"/>
              </a:rPr>
              <a:t>人）を含む</a:t>
            </a:r>
          </a:p>
        </p:txBody>
      </p:sp>
      <p:graphicFrame>
        <p:nvGraphicFramePr>
          <p:cNvPr id="29" name="表 28"/>
          <p:cNvGraphicFramePr>
            <a:graphicFrameLocks noGrp="1"/>
          </p:cNvGraphicFramePr>
          <p:nvPr>
            <p:extLst>
              <p:ext uri="{D42A27DB-BD31-4B8C-83A1-F6EECF244321}">
                <p14:modId xmlns="" xmlns:p14="http://schemas.microsoft.com/office/powerpoint/2010/main" val="736160108"/>
              </p:ext>
            </p:extLst>
          </p:nvPr>
        </p:nvGraphicFramePr>
        <p:xfrm>
          <a:off x="5291265" y="2320614"/>
          <a:ext cx="3935456"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17283">
                  <a:extLst>
                    <a:ext uri="{9D8B030D-6E8A-4147-A177-3AD203B41FA5}">
                      <a16:colId xmlns:a16="http://schemas.microsoft.com/office/drawing/2014/main" xmlns="" val="20001"/>
                    </a:ext>
                  </a:extLst>
                </a:gridCol>
                <a:gridCol w="1270660">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11,400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10,760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aphicFrame>
        <p:nvGraphicFramePr>
          <p:cNvPr id="30" name="表 29"/>
          <p:cNvGraphicFramePr>
            <a:graphicFrameLocks noGrp="1"/>
          </p:cNvGraphicFramePr>
          <p:nvPr>
            <p:extLst>
              <p:ext uri="{D42A27DB-BD31-4B8C-83A1-F6EECF244321}">
                <p14:modId xmlns="" xmlns:p14="http://schemas.microsoft.com/office/powerpoint/2010/main" val="2121326077"/>
              </p:ext>
            </p:extLst>
          </p:nvPr>
        </p:nvGraphicFramePr>
        <p:xfrm>
          <a:off x="5291265" y="4501548"/>
          <a:ext cx="3947331"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64784">
                  <a:extLst>
                    <a:ext uri="{9D8B030D-6E8A-4147-A177-3AD203B41FA5}">
                      <a16:colId xmlns:a16="http://schemas.microsoft.com/office/drawing/2014/main" xmlns="" val="20001"/>
                    </a:ext>
                  </a:extLst>
                </a:gridCol>
                <a:gridCol w="1235034">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11,990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11,340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aphicFrame>
        <p:nvGraphicFramePr>
          <p:cNvPr id="31" name="表 30"/>
          <p:cNvGraphicFramePr>
            <a:graphicFrameLocks noGrp="1"/>
          </p:cNvGraphicFramePr>
          <p:nvPr>
            <p:extLst>
              <p:ext uri="{D42A27DB-BD31-4B8C-83A1-F6EECF244321}">
                <p14:modId xmlns="" xmlns:p14="http://schemas.microsoft.com/office/powerpoint/2010/main" val="3925036620"/>
              </p:ext>
            </p:extLst>
          </p:nvPr>
        </p:nvGraphicFramePr>
        <p:xfrm>
          <a:off x="5291265" y="3409800"/>
          <a:ext cx="3935456"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41034">
                  <a:extLst>
                    <a:ext uri="{9D8B030D-6E8A-4147-A177-3AD203B41FA5}">
                      <a16:colId xmlns:a16="http://schemas.microsoft.com/office/drawing/2014/main" xmlns="" val="20001"/>
                    </a:ext>
                  </a:extLst>
                </a:gridCol>
                <a:gridCol w="1246909">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11,990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11,340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aphicFrame>
        <p:nvGraphicFramePr>
          <p:cNvPr id="36" name="表 35"/>
          <p:cNvGraphicFramePr>
            <a:graphicFrameLocks noGrp="1"/>
          </p:cNvGraphicFramePr>
          <p:nvPr>
            <p:extLst>
              <p:ext uri="{D42A27DB-BD31-4B8C-83A1-F6EECF244321}">
                <p14:modId xmlns="" xmlns:p14="http://schemas.microsoft.com/office/powerpoint/2010/main" val="1871116817"/>
              </p:ext>
            </p:extLst>
          </p:nvPr>
        </p:nvGraphicFramePr>
        <p:xfrm>
          <a:off x="5277617" y="5721185"/>
          <a:ext cx="3984730"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90308">
                  <a:extLst>
                    <a:ext uri="{9D8B030D-6E8A-4147-A177-3AD203B41FA5}">
                      <a16:colId xmlns:a16="http://schemas.microsoft.com/office/drawing/2014/main" xmlns="" val="20001"/>
                    </a:ext>
                  </a:extLst>
                </a:gridCol>
                <a:gridCol w="1246909">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大阪府分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1,730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1,540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1,370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1,370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360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170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pSp>
        <p:nvGrpSpPr>
          <p:cNvPr id="37" name="グループ化 109"/>
          <p:cNvGrpSpPr/>
          <p:nvPr/>
        </p:nvGrpSpPr>
        <p:grpSpPr>
          <a:xfrm>
            <a:off x="9122889" y="1896609"/>
            <a:ext cx="621424" cy="292388"/>
            <a:chOff x="9532985" y="1619390"/>
            <a:chExt cx="621424" cy="292388"/>
          </a:xfrm>
        </p:grpSpPr>
        <p:sp>
          <p:nvSpPr>
            <p:cNvPr id="38" name="円/楕円 37"/>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0" name="グループ化 113"/>
          <p:cNvGrpSpPr/>
          <p:nvPr/>
        </p:nvGrpSpPr>
        <p:grpSpPr>
          <a:xfrm>
            <a:off x="9120651" y="1523403"/>
            <a:ext cx="621424" cy="292388"/>
            <a:chOff x="9532985" y="1619390"/>
            <a:chExt cx="621424" cy="292388"/>
          </a:xfrm>
        </p:grpSpPr>
        <p:sp>
          <p:nvSpPr>
            <p:cNvPr id="41" name="円/楕円 40"/>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6" name="グループ化 109"/>
          <p:cNvGrpSpPr/>
          <p:nvPr/>
        </p:nvGrpSpPr>
        <p:grpSpPr>
          <a:xfrm>
            <a:off x="9122889" y="3013027"/>
            <a:ext cx="621424" cy="292388"/>
            <a:chOff x="9532985" y="1619390"/>
            <a:chExt cx="621424" cy="292388"/>
          </a:xfrm>
        </p:grpSpPr>
        <p:sp>
          <p:nvSpPr>
            <p:cNvPr id="49" name="円/楕円 48"/>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2" name="グループ化 113"/>
          <p:cNvGrpSpPr/>
          <p:nvPr/>
        </p:nvGrpSpPr>
        <p:grpSpPr>
          <a:xfrm>
            <a:off x="9120651" y="2639821"/>
            <a:ext cx="621424" cy="292388"/>
            <a:chOff x="9532985" y="1619390"/>
            <a:chExt cx="621424" cy="292388"/>
          </a:xfrm>
        </p:grpSpPr>
        <p:sp>
          <p:nvSpPr>
            <p:cNvPr id="53" name="円/楕円 52"/>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5" name="グループ化 109"/>
          <p:cNvGrpSpPr/>
          <p:nvPr/>
        </p:nvGrpSpPr>
        <p:grpSpPr>
          <a:xfrm>
            <a:off x="9122889" y="4097548"/>
            <a:ext cx="621424" cy="292388"/>
            <a:chOff x="9532985" y="1619390"/>
            <a:chExt cx="621424" cy="292388"/>
          </a:xfrm>
        </p:grpSpPr>
        <p:sp>
          <p:nvSpPr>
            <p:cNvPr id="56" name="円/楕円 55"/>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8" name="グループ化 113"/>
          <p:cNvGrpSpPr/>
          <p:nvPr/>
        </p:nvGrpSpPr>
        <p:grpSpPr>
          <a:xfrm>
            <a:off x="9120651" y="3724342"/>
            <a:ext cx="621424" cy="292388"/>
            <a:chOff x="9532985" y="1619390"/>
            <a:chExt cx="621424" cy="292388"/>
          </a:xfrm>
        </p:grpSpPr>
        <p:sp>
          <p:nvSpPr>
            <p:cNvPr id="59" name="円/楕円 58"/>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1" name="グループ化 109"/>
          <p:cNvGrpSpPr/>
          <p:nvPr/>
        </p:nvGrpSpPr>
        <p:grpSpPr>
          <a:xfrm>
            <a:off x="9122889" y="5182068"/>
            <a:ext cx="621424" cy="292388"/>
            <a:chOff x="9532985" y="1619390"/>
            <a:chExt cx="621424" cy="292388"/>
          </a:xfrm>
        </p:grpSpPr>
        <p:sp>
          <p:nvSpPr>
            <p:cNvPr id="62" name="円/楕円 61"/>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4" name="グループ化 113"/>
          <p:cNvGrpSpPr/>
          <p:nvPr/>
        </p:nvGrpSpPr>
        <p:grpSpPr>
          <a:xfrm>
            <a:off x="9120651" y="4808862"/>
            <a:ext cx="621424" cy="292388"/>
            <a:chOff x="9532985" y="1619390"/>
            <a:chExt cx="621424" cy="292388"/>
          </a:xfrm>
        </p:grpSpPr>
        <p:sp>
          <p:nvSpPr>
            <p:cNvPr id="65" name="円/楕円 64"/>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7" name="グループ化 128"/>
          <p:cNvGrpSpPr/>
          <p:nvPr/>
        </p:nvGrpSpPr>
        <p:grpSpPr>
          <a:xfrm>
            <a:off x="9113522" y="6002354"/>
            <a:ext cx="621424" cy="292388"/>
            <a:chOff x="9532985" y="1619390"/>
            <a:chExt cx="621424" cy="292388"/>
          </a:xfrm>
        </p:grpSpPr>
        <p:sp>
          <p:nvSpPr>
            <p:cNvPr id="68" name="円/楕円 67"/>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0" name="グループ化 131"/>
          <p:cNvGrpSpPr/>
          <p:nvPr/>
        </p:nvGrpSpPr>
        <p:grpSpPr>
          <a:xfrm>
            <a:off x="9110018" y="6023447"/>
            <a:ext cx="621424" cy="292388"/>
            <a:chOff x="9532985" y="1619390"/>
            <a:chExt cx="621424" cy="292388"/>
          </a:xfrm>
        </p:grpSpPr>
        <p:sp>
          <p:nvSpPr>
            <p:cNvPr id="71" name="円/楕円 70"/>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エ</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7" name="正方形/長方形 27"/>
          <p:cNvSpPr>
            <a:spLocks noChangeArrowheads="1"/>
          </p:cNvSpPr>
          <p:nvPr/>
        </p:nvSpPr>
        <p:spPr bwMode="auto">
          <a:xfrm>
            <a:off x="8831321"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２１</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73" name="グループ化 131"/>
          <p:cNvGrpSpPr/>
          <p:nvPr/>
        </p:nvGrpSpPr>
        <p:grpSpPr>
          <a:xfrm>
            <a:off x="9110018" y="6395441"/>
            <a:ext cx="621424" cy="292388"/>
            <a:chOff x="9532985" y="1619390"/>
            <a:chExt cx="621424" cy="292388"/>
          </a:xfrm>
        </p:grpSpPr>
        <p:sp>
          <p:nvSpPr>
            <p:cNvPr id="74" name="円/楕円 73"/>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正方形/長方形 46"/>
          <p:cNvSpPr/>
          <p:nvPr/>
        </p:nvSpPr>
        <p:spPr>
          <a:xfrm>
            <a:off x="4800999" y="4476894"/>
            <a:ext cx="4461348"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正方形/長方形 49"/>
          <p:cNvSpPr/>
          <p:nvPr/>
        </p:nvSpPr>
        <p:spPr>
          <a:xfrm>
            <a:off x="4800999" y="5696096"/>
            <a:ext cx="4461348"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27"/>
          <p:cNvSpPr>
            <a:spLocks noChangeArrowheads="1"/>
          </p:cNvSpPr>
          <p:nvPr/>
        </p:nvSpPr>
        <p:spPr bwMode="auto">
          <a:xfrm>
            <a:off x="8775425" y="83372"/>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組織</a:t>
            </a:r>
            <a:r>
              <a:rPr lang="en-US" altLang="ja-JP" sz="1100" b="1" dirty="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595448" y="1726951"/>
            <a:ext cx="428497" cy="461756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 xmlns:p14="http://schemas.microsoft.com/office/powerpoint/2010/main" val="3217694281"/>
              </p:ext>
            </p:extLst>
          </p:nvPr>
        </p:nvGraphicFramePr>
        <p:xfrm>
          <a:off x="1385198" y="2016654"/>
          <a:ext cx="708782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tblGrid>
              <a:tr h="118981">
                <a:tc>
                  <a:txBody>
                    <a:bodyPr/>
                    <a:lstStyle/>
                    <a:p>
                      <a:pPr algn="ctr">
                        <a:lnSpc>
                          <a:spcPts val="1000"/>
                        </a:lnSpc>
                      </a:pPr>
                      <a:endParaRPr kumimoji="1" lang="ja-JP" altLang="en-US" sz="1000" dirty="0">
                        <a:latin typeface="Meiryo UI" panose="020B0604030504040204" pitchFamily="50" charset="-128"/>
                        <a:ea typeface="Meiryo UI" panose="020B0604030504040204" pitchFamily="50" charset="-128"/>
                      </a:endParaRPr>
                    </a:p>
                  </a:txBody>
                  <a:tcPr marL="0" marR="0">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r>
                        <a:rPr kumimoji="1" lang="en-US" altLang="ja-JP" sz="1400" b="1" dirty="0">
                          <a:solidFill>
                            <a:srgbClr val="FF0000"/>
                          </a:solidFill>
                          <a:latin typeface="Arial Black" panose="020B0A04020102020204" pitchFamily="34" charset="0"/>
                          <a:ea typeface="Meiryo UI" panose="020B0604030504040204" pitchFamily="50" charset="-128"/>
                        </a:rPr>
                        <a:t>×</a:t>
                      </a:r>
                      <a:endParaRPr kumimoji="1" lang="ja-JP" altLang="en-US" sz="14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②</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各特別区の人口</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852,349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492,866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709,516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636,454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③</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人口規模に基づく補正率</a:t>
                      </a:r>
                    </a:p>
                  </a:txBody>
                  <a:tcPr marL="36000" marR="3600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91%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④</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中核市モデル</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2,820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1,760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2,400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2,180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⑤</a:t>
                      </a:r>
                    </a:p>
                  </a:txBody>
                  <a:tcPr marL="0" marR="0" anchor="ctr"/>
                </a:tc>
                <a:tc>
                  <a:txBody>
                    <a:bodyPr/>
                    <a:lstStyle/>
                    <a:p>
                      <a:pPr algn="ctr"/>
                      <a:r>
                        <a:rPr kumimoji="1" lang="ja-JP" altLang="en-US" sz="1000" dirty="0">
                          <a:latin typeface="Meiryo UI" panose="020B0604030504040204" pitchFamily="50" charset="-128"/>
                          <a:ea typeface="Meiryo UI" panose="020B0604030504040204" pitchFamily="50" charset="-128"/>
                        </a:rPr>
                        <a:t>固定資産税など中核市権限の</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うち広域移管にかかる職員数等</a:t>
                      </a: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90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120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anose="020B0604030504040204" pitchFamily="50" charset="-128"/>
                          <a:ea typeface="Meiryo UI" panose="020B0604030504040204" pitchFamily="50" charset="-128"/>
                        </a:rPr>
                        <a:t>Ａ</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④</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⑤</a:t>
                      </a:r>
                      <a:r>
                        <a:rPr lang="en-US" altLang="ja-JP" sz="1000" dirty="0">
                          <a:solidFill>
                            <a:schemeClr val="bg1"/>
                          </a:solidFill>
                          <a:latin typeface="Meiryo UI" panose="020B0604030504040204" pitchFamily="50" charset="-128"/>
                          <a:ea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2,660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1,660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2,260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2,060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anose="020B0604030504040204" pitchFamily="50" charset="-128"/>
                        <a:ea typeface="Meiryo UI" panose="020B0604030504040204" pitchFamily="50" charset="-128"/>
                      </a:endParaRPr>
                    </a:p>
                  </a:txBody>
                  <a:tcPr marL="0" marR="0"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noFill/>
                  </a:tcPr>
                </a:tc>
                <a:tc>
                  <a:txBody>
                    <a:bodyPr/>
                    <a:lstStyle/>
                    <a:p>
                      <a:pPr algn="ctr">
                        <a:lnSpc>
                          <a:spcPts val="1500"/>
                        </a:lnSpc>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anose="020B0604030504040204" pitchFamily="50" charset="-128"/>
                          <a:ea typeface="Meiryo UI" panose="020B0604030504040204" pitchFamily="50" charset="-128"/>
                        </a:rPr>
                        <a:t>⑥</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府から移管</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40</a:t>
                      </a:r>
                    </a:p>
                    <a:p>
                      <a:pPr algn="ctr"/>
                      <a:r>
                        <a:rPr kumimoji="1" lang="en-US" altLang="ja-JP" sz="1200" dirty="0">
                          <a:latin typeface="Meiryo UI" panose="020B0604030504040204" pitchFamily="50" charset="-128"/>
                          <a:ea typeface="Meiryo UI" panose="020B0604030504040204" pitchFamily="50" charset="-128"/>
                        </a:rPr>
                        <a:t>240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a:latin typeface="Meiryo UI" panose="020B0604030504040204" pitchFamily="50" charset="-128"/>
                          <a:ea typeface="Meiryo UI" panose="020B0604030504040204" pitchFamily="50" charset="-128"/>
                        </a:rPr>
                        <a:t>20</a:t>
                      </a:r>
                    </a:p>
                    <a:p>
                      <a:pPr algn="ctr"/>
                      <a:r>
                        <a:rPr kumimoji="1" lang="en-US" altLang="ja-JP" sz="1200" dirty="0">
                          <a:latin typeface="Meiryo UI" panose="020B0604030504040204" pitchFamily="50" charset="-128"/>
                          <a:ea typeface="Meiryo UI" panose="020B0604030504040204" pitchFamily="50" charset="-128"/>
                        </a:rPr>
                        <a:t>160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620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290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180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660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380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一部事務組合で実施する職員数を控除</a:t>
                      </a:r>
                    </a:p>
                  </a:txBody>
                  <a:tcP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90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2,860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1,790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2,850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2,370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37" name="正方形/長方形 36"/>
          <p:cNvSpPr/>
          <p:nvPr/>
        </p:nvSpPr>
        <p:spPr>
          <a:xfrm>
            <a:off x="0" y="-166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（参考）　特別区　職員数算定の詳細</a:t>
            </a:r>
            <a:r>
              <a:rPr lang="ja-JP" altLang="en-US" sz="1100" b="1" dirty="0">
                <a:solidFill>
                  <a:prstClr val="black"/>
                </a:solidFill>
                <a:latin typeface="Meiryo UI" pitchFamily="50" charset="-128"/>
                <a:ea typeface="Meiryo UI" pitchFamily="50" charset="-128"/>
                <a:cs typeface="Meiryo UI" pitchFamily="50" charset="-128"/>
              </a:rPr>
              <a:t>（非技能労務職）</a:t>
            </a: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（１）試案</a:t>
            </a:r>
            <a:r>
              <a:rPr kumimoji="1" lang="en-US" altLang="ja-JP" sz="1600" b="1" dirty="0">
                <a:latin typeface="Meiryo UI" pitchFamily="50" charset="-128"/>
                <a:ea typeface="Meiryo UI" pitchFamily="50" charset="-128"/>
                <a:cs typeface="Meiryo UI" pitchFamily="50" charset="-128"/>
              </a:rPr>
              <a:t>A</a:t>
            </a:r>
            <a:r>
              <a:rPr kumimoji="1" lang="ja-JP" altLang="en-US" sz="1600" b="1" dirty="0">
                <a:latin typeface="Meiryo UI" pitchFamily="50" charset="-128"/>
                <a:ea typeface="Meiryo UI" pitchFamily="50" charset="-128"/>
                <a:cs typeface="Meiryo UI" pitchFamily="50" charset="-128"/>
              </a:rPr>
              <a:t>（４区</a:t>
            </a:r>
            <a:r>
              <a:rPr kumimoji="1" lang="en-US" altLang="ja-JP" sz="1600" b="1" dirty="0">
                <a:latin typeface="Meiryo UI" pitchFamily="50" charset="-128"/>
                <a:ea typeface="Meiryo UI" pitchFamily="50" charset="-128"/>
                <a:cs typeface="Meiryo UI" pitchFamily="50" charset="-128"/>
              </a:rPr>
              <a:t>A</a:t>
            </a:r>
            <a:r>
              <a:rPr kumimoji="1" lang="ja-JP" altLang="en-US" sz="1600" b="1" dirty="0">
                <a:latin typeface="Meiryo UI" pitchFamily="50" charset="-128"/>
                <a:ea typeface="Meiryo UI" pitchFamily="50" charset="-128"/>
                <a:cs typeface="Meiryo UI" pitchFamily="50" charset="-128"/>
              </a:rPr>
              <a:t>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1428784"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万人あたり職員数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4021475"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5171423"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6301438"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7488757"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3746242" y="1739435"/>
            <a:ext cx="4929967" cy="238221"/>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401649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515976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6355922"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7491917"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4277235"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1</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7747004"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4</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6570334"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3</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5425562"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2</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2" name="テキスト ボックス 51"/>
          <p:cNvSpPr txBox="1"/>
          <p:nvPr/>
        </p:nvSpPr>
        <p:spPr>
          <a:xfrm>
            <a:off x="5159761"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
        <p:nvSpPr>
          <p:cNvPr id="30" name="正方形/長方形 27"/>
          <p:cNvSpPr>
            <a:spLocks noChangeArrowheads="1"/>
          </p:cNvSpPr>
          <p:nvPr/>
        </p:nvSpPr>
        <p:spPr bwMode="auto">
          <a:xfrm>
            <a:off x="8874125"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２２</a:t>
            </a:r>
          </a:p>
        </p:txBody>
      </p:sp>
    </p:spTree>
    <p:extLst>
      <p:ext uri="{BB962C8B-B14F-4D97-AF65-F5344CB8AC3E}">
        <p14:creationId xmlns="" xmlns:p14="http://schemas.microsoft.com/office/powerpoint/2010/main" val="1211823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595448" y="1739435"/>
            <a:ext cx="428497" cy="4593045"/>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 xmlns:p14="http://schemas.microsoft.com/office/powerpoint/2010/main" val="3217694281"/>
              </p:ext>
            </p:extLst>
          </p:nvPr>
        </p:nvGraphicFramePr>
        <p:xfrm>
          <a:off x="1385198" y="2016654"/>
          <a:ext cx="708782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tblGrid>
              <a:tr h="118981">
                <a:tc>
                  <a:txBody>
                    <a:bodyPr/>
                    <a:lstStyle/>
                    <a:p>
                      <a:pPr algn="ctr">
                        <a:lnSpc>
                          <a:spcPts val="1000"/>
                        </a:lnSpc>
                      </a:pPr>
                      <a:endParaRPr kumimoji="1" lang="ja-JP" altLang="en-US" sz="1000" dirty="0">
                        <a:latin typeface="Meiryo UI" panose="020B0604030504040204" pitchFamily="50" charset="-128"/>
                        <a:ea typeface="Meiryo UI" panose="020B0604030504040204" pitchFamily="50" charset="-128"/>
                      </a:endParaRPr>
                    </a:p>
                  </a:txBody>
                  <a:tcPr marL="0" marR="0">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r>
                        <a:rPr kumimoji="1" lang="en-US" altLang="ja-JP" sz="1400" b="1" dirty="0">
                          <a:solidFill>
                            <a:srgbClr val="FF0000"/>
                          </a:solidFill>
                          <a:latin typeface="Arial Black" panose="020B0A04020102020204" pitchFamily="34" charset="0"/>
                          <a:ea typeface="Meiryo UI" panose="020B0604030504040204" pitchFamily="50" charset="-128"/>
                        </a:rPr>
                        <a:t>×</a:t>
                      </a:r>
                      <a:endParaRPr kumimoji="1" lang="ja-JP" altLang="en-US" sz="14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②</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各特別区の人口</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595,912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749,303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709,516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636,454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③</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人口規模に基づく補正率</a:t>
                      </a:r>
                    </a:p>
                  </a:txBody>
                  <a:tcPr marL="36000" marR="3600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95%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④</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中核市モデル</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2,060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2,520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2,400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2,180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⑤</a:t>
                      </a:r>
                    </a:p>
                  </a:txBody>
                  <a:tcPr marL="0" marR="0" anchor="ctr"/>
                </a:tc>
                <a:tc>
                  <a:txBody>
                    <a:bodyPr/>
                    <a:lstStyle/>
                    <a:p>
                      <a:pPr algn="ctr"/>
                      <a:r>
                        <a:rPr kumimoji="1" lang="ja-JP" altLang="en-US" sz="1000" dirty="0">
                          <a:latin typeface="Meiryo UI" panose="020B0604030504040204" pitchFamily="50" charset="-128"/>
                          <a:ea typeface="Meiryo UI" panose="020B0604030504040204" pitchFamily="50" charset="-128"/>
                        </a:rPr>
                        <a:t>固定資産税など中核市権限の</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うち広域移管にかかる職員数等</a:t>
                      </a: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110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120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anose="020B0604030504040204" pitchFamily="50" charset="-128"/>
                          <a:ea typeface="Meiryo UI" panose="020B0604030504040204" pitchFamily="50" charset="-128"/>
                        </a:rPr>
                        <a:t>Ａ</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④</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⑤</a:t>
                      </a:r>
                      <a:r>
                        <a:rPr lang="en-US" altLang="ja-JP" sz="1000" dirty="0">
                          <a:solidFill>
                            <a:schemeClr val="bg1"/>
                          </a:solidFill>
                          <a:latin typeface="Meiryo UI" panose="020B0604030504040204" pitchFamily="50" charset="-128"/>
                          <a:ea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1,950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2,370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2,260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2,060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anose="020B0604030504040204" pitchFamily="50" charset="-128"/>
                        <a:ea typeface="Meiryo UI" panose="020B0604030504040204" pitchFamily="50" charset="-128"/>
                      </a:endParaRPr>
                    </a:p>
                  </a:txBody>
                  <a:tcPr marL="0" marR="0"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noFill/>
                  </a:tcPr>
                </a:tc>
                <a:tc>
                  <a:txBody>
                    <a:bodyPr/>
                    <a:lstStyle/>
                    <a:p>
                      <a:pPr algn="ctr">
                        <a:lnSpc>
                          <a:spcPts val="1500"/>
                        </a:lnSpc>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anose="020B0604030504040204" pitchFamily="50" charset="-128"/>
                          <a:ea typeface="Meiryo UI" panose="020B0604030504040204" pitchFamily="50" charset="-128"/>
                        </a:rPr>
                        <a:t>⑥</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府から移管</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220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180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620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220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660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380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一部事務組合で実施する職員数</a:t>
                      </a:r>
                    </a:p>
                  </a:txBody>
                  <a:tcP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80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2,140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2,510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2,850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2,370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２</a:t>
            </a:r>
            <a:r>
              <a:rPr kumimoji="1" lang="ja-JP" altLang="en-US" sz="1600" b="1" dirty="0">
                <a:latin typeface="Meiryo UI" pitchFamily="50" charset="-128"/>
                <a:ea typeface="Meiryo UI" pitchFamily="50" charset="-128"/>
                <a:cs typeface="Meiryo UI" pitchFamily="50" charset="-128"/>
              </a:rPr>
              <a:t>）試案</a:t>
            </a:r>
            <a:r>
              <a:rPr lang="en-US" altLang="ja-JP" sz="1600" b="1" dirty="0">
                <a:latin typeface="Meiryo UI" pitchFamily="50" charset="-128"/>
                <a:ea typeface="Meiryo UI" pitchFamily="50" charset="-128"/>
                <a:cs typeface="Meiryo UI" pitchFamily="50" charset="-128"/>
              </a:rPr>
              <a:t>B</a:t>
            </a:r>
            <a:r>
              <a:rPr kumimoji="1" lang="ja-JP" altLang="en-US" sz="1600" b="1" dirty="0">
                <a:latin typeface="Meiryo UI" pitchFamily="50" charset="-128"/>
                <a:ea typeface="Meiryo UI" pitchFamily="50" charset="-128"/>
                <a:cs typeface="Meiryo UI" pitchFamily="50" charset="-128"/>
              </a:rPr>
              <a:t>（４区</a:t>
            </a:r>
            <a:r>
              <a:rPr lang="en-US" altLang="ja-JP" sz="1600" b="1" dirty="0">
                <a:latin typeface="Meiryo UI" pitchFamily="50" charset="-128"/>
                <a:ea typeface="Meiryo UI" pitchFamily="50" charset="-128"/>
                <a:cs typeface="Meiryo UI" pitchFamily="50" charset="-128"/>
              </a:rPr>
              <a:t>B</a:t>
            </a:r>
            <a:r>
              <a:rPr kumimoji="1" lang="ja-JP" altLang="en-US" sz="1600" b="1" dirty="0">
                <a:latin typeface="Meiryo UI" pitchFamily="50" charset="-128"/>
                <a:ea typeface="Meiryo UI" pitchFamily="50" charset="-128"/>
                <a:cs typeface="Meiryo UI" pitchFamily="50" charset="-128"/>
              </a:rPr>
              <a:t>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1428784"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万人あたり職員数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4021475"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5171423"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6301438"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7488757"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3746242" y="1739435"/>
            <a:ext cx="4929967" cy="238221"/>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401649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515976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6355922"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7491917"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4277235"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1</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7747004"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4</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6570334"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3</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5425562"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2</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30"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２３</a:t>
            </a:r>
          </a:p>
        </p:txBody>
      </p:sp>
      <p:sp>
        <p:nvSpPr>
          <p:cNvPr id="28" name="テキスト ボックス 27">
            <a:extLst>
              <a:ext uri="{FF2B5EF4-FFF2-40B4-BE49-F238E27FC236}">
                <a16:creationId xmlns:a16="http://schemas.microsoft.com/office/drawing/2014/main" xmlns="" id="{6860080B-933F-4B7A-9EC1-8445FFBB10C9}"/>
              </a:ext>
            </a:extLst>
          </p:cNvPr>
          <p:cNvSpPr txBox="1"/>
          <p:nvPr/>
        </p:nvSpPr>
        <p:spPr>
          <a:xfrm>
            <a:off x="5159761"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Tree>
    <p:extLst>
      <p:ext uri="{BB962C8B-B14F-4D97-AF65-F5344CB8AC3E}">
        <p14:creationId xmlns="" xmlns:p14="http://schemas.microsoft.com/office/powerpoint/2010/main" val="1211823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27"/>
          <p:cNvSpPr>
            <a:spLocks noChangeArrowheads="1"/>
          </p:cNvSpPr>
          <p:nvPr/>
        </p:nvSpPr>
        <p:spPr bwMode="auto">
          <a:xfrm>
            <a:off x="8775425" y="83372"/>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組織</a:t>
            </a:r>
            <a:r>
              <a:rPr lang="en-US" altLang="ja-JP" sz="1100" b="1" dirty="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0" y="1726951"/>
            <a:ext cx="428497" cy="466567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 xmlns:p14="http://schemas.microsoft.com/office/powerpoint/2010/main" val="3217694281"/>
              </p:ext>
            </p:extLst>
          </p:nvPr>
        </p:nvGraphicFramePr>
        <p:xfrm>
          <a:off x="375063" y="2016654"/>
          <a:ext cx="938951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gridCol w="1150845">
                  <a:extLst>
                    <a:ext uri="{9D8B030D-6E8A-4147-A177-3AD203B41FA5}">
                      <a16:colId xmlns:a16="http://schemas.microsoft.com/office/drawing/2014/main" xmlns="" val="2782999751"/>
                    </a:ext>
                  </a:extLst>
                </a:gridCol>
                <a:gridCol w="1150845">
                  <a:extLst>
                    <a:ext uri="{9D8B030D-6E8A-4147-A177-3AD203B41FA5}">
                      <a16:colId xmlns:a16="http://schemas.microsoft.com/office/drawing/2014/main" xmlns="" val="4230940839"/>
                    </a:ext>
                  </a:extLst>
                </a:gridCol>
              </a:tblGrid>
              <a:tr h="118981">
                <a:tc>
                  <a:txBody>
                    <a:bodyPr/>
                    <a:lstStyle/>
                    <a:p>
                      <a:pPr algn="ctr">
                        <a:lnSpc>
                          <a:spcPts val="1000"/>
                        </a:lnSpc>
                      </a:pPr>
                      <a:endParaRPr kumimoji="1" lang="ja-JP" altLang="en-US" sz="1000" dirty="0">
                        <a:latin typeface="Meiryo UI" pitchFamily="50" charset="-128"/>
                        <a:ea typeface="Meiryo UI" pitchFamily="50" charset="-128"/>
                        <a:cs typeface="Meiryo UI" pitchFamily="50" charset="-128"/>
                      </a:endParaRPr>
                    </a:p>
                  </a:txBody>
                  <a:tcPr marL="0" marR="0">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r>
                        <a:rPr kumimoji="1" lang="en-US" altLang="ja-JP" sz="1400" b="1" dirty="0">
                          <a:solidFill>
                            <a:srgbClr val="FF0000"/>
                          </a:solidFill>
                          <a:latin typeface="Meiryo UI" pitchFamily="50" charset="-128"/>
                          <a:ea typeface="Meiryo UI" pitchFamily="50" charset="-128"/>
                          <a:cs typeface="Meiryo UI" pitchFamily="50" charset="-128"/>
                        </a:rPr>
                        <a:t>×</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②</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各特別区の人口</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495,532</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344,175</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356,817</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306,262</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551,945</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636,454</a:t>
                      </a:r>
                    </a:p>
                  </a:txBody>
                  <a:tcPr marL="0" marR="0" marT="0" marB="0"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③</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人口規模に基づく補正率</a:t>
                      </a:r>
                    </a:p>
                  </a:txBody>
                  <a:tcPr marL="36000" marR="3600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98%</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105%</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104%</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108%</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96%</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94%</a:t>
                      </a:r>
                    </a:p>
                  </a:txBody>
                  <a:tcPr marL="0" marR="0" marT="0" marB="0"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④</a:t>
                      </a:r>
                      <a:endParaRPr kumimoji="1" lang="en-US" altLang="ja-JP" sz="1000" dirty="0">
                        <a:latin typeface="Meiryo UI" pitchFamily="50" charset="-128"/>
                        <a:ea typeface="Meiryo UI" pitchFamily="50" charset="-128"/>
                        <a:cs typeface="Meiryo UI" pitchFamily="50" charset="-128"/>
                      </a:endParaRPr>
                    </a:p>
                    <a:p>
                      <a:pPr algn="ct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①</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②</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③</a:t>
                      </a:r>
                      <a:r>
                        <a:rPr kumimoji="1" lang="en-US" altLang="ja-JP" sz="800" dirty="0">
                          <a:latin typeface="Meiryo UI" pitchFamily="50" charset="-128"/>
                          <a:ea typeface="Meiryo UI" pitchFamily="50" charset="-128"/>
                          <a:cs typeface="Meiryo UI" pitchFamily="50" charset="-128"/>
                        </a:rPr>
                        <a:t>)</a:t>
                      </a:r>
                      <a:endParaRPr kumimoji="1" lang="ja-JP" altLang="en-US" sz="800" dirty="0">
                        <a:latin typeface="Meiryo UI" pitchFamily="50" charset="-128"/>
                        <a:ea typeface="Meiryo UI" pitchFamily="50" charset="-128"/>
                        <a:cs typeface="Meiryo UI" pitchFamily="50" charset="-128"/>
                      </a:endParaRP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中核市モデル</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1,760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1,310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1,350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1,200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1,930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2,180</a:t>
                      </a:r>
                    </a:p>
                  </a:txBody>
                  <a:tcPr marL="0" marR="0" marT="0" marB="0"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⑤</a:t>
                      </a:r>
                    </a:p>
                  </a:txBody>
                  <a:tcPr marL="0" marR="0" anchor="ctr"/>
                </a:tc>
                <a:tc>
                  <a:txBody>
                    <a:bodyPr/>
                    <a:lstStyle/>
                    <a:p>
                      <a:pPr algn="ctr"/>
                      <a:r>
                        <a:rPr kumimoji="1" lang="ja-JP" altLang="en-US" sz="1000" dirty="0">
                          <a:latin typeface="Meiryo UI" pitchFamily="50" charset="-128"/>
                          <a:ea typeface="Meiryo UI" pitchFamily="50" charset="-128"/>
                          <a:cs typeface="Meiryo UI" pitchFamily="50" charset="-128"/>
                        </a:rPr>
                        <a:t>固定資産税など中核市権限の</a:t>
                      </a:r>
                      <a:endParaRPr kumimoji="1" lang="en-US" altLang="ja-JP" sz="1000" dirty="0">
                        <a:latin typeface="Meiryo UI" pitchFamily="50" charset="-128"/>
                        <a:ea typeface="Meiryo UI" pitchFamily="50" charset="-128"/>
                        <a:cs typeface="Meiryo UI" pitchFamily="50" charset="-128"/>
                      </a:endParaRPr>
                    </a:p>
                    <a:p>
                      <a:pPr algn="ctr"/>
                      <a:r>
                        <a:rPr kumimoji="1" lang="ja-JP" altLang="en-US" sz="1000" dirty="0">
                          <a:latin typeface="Meiryo UI" pitchFamily="50" charset="-128"/>
                          <a:ea typeface="Meiryo UI" pitchFamily="50" charset="-128"/>
                          <a:cs typeface="Meiryo UI" pitchFamily="50" charset="-128"/>
                        </a:rPr>
                        <a:t>うち広域移管にかかる職員数等</a:t>
                      </a: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60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110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itchFamily="50" charset="-128"/>
                          <a:ea typeface="Meiryo UI" pitchFamily="50" charset="-128"/>
                          <a:cs typeface="Meiryo UI" pitchFamily="50" charset="-128"/>
                        </a:rPr>
                        <a:t>Ａ</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④</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⑤</a:t>
                      </a:r>
                      <a:r>
                        <a:rPr lang="en-US" altLang="ja-JP" sz="1000" dirty="0">
                          <a:solidFill>
                            <a:schemeClr val="bg1"/>
                          </a:solidFill>
                          <a:latin typeface="Meiryo UI" pitchFamily="50" charset="-128"/>
                          <a:ea typeface="Meiryo UI" pitchFamily="50" charset="-128"/>
                          <a:cs typeface="Meiryo UI" pitchFamily="50" charset="-128"/>
                        </a:rPr>
                        <a:t>)</a:t>
                      </a:r>
                      <a:endParaRPr lang="ja-JP" altLang="en-US" sz="1000" dirty="0">
                        <a:solidFill>
                          <a:schemeClr val="bg1"/>
                        </a:solidFill>
                        <a:latin typeface="Meiryo UI" pitchFamily="50" charset="-128"/>
                        <a:ea typeface="Meiryo UI" pitchFamily="50" charset="-128"/>
                        <a:cs typeface="Meiryo UI"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itchFamily="50" charset="-128"/>
                          <a:ea typeface="Meiryo UI" pitchFamily="50" charset="-128"/>
                          <a:cs typeface="Meiryo UI"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1,670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1,250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1,280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1,140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1,830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2,060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itchFamily="50" charset="-128"/>
                        <a:ea typeface="Meiryo UI" pitchFamily="50" charset="-128"/>
                        <a:cs typeface="Meiryo UI" pitchFamily="50" charset="-128"/>
                      </a:endParaRPr>
                    </a:p>
                  </a:txBody>
                  <a:tcPr marL="0" marR="0"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noFill/>
                  </a:tcPr>
                </a:tc>
                <a:tc>
                  <a:txBody>
                    <a:bodyPr/>
                    <a:lstStyle/>
                    <a:p>
                      <a:pPr algn="ctr">
                        <a:lnSpc>
                          <a:spcPts val="1500"/>
                        </a:lnSpc>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itchFamily="50" charset="-128"/>
                          <a:ea typeface="Meiryo UI" pitchFamily="50" charset="-128"/>
                          <a:cs typeface="Meiryo UI" pitchFamily="50" charset="-128"/>
                        </a:rPr>
                        <a:t>⑥</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府から移管</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中核市を上回る権限</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本市の特性</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160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10</a:t>
                      </a:r>
                    </a:p>
                    <a:p>
                      <a:pPr algn="ct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80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10</a:t>
                      </a:r>
                    </a:p>
                    <a:p>
                      <a:pPr algn="ct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570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30</a:t>
                      </a:r>
                    </a:p>
                    <a:p>
                      <a:pPr algn="ctr"/>
                      <a:r>
                        <a:rPr kumimoji="1" lang="en-US" altLang="ja-JP" sz="1200" dirty="0">
                          <a:latin typeface="Meiryo UI" pitchFamily="50" charset="-128"/>
                          <a:ea typeface="Meiryo UI" pitchFamily="50" charset="-128"/>
                          <a:cs typeface="Meiryo UI" pitchFamily="50" charset="-128"/>
                        </a:rPr>
                        <a:t>340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190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110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140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600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370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一部事務組合で実施する職員数</a:t>
                      </a:r>
                    </a:p>
                  </a:txBody>
                  <a:tcPr>
                    <a:solidFill>
                      <a:schemeClr val="accent3">
                        <a:lumMod val="50000"/>
                      </a:schemeClr>
                    </a:solidFill>
                  </a:tcPr>
                </a:tc>
                <a:tc>
                  <a:txBody>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a:txBody>
                  <a:tcPr>
                    <a:no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50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30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30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1,810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1,320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1,350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1,250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1" name="矢印: 五方向 20">
            <a:extLst>
              <a:ext uri="{FF2B5EF4-FFF2-40B4-BE49-F238E27FC236}">
                <a16:creationId xmlns:a16="http://schemas.microsoft.com/office/drawing/2014/main" xmlns="" id="{E3474411-031C-44F8-8B3D-0729DB28CFBF}"/>
              </a:ext>
            </a:extLst>
          </p:cNvPr>
          <p:cNvSpPr/>
          <p:nvPr/>
        </p:nvSpPr>
        <p:spPr>
          <a:xfrm rot="5400000">
            <a:off x="7846200" y="1004962"/>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5</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37" name="正方形/長方形 36"/>
          <p:cNvSpPr/>
          <p:nvPr/>
        </p:nvSpPr>
        <p:spPr>
          <a:xfrm>
            <a:off x="0" y="-166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（参考）　特別区　職員数算定の詳細</a:t>
            </a:r>
            <a:r>
              <a:rPr lang="ja-JP" altLang="en-US" sz="1100" b="1" dirty="0">
                <a:solidFill>
                  <a:prstClr val="black"/>
                </a:solidFill>
                <a:latin typeface="Meiryo UI" pitchFamily="50" charset="-128"/>
                <a:ea typeface="Meiryo UI" pitchFamily="50" charset="-128"/>
                <a:cs typeface="Meiryo UI" pitchFamily="50" charset="-128"/>
              </a:rPr>
              <a:t>（非技能労務職）</a:t>
            </a: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（３）試案Ｃ（</a:t>
            </a:r>
            <a:r>
              <a:rPr lang="ja-JP" altLang="en-US" sz="1600" b="1" dirty="0">
                <a:latin typeface="Meiryo UI" pitchFamily="50" charset="-128"/>
                <a:ea typeface="Meiryo UI" pitchFamily="50" charset="-128"/>
                <a:cs typeface="Meiryo UI" pitchFamily="50" charset="-128"/>
              </a:rPr>
              <a:t>６</a:t>
            </a:r>
            <a:r>
              <a:rPr kumimoji="1" lang="ja-JP" altLang="en-US" sz="1600" b="1" dirty="0">
                <a:latin typeface="Meiryo UI" pitchFamily="50" charset="-128"/>
                <a:ea typeface="Meiryo UI" pitchFamily="50" charset="-128"/>
                <a:cs typeface="Meiryo UI" pitchFamily="50" charset="-128"/>
              </a:rPr>
              <a:t>区Ｃ案）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418649"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万人あたり職員数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3032606"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418255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5312569"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6499888"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四角形: 角を丸くする 32">
            <a:extLst>
              <a:ext uri="{FF2B5EF4-FFF2-40B4-BE49-F238E27FC236}">
                <a16:creationId xmlns:a16="http://schemas.microsoft.com/office/drawing/2014/main" xmlns="" id="{248B39EA-2E50-4575-BAB1-EFE23C81A28F}"/>
              </a:ext>
            </a:extLst>
          </p:cNvPr>
          <p:cNvSpPr/>
          <p:nvPr/>
        </p:nvSpPr>
        <p:spPr>
          <a:xfrm>
            <a:off x="760480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四角形: 角を丸くする 33">
            <a:extLst>
              <a:ext uri="{FF2B5EF4-FFF2-40B4-BE49-F238E27FC236}">
                <a16:creationId xmlns:a16="http://schemas.microsoft.com/office/drawing/2014/main" xmlns="" id="{4443107F-C522-4907-A449-B99A30AFBF5D}"/>
              </a:ext>
            </a:extLst>
          </p:cNvPr>
          <p:cNvSpPr/>
          <p:nvPr/>
        </p:nvSpPr>
        <p:spPr>
          <a:xfrm>
            <a:off x="8795079"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2796267" y="1739435"/>
            <a:ext cx="6978824" cy="253139"/>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300635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414962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5345787"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6481782"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四角形: 角を丸くする 39">
            <a:extLst>
              <a:ext uri="{FF2B5EF4-FFF2-40B4-BE49-F238E27FC236}">
                <a16:creationId xmlns:a16="http://schemas.microsoft.com/office/drawing/2014/main" xmlns="" id="{1F5B2B56-C8B3-4D4B-8442-455CB7DB0E41}"/>
              </a:ext>
            </a:extLst>
          </p:cNvPr>
          <p:cNvSpPr/>
          <p:nvPr/>
        </p:nvSpPr>
        <p:spPr>
          <a:xfrm>
            <a:off x="7616483" y="4244594"/>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四角形: 角を丸くする 40">
            <a:extLst>
              <a:ext uri="{FF2B5EF4-FFF2-40B4-BE49-F238E27FC236}">
                <a16:creationId xmlns:a16="http://schemas.microsoft.com/office/drawing/2014/main" xmlns="" id="{E9F29780-37B4-4F62-8B87-47527C646EBC}"/>
              </a:ext>
            </a:extLst>
          </p:cNvPr>
          <p:cNvSpPr/>
          <p:nvPr/>
        </p:nvSpPr>
        <p:spPr>
          <a:xfrm>
            <a:off x="8823218"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3288366"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1</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8" name="矢印: 五方向 20">
            <a:extLst>
              <a:ext uri="{FF2B5EF4-FFF2-40B4-BE49-F238E27FC236}">
                <a16:creationId xmlns:a16="http://schemas.microsoft.com/office/drawing/2014/main" xmlns="" id="{E3474411-031C-44F8-8B3D-0729DB28CFBF}"/>
              </a:ext>
            </a:extLst>
          </p:cNvPr>
          <p:cNvSpPr/>
          <p:nvPr/>
        </p:nvSpPr>
        <p:spPr>
          <a:xfrm rot="5400000">
            <a:off x="9040590"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6</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6758135"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4</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5581465"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3</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4436693"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2</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5" name="正方形/長方形 27"/>
          <p:cNvSpPr>
            <a:spLocks noChangeArrowheads="1"/>
          </p:cNvSpPr>
          <p:nvPr/>
        </p:nvSpPr>
        <p:spPr bwMode="auto">
          <a:xfrm>
            <a:off x="8874125"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２４</a:t>
            </a:r>
          </a:p>
        </p:txBody>
      </p:sp>
      <p:sp>
        <p:nvSpPr>
          <p:cNvPr id="38" name="テキスト ボックス 37">
            <a:extLst>
              <a:ext uri="{FF2B5EF4-FFF2-40B4-BE49-F238E27FC236}">
                <a16:creationId xmlns:a16="http://schemas.microsoft.com/office/drawing/2014/main" xmlns="" id="{AC66BC7B-11F1-47CF-8A63-5CFDEAB9C73C}"/>
              </a:ext>
            </a:extLst>
          </p:cNvPr>
          <p:cNvSpPr txBox="1"/>
          <p:nvPr/>
        </p:nvSpPr>
        <p:spPr>
          <a:xfrm>
            <a:off x="6206509"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Tree>
    <p:extLst>
      <p:ext uri="{BB962C8B-B14F-4D97-AF65-F5344CB8AC3E}">
        <p14:creationId xmlns="" xmlns:p14="http://schemas.microsoft.com/office/powerpoint/2010/main" val="12118232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0" y="1744576"/>
            <a:ext cx="428497" cy="461195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 xmlns:p14="http://schemas.microsoft.com/office/powerpoint/2010/main" val="3217694281"/>
              </p:ext>
            </p:extLst>
          </p:nvPr>
        </p:nvGraphicFramePr>
        <p:xfrm>
          <a:off x="375063" y="2016654"/>
          <a:ext cx="938951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gridCol w="1150845">
                  <a:extLst>
                    <a:ext uri="{9D8B030D-6E8A-4147-A177-3AD203B41FA5}">
                      <a16:colId xmlns:a16="http://schemas.microsoft.com/office/drawing/2014/main" xmlns="" val="2782999751"/>
                    </a:ext>
                  </a:extLst>
                </a:gridCol>
                <a:gridCol w="1150845">
                  <a:extLst>
                    <a:ext uri="{9D8B030D-6E8A-4147-A177-3AD203B41FA5}">
                      <a16:colId xmlns:a16="http://schemas.microsoft.com/office/drawing/2014/main" xmlns="" val="4230940839"/>
                    </a:ext>
                  </a:extLst>
                </a:gridCol>
              </a:tblGrid>
              <a:tr h="118981">
                <a:tc>
                  <a:txBody>
                    <a:bodyPr/>
                    <a:lstStyle/>
                    <a:p>
                      <a:pPr algn="ctr">
                        <a:lnSpc>
                          <a:spcPts val="1000"/>
                        </a:lnSpc>
                      </a:pPr>
                      <a:endParaRPr kumimoji="1" lang="ja-JP" altLang="en-US" sz="1000" dirty="0">
                        <a:latin typeface="Meiryo UI" pitchFamily="50" charset="-128"/>
                        <a:ea typeface="Meiryo UI" pitchFamily="50" charset="-128"/>
                        <a:cs typeface="Meiryo UI" pitchFamily="50" charset="-128"/>
                      </a:endParaRPr>
                    </a:p>
                  </a:txBody>
                  <a:tcPr marL="0" marR="0">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r>
                        <a:rPr kumimoji="1" lang="en-US" altLang="ja-JP" sz="1400" b="1" dirty="0">
                          <a:solidFill>
                            <a:srgbClr val="FF0000"/>
                          </a:solidFill>
                          <a:latin typeface="Meiryo UI" pitchFamily="50" charset="-128"/>
                          <a:ea typeface="Meiryo UI" pitchFamily="50" charset="-128"/>
                          <a:cs typeface="Meiryo UI" pitchFamily="50" charset="-128"/>
                        </a:rPr>
                        <a:t>×</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②</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各特別区の人口</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447,221</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392,486</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356,817</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306,262</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551,945</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636,454</a:t>
                      </a:r>
                    </a:p>
                  </a:txBody>
                  <a:tcPr marL="0" marR="0" marT="0" marB="0"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③</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人口規模に基づく補正率</a:t>
                      </a:r>
                    </a:p>
                  </a:txBody>
                  <a:tcPr marL="36000" marR="3600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99.4%</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101.9%</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104%</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108%</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96%</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94%</a:t>
                      </a:r>
                    </a:p>
                  </a:txBody>
                  <a:tcPr marL="0" marR="0" marT="0" marB="0"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④</a:t>
                      </a:r>
                      <a:endParaRPr kumimoji="1" lang="en-US" altLang="ja-JP" sz="1000" dirty="0">
                        <a:latin typeface="Meiryo UI" pitchFamily="50" charset="-128"/>
                        <a:ea typeface="Meiryo UI" pitchFamily="50" charset="-128"/>
                        <a:cs typeface="Meiryo UI" pitchFamily="50" charset="-128"/>
                      </a:endParaRPr>
                    </a:p>
                    <a:p>
                      <a:pPr algn="ct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①</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②</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③</a:t>
                      </a:r>
                      <a:r>
                        <a:rPr kumimoji="1" lang="en-US" altLang="ja-JP" sz="800" dirty="0">
                          <a:latin typeface="Meiryo UI" pitchFamily="50" charset="-128"/>
                          <a:ea typeface="Meiryo UI" pitchFamily="50" charset="-128"/>
                          <a:cs typeface="Meiryo UI" pitchFamily="50" charset="-128"/>
                        </a:rPr>
                        <a:t>)</a:t>
                      </a:r>
                      <a:endParaRPr kumimoji="1" lang="ja-JP" altLang="en-US" sz="800" dirty="0">
                        <a:latin typeface="Meiryo UI" pitchFamily="50" charset="-128"/>
                        <a:ea typeface="Meiryo UI" pitchFamily="50" charset="-128"/>
                        <a:cs typeface="Meiryo UI" pitchFamily="50" charset="-128"/>
                      </a:endParaRP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中核市モデル</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1,620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1,460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1,350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1,200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1,930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2,180</a:t>
                      </a:r>
                    </a:p>
                  </a:txBody>
                  <a:tcPr marL="0" marR="0" marT="0" marB="0"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⑤</a:t>
                      </a:r>
                    </a:p>
                  </a:txBody>
                  <a:tcPr marL="0" marR="0" anchor="ctr"/>
                </a:tc>
                <a:tc>
                  <a:txBody>
                    <a:bodyPr/>
                    <a:lstStyle/>
                    <a:p>
                      <a:pPr algn="ctr"/>
                      <a:r>
                        <a:rPr kumimoji="1" lang="ja-JP" altLang="en-US" sz="1000" dirty="0">
                          <a:latin typeface="Meiryo UI" pitchFamily="50" charset="-128"/>
                          <a:ea typeface="Meiryo UI" pitchFamily="50" charset="-128"/>
                          <a:cs typeface="Meiryo UI" pitchFamily="50" charset="-128"/>
                        </a:rPr>
                        <a:t>固定資産税など中核市権限の</a:t>
                      </a:r>
                      <a:endParaRPr kumimoji="1" lang="en-US" altLang="ja-JP" sz="1000" dirty="0">
                        <a:latin typeface="Meiryo UI" pitchFamily="50" charset="-128"/>
                        <a:ea typeface="Meiryo UI" pitchFamily="50" charset="-128"/>
                        <a:cs typeface="Meiryo UI" pitchFamily="50" charset="-128"/>
                      </a:endParaRPr>
                    </a:p>
                    <a:p>
                      <a:pPr algn="ctr"/>
                      <a:r>
                        <a:rPr kumimoji="1" lang="ja-JP" altLang="en-US" sz="1000" dirty="0">
                          <a:latin typeface="Meiryo UI" pitchFamily="50" charset="-128"/>
                          <a:ea typeface="Meiryo UI" pitchFamily="50" charset="-128"/>
                          <a:cs typeface="Meiryo UI" pitchFamily="50" charset="-128"/>
                        </a:rPr>
                        <a:t>うち広域移管にかかる職員数等</a:t>
                      </a: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60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110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itchFamily="50" charset="-128"/>
                          <a:ea typeface="Meiryo UI" pitchFamily="50" charset="-128"/>
                          <a:cs typeface="Meiryo UI" pitchFamily="50" charset="-128"/>
                        </a:rPr>
                        <a:t>Ａ</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④</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⑤</a:t>
                      </a:r>
                      <a:r>
                        <a:rPr lang="en-US" altLang="ja-JP" sz="1000" dirty="0">
                          <a:solidFill>
                            <a:schemeClr val="bg1"/>
                          </a:solidFill>
                          <a:latin typeface="Meiryo UI" pitchFamily="50" charset="-128"/>
                          <a:ea typeface="Meiryo UI" pitchFamily="50" charset="-128"/>
                          <a:cs typeface="Meiryo UI" pitchFamily="50" charset="-128"/>
                        </a:rPr>
                        <a:t>)</a:t>
                      </a:r>
                      <a:endParaRPr lang="ja-JP" altLang="en-US" sz="1000" dirty="0">
                        <a:solidFill>
                          <a:schemeClr val="bg1"/>
                        </a:solidFill>
                        <a:latin typeface="Meiryo UI" pitchFamily="50" charset="-128"/>
                        <a:ea typeface="Meiryo UI" pitchFamily="50" charset="-128"/>
                        <a:cs typeface="Meiryo UI"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itchFamily="50" charset="-128"/>
                          <a:ea typeface="Meiryo UI" pitchFamily="50" charset="-128"/>
                          <a:cs typeface="Meiryo UI"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1,540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1,380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1,280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1,140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1,830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2,060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itchFamily="50" charset="-128"/>
                        <a:ea typeface="Meiryo UI" pitchFamily="50" charset="-128"/>
                        <a:cs typeface="Meiryo UI" pitchFamily="50" charset="-128"/>
                      </a:endParaRPr>
                    </a:p>
                  </a:txBody>
                  <a:tcPr marL="0" marR="0"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noFill/>
                  </a:tcPr>
                </a:tc>
                <a:tc>
                  <a:txBody>
                    <a:bodyPr/>
                    <a:lstStyle/>
                    <a:p>
                      <a:pPr algn="ctr">
                        <a:lnSpc>
                          <a:spcPts val="1500"/>
                        </a:lnSpc>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itchFamily="50" charset="-128"/>
                          <a:ea typeface="Meiryo UI" pitchFamily="50" charset="-128"/>
                          <a:cs typeface="Meiryo UI" pitchFamily="50" charset="-128"/>
                        </a:rPr>
                        <a:t>⑥</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府から移管</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中核市を上回る権限</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本市の特性</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150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10</a:t>
                      </a:r>
                    </a:p>
                    <a:p>
                      <a:pPr algn="ct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80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10</a:t>
                      </a:r>
                    </a:p>
                    <a:p>
                      <a:pPr algn="ct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570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30</a:t>
                      </a:r>
                    </a:p>
                    <a:p>
                      <a:pPr algn="ctr"/>
                      <a:r>
                        <a:rPr kumimoji="1" lang="en-US" altLang="ja-JP" sz="1200" dirty="0">
                          <a:latin typeface="Meiryo UI" pitchFamily="50" charset="-128"/>
                          <a:ea typeface="Meiryo UI" pitchFamily="50" charset="-128"/>
                          <a:cs typeface="Meiryo UI" pitchFamily="50" charset="-128"/>
                        </a:rPr>
                        <a:t>340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180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120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140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600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370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一部事務組合で実施する職員数</a:t>
                      </a:r>
                    </a:p>
                  </a:txBody>
                  <a:tcPr>
                    <a:solidFill>
                      <a:schemeClr val="accent3">
                        <a:lumMod val="50000"/>
                      </a:schemeClr>
                    </a:solidFill>
                  </a:tcPr>
                </a:tc>
                <a:tc>
                  <a:txBody>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a:txBody>
                  <a:tcPr>
                    <a:no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 </a:t>
                      </a:r>
                      <a:r>
                        <a:rPr lang="en-US" altLang="ja-JP" sz="1200" b="0" i="0" u="none" strike="noStrike" dirty="0">
                          <a:solidFill>
                            <a:schemeClr val="bg1"/>
                          </a:solidFill>
                          <a:latin typeface="Meiryo UI" pitchFamily="50" charset="-128"/>
                          <a:ea typeface="Meiryo UI" pitchFamily="50" charset="-128"/>
                          <a:cs typeface="Meiryo UI" pitchFamily="50" charset="-128"/>
                        </a:rPr>
                        <a:t>50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30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1,670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1,460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1,350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1,250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1" name="矢印: 五方向 20">
            <a:extLst>
              <a:ext uri="{FF2B5EF4-FFF2-40B4-BE49-F238E27FC236}">
                <a16:creationId xmlns:a16="http://schemas.microsoft.com/office/drawing/2014/main" xmlns="" id="{E3474411-031C-44F8-8B3D-0729DB28CFBF}"/>
              </a:ext>
            </a:extLst>
          </p:cNvPr>
          <p:cNvSpPr/>
          <p:nvPr/>
        </p:nvSpPr>
        <p:spPr>
          <a:xfrm rot="5400000">
            <a:off x="7846200" y="1004962"/>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5</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４</a:t>
            </a:r>
            <a:r>
              <a:rPr kumimoji="1" lang="ja-JP" altLang="en-US" sz="1600" b="1" dirty="0">
                <a:latin typeface="Meiryo UI" pitchFamily="50" charset="-128"/>
                <a:ea typeface="Meiryo UI" pitchFamily="50" charset="-128"/>
                <a:cs typeface="Meiryo UI" pitchFamily="50" charset="-128"/>
              </a:rPr>
              <a:t>）試案Ｄ（</a:t>
            </a:r>
            <a:r>
              <a:rPr lang="ja-JP" altLang="en-US" sz="1600" b="1" dirty="0">
                <a:latin typeface="Meiryo UI" pitchFamily="50" charset="-128"/>
                <a:ea typeface="Meiryo UI" pitchFamily="50" charset="-128"/>
                <a:cs typeface="Meiryo UI" pitchFamily="50" charset="-128"/>
              </a:rPr>
              <a:t>６</a:t>
            </a:r>
            <a:r>
              <a:rPr kumimoji="1" lang="ja-JP" altLang="en-US" sz="1600" b="1" dirty="0">
                <a:latin typeface="Meiryo UI" pitchFamily="50" charset="-128"/>
                <a:ea typeface="Meiryo UI" pitchFamily="50" charset="-128"/>
                <a:cs typeface="Meiryo UI" pitchFamily="50" charset="-128"/>
              </a:rPr>
              <a:t>区Ｄ案）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418649"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万人あたり職員数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3032606"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418255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5312569"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6499888"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四角形: 角を丸くする 32">
            <a:extLst>
              <a:ext uri="{FF2B5EF4-FFF2-40B4-BE49-F238E27FC236}">
                <a16:creationId xmlns:a16="http://schemas.microsoft.com/office/drawing/2014/main" xmlns="" id="{248B39EA-2E50-4575-BAB1-EFE23C81A28F}"/>
              </a:ext>
            </a:extLst>
          </p:cNvPr>
          <p:cNvSpPr/>
          <p:nvPr/>
        </p:nvSpPr>
        <p:spPr>
          <a:xfrm>
            <a:off x="760480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四角形: 角を丸くする 33">
            <a:extLst>
              <a:ext uri="{FF2B5EF4-FFF2-40B4-BE49-F238E27FC236}">
                <a16:creationId xmlns:a16="http://schemas.microsoft.com/office/drawing/2014/main" xmlns="" id="{4443107F-C522-4907-A449-B99A30AFBF5D}"/>
              </a:ext>
            </a:extLst>
          </p:cNvPr>
          <p:cNvSpPr/>
          <p:nvPr/>
        </p:nvSpPr>
        <p:spPr>
          <a:xfrm>
            <a:off x="8795079"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2808299" y="1739435"/>
            <a:ext cx="6978824" cy="253139"/>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300635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414962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5345787"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6481782"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四角形: 角を丸くする 39">
            <a:extLst>
              <a:ext uri="{FF2B5EF4-FFF2-40B4-BE49-F238E27FC236}">
                <a16:creationId xmlns:a16="http://schemas.microsoft.com/office/drawing/2014/main" xmlns="" id="{1F5B2B56-C8B3-4D4B-8442-455CB7DB0E41}"/>
              </a:ext>
            </a:extLst>
          </p:cNvPr>
          <p:cNvSpPr/>
          <p:nvPr/>
        </p:nvSpPr>
        <p:spPr>
          <a:xfrm>
            <a:off x="7616483" y="4244594"/>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四角形: 角を丸くする 40">
            <a:extLst>
              <a:ext uri="{FF2B5EF4-FFF2-40B4-BE49-F238E27FC236}">
                <a16:creationId xmlns:a16="http://schemas.microsoft.com/office/drawing/2014/main" xmlns="" id="{E9F29780-37B4-4F62-8B87-47527C646EBC}"/>
              </a:ext>
            </a:extLst>
          </p:cNvPr>
          <p:cNvSpPr/>
          <p:nvPr/>
        </p:nvSpPr>
        <p:spPr>
          <a:xfrm>
            <a:off x="8823218"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3288366"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1</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8" name="矢印: 五方向 20">
            <a:extLst>
              <a:ext uri="{FF2B5EF4-FFF2-40B4-BE49-F238E27FC236}">
                <a16:creationId xmlns:a16="http://schemas.microsoft.com/office/drawing/2014/main" xmlns="" id="{E3474411-031C-44F8-8B3D-0729DB28CFBF}"/>
              </a:ext>
            </a:extLst>
          </p:cNvPr>
          <p:cNvSpPr/>
          <p:nvPr/>
        </p:nvSpPr>
        <p:spPr>
          <a:xfrm rot="5400000">
            <a:off x="9040590"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6</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6758135"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4</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5581465"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3</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4436693"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Arial Black" pitchFamily="34" charset="0"/>
              </a:rPr>
              <a:t>第</a:t>
            </a:r>
            <a:r>
              <a:rPr lang="en-US" altLang="ja-JP" sz="1400" dirty="0">
                <a:solidFill>
                  <a:schemeClr val="bg1"/>
                </a:solidFill>
                <a:latin typeface="Arial Black" pitchFamily="34" charset="0"/>
              </a:rPr>
              <a:t>2</a:t>
            </a:r>
            <a:r>
              <a:rPr lang="ja-JP" altLang="en-US" sz="1400" dirty="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5"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２５</a:t>
            </a:r>
          </a:p>
        </p:txBody>
      </p:sp>
      <p:sp>
        <p:nvSpPr>
          <p:cNvPr id="38" name="テキスト ボックス 37">
            <a:extLst>
              <a:ext uri="{FF2B5EF4-FFF2-40B4-BE49-F238E27FC236}">
                <a16:creationId xmlns:a16="http://schemas.microsoft.com/office/drawing/2014/main" xmlns="" id="{1093E038-143B-483A-B5AF-1DDB199FCB1D}"/>
              </a:ext>
            </a:extLst>
          </p:cNvPr>
          <p:cNvSpPr txBox="1"/>
          <p:nvPr/>
        </p:nvSpPr>
        <p:spPr>
          <a:xfrm>
            <a:off x="5917747"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Tree>
    <p:extLst>
      <p:ext uri="{BB962C8B-B14F-4D97-AF65-F5344CB8AC3E}">
        <p14:creationId xmlns="" xmlns:p14="http://schemas.microsoft.com/office/powerpoint/2010/main" val="121182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コンテンツ プレースホルダー 2"/>
          <p:cNvSpPr txBox="1">
            <a:spLocks/>
          </p:cNvSpPr>
          <p:nvPr/>
        </p:nvSpPr>
        <p:spPr bwMode="auto">
          <a:xfrm>
            <a:off x="1738400" y="3499714"/>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3"/>
            <a:ext cx="9906000" cy="50323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１　組織体制のめざすべき方向性　　　　　</a:t>
            </a:r>
            <a:endParaRPr lang="ja-JP" altLang="en-US" sz="1400" b="1" dirty="0">
              <a:solidFill>
                <a:srgbClr val="000000"/>
              </a:solidFill>
              <a:latin typeface="ＭＳ Ｐゴシック" charset="-128"/>
              <a:ea typeface="Meiryo UI"/>
              <a:cs typeface="Meiryo UI"/>
            </a:endParaRPr>
          </a:p>
        </p:txBody>
      </p:sp>
      <p:sp>
        <p:nvSpPr>
          <p:cNvPr id="29" name="コンテンツ プレースホルダー 2"/>
          <p:cNvSpPr txBox="1">
            <a:spLocks/>
          </p:cNvSpPr>
          <p:nvPr/>
        </p:nvSpPr>
        <p:spPr bwMode="auto">
          <a:xfrm>
            <a:off x="1738400" y="1243541"/>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コンテンツ プレースホルダー 2"/>
          <p:cNvSpPr txBox="1">
            <a:spLocks/>
          </p:cNvSpPr>
          <p:nvPr/>
        </p:nvSpPr>
        <p:spPr bwMode="auto">
          <a:xfrm>
            <a:off x="2127338" y="838728"/>
            <a:ext cx="3074987" cy="713434"/>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広域機能を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大阪府に一元化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1" name="コンテンツ プレースホルダー 2"/>
          <p:cNvSpPr txBox="1">
            <a:spLocks/>
          </p:cNvSpPr>
          <p:nvPr/>
        </p:nvSpPr>
        <p:spPr bwMode="auto">
          <a:xfrm>
            <a:off x="2102845" y="3106555"/>
            <a:ext cx="3080430" cy="695291"/>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中核市並みの基礎自治機能を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担う特別区を設置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2" name="円/楕円 31"/>
          <p:cNvSpPr/>
          <p:nvPr/>
        </p:nvSpPr>
        <p:spPr>
          <a:xfrm flipH="1">
            <a:off x="1255800" y="884506"/>
            <a:ext cx="685800" cy="42381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b="1" dirty="0"/>
              <a:t>広域と基礎の役割分担を徹底</a:t>
            </a:r>
          </a:p>
        </p:txBody>
      </p:sp>
      <p:sp>
        <p:nvSpPr>
          <p:cNvPr id="33" name="コンテンツ プレースホルダー 2"/>
          <p:cNvSpPr txBox="1">
            <a:spLocks/>
          </p:cNvSpPr>
          <p:nvPr/>
        </p:nvSpPr>
        <p:spPr bwMode="auto">
          <a:xfrm>
            <a:off x="516687" y="817919"/>
            <a:ext cx="536575" cy="5554663"/>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lIns="0" tIns="0" rIns="0" bIns="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「副首都・大阪」にふさわしい新たな大都市制度の実現</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34" name="角丸四角形 33"/>
          <p:cNvSpPr/>
          <p:nvPr/>
        </p:nvSpPr>
        <p:spPr>
          <a:xfrm>
            <a:off x="1697207" y="5401099"/>
            <a:ext cx="5699042" cy="894636"/>
          </a:xfrm>
          <a:prstGeom prst="roundRect">
            <a:avLst/>
          </a:prstGeom>
          <a:solidFill>
            <a:schemeClr val="bg1"/>
          </a:solidFill>
          <a:ln w="19050">
            <a:prstDash val="solid"/>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dirty="0"/>
          </a:p>
        </p:txBody>
      </p:sp>
      <p:sp>
        <p:nvSpPr>
          <p:cNvPr id="35" name="コンテンツ プレースホルダー 2"/>
          <p:cNvSpPr txBox="1">
            <a:spLocks/>
          </p:cNvSpPr>
          <p:nvPr/>
        </p:nvSpPr>
        <p:spPr bwMode="auto">
          <a:xfrm>
            <a:off x="2338476" y="5674172"/>
            <a:ext cx="4230806" cy="617448"/>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itchFamily="50" charset="-128"/>
                <a:ea typeface="Meiryo UI" pitchFamily="50" charset="-128"/>
                <a:cs typeface="Meiryo UI" pitchFamily="50" charset="-128"/>
              </a:rPr>
              <a:t>官が担っている事業を民間が担うことにより、コスト削減とサービス向上が期待できる事業は民間活力の活用を推進</a:t>
            </a:r>
          </a:p>
        </p:txBody>
      </p:sp>
      <p:sp>
        <p:nvSpPr>
          <p:cNvPr id="37" name="コンテンツ プレースホルダー 2"/>
          <p:cNvSpPr txBox="1">
            <a:spLocks/>
          </p:cNvSpPr>
          <p:nvPr/>
        </p:nvSpPr>
        <p:spPr bwMode="auto">
          <a:xfrm>
            <a:off x="8585411" y="1146411"/>
            <a:ext cx="635000" cy="4995079"/>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それぞれの機能をフルに発揮できる</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最適なサービス提供体制の構築をめざす</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38" name="正方形/長方形 37"/>
          <p:cNvSpPr/>
          <p:nvPr/>
        </p:nvSpPr>
        <p:spPr>
          <a:xfrm>
            <a:off x="2859537" y="1672992"/>
            <a:ext cx="4977039"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全国トップクラスのスリムな組織体制を踏まえつつ、</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一本化された広域に係る司令塔機能を迅速かつ</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強力に推進できる組織体制をめざす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2800638" y="3993347"/>
            <a:ext cx="4850266" cy="721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地域ニーズに沿った身近なサービスを提供できる</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効果的・効率的な組織体制をめざす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0" name="二等辺三角形 39"/>
          <p:cNvSpPr/>
          <p:nvPr/>
        </p:nvSpPr>
        <p:spPr>
          <a:xfrm rot="5400000">
            <a:off x="6635124" y="2868609"/>
            <a:ext cx="3271223" cy="4000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1" name="円/楕円 40"/>
          <p:cNvSpPr/>
          <p:nvPr/>
        </p:nvSpPr>
        <p:spPr>
          <a:xfrm flipH="1">
            <a:off x="1295835" y="5294249"/>
            <a:ext cx="604612" cy="11756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endParaRPr lang="ja-JP" altLang="en-US" sz="1200" b="1" dirty="0"/>
          </a:p>
        </p:txBody>
      </p:sp>
      <p:sp>
        <p:nvSpPr>
          <p:cNvPr id="19" name="コンテンツ プレースホルダー 2"/>
          <p:cNvSpPr txBox="1">
            <a:spLocks/>
          </p:cNvSpPr>
          <p:nvPr/>
        </p:nvSpPr>
        <p:spPr bwMode="auto">
          <a:xfrm>
            <a:off x="2100969" y="5305460"/>
            <a:ext cx="3099460" cy="325211"/>
          </a:xfrm>
          <a:prstGeom prst="rect">
            <a:avLst/>
          </a:prstGeom>
          <a:solidFill>
            <a:schemeClr val="accent3"/>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行政改革の取組み</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21" name="コンテンツ プレースホルダー 2"/>
          <p:cNvSpPr txBox="1">
            <a:spLocks/>
          </p:cNvSpPr>
          <p:nvPr/>
        </p:nvSpPr>
        <p:spPr bwMode="auto">
          <a:xfrm>
            <a:off x="7432724" y="5573693"/>
            <a:ext cx="1539560" cy="435656"/>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取組み結果</a:t>
            </a:r>
            <a:endParaRPr lang="en-US" altLang="ja-JP" sz="1200"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を反映</a:t>
            </a:r>
          </a:p>
        </p:txBody>
      </p:sp>
      <p:sp>
        <p:nvSpPr>
          <p:cNvPr id="22" name="円/楕円 21"/>
          <p:cNvSpPr/>
          <p:nvPr/>
        </p:nvSpPr>
        <p:spPr>
          <a:xfrm flipH="1">
            <a:off x="1239525" y="5137820"/>
            <a:ext cx="604612" cy="1473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sz="1200" b="1" dirty="0"/>
              <a:t>官民の役割分担を徹底</a:t>
            </a:r>
          </a:p>
        </p:txBody>
      </p:sp>
      <p:cxnSp>
        <p:nvCxnSpPr>
          <p:cNvPr id="24" name="直線矢印コネクタ 23"/>
          <p:cNvCxnSpPr/>
          <p:nvPr/>
        </p:nvCxnSpPr>
        <p:spPr>
          <a:xfrm flipV="1">
            <a:off x="7456385" y="6007717"/>
            <a:ext cx="102571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0" y="4763"/>
            <a:ext cx="9906000" cy="50323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２　事務分担（案）に基づく組織・職員の移管　</a:t>
            </a:r>
            <a:r>
              <a:rPr lang="ja-JP" altLang="en-US" sz="1600" b="1" dirty="0">
                <a:solidFill>
                  <a:srgbClr val="000000"/>
                </a:solidFill>
                <a:latin typeface="ＭＳ Ｐゴシック" charset="-128"/>
                <a:ea typeface="Meiryo UI"/>
                <a:cs typeface="Meiryo UI"/>
              </a:rPr>
              <a:t>　</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52" name="コンテンツ プレースホルダー 2"/>
          <p:cNvSpPr txBox="1">
            <a:spLocks/>
          </p:cNvSpPr>
          <p:nvPr/>
        </p:nvSpPr>
        <p:spPr bwMode="auto">
          <a:xfrm>
            <a:off x="571499" y="809625"/>
            <a:ext cx="9086851" cy="5334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lIns="36000" rIns="3600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50" b="1" dirty="0">
                <a:solidFill>
                  <a:prstClr val="black"/>
                </a:solidFill>
                <a:latin typeface="Meiryo UI" pitchFamily="50" charset="-128"/>
                <a:ea typeface="Meiryo UI" pitchFamily="50" charset="-128"/>
                <a:cs typeface="Meiryo UI" pitchFamily="50" charset="-128"/>
              </a:rPr>
              <a:t>◆ 事務分担</a:t>
            </a:r>
            <a:r>
              <a:rPr lang="en-US" altLang="ja-JP" sz="1450" b="1" dirty="0">
                <a:solidFill>
                  <a:prstClr val="black"/>
                </a:solidFill>
                <a:latin typeface="Meiryo UI" pitchFamily="50" charset="-128"/>
                <a:ea typeface="Meiryo UI" pitchFamily="50" charset="-128"/>
                <a:cs typeface="Meiryo UI" pitchFamily="50" charset="-128"/>
              </a:rPr>
              <a:t>(</a:t>
            </a:r>
            <a:r>
              <a:rPr lang="ja-JP" altLang="en-US" sz="1450" b="1" dirty="0">
                <a:solidFill>
                  <a:prstClr val="black"/>
                </a:solidFill>
                <a:latin typeface="Meiryo UI" pitchFamily="50" charset="-128"/>
                <a:ea typeface="Meiryo UI" pitchFamily="50" charset="-128"/>
                <a:cs typeface="Meiryo UI" pitchFamily="50" charset="-128"/>
              </a:rPr>
              <a:t>案</a:t>
            </a:r>
            <a:r>
              <a:rPr lang="en-US" altLang="ja-JP" sz="1450" b="1" dirty="0">
                <a:solidFill>
                  <a:prstClr val="black"/>
                </a:solidFill>
                <a:latin typeface="Meiryo UI" pitchFamily="50" charset="-128"/>
                <a:ea typeface="Meiryo UI" pitchFamily="50" charset="-128"/>
                <a:cs typeface="Meiryo UI" pitchFamily="50" charset="-128"/>
              </a:rPr>
              <a:t>)</a:t>
            </a:r>
            <a:r>
              <a:rPr lang="ja-JP" altLang="en-US" sz="1450" b="1" dirty="0">
                <a:solidFill>
                  <a:prstClr val="black"/>
                </a:solidFill>
                <a:latin typeface="Meiryo UI" pitchFamily="50" charset="-128"/>
                <a:ea typeface="Meiryo UI" pitchFamily="50" charset="-128"/>
                <a:cs typeface="Meiryo UI" pitchFamily="50" charset="-128"/>
              </a:rPr>
              <a:t>に基づき、職員は「特別区」への配置を基本としつつ、「大阪府」と仕分けられた事務にかかる組織・職員</a:t>
            </a:r>
            <a:endParaRPr lang="en-US" altLang="ja-JP" sz="1450" b="1"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450" b="1" dirty="0">
                <a:solidFill>
                  <a:prstClr val="black"/>
                </a:solidFill>
                <a:latin typeface="Meiryo UI" pitchFamily="50" charset="-128"/>
                <a:ea typeface="Meiryo UI" pitchFamily="50" charset="-128"/>
                <a:cs typeface="Meiryo UI" pitchFamily="50" charset="-128"/>
              </a:rPr>
              <a:t>　　を大阪府に移管</a:t>
            </a:r>
            <a:endParaRPr lang="en-US" altLang="ja-JP" sz="1450" b="1" dirty="0">
              <a:solidFill>
                <a:prstClr val="black"/>
              </a:solidFill>
              <a:latin typeface="Meiryo UI" pitchFamily="50" charset="-128"/>
              <a:ea typeface="Meiryo UI" pitchFamily="50" charset="-128"/>
              <a:cs typeface="Meiryo UI" pitchFamily="50" charset="-128"/>
            </a:endParaRPr>
          </a:p>
        </p:txBody>
      </p:sp>
      <p:sp>
        <p:nvSpPr>
          <p:cNvPr id="53" name="円/楕円 52"/>
          <p:cNvSpPr/>
          <p:nvPr/>
        </p:nvSpPr>
        <p:spPr>
          <a:xfrm>
            <a:off x="4455075" y="1474788"/>
            <a:ext cx="1646237" cy="49688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4" name="正方形/長方形 53"/>
          <p:cNvSpPr/>
          <p:nvPr/>
        </p:nvSpPr>
        <p:spPr>
          <a:xfrm>
            <a:off x="6725200" y="4752440"/>
            <a:ext cx="2097087" cy="1972209"/>
          </a:xfrm>
          <a:prstGeom prst="rect">
            <a:avLst/>
          </a:prstGeom>
          <a:solidFill>
            <a:schemeClr val="accent3">
              <a:lumMod val="60000"/>
              <a:lumOff val="4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latin typeface="Meiryo UI" panose="020B0604030504040204" pitchFamily="50" charset="-128"/>
                <a:ea typeface="Meiryo UI" panose="020B0604030504040204" pitchFamily="50" charset="-128"/>
              </a:rPr>
              <a:t>大阪府</a:t>
            </a:r>
          </a:p>
        </p:txBody>
      </p:sp>
      <p:sp>
        <p:nvSpPr>
          <p:cNvPr id="55" name="正方形/長方形 54"/>
          <p:cNvSpPr/>
          <p:nvPr/>
        </p:nvSpPr>
        <p:spPr>
          <a:xfrm>
            <a:off x="6725200" y="1789112"/>
            <a:ext cx="2097087" cy="2840939"/>
          </a:xfrm>
          <a:prstGeom prst="rect">
            <a:avLst/>
          </a:prstGeom>
          <a:solidFill>
            <a:schemeClr val="accent1">
              <a:lumMod val="75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r>
              <a:rPr lang="ja-JP" altLang="en-US" b="1" dirty="0">
                <a:solidFill>
                  <a:schemeClr val="bg1"/>
                </a:solidFill>
                <a:latin typeface="Meiryo UI" panose="020B0604030504040204" pitchFamily="50" charset="-128"/>
                <a:ea typeface="Meiryo UI" panose="020B0604030504040204" pitchFamily="50" charset="-128"/>
              </a:rPr>
              <a:t>特別区</a:t>
            </a:r>
            <a:endParaRPr lang="en-US" altLang="ja-JP"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a:spLocks noChangeArrowheads="1"/>
          </p:cNvSpPr>
          <p:nvPr/>
        </p:nvSpPr>
        <p:spPr bwMode="auto">
          <a:xfrm flipH="1">
            <a:off x="5330403" y="3116144"/>
            <a:ext cx="158085" cy="1894006"/>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graphicFrame>
        <p:nvGraphicFramePr>
          <p:cNvPr id="58" name="表 57"/>
          <p:cNvGraphicFramePr>
            <a:graphicFrameLocks noGrp="1"/>
          </p:cNvGraphicFramePr>
          <p:nvPr>
            <p:extLst>
              <p:ext uri="{D42A27DB-BD31-4B8C-83A1-F6EECF244321}">
                <p14:modId xmlns="" xmlns:p14="http://schemas.microsoft.com/office/powerpoint/2010/main" val="3472462542"/>
              </p:ext>
            </p:extLst>
          </p:nvPr>
        </p:nvGraphicFramePr>
        <p:xfrm>
          <a:off x="809323" y="1704977"/>
          <a:ext cx="3417887" cy="4019352"/>
        </p:xfrm>
        <a:graphic>
          <a:graphicData uri="http://schemas.openxmlformats.org/drawingml/2006/table">
            <a:tbl>
              <a:tblPr firstRow="1" bandRow="1">
                <a:tableStyleId>{5C22544A-7EE6-4342-B048-85BDC9FD1C3A}</a:tableStyleId>
              </a:tblPr>
              <a:tblGrid>
                <a:gridCol w="3417887">
                  <a:extLst>
                    <a:ext uri="{9D8B030D-6E8A-4147-A177-3AD203B41FA5}">
                      <a16:colId xmlns:a16="http://schemas.microsoft.com/office/drawing/2014/main" xmlns="" val="20000"/>
                    </a:ext>
                  </a:extLst>
                </a:gridCol>
              </a:tblGrid>
              <a:tr h="420344">
                <a:tc>
                  <a:txBody>
                    <a:bodyPr/>
                    <a:lstStyle/>
                    <a:p>
                      <a:pPr algn="ctr"/>
                      <a:r>
                        <a:rPr kumimoji="1" lang="ja-JP" altLang="en-US" sz="1800" dirty="0">
                          <a:latin typeface="Meiryo UI" panose="020B0604030504040204" pitchFamily="50" charset="-128"/>
                          <a:ea typeface="Meiryo UI" panose="020B0604030504040204" pitchFamily="50" charset="-128"/>
                        </a:rPr>
                        <a:t>大阪市</a:t>
                      </a:r>
                    </a:p>
                  </a:txBody>
                  <a:tcPr marL="92525" marR="92525" marT="45714" marB="45714"/>
                </a:tc>
                <a:extLst>
                  <a:ext uri="{0D108BD9-81ED-4DB2-BD59-A6C34878D82A}">
                    <a16:rowId xmlns:a16="http://schemas.microsoft.com/office/drawing/2014/main" xmlns="" val="10000"/>
                  </a:ext>
                </a:extLst>
              </a:tr>
              <a:tr h="1140261">
                <a:tc>
                  <a:txBody>
                    <a:bodyPr/>
                    <a:lstStyle/>
                    <a:p>
                      <a:r>
                        <a:rPr kumimoji="1" lang="ja-JP" altLang="en-US" sz="1400" dirty="0">
                          <a:latin typeface="Meiryo UI" panose="020B0604030504040204" pitchFamily="50" charset="-128"/>
                          <a:ea typeface="Meiryo UI" panose="020B0604030504040204" pitchFamily="50" charset="-128"/>
                        </a:rPr>
                        <a:t>　①市長部局等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（下記以外）</a:t>
                      </a:r>
                    </a:p>
                  </a:txBody>
                  <a:tcPr marL="92525" marR="92525" marT="45714" marB="45714" anchor="ctr"/>
                </a:tc>
                <a:extLst>
                  <a:ext uri="{0D108BD9-81ED-4DB2-BD59-A6C34878D82A}">
                    <a16:rowId xmlns:a16="http://schemas.microsoft.com/office/drawing/2014/main" xmlns="" val="10001"/>
                  </a:ext>
                </a:extLst>
              </a:tr>
              <a:tr h="518684">
                <a:tc>
                  <a:txBody>
                    <a:bodyPr/>
                    <a:lstStyle/>
                    <a:p>
                      <a:r>
                        <a:rPr kumimoji="1" lang="ja-JP" altLang="en-US" sz="1400" dirty="0">
                          <a:latin typeface="Meiryo UI" panose="020B0604030504040204" pitchFamily="50" charset="-128"/>
                          <a:ea typeface="Meiryo UI" panose="020B0604030504040204" pitchFamily="50" charset="-128"/>
                        </a:rPr>
                        <a:t>　②一般廃棄物</a:t>
                      </a:r>
                    </a:p>
                    <a:p>
                      <a:r>
                        <a:rPr kumimoji="1" lang="ja-JP" altLang="en-US" sz="1400" dirty="0">
                          <a:latin typeface="Meiryo UI" panose="020B0604030504040204" pitchFamily="50" charset="-128"/>
                          <a:ea typeface="Meiryo UI" panose="020B0604030504040204" pitchFamily="50" charset="-128"/>
                        </a:rPr>
                        <a:t>　③保育所</a:t>
                      </a:r>
                    </a:p>
                  </a:txBody>
                  <a:tcPr marL="92525" marR="92525" marT="45714" marB="45714" anchor="ctr"/>
                </a:tc>
                <a:extLst>
                  <a:ext uri="{0D108BD9-81ED-4DB2-BD59-A6C34878D82A}">
                    <a16:rowId xmlns:a16="http://schemas.microsoft.com/office/drawing/2014/main" xmlns="" val="10002"/>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④公営企業（交通）</a:t>
                      </a:r>
                    </a:p>
                  </a:txBody>
                  <a:tcPr marL="92525" marR="92525" marT="45714" marB="45714" anchor="ctr"/>
                </a:tc>
                <a:extLst>
                  <a:ext uri="{0D108BD9-81ED-4DB2-BD59-A6C34878D82A}">
                    <a16:rowId xmlns:a16="http://schemas.microsoft.com/office/drawing/2014/main" xmlns="" val="10003"/>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⑤公営企業（水道）・弘済院</a:t>
                      </a:r>
                    </a:p>
                  </a:txBody>
                  <a:tcPr marL="92525" marR="92525" marT="45714" marB="45714" anchor="ctr"/>
                </a:tc>
                <a:extLst>
                  <a:ext uri="{0D108BD9-81ED-4DB2-BD59-A6C34878D82A}">
                    <a16:rowId xmlns:a16="http://schemas.microsoft.com/office/drawing/2014/main" xmlns="" val="10004"/>
                  </a:ext>
                </a:extLst>
              </a:tr>
              <a:tr h="323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⑥学校園</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（義務教育、幼稚園）</a:t>
                      </a:r>
                    </a:p>
                  </a:txBody>
                  <a:tcPr marL="92525" marR="92525" marT="45714" marB="45714" anchor="ctr"/>
                </a:tc>
                <a:extLst>
                  <a:ext uri="{0D108BD9-81ED-4DB2-BD59-A6C34878D82A}">
                    <a16:rowId xmlns:a16="http://schemas.microsoft.com/office/drawing/2014/main" xmlns="" val="10005"/>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⑦学校園   （高等学校）</a:t>
                      </a:r>
                    </a:p>
                  </a:txBody>
                  <a:tcPr marL="92525" marR="92525" marT="45714" marB="45714" anchor="ctr"/>
                </a:tc>
                <a:extLst>
                  <a:ext uri="{0D108BD9-81ED-4DB2-BD59-A6C34878D82A}">
                    <a16:rowId xmlns:a16="http://schemas.microsoft.com/office/drawing/2014/main" xmlns="" val="10006"/>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⑧消防</a:t>
                      </a:r>
                      <a:endParaRPr kumimoji="1" lang="en-US" altLang="ja-JP" sz="1400" dirty="0">
                        <a:latin typeface="Meiryo UI" panose="020B0604030504040204" pitchFamily="50" charset="-128"/>
                        <a:ea typeface="Meiryo UI" panose="020B0604030504040204" pitchFamily="50" charset="-128"/>
                      </a:endParaRPr>
                    </a:p>
                  </a:txBody>
                  <a:tcPr marL="92525" marR="92525" marT="45714" marB="45714" anchor="ctr"/>
                </a:tc>
                <a:extLst>
                  <a:ext uri="{0D108BD9-81ED-4DB2-BD59-A6C34878D82A}">
                    <a16:rowId xmlns:a16="http://schemas.microsoft.com/office/drawing/2014/main" xmlns="" val="10007"/>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⑨下水道、博物館、環境科学研究所</a:t>
                      </a:r>
                    </a:p>
                  </a:txBody>
                  <a:tcPr marL="92525" marR="92525" marT="45714" marB="45714" anchor="ctr"/>
                </a:tc>
                <a:extLst>
                  <a:ext uri="{0D108BD9-81ED-4DB2-BD59-A6C34878D82A}">
                    <a16:rowId xmlns:a16="http://schemas.microsoft.com/office/drawing/2014/main" xmlns="" val="10008"/>
                  </a:ext>
                </a:extLst>
              </a:tr>
            </a:tbl>
          </a:graphicData>
        </a:graphic>
      </p:graphicFrame>
      <p:graphicFrame>
        <p:nvGraphicFramePr>
          <p:cNvPr id="59" name="表 58"/>
          <p:cNvGraphicFramePr>
            <a:graphicFrameLocks noGrp="1"/>
          </p:cNvGraphicFramePr>
          <p:nvPr>
            <p:extLst>
              <p:ext uri="{D42A27DB-BD31-4B8C-83A1-F6EECF244321}">
                <p14:modId xmlns="" xmlns:p14="http://schemas.microsoft.com/office/powerpoint/2010/main" val="768558912"/>
              </p:ext>
            </p:extLst>
          </p:nvPr>
        </p:nvGraphicFramePr>
        <p:xfrm>
          <a:off x="826998" y="5851324"/>
          <a:ext cx="3397250" cy="901920"/>
        </p:xfrm>
        <a:graphic>
          <a:graphicData uri="http://schemas.openxmlformats.org/drawingml/2006/table">
            <a:tbl>
              <a:tblPr firstRow="1" bandRow="1">
                <a:tableStyleId>{F5AB1C69-6EDB-4FF4-983F-18BD219EF322}</a:tableStyleId>
              </a:tblPr>
              <a:tblGrid>
                <a:gridCol w="3397250">
                  <a:extLst>
                    <a:ext uri="{9D8B030D-6E8A-4147-A177-3AD203B41FA5}">
                      <a16:colId xmlns:a16="http://schemas.microsoft.com/office/drawing/2014/main" xmlns="" val="20000"/>
                    </a:ext>
                  </a:extLst>
                </a:gridCol>
              </a:tblGrid>
              <a:tr h="383852">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marL="92485" marR="92485" marT="45674" marB="45674" anchor="ctr"/>
                </a:tc>
                <a:extLst>
                  <a:ext uri="{0D108BD9-81ED-4DB2-BD59-A6C34878D82A}">
                    <a16:rowId xmlns:a16="http://schemas.microsoft.com/office/drawing/2014/main" xmlns="" val="10000"/>
                  </a:ext>
                </a:extLst>
              </a:tr>
              <a:tr h="501992">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⑩知事部局、行政委員会事務局等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学校、警察</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92485" marR="92485" marT="45674" marB="45674"/>
                </a:tc>
                <a:extLst>
                  <a:ext uri="{0D108BD9-81ED-4DB2-BD59-A6C34878D82A}">
                    <a16:rowId xmlns:a16="http://schemas.microsoft.com/office/drawing/2014/main" xmlns="" val="10001"/>
                  </a:ext>
                </a:extLst>
              </a:tr>
            </a:tbl>
          </a:graphicData>
        </a:graphic>
      </p:graphicFrame>
      <p:sp>
        <p:nvSpPr>
          <p:cNvPr id="61" name="正方形/長方形 60"/>
          <p:cNvSpPr>
            <a:spLocks noChangeArrowheads="1"/>
          </p:cNvSpPr>
          <p:nvPr/>
        </p:nvSpPr>
        <p:spPr bwMode="auto">
          <a:xfrm>
            <a:off x="4346331" y="3006960"/>
            <a:ext cx="1142157" cy="1778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62" name="正方形/長方形 33"/>
          <p:cNvSpPr>
            <a:spLocks noChangeArrowheads="1"/>
          </p:cNvSpPr>
          <p:nvPr/>
        </p:nvSpPr>
        <p:spPr bwMode="auto">
          <a:xfrm>
            <a:off x="4540800" y="1474788"/>
            <a:ext cx="1555200" cy="504825"/>
          </a:xfrm>
          <a:prstGeom prst="rect">
            <a:avLst/>
          </a:prstGeom>
          <a:noFill/>
          <a:ln w="25400" algn="ctr">
            <a:noFill/>
            <a:miter lim="800000"/>
            <a:headEnd/>
            <a:tailEnd/>
          </a:ln>
        </p:spPr>
        <p:txBody>
          <a:bodyPr anchor="ctr"/>
          <a:lstStyle/>
          <a:p>
            <a:pPr algn="ctr"/>
            <a:r>
              <a:rPr lang="ja-JP" altLang="en-US" sz="1500" dirty="0">
                <a:latin typeface="Meiryo UI" pitchFamily="50" charset="-128"/>
                <a:ea typeface="Meiryo UI" pitchFamily="50" charset="-128"/>
                <a:cs typeface="Meiryo UI" pitchFamily="50" charset="-128"/>
              </a:rPr>
              <a:t>事務分担（案）</a:t>
            </a:r>
            <a:endParaRPr lang="en-US" altLang="ja-JP" sz="1500" dirty="0">
              <a:latin typeface="Meiryo UI" pitchFamily="50" charset="-128"/>
              <a:ea typeface="Meiryo UI" pitchFamily="50" charset="-128"/>
              <a:cs typeface="Meiryo UI" pitchFamily="50" charset="-128"/>
            </a:endParaRPr>
          </a:p>
        </p:txBody>
      </p:sp>
      <p:sp>
        <p:nvSpPr>
          <p:cNvPr id="63" name="正方形/長方形 62"/>
          <p:cNvSpPr/>
          <p:nvPr/>
        </p:nvSpPr>
        <p:spPr>
          <a:xfrm>
            <a:off x="4251964" y="2928202"/>
            <a:ext cx="1409367" cy="335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一部、大阪府へ</a:t>
            </a:r>
          </a:p>
        </p:txBody>
      </p:sp>
      <p:sp>
        <p:nvSpPr>
          <p:cNvPr id="68" name="正方形/長方形 67"/>
          <p:cNvSpPr/>
          <p:nvPr/>
        </p:nvSpPr>
        <p:spPr>
          <a:xfrm>
            <a:off x="4210092" y="5806991"/>
            <a:ext cx="1563687" cy="612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一部、特別区へ</a:t>
            </a:r>
          </a:p>
        </p:txBody>
      </p:sp>
      <p:sp>
        <p:nvSpPr>
          <p:cNvPr id="69" name="フリーフォーム 68"/>
          <p:cNvSpPr/>
          <p:nvPr/>
        </p:nvSpPr>
        <p:spPr>
          <a:xfrm>
            <a:off x="4387605" y="2696104"/>
            <a:ext cx="1866107" cy="3546742"/>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ln w="28575">
            <a:solidFill>
              <a:schemeClr val="tx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71" name="正方形/長方形 70"/>
          <p:cNvSpPr/>
          <p:nvPr/>
        </p:nvSpPr>
        <p:spPr>
          <a:xfrm>
            <a:off x="4156625" y="3992939"/>
            <a:ext cx="1727200" cy="420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検討中</a:t>
            </a:r>
          </a:p>
        </p:txBody>
      </p:sp>
      <p:sp>
        <p:nvSpPr>
          <p:cNvPr id="72" name="正方形/長方形 71"/>
          <p:cNvSpPr/>
          <p:nvPr/>
        </p:nvSpPr>
        <p:spPr>
          <a:xfrm>
            <a:off x="8536174" y="2615406"/>
            <a:ext cx="201612" cy="1186657"/>
          </a:xfrm>
          <a:prstGeom prst="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300"/>
              </a:lnSpc>
              <a:defRPr/>
            </a:pPr>
            <a:r>
              <a:rPr lang="ja-JP" altLang="en-US" sz="1200" dirty="0">
                <a:solidFill>
                  <a:schemeClr val="bg1"/>
                </a:solidFill>
                <a:latin typeface="Meiryo UI" pitchFamily="50" charset="-128"/>
                <a:ea typeface="Meiryo UI" pitchFamily="50" charset="-128"/>
                <a:cs typeface="Meiryo UI" pitchFamily="50" charset="-128"/>
              </a:rPr>
              <a:t>一部事務組合</a:t>
            </a:r>
            <a:endParaRPr lang="en-US" altLang="ja-JP" sz="1200" dirty="0">
              <a:solidFill>
                <a:schemeClr val="bg1"/>
              </a:solidFill>
              <a:latin typeface="Meiryo UI" pitchFamily="50" charset="-128"/>
              <a:ea typeface="Meiryo UI" pitchFamily="50" charset="-128"/>
              <a:cs typeface="Meiryo UI" pitchFamily="50" charset="-128"/>
            </a:endParaRPr>
          </a:p>
        </p:txBody>
      </p:sp>
      <p:grpSp>
        <p:nvGrpSpPr>
          <p:cNvPr id="34" name="グループ化 33"/>
          <p:cNvGrpSpPr/>
          <p:nvPr/>
        </p:nvGrpSpPr>
        <p:grpSpPr>
          <a:xfrm>
            <a:off x="4319035" y="2982793"/>
            <a:ext cx="2286486" cy="1122482"/>
            <a:chOff x="4319035" y="3116143"/>
            <a:chExt cx="2286486" cy="1122482"/>
          </a:xfrm>
        </p:grpSpPr>
        <p:sp>
          <p:nvSpPr>
            <p:cNvPr id="73" name="右矢印 72"/>
            <p:cNvSpPr/>
            <p:nvPr/>
          </p:nvSpPr>
          <p:spPr>
            <a:xfrm>
              <a:off x="4319035" y="3116143"/>
              <a:ext cx="2286486" cy="1122482"/>
            </a:xfrm>
            <a:prstGeom prst="rightArrow">
              <a:avLst>
                <a:gd name="adj1" fmla="val 45725"/>
                <a:gd name="adj2" fmla="val 437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4" name="正方形/長方形 73"/>
            <p:cNvSpPr/>
            <p:nvPr/>
          </p:nvSpPr>
          <p:spPr>
            <a:xfrm>
              <a:off x="4332683" y="3359976"/>
              <a:ext cx="2163188" cy="621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endParaRPr lang="en-US" altLang="ja-JP" sz="1600" b="1" dirty="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経営形態見直し反映後）</a:t>
              </a:r>
              <a:endParaRPr lang="en-US" altLang="ja-JP" sz="1200" b="1" dirty="0">
                <a:solidFill>
                  <a:schemeClr val="bg1"/>
                </a:solidFill>
                <a:latin typeface="Meiryo UI" pitchFamily="50" charset="-128"/>
                <a:ea typeface="Meiryo UI" pitchFamily="50" charset="-128"/>
                <a:cs typeface="Meiryo UI" pitchFamily="50" charset="-128"/>
              </a:endParaRPr>
            </a:p>
          </p:txBody>
        </p:sp>
      </p:grpSp>
      <p:grpSp>
        <p:nvGrpSpPr>
          <p:cNvPr id="35" name="グループ化 34"/>
          <p:cNvGrpSpPr/>
          <p:nvPr/>
        </p:nvGrpSpPr>
        <p:grpSpPr>
          <a:xfrm>
            <a:off x="4186328" y="1829051"/>
            <a:ext cx="2419193" cy="1276099"/>
            <a:chOff x="4186328" y="1886201"/>
            <a:chExt cx="2419193" cy="1276099"/>
          </a:xfrm>
        </p:grpSpPr>
        <p:sp>
          <p:nvSpPr>
            <p:cNvPr id="60" name="右矢印 59"/>
            <p:cNvSpPr/>
            <p:nvPr/>
          </p:nvSpPr>
          <p:spPr>
            <a:xfrm>
              <a:off x="4346331" y="1886201"/>
              <a:ext cx="2259190" cy="1276099"/>
            </a:xfrm>
            <a:prstGeom prst="rightArrow">
              <a:avLst>
                <a:gd name="adj1" fmla="val 44570"/>
                <a:gd name="adj2" fmla="val 347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5" name="正方形/長方形 74"/>
            <p:cNvSpPr/>
            <p:nvPr/>
          </p:nvSpPr>
          <p:spPr>
            <a:xfrm>
              <a:off x="4186328" y="2431155"/>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p>
          </p:txBody>
        </p:sp>
      </p:grpSp>
      <p:sp>
        <p:nvSpPr>
          <p:cNvPr id="82" name="右矢印 81"/>
          <p:cNvSpPr/>
          <p:nvPr/>
        </p:nvSpPr>
        <p:spPr>
          <a:xfrm>
            <a:off x="4332683" y="4269650"/>
            <a:ext cx="2272838" cy="504056"/>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7" name="右矢印 96"/>
          <p:cNvSpPr>
            <a:spLocks noChangeArrowheads="1"/>
          </p:cNvSpPr>
          <p:nvPr/>
        </p:nvSpPr>
        <p:spPr bwMode="auto">
          <a:xfrm>
            <a:off x="4354886" y="6354823"/>
            <a:ext cx="2250635" cy="360040"/>
          </a:xfrm>
          <a:prstGeom prst="rightArrow">
            <a:avLst>
              <a:gd name="adj1" fmla="val 50000"/>
              <a:gd name="adj2" fmla="val 49991"/>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98" name="角丸四角形 97"/>
          <p:cNvSpPr/>
          <p:nvPr/>
        </p:nvSpPr>
        <p:spPr>
          <a:xfrm>
            <a:off x="1433024" y="1370798"/>
            <a:ext cx="2210109"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＜現行（</a:t>
            </a:r>
            <a:r>
              <a:rPr lang="en-US" altLang="ja-JP" sz="1600" b="1" dirty="0">
                <a:solidFill>
                  <a:schemeClr val="tx1"/>
                </a:solidFill>
                <a:latin typeface="Meiryo UI" pitchFamily="50" charset="-128"/>
                <a:ea typeface="Meiryo UI" pitchFamily="50" charset="-128"/>
                <a:cs typeface="Meiryo UI" pitchFamily="50" charset="-128"/>
              </a:rPr>
              <a:t>28</a:t>
            </a:r>
            <a:r>
              <a:rPr lang="ja-JP" altLang="en-US" sz="1600" b="1" dirty="0">
                <a:solidFill>
                  <a:schemeClr val="tx1"/>
                </a:solidFill>
                <a:latin typeface="Meiryo UI" pitchFamily="50" charset="-128"/>
                <a:ea typeface="Meiryo UI" pitchFamily="50" charset="-128"/>
                <a:cs typeface="Meiryo UI" pitchFamily="50" charset="-128"/>
              </a:rPr>
              <a:t>年度）＞</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9" name="角丸四角形 98"/>
          <p:cNvSpPr/>
          <p:nvPr/>
        </p:nvSpPr>
        <p:spPr>
          <a:xfrm>
            <a:off x="6415276" y="1427948"/>
            <a:ext cx="2762250"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＜特別区設置後のイメージ＞</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00" name="右矢印 99"/>
          <p:cNvSpPr>
            <a:spLocks noChangeArrowheads="1"/>
          </p:cNvSpPr>
          <p:nvPr/>
        </p:nvSpPr>
        <p:spPr bwMode="auto">
          <a:xfrm>
            <a:off x="4354886" y="4752440"/>
            <a:ext cx="2250635" cy="625288"/>
          </a:xfrm>
          <a:prstGeom prst="rightArrow">
            <a:avLst>
              <a:gd name="adj1" fmla="val 69990"/>
              <a:gd name="adj2" fmla="val 47366"/>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101" name="正方形/長方形 100"/>
          <p:cNvSpPr/>
          <p:nvPr/>
        </p:nvSpPr>
        <p:spPr>
          <a:xfrm>
            <a:off x="4082401" y="4905971"/>
            <a:ext cx="1452848"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大阪府へ</a:t>
            </a:r>
          </a:p>
        </p:txBody>
      </p:sp>
      <p:sp>
        <p:nvSpPr>
          <p:cNvPr id="36" name="正方形/長方形 35"/>
          <p:cNvSpPr/>
          <p:nvPr/>
        </p:nvSpPr>
        <p:spPr>
          <a:xfrm>
            <a:off x="4156625" y="3754814"/>
            <a:ext cx="1727200" cy="420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民営化</a:t>
            </a:r>
          </a:p>
        </p:txBody>
      </p:sp>
      <p:sp>
        <p:nvSpPr>
          <p:cNvPr id="33" name="右矢印 32"/>
          <p:cNvSpPr>
            <a:spLocks noChangeArrowheads="1"/>
          </p:cNvSpPr>
          <p:nvPr/>
        </p:nvSpPr>
        <p:spPr bwMode="auto">
          <a:xfrm>
            <a:off x="4358425" y="5377728"/>
            <a:ext cx="2201864" cy="396000"/>
          </a:xfrm>
          <a:prstGeom prst="rightArrow">
            <a:avLst>
              <a:gd name="adj1" fmla="val 50000"/>
              <a:gd name="adj2" fmla="val 64757"/>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37" name="正方形/長方形 36"/>
          <p:cNvSpPr/>
          <p:nvPr/>
        </p:nvSpPr>
        <p:spPr>
          <a:xfrm>
            <a:off x="4336227" y="5287808"/>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dirty="0">
                <a:solidFill>
                  <a:schemeClr val="tx1"/>
                </a:solidFill>
                <a:latin typeface="Meiryo UI" pitchFamily="50" charset="-128"/>
                <a:ea typeface="Meiryo UI" pitchFamily="50" charset="-128"/>
                <a:cs typeface="Meiryo UI" pitchFamily="50" charset="-128"/>
              </a:rPr>
              <a:t>大阪府へ</a:t>
            </a:r>
            <a:r>
              <a:rPr lang="en-US" altLang="ja-JP"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経営形態見直し反映後）</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8" name="テキスト ボックス 37"/>
          <p:cNvSpPr txBox="1"/>
          <p:nvPr/>
        </p:nvSpPr>
        <p:spPr>
          <a:xfrm>
            <a:off x="126999" y="479425"/>
            <a:ext cx="2587625"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（１）　移管の全体像</a:t>
            </a:r>
          </a:p>
        </p:txBody>
      </p:sp>
      <p:sp>
        <p:nvSpPr>
          <p:cNvPr id="83" name="正方形/長方形 82"/>
          <p:cNvSpPr/>
          <p:nvPr/>
        </p:nvSpPr>
        <p:spPr>
          <a:xfrm>
            <a:off x="4186328" y="4379734"/>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p>
        </p:txBody>
      </p:sp>
      <p:sp>
        <p:nvSpPr>
          <p:cNvPr id="39" name="正方形/長方形 38"/>
          <p:cNvSpPr/>
          <p:nvPr/>
        </p:nvSpPr>
        <p:spPr>
          <a:xfrm>
            <a:off x="822425" y="1710047"/>
            <a:ext cx="3410495" cy="402321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831950" y="5848350"/>
            <a:ext cx="3400970" cy="89535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txBox="1">
            <a:spLocks/>
          </p:cNvSpPr>
          <p:nvPr/>
        </p:nvSpPr>
        <p:spPr bwMode="auto">
          <a:xfrm>
            <a:off x="383724" y="639455"/>
            <a:ext cx="8872911" cy="360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500" b="1" dirty="0">
                <a:solidFill>
                  <a:prstClr val="black"/>
                </a:solidFill>
                <a:latin typeface="Meiryo UI" pitchFamily="50" charset="-128"/>
                <a:ea typeface="Meiryo UI" pitchFamily="50" charset="-128"/>
                <a:cs typeface="Meiryo UI" pitchFamily="50" charset="-128"/>
              </a:rPr>
              <a:t>◆ 事務分担（案）における移管先、また、組織の特性を反映して、特別区設置における組織体制を検討</a:t>
            </a:r>
            <a:endParaRPr lang="en-US" altLang="ja-JP" sz="1500" b="1" dirty="0">
              <a:solidFill>
                <a:prstClr val="black"/>
              </a:solidFill>
              <a:latin typeface="Meiryo UI" pitchFamily="50" charset="-128"/>
              <a:ea typeface="Meiryo UI" pitchFamily="50" charset="-128"/>
              <a:cs typeface="Meiryo UI" pitchFamily="50" charset="-128"/>
            </a:endParaRPr>
          </a:p>
        </p:txBody>
      </p:sp>
      <p:graphicFrame>
        <p:nvGraphicFramePr>
          <p:cNvPr id="101" name="表 100"/>
          <p:cNvGraphicFramePr>
            <a:graphicFrameLocks noGrp="1"/>
          </p:cNvGraphicFramePr>
          <p:nvPr>
            <p:extLst>
              <p:ext uri="{D42A27DB-BD31-4B8C-83A1-F6EECF244321}">
                <p14:modId xmlns="" xmlns:p14="http://schemas.microsoft.com/office/powerpoint/2010/main" val="1038966247"/>
              </p:ext>
            </p:extLst>
          </p:nvPr>
        </p:nvGraphicFramePr>
        <p:xfrm>
          <a:off x="64155" y="5608834"/>
          <a:ext cx="9105246" cy="1143624"/>
        </p:xfrm>
        <a:graphic>
          <a:graphicData uri="http://schemas.openxmlformats.org/drawingml/2006/table">
            <a:tbl>
              <a:tblPr firstRow="1" bandRow="1">
                <a:tableStyleId>{5C22544A-7EE6-4342-B048-85BDC9FD1C3A}</a:tableStyleId>
              </a:tblPr>
              <a:tblGrid>
                <a:gridCol w="2310745">
                  <a:extLst>
                    <a:ext uri="{9D8B030D-6E8A-4147-A177-3AD203B41FA5}">
                      <a16:colId xmlns:a16="http://schemas.microsoft.com/office/drawing/2014/main" xmlns="" val="20000"/>
                    </a:ext>
                  </a:extLst>
                </a:gridCol>
                <a:gridCol w="1181100">
                  <a:extLst>
                    <a:ext uri="{9D8B030D-6E8A-4147-A177-3AD203B41FA5}">
                      <a16:colId xmlns:a16="http://schemas.microsoft.com/office/drawing/2014/main" xmlns="" val="20001"/>
                    </a:ext>
                  </a:extLst>
                </a:gridCol>
                <a:gridCol w="1101725">
                  <a:extLst>
                    <a:ext uri="{9D8B030D-6E8A-4147-A177-3AD203B41FA5}">
                      <a16:colId xmlns:a16="http://schemas.microsoft.com/office/drawing/2014/main" xmlns="" val="20002"/>
                    </a:ext>
                  </a:extLst>
                </a:gridCol>
                <a:gridCol w="4511676">
                  <a:extLst>
                    <a:ext uri="{9D8B030D-6E8A-4147-A177-3AD203B41FA5}">
                      <a16:colId xmlns:a16="http://schemas.microsoft.com/office/drawing/2014/main" xmlns="" val="20003"/>
                    </a:ext>
                  </a:extLst>
                </a:gridCol>
              </a:tblGrid>
              <a:tr h="190839">
                <a:tc>
                  <a:txBody>
                    <a:bodyPr/>
                    <a:lstStyle/>
                    <a:p>
                      <a:pPr algn="ctr"/>
                      <a:r>
                        <a:rPr kumimoji="1" lang="ja-JP" altLang="en-US" sz="1500" dirty="0">
                          <a:latin typeface="Meiryo UI" pitchFamily="50" charset="-128"/>
                          <a:ea typeface="Meiryo UI" pitchFamily="50" charset="-128"/>
                          <a:cs typeface="Meiryo UI" pitchFamily="50" charset="-128"/>
                        </a:rPr>
                        <a:t>大阪府</a:t>
                      </a:r>
                    </a:p>
                  </a:txBody>
                  <a:tcPr marL="91443" marR="91443" marT="45798" marB="45798">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dirty="0">
                          <a:latin typeface="Meiryo UI" pitchFamily="50" charset="-128"/>
                          <a:ea typeface="Meiryo UI" pitchFamily="50" charset="-128"/>
                          <a:cs typeface="Meiryo UI" pitchFamily="50" charset="-128"/>
                        </a:rPr>
                        <a:t>（</a:t>
                      </a:r>
                      <a:r>
                        <a:rPr kumimoji="1" lang="en-US" altLang="ja-JP" sz="1000" dirty="0">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p>
                  </a:txBody>
                  <a:tcPr marL="91443" marR="91443" marT="45798" marB="45798" anchor="ctr">
                    <a:lnL w="12700" cap="flat" cmpd="sng" algn="ctr">
                      <a:solidFill>
                        <a:schemeClr val="bg1"/>
                      </a:solidFill>
                      <a:prstDash val="solid"/>
                      <a:round/>
                      <a:headEnd type="none" w="med" len="med"/>
                      <a:tailEnd type="none" w="med" len="med"/>
                    </a:lnL>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43" marR="91443" marT="45798" marB="4579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43" marR="91443" marT="45798" marB="45798"/>
                </a:tc>
                <a:extLst>
                  <a:ext uri="{0D108BD9-81ED-4DB2-BD59-A6C34878D82A}">
                    <a16:rowId xmlns:a16="http://schemas.microsoft.com/office/drawing/2014/main" xmlns="" val="10000"/>
                  </a:ext>
                </a:extLst>
              </a:tr>
              <a:tr h="254425">
                <a:tc rowSpan="2">
                  <a:txBody>
                    <a:bodyPr/>
                    <a:lstStyle/>
                    <a:p>
                      <a:r>
                        <a:rPr kumimoji="1" lang="ja-JP" altLang="en-US" sz="1200" dirty="0">
                          <a:latin typeface="Meiryo UI" pitchFamily="50" charset="-128"/>
                          <a:ea typeface="Meiryo UI" pitchFamily="50" charset="-128"/>
                          <a:cs typeface="Meiryo UI" pitchFamily="50" charset="-128"/>
                        </a:rPr>
                        <a:t>⑩知事部局、行政委員会事務局、</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学校、警察　等</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98" marB="45798" anchor="ctr"/>
                </a:tc>
                <a:tc>
                  <a:txBody>
                    <a:bodyPr/>
                    <a:lstStyle/>
                    <a:p>
                      <a:pPr algn="ctr"/>
                      <a:r>
                        <a:rPr kumimoji="1" lang="en-US" altLang="ja-JP" sz="1200" dirty="0">
                          <a:latin typeface="Meiryo UI" pitchFamily="50" charset="-128"/>
                          <a:ea typeface="Meiryo UI" pitchFamily="50" charset="-128"/>
                          <a:cs typeface="Meiryo UI" pitchFamily="50" charset="-128"/>
                        </a:rPr>
                        <a:t>      40</a:t>
                      </a:r>
                      <a:r>
                        <a:rPr kumimoji="1" lang="ja-JP" altLang="en-US" sz="1200" dirty="0">
                          <a:latin typeface="Meiryo UI" pitchFamily="50" charset="-128"/>
                          <a:ea typeface="Meiryo UI" pitchFamily="50" charset="-128"/>
                          <a:cs typeface="Meiryo UI" pitchFamily="50" charset="-128"/>
                        </a:rPr>
                        <a:t>人</a:t>
                      </a:r>
                      <a:endParaRPr kumimoji="1" lang="en-US" altLang="ja-JP" sz="1200" dirty="0">
                        <a:latin typeface="Meiryo UI" pitchFamily="50" charset="-128"/>
                        <a:ea typeface="Meiryo UI" pitchFamily="50" charset="-128"/>
                        <a:cs typeface="Meiryo UI" pitchFamily="50" charset="-128"/>
                      </a:endParaRPr>
                    </a:p>
                  </a:txBody>
                  <a:tcPr marL="91443" marR="91443" marT="45798" marB="45798"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43" marR="91443" marT="45798" marB="45798" anchor="ctr"/>
                </a:tc>
                <a:tc>
                  <a:txBody>
                    <a:bodyPr/>
                    <a:lstStyle/>
                    <a:p>
                      <a:pPr algn="l"/>
                      <a:r>
                        <a:rPr kumimoji="1" lang="ja-JP" altLang="en-US" sz="1200" dirty="0">
                          <a:latin typeface="Meiryo UI" pitchFamily="50" charset="-128"/>
                          <a:ea typeface="Meiryo UI" pitchFamily="50" charset="-128"/>
                          <a:cs typeface="Meiryo UI" pitchFamily="50" charset="-128"/>
                        </a:rPr>
                        <a:t>移管する事務の従事人員を移管</a:t>
                      </a:r>
                    </a:p>
                  </a:txBody>
                  <a:tcPr marL="91443" marR="91443" marT="45798" marB="45798" anchor="ctr"/>
                </a:tc>
                <a:extLst>
                  <a:ext uri="{0D108BD9-81ED-4DB2-BD59-A6C34878D82A}">
                    <a16:rowId xmlns:a16="http://schemas.microsoft.com/office/drawing/2014/main" xmlns="" val="10001"/>
                  </a:ext>
                </a:extLst>
              </a:tr>
              <a:tr h="159046">
                <a:tc vMerge="1">
                  <a:txBody>
                    <a:bodyPr/>
                    <a:lstStyle/>
                    <a:p>
                      <a:endParaRPr kumimoji="1" lang="ja-JP" altLang="en-US" sz="1400" dirty="0"/>
                    </a:p>
                  </a:txBody>
                  <a:tcPr marL="91443" marR="91443" marT="45798" marB="45798" anchor="ctr"/>
                </a:tc>
                <a:tc>
                  <a:txBody>
                    <a:bodyPr/>
                    <a:lstStyle/>
                    <a:p>
                      <a:pPr algn="ctr"/>
                      <a:r>
                        <a:rPr kumimoji="1" lang="en-US" altLang="ja-JP" sz="1200" dirty="0">
                          <a:latin typeface="Meiryo UI" pitchFamily="50" charset="-128"/>
                          <a:ea typeface="Meiryo UI" pitchFamily="50" charset="-128"/>
                          <a:cs typeface="Meiryo UI" pitchFamily="50" charset="-128"/>
                        </a:rPr>
                        <a:t>83,350</a:t>
                      </a:r>
                      <a:r>
                        <a:rPr kumimoji="1" lang="ja-JP" altLang="en-US" sz="1200" dirty="0">
                          <a:latin typeface="Meiryo UI" pitchFamily="50" charset="-128"/>
                          <a:ea typeface="Meiryo UI" pitchFamily="50" charset="-128"/>
                          <a:cs typeface="Meiryo UI" pitchFamily="50" charset="-128"/>
                        </a:rPr>
                        <a:t>人</a:t>
                      </a:r>
                    </a:p>
                  </a:txBody>
                  <a:tcPr marL="91443" marR="91443" marT="45798" marB="4579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大阪府</a:t>
                      </a:r>
                    </a:p>
                  </a:txBody>
                  <a:tcPr marL="91443" marR="91443" marT="45798" marB="4579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eiryo UI" pitchFamily="50" charset="-128"/>
                          <a:ea typeface="Meiryo UI" pitchFamily="50" charset="-128"/>
                          <a:cs typeface="Meiryo UI" pitchFamily="50" charset="-128"/>
                        </a:rPr>
                        <a:t>一般行政部門：全国トップクラスのスリムな組織体制を継続</a:t>
                      </a:r>
                      <a:endParaRPr kumimoji="1" lang="ja-JP" altLang="en-US" sz="12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xmlns="" val="10002"/>
                  </a:ext>
                </a:extLst>
              </a:tr>
              <a:tr h="151098">
                <a:tc>
                  <a:txBody>
                    <a:bodyPr/>
                    <a:lstStyle/>
                    <a:p>
                      <a:pPr algn="ctr"/>
                      <a:r>
                        <a:rPr kumimoji="1" lang="ja-JP" altLang="en-US" sz="1200" dirty="0">
                          <a:latin typeface="Meiryo UI" pitchFamily="50" charset="-128"/>
                          <a:ea typeface="Meiryo UI" pitchFamily="50" charset="-128"/>
                          <a:cs typeface="Meiryo UI" pitchFamily="50" charset="-128"/>
                        </a:rPr>
                        <a:t>合計</a:t>
                      </a:r>
                    </a:p>
                  </a:txBody>
                  <a:tcPr marL="91443" marR="91443" marT="45798" marB="4579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itchFamily="50" charset="-128"/>
                          <a:ea typeface="Meiryo UI" pitchFamily="50" charset="-128"/>
                          <a:cs typeface="Meiryo UI" pitchFamily="50" charset="-128"/>
                        </a:rPr>
                        <a:t>83,390</a:t>
                      </a:r>
                      <a:r>
                        <a:rPr kumimoji="1" lang="ja-JP" altLang="en-US" sz="1200" dirty="0">
                          <a:latin typeface="Meiryo UI" pitchFamily="50" charset="-128"/>
                          <a:ea typeface="Meiryo UI" pitchFamily="50" charset="-128"/>
                          <a:cs typeface="Meiryo UI" pitchFamily="50" charset="-128"/>
                        </a:rPr>
                        <a:t>人</a:t>
                      </a:r>
                    </a:p>
                  </a:txBody>
                  <a:tcPr marL="91443" marR="91443" marT="45798" marB="45798"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latin typeface="Meiryo UI" pitchFamily="50" charset="-128"/>
                        <a:ea typeface="Meiryo UI" pitchFamily="50" charset="-128"/>
                        <a:cs typeface="Meiryo UI" pitchFamily="50" charset="-128"/>
                      </a:endParaRPr>
                    </a:p>
                  </a:txBody>
                  <a:tcPr marL="91443" marR="91443" marT="45798" marB="45798"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3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xmlns="" val="10003"/>
                  </a:ext>
                </a:extLst>
              </a:tr>
            </a:tbl>
          </a:graphicData>
        </a:graphic>
      </p:graphicFrame>
      <p:graphicFrame>
        <p:nvGraphicFramePr>
          <p:cNvPr id="100" name="表 99"/>
          <p:cNvGraphicFramePr>
            <a:graphicFrameLocks noGrp="1"/>
          </p:cNvGraphicFramePr>
          <p:nvPr>
            <p:extLst>
              <p:ext uri="{D42A27DB-BD31-4B8C-83A1-F6EECF244321}">
                <p14:modId xmlns="" xmlns:p14="http://schemas.microsoft.com/office/powerpoint/2010/main" val="105671621"/>
              </p:ext>
            </p:extLst>
          </p:nvPr>
        </p:nvGraphicFramePr>
        <p:xfrm>
          <a:off x="63500" y="1279396"/>
          <a:ext cx="9059111" cy="4021653"/>
        </p:xfrm>
        <a:graphic>
          <a:graphicData uri="http://schemas.openxmlformats.org/drawingml/2006/table">
            <a:tbl>
              <a:tblPr firstRow="1" bandRow="1">
                <a:tableStyleId>{5C22544A-7EE6-4342-B048-85BDC9FD1C3A}</a:tableStyleId>
              </a:tblPr>
              <a:tblGrid>
                <a:gridCol w="2305223">
                  <a:extLst>
                    <a:ext uri="{9D8B030D-6E8A-4147-A177-3AD203B41FA5}">
                      <a16:colId xmlns:a16="http://schemas.microsoft.com/office/drawing/2014/main" xmlns="" val="20000"/>
                    </a:ext>
                  </a:extLst>
                </a:gridCol>
                <a:gridCol w="1194186">
                  <a:extLst>
                    <a:ext uri="{9D8B030D-6E8A-4147-A177-3AD203B41FA5}">
                      <a16:colId xmlns:a16="http://schemas.microsoft.com/office/drawing/2014/main" xmlns="" val="20001"/>
                    </a:ext>
                  </a:extLst>
                </a:gridCol>
                <a:gridCol w="1094670">
                  <a:extLst>
                    <a:ext uri="{9D8B030D-6E8A-4147-A177-3AD203B41FA5}">
                      <a16:colId xmlns:a16="http://schemas.microsoft.com/office/drawing/2014/main" xmlns="" val="20002"/>
                    </a:ext>
                  </a:extLst>
                </a:gridCol>
                <a:gridCol w="4465032">
                  <a:extLst>
                    <a:ext uri="{9D8B030D-6E8A-4147-A177-3AD203B41FA5}">
                      <a16:colId xmlns:a16="http://schemas.microsoft.com/office/drawing/2014/main" xmlns="" val="20003"/>
                    </a:ext>
                  </a:extLst>
                </a:gridCol>
              </a:tblGrid>
              <a:tr h="315878">
                <a:tc>
                  <a:txBody>
                    <a:bodyPr/>
                    <a:lstStyle/>
                    <a:p>
                      <a:pPr algn="ctr"/>
                      <a:r>
                        <a:rPr kumimoji="1" lang="ja-JP" altLang="en-US" sz="1500" dirty="0">
                          <a:latin typeface="Meiryo UI" pitchFamily="50" charset="-128"/>
                          <a:ea typeface="Meiryo UI" pitchFamily="50" charset="-128"/>
                          <a:cs typeface="Meiryo UI" pitchFamily="50" charset="-128"/>
                        </a:rPr>
                        <a:t>大阪市</a:t>
                      </a:r>
                    </a:p>
                  </a:txBody>
                  <a:tcPr marL="91454" marR="91454" marT="45709" marB="45709">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b="1" kern="1200" dirty="0">
                          <a:solidFill>
                            <a:schemeClr val="lt1"/>
                          </a:solidFill>
                          <a:latin typeface="Meiryo UI" pitchFamily="50" charset="-128"/>
                          <a:ea typeface="Meiryo UI" pitchFamily="50" charset="-128"/>
                          <a:cs typeface="Meiryo UI" pitchFamily="50" charset="-128"/>
                        </a:rPr>
                        <a:t>（</a:t>
                      </a:r>
                      <a:r>
                        <a:rPr kumimoji="1" lang="en-US" altLang="ja-JP" sz="1000" b="1" kern="1200" dirty="0">
                          <a:solidFill>
                            <a:schemeClr val="lt1"/>
                          </a:solidFill>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54" marR="91454" marT="45709" marB="45709">
                    <a:lnL w="12700" cap="flat" cmpd="sng" algn="ctr">
                      <a:solidFill>
                        <a:schemeClr val="bg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54" marR="91454" marT="45709" marB="45709"/>
                </a:tc>
                <a:extLst>
                  <a:ext uri="{0D108BD9-81ED-4DB2-BD59-A6C34878D82A}">
                    <a16:rowId xmlns:a16="http://schemas.microsoft.com/office/drawing/2014/main" xmlns="" val="10000"/>
                  </a:ext>
                </a:extLst>
              </a:tr>
              <a:tr h="741710">
                <a:tc rowSpan="2">
                  <a:txBody>
                    <a:bodyPr/>
                    <a:lstStyle/>
                    <a:p>
                      <a:pPr algn="l"/>
                      <a:r>
                        <a:rPr kumimoji="1" lang="ja-JP" altLang="en-US" sz="1200" dirty="0">
                          <a:latin typeface="Meiryo UI" pitchFamily="50" charset="-128"/>
                          <a:ea typeface="Meiryo UI" pitchFamily="50" charset="-128"/>
                          <a:cs typeface="Meiryo UI" pitchFamily="50" charset="-128"/>
                        </a:rPr>
                        <a:t>①市長部局等</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（下記除く）</a:t>
                      </a:r>
                    </a:p>
                  </a:txBody>
                  <a:tcPr marL="91454" marR="91454" marT="45709" marB="45709" anchor="ctr"/>
                </a:tc>
                <a:tc>
                  <a:txBody>
                    <a:bodyPr/>
                    <a:lstStyle/>
                    <a:p>
                      <a:pPr algn="ctr"/>
                      <a:r>
                        <a:rPr kumimoji="1" lang="en-US" altLang="ja-JP" sz="1100" b="1" dirty="0">
                          <a:solidFill>
                            <a:schemeClr val="bg1"/>
                          </a:solidFill>
                          <a:latin typeface="Meiryo UI" pitchFamily="50" charset="-128"/>
                          <a:ea typeface="Meiryo UI" pitchFamily="50" charset="-128"/>
                          <a:cs typeface="Meiryo UI" pitchFamily="50" charset="-128"/>
                        </a:rPr>
                        <a:t>11,180</a:t>
                      </a:r>
                      <a:r>
                        <a:rPr kumimoji="1" lang="ja-JP" altLang="en-US" sz="1100" b="1" dirty="0">
                          <a:solidFill>
                            <a:schemeClr val="bg1"/>
                          </a:solidFill>
                          <a:latin typeface="Meiryo UI" pitchFamily="50" charset="-128"/>
                          <a:ea typeface="Meiryo UI" pitchFamily="50" charset="-128"/>
                          <a:cs typeface="Meiryo UI" pitchFamily="50" charset="-128"/>
                        </a:rPr>
                        <a:t>人</a:t>
                      </a:r>
                      <a:endParaRPr kumimoji="1" lang="en-US" altLang="ja-JP" sz="1100" b="1" dirty="0">
                        <a:solidFill>
                          <a:schemeClr val="bg1"/>
                        </a:solidFill>
                        <a:latin typeface="Meiryo UI" pitchFamily="50" charset="-128"/>
                        <a:ea typeface="Meiryo UI" pitchFamily="50" charset="-128"/>
                        <a:cs typeface="Meiryo UI" pitchFamily="50" charset="-128"/>
                      </a:endParaRPr>
                    </a:p>
                  </a:txBody>
                  <a:tcPr marL="0" marR="0" marT="45709" marB="45709" anchor="ctr">
                    <a:solidFill>
                      <a:schemeClr val="tx2">
                        <a:lumMod val="75000"/>
                      </a:schemeClr>
                    </a:solidFill>
                  </a:tcPr>
                </a:tc>
                <a:tc>
                  <a:txBody>
                    <a:bodyPr/>
                    <a:lstStyle/>
                    <a:p>
                      <a:pPr algn="l"/>
                      <a:r>
                        <a:rPr kumimoji="1" lang="ja-JP" altLang="en-US" sz="1200" b="1" dirty="0">
                          <a:solidFill>
                            <a:schemeClr val="bg1"/>
                          </a:solidFill>
                          <a:latin typeface="Meiryo UI" pitchFamily="50" charset="-128"/>
                          <a:ea typeface="Meiryo UI" pitchFamily="50" charset="-128"/>
                          <a:cs typeface="Meiryo UI" pitchFamily="50" charset="-128"/>
                        </a:rPr>
                        <a:t>特別区</a:t>
                      </a:r>
                    </a:p>
                  </a:txBody>
                  <a:tcPr marL="91454" marR="91454" marT="45709" marB="45709" anchor="ctr">
                    <a:solidFill>
                      <a:schemeClr val="tx2">
                        <a:lumMod val="75000"/>
                      </a:schemeClr>
                    </a:solidFill>
                  </a:tcPr>
                </a:tc>
                <a:tc>
                  <a:txBody>
                    <a:bodyPr/>
                    <a:lstStyle/>
                    <a:p>
                      <a:pPr algn="l"/>
                      <a:r>
                        <a:rPr kumimoji="1" lang="ja-JP" altLang="en-US" sz="1400" b="1" dirty="0">
                          <a:solidFill>
                            <a:schemeClr val="bg1"/>
                          </a:solidFill>
                          <a:latin typeface="Meiryo UI" pitchFamily="50" charset="-128"/>
                          <a:ea typeface="Meiryo UI" pitchFamily="50" charset="-128"/>
                          <a:cs typeface="Meiryo UI" pitchFamily="50" charset="-128"/>
                        </a:rPr>
                        <a:t>　　大阪</a:t>
                      </a:r>
                      <a:r>
                        <a:rPr kumimoji="1" lang="ja-JP" altLang="en-US" sz="1300" b="1" dirty="0">
                          <a:solidFill>
                            <a:schemeClr val="bg1"/>
                          </a:solidFill>
                          <a:latin typeface="Meiryo UI" pitchFamily="50" charset="-128"/>
                          <a:ea typeface="Meiryo UI" pitchFamily="50" charset="-128"/>
                          <a:cs typeface="Meiryo UI" pitchFamily="50" charset="-128"/>
                        </a:rPr>
                        <a:t>府からの移管事務も含め、新たに設置する特別区の</a:t>
                      </a:r>
                      <a:endParaRPr kumimoji="1" lang="en-US" altLang="ja-JP" sz="1300" b="1" dirty="0">
                        <a:solidFill>
                          <a:schemeClr val="bg1"/>
                        </a:solidFill>
                        <a:latin typeface="Meiryo UI" pitchFamily="50" charset="-128"/>
                        <a:ea typeface="Meiryo UI" pitchFamily="50" charset="-128"/>
                        <a:cs typeface="Meiryo UI" pitchFamily="50" charset="-128"/>
                      </a:endParaRPr>
                    </a:p>
                    <a:p>
                      <a:pPr algn="l"/>
                      <a:r>
                        <a:rPr kumimoji="1" lang="ja-JP" altLang="en-US" sz="1300" b="1" dirty="0">
                          <a:solidFill>
                            <a:schemeClr val="bg1"/>
                          </a:solidFill>
                          <a:latin typeface="Meiryo UI" pitchFamily="50" charset="-128"/>
                          <a:ea typeface="Meiryo UI" pitchFamily="50" charset="-128"/>
                          <a:cs typeface="Meiryo UI" pitchFamily="50" charset="-128"/>
                        </a:rPr>
                        <a:t>　　組織体制</a:t>
                      </a:r>
                      <a:r>
                        <a:rPr kumimoji="1" lang="ja-JP" altLang="en-US" sz="1100" b="1" dirty="0">
                          <a:solidFill>
                            <a:schemeClr val="bg1"/>
                          </a:solidFill>
                          <a:latin typeface="Meiryo UI" pitchFamily="50" charset="-128"/>
                          <a:ea typeface="Meiryo UI" pitchFamily="50" charset="-128"/>
                          <a:cs typeface="Meiryo UI" pitchFamily="50" charset="-128"/>
                        </a:rPr>
                        <a:t>（下記の経営形態見直し部門、学校園を除く）</a:t>
                      </a:r>
                      <a:r>
                        <a:rPr kumimoji="1" lang="ja-JP" altLang="en-US" sz="1300" b="1" dirty="0">
                          <a:solidFill>
                            <a:schemeClr val="bg1"/>
                          </a:solidFill>
                          <a:latin typeface="Meiryo UI" pitchFamily="50" charset="-128"/>
                          <a:ea typeface="Meiryo UI" pitchFamily="50" charset="-128"/>
                          <a:cs typeface="Meiryo UI" pitchFamily="50" charset="-128"/>
                        </a:rPr>
                        <a:t>を検討</a:t>
                      </a:r>
                    </a:p>
                  </a:txBody>
                  <a:tcPr marL="91454" marR="91454" marT="45709" marB="45709" anchor="ctr">
                    <a:solidFill>
                      <a:schemeClr val="tx2">
                        <a:lumMod val="75000"/>
                      </a:schemeClr>
                    </a:solidFill>
                  </a:tcPr>
                </a:tc>
                <a:extLst>
                  <a:ext uri="{0D108BD9-81ED-4DB2-BD59-A6C34878D82A}">
                    <a16:rowId xmlns:a16="http://schemas.microsoft.com/office/drawing/2014/main" xmlns="" val="10001"/>
                  </a:ext>
                </a:extLst>
              </a:tr>
              <a:tr h="384541">
                <a:tc vMerge="1">
                  <a:txBody>
                    <a:bodyPr/>
                    <a:lstStyle/>
                    <a:p>
                      <a:endParaRPr kumimoji="1" lang="ja-JP" altLang="en-US" sz="1400" dirty="0"/>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  1,940</a:t>
                      </a:r>
                      <a:r>
                        <a:rPr kumimoji="1" lang="ja-JP" altLang="en-US" sz="1100" dirty="0">
                          <a:latin typeface="Meiryo UI" pitchFamily="50" charset="-128"/>
                          <a:ea typeface="Meiryo UI" pitchFamily="50" charset="-128"/>
                          <a:cs typeface="Meiryo UI" pitchFamily="50" charset="-128"/>
                        </a:rPr>
                        <a:t>人</a:t>
                      </a:r>
                      <a:endParaRPr kumimoji="1" lang="en-US" altLang="ja-JP" sz="1100"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従事人員に広域一元化に伴う効率化を加味して、移管</a:t>
                      </a:r>
                    </a:p>
                  </a:txBody>
                  <a:tcPr marL="91454" marR="91454" marT="45709" marB="45709" anchor="ctr"/>
                </a:tc>
                <a:extLst>
                  <a:ext uri="{0D108BD9-81ED-4DB2-BD59-A6C34878D82A}">
                    <a16:rowId xmlns:a16="http://schemas.microsoft.com/office/drawing/2014/main" xmlns="" val="10002"/>
                  </a:ext>
                </a:extLst>
              </a:tr>
              <a:tr h="335759">
                <a:tc>
                  <a:txBody>
                    <a:bodyPr/>
                    <a:lstStyle/>
                    <a:p>
                      <a:pPr algn="l"/>
                      <a:r>
                        <a:rPr kumimoji="1" lang="ja-JP" altLang="en-US" sz="1200" dirty="0">
                          <a:latin typeface="Meiryo UI" pitchFamily="50" charset="-128"/>
                          <a:ea typeface="Meiryo UI" pitchFamily="50" charset="-128"/>
                          <a:cs typeface="Meiryo UI" pitchFamily="50" charset="-128"/>
                        </a:rPr>
                        <a:t>②一般廃棄物</a:t>
                      </a:r>
                    </a:p>
                    <a:p>
                      <a:pPr algn="l"/>
                      <a:r>
                        <a:rPr kumimoji="1" lang="ja-JP" altLang="en-US" sz="1200" dirty="0">
                          <a:latin typeface="Meiryo UI" pitchFamily="50" charset="-128"/>
                          <a:ea typeface="Meiryo UI" pitchFamily="50" charset="-128"/>
                          <a:cs typeface="Meiryo UI" pitchFamily="50" charset="-128"/>
                        </a:rPr>
                        <a:t>③保育所</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1,930</a:t>
                      </a:r>
                      <a:r>
                        <a:rPr kumimoji="1" lang="ja-JP" altLang="en-US" sz="1100" dirty="0">
                          <a:latin typeface="Meiryo UI" pitchFamily="50" charset="-128"/>
                          <a:ea typeface="Meiryo UI" pitchFamily="50" charset="-128"/>
                          <a:cs typeface="Meiryo UI" pitchFamily="50" charset="-128"/>
                        </a:rPr>
                        <a:t>人</a:t>
                      </a:r>
                    </a:p>
                    <a:p>
                      <a:pPr algn="ctr"/>
                      <a:r>
                        <a:rPr kumimoji="1" lang="en-US" altLang="ja-JP" sz="1100" dirty="0">
                          <a:latin typeface="Meiryo UI" pitchFamily="50" charset="-128"/>
                          <a:ea typeface="Meiryo UI" pitchFamily="50" charset="-128"/>
                          <a:cs typeface="Meiryo UI" pitchFamily="50" charset="-128"/>
                        </a:rPr>
                        <a:t>  1,120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rowSpan="3">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3"/>
                  </a:ext>
                </a:extLst>
              </a:tr>
              <a:tr h="1383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④公営企業（交通）</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  5,810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en-US" altLang="ja-JP" sz="1100" dirty="0">
                          <a:latin typeface="Meiryo UI" pitchFamily="50" charset="-128"/>
                          <a:ea typeface="Meiryo UI" pitchFamily="50" charset="-128"/>
                          <a:cs typeface="Meiryo UI" pitchFamily="50" charset="-128"/>
                        </a:rPr>
                        <a:t>(</a:t>
                      </a:r>
                      <a:r>
                        <a:rPr kumimoji="1" lang="ja-JP" altLang="en-US" sz="1100" dirty="0">
                          <a:latin typeface="Meiryo UI" pitchFamily="50" charset="-128"/>
                          <a:ea typeface="Meiryo UI" pitchFamily="50" charset="-128"/>
                          <a:cs typeface="Meiryo UI" pitchFamily="50" charset="-128"/>
                        </a:rPr>
                        <a:t>民営化</a:t>
                      </a:r>
                      <a:r>
                        <a:rPr kumimoji="1" lang="en-US" altLang="ja-JP" sz="1100" dirty="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endParaRPr kumimoji="1" lang="ja-JP" altLang="en-US"/>
                    </a:p>
                  </a:txBody>
                  <a:tcPr/>
                </a:tc>
                <a:extLst>
                  <a:ext uri="{0D108BD9-81ED-4DB2-BD59-A6C34878D82A}">
                    <a16:rowId xmlns:a16="http://schemas.microsoft.com/office/drawing/2014/main" xmlns="" val="10004"/>
                  </a:ext>
                </a:extLst>
              </a:tr>
              <a:tr h="188556">
                <a:tc>
                  <a:txBody>
                    <a:bodyPr/>
                    <a:lstStyle/>
                    <a:p>
                      <a:pPr algn="l"/>
                      <a:r>
                        <a:rPr kumimoji="1" lang="ja-JP" altLang="en-US" sz="1200" dirty="0">
                          <a:latin typeface="Meiryo UI" pitchFamily="50" charset="-128"/>
                          <a:ea typeface="Meiryo UI" pitchFamily="50" charset="-128"/>
                          <a:cs typeface="Meiryo UI" pitchFamily="50" charset="-128"/>
                        </a:rPr>
                        <a:t>⑤公営企業（水道）・弘済院</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  1,600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検討中</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a16="http://schemas.microsoft.com/office/drawing/2014/main" xmlns="" val="10005"/>
                  </a:ext>
                </a:extLst>
              </a:tr>
              <a:tr h="188556">
                <a:tc>
                  <a:txBody>
                    <a:bodyPr/>
                    <a:lstStyle/>
                    <a:p>
                      <a:pPr algn="l"/>
                      <a:r>
                        <a:rPr kumimoji="1" lang="ja-JP" altLang="en-US" sz="1200" dirty="0">
                          <a:latin typeface="Meiryo UI" pitchFamily="50" charset="-128"/>
                          <a:ea typeface="Meiryo UI" pitchFamily="50" charset="-128"/>
                          <a:cs typeface="Meiryo UI" pitchFamily="50" charset="-128"/>
                        </a:rPr>
                        <a:t>⑥学校園（義務教育・幼稚園）</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1,960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endParaRPr kumimoji="1" lang="en-US" altLang="ja-JP" sz="1200" dirty="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ただし、幼稚園は経営形態見直しを反映した職員数を移管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6"/>
                  </a:ext>
                </a:extLst>
              </a:tr>
              <a:tr h="183170">
                <a:tc>
                  <a:txBody>
                    <a:bodyPr/>
                    <a:lstStyle/>
                    <a:p>
                      <a:pPr algn="l"/>
                      <a:r>
                        <a:rPr kumimoji="1" lang="ja-JP" altLang="en-US" sz="1200" dirty="0">
                          <a:latin typeface="Meiryo UI" pitchFamily="50" charset="-128"/>
                          <a:ea typeface="Meiryo UI" pitchFamily="50" charset="-128"/>
                          <a:cs typeface="Meiryo UI" pitchFamily="50" charset="-128"/>
                        </a:rPr>
                        <a:t>⑦学校園（高等学校）</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1,300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rowSpan="3">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a16="http://schemas.microsoft.com/office/drawing/2014/main" xmlns="" val="10007"/>
                  </a:ext>
                </a:extLst>
              </a:tr>
              <a:tr h="188556">
                <a:tc>
                  <a:txBody>
                    <a:bodyPr/>
                    <a:lstStyle/>
                    <a:p>
                      <a:pPr algn="l"/>
                      <a:r>
                        <a:rPr kumimoji="1" lang="ja-JP" altLang="en-US" sz="1200" dirty="0">
                          <a:latin typeface="Meiryo UI" pitchFamily="50" charset="-128"/>
                          <a:ea typeface="Meiryo UI" pitchFamily="50" charset="-128"/>
                          <a:cs typeface="Meiryo UI" pitchFamily="50" charset="-128"/>
                        </a:rPr>
                        <a:t>⑧消防</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3,490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8"/>
                  </a:ext>
                </a:extLst>
              </a:tr>
              <a:tr h="141743">
                <a:tc>
                  <a:txBody>
                    <a:bodyPr/>
                    <a:lstStyle/>
                    <a:p>
                      <a:pPr algn="l"/>
                      <a:r>
                        <a:rPr kumimoji="1" lang="ja-JP" altLang="en-US" sz="1200" dirty="0">
                          <a:latin typeface="Meiryo UI" pitchFamily="50" charset="-128"/>
                          <a:ea typeface="Meiryo UI" pitchFamily="50" charset="-128"/>
                          <a:cs typeface="Meiryo UI" pitchFamily="50" charset="-128"/>
                        </a:rPr>
                        <a:t>⑨下水道、博物館、</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環境科学研究所</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1,280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9"/>
                  </a:ext>
                </a:extLst>
              </a:tr>
              <a:tr h="141743">
                <a:tc>
                  <a:txBody>
                    <a:bodyPr/>
                    <a:lstStyle/>
                    <a:p>
                      <a:pPr algn="ctr"/>
                      <a:r>
                        <a:rPr kumimoji="1" lang="ja-JP" altLang="en-US" sz="1200" dirty="0">
                          <a:latin typeface="Meiryo UI" pitchFamily="50" charset="-128"/>
                          <a:ea typeface="Meiryo UI" pitchFamily="50" charset="-128"/>
                          <a:cs typeface="Meiryo UI" pitchFamily="50" charset="-128"/>
                        </a:rPr>
                        <a:t>合計</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31,610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a:txBody>
                    <a:bodyPr/>
                    <a:lstStyle/>
                    <a:p>
                      <a:pPr algn="l"/>
                      <a:r>
                        <a:rPr kumimoji="1" lang="ja-JP" altLang="en-US" sz="1200" dirty="0">
                          <a:latin typeface="Meiryo UI" pitchFamily="50" charset="-128"/>
                          <a:ea typeface="Meiryo UI" pitchFamily="50" charset="-128"/>
                          <a:cs typeface="Meiryo UI" pitchFamily="50" charset="-128"/>
                        </a:rPr>
                        <a:t>上記の共通事項：技能労務職は特別区設置時の職員数を移管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10"/>
                  </a:ext>
                </a:extLst>
              </a:tr>
            </a:tbl>
          </a:graphicData>
        </a:graphic>
      </p:graphicFrame>
      <p:sp>
        <p:nvSpPr>
          <p:cNvPr id="14" name="フリーフォーム 13"/>
          <p:cNvSpPr/>
          <p:nvPr/>
        </p:nvSpPr>
        <p:spPr>
          <a:xfrm>
            <a:off x="4364092" y="1979872"/>
            <a:ext cx="252000" cy="4099309"/>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noFill/>
          <a:ln w="28575">
            <a:solidFill>
              <a:schemeClr val="tx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19" name="右大かっこ 18"/>
          <p:cNvSpPr/>
          <p:nvPr/>
        </p:nvSpPr>
        <p:spPr>
          <a:xfrm>
            <a:off x="9150796" y="1674587"/>
            <a:ext cx="108000" cy="1008000"/>
          </a:xfrm>
          <a:prstGeom prst="rightBracket">
            <a:avLst>
              <a:gd name="adj" fmla="val 76449"/>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右大かっこ 20"/>
          <p:cNvSpPr/>
          <p:nvPr/>
        </p:nvSpPr>
        <p:spPr>
          <a:xfrm>
            <a:off x="9197163" y="5890438"/>
            <a:ext cx="148326" cy="308344"/>
          </a:xfrm>
          <a:prstGeom prst="rightBracket">
            <a:avLst>
              <a:gd name="adj" fmla="val 2250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3" name="テキスト ボックス 22"/>
          <p:cNvSpPr txBox="1"/>
          <p:nvPr/>
        </p:nvSpPr>
        <p:spPr>
          <a:xfrm>
            <a:off x="3326787" y="2425733"/>
            <a:ext cx="321930" cy="246221"/>
          </a:xfrm>
          <a:prstGeom prst="rect">
            <a:avLst/>
          </a:prstGeom>
          <a:noFill/>
        </p:spPr>
        <p:txBody>
          <a:bodyPr wrap="square" lIns="0" rIns="0" rtlCol="0">
            <a:spAutoFit/>
          </a:bodyPr>
          <a:lstStyle/>
          <a:p>
            <a:r>
              <a:rPr lang="en-US" altLang="ja-JP" sz="1000" dirty="0"/>
              <a:t>※</a:t>
            </a:r>
          </a:p>
        </p:txBody>
      </p:sp>
      <p:sp>
        <p:nvSpPr>
          <p:cNvPr id="25" name="テキスト ボックス 24"/>
          <p:cNvSpPr txBox="1"/>
          <p:nvPr/>
        </p:nvSpPr>
        <p:spPr>
          <a:xfrm>
            <a:off x="9402432" y="5783216"/>
            <a:ext cx="489644" cy="553998"/>
          </a:xfrm>
          <a:prstGeom prst="rect">
            <a:avLst/>
          </a:prstGeom>
          <a:noFill/>
        </p:spPr>
        <p:txBody>
          <a:bodyPr wrap="square" lIns="0" rIns="0" rtlCol="0">
            <a:spAutoFit/>
          </a:bodyPr>
          <a:lstStyle/>
          <a:p>
            <a:r>
              <a:rPr lang="ja-JP" altLang="en-US" sz="1000" dirty="0"/>
              <a:t>組織－</a:t>
            </a:r>
            <a:endParaRPr lang="en-US" altLang="ja-JP" sz="1000" dirty="0"/>
          </a:p>
          <a:p>
            <a:r>
              <a:rPr lang="ja-JP" altLang="en-US" sz="1000" dirty="0"/>
              <a:t>４～７</a:t>
            </a:r>
            <a:endParaRPr lang="en-US" altLang="ja-JP" sz="1000" dirty="0"/>
          </a:p>
          <a:p>
            <a:r>
              <a:rPr lang="ja-JP" altLang="en-US" sz="1000" dirty="0"/>
              <a:t>参照</a:t>
            </a:r>
            <a:endParaRPr kumimoji="1" lang="ja-JP" altLang="en-US" sz="1000" dirty="0"/>
          </a:p>
        </p:txBody>
      </p:sp>
      <p:sp>
        <p:nvSpPr>
          <p:cNvPr id="26" name="テキスト ボックス 25"/>
          <p:cNvSpPr txBox="1"/>
          <p:nvPr/>
        </p:nvSpPr>
        <p:spPr>
          <a:xfrm>
            <a:off x="-3625" y="264850"/>
            <a:ext cx="4406900"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（２）　組織体制の構築に向けた考え方</a:t>
            </a:r>
          </a:p>
        </p:txBody>
      </p:sp>
      <p:cxnSp>
        <p:nvCxnSpPr>
          <p:cNvPr id="17" name="直線コネクタ 16"/>
          <p:cNvCxnSpPr/>
          <p:nvPr/>
        </p:nvCxnSpPr>
        <p:spPr>
          <a:xfrm>
            <a:off x="4562788" y="2090736"/>
            <a:ext cx="0" cy="252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右矢印 12"/>
          <p:cNvSpPr/>
          <p:nvPr/>
        </p:nvSpPr>
        <p:spPr>
          <a:xfrm>
            <a:off x="4276207" y="1809506"/>
            <a:ext cx="583680" cy="362193"/>
          </a:xfrm>
          <a:prstGeom prst="rightArrow">
            <a:avLst>
              <a:gd name="adj1" fmla="val 44585"/>
              <a:gd name="adj2" fmla="val 60636"/>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22" name="テキスト ボックス 21"/>
          <p:cNvSpPr txBox="1"/>
          <p:nvPr/>
        </p:nvSpPr>
        <p:spPr>
          <a:xfrm>
            <a:off x="223874" y="5284378"/>
            <a:ext cx="2402368" cy="253916"/>
          </a:xfrm>
          <a:prstGeom prst="rect">
            <a:avLst/>
          </a:prstGeom>
          <a:noFill/>
        </p:spPr>
        <p:txBody>
          <a:bodyPr wrap="square" lIns="0" rIns="0" rtlCol="0">
            <a:spAutoFit/>
          </a:bodyPr>
          <a:lstStyle/>
          <a:p>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終了事務を除く現員数　</a:t>
            </a:r>
            <a:r>
              <a:rPr lang="en-US" altLang="ja-JP" sz="1000" dirty="0">
                <a:latin typeface="Meiryo UI" pitchFamily="50" charset="-128"/>
                <a:ea typeface="Meiryo UI" pitchFamily="50" charset="-128"/>
                <a:cs typeface="Meiryo UI" pitchFamily="50" charset="-128"/>
              </a:rPr>
              <a:t>1,920</a:t>
            </a:r>
            <a:r>
              <a:rPr lang="ja-JP" altLang="en-US" sz="1000" dirty="0">
                <a:latin typeface="Meiryo UI" pitchFamily="50" charset="-128"/>
                <a:ea typeface="Meiryo UI" pitchFamily="50" charset="-128"/>
                <a:cs typeface="Meiryo UI" pitchFamily="50" charset="-128"/>
              </a:rPr>
              <a:t>人</a:t>
            </a:r>
            <a:endParaRPr lang="en-US" altLang="ja-JP" sz="1000" dirty="0">
              <a:latin typeface="Meiryo UI" pitchFamily="50" charset="-128"/>
              <a:ea typeface="Meiryo UI" pitchFamily="50" charset="-128"/>
              <a:cs typeface="Meiryo UI" pitchFamily="50" charset="-128"/>
            </a:endParaRPr>
          </a:p>
        </p:txBody>
      </p:sp>
      <p:sp>
        <p:nvSpPr>
          <p:cNvPr id="27" name="テキスト ボックス 26"/>
          <p:cNvSpPr txBox="1"/>
          <p:nvPr/>
        </p:nvSpPr>
        <p:spPr>
          <a:xfrm>
            <a:off x="9309100" y="1981200"/>
            <a:ext cx="540000" cy="553998"/>
          </a:xfrm>
          <a:prstGeom prst="rect">
            <a:avLst/>
          </a:prstGeom>
          <a:noFill/>
        </p:spPr>
        <p:txBody>
          <a:bodyPr wrap="square" lIns="0" rIns="0" rtlCol="0">
            <a:spAutoFit/>
          </a:bodyPr>
          <a:lstStyle/>
          <a:p>
            <a:r>
              <a:rPr lang="ja-JP" altLang="en-US" sz="1000" dirty="0"/>
              <a:t>組織－</a:t>
            </a:r>
            <a:endParaRPr lang="en-US" altLang="ja-JP" sz="1000" dirty="0"/>
          </a:p>
          <a:p>
            <a:r>
              <a:rPr lang="ja-JP" altLang="en-US" sz="1000" dirty="0"/>
              <a:t>４～７</a:t>
            </a:r>
            <a:endParaRPr lang="en-US" altLang="ja-JP" sz="1000" dirty="0"/>
          </a:p>
          <a:p>
            <a:r>
              <a:rPr lang="ja-JP" altLang="en-US" sz="1000" dirty="0"/>
              <a:t>参照</a:t>
            </a:r>
            <a:endParaRPr kumimoji="1" lang="ja-JP" alt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82051"/>
            <a:ext cx="4968000" cy="4000336"/>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53712"/>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 xmlns:p14="http://schemas.microsoft.com/office/powerpoint/2010/main" val="1022081246"/>
              </p:ext>
            </p:extLst>
          </p:nvPr>
        </p:nvGraphicFramePr>
        <p:xfrm>
          <a:off x="5002077" y="1899109"/>
          <a:ext cx="4568384" cy="3427922"/>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227770">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22777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48062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４区計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9,880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405517">
                <a:tc rowSpan="4">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3,240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4505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7"/>
                  </a:ext>
                </a:extLst>
              </a:tr>
              <a:tr h="4055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11,400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10,150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8"/>
                  </a:ext>
                </a:extLst>
              </a:tr>
            </a:tbl>
          </a:graphicData>
        </a:graphic>
      </p:graphicFrame>
      <p:sp>
        <p:nvSpPr>
          <p:cNvPr id="79" name="正方形/長方形 78"/>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～総括表～　　　</a:t>
            </a:r>
            <a:endParaRPr lang="ja-JP" altLang="en-US" sz="1400" b="1" dirty="0">
              <a:solidFill>
                <a:srgbClr val="000000"/>
              </a:solidFill>
              <a:latin typeface="ＭＳ Ｐゴシック" charset="-128"/>
              <a:ea typeface="Meiryo UI"/>
              <a:cs typeface="Meiryo UI"/>
            </a:endParaRPr>
          </a:p>
        </p:txBody>
      </p:sp>
      <p:sp>
        <p:nvSpPr>
          <p:cNvPr id="10305" name="テキスト ボックス 33"/>
          <p:cNvSpPr txBox="1">
            <a:spLocks noChangeArrowheads="1"/>
          </p:cNvSpPr>
          <p:nvPr/>
        </p:nvSpPr>
        <p:spPr bwMode="auto">
          <a:xfrm>
            <a:off x="4870008" y="1707556"/>
            <a:ext cx="1466998" cy="230832"/>
          </a:xfrm>
          <a:prstGeom prst="rect">
            <a:avLst/>
          </a:prstGeom>
          <a:noFill/>
          <a:ln w="9525">
            <a:noFill/>
            <a:miter lim="800000"/>
            <a:headEnd/>
            <a:tailEnd/>
          </a:ln>
        </p:spPr>
        <p:txBody>
          <a:bodyPr wrap="square">
            <a:spAutoFit/>
          </a:bodyPr>
          <a:lstStyle/>
          <a:p>
            <a:r>
              <a:rPr lang="ja-JP" altLang="en-US" sz="900" dirty="0">
                <a:latin typeface="Meiryo UI" pitchFamily="50" charset="-128"/>
                <a:ea typeface="Meiryo UI" pitchFamily="50" charset="-128"/>
                <a:cs typeface="Meiryo UI" pitchFamily="50" charset="-128"/>
              </a:rPr>
              <a:t>平成</a:t>
            </a:r>
            <a:r>
              <a:rPr lang="en-US" altLang="ja-JP" sz="900" dirty="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graphicFrame>
        <p:nvGraphicFramePr>
          <p:cNvPr id="34" name="Group 136"/>
          <p:cNvGraphicFramePr>
            <a:graphicFrameLocks noGrp="1"/>
          </p:cNvGraphicFramePr>
          <p:nvPr>
            <p:extLst>
              <p:ext uri="{D42A27DB-BD31-4B8C-83A1-F6EECF244321}">
                <p14:modId xmlns="" xmlns:p14="http://schemas.microsoft.com/office/powerpoint/2010/main" val="2221056406"/>
              </p:ext>
            </p:extLst>
          </p:nvPr>
        </p:nvGraphicFramePr>
        <p:xfrm>
          <a:off x="1052321" y="1766696"/>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35" name="Group 136"/>
          <p:cNvGraphicFramePr>
            <a:graphicFrameLocks noGrp="1"/>
          </p:cNvGraphicFramePr>
          <p:nvPr>
            <p:extLst>
              <p:ext uri="{D42A27DB-BD31-4B8C-83A1-F6EECF244321}">
                <p14:modId xmlns="" xmlns:p14="http://schemas.microsoft.com/office/powerpoint/2010/main" val="310245825"/>
              </p:ext>
            </p:extLst>
          </p:nvPr>
        </p:nvGraphicFramePr>
        <p:xfrm>
          <a:off x="497012" y="5148629"/>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28" name="Group 133"/>
          <p:cNvGraphicFramePr>
            <a:graphicFrameLocks noGrp="1"/>
          </p:cNvGraphicFramePr>
          <p:nvPr>
            <p:extLst>
              <p:ext uri="{D42A27DB-BD31-4B8C-83A1-F6EECF244321}">
                <p14:modId xmlns="" xmlns:p14="http://schemas.microsoft.com/office/powerpoint/2010/main" val="2559443749"/>
              </p:ext>
            </p:extLst>
          </p:nvPr>
        </p:nvGraphicFramePr>
        <p:xfrm>
          <a:off x="5016500" y="5550302"/>
          <a:ext cx="4535999" cy="392040"/>
        </p:xfrm>
        <a:graphic>
          <a:graphicData uri="http://schemas.openxmlformats.org/drawingml/2006/table">
            <a:tbl>
              <a:tblPr/>
              <a:tblGrid>
                <a:gridCol w="1297214">
                  <a:extLst>
                    <a:ext uri="{9D8B030D-6E8A-4147-A177-3AD203B41FA5}">
                      <a16:colId xmlns:a16="http://schemas.microsoft.com/office/drawing/2014/main" xmlns="" val="20000"/>
                    </a:ext>
                  </a:extLst>
                </a:gridCol>
                <a:gridCol w="1079595">
                  <a:extLst>
                    <a:ext uri="{9D8B030D-6E8A-4147-A177-3AD203B41FA5}">
                      <a16:colId xmlns:a16="http://schemas.microsoft.com/office/drawing/2014/main" xmlns="" val="20001"/>
                    </a:ext>
                  </a:extLst>
                </a:gridCol>
                <a:gridCol w="1079595">
                  <a:extLst>
                    <a:ext uri="{9D8B030D-6E8A-4147-A177-3AD203B41FA5}">
                      <a16:colId xmlns:a16="http://schemas.microsoft.com/office/drawing/2014/main" xmlns="" val="20002"/>
                    </a:ext>
                  </a:extLst>
                </a:gridCol>
                <a:gridCol w="1079595">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46"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31"/>
          <p:cNvSpPr/>
          <p:nvPr/>
        </p:nvSpPr>
        <p:spPr>
          <a:xfrm>
            <a:off x="5071258" y="6087249"/>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grpSp>
        <p:nvGrpSpPr>
          <p:cNvPr id="52" name="グループ化 51"/>
          <p:cNvGrpSpPr/>
          <p:nvPr/>
        </p:nvGrpSpPr>
        <p:grpSpPr>
          <a:xfrm>
            <a:off x="271852" y="1422028"/>
            <a:ext cx="4658609" cy="4802308"/>
            <a:chOff x="271852" y="1293692"/>
            <a:chExt cx="4658609" cy="4802308"/>
          </a:xfrm>
        </p:grpSpPr>
        <p:cxnSp>
          <p:nvCxnSpPr>
            <p:cNvPr id="48" name="直線コネクタ 47"/>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1" name="グループ化 50"/>
            <p:cNvGrpSpPr/>
            <p:nvPr/>
          </p:nvGrpSpPr>
          <p:grpSpPr>
            <a:xfrm>
              <a:off x="271852" y="1293692"/>
              <a:ext cx="4658609" cy="4802308"/>
              <a:chOff x="271852" y="1293692"/>
              <a:chExt cx="4658609" cy="4802308"/>
            </a:xfrm>
          </p:grpSpPr>
          <p:sp>
            <p:nvSpPr>
              <p:cNvPr id="19" name="正方形/長方形 1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3" name="角丸四角形 2"/>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8" name="右矢印 37"/>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1" name="角丸四角形 40"/>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42" name="直線コネクタ 41"/>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31" name="角丸四角形 30"/>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40" name="グループ化 39"/>
              <p:cNvGrpSpPr/>
              <p:nvPr/>
            </p:nvGrpSpPr>
            <p:grpSpPr>
              <a:xfrm>
                <a:off x="3671557" y="4170544"/>
                <a:ext cx="1258904" cy="1364618"/>
                <a:chOff x="3671557" y="4170544"/>
                <a:chExt cx="1258904" cy="1364618"/>
              </a:xfrm>
            </p:grpSpPr>
            <p:cxnSp>
              <p:nvCxnSpPr>
                <p:cNvPr id="9" name="直線コネクタ 8"/>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4360436" y="4183701"/>
                  <a:ext cx="0" cy="1351461"/>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4342658" y="5534552"/>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32" name="テキスト ボックス 31"/>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33" name="テキスト ボックス 32"/>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43" name="テキスト ボックス 42"/>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6" name="テキスト ボックス 35"/>
          <p:cNvSpPr txBox="1"/>
          <p:nvPr/>
        </p:nvSpPr>
        <p:spPr>
          <a:xfrm>
            <a:off x="4807053" y="1052512"/>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Ａ</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４</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Ａ案）</a:t>
            </a:r>
            <a:r>
              <a:rPr kumimoji="1" lang="ja-JP" altLang="en-US" sz="1400" b="1" dirty="0">
                <a:latin typeface="Meiryo UI" pitchFamily="50" charset="-128"/>
                <a:ea typeface="Meiryo UI" pitchFamily="50" charset="-128"/>
                <a:cs typeface="Meiryo UI" pitchFamily="50" charset="-128"/>
              </a:rPr>
              <a:t>　</a:t>
            </a:r>
          </a:p>
        </p:txBody>
      </p:sp>
      <p:sp>
        <p:nvSpPr>
          <p:cNvPr id="47"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66009"/>
            <a:ext cx="4968000" cy="4000336"/>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37669"/>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 xmlns:p14="http://schemas.microsoft.com/office/powerpoint/2010/main" val="3398952487"/>
              </p:ext>
            </p:extLst>
          </p:nvPr>
        </p:nvGraphicFramePr>
        <p:xfrm>
          <a:off x="5002077" y="1883067"/>
          <a:ext cx="4568384" cy="3427922"/>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227770">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22777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48062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４区計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9,880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405517">
                <a:tc rowSpan="4">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2,410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2,850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2,510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4505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7"/>
                  </a:ext>
                </a:extLst>
              </a:tr>
              <a:tr h="4055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11,400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10,150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8"/>
                  </a:ext>
                </a:extLst>
              </a:tr>
            </a:tbl>
          </a:graphicData>
        </a:graphic>
      </p:graphicFrame>
      <p:graphicFrame>
        <p:nvGraphicFramePr>
          <p:cNvPr id="28" name="Group 133"/>
          <p:cNvGraphicFramePr>
            <a:graphicFrameLocks noGrp="1"/>
          </p:cNvGraphicFramePr>
          <p:nvPr>
            <p:extLst>
              <p:ext uri="{D42A27DB-BD31-4B8C-83A1-F6EECF244321}">
                <p14:modId xmlns="" xmlns:p14="http://schemas.microsoft.com/office/powerpoint/2010/main" val="3955876441"/>
              </p:ext>
            </p:extLst>
          </p:nvPr>
        </p:nvGraphicFramePr>
        <p:xfrm>
          <a:off x="5016500" y="5534260"/>
          <a:ext cx="4536000" cy="392040"/>
        </p:xfrm>
        <a:graphic>
          <a:graphicData uri="http://schemas.openxmlformats.org/drawingml/2006/table">
            <a:tbl>
              <a:tblPr/>
              <a:tblGrid>
                <a:gridCol w="1326243">
                  <a:extLst>
                    <a:ext uri="{9D8B030D-6E8A-4147-A177-3AD203B41FA5}">
                      <a16:colId xmlns:a16="http://schemas.microsoft.com/office/drawing/2014/main" xmlns="" val="20000"/>
                    </a:ext>
                  </a:extLst>
                </a:gridCol>
                <a:gridCol w="1069919">
                  <a:extLst>
                    <a:ext uri="{9D8B030D-6E8A-4147-A177-3AD203B41FA5}">
                      <a16:colId xmlns:a16="http://schemas.microsoft.com/office/drawing/2014/main" xmlns="" val="20001"/>
                    </a:ext>
                  </a:extLst>
                </a:gridCol>
                <a:gridCol w="1069919">
                  <a:extLst>
                    <a:ext uri="{9D8B030D-6E8A-4147-A177-3AD203B41FA5}">
                      <a16:colId xmlns:a16="http://schemas.microsoft.com/office/drawing/2014/main" xmlns="" val="20002"/>
                    </a:ext>
                  </a:extLst>
                </a:gridCol>
                <a:gridCol w="1069919">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36" name="テキスト ボックス 35"/>
          <p:cNvSpPr txBox="1"/>
          <p:nvPr/>
        </p:nvSpPr>
        <p:spPr>
          <a:xfrm>
            <a:off x="4807053" y="1036470"/>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Ｂ</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４</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Ｂ案）</a:t>
            </a:r>
            <a:r>
              <a:rPr kumimoji="1" lang="ja-JP" altLang="en-US" sz="1400" b="1" dirty="0">
                <a:latin typeface="Meiryo UI" pitchFamily="50" charset="-128"/>
                <a:ea typeface="Meiryo UI" pitchFamily="50" charset="-128"/>
                <a:cs typeface="Meiryo UI" pitchFamily="50" charset="-128"/>
              </a:rPr>
              <a:t>　</a:t>
            </a:r>
          </a:p>
        </p:txBody>
      </p:sp>
      <p:sp>
        <p:nvSpPr>
          <p:cNvPr id="40"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87" name="Group 136"/>
          <p:cNvGraphicFramePr>
            <a:graphicFrameLocks noGrp="1"/>
          </p:cNvGraphicFramePr>
          <p:nvPr>
            <p:extLst>
              <p:ext uri="{D42A27DB-BD31-4B8C-83A1-F6EECF244321}">
                <p14:modId xmlns="" xmlns:p14="http://schemas.microsoft.com/office/powerpoint/2010/main" val="286799991"/>
              </p:ext>
            </p:extLst>
          </p:nvPr>
        </p:nvGraphicFramePr>
        <p:xfrm>
          <a:off x="1052321" y="1750654"/>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88" name="Group 136"/>
          <p:cNvGraphicFramePr>
            <a:graphicFrameLocks noGrp="1"/>
          </p:cNvGraphicFramePr>
          <p:nvPr>
            <p:extLst>
              <p:ext uri="{D42A27DB-BD31-4B8C-83A1-F6EECF244321}">
                <p14:modId xmlns="" xmlns:p14="http://schemas.microsoft.com/office/powerpoint/2010/main" val="4171566296"/>
              </p:ext>
            </p:extLst>
          </p:nvPr>
        </p:nvGraphicFramePr>
        <p:xfrm>
          <a:off x="497012" y="5132587"/>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pSp>
        <p:nvGrpSpPr>
          <p:cNvPr id="106" name="グループ化 105"/>
          <p:cNvGrpSpPr/>
          <p:nvPr/>
        </p:nvGrpSpPr>
        <p:grpSpPr>
          <a:xfrm>
            <a:off x="271852" y="1405986"/>
            <a:ext cx="4658609" cy="4802308"/>
            <a:chOff x="271852" y="1293692"/>
            <a:chExt cx="4658609" cy="4802308"/>
          </a:xfrm>
        </p:grpSpPr>
        <p:cxnSp>
          <p:nvCxnSpPr>
            <p:cNvPr id="107" name="直線コネクタ 106"/>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8" name="グループ化 50"/>
            <p:cNvGrpSpPr/>
            <p:nvPr/>
          </p:nvGrpSpPr>
          <p:grpSpPr>
            <a:xfrm>
              <a:off x="271852" y="1293692"/>
              <a:ext cx="4658609" cy="4802308"/>
              <a:chOff x="271852" y="1293692"/>
              <a:chExt cx="4658609" cy="4802308"/>
            </a:xfrm>
          </p:grpSpPr>
          <p:sp>
            <p:nvSpPr>
              <p:cNvPr id="109" name="正方形/長方形 10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110" name="角丸四角形 109"/>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1" name="右矢印 110"/>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 name="角丸四角形 111"/>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113" name="直線コネクタ 112"/>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115" name="角丸四角形 114"/>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116" name="グループ化 39"/>
              <p:cNvGrpSpPr/>
              <p:nvPr/>
            </p:nvGrpSpPr>
            <p:grpSpPr>
              <a:xfrm>
                <a:off x="3671557" y="4170544"/>
                <a:ext cx="1258904" cy="1364618"/>
                <a:chOff x="3671557" y="4170544"/>
                <a:chExt cx="1258904" cy="1364618"/>
              </a:xfrm>
            </p:grpSpPr>
            <p:cxnSp>
              <p:nvCxnSpPr>
                <p:cNvPr id="120" name="直線コネクタ 119"/>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4360436" y="4183701"/>
                  <a:ext cx="0" cy="1351461"/>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4342658" y="5534552"/>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117" name="テキスト ボックス 116"/>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118" name="テキスト ボックス 117"/>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119" name="テキスト ボックス 118"/>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4" name="テキスト ボックス 33"/>
          <p:cNvSpPr txBox="1">
            <a:spLocks noChangeArrowheads="1"/>
          </p:cNvSpPr>
          <p:nvPr/>
        </p:nvSpPr>
        <p:spPr bwMode="auto">
          <a:xfrm>
            <a:off x="4870008" y="1691514"/>
            <a:ext cx="1466998" cy="230832"/>
          </a:xfrm>
          <a:prstGeom prst="rect">
            <a:avLst/>
          </a:prstGeom>
          <a:noFill/>
          <a:ln w="9525">
            <a:noFill/>
            <a:miter lim="800000"/>
            <a:headEnd/>
            <a:tailEnd/>
          </a:ln>
        </p:spPr>
        <p:txBody>
          <a:bodyPr wrap="square">
            <a:spAutoFit/>
          </a:bodyPr>
          <a:lstStyle/>
          <a:p>
            <a:r>
              <a:rPr lang="ja-JP" altLang="en-US" sz="900" dirty="0">
                <a:latin typeface="Meiryo UI" pitchFamily="50" charset="-128"/>
                <a:ea typeface="Meiryo UI" pitchFamily="50" charset="-128"/>
                <a:cs typeface="Meiryo UI" pitchFamily="50" charset="-128"/>
              </a:rPr>
              <a:t>平成</a:t>
            </a:r>
            <a:r>
              <a:rPr lang="en-US" altLang="ja-JP" sz="900" dirty="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sp>
        <p:nvSpPr>
          <p:cNvPr id="32" name="正方形/長方形 31">
            <a:extLst>
              <a:ext uri="{FF2B5EF4-FFF2-40B4-BE49-F238E27FC236}">
                <a16:creationId xmlns:a16="http://schemas.microsoft.com/office/drawing/2014/main" xmlns="" id="{05A43878-53E6-41E8-BEED-ECF31E0279A3}"/>
              </a:ext>
            </a:extLst>
          </p:cNvPr>
          <p:cNvSpPr/>
          <p:nvPr/>
        </p:nvSpPr>
        <p:spPr>
          <a:xfrm>
            <a:off x="6591300" y="1412449"/>
            <a:ext cx="3223537"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特別区設置以降の職員数は、特別区長のマネジメント</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0" name="正方形/長方形 31"/>
          <p:cNvSpPr/>
          <p:nvPr/>
        </p:nvSpPr>
        <p:spPr>
          <a:xfrm>
            <a:off x="5071258" y="6087249"/>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 xmlns:p14="http://schemas.microsoft.com/office/powerpoint/2010/main" val="3557615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49967"/>
            <a:ext cx="4968000" cy="4091510"/>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10994"/>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 xmlns:p14="http://schemas.microsoft.com/office/powerpoint/2010/main" val="3581667347"/>
              </p:ext>
            </p:extLst>
          </p:nvPr>
        </p:nvGraphicFramePr>
        <p:xfrm>
          <a:off x="5002077" y="1852511"/>
          <a:ext cx="4568384" cy="3568784"/>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176386">
                <a:tc rowSpan="2" gridSpan="2">
                  <a:txBody>
                    <a:bodyPr/>
                    <a:lstStyle/>
                    <a:p>
                      <a:pPr marL="0" marR="0" lvl="0" indent="0" algn="l" defTabSz="914400" rtl="0" eaLnBrk="1" fontAlgn="base" latinLnBrk="0" hangingPunct="1">
                        <a:lnSpc>
                          <a:spcPts val="1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0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176386">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396000">
                <a:tc gridSpan="2">
                  <a:txBody>
                    <a:bodyPr/>
                    <a:lstStyle/>
                    <a:p>
                      <a:pPr marL="0" marR="0" lvl="0" indent="0" algn="l" defTabSz="914400" rtl="0" eaLnBrk="1" fontAlgn="base" latinLnBrk="0" hangingPunct="1">
                        <a:lnSpc>
                          <a:spcPts val="1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６区計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11,670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10,470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324000">
                <a:tc rowSpan="6">
                  <a:txBody>
                    <a:bodyPr/>
                    <a:lstStyle/>
                    <a:p>
                      <a:pPr>
                        <a:lnSpc>
                          <a:spcPts val="1000"/>
                        </a:lnSpc>
                      </a:pPr>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1,810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1,510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1,390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第五区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7"/>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第六区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8"/>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9"/>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11,990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10,740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10"/>
                  </a:ext>
                </a:extLst>
              </a:tr>
            </a:tbl>
          </a:graphicData>
        </a:graphic>
      </p:graphicFrame>
      <p:sp>
        <p:nvSpPr>
          <p:cNvPr id="79" name="正方形/長方形 78"/>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～総括表～　　　</a:t>
            </a:r>
            <a:endParaRPr lang="ja-JP" altLang="en-US" sz="1400" b="1" dirty="0">
              <a:solidFill>
                <a:srgbClr val="000000"/>
              </a:solidFill>
              <a:latin typeface="ＭＳ Ｐゴシック" charset="-128"/>
              <a:ea typeface="Meiryo UI"/>
              <a:cs typeface="Meiryo UI"/>
            </a:endParaRPr>
          </a:p>
        </p:txBody>
      </p:sp>
      <p:graphicFrame>
        <p:nvGraphicFramePr>
          <p:cNvPr id="28" name="Group 133"/>
          <p:cNvGraphicFramePr>
            <a:graphicFrameLocks noGrp="1"/>
          </p:cNvGraphicFramePr>
          <p:nvPr>
            <p:extLst>
              <p:ext uri="{D42A27DB-BD31-4B8C-83A1-F6EECF244321}">
                <p14:modId xmlns="" xmlns:p14="http://schemas.microsoft.com/office/powerpoint/2010/main" val="4271775908"/>
              </p:ext>
            </p:extLst>
          </p:nvPr>
        </p:nvGraphicFramePr>
        <p:xfrm>
          <a:off x="5016500" y="5627402"/>
          <a:ext cx="4535999" cy="392040"/>
        </p:xfrm>
        <a:graphic>
          <a:graphicData uri="http://schemas.openxmlformats.org/drawingml/2006/table">
            <a:tbl>
              <a:tblPr/>
              <a:tblGrid>
                <a:gridCol w="1297214">
                  <a:extLst>
                    <a:ext uri="{9D8B030D-6E8A-4147-A177-3AD203B41FA5}">
                      <a16:colId xmlns:a16="http://schemas.microsoft.com/office/drawing/2014/main" xmlns="" val="20000"/>
                    </a:ext>
                  </a:extLst>
                </a:gridCol>
                <a:gridCol w="1079595">
                  <a:extLst>
                    <a:ext uri="{9D8B030D-6E8A-4147-A177-3AD203B41FA5}">
                      <a16:colId xmlns:a16="http://schemas.microsoft.com/office/drawing/2014/main" xmlns="" val="20001"/>
                    </a:ext>
                  </a:extLst>
                </a:gridCol>
                <a:gridCol w="1079595">
                  <a:extLst>
                    <a:ext uri="{9D8B030D-6E8A-4147-A177-3AD203B41FA5}">
                      <a16:colId xmlns:a16="http://schemas.microsoft.com/office/drawing/2014/main" xmlns="" val="20002"/>
                    </a:ext>
                  </a:extLst>
                </a:gridCol>
                <a:gridCol w="1079595">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36" name="テキスト ボックス 35"/>
          <p:cNvSpPr txBox="1"/>
          <p:nvPr/>
        </p:nvSpPr>
        <p:spPr>
          <a:xfrm>
            <a:off x="4807053" y="1020428"/>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Ｃ</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６</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Ｃ案）</a:t>
            </a:r>
            <a:r>
              <a:rPr kumimoji="1" lang="ja-JP" altLang="en-US" sz="1400" b="1" dirty="0">
                <a:latin typeface="Meiryo UI" pitchFamily="50" charset="-128"/>
                <a:ea typeface="Meiryo UI" pitchFamily="50" charset="-128"/>
                <a:cs typeface="Meiryo UI" pitchFamily="50" charset="-128"/>
              </a:rPr>
              <a:t>　</a:t>
            </a:r>
          </a:p>
        </p:txBody>
      </p:sp>
      <p:sp>
        <p:nvSpPr>
          <p:cNvPr id="40"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graphicFrame>
        <p:nvGraphicFramePr>
          <p:cNvPr id="46" name="Group 136"/>
          <p:cNvGraphicFramePr>
            <a:graphicFrameLocks noGrp="1"/>
          </p:cNvGraphicFramePr>
          <p:nvPr>
            <p:extLst>
              <p:ext uri="{D42A27DB-BD31-4B8C-83A1-F6EECF244321}">
                <p14:modId xmlns="" xmlns:p14="http://schemas.microsoft.com/office/powerpoint/2010/main" val="1230919264"/>
              </p:ext>
            </p:extLst>
          </p:nvPr>
        </p:nvGraphicFramePr>
        <p:xfrm>
          <a:off x="1052321" y="1734612"/>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53" name="Group 136"/>
          <p:cNvGraphicFramePr>
            <a:graphicFrameLocks noGrp="1"/>
          </p:cNvGraphicFramePr>
          <p:nvPr>
            <p:extLst>
              <p:ext uri="{D42A27DB-BD31-4B8C-83A1-F6EECF244321}">
                <p14:modId xmlns="" xmlns:p14="http://schemas.microsoft.com/office/powerpoint/2010/main" val="3208352601"/>
              </p:ext>
            </p:extLst>
          </p:nvPr>
        </p:nvGraphicFramePr>
        <p:xfrm>
          <a:off x="497012" y="5116545"/>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pSp>
        <p:nvGrpSpPr>
          <p:cNvPr id="54" name="グループ化 53"/>
          <p:cNvGrpSpPr/>
          <p:nvPr/>
        </p:nvGrpSpPr>
        <p:grpSpPr>
          <a:xfrm>
            <a:off x="271852" y="1389944"/>
            <a:ext cx="4658609" cy="4802308"/>
            <a:chOff x="271852" y="1293692"/>
            <a:chExt cx="4658609" cy="4802308"/>
          </a:xfrm>
        </p:grpSpPr>
        <p:cxnSp>
          <p:nvCxnSpPr>
            <p:cNvPr id="55" name="直線コネクタ 54"/>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6" name="グループ化 50"/>
            <p:cNvGrpSpPr/>
            <p:nvPr/>
          </p:nvGrpSpPr>
          <p:grpSpPr>
            <a:xfrm>
              <a:off x="271852" y="1293692"/>
              <a:ext cx="4658609" cy="4802308"/>
              <a:chOff x="271852" y="1293692"/>
              <a:chExt cx="4658609" cy="4802308"/>
            </a:xfrm>
          </p:grpSpPr>
          <p:sp>
            <p:nvSpPr>
              <p:cNvPr id="57" name="正方形/長方形 56"/>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58" name="角丸四角形 57"/>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59" name="右矢印 58"/>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60" name="角丸四角形 59"/>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61" name="直線コネクタ 60"/>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64" name="角丸四角形 63"/>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65" name="グループ化 39"/>
              <p:cNvGrpSpPr/>
              <p:nvPr/>
            </p:nvGrpSpPr>
            <p:grpSpPr>
              <a:xfrm>
                <a:off x="3671557" y="4170544"/>
                <a:ext cx="1258904" cy="1552690"/>
                <a:chOff x="3671557" y="4170544"/>
                <a:chExt cx="1258904" cy="1552690"/>
              </a:xfrm>
            </p:grpSpPr>
            <p:cxnSp>
              <p:nvCxnSpPr>
                <p:cNvPr id="69" name="直線コネクタ 68"/>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4360436" y="4191320"/>
                  <a:ext cx="0" cy="15120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342658" y="5723234"/>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66" name="テキスト ボックス 65"/>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67" name="テキスト ボックス 66"/>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68" name="テキスト ボックス 67"/>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5" name="テキスト ボックス 33"/>
          <p:cNvSpPr txBox="1">
            <a:spLocks noChangeArrowheads="1"/>
          </p:cNvSpPr>
          <p:nvPr/>
        </p:nvSpPr>
        <p:spPr bwMode="auto">
          <a:xfrm>
            <a:off x="4870008" y="1664839"/>
            <a:ext cx="1466998" cy="230832"/>
          </a:xfrm>
          <a:prstGeom prst="rect">
            <a:avLst/>
          </a:prstGeom>
          <a:noFill/>
          <a:ln w="9525">
            <a:noFill/>
            <a:miter lim="800000"/>
            <a:headEnd/>
            <a:tailEnd/>
          </a:ln>
        </p:spPr>
        <p:txBody>
          <a:bodyPr wrap="square">
            <a:spAutoFit/>
          </a:bodyPr>
          <a:lstStyle/>
          <a:p>
            <a:r>
              <a:rPr lang="ja-JP" altLang="en-US" sz="900" dirty="0">
                <a:latin typeface="Meiryo UI" pitchFamily="50" charset="-128"/>
                <a:ea typeface="Meiryo UI" pitchFamily="50" charset="-128"/>
                <a:cs typeface="Meiryo UI" pitchFamily="50" charset="-128"/>
              </a:rPr>
              <a:t>平成</a:t>
            </a:r>
            <a:r>
              <a:rPr lang="en-US" altLang="ja-JP" sz="900" dirty="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sp>
        <p:nvSpPr>
          <p:cNvPr id="32" name="正方形/長方形 31">
            <a:extLst>
              <a:ext uri="{FF2B5EF4-FFF2-40B4-BE49-F238E27FC236}">
                <a16:creationId xmlns:a16="http://schemas.microsoft.com/office/drawing/2014/main" xmlns="" id="{120CD2B0-9ECB-4F45-9ADB-B2255A1C44A1}"/>
              </a:ext>
            </a:extLst>
          </p:cNvPr>
          <p:cNvSpPr/>
          <p:nvPr/>
        </p:nvSpPr>
        <p:spPr>
          <a:xfrm>
            <a:off x="6591300" y="1388162"/>
            <a:ext cx="3223537"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特別区設置以降の職員数は、特別区長のマネジメント</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1" name="正方形/長方形 31"/>
          <p:cNvSpPr/>
          <p:nvPr/>
        </p:nvSpPr>
        <p:spPr>
          <a:xfrm>
            <a:off x="5071258" y="6134750"/>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 xmlns:p14="http://schemas.microsoft.com/office/powerpoint/2010/main" val="36938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82051"/>
            <a:ext cx="4968000" cy="4091510"/>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43078"/>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 xmlns:p14="http://schemas.microsoft.com/office/powerpoint/2010/main" val="434363359"/>
              </p:ext>
            </p:extLst>
          </p:nvPr>
        </p:nvGraphicFramePr>
        <p:xfrm>
          <a:off x="5002077" y="1899109"/>
          <a:ext cx="4568384" cy="3568784"/>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176386">
                <a:tc rowSpan="2" gridSpan="2">
                  <a:txBody>
                    <a:bodyPr/>
                    <a:lstStyle/>
                    <a:p>
                      <a:pPr marL="0" marR="0" lvl="0" indent="0" algn="l" defTabSz="914400" rtl="0" eaLnBrk="1" fontAlgn="base" latinLnBrk="0" hangingPunct="1">
                        <a:lnSpc>
                          <a:spcPts val="1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0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176386">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396000">
                <a:tc gridSpan="2">
                  <a:txBody>
                    <a:bodyPr/>
                    <a:lstStyle/>
                    <a:p>
                      <a:pPr marL="0" marR="0" lvl="0" indent="0" algn="l" defTabSz="914400" rtl="0" eaLnBrk="1" fontAlgn="base" latinLnBrk="0" hangingPunct="1">
                        <a:lnSpc>
                          <a:spcPts val="1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６区計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11,680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10,470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324000">
                <a:tc rowSpan="6">
                  <a:txBody>
                    <a:bodyPr/>
                    <a:lstStyle/>
                    <a:p>
                      <a:pPr>
                        <a:lnSpc>
                          <a:spcPts val="1000"/>
                        </a:lnSpc>
                      </a:pPr>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1,640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1,510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1,390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第五区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7"/>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第六区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8"/>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9"/>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11,990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10,740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10"/>
                  </a:ext>
                </a:extLst>
              </a:tr>
            </a:tbl>
          </a:graphicData>
        </a:graphic>
      </p:graphicFrame>
      <p:graphicFrame>
        <p:nvGraphicFramePr>
          <p:cNvPr id="28" name="Group 133"/>
          <p:cNvGraphicFramePr>
            <a:graphicFrameLocks noGrp="1"/>
          </p:cNvGraphicFramePr>
          <p:nvPr>
            <p:extLst>
              <p:ext uri="{D42A27DB-BD31-4B8C-83A1-F6EECF244321}">
                <p14:modId xmlns="" xmlns:p14="http://schemas.microsoft.com/office/powerpoint/2010/main" val="1621477736"/>
              </p:ext>
            </p:extLst>
          </p:nvPr>
        </p:nvGraphicFramePr>
        <p:xfrm>
          <a:off x="5016500" y="5659486"/>
          <a:ext cx="4536000" cy="392040"/>
        </p:xfrm>
        <a:graphic>
          <a:graphicData uri="http://schemas.openxmlformats.org/drawingml/2006/table">
            <a:tbl>
              <a:tblPr/>
              <a:tblGrid>
                <a:gridCol w="1311729">
                  <a:extLst>
                    <a:ext uri="{9D8B030D-6E8A-4147-A177-3AD203B41FA5}">
                      <a16:colId xmlns:a16="http://schemas.microsoft.com/office/drawing/2014/main" xmlns="" val="20000"/>
                    </a:ext>
                  </a:extLst>
                </a:gridCol>
                <a:gridCol w="1074757">
                  <a:extLst>
                    <a:ext uri="{9D8B030D-6E8A-4147-A177-3AD203B41FA5}">
                      <a16:colId xmlns:a16="http://schemas.microsoft.com/office/drawing/2014/main" xmlns="" val="20001"/>
                    </a:ext>
                  </a:extLst>
                </a:gridCol>
                <a:gridCol w="1074757">
                  <a:extLst>
                    <a:ext uri="{9D8B030D-6E8A-4147-A177-3AD203B41FA5}">
                      <a16:colId xmlns:a16="http://schemas.microsoft.com/office/drawing/2014/main" xmlns="" val="20002"/>
                    </a:ext>
                  </a:extLst>
                </a:gridCol>
                <a:gridCol w="1074757">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36" name="テキスト ボックス 35"/>
          <p:cNvSpPr txBox="1"/>
          <p:nvPr/>
        </p:nvSpPr>
        <p:spPr>
          <a:xfrm>
            <a:off x="4807053" y="1052512"/>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Ｄ</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６</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Ｄ案）</a:t>
            </a:r>
            <a:r>
              <a:rPr kumimoji="1" lang="ja-JP" altLang="en-US" sz="1400" b="1" dirty="0">
                <a:latin typeface="Meiryo UI" pitchFamily="50" charset="-128"/>
                <a:ea typeface="Meiryo UI" pitchFamily="50" charset="-128"/>
                <a:cs typeface="Meiryo UI" pitchFamily="50" charset="-128"/>
              </a:rPr>
              <a:t>　</a:t>
            </a:r>
          </a:p>
        </p:txBody>
      </p:sp>
      <p:sp>
        <p:nvSpPr>
          <p:cNvPr id="40"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graphicFrame>
        <p:nvGraphicFramePr>
          <p:cNvPr id="44" name="Group 136"/>
          <p:cNvGraphicFramePr>
            <a:graphicFrameLocks noGrp="1"/>
          </p:cNvGraphicFramePr>
          <p:nvPr>
            <p:extLst>
              <p:ext uri="{D42A27DB-BD31-4B8C-83A1-F6EECF244321}">
                <p14:modId xmlns="" xmlns:p14="http://schemas.microsoft.com/office/powerpoint/2010/main" val="1397364155"/>
              </p:ext>
            </p:extLst>
          </p:nvPr>
        </p:nvGraphicFramePr>
        <p:xfrm>
          <a:off x="1052321" y="1766696"/>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46" name="Group 136"/>
          <p:cNvGraphicFramePr>
            <a:graphicFrameLocks noGrp="1"/>
          </p:cNvGraphicFramePr>
          <p:nvPr>
            <p:extLst>
              <p:ext uri="{D42A27DB-BD31-4B8C-83A1-F6EECF244321}">
                <p14:modId xmlns="" xmlns:p14="http://schemas.microsoft.com/office/powerpoint/2010/main" val="461584969"/>
              </p:ext>
            </p:extLst>
          </p:nvPr>
        </p:nvGraphicFramePr>
        <p:xfrm>
          <a:off x="497012" y="5148629"/>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pSp>
        <p:nvGrpSpPr>
          <p:cNvPr id="47" name="グループ化 46"/>
          <p:cNvGrpSpPr/>
          <p:nvPr/>
        </p:nvGrpSpPr>
        <p:grpSpPr>
          <a:xfrm>
            <a:off x="271852" y="1422028"/>
            <a:ext cx="4658609" cy="4802308"/>
            <a:chOff x="271852" y="1293692"/>
            <a:chExt cx="4658609" cy="4802308"/>
          </a:xfrm>
        </p:grpSpPr>
        <p:cxnSp>
          <p:nvCxnSpPr>
            <p:cNvPr id="57" name="直線コネクタ 56"/>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8" name="グループ化 50"/>
            <p:cNvGrpSpPr/>
            <p:nvPr/>
          </p:nvGrpSpPr>
          <p:grpSpPr>
            <a:xfrm>
              <a:off x="271852" y="1293692"/>
              <a:ext cx="4658609" cy="4802308"/>
              <a:chOff x="271852" y="1293692"/>
              <a:chExt cx="4658609" cy="4802308"/>
            </a:xfrm>
          </p:grpSpPr>
          <p:sp>
            <p:nvSpPr>
              <p:cNvPr id="59" name="正方形/長方形 5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60" name="角丸四角形 59"/>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61" name="右矢印 60"/>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63" name="角丸四角形 62"/>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64" name="直線コネクタ 63"/>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66" name="角丸四角形 65"/>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67" name="グループ化 39"/>
              <p:cNvGrpSpPr/>
              <p:nvPr/>
            </p:nvGrpSpPr>
            <p:grpSpPr>
              <a:xfrm>
                <a:off x="3671557" y="4170544"/>
                <a:ext cx="1258904" cy="1596232"/>
                <a:chOff x="3671557" y="4170544"/>
                <a:chExt cx="1258904" cy="1596232"/>
              </a:xfrm>
            </p:grpSpPr>
            <p:cxnSp>
              <p:nvCxnSpPr>
                <p:cNvPr id="71" name="直線コネクタ 70"/>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4360436" y="4198214"/>
                  <a:ext cx="0" cy="15480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342658" y="5766776"/>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68" name="テキスト ボックス 67"/>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69" name="テキスト ボックス 68"/>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70" name="テキスト ボックス 69"/>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5" name="テキスト ボックス 33"/>
          <p:cNvSpPr txBox="1">
            <a:spLocks noChangeArrowheads="1"/>
          </p:cNvSpPr>
          <p:nvPr/>
        </p:nvSpPr>
        <p:spPr bwMode="auto">
          <a:xfrm>
            <a:off x="4870008" y="1707556"/>
            <a:ext cx="1466998" cy="230832"/>
          </a:xfrm>
          <a:prstGeom prst="rect">
            <a:avLst/>
          </a:prstGeom>
          <a:noFill/>
          <a:ln w="9525">
            <a:noFill/>
            <a:miter lim="800000"/>
            <a:headEnd/>
            <a:tailEnd/>
          </a:ln>
        </p:spPr>
        <p:txBody>
          <a:bodyPr wrap="square">
            <a:spAutoFit/>
          </a:bodyPr>
          <a:lstStyle/>
          <a:p>
            <a:r>
              <a:rPr lang="ja-JP" altLang="en-US" sz="900" dirty="0">
                <a:latin typeface="Meiryo UI" pitchFamily="50" charset="-128"/>
                <a:ea typeface="Meiryo UI" pitchFamily="50" charset="-128"/>
                <a:cs typeface="Meiryo UI" pitchFamily="50" charset="-128"/>
              </a:rPr>
              <a:t>平成</a:t>
            </a:r>
            <a:r>
              <a:rPr lang="en-US" altLang="ja-JP" sz="900" dirty="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sp>
        <p:nvSpPr>
          <p:cNvPr id="32" name="正方形/長方形 31">
            <a:extLst>
              <a:ext uri="{FF2B5EF4-FFF2-40B4-BE49-F238E27FC236}">
                <a16:creationId xmlns:a16="http://schemas.microsoft.com/office/drawing/2014/main" xmlns="" id="{3C72C1E8-B392-4FA5-B2D6-3E04FAD71E58}"/>
              </a:ext>
            </a:extLst>
          </p:cNvPr>
          <p:cNvSpPr/>
          <p:nvPr/>
        </p:nvSpPr>
        <p:spPr>
          <a:xfrm>
            <a:off x="6591300" y="1420246"/>
            <a:ext cx="3223537"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特別区設置以降の職員数は、特別区長のマネジメント</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0" name="正方形/長方形 31"/>
          <p:cNvSpPr/>
          <p:nvPr/>
        </p:nvSpPr>
        <p:spPr>
          <a:xfrm>
            <a:off x="5071258" y="6182251"/>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 xmlns:p14="http://schemas.microsoft.com/office/powerpoint/2010/main" val="32625317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6380</Words>
  <Application>Microsoft Office PowerPoint</Application>
  <PresentationFormat>A4 210 x 297 mm</PresentationFormat>
  <Paragraphs>2346</Paragraphs>
  <Slides>27</Slides>
  <Notes>11</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2013-08-09T05:22:18Z</dcterms:created>
  <dcterms:modified xsi:type="dcterms:W3CDTF">2017-10-03T01:54:25Z</dcterms:modified>
</cp:coreProperties>
</file>