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346" r:id="rId3"/>
    <p:sldId id="264" r:id="rId4"/>
    <p:sldId id="335" r:id="rId5"/>
    <p:sldId id="336" r:id="rId6"/>
    <p:sldId id="315" r:id="rId7"/>
    <p:sldId id="302" r:id="rId8"/>
    <p:sldId id="260" r:id="rId9"/>
    <p:sldId id="327" r:id="rId10"/>
    <p:sldId id="305" r:id="rId11"/>
    <p:sldId id="329" r:id="rId12"/>
    <p:sldId id="317" r:id="rId13"/>
    <p:sldId id="318" r:id="rId14"/>
    <p:sldId id="330" r:id="rId15"/>
    <p:sldId id="312" r:id="rId16"/>
    <p:sldId id="348" r:id="rId17"/>
    <p:sldId id="347" r:id="rId18"/>
    <p:sldId id="322" r:id="rId19"/>
    <p:sldId id="323" r:id="rId20"/>
    <p:sldId id="325" r:id="rId21"/>
    <p:sldId id="326" r:id="rId22"/>
    <p:sldId id="344" r:id="rId23"/>
    <p:sldId id="345" r:id="rId24"/>
    <p:sldId id="262" r:id="rId25"/>
    <p:sldId id="263" r:id="rId26"/>
    <p:sldId id="341" r:id="rId27"/>
    <p:sldId id="342" r:id="rId28"/>
    <p:sldId id="343" r:id="rId2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99"/>
    <a:srgbClr val="99FFCC"/>
    <a:srgbClr val="66FF66"/>
    <a:srgbClr val="99FF33"/>
    <a:srgbClr val="CCFF99"/>
    <a:srgbClr val="FFFF66"/>
    <a:srgbClr val="FFCC66"/>
    <a:srgbClr val="CC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2844" autoAdjust="0"/>
  </p:normalViewPr>
  <p:slideViewPr>
    <p:cSldViewPr>
      <p:cViewPr>
        <p:scale>
          <a:sx n="75" d="100"/>
          <a:sy n="75" d="100"/>
        </p:scale>
        <p:origin x="-1056"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958" y="-96"/>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0DB5B6-5C96-4540-9847-34323C799930}" type="datetimeFigureOut">
              <a:rPr kumimoji="1" lang="ja-JP" altLang="en-US" smtClean="0"/>
              <a:pPr/>
              <a:t>2017/10/3</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90F06E3-7E36-4021-8B51-FE94DB2220A6}" type="slidenum">
              <a:rPr kumimoji="1" lang="ja-JP" altLang="en-US" smtClean="0"/>
              <a:pPr/>
              <a:t>&lt;#&gt;</a:t>
            </a:fld>
            <a:endParaRPr kumimoji="1" lang="ja-JP" altLang="en-US"/>
          </a:p>
        </p:txBody>
      </p:sp>
    </p:spTree>
    <p:extLst>
      <p:ext uri="{BB962C8B-B14F-4D97-AF65-F5344CB8AC3E}">
        <p14:creationId xmlns="" xmlns:p14="http://schemas.microsoft.com/office/powerpoint/2010/main" val="2040836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712788" y="746125"/>
            <a:ext cx="5381625" cy="372586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 xmlns:p14="http://schemas.microsoft.com/office/powerpoint/2010/main" val="723816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 xmlns:p14="http://schemas.microsoft.com/office/powerpoint/2010/main" val="4173038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24</a:t>
            </a:fld>
            <a:endParaRPr kumimoji="1" lang="ja-JP" altLang="en-US"/>
          </a:p>
        </p:txBody>
      </p:sp>
    </p:spTree>
    <p:extLst>
      <p:ext uri="{BB962C8B-B14F-4D97-AF65-F5344CB8AC3E}">
        <p14:creationId xmlns="" xmlns:p14="http://schemas.microsoft.com/office/powerpoint/2010/main" val="1566530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25</a:t>
            </a:fld>
            <a:endParaRPr kumimoji="1" lang="ja-JP" altLang="en-US"/>
          </a:p>
        </p:txBody>
      </p:sp>
    </p:spTree>
    <p:extLst>
      <p:ext uri="{BB962C8B-B14F-4D97-AF65-F5344CB8AC3E}">
        <p14:creationId xmlns="" xmlns:p14="http://schemas.microsoft.com/office/powerpoint/2010/main" val="2990717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 xmlns:p14="http://schemas.microsoft.com/office/powerpoint/2010/main" val="249551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 xmlns:p14="http://schemas.microsoft.com/office/powerpoint/2010/main" val="2308079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 xmlns:p14="http://schemas.microsoft.com/office/powerpoint/2010/main" val="2127360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7</a:t>
            </a:fld>
            <a:endParaRPr kumimoji="1" lang="ja-JP" altLang="en-US"/>
          </a:p>
        </p:txBody>
      </p:sp>
    </p:spTree>
    <p:extLst>
      <p:ext uri="{BB962C8B-B14F-4D97-AF65-F5344CB8AC3E}">
        <p14:creationId xmlns="" xmlns:p14="http://schemas.microsoft.com/office/powerpoint/2010/main" val="863123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 xmlns:p14="http://schemas.microsoft.com/office/powerpoint/2010/main" val="3086928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 xmlns:p14="http://schemas.microsoft.com/office/powerpoint/2010/main" val="4149860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 xmlns:p14="http://schemas.microsoft.com/office/powerpoint/2010/main" val="201621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 xmlns:p14="http://schemas.microsoft.com/office/powerpoint/2010/main" val="154913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2017/10/3</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24"/>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defRPr/>
            </a:pPr>
            <a:r>
              <a:rPr lang="ja-JP" altLang="en-US" sz="3600" dirty="0" smtClean="0">
                <a:solidFill>
                  <a:prstClr val="black"/>
                </a:solidFill>
              </a:rPr>
              <a:t>２　事務分担</a:t>
            </a:r>
            <a:endParaRPr lang="ja-JP" altLang="en-US" sz="2600" dirty="0">
              <a:solidFill>
                <a:prstClr val="black"/>
              </a:solidFill>
              <a:latin typeface="ＭＳ Ｐゴシック"/>
            </a:endParaRPr>
          </a:p>
        </p:txBody>
      </p:sp>
      <p:sp>
        <p:nvSpPr>
          <p:cNvPr id="5" name="正方形/長方形 4"/>
          <p:cNvSpPr/>
          <p:nvPr/>
        </p:nvSpPr>
        <p:spPr bwMode="auto">
          <a:xfrm>
            <a:off x="7185248" y="260648"/>
            <a:ext cx="2376264" cy="759296"/>
          </a:xfrm>
          <a:prstGeom prst="rect">
            <a:avLst/>
          </a:prstGeom>
          <a:noFill/>
          <a:ln w="9525">
            <a:solidFill>
              <a:sysClr val="windowText" lastClr="000000"/>
            </a:solidFill>
            <a:round/>
            <a:headEnd/>
            <a:tailEnd/>
          </a:ln>
          <a:effectLst/>
        </p:spPr>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特別区素案（案）</a:t>
            </a:r>
            <a:endParaRPr kumimoji="0" lang="en-US" altLang="ja-JP"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９月</a:t>
            </a:r>
            <a:r>
              <a:rPr kumimoji="0" lang="en-US" altLang="ja-JP" sz="1000" kern="0" dirty="0" smtClean="0">
                <a:solidFill>
                  <a:prstClr val="black"/>
                </a:solidFill>
                <a:latin typeface="HG丸ｺﾞｼｯｸM-PRO" panose="020F0600000000000000" pitchFamily="50" charset="-128"/>
                <a:ea typeface="HG丸ｺﾞｼｯｸM-PRO" panose="020F0600000000000000" pitchFamily="50" charset="-128"/>
              </a:rPr>
              <a:t>20</a:t>
            </a:r>
            <a:r>
              <a:rPr kumimoji="0" lang="ja-JP" altLang="en-US" sz="1000" kern="0" dirty="0" smtClean="0">
                <a:solidFill>
                  <a:prstClr val="black"/>
                </a:solidFill>
                <a:latin typeface="HG丸ｺﾞｼｯｸM-PRO" panose="020F0600000000000000" pitchFamily="50" charset="-128"/>
                <a:ea typeface="HG丸ｺﾞｼｯｸM-PRO" panose="020F0600000000000000" pitchFamily="50" charset="-128"/>
              </a:rPr>
              <a:t>日時点</a:t>
            </a:r>
            <a:endParaRPr kumimoji="0" lang="en-US" altLang="ja-JP" sz="100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7" name="Group 80"/>
          <p:cNvGraphicFramePr>
            <a:graphicFrameLocks/>
          </p:cNvGraphicFramePr>
          <p:nvPr/>
        </p:nvGraphicFramePr>
        <p:xfrm>
          <a:off x="53569" y="865176"/>
          <a:ext cx="9789536" cy="5876192"/>
        </p:xfrm>
        <a:graphic>
          <a:graphicData uri="http://schemas.openxmlformats.org/drawingml/2006/table">
            <a:tbl>
              <a:tblPr/>
              <a:tblGrid>
                <a:gridCol w="1950825"/>
                <a:gridCol w="1220414"/>
                <a:gridCol w="1152128"/>
                <a:gridCol w="5466169"/>
              </a:tblGrid>
              <a:tr h="3315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7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保育</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・待機児童解消の取り組みなどについて、特別区長の方針や考え方を反映</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し、地域の実情に応じて特色ある施策を展開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04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こども医療費助成</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幼児教育無償化</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7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高齢者福祉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・住民の福祉に係る直接的な対人サービスの事務については、特別区長の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方針や考え方を反映し、地域の実情に応じて特色ある施策を展開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・住民に身近な特別区で実施し、よりきめ細かに対応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介護保険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・特別区間の保険料のばらつきを生じさせないことから、特別区設置時は一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32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敬老優待乗車証交付事業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4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国民健康保険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・平成</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年度から国民健康保険が広域化され、都道府県が財政運営の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責任主体となり、その運営方針のもと各市町村は事業実施するため、特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正方形/長方形 5"/>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①　中核市・一般市の事務</a:t>
            </a:r>
            <a:r>
              <a:rPr kumimoji="1" lang="ja-JP" altLang="en-US" sz="1600" b="1" dirty="0" smtClean="0">
                <a:solidFill>
                  <a:schemeClr val="tx1"/>
                </a:solidFill>
                <a:latin typeface="Meiryo UI" pitchFamily="50" charset="-128"/>
                <a:ea typeface="Meiryo UI" pitchFamily="50" charset="-128"/>
                <a:cs typeface="Meiryo UI" pitchFamily="50" charset="-128"/>
              </a:rPr>
              <a:t>（主な事務）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5457056" y="404665"/>
            <a:ext cx="4370936"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80"/>
          <p:cNvGraphicFramePr>
            <a:graphicFrameLocks/>
          </p:cNvGraphicFramePr>
          <p:nvPr>
            <p:extLst>
              <p:ext uri="{D42A27DB-BD31-4B8C-83A1-F6EECF244321}">
                <p14:modId xmlns="" xmlns:p14="http://schemas.microsoft.com/office/powerpoint/2010/main" val="2520328870"/>
              </p:ext>
            </p:extLst>
          </p:nvPr>
        </p:nvGraphicFramePr>
        <p:xfrm>
          <a:off x="53569" y="73092"/>
          <a:ext cx="9789536" cy="6452253"/>
        </p:xfrm>
        <a:graphic>
          <a:graphicData uri="http://schemas.openxmlformats.org/drawingml/2006/table">
            <a:tbl>
              <a:tblPr/>
              <a:tblGrid>
                <a:gridCol w="1950825"/>
                <a:gridCol w="1220414"/>
                <a:gridCol w="1152128"/>
                <a:gridCol w="5466169"/>
              </a:tblGrid>
              <a:tr h="3527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18579">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生活保護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・基礎自治体の基本的な事務であり、地域に密着した保護の実施等による</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住民福祉の向上の観点から対応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911">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保健所</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保健センター</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dirty="0" smtClean="0">
                          <a:solidFill>
                            <a:schemeClr val="tx1"/>
                          </a:solidFill>
                          <a:effectLst/>
                          <a:latin typeface="Meiryo UI" pitchFamily="50" charset="-128"/>
                          <a:ea typeface="Meiryo UI" pitchFamily="50" charset="-128"/>
                          <a:cs typeface="Meiryo UI" pitchFamily="50" charset="-128"/>
                        </a:rPr>
                        <a:t>・</a:t>
                      </a: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各種健康診断や予防接種の実施、医療給付の申請受付など地域に密</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着した保健衛生・公衆衛生の向上を図る観点から、よりきめ細かに対応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幼稚園、小中学校の</a:t>
                      </a:r>
                      <a: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
                      </a:r>
                      <a:b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設置運営等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・地域に密着した教育行政を実施し、教育内容を充実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・特別区で策定する教育振興基本計画に沿って施策を展開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2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環境監視規制等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・地域に密着した環境汚染状況等の監視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・地域の実情に応じた事業者指導等により、地域の生活環境を向上</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5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地域の企業支援等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・特別区長の方針や考え方のもと、地域の特性を踏まえながら、地域の企</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業にきめ細かに対応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住民票等窓口サービス</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・住民に関する登録や証明など基礎自治体の基本的</a:t>
                      </a: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な事務</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3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防災・危機管理</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・地域住民の安全・安心にかかわる事務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・地域の実情に応じて地域防災計画を策定し、地域住民と協力しながら危</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機管理体制を充実</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3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公平委員会事務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・各特別区において人事給与制度を構築する観点から、各特別区に公平</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委員会を設置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6" name="表 5"/>
          <p:cNvGraphicFramePr>
            <a:graphicFrameLocks noGrp="1"/>
          </p:cNvGraphicFramePr>
          <p:nvPr>
            <p:extLst>
              <p:ext uri="{D42A27DB-BD31-4B8C-83A1-F6EECF244321}">
                <p14:modId xmlns="" xmlns:p14="http://schemas.microsoft.com/office/powerpoint/2010/main" val="2280512894"/>
              </p:ext>
            </p:extLst>
          </p:nvPr>
        </p:nvGraphicFramePr>
        <p:xfrm>
          <a:off x="54178" y="864468"/>
          <a:ext cx="9789536" cy="3446969"/>
        </p:xfrm>
        <a:graphic>
          <a:graphicData uri="http://schemas.openxmlformats.org/drawingml/2006/table">
            <a:tbl>
              <a:tblPr/>
              <a:tblGrid>
                <a:gridCol w="1950825"/>
                <a:gridCol w="1219805"/>
                <a:gridCol w="1152128"/>
                <a:gridCol w="5466778"/>
              </a:tblGrid>
              <a:tr h="188269">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1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都市計画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・地区計画、大規模でない特定街区・再開発等促進区、地域インフラの決</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定等については、地域の実情を踏まえきめ細かに施策を展開しながら、地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域に身近なまちづくりを実施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道路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・住民生活に身近な道路（大阪府が所管する道路除く）は、特別区が地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域の実情に応じて対応</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0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河川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・地域の状況にあわせた河川の利活用を図り、まちづくり（にぎわいづくり</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等）との一体性を確保するため、河川の日常的な表面管理等を実施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公園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・住民に身近な公園は地域の特性を踏まえながら維持管理</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4"/>
          <p:cNvSpPr/>
          <p:nvPr/>
        </p:nvSpPr>
        <p:spPr>
          <a:xfrm>
            <a:off x="0" y="404664"/>
            <a:ext cx="96335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②　地域のまちづくり、住民生活に密着した都市基盤整備に関する事務（主な事務）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0" y="4321563"/>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大阪府が所管する事務は事務</a:t>
            </a:r>
            <a:r>
              <a:rPr lang="en-US" altLang="ja-JP" sz="1400"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04664"/>
            <a:ext cx="9906000" cy="40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 </a:t>
            </a:r>
            <a:endParaRPr kumimoji="1" lang="ja-JP" altLang="en-US" sz="1600" b="1" dirty="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 xmlns:p14="http://schemas.microsoft.com/office/powerpoint/2010/main" val="438143711"/>
              </p:ext>
            </p:extLst>
          </p:nvPr>
        </p:nvGraphicFramePr>
        <p:xfrm>
          <a:off x="100739" y="836836"/>
          <a:ext cx="9711529" cy="5553571"/>
        </p:xfrm>
        <a:graphic>
          <a:graphicData uri="http://schemas.openxmlformats.org/drawingml/2006/table">
            <a:tbl>
              <a:tblPr/>
              <a:tblGrid>
                <a:gridCol w="2331981"/>
                <a:gridCol w="1152128"/>
                <a:gridCol w="1152128"/>
                <a:gridCol w="5075292"/>
              </a:tblGrid>
              <a:tr h="326441">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8975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児童相談所・一時保護所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・住民に身近な特別区において児童虐待発生時の迅速に対応する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た</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め、児童相談所・一時保護所を一体として設置することを基本とする。</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特別区設置当初は、一部の特別区において共同設置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児童養護施設等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・偏在している施設の入所調整等にかかる事務であり、一部事務組</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合で実施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認定こども園</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・地域の就学前教育・保育に係る事務であり、住民に身近な特別区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が地域の実情を踏まえながら実施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2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心身障が</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者リハビリテーションセンター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・心身障が</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者リハビリテーションセンターを構成する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者更</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生相談所、知的障がい者更生相談所、更生療育センター等が連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携して総合的にサービスを提供</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・これらを共同設置することで専門性を確保</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施設・財産の管理については、一部事務組合で実施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79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身体障がい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知的</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・機関の共同設置により実施することで、高度な専門性を確保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発達障がい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者支援センター運営等事業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・関係機関との連携や高度な専門性を確保しながら効果的に事業を</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実施していくため、機関の共同設置により実施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33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精神障がい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者保健福祉手帳の交付等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3" name="正方形/長方形 2"/>
          <p:cNvSpPr/>
          <p:nvPr/>
        </p:nvSpPr>
        <p:spPr>
          <a:xfrm>
            <a:off x="0" y="404664"/>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 xmlns:p14="http://schemas.microsoft.com/office/powerpoint/2010/main" val="438143711"/>
              </p:ext>
            </p:extLst>
          </p:nvPr>
        </p:nvGraphicFramePr>
        <p:xfrm>
          <a:off x="93732" y="858045"/>
          <a:ext cx="9711529" cy="3025585"/>
        </p:xfrm>
        <a:graphic>
          <a:graphicData uri="http://schemas.openxmlformats.org/drawingml/2006/table">
            <a:tbl>
              <a:tblPr/>
              <a:tblGrid>
                <a:gridCol w="2483004"/>
                <a:gridCol w="1152128"/>
                <a:gridCol w="1080120"/>
                <a:gridCol w="4996277"/>
              </a:tblGrid>
              <a:tr h="288032">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小中学校教職員人事権・研修</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・特別区が教職員人事権や研修まで含めた権限と責任を持つことで、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より地域に密着した教育行政を実施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私立幼稚園の設置認可</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・地域の就学前教育に係る事務であり、住民に身近な特別区が地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文化財保護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・地域振興等の施策と一体的・効果的に施策展開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旅券（パスポート）交付</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・旅券発給にかかる申請受理・交付業務などの窓口業務を実施し、</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住民の利便性を確保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64964"/>
            <a:ext cx="861940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（２） 地域自治区事務所で実施する事務</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9" name="Group 77"/>
          <p:cNvGraphicFramePr>
            <a:graphicFrameLocks noGrp="1"/>
          </p:cNvGraphicFramePr>
          <p:nvPr>
            <p:extLst>
              <p:ext uri="{D42A27DB-BD31-4B8C-83A1-F6EECF244321}">
                <p14:modId xmlns="" xmlns:p14="http://schemas.microsoft.com/office/powerpoint/2010/main" val="850189670"/>
              </p:ext>
            </p:extLst>
          </p:nvPr>
        </p:nvGraphicFramePr>
        <p:xfrm>
          <a:off x="47171" y="1571761"/>
          <a:ext cx="9827992" cy="5285934"/>
        </p:xfrm>
        <a:graphic>
          <a:graphicData uri="http://schemas.openxmlformats.org/drawingml/2006/table">
            <a:tbl>
              <a:tblPr/>
              <a:tblGrid>
                <a:gridCol w="1598627"/>
                <a:gridCol w="4217465"/>
                <a:gridCol w="4011900"/>
              </a:tblGrid>
              <a:tr h="272055">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分野</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地域自治区事務所の事務</a:t>
                      </a:r>
                    </a:p>
                  </a:txBody>
                  <a:tcPr marL="0" marR="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特別区の区役所で実施する関連事務</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992375">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１．こども</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・保育所の入所手続、保育料賦課徴収</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・子育て支援（相談、児童手当の受付等）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・ひとり親家庭等の支援</a:t>
                      </a:r>
                      <a:r>
                        <a:rPr kumimoji="1" lang="ja-JP" altLang="en-US"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（日常生活支援事業の派遣申請等）</a:t>
                      </a:r>
                      <a:endParaRPr kumimoji="1" lang="en-US" altLang="ja-JP"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・児童養護施設等の徴収金の決定</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・母子生活支援施設等の入所・徴収金の決定</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・放課後児童健全育成事業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・児童委員の研修等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2083">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２．福祉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・生活保護相談・申請等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（成年後見制度利用支援等）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者福祉窓口業務</a:t>
                      </a:r>
                      <a:b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（身体障がい者手帳･療育手帳の申請、自立支援給付等）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（敬老優待乗車証交付等）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・国民健康保険、介護保険、国民年金等の届出等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・生活保護に係る職員研修等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・地域福祉等（民生委員の指導監督等）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（事業者に対する給付費の支払い等）</a:t>
                      </a:r>
                      <a:endParaRPr kumimoji="1" lang="en-US" altLang="ja-JP"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（地域包括支援センター運営協議会等）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３．健康・保健</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・健診、予防接種、相談、医療費助成等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・食品・環境衛生関係相談、医療関係届出等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・狂犬病予防・動物愛護等　</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者保健福祉手帳の申請等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４．教育</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・就学事務</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８．まちづくり</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・空家法に基づく特定空家対策事務</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7854">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１０．住民生活</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・地域活動支援</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・住居表示、人口動態調査票の作成等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・地域活動支援（企画）　・地域防犯対策</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945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１１．消防・防災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r>
                        <a:rPr lang="ja-JP" altLang="en-US" sz="14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地域自主防災組織事務</a:t>
                      </a:r>
                      <a:r>
                        <a:rPr lang="ja-JP" altLang="en-US" sz="1600" b="0" spc="0" dirty="0" smtClean="0">
                          <a:solidFill>
                            <a:schemeClr val="tx1"/>
                          </a:solidFill>
                          <a:latin typeface="Meiryo UI" pitchFamily="50" charset="-128"/>
                          <a:ea typeface="Meiryo UI" pitchFamily="50" charset="-128"/>
                          <a:cs typeface="Meiryo UI" pitchFamily="50" charset="-128"/>
                        </a:rPr>
                        <a:t>・</a:t>
                      </a:r>
                      <a:r>
                        <a:rPr lang="ja-JP" altLang="ja-JP" sz="1400" b="0" spc="0" dirty="0" smtClean="0">
                          <a:solidFill>
                            <a:schemeClr val="tx1"/>
                          </a:solidFill>
                          <a:latin typeface="Meiryo UI" pitchFamily="50" charset="-128"/>
                          <a:ea typeface="Meiryo UI" pitchFamily="50" charset="-128"/>
                          <a:cs typeface="Meiryo UI" pitchFamily="50" charset="-128"/>
                        </a:rPr>
                        <a:t>災害時避難所等事務</a:t>
                      </a:r>
                      <a:endParaRPr lang="ja-JP" altLang="ja-JP" sz="1600" b="0" spc="0" dirty="0" smtClean="0">
                        <a:solidFill>
                          <a:schemeClr val="tx1"/>
                        </a:solidFill>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96">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１２．自治体運営</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・税関係証明書の発行、税収納</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・統計調査　　・選挙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角丸四角形 6"/>
          <p:cNvSpPr/>
          <p:nvPr/>
        </p:nvSpPr>
        <p:spPr>
          <a:xfrm>
            <a:off x="147909" y="692132"/>
            <a:ext cx="9617797" cy="777574"/>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現在の</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区役所で実施している事務については、 企画部門や内部事務は特別区の区役所に集約し、</a:t>
            </a:r>
            <a:r>
              <a:rPr kumimoji="1" lang="ja-JP" altLang="en-US" sz="1600" b="1" dirty="0" smtClean="0">
                <a:solidFill>
                  <a:schemeClr val="tx1"/>
                </a:solidFill>
                <a:latin typeface="Meiryo UI" pitchFamily="50" charset="-128"/>
                <a:ea typeface="Meiryo UI" pitchFamily="50" charset="-128"/>
                <a:cs typeface="Meiryo UI" pitchFamily="50" charset="-128"/>
              </a:rPr>
              <a:t>窓口サービスは地域自治区事務所等で実施</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3864" y="2827537"/>
            <a:ext cx="9577064" cy="1609576"/>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・住民の負担やサービスの公平性確保の観点から、共同で実施する必要がある介護保険事業や偏在する施設の管</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理運営など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・効率性の観点から共通管理を行う必要がある基幹情報システム</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4" name="角丸四角形 3"/>
          <p:cNvSpPr/>
          <p:nvPr/>
        </p:nvSpPr>
        <p:spPr>
          <a:xfrm>
            <a:off x="59473" y="836712"/>
            <a:ext cx="9783633" cy="1512168"/>
          </a:xfrm>
          <a:prstGeom prst="roundRect">
            <a:avLst>
              <a:gd name="adj" fmla="val 1361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r>
              <a:rPr lang="ja-JP" altLang="en-US" b="1" spc="-50" dirty="0" smtClean="0">
                <a:solidFill>
                  <a:schemeClr val="tx1"/>
                </a:solidFill>
                <a:latin typeface="Meiryo UI" pitchFamily="50" charset="-128"/>
                <a:ea typeface="Meiryo UI" pitchFamily="50" charset="-128"/>
                <a:cs typeface="Meiryo UI" pitchFamily="50" charset="-128"/>
              </a:rPr>
              <a:t>特別区間で共同処理が必要な事務は、一部事務組合の設置や機関等の共同設置により実施</a:t>
            </a:r>
            <a:endParaRPr lang="en-US" altLang="ja-JP" b="1" spc="-5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0" y="406396"/>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（３）特別区が共同で行う事務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147910" y="4941168"/>
            <a:ext cx="9595066" cy="1787329"/>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・監査委員及びその事務局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・心身障が</a:t>
            </a:r>
            <a:r>
              <a:rPr lang="ja-JP" altLang="en-US" sz="1600" dirty="0" err="1" smtClean="0">
                <a:solidFill>
                  <a:schemeClr val="tx1"/>
                </a:solidFill>
                <a:latin typeface="Meiryo UI" pitchFamily="50" charset="-128"/>
                <a:ea typeface="Meiryo UI" pitchFamily="50" charset="-128"/>
                <a:cs typeface="Meiryo UI" pitchFamily="50" charset="-128"/>
              </a:rPr>
              <a:t>い</a:t>
            </a:r>
            <a:r>
              <a:rPr lang="ja-JP" altLang="en-US" sz="1600" dirty="0" smtClean="0">
                <a:solidFill>
                  <a:schemeClr val="tx1"/>
                </a:solidFill>
                <a:latin typeface="Meiryo UI" pitchFamily="50" charset="-128"/>
                <a:ea typeface="Meiryo UI" pitchFamily="50" charset="-128"/>
                <a:cs typeface="Meiryo UI" pitchFamily="50" charset="-128"/>
              </a:rPr>
              <a:t>者リハビリテーションセンターで行う事務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err="1" smtClean="0">
                <a:solidFill>
                  <a:schemeClr val="tx1"/>
                </a:solidFill>
                <a:latin typeface="Meiryo UI" pitchFamily="50" charset="-128"/>
                <a:ea typeface="Meiryo UI" pitchFamily="50" charset="-128"/>
                <a:cs typeface="Meiryo UI" pitchFamily="50" charset="-128"/>
              </a:rPr>
              <a:t>身体障がい</a:t>
            </a:r>
            <a:r>
              <a:rPr lang="ja-JP" altLang="en-US" sz="1600" dirty="0" smtClean="0">
                <a:solidFill>
                  <a:schemeClr val="tx1"/>
                </a:solidFill>
                <a:latin typeface="Meiryo UI" pitchFamily="50" charset="-128"/>
                <a:ea typeface="Meiryo UI" pitchFamily="50" charset="-128"/>
                <a:cs typeface="Meiryo UI" pitchFamily="50" charset="-128"/>
              </a:rPr>
              <a:t>者更生相談所、知的</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者更生相談所、</a:t>
            </a:r>
            <a:r>
              <a:rPr lang="ja-JP" altLang="en-US" sz="1600" dirty="0" err="1" smtClean="0">
                <a:solidFill>
                  <a:schemeClr val="tx1"/>
                </a:solidFill>
                <a:latin typeface="Meiryo UI" pitchFamily="50" charset="-128"/>
                <a:ea typeface="Meiryo UI" pitchFamily="50" charset="-128"/>
                <a:cs typeface="Meiryo UI" pitchFamily="50" charset="-128"/>
              </a:rPr>
              <a:t>発達障がい</a:t>
            </a:r>
            <a:r>
              <a:rPr lang="ja-JP" altLang="en-US" sz="1600" dirty="0" smtClean="0">
                <a:solidFill>
                  <a:schemeClr val="tx1"/>
                </a:solidFill>
                <a:latin typeface="Meiryo UI" pitchFamily="50" charset="-128"/>
                <a:ea typeface="Meiryo UI" pitchFamily="50" charset="-128"/>
                <a:cs typeface="Meiryo UI" pitchFamily="50" charset="-128"/>
              </a:rPr>
              <a:t>者支援センターなど）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・児童相談所及び一時保護所（一部の特別区において暫定的に対応）</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200473" y="1412776"/>
            <a:ext cx="9505056" cy="778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特別区が担う事務は、各特別区において実施することが原則であるが、専門性の確保が特に必要なものやサービスの実施にあたり</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公平性・効率性を特に確保する必要がある一部の事務に限り、一部事務組合の設置や機関等の共同設置により、特別区が共同</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して事務を実施</a:t>
            </a:r>
            <a:endParaRPr kumimoji="1" lang="ja-JP" altLang="en-US" sz="1400" dirty="0">
              <a:solidFill>
                <a:schemeClr val="tx1"/>
              </a:solidFill>
            </a:endParaRPr>
          </a:p>
        </p:txBody>
      </p:sp>
      <p:sp>
        <p:nvSpPr>
          <p:cNvPr id="12" name="テキスト ボックス 11"/>
          <p:cNvSpPr txBox="1"/>
          <p:nvPr/>
        </p:nvSpPr>
        <p:spPr>
          <a:xfrm>
            <a:off x="2648744" y="2492896"/>
            <a:ext cx="1368152" cy="276999"/>
          </a:xfrm>
          <a:prstGeom prst="rect">
            <a:avLst/>
          </a:prstGeom>
          <a:noFill/>
        </p:spPr>
        <p:txBody>
          <a:bodyPr wrap="square" rtlCol="0">
            <a:spAutoFit/>
          </a:bodyPr>
          <a:lstStyle/>
          <a:p>
            <a:r>
              <a:rPr kumimoji="1" lang="ja-JP" altLang="en-US"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事務</a:t>
            </a:r>
            <a:r>
              <a:rPr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参照）</a:t>
            </a:r>
            <a:endParaRPr kumimoji="1" lang="ja-JP" altLang="en-US" sz="1200" dirty="0">
              <a:latin typeface="Meiryo UI" pitchFamily="50" charset="-128"/>
              <a:ea typeface="Meiryo UI" pitchFamily="50" charset="-128"/>
              <a:cs typeface="Meiryo UI" pitchFamily="50" charset="-128"/>
            </a:endParaRPr>
          </a:p>
        </p:txBody>
      </p:sp>
      <p:sp>
        <p:nvSpPr>
          <p:cNvPr id="14" name="テキスト ボックス 13"/>
          <p:cNvSpPr txBox="1"/>
          <p:nvPr/>
        </p:nvSpPr>
        <p:spPr>
          <a:xfrm>
            <a:off x="1856656" y="3717032"/>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一部事務組合は、特別区とは別の法人格を有する特別地方公共団体</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一部事務組合で共同処理する事務は、特別区の権限から除外され、一部事務組合に引き継がれる</a:t>
            </a:r>
            <a:endParaRPr lang="en-US" altLang="ja-JP" sz="14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1856656" y="6046688"/>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特別区の委員会又は委員、行政機関、長の内部組織等を共同して設置する制度</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共同設置の機関等が行った事務執行の効果は、各特別区自身が行ったものと同様、各特別区に帰属</a:t>
            </a:r>
            <a:endParaRPr lang="en-US" altLang="ja-JP" sz="1400" dirty="0" smtClean="0">
              <a:latin typeface="Meiryo UI" pitchFamily="50" charset="-128"/>
              <a:ea typeface="Meiryo UI" pitchFamily="50" charset="-128"/>
              <a:cs typeface="Meiryo UI" pitchFamily="50" charset="-128"/>
            </a:endParaRPr>
          </a:p>
        </p:txBody>
      </p:sp>
      <p:sp>
        <p:nvSpPr>
          <p:cNvPr id="21" name="正方形/長方形 20"/>
          <p:cNvSpPr/>
          <p:nvPr/>
        </p:nvSpPr>
        <p:spPr>
          <a:xfrm>
            <a:off x="-1" y="2478382"/>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一部事務組合の事務</a:t>
            </a:r>
            <a:endParaRPr kumimoji="1" lang="ja-JP" altLang="en-US" b="1" dirty="0">
              <a:solidFill>
                <a:schemeClr val="bg1"/>
              </a:solidFill>
            </a:endParaRPr>
          </a:p>
        </p:txBody>
      </p:sp>
      <p:sp>
        <p:nvSpPr>
          <p:cNvPr id="22" name="正方形/長方形 21"/>
          <p:cNvSpPr/>
          <p:nvPr/>
        </p:nvSpPr>
        <p:spPr>
          <a:xfrm>
            <a:off x="0" y="4581128"/>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機関等共同設置の事務</a:t>
            </a:r>
            <a:endParaRPr kumimoji="1" lang="ja-JP" altLang="en-US" b="1" dirty="0">
              <a:solidFill>
                <a:schemeClr val="bg1"/>
              </a:solidFill>
            </a:endParaRPr>
          </a:p>
        </p:txBody>
      </p:sp>
      <p:sp>
        <p:nvSpPr>
          <p:cNvPr id="1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7" name="正方形/長方形 16"/>
          <p:cNvSpPr/>
          <p:nvPr/>
        </p:nvSpPr>
        <p:spPr>
          <a:xfrm>
            <a:off x="0" y="2176398"/>
            <a:ext cx="2534731"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施設の管理等</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 xmlns:p14="http://schemas.microsoft.com/office/powerpoint/2010/main" val="1682120096"/>
              </p:ext>
            </p:extLst>
          </p:nvPr>
        </p:nvGraphicFramePr>
        <p:xfrm>
          <a:off x="194473" y="2518688"/>
          <a:ext cx="9517056" cy="4078664"/>
        </p:xfrm>
        <a:graphic>
          <a:graphicData uri="http://schemas.openxmlformats.org/drawingml/2006/table">
            <a:tbl>
              <a:tblPr firstRow="1" bandRow="1">
                <a:tableStyleId>{5C22544A-7EE6-4342-B048-85BDC9FD1C3A}</a:tableStyleId>
              </a:tblPr>
              <a:tblGrid>
                <a:gridCol w="3172352"/>
                <a:gridCol w="3172352"/>
                <a:gridCol w="3172352"/>
              </a:tblGrid>
              <a:tr h="354031">
                <a:tc>
                  <a:txBody>
                    <a:bodyPr/>
                    <a:lstStyle/>
                    <a:p>
                      <a:pPr algn="ctr"/>
                      <a:r>
                        <a:rPr kumimoji="1" lang="ja-JP" altLang="en-US" sz="1600" dirty="0" smtClean="0"/>
                        <a:t>福祉施設</a:t>
                      </a:r>
                      <a:endParaRPr kumimoji="1" lang="ja-JP" altLang="en-US" sz="1600" dirty="0"/>
                    </a:p>
                  </a:txBody>
                  <a:tcPr marL="99060" marR="99060" anchor="ctr">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市民利用施設</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その他</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r>
              <a:tr h="3724633">
                <a:tc>
                  <a:txBody>
                    <a:bodyPr/>
                    <a:lstStyle/>
                    <a:p>
                      <a:r>
                        <a:rPr kumimoji="1" lang="ja-JP" altLang="en-US" sz="1400" spc="0" dirty="0" smtClean="0">
                          <a:latin typeface="Meiryo UI" pitchFamily="50" charset="-128"/>
                          <a:ea typeface="Meiryo UI" pitchFamily="50" charset="-128"/>
                          <a:cs typeface="Meiryo UI" pitchFamily="50" charset="-128"/>
                        </a:rPr>
                        <a:t>・児童自立支援施設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（阿武山学園）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・児童心理治療施設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（児童院・弘済のぞみ園）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・児童養護施設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（弘済みらい園・長谷川羽曳野学園）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・母子・父子福祉施設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（愛光会館）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・生活保護施設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大淀寮、淀川寮、港晴寮、</a:t>
                      </a:r>
                      <a:r>
                        <a:rPr kumimoji="1" lang="en-US" altLang="ja-JP" sz="1400" spc="0" dirty="0" smtClean="0">
                          <a:latin typeface="Meiryo UI" pitchFamily="50" charset="-128"/>
                          <a:ea typeface="Meiryo UI" pitchFamily="50" charset="-128"/>
                          <a:cs typeface="Meiryo UI" pitchFamily="50" charset="-128"/>
                        </a:rPr>
                        <a:t/>
                      </a:r>
                      <a:br>
                        <a:rPr kumimoji="1" lang="en-US" altLang="ja-JP" sz="1400" spc="0" dirty="0" smtClean="0">
                          <a:latin typeface="Meiryo UI" pitchFamily="50" charset="-128"/>
                          <a:ea typeface="Meiryo UI" pitchFamily="50" charset="-128"/>
                          <a:cs typeface="Meiryo UI" pitchFamily="50" charset="-128"/>
                        </a:rPr>
                      </a:br>
                      <a:r>
                        <a:rPr kumimoji="1" lang="ja-JP" altLang="en-US" sz="1400" spc="0" dirty="0" smtClean="0">
                          <a:latin typeface="Meiryo UI" pitchFamily="50" charset="-128"/>
                          <a:ea typeface="Meiryo UI" pitchFamily="50" charset="-128"/>
                          <a:cs typeface="Meiryo UI" pitchFamily="50" charset="-128"/>
                        </a:rPr>
                        <a:t>　　　第２港晴寮</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・心身障が</a:t>
                      </a:r>
                      <a:r>
                        <a:rPr kumimoji="1" lang="ja-JP" altLang="en-US" sz="1400" spc="0" dirty="0" err="1" smtClean="0">
                          <a:latin typeface="Meiryo UI" pitchFamily="50" charset="-128"/>
                          <a:ea typeface="Meiryo UI" pitchFamily="50" charset="-128"/>
                          <a:cs typeface="Meiryo UI" pitchFamily="50" charset="-128"/>
                        </a:rPr>
                        <a:t>い</a:t>
                      </a:r>
                      <a:r>
                        <a:rPr kumimoji="1" lang="ja-JP" altLang="en-US" sz="1400" spc="0" dirty="0" smtClean="0">
                          <a:latin typeface="Meiryo UI" pitchFamily="50" charset="-128"/>
                          <a:ea typeface="Meiryo UI" pitchFamily="50" charset="-128"/>
                          <a:cs typeface="Meiryo UI" pitchFamily="50" charset="-128"/>
                        </a:rPr>
                        <a:t>者リハビリテーションセンター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（施設管理・財産管理に限る）</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福祉型障がい</a:t>
                      </a:r>
                      <a:r>
                        <a:rPr kumimoji="1" lang="ja-JP" altLang="en-US" sz="1400" spc="0" dirty="0" smtClean="0">
                          <a:latin typeface="Meiryo UI" pitchFamily="50" charset="-128"/>
                          <a:ea typeface="Meiryo UI" pitchFamily="50" charset="-128"/>
                          <a:cs typeface="Meiryo UI" pitchFamily="50" charset="-128"/>
                        </a:rPr>
                        <a:t>児入所施設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（敷津浦学園）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者就労支援施設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（千里作業指導所）</a:t>
                      </a:r>
                      <a:endParaRPr kumimoji="1" lang="ja-JP" altLang="en-US" sz="1400" spc="0" dirty="0"/>
                    </a:p>
                  </a:txBody>
                  <a:tcPr marL="99060" marR="99060">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・信太山青少年野外活動センター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・長居ユースホテル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・青少年センタ－</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・こども文化センター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baseline="0" dirty="0" smtClean="0">
                        <a:latin typeface="Meiryo UI" pitchFamily="50" charset="-128"/>
                        <a:ea typeface="Meiryo UI" pitchFamily="50" charset="-128"/>
                        <a:cs typeface="Meiryo UI" pitchFamily="50" charset="-128"/>
                      </a:endParaRPr>
                    </a:p>
                    <a:p>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err="1" smtClean="0">
                          <a:latin typeface="Meiryo UI" pitchFamily="50" charset="-128"/>
                          <a:ea typeface="Meiryo UI" pitchFamily="50" charset="-128"/>
                          <a:cs typeface="Meiryo UI" pitchFamily="50" charset="-128"/>
                        </a:rPr>
                        <a:t>舞洲障がい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長居</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・中央体育館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・大阪プール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・靱テニスセンター、靱庭球場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ja-JP" altLang="en-US" sz="1400" spc="0" dirty="0"/>
                    </a:p>
                  </a:txBody>
                  <a:tcPr marL="99060" marR="9906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・動物管理センター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北斎場、小林斎場、佃斎場、</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鶴見斎場、瓜破斎場、葬祭斎場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泉南メモリアルパーク、瓜破霊園、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服部霊園、北霊園、南霊園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処分検討地等にかかる管理・処分</a:t>
                      </a:r>
                      <a:r>
                        <a:rPr kumimoji="1" lang="ja-JP" altLang="en-US" sz="1400" spc="0" dirty="0" smtClean="0">
                          <a:latin typeface="Meiryo UI" pitchFamily="50" charset="-128"/>
                          <a:ea typeface="Meiryo UI" pitchFamily="50" charset="-128"/>
                          <a:cs typeface="Meiryo UI" pitchFamily="50" charset="-128"/>
                        </a:rPr>
                        <a:t>　</a:t>
                      </a:r>
                      <a:endParaRPr kumimoji="1" lang="ja-JP" altLang="en-US" sz="1400" spc="0" dirty="0">
                        <a:latin typeface="Meiryo UI" pitchFamily="50" charset="-128"/>
                        <a:ea typeface="Meiryo UI" pitchFamily="50" charset="-128"/>
                        <a:cs typeface="Meiryo UI" pitchFamily="50" charset="-128"/>
                      </a:endParaRPr>
                    </a:p>
                  </a:txBody>
                  <a:tcPr marL="99060" marR="99060">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r>
            </a:tbl>
          </a:graphicData>
        </a:graphic>
      </p:graphicFrame>
      <p:sp>
        <p:nvSpPr>
          <p:cNvPr id="15" name="大かっこ 14"/>
          <p:cNvSpPr/>
          <p:nvPr/>
        </p:nvSpPr>
        <p:spPr>
          <a:xfrm>
            <a:off x="6699671" y="3457582"/>
            <a:ext cx="2645817" cy="4601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6700637" y="4523188"/>
            <a:ext cx="2644851"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0" y="736238"/>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事業の実施</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240192" y="1124744"/>
            <a:ext cx="4478782" cy="1008112"/>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・介護保険事業</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・民間の児童養護施設等及び生活保護施設の所管事務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（設置認可、指導、助成などの事務を含む）</a:t>
            </a:r>
            <a:endParaRPr lang="ja-JP" altLang="en-US" sz="14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4718974" y="764374"/>
            <a:ext cx="3042338" cy="369332"/>
          </a:xfrm>
          <a:prstGeom prst="rect">
            <a:avLst/>
          </a:prstGeom>
        </p:spPr>
        <p:txBody>
          <a:bodyPr wrap="square" anchor="ctr" anchorCtr="0">
            <a:spAutoFit/>
          </a:bodyPr>
          <a:lstStyle/>
          <a:p>
            <a:r>
              <a:rPr lang="ja-JP" altLang="en-US" b="1" dirty="0" smtClean="0">
                <a:latin typeface="Meiryo UI" pitchFamily="50" charset="-128"/>
                <a:ea typeface="Meiryo UI" pitchFamily="50" charset="-128"/>
                <a:cs typeface="Meiryo UI" pitchFamily="50" charset="-128"/>
              </a:rPr>
              <a:t>□ 情報システムの管理</a:t>
            </a:r>
            <a:endParaRPr lang="ja-JP" altLang="en-US" b="1" dirty="0">
              <a:latin typeface="Meiryo UI" pitchFamily="50" charset="-128"/>
              <a:ea typeface="Meiryo UI" pitchFamily="50" charset="-128"/>
              <a:cs typeface="Meiryo UI" pitchFamily="50" charset="-128"/>
            </a:endParaRPr>
          </a:p>
        </p:txBody>
      </p:sp>
      <p:sp>
        <p:nvSpPr>
          <p:cNvPr id="12" name="正方形/長方形 11"/>
          <p:cNvSpPr/>
          <p:nvPr/>
        </p:nvSpPr>
        <p:spPr>
          <a:xfrm>
            <a:off x="4953002" y="1124744"/>
            <a:ext cx="4758529" cy="1224136"/>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・住民基本台帳等システム　　　　　　・戸籍情報システム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・税務事務システム　　　　　 　　　　　・総合福祉システム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・国民健康保険システム　　 　　　　　・介護保険システム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・統合基盤・ネットワークシステム　　など</a:t>
            </a:r>
            <a:endParaRPr lang="ja-JP" altLang="en-US" sz="1400" dirty="0" smtClean="0">
              <a:latin typeface="Meiryo UI" pitchFamily="50" charset="-128"/>
              <a:ea typeface="Meiryo UI" pitchFamily="50" charset="-128"/>
              <a:cs typeface="Meiryo UI" pitchFamily="50" charset="-128"/>
            </a:endParaRPr>
          </a:p>
        </p:txBody>
      </p:sp>
      <p:sp>
        <p:nvSpPr>
          <p:cNvPr id="14" name="大かっこ 13"/>
          <p:cNvSpPr/>
          <p:nvPr/>
        </p:nvSpPr>
        <p:spPr>
          <a:xfrm>
            <a:off x="3548845" y="4105208"/>
            <a:ext cx="241226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0" y="266696"/>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（４）一部事務組合の事務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8" name="大かっこ 17"/>
          <p:cNvSpPr/>
          <p:nvPr/>
        </p:nvSpPr>
        <p:spPr>
          <a:xfrm>
            <a:off x="488504" y="4869160"/>
            <a:ext cx="2232248" cy="360040"/>
          </a:xfrm>
          <a:prstGeom prst="bracketPair">
            <a:avLst>
              <a:gd name="adj" fmla="val 2724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a:xfrm>
            <a:off x="10101572" y="6057561"/>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5" name="Group 45"/>
          <p:cNvGraphicFramePr>
            <a:graphicFrameLocks noGrp="1"/>
          </p:cNvGraphicFramePr>
          <p:nvPr>
            <p:extLst>
              <p:ext uri="{D42A27DB-BD31-4B8C-83A1-F6EECF244321}">
                <p14:modId xmlns="" xmlns:p14="http://schemas.microsoft.com/office/powerpoint/2010/main" val="1974128547"/>
              </p:ext>
            </p:extLst>
          </p:nvPr>
        </p:nvGraphicFramePr>
        <p:xfrm>
          <a:off x="47171" y="2867909"/>
          <a:ext cx="9789537" cy="3997705"/>
        </p:xfrm>
        <a:graphic>
          <a:graphicData uri="http://schemas.openxmlformats.org/drawingml/2006/table">
            <a:tbl>
              <a:tblPr/>
              <a:tblGrid>
                <a:gridCol w="1785483"/>
                <a:gridCol w="8004054"/>
              </a:tblGrid>
              <a:tr h="278457">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分野</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・スクールカウンセラー事業等　　　・母子父子寡婦福祉貸付金（特別会計の管理等）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２．福祉</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者歯科診療センター　　　・障がい者の競技スポーツ振興　　　・高齢者福祉専門研修　　　・あい</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対策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・医療法人の設立認可　　　・精神保健福祉センター　　　・環境科学研究　・病院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４．教育</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・高等学校　　　・大学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５．環境</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・エネルギー政策　　　・地球温暖化広域対策等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・成長分野の企業支援　　　・融資制度　　　・アジア太平洋トレードセンター　　　・商工会議所　　　・中央卸売市場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8756">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７．都市魅力</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defRPr/>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・観光・文化・スポーツ振興（成長・集客等）　　　・文化施設（博物館・美術館等）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1502">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・広域的な交通基盤整備　　　・成長戦略・グランドデザイン　　　・港湾　　　・地価監視</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・都市計画（都市再生特別地区、用途地域等）　　　・うめきた２期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・道路（広域交通網）　　　・河川管理（一級河川） 　　・公園（後方支援活動拠点等） 　　・下水道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・市区町村との連絡調整　　　・ＤＶ一時保護　　　・雇用施策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　　　・防災・危機管理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・地方公務員災害補償基金　　　・財政運営（交付税・公債費）　　　・税務（固定資産税等）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2492896"/>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大阪市が現在実施している事務で大阪府に承継する事務の例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0" y="476672"/>
            <a:ext cx="9804325" cy="2016224"/>
          </a:xfrm>
          <a:prstGeom prst="roundRect">
            <a:avLst>
              <a:gd name="adj" fmla="val 1411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28464" y="1234852"/>
            <a:ext cx="956734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600" dirty="0" smtClean="0">
                <a:solidFill>
                  <a:schemeClr val="tx1"/>
                </a:solidFill>
                <a:latin typeface="Meiryo UI" pitchFamily="50" charset="-128"/>
                <a:ea typeface="Meiryo UI" pitchFamily="50" charset="-128"/>
                <a:cs typeface="Meiryo UI" pitchFamily="50" charset="-128"/>
              </a:rPr>
              <a:t>○ 都道府県・政令指定都市の権限に係る事務</a:t>
            </a:r>
            <a:r>
              <a:rPr lang="ja-JP" altLang="en-US" sz="1400" dirty="0" smtClean="0">
                <a:solidFill>
                  <a:schemeClr val="tx1"/>
                </a:solidFill>
                <a:latin typeface="Meiryo UI" pitchFamily="50" charset="-128"/>
                <a:ea typeface="Meiryo UI" pitchFamily="50" charset="-128"/>
                <a:cs typeface="Meiryo UI" pitchFamily="50" charset="-128"/>
              </a:rPr>
              <a:t>（ただし、住民に身近な事務は特別区が実施）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ja-JP" altLang="en-US" sz="1600" dirty="0" smtClean="0">
                <a:solidFill>
                  <a:schemeClr val="tx1"/>
                </a:solidFill>
                <a:latin typeface="Meiryo UI" pitchFamily="50" charset="-128"/>
                <a:ea typeface="Meiryo UI" pitchFamily="50" charset="-128"/>
                <a:cs typeface="Meiryo UI" pitchFamily="50" charset="-128"/>
              </a:rPr>
              <a:t>○ 大阪全体の成長、都市の発展、安全・安心に関わる事務、大阪全体の視点で統一的・広域的な対応が必要な</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まちづくり、都市基盤整備等に関する事務</a:t>
            </a:r>
            <a:r>
              <a:rPr lang="ja-JP" altLang="en-US" sz="1200" dirty="0" smtClean="0">
                <a:solidFill>
                  <a:schemeClr val="tx1"/>
                </a:solidFill>
                <a:latin typeface="Meiryo UI" pitchFamily="50" charset="-128"/>
                <a:ea typeface="Meiryo UI" pitchFamily="50" charset="-128"/>
                <a:cs typeface="Meiryo UI" pitchFamily="50" charset="-128"/>
              </a:rPr>
              <a:t>（中核市や一般市の権限に係る事務であっても、これに該当するものは大阪府が実施）</a:t>
            </a:r>
            <a:endParaRPr lang="en-US" altLang="ja-JP" sz="12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
          <p:cNvGraphicFramePr>
            <a:graphicFrameLocks noGrp="1"/>
          </p:cNvGraphicFramePr>
          <p:nvPr>
            <p:ph idx="1"/>
            <p:extLst>
              <p:ext uri="{D42A27DB-BD31-4B8C-83A1-F6EECF244321}">
                <p14:modId xmlns="" xmlns:p14="http://schemas.microsoft.com/office/powerpoint/2010/main" val="1902867341"/>
              </p:ext>
            </p:extLst>
          </p:nvPr>
        </p:nvGraphicFramePr>
        <p:xfrm>
          <a:off x="69292" y="562021"/>
          <a:ext cx="9789539" cy="5986650"/>
        </p:xfrm>
        <a:graphic>
          <a:graphicData uri="http://schemas.openxmlformats.org/drawingml/2006/table">
            <a:tbl>
              <a:tblPr/>
              <a:tblGrid>
                <a:gridCol w="2291420"/>
                <a:gridCol w="1152128"/>
                <a:gridCol w="1152128"/>
                <a:gridCol w="5193863"/>
              </a:tblGrid>
              <a:tr h="291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518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あい</a:t>
                      </a:r>
                      <a:r>
                        <a:rPr kumimoji="1" lang="ja-JP" altLang="en-US" sz="1400" b="0" i="0" u="none" strike="noStrike" cap="none" spc="0" normalizeH="0" baseline="0" dirty="0" err="1" smtClean="0">
                          <a:ln>
                            <a:noFill/>
                          </a:ln>
                          <a:solidFill>
                            <a:schemeClr val="tx1"/>
                          </a:solidFill>
                          <a:effectLst/>
                          <a:latin typeface="ＭＳ Ｐゴシック" pitchFamily="50" charset="-128"/>
                          <a:ea typeface="ＭＳ Ｐゴシック" pitchFamily="50" charset="-128"/>
                        </a:rPr>
                        <a:t>りん</a:t>
                      </a: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対策</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・あい</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地域は、全国各地から労働者が流入してきた経過があり、全</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国レベルの課題かつ大都市特有の課題として、大阪府の総合調整の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もと、地域の実情に精通した特別区と連携しながら事業を実施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524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母子父子寡婦福祉貸付金</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（特別会計の管理等）</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・貸付金に係る特別会計の管理等については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大阪府が一元的に実施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精神保健福祉センター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・大阪府と大阪市が設置している精神保健福祉センターを統合し、精</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神保健福祉に係る専門性を確保しながら、広域的に対応</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8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病院</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・専門的な高度医療施設、広域的な拠点施設を確保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0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高等学校</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・多様な課程・学科等を設置し、専門的な教育を実施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・中学校卒業者数の将来動向も見据えた、大阪府域全体での高等学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校の適正配置を実現</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大学（大阪市立大学）</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・国内外での競争に打ち勝ち、大阪の成長や発展に寄与</a:t>
                      </a:r>
                      <a:endParaRPr kumimoji="1" lang="ja-JP" altLang="en-US" sz="1400" b="1"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3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成長分野の企業支援等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・大阪全体を俯瞰し、大阪の成長に向けて戦略的・統一的に実施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8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観光・文化・スポーツ振興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（成長・集客等）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・大阪全体の統一的な戦略のもと、都市魅力を向上させ、内外から人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を呼び込む</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2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広域的な交通基盤の整備</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・広域的な交通基盤（鉄道ネットワーク、高速道路ネットワーク等）の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整備・検討等について、大阪の成長、都市づくりの一体性を確保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成長戦略・グランドデザイン</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・大阪全体の統一的な戦略のもと、都市づくりを推進し、大阪全体の成</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長、発展につなげる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うめきた２期</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・検討業務及び個別事業は、広域インフラとしての機能を重視し、関連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事業全体として広域的に実施</a:t>
                      </a:r>
                      <a:endParaRPr kumimoji="1" lang="ja-JP" altLang="en-US" sz="14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正方形/長方形 6"/>
          <p:cNvSpPr/>
          <p:nvPr/>
        </p:nvSpPr>
        <p:spPr>
          <a:xfrm>
            <a:off x="0" y="163364"/>
            <a:ext cx="487499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601072" y="87040"/>
            <a:ext cx="4228728"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2" y="980728"/>
            <a:ext cx="8856984" cy="518457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sp>
        <p:nvSpPr>
          <p:cNvPr id="10" name="正方形/長方形 9"/>
          <p:cNvSpPr/>
          <p:nvPr/>
        </p:nvSpPr>
        <p:spPr>
          <a:xfrm>
            <a:off x="2460724" y="242088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1" name="正方形/長方形 10"/>
          <p:cNvSpPr/>
          <p:nvPr/>
        </p:nvSpPr>
        <p:spPr>
          <a:xfrm>
            <a:off x="2935635" y="1175844"/>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2" name="正方形/長方形 11"/>
          <p:cNvSpPr/>
          <p:nvPr/>
        </p:nvSpPr>
        <p:spPr>
          <a:xfrm>
            <a:off x="4191747" y="1787731"/>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3" name="正方形/長方形 12"/>
          <p:cNvSpPr/>
          <p:nvPr/>
        </p:nvSpPr>
        <p:spPr>
          <a:xfrm>
            <a:off x="2748494" y="2994797"/>
            <a:ext cx="66678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１６</a:t>
            </a:r>
          </a:p>
        </p:txBody>
      </p:sp>
      <p:sp>
        <p:nvSpPr>
          <p:cNvPr id="14" name="正方形/長方形 13"/>
          <p:cNvSpPr/>
          <p:nvPr/>
        </p:nvSpPr>
        <p:spPr>
          <a:xfrm>
            <a:off x="549290" y="118574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549290" y="180016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２　特別区と大阪府の事務分担</a:t>
            </a:r>
          </a:p>
        </p:txBody>
      </p:sp>
      <p:sp>
        <p:nvSpPr>
          <p:cNvPr id="16" name="正方形/長方形 15"/>
          <p:cNvSpPr/>
          <p:nvPr/>
        </p:nvSpPr>
        <p:spPr>
          <a:xfrm>
            <a:off x="549290" y="2414591"/>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３　特別区の事務</a:t>
            </a:r>
          </a:p>
        </p:txBody>
      </p:sp>
      <p:sp>
        <p:nvSpPr>
          <p:cNvPr id="17" name="正方形/長方形 16"/>
          <p:cNvSpPr/>
          <p:nvPr/>
        </p:nvSpPr>
        <p:spPr>
          <a:xfrm>
            <a:off x="549290" y="3029014"/>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４　大阪府の事務　</a:t>
            </a:r>
          </a:p>
        </p:txBody>
      </p:sp>
      <p:sp>
        <p:nvSpPr>
          <p:cNvPr id="18" name="正方形/長方形 17"/>
          <p:cNvSpPr/>
          <p:nvPr/>
        </p:nvSpPr>
        <p:spPr>
          <a:xfrm>
            <a:off x="549290" y="3643437"/>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５　新たな事務に関する事務分担</a:t>
            </a:r>
          </a:p>
        </p:txBody>
      </p:sp>
      <p:sp>
        <p:nvSpPr>
          <p:cNvPr id="19" name="正方形/長方形 18"/>
          <p:cNvSpPr/>
          <p:nvPr/>
        </p:nvSpPr>
        <p:spPr>
          <a:xfrm>
            <a:off x="4336916" y="3645024"/>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20" name="正方形/長方形 19"/>
          <p:cNvSpPr/>
          <p:nvPr/>
        </p:nvSpPr>
        <p:spPr>
          <a:xfrm>
            <a:off x="549290" y="4257860"/>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６　事務分担総括表</a:t>
            </a:r>
          </a:p>
        </p:txBody>
      </p:sp>
      <p:sp>
        <p:nvSpPr>
          <p:cNvPr id="21" name="正方形/長方形 20"/>
          <p:cNvSpPr/>
          <p:nvPr/>
        </p:nvSpPr>
        <p:spPr>
          <a:xfrm>
            <a:off x="2907060" y="4280963"/>
            <a:ext cx="650316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
        <p:nvSpPr>
          <p:cNvPr id="22" name="正方形/長方形 21"/>
          <p:cNvSpPr/>
          <p:nvPr/>
        </p:nvSpPr>
        <p:spPr>
          <a:xfrm>
            <a:off x="549290" y="4872281"/>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７　法令事務の特別区への承継</a:t>
            </a:r>
          </a:p>
        </p:txBody>
      </p:sp>
      <p:sp>
        <p:nvSpPr>
          <p:cNvPr id="23" name="正方形/長方形 22"/>
          <p:cNvSpPr/>
          <p:nvPr/>
        </p:nvSpPr>
        <p:spPr>
          <a:xfrm>
            <a:off x="4015755" y="4907287"/>
            <a:ext cx="541182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２４</a:t>
            </a:r>
          </a:p>
        </p:txBody>
      </p:sp>
      <p:sp>
        <p:nvSpPr>
          <p:cNvPr id="24" name="正方形/長方形 23"/>
          <p:cNvSpPr/>
          <p:nvPr/>
        </p:nvSpPr>
        <p:spPr>
          <a:xfrm>
            <a:off x="549290" y="5502573"/>
            <a:ext cx="411265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８　事務の承継</a:t>
            </a:r>
          </a:p>
        </p:txBody>
      </p:sp>
      <p:sp>
        <p:nvSpPr>
          <p:cNvPr id="25" name="正方形/長方形 24"/>
          <p:cNvSpPr/>
          <p:nvPr/>
        </p:nvSpPr>
        <p:spPr>
          <a:xfrm>
            <a:off x="2460724" y="5494717"/>
            <a:ext cx="69352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 xmlns:p14="http://schemas.microsoft.com/office/powerpoint/2010/main" val="235943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9" name="Group 68"/>
          <p:cNvGraphicFramePr>
            <a:graphicFrameLocks noGrp="1"/>
          </p:cNvGraphicFramePr>
          <p:nvPr>
            <p:ph idx="1"/>
            <p:extLst>
              <p:ext uri="{D42A27DB-BD31-4B8C-83A1-F6EECF244321}">
                <p14:modId xmlns="" xmlns:p14="http://schemas.microsoft.com/office/powerpoint/2010/main" val="2410714464"/>
              </p:ext>
            </p:extLst>
          </p:nvPr>
        </p:nvGraphicFramePr>
        <p:xfrm>
          <a:off x="47171" y="833018"/>
          <a:ext cx="9789539" cy="5612131"/>
        </p:xfrm>
        <a:graphic>
          <a:graphicData uri="http://schemas.openxmlformats.org/drawingml/2006/table">
            <a:tbl>
              <a:tblPr/>
              <a:tblGrid>
                <a:gridCol w="2169525"/>
                <a:gridCol w="1152128"/>
                <a:gridCol w="1152128"/>
                <a:gridCol w="5315758"/>
              </a:tblGrid>
              <a:tr h="2987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r>
              <a:tr h="5608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下水道</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・区部下水道の一体管理が必要であることから、大阪府が一体的に所管</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06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都市計画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・都市計画区域マスタープラン、都市再開発方針等の策定、自動車専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用道路等の広域インフラに係る都市計画の決定、都市再生特別地区、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用途地域、大規模な特定街区･再開発等促進区の決定等については、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都市としての一体性を確保しながら、成長に資する都市づくりを実施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56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道路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・下記の基準に適合する道路は大阪府が所管し、大阪の経済・産業戦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略を支え、防災上必要な広域ネットワークを形成</a:t>
                      </a:r>
                    </a:p>
                    <a:p>
                      <a:pPr marL="0" marR="0" lvl="0" indent="0" algn="l" defTabSz="914400" rtl="0" eaLnBrk="1" fontAlgn="base" latinLnBrk="0" hangingPunct="1">
                        <a:lnSpc>
                          <a:spcPct val="100000"/>
                        </a:lnSpc>
                        <a:spcBef>
                          <a:spcPts val="1200"/>
                        </a:spcBef>
                        <a:spcAft>
                          <a:spcPct val="0"/>
                        </a:spcAft>
                        <a:buClrTx/>
                        <a:buSzTx/>
                        <a:buFontTx/>
                        <a:buNone/>
                        <a:tabLst/>
                      </a:pP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基準</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４車線以上かつ①～⑥のいずれかを満たす路線</a:t>
                      </a:r>
                    </a:p>
                    <a:p>
                      <a:pPr marL="0" marR="0" lvl="0" indent="0" algn="l" defTabSz="914400" rtl="0" eaLnBrk="1" fontAlgn="base" latinLnBrk="0" hangingPunct="1">
                        <a:lnSpc>
                          <a:spcPct val="100000"/>
                        </a:lnSpc>
                        <a:spcBef>
                          <a:spcPts val="6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①大阪府域内の地域間の連絡　　　　　②都心</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都市核</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地域核間の連絡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③広域交流拠点、国土軸との連絡　　　④隣接府県の主要都市との連絡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⑤都市への交通集中の分散</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環状道路</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⑥広域的防災に資する道路</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79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河川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・河川の治水機能については、広域的に一元管理することで、大阪全体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の安全・安心、都市づくりの一体性を確保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8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公園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・規模が大きく、災害時における後方支援活動拠点としての機能を有する</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公園については、大阪府が所管し、大阪全体の安全・安心、都市づくり</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8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消防</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・大阪市消防局が有する消防力を維持し、大規模災害に対応できる体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制を確保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正方形/長方形 9"/>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0" y="6482928"/>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特別区が所管するものは事務</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新たな事務に関する事務分担</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角丸四角形 6"/>
          <p:cNvSpPr/>
          <p:nvPr/>
        </p:nvSpPr>
        <p:spPr>
          <a:xfrm>
            <a:off x="140294" y="591660"/>
            <a:ext cx="9649244" cy="792088"/>
          </a:xfrm>
          <a:prstGeom prst="roundRect">
            <a:avLst>
              <a:gd name="adj" fmla="val 1080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itchFamily="50" charset="-128"/>
                <a:ea typeface="Meiryo UI" pitchFamily="50" charset="-128"/>
                <a:cs typeface="Meiryo UI" pitchFamily="50" charset="-128"/>
              </a:rPr>
              <a:t>事務分担（案）の作成基準時点（平成２８年５月）以後に、新たに実施することになった事務事業についても、特別区と大阪府の事務分担と同様の考え方により整理を行うものとする</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 xmlns:p14="http://schemas.microsoft.com/office/powerpoint/2010/main" val="1251372353"/>
              </p:ext>
            </p:extLst>
          </p:nvPr>
        </p:nvGraphicFramePr>
        <p:xfrm>
          <a:off x="54178" y="1830874"/>
          <a:ext cx="9789539" cy="4302655"/>
        </p:xfrm>
        <a:graphic>
          <a:graphicData uri="http://schemas.openxmlformats.org/drawingml/2006/table">
            <a:tbl>
              <a:tblPr/>
              <a:tblGrid>
                <a:gridCol w="2409552"/>
                <a:gridCol w="1193126"/>
                <a:gridCol w="1069126"/>
                <a:gridCol w="5117735"/>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r>
              <a:tr h="821724">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都市交通局関係事務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・地域住民の暮らしに身近な交通に関する事務であり、地域の実情に</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応じた対応が可能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・誘致にかかる事務は、大阪の魅力を世界に発信し、経済や地域の活</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性化を図るため、大阪府が実施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万博関係事務（機運醸成）</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・大阪市内での機運醸成については、各地域において引き続き取組み</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が行われることから、特別区が実施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ＩＲ誘致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・ＩＲ基本構想（案）の策定、住民のＩＲへの理解促進やギャンブ</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ル依存症対策などへの対応等、いずれも広域的に大阪府が取り組む</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8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環境科学研究所（環境分野）関係事務</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・環境科学研究センターは、広域的な調査研究の拠点となる施設とし</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て大阪府が実施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正方形/長方形 11"/>
          <p:cNvSpPr/>
          <p:nvPr/>
        </p:nvSpPr>
        <p:spPr>
          <a:xfrm>
            <a:off x="0" y="1463576"/>
            <a:ext cx="1393330"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a:t>
            </a:r>
            <a:r>
              <a:rPr lang="en-US" altLang="ja-JP"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主な事務</a:t>
            </a:r>
            <a:endParaRPr lang="ja-JP" altLang="en-US" dirty="0"/>
          </a:p>
        </p:txBody>
      </p:sp>
      <p:sp>
        <p:nvSpPr>
          <p:cNvPr id="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事務分担総括表</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5" name="角丸四角形 4"/>
          <p:cNvSpPr/>
          <p:nvPr/>
        </p:nvSpPr>
        <p:spPr>
          <a:xfrm>
            <a:off x="5015894" y="476672"/>
            <a:ext cx="4780650" cy="64807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大阪府に仕分けられた事務</a:t>
            </a:r>
            <a:endParaRPr kumimoji="1" lang="en-US" altLang="ja-JP" b="1" dirty="0" smtClean="0">
              <a:solidFill>
                <a:schemeClr val="bg1"/>
              </a:solidFill>
            </a:endParaRPr>
          </a:p>
          <a:p>
            <a:pPr algn="ctr"/>
            <a:r>
              <a:rPr lang="ja-JP" altLang="en-US" sz="1600" b="1" dirty="0" smtClean="0">
                <a:solidFill>
                  <a:schemeClr val="bg1"/>
                </a:solidFill>
              </a:rPr>
              <a:t>［全２，８１８事務のうち、４０８事務（１４％）］</a:t>
            </a:r>
            <a:endParaRPr kumimoji="1" lang="ja-JP" altLang="en-US" sz="1600" b="1" dirty="0">
              <a:solidFill>
                <a:schemeClr val="bg1"/>
              </a:solidFill>
            </a:endParaRPr>
          </a:p>
        </p:txBody>
      </p:sp>
      <p:graphicFrame>
        <p:nvGraphicFramePr>
          <p:cNvPr id="6" name="表 5"/>
          <p:cNvGraphicFramePr>
            <a:graphicFrameLocks noGrp="1"/>
          </p:cNvGraphicFramePr>
          <p:nvPr/>
        </p:nvGraphicFramePr>
        <p:xfrm>
          <a:off x="93732" y="1191260"/>
          <a:ext cx="4781260" cy="5623560"/>
        </p:xfrm>
        <a:graphic>
          <a:graphicData uri="http://schemas.openxmlformats.org/drawingml/2006/table">
            <a:tbl>
              <a:tblPr/>
              <a:tblGrid>
                <a:gridCol w="1426887"/>
                <a:gridCol w="3354373"/>
              </a:tblGrid>
              <a:tr h="144018">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1068844">
                <a:tc>
                  <a:txBody>
                    <a:bodyPr/>
                    <a:lstStyle/>
                    <a:p>
                      <a:r>
                        <a:rPr kumimoji="1" lang="ja-JP" altLang="en-US" sz="1400" dirty="0" smtClean="0"/>
                        <a:t>１．こども</a:t>
                      </a:r>
                      <a:r>
                        <a:rPr kumimoji="1" lang="en-US" altLang="ja-JP" sz="1400" dirty="0" smtClean="0"/>
                        <a:t>(240)</a:t>
                      </a:r>
                    </a:p>
                    <a:p>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・児童相談所・児童福祉施設（</a:t>
                      </a:r>
                      <a:r>
                        <a:rPr kumimoji="1" lang="en-US" altLang="ja-JP" sz="1100" dirty="0" smtClean="0">
                          <a:latin typeface="Meiryo UI" pitchFamily="50" charset="-128"/>
                          <a:ea typeface="Meiryo UI" pitchFamily="50" charset="-128"/>
                          <a:cs typeface="Meiryo UI" pitchFamily="50" charset="-128"/>
                        </a:rPr>
                        <a:t>51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a:t>
                      </a:r>
                      <a:r>
                        <a:rPr kumimoji="1" lang="en-US" altLang="ja-JP" sz="1100" dirty="0" smtClean="0">
                          <a:latin typeface="Meiryo UI" pitchFamily="50" charset="-128"/>
                          <a:ea typeface="Meiryo UI" pitchFamily="50" charset="-128"/>
                          <a:cs typeface="Meiryo UI" pitchFamily="50" charset="-128"/>
                        </a:rPr>
                        <a:t>82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（保育士・保育所支援センター運営事業等）</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・子育て支援（</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）・こども</a:t>
                      </a:r>
                      <a:r>
                        <a:rPr kumimoji="1"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青少年（</a:t>
                      </a:r>
                      <a:r>
                        <a:rPr kumimoji="1" lang="en-US" altLang="ja-JP" sz="1100" dirty="0" smtClean="0">
                          <a:latin typeface="Meiryo UI" pitchFamily="50" charset="-128"/>
                          <a:ea typeface="Meiryo UI" pitchFamily="50" charset="-128"/>
                          <a:cs typeface="Meiryo UI" pitchFamily="50" charset="-128"/>
                        </a:rPr>
                        <a:t>27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・ひとり親家庭支援等（</a:t>
                      </a:r>
                      <a:r>
                        <a:rPr kumimoji="1" lang="en-US" altLang="ja-JP" sz="1100" dirty="0" smtClean="0">
                          <a:latin typeface="Meiryo UI" pitchFamily="50" charset="-128"/>
                          <a:ea typeface="Meiryo UI" pitchFamily="50" charset="-128"/>
                          <a:cs typeface="Meiryo UI" pitchFamily="50" charset="-128"/>
                        </a:rPr>
                        <a:t>26</a:t>
                      </a:r>
                      <a:r>
                        <a:rPr kumimoji="1" lang="ja-JP" altLang="en-US" sz="110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1478">
                <a:tc>
                  <a:txBody>
                    <a:bodyPr/>
                    <a:lstStyle/>
                    <a:p>
                      <a:r>
                        <a:rPr kumimoji="1" lang="ja-JP" altLang="en-US" sz="1400" dirty="0" smtClean="0"/>
                        <a:t>２．福祉</a:t>
                      </a:r>
                      <a:r>
                        <a:rPr kumimoji="1" lang="en-US" altLang="ja-JP" sz="1400" dirty="0" smtClean="0"/>
                        <a:t>(408)</a:t>
                      </a:r>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・障害者福祉</a:t>
                      </a:r>
                      <a:r>
                        <a:rPr kumimoji="1" lang="en-US" altLang="ja-JP" sz="1100" dirty="0" smtClean="0">
                          <a:latin typeface="Meiryo UI" pitchFamily="50" charset="-128"/>
                          <a:ea typeface="Meiryo UI" pitchFamily="50" charset="-128"/>
                          <a:cs typeface="Meiryo UI" pitchFamily="50" charset="-128"/>
                        </a:rPr>
                        <a:t>(112)</a:t>
                      </a:r>
                    </a:p>
                    <a:p>
                      <a:r>
                        <a:rPr kumimoji="1" lang="ja-JP" altLang="en-US" sz="1100" dirty="0" smtClean="0">
                          <a:latin typeface="Meiryo UI" pitchFamily="50" charset="-128"/>
                          <a:ea typeface="Meiryo UI" pitchFamily="50" charset="-128"/>
                          <a:cs typeface="Meiryo UI" pitchFamily="50" charset="-128"/>
                        </a:rPr>
                        <a:t>・</a:t>
                      </a:r>
                      <a:r>
                        <a:rPr kumimoji="1" lang="ja-JP" altLang="en-US" sz="1000" dirty="0" err="1" smtClean="0">
                          <a:latin typeface="Meiryo UI" pitchFamily="50" charset="-128"/>
                          <a:ea typeface="Meiryo UI" pitchFamily="50" charset="-128"/>
                          <a:cs typeface="Meiryo UI" pitchFamily="50" charset="-128"/>
                        </a:rPr>
                        <a:t>身体障がい</a:t>
                      </a:r>
                      <a:r>
                        <a:rPr kumimoji="1" lang="ja-JP" altLang="en-US" sz="1000" dirty="0" smtClean="0">
                          <a:latin typeface="Meiryo UI" pitchFamily="50" charset="-128"/>
                          <a:ea typeface="Meiryo UI" pitchFamily="50" charset="-128"/>
                          <a:cs typeface="Meiryo UI" pitchFamily="50" charset="-128"/>
                        </a:rPr>
                        <a:t>者更生相談所・知的障がい者更生相談所</a:t>
                      </a:r>
                      <a:r>
                        <a:rPr kumimoji="1" lang="en-US" altLang="ja-JP" sz="1100" dirty="0" smtClean="0">
                          <a:latin typeface="Meiryo UI" pitchFamily="50" charset="-128"/>
                          <a:ea typeface="Meiryo UI" pitchFamily="50" charset="-128"/>
                          <a:cs typeface="Meiryo UI" pitchFamily="50" charset="-128"/>
                        </a:rPr>
                        <a:t>(4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発達障がい</a:t>
                      </a:r>
                      <a:r>
                        <a:rPr kumimoji="1" lang="ja-JP" altLang="en-US" sz="1100" dirty="0" smtClean="0">
                          <a:latin typeface="Meiryo UI" pitchFamily="50" charset="-128"/>
                          <a:ea typeface="Meiryo UI" pitchFamily="50" charset="-128"/>
                          <a:cs typeface="Meiryo UI" pitchFamily="50" charset="-128"/>
                        </a:rPr>
                        <a:t>者支援（</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・高齢者福祉（</a:t>
                      </a:r>
                      <a:r>
                        <a:rPr kumimoji="1" lang="en-US" altLang="ja-JP" sz="1100" dirty="0" smtClean="0">
                          <a:latin typeface="Meiryo UI" pitchFamily="50" charset="-128"/>
                          <a:ea typeface="Meiryo UI" pitchFamily="50" charset="-128"/>
                          <a:cs typeface="Meiryo UI" pitchFamily="50" charset="-128"/>
                        </a:rPr>
                        <a:t>57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・介護保険（</a:t>
                      </a:r>
                      <a:r>
                        <a:rPr kumimoji="1" lang="en-US" altLang="ja-JP" sz="1100" dirty="0" smtClean="0">
                          <a:latin typeface="Meiryo UI" pitchFamily="50" charset="-128"/>
                          <a:ea typeface="Meiryo UI" pitchFamily="50" charset="-128"/>
                          <a:cs typeface="Meiryo UI" pitchFamily="50" charset="-128"/>
                        </a:rPr>
                        <a:t>37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・国民健康保険（</a:t>
                      </a:r>
                      <a:r>
                        <a:rPr kumimoji="1" lang="en-US" altLang="ja-JP" sz="1100" dirty="0" smtClean="0">
                          <a:latin typeface="Meiryo UI" pitchFamily="50" charset="-128"/>
                          <a:ea typeface="Meiryo UI" pitchFamily="50" charset="-128"/>
                          <a:cs typeface="Meiryo UI" pitchFamily="50" charset="-128"/>
                        </a:rPr>
                        <a:t>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a:t>
                      </a:r>
                      <a:r>
                        <a:rPr kumimoji="1" lang="en-US" altLang="ja-JP" sz="1100" dirty="0" smtClean="0">
                          <a:latin typeface="Meiryo UI" pitchFamily="50" charset="-128"/>
                          <a:ea typeface="Meiryo UI" pitchFamily="50" charset="-128"/>
                          <a:cs typeface="Meiryo UI" pitchFamily="50" charset="-128"/>
                        </a:rPr>
                        <a:t>49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・社会福祉・地域福祉等（</a:t>
                      </a:r>
                      <a:r>
                        <a:rPr kumimoji="1" lang="en-US" altLang="ja-JP" sz="1100" dirty="0" smtClean="0">
                          <a:latin typeface="Meiryo UI" pitchFamily="50" charset="-128"/>
                          <a:ea typeface="Meiryo UI" pitchFamily="50" charset="-128"/>
                          <a:cs typeface="Meiryo UI" pitchFamily="50" charset="-128"/>
                        </a:rPr>
                        <a:t>90)</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5022">
                <a:tc>
                  <a:txBody>
                    <a:bodyPr/>
                    <a:lstStyle/>
                    <a:p>
                      <a:r>
                        <a:rPr kumimoji="1" lang="ja-JP" altLang="en-US" sz="1400" dirty="0" smtClean="0"/>
                        <a:t>３．健康・保健</a:t>
                      </a:r>
                      <a:r>
                        <a:rPr kumimoji="1" lang="en-US" altLang="ja-JP" sz="1400" dirty="0" smtClean="0"/>
                        <a:t>(266)</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・感染症対策（</a:t>
                      </a:r>
                      <a:r>
                        <a:rPr kumimoji="1" lang="en-US" altLang="ja-JP" sz="1100" dirty="0" smtClean="0">
                          <a:latin typeface="Meiryo UI" pitchFamily="50" charset="-128"/>
                          <a:ea typeface="Meiryo UI" pitchFamily="50" charset="-128"/>
                          <a:cs typeface="Meiryo UI" pitchFamily="50" charset="-128"/>
                        </a:rPr>
                        <a:t>28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・保健医療（</a:t>
                      </a:r>
                      <a:r>
                        <a:rPr kumimoji="1" lang="en-US" altLang="ja-JP" sz="1100" dirty="0" smtClean="0">
                          <a:latin typeface="Meiryo UI" pitchFamily="50" charset="-128"/>
                          <a:ea typeface="Meiryo UI" pitchFamily="50" charset="-128"/>
                          <a:cs typeface="Meiryo UI" pitchFamily="50" charset="-128"/>
                        </a:rPr>
                        <a:t>92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・環境衛生、食品衛生（</a:t>
                      </a:r>
                      <a:r>
                        <a:rPr kumimoji="1" lang="en-US" altLang="ja-JP" sz="1100" dirty="0" smtClean="0">
                          <a:latin typeface="Meiryo UI" pitchFamily="50" charset="-128"/>
                          <a:ea typeface="Meiryo UI" pitchFamily="50" charset="-128"/>
                          <a:cs typeface="Meiryo UI" pitchFamily="50" charset="-128"/>
                        </a:rPr>
                        <a:t>85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・狂犬病予防・動物愛護等（</a:t>
                      </a:r>
                      <a:r>
                        <a:rPr kumimoji="1" lang="en-US" altLang="ja-JP" sz="1100" dirty="0" smtClean="0">
                          <a:latin typeface="Meiryo UI" pitchFamily="50" charset="-128"/>
                          <a:ea typeface="Meiryo UI" pitchFamily="50" charset="-128"/>
                          <a:cs typeface="Meiryo UI" pitchFamily="50" charset="-128"/>
                        </a:rPr>
                        <a:t>20</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・精神保健（</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9478">
                <a:tc>
                  <a:txBody>
                    <a:bodyPr/>
                    <a:lstStyle/>
                    <a:p>
                      <a:r>
                        <a:rPr kumimoji="1" lang="ja-JP" altLang="en-US" sz="1400" dirty="0" smtClean="0"/>
                        <a:t>４．教育</a:t>
                      </a:r>
                      <a:r>
                        <a:rPr kumimoji="1" lang="en-US" altLang="ja-JP" sz="1400" dirty="0" smtClean="0"/>
                        <a:t>(283)</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・幼稚園、小中学校の設置運営等（</a:t>
                      </a:r>
                      <a:r>
                        <a:rPr kumimoji="1" lang="en-US" altLang="ja-JP" sz="1100" dirty="0" smtClean="0">
                          <a:latin typeface="Meiryo UI" pitchFamily="50" charset="-128"/>
                          <a:ea typeface="Meiryo UI" pitchFamily="50" charset="-128"/>
                          <a:cs typeface="Meiryo UI" pitchFamily="50" charset="-128"/>
                        </a:rPr>
                        <a:t>106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・私立幼稚園の設置認可（</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・小中学校教職員人事権・研修（</a:t>
                      </a:r>
                      <a:r>
                        <a:rPr kumimoji="1" lang="en-US" altLang="ja-JP" sz="1100" dirty="0" smtClean="0">
                          <a:latin typeface="Meiryo UI" pitchFamily="50" charset="-128"/>
                          <a:ea typeface="Meiryo UI" pitchFamily="50" charset="-128"/>
                          <a:cs typeface="Meiryo UI" pitchFamily="50" charset="-128"/>
                        </a:rPr>
                        <a:t>39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・公立児童福祉施設併設校（</a:t>
                      </a:r>
                      <a:r>
                        <a:rPr kumimoji="1" lang="en-US" altLang="ja-JP" sz="1100" dirty="0" smtClean="0">
                          <a:latin typeface="Meiryo UI" pitchFamily="50" charset="-128"/>
                          <a:ea typeface="Meiryo UI" pitchFamily="50" charset="-128"/>
                          <a:cs typeface="Meiryo UI" pitchFamily="50" charset="-128"/>
                        </a:rPr>
                        <a:t>67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・文化財保護（</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　・生涯学習（</a:t>
                      </a:r>
                      <a:r>
                        <a:rPr kumimoji="1" lang="en-US" altLang="ja-JP" sz="1100" dirty="0" smtClean="0">
                          <a:latin typeface="Meiryo UI" pitchFamily="50" charset="-128"/>
                          <a:ea typeface="Meiryo UI" pitchFamily="50" charset="-128"/>
                          <a:cs typeface="Meiryo UI" pitchFamily="50" charset="-128"/>
                        </a:rPr>
                        <a:t>18</a:t>
                      </a:r>
                      <a:r>
                        <a:rPr kumimoji="1" lang="ja-JP" altLang="en-US" sz="1100" dirty="0" smtClean="0">
                          <a:latin typeface="Meiryo UI" pitchFamily="50" charset="-128"/>
                          <a:ea typeface="Meiryo UI" pitchFamily="50" charset="-128"/>
                          <a:cs typeface="Meiryo UI" pitchFamily="50" charset="-128"/>
                        </a:rPr>
                        <a:t>）など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47950">
                <a:tc>
                  <a:txBody>
                    <a:bodyPr/>
                    <a:lstStyle/>
                    <a:p>
                      <a:r>
                        <a:rPr kumimoji="1" lang="ja-JP" altLang="en-US" sz="1400" dirty="0" smtClean="0"/>
                        <a:t>５．環境</a:t>
                      </a:r>
                      <a:r>
                        <a:rPr kumimoji="1" lang="en-US" altLang="ja-JP" sz="1400" dirty="0" smtClean="0"/>
                        <a:t>(254)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・環境監視規制等（</a:t>
                      </a:r>
                      <a:r>
                        <a:rPr kumimoji="1" lang="en-US" altLang="ja-JP" sz="1100" dirty="0" smtClean="0">
                          <a:latin typeface="Meiryo UI" pitchFamily="50" charset="-128"/>
                          <a:ea typeface="Meiryo UI" pitchFamily="50" charset="-128"/>
                          <a:cs typeface="Meiryo UI" pitchFamily="50" charset="-128"/>
                        </a:rPr>
                        <a:t>81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・廃棄物処理（</a:t>
                      </a:r>
                      <a:r>
                        <a:rPr kumimoji="1" lang="en-US" altLang="ja-JP" sz="1100" dirty="0" smtClean="0">
                          <a:latin typeface="Meiryo UI" pitchFamily="50" charset="-128"/>
                          <a:ea typeface="Meiryo UI" pitchFamily="50" charset="-128"/>
                          <a:cs typeface="Meiryo UI" pitchFamily="50" charset="-128"/>
                        </a:rPr>
                        <a:t>94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・斎場霊園（</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・地球温暖化対策（</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・エネルギー政策推進等（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10" name="角丸四角形 9"/>
          <p:cNvSpPr/>
          <p:nvPr/>
        </p:nvSpPr>
        <p:spPr>
          <a:xfrm>
            <a:off x="94341" y="476672"/>
            <a:ext cx="4780650" cy="64807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特別区</a:t>
            </a:r>
            <a:r>
              <a:rPr kumimoji="1" lang="ja-JP" altLang="en-US" b="1" dirty="0" smtClean="0">
                <a:solidFill>
                  <a:schemeClr val="bg1"/>
                </a:solidFill>
              </a:rPr>
              <a:t>に仕分けられた事務</a:t>
            </a:r>
            <a:endParaRPr kumimoji="1" lang="en-US" altLang="ja-JP" b="1" dirty="0" smtClean="0">
              <a:solidFill>
                <a:schemeClr val="bg1"/>
              </a:solidFill>
            </a:endParaRPr>
          </a:p>
          <a:p>
            <a:pPr algn="ctr"/>
            <a:r>
              <a:rPr lang="ja-JP" altLang="en-US" sz="1600" b="1" dirty="0" smtClean="0">
                <a:solidFill>
                  <a:schemeClr val="bg1"/>
                </a:solidFill>
              </a:rPr>
              <a:t>［２，８１８事務のうち、２，４１０事務（８６％）］</a:t>
            </a:r>
            <a:endParaRPr kumimoji="1" lang="ja-JP" altLang="en-US" sz="1600" b="1" dirty="0">
              <a:solidFill>
                <a:schemeClr val="bg1"/>
              </a:solidFill>
            </a:endParaRPr>
          </a:p>
        </p:txBody>
      </p:sp>
      <p:graphicFrame>
        <p:nvGraphicFramePr>
          <p:cNvPr id="13" name="表 12"/>
          <p:cNvGraphicFramePr>
            <a:graphicFrameLocks noGrp="1"/>
          </p:cNvGraphicFramePr>
          <p:nvPr/>
        </p:nvGraphicFramePr>
        <p:xfrm>
          <a:off x="5024002" y="1196753"/>
          <a:ext cx="4781260" cy="5630491"/>
        </p:xfrm>
        <a:graphic>
          <a:graphicData uri="http://schemas.openxmlformats.org/drawingml/2006/table">
            <a:tbl>
              <a:tblPr/>
              <a:tblGrid>
                <a:gridCol w="1441166"/>
                <a:gridCol w="3340094"/>
              </a:tblGrid>
              <a:tr h="28803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1063351">
                <a:tc>
                  <a:txBody>
                    <a:bodyPr/>
                    <a:lstStyle/>
                    <a:p>
                      <a:r>
                        <a:rPr kumimoji="1" lang="ja-JP" altLang="en-US" sz="1400" dirty="0" smtClean="0"/>
                        <a:t>１．こども</a:t>
                      </a:r>
                      <a:r>
                        <a:rPr kumimoji="1" lang="en-US" altLang="ja-JP" sz="1400" dirty="0" smtClean="0"/>
                        <a:t>(5)</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・スクールカウンセラー事業等（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（潜在保育士の再就職支援事業等）</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・母子父子寡婦福祉貸付金（</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（特別会計の管理等）</a:t>
                      </a:r>
                      <a:endParaRPr kumimoji="1" lang="en-US" altLang="ja-JP" sz="1100" dirty="0" smtClean="0">
                        <a:latin typeface="Meiryo UI" pitchFamily="50" charset="-128"/>
                        <a:ea typeface="Meiryo UI" pitchFamily="50" charset="-128"/>
                        <a:cs typeface="Meiryo UI" pitchFamily="50" charset="-128"/>
                      </a:endParaRPr>
                    </a:p>
                    <a:p>
                      <a:endParaRPr kumimoji="1" lang="ja-JP" altLang="en-US"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7965">
                <a:tc>
                  <a:txBody>
                    <a:bodyPr/>
                    <a:lstStyle/>
                    <a:p>
                      <a:r>
                        <a:rPr kumimoji="1" lang="ja-JP" altLang="en-US" sz="1400" dirty="0" smtClean="0"/>
                        <a:t>２．福祉</a:t>
                      </a:r>
                      <a:r>
                        <a:rPr kumimoji="1" lang="en-US" altLang="ja-JP" sz="1400" dirty="0" smtClean="0"/>
                        <a:t>(24)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者歯科診療センター（</a:t>
                      </a:r>
                      <a:r>
                        <a:rPr kumimoji="1" lang="en-US" altLang="ja-JP" sz="1100" dirty="0" smtClean="0">
                          <a:latin typeface="Meiryo UI" pitchFamily="50" charset="-128"/>
                          <a:ea typeface="Meiryo UI" pitchFamily="50" charset="-128"/>
                          <a:cs typeface="Meiryo UI" pitchFamily="50" charset="-128"/>
                        </a:rPr>
                        <a:t>1)</a:t>
                      </a: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者の競技スポーツ振興（</a:t>
                      </a:r>
                      <a:r>
                        <a:rPr kumimoji="1" lang="en-US" altLang="ja-JP" sz="1100" dirty="0" smtClean="0">
                          <a:latin typeface="Meiryo UI" pitchFamily="50" charset="-128"/>
                          <a:ea typeface="Meiryo UI" pitchFamily="50" charset="-128"/>
                          <a:cs typeface="Meiryo UI" pitchFamily="50" charset="-128"/>
                        </a:rPr>
                        <a:t>3)</a:t>
                      </a:r>
                    </a:p>
                    <a:p>
                      <a:r>
                        <a:rPr kumimoji="1" lang="ja-JP" altLang="en-US" sz="1100" dirty="0" smtClean="0">
                          <a:latin typeface="Meiryo UI" pitchFamily="50" charset="-128"/>
                          <a:ea typeface="Meiryo UI" pitchFamily="50" charset="-128"/>
                          <a:cs typeface="Meiryo UI" pitchFamily="50" charset="-128"/>
                        </a:rPr>
                        <a:t>・高齢者福祉専門研修（</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・あい</a:t>
                      </a:r>
                      <a:r>
                        <a:rPr kumimoji="1" lang="ja-JP" altLang="en-US" sz="1100" dirty="0" err="1" smtClean="0">
                          <a:latin typeface="Meiryo UI" pitchFamily="50" charset="-128"/>
                          <a:ea typeface="Meiryo UI" pitchFamily="50" charset="-128"/>
                          <a:cs typeface="Meiryo UI" pitchFamily="50" charset="-128"/>
                        </a:rPr>
                        <a:t>りん</a:t>
                      </a:r>
                      <a:r>
                        <a:rPr kumimoji="1" lang="ja-JP" altLang="en-US" sz="1100" dirty="0" smtClean="0">
                          <a:latin typeface="Meiryo UI" pitchFamily="50" charset="-128"/>
                          <a:ea typeface="Meiryo UI" pitchFamily="50" charset="-128"/>
                          <a:cs typeface="Meiryo UI" pitchFamily="50" charset="-128"/>
                        </a:rPr>
                        <a:t>対策（</a:t>
                      </a:r>
                      <a:r>
                        <a:rPr kumimoji="1" lang="en-US" altLang="ja-JP" sz="1100" dirty="0" smtClean="0">
                          <a:latin typeface="Meiryo UI" pitchFamily="50" charset="-128"/>
                          <a:ea typeface="Meiryo UI" pitchFamily="50" charset="-128"/>
                          <a:cs typeface="Meiryo UI" pitchFamily="50" charset="-128"/>
                        </a:rPr>
                        <a:t>6</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・生活保護業務に係る事務監査（</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・専門医療機関の確保（</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３．健康・保健</a:t>
                      </a:r>
                      <a:r>
                        <a:rPr kumimoji="1" lang="en-US" altLang="ja-JP" sz="1400" dirty="0" smtClean="0"/>
                        <a:t>(20)</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・精神保健福祉センター（</a:t>
                      </a:r>
                      <a:r>
                        <a:rPr kumimoji="1" lang="en-US" altLang="ja-JP" sz="1100" dirty="0" smtClean="0">
                          <a:latin typeface="Meiryo UI" pitchFamily="50" charset="-128"/>
                          <a:ea typeface="Meiryo UI" pitchFamily="50" charset="-128"/>
                          <a:cs typeface="Meiryo UI" pitchFamily="50" charset="-128"/>
                        </a:rPr>
                        <a:t>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・動物愛護等（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・病院（</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4014">
                <a:tc>
                  <a:txBody>
                    <a:bodyPr/>
                    <a:lstStyle/>
                    <a:p>
                      <a:r>
                        <a:rPr kumimoji="1" lang="ja-JP" altLang="en-US" sz="1400" dirty="0" smtClean="0"/>
                        <a:t>４．教育</a:t>
                      </a:r>
                      <a:r>
                        <a:rPr kumimoji="1" lang="en-US" altLang="ja-JP" sz="1400" dirty="0" smtClean="0"/>
                        <a:t>(49)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・高等学校（</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・大学（</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42418">
                <a:tc>
                  <a:txBody>
                    <a:bodyPr/>
                    <a:lstStyle/>
                    <a:p>
                      <a:r>
                        <a:rPr kumimoji="1" lang="ja-JP" altLang="en-US" sz="1400" dirty="0" smtClean="0"/>
                        <a:t>５．環境</a:t>
                      </a:r>
                      <a:r>
                        <a:rPr kumimoji="1" lang="en-US" altLang="ja-JP" sz="1400" dirty="0" smtClean="0"/>
                        <a:t>(19)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・エネルギー政策（</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・地球温暖化広域対策（</a:t>
                      </a:r>
                      <a:r>
                        <a:rPr kumimoji="1" lang="en-US" altLang="ja-JP" sz="1100" dirty="0" smtClean="0">
                          <a:latin typeface="Meiryo UI" pitchFamily="50" charset="-128"/>
                          <a:ea typeface="Meiryo UI" pitchFamily="50" charset="-128"/>
                          <a:cs typeface="Meiryo UI" pitchFamily="50" charset="-128"/>
                        </a:rPr>
                        <a:t>3</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r>
              <a:rPr lang="ja-JP" altLang="en-US" sz="1100" b="1" dirty="0" smtClean="0">
                <a:solidFill>
                  <a:srgbClr val="000000"/>
                </a:solidFill>
                <a:latin typeface="Meiryo UI" pitchFamily="50" charset="-128"/>
                <a:ea typeface="Meiryo UI" pitchFamily="50" charset="-128"/>
                <a:cs typeface="Meiryo UI" pitchFamily="50" charset="-128"/>
              </a:rPr>
              <a:t>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93732" y="294680"/>
          <a:ext cx="4781259" cy="6242762"/>
        </p:xfrm>
        <a:graphic>
          <a:graphicData uri="http://schemas.openxmlformats.org/drawingml/2006/table">
            <a:tbl>
              <a:tblPr/>
              <a:tblGrid>
                <a:gridCol w="1504895"/>
                <a:gridCol w="3276364"/>
              </a:tblGrid>
              <a:tr h="304545">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r>
              <a:tr h="771602">
                <a:tc>
                  <a:txBody>
                    <a:bodyPr/>
                    <a:lstStyle/>
                    <a:p>
                      <a:r>
                        <a:rPr kumimoji="1" lang="ja-JP" altLang="en-US" sz="1400" spc="0" dirty="0" smtClean="0"/>
                        <a:t>６．産業・市場</a:t>
                      </a:r>
                      <a:r>
                        <a:rPr kumimoji="1" lang="en-US" altLang="ja-JP" sz="1400" spc="0" dirty="0" smtClean="0"/>
                        <a:t>(40)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・地域の企業支援等（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・地域産業の振興・規制等（</a:t>
                      </a:r>
                      <a:r>
                        <a:rPr kumimoji="1" lang="en-US" altLang="ja-JP" sz="1100" spc="0" dirty="0" smtClean="0">
                          <a:latin typeface="Meiryo UI" pitchFamily="50" charset="-128"/>
                          <a:ea typeface="Meiryo UI" pitchFamily="50" charset="-128"/>
                          <a:cs typeface="Meiryo UI" pitchFamily="50" charset="-128"/>
                        </a:rPr>
                        <a:t>7</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・計量（</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・農業の振興・規制等（</a:t>
                      </a:r>
                      <a:r>
                        <a:rPr kumimoji="1" lang="en-US" altLang="ja-JP" sz="1100" spc="0" dirty="0" smtClean="0">
                          <a:latin typeface="Meiryo UI" pitchFamily="50" charset="-128"/>
                          <a:ea typeface="Meiryo UI" pitchFamily="50" charset="-128"/>
                          <a:cs typeface="Meiryo UI" pitchFamily="50" charset="-128"/>
                        </a:rPr>
                        <a:t>9</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3757">
                <a:tc>
                  <a:txBody>
                    <a:bodyPr/>
                    <a:lstStyle/>
                    <a:p>
                      <a:r>
                        <a:rPr kumimoji="1" lang="ja-JP" altLang="en-US" sz="1400" spc="0" dirty="0" smtClean="0"/>
                        <a:t>７．都市魅力</a:t>
                      </a:r>
                      <a:r>
                        <a:rPr kumimoji="1" lang="en-US" altLang="ja-JP" sz="1400" spc="0" dirty="0" smtClean="0"/>
                        <a:t>(14)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・観光・文化・スポーツ振興（地域）（</a:t>
                      </a:r>
                      <a:r>
                        <a:rPr kumimoji="1" lang="en-US" altLang="ja-JP" sz="1100" spc="0" dirty="0" smtClean="0">
                          <a:latin typeface="Meiryo UI" pitchFamily="50" charset="-128"/>
                          <a:ea typeface="Meiryo UI" pitchFamily="50" charset="-128"/>
                          <a:cs typeface="Meiryo UI" pitchFamily="50" charset="-128"/>
                        </a:rPr>
                        <a:t>11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・文化施設（地域）（</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2172">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(257)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・都市計画（地区計画）等（</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・市街地整備・景観等（</a:t>
                      </a:r>
                      <a:r>
                        <a:rPr kumimoji="1" lang="en-US" altLang="ja-JP" sz="1100" spc="0" dirty="0" smtClean="0">
                          <a:solidFill>
                            <a:schemeClr val="tx1"/>
                          </a:solidFill>
                          <a:latin typeface="Meiryo UI" pitchFamily="50" charset="-128"/>
                          <a:ea typeface="Meiryo UI" pitchFamily="50" charset="-128"/>
                          <a:cs typeface="Meiryo UI" pitchFamily="50" charset="-128"/>
                        </a:rPr>
                        <a:t>61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建築基準法関係</a:t>
                      </a:r>
                      <a:r>
                        <a:rPr kumimoji="1" lang="ja-JP" altLang="en-US" sz="1100" spc="0" dirty="0" smtClean="0">
                          <a:solidFill>
                            <a:schemeClr val="tx1"/>
                          </a:solidFill>
                          <a:latin typeface="Meiryo UI" pitchFamily="50" charset="-128"/>
                          <a:ea typeface="Meiryo UI" pitchFamily="50" charset="-128"/>
                          <a:cs typeface="Meiryo UI" pitchFamily="50" charset="-128"/>
                        </a:rPr>
                        <a:t>等（</a:t>
                      </a:r>
                      <a:r>
                        <a:rPr kumimoji="1" lang="en-US" altLang="ja-JP" sz="1100" spc="0" dirty="0" smtClean="0">
                          <a:solidFill>
                            <a:schemeClr val="tx1"/>
                          </a:solidFill>
                          <a:latin typeface="Meiryo UI" pitchFamily="50" charset="-128"/>
                          <a:ea typeface="Meiryo UI" pitchFamily="50" charset="-128"/>
                          <a:cs typeface="Meiryo UI" pitchFamily="50" charset="-128"/>
                        </a:rPr>
                        <a:t>27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zh-TW"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・開発指導（</a:t>
                      </a:r>
                      <a:r>
                        <a:rPr kumimoji="1" lang="en-US" altLang="ja-JP" sz="1100" spc="0" dirty="0" smtClean="0">
                          <a:solidFill>
                            <a:schemeClr val="tx1"/>
                          </a:solidFill>
                          <a:latin typeface="Meiryo UI" pitchFamily="50" charset="-128"/>
                          <a:ea typeface="Meiryo UI" pitchFamily="50" charset="-128"/>
                          <a:cs typeface="Meiryo UI" pitchFamily="50" charset="-128"/>
                        </a:rPr>
                        <a:t>13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・地域まちづくり等（</a:t>
                      </a:r>
                      <a:r>
                        <a:rPr kumimoji="1" lang="en-US" altLang="ja-JP" sz="1100" spc="0" dirty="0" smtClean="0">
                          <a:solidFill>
                            <a:schemeClr val="tx1"/>
                          </a:solidFill>
                          <a:latin typeface="Meiryo UI" pitchFamily="50" charset="-128"/>
                          <a:ea typeface="Meiryo UI" pitchFamily="50" charset="-128"/>
                          <a:cs typeface="Meiryo UI" pitchFamily="50" charset="-128"/>
                        </a:rPr>
                        <a:t>73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・地域交通政策等（</a:t>
                      </a:r>
                      <a:r>
                        <a:rPr kumimoji="1" lang="en-US" altLang="ja-JP" sz="1100" spc="0" dirty="0" smtClean="0">
                          <a:solidFill>
                            <a:schemeClr val="tx1"/>
                          </a:solidFill>
                          <a:latin typeface="Meiryo UI" pitchFamily="50" charset="-128"/>
                          <a:ea typeface="Meiryo UI" pitchFamily="50" charset="-128"/>
                          <a:cs typeface="Meiryo UI" pitchFamily="50" charset="-128"/>
                        </a:rPr>
                        <a:t>30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・公営住宅等（</a:t>
                      </a:r>
                      <a:r>
                        <a:rPr kumimoji="1" lang="en-US" altLang="ja-JP" sz="1100" spc="0" dirty="0" smtClean="0">
                          <a:solidFill>
                            <a:schemeClr val="tx1"/>
                          </a:solidFill>
                          <a:latin typeface="Meiryo UI" pitchFamily="50" charset="-128"/>
                          <a:ea typeface="Meiryo UI" pitchFamily="50" charset="-128"/>
                          <a:cs typeface="Meiryo UI" pitchFamily="50" charset="-128"/>
                        </a:rPr>
                        <a:t>6</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・多様な世帯に対する居住支援（</a:t>
                      </a:r>
                      <a:r>
                        <a:rPr kumimoji="1" lang="en-US" altLang="ja-JP" sz="1100" spc="0" dirty="0" smtClean="0">
                          <a:solidFill>
                            <a:schemeClr val="tx1"/>
                          </a:solidFill>
                          <a:latin typeface="Meiryo UI" pitchFamily="50" charset="-128"/>
                          <a:ea typeface="Meiryo UI" pitchFamily="50" charset="-128"/>
                          <a:cs typeface="Meiryo UI" pitchFamily="50" charset="-128"/>
                        </a:rPr>
                        <a:t>22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5325">
                <a:tc>
                  <a:txBody>
                    <a:bodyPr/>
                    <a:lstStyle/>
                    <a:p>
                      <a:r>
                        <a:rPr kumimoji="1" lang="ja-JP" altLang="en-US" sz="1400" spc="0" dirty="0" smtClean="0"/>
                        <a:t>９．</a:t>
                      </a:r>
                      <a:r>
                        <a:rPr kumimoji="1" lang="ja-JP" altLang="en-US" sz="1400" spc="0" baseline="0" dirty="0" smtClean="0"/>
                        <a:t>都市基盤整備</a:t>
                      </a:r>
                      <a:r>
                        <a:rPr kumimoji="1" lang="en-US" altLang="ja-JP" sz="1400" spc="0" baseline="0" dirty="0" smtClean="0"/>
                        <a:t>(183)</a:t>
                      </a:r>
                      <a:endParaRPr kumimoji="1" lang="ja-JP" altLang="en-US" sz="1400" spc="0" baseline="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道路事業（地域交通網）</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98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連続立体交差事業</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・駐車場（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a:t>
                      </a:r>
                      <a:r>
                        <a:rPr kumimoji="1" lang="en-US" altLang="ja-JP" sz="950" spc="0" dirty="0" smtClean="0">
                          <a:latin typeface="Meiryo UI" pitchFamily="50" charset="-128"/>
                          <a:ea typeface="Meiryo UI" pitchFamily="50" charset="-128"/>
                          <a:cs typeface="Meiryo UI" pitchFamily="50" charset="-128"/>
                        </a:rPr>
                        <a:t>(</a:t>
                      </a:r>
                      <a:r>
                        <a:rPr kumimoji="1" lang="ja-JP" altLang="en-US" sz="950" spc="0" baseline="0" dirty="0" smtClean="0">
                          <a:latin typeface="Meiryo UI" pitchFamily="50" charset="-128"/>
                          <a:ea typeface="Meiryo UI" pitchFamily="50" charset="-128"/>
                          <a:cs typeface="Meiryo UI" pitchFamily="50" charset="-128"/>
                        </a:rPr>
                        <a:t>一級河川城北川を除く</a:t>
                      </a:r>
                      <a:r>
                        <a:rPr kumimoji="1" lang="en-US" altLang="ja-JP" sz="950" spc="0" baseline="0" dirty="0" smtClean="0">
                          <a:latin typeface="Meiryo UI" pitchFamily="50" charset="-128"/>
                          <a:ea typeface="Meiryo UI" pitchFamily="50" charset="-128"/>
                          <a:cs typeface="Meiryo UI" pitchFamily="50" charset="-128"/>
                        </a:rPr>
                        <a:t>)(</a:t>
                      </a:r>
                      <a:r>
                        <a:rPr kumimoji="1" lang="ja-JP" altLang="en-US" sz="950" spc="0" baseline="0" dirty="0" smtClean="0">
                          <a:latin typeface="Meiryo UI" pitchFamily="50" charset="-128"/>
                          <a:ea typeface="Meiryo UI" pitchFamily="50" charset="-128"/>
                          <a:cs typeface="Meiryo UI" pitchFamily="50" charset="-128"/>
                        </a:rPr>
                        <a:t>表面管理等）</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・河川事業（準用河川・普通河川）（</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・公園事業（その他の公園）（</a:t>
                      </a:r>
                      <a:r>
                        <a:rPr kumimoji="1" lang="en-US" altLang="ja-JP" sz="1100" spc="0" dirty="0" smtClean="0">
                          <a:latin typeface="Meiryo UI" pitchFamily="50" charset="-128"/>
                          <a:ea typeface="Meiryo UI" pitchFamily="50" charset="-128"/>
                          <a:cs typeface="Meiryo UI" pitchFamily="50" charset="-128"/>
                        </a:rPr>
                        <a:t>61</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4998">
                <a:tc>
                  <a:txBody>
                    <a:bodyPr/>
                    <a:lstStyle/>
                    <a:p>
                      <a:r>
                        <a:rPr kumimoji="1" lang="ja-JP" altLang="en-US" sz="1400" spc="0" dirty="0" smtClean="0"/>
                        <a:t>１０．住民生活</a:t>
                      </a:r>
                      <a:r>
                        <a:rPr kumimoji="1" lang="en-US" altLang="ja-JP" sz="1400" spc="0" dirty="0" smtClean="0"/>
                        <a:t>(170)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・住民票等窓口サービス（</a:t>
                      </a:r>
                      <a:r>
                        <a:rPr kumimoji="1" lang="en-US" altLang="ja-JP" sz="1100" spc="0" dirty="0" smtClean="0">
                          <a:latin typeface="Meiryo UI" pitchFamily="50" charset="-128"/>
                          <a:ea typeface="Meiryo UI" pitchFamily="50" charset="-128"/>
                          <a:cs typeface="Meiryo UI" pitchFamily="50" charset="-128"/>
                        </a:rPr>
                        <a:t>62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・人権・男女共同参画等（</a:t>
                      </a:r>
                      <a:r>
                        <a:rPr kumimoji="1" lang="en-US" altLang="ja-JP" sz="1100" spc="0" dirty="0" smtClean="0">
                          <a:latin typeface="Meiryo UI" pitchFamily="50" charset="-128"/>
                          <a:ea typeface="Meiryo UI" pitchFamily="50" charset="-128"/>
                          <a:cs typeface="Meiryo UI" pitchFamily="50" charset="-128"/>
                        </a:rPr>
                        <a:t>18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・地域振興・住民協働等（</a:t>
                      </a:r>
                      <a:r>
                        <a:rPr kumimoji="1" lang="en-US" altLang="ja-JP" sz="1100" spc="0" dirty="0" smtClean="0">
                          <a:latin typeface="Meiryo UI" pitchFamily="50" charset="-128"/>
                          <a:ea typeface="Meiryo UI" pitchFamily="50" charset="-128"/>
                          <a:cs typeface="Meiryo UI" pitchFamily="50" charset="-128"/>
                        </a:rPr>
                        <a:t>50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・地域施設（</a:t>
                      </a:r>
                      <a:r>
                        <a:rPr kumimoji="1" lang="en-US" altLang="ja-JP" sz="1100" spc="0" dirty="0" smtClean="0">
                          <a:latin typeface="Meiryo UI" pitchFamily="50" charset="-128"/>
                          <a:ea typeface="Meiryo UI" pitchFamily="50" charset="-128"/>
                          <a:cs typeface="Meiryo UI" pitchFamily="50" charset="-128"/>
                        </a:rPr>
                        <a:t>21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・消費者行政（</a:t>
                      </a:r>
                      <a:r>
                        <a:rPr kumimoji="1" lang="en-US" altLang="ja-JP" sz="1100" spc="0" dirty="0" smtClean="0">
                          <a:latin typeface="Meiryo UI" pitchFamily="50" charset="-128"/>
                          <a:ea typeface="Meiryo UI" pitchFamily="50" charset="-128"/>
                          <a:cs typeface="Meiryo UI" pitchFamily="50" charset="-128"/>
                        </a:rPr>
                        <a:t>10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・旅券交付（</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7726">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(55)</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55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2845">
                <a:tc>
                  <a:txBody>
                    <a:bodyPr/>
                    <a:lstStyle/>
                    <a:p>
                      <a:r>
                        <a:rPr kumimoji="1" lang="ja-JP" altLang="en-US" sz="1400" spc="0" dirty="0" smtClean="0"/>
                        <a:t>１２．自治体運営</a:t>
                      </a:r>
                      <a:r>
                        <a:rPr kumimoji="1" lang="en-US" altLang="ja-JP" sz="1400" spc="0" dirty="0" smtClean="0"/>
                        <a:t>(240)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・人事給与、税務、財政、企画、統計、広聴広報、法務、管財、会計、議会、行政委員会等（</a:t>
                      </a:r>
                      <a:r>
                        <a:rPr kumimoji="1" lang="en-US" altLang="ja-JP" sz="1100" spc="0" dirty="0" smtClean="0">
                          <a:latin typeface="Meiryo UI" pitchFamily="50" charset="-128"/>
                          <a:ea typeface="Meiryo UI" pitchFamily="50" charset="-128"/>
                          <a:cs typeface="Meiryo UI" pitchFamily="50" charset="-128"/>
                        </a:rPr>
                        <a:t>240)</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graphicFrame>
        <p:nvGraphicFramePr>
          <p:cNvPr id="14" name="表 13"/>
          <p:cNvGraphicFramePr>
            <a:graphicFrameLocks noGrp="1"/>
          </p:cNvGraphicFramePr>
          <p:nvPr>
            <p:extLst>
              <p:ext uri="{D42A27DB-BD31-4B8C-83A1-F6EECF244321}">
                <p14:modId xmlns="" xmlns:p14="http://schemas.microsoft.com/office/powerpoint/2010/main" val="1353229049"/>
              </p:ext>
            </p:extLst>
          </p:nvPr>
        </p:nvGraphicFramePr>
        <p:xfrm>
          <a:off x="5031587" y="299986"/>
          <a:ext cx="4781259" cy="6230292"/>
        </p:xfrm>
        <a:graphic>
          <a:graphicData uri="http://schemas.openxmlformats.org/drawingml/2006/table">
            <a:tbl>
              <a:tblPr/>
              <a:tblGrid>
                <a:gridCol w="1504895"/>
                <a:gridCol w="3276364"/>
              </a:tblGrid>
              <a:tr h="31120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r>
              <a:tr h="729397">
                <a:tc>
                  <a:txBody>
                    <a:bodyPr/>
                    <a:lstStyle/>
                    <a:p>
                      <a:r>
                        <a:rPr kumimoji="1" lang="ja-JP" altLang="en-US" sz="1400" spc="0" dirty="0" smtClean="0"/>
                        <a:t>６．産業・市場</a:t>
                      </a:r>
                      <a:r>
                        <a:rPr kumimoji="1" lang="en-US" altLang="ja-JP" sz="1400" spc="0" dirty="0" smtClean="0"/>
                        <a:t>(29)</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・成長分野の企業支援等（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・融資制度（</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・アジア太平洋トレードセンター（</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・中央卸売市場（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20961">
                <a:tc>
                  <a:txBody>
                    <a:bodyPr/>
                    <a:lstStyle/>
                    <a:p>
                      <a:r>
                        <a:rPr kumimoji="1" lang="ja-JP" altLang="en-US" sz="1400" spc="0" dirty="0" smtClean="0"/>
                        <a:t>７．都市魅力</a:t>
                      </a:r>
                      <a:r>
                        <a:rPr kumimoji="1" lang="en-US" altLang="ja-JP" sz="1400" spc="0" dirty="0" smtClean="0"/>
                        <a:t>(23)</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・観光・文化・スポーツ振興（成長・集客等）（</a:t>
                      </a:r>
                      <a:r>
                        <a:rPr kumimoji="1" lang="en-US" altLang="ja-JP" sz="1100" spc="0" dirty="0" smtClean="0">
                          <a:latin typeface="Meiryo UI" pitchFamily="50" charset="-128"/>
                          <a:ea typeface="Meiryo UI" pitchFamily="50" charset="-128"/>
                          <a:cs typeface="Meiryo UI" pitchFamily="50" charset="-128"/>
                        </a:rPr>
                        <a:t>15</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・文化施設（博物館、美術館等）（</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14969">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(88)</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a:t>
                      </a:r>
                      <a:r>
                        <a:rPr kumimoji="1" lang="ja-JP" altLang="en-US" sz="1050" spc="0" dirty="0" smtClean="0">
                          <a:solidFill>
                            <a:schemeClr val="tx1"/>
                          </a:solidFill>
                          <a:latin typeface="Meiryo UI" pitchFamily="50" charset="-128"/>
                          <a:ea typeface="Meiryo UI" pitchFamily="50" charset="-128"/>
                          <a:cs typeface="Meiryo UI" pitchFamily="50" charset="-128"/>
                        </a:rPr>
                        <a:t>（都市再生特別地区・用途地域等）</a:t>
                      </a:r>
                      <a:r>
                        <a:rPr kumimoji="1" lang="en-US" altLang="ja-JP" sz="1100" spc="0" dirty="0" smtClean="0">
                          <a:solidFill>
                            <a:schemeClr val="tx1"/>
                          </a:solidFill>
                          <a:latin typeface="Meiryo UI" pitchFamily="50" charset="-128"/>
                          <a:ea typeface="Meiryo UI" pitchFamily="50" charset="-128"/>
                          <a:cs typeface="Meiryo UI" pitchFamily="50" charset="-128"/>
                        </a:rPr>
                        <a:t>(10)</a:t>
                      </a:r>
                    </a:p>
                    <a:p>
                      <a:r>
                        <a:rPr kumimoji="1" lang="ja-JP" altLang="en-US" sz="1100" spc="0" dirty="0" smtClean="0">
                          <a:solidFill>
                            <a:schemeClr val="tx1"/>
                          </a:solidFill>
                          <a:latin typeface="Meiryo UI" pitchFamily="50" charset="-128"/>
                          <a:ea typeface="Meiryo UI" pitchFamily="50" charset="-128"/>
                          <a:cs typeface="Meiryo UI" pitchFamily="50" charset="-128"/>
                        </a:rPr>
                        <a:t>・広域的な交通基盤の整備（</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・成長戦略・グランドデザイン（</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・港湾（</a:t>
                      </a:r>
                      <a:r>
                        <a:rPr kumimoji="1" lang="en-US" altLang="ja-JP" sz="1100" spc="0" dirty="0" smtClean="0">
                          <a:solidFill>
                            <a:schemeClr val="tx1"/>
                          </a:solidFill>
                          <a:latin typeface="Meiryo UI" pitchFamily="50" charset="-128"/>
                          <a:ea typeface="Meiryo UI" pitchFamily="50" charset="-128"/>
                          <a:cs typeface="Meiryo UI" pitchFamily="50" charset="-128"/>
                        </a:rPr>
                        <a:t>40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・地価監視（</a:t>
                      </a:r>
                      <a:r>
                        <a:rPr kumimoji="1" lang="en-US" altLang="ja-JP" sz="1100" spc="0" dirty="0" smtClean="0">
                          <a:solidFill>
                            <a:schemeClr val="tx1"/>
                          </a:solidFill>
                          <a:latin typeface="Meiryo UI" pitchFamily="50" charset="-128"/>
                          <a:ea typeface="Meiryo UI" pitchFamily="50" charset="-128"/>
                          <a:cs typeface="Meiryo UI" pitchFamily="50" charset="-128"/>
                        </a:rPr>
                        <a:t>10</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        </a:t>
                      </a:r>
                      <a:r>
                        <a:rPr kumimoji="1" lang="ja-JP" altLang="en-US" sz="1100" spc="0" dirty="0" smtClean="0">
                          <a:solidFill>
                            <a:schemeClr val="tx1"/>
                          </a:solidFill>
                          <a:latin typeface="Meiryo UI" pitchFamily="50" charset="-128"/>
                          <a:ea typeface="Meiryo UI" pitchFamily="50" charset="-128"/>
                          <a:cs typeface="Meiryo UI" pitchFamily="50" charset="-128"/>
                        </a:rPr>
                        <a:t>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80120">
                <a:tc>
                  <a:txBody>
                    <a:bodyPr/>
                    <a:lstStyle/>
                    <a:p>
                      <a:r>
                        <a:rPr kumimoji="1" lang="ja-JP" altLang="en-US" sz="1400" spc="0" dirty="0" smtClean="0">
                          <a:solidFill>
                            <a:schemeClr val="tx1"/>
                          </a:solidFill>
                        </a:rPr>
                        <a:t>９．</a:t>
                      </a:r>
                      <a:r>
                        <a:rPr kumimoji="1" lang="ja-JP" altLang="en-US" sz="1400" spc="0" baseline="0" dirty="0" smtClean="0">
                          <a:solidFill>
                            <a:schemeClr val="tx1"/>
                          </a:solidFill>
                        </a:rPr>
                        <a:t>都市基盤整備</a:t>
                      </a:r>
                      <a:r>
                        <a:rPr kumimoji="1" lang="en-US" altLang="ja-JP" sz="1400" spc="0" baseline="0" dirty="0" smtClean="0">
                          <a:solidFill>
                            <a:schemeClr val="tx1"/>
                          </a:solidFill>
                        </a:rPr>
                        <a:t>(98)</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道路事業（広域交通網）</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53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河川事業（一級河川城北川）</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・公園事業（広域的機能を有する公園）（</a:t>
                      </a:r>
                      <a:r>
                        <a:rPr kumimoji="1" lang="en-US" altLang="ja-JP" sz="1100" spc="0" dirty="0" smtClean="0">
                          <a:solidFill>
                            <a:schemeClr val="tx1"/>
                          </a:solidFill>
                          <a:latin typeface="Meiryo UI" pitchFamily="50" charset="-128"/>
                          <a:ea typeface="Meiryo UI" pitchFamily="50" charset="-128"/>
                          <a:cs typeface="Meiryo UI" pitchFamily="50" charset="-128"/>
                        </a:rPr>
                        <a:t>37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・下水道事業（</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83919">
                <a:tc>
                  <a:txBody>
                    <a:bodyPr/>
                    <a:lstStyle/>
                    <a:p>
                      <a:r>
                        <a:rPr kumimoji="1" lang="ja-JP" altLang="en-US" sz="1400" spc="0" dirty="0" smtClean="0">
                          <a:solidFill>
                            <a:schemeClr val="tx1"/>
                          </a:solidFill>
                        </a:rPr>
                        <a:t>１０．住民生活</a:t>
                      </a:r>
                      <a:r>
                        <a:rPr kumimoji="1" lang="en-US" altLang="ja-JP" sz="1400" spc="0" dirty="0" smtClean="0">
                          <a:solidFill>
                            <a:schemeClr val="tx1"/>
                          </a:solidFill>
                        </a:rPr>
                        <a:t>(22)</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・市区町村との連絡調整（</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・ＤＶ一時保護（</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・雇用施策（</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6482">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・消防（</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1530">
                <a:tc>
                  <a:txBody>
                    <a:bodyPr/>
                    <a:lstStyle/>
                    <a:p>
                      <a:r>
                        <a:rPr kumimoji="1" lang="ja-JP" altLang="en-US" sz="1400" spc="0" dirty="0" smtClean="0"/>
                        <a:t>１２．自治体運営</a:t>
                      </a:r>
                      <a:r>
                        <a:rPr kumimoji="1" lang="en-US" altLang="ja-JP" sz="1400" spc="0" dirty="0" smtClean="0"/>
                        <a:t>(24)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地方公務員災害補償基金</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en-US" altLang="zh-TW" sz="1100" spc="0" dirty="0" smtClean="0">
                          <a:latin typeface="Meiryo UI" pitchFamily="50" charset="-128"/>
                          <a:ea typeface="Meiryo UI" pitchFamily="50" charset="-128"/>
                          <a:cs typeface="Meiryo UI"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・財政運営（交付税・公債費）（</a:t>
                      </a:r>
                      <a:r>
                        <a:rPr kumimoji="1" lang="en-US" altLang="ja-JP" sz="1100" spc="0" dirty="0" smtClean="0">
                          <a:latin typeface="Meiryo UI" pitchFamily="50" charset="-128"/>
                          <a:ea typeface="Meiryo UI" pitchFamily="50" charset="-128"/>
                          <a:cs typeface="Meiryo UI" pitchFamily="50" charset="-128"/>
                        </a:rPr>
                        <a:t>2)</a:t>
                      </a:r>
                      <a:endParaRPr kumimoji="1" lang="ja-JP" altLang="en-US" sz="110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・税務（固定資産税等）（</a:t>
                      </a:r>
                      <a:r>
                        <a:rPr kumimoji="1" lang="en-US" altLang="ja-JP" sz="1100" spc="0" dirty="0" smtClean="0">
                          <a:latin typeface="Meiryo UI" pitchFamily="50" charset="-128"/>
                          <a:ea typeface="Meiryo UI" pitchFamily="50" charset="-128"/>
                          <a:cs typeface="Meiryo UI" pitchFamily="50" charset="-128"/>
                        </a:rPr>
                        <a:t>13)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nvGraphicFramePr>
        <p:xfrm>
          <a:off x="101680" y="589557"/>
          <a:ext cx="9711530" cy="6101436"/>
        </p:xfrm>
        <a:graphic>
          <a:graphicData uri="http://schemas.openxmlformats.org/drawingml/2006/table">
            <a:tbl>
              <a:tblPr/>
              <a:tblGrid>
                <a:gridCol w="326820"/>
                <a:gridCol w="1663246"/>
                <a:gridCol w="1671657"/>
                <a:gridCol w="1671657"/>
                <a:gridCol w="1671657"/>
                <a:gridCol w="1671658"/>
                <a:gridCol w="1034835"/>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特定毒物の製造許可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9"/>
          <p:cNvSpPr/>
          <p:nvPr/>
        </p:nvSpPr>
        <p:spPr>
          <a:xfrm>
            <a:off x="568791" y="5881588"/>
            <a:ext cx="1404156"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a:t>
            </a:r>
            <a:endParaRPr kumimoji="1" lang="en-US" altLang="ja-JP" b="1" dirty="0" smtClean="0">
              <a:solidFill>
                <a:schemeClr val="bg1"/>
              </a:solidFill>
              <a:latin typeface="HGS創英角ﾎﾟｯﾌﾟ体" pitchFamily="50" charset="-128"/>
              <a:ea typeface="HGS創英角ﾎﾟｯﾌﾟ体" pitchFamily="50" charset="-128"/>
            </a:endParaRPr>
          </a:p>
          <a:p>
            <a:pPr algn="ctr"/>
            <a:r>
              <a:rPr kumimoji="1" lang="ja-JP" altLang="en-US" b="1" dirty="0" smtClean="0">
                <a:solidFill>
                  <a:schemeClr val="bg1"/>
                </a:solidFill>
                <a:latin typeface="HGS創英角ﾎﾟｯﾌﾟ体" pitchFamily="50" charset="-128"/>
                <a:ea typeface="HGS創英角ﾎﾟｯﾌﾟ体" pitchFamily="50" charset="-128"/>
              </a:rPr>
              <a:t>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２</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88712" y="68244"/>
          <a:ext cx="9711530" cy="6380355"/>
        </p:xfrm>
        <a:graphic>
          <a:graphicData uri="http://schemas.openxmlformats.org/drawingml/2006/table">
            <a:tbl>
              <a:tblPr/>
              <a:tblGrid>
                <a:gridCol w="326559"/>
                <a:gridCol w="1663507"/>
                <a:gridCol w="1671657"/>
                <a:gridCol w="1671657"/>
                <a:gridCol w="1671657"/>
                <a:gridCol w="1671658"/>
                <a:gridCol w="1034835"/>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p>
                      <a:endParaRPr lang="ja-JP" altLang="en-US" sz="1100" b="1" dirty="0">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白色部分は広域自治体の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60548" y="3933056"/>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8" name="Text Box 8"/>
          <p:cNvSpPr txBox="1">
            <a:spLocks noChangeArrowheads="1"/>
          </p:cNvSpPr>
          <p:nvPr/>
        </p:nvSpPr>
        <p:spPr bwMode="auto">
          <a:xfrm>
            <a:off x="3470835" y="6496878"/>
            <a:ext cx="2652295" cy="261610"/>
          </a:xfrm>
          <a:prstGeom prst="rect">
            <a:avLst/>
          </a:prstGeom>
          <a:noFill/>
          <a:ln w="25400" algn="ctr">
            <a:noFill/>
            <a:prstDash val="sysDot"/>
            <a:miter lim="800000"/>
            <a:headEnd/>
            <a:tailEnd/>
          </a:ln>
          <a:effectLst/>
        </p:spPr>
        <p:txBody>
          <a:bodyPr wrap="square">
            <a:spAutoFit/>
          </a:bodyPr>
          <a:lstStyle/>
          <a:p>
            <a:r>
              <a:rPr lang="en-US" altLang="ja-JP" sz="1100" b="1" dirty="0" smtClean="0"/>
              <a:t>※</a:t>
            </a:r>
            <a:r>
              <a:rPr lang="ja-JP" altLang="en-US" sz="1100" b="1" dirty="0" smtClean="0"/>
              <a:t>　水道事務は検討中</a:t>
            </a: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bwMode="auto">
          <a:xfrm>
            <a:off x="53166" y="980728"/>
            <a:ext cx="9808369" cy="5536378"/>
          </a:xfrm>
          <a:prstGeom prst="rect">
            <a:avLst/>
          </a:prstGeom>
          <a:solidFill>
            <a:schemeClr val="accent6">
              <a:lumMod val="40000"/>
              <a:lumOff val="60000"/>
            </a:schemeClr>
          </a:solidFill>
          <a:ln>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分権の理念に適合</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国に法制上の措置等を求めるのでなく</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公共団体が自らの判断と責任において行政を</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運営する」と</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いう分権の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理念に沿って、現行制度を活用して中核市並みの事務分担を実現</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分権的な手法</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事務処理特例条例等による事務移譲は、地域の主体的な判断に基づき、各自治体の規模・能力など、それぞれの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地域の実情に応じ、住民ニーズの的確な反映といった観点から、柔軟に移譲を行う手段として広く活用されている手法</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移譲</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事務の処理に必要な財源措置は、特別区財政調整交付金で措置することを基本に制度設計）</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04528" y="5733256"/>
            <a:ext cx="8382000" cy="503274"/>
          </a:xfrm>
          <a:prstGeom prst="roundRect">
            <a:avLst/>
          </a:prstGeom>
          <a:solidFill>
            <a:schemeClr val="bg1"/>
          </a:solidFill>
          <a:ln w="9525">
            <a:noFill/>
            <a:round/>
            <a:headEnd/>
            <a:tailEnd/>
          </a:ln>
          <a:effectLst/>
        </p:spPr>
        <p:txBody>
          <a:bodyPr rtlCol="0" anchor="ctr" anchorCtr="0"/>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東京都の特別区とは異なる事務分担を大阪独自に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７</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a:solidFill>
                  <a:srgbClr val="000000"/>
                </a:solidFill>
                <a:latin typeface="ＭＳ Ｐゴシック" pitchFamily="50" charset="-128"/>
                <a:ea typeface="Meiryo UI" pitchFamily="50" charset="-128"/>
                <a:cs typeface="Meiryo UI" pitchFamily="50" charset="-128"/>
              </a:rPr>
              <a:t>法令事務</a:t>
            </a:r>
            <a:r>
              <a:rPr lang="ja-JP" altLang="en-US" sz="2000" b="1" dirty="0" smtClean="0">
                <a:solidFill>
                  <a:srgbClr val="000000"/>
                </a:solidFill>
                <a:latin typeface="ＭＳ Ｐゴシック" pitchFamily="50" charset="-128"/>
                <a:ea typeface="Meiryo UI" pitchFamily="50" charset="-128"/>
                <a:cs typeface="Meiryo UI" pitchFamily="50" charset="-128"/>
              </a:rPr>
              <a:t>の特別区への承継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272480" y="1268760"/>
            <a:ext cx="9361040" cy="1066800"/>
          </a:xfrm>
          <a:prstGeom prst="roundRect">
            <a:avLst/>
          </a:prstGeom>
          <a:solidFill>
            <a:schemeClr val="bg1"/>
          </a:solidFill>
          <a:ln>
            <a:no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東京都</a:t>
            </a:r>
            <a:r>
              <a:rPr lang="ja-JP" altLang="en-US" b="0" dirty="0">
                <a:latin typeface="Meiryo UI" panose="020B0604030504040204" pitchFamily="50" charset="-128"/>
                <a:ea typeface="Meiryo UI" panose="020B0604030504040204" pitchFamily="50" charset="-128"/>
                <a:cs typeface="Meiryo UI" panose="020B0604030504040204" pitchFamily="50" charset="-128"/>
              </a:rPr>
              <a:t>の特別区が法律又はこれに基づく政令により処理することとされている事務とは異なる</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事務分担として</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いる事務に</a:t>
            </a:r>
            <a:r>
              <a:rPr lang="ja-JP" altLang="en-US" b="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事務処理特例条例等での事務移譲を基本とし</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、制度上法令等の改正が必要なものは、</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法令等の改正を協議</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bwMode="auto">
          <a:xfrm rot="10800000">
            <a:off x="3944888" y="5157192"/>
            <a:ext cx="1706480" cy="292767"/>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0" y="54868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76366" y="692696"/>
            <a:ext cx="9808369" cy="6048672"/>
          </a:xfrm>
          <a:prstGeom prst="rect">
            <a:avLst/>
          </a:prstGeom>
          <a:solidFill>
            <a:schemeClr val="accent6">
              <a:lumMod val="40000"/>
              <a:lumOff val="60000"/>
            </a:schemeClr>
          </a:solidFill>
          <a:ln w="19050">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0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bwMode="auto">
          <a:xfrm>
            <a:off x="4592960" y="1700808"/>
            <a:ext cx="5188157" cy="4896544"/>
          </a:xfrm>
          <a:prstGeom prst="rect">
            <a:avLst/>
          </a:prstGeom>
          <a:solidFill>
            <a:schemeClr val="bg1"/>
          </a:solidFill>
          <a:ln w="12700" algn="ctr">
            <a:noFill/>
            <a:prstDash val="solid"/>
            <a:round/>
            <a:headEnd/>
            <a:tailEnd/>
          </a:ln>
          <a:effectLst/>
          <a:extLst/>
        </p:spPr>
        <p:txBody>
          <a:bodyPr wrap="none" rtlCol="0" anchor="b" anchorCtr="0"/>
          <a:lstStyle/>
          <a:p>
            <a:pPr>
              <a:lnSpc>
                <a:spcPts val="600"/>
              </a:lnSpc>
            </a:pPr>
            <a:endParaRPr lang="en-US" altLang="ja-JP" sz="1200" b="0" dirty="0" smtClean="0">
              <a:latin typeface="+mn-ea"/>
              <a:ea typeface="+mn-ea"/>
              <a:cs typeface="Meiryo UI" panose="020B0604030504040204" pitchFamily="50" charset="-128"/>
            </a:endParaRPr>
          </a:p>
        </p:txBody>
      </p:sp>
      <p:graphicFrame>
        <p:nvGraphicFramePr>
          <p:cNvPr id="12" name="コンテンツ プレースホルダ 4"/>
          <p:cNvGraphicFramePr>
            <a:graphicFrameLocks/>
          </p:cNvGraphicFramePr>
          <p:nvPr>
            <p:extLst>
              <p:ext uri="{D42A27DB-BD31-4B8C-83A1-F6EECF244321}">
                <p14:modId xmlns="" xmlns:p14="http://schemas.microsoft.com/office/powerpoint/2010/main" val="538911112"/>
              </p:ext>
            </p:extLst>
          </p:nvPr>
        </p:nvGraphicFramePr>
        <p:xfrm>
          <a:off x="228600" y="2649183"/>
          <a:ext cx="3932312" cy="2743201"/>
        </p:xfrm>
        <a:graphic>
          <a:graphicData uri="http://schemas.openxmlformats.org/drawingml/2006/table">
            <a:tbl>
              <a:tblPr firstRow="1" bandRow="1">
                <a:tableStyleId>{5C22544A-7EE6-4342-B048-85BDC9FD1C3A}</a:tableStyleId>
              </a:tblPr>
              <a:tblGrid>
                <a:gridCol w="979984"/>
                <a:gridCol w="738082"/>
                <a:gridCol w="738082"/>
                <a:gridCol w="738082"/>
                <a:gridCol w="738082"/>
              </a:tblGrid>
              <a:tr h="651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法令</a:t>
                      </a:r>
                      <a:endParaRPr kumimoji="1" lang="en-US" altLang="ja-JP"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区分　　　　    </a:t>
                      </a:r>
                      <a:r>
                        <a:rPr kumimoji="1" lang="ja-JP" altLang="en-US"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法律</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itchFamily="50" charset="-128"/>
                          <a:ea typeface="Meiryo UI" pitchFamily="50" charset="-128"/>
                          <a:cs typeface="Meiryo UI" pitchFamily="50" charset="-128"/>
                        </a:rPr>
                        <a:t>省令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kumimoji="1" lang="ja-JP" altLang="en-US" sz="1400" spc="0" dirty="0">
                        <a:latin typeface="Meiryo UI" pitchFamily="50" charset="-128"/>
                        <a:ea typeface="Meiryo UI" pitchFamily="50" charset="-128"/>
                        <a:cs typeface="Meiryo UI"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８</a:t>
                      </a:r>
                      <a:r>
                        <a:rPr kumimoji="1" lang="en-US" altLang="ja-JP" sz="1400" spc="0" dirty="0" smtClean="0">
                          <a:solidFill>
                            <a:schemeClr val="tx1"/>
                          </a:solidFill>
                          <a:latin typeface="Meiryo UI" pitchFamily="50" charset="-128"/>
                          <a:ea typeface="Meiryo UI" pitchFamily="50" charset="-128"/>
                          <a:cs typeface="Meiryo UI" pitchFamily="50" charset="-128"/>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３３</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en-US" altLang="ja-JP" sz="1400" spc="0" dirty="0" smtClean="0">
                          <a:solidFill>
                            <a:schemeClr val="tx1"/>
                          </a:solidFill>
                          <a:latin typeface="Meiryo UI" pitchFamily="50" charset="-128"/>
                          <a:ea typeface="Meiryo UI" pitchFamily="50" charset="-128"/>
                          <a:cs typeface="Meiryo UI" pitchFamily="50" charset="-128"/>
                        </a:rPr>
                        <a:t>2</a:t>
                      </a: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１４１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509590">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２</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830">
                <a:tc>
                  <a:txBody>
                    <a:bodyPr/>
                    <a:lstStyle/>
                    <a:p>
                      <a:pPr algn="l"/>
                      <a:r>
                        <a:rPr kumimoji="1" lang="ja-JP" altLang="en-US" sz="1200" spc="0" baseline="0" dirty="0" smtClean="0">
                          <a:latin typeface="Meiryo UI" panose="020B0604030504040204" pitchFamily="50" charset="-128"/>
                          <a:ea typeface="Meiryo UI" panose="020B0604030504040204" pitchFamily="50" charset="-128"/>
                          <a:cs typeface="Meiryo UI" panose="020B0604030504040204" pitchFamily="50" charset="-128"/>
                        </a:rPr>
                        <a:t>都区協議会</a:t>
                      </a:r>
                      <a:endParaRPr kumimoji="1" lang="ja-JP" altLang="en-US" sz="1200" spc="0" baseline="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組織体制</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5" name="テキスト ボックス 14"/>
          <p:cNvSpPr txBox="1"/>
          <p:nvPr/>
        </p:nvSpPr>
        <p:spPr>
          <a:xfrm>
            <a:off x="200472" y="5495223"/>
            <a:ext cx="4176464" cy="1123712"/>
          </a:xfrm>
          <a:prstGeom prst="roundRect">
            <a:avLst/>
          </a:prstGeom>
          <a:noFill/>
          <a:ln>
            <a:solidFill>
              <a:schemeClr val="tx1"/>
            </a:solidFill>
            <a:prstDash val="dash"/>
          </a:ln>
        </p:spPr>
        <p:txBody>
          <a:bodyPr wrap="square" rIns="54000" rtlCol="0">
            <a:spAutoFit/>
          </a:bodyPr>
          <a:lstStyle/>
          <a:p>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整理の考え方</a:t>
            </a:r>
            <a:r>
              <a:rPr lang="en-US" altLang="ja-JP" sz="1200" b="0" dirty="0" smtClean="0">
                <a:latin typeface="Meiryo UI" pitchFamily="50" charset="-128"/>
                <a:ea typeface="Meiryo UI" pitchFamily="50" charset="-128"/>
                <a:cs typeface="Meiryo UI" pitchFamily="50" charset="-128"/>
              </a:rPr>
              <a:t>】</a:t>
            </a:r>
          </a:p>
          <a:p>
            <a:r>
              <a:rPr lang="ja-JP" altLang="en-US" sz="1200" b="0" dirty="0" smtClean="0">
                <a:latin typeface="Meiryo UI" pitchFamily="50" charset="-128"/>
                <a:ea typeface="Meiryo UI" pitchFamily="50" charset="-128"/>
                <a:cs typeface="Meiryo UI" pitchFamily="50" charset="-128"/>
              </a:rPr>
              <a:t>① 事務分担の対象となる法令事務について、根拠法令・条項</a:t>
            </a:r>
            <a:r>
              <a:rPr lang="ja-JP" altLang="en-US" sz="1200" b="0" dirty="0" err="1" smtClean="0">
                <a:latin typeface="Meiryo UI" pitchFamily="50" charset="-128"/>
                <a:ea typeface="Meiryo UI" pitchFamily="50" charset="-128"/>
                <a:cs typeface="Meiryo UI" pitchFamily="50" charset="-128"/>
              </a:rPr>
              <a:t>ご</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a:t>
            </a:r>
            <a:r>
              <a:rPr lang="ja-JP" altLang="en-US" sz="1200" b="0" dirty="0" err="1" smtClean="0">
                <a:latin typeface="Meiryo UI" pitchFamily="50" charset="-128"/>
                <a:ea typeface="Meiryo UI" pitchFamily="50" charset="-128"/>
                <a:cs typeface="Meiryo UI" pitchFamily="50" charset="-128"/>
              </a:rPr>
              <a:t>とに</a:t>
            </a:r>
            <a:r>
              <a:rPr lang="ja-JP" altLang="en-US" sz="1200" b="0" dirty="0" smtClean="0">
                <a:latin typeface="Meiryo UI" pitchFamily="50" charset="-128"/>
                <a:ea typeface="Meiryo UI" pitchFamily="50" charset="-128"/>
                <a:cs typeface="Meiryo UI" pitchFamily="50" charset="-128"/>
              </a:rPr>
              <a:t>整理</a:t>
            </a:r>
            <a:endParaRPr lang="en-US" altLang="ja-JP" sz="1200" b="0"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② 特別区素案において特別区が行うこととした事務のうち、東京</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都における法令上の特別区の事務とは、異なる事務を抽出</a:t>
            </a:r>
            <a:endParaRPr lang="en-US" altLang="ja-JP" sz="1200" b="0" dirty="0" smtClean="0">
              <a:latin typeface="Meiryo UI" pitchFamily="50" charset="-128"/>
              <a:ea typeface="Meiryo UI" pitchFamily="50" charset="-128"/>
              <a:cs typeface="Meiryo UI" pitchFamily="50" charset="-128"/>
            </a:endParaRPr>
          </a:p>
        </p:txBody>
      </p:sp>
      <p:sp>
        <p:nvSpPr>
          <p:cNvPr id="18" name="角丸四角形 17"/>
          <p:cNvSpPr/>
          <p:nvPr/>
        </p:nvSpPr>
        <p:spPr bwMode="auto">
          <a:xfrm>
            <a:off x="522412" y="908720"/>
            <a:ext cx="8850984" cy="609600"/>
          </a:xfrm>
          <a:prstGeom prst="roundRect">
            <a:avLst/>
          </a:prstGeom>
          <a:solidFill>
            <a:schemeClr val="bg1"/>
          </a:solidFill>
          <a:ln w="9525">
            <a:noFill/>
            <a:round/>
            <a:headEnd/>
            <a:tailEnd/>
          </a:ln>
          <a:effectLst/>
        </p:spPr>
        <p:txBody>
          <a:bodyPr rtlCol="0" anchor="ctr" anchorCtr="0"/>
          <a:lstStyle/>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東京の特別区が法律又はこれに基づく政令により処理することとされている事務とは異なる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事務分担としているもの</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677668" y="1802408"/>
            <a:ext cx="5012433" cy="677108"/>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条例による事務処理の特例等により対応　</a:t>
            </a:r>
            <a:r>
              <a:rPr lang="en-US" altLang="ja-JP"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基本</a:t>
            </a:r>
            <a:r>
              <a:rPr lang="en-US" altLang="ja-JP" sz="1400" b="1" dirty="0" smtClean="0">
                <a:latin typeface="Meiryo UI" pitchFamily="50" charset="-128"/>
                <a:ea typeface="Meiryo UI" pitchFamily="50" charset="-128"/>
                <a:cs typeface="Meiryo UI" pitchFamily="50" charset="-128"/>
              </a:rPr>
              <a:t>】</a:t>
            </a:r>
          </a:p>
          <a:p>
            <a:pPr eaLnBrk="1" hangingPunct="1"/>
            <a:r>
              <a:rPr lang="ja-JP" altLang="en-US" sz="1200" b="0" dirty="0" smtClean="0">
                <a:latin typeface="Meiryo UI" pitchFamily="50" charset="-128"/>
                <a:ea typeface="Meiryo UI" pitchFamily="50" charset="-128"/>
                <a:cs typeface="Meiryo UI" pitchFamily="50" charset="-128"/>
              </a:rPr>
              <a:t>・地方自治法に基づき、大阪府が特例条例を制定するなど必要な措置を講ずる</a:t>
            </a:r>
            <a:endParaRPr lang="en-US" altLang="ja-JP" sz="1200" b="0" dirty="0" smtClean="0">
              <a:latin typeface="Meiryo UI" pitchFamily="50" charset="-128"/>
              <a:ea typeface="Meiryo UI" pitchFamily="50" charset="-128"/>
              <a:cs typeface="Meiryo UI" pitchFamily="50" charset="-128"/>
            </a:endParaRPr>
          </a:p>
          <a:p>
            <a:pPr eaLnBrk="1" hangingPunct="1"/>
            <a:r>
              <a:rPr lang="ja-JP" altLang="en-US" sz="1200" b="0" dirty="0" smtClean="0">
                <a:latin typeface="Meiryo UI" pitchFamily="50" charset="-128"/>
                <a:ea typeface="Meiryo UI" pitchFamily="50" charset="-128"/>
                <a:cs typeface="Meiryo UI" pitchFamily="50" charset="-128"/>
              </a:rPr>
              <a:t>・協定書に記載し総務大臣にあらかじめ報告</a:t>
            </a:r>
            <a:endParaRPr lang="en-US" altLang="ja-JP" sz="1200" b="0" dirty="0" smtClean="0">
              <a:latin typeface="Meiryo UI" pitchFamily="50" charset="-128"/>
              <a:ea typeface="Meiryo UI" pitchFamily="50" charset="-128"/>
              <a:cs typeface="Meiryo UI" pitchFamily="50" charset="-128"/>
            </a:endParaRPr>
          </a:p>
        </p:txBody>
      </p:sp>
      <p:sp>
        <p:nvSpPr>
          <p:cNvPr id="22" name="角丸四角形 21"/>
          <p:cNvSpPr/>
          <p:nvPr/>
        </p:nvSpPr>
        <p:spPr>
          <a:xfrm>
            <a:off x="272480" y="2060848"/>
            <a:ext cx="3960440" cy="323850"/>
          </a:xfrm>
          <a:prstGeom prst="roundRect">
            <a:avLst>
              <a:gd name="adj" fmla="val 784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現時点で整理した結果</a:t>
            </a: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23" name="二等辺三角形 22"/>
          <p:cNvSpPr/>
          <p:nvPr/>
        </p:nvSpPr>
        <p:spPr bwMode="auto">
          <a:xfrm rot="5400000">
            <a:off x="3524920" y="3848968"/>
            <a:ext cx="1728000" cy="312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2792760" y="2398878"/>
            <a:ext cx="1440160" cy="276999"/>
          </a:xfrm>
          <a:prstGeom prst="rect">
            <a:avLst/>
          </a:prstGeom>
          <a:noFill/>
        </p:spPr>
        <p:txBody>
          <a:bodyPr wrap="square" rtlCol="0">
            <a:spAutoFit/>
          </a:bodyPr>
          <a:lstStyle/>
          <a:p>
            <a:pPr algn="r"/>
            <a:r>
              <a:rPr lang="ja-JP" altLang="en-US" sz="1200" b="0" dirty="0" smtClean="0">
                <a:latin typeface="Meiryo UI" pitchFamily="50" charset="-128"/>
                <a:ea typeface="Meiryo UI" pitchFamily="50" charset="-128"/>
                <a:cs typeface="Meiryo UI" pitchFamily="50" charset="-128"/>
              </a:rPr>
              <a:t>（</a:t>
            </a:r>
            <a:r>
              <a:rPr lang="en-US" altLang="ja-JP" sz="1200" b="0" dirty="0" smtClean="0">
                <a:latin typeface="Meiryo UI" pitchFamily="50" charset="-128"/>
                <a:ea typeface="Meiryo UI" pitchFamily="50" charset="-128"/>
                <a:cs typeface="Meiryo UI" pitchFamily="50" charset="-128"/>
              </a:rPr>
              <a:t>H28.5.1</a:t>
            </a:r>
            <a:r>
              <a:rPr lang="ja-JP" altLang="en-US" sz="1200" b="0" dirty="0" smtClean="0">
                <a:latin typeface="Meiryo UI" pitchFamily="50" charset="-128"/>
                <a:ea typeface="Meiryo UI" pitchFamily="50" charset="-128"/>
                <a:cs typeface="Meiryo UI" pitchFamily="50" charset="-128"/>
              </a:rPr>
              <a:t>時点）</a:t>
            </a:r>
            <a:endParaRPr lang="en-US" altLang="ja-JP" sz="1200" b="0" dirty="0" smtClean="0">
              <a:latin typeface="Meiryo UI" pitchFamily="50" charset="-128"/>
              <a:ea typeface="Meiryo UI" pitchFamily="50" charset="-128"/>
              <a:cs typeface="Meiryo UI" pitchFamily="50" charset="-128"/>
            </a:endParaRPr>
          </a:p>
        </p:txBody>
      </p:sp>
      <p:sp>
        <p:nvSpPr>
          <p:cNvPr id="26" name="テキスト ボックス 25"/>
          <p:cNvSpPr txBox="1"/>
          <p:nvPr/>
        </p:nvSpPr>
        <p:spPr>
          <a:xfrm>
            <a:off x="4677668" y="2852936"/>
            <a:ext cx="5012433" cy="3600000"/>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2000"/>
              </a:lnSpc>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国に法令改正を協議</a:t>
            </a:r>
            <a:endParaRPr lang="en-US" altLang="ja-JP" sz="1400" b="1" u="sng"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・事務分担、税源配分、財政調整について、国が法令改正等を行う必要が</a:t>
            </a:r>
            <a:r>
              <a:rPr lang="ja-JP" altLang="en-US" sz="1200" dirty="0" smtClean="0">
                <a:latin typeface="Meiryo UI" pitchFamily="50" charset="-128"/>
                <a:ea typeface="Meiryo UI" pitchFamily="50" charset="-128"/>
                <a:cs typeface="Meiryo UI" pitchFamily="50" charset="-128"/>
              </a:rPr>
              <a:t>あ</a:t>
            </a:r>
            <a:r>
              <a:rPr lang="ja-JP" altLang="en-US" sz="1200" b="0" dirty="0" smtClean="0">
                <a:latin typeface="Meiryo UI" pitchFamily="50" charset="-128"/>
                <a:ea typeface="Meiryo UI" pitchFamily="50" charset="-128"/>
                <a:cs typeface="Meiryo UI" pitchFamily="50" charset="-128"/>
              </a:rPr>
              <a:t>る</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ものを協定書に記載しようとするときは、総務大臣と事前に協議</a:t>
            </a:r>
            <a:endParaRPr lang="en-US" altLang="ja-JP" sz="1200" b="0" dirty="0" smtClean="0">
              <a:latin typeface="Meiryo UI" pitchFamily="50" charset="-128"/>
              <a:ea typeface="Meiryo UI" pitchFamily="50" charset="-128"/>
              <a:cs typeface="Meiryo UI" pitchFamily="50" charset="-128"/>
            </a:endParaRPr>
          </a:p>
          <a:p>
            <a:pPr>
              <a:spcBef>
                <a:spcPts val="300"/>
              </a:spcBef>
            </a:pPr>
            <a:r>
              <a:rPr lang="ja-JP" altLang="en-US" sz="1200" b="0" dirty="0" smtClean="0">
                <a:latin typeface="Meiryo UI" pitchFamily="50" charset="-128"/>
                <a:ea typeface="Meiryo UI" pitchFamily="50" charset="-128"/>
                <a:cs typeface="Meiryo UI" pitchFamily="50" charset="-128"/>
              </a:rPr>
              <a:t>・政府は、協定書の内容を踏まえ必要があると認めるときは、必要な法制上の措</a:t>
            </a:r>
            <a:r>
              <a:rPr lang="en-US" altLang="ja-JP" sz="1200" b="0" dirty="0" smtClean="0">
                <a:latin typeface="Meiryo UI" pitchFamily="50" charset="-128"/>
                <a:ea typeface="Meiryo UI" pitchFamily="50" charset="-128"/>
                <a:cs typeface="Meiryo UI" pitchFamily="50" charset="-128"/>
              </a:rPr>
              <a:t/>
            </a:r>
            <a:br>
              <a:rPr lang="en-US" altLang="ja-JP" sz="1200" b="0" dirty="0" smtClean="0">
                <a:latin typeface="Meiryo UI" pitchFamily="50" charset="-128"/>
                <a:ea typeface="Meiryo UI" pitchFamily="50" charset="-128"/>
                <a:cs typeface="Meiryo UI" pitchFamily="50" charset="-128"/>
              </a:rPr>
            </a:br>
            <a:r>
              <a:rPr lang="ja-JP" altLang="en-US" sz="1200" b="0" dirty="0" smtClean="0">
                <a:latin typeface="Meiryo UI" pitchFamily="50" charset="-128"/>
                <a:ea typeface="Meiryo UI" pitchFamily="50" charset="-128"/>
                <a:cs typeface="Meiryo UI" pitchFamily="50" charset="-128"/>
              </a:rPr>
              <a:t>　置等を行う</a:t>
            </a:r>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lang="en-US" altLang="ja-JP" sz="1200" dirty="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p:txBody>
      </p:sp>
      <p:graphicFrame>
        <p:nvGraphicFramePr>
          <p:cNvPr id="28" name="表 27"/>
          <p:cNvGraphicFramePr>
            <a:graphicFrameLocks noGrp="1"/>
          </p:cNvGraphicFramePr>
          <p:nvPr>
            <p:extLst>
              <p:ext uri="{D42A27DB-BD31-4B8C-83A1-F6EECF244321}">
                <p14:modId xmlns="" xmlns:p14="http://schemas.microsoft.com/office/powerpoint/2010/main" val="1419963470"/>
              </p:ext>
            </p:extLst>
          </p:nvPr>
        </p:nvGraphicFramePr>
        <p:xfrm>
          <a:off x="4762376" y="4093377"/>
          <a:ext cx="4824536" cy="1932280"/>
        </p:xfrm>
        <a:graphic>
          <a:graphicData uri="http://schemas.openxmlformats.org/drawingml/2006/table">
            <a:tbl>
              <a:tblPr firstRow="1" bandRow="1">
                <a:tableStyleId>{5C22544A-7EE6-4342-B048-85BDC9FD1C3A}</a:tableStyleId>
              </a:tblPr>
              <a:tblGrid>
                <a:gridCol w="1872208"/>
                <a:gridCol w="2952328"/>
              </a:tblGrid>
              <a:tr h="216024">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対象となる法令</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改正内容</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r>
              <a:tr h="396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旧公害健康被害の補償等に関する法律施行令</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0000"/>
                        </a:lnSpc>
                      </a:pPr>
                      <a:r>
                        <a:rPr kumimoji="1" lang="ja-JP" altLang="en-US" sz="1200" b="0" spc="0" dirty="0" smtClean="0">
                          <a:latin typeface="Meiryo UI" pitchFamily="50" charset="-128"/>
                          <a:ea typeface="Meiryo UI" pitchFamily="50" charset="-128"/>
                          <a:cs typeface="Meiryo UI" pitchFamily="50" charset="-128"/>
                        </a:rPr>
                        <a:t>補償に係る旧第一種地域の指定を大阪市から特別区に改正</a:t>
                      </a:r>
                      <a:endParaRPr kumimoji="1" lang="ja-JP" altLang="en-US" sz="1200" b="0" spc="0" dirty="0">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r>
              <a:tr h="371460">
                <a:tc>
                  <a:txBody>
                    <a:bodyPr/>
                    <a:lstStyle/>
                    <a:p>
                      <a:pPr algn="l">
                        <a:lnSpc>
                          <a:spcPct val="100000"/>
                        </a:lnSpc>
                      </a:pPr>
                      <a:r>
                        <a:rPr kumimoji="1" lang="ja-JP" altLang="en-US"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地方自治法及び地方自治法施行令</a:t>
                      </a:r>
                      <a:endParaRPr kumimoji="1" lang="en-US" altLang="ja-JP"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財政調整財源に、地方交付税（市町村分）相当額（条例で定める額）を追加</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0">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地方自治法施行令</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dirty="0" smtClean="0">
                          <a:solidFill>
                            <a:schemeClr val="tx1"/>
                          </a:solidFill>
                          <a:latin typeface="Meiryo UI" pitchFamily="50" charset="-128"/>
                          <a:ea typeface="Meiryo UI" pitchFamily="50" charset="-128"/>
                          <a:cs typeface="Meiryo UI" pitchFamily="50" charset="-128"/>
                        </a:rPr>
                        <a:t>都区協議会の人数及び構成員の改正</a:t>
                      </a:r>
                      <a:endParaRPr kumimoji="1" lang="ja-JP" altLang="en-US" sz="1200" spc="0" dirty="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221">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地方公務員等共済組合法</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府職員は地方職員共済組合、特別区職員は市町村職員共済組合の組合員とする改正</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 name="テキスト ボックス 29"/>
          <p:cNvSpPr txBox="1"/>
          <p:nvPr/>
        </p:nvSpPr>
        <p:spPr>
          <a:xfrm>
            <a:off x="7498680" y="3830745"/>
            <a:ext cx="2106234" cy="253916"/>
          </a:xfrm>
          <a:prstGeom prst="rect">
            <a:avLst/>
          </a:prstGeom>
          <a:noFill/>
        </p:spPr>
        <p:txBody>
          <a:bodyPr wrap="square" rtlCol="0">
            <a:spAutoFit/>
          </a:bodyPr>
          <a:lstStyle/>
          <a:p>
            <a:pPr algn="r"/>
            <a:r>
              <a:rPr kumimoji="1" lang="en-US" altLang="ja-JP" sz="1050" b="0" dirty="0" smtClean="0">
                <a:latin typeface="Meiryo UI" pitchFamily="50" charset="-128"/>
                <a:ea typeface="Meiryo UI" pitchFamily="50" charset="-128"/>
                <a:cs typeface="Meiryo UI" pitchFamily="50" charset="-128"/>
              </a:rPr>
              <a:t>【</a:t>
            </a:r>
            <a:r>
              <a:rPr kumimoji="1" lang="ja-JP" altLang="en-US" sz="1050" b="0" dirty="0" smtClean="0">
                <a:latin typeface="Meiryo UI" pitchFamily="50" charset="-128"/>
                <a:ea typeface="Meiryo UI" pitchFamily="50" charset="-128"/>
                <a:cs typeface="Meiryo UI" pitchFamily="50" charset="-128"/>
              </a:rPr>
              <a:t>法令改正を協議するもの</a:t>
            </a:r>
            <a:r>
              <a:rPr kumimoji="1" lang="en-US" altLang="ja-JP" sz="1050" b="0" dirty="0" smtClean="0">
                <a:latin typeface="Meiryo UI" pitchFamily="50" charset="-128"/>
                <a:ea typeface="Meiryo UI" pitchFamily="50" charset="-128"/>
                <a:cs typeface="Meiryo UI" pitchFamily="50" charset="-128"/>
              </a:rPr>
              <a:t>】</a:t>
            </a:r>
            <a:endParaRPr kumimoji="1" lang="ja-JP" altLang="en-US" sz="1050" b="0" dirty="0">
              <a:latin typeface="Meiryo UI" pitchFamily="50" charset="-128"/>
              <a:ea typeface="Meiryo UI" pitchFamily="50" charset="-128"/>
              <a:cs typeface="Meiryo UI" pitchFamily="50" charset="-128"/>
            </a:endParaRPr>
          </a:p>
        </p:txBody>
      </p:sp>
      <p:sp>
        <p:nvSpPr>
          <p:cNvPr id="33" name="テキスト ボックス 32"/>
          <p:cNvSpPr txBox="1"/>
          <p:nvPr/>
        </p:nvSpPr>
        <p:spPr>
          <a:xfrm>
            <a:off x="4664969" y="6050293"/>
            <a:ext cx="5040559" cy="369332"/>
          </a:xfrm>
          <a:prstGeom prst="rect">
            <a:avLst/>
          </a:prstGeom>
          <a:noFill/>
        </p:spPr>
        <p:txBody>
          <a:bodyPr wrap="square" rtlCol="0">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公害健康被害補償法施行令の一部を改正する政令（昭和</a:t>
            </a:r>
            <a:r>
              <a:rPr lang="en-US" altLang="ja-JP" sz="900" b="0" dirty="0" smtClean="0">
                <a:latin typeface="Meiryo UI" pitchFamily="50" charset="-128"/>
                <a:ea typeface="Meiryo UI" pitchFamily="50" charset="-128"/>
                <a:cs typeface="Meiryo UI" pitchFamily="50" charset="-128"/>
              </a:rPr>
              <a:t>62</a:t>
            </a:r>
            <a:r>
              <a:rPr lang="ja-JP" altLang="en-US" sz="900" b="0" dirty="0" smtClean="0">
                <a:latin typeface="Meiryo UI" pitchFamily="50" charset="-128"/>
                <a:ea typeface="Meiryo UI" pitchFamily="50" charset="-128"/>
                <a:cs typeface="Meiryo UI" pitchFamily="50" charset="-128"/>
              </a:rPr>
              <a:t>年政令第</a:t>
            </a:r>
            <a:r>
              <a:rPr lang="en-US" altLang="ja-JP" sz="900" b="0" dirty="0" smtClean="0">
                <a:latin typeface="Meiryo UI" pitchFamily="50" charset="-128"/>
                <a:ea typeface="Meiryo UI" pitchFamily="50" charset="-128"/>
                <a:cs typeface="Meiryo UI" pitchFamily="50" charset="-128"/>
              </a:rPr>
              <a:t>368</a:t>
            </a:r>
            <a:r>
              <a:rPr lang="ja-JP" altLang="en-US" sz="900" b="0" dirty="0" smtClean="0">
                <a:latin typeface="Meiryo UI" pitchFamily="50" charset="-128"/>
                <a:ea typeface="Meiryo UI" pitchFamily="50" charset="-128"/>
                <a:cs typeface="Meiryo UI" pitchFamily="50" charset="-128"/>
              </a:rPr>
              <a:t>号）附則第</a:t>
            </a:r>
            <a:r>
              <a:rPr lang="en-US" altLang="ja-JP" sz="900" b="0" dirty="0" smtClean="0">
                <a:latin typeface="Meiryo UI" pitchFamily="50" charset="-128"/>
                <a:ea typeface="Meiryo UI" pitchFamily="50" charset="-128"/>
                <a:cs typeface="Meiryo UI" pitchFamily="50" charset="-128"/>
              </a:rPr>
              <a:t>2</a:t>
            </a:r>
            <a:r>
              <a:rPr lang="ja-JP" altLang="en-US" sz="900" b="0" dirty="0" smtClean="0">
                <a:latin typeface="Meiryo UI" pitchFamily="50" charset="-128"/>
                <a:ea typeface="Meiryo UI" pitchFamily="50" charset="-128"/>
                <a:cs typeface="Meiryo UI" pitchFamily="50" charset="-128"/>
              </a:rPr>
              <a:t>条等の規</a:t>
            </a:r>
            <a:r>
              <a:rPr lang="en-US" altLang="ja-JP" sz="900" b="0" dirty="0" smtClean="0">
                <a:latin typeface="Meiryo UI" pitchFamily="50" charset="-128"/>
                <a:ea typeface="Meiryo UI" pitchFamily="50" charset="-128"/>
                <a:cs typeface="Meiryo UI" pitchFamily="50" charset="-128"/>
              </a:rPr>
              <a:t/>
            </a:r>
            <a:br>
              <a:rPr lang="en-US" altLang="ja-JP" sz="900" b="0" dirty="0" smtClean="0">
                <a:latin typeface="Meiryo UI" pitchFamily="50" charset="-128"/>
                <a:ea typeface="Meiryo UI" pitchFamily="50" charset="-128"/>
                <a:cs typeface="Meiryo UI" pitchFamily="50" charset="-128"/>
              </a:rPr>
            </a:br>
            <a:r>
              <a:rPr lang="ja-JP" altLang="en-US" sz="900" b="0" dirty="0" smtClean="0">
                <a:latin typeface="Meiryo UI" pitchFamily="50" charset="-128"/>
                <a:ea typeface="Meiryo UI" pitchFamily="50" charset="-128"/>
                <a:cs typeface="Meiryo UI" pitchFamily="50" charset="-128"/>
              </a:rPr>
              <a:t>　　定により</a:t>
            </a:r>
            <a:r>
              <a:rPr lang="ja-JP" altLang="en-US" sz="900" dirty="0" smtClean="0">
                <a:latin typeface="Meiryo UI" pitchFamily="50" charset="-128"/>
                <a:ea typeface="Meiryo UI" pitchFamily="50" charset="-128"/>
                <a:cs typeface="Meiryo UI" pitchFamily="50" charset="-128"/>
              </a:rPr>
              <a:t>、</a:t>
            </a:r>
            <a:r>
              <a:rPr lang="ja-JP" altLang="en-US" sz="900" b="0" dirty="0" smtClean="0">
                <a:latin typeface="Meiryo UI" pitchFamily="50" charset="-128"/>
                <a:ea typeface="Meiryo UI" pitchFamily="50" charset="-128"/>
                <a:cs typeface="Meiryo UI" pitchFamily="50" charset="-128"/>
              </a:rPr>
              <a:t>なおその効力を有することとされた同令の規定による改正前の公害健康被害補償法施行令</a:t>
            </a:r>
            <a:endParaRPr lang="en-US" altLang="ja-JP" sz="900" dirty="0" smtClean="0">
              <a:latin typeface="Meiryo UI" pitchFamily="50" charset="-128"/>
              <a:ea typeface="Meiryo UI" pitchFamily="50" charset="-128"/>
              <a:cs typeface="Meiryo UI" pitchFamily="50" charset="-128"/>
            </a:endParaRPr>
          </a:p>
        </p:txBody>
      </p:sp>
      <p:grpSp>
        <p:nvGrpSpPr>
          <p:cNvPr id="25" name="グループ化 24"/>
          <p:cNvGrpSpPr/>
          <p:nvPr/>
        </p:nvGrpSpPr>
        <p:grpSpPr>
          <a:xfrm>
            <a:off x="5961112" y="2458120"/>
            <a:ext cx="2496277" cy="504056"/>
            <a:chOff x="5961112" y="2534320"/>
            <a:chExt cx="2496277" cy="504056"/>
          </a:xfrm>
        </p:grpSpPr>
        <p:sp>
          <p:nvSpPr>
            <p:cNvPr id="32" name="下矢印 31"/>
            <p:cNvSpPr/>
            <p:nvPr/>
          </p:nvSpPr>
          <p:spPr bwMode="auto">
            <a:xfrm>
              <a:off x="5961112" y="2534320"/>
              <a:ext cx="2496277" cy="504056"/>
            </a:xfrm>
            <a:prstGeom prst="downArrow">
              <a:avLst>
                <a:gd name="adj1" fmla="val 56105"/>
                <a:gd name="adj2" fmla="val 53899"/>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299944" y="2606328"/>
              <a:ext cx="1872208" cy="253916"/>
            </a:xfrm>
            <a:prstGeom prst="rect">
              <a:avLst/>
            </a:prstGeom>
            <a:noFill/>
          </p:spPr>
          <p:txBody>
            <a:bodyPr wrap="square" rtlCol="0">
              <a:spAutoFit/>
            </a:bodyP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対応できないもの</a:t>
              </a:r>
              <a:endParaRPr kumimoji="1" lang="ja-JP" altLang="en-US" sz="1050" b="1" dirty="0">
                <a:solidFill>
                  <a:schemeClr val="bg1"/>
                </a:solidFill>
                <a:latin typeface="Meiryo UI" pitchFamily="50" charset="-128"/>
                <a:ea typeface="Meiryo UI" pitchFamily="50" charset="-128"/>
                <a:cs typeface="Meiryo UI" pitchFamily="50" charset="-128"/>
              </a:endParaRPr>
            </a:p>
          </p:txBody>
        </p:sp>
      </p:grpSp>
      <p:cxnSp>
        <p:nvCxnSpPr>
          <p:cNvPr id="6" name="直線コネクタ 5"/>
          <p:cNvCxnSpPr/>
          <p:nvPr/>
        </p:nvCxnSpPr>
        <p:spPr bwMode="auto">
          <a:xfrm>
            <a:off x="228601" y="2649182"/>
            <a:ext cx="940981" cy="648586"/>
          </a:xfrm>
          <a:prstGeom prst="line">
            <a:avLst/>
          </a:prstGeom>
          <a:solidFill>
            <a:srgbClr val="FFFF99"/>
          </a:solidFill>
          <a:ln w="9525" cap="flat" cmpd="sng" algn="ctr">
            <a:solidFill>
              <a:schemeClr val="bg1"/>
            </a:solidFill>
            <a:prstDash val="solid"/>
            <a:round/>
            <a:headEnd type="none" w="med" len="med"/>
            <a:tailEnd type="none" w="med" len="med"/>
          </a:ln>
          <a:effectLst/>
        </p:spPr>
      </p:cxnSp>
      <p:sp>
        <p:nvSpPr>
          <p:cNvPr id="31" name="二等辺三角形 30"/>
          <p:cNvSpPr/>
          <p:nvPr/>
        </p:nvSpPr>
        <p:spPr bwMode="auto">
          <a:xfrm rot="10800000">
            <a:off x="1280592" y="1628800"/>
            <a:ext cx="1872000" cy="288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0" y="26670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（２）法令等の改正が必要なもの</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８</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smtClean="0">
                <a:solidFill>
                  <a:srgbClr val="000000"/>
                </a:solidFill>
                <a:latin typeface="ＭＳ Ｐゴシック" pitchFamily="50" charset="-128"/>
                <a:ea typeface="Meiryo UI" pitchFamily="50" charset="-128"/>
                <a:cs typeface="Meiryo UI" pitchFamily="50" charset="-128"/>
              </a:rPr>
              <a:t>事務の承継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506506" y="1478574"/>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特別区の設置の日において、大阪市が処理していた事務（一切の行政上の行為等を含</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む）</a:t>
            </a:r>
            <a:r>
              <a:rPr lang="ja-JP" altLang="en-US" sz="1800" b="0" u="sng"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、法律・政令又は特別区設置協定書の定めるところにより、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特別区又は大阪府が承継</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◆大阪府が処理していた事務の一部は、同様に、特別区が承継する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5817096" y="1124744"/>
            <a:ext cx="3816198" cy="261610"/>
          </a:xfrm>
          <a:prstGeom prst="rect">
            <a:avLst/>
          </a:prstGeom>
          <a:noFill/>
        </p:spPr>
        <p:txBody>
          <a:bodyPr wrap="square" rtlCol="0">
            <a:spAutoFit/>
          </a:bodyPr>
          <a:lstStyle/>
          <a:p>
            <a:r>
              <a:rPr lang="ja-JP" altLang="en-US" sz="1100" b="0" dirty="0" smtClean="0">
                <a:latin typeface="Meiryo UI" pitchFamily="50" charset="-128"/>
                <a:ea typeface="Meiryo UI" pitchFamily="50" charset="-128"/>
                <a:cs typeface="Meiryo UI" pitchFamily="50" charset="-128"/>
              </a:rPr>
              <a:t>大都市地域における特別区の設置に関する法律施行令第</a:t>
            </a:r>
            <a:r>
              <a:rPr lang="en-US" altLang="ja-JP" sz="1100" b="0" dirty="0" smtClean="0">
                <a:latin typeface="Meiryo UI" pitchFamily="50" charset="-128"/>
                <a:ea typeface="Meiryo UI" pitchFamily="50" charset="-128"/>
                <a:cs typeface="Meiryo UI" pitchFamily="50" charset="-128"/>
              </a:rPr>
              <a:t>19</a:t>
            </a:r>
            <a:r>
              <a:rPr lang="ja-JP" altLang="en-US" sz="1100" b="0" dirty="0" smtClean="0">
                <a:latin typeface="Meiryo UI" pitchFamily="50" charset="-128"/>
                <a:ea typeface="Meiryo UI" pitchFamily="50" charset="-128"/>
                <a:cs typeface="Meiryo UI" pitchFamily="50" charset="-128"/>
              </a:rPr>
              <a:t>条</a:t>
            </a:r>
            <a:endParaRPr lang="ja-JP" altLang="en-US" sz="1100" b="0" dirty="0">
              <a:latin typeface="Meiryo UI" pitchFamily="50" charset="-128"/>
              <a:ea typeface="Meiryo UI" pitchFamily="50" charset="-128"/>
              <a:cs typeface="Meiryo UI" pitchFamily="50" charset="-128"/>
            </a:endParaRPr>
          </a:p>
        </p:txBody>
      </p:sp>
      <p:sp>
        <p:nvSpPr>
          <p:cNvPr id="15" name="正方形/長方形 14"/>
          <p:cNvSpPr/>
          <p:nvPr/>
        </p:nvSpPr>
        <p:spPr>
          <a:xfrm>
            <a:off x="0" y="980728"/>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0" y="3645024"/>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（２）承継の方針</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3" name="AutoShape 4"/>
          <p:cNvSpPr>
            <a:spLocks noChangeArrowheads="1"/>
          </p:cNvSpPr>
          <p:nvPr/>
        </p:nvSpPr>
        <p:spPr bwMode="auto">
          <a:xfrm>
            <a:off x="506506" y="4148212"/>
            <a:ext cx="9095567" cy="1944000"/>
          </a:xfrm>
          <a:prstGeom prst="roundRect">
            <a:avLst>
              <a:gd name="adj" fmla="val 10155"/>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▶大阪市及び大阪府が蓄積してきた行政のノウハウ、高度</a:t>
            </a:r>
            <a:r>
              <a:rPr lang="ja-JP" altLang="en-US" sz="1800" b="0" smtClean="0">
                <a:latin typeface="Meiryo UI" panose="020B0604030504040204" pitchFamily="50" charset="-128"/>
                <a:ea typeface="Meiryo UI" panose="020B0604030504040204" pitchFamily="50" charset="-128"/>
                <a:cs typeface="Meiryo UI" panose="020B0604030504040204" pitchFamily="50" charset="-128"/>
              </a:rPr>
              <a:t>できめ細かい</a:t>
            </a:r>
            <a:r>
              <a:rPr lang="ja-JP" altLang="en-US" sz="1800" u="sng" smtClean="0">
                <a:latin typeface="Meiryo UI" panose="020B0604030504040204" pitchFamily="50" charset="-128"/>
                <a:ea typeface="Meiryo UI" panose="020B0604030504040204" pitchFamily="50" charset="-128"/>
                <a:cs typeface="Meiryo UI" panose="020B0604030504040204" pitchFamily="50" charset="-128"/>
              </a:rPr>
              <a:t>住民</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サービスを低下させ</a:t>
            </a:r>
            <a:endParaRPr lang="en-US" altLang="ja-JP" sz="180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ないよう</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、特別区及び大阪府は</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p>
          <a:p>
            <a:pPr eaLnBrk="1" hangingPunct="1">
              <a:lnSpc>
                <a:spcPts val="25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▶大阪市が実施してきた特色ある住民サービスについては、地域の状況や住民のニーズも踏まえな</a:t>
            </a:r>
            <a:endParaRPr lang="en-US"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がら、</a:t>
            </a:r>
            <a:r>
              <a:rPr lang="ja-JP" altLang="en-US" sz="1800" u="sng"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内容や水準を維持するよう努める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800" b="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６</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61" name="円/楕円 60"/>
          <p:cNvSpPr/>
          <p:nvPr/>
        </p:nvSpPr>
        <p:spPr>
          <a:xfrm>
            <a:off x="4984447" y="3354018"/>
            <a:ext cx="4874994" cy="1512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46800"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大阪都市圏の集積・広がりを踏まえ、</a:t>
            </a:r>
          </a:p>
          <a:p>
            <a:pPr algn="ctr"/>
            <a:r>
              <a:rPr lang="ja-JP" altLang="en-US" sz="1600" dirty="0" smtClean="0">
                <a:solidFill>
                  <a:schemeClr val="tx1"/>
                </a:solidFill>
                <a:latin typeface="Meiryo UI" pitchFamily="50" charset="-128"/>
                <a:ea typeface="Meiryo UI" pitchFamily="50" charset="-128"/>
                <a:cs typeface="Meiryo UI" pitchFamily="50" charset="-128"/>
              </a:rPr>
              <a:t>大阪全体の視点、統一戦略で</a:t>
            </a:r>
          </a:p>
          <a:p>
            <a:pPr algn="ctr"/>
            <a:r>
              <a:rPr lang="ja-JP" altLang="en-US" sz="1600" dirty="0" smtClean="0">
                <a:solidFill>
                  <a:schemeClr val="tx1"/>
                </a:solidFill>
                <a:latin typeface="Meiryo UI" pitchFamily="50" charset="-128"/>
                <a:ea typeface="Meiryo UI" pitchFamily="50" charset="-128"/>
                <a:cs typeface="Meiryo UI" pitchFamily="50" charset="-128"/>
              </a:rPr>
              <a:t>取り組むべき事務は、</a:t>
            </a:r>
          </a:p>
          <a:p>
            <a:pPr algn="ctr"/>
            <a:r>
              <a:rPr lang="ja-JP" altLang="en-US" sz="1600" dirty="0" smtClean="0">
                <a:solidFill>
                  <a:schemeClr val="tx1"/>
                </a:solidFill>
                <a:latin typeface="Meiryo UI" pitchFamily="50" charset="-128"/>
                <a:ea typeface="Meiryo UI" pitchFamily="50" charset="-128"/>
                <a:cs typeface="Meiryo UI" pitchFamily="50" charset="-128"/>
              </a:rPr>
              <a:t>広域自治体に一元化</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63" name="額縁 62"/>
          <p:cNvSpPr/>
          <p:nvPr/>
        </p:nvSpPr>
        <p:spPr>
          <a:xfrm>
            <a:off x="6286765" y="3284984"/>
            <a:ext cx="2262252" cy="360674"/>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広域自治体</a:t>
            </a:r>
            <a:endParaRPr kumimoji="1" lang="ja-JP" altLang="en-US" b="1" dirty="0"/>
          </a:p>
        </p:txBody>
      </p:sp>
      <p:sp>
        <p:nvSpPr>
          <p:cNvPr id="73" name="円/楕円 72"/>
          <p:cNvSpPr/>
          <p:nvPr/>
        </p:nvSpPr>
        <p:spPr>
          <a:xfrm>
            <a:off x="0" y="3356992"/>
            <a:ext cx="4874989" cy="151200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住民に身近な事務については、</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“基礎自治体優先”の原則のもと、</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基礎自治体ができるだけ担う</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74" name="額縁 73"/>
          <p:cNvSpPr/>
          <p:nvPr/>
        </p:nvSpPr>
        <p:spPr>
          <a:xfrm>
            <a:off x="1333763" y="3270471"/>
            <a:ext cx="2262251" cy="428424"/>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基礎自治体</a:t>
            </a:r>
            <a:endParaRPr kumimoji="1" lang="ja-JP" altLang="en-US" b="1" dirty="0"/>
          </a:p>
        </p:txBody>
      </p:sp>
      <p:sp>
        <p:nvSpPr>
          <p:cNvPr id="81" name="角丸四角形 80"/>
          <p:cNvSpPr/>
          <p:nvPr/>
        </p:nvSpPr>
        <p:spPr>
          <a:xfrm>
            <a:off x="350489" y="5261980"/>
            <a:ext cx="9205023" cy="129614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itchFamily="50" charset="-128"/>
                <a:ea typeface="Meiryo UI" pitchFamily="50" charset="-128"/>
                <a:cs typeface="Meiryo UI" pitchFamily="50" charset="-128"/>
              </a:rPr>
              <a:t>　 上記の役割分担に基づき、中核市並みの権限を基本として、大阪市と大阪府の事務事業・</a:t>
            </a:r>
            <a:endParaRPr lang="en-US" altLang="ja-JP" b="1" dirty="0" smtClean="0">
              <a:solidFill>
                <a:schemeClr val="bg1"/>
              </a:solidFill>
              <a:latin typeface="Meiryo UI" pitchFamily="50" charset="-128"/>
              <a:ea typeface="Meiryo UI" pitchFamily="50" charset="-128"/>
              <a:cs typeface="Meiryo UI" pitchFamily="50" charset="-128"/>
            </a:endParaRPr>
          </a:p>
          <a:p>
            <a:r>
              <a:rPr lang="ja-JP" altLang="en-US" b="1" dirty="0" smtClean="0">
                <a:solidFill>
                  <a:schemeClr val="bg1"/>
                </a:solidFill>
                <a:latin typeface="Meiryo UI" pitchFamily="50" charset="-128"/>
                <a:ea typeface="Meiryo UI" pitchFamily="50" charset="-128"/>
                <a:cs typeface="Meiryo UI" pitchFamily="50" charset="-128"/>
              </a:rPr>
              <a:t>　 機能を最適化する観点で事務を仕分け</a:t>
            </a:r>
            <a:endParaRPr lang="en-US" altLang="ja-JP" b="1" dirty="0" smtClean="0">
              <a:solidFill>
                <a:schemeClr val="bg1"/>
              </a:solidFill>
              <a:latin typeface="Meiryo UI" pitchFamily="50" charset="-128"/>
              <a:ea typeface="Meiryo UI" pitchFamily="50" charset="-128"/>
              <a:cs typeface="Meiryo UI" pitchFamily="50" charset="-128"/>
            </a:endParaRPr>
          </a:p>
          <a:p>
            <a:pPr algn="ctr"/>
            <a:endParaRPr lang="en-US" altLang="ja-JP" sz="8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a:t>
            </a:r>
            <a:r>
              <a:rPr lang="en-US" altLang="ja-JP" sz="1600" dirty="0" smtClean="0">
                <a:solidFill>
                  <a:schemeClr val="bg1"/>
                </a:solidFill>
                <a:latin typeface="Meiryo UI" pitchFamily="50" charset="-128"/>
                <a:ea typeface="Meiryo UI" pitchFamily="50" charset="-128"/>
                <a:cs typeface="Meiryo UI" pitchFamily="50" charset="-128"/>
              </a:rPr>
              <a:t>※</a:t>
            </a:r>
            <a:r>
              <a:rPr lang="ja-JP" altLang="en-US" sz="1600" dirty="0" smtClean="0">
                <a:solidFill>
                  <a:schemeClr val="bg1"/>
                </a:solidFill>
                <a:latin typeface="Meiryo UI" pitchFamily="50" charset="-128"/>
                <a:ea typeface="Meiryo UI" pitchFamily="50" charset="-128"/>
                <a:cs typeface="Meiryo UI" pitchFamily="50" charset="-128"/>
              </a:rPr>
              <a:t>将来的には、移行当初に大阪府が担うこととした事務であっても、</a:t>
            </a:r>
            <a:endParaRPr lang="en-US" altLang="ja-JP" sz="16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住民に身近な事務は特別区が担えるように取り組んでいく</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83" name="正方形/長方形 11"/>
          <p:cNvSpPr/>
          <p:nvPr/>
        </p:nvSpPr>
        <p:spPr>
          <a:xfrm>
            <a:off x="2284982" y="2346446"/>
            <a:ext cx="5382598" cy="247487"/>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8" name="正方形/長方形 17"/>
          <p:cNvSpPr/>
          <p:nvPr/>
        </p:nvSpPr>
        <p:spPr>
          <a:xfrm>
            <a:off x="603743" y="2593933"/>
            <a:ext cx="8658962" cy="646331"/>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新たな大都市制度において目指すべき姿として、現行法制度の枠組みにとらわれない</a:t>
            </a:r>
            <a:endParaRPr lang="en-US" altLang="ja-JP" b="1" dirty="0" smtClean="0">
              <a:latin typeface="Meiryo UI" pitchFamily="50" charset="-128"/>
              <a:ea typeface="Meiryo UI" pitchFamily="50" charset="-128"/>
              <a:cs typeface="Meiryo UI" pitchFamily="50" charset="-128"/>
            </a:endParaRPr>
          </a:p>
          <a:p>
            <a:pPr algn="ctr"/>
            <a:r>
              <a:rPr lang="ja-JP" altLang="en-US" b="1" dirty="0" smtClean="0">
                <a:latin typeface="Meiryo UI" pitchFamily="50" charset="-128"/>
                <a:ea typeface="Meiryo UI" pitchFamily="50" charset="-128"/>
                <a:cs typeface="Meiryo UI" pitchFamily="50" charset="-128"/>
              </a:rPr>
              <a:t>「基礎自治体」と「広域自治体」の役割分担を徹底</a:t>
            </a:r>
            <a:endParaRPr lang="ja-JP" altLang="en-US" b="1" dirty="0">
              <a:latin typeface="Meiryo UI" pitchFamily="50" charset="-128"/>
              <a:ea typeface="Meiryo UI" pitchFamily="50" charset="-128"/>
              <a:cs typeface="Meiryo UI" pitchFamily="50" charset="-128"/>
            </a:endParaRPr>
          </a:p>
        </p:txBody>
      </p:sp>
      <p:sp>
        <p:nvSpPr>
          <p:cNvPr id="22" name="正方形/長方形 11"/>
          <p:cNvSpPr/>
          <p:nvPr/>
        </p:nvSpPr>
        <p:spPr>
          <a:xfrm>
            <a:off x="2288704" y="4915768"/>
            <a:ext cx="5382598" cy="288032"/>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5025008" y="909844"/>
            <a:ext cx="4670799" cy="1223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大阪府の事務</a:t>
            </a:r>
            <a:endParaRPr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都道府県権限の事務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大阪全体の成長、都市の発展、安全・安心に関わる事務</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225310" y="909282"/>
            <a:ext cx="4655682" cy="12380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大阪市の事務</a:t>
            </a:r>
            <a:endParaRPr kumimoji="1"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a:t>
            </a:r>
            <a:r>
              <a:rPr kumimoji="1" lang="ja-JP" altLang="en-US" sz="1400" dirty="0" smtClean="0">
                <a:solidFill>
                  <a:schemeClr val="tx1"/>
                </a:solidFill>
                <a:latin typeface="Meiryo UI" pitchFamily="50" charset="-128"/>
                <a:ea typeface="Meiryo UI" pitchFamily="50" charset="-128"/>
                <a:cs typeface="Meiryo UI" pitchFamily="50" charset="-128"/>
              </a:rPr>
              <a:t>政令指定都市・中核市・一般市権限の事務</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住民に身近な事務に加え、大阪全体の成長、都市の発展、</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安全・安心に関わる事務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54178" y="656692"/>
            <a:ext cx="9801207" cy="162018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6828" y="476671"/>
            <a:ext cx="1248139" cy="3600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現　状</a:t>
            </a:r>
            <a:endParaRPr kumimoji="1" lang="ja-JP" altLang="en-US" b="1" dirty="0">
              <a:solidFill>
                <a:schemeClr val="tx1"/>
              </a:solidFill>
            </a:endParaRPr>
          </a:p>
        </p:txBody>
      </p:sp>
      <p:sp>
        <p:nvSpPr>
          <p:cNvPr id="17"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74" name="正方形/長方形 73"/>
          <p:cNvSpPr/>
          <p:nvPr/>
        </p:nvSpPr>
        <p:spPr>
          <a:xfrm>
            <a:off x="0" y="431960"/>
            <a:ext cx="4953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（１）役割分担の考え方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109456" y="865178"/>
            <a:ext cx="9742367" cy="5804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2481" y="1139258"/>
            <a:ext cx="4536504" cy="5314078"/>
          </a:xfrm>
          <a:prstGeom prst="roundRect">
            <a:avLst>
              <a:gd name="adj" fmla="val 76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a:t>
            </a:r>
            <a:r>
              <a:rPr lang="ja-JP" altLang="en-US" spc="-150" dirty="0" smtClean="0">
                <a:solidFill>
                  <a:schemeClr val="tx1"/>
                </a:solidFill>
                <a:latin typeface="Meiryo UI" pitchFamily="50" charset="-128"/>
                <a:ea typeface="Meiryo UI" pitchFamily="50" charset="-128"/>
                <a:cs typeface="Meiryo UI" pitchFamily="50" charset="-128"/>
              </a:rPr>
              <a:t>公選の区長、区議会のもと、福祉・保健・</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教育などの住民に身近な行政サービスを総合</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的に提供</a:t>
            </a:r>
            <a:endParaRPr lang="en-US" altLang="ja-JP" spc="-150" dirty="0" smtClean="0">
              <a:solidFill>
                <a:schemeClr val="tx1"/>
              </a:solidFill>
              <a:latin typeface="Meiryo UI" pitchFamily="50" charset="-128"/>
              <a:ea typeface="Meiryo UI" pitchFamily="50" charset="-128"/>
              <a:cs typeface="Meiryo UI" pitchFamily="50" charset="-128"/>
            </a:endParaRPr>
          </a:p>
          <a:p>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●地域の実情に応じた特色ある施策展開</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を図る</a:t>
            </a:r>
            <a:r>
              <a:rPr lang="ja-JP" altLang="en-US" sz="1600" dirty="0" smtClean="0">
                <a:solidFill>
                  <a:schemeClr val="tx1"/>
                </a:solidFill>
                <a:latin typeface="Meiryo UI" pitchFamily="50" charset="-128"/>
                <a:ea typeface="Meiryo UI" pitchFamily="50" charset="-128"/>
                <a:cs typeface="Meiryo UI" pitchFamily="50" charset="-128"/>
              </a:rPr>
              <a:t>　　</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額縁 16"/>
          <p:cNvSpPr/>
          <p:nvPr/>
        </p:nvSpPr>
        <p:spPr>
          <a:xfrm>
            <a:off x="1458334" y="980729"/>
            <a:ext cx="2262251" cy="412065"/>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特別区</a:t>
            </a:r>
            <a:endParaRPr kumimoji="1" lang="ja-JP" altLang="en-US" b="1" dirty="0"/>
          </a:p>
        </p:txBody>
      </p:sp>
      <p:sp>
        <p:nvSpPr>
          <p:cNvPr id="18" name="正方形/長方形 17"/>
          <p:cNvSpPr/>
          <p:nvPr/>
        </p:nvSpPr>
        <p:spPr>
          <a:xfrm>
            <a:off x="560512" y="1628800"/>
            <a:ext cx="396044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住民に最も身近な存在として、豊か</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な住民生活や地域の安全・安心を</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支える</a:t>
            </a:r>
            <a:endParaRPr kumimoji="1" lang="ja-JP" altLang="en-US" dirty="0"/>
          </a:p>
        </p:txBody>
      </p:sp>
      <p:sp>
        <p:nvSpPr>
          <p:cNvPr id="19" name="角丸四角形 18"/>
          <p:cNvSpPr/>
          <p:nvPr/>
        </p:nvSpPr>
        <p:spPr>
          <a:xfrm>
            <a:off x="5025008" y="1139258"/>
            <a:ext cx="4686521" cy="5328592"/>
          </a:xfrm>
          <a:prstGeom prst="roundRect">
            <a:avLst>
              <a:gd name="adj" fmla="val 676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●大阪全体の成長、発展に向けた統一的</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な戦略、計画づくり、統一戦略に基づく</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産業政策の推進など</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●大阪府域トータルの視点での交通インフラ</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の整備など、選択と集中による事業展開</a:t>
            </a:r>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●基礎自治体のバックアップ機能の発揮</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●大規模災害への対応のための防災体制</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の強化</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0" name="額縁 19"/>
          <p:cNvSpPr/>
          <p:nvPr/>
        </p:nvSpPr>
        <p:spPr>
          <a:xfrm>
            <a:off x="6316852" y="980729"/>
            <a:ext cx="2224547" cy="412065"/>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大阪府</a:t>
            </a:r>
            <a:endParaRPr kumimoji="1" lang="ja-JP" altLang="en-US" b="1" dirty="0"/>
          </a:p>
        </p:txBody>
      </p:sp>
      <p:sp>
        <p:nvSpPr>
          <p:cNvPr id="21" name="正方形/長方形 20"/>
          <p:cNvSpPr/>
          <p:nvPr/>
        </p:nvSpPr>
        <p:spPr>
          <a:xfrm>
            <a:off x="5313041" y="1628800"/>
            <a:ext cx="4104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大阪都市圏の“成長”を支え、大阪全</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体の安全・安心を確保する</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ja-JP" altLang="en-US" dirty="0"/>
          </a:p>
        </p:txBody>
      </p:sp>
      <p:sp>
        <p:nvSpPr>
          <p:cNvPr id="13"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10101572" y="6093297"/>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4" name="角丸四角形 13"/>
          <p:cNvSpPr/>
          <p:nvPr/>
        </p:nvSpPr>
        <p:spPr>
          <a:xfrm>
            <a:off x="116463" y="793732"/>
            <a:ext cx="9711529" cy="60352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32927" y="1283274"/>
            <a:ext cx="4648066" cy="535762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388945" y="2377908"/>
            <a:ext cx="427602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都市の発展、安全・安心に関わる事務を除く）</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地域のまちづくり（広域的対応が必要なまちづくり</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は除く）、住民生活に密着した都市基盤整備に</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関する事務</a:t>
            </a:r>
            <a:endParaRPr lang="en-US" altLang="ja-JP" sz="1600" spc="-100" dirty="0" smtClean="0">
              <a:solidFill>
                <a:schemeClr val="tx1"/>
              </a:solidFill>
              <a:latin typeface="Meiryo UI" pitchFamily="50" charset="-128"/>
              <a:ea typeface="Meiryo UI" pitchFamily="50" charset="-128"/>
              <a:cs typeface="Meiryo UI" pitchFamily="50" charset="-128"/>
            </a:endParaRPr>
          </a:p>
          <a:p>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であっても、住民に身近なものは特別区が実施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特別区の事務のうち、公平性・効率性・専門性などの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観点から、必要なものについては共同で行う</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025008" y="1297788"/>
            <a:ext cx="4686521" cy="53285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b="1"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5241031" y="2377908"/>
            <a:ext cx="424847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（ただし、住民に身近な事務は特別区が実施）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大阪全体の成長、都市の発展、安全・安心</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に関わる事務、大阪全体の視点で統一的・</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広域的な対応が必要なまちづくり、都市基盤</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整備に関する事務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（中核市や一般市の権限に係る事務であって</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も、これに該当するものは大阪府が実施）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が独自に行う任意事務についても</a:t>
            </a:r>
            <a:r>
              <a:rPr lang="ja-JP" altLang="en-US" sz="1400" dirty="0" smtClean="0">
                <a:solidFill>
                  <a:schemeClr val="tx1"/>
                </a:solidFill>
                <a:latin typeface="Meiryo UI" pitchFamily="50" charset="-128"/>
                <a:ea typeface="Meiryo UI" pitchFamily="50" charset="-128"/>
                <a:cs typeface="Meiryo UI" pitchFamily="50" charset="-128"/>
              </a:rPr>
              <a:t>、 同様</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考</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err="1" smtClean="0">
                <a:solidFill>
                  <a:schemeClr val="tx1"/>
                </a:solidFill>
                <a:latin typeface="Meiryo UI" pitchFamily="50" charset="-128"/>
                <a:ea typeface="Meiryo UI" pitchFamily="50" charset="-128"/>
                <a:cs typeface="Meiryo UI" pitchFamily="50" charset="-128"/>
              </a:rPr>
              <a:t>え方</a:t>
            </a:r>
            <a:r>
              <a:rPr lang="ja-JP" altLang="en-US" sz="1400" dirty="0" err="1">
                <a:solidFill>
                  <a:schemeClr val="tx1"/>
                </a:solidFill>
                <a:latin typeface="Meiryo UI" pitchFamily="50" charset="-128"/>
                <a:ea typeface="Meiryo UI" pitchFamily="50" charset="-128"/>
                <a:cs typeface="Meiryo UI" pitchFamily="50" charset="-128"/>
              </a:rPr>
              <a:t>で</a:t>
            </a:r>
            <a:r>
              <a:rPr lang="ja-JP" altLang="en-US" sz="1400" dirty="0" smtClean="0">
                <a:solidFill>
                  <a:schemeClr val="tx1"/>
                </a:solidFill>
                <a:latin typeface="Meiryo UI" pitchFamily="50" charset="-128"/>
                <a:ea typeface="Meiryo UI" pitchFamily="50" charset="-128"/>
                <a:cs typeface="Meiryo UI" pitchFamily="50" charset="-128"/>
              </a:rPr>
              <a:t>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正方形/長方形 11"/>
          <p:cNvSpPr/>
          <p:nvPr/>
        </p:nvSpPr>
        <p:spPr>
          <a:xfrm>
            <a:off x="2269258" y="147990"/>
            <a:ext cx="5382598" cy="544706"/>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20" name="正方形/長方形 19"/>
          <p:cNvSpPr/>
          <p:nvPr/>
        </p:nvSpPr>
        <p:spPr>
          <a:xfrm>
            <a:off x="615962" y="203154"/>
            <a:ext cx="8658962" cy="369332"/>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東京都区の制度にとらわれない大阪独自の事務分担を目指す</a:t>
            </a:r>
            <a:endParaRPr lang="ja-JP" altLang="en-US" b="1" dirty="0">
              <a:latin typeface="Meiryo UI" pitchFamily="50" charset="-128"/>
              <a:ea typeface="Meiryo UI" pitchFamily="50" charset="-128"/>
              <a:cs typeface="Meiryo UI" pitchFamily="50" charset="-128"/>
            </a:endParaRPr>
          </a:p>
        </p:txBody>
      </p:sp>
      <p:sp>
        <p:nvSpPr>
          <p:cNvPr id="24" name="正方形/長方形 23"/>
          <p:cNvSpPr/>
          <p:nvPr/>
        </p:nvSpPr>
        <p:spPr>
          <a:xfrm>
            <a:off x="6321152" y="980728"/>
            <a:ext cx="2107429"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大阪府の事務</a:t>
            </a:r>
            <a:endParaRPr kumimoji="1" lang="ja-JP" altLang="en-US" b="1" dirty="0"/>
          </a:p>
        </p:txBody>
      </p:sp>
      <p:sp>
        <p:nvSpPr>
          <p:cNvPr id="25" name="正方形/長方形 24"/>
          <p:cNvSpPr/>
          <p:nvPr/>
        </p:nvSpPr>
        <p:spPr>
          <a:xfrm>
            <a:off x="1496616" y="980728"/>
            <a:ext cx="2144688" cy="36004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特別区の事務</a:t>
            </a:r>
            <a:endParaRPr kumimoji="1" lang="ja-JP" altLang="en-US" b="1" dirty="0"/>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32" name="表 31"/>
          <p:cNvGraphicFramePr>
            <a:graphicFrameLocks noGrp="1"/>
          </p:cNvGraphicFramePr>
          <p:nvPr>
            <p:extLst>
              <p:ext uri="{D42A27DB-BD31-4B8C-83A1-F6EECF244321}">
                <p14:modId xmlns="" xmlns:p14="http://schemas.microsoft.com/office/powerpoint/2010/main" val="3272243128"/>
              </p:ext>
            </p:extLst>
          </p:nvPr>
        </p:nvGraphicFramePr>
        <p:xfrm>
          <a:off x="5421052" y="908721"/>
          <a:ext cx="4290475" cy="2880320"/>
        </p:xfrm>
        <a:graphic>
          <a:graphicData uri="http://schemas.openxmlformats.org/drawingml/2006/table">
            <a:tbl>
              <a:tblPr firstRow="1" bandRow="1">
                <a:tableStyleId>{5940675A-B579-460E-94D1-54222C63F5DA}</a:tableStyleId>
              </a:tblPr>
              <a:tblGrid>
                <a:gridCol w="459693"/>
                <a:gridCol w="1121008"/>
                <a:gridCol w="2709774"/>
              </a:tblGrid>
              <a:tr h="55483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特別区</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vert="eaVert"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gridSpan="2">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hMerge="1">
                  <a:txBody>
                    <a:bodyPr/>
                    <a:lstStyle/>
                    <a:p>
                      <a:pPr marL="8255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r>
              <a:tr h="6141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vert="eaVert"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rowSpan="3">
                  <a:txBody>
                    <a:bodyPr/>
                    <a:lstStyle/>
                    <a:p>
                      <a:pPr marL="82550" indent="0" algn="l" defTabSz="914400" rtl="0" eaLnBrk="1" latinLnBrk="0" hangingPunct="1">
                        <a:lnSpc>
                          <a:spcPct val="100000"/>
                        </a:lnSpc>
                        <a:spcBef>
                          <a:spcPts val="1200"/>
                        </a:spcBef>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・戸籍、住民基本台帳</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・保育、子育て支援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・児童相談所</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・保健所、保健センター</a:t>
                      </a: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・区道　　・地域の公園</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　　・環境監視</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r>
              <a:tr h="1007441">
                <a:tc vMerge="1">
                  <a:txBody>
                    <a:bodyPr/>
                    <a:lstStyle/>
                    <a:p>
                      <a:endParaRPr lang="ja-JP" altLang="en-US" dirty="0"/>
                    </a:p>
                  </a:txBody>
                  <a:tcPr/>
                </a:tc>
                <a:tc>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r h="703903">
                <a:tc vMerge="1">
                  <a:txBody>
                    <a:bodyPr/>
                    <a:lstStyle/>
                    <a:p>
                      <a:endParaRPr lang="ja-JP" altLang="en-US" dirty="0"/>
                    </a:p>
                  </a:txBody>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tr>
            </a:tbl>
          </a:graphicData>
        </a:graphic>
      </p:graphicFrame>
      <p:sp>
        <p:nvSpPr>
          <p:cNvPr id="35" name="正方形/長方形 34"/>
          <p:cNvSpPr/>
          <p:nvPr/>
        </p:nvSpPr>
        <p:spPr>
          <a:xfrm>
            <a:off x="31447" y="793170"/>
            <a:ext cx="9827991" cy="6021288"/>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5015285" y="2276872"/>
            <a:ext cx="390043"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chemeClr val="tx1"/>
                </a:solidFill>
                <a:latin typeface="HG創英角ﾎﾟｯﾌﾟ体" pitchFamily="49" charset="-128"/>
                <a:ea typeface="HG創英角ﾎﾟｯﾌﾟ体" pitchFamily="49" charset="-128"/>
                <a:cs typeface="Meiryo UI" panose="020B0604030504040204" pitchFamily="50" charset="-128"/>
              </a:rPr>
              <a:t>役割分担の徹底</a:t>
            </a:r>
            <a:endParaRPr kumimoji="1" lang="ja-JP" altLang="en-US" sz="1600" b="1" dirty="0">
              <a:solidFill>
                <a:schemeClr val="tx1"/>
              </a:solidFill>
              <a:latin typeface="HG創英角ﾎﾟｯﾌﾟ体" pitchFamily="49" charset="-128"/>
              <a:ea typeface="HG創英角ﾎﾟｯﾌﾟ体" pitchFamily="49" charset="-128"/>
              <a:cs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 xmlns:p14="http://schemas.microsoft.com/office/powerpoint/2010/main" val="4007219479"/>
              </p:ext>
            </p:extLst>
          </p:nvPr>
        </p:nvGraphicFramePr>
        <p:xfrm>
          <a:off x="5421052" y="3944142"/>
          <a:ext cx="4290478" cy="2754809"/>
        </p:xfrm>
        <a:graphic>
          <a:graphicData uri="http://schemas.openxmlformats.org/drawingml/2006/table">
            <a:tbl>
              <a:tblPr firstRow="1" bandRow="1">
                <a:tableStyleId>{5940675A-B579-460E-94D1-54222C63F5DA}</a:tableStyleId>
              </a:tblPr>
              <a:tblGrid>
                <a:gridCol w="459695"/>
                <a:gridCol w="1118714"/>
                <a:gridCol w="2712069"/>
              </a:tblGrid>
              <a:tr h="621209">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大阪府</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vert="eaVert"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gridSpan="2">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kumimoji="1" lang="ja-JP" altLang="en-US" sz="1400" b="0" kern="1200" dirty="0" smtClean="0">
                        <a:solidFill>
                          <a:schemeClr val="tx1"/>
                        </a:solidFill>
                        <a:latin typeface="Meiryo UI" pitchFamily="50" charset="-128"/>
                        <a:ea typeface="Meiryo UI" pitchFamily="50" charset="-128"/>
                        <a:cs typeface="Meiryo UI" pitchFamily="50" charset="-128"/>
                      </a:endParaRPr>
                    </a:p>
                  </a:txBody>
                  <a:tcPr marL="0" marR="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1400" b="0" kern="1200" dirty="0">
                        <a:solidFill>
                          <a:prstClr val="black"/>
                        </a:solidFill>
                        <a:latin typeface="+mj-ea"/>
                        <a:ea typeface="+mj-ea"/>
                        <a:cs typeface="Meiryo UI" pitchFamily="50" charset="-128"/>
                      </a:endParaRPr>
                    </a:p>
                  </a:txBody>
                  <a:tcPr marL="36000" marR="36000" anchor="ctr"/>
                </a:tc>
              </a:tr>
              <a:tr h="596664">
                <a:tc vMerge="1">
                  <a:txBody>
                    <a:bodyPr/>
                    <a:lstStyle/>
                    <a:p>
                      <a:endParaRPr kumimoji="1" lang="ja-JP" altLang="en-US"/>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既存の事務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・救急医療対策</a:t>
                      </a:r>
                      <a:r>
                        <a:rPr kumimoji="1" lang="ja-JP" altLang="en-US" sz="1400" b="0" kern="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・職業能力開発</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01727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vert="eaVert"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府に一元化</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　　・広域的な交通基盤整備</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・公園（後方支援活動拠点）</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　　・高等学校　　・大学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r h="147064">
                <a:tc vMerge="1">
                  <a:txBody>
                    <a:bodyPr/>
                    <a:lstStyle/>
                    <a:p>
                      <a:endParaRPr lang="ja-JP" altLang="en-US" dirty="0"/>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市から承継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nSpc>
                          <a:spcPts val="11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r>
            </a:tbl>
          </a:graphicData>
        </a:graphic>
      </p:graphicFrame>
      <p:sp>
        <p:nvSpPr>
          <p:cNvPr id="39" name="角丸四角形 38"/>
          <p:cNvSpPr/>
          <p:nvPr/>
        </p:nvSpPr>
        <p:spPr>
          <a:xfrm>
            <a:off x="6310595" y="4010765"/>
            <a:ext cx="2964329" cy="50405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全体の成長、都市の発展</a:t>
            </a: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安全・安心に関わる事務</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341433" y="2219378"/>
            <a:ext cx="23402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1"/>
                </a:solidFill>
              </a:rPr>
              <a:t>・・・・・</a:t>
            </a:r>
            <a:endParaRPr kumimoji="1" lang="ja-JP" altLang="en-US" b="1" dirty="0">
              <a:solidFill>
                <a:schemeClr val="tx1"/>
              </a:solidFill>
            </a:endParaRPr>
          </a:p>
        </p:txBody>
      </p:sp>
      <p:grpSp>
        <p:nvGrpSpPr>
          <p:cNvPr id="46" name="グループ化 45"/>
          <p:cNvGrpSpPr/>
          <p:nvPr/>
        </p:nvGrpSpPr>
        <p:grpSpPr>
          <a:xfrm>
            <a:off x="4808984" y="2924944"/>
            <a:ext cx="576064" cy="1857248"/>
            <a:chOff x="4079016" y="1340768"/>
            <a:chExt cx="531750" cy="1857248"/>
          </a:xfrm>
          <a:solidFill>
            <a:schemeClr val="accent1"/>
          </a:solidFill>
        </p:grpSpPr>
        <p:sp>
          <p:nvSpPr>
            <p:cNvPr id="47" name="正方形/長方形 46"/>
            <p:cNvSpPr/>
            <p:nvPr/>
          </p:nvSpPr>
          <p:spPr>
            <a:xfrm>
              <a:off x="4079016" y="1340768"/>
              <a:ext cx="199406" cy="17281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079016" y="2722988"/>
              <a:ext cx="531750" cy="475028"/>
            </a:xfrm>
            <a:prstGeom prst="rightArrow">
              <a:avLst>
                <a:gd name="adj1" fmla="val 50000"/>
                <a:gd name="adj2" fmla="val 477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右矢印 49"/>
          <p:cNvSpPr/>
          <p:nvPr/>
        </p:nvSpPr>
        <p:spPr>
          <a:xfrm>
            <a:off x="4594404" y="1585820"/>
            <a:ext cx="795810" cy="47502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6747199" y="981843"/>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53" name="正方形/長方形 52"/>
          <p:cNvSpPr/>
          <p:nvPr/>
        </p:nvSpPr>
        <p:spPr bwMode="auto">
          <a:xfrm>
            <a:off x="584515" y="3947570"/>
            <a:ext cx="4070209" cy="2736304"/>
          </a:xfrm>
          <a:prstGeom prst="rect">
            <a:avLst/>
          </a:prstGeom>
          <a:solidFill>
            <a:schemeClr val="accent2">
              <a:lumMod val="20000"/>
              <a:lumOff val="80000"/>
            </a:schemeClr>
          </a:solidFill>
          <a:ln w="127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tIns="72000" anchor="t" anchorCtr="0"/>
          <a:lstStyle/>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　　・職業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　　・警察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大阪市でも担っている事務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な交通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基盤整備　　・大規模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637844" y="4030464"/>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94472" y="3911848"/>
            <a:ext cx="390043" cy="2822826"/>
          </a:xfrm>
          <a:prstGeom prst="rect">
            <a:avLst/>
          </a:prstGeom>
          <a:solidFill>
            <a:schemeClr val="accent4">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大阪府</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6" name="正方形/長方形 55"/>
          <p:cNvSpPr/>
          <p:nvPr/>
        </p:nvSpPr>
        <p:spPr>
          <a:xfrm>
            <a:off x="0" y="418616"/>
            <a:ext cx="518702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kumimoji="1" lang="ja-JP" altLang="en-US" b="1" dirty="0" smtClean="0">
                <a:solidFill>
                  <a:schemeClr val="tx1"/>
                </a:solidFill>
                <a:latin typeface="Meiryo UI" pitchFamily="50" charset="-128"/>
                <a:ea typeface="Meiryo UI" pitchFamily="50" charset="-128"/>
                <a:cs typeface="Meiryo UI" pitchFamily="50" charset="-128"/>
              </a:rPr>
              <a:t>事務の分担（イメージ）</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4592960" y="2924944"/>
            <a:ext cx="312035" cy="2735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584515" y="894206"/>
            <a:ext cx="4056451" cy="2880320"/>
          </a:xfrm>
          <a:prstGeom prst="rect">
            <a:avLst/>
          </a:prstGeom>
          <a:solidFill>
            <a:schemeClr val="accent3">
              <a:lumMod val="20000"/>
              <a:lumOff val="80000"/>
            </a:schemeClr>
          </a:solidFill>
          <a:ln w="12700">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anchor="t" anchorCtr="0"/>
          <a:lstStyle/>
          <a:p>
            <a:pPr fontAlgn="auto">
              <a:spcBef>
                <a:spcPts val="0"/>
              </a:spcBef>
              <a:spcAft>
                <a:spcPts val="0"/>
              </a:spcAft>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・戸籍、住民基本台帳　　・保育、子育て支援</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・児童相談所　　・生活保護　 ・保健所、保健センター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　　　・市道　 ・地域の公園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　　・防災　 ・環境監視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・消防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・広域的な交通基盤整備　・大規模な公園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94472" y="862112"/>
            <a:ext cx="390043" cy="2952328"/>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大阪市</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0" name="円/楕円 29"/>
          <p:cNvSpPr/>
          <p:nvPr/>
        </p:nvSpPr>
        <p:spPr>
          <a:xfrm>
            <a:off x="1496616" y="934120"/>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33" name="角丸四角形 32"/>
          <p:cNvSpPr/>
          <p:nvPr/>
        </p:nvSpPr>
        <p:spPr>
          <a:xfrm>
            <a:off x="1606397" y="2480636"/>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4664968" y="5098476"/>
            <a:ext cx="720080" cy="475028"/>
          </a:xfrm>
          <a:prstGeom prst="rightArrow">
            <a:avLst>
              <a:gd name="adj1" fmla="val 50000"/>
              <a:gd name="adj2" fmla="val 4779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角丸四角形 66"/>
          <p:cNvSpPr/>
          <p:nvPr/>
        </p:nvSpPr>
        <p:spPr>
          <a:xfrm>
            <a:off x="3156788" y="468291"/>
            <a:ext cx="6585827" cy="151216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3" name="角丸四角形 62"/>
          <p:cNvSpPr/>
          <p:nvPr/>
        </p:nvSpPr>
        <p:spPr>
          <a:xfrm>
            <a:off x="3226687" y="3708649"/>
            <a:ext cx="6507819" cy="144016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0" name="グループ化 54"/>
          <p:cNvGrpSpPr/>
          <p:nvPr/>
        </p:nvGrpSpPr>
        <p:grpSpPr>
          <a:xfrm>
            <a:off x="2114727" y="2023438"/>
            <a:ext cx="239795" cy="2736305"/>
            <a:chOff x="1906525" y="1614483"/>
            <a:chExt cx="219233" cy="3302231"/>
          </a:xfrm>
        </p:grpSpPr>
        <p:grpSp>
          <p:nvGrpSpPr>
            <p:cNvPr id="138" name="グループ化 35"/>
            <p:cNvGrpSpPr/>
            <p:nvPr/>
          </p:nvGrpSpPr>
          <p:grpSpPr>
            <a:xfrm>
              <a:off x="1906525" y="1631998"/>
              <a:ext cx="216027" cy="3267878"/>
              <a:chOff x="1244087" y="637648"/>
              <a:chExt cx="270033" cy="792844"/>
            </a:xfrm>
          </p:grpSpPr>
          <p:cxnSp>
            <p:nvCxnSpPr>
              <p:cNvPr id="1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9" name="直線コネクタ 1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グループ化 35"/>
          <p:cNvGrpSpPr/>
          <p:nvPr/>
        </p:nvGrpSpPr>
        <p:grpSpPr>
          <a:xfrm>
            <a:off x="2347024" y="1117485"/>
            <a:ext cx="963163" cy="4477887"/>
            <a:chOff x="2352331" y="507053"/>
            <a:chExt cx="880575" cy="6445379"/>
          </a:xfrm>
        </p:grpSpPr>
        <p:cxnSp>
          <p:nvCxnSpPr>
            <p:cNvPr id="132" name="直線コネクタ 131"/>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3" name="グループ化 48"/>
            <p:cNvGrpSpPr/>
            <p:nvPr/>
          </p:nvGrpSpPr>
          <p:grpSpPr>
            <a:xfrm>
              <a:off x="2988438" y="507053"/>
              <a:ext cx="244468" cy="6445379"/>
              <a:chOff x="2988438" y="535189"/>
              <a:chExt cx="244468" cy="6445379"/>
            </a:xfrm>
          </p:grpSpPr>
          <p:cxnSp>
            <p:nvCxnSpPr>
              <p:cNvPr id="134" name="直線コネクタ 133"/>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3016882" y="6962103"/>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3001062" y="535189"/>
                <a:ext cx="14375" cy="6445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20" name="角丸四角形 119"/>
          <p:cNvSpPr/>
          <p:nvPr/>
        </p:nvSpPr>
        <p:spPr>
          <a:xfrm>
            <a:off x="5140103" y="1533898"/>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4" name="角丸四角形 123"/>
          <p:cNvSpPr/>
          <p:nvPr/>
        </p:nvSpPr>
        <p:spPr>
          <a:xfrm>
            <a:off x="199761" y="4055990"/>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1,677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当初予算における</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25" name="角丸四角形 124"/>
          <p:cNvSpPr/>
          <p:nvPr/>
        </p:nvSpPr>
        <p:spPr>
          <a:xfrm>
            <a:off x="186002" y="1360852"/>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2,916</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6" name="角丸四角形 125"/>
          <p:cNvSpPr/>
          <p:nvPr/>
        </p:nvSpPr>
        <p:spPr>
          <a:xfrm>
            <a:off x="3337795" y="3881693"/>
            <a:ext cx="3631429" cy="11231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2,076</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endParaRPr lang="en-US" altLang="ja-JP" sz="1600" b="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7" name="角丸四角形 126"/>
          <p:cNvSpPr/>
          <p:nvPr/>
        </p:nvSpPr>
        <p:spPr>
          <a:xfrm>
            <a:off x="3352911" y="5249846"/>
            <a:ext cx="1744136" cy="720080"/>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97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28" name="角丸四角形 127"/>
          <p:cNvSpPr/>
          <p:nvPr/>
        </p:nvSpPr>
        <p:spPr>
          <a:xfrm>
            <a:off x="5597847" y="626258"/>
            <a:ext cx="1811515" cy="10516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2,249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29" name="角丸四角形 128"/>
          <p:cNvSpPr/>
          <p:nvPr/>
        </p:nvSpPr>
        <p:spPr>
          <a:xfrm>
            <a:off x="5568601" y="1893936"/>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161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30" name="角丸四角形 129"/>
          <p:cNvSpPr/>
          <p:nvPr/>
        </p:nvSpPr>
        <p:spPr>
          <a:xfrm>
            <a:off x="7759716" y="640770"/>
            <a:ext cx="1811514" cy="1022628"/>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31" name="角丸四角形 130"/>
          <p:cNvSpPr/>
          <p:nvPr/>
        </p:nvSpPr>
        <p:spPr>
          <a:xfrm>
            <a:off x="3289033" y="626820"/>
            <a:ext cx="1811516" cy="10510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rgbClr val="FF0000"/>
                </a:solidFill>
                <a:latin typeface="Meiryo UI" pitchFamily="50" charset="-128"/>
                <a:ea typeface="Meiryo UI" pitchFamily="50" charset="-128"/>
                <a:cs typeface="Meiryo UI" pitchFamily="50" charset="-128"/>
              </a:rPr>
              <a:t>2,410</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23" name="正方形/長方形 122"/>
          <p:cNvSpPr/>
          <p:nvPr/>
        </p:nvSpPr>
        <p:spPr>
          <a:xfrm>
            <a:off x="2490788" y="1739564"/>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仕分け</a:t>
            </a:r>
            <a:endParaRPr kumimoji="1" lang="ja-JP" altLang="en-US" sz="1600" b="1" dirty="0"/>
          </a:p>
        </p:txBody>
      </p:sp>
      <p:grpSp>
        <p:nvGrpSpPr>
          <p:cNvPr id="73" name="グループ化 46"/>
          <p:cNvGrpSpPr/>
          <p:nvPr/>
        </p:nvGrpSpPr>
        <p:grpSpPr>
          <a:xfrm>
            <a:off x="5100547" y="1144827"/>
            <a:ext cx="472569" cy="1267678"/>
            <a:chOff x="4896216" y="1809894"/>
            <a:chExt cx="432048" cy="739886"/>
          </a:xfrm>
        </p:grpSpPr>
        <p:cxnSp>
          <p:nvCxnSpPr>
            <p:cNvPr id="74" name="直線コネクタ 73"/>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a:off x="5095801" y="2549780"/>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6" name="直線コネクタ 65"/>
          <p:cNvCxnSpPr/>
          <p:nvPr/>
        </p:nvCxnSpPr>
        <p:spPr>
          <a:xfrm>
            <a:off x="7409969" y="1144827"/>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7752842" y="4572746"/>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62" name="正方形/長方形 61"/>
          <p:cNvSpPr/>
          <p:nvPr/>
        </p:nvSpPr>
        <p:spPr>
          <a:xfrm>
            <a:off x="7708338" y="2700537"/>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59" name="正方形/長方形 58"/>
          <p:cNvSpPr/>
          <p:nvPr/>
        </p:nvSpPr>
        <p:spPr>
          <a:xfrm>
            <a:off x="45708" y="324272"/>
            <a:ext cx="9805259" cy="619688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186002" y="3060577"/>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dirty="0" smtClean="0">
                <a:solidFill>
                  <a:srgbClr val="FF0000"/>
                </a:solidFill>
                <a:latin typeface="Meiryo UI" pitchFamily="50" charset="-128"/>
                <a:ea typeface="Meiryo UI" pitchFamily="50" charset="-128"/>
                <a:cs typeface="Meiryo UI" pitchFamily="50" charset="-128"/>
              </a:rPr>
              <a:t>4,593</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57" name="正方形/長方形 33"/>
          <p:cNvSpPr>
            <a:spLocks noChangeArrowheads="1"/>
          </p:cNvSpPr>
          <p:nvPr/>
        </p:nvSpPr>
        <p:spPr bwMode="auto">
          <a:xfrm>
            <a:off x="194471" y="6089105"/>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142" name="正方形/長方形 13"/>
          <p:cNvSpPr>
            <a:spLocks noChangeArrowheads="1"/>
          </p:cNvSpPr>
          <p:nvPr/>
        </p:nvSpPr>
        <p:spPr bwMode="auto">
          <a:xfrm>
            <a:off x="7674834" y="1778385"/>
            <a:ext cx="1996778"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現在、区役所で実施している事務の</a:t>
            </a:r>
            <a:r>
              <a:rPr lang="ja-JP" altLang="en-US" sz="1050" dirty="0">
                <a:latin typeface="ＭＳ Ｐゴシック" charset="-128"/>
              </a:rPr>
              <a:t>うち、窓口サービス</a:t>
            </a:r>
            <a:r>
              <a:rPr lang="ja-JP" altLang="en-US" sz="1050" dirty="0" smtClean="0">
                <a:latin typeface="ＭＳ Ｐゴシック" charset="-128"/>
              </a:rPr>
              <a:t>等の事務</a:t>
            </a:r>
            <a:r>
              <a:rPr lang="ja-JP" altLang="en-US" sz="1050" dirty="0">
                <a:latin typeface="ＭＳ Ｐゴシック" charset="-128"/>
              </a:rPr>
              <a:t>は</a:t>
            </a:r>
            <a:r>
              <a:rPr lang="ja-JP" altLang="en-US" sz="1050" dirty="0" smtClean="0">
                <a:latin typeface="ＭＳ Ｐゴシック" charset="-128"/>
              </a:rPr>
              <a:t>、現在の２４区単位に地域自治区事務所を置いて実施</a:t>
            </a:r>
            <a:endParaRPr lang="ja-JP" altLang="en-US" sz="1050" b="0" dirty="0">
              <a:latin typeface="Calibri" pitchFamily="34" charset="0"/>
            </a:endParaRPr>
          </a:p>
        </p:txBody>
      </p:sp>
      <p:sp>
        <p:nvSpPr>
          <p:cNvPr id="143" name="正方形/長方形 13"/>
          <p:cNvSpPr>
            <a:spLocks noChangeArrowheads="1"/>
          </p:cNvSpPr>
          <p:nvPr/>
        </p:nvSpPr>
        <p:spPr bwMode="auto">
          <a:xfrm>
            <a:off x="3540374" y="4543157"/>
            <a:ext cx="3212825" cy="389629"/>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dirty="0" smtClean="0">
                <a:solidFill>
                  <a:srgbClr val="FF0000"/>
                </a:solidFill>
                <a:latin typeface="ＭＳ Ｐゴシック" charset="-128"/>
              </a:rPr>
              <a:t>1,668</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b="0" dirty="0" smtClean="0">
                <a:latin typeface="ＭＳ Ｐゴシック" charset="-128"/>
              </a:rPr>
              <a:t>・うち、大阪市から承継する事務（</a:t>
            </a:r>
            <a:r>
              <a:rPr lang="en-US" altLang="ja-JP" sz="1200" dirty="0" smtClean="0">
                <a:solidFill>
                  <a:srgbClr val="FF0000"/>
                </a:solidFill>
                <a:latin typeface="ＭＳ Ｐゴシック" charset="-128"/>
              </a:rPr>
              <a:t>408</a:t>
            </a:r>
            <a:r>
              <a:rPr lang="ja-JP" altLang="en-US" sz="1200" b="0" dirty="0" smtClean="0">
                <a:latin typeface="ＭＳ Ｐゴシック" charset="-128"/>
              </a:rPr>
              <a:t>事務）</a:t>
            </a:r>
            <a:endParaRPr lang="ja-JP" altLang="en-US" sz="1200" b="0" dirty="0">
              <a:latin typeface="Calibri" pitchFamily="34" charset="0"/>
            </a:endParaRPr>
          </a:p>
        </p:txBody>
      </p:sp>
      <p:sp>
        <p:nvSpPr>
          <p:cNvPr id="144" name="正方形/長方形 13"/>
          <p:cNvSpPr>
            <a:spLocks noChangeArrowheads="1"/>
          </p:cNvSpPr>
          <p:nvPr/>
        </p:nvSpPr>
        <p:spPr bwMode="auto">
          <a:xfrm>
            <a:off x="3322073" y="1204604"/>
            <a:ext cx="1716191" cy="392011"/>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dirty="0" smtClean="0">
                <a:solidFill>
                  <a:srgbClr val="FF0000"/>
                </a:solidFill>
                <a:latin typeface="ＭＳ Ｐゴシック" charset="-128"/>
              </a:rPr>
              <a:t>9</a:t>
            </a:r>
            <a:r>
              <a:rPr lang="ja-JP" altLang="en-US" sz="1200" dirty="0" smtClean="0">
                <a:latin typeface="ＭＳ Ｐゴシック" charset="-128"/>
              </a:rPr>
              <a:t>事務）</a:t>
            </a:r>
            <a:endParaRPr lang="en-US" altLang="ja-JP" sz="1200" dirty="0" smtClean="0">
              <a:latin typeface="ＭＳ Ｐゴシック" charset="-128"/>
            </a:endParaRPr>
          </a:p>
        </p:txBody>
      </p:sp>
      <p:sp>
        <p:nvSpPr>
          <p:cNvPr id="52" name="正方形/長方形 51"/>
          <p:cNvSpPr/>
          <p:nvPr/>
        </p:nvSpPr>
        <p:spPr>
          <a:xfrm>
            <a:off x="5364194" y="3234183"/>
            <a:ext cx="3090726" cy="360040"/>
          </a:xfrm>
          <a:prstGeom prst="rect">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smtClean="0">
                <a:latin typeface="ＭＳ Ｐゴシック" pitchFamily="50" charset="-128"/>
                <a:ea typeface="ＭＳ Ｐゴシック" pitchFamily="50" charset="-128"/>
              </a:rPr>
              <a:t>水道事業など</a:t>
            </a:r>
            <a:r>
              <a:rPr lang="en-US" altLang="ja-JP" sz="1200" dirty="0" smtClean="0">
                <a:latin typeface="ＭＳ Ｐゴシック" pitchFamily="50" charset="-128"/>
                <a:ea typeface="ＭＳ Ｐゴシック" pitchFamily="50" charset="-128"/>
              </a:rPr>
              <a:t>10</a:t>
            </a:r>
            <a:r>
              <a:rPr lang="ja-JP" altLang="en-US" sz="1200" dirty="0" smtClean="0">
                <a:latin typeface="ＭＳ Ｐゴシック" pitchFamily="50" charset="-128"/>
                <a:ea typeface="ＭＳ Ｐゴシック" pitchFamily="50" charset="-128"/>
              </a:rPr>
              <a:t>事務については調整中</a:t>
            </a:r>
          </a:p>
        </p:txBody>
      </p:sp>
      <p:cxnSp>
        <p:nvCxnSpPr>
          <p:cNvPr id="95" name="直線コネクタ 94"/>
          <p:cNvCxnSpPr/>
          <p:nvPr/>
        </p:nvCxnSpPr>
        <p:spPr>
          <a:xfrm>
            <a:off x="5303127" y="1145389"/>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3070064" y="4428729"/>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3" name="正方形/長方形 12"/>
          <p:cNvSpPr/>
          <p:nvPr/>
        </p:nvSpPr>
        <p:spPr>
          <a:xfrm>
            <a:off x="0" y="404664"/>
            <a:ext cx="40168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（１）特別区が担う事務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1" y="3343040"/>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分野別事務の例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1" name="Group 54"/>
          <p:cNvGraphicFramePr>
            <a:graphicFrameLocks noGrp="1"/>
          </p:cNvGraphicFramePr>
          <p:nvPr>
            <p:extLst>
              <p:ext uri="{D42A27DB-BD31-4B8C-83A1-F6EECF244321}">
                <p14:modId xmlns="" xmlns:p14="http://schemas.microsoft.com/office/powerpoint/2010/main" val="4154661068"/>
              </p:ext>
            </p:extLst>
          </p:nvPr>
        </p:nvGraphicFramePr>
        <p:xfrm>
          <a:off x="73444" y="3785492"/>
          <a:ext cx="9731817" cy="3027885"/>
        </p:xfrm>
        <a:graphic>
          <a:graphicData uri="http://schemas.openxmlformats.org/drawingml/2006/table">
            <a:tbl>
              <a:tblPr/>
              <a:tblGrid>
                <a:gridCol w="1776010"/>
                <a:gridCol w="7955807"/>
              </a:tblGrid>
              <a:tr h="309925">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695210">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　　　 ・子育て支援　　　 ・こども、青少年　　　　・ひとり親家庭支援等　　・こども医療費助成</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・児童相談所、一時保護所　　・児童養護施設等　　・認定こども園　　　　　　 ・幼児教育無償化</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２．福祉</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者福祉　　　・高齢者福祉　　　 ・社会福祉・地域福祉等　　　・敬老優待乗車証交付事業</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者更生相談所、知的障がい者更生相談所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発達障がい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者支援（計画・施策）　　・障がい児施設認可等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・感染症対策　　　　　　・保健医療　　　　　　・環境衛生　　　　　　・食品衛生　　　　　・狂犬病予防等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者保健福祉手帳の交付等　　　・病院開設許可、指導事務等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・野生鳥獣関係　   　　・動物取扱事業者登録等に関する事務</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角丸四角形 13"/>
          <p:cNvSpPr/>
          <p:nvPr/>
        </p:nvSpPr>
        <p:spPr>
          <a:xfrm>
            <a:off x="78009" y="821417"/>
            <a:ext cx="9711529" cy="2535575"/>
          </a:xfrm>
          <a:prstGeom prst="roundRect">
            <a:avLst>
              <a:gd name="adj" fmla="val 11228"/>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194472" y="1325880"/>
            <a:ext cx="9481944" cy="1887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中核市・一般市の事務（大阪全体の成長、都市の発展、安全・安心に関わる事務を除く）</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８参照）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50" dirty="0" smtClean="0">
                <a:solidFill>
                  <a:schemeClr val="tx1"/>
                </a:solidFill>
                <a:latin typeface="Meiryo UI" pitchFamily="50" charset="-128"/>
                <a:ea typeface="Meiryo UI" pitchFamily="50" charset="-128"/>
                <a:cs typeface="Meiryo UI" pitchFamily="50" charset="-128"/>
              </a:rPr>
              <a:t>地域のまちづくり（広域的対応が必要なまちづくりは除く）、住民生活に密着した都市基盤整備に関する事務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-10</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都道府県や政令指定都市の権限に係る事務であっても、住民に身近な事務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特別区の事務のうち、公平性・効率性・専門性などの観点から、必要なものについては共同で実施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 xmlns:p14="http://schemas.microsoft.com/office/powerpoint/2010/main" val="2265361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1" name="Group 54"/>
          <p:cNvGraphicFramePr>
            <a:graphicFrameLocks noGrp="1"/>
          </p:cNvGraphicFramePr>
          <p:nvPr>
            <p:extLst>
              <p:ext uri="{D42A27DB-BD31-4B8C-83A1-F6EECF244321}">
                <p14:modId xmlns="" xmlns:p14="http://schemas.microsoft.com/office/powerpoint/2010/main" val="1454847810"/>
              </p:ext>
            </p:extLst>
          </p:nvPr>
        </p:nvGraphicFramePr>
        <p:xfrm>
          <a:off x="69901" y="87606"/>
          <a:ext cx="9770272" cy="6441141"/>
        </p:xfrm>
        <a:graphic>
          <a:graphicData uri="http://schemas.openxmlformats.org/drawingml/2006/table">
            <a:tbl>
              <a:tblPr/>
              <a:tblGrid>
                <a:gridCol w="1812079"/>
                <a:gridCol w="7958193"/>
              </a:tblGrid>
              <a:tr h="303554">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r>
              <a:tr h="764602">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４．教育</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・幼稚園、小中学校の設置運営等　　　・生涯学習</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・小中学校教職員人事権、研修　　　　 ・文化財保護　　　・私立幼稚園設置認可</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５．環境</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・環境監視規制等　　・廃棄物処理　　・斎場、霊園　　・地球温暖化対策等　　・エネルギー政策推進等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・地域の企業支援等　　　・地域産業の振興、規制等　　　・計量　　　・農業の振興、規制等</a:t>
                      </a:r>
                      <a:endParaRPr kumimoji="1" lang="ja-JP" altLang="en-US" sz="1400" b="0" i="0" u="none" strike="dbl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７．都市魅力</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・観光振興（地域）　　 ・文化、スポーツ振興（地域）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1849">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・地域まちづくり等　　　　 ・地域交通等関係事務　　　　 ・公営住宅　　　　　　・多様な世帯に対する居住支援</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・都市計画（地区計画等）　・市街地整備、景観等　 ・建築基準法関係　 ・開発指導等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・道路（地域交通網）　　　・河川表面管理等　　　・公園</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53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・人権、男女共同参画等　　　・地域振興　　　・住民協働等　　　・地域施設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・消費者行政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・旅券交付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・防災、危機管理</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709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・人事給与、税務、財政、企画、統計、広聴広報、法務、管財、会計、議会、行政委員会等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 xmlns:p14="http://schemas.microsoft.com/office/powerpoint/2010/main" val="3163410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6159</TotalTime>
  <Words>5787</Words>
  <Application>Microsoft Office PowerPoint</Application>
  <PresentationFormat>A4 210 x 297 mm</PresentationFormat>
  <Paragraphs>1099</Paragraphs>
  <Slides>28</Slides>
  <Notes>12</Notes>
  <HiddenSlides>1</HiddenSlides>
  <MMClips>0</MMClips>
  <ScaleCrop>false</ScaleCrop>
  <HeadingPairs>
    <vt:vector size="4" baseType="variant">
      <vt:variant>
        <vt:lpstr>テーマ</vt:lpstr>
      </vt:variant>
      <vt:variant>
        <vt:i4>1</vt:i4>
      </vt:variant>
      <vt:variant>
        <vt:lpstr>スライド タイトル</vt:lpstr>
      </vt:variant>
      <vt:variant>
        <vt:i4>28</vt:i4>
      </vt:variant>
    </vt:vector>
  </HeadingPairs>
  <TitlesOfParts>
    <vt:vector size="29"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大阪市</cp:lastModifiedBy>
  <cp:revision>1</cp:revision>
  <cp:lastPrinted>2017-09-05T04:14:08Z</cp:lastPrinted>
  <dcterms:created xsi:type="dcterms:W3CDTF">2017-07-19T12:16:17Z</dcterms:created>
  <dcterms:modified xsi:type="dcterms:W3CDTF">2017-10-03T01:54:11Z</dcterms:modified>
</cp:coreProperties>
</file>