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notesMasterIdLst>
    <p:notesMasterId r:id="rId8"/>
  </p:notesMasterIdLst>
  <p:sldIdLst>
    <p:sldId id="442" r:id="rId3"/>
    <p:sldId id="451" r:id="rId4"/>
    <p:sldId id="433" r:id="rId5"/>
    <p:sldId id="420" r:id="rId6"/>
    <p:sldId id="450" r:id="rId7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33CCFF"/>
    <a:srgbClr val="66FFFF"/>
    <a:srgbClr val="99FFCC"/>
    <a:srgbClr val="99FF99"/>
    <a:srgbClr val="99FF33"/>
    <a:srgbClr val="99CCFF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4" autoAdjust="0"/>
    <p:restoredTop sz="98561" autoAdjust="0"/>
  </p:normalViewPr>
  <p:slideViewPr>
    <p:cSldViewPr>
      <p:cViewPr>
        <p:scale>
          <a:sx n="75" d="100"/>
          <a:sy n="75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2017/4/12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6ACFF-9619-4283-B0E4-42406655D5FB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9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0FF8-F6A4-41EE-B852-9C9E8D5E22D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8A3B-5272-4514-8CF7-4B30667010A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39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194B1-1BA1-4C52-893F-40861960409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8409-67FE-470F-9DF6-5F9AA529EE7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31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06A4C-09D6-4391-9BF5-73BA1D89C7B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822-B709-44E0-9653-0A17DE99256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12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8BC41-BA4A-485C-94FE-910DE338C785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BB5-7344-4D21-BEF5-225687A2DFC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86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EA6BD-AAA4-4617-A31F-D498699E4273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5E20-41AB-4C56-8D2D-1B11BB334D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74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5BBE8-B32D-4395-A623-FAE07799963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99A87-9BA8-433F-9C65-CF4010C787F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800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CE32-C762-45C3-88E6-D8ED476A012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140-7653-4F68-8878-5D48A4F4050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61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8E1A-1A5D-443A-8AE7-81F595649F7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3C35B-6D1A-4858-8F66-0E79FC2F9B6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E7CB7-9346-46EC-8AD2-3733821FA152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AE418-2F15-435C-995C-6F88574F5E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56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9112-404F-4721-83EC-785E78971C7D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1DAA6-65F9-469A-A81C-354703EFCE5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307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58B82-DBA1-4D22-BEB9-611C9ED40C1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7B0B-61F8-4798-8B2E-691B0FB0EC1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4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96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69D959AF-5E37-4FA5-97C2-07A112B3D4F8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5F69F600-F045-4861-B90A-500B2943086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6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624" y="3429000"/>
            <a:ext cx="838835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3600"/>
              </a:lnSpc>
            </a:pPr>
            <a:r>
              <a:rPr lang="ja-JP" altLang="en-US" kern="0" dirty="0" smtClean="0"/>
              <a:t/>
            </a:r>
            <a:br>
              <a:rPr lang="ja-JP" altLang="en-US" kern="0" dirty="0" smtClean="0"/>
            </a:br>
            <a:r>
              <a:rPr lang="ja-JP" altLang="en-US" sz="12800" b="1" kern="0" dirty="0">
                <a:solidFill>
                  <a:schemeClr val="tx1"/>
                </a:solidFill>
              </a:rPr>
              <a:t>（仮称）大阪</a:t>
            </a:r>
            <a:r>
              <a:rPr lang="ja-JP" altLang="en-US" sz="12800" b="1" kern="0" dirty="0" smtClean="0">
                <a:solidFill>
                  <a:schemeClr val="tx1"/>
                </a:solidFill>
              </a:rPr>
              <a:t>フィランソロピー会議の検討</a:t>
            </a:r>
            <a:r>
              <a:rPr lang="en-US" altLang="ja-JP" sz="128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12800" b="1" kern="0" dirty="0" smtClean="0">
                <a:solidFill>
                  <a:schemeClr val="tx1"/>
                </a:solidFill>
              </a:rPr>
            </a:br>
            <a:r>
              <a:rPr lang="ja-JP" altLang="en-US" sz="9600" b="1" kern="0" dirty="0" smtClean="0"/>
              <a:t>～大阪から新たなフィランソロピーの流れを生み出す～</a:t>
            </a:r>
            <a:r>
              <a:rPr lang="en-US" altLang="ja-JP" sz="96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9600" b="1" kern="0" dirty="0" smtClean="0">
                <a:solidFill>
                  <a:schemeClr val="tx1"/>
                </a:solidFill>
              </a:rPr>
            </a:br>
            <a:r>
              <a:rPr lang="en-US" altLang="ja-JP" sz="112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11200" b="1" kern="0" dirty="0" smtClean="0">
                <a:solidFill>
                  <a:schemeClr val="tx1"/>
                </a:solidFill>
              </a:rPr>
            </a:br>
            <a:r>
              <a:rPr lang="en-US" altLang="ja-JP" sz="128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12800" b="1" kern="0" dirty="0" smtClean="0">
                <a:solidFill>
                  <a:schemeClr val="tx1"/>
                </a:solidFill>
              </a:rPr>
            </a:br>
            <a:r>
              <a:rPr lang="ja-JP" altLang="en-US" sz="3100" b="1" kern="0" dirty="0" smtClean="0">
                <a:solidFill>
                  <a:schemeClr val="tx1"/>
                </a:solidFill>
              </a:rPr>
              <a:t/>
            </a:r>
            <a:br>
              <a:rPr lang="ja-JP" altLang="en-US" sz="3100" b="1" kern="0" dirty="0" smtClean="0">
                <a:solidFill>
                  <a:schemeClr val="tx1"/>
                </a:solidFill>
              </a:rPr>
            </a:br>
            <a:r>
              <a:rPr lang="ja-JP" altLang="en-US" sz="2800" b="1" kern="0" dirty="0" smtClean="0">
                <a:solidFill>
                  <a:schemeClr val="tx1"/>
                </a:solidFill>
              </a:rPr>
              <a:t/>
            </a:r>
            <a:br>
              <a:rPr lang="ja-JP" altLang="en-US" sz="2800" b="1" kern="0" dirty="0" smtClean="0">
                <a:solidFill>
                  <a:schemeClr val="tx1"/>
                </a:solidFill>
              </a:rPr>
            </a:br>
            <a:endParaRPr lang="ja-JP" altLang="en-US" sz="2800" b="1" kern="0" dirty="0" smtClean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40352" y="195649"/>
            <a:ext cx="10935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資料２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6775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-1" y="4054947"/>
            <a:ext cx="9036496" cy="2769765"/>
          </a:xfrm>
          <a:prstGeom prst="roundRect">
            <a:avLst>
              <a:gd name="adj" fmla="val 14452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Ins="72000" bIns="180000" rtlCol="0" anchor="t" anchorCtr="0"/>
          <a:lstStyle/>
          <a:p>
            <a:pPr>
              <a:lnSpc>
                <a:spcPts val="16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○課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題解決に向け行う寄附や社会的投資など、世界的にフィランソロピーの関心が高まる中、 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大阪において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の営利・非営利を越えた多様なセクターが一堂に集う「核となる場」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をつくる。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本会議を核にして、社会的課題の解決を行うソーシャルイノベーション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起こすとともに、国内外に向けて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発信し、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大阪の国際的な存在感を高める。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新たな主体としての非営利セクター等の役割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や信頼が高まる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ことにより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、第２の動脈（フィランソロピー･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キャピタル）として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や寄附、投資が集まる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非営利セクター等の活動の場を広げ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、大阪での民間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活動の活性化につなげる。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1" y="-27384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フィランソロピー会議の目的・意義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07504" y="3808116"/>
            <a:ext cx="410445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（仮称）大阪フィランソロピー会議の意義・役割</a:t>
            </a:r>
            <a:endParaRPr lang="ja-JP" altLang="en-US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6640" y="702568"/>
            <a:ext cx="9009855" cy="2870448"/>
          </a:xfrm>
          <a:prstGeom prst="roundRect">
            <a:avLst>
              <a:gd name="adj" fmla="val 1314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示された、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フィランソロピーにおける国際的な拠点都市」を実現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○新た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な主体間のアライアンスや従来とは異なる手法の導入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、社会的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解決を先導する。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○社会的課題解決を通じて、自己実現を目指すクリエイティブ人材など多様な人材が活躍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社会参加できる場を創出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するとともに、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新たな産業や市場、雇用の創出を生み出し、都市の成長に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与する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4336" y="527472"/>
            <a:ext cx="4104456" cy="362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大阪がめざすもの</a:t>
            </a:r>
            <a:endParaRPr lang="ja-JP" altLang="en-US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58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角丸四角形 32"/>
          <p:cNvSpPr/>
          <p:nvPr/>
        </p:nvSpPr>
        <p:spPr>
          <a:xfrm>
            <a:off x="8994" y="1315476"/>
            <a:ext cx="3693569" cy="631805"/>
          </a:xfrm>
          <a:prstGeom prst="roundRect">
            <a:avLst>
              <a:gd name="adj" fmla="val 14452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（仮称）大阪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会議の立上げに向け、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まずは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、（仮称）大阪フィランソロピー会議に向けた準備会で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検討を行う。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左矢印吹き出し 4"/>
          <p:cNvSpPr/>
          <p:nvPr/>
        </p:nvSpPr>
        <p:spPr>
          <a:xfrm rot="10800000">
            <a:off x="113360" y="2071569"/>
            <a:ext cx="4719627" cy="4669798"/>
          </a:xfrm>
          <a:prstGeom prst="leftArrowCallout">
            <a:avLst>
              <a:gd name="adj1" fmla="val 0"/>
              <a:gd name="adj2" fmla="val 0"/>
              <a:gd name="adj3" fmla="val 16182"/>
              <a:gd name="adj4" fmla="val 80858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4188358" y="1927633"/>
            <a:ext cx="4812560" cy="14293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（仮称）大阪フィランソロピー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r>
              <a:rPr lang="ja-JP" altLang="en-US" b="1" dirty="0" smtClean="0">
                <a:solidFill>
                  <a:srgbClr val="FFFFFF"/>
                </a:solidFill>
                <a:latin typeface="Meiryo UI"/>
                <a:ea typeface="Meiryo UI"/>
                <a:cs typeface="Meiryo UI"/>
              </a:rPr>
              <a:t>構成イメージ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98744"/>
              </p:ext>
            </p:extLst>
          </p:nvPr>
        </p:nvGraphicFramePr>
        <p:xfrm>
          <a:off x="6101820" y="2686877"/>
          <a:ext cx="2502628" cy="5604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02628"/>
              </a:tblGrid>
              <a:tr h="2631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本会議の趣旨に賛同した団体等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コア会議メンバー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9" name="角丸四角形 38"/>
          <p:cNvSpPr/>
          <p:nvPr/>
        </p:nvSpPr>
        <p:spPr>
          <a:xfrm>
            <a:off x="139246" y="433388"/>
            <a:ext cx="8861672" cy="788764"/>
          </a:xfrm>
          <a:prstGeom prst="roundRect">
            <a:avLst>
              <a:gd name="adj" fmla="val 144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◆（仮称）大阪フィランソロピー会議は、非営利セクター等の関係者が集い議論を行う会議体である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「全体会議」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と、全体会議に向けて議論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すべきテーマの整理や具体的な取組みについての検討を行う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「コア会議（仮称）」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で構成する。会議の中で必要に応じて分科会なども検討。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◆会議は多様な非営利セクター、大学、企業、行政などが対等の立場で議論する場とする（参加者は無償で参画）。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159416" y="2019004"/>
            <a:ext cx="5669168" cy="600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本会議の趣旨に賛同した団体等で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構成するインクルーシブ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会議体（自由な議論）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■会議の成果を広く発信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■講演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形式やシンポジウム形式など様々な手法の会議を想定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円/楕円 59"/>
          <p:cNvSpPr/>
          <p:nvPr/>
        </p:nvSpPr>
        <p:spPr>
          <a:xfrm>
            <a:off x="5100589" y="1580747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全体</a:t>
            </a:r>
            <a:r>
              <a:rPr kumimoji="1" lang="ja-JP" altLang="en-US" sz="1600" b="1" dirty="0" smtClean="0"/>
              <a:t>会議</a:t>
            </a:r>
            <a:endParaRPr kumimoji="1" lang="en-US" altLang="ja-JP" sz="1600" b="1" dirty="0" smtClean="0"/>
          </a:p>
        </p:txBody>
      </p:sp>
      <p:graphicFrame>
        <p:nvGraphicFramePr>
          <p:cNvPr id="64" name="表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419030"/>
              </p:ext>
            </p:extLst>
          </p:nvPr>
        </p:nvGraphicFramePr>
        <p:xfrm>
          <a:off x="244303" y="3206182"/>
          <a:ext cx="3568658" cy="2057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48378"/>
                <a:gridCol w="2520280"/>
              </a:tblGrid>
              <a:tr h="1447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金井宏実氏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認定特定非営利活動法人大阪ＮＰＯセンター　代表理事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施治安氏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「大阪を変える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人会議」　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顧問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出口正之氏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国立民族学博物館　教授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中川正隆氏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公益財団法人大阪コミュニティ財団　専務理事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早瀬昇氏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社会福祉法人大阪ボランティア協会　常務理事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副首都推進局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行政（大阪府･大阪市）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6" name="正方形/長方形 65"/>
          <p:cNvSpPr/>
          <p:nvPr/>
        </p:nvSpPr>
        <p:spPr>
          <a:xfrm>
            <a:off x="251520" y="2151131"/>
            <a:ext cx="3609332" cy="335910"/>
          </a:xfrm>
          <a:prstGeom prst="rect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chemeClr val="bg1"/>
                </a:solidFill>
              </a:rPr>
              <a:t>（仮称）大阪フィランソロピー会議に向けた準備会</a:t>
            </a:r>
            <a:endParaRPr kumimoji="1" lang="ja-JP" altLang="en-US" sz="1300" b="1" dirty="0">
              <a:solidFill>
                <a:schemeClr val="bg1"/>
              </a:solidFill>
            </a:endParaRPr>
          </a:p>
        </p:txBody>
      </p:sp>
      <p:sp>
        <p:nvSpPr>
          <p:cNvPr id="69" name="Rectangle 28"/>
          <p:cNvSpPr>
            <a:spLocks noChangeArrowheads="1"/>
          </p:cNvSpPr>
          <p:nvPr/>
        </p:nvSpPr>
        <p:spPr bwMode="auto">
          <a:xfrm>
            <a:off x="4038059" y="1268760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300" b="1" dirty="0">
                <a:solidFill>
                  <a:prstClr val="black"/>
                </a:solidFill>
              </a:rPr>
              <a:t>（仮称）　大阪フィランソロピー</a:t>
            </a:r>
            <a:r>
              <a:rPr lang="ja-JP" altLang="en-US" sz="1300" b="1" dirty="0" smtClean="0">
                <a:solidFill>
                  <a:prstClr val="black"/>
                </a:solidFill>
              </a:rPr>
              <a:t>会議イメージ</a:t>
            </a:r>
            <a:endParaRPr lang="ja-JP" altLang="en-US" sz="1300" b="1" dirty="0">
              <a:solidFill>
                <a:prstClr val="black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188358" y="3712492"/>
            <a:ext cx="4812560" cy="3028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15298" y="4015171"/>
            <a:ext cx="4377182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■非営利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の各法人類型などでリーディング的な団体の責任者、学識、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■フィランソロピーの促進、非営利セクターの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活性化にむけた問題提議や課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題の検討、取組み内容などについて議論を行う。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829029"/>
              </p:ext>
            </p:extLst>
          </p:nvPr>
        </p:nvGraphicFramePr>
        <p:xfrm>
          <a:off x="4664779" y="5241134"/>
          <a:ext cx="3807004" cy="12952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35744"/>
                <a:gridCol w="1172504"/>
                <a:gridCol w="1198756"/>
              </a:tblGrid>
              <a:tr h="2215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有識者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公益法人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社会的企業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大学関係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CSR</a:t>
                      </a:r>
                      <a:r>
                        <a:rPr kumimoji="1" lang="ja-JP" altLang="en-US" sz="105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CSV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中間支援組織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VC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協同組合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9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経済界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4564114" y="4950879"/>
            <a:ext cx="2962994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＜コア会議メンバー　イメージ＞</a:t>
            </a:r>
            <a:endParaRPr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4345310" y="2696046"/>
            <a:ext cx="2962994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＜全体会議メンバー　イメージ＞</a:t>
            </a:r>
            <a:endParaRPr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5100589" y="3392755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コア</a:t>
            </a:r>
            <a:r>
              <a:rPr kumimoji="1" lang="ja-JP" altLang="en-US" sz="1600" b="1" dirty="0" smtClean="0"/>
              <a:t>会議</a:t>
            </a:r>
            <a:endParaRPr kumimoji="1" lang="en-US" altLang="ja-JP" sz="1600" b="1" dirty="0" smtClean="0"/>
          </a:p>
        </p:txBody>
      </p:sp>
      <p:sp>
        <p:nvSpPr>
          <p:cNvPr id="6" name="下矢印 5"/>
          <p:cNvSpPr/>
          <p:nvPr/>
        </p:nvSpPr>
        <p:spPr>
          <a:xfrm rot="16200000">
            <a:off x="3595263" y="4623169"/>
            <a:ext cx="1015636" cy="48445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528" y="2539765"/>
            <a:ext cx="3956208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コア会議の立上げに向けてメンバーや議題、会議の設え等を議論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■将来的には、コア会議で議論された取組みなどを実施していく際の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事務局的役割を想定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スライド番号プレースホルダー 1"/>
          <p:cNvSpPr txBox="1">
            <a:spLocks/>
          </p:cNvSpPr>
          <p:nvPr/>
        </p:nvSpPr>
        <p:spPr bwMode="auto">
          <a:xfrm>
            <a:off x="8378825" y="64928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3998716" y="1310812"/>
            <a:ext cx="5119046" cy="554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56272" y="5307417"/>
            <a:ext cx="1181787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（五十音順）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13359" y="5648063"/>
            <a:ext cx="3824910" cy="1128963"/>
          </a:xfrm>
          <a:prstGeom prst="roundRect">
            <a:avLst>
              <a:gd name="adj" fmla="val 14452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準備会へ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は無償で参画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合間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にも、メール等を活用して意見交換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活動は、原則として大阪府･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事後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公表する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16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）大阪フィランソロピー会議で議論する課題のイメージ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107504" y="476672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600" b="1" dirty="0" smtClean="0">
                <a:solidFill>
                  <a:prstClr val="black"/>
                </a:solidFill>
              </a:rPr>
              <a:t>■検討すべき課題　イメージ</a:t>
            </a: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8085" y="800570"/>
            <a:ext cx="5430019" cy="5292726"/>
          </a:xfrm>
          <a:prstGeom prst="roundRect">
            <a:avLst>
              <a:gd name="adj" fmla="val 494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情報発信、普及促進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・非営利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セクターの社会的な認知度向上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（活動の発信、大学等との連携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・非営利セクターの情報の見える化の検討（法人の決算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概要、活動内容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イベントなど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集約・発信する仕組みの検討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海外向け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・民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都・大阪としての発信（フィランソロピー都市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宣言）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・イベント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（学会、フォーラムなど）の開催や誘致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等の検討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◆新たな資金の流れづくり</a:t>
            </a: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プロジェクト型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の寄附の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SIB</a:t>
            </a:r>
            <a:r>
              <a:rPr lang="ja-JP" altLang="en-US" sz="13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ベンチャーフィランソロピーなど新たな仕組みの研究</a:t>
            </a: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のプロジェクト・活動を認定・格付けする仕組み・基準</a:t>
            </a: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遺贈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相談など、寄附のマッチング</a:t>
            </a: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・寄附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の受け皿としての組織の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必要性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な運営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（情報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発信、資源の確保、法人運営に必要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な財務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処理、役員のリスクヘッジ）</a:t>
            </a: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・必要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な起業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法人設立、企業等との連携、資源（人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・資金）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確保）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な制度改正・規制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/>
          </a:p>
        </p:txBody>
      </p:sp>
      <p:sp>
        <p:nvSpPr>
          <p:cNvPr id="15" name="Rectangle 28"/>
          <p:cNvSpPr>
            <a:spLocks noChangeArrowheads="1"/>
          </p:cNvSpPr>
          <p:nvPr/>
        </p:nvSpPr>
        <p:spPr bwMode="auto">
          <a:xfrm>
            <a:off x="5508104" y="476672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600" b="1" dirty="0" smtClean="0">
                <a:solidFill>
                  <a:prstClr val="black"/>
                </a:solidFill>
              </a:rPr>
              <a:t>■アウトプットイメージ</a:t>
            </a: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609552" y="800570"/>
            <a:ext cx="3431502" cy="5292726"/>
          </a:xfrm>
          <a:prstGeom prst="roundRect">
            <a:avLst>
              <a:gd name="adj" fmla="val 4948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情報発信、普及促進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非営利セクター見える化のポータルサイト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立上げ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プロモーション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事業を関係者が連携して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イベント、キャンペーン、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などでの発信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フィランソロピー都市宣言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・大阪での国際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セミナー、学会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　など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新たな資金の流れづくり</a:t>
            </a:r>
            <a:endParaRPr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・クラウドファンディングポータルサイトの立上げ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・寄附、遺贈の</a:t>
            </a: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受け皿組織、対応窓口の設置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・休眠預金の受け皿</a:t>
            </a: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組織、</a:t>
            </a:r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対応窓口の</a:t>
            </a: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SIB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などのモデル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　など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として国へ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・非営利とベンチャー（営利企業）との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経営支援人材と非営利の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マッチング　など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/>
          </a:p>
        </p:txBody>
      </p:sp>
      <p:sp>
        <p:nvSpPr>
          <p:cNvPr id="18" name="二等辺三角形 17"/>
          <p:cNvSpPr/>
          <p:nvPr/>
        </p:nvSpPr>
        <p:spPr>
          <a:xfrm rot="5400000">
            <a:off x="4644008" y="3140968"/>
            <a:ext cx="1944216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81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645319"/>
              </p:ext>
            </p:extLst>
          </p:nvPr>
        </p:nvGraphicFramePr>
        <p:xfrm>
          <a:off x="137034" y="752967"/>
          <a:ext cx="8906444" cy="5556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992"/>
                <a:gridCol w="947088"/>
                <a:gridCol w="949047"/>
                <a:gridCol w="941168"/>
                <a:gridCol w="896451"/>
                <a:gridCol w="936519"/>
                <a:gridCol w="925518"/>
                <a:gridCol w="2651661"/>
              </a:tblGrid>
              <a:tr h="2520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H29.3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月以降</a:t>
                      </a:r>
                      <a:endParaRPr kumimoji="1" lang="ja-JP" altLang="en-US" sz="1200" dirty="0"/>
                    </a:p>
                  </a:txBody>
                  <a:tcPr marL="36000" marR="36000" marT="0" marB="0" anchor="ctr"/>
                </a:tc>
              </a:tr>
              <a:tr h="5304276">
                <a:tc gridSpan="8"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" name="テキスト ボックス 22"/>
          <p:cNvSpPr txBox="1"/>
          <p:nvPr/>
        </p:nvSpPr>
        <p:spPr>
          <a:xfrm>
            <a:off x="6331935" y="1261767"/>
            <a:ext cx="3024337" cy="961132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altLang="en-US" sz="1200" b="1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■（仮称）大阪フィランソロピー会議設立</a:t>
            </a:r>
            <a:endParaRPr lang="en-US" altLang="ja-JP" sz="1200" b="1" kern="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（具体的なテーマについて議論）</a:t>
            </a:r>
            <a:r>
              <a:rPr lang="en-US" altLang="ja-JP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発信（大阪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発信について）</a:t>
            </a:r>
            <a:endParaRPr lang="en-US" altLang="ja-JP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資金（新たな資金・投資を生む仕組みづくり）</a:t>
            </a:r>
            <a:endParaRPr lang="en-US" altLang="ja-JP" sz="1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「フィランソロピー都市宣言」といった提言　など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en-US" altLang="ja-JP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ja-JP" altLang="en-US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en-US" altLang="ja-JP" sz="1000" b="1" kern="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■今後のスケジュールイメージ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6417831" y="2650592"/>
            <a:ext cx="2506392" cy="146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7156772" y="2579975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8313068" y="2575788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テキスト ボックス 22"/>
          <p:cNvSpPr txBox="1"/>
          <p:nvPr/>
        </p:nvSpPr>
        <p:spPr>
          <a:xfrm>
            <a:off x="6428076" y="2373263"/>
            <a:ext cx="1082751" cy="905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b="1" kern="1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■全体会議</a:t>
            </a:r>
            <a:endParaRPr lang="en-US" altLang="ja-JP" sz="1000" b="1" kern="1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6421663" y="3529315"/>
            <a:ext cx="25025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6617746" y="3455956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7083752" y="3444069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7548281" y="3445671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8063922" y="3462727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0" name="テキスト ボックス 22"/>
          <p:cNvSpPr txBox="1"/>
          <p:nvPr/>
        </p:nvSpPr>
        <p:spPr>
          <a:xfrm>
            <a:off x="6433506" y="3241241"/>
            <a:ext cx="1082751" cy="905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b="1" kern="1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■コア会議</a:t>
            </a:r>
            <a:endParaRPr lang="en-US" altLang="ja-JP" sz="1000" b="1" kern="1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8586730" y="3445671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" name="スライド番号プレースホルダー 1"/>
          <p:cNvSpPr txBox="1">
            <a:spLocks/>
          </p:cNvSpPr>
          <p:nvPr/>
        </p:nvSpPr>
        <p:spPr bwMode="auto">
          <a:xfrm>
            <a:off x="8312903" y="64928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55482" y="1473080"/>
            <a:ext cx="1379570" cy="721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第１回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22"/>
          <p:cNvSpPr txBox="1"/>
          <p:nvPr/>
        </p:nvSpPr>
        <p:spPr>
          <a:xfrm>
            <a:off x="447248" y="2260333"/>
            <a:ext cx="1727112" cy="1712649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＜内容＞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会議の立ち上げについて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・これまでの検討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経緯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ついて確認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・目指すもの、意義･目的、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会議の具体的な構成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などについて議論・確認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400255" y="1446583"/>
            <a:ext cx="3715657" cy="721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１回程度開催予定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フローチャート : 抜出し 9"/>
          <p:cNvSpPr/>
          <p:nvPr/>
        </p:nvSpPr>
        <p:spPr>
          <a:xfrm rot="5400000">
            <a:off x="1389443" y="2268205"/>
            <a:ext cx="1569835" cy="18834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3" name="テキスト ボックス 22"/>
          <p:cNvSpPr txBox="1"/>
          <p:nvPr/>
        </p:nvSpPr>
        <p:spPr>
          <a:xfrm>
            <a:off x="2545725" y="2222899"/>
            <a:ext cx="3312367" cy="1134327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＜内容＞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第１回準備会で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整理した議論を踏まえ、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会議の設えについて議論する。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・会議の検討テーマ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・会議の運営　など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22"/>
          <p:cNvSpPr txBox="1"/>
          <p:nvPr/>
        </p:nvSpPr>
        <p:spPr>
          <a:xfrm>
            <a:off x="2151667" y="4066866"/>
            <a:ext cx="1379892" cy="360122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有識者ヒアリング</a:t>
            </a:r>
            <a:endParaRPr lang="en-US" altLang="ja-JP" sz="11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1651416" y="4420185"/>
            <a:ext cx="460851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22"/>
          <p:cNvSpPr txBox="1"/>
          <p:nvPr/>
        </p:nvSpPr>
        <p:spPr>
          <a:xfrm>
            <a:off x="3595632" y="4084994"/>
            <a:ext cx="2698444" cy="180061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会議メンバーへの参画打診</a:t>
            </a:r>
            <a:endParaRPr lang="en-US" altLang="ja-JP" sz="11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6" name="直線矢印コネクタ 75"/>
          <p:cNvCxnSpPr/>
          <p:nvPr/>
        </p:nvCxnSpPr>
        <p:spPr>
          <a:xfrm flipV="1">
            <a:off x="2565569" y="3389330"/>
            <a:ext cx="0" cy="5836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22"/>
          <p:cNvSpPr txBox="1"/>
          <p:nvPr/>
        </p:nvSpPr>
        <p:spPr>
          <a:xfrm>
            <a:off x="2717668" y="3512519"/>
            <a:ext cx="1627783" cy="460464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有識者ヒアリングの意見を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準備会に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反映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4456780" y="3373532"/>
            <a:ext cx="0" cy="5836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427282" y="1248266"/>
            <a:ext cx="5832648" cy="352839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1" name="フローチャート : 抜出し 40"/>
          <p:cNvSpPr/>
          <p:nvPr/>
        </p:nvSpPr>
        <p:spPr>
          <a:xfrm rot="10800000">
            <a:off x="2031820" y="4905907"/>
            <a:ext cx="2680517" cy="251284"/>
          </a:xfrm>
          <a:prstGeom prst="flowChartExtract">
            <a:avLst/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37590" y="5301208"/>
            <a:ext cx="6637291" cy="859011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/>
                </a:solidFill>
              </a:rPr>
              <a:t>適宜、庁内</a:t>
            </a:r>
            <a:r>
              <a:rPr lang="en-US" altLang="ja-JP" sz="1100" b="1" dirty="0" smtClean="0">
                <a:solidFill>
                  <a:prstClr val="black"/>
                </a:solidFill>
              </a:rPr>
              <a:t>WG</a:t>
            </a:r>
            <a:r>
              <a:rPr lang="ja-JP" altLang="en-US" sz="1100" b="1" dirty="0" smtClean="0">
                <a:solidFill>
                  <a:prstClr val="black"/>
                </a:solidFill>
              </a:rPr>
              <a:t>を開催</a:t>
            </a: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準備会で</a:t>
            </a:r>
            <a:r>
              <a:rPr lang="ja-JP" altLang="en-US" sz="1100" dirty="0" smtClean="0">
                <a:solidFill>
                  <a:prstClr val="black"/>
                </a:solidFill>
              </a:rPr>
              <a:t>まとめた方向性や取組みに対し、公益</a:t>
            </a:r>
            <a:r>
              <a:rPr lang="ja-JP" altLang="en-US" sz="1100" dirty="0">
                <a:solidFill>
                  <a:prstClr val="black"/>
                </a:solidFill>
              </a:rPr>
              <a:t>活動の促進に取り組む行政として、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・府市での既存施策等と整合性はとれているか　・</a:t>
            </a:r>
            <a:r>
              <a:rPr lang="ja-JP" altLang="en-US" sz="1100" dirty="0">
                <a:solidFill>
                  <a:prstClr val="black"/>
                </a:solidFill>
              </a:rPr>
              <a:t>所管法人の先行した</a:t>
            </a:r>
            <a:r>
              <a:rPr lang="ja-JP" altLang="en-US" sz="1100" dirty="0" smtClean="0">
                <a:solidFill>
                  <a:prstClr val="black"/>
                </a:solidFill>
              </a:rPr>
              <a:t>活動事例はないか</a:t>
            </a:r>
            <a:endParaRPr lang="en-US" altLang="ja-JP" sz="1100" dirty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・行政の施策として、新しい取組みができないか　　　　　　　　　　　　　　　　　　　　　　　　　　　などの議論を想定</a:t>
            </a:r>
            <a:r>
              <a:rPr lang="ja-JP" altLang="en-US" sz="1300" dirty="0" smtClean="0">
                <a:solidFill>
                  <a:prstClr val="black"/>
                </a:solidFill>
              </a:rPr>
              <a:t>。</a:t>
            </a:r>
            <a:endParaRPr lang="en-US" altLang="ja-JP" sz="13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13693</TotalTime>
  <Words>494</Words>
  <Application>Microsoft Office PowerPoint</Application>
  <PresentationFormat>画面に合わせる (4:3)</PresentationFormat>
  <Paragraphs>180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Office ​​テーマ</vt:lpstr>
      <vt:lpstr>Eclipse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Batchadmin</cp:lastModifiedBy>
  <cp:revision>955</cp:revision>
  <cp:lastPrinted>2017-04-12T09:35:50Z</cp:lastPrinted>
  <dcterms:created xsi:type="dcterms:W3CDTF">2014-08-01T07:03:14Z</dcterms:created>
  <dcterms:modified xsi:type="dcterms:W3CDTF">2017-04-12T10:09:56Z</dcterms:modified>
</cp:coreProperties>
</file>