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0"/>
  </p:notesMasterIdLst>
  <p:sldIdLst>
    <p:sldId id="257" r:id="rId2"/>
    <p:sldId id="346" r:id="rId3"/>
    <p:sldId id="264" r:id="rId4"/>
    <p:sldId id="335" r:id="rId5"/>
    <p:sldId id="336" r:id="rId6"/>
    <p:sldId id="315" r:id="rId7"/>
    <p:sldId id="302" r:id="rId8"/>
    <p:sldId id="260" r:id="rId9"/>
    <p:sldId id="327" r:id="rId10"/>
    <p:sldId id="305" r:id="rId11"/>
    <p:sldId id="329" r:id="rId12"/>
    <p:sldId id="317" r:id="rId13"/>
    <p:sldId id="318" r:id="rId14"/>
    <p:sldId id="330" r:id="rId15"/>
    <p:sldId id="312" r:id="rId16"/>
    <p:sldId id="348" r:id="rId17"/>
    <p:sldId id="347" r:id="rId18"/>
    <p:sldId id="322" r:id="rId19"/>
    <p:sldId id="323" r:id="rId20"/>
    <p:sldId id="325" r:id="rId21"/>
    <p:sldId id="326" r:id="rId22"/>
    <p:sldId id="344" r:id="rId23"/>
    <p:sldId id="345" r:id="rId24"/>
    <p:sldId id="262" r:id="rId25"/>
    <p:sldId id="263" r:id="rId26"/>
    <p:sldId id="341" r:id="rId27"/>
    <p:sldId id="342" r:id="rId28"/>
    <p:sldId id="343" r:id="rId29"/>
  </p:sldIdLst>
  <p:sldSz cx="9906000" cy="6858000" type="A4"/>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3120">
          <p15:clr>
            <a:srgbClr val="A4A3A4"/>
          </p15:clr>
        </p15:guide>
      </p15:sldGuideLst>
    </p:ext>
    <p:ext uri="{2D200454-40CA-4A62-9FC3-DE9A4176ACB9}">
      <p15:notesGuideLst xmlns:p15="http://schemas.microsoft.com/office/powerpoint/2012/main" xmlns="">
        <p15:guide id="1" orient="horz" pos="3130">
          <p15:clr>
            <a:srgbClr val="A4A3A4"/>
          </p15:clr>
        </p15:guide>
        <p15:guide id="2" pos="2144">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6600"/>
    <a:srgbClr val="FFFF99"/>
    <a:srgbClr val="99FFCC"/>
    <a:srgbClr val="66FF66"/>
    <a:srgbClr val="99FF33"/>
    <a:srgbClr val="CCFF99"/>
    <a:srgbClr val="FFFF66"/>
    <a:srgbClr val="FFCC66"/>
    <a:srgbClr val="CCCC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306799F8-075E-4A3A-A7F6-7FBC6576F1A4}" styleName="テーマ スタイル 2 - アクセント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C7853C-536D-4A76-A0AE-DD22124D55A5}" styleName="テーマ スタイル 1 - アクセント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08FB837D-C827-4EFA-A057-4D05807E0F7C}" styleName="テーマ スタイル 1 - アクセント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15" autoAdjust="0"/>
    <p:restoredTop sz="92844" autoAdjust="0"/>
  </p:normalViewPr>
  <p:slideViewPr>
    <p:cSldViewPr>
      <p:cViewPr varScale="1">
        <p:scale>
          <a:sx n="67" d="100"/>
          <a:sy n="67" d="100"/>
        </p:scale>
        <p:origin x="-1278" y="-96"/>
      </p:cViewPr>
      <p:guideLst>
        <p:guide orient="horz" pos="2160"/>
        <p:guide pos="312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51" d="100"/>
          <a:sy n="51" d="100"/>
        </p:scale>
        <p:origin x="-2958" y="-96"/>
      </p:cViewPr>
      <p:guideLst>
        <p:guide orient="horz" pos="3130"/>
        <p:guide pos="2144"/>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49787" cy="496967"/>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 2"/>
          <p:cNvSpPr>
            <a:spLocks noGrp="1"/>
          </p:cNvSpPr>
          <p:nvPr>
            <p:ph type="dt" idx="1"/>
          </p:nvPr>
        </p:nvSpPr>
        <p:spPr>
          <a:xfrm>
            <a:off x="3855838" y="0"/>
            <a:ext cx="2949787" cy="496967"/>
          </a:xfrm>
          <a:prstGeom prst="rect">
            <a:avLst/>
          </a:prstGeom>
        </p:spPr>
        <p:txBody>
          <a:bodyPr vert="horz" lIns="91440" tIns="45720" rIns="91440" bIns="45720" rtlCol="0"/>
          <a:lstStyle>
            <a:lvl1pPr algn="r">
              <a:defRPr sz="1200"/>
            </a:lvl1pPr>
          </a:lstStyle>
          <a:p>
            <a:fld id="{540DB5B6-5C96-4540-9847-34323C799930}" type="datetimeFigureOut">
              <a:rPr kumimoji="1" lang="ja-JP" altLang="en-US" smtClean="0"/>
              <a:pPr/>
              <a:t>2017/9/26</a:t>
            </a:fld>
            <a:endParaRPr kumimoji="1" lang="ja-JP" altLang="en-US"/>
          </a:p>
        </p:txBody>
      </p:sp>
      <p:sp>
        <p:nvSpPr>
          <p:cNvPr id="4" name="スライド イメージ プレースホルダ 3"/>
          <p:cNvSpPr>
            <a:spLocks noGrp="1" noRot="1" noChangeAspect="1"/>
          </p:cNvSpPr>
          <p:nvPr>
            <p:ph type="sldImg" idx="2"/>
          </p:nvPr>
        </p:nvSpPr>
        <p:spPr>
          <a:xfrm>
            <a:off x="712788" y="746125"/>
            <a:ext cx="5381625" cy="37258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 4"/>
          <p:cNvSpPr>
            <a:spLocks noGrp="1"/>
          </p:cNvSpPr>
          <p:nvPr>
            <p:ph type="body" sz="quarter" idx="3"/>
          </p:nvPr>
        </p:nvSpPr>
        <p:spPr>
          <a:xfrm>
            <a:off x="680720" y="4721186"/>
            <a:ext cx="5445760" cy="4472702"/>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 5"/>
          <p:cNvSpPr>
            <a:spLocks noGrp="1"/>
          </p:cNvSpPr>
          <p:nvPr>
            <p:ph type="ftr" sz="quarter" idx="4"/>
          </p:nvPr>
        </p:nvSpPr>
        <p:spPr>
          <a:xfrm>
            <a:off x="0" y="9440646"/>
            <a:ext cx="2949787" cy="49696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 6"/>
          <p:cNvSpPr>
            <a:spLocks noGrp="1"/>
          </p:cNvSpPr>
          <p:nvPr>
            <p:ph type="sldNum" sz="quarter" idx="5"/>
          </p:nvPr>
        </p:nvSpPr>
        <p:spPr>
          <a:xfrm>
            <a:off x="3855838" y="9440646"/>
            <a:ext cx="2949787" cy="496967"/>
          </a:xfrm>
          <a:prstGeom prst="rect">
            <a:avLst/>
          </a:prstGeom>
        </p:spPr>
        <p:txBody>
          <a:bodyPr vert="horz" lIns="91440" tIns="45720" rIns="91440" bIns="45720" rtlCol="0" anchor="b"/>
          <a:lstStyle>
            <a:lvl1pPr algn="r">
              <a:defRPr sz="1200"/>
            </a:lvl1pPr>
          </a:lstStyle>
          <a:p>
            <a:fld id="{290F06E3-7E36-4021-8B51-FE94DB2220A6}" type="slidenum">
              <a:rPr kumimoji="1" lang="ja-JP" altLang="en-US" smtClean="0"/>
              <a:pPr/>
              <a:t>‹#›</a:t>
            </a:fld>
            <a:endParaRPr kumimoji="1" lang="ja-JP" altLang="en-US"/>
          </a:p>
        </p:txBody>
      </p:sp>
    </p:spTree>
    <p:extLst>
      <p:ext uri="{BB962C8B-B14F-4D97-AF65-F5344CB8AC3E}">
        <p14:creationId xmlns:p14="http://schemas.microsoft.com/office/powerpoint/2010/main" val="204083632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スライド イメージ プレースホルダー 1"/>
          <p:cNvSpPr>
            <a:spLocks noGrp="1" noRot="1" noChangeAspect="1"/>
          </p:cNvSpPr>
          <p:nvPr>
            <p:ph type="sldImg"/>
          </p:nvPr>
        </p:nvSpPr>
        <p:spPr bwMode="auto">
          <a:xfrm>
            <a:off x="712788" y="746125"/>
            <a:ext cx="5381625" cy="3725863"/>
          </a:xfrm>
          <a:noFill/>
          <a:ln>
            <a:solidFill>
              <a:srgbClr val="000000"/>
            </a:solidFill>
            <a:miter lim="800000"/>
            <a:headEnd/>
            <a:tailEnd/>
          </a:ln>
        </p:spPr>
      </p:sp>
      <p:sp>
        <p:nvSpPr>
          <p:cNvPr id="15362" name="ノート プレースホルダー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ja-JP" altLang="en-US" dirty="0" smtClean="0"/>
          </a:p>
        </p:txBody>
      </p:sp>
      <p:sp>
        <p:nvSpPr>
          <p:cNvPr id="15363" name="スライド番号プレースホルダー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7389F0FC-4190-4FFE-AB08-4DED16EE2F4D}" type="slidenum">
              <a:rPr lang="ja-JP" altLang="en-US">
                <a:solidFill>
                  <a:prstClr val="black"/>
                </a:solidFill>
              </a:rPr>
              <a:pPr fontAlgn="base">
                <a:spcBef>
                  <a:spcPct val="0"/>
                </a:spcBef>
                <a:spcAft>
                  <a:spcPct val="0"/>
                </a:spcAft>
                <a:defRPr/>
              </a:pPr>
              <a:t>1</a:t>
            </a:fld>
            <a:endParaRPr lang="en-US" altLang="ja-JP" dirty="0">
              <a:solidFill>
                <a:prstClr val="black"/>
              </a:solidFill>
            </a:endParaRPr>
          </a:p>
        </p:txBody>
      </p:sp>
    </p:spTree>
    <p:extLst>
      <p:ext uri="{BB962C8B-B14F-4D97-AF65-F5344CB8AC3E}">
        <p14:creationId xmlns:p14="http://schemas.microsoft.com/office/powerpoint/2010/main" val="72381641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715963" y="747713"/>
            <a:ext cx="5375275" cy="3722687"/>
          </a:xfrm>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4308C615-631D-4AD2-8CDC-5C132F111DAD}" type="slidenum">
              <a:rPr kumimoji="1" lang="ja-JP" altLang="en-US" smtClean="0"/>
              <a:pPr/>
              <a:t>18</a:t>
            </a:fld>
            <a:endParaRPr kumimoji="1" lang="ja-JP" altLang="en-US"/>
          </a:p>
        </p:txBody>
      </p:sp>
    </p:spTree>
    <p:extLst>
      <p:ext uri="{BB962C8B-B14F-4D97-AF65-F5344CB8AC3E}">
        <p14:creationId xmlns:p14="http://schemas.microsoft.com/office/powerpoint/2010/main" val="417303872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712788" y="746125"/>
            <a:ext cx="5381625" cy="3725863"/>
          </a:xfrm>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290F06E3-7E36-4021-8B51-FE94DB2220A6}" type="slidenum">
              <a:rPr kumimoji="1" lang="ja-JP" altLang="en-US" smtClean="0"/>
              <a:pPr/>
              <a:t>24</a:t>
            </a:fld>
            <a:endParaRPr kumimoji="1" lang="ja-JP" altLang="en-US"/>
          </a:p>
        </p:txBody>
      </p:sp>
    </p:spTree>
    <p:extLst>
      <p:ext uri="{BB962C8B-B14F-4D97-AF65-F5344CB8AC3E}">
        <p14:creationId xmlns:p14="http://schemas.microsoft.com/office/powerpoint/2010/main" val="15665307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712788" y="746125"/>
            <a:ext cx="5381625" cy="3725863"/>
          </a:xfrm>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290F06E3-7E36-4021-8B51-FE94DB2220A6}" type="slidenum">
              <a:rPr kumimoji="1" lang="ja-JP" altLang="en-US" smtClean="0"/>
              <a:pPr/>
              <a:t>25</a:t>
            </a:fld>
            <a:endParaRPr kumimoji="1" lang="ja-JP" altLang="en-US"/>
          </a:p>
        </p:txBody>
      </p:sp>
    </p:spTree>
    <p:extLst>
      <p:ext uri="{BB962C8B-B14F-4D97-AF65-F5344CB8AC3E}">
        <p14:creationId xmlns:p14="http://schemas.microsoft.com/office/powerpoint/2010/main" val="299071747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715963" y="747713"/>
            <a:ext cx="5375275" cy="3722687"/>
          </a:xfrm>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4308C615-631D-4AD2-8CDC-5C132F111DAD}" type="slidenum">
              <a:rPr kumimoji="1" lang="ja-JP" altLang="en-US" smtClean="0"/>
              <a:pPr/>
              <a:t>3</a:t>
            </a:fld>
            <a:endParaRPr kumimoji="1" lang="ja-JP" altLang="en-US"/>
          </a:p>
        </p:txBody>
      </p:sp>
    </p:spTree>
    <p:extLst>
      <p:ext uri="{BB962C8B-B14F-4D97-AF65-F5344CB8AC3E}">
        <p14:creationId xmlns:p14="http://schemas.microsoft.com/office/powerpoint/2010/main" val="249551473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715963" y="747713"/>
            <a:ext cx="5375275" cy="3722687"/>
          </a:xfrm>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4308C615-631D-4AD2-8CDC-5C132F111DAD}" type="slidenum">
              <a:rPr kumimoji="1" lang="ja-JP" altLang="en-US" smtClean="0"/>
              <a:pPr/>
              <a:t>4</a:t>
            </a:fld>
            <a:endParaRPr kumimoji="1" lang="ja-JP" altLang="en-US"/>
          </a:p>
        </p:txBody>
      </p:sp>
    </p:spTree>
    <p:extLst>
      <p:ext uri="{BB962C8B-B14F-4D97-AF65-F5344CB8AC3E}">
        <p14:creationId xmlns:p14="http://schemas.microsoft.com/office/powerpoint/2010/main" val="230807984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715963" y="747713"/>
            <a:ext cx="5375275" cy="3722687"/>
          </a:xfrm>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4308C615-631D-4AD2-8CDC-5C132F111DAD}" type="slidenum">
              <a:rPr kumimoji="1" lang="ja-JP" altLang="en-US" smtClean="0"/>
              <a:pPr/>
              <a:t>5</a:t>
            </a:fld>
            <a:endParaRPr kumimoji="1" lang="ja-JP" altLang="en-US"/>
          </a:p>
        </p:txBody>
      </p:sp>
    </p:spTree>
    <p:extLst>
      <p:ext uri="{BB962C8B-B14F-4D97-AF65-F5344CB8AC3E}">
        <p14:creationId xmlns:p14="http://schemas.microsoft.com/office/powerpoint/2010/main" val="212736009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712788" y="746125"/>
            <a:ext cx="5381625" cy="3725863"/>
          </a:xfrm>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290F06E3-7E36-4021-8B51-FE94DB2220A6}" type="slidenum">
              <a:rPr kumimoji="1" lang="ja-JP" altLang="en-US" smtClean="0"/>
              <a:pPr/>
              <a:t>7</a:t>
            </a:fld>
            <a:endParaRPr kumimoji="1" lang="ja-JP" altLang="en-US"/>
          </a:p>
        </p:txBody>
      </p:sp>
    </p:spTree>
    <p:extLst>
      <p:ext uri="{BB962C8B-B14F-4D97-AF65-F5344CB8AC3E}">
        <p14:creationId xmlns:p14="http://schemas.microsoft.com/office/powerpoint/2010/main" val="86312367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715963" y="747713"/>
            <a:ext cx="5375275" cy="3722687"/>
          </a:xfrm>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4308C615-631D-4AD2-8CDC-5C132F111DAD}" type="slidenum">
              <a:rPr kumimoji="1" lang="ja-JP" altLang="en-US" smtClean="0"/>
              <a:pPr/>
              <a:t>8</a:t>
            </a:fld>
            <a:endParaRPr kumimoji="1" lang="ja-JP" altLang="en-US"/>
          </a:p>
        </p:txBody>
      </p:sp>
    </p:spTree>
    <p:extLst>
      <p:ext uri="{BB962C8B-B14F-4D97-AF65-F5344CB8AC3E}">
        <p14:creationId xmlns:p14="http://schemas.microsoft.com/office/powerpoint/2010/main" val="308692897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715963" y="747713"/>
            <a:ext cx="5375275" cy="3722687"/>
          </a:xfrm>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4308C615-631D-4AD2-8CDC-5C132F111DAD}" type="slidenum">
              <a:rPr kumimoji="1" lang="ja-JP" altLang="en-US" smtClean="0"/>
              <a:pPr/>
              <a:t>9</a:t>
            </a:fld>
            <a:endParaRPr kumimoji="1" lang="ja-JP" altLang="en-US"/>
          </a:p>
        </p:txBody>
      </p:sp>
    </p:spTree>
    <p:extLst>
      <p:ext uri="{BB962C8B-B14F-4D97-AF65-F5344CB8AC3E}">
        <p14:creationId xmlns:p14="http://schemas.microsoft.com/office/powerpoint/2010/main" val="414986096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715963" y="747713"/>
            <a:ext cx="5375275" cy="3722687"/>
          </a:xfrm>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4308C615-631D-4AD2-8CDC-5C132F111DAD}" type="slidenum">
              <a:rPr kumimoji="1" lang="ja-JP" altLang="en-US" smtClean="0"/>
              <a:pPr/>
              <a:t>16</a:t>
            </a:fld>
            <a:endParaRPr kumimoji="1" lang="ja-JP" altLang="en-US"/>
          </a:p>
        </p:txBody>
      </p:sp>
    </p:spTree>
    <p:extLst>
      <p:ext uri="{BB962C8B-B14F-4D97-AF65-F5344CB8AC3E}">
        <p14:creationId xmlns:p14="http://schemas.microsoft.com/office/powerpoint/2010/main" val="20162126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715963" y="747713"/>
            <a:ext cx="5375275" cy="3722687"/>
          </a:xfrm>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4308C615-631D-4AD2-8CDC-5C132F111DAD}" type="slidenum">
              <a:rPr kumimoji="1" lang="ja-JP" altLang="en-US" smtClean="0"/>
              <a:pPr/>
              <a:t>17</a:t>
            </a:fld>
            <a:endParaRPr kumimoji="1" lang="ja-JP" altLang="en-US"/>
          </a:p>
        </p:txBody>
      </p:sp>
    </p:spTree>
    <p:extLst>
      <p:ext uri="{BB962C8B-B14F-4D97-AF65-F5344CB8AC3E}">
        <p14:creationId xmlns:p14="http://schemas.microsoft.com/office/powerpoint/2010/main" val="154913747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0" y="2130432"/>
            <a:ext cx="8420100" cy="1470025"/>
          </a:xfrm>
        </p:spPr>
        <p:txBody>
          <a:bodyPr/>
          <a:lstStyle/>
          <a:p>
            <a:r>
              <a:rPr kumimoji="1" lang="ja-JP" altLang="en-US" smtClean="0"/>
              <a:t>マスタ タイトルの書式設定</a:t>
            </a:r>
            <a:endParaRPr kumimoji="1" lang="ja-JP" altLang="en-US"/>
          </a:p>
        </p:txBody>
      </p:sp>
      <p:sp>
        <p:nvSpPr>
          <p:cNvPr id="3" name="サブタイトル 2"/>
          <p:cNvSpPr>
            <a:spLocks noGrp="1"/>
          </p:cNvSpPr>
          <p:nvPr>
            <p:ph type="subTitle" idx="1"/>
          </p:nvPr>
        </p:nvSpPr>
        <p:spPr>
          <a:xfrm>
            <a:off x="1485900" y="3886200"/>
            <a:ext cx="69342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 サブタイトルの書式設定</a:t>
            </a:r>
            <a:endParaRPr kumimoji="1" lang="ja-JP" altLang="en-US"/>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pPr/>
              <a:t>2017/9/26</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pPr/>
              <a:t>2017/9/26</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181850" y="274641"/>
            <a:ext cx="2228850" cy="5851525"/>
          </a:xfrm>
        </p:spPr>
        <p:txBody>
          <a:bodyPr vert="eaVert"/>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a:xfrm>
            <a:off x="495300" y="274641"/>
            <a:ext cx="6521450" cy="5851525"/>
          </a:xfrm>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pPr/>
              <a:t>2017/9/26</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p:txBody>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pPr/>
              <a:t>2017/9/26</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506" y="4406907"/>
            <a:ext cx="8420100" cy="1362075"/>
          </a:xfrm>
        </p:spPr>
        <p:txBody>
          <a:bodyPr anchor="t"/>
          <a:lstStyle>
            <a:lvl1pPr algn="l">
              <a:defRPr sz="4000" b="1" cap="all"/>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782506" y="2906713"/>
            <a:ext cx="84201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 テキストの書式設定</a:t>
            </a:r>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pPr/>
              <a:t>2017/9/26</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sz="half" idx="1"/>
          </p:nvPr>
        </p:nvSpPr>
        <p:spPr>
          <a:xfrm>
            <a:off x="495300" y="1600205"/>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 3"/>
          <p:cNvSpPr>
            <a:spLocks noGrp="1"/>
          </p:cNvSpPr>
          <p:nvPr>
            <p:ph sz="half" idx="2"/>
          </p:nvPr>
        </p:nvSpPr>
        <p:spPr>
          <a:xfrm>
            <a:off x="5035550" y="1600205"/>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 4"/>
          <p:cNvSpPr>
            <a:spLocks noGrp="1"/>
          </p:cNvSpPr>
          <p:nvPr>
            <p:ph type="dt" sz="half" idx="10"/>
          </p:nvPr>
        </p:nvSpPr>
        <p:spPr/>
        <p:txBody>
          <a:bodyPr/>
          <a:lstStyle/>
          <a:p>
            <a:fld id="{E90ED720-0104-4369-84BC-D37694168613}" type="datetimeFigureOut">
              <a:rPr kumimoji="1" lang="ja-JP" altLang="en-US" smtClean="0"/>
              <a:pPr/>
              <a:t>2017/9/26</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495300" y="1535113"/>
            <a:ext cx="437687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4" name="コンテンツ プレースホルダ 3"/>
          <p:cNvSpPr>
            <a:spLocks noGrp="1"/>
          </p:cNvSpPr>
          <p:nvPr>
            <p:ph sz="half" idx="2"/>
          </p:nvPr>
        </p:nvSpPr>
        <p:spPr>
          <a:xfrm>
            <a:off x="495300" y="2174875"/>
            <a:ext cx="437687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 4"/>
          <p:cNvSpPr>
            <a:spLocks noGrp="1"/>
          </p:cNvSpPr>
          <p:nvPr>
            <p:ph type="body" sz="quarter" idx="3"/>
          </p:nvPr>
        </p:nvSpPr>
        <p:spPr>
          <a:xfrm>
            <a:off x="5032114" y="1535113"/>
            <a:ext cx="437859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6" name="コンテンツ プレースホルダ 5"/>
          <p:cNvSpPr>
            <a:spLocks noGrp="1"/>
          </p:cNvSpPr>
          <p:nvPr>
            <p:ph sz="quarter" idx="4"/>
          </p:nvPr>
        </p:nvSpPr>
        <p:spPr>
          <a:xfrm>
            <a:off x="5032114" y="2174875"/>
            <a:ext cx="437859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 6"/>
          <p:cNvSpPr>
            <a:spLocks noGrp="1"/>
          </p:cNvSpPr>
          <p:nvPr>
            <p:ph type="dt" sz="half" idx="10"/>
          </p:nvPr>
        </p:nvSpPr>
        <p:spPr/>
        <p:txBody>
          <a:bodyPr/>
          <a:lstStyle/>
          <a:p>
            <a:fld id="{E90ED720-0104-4369-84BC-D37694168613}" type="datetimeFigureOut">
              <a:rPr kumimoji="1" lang="ja-JP" altLang="en-US" smtClean="0"/>
              <a:pPr/>
              <a:t>2017/9/26</a:t>
            </a:fld>
            <a:endParaRPr kumimoji="1" lang="ja-JP" altLang="en-US"/>
          </a:p>
        </p:txBody>
      </p:sp>
      <p:sp>
        <p:nvSpPr>
          <p:cNvPr id="8" name="フッター プレースホルダ 7"/>
          <p:cNvSpPr>
            <a:spLocks noGrp="1"/>
          </p:cNvSpPr>
          <p:nvPr>
            <p:ph type="ftr" sz="quarter" idx="11"/>
          </p:nvPr>
        </p:nvSpPr>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日付プレースホルダ 2"/>
          <p:cNvSpPr>
            <a:spLocks noGrp="1"/>
          </p:cNvSpPr>
          <p:nvPr>
            <p:ph type="dt" sz="half" idx="10"/>
          </p:nvPr>
        </p:nvSpPr>
        <p:spPr/>
        <p:txBody>
          <a:bodyPr/>
          <a:lstStyle/>
          <a:p>
            <a:fld id="{E90ED720-0104-4369-84BC-D37694168613}" type="datetimeFigureOut">
              <a:rPr kumimoji="1" lang="ja-JP" altLang="en-US" smtClean="0"/>
              <a:pPr/>
              <a:t>2017/9/26</a:t>
            </a:fld>
            <a:endParaRPr kumimoji="1" lang="ja-JP" altLang="en-US"/>
          </a:p>
        </p:txBody>
      </p:sp>
      <p:sp>
        <p:nvSpPr>
          <p:cNvPr id="4" name="フッター プレースホルダ 3"/>
          <p:cNvSpPr>
            <a:spLocks noGrp="1"/>
          </p:cNvSpPr>
          <p:nvPr>
            <p:ph type="ftr" sz="quarter" idx="11"/>
          </p:nvPr>
        </p:nvSpPr>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E90ED720-0104-4369-84BC-D37694168613}" type="datetimeFigureOut">
              <a:rPr kumimoji="1" lang="ja-JP" altLang="en-US" smtClean="0"/>
              <a:pPr/>
              <a:t>2017/9/26</a:t>
            </a:fld>
            <a:endParaRPr kumimoji="1" lang="ja-JP" altLang="en-US"/>
          </a:p>
        </p:txBody>
      </p:sp>
      <p:sp>
        <p:nvSpPr>
          <p:cNvPr id="3" name="フッター プレースホルダ 2"/>
          <p:cNvSpPr>
            <a:spLocks noGrp="1"/>
          </p:cNvSpPr>
          <p:nvPr>
            <p:ph type="ftr" sz="quarter" idx="1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3050"/>
            <a:ext cx="3259006" cy="1162050"/>
          </a:xfrm>
        </p:spPr>
        <p:txBody>
          <a:bodyPr anchor="b"/>
          <a:lstStyle>
            <a:lvl1pPr algn="l">
              <a:defRPr sz="2000" b="1"/>
            </a:lvl1p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a:xfrm>
            <a:off x="3872972" y="273053"/>
            <a:ext cx="553772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 3"/>
          <p:cNvSpPr>
            <a:spLocks noGrp="1"/>
          </p:cNvSpPr>
          <p:nvPr>
            <p:ph type="body" sz="half" idx="2"/>
          </p:nvPr>
        </p:nvSpPr>
        <p:spPr>
          <a:xfrm>
            <a:off x="495300" y="1435103"/>
            <a:ext cx="3259006"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E90ED720-0104-4369-84BC-D37694168613}" type="datetimeFigureOut">
              <a:rPr kumimoji="1" lang="ja-JP" altLang="en-US" smtClean="0"/>
              <a:pPr/>
              <a:t>2017/9/26</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645" y="4800600"/>
            <a:ext cx="5943600" cy="566738"/>
          </a:xfrm>
        </p:spPr>
        <p:txBody>
          <a:bodyPr anchor="b"/>
          <a:lstStyle>
            <a:lvl1pPr algn="l">
              <a:defRPr sz="2000" b="1"/>
            </a:lvl1pPr>
          </a:lstStyle>
          <a:p>
            <a:r>
              <a:rPr kumimoji="1" lang="ja-JP" altLang="en-US" smtClean="0"/>
              <a:t>マスタ タイトルの書式設定</a:t>
            </a:r>
            <a:endParaRPr kumimoji="1" lang="ja-JP" altLang="en-US"/>
          </a:p>
        </p:txBody>
      </p:sp>
      <p:sp>
        <p:nvSpPr>
          <p:cNvPr id="3" name="図プレースホルダ 2"/>
          <p:cNvSpPr>
            <a:spLocks noGrp="1"/>
          </p:cNvSpPr>
          <p:nvPr>
            <p:ph type="pic" idx="1"/>
          </p:nvPr>
        </p:nvSpPr>
        <p:spPr>
          <a:xfrm>
            <a:off x="1941645"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 3"/>
          <p:cNvSpPr>
            <a:spLocks noGrp="1"/>
          </p:cNvSpPr>
          <p:nvPr>
            <p:ph type="body" sz="half" idx="2"/>
          </p:nvPr>
        </p:nvSpPr>
        <p:spPr>
          <a:xfrm>
            <a:off x="1941645"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E90ED720-0104-4369-84BC-D37694168613}" type="datetimeFigureOut">
              <a:rPr kumimoji="1" lang="ja-JP" altLang="en-US" smtClean="0"/>
              <a:pPr/>
              <a:t>2017/9/26</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495300" y="274638"/>
            <a:ext cx="8915400" cy="1143000"/>
          </a:xfrm>
          <a:prstGeom prst="rect">
            <a:avLst/>
          </a:prstGeom>
        </p:spPr>
        <p:txBody>
          <a:bodyPr vert="horz" lIns="91440" tIns="45720" rIns="91440" bIns="45720" rtlCol="0" anchor="ctr">
            <a:normAutofit/>
          </a:body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495300" y="1600205"/>
            <a:ext cx="8915400" cy="4525963"/>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2"/>
          </p:nvPr>
        </p:nvSpPr>
        <p:spPr>
          <a:xfrm>
            <a:off x="495300" y="6356357"/>
            <a:ext cx="2311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90ED720-0104-4369-84BC-D37694168613}" type="datetimeFigureOut">
              <a:rPr kumimoji="1" lang="ja-JP" altLang="en-US" smtClean="0"/>
              <a:pPr/>
              <a:t>2017/9/26</a:t>
            </a:fld>
            <a:endParaRPr kumimoji="1" lang="ja-JP" altLang="en-US"/>
          </a:p>
        </p:txBody>
      </p:sp>
      <p:sp>
        <p:nvSpPr>
          <p:cNvPr id="5" name="フッター プレースホルダ 4"/>
          <p:cNvSpPr>
            <a:spLocks noGrp="1"/>
          </p:cNvSpPr>
          <p:nvPr>
            <p:ph type="ftr" sz="quarter" idx="3"/>
          </p:nvPr>
        </p:nvSpPr>
        <p:spPr>
          <a:xfrm>
            <a:off x="3384550" y="6356357"/>
            <a:ext cx="31369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 5"/>
          <p:cNvSpPr>
            <a:spLocks noGrp="1"/>
          </p:cNvSpPr>
          <p:nvPr>
            <p:ph type="sldNum" sz="quarter" idx="4"/>
          </p:nvPr>
        </p:nvSpPr>
        <p:spPr>
          <a:xfrm>
            <a:off x="7099300" y="6356357"/>
            <a:ext cx="2311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2D8002D-B5B0-4BAC-B1F6-782DDCCE6D9C}" type="slidenum">
              <a:rPr kumimoji="1" lang="ja-JP" altLang="en-US" smtClean="0"/>
              <a:pPr/>
              <a:t>‹#›</a:t>
            </a:fld>
            <a:endParaRPr kumimoji="1"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タイトル 1"/>
          <p:cNvSpPr txBox="1">
            <a:spLocks/>
          </p:cNvSpPr>
          <p:nvPr/>
        </p:nvSpPr>
        <p:spPr>
          <a:xfrm>
            <a:off x="0" y="1772824"/>
            <a:ext cx="9906000" cy="2451279"/>
          </a:xfrm>
          <a:prstGeom prst="rect">
            <a:avLst/>
          </a:prstGeom>
        </p:spPr>
        <p:txBody>
          <a:bodyPr anchor="ct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defRPr/>
            </a:pPr>
            <a:r>
              <a:rPr lang="ja-JP" altLang="en-US" sz="4000" dirty="0" smtClean="0">
                <a:solidFill>
                  <a:prstClr val="black"/>
                </a:solidFill>
              </a:rPr>
              <a:t>　　　　　　</a:t>
            </a:r>
            <a:r>
              <a:rPr lang="ja-JP" altLang="en-US" sz="4000" dirty="0" smtClean="0">
                <a:solidFill>
                  <a:srgbClr val="FF0000"/>
                </a:solidFill>
              </a:rPr>
              <a:t>　　　　　</a:t>
            </a:r>
            <a:r>
              <a:rPr lang="ja-JP" altLang="en-US" sz="4000" dirty="0" smtClean="0">
                <a:solidFill>
                  <a:prstClr val="black"/>
                </a:solidFill>
              </a:rPr>
              <a:t>　　　　　　　</a:t>
            </a:r>
            <a:endParaRPr lang="en-US" altLang="ja-JP" sz="3600" dirty="0" smtClean="0">
              <a:solidFill>
                <a:prstClr val="black"/>
              </a:solidFill>
            </a:endParaRPr>
          </a:p>
          <a:p>
            <a:pPr>
              <a:defRPr/>
            </a:pPr>
            <a:r>
              <a:rPr lang="ja-JP" altLang="en-US" sz="3600" dirty="0" smtClean="0">
                <a:solidFill>
                  <a:prstClr val="black"/>
                </a:solidFill>
              </a:rPr>
              <a:t>２　事務分担</a:t>
            </a:r>
            <a:endParaRPr lang="ja-JP" altLang="en-US" sz="2600" dirty="0">
              <a:solidFill>
                <a:prstClr val="black"/>
              </a:solidFill>
              <a:latin typeface="ＭＳ Ｐゴシック"/>
            </a:endParaRPr>
          </a:p>
        </p:txBody>
      </p:sp>
    </p:spTree>
    <p:extLst>
      <p:ext uri="{BB962C8B-B14F-4D97-AF65-F5344CB8AC3E}">
        <p14:creationId xmlns:p14="http://schemas.microsoft.com/office/powerpoint/2010/main" val="222345844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p:cNvSpPr/>
          <p:nvPr/>
        </p:nvSpPr>
        <p:spPr>
          <a:xfrm>
            <a:off x="0" y="-27384"/>
            <a:ext cx="9906000" cy="432000"/>
          </a:xfrm>
          <a:prstGeom prst="rect">
            <a:avLst/>
          </a:prstGeom>
          <a:gradFill>
            <a:gsLst>
              <a:gs pos="0">
                <a:schemeClr val="accent2">
                  <a:lumMod val="40000"/>
                  <a:lumOff val="60000"/>
                </a:schemeClr>
              </a:gs>
              <a:gs pos="50000">
                <a:schemeClr val="bg1"/>
              </a:gs>
              <a:gs pos="100000">
                <a:schemeClr val="accent2">
                  <a:lumMod val="40000"/>
                  <a:lumOff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2000" b="1" dirty="0" smtClean="0">
                <a:solidFill>
                  <a:prstClr val="black"/>
                </a:solidFill>
                <a:latin typeface="Meiryo UI" pitchFamily="50" charset="-128"/>
                <a:ea typeface="Meiryo UI" pitchFamily="50" charset="-128"/>
                <a:cs typeface="Meiryo UI" pitchFamily="50" charset="-128"/>
              </a:rPr>
              <a:t>３　特別区の事務</a:t>
            </a:r>
            <a:r>
              <a:rPr lang="ja-JP" altLang="en-US" sz="2000" b="1" dirty="0">
                <a:solidFill>
                  <a:prstClr val="black"/>
                </a:solidFill>
                <a:latin typeface="Meiryo UI" pitchFamily="50" charset="-128"/>
                <a:ea typeface="Meiryo UI" pitchFamily="50" charset="-128"/>
                <a:cs typeface="Meiryo UI" pitchFamily="50" charset="-128"/>
              </a:rPr>
              <a:t>　</a:t>
            </a:r>
          </a:p>
        </p:txBody>
      </p:sp>
      <p:graphicFrame>
        <p:nvGraphicFramePr>
          <p:cNvPr id="7" name="Group 80"/>
          <p:cNvGraphicFramePr>
            <a:graphicFrameLocks/>
          </p:cNvGraphicFramePr>
          <p:nvPr/>
        </p:nvGraphicFramePr>
        <p:xfrm>
          <a:off x="53569" y="865176"/>
          <a:ext cx="9789536" cy="5876192"/>
        </p:xfrm>
        <a:graphic>
          <a:graphicData uri="http://schemas.openxmlformats.org/drawingml/2006/table">
            <a:tbl>
              <a:tblPr/>
              <a:tblGrid>
                <a:gridCol w="1950825"/>
                <a:gridCol w="1220414"/>
                <a:gridCol w="1152128"/>
                <a:gridCol w="5466169"/>
              </a:tblGrid>
              <a:tr h="331576">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400" b="1" i="0" u="none" strike="noStrike" cap="none" normalizeH="0" baseline="0" dirty="0" smtClean="0">
                          <a:ln>
                            <a:noFill/>
                          </a:ln>
                          <a:solidFill>
                            <a:schemeClr val="bg1"/>
                          </a:solidFill>
                          <a:effectLst/>
                          <a:latin typeface="ＭＳ Ｐゴシック" pitchFamily="50" charset="-128"/>
                          <a:ea typeface="ＭＳ Ｐゴシック" pitchFamily="50" charset="-128"/>
                        </a:rPr>
                        <a:t>事務の名称</a:t>
                      </a:r>
                    </a:p>
                  </a:txBody>
                  <a:tcPr marL="97500" marR="97500" marT="46805" marB="46805"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accent3">
                        <a:lumMod val="75000"/>
                      </a:schemeClr>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400" b="1" i="0" u="none" strike="noStrike" cap="none" normalizeH="0" baseline="0" dirty="0" smtClean="0">
                          <a:ln>
                            <a:noFill/>
                          </a:ln>
                          <a:solidFill>
                            <a:schemeClr val="bg1"/>
                          </a:solidFill>
                          <a:effectLst/>
                          <a:latin typeface="ＭＳ Ｐゴシック" pitchFamily="50" charset="-128"/>
                          <a:ea typeface="ＭＳ Ｐゴシック" pitchFamily="50" charset="-128"/>
                        </a:rPr>
                        <a:t>主な権限</a:t>
                      </a:r>
                    </a:p>
                  </a:txBody>
                  <a:tcPr marL="97500" marR="97500" marT="46805" marB="4680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accent3">
                        <a:lumMod val="75000"/>
                      </a:schemeClr>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400" b="1" i="0" u="none" strike="noStrike" cap="none" normalizeH="0" baseline="0" dirty="0" smtClean="0">
                          <a:ln>
                            <a:noFill/>
                          </a:ln>
                          <a:solidFill>
                            <a:schemeClr val="bg1"/>
                          </a:solidFill>
                          <a:effectLst/>
                          <a:latin typeface="ＭＳ Ｐゴシック" pitchFamily="50" charset="-128"/>
                          <a:ea typeface="ＭＳ Ｐゴシック" pitchFamily="50" charset="-128"/>
                        </a:rPr>
                        <a:t>分担</a:t>
                      </a:r>
                      <a:r>
                        <a:rPr kumimoji="1" lang="en-US" altLang="ja-JP" sz="1400" b="1" i="0" u="none" strike="noStrike" cap="none" normalizeH="0" baseline="0" dirty="0" smtClean="0">
                          <a:ln>
                            <a:noFill/>
                          </a:ln>
                          <a:solidFill>
                            <a:schemeClr val="bg1"/>
                          </a:solidFill>
                          <a:effectLst/>
                          <a:latin typeface="ＭＳ Ｐゴシック" pitchFamily="50" charset="-128"/>
                          <a:ea typeface="ＭＳ Ｐゴシック" pitchFamily="50" charset="-128"/>
                        </a:rPr>
                        <a:t>(</a:t>
                      </a:r>
                      <a:r>
                        <a:rPr kumimoji="1" lang="ja-JP" altLang="en-US" sz="1400" b="1" i="0" u="none" strike="noStrike" cap="none" normalizeH="0" baseline="0" dirty="0" smtClean="0">
                          <a:ln>
                            <a:noFill/>
                          </a:ln>
                          <a:solidFill>
                            <a:schemeClr val="bg1"/>
                          </a:solidFill>
                          <a:effectLst/>
                          <a:latin typeface="ＭＳ Ｐゴシック" pitchFamily="50" charset="-128"/>
                          <a:ea typeface="ＭＳ Ｐゴシック" pitchFamily="50" charset="-128"/>
                        </a:rPr>
                        <a:t>案</a:t>
                      </a:r>
                      <a:r>
                        <a:rPr kumimoji="1" lang="en-US" altLang="ja-JP" sz="1400" b="1" i="0" u="none" strike="noStrike" cap="none" normalizeH="0" baseline="0" dirty="0" smtClean="0">
                          <a:ln>
                            <a:noFill/>
                          </a:ln>
                          <a:solidFill>
                            <a:schemeClr val="bg1"/>
                          </a:solidFill>
                          <a:effectLst/>
                          <a:latin typeface="ＭＳ Ｐゴシック" pitchFamily="50" charset="-128"/>
                          <a:ea typeface="ＭＳ Ｐゴシック" pitchFamily="50" charset="-128"/>
                        </a:rPr>
                        <a:t>)</a:t>
                      </a:r>
                    </a:p>
                  </a:txBody>
                  <a:tcPr marL="97500" marR="97500" marT="46805" marB="4680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accent3">
                        <a:lumMod val="75000"/>
                      </a:schemeClr>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400" b="1" i="0" u="none" strike="noStrike" cap="none" normalizeH="0" baseline="0" dirty="0" smtClean="0">
                          <a:ln>
                            <a:noFill/>
                          </a:ln>
                          <a:solidFill>
                            <a:schemeClr val="bg1"/>
                          </a:solidFill>
                          <a:effectLst/>
                          <a:latin typeface="ＭＳ Ｐゴシック" pitchFamily="50" charset="-128"/>
                          <a:ea typeface="ＭＳ Ｐゴシック" pitchFamily="50" charset="-128"/>
                        </a:rPr>
                        <a:t>事務分担の考え方</a:t>
                      </a:r>
                    </a:p>
                  </a:txBody>
                  <a:tcPr marL="97500" marR="97500" marT="46805" marB="46805"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accent3">
                        <a:lumMod val="75000"/>
                      </a:schemeClr>
                    </a:solidFill>
                  </a:tcPr>
                </a:tc>
              </a:tr>
              <a:tr h="71710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400" b="0" i="0" u="none" strike="noStrike" cap="none" normalizeH="0" baseline="0" dirty="0" smtClean="0">
                          <a:ln>
                            <a:noFill/>
                          </a:ln>
                          <a:solidFill>
                            <a:schemeClr val="tx1"/>
                          </a:solidFill>
                          <a:effectLst/>
                          <a:latin typeface="ＭＳ Ｐゴシック" pitchFamily="50" charset="-128"/>
                          <a:ea typeface="ＭＳ Ｐゴシック" pitchFamily="50" charset="-128"/>
                        </a:rPr>
                        <a:t>保育</a:t>
                      </a:r>
                    </a:p>
                  </a:txBody>
                  <a:tcPr marL="97500" marR="97500" marT="46805" marB="46805"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中核市</a:t>
                      </a:r>
                    </a:p>
                    <a:p>
                      <a:pPr marL="0" marR="0" lvl="0" indent="0" algn="ctr" defTabSz="914400" rtl="0" eaLnBrk="0" fontAlgn="base" latinLnBrk="0" hangingPunct="0">
                        <a:lnSpc>
                          <a:spcPct val="1000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一般市</a:t>
                      </a:r>
                    </a:p>
                  </a:txBody>
                  <a:tcPr marL="97500" marR="97500" marT="46805" marB="4680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特別区</a:t>
                      </a:r>
                    </a:p>
                  </a:txBody>
                  <a:tcPr marL="97500" marR="97500" marT="46805" marB="4680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・待機児童解消の取り組みなどについて、特別区長の方針や考え方を反映</a:t>
                      </a:r>
                      <a:r>
                        <a:rPr kumimoji="1" lang="en-US" altLang="ja-JP"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
                      </a:r>
                      <a:br>
                        <a:rPr kumimoji="1" lang="en-US" altLang="ja-JP"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br>
                      <a:r>
                        <a:rPr kumimoji="1" lang="ja-JP" altLang="en-US"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　し、地域の実情に応じて特色ある施策を展開</a:t>
                      </a:r>
                    </a:p>
                  </a:txBody>
                  <a:tcPr marL="97500" marR="97500" marT="46805" marB="46805"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60477">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400" b="0" i="0" u="none" strike="noStrike" cap="none" normalizeH="0" baseline="0" dirty="0" smtClean="0">
                          <a:ln>
                            <a:noFill/>
                          </a:ln>
                          <a:solidFill>
                            <a:schemeClr val="tx1"/>
                          </a:solidFill>
                          <a:effectLst/>
                          <a:latin typeface="ＭＳ Ｐゴシック" pitchFamily="50" charset="-128"/>
                          <a:ea typeface="ＭＳ Ｐゴシック" pitchFamily="50" charset="-128"/>
                        </a:rPr>
                        <a:t>こども医療費助成</a:t>
                      </a:r>
                    </a:p>
                  </a:txBody>
                  <a:tcPr marL="97500" marR="97500" marT="46805" marB="46805"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任　意</a:t>
                      </a:r>
                      <a:endParaRPr kumimoji="1" lang="en-US" altLang="ja-JP"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97500" marR="97500" marT="46805" marB="4680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特別区</a:t>
                      </a:r>
                    </a:p>
                  </a:txBody>
                  <a:tcPr marL="97500" marR="97500" marT="46805" marB="4680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・大阪市が独自に進めてきた住民サービスを、より地域の特性を踏まえて特</a:t>
                      </a:r>
                      <a:r>
                        <a:rPr kumimoji="1" lang="en-US" altLang="ja-JP"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
                      </a:r>
                      <a:br>
                        <a:rPr kumimoji="1" lang="en-US" altLang="ja-JP"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br>
                      <a:r>
                        <a:rPr kumimoji="1" lang="ja-JP" altLang="en-US"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　別区で実施</a:t>
                      </a:r>
                    </a:p>
                  </a:txBody>
                  <a:tcPr marL="97500" marR="97500" marT="46805" marB="46805"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28912">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400" b="0" i="0" u="none" strike="noStrike" cap="none" normalizeH="0" baseline="0" dirty="0" smtClean="0">
                          <a:ln>
                            <a:noFill/>
                          </a:ln>
                          <a:solidFill>
                            <a:schemeClr val="tx1"/>
                          </a:solidFill>
                          <a:effectLst/>
                          <a:latin typeface="ＭＳ Ｐゴシック" pitchFamily="50" charset="-128"/>
                          <a:ea typeface="ＭＳ Ｐゴシック" pitchFamily="50" charset="-128"/>
                        </a:rPr>
                        <a:t>幼児教育無償化</a:t>
                      </a:r>
                    </a:p>
                  </a:txBody>
                  <a:tcPr marL="97500" marR="97500" marT="46805" marB="46805"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任　意</a:t>
                      </a:r>
                      <a:endParaRPr kumimoji="1" lang="en-US" altLang="ja-JP"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97500" marR="97500" marT="46805" marB="4680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特別区</a:t>
                      </a:r>
                    </a:p>
                  </a:txBody>
                  <a:tcPr marL="97500" marR="97500" marT="46805" marB="4680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・大阪市が独自に進めてきた住民サービスを、より地域の特性を踏まえて特</a:t>
                      </a:r>
                      <a:r>
                        <a:rPr kumimoji="1" lang="en-US" altLang="ja-JP"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
                      </a:r>
                      <a:br>
                        <a:rPr kumimoji="1" lang="en-US" altLang="ja-JP"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br>
                      <a:r>
                        <a:rPr kumimoji="1" lang="ja-JP" altLang="en-US"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　別区で実施</a:t>
                      </a:r>
                    </a:p>
                  </a:txBody>
                  <a:tcPr marL="97500" marR="97500" marT="46805" marB="46805"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97972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400" b="0" i="0" u="none" strike="noStrike" cap="none" normalizeH="0" baseline="0" dirty="0" smtClean="0">
                          <a:ln>
                            <a:noFill/>
                          </a:ln>
                          <a:solidFill>
                            <a:schemeClr val="tx1"/>
                          </a:solidFill>
                          <a:effectLst/>
                          <a:latin typeface="ＭＳ Ｐゴシック" pitchFamily="50" charset="-128"/>
                          <a:ea typeface="ＭＳ Ｐゴシック" pitchFamily="50" charset="-128"/>
                        </a:rPr>
                        <a:t>高齢者福祉</a:t>
                      </a:r>
                    </a:p>
                  </a:txBody>
                  <a:tcPr marL="97500" marR="97500" marT="46805" marB="46805"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中核市</a:t>
                      </a:r>
                    </a:p>
                    <a:p>
                      <a:pPr marL="0" marR="0" lvl="0" indent="0" algn="ctr" defTabSz="914400" rtl="0" eaLnBrk="0" fontAlgn="base" latinLnBrk="0" hangingPunct="0">
                        <a:lnSpc>
                          <a:spcPct val="1000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一般市</a:t>
                      </a:r>
                    </a:p>
                  </a:txBody>
                  <a:tcPr marL="97500" marR="97500" marT="46805" marB="4680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特別区</a:t>
                      </a:r>
                    </a:p>
                  </a:txBody>
                  <a:tcPr marL="97500" marR="97500" marT="46805" marB="4680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・住民の福祉に係る直接的な対人サービスの事務については、特別区長の</a:t>
                      </a:r>
                      <a:r>
                        <a:rPr kumimoji="1" lang="en-US" altLang="ja-JP"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
                      </a:r>
                      <a:br>
                        <a:rPr kumimoji="1" lang="en-US" altLang="ja-JP"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br>
                      <a:r>
                        <a:rPr kumimoji="1" lang="ja-JP" altLang="en-US"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　方針や考え方を反映し、地域の実情に応じて特色ある施策を展開</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・住民に身近な特別区で実施し、よりきめ細かに対応</a:t>
                      </a:r>
                    </a:p>
                  </a:txBody>
                  <a:tcPr marL="97500" marR="97500" marT="46805" marB="46805"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21069">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400" b="0" i="0" u="none" strike="noStrike" cap="none" normalizeH="0" baseline="0" dirty="0" smtClean="0">
                          <a:ln>
                            <a:noFill/>
                          </a:ln>
                          <a:solidFill>
                            <a:schemeClr val="tx1"/>
                          </a:solidFill>
                          <a:effectLst/>
                          <a:latin typeface="ＭＳ Ｐゴシック" pitchFamily="50" charset="-128"/>
                          <a:ea typeface="ＭＳ Ｐゴシック" pitchFamily="50" charset="-128"/>
                        </a:rPr>
                        <a:t>介護保険</a:t>
                      </a:r>
                    </a:p>
                  </a:txBody>
                  <a:tcPr marL="97500" marR="97500" marT="46800" marB="4680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一般市</a:t>
                      </a:r>
                    </a:p>
                  </a:txBody>
                  <a:tcPr marL="97500" marR="975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特別区</a:t>
                      </a:r>
                    </a:p>
                    <a:p>
                      <a:pPr marL="0" marR="0" lvl="0" indent="0" algn="ctr" defTabSz="914400" rtl="0" eaLnBrk="0" fontAlgn="base" latinLnBrk="0" hangingPunct="0">
                        <a:lnSpc>
                          <a:spcPct val="100000"/>
                        </a:lnSpc>
                        <a:spcBef>
                          <a:spcPct val="20000"/>
                        </a:spcBef>
                        <a:spcAft>
                          <a:spcPct val="0"/>
                        </a:spcAft>
                        <a:buClrTx/>
                        <a:buSzTx/>
                        <a:buFontTx/>
                        <a:buNone/>
                        <a:tabLst/>
                      </a:pPr>
                      <a:r>
                        <a:rPr kumimoji="1" lang="en-US" altLang="ja-JP" sz="105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a:t>
                      </a:r>
                      <a:r>
                        <a:rPr kumimoji="1" lang="ja-JP" altLang="en-US" sz="105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一部事務組合</a:t>
                      </a:r>
                      <a:r>
                        <a:rPr kumimoji="1" lang="en-US" altLang="ja-JP" sz="105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a:t>
                      </a:r>
                    </a:p>
                  </a:txBody>
                  <a:tcPr marL="97500" marR="975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・特別区間の保険料のばらつきを生じさせないことから、特別区設置時は一　</a:t>
                      </a:r>
                      <a:endParaRPr kumimoji="1" lang="en-US" altLang="ja-JP"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 </a:t>
                      </a:r>
                      <a:r>
                        <a:rPr kumimoji="1" lang="ja-JP" altLang="en-US"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部事務組合で実施</a:t>
                      </a:r>
                    </a:p>
                  </a:txBody>
                  <a:tcPr marL="97500" marR="97500" marT="46800" marB="4680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73234">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400" b="0" i="0" u="none" strike="noStrike" cap="none" normalizeH="0" baseline="0" dirty="0" smtClean="0">
                          <a:ln>
                            <a:noFill/>
                          </a:ln>
                          <a:solidFill>
                            <a:schemeClr val="tx1"/>
                          </a:solidFill>
                          <a:effectLst/>
                          <a:latin typeface="ＭＳ Ｐゴシック" pitchFamily="50" charset="-128"/>
                          <a:ea typeface="ＭＳ Ｐゴシック" pitchFamily="50" charset="-128"/>
                        </a:rPr>
                        <a:t>敬老優待乗車証交付事業</a:t>
                      </a:r>
                    </a:p>
                  </a:txBody>
                  <a:tcPr marL="97500" marR="97500" marT="46805" marB="46805"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任　意</a:t>
                      </a:r>
                      <a:endParaRPr kumimoji="1" lang="en-US" altLang="ja-JP"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97500" marR="97500" marT="46805" marB="4680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特別区</a:t>
                      </a:r>
                    </a:p>
                  </a:txBody>
                  <a:tcPr marL="97500" marR="97500" marT="46805" marB="4680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・大阪市が独自に進めてきた住民サービスを、より地域の特性を踏まえて特</a:t>
                      </a:r>
                      <a:r>
                        <a:rPr kumimoji="1" lang="en-US" altLang="ja-JP"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
                      </a:r>
                      <a:br>
                        <a:rPr kumimoji="1" lang="en-US" altLang="ja-JP"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br>
                      <a:r>
                        <a:rPr kumimoji="1" lang="ja-JP" altLang="en-US"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　別区で実施</a:t>
                      </a:r>
                    </a:p>
                  </a:txBody>
                  <a:tcPr marL="97500" marR="97500" marT="46805" marB="46805"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64096">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400" b="0" i="0" u="none" strike="noStrike" cap="none" normalizeH="0" baseline="0" dirty="0" smtClean="0">
                          <a:ln>
                            <a:noFill/>
                          </a:ln>
                          <a:solidFill>
                            <a:schemeClr val="tx1"/>
                          </a:solidFill>
                          <a:effectLst/>
                          <a:latin typeface="ＭＳ Ｐゴシック" pitchFamily="50" charset="-128"/>
                          <a:ea typeface="ＭＳ Ｐゴシック" pitchFamily="50" charset="-128"/>
                        </a:rPr>
                        <a:t>国民健康保険</a:t>
                      </a:r>
                    </a:p>
                  </a:txBody>
                  <a:tcPr marL="97500" marR="97500" marT="46800" marB="4680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一般市</a:t>
                      </a:r>
                    </a:p>
                  </a:txBody>
                  <a:tcPr marL="97500" marR="975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特別区</a:t>
                      </a:r>
                      <a:endParaRPr kumimoji="1" lang="en-US" altLang="ja-JP"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97500" marR="975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・平成</a:t>
                      </a:r>
                      <a:r>
                        <a:rPr kumimoji="1" lang="en-US" altLang="ja-JP"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30</a:t>
                      </a:r>
                      <a:r>
                        <a:rPr kumimoji="1" lang="ja-JP" altLang="en-US"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年度から国民健康保険が広域化され、都道府県が財政運営の</a:t>
                      </a:r>
                      <a:r>
                        <a:rPr kumimoji="1" lang="en-US" altLang="ja-JP"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
                      </a:r>
                      <a:br>
                        <a:rPr kumimoji="1" lang="en-US" altLang="ja-JP"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br>
                      <a:r>
                        <a:rPr kumimoji="1" lang="ja-JP" altLang="en-US"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　責任主体となり、その運営方針のもと各市町村は事業実施するため、特</a:t>
                      </a:r>
                      <a:r>
                        <a:rPr kumimoji="1" lang="en-US" altLang="ja-JP"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
                      </a:r>
                      <a:br>
                        <a:rPr kumimoji="1" lang="en-US" altLang="ja-JP"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br>
                      <a:r>
                        <a:rPr kumimoji="1" lang="ja-JP" altLang="en-US"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　別区で実施</a:t>
                      </a:r>
                    </a:p>
                  </a:txBody>
                  <a:tcPr marL="97500" marR="97500" marT="46800" marB="4680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6" name="正方形/長方形 5"/>
          <p:cNvSpPr/>
          <p:nvPr/>
        </p:nvSpPr>
        <p:spPr>
          <a:xfrm>
            <a:off x="0" y="404664"/>
            <a:ext cx="9087459" cy="4320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600" b="1" dirty="0" smtClean="0">
                <a:solidFill>
                  <a:schemeClr val="tx1"/>
                </a:solidFill>
                <a:latin typeface="Meiryo UI" pitchFamily="50" charset="-128"/>
                <a:ea typeface="Meiryo UI" pitchFamily="50" charset="-128"/>
                <a:cs typeface="Meiryo UI" pitchFamily="50" charset="-128"/>
              </a:rPr>
              <a:t>①　中核市・一般市の事務</a:t>
            </a:r>
            <a:r>
              <a:rPr kumimoji="1" lang="ja-JP" altLang="en-US" sz="1600" b="1" dirty="0" smtClean="0">
                <a:solidFill>
                  <a:schemeClr val="tx1"/>
                </a:solidFill>
                <a:latin typeface="Meiryo UI" pitchFamily="50" charset="-128"/>
                <a:ea typeface="Meiryo UI" pitchFamily="50" charset="-128"/>
                <a:cs typeface="Meiryo UI" pitchFamily="50" charset="-128"/>
              </a:rPr>
              <a:t>（主な事務）</a:t>
            </a:r>
            <a:endParaRPr kumimoji="1" lang="ja-JP" altLang="en-US" sz="1600" b="1" dirty="0">
              <a:solidFill>
                <a:schemeClr val="tx1"/>
              </a:solidFill>
              <a:latin typeface="Meiryo UI" pitchFamily="50" charset="-128"/>
              <a:ea typeface="Meiryo UI" pitchFamily="50" charset="-128"/>
              <a:cs typeface="Meiryo UI" pitchFamily="50" charset="-128"/>
            </a:endParaRPr>
          </a:p>
        </p:txBody>
      </p:sp>
      <p:sp>
        <p:nvSpPr>
          <p:cNvPr id="8" name="テキスト ボックス 7"/>
          <p:cNvSpPr txBox="1"/>
          <p:nvPr/>
        </p:nvSpPr>
        <p:spPr>
          <a:xfrm>
            <a:off x="5457056" y="404665"/>
            <a:ext cx="4370936" cy="461665"/>
          </a:xfrm>
          <a:prstGeom prst="rect">
            <a:avLst/>
          </a:prstGeom>
          <a:noFill/>
        </p:spPr>
        <p:txBody>
          <a:bodyPr wrap="square" rtlCol="0">
            <a:spAutoFit/>
          </a:bodyPr>
          <a:lstStyle/>
          <a:p>
            <a:r>
              <a:rPr lang="en-US" altLang="ja-JP" sz="1200" dirty="0" smtClean="0">
                <a:latin typeface="Meiryo UI" pitchFamily="50" charset="-128"/>
                <a:ea typeface="Meiryo UI" pitchFamily="50" charset="-128"/>
                <a:cs typeface="Meiryo UI" pitchFamily="50" charset="-128"/>
              </a:rPr>
              <a:t>※ </a:t>
            </a:r>
            <a:r>
              <a:rPr lang="ja-JP" altLang="en-US" sz="1200" dirty="0" smtClean="0">
                <a:latin typeface="Meiryo UI" pitchFamily="50" charset="-128"/>
                <a:ea typeface="Meiryo UI" pitchFamily="50" charset="-128"/>
                <a:cs typeface="Meiryo UI" pitchFamily="50" charset="-128"/>
              </a:rPr>
              <a:t>「主な権限」について、主たる事務に付随する事務に任意事務が</a:t>
            </a:r>
            <a:endParaRPr lang="en-US" altLang="ja-JP" sz="1200" dirty="0" smtClean="0">
              <a:latin typeface="Meiryo UI" pitchFamily="50" charset="-128"/>
              <a:ea typeface="Meiryo UI" pitchFamily="50" charset="-128"/>
              <a:cs typeface="Meiryo UI" pitchFamily="50" charset="-128"/>
            </a:endParaRPr>
          </a:p>
          <a:p>
            <a:r>
              <a:rPr lang="ja-JP" altLang="en-US" sz="1200" dirty="0" smtClean="0">
                <a:latin typeface="Meiryo UI" pitchFamily="50" charset="-128"/>
                <a:ea typeface="Meiryo UI" pitchFamily="50" charset="-128"/>
                <a:cs typeface="Meiryo UI" pitchFamily="50" charset="-128"/>
              </a:rPr>
              <a:t>　　含まれる場合は、主たる事務の権限についてのみ記載</a:t>
            </a:r>
            <a:endParaRPr kumimoji="1" lang="ja-JP" altLang="en-US" sz="1200" dirty="0">
              <a:latin typeface="Meiryo UI" pitchFamily="50" charset="-128"/>
              <a:ea typeface="Meiryo UI" pitchFamily="50" charset="-128"/>
              <a:cs typeface="Meiryo UI" pitchFamily="50" charset="-128"/>
            </a:endParaRPr>
          </a:p>
        </p:txBody>
      </p:sp>
      <p:sp>
        <p:nvSpPr>
          <p:cNvPr id="10" name="正方形/長方形 27"/>
          <p:cNvSpPr>
            <a:spLocks noChangeArrowheads="1"/>
          </p:cNvSpPr>
          <p:nvPr/>
        </p:nvSpPr>
        <p:spPr bwMode="auto">
          <a:xfrm>
            <a:off x="8874125" y="-27384"/>
            <a:ext cx="1031875" cy="261610"/>
          </a:xfrm>
          <a:prstGeom prst="rect">
            <a:avLst/>
          </a:prstGeom>
          <a:noFill/>
          <a:ln w="9525">
            <a:noFill/>
            <a:miter lim="800000"/>
            <a:headEnd/>
            <a:tailEnd/>
          </a:ln>
        </p:spPr>
        <p:txBody>
          <a:bodyPr>
            <a:spAutoFit/>
          </a:bodyPr>
          <a:lstStyle/>
          <a:p>
            <a:pPr algn="r" fontAlgn="base">
              <a:spcBef>
                <a:spcPct val="0"/>
              </a:spcBef>
              <a:spcAft>
                <a:spcPct val="0"/>
              </a:spcAft>
            </a:pPr>
            <a:r>
              <a:rPr lang="ja-JP" altLang="en-US" sz="1100" b="1" dirty="0">
                <a:solidFill>
                  <a:srgbClr val="000000"/>
                </a:solidFill>
                <a:latin typeface="Meiryo UI" pitchFamily="50" charset="-128"/>
                <a:ea typeface="Meiryo UI" pitchFamily="50" charset="-128"/>
                <a:cs typeface="Meiryo UI" pitchFamily="50" charset="-128"/>
              </a:rPr>
              <a:t> 事務</a:t>
            </a:r>
            <a:r>
              <a:rPr lang="en-US" altLang="ja-JP" sz="1100" b="1" dirty="0" smtClean="0">
                <a:solidFill>
                  <a:srgbClr val="000000"/>
                </a:solidFill>
                <a:latin typeface="Meiryo UI" pitchFamily="50" charset="-128"/>
                <a:ea typeface="Meiryo UI" pitchFamily="50" charset="-128"/>
                <a:cs typeface="Meiryo UI" pitchFamily="50" charset="-128"/>
              </a:rPr>
              <a:t>-</a:t>
            </a:r>
            <a:r>
              <a:rPr lang="ja-JP" altLang="en-US" sz="1100" b="1" dirty="0">
                <a:solidFill>
                  <a:srgbClr val="000000"/>
                </a:solidFill>
                <a:latin typeface="Meiryo UI" pitchFamily="50" charset="-128"/>
                <a:ea typeface="Meiryo UI" pitchFamily="50" charset="-128"/>
                <a:cs typeface="Meiryo UI" pitchFamily="50" charset="-128"/>
              </a:rPr>
              <a:t>８</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Group 80"/>
          <p:cNvGraphicFramePr>
            <a:graphicFrameLocks/>
          </p:cNvGraphicFramePr>
          <p:nvPr>
            <p:extLst>
              <p:ext uri="{D42A27DB-BD31-4B8C-83A1-F6EECF244321}">
                <p14:modId xmlns:p14="http://schemas.microsoft.com/office/powerpoint/2010/main" val="2520328870"/>
              </p:ext>
            </p:extLst>
          </p:nvPr>
        </p:nvGraphicFramePr>
        <p:xfrm>
          <a:off x="53569" y="73092"/>
          <a:ext cx="9789536" cy="6452253"/>
        </p:xfrm>
        <a:graphic>
          <a:graphicData uri="http://schemas.openxmlformats.org/drawingml/2006/table">
            <a:tbl>
              <a:tblPr/>
              <a:tblGrid>
                <a:gridCol w="1950825"/>
                <a:gridCol w="1220414"/>
                <a:gridCol w="1152128"/>
                <a:gridCol w="5466169"/>
              </a:tblGrid>
              <a:tr h="352769">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400" b="1" i="0" u="none" strike="noStrike" cap="none" normalizeH="0" baseline="0" dirty="0" smtClean="0">
                          <a:ln>
                            <a:noFill/>
                          </a:ln>
                          <a:solidFill>
                            <a:schemeClr val="bg1"/>
                          </a:solidFill>
                          <a:effectLst/>
                          <a:latin typeface="ＭＳ Ｐゴシック" pitchFamily="50" charset="-128"/>
                          <a:ea typeface="ＭＳ Ｐゴシック" pitchFamily="50" charset="-128"/>
                        </a:rPr>
                        <a:t>事務の名称</a:t>
                      </a:r>
                    </a:p>
                  </a:txBody>
                  <a:tcPr marL="97500" marR="97500" marT="46805" marB="46805"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accent3">
                        <a:lumMod val="75000"/>
                      </a:schemeClr>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400" b="1" i="0" u="none" strike="noStrike" cap="none" normalizeH="0" baseline="0" dirty="0" smtClean="0">
                          <a:ln>
                            <a:noFill/>
                          </a:ln>
                          <a:solidFill>
                            <a:schemeClr val="bg1"/>
                          </a:solidFill>
                          <a:effectLst/>
                          <a:latin typeface="ＭＳ Ｐゴシック" pitchFamily="50" charset="-128"/>
                          <a:ea typeface="ＭＳ Ｐゴシック" pitchFamily="50" charset="-128"/>
                        </a:rPr>
                        <a:t>主な権限</a:t>
                      </a:r>
                    </a:p>
                  </a:txBody>
                  <a:tcPr marL="97500" marR="97500" marT="46805" marB="4680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accent3">
                        <a:lumMod val="75000"/>
                      </a:schemeClr>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400" b="1" i="0" u="none" strike="noStrike" cap="none" normalizeH="0" baseline="0" dirty="0" smtClean="0">
                          <a:ln>
                            <a:noFill/>
                          </a:ln>
                          <a:solidFill>
                            <a:schemeClr val="bg1"/>
                          </a:solidFill>
                          <a:effectLst/>
                          <a:latin typeface="ＭＳ Ｐゴシック" pitchFamily="50" charset="-128"/>
                          <a:ea typeface="ＭＳ Ｐゴシック" pitchFamily="50" charset="-128"/>
                        </a:rPr>
                        <a:t>分担</a:t>
                      </a:r>
                      <a:r>
                        <a:rPr kumimoji="1" lang="en-US" altLang="ja-JP" sz="1400" b="1" i="0" u="none" strike="noStrike" cap="none" normalizeH="0" baseline="0" dirty="0" smtClean="0">
                          <a:ln>
                            <a:noFill/>
                          </a:ln>
                          <a:solidFill>
                            <a:schemeClr val="bg1"/>
                          </a:solidFill>
                          <a:effectLst/>
                          <a:latin typeface="ＭＳ Ｐゴシック" pitchFamily="50" charset="-128"/>
                          <a:ea typeface="ＭＳ Ｐゴシック" pitchFamily="50" charset="-128"/>
                        </a:rPr>
                        <a:t>(</a:t>
                      </a:r>
                      <a:r>
                        <a:rPr kumimoji="1" lang="ja-JP" altLang="en-US" sz="1400" b="1" i="0" u="none" strike="noStrike" cap="none" normalizeH="0" baseline="0" dirty="0" smtClean="0">
                          <a:ln>
                            <a:noFill/>
                          </a:ln>
                          <a:solidFill>
                            <a:schemeClr val="bg1"/>
                          </a:solidFill>
                          <a:effectLst/>
                          <a:latin typeface="ＭＳ Ｐゴシック" pitchFamily="50" charset="-128"/>
                          <a:ea typeface="ＭＳ Ｐゴシック" pitchFamily="50" charset="-128"/>
                        </a:rPr>
                        <a:t>案</a:t>
                      </a:r>
                      <a:r>
                        <a:rPr kumimoji="1" lang="en-US" altLang="ja-JP" sz="1400" b="1" i="0" u="none" strike="noStrike" cap="none" normalizeH="0" baseline="0" dirty="0" smtClean="0">
                          <a:ln>
                            <a:noFill/>
                          </a:ln>
                          <a:solidFill>
                            <a:schemeClr val="bg1"/>
                          </a:solidFill>
                          <a:effectLst/>
                          <a:latin typeface="ＭＳ Ｐゴシック" pitchFamily="50" charset="-128"/>
                          <a:ea typeface="ＭＳ Ｐゴシック" pitchFamily="50" charset="-128"/>
                        </a:rPr>
                        <a:t>)</a:t>
                      </a:r>
                    </a:p>
                  </a:txBody>
                  <a:tcPr marL="97500" marR="97500" marT="46805" marB="4680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accent3">
                        <a:lumMod val="75000"/>
                      </a:schemeClr>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400" b="1" i="0" u="none" strike="noStrike" cap="none" normalizeH="0" baseline="0" dirty="0" smtClean="0">
                          <a:ln>
                            <a:noFill/>
                          </a:ln>
                          <a:solidFill>
                            <a:schemeClr val="bg1"/>
                          </a:solidFill>
                          <a:effectLst/>
                          <a:latin typeface="ＭＳ Ｐゴシック" pitchFamily="50" charset="-128"/>
                          <a:ea typeface="ＭＳ Ｐゴシック" pitchFamily="50" charset="-128"/>
                        </a:rPr>
                        <a:t>事務分担の考え方</a:t>
                      </a:r>
                    </a:p>
                  </a:txBody>
                  <a:tcPr marL="97500" marR="97500" marT="46805" marB="46805"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accent3">
                        <a:lumMod val="75000"/>
                      </a:schemeClr>
                    </a:solidFill>
                  </a:tcPr>
                </a:tc>
              </a:tr>
              <a:tr h="718579">
                <a:tc>
                  <a:txBody>
                    <a:bodyPr/>
                    <a:lstStyle/>
                    <a:p>
                      <a:pPr marL="0" marR="0" lvl="0" indent="0" algn="l" defTabSz="914400" rtl="0" eaLnBrk="1" fontAlgn="base" latinLnBrk="0" hangingPunct="1">
                        <a:lnSpc>
                          <a:spcPts val="15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ＭＳ Ｐゴシック" pitchFamily="50" charset="-128"/>
                          <a:ea typeface="ＭＳ Ｐゴシック" pitchFamily="50" charset="-128"/>
                        </a:rPr>
                        <a:t>生活保護</a:t>
                      </a:r>
                    </a:p>
                  </a:txBody>
                  <a:tcPr marL="97500" marR="97500" marT="46805" marB="46805"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一般市</a:t>
                      </a:r>
                    </a:p>
                  </a:txBody>
                  <a:tcPr marL="97500" marR="97500" marT="46805" marB="4680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ts val="15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特別区</a:t>
                      </a:r>
                    </a:p>
                  </a:txBody>
                  <a:tcPr marL="97500" marR="97500" marT="46805" marB="4680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l" fontAlgn="ctr">
                        <a:lnSpc>
                          <a:spcPct val="100000"/>
                        </a:lnSpc>
                      </a:pPr>
                      <a:r>
                        <a:rPr lang="ja-JP" altLang="en-US" sz="1400" b="0" i="0" u="none" strike="noStrike" spc="0" baseline="0" dirty="0" smtClean="0">
                          <a:solidFill>
                            <a:schemeClr val="tx1"/>
                          </a:solidFill>
                          <a:effectLst/>
                          <a:latin typeface="Meiryo UI" pitchFamily="50" charset="-128"/>
                          <a:ea typeface="Meiryo UI" pitchFamily="50" charset="-128"/>
                          <a:cs typeface="Meiryo UI" pitchFamily="50" charset="-128"/>
                        </a:rPr>
                        <a:t>・基礎自治体の基本的な事務であり、地域に密着した保護の実施等による</a:t>
                      </a:r>
                      <a:r>
                        <a:rPr lang="en-US" altLang="ja-JP" sz="1400" b="0" i="0" u="none" strike="noStrike" spc="0" baseline="0" dirty="0" smtClean="0">
                          <a:solidFill>
                            <a:schemeClr val="tx1"/>
                          </a:solidFill>
                          <a:effectLst/>
                          <a:latin typeface="Meiryo UI" pitchFamily="50" charset="-128"/>
                          <a:ea typeface="Meiryo UI" pitchFamily="50" charset="-128"/>
                          <a:cs typeface="Meiryo UI" pitchFamily="50" charset="-128"/>
                        </a:rPr>
                        <a:t/>
                      </a:r>
                      <a:br>
                        <a:rPr lang="en-US" altLang="ja-JP" sz="1400" b="0" i="0" u="none" strike="noStrike" spc="0" baseline="0" dirty="0" smtClean="0">
                          <a:solidFill>
                            <a:schemeClr val="tx1"/>
                          </a:solidFill>
                          <a:effectLst/>
                          <a:latin typeface="Meiryo UI" pitchFamily="50" charset="-128"/>
                          <a:ea typeface="Meiryo UI" pitchFamily="50" charset="-128"/>
                          <a:cs typeface="Meiryo UI" pitchFamily="50" charset="-128"/>
                        </a:rPr>
                      </a:br>
                      <a:r>
                        <a:rPr lang="ja-JP" altLang="en-US" sz="1400" b="0" i="0" u="none" strike="noStrike" spc="0" baseline="0" dirty="0" smtClean="0">
                          <a:solidFill>
                            <a:schemeClr val="tx1"/>
                          </a:solidFill>
                          <a:effectLst/>
                          <a:latin typeface="Meiryo UI" pitchFamily="50" charset="-128"/>
                          <a:ea typeface="Meiryo UI" pitchFamily="50" charset="-128"/>
                          <a:cs typeface="Meiryo UI" pitchFamily="50" charset="-128"/>
                        </a:rPr>
                        <a:t>　住民福祉の向上の観点から対応</a:t>
                      </a:r>
                    </a:p>
                  </a:txBody>
                  <a:tcPr marL="97500" marR="97500" marT="46805" marB="46805"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904911">
                <a:tc>
                  <a:txBody>
                    <a:bodyPr/>
                    <a:lstStyle/>
                    <a:p>
                      <a:pPr marL="0" marR="0" lvl="0" indent="0" algn="l" defTabSz="914400" rtl="0" eaLnBrk="1" fontAlgn="base" latinLnBrk="0" hangingPunct="1">
                        <a:lnSpc>
                          <a:spcPts val="15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ＭＳ Ｐゴシック" pitchFamily="50" charset="-128"/>
                          <a:ea typeface="ＭＳ Ｐゴシック" pitchFamily="50" charset="-128"/>
                        </a:rPr>
                        <a:t>保健所</a:t>
                      </a:r>
                      <a:endParaRPr kumimoji="1" lang="en-US" altLang="ja-JP" sz="1400" b="0" i="0" u="none" strike="noStrike" cap="none" spc="0" normalizeH="0" baseline="0" dirty="0" smtClean="0">
                        <a:ln>
                          <a:noFill/>
                        </a:ln>
                        <a:solidFill>
                          <a:schemeClr val="tx1"/>
                        </a:solidFill>
                        <a:effectLst/>
                        <a:latin typeface="ＭＳ Ｐゴシック" pitchFamily="50" charset="-128"/>
                        <a:ea typeface="ＭＳ Ｐゴシック" pitchFamily="50" charset="-128"/>
                      </a:endParaRPr>
                    </a:p>
                    <a:p>
                      <a:pPr marL="0" marR="0" lvl="0" indent="0" algn="l" defTabSz="914400" rtl="0" eaLnBrk="1" fontAlgn="base" latinLnBrk="0" hangingPunct="1">
                        <a:lnSpc>
                          <a:spcPts val="15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ＭＳ Ｐゴシック" pitchFamily="50" charset="-128"/>
                          <a:ea typeface="ＭＳ Ｐゴシック" pitchFamily="50" charset="-128"/>
                        </a:rPr>
                        <a:t>保健センター</a:t>
                      </a:r>
                    </a:p>
                  </a:txBody>
                  <a:tcPr marL="97500" marR="97500" marT="46805" marB="46805"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ts val="15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中核市</a:t>
                      </a:r>
                      <a:endParaRPr kumimoji="1" lang="en-US" altLang="ja-JP"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ctr" defTabSz="914400" rtl="0" eaLnBrk="0" fontAlgn="base" latinLnBrk="0" hangingPunct="0">
                        <a:lnSpc>
                          <a:spcPts val="15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一般市</a:t>
                      </a:r>
                    </a:p>
                  </a:txBody>
                  <a:tcPr marL="97500" marR="97500" marT="46805" marB="4680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ts val="15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特別区</a:t>
                      </a:r>
                    </a:p>
                  </a:txBody>
                  <a:tcPr marL="97500" marR="97500" marT="46805" marB="4680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l" fontAlgn="ctr">
                        <a:lnSpc>
                          <a:spcPct val="100000"/>
                        </a:lnSpc>
                      </a:pPr>
                      <a:r>
                        <a:rPr lang="ja-JP" altLang="en-US" sz="1400" b="0" i="0" u="none" strike="noStrike" spc="0" dirty="0" smtClean="0">
                          <a:solidFill>
                            <a:schemeClr val="tx1"/>
                          </a:solidFill>
                          <a:effectLst/>
                          <a:latin typeface="Meiryo UI" pitchFamily="50" charset="-128"/>
                          <a:ea typeface="Meiryo UI" pitchFamily="50" charset="-128"/>
                          <a:cs typeface="Meiryo UI" pitchFamily="50" charset="-128"/>
                        </a:rPr>
                        <a:t>・</a:t>
                      </a:r>
                      <a:r>
                        <a:rPr lang="ja-JP" altLang="en-US" sz="1400" b="0" i="0" u="none" strike="noStrike" spc="0" baseline="0" dirty="0" smtClean="0">
                          <a:solidFill>
                            <a:schemeClr val="tx1"/>
                          </a:solidFill>
                          <a:effectLst/>
                          <a:latin typeface="Meiryo UI" pitchFamily="50" charset="-128"/>
                          <a:ea typeface="Meiryo UI" pitchFamily="50" charset="-128"/>
                          <a:cs typeface="Meiryo UI" pitchFamily="50" charset="-128"/>
                        </a:rPr>
                        <a:t>各種健康診断や予防接種の実施、医療給付の申請受付など地域に密</a:t>
                      </a:r>
                      <a:r>
                        <a:rPr lang="en-US" altLang="ja-JP" sz="1400" b="0" i="0" u="none" strike="noStrike" spc="0" baseline="0" dirty="0" smtClean="0">
                          <a:solidFill>
                            <a:schemeClr val="tx1"/>
                          </a:solidFill>
                          <a:effectLst/>
                          <a:latin typeface="Meiryo UI" pitchFamily="50" charset="-128"/>
                          <a:ea typeface="Meiryo UI" pitchFamily="50" charset="-128"/>
                          <a:cs typeface="Meiryo UI" pitchFamily="50" charset="-128"/>
                        </a:rPr>
                        <a:t/>
                      </a:r>
                      <a:br>
                        <a:rPr lang="en-US" altLang="ja-JP" sz="1400" b="0" i="0" u="none" strike="noStrike" spc="0" baseline="0" dirty="0" smtClean="0">
                          <a:solidFill>
                            <a:schemeClr val="tx1"/>
                          </a:solidFill>
                          <a:effectLst/>
                          <a:latin typeface="Meiryo UI" pitchFamily="50" charset="-128"/>
                          <a:ea typeface="Meiryo UI" pitchFamily="50" charset="-128"/>
                          <a:cs typeface="Meiryo UI" pitchFamily="50" charset="-128"/>
                        </a:rPr>
                      </a:br>
                      <a:r>
                        <a:rPr lang="ja-JP" altLang="en-US" sz="1400" b="0" i="0" u="none" strike="noStrike" spc="0" baseline="0" dirty="0" smtClean="0">
                          <a:solidFill>
                            <a:schemeClr val="tx1"/>
                          </a:solidFill>
                          <a:effectLst/>
                          <a:latin typeface="Meiryo UI" pitchFamily="50" charset="-128"/>
                          <a:ea typeface="Meiryo UI" pitchFamily="50" charset="-128"/>
                          <a:cs typeface="Meiryo UI" pitchFamily="50" charset="-128"/>
                        </a:rPr>
                        <a:t>　着した保健衛生・公衆衛生の向上を図る観点から、よりきめ細かに対応</a:t>
                      </a:r>
                    </a:p>
                  </a:txBody>
                  <a:tcPr marL="97500" marR="97500" marT="46805" marB="46805"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08737">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ＭＳ Ｐゴシック" pitchFamily="50" charset="-128"/>
                          <a:ea typeface="ＭＳ Ｐゴシック" pitchFamily="50" charset="-128"/>
                        </a:rPr>
                        <a:t>幼稚園、小中学校の</a:t>
                      </a:r>
                      <a:r>
                        <a:rPr kumimoji="1" lang="en-US" altLang="ja-JP" sz="1400" b="0" i="0" u="none" strike="noStrike" cap="none" spc="0" normalizeH="0" baseline="0" dirty="0" smtClean="0">
                          <a:ln>
                            <a:noFill/>
                          </a:ln>
                          <a:solidFill>
                            <a:schemeClr val="tx1"/>
                          </a:solidFill>
                          <a:effectLst/>
                          <a:latin typeface="ＭＳ Ｐゴシック" pitchFamily="50" charset="-128"/>
                          <a:ea typeface="ＭＳ Ｐゴシック" pitchFamily="50" charset="-128"/>
                        </a:rPr>
                        <a:t/>
                      </a:r>
                      <a:br>
                        <a:rPr kumimoji="1" lang="en-US" altLang="ja-JP" sz="1400" b="0" i="0" u="none" strike="noStrike" cap="none" spc="0" normalizeH="0" baseline="0" dirty="0" smtClean="0">
                          <a:ln>
                            <a:noFill/>
                          </a:ln>
                          <a:solidFill>
                            <a:schemeClr val="tx1"/>
                          </a:solidFill>
                          <a:effectLst/>
                          <a:latin typeface="ＭＳ Ｐゴシック" pitchFamily="50" charset="-128"/>
                          <a:ea typeface="ＭＳ Ｐゴシック" pitchFamily="50" charset="-128"/>
                        </a:rPr>
                      </a:br>
                      <a:r>
                        <a:rPr kumimoji="1" lang="ja-JP" altLang="en-US" sz="1400" b="0" i="0" u="none" strike="noStrike" cap="none" spc="0" normalizeH="0" baseline="0" dirty="0" smtClean="0">
                          <a:ln>
                            <a:noFill/>
                          </a:ln>
                          <a:solidFill>
                            <a:schemeClr val="tx1"/>
                          </a:solidFill>
                          <a:effectLst/>
                          <a:latin typeface="ＭＳ Ｐゴシック" pitchFamily="50" charset="-128"/>
                          <a:ea typeface="ＭＳ Ｐゴシック" pitchFamily="50" charset="-128"/>
                        </a:rPr>
                        <a:t>設置運営等</a:t>
                      </a:r>
                    </a:p>
                  </a:txBody>
                  <a:tcPr marL="97500" marR="97500" marT="46805" marB="46805"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一般市</a:t>
                      </a:r>
                    </a:p>
                  </a:txBody>
                  <a:tcPr marL="97500" marR="97500" marT="46805" marB="4680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特別区</a:t>
                      </a:r>
                    </a:p>
                  </a:txBody>
                  <a:tcPr marL="97500" marR="97500" marT="46805" marB="4680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・地域に密着した教育行政を実施し、教育内容を充実</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・特別区で策定する教育振興基本計画に沿って施策を展開</a:t>
                      </a:r>
                    </a:p>
                  </a:txBody>
                  <a:tcPr marL="97500" marR="97500" marT="46805" marB="46805"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0263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ＭＳ Ｐゴシック" pitchFamily="50" charset="-128"/>
                          <a:ea typeface="ＭＳ Ｐゴシック" pitchFamily="50" charset="-128"/>
                        </a:rPr>
                        <a:t>環境監視規制等</a:t>
                      </a:r>
                    </a:p>
                  </a:txBody>
                  <a:tcPr marL="97500" marR="97500" marT="46805" marB="46805"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中核市</a:t>
                      </a:r>
                      <a:endParaRPr kumimoji="1" lang="en-US" altLang="ja-JP"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ctr" defTabSz="914400" rtl="0" eaLnBrk="0" fontAlgn="base" latinLnBrk="0" hangingPunct="0">
                        <a:lnSpc>
                          <a:spcPct val="1000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一般市</a:t>
                      </a:r>
                    </a:p>
                  </a:txBody>
                  <a:tcPr marL="97500" marR="97500" marT="46805" marB="4680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特別区</a:t>
                      </a:r>
                    </a:p>
                  </a:txBody>
                  <a:tcPr marL="97500" marR="97500" marT="46805" marB="4680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・地域に密着した環境汚染状況等の監視</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・地域の実情に応じた事業者指導等により、地域の生活環境を向上</a:t>
                      </a:r>
                    </a:p>
                  </a:txBody>
                  <a:tcPr marL="97500" marR="97500" marT="46805" marB="46805"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68542">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ＭＳ Ｐゴシック" pitchFamily="50" charset="-128"/>
                          <a:ea typeface="ＭＳ Ｐゴシック" pitchFamily="50" charset="-128"/>
                        </a:rPr>
                        <a:t>地域の企業支援等</a:t>
                      </a:r>
                    </a:p>
                  </a:txBody>
                  <a:tcPr marL="97500" marR="97500" marT="46805" marB="46805"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任　意</a:t>
                      </a:r>
                    </a:p>
                  </a:txBody>
                  <a:tcPr marL="97500" marR="97500" marT="46805" marB="4680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特別区</a:t>
                      </a:r>
                    </a:p>
                  </a:txBody>
                  <a:tcPr marL="97500" marR="97500" marT="46805" marB="4680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・特別区長の方針や考え方のもと、地域の特性を踏まえながら、地域の企</a:t>
                      </a:r>
                      <a:r>
                        <a:rPr kumimoji="1" lang="en-US" altLang="ja-JP"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
                      </a:r>
                      <a:br>
                        <a:rPr kumimoji="1" lang="en-US" altLang="ja-JP"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b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　業にきめ細かに対応</a:t>
                      </a:r>
                    </a:p>
                  </a:txBody>
                  <a:tcPr marL="97500" marR="97500" marT="46805" marB="46805"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08737">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ＭＳ Ｐゴシック" pitchFamily="50" charset="-128"/>
                          <a:ea typeface="ＭＳ Ｐゴシック" pitchFamily="50" charset="-128"/>
                        </a:rPr>
                        <a:t>住民票等窓口サービス</a:t>
                      </a:r>
                    </a:p>
                  </a:txBody>
                  <a:tcPr marL="97500" marR="97500" marT="46805" marB="46805"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一般市</a:t>
                      </a:r>
                      <a:endParaRPr kumimoji="1" lang="en-US" altLang="ja-JP"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97500" marR="97500" marT="46805" marB="4680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特別区</a:t>
                      </a:r>
                      <a:endParaRPr kumimoji="1" lang="en-US" altLang="ja-JP"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97500" marR="97500" marT="46805" marB="4680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・住民に関する登録や証明など基礎自治体の基本的</a:t>
                      </a:r>
                      <a:r>
                        <a:rPr kumimoji="1" lang="ja-JP" altLang="en-US" sz="1400" b="0" i="0" u="none" strike="noStrike" cap="none" spc="0" normalizeH="0" baseline="0" smtClean="0">
                          <a:ln>
                            <a:noFill/>
                          </a:ln>
                          <a:solidFill>
                            <a:schemeClr val="tx1"/>
                          </a:solidFill>
                          <a:effectLst/>
                          <a:latin typeface="Meiryo UI" pitchFamily="50" charset="-128"/>
                          <a:ea typeface="Meiryo UI" pitchFamily="50" charset="-128"/>
                          <a:cs typeface="Meiryo UI" pitchFamily="50" charset="-128"/>
                        </a:rPr>
                        <a:t>な事務</a:t>
                      </a:r>
                      <a:endPar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97500" marR="97500" marT="46805" marB="46805"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2373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ＭＳ Ｐゴシック" pitchFamily="50" charset="-128"/>
                          <a:ea typeface="ＭＳ Ｐゴシック" pitchFamily="50" charset="-128"/>
                        </a:rPr>
                        <a:t>防災・危機管理</a:t>
                      </a:r>
                    </a:p>
                  </a:txBody>
                  <a:tcPr marL="97500" marR="97500" marT="46805" marB="46805"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一般市</a:t>
                      </a:r>
                      <a:endParaRPr kumimoji="1" lang="en-US" altLang="ja-JP"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97500" marR="97500" marT="46805" marB="4680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特別区</a:t>
                      </a:r>
                    </a:p>
                  </a:txBody>
                  <a:tcPr marL="97500" marR="97500" marT="46805" marB="4680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・地域住民の安全・安心にかかわる事務</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・地域の実情に応じて地域防災計画を策定し、地域住民と協力しながら危</a:t>
                      </a:r>
                      <a:r>
                        <a:rPr kumimoji="1" lang="en-US" altLang="ja-JP"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
                      </a:r>
                      <a:br>
                        <a:rPr kumimoji="1" lang="en-US" altLang="ja-JP"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b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　機管理体制を充実</a:t>
                      </a:r>
                    </a:p>
                  </a:txBody>
                  <a:tcPr marL="97500" marR="97500" marT="46805" marB="46805"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6361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ＭＳ Ｐゴシック" pitchFamily="50" charset="-128"/>
                          <a:ea typeface="ＭＳ Ｐゴシック" pitchFamily="50" charset="-128"/>
                        </a:rPr>
                        <a:t>公平委員会事務</a:t>
                      </a:r>
                    </a:p>
                  </a:txBody>
                  <a:tcPr marL="97500" marR="97500" marT="46805" marB="46805"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一般市</a:t>
                      </a:r>
                      <a:endParaRPr kumimoji="1" lang="en-US" altLang="ja-JP"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97500" marR="97500" marT="46805" marB="4680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特別区</a:t>
                      </a:r>
                    </a:p>
                  </a:txBody>
                  <a:tcPr marL="97500" marR="97500" marT="46805" marB="4680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・各特別区において人事給与制度を構築する観点から、各特別区に公平</a:t>
                      </a:r>
                      <a:endParaRPr kumimoji="1" lang="en-US" altLang="ja-JP"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　委員会を設置</a:t>
                      </a:r>
                    </a:p>
                  </a:txBody>
                  <a:tcPr marL="97500" marR="97500" marT="46805" marB="46805"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4" name="正方形/長方形 27"/>
          <p:cNvSpPr>
            <a:spLocks noChangeArrowheads="1"/>
          </p:cNvSpPr>
          <p:nvPr/>
        </p:nvSpPr>
        <p:spPr bwMode="auto">
          <a:xfrm>
            <a:off x="8874125" y="6590764"/>
            <a:ext cx="1031875" cy="261610"/>
          </a:xfrm>
          <a:prstGeom prst="rect">
            <a:avLst/>
          </a:prstGeom>
          <a:noFill/>
          <a:ln w="9525">
            <a:noFill/>
            <a:miter lim="800000"/>
            <a:headEnd/>
            <a:tailEnd/>
          </a:ln>
        </p:spPr>
        <p:txBody>
          <a:bodyPr>
            <a:spAutoFit/>
          </a:bodyPr>
          <a:lstStyle/>
          <a:p>
            <a:pPr algn="r" fontAlgn="base">
              <a:spcBef>
                <a:spcPct val="0"/>
              </a:spcBef>
              <a:spcAft>
                <a:spcPct val="0"/>
              </a:spcAft>
            </a:pPr>
            <a:r>
              <a:rPr lang="ja-JP" altLang="en-US" sz="1100" b="1" dirty="0">
                <a:solidFill>
                  <a:srgbClr val="000000"/>
                </a:solidFill>
                <a:latin typeface="Meiryo UI" pitchFamily="50" charset="-128"/>
                <a:ea typeface="Meiryo UI" pitchFamily="50" charset="-128"/>
                <a:cs typeface="Meiryo UI" pitchFamily="50" charset="-128"/>
              </a:rPr>
              <a:t> 事務</a:t>
            </a:r>
            <a:r>
              <a:rPr lang="en-US" altLang="ja-JP" sz="1100" b="1" dirty="0" smtClean="0">
                <a:solidFill>
                  <a:srgbClr val="000000"/>
                </a:solidFill>
                <a:latin typeface="Meiryo UI" pitchFamily="50" charset="-128"/>
                <a:ea typeface="Meiryo UI" pitchFamily="50" charset="-128"/>
                <a:cs typeface="Meiryo UI" pitchFamily="50" charset="-128"/>
              </a:rPr>
              <a:t>-</a:t>
            </a:r>
            <a:r>
              <a:rPr lang="ja-JP" altLang="en-US" sz="1100" b="1" dirty="0">
                <a:solidFill>
                  <a:srgbClr val="000000"/>
                </a:solidFill>
                <a:latin typeface="Meiryo UI" pitchFamily="50" charset="-128"/>
                <a:ea typeface="Meiryo UI" pitchFamily="50" charset="-128"/>
                <a:cs typeface="Meiryo UI" pitchFamily="50" charset="-128"/>
              </a:rPr>
              <a:t>９</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p:cNvSpPr/>
          <p:nvPr/>
        </p:nvSpPr>
        <p:spPr>
          <a:xfrm>
            <a:off x="0" y="-27384"/>
            <a:ext cx="9906000" cy="432000"/>
          </a:xfrm>
          <a:prstGeom prst="rect">
            <a:avLst/>
          </a:prstGeom>
          <a:gradFill>
            <a:gsLst>
              <a:gs pos="0">
                <a:schemeClr val="accent2">
                  <a:lumMod val="40000"/>
                  <a:lumOff val="60000"/>
                </a:schemeClr>
              </a:gs>
              <a:gs pos="50000">
                <a:schemeClr val="bg1"/>
              </a:gs>
              <a:gs pos="100000">
                <a:schemeClr val="accent2">
                  <a:lumMod val="40000"/>
                  <a:lumOff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2000" b="1" dirty="0" smtClean="0">
                <a:solidFill>
                  <a:prstClr val="black"/>
                </a:solidFill>
                <a:latin typeface="Meiryo UI" pitchFamily="50" charset="-128"/>
                <a:ea typeface="Meiryo UI" pitchFamily="50" charset="-128"/>
                <a:cs typeface="Meiryo UI" pitchFamily="50" charset="-128"/>
              </a:rPr>
              <a:t>３　特別区の事務</a:t>
            </a:r>
            <a:r>
              <a:rPr lang="ja-JP" altLang="en-US" sz="2000" b="1" dirty="0">
                <a:solidFill>
                  <a:prstClr val="black"/>
                </a:solidFill>
                <a:latin typeface="Meiryo UI" pitchFamily="50" charset="-128"/>
                <a:ea typeface="Meiryo UI" pitchFamily="50" charset="-128"/>
                <a:cs typeface="Meiryo UI" pitchFamily="50" charset="-128"/>
              </a:rPr>
              <a:t>　</a:t>
            </a:r>
          </a:p>
        </p:txBody>
      </p:sp>
      <p:graphicFrame>
        <p:nvGraphicFramePr>
          <p:cNvPr id="6" name="表 5"/>
          <p:cNvGraphicFramePr>
            <a:graphicFrameLocks noGrp="1"/>
          </p:cNvGraphicFramePr>
          <p:nvPr>
            <p:extLst>
              <p:ext uri="{D42A27DB-BD31-4B8C-83A1-F6EECF244321}">
                <p14:modId xmlns:p14="http://schemas.microsoft.com/office/powerpoint/2010/main" val="2280512894"/>
              </p:ext>
            </p:extLst>
          </p:nvPr>
        </p:nvGraphicFramePr>
        <p:xfrm>
          <a:off x="54178" y="864468"/>
          <a:ext cx="9789536" cy="3446969"/>
        </p:xfrm>
        <a:graphic>
          <a:graphicData uri="http://schemas.openxmlformats.org/drawingml/2006/table">
            <a:tbl>
              <a:tblPr/>
              <a:tblGrid>
                <a:gridCol w="1950825"/>
                <a:gridCol w="1219805"/>
                <a:gridCol w="1152128"/>
                <a:gridCol w="5466778"/>
              </a:tblGrid>
              <a:tr h="188269">
                <a:tc>
                  <a:txBody>
                    <a:bodyPr/>
                    <a:lstStyle/>
                    <a:p>
                      <a:pPr marL="0" marR="0" lvl="0" indent="0" algn="ctr" defTabSz="914400" rtl="0" eaLnBrk="1" fontAlgn="base" latinLnBrk="0" hangingPunct="1">
                        <a:lnSpc>
                          <a:spcPts val="1500"/>
                        </a:lnSpc>
                        <a:spcBef>
                          <a:spcPct val="20000"/>
                        </a:spcBef>
                        <a:spcAft>
                          <a:spcPct val="0"/>
                        </a:spcAft>
                        <a:buClrTx/>
                        <a:buSzTx/>
                        <a:buFontTx/>
                        <a:buNone/>
                        <a:tabLst/>
                      </a:pPr>
                      <a:r>
                        <a:rPr kumimoji="1" lang="ja-JP" altLang="en-US" sz="1400" b="1" i="0" u="none" strike="noStrike" cap="none" normalizeH="0" baseline="0" dirty="0" smtClean="0">
                          <a:ln>
                            <a:noFill/>
                          </a:ln>
                          <a:solidFill>
                            <a:schemeClr val="bg1"/>
                          </a:solidFill>
                          <a:effectLst/>
                          <a:latin typeface="ＭＳ Ｐゴシック" pitchFamily="50" charset="-128"/>
                          <a:ea typeface="ＭＳ Ｐゴシック" pitchFamily="50" charset="-128"/>
                        </a:rPr>
                        <a:t>事務の名称</a:t>
                      </a:r>
                    </a:p>
                  </a:txBody>
                  <a:tcPr marL="97500" marR="97500" marT="46805" marB="46805"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accent3">
                        <a:lumMod val="75000"/>
                      </a:schemeClr>
                    </a:solidFill>
                  </a:tcPr>
                </a:tc>
                <a:tc>
                  <a:txBody>
                    <a:bodyPr/>
                    <a:lstStyle/>
                    <a:p>
                      <a:pPr marL="0" marR="0" lvl="0" indent="0" algn="ctr" defTabSz="914400" rtl="0" eaLnBrk="1" fontAlgn="base" latinLnBrk="0" hangingPunct="1">
                        <a:lnSpc>
                          <a:spcPts val="1500"/>
                        </a:lnSpc>
                        <a:spcBef>
                          <a:spcPct val="20000"/>
                        </a:spcBef>
                        <a:spcAft>
                          <a:spcPct val="0"/>
                        </a:spcAft>
                        <a:buClrTx/>
                        <a:buSzTx/>
                        <a:buFontTx/>
                        <a:buNone/>
                        <a:tabLst/>
                      </a:pPr>
                      <a:r>
                        <a:rPr kumimoji="1" lang="ja-JP" altLang="en-US" sz="1400" b="1" i="0" u="none" strike="noStrike" cap="none" normalizeH="0" baseline="0" dirty="0" smtClean="0">
                          <a:ln>
                            <a:noFill/>
                          </a:ln>
                          <a:solidFill>
                            <a:schemeClr val="bg1"/>
                          </a:solidFill>
                          <a:effectLst/>
                          <a:latin typeface="ＭＳ Ｐゴシック" pitchFamily="50" charset="-128"/>
                          <a:ea typeface="ＭＳ Ｐゴシック" pitchFamily="50" charset="-128"/>
                        </a:rPr>
                        <a:t>主な権限</a:t>
                      </a:r>
                    </a:p>
                  </a:txBody>
                  <a:tcPr marL="97500" marR="97500" marT="46805" marB="4680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accent3">
                        <a:lumMod val="75000"/>
                      </a:schemeClr>
                    </a:solidFill>
                  </a:tcPr>
                </a:tc>
                <a:tc>
                  <a:txBody>
                    <a:bodyPr/>
                    <a:lstStyle/>
                    <a:p>
                      <a:pPr marL="0" marR="0" lvl="0" indent="0" algn="ctr" defTabSz="914400" rtl="0" eaLnBrk="1" fontAlgn="base" latinLnBrk="0" hangingPunct="1">
                        <a:lnSpc>
                          <a:spcPts val="1500"/>
                        </a:lnSpc>
                        <a:spcBef>
                          <a:spcPct val="20000"/>
                        </a:spcBef>
                        <a:spcAft>
                          <a:spcPct val="0"/>
                        </a:spcAft>
                        <a:buClrTx/>
                        <a:buSzTx/>
                        <a:buFontTx/>
                        <a:buNone/>
                        <a:tabLst/>
                      </a:pPr>
                      <a:r>
                        <a:rPr kumimoji="1" lang="ja-JP" altLang="en-US" sz="1400" b="1" i="0" u="none" strike="noStrike" cap="none" normalizeH="0" baseline="0" dirty="0" smtClean="0">
                          <a:ln>
                            <a:noFill/>
                          </a:ln>
                          <a:solidFill>
                            <a:schemeClr val="bg1"/>
                          </a:solidFill>
                          <a:effectLst/>
                          <a:latin typeface="ＭＳ Ｐゴシック" pitchFamily="50" charset="-128"/>
                          <a:ea typeface="ＭＳ Ｐゴシック" pitchFamily="50" charset="-128"/>
                        </a:rPr>
                        <a:t>分担</a:t>
                      </a:r>
                      <a:r>
                        <a:rPr kumimoji="1" lang="en-US" altLang="ja-JP" sz="1400" b="1" i="0" u="none" strike="noStrike" cap="none" normalizeH="0" baseline="0" dirty="0" smtClean="0">
                          <a:ln>
                            <a:noFill/>
                          </a:ln>
                          <a:solidFill>
                            <a:schemeClr val="bg1"/>
                          </a:solidFill>
                          <a:effectLst/>
                          <a:latin typeface="ＭＳ Ｐゴシック" pitchFamily="50" charset="-128"/>
                          <a:ea typeface="ＭＳ Ｐゴシック" pitchFamily="50" charset="-128"/>
                        </a:rPr>
                        <a:t>(</a:t>
                      </a:r>
                      <a:r>
                        <a:rPr kumimoji="1" lang="ja-JP" altLang="en-US" sz="1400" b="1" i="0" u="none" strike="noStrike" cap="none" normalizeH="0" baseline="0" dirty="0" smtClean="0">
                          <a:ln>
                            <a:noFill/>
                          </a:ln>
                          <a:solidFill>
                            <a:schemeClr val="bg1"/>
                          </a:solidFill>
                          <a:effectLst/>
                          <a:latin typeface="ＭＳ Ｐゴシック" pitchFamily="50" charset="-128"/>
                          <a:ea typeface="ＭＳ Ｐゴシック" pitchFamily="50" charset="-128"/>
                        </a:rPr>
                        <a:t>案</a:t>
                      </a:r>
                      <a:r>
                        <a:rPr kumimoji="1" lang="en-US" altLang="ja-JP" sz="1400" b="1" i="0" u="none" strike="noStrike" cap="none" normalizeH="0" baseline="0" dirty="0" smtClean="0">
                          <a:ln>
                            <a:noFill/>
                          </a:ln>
                          <a:solidFill>
                            <a:schemeClr val="bg1"/>
                          </a:solidFill>
                          <a:effectLst/>
                          <a:latin typeface="ＭＳ Ｐゴシック" pitchFamily="50" charset="-128"/>
                          <a:ea typeface="ＭＳ Ｐゴシック" pitchFamily="50" charset="-128"/>
                        </a:rPr>
                        <a:t>)</a:t>
                      </a:r>
                    </a:p>
                  </a:txBody>
                  <a:tcPr marL="97500" marR="97500" marT="46805" marB="4680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accent3">
                        <a:lumMod val="75000"/>
                      </a:schemeClr>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400" b="1" i="0" u="none" strike="noStrike" cap="none" normalizeH="0" baseline="0" dirty="0" smtClean="0">
                          <a:ln>
                            <a:noFill/>
                          </a:ln>
                          <a:solidFill>
                            <a:schemeClr val="bg1"/>
                          </a:solidFill>
                          <a:effectLst/>
                          <a:latin typeface="ＭＳ Ｐゴシック" pitchFamily="50" charset="-128"/>
                          <a:ea typeface="ＭＳ Ｐゴシック" pitchFamily="50" charset="-128"/>
                        </a:rPr>
                        <a:t>事務分担の考え方</a:t>
                      </a:r>
                    </a:p>
                  </a:txBody>
                  <a:tcPr marL="97500" marR="97500" marT="46805" marB="46805"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accent3">
                        <a:lumMod val="75000"/>
                      </a:schemeClr>
                    </a:solidFill>
                  </a:tcPr>
                </a:tc>
              </a:tr>
              <a:tr h="818562">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400" b="0" i="0" u="none" strike="noStrike" cap="none" normalizeH="0" baseline="0" dirty="0" smtClean="0">
                          <a:ln>
                            <a:noFill/>
                          </a:ln>
                          <a:solidFill>
                            <a:srgbClr val="000000"/>
                          </a:solidFill>
                          <a:effectLst/>
                          <a:latin typeface="Arial" pitchFamily="34" charset="0"/>
                          <a:ea typeface="ＭＳ Ｐゴシック" pitchFamily="50" charset="-128"/>
                        </a:rPr>
                        <a:t>都市計画 </a:t>
                      </a:r>
                      <a:r>
                        <a:rPr kumimoji="1" lang="en-US" altLang="ja-JP" sz="1400" b="0" i="0" u="none" strike="noStrike" cap="none" normalizeH="0" baseline="0" dirty="0" smtClean="0">
                          <a:ln>
                            <a:noFill/>
                          </a:ln>
                          <a:solidFill>
                            <a:srgbClr val="000000"/>
                          </a:solidFill>
                          <a:effectLst/>
                          <a:latin typeface="Arial" pitchFamily="34" charset="0"/>
                          <a:ea typeface="ＭＳ Ｐゴシック" pitchFamily="50" charset="-128"/>
                        </a:rPr>
                        <a:t>※</a:t>
                      </a:r>
                    </a:p>
                  </a:txBody>
                  <a:tcPr marL="99060" marR="99060" marT="45721" marB="45721"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ts val="1500"/>
                        </a:lnSpc>
                        <a:spcBef>
                          <a:spcPct val="20000"/>
                        </a:spcBef>
                        <a:spcAft>
                          <a:spcPct val="0"/>
                        </a:spcAft>
                        <a:buClrTx/>
                        <a:buSzTx/>
                        <a:buFontTx/>
                        <a:buNone/>
                        <a:tabLst/>
                      </a:pPr>
                      <a:r>
                        <a:rPr kumimoji="1" lang="ja-JP" altLang="en-US"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一般市</a:t>
                      </a:r>
                    </a:p>
                  </a:txBody>
                  <a:tcPr marL="97500" marR="97500" marT="46805" marB="4680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ts val="1500"/>
                        </a:lnSpc>
                        <a:spcBef>
                          <a:spcPct val="20000"/>
                        </a:spcBef>
                        <a:spcAft>
                          <a:spcPct val="0"/>
                        </a:spcAft>
                        <a:buClrTx/>
                        <a:buSzTx/>
                        <a:buFontTx/>
                        <a:buNone/>
                        <a:tabLst/>
                      </a:pPr>
                      <a:r>
                        <a:rPr kumimoji="1" lang="ja-JP" altLang="en-US"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特別区</a:t>
                      </a:r>
                    </a:p>
                  </a:txBody>
                  <a:tcPr marL="97500" marR="97500" marT="46805" marB="4680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・地区計画、大規模でない特定街区・再開発等促進区、地域インフラの決</a:t>
                      </a:r>
                      <a:r>
                        <a:rPr kumimoji="1" lang="en-US" altLang="ja-JP"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
                      </a:r>
                      <a:br>
                        <a:rPr kumimoji="1" lang="en-US" altLang="ja-JP"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br>
                      <a:r>
                        <a:rPr kumimoji="1" lang="ja-JP" altLang="en-US"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　定等については、地域の実情を踏まえきめ細かに施策を展開しながら、地</a:t>
                      </a:r>
                      <a:r>
                        <a:rPr kumimoji="1" lang="en-US" altLang="ja-JP"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
                      </a:r>
                      <a:br>
                        <a:rPr kumimoji="1" lang="en-US" altLang="ja-JP"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br>
                      <a:r>
                        <a:rPr kumimoji="1" lang="ja-JP" altLang="en-US"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　域に身近なまちづくりを実施</a:t>
                      </a:r>
                    </a:p>
                  </a:txBody>
                  <a:tcPr marL="99060" marR="99060" marT="45721" marB="45721"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67194">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400" b="0" i="0" u="none" strike="noStrike" cap="none" normalizeH="0" baseline="0" dirty="0" smtClean="0">
                          <a:ln>
                            <a:noFill/>
                          </a:ln>
                          <a:solidFill>
                            <a:srgbClr val="000000"/>
                          </a:solidFill>
                          <a:effectLst/>
                          <a:latin typeface="Arial" pitchFamily="34" charset="0"/>
                          <a:ea typeface="ＭＳ Ｐゴシック" pitchFamily="50" charset="-128"/>
                        </a:rPr>
                        <a:t>道路 </a:t>
                      </a:r>
                      <a:r>
                        <a:rPr kumimoji="1" lang="en-US" altLang="ja-JP" sz="1400" b="0" i="0" u="none" strike="noStrike" cap="none" normalizeH="0" baseline="0" dirty="0" smtClean="0">
                          <a:ln>
                            <a:noFill/>
                          </a:ln>
                          <a:solidFill>
                            <a:srgbClr val="000000"/>
                          </a:solidFill>
                          <a:effectLst/>
                          <a:latin typeface="Arial" pitchFamily="34" charset="0"/>
                          <a:ea typeface="ＭＳ Ｐゴシック" pitchFamily="50" charset="-128"/>
                        </a:rPr>
                        <a:t>※</a:t>
                      </a:r>
                    </a:p>
                  </a:txBody>
                  <a:tcPr marL="99060" marR="99060" marT="45721" marB="45721"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ts val="1500"/>
                        </a:lnSpc>
                        <a:spcBef>
                          <a:spcPct val="20000"/>
                        </a:spcBef>
                        <a:spcAft>
                          <a:spcPct val="0"/>
                        </a:spcAft>
                        <a:buClrTx/>
                        <a:buSzTx/>
                        <a:buFontTx/>
                        <a:buNone/>
                        <a:tabLst/>
                      </a:pPr>
                      <a:r>
                        <a:rPr kumimoji="1" lang="ja-JP" altLang="en-US"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一般市</a:t>
                      </a:r>
                      <a:endParaRPr kumimoji="1" lang="en-US" altLang="ja-JP"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97500" marR="97500" marT="46805" marB="4680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ts val="1500"/>
                        </a:lnSpc>
                        <a:spcBef>
                          <a:spcPct val="20000"/>
                        </a:spcBef>
                        <a:spcAft>
                          <a:spcPct val="0"/>
                        </a:spcAft>
                        <a:buClrTx/>
                        <a:buSzTx/>
                        <a:buFontTx/>
                        <a:buNone/>
                        <a:tabLst/>
                      </a:pPr>
                      <a:r>
                        <a:rPr kumimoji="1" lang="ja-JP" altLang="en-US"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特別区</a:t>
                      </a:r>
                    </a:p>
                  </a:txBody>
                  <a:tcPr marL="97500" marR="97500" marT="46805" marB="4680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・住民生活に身近な道路（大阪府が所管する道路除く）は、特別区が地</a:t>
                      </a:r>
                      <a:r>
                        <a:rPr kumimoji="1" lang="en-US" altLang="ja-JP"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
                      </a:r>
                      <a:br>
                        <a:rPr kumimoji="1" lang="en-US" altLang="ja-JP"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br>
                      <a:r>
                        <a:rPr kumimoji="1" lang="ja-JP" altLang="en-US"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　域の実情に応じて対応</a:t>
                      </a:r>
                    </a:p>
                  </a:txBody>
                  <a:tcPr marL="99060" marR="99060" marT="45721" marB="45721"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87049">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400" b="0" i="0" u="none" strike="noStrike" cap="none" normalizeH="0" baseline="0" dirty="0" smtClean="0">
                          <a:ln>
                            <a:noFill/>
                          </a:ln>
                          <a:solidFill>
                            <a:srgbClr val="000000"/>
                          </a:solidFill>
                          <a:effectLst/>
                          <a:latin typeface="Arial" pitchFamily="34" charset="0"/>
                          <a:ea typeface="ＭＳ Ｐゴシック" pitchFamily="50" charset="-128"/>
                        </a:rPr>
                        <a:t>河川 </a:t>
                      </a:r>
                      <a:r>
                        <a:rPr kumimoji="1" lang="en-US" altLang="ja-JP" sz="1400" b="0" i="0" u="none" strike="noStrike" cap="none" normalizeH="0" baseline="0" dirty="0" smtClean="0">
                          <a:ln>
                            <a:noFill/>
                          </a:ln>
                          <a:solidFill>
                            <a:srgbClr val="000000"/>
                          </a:solidFill>
                          <a:effectLst/>
                          <a:latin typeface="Arial" pitchFamily="34" charset="0"/>
                          <a:ea typeface="ＭＳ Ｐゴシック" pitchFamily="50" charset="-128"/>
                        </a:rPr>
                        <a:t>※</a:t>
                      </a:r>
                    </a:p>
                  </a:txBody>
                  <a:tcPr marL="99060" marR="99060" marT="45721" marB="45721"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ts val="1500"/>
                        </a:lnSpc>
                        <a:spcBef>
                          <a:spcPct val="20000"/>
                        </a:spcBef>
                        <a:spcAft>
                          <a:spcPct val="0"/>
                        </a:spcAft>
                        <a:buClrTx/>
                        <a:buSzTx/>
                        <a:buFontTx/>
                        <a:buNone/>
                        <a:tabLst/>
                      </a:pPr>
                      <a:r>
                        <a:rPr kumimoji="1" lang="ja-JP" altLang="en-US"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都道府県</a:t>
                      </a:r>
                      <a:endParaRPr kumimoji="1" lang="en-US" altLang="ja-JP"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ctr" defTabSz="914400" rtl="0" eaLnBrk="0" fontAlgn="base" latinLnBrk="0" hangingPunct="0">
                        <a:lnSpc>
                          <a:spcPts val="1500"/>
                        </a:lnSpc>
                        <a:spcBef>
                          <a:spcPct val="20000"/>
                        </a:spcBef>
                        <a:spcAft>
                          <a:spcPct val="0"/>
                        </a:spcAft>
                        <a:buClrTx/>
                        <a:buSzTx/>
                        <a:buFontTx/>
                        <a:buNone/>
                        <a:tabLst/>
                      </a:pP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政令指定都市</a:t>
                      </a:r>
                      <a:endParaRPr kumimoji="1" lang="en-US" altLang="ja-JP"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ctr" defTabSz="914400" rtl="0" eaLnBrk="0" fontAlgn="base" latinLnBrk="0" hangingPunct="0">
                        <a:lnSpc>
                          <a:spcPts val="1500"/>
                        </a:lnSpc>
                        <a:spcBef>
                          <a:spcPct val="20000"/>
                        </a:spcBef>
                        <a:spcAft>
                          <a:spcPct val="0"/>
                        </a:spcAft>
                        <a:buClrTx/>
                        <a:buSzTx/>
                        <a:buFontTx/>
                        <a:buNone/>
                        <a:tabLst/>
                      </a:pPr>
                      <a:r>
                        <a:rPr kumimoji="1" lang="ja-JP" altLang="en-US"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一般市</a:t>
                      </a:r>
                    </a:p>
                  </a:txBody>
                  <a:tcPr marL="97500" marR="97500" marT="46805" marB="4680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ts val="1500"/>
                        </a:lnSpc>
                        <a:spcBef>
                          <a:spcPct val="20000"/>
                        </a:spcBef>
                        <a:spcAft>
                          <a:spcPct val="0"/>
                        </a:spcAft>
                        <a:buClrTx/>
                        <a:buSzTx/>
                        <a:buFontTx/>
                        <a:buNone/>
                        <a:tabLst/>
                      </a:pPr>
                      <a:r>
                        <a:rPr kumimoji="1" lang="ja-JP" altLang="en-US"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特別区</a:t>
                      </a:r>
                    </a:p>
                  </a:txBody>
                  <a:tcPr marL="97500" marR="97500" marT="46805" marB="4680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・地域の状況にあわせた河川の利活用を図り、まちづくり（にぎわいづくり</a:t>
                      </a:r>
                      <a:r>
                        <a:rPr kumimoji="1" lang="en-US" altLang="ja-JP"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
                      </a:r>
                      <a:br>
                        <a:rPr kumimoji="1" lang="en-US" altLang="ja-JP"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br>
                      <a:r>
                        <a:rPr kumimoji="1" lang="ja-JP" altLang="en-US"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　等）との一体性を確保するため、河川の日常的な表面管理等を実施</a:t>
                      </a:r>
                    </a:p>
                  </a:txBody>
                  <a:tcPr marL="99060" marR="99060" marT="45721" marB="45721"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67194">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400" b="0" i="0" u="none" strike="noStrike" cap="none" normalizeH="0" baseline="0" dirty="0" smtClean="0">
                          <a:ln>
                            <a:noFill/>
                          </a:ln>
                          <a:solidFill>
                            <a:srgbClr val="000000"/>
                          </a:solidFill>
                          <a:effectLst/>
                          <a:latin typeface="Arial" pitchFamily="34" charset="0"/>
                          <a:ea typeface="ＭＳ Ｐゴシック" pitchFamily="50" charset="-128"/>
                        </a:rPr>
                        <a:t>公園 </a:t>
                      </a:r>
                      <a:r>
                        <a:rPr kumimoji="1" lang="en-US" altLang="ja-JP" sz="1400" b="0" i="0" u="none" strike="noStrike" cap="none" normalizeH="0" baseline="0" dirty="0" smtClean="0">
                          <a:ln>
                            <a:noFill/>
                          </a:ln>
                          <a:solidFill>
                            <a:srgbClr val="000000"/>
                          </a:solidFill>
                          <a:effectLst/>
                          <a:latin typeface="Arial" pitchFamily="34" charset="0"/>
                          <a:ea typeface="ＭＳ Ｐゴシック" pitchFamily="50" charset="-128"/>
                        </a:rPr>
                        <a:t>※</a:t>
                      </a:r>
                    </a:p>
                  </a:txBody>
                  <a:tcPr marL="99060" marR="99060" marT="45721" marB="45721"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ts val="1500"/>
                        </a:lnSpc>
                        <a:spcBef>
                          <a:spcPct val="20000"/>
                        </a:spcBef>
                        <a:spcAft>
                          <a:spcPct val="0"/>
                        </a:spcAft>
                        <a:buClrTx/>
                        <a:buSzTx/>
                        <a:buFontTx/>
                        <a:buNone/>
                        <a:tabLst/>
                      </a:pPr>
                      <a:r>
                        <a:rPr kumimoji="1" lang="ja-JP" altLang="en-US"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一般市</a:t>
                      </a:r>
                    </a:p>
                  </a:txBody>
                  <a:tcPr marL="97500" marR="97500" marT="46805" marB="4680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ts val="1500"/>
                        </a:lnSpc>
                        <a:spcBef>
                          <a:spcPct val="20000"/>
                        </a:spcBef>
                        <a:spcAft>
                          <a:spcPct val="0"/>
                        </a:spcAft>
                        <a:buClrTx/>
                        <a:buSzTx/>
                        <a:buFontTx/>
                        <a:buNone/>
                        <a:tabLst/>
                      </a:pPr>
                      <a:r>
                        <a:rPr kumimoji="1" lang="ja-JP" altLang="en-US"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特別区</a:t>
                      </a:r>
                    </a:p>
                  </a:txBody>
                  <a:tcPr marL="97500" marR="97500" marT="46805" marB="4680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・住民に身近な公園は地域の特性を踏まえながら維持管理</a:t>
                      </a:r>
                    </a:p>
                  </a:txBody>
                  <a:tcPr marL="99060" marR="99060" marT="45721" marB="45721"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5" name="正方形/長方形 4"/>
          <p:cNvSpPr/>
          <p:nvPr/>
        </p:nvSpPr>
        <p:spPr>
          <a:xfrm>
            <a:off x="0" y="404664"/>
            <a:ext cx="9633520" cy="4320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600" b="1" dirty="0" smtClean="0">
                <a:solidFill>
                  <a:schemeClr val="tx1"/>
                </a:solidFill>
                <a:latin typeface="Meiryo UI" pitchFamily="50" charset="-128"/>
                <a:ea typeface="Meiryo UI" pitchFamily="50" charset="-128"/>
                <a:cs typeface="Meiryo UI" pitchFamily="50" charset="-128"/>
              </a:rPr>
              <a:t>②　地域のまちづくり、住民生活に密着した都市基盤整備に関する事務（主な事務）</a:t>
            </a:r>
            <a:endParaRPr kumimoji="1" lang="ja-JP" altLang="en-US" sz="1600" b="1" dirty="0">
              <a:solidFill>
                <a:schemeClr val="tx1"/>
              </a:solidFill>
              <a:latin typeface="Meiryo UI" pitchFamily="50" charset="-128"/>
              <a:ea typeface="Meiryo UI" pitchFamily="50" charset="-128"/>
              <a:cs typeface="Meiryo UI" pitchFamily="50" charset="-128"/>
            </a:endParaRPr>
          </a:p>
        </p:txBody>
      </p:sp>
      <p:sp>
        <p:nvSpPr>
          <p:cNvPr id="7" name="テキスト ボックス 6"/>
          <p:cNvSpPr txBox="1"/>
          <p:nvPr/>
        </p:nvSpPr>
        <p:spPr>
          <a:xfrm>
            <a:off x="0" y="4321563"/>
            <a:ext cx="9906000" cy="307777"/>
          </a:xfrm>
          <a:prstGeom prst="rect">
            <a:avLst/>
          </a:prstGeom>
          <a:noFill/>
        </p:spPr>
        <p:txBody>
          <a:bodyPr wrap="square" rtlCol="0">
            <a:spAutoFit/>
          </a:bodyPr>
          <a:lstStyle/>
          <a:p>
            <a:r>
              <a:rPr lang="en-US" altLang="ja-JP" sz="1400" dirty="0" smtClean="0">
                <a:latin typeface="Meiryo UI" pitchFamily="50" charset="-128"/>
                <a:ea typeface="Meiryo UI" pitchFamily="50" charset="-128"/>
                <a:cs typeface="Meiryo UI" pitchFamily="50" charset="-128"/>
              </a:rPr>
              <a:t>※ </a:t>
            </a:r>
            <a:r>
              <a:rPr lang="ja-JP" altLang="en-US" sz="1400" dirty="0" smtClean="0">
                <a:latin typeface="Meiryo UI" pitchFamily="50" charset="-128"/>
                <a:ea typeface="Meiryo UI" pitchFamily="50" charset="-128"/>
                <a:cs typeface="Meiryo UI" pitchFamily="50" charset="-128"/>
              </a:rPr>
              <a:t>大阪府が所管する事務は事務</a:t>
            </a:r>
            <a:r>
              <a:rPr lang="en-US" altLang="ja-JP" sz="1400" dirty="0" smtClean="0">
                <a:latin typeface="Meiryo UI" pitchFamily="50" charset="-128"/>
                <a:ea typeface="Meiryo UI" pitchFamily="50" charset="-128"/>
                <a:cs typeface="Meiryo UI" pitchFamily="50" charset="-128"/>
              </a:rPr>
              <a:t>-18</a:t>
            </a:r>
            <a:r>
              <a:rPr lang="ja-JP" altLang="en-US" sz="1400" dirty="0" smtClean="0">
                <a:latin typeface="Meiryo UI" pitchFamily="50" charset="-128"/>
                <a:ea typeface="Meiryo UI" pitchFamily="50" charset="-128"/>
                <a:cs typeface="Meiryo UI" pitchFamily="50" charset="-128"/>
              </a:rPr>
              <a:t>に記載</a:t>
            </a:r>
            <a:endParaRPr kumimoji="1" lang="ja-JP" altLang="en-US" sz="1400" dirty="0">
              <a:latin typeface="Meiryo UI" pitchFamily="50" charset="-128"/>
              <a:ea typeface="Meiryo UI" pitchFamily="50" charset="-128"/>
              <a:cs typeface="Meiryo UI" pitchFamily="50" charset="-128"/>
            </a:endParaRPr>
          </a:p>
        </p:txBody>
      </p:sp>
      <p:sp>
        <p:nvSpPr>
          <p:cNvPr id="8" name="正方形/長方形 27"/>
          <p:cNvSpPr>
            <a:spLocks noChangeArrowheads="1"/>
          </p:cNvSpPr>
          <p:nvPr/>
        </p:nvSpPr>
        <p:spPr bwMode="auto">
          <a:xfrm>
            <a:off x="8874125" y="-27384"/>
            <a:ext cx="1031875" cy="261610"/>
          </a:xfrm>
          <a:prstGeom prst="rect">
            <a:avLst/>
          </a:prstGeom>
          <a:noFill/>
          <a:ln w="9525">
            <a:noFill/>
            <a:miter lim="800000"/>
            <a:headEnd/>
            <a:tailEnd/>
          </a:ln>
        </p:spPr>
        <p:txBody>
          <a:bodyPr>
            <a:spAutoFit/>
          </a:bodyPr>
          <a:lstStyle/>
          <a:p>
            <a:pPr algn="r" fontAlgn="base">
              <a:spcBef>
                <a:spcPct val="0"/>
              </a:spcBef>
              <a:spcAft>
                <a:spcPct val="0"/>
              </a:spcAft>
            </a:pPr>
            <a:r>
              <a:rPr lang="ja-JP" altLang="en-US" sz="1100" b="1" dirty="0">
                <a:solidFill>
                  <a:srgbClr val="000000"/>
                </a:solidFill>
                <a:latin typeface="Meiryo UI" pitchFamily="50" charset="-128"/>
                <a:ea typeface="Meiryo UI" pitchFamily="50" charset="-128"/>
                <a:cs typeface="Meiryo UI" pitchFamily="50" charset="-128"/>
              </a:rPr>
              <a:t> 事務</a:t>
            </a:r>
            <a:r>
              <a:rPr lang="en-US" altLang="ja-JP" sz="1100" b="1" dirty="0" smtClean="0">
                <a:solidFill>
                  <a:srgbClr val="000000"/>
                </a:solidFill>
                <a:latin typeface="Meiryo UI" pitchFamily="50" charset="-128"/>
                <a:ea typeface="Meiryo UI" pitchFamily="50" charset="-128"/>
                <a:cs typeface="Meiryo UI" pitchFamily="50" charset="-128"/>
              </a:rPr>
              <a:t>-</a:t>
            </a:r>
            <a:r>
              <a:rPr lang="ja-JP" altLang="en-US" sz="1100" b="1" dirty="0">
                <a:solidFill>
                  <a:srgbClr val="000000"/>
                </a:solidFill>
                <a:latin typeface="Meiryo UI" pitchFamily="50" charset="-128"/>
                <a:ea typeface="Meiryo UI" pitchFamily="50" charset="-128"/>
                <a:cs typeface="Meiryo UI" pitchFamily="50" charset="-128"/>
              </a:rPr>
              <a:t>１０</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正方形/長方形 2"/>
          <p:cNvSpPr/>
          <p:nvPr/>
        </p:nvSpPr>
        <p:spPr>
          <a:xfrm>
            <a:off x="0" y="404664"/>
            <a:ext cx="9906000" cy="40302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600" b="1" dirty="0" smtClean="0">
                <a:solidFill>
                  <a:schemeClr val="tx1"/>
                </a:solidFill>
                <a:latin typeface="Meiryo UI" pitchFamily="50" charset="-128"/>
                <a:ea typeface="Meiryo UI" pitchFamily="50" charset="-128"/>
                <a:cs typeface="Meiryo UI" pitchFamily="50" charset="-128"/>
              </a:rPr>
              <a:t>③　都道府県や政令指定都市の権限に係る事務であっても、住民に身近な事務</a:t>
            </a:r>
            <a:r>
              <a:rPr lang="ja-JP" altLang="en-US" sz="1600" b="1" dirty="0" smtClean="0">
                <a:solidFill>
                  <a:schemeClr val="tx1"/>
                </a:solidFill>
                <a:latin typeface="Meiryo UI" pitchFamily="50" charset="-128"/>
                <a:ea typeface="Meiryo UI" pitchFamily="50" charset="-128"/>
                <a:cs typeface="Meiryo UI" pitchFamily="50" charset="-128"/>
              </a:rPr>
              <a:t>（主な事務） </a:t>
            </a:r>
            <a:endParaRPr kumimoji="1" lang="ja-JP" altLang="en-US" sz="1600" b="1" dirty="0">
              <a:solidFill>
                <a:schemeClr val="tx1"/>
              </a:solidFill>
              <a:latin typeface="Meiryo UI" pitchFamily="50" charset="-128"/>
              <a:ea typeface="Meiryo UI" pitchFamily="50" charset="-128"/>
              <a:cs typeface="Meiryo UI" pitchFamily="50" charset="-128"/>
            </a:endParaRPr>
          </a:p>
        </p:txBody>
      </p:sp>
      <p:graphicFrame>
        <p:nvGraphicFramePr>
          <p:cNvPr id="6" name="Group 84"/>
          <p:cNvGraphicFramePr>
            <a:graphicFrameLocks noGrp="1"/>
          </p:cNvGraphicFramePr>
          <p:nvPr>
            <p:extLst>
              <p:ext uri="{D42A27DB-BD31-4B8C-83A1-F6EECF244321}">
                <p14:modId xmlns:p14="http://schemas.microsoft.com/office/powerpoint/2010/main" val="438143711"/>
              </p:ext>
            </p:extLst>
          </p:nvPr>
        </p:nvGraphicFramePr>
        <p:xfrm>
          <a:off x="100739" y="836836"/>
          <a:ext cx="9711529" cy="5553571"/>
        </p:xfrm>
        <a:graphic>
          <a:graphicData uri="http://schemas.openxmlformats.org/drawingml/2006/table">
            <a:tbl>
              <a:tblPr/>
              <a:tblGrid>
                <a:gridCol w="2331981"/>
                <a:gridCol w="1152128"/>
                <a:gridCol w="1152128"/>
                <a:gridCol w="5075292"/>
              </a:tblGrid>
              <a:tr h="326441">
                <a:tc>
                  <a:txBody>
                    <a:bodyPr/>
                    <a:lstStyle/>
                    <a:p>
                      <a:pPr marL="0" marR="0" lvl="0" indent="0" algn="ctr" defTabSz="914400" rtl="0" eaLnBrk="1" fontAlgn="base" latinLnBrk="0" hangingPunct="1">
                        <a:lnSpc>
                          <a:spcPts val="1500"/>
                        </a:lnSpc>
                        <a:spcBef>
                          <a:spcPct val="20000"/>
                        </a:spcBef>
                        <a:spcAft>
                          <a:spcPct val="0"/>
                        </a:spcAft>
                        <a:buClrTx/>
                        <a:buSzTx/>
                        <a:buFontTx/>
                        <a:buNone/>
                        <a:tabLst/>
                      </a:pPr>
                      <a:r>
                        <a:rPr kumimoji="1" lang="ja-JP" altLang="en-US" sz="1400" b="1" i="0" u="none" strike="noStrike" cap="none" normalizeH="0" baseline="0" dirty="0" smtClean="0">
                          <a:ln>
                            <a:noFill/>
                          </a:ln>
                          <a:solidFill>
                            <a:schemeClr val="bg1"/>
                          </a:solidFill>
                          <a:effectLst/>
                          <a:latin typeface="ＭＳ Ｐゴシック" pitchFamily="50" charset="-128"/>
                          <a:ea typeface="ＭＳ Ｐゴシック" pitchFamily="50" charset="-128"/>
                        </a:rPr>
                        <a:t>事務の名称</a:t>
                      </a:r>
                    </a:p>
                  </a:txBody>
                  <a:tcPr marL="97500" marR="97500" marT="46805" marB="46805"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accent3">
                        <a:lumMod val="75000"/>
                      </a:schemeClr>
                    </a:solidFill>
                  </a:tcPr>
                </a:tc>
                <a:tc>
                  <a:txBody>
                    <a:bodyPr/>
                    <a:lstStyle/>
                    <a:p>
                      <a:pPr marL="0" marR="0" lvl="0" indent="0" algn="ctr" defTabSz="914400" rtl="0" eaLnBrk="1" fontAlgn="base" latinLnBrk="0" hangingPunct="1">
                        <a:lnSpc>
                          <a:spcPts val="1500"/>
                        </a:lnSpc>
                        <a:spcBef>
                          <a:spcPct val="20000"/>
                        </a:spcBef>
                        <a:spcAft>
                          <a:spcPct val="0"/>
                        </a:spcAft>
                        <a:buClrTx/>
                        <a:buSzTx/>
                        <a:buFontTx/>
                        <a:buNone/>
                        <a:tabLst/>
                      </a:pPr>
                      <a:r>
                        <a:rPr kumimoji="1" lang="ja-JP" altLang="en-US" sz="1400" b="1" i="0" u="none" strike="noStrike" cap="none" normalizeH="0" baseline="0" dirty="0" smtClean="0">
                          <a:ln>
                            <a:noFill/>
                          </a:ln>
                          <a:solidFill>
                            <a:schemeClr val="bg1"/>
                          </a:solidFill>
                          <a:effectLst/>
                          <a:latin typeface="ＭＳ Ｐゴシック" pitchFamily="50" charset="-128"/>
                          <a:ea typeface="ＭＳ Ｐゴシック" pitchFamily="50" charset="-128"/>
                        </a:rPr>
                        <a:t>主な権限</a:t>
                      </a:r>
                    </a:p>
                  </a:txBody>
                  <a:tcPr marL="97500" marR="97500" marT="46805" marB="4680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accent3">
                        <a:lumMod val="75000"/>
                      </a:schemeClr>
                    </a:solidFill>
                  </a:tcPr>
                </a:tc>
                <a:tc>
                  <a:txBody>
                    <a:bodyPr/>
                    <a:lstStyle/>
                    <a:p>
                      <a:pPr marL="0" marR="0" lvl="0" indent="0" algn="ctr" defTabSz="914400" rtl="0" eaLnBrk="1" fontAlgn="base" latinLnBrk="0" hangingPunct="1">
                        <a:lnSpc>
                          <a:spcPts val="1500"/>
                        </a:lnSpc>
                        <a:spcBef>
                          <a:spcPct val="20000"/>
                        </a:spcBef>
                        <a:spcAft>
                          <a:spcPct val="0"/>
                        </a:spcAft>
                        <a:buClrTx/>
                        <a:buSzTx/>
                        <a:buFontTx/>
                        <a:buNone/>
                        <a:tabLst/>
                      </a:pPr>
                      <a:r>
                        <a:rPr kumimoji="1" lang="ja-JP" altLang="en-US" sz="1400" b="1" i="0" u="none" strike="noStrike" cap="none" normalizeH="0" baseline="0" dirty="0" smtClean="0">
                          <a:ln>
                            <a:noFill/>
                          </a:ln>
                          <a:solidFill>
                            <a:schemeClr val="bg1"/>
                          </a:solidFill>
                          <a:effectLst/>
                          <a:latin typeface="ＭＳ Ｐゴシック" pitchFamily="50" charset="-128"/>
                          <a:ea typeface="ＭＳ Ｐゴシック" pitchFamily="50" charset="-128"/>
                        </a:rPr>
                        <a:t>分担</a:t>
                      </a:r>
                      <a:r>
                        <a:rPr kumimoji="1" lang="en-US" altLang="ja-JP" sz="1400" b="1" i="0" u="none" strike="noStrike" cap="none" normalizeH="0" baseline="0" dirty="0" smtClean="0">
                          <a:ln>
                            <a:noFill/>
                          </a:ln>
                          <a:solidFill>
                            <a:schemeClr val="bg1"/>
                          </a:solidFill>
                          <a:effectLst/>
                          <a:latin typeface="ＭＳ Ｐゴシック" pitchFamily="50" charset="-128"/>
                          <a:ea typeface="ＭＳ Ｐゴシック" pitchFamily="50" charset="-128"/>
                        </a:rPr>
                        <a:t>(</a:t>
                      </a:r>
                      <a:r>
                        <a:rPr kumimoji="1" lang="ja-JP" altLang="en-US" sz="1400" b="1" i="0" u="none" strike="noStrike" cap="none" normalizeH="0" baseline="0" dirty="0" smtClean="0">
                          <a:ln>
                            <a:noFill/>
                          </a:ln>
                          <a:solidFill>
                            <a:schemeClr val="bg1"/>
                          </a:solidFill>
                          <a:effectLst/>
                          <a:latin typeface="ＭＳ Ｐゴシック" pitchFamily="50" charset="-128"/>
                          <a:ea typeface="ＭＳ Ｐゴシック" pitchFamily="50" charset="-128"/>
                        </a:rPr>
                        <a:t>案</a:t>
                      </a:r>
                      <a:r>
                        <a:rPr kumimoji="1" lang="en-US" altLang="ja-JP" sz="1400" b="1" i="0" u="none" strike="noStrike" cap="none" normalizeH="0" baseline="0" dirty="0" smtClean="0">
                          <a:ln>
                            <a:noFill/>
                          </a:ln>
                          <a:solidFill>
                            <a:schemeClr val="bg1"/>
                          </a:solidFill>
                          <a:effectLst/>
                          <a:latin typeface="ＭＳ Ｐゴシック" pitchFamily="50" charset="-128"/>
                          <a:ea typeface="ＭＳ Ｐゴシック" pitchFamily="50" charset="-128"/>
                        </a:rPr>
                        <a:t>)</a:t>
                      </a:r>
                    </a:p>
                  </a:txBody>
                  <a:tcPr marL="97500" marR="97500" marT="46805" marB="4680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accent3">
                        <a:lumMod val="75000"/>
                      </a:schemeClr>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400" b="1" i="0" u="none" strike="noStrike" cap="none" normalizeH="0" baseline="0" dirty="0" smtClean="0">
                          <a:ln>
                            <a:noFill/>
                          </a:ln>
                          <a:solidFill>
                            <a:schemeClr val="bg1"/>
                          </a:solidFill>
                          <a:effectLst/>
                          <a:latin typeface="ＭＳ Ｐゴシック" pitchFamily="50" charset="-128"/>
                          <a:ea typeface="ＭＳ Ｐゴシック" pitchFamily="50" charset="-128"/>
                        </a:rPr>
                        <a:t>事務分担の考え方</a:t>
                      </a:r>
                    </a:p>
                  </a:txBody>
                  <a:tcPr marL="97500" marR="97500" marT="46805" marB="46805"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accent3">
                        <a:lumMod val="75000"/>
                      </a:schemeClr>
                    </a:solidFill>
                  </a:tcPr>
                </a:tc>
              </a:tr>
              <a:tr h="897571">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400" b="0" i="0" u="none" strike="noStrike" cap="none" normalizeH="0" baseline="0" dirty="0" smtClean="0">
                          <a:ln>
                            <a:noFill/>
                          </a:ln>
                          <a:solidFill>
                            <a:schemeClr val="tx1"/>
                          </a:solidFill>
                          <a:effectLst/>
                          <a:latin typeface="ＭＳ Ｐゴシック" pitchFamily="50" charset="-128"/>
                          <a:ea typeface="ＭＳ Ｐゴシック" pitchFamily="50" charset="-128"/>
                        </a:rPr>
                        <a:t>児童相談所・一時保護所</a:t>
                      </a:r>
                    </a:p>
                  </a:txBody>
                  <a:tcPr marL="97500" marR="97500" marT="46805" marB="46805"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1" lang="ja-JP" altLang="en-US" sz="12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政令指定都市</a:t>
                      </a:r>
                    </a:p>
                  </a:txBody>
                  <a:tcPr marL="97500" marR="97500" marT="46805" marB="4680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特別区</a:t>
                      </a:r>
                      <a:endParaRPr kumimoji="1" lang="en-US" altLang="ja-JP"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97500" marR="97500" marT="46805" marB="4680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・住民に身近な特別区において児童虐待発生時の迅速に対応する</a:t>
                      </a:r>
                      <a:r>
                        <a:rPr kumimoji="1" lang="ja-JP" altLang="en-US" sz="1400" b="0" i="0" u="none" strike="noStrike" cap="none" spc="0" normalizeH="0" baseline="0" dirty="0" err="1" smtClean="0">
                          <a:ln>
                            <a:noFill/>
                          </a:ln>
                          <a:solidFill>
                            <a:schemeClr val="tx1"/>
                          </a:solidFill>
                          <a:effectLst/>
                          <a:latin typeface="Meiryo UI" pitchFamily="50" charset="-128"/>
                          <a:ea typeface="Meiryo UI" pitchFamily="50" charset="-128"/>
                          <a:cs typeface="Meiryo UI" pitchFamily="50" charset="-128"/>
                        </a:rPr>
                        <a:t>た</a:t>
                      </a:r>
                      <a:r>
                        <a:rPr kumimoji="1" lang="en-US" altLang="ja-JP"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
                      </a:r>
                      <a:br>
                        <a:rPr kumimoji="1" lang="en-US" altLang="ja-JP"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b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　め、児童相談所・一時保護所を一体として設置することを基本とする。</a:t>
                      </a:r>
                      <a:endParaRPr kumimoji="1" lang="en-US" altLang="ja-JP"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a:t>
                      </a: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特別区設置当初は、一部の特別区において共同設置</a:t>
                      </a:r>
                    </a:p>
                  </a:txBody>
                  <a:tcPr marL="97500" marR="97500" marT="46805" marB="46805"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98712">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400" b="0" i="0" u="none" strike="noStrike" cap="none" normalizeH="0" baseline="0" dirty="0" smtClean="0">
                          <a:ln>
                            <a:noFill/>
                          </a:ln>
                          <a:solidFill>
                            <a:schemeClr val="tx1"/>
                          </a:solidFill>
                          <a:effectLst/>
                          <a:latin typeface="ＭＳ Ｐゴシック" pitchFamily="50" charset="-128"/>
                          <a:ea typeface="ＭＳ Ｐゴシック" pitchFamily="50" charset="-128"/>
                        </a:rPr>
                        <a:t>児童養護施設等</a:t>
                      </a:r>
                    </a:p>
                  </a:txBody>
                  <a:tcPr marL="97500" marR="97500" marT="46805" marB="46805"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1" lang="ja-JP" altLang="en-US" sz="12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政令指定都市</a:t>
                      </a:r>
                      <a:endParaRPr kumimoji="1" lang="en-US" altLang="ja-JP" sz="12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ctr" defTabSz="914400" rtl="0" eaLnBrk="0" fontAlgn="base" latinLnBrk="0" hangingPunct="0">
                        <a:lnSpc>
                          <a:spcPct val="1000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中核市</a:t>
                      </a:r>
                    </a:p>
                  </a:txBody>
                  <a:tcPr marL="97500" marR="97500" marT="46805" marB="4680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特別区</a:t>
                      </a:r>
                      <a:endParaRPr kumimoji="1" lang="en-US" altLang="ja-JP"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ctr" defTabSz="914400" rtl="0" eaLnBrk="0" fontAlgn="base" latinLnBrk="0" hangingPunct="0">
                        <a:lnSpc>
                          <a:spcPct val="100000"/>
                        </a:lnSpc>
                        <a:spcBef>
                          <a:spcPct val="20000"/>
                        </a:spcBef>
                        <a:spcAft>
                          <a:spcPct val="0"/>
                        </a:spcAft>
                        <a:buClrTx/>
                        <a:buSzTx/>
                        <a:buFontTx/>
                        <a:buNone/>
                        <a:tabLst/>
                      </a:pPr>
                      <a:r>
                        <a:rPr kumimoji="1" lang="en-US" altLang="ja-JP" sz="105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a:t>
                      </a:r>
                      <a:r>
                        <a:rPr kumimoji="1" lang="ja-JP" altLang="en-US" sz="105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一部事務組合</a:t>
                      </a:r>
                      <a:r>
                        <a:rPr kumimoji="1" lang="en-US" altLang="ja-JP" sz="105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a:t>
                      </a:r>
                    </a:p>
                  </a:txBody>
                  <a:tcPr marL="97500" marR="97500" marT="46805" marB="4680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・偏在している施設の入所調整等にかかる事務であり、一部事務組</a:t>
                      </a:r>
                      <a:r>
                        <a:rPr kumimoji="1" lang="en-US" altLang="ja-JP"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
                      </a:r>
                      <a:br>
                        <a:rPr kumimoji="1" lang="en-US" altLang="ja-JP"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b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　合で実施</a:t>
                      </a:r>
                    </a:p>
                  </a:txBody>
                  <a:tcPr marL="97500" marR="97500" marT="46805" marB="46805"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98712">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400" b="0" i="0" u="none" strike="noStrike" cap="none" normalizeH="0" baseline="0" dirty="0" smtClean="0">
                          <a:ln>
                            <a:noFill/>
                          </a:ln>
                          <a:solidFill>
                            <a:schemeClr val="tx1"/>
                          </a:solidFill>
                          <a:effectLst/>
                          <a:latin typeface="ＭＳ Ｐゴシック" pitchFamily="50" charset="-128"/>
                          <a:ea typeface="ＭＳ Ｐゴシック" pitchFamily="50" charset="-128"/>
                        </a:rPr>
                        <a:t>認定こども園</a:t>
                      </a:r>
                    </a:p>
                  </a:txBody>
                  <a:tcPr marL="97500" marR="97500" marT="46800" marB="4680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defRPr/>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都道府県</a:t>
                      </a:r>
                      <a:endParaRPr kumimoji="1" lang="en-US" altLang="ja-JP"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ctr" defTabSz="914400" rtl="0" eaLnBrk="0" fontAlgn="base" latinLnBrk="0" hangingPunct="0">
                        <a:lnSpc>
                          <a:spcPct val="100000"/>
                        </a:lnSpc>
                        <a:spcBef>
                          <a:spcPct val="20000"/>
                        </a:spcBef>
                        <a:spcAft>
                          <a:spcPct val="0"/>
                        </a:spcAft>
                        <a:buClrTx/>
                        <a:buSzTx/>
                        <a:buFontTx/>
                        <a:buNone/>
                        <a:tabLst/>
                        <a:defRPr/>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中核市</a:t>
                      </a:r>
                      <a:endParaRPr kumimoji="1" lang="en-US" altLang="ja-JP"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97500" marR="975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特別区</a:t>
                      </a:r>
                      <a:endParaRPr kumimoji="1" lang="en-US" altLang="ja-JP"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97500" marR="975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defRPr/>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・地域の就学前教育・保育に係る事務であり、住民に身近な特別区</a:t>
                      </a:r>
                      <a:r>
                        <a:rPr kumimoji="1" lang="en-US" altLang="ja-JP"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
                      </a:r>
                      <a:br>
                        <a:rPr kumimoji="1" lang="en-US" altLang="ja-JP"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b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　が地域の実情を踏まえながら実施</a:t>
                      </a:r>
                    </a:p>
                  </a:txBody>
                  <a:tcPr marL="97500" marR="97500" marT="46800" marB="4680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372187">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400" b="0" i="0" u="none" strike="noStrike" cap="none" normalizeH="0" baseline="0" dirty="0" smtClean="0">
                          <a:ln>
                            <a:noFill/>
                          </a:ln>
                          <a:solidFill>
                            <a:schemeClr val="tx1"/>
                          </a:solidFill>
                          <a:effectLst/>
                          <a:latin typeface="ＭＳ Ｐゴシック" pitchFamily="50" charset="-128"/>
                          <a:ea typeface="ＭＳ Ｐゴシック" pitchFamily="50" charset="-128"/>
                        </a:rPr>
                        <a:t>心身障が</a:t>
                      </a:r>
                      <a:r>
                        <a:rPr kumimoji="1" lang="ja-JP" altLang="en-US" sz="1400" b="0" i="0" u="none" strike="noStrike" cap="none" normalizeH="0" baseline="0" dirty="0" err="1" smtClean="0">
                          <a:ln>
                            <a:noFill/>
                          </a:ln>
                          <a:solidFill>
                            <a:schemeClr val="tx1"/>
                          </a:solidFill>
                          <a:effectLst/>
                          <a:latin typeface="ＭＳ Ｐゴシック" pitchFamily="50" charset="-128"/>
                          <a:ea typeface="ＭＳ Ｐゴシック" pitchFamily="50" charset="-128"/>
                        </a:rPr>
                        <a:t>い</a:t>
                      </a:r>
                      <a:r>
                        <a:rPr kumimoji="1" lang="ja-JP" altLang="en-US" sz="1400" b="0" i="0" u="none" strike="noStrike" cap="none" normalizeH="0" baseline="0" dirty="0" smtClean="0">
                          <a:ln>
                            <a:noFill/>
                          </a:ln>
                          <a:solidFill>
                            <a:schemeClr val="tx1"/>
                          </a:solidFill>
                          <a:effectLst/>
                          <a:latin typeface="ＭＳ Ｐゴシック" pitchFamily="50" charset="-128"/>
                          <a:ea typeface="ＭＳ Ｐゴシック" pitchFamily="50" charset="-128"/>
                        </a:rPr>
                        <a:t>者リハビリテーションセンター</a:t>
                      </a:r>
                    </a:p>
                  </a:txBody>
                  <a:tcPr marL="97500" marR="97500" marT="46800" marB="4680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1" lang="ja-JP" altLang="en-US" sz="12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政令指定都市</a:t>
                      </a:r>
                      <a:endParaRPr kumimoji="1" lang="en-US" altLang="ja-JP" sz="12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ctr" defTabSz="914400" rtl="0" eaLnBrk="0" fontAlgn="base" latinLnBrk="0" hangingPunct="0">
                        <a:lnSpc>
                          <a:spcPct val="1000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中核市</a:t>
                      </a:r>
                    </a:p>
                  </a:txBody>
                  <a:tcPr marL="97500" marR="975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特別区</a:t>
                      </a:r>
                    </a:p>
                    <a:p>
                      <a:pPr marL="0" marR="0" lvl="0" indent="0" algn="ctr" defTabSz="914400" rtl="0" eaLnBrk="0" fontAlgn="base" latinLnBrk="0" hangingPunct="0">
                        <a:lnSpc>
                          <a:spcPct val="100000"/>
                        </a:lnSpc>
                        <a:spcBef>
                          <a:spcPct val="20000"/>
                        </a:spcBef>
                        <a:spcAft>
                          <a:spcPct val="0"/>
                        </a:spcAft>
                        <a:buClrTx/>
                        <a:buSzTx/>
                        <a:buFontTx/>
                        <a:buNone/>
                        <a:tabLst/>
                      </a:pPr>
                      <a:r>
                        <a:rPr kumimoji="1" lang="en-US" altLang="ja-JP"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a:t>
                      </a: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共同設置</a:t>
                      </a:r>
                      <a:r>
                        <a:rPr kumimoji="1" lang="en-US" altLang="ja-JP"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a:t>
                      </a:r>
                    </a:p>
                  </a:txBody>
                  <a:tcPr marL="97500" marR="975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・心身障が</a:t>
                      </a:r>
                      <a:r>
                        <a:rPr kumimoji="1" lang="ja-JP" altLang="en-US" sz="1400" b="0" i="0" u="none" strike="noStrike" cap="none" spc="0" normalizeH="0" baseline="0" dirty="0" err="1" smtClean="0">
                          <a:ln>
                            <a:noFill/>
                          </a:ln>
                          <a:solidFill>
                            <a:schemeClr val="tx1"/>
                          </a:solidFill>
                          <a:effectLst/>
                          <a:latin typeface="Meiryo UI" pitchFamily="50" charset="-128"/>
                          <a:ea typeface="Meiryo UI" pitchFamily="50" charset="-128"/>
                          <a:cs typeface="Meiryo UI" pitchFamily="50" charset="-128"/>
                        </a:rPr>
                        <a:t>い</a:t>
                      </a: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者リハビリテーションセンターを構成する</a:t>
                      </a:r>
                      <a:r>
                        <a:rPr kumimoji="1" lang="ja-JP" altLang="en-US" sz="1400" b="0" i="0" u="none" strike="noStrike" cap="none" spc="0" normalizeH="0" baseline="0" dirty="0" err="1" smtClean="0">
                          <a:ln>
                            <a:noFill/>
                          </a:ln>
                          <a:solidFill>
                            <a:schemeClr val="tx1"/>
                          </a:solidFill>
                          <a:effectLst/>
                          <a:latin typeface="Meiryo UI" pitchFamily="50" charset="-128"/>
                          <a:ea typeface="Meiryo UI" pitchFamily="50" charset="-128"/>
                          <a:cs typeface="Meiryo UI" pitchFamily="50" charset="-128"/>
                        </a:rPr>
                        <a:t>身体障がい</a:t>
                      </a: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者更</a:t>
                      </a:r>
                      <a:r>
                        <a:rPr kumimoji="1" lang="en-US" altLang="ja-JP"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
                      </a:r>
                      <a:br>
                        <a:rPr kumimoji="1" lang="en-US" altLang="ja-JP"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b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　生相談所、知的障がい者更生相談所、更生療育センター等が連</a:t>
                      </a:r>
                      <a:r>
                        <a:rPr kumimoji="1" lang="en-US" altLang="ja-JP"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
                      </a:r>
                      <a:br>
                        <a:rPr kumimoji="1" lang="en-US" altLang="ja-JP"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b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　携して総合的にサービスを提供</a:t>
                      </a:r>
                      <a:endParaRPr kumimoji="1" lang="en-US" altLang="ja-JP"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・これらを共同設置することで専門性を確保</a:t>
                      </a:r>
                      <a:endParaRPr kumimoji="1" lang="en-US" altLang="ja-JP"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a:t>
                      </a: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施設・財産の管理については、一部事務組合で実施</a:t>
                      </a:r>
                    </a:p>
                  </a:txBody>
                  <a:tcPr marL="97500" marR="97500" marT="46800" marB="4680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0790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400" b="0" i="0" u="none" strike="noStrike" cap="none" normalizeH="0" baseline="0" dirty="0" err="1" smtClean="0">
                          <a:ln>
                            <a:noFill/>
                          </a:ln>
                          <a:solidFill>
                            <a:schemeClr val="tx1"/>
                          </a:solidFill>
                          <a:effectLst/>
                          <a:latin typeface="ＭＳ Ｐゴシック" pitchFamily="50" charset="-128"/>
                          <a:ea typeface="ＭＳ Ｐゴシック" pitchFamily="50" charset="-128"/>
                        </a:rPr>
                        <a:t>身体障がい</a:t>
                      </a:r>
                      <a:r>
                        <a:rPr kumimoji="1" lang="ja-JP" altLang="en-US" sz="1400" b="0" i="0" u="none" strike="noStrike" cap="none" normalizeH="0" baseline="0" dirty="0" smtClean="0">
                          <a:ln>
                            <a:noFill/>
                          </a:ln>
                          <a:solidFill>
                            <a:schemeClr val="tx1"/>
                          </a:solidFill>
                          <a:effectLst/>
                          <a:latin typeface="ＭＳ Ｐゴシック" pitchFamily="50" charset="-128"/>
                          <a:ea typeface="ＭＳ Ｐゴシック" pitchFamily="50" charset="-128"/>
                        </a:rPr>
                        <a:t>者更生相談所</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400" b="0" i="0" u="none" strike="noStrike" cap="none" normalizeH="0" baseline="0" dirty="0" smtClean="0">
                          <a:ln>
                            <a:noFill/>
                          </a:ln>
                          <a:solidFill>
                            <a:schemeClr val="tx1"/>
                          </a:solidFill>
                          <a:effectLst/>
                          <a:latin typeface="ＭＳ Ｐゴシック" pitchFamily="50" charset="-128"/>
                          <a:ea typeface="ＭＳ Ｐゴシック" pitchFamily="50" charset="-128"/>
                        </a:rPr>
                        <a:t>知的</a:t>
                      </a:r>
                      <a:r>
                        <a:rPr kumimoji="1" lang="ja-JP" altLang="en-US" sz="1400" b="0" i="0" u="none" strike="noStrike" cap="none" normalizeH="0" baseline="0" dirty="0" err="1" smtClean="0">
                          <a:ln>
                            <a:noFill/>
                          </a:ln>
                          <a:solidFill>
                            <a:schemeClr val="tx1"/>
                          </a:solidFill>
                          <a:effectLst/>
                          <a:latin typeface="ＭＳ Ｐゴシック" pitchFamily="50" charset="-128"/>
                          <a:ea typeface="ＭＳ Ｐゴシック" pitchFamily="50" charset="-128"/>
                        </a:rPr>
                        <a:t>障がい</a:t>
                      </a:r>
                      <a:r>
                        <a:rPr kumimoji="1" lang="ja-JP" altLang="en-US" sz="1400" b="0" i="0" u="none" strike="noStrike" cap="none" normalizeH="0" baseline="0" dirty="0" smtClean="0">
                          <a:ln>
                            <a:noFill/>
                          </a:ln>
                          <a:solidFill>
                            <a:schemeClr val="tx1"/>
                          </a:solidFill>
                          <a:effectLst/>
                          <a:latin typeface="ＭＳ Ｐゴシック" pitchFamily="50" charset="-128"/>
                          <a:ea typeface="ＭＳ Ｐゴシック" pitchFamily="50" charset="-128"/>
                        </a:rPr>
                        <a:t>者更生相談所</a:t>
                      </a:r>
                    </a:p>
                  </a:txBody>
                  <a:tcPr marL="97500" marR="97500" marT="46805" marB="46805"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1" lang="ja-JP" altLang="en-US" sz="12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政令指定都市</a:t>
                      </a:r>
                    </a:p>
                  </a:txBody>
                  <a:tcPr marL="97500" marR="97500" marT="46805" marB="4680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特別区</a:t>
                      </a:r>
                    </a:p>
                    <a:p>
                      <a:pPr marL="0" marR="0" lvl="0" indent="0" algn="ctr" defTabSz="914400" rtl="0" eaLnBrk="0" fontAlgn="base" latinLnBrk="0" hangingPunct="0">
                        <a:lnSpc>
                          <a:spcPct val="100000"/>
                        </a:lnSpc>
                        <a:spcBef>
                          <a:spcPct val="20000"/>
                        </a:spcBef>
                        <a:spcAft>
                          <a:spcPct val="0"/>
                        </a:spcAft>
                        <a:buClrTx/>
                        <a:buSzTx/>
                        <a:buFontTx/>
                        <a:buNone/>
                        <a:tabLst/>
                      </a:pPr>
                      <a:r>
                        <a:rPr kumimoji="1" lang="en-US" altLang="ja-JP"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a:t>
                      </a: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共同設置</a:t>
                      </a:r>
                      <a:r>
                        <a:rPr kumimoji="1" lang="en-US" altLang="ja-JP"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a:t>
                      </a:r>
                    </a:p>
                  </a:txBody>
                  <a:tcPr marL="97500" marR="97500" marT="46805" marB="4680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・他の</a:t>
                      </a:r>
                      <a:r>
                        <a:rPr kumimoji="1" lang="ja-JP" altLang="en-US" sz="1400" b="0" i="0" u="none" strike="noStrike" cap="none" spc="0" normalizeH="0" baseline="0" dirty="0" err="1" smtClean="0">
                          <a:ln>
                            <a:noFill/>
                          </a:ln>
                          <a:solidFill>
                            <a:schemeClr val="tx1"/>
                          </a:solidFill>
                          <a:effectLst/>
                          <a:latin typeface="Meiryo UI" pitchFamily="50" charset="-128"/>
                          <a:ea typeface="Meiryo UI" pitchFamily="50" charset="-128"/>
                          <a:cs typeface="Meiryo UI" pitchFamily="50" charset="-128"/>
                        </a:rPr>
                        <a:t>障がい</a:t>
                      </a: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者福祉施策と一体的に地域の実情を踏まえながら実施</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・機関の共同設置により実施することで、高度な専門性を確保</a:t>
                      </a:r>
                    </a:p>
                  </a:txBody>
                  <a:tcPr marL="97500" marR="97500" marT="46805" marB="46805"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98712">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400" b="0" i="0" u="none" strike="noStrike" cap="none" normalizeH="0" baseline="0" dirty="0" err="1" smtClean="0">
                          <a:ln>
                            <a:noFill/>
                          </a:ln>
                          <a:solidFill>
                            <a:schemeClr val="tx1"/>
                          </a:solidFill>
                          <a:effectLst/>
                          <a:latin typeface="ＭＳ Ｐゴシック" pitchFamily="50" charset="-128"/>
                          <a:ea typeface="ＭＳ Ｐゴシック" pitchFamily="50" charset="-128"/>
                        </a:rPr>
                        <a:t>発達障がい</a:t>
                      </a:r>
                      <a:r>
                        <a:rPr kumimoji="1" lang="ja-JP" altLang="en-US" sz="1400" b="0" i="0" u="none" strike="noStrike" cap="none" normalizeH="0" baseline="0" dirty="0" smtClean="0">
                          <a:ln>
                            <a:noFill/>
                          </a:ln>
                          <a:solidFill>
                            <a:schemeClr val="tx1"/>
                          </a:solidFill>
                          <a:effectLst/>
                          <a:latin typeface="ＭＳ Ｐゴシック" pitchFamily="50" charset="-128"/>
                          <a:ea typeface="ＭＳ Ｐゴシック" pitchFamily="50" charset="-128"/>
                        </a:rPr>
                        <a:t>者支援センター運営等事業</a:t>
                      </a:r>
                    </a:p>
                  </a:txBody>
                  <a:tcPr marL="97500" marR="97500" marT="46805" marB="46805"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1" lang="ja-JP" altLang="en-US" sz="12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政令指定都市</a:t>
                      </a:r>
                    </a:p>
                  </a:txBody>
                  <a:tcPr marL="97500" marR="97500" marT="46805" marB="4680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特別区</a:t>
                      </a:r>
                    </a:p>
                    <a:p>
                      <a:pPr marL="0" marR="0" lvl="0" indent="0" algn="ctr" defTabSz="914400" rtl="0" eaLnBrk="0" fontAlgn="base" latinLnBrk="0" hangingPunct="0">
                        <a:lnSpc>
                          <a:spcPct val="100000"/>
                        </a:lnSpc>
                        <a:spcBef>
                          <a:spcPct val="20000"/>
                        </a:spcBef>
                        <a:spcAft>
                          <a:spcPct val="0"/>
                        </a:spcAft>
                        <a:buClrTx/>
                        <a:buSzTx/>
                        <a:buFontTx/>
                        <a:buNone/>
                        <a:tabLst/>
                      </a:pPr>
                      <a:r>
                        <a:rPr kumimoji="1" lang="en-US" altLang="ja-JP"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a:t>
                      </a: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共同設置</a:t>
                      </a:r>
                      <a:r>
                        <a:rPr kumimoji="1" lang="en-US" altLang="ja-JP"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a:t>
                      </a:r>
                      <a:endPar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97500" marR="97500" marT="46805" marB="4680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・関係機関との連携や高度な専門性を確保しながら効果的に事業を</a:t>
                      </a:r>
                      <a:r>
                        <a:rPr kumimoji="1" lang="en-US" altLang="ja-JP"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
                      </a:r>
                      <a:br>
                        <a:rPr kumimoji="1" lang="en-US" altLang="ja-JP"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b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　実施していくため、機関の共同設置により実施</a:t>
                      </a:r>
                    </a:p>
                  </a:txBody>
                  <a:tcPr marL="97500" marR="97500" marT="46805" marB="46805"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5333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400" b="0" i="0" u="none" strike="noStrike" cap="none" normalizeH="0" baseline="0" dirty="0" err="1" smtClean="0">
                          <a:ln>
                            <a:noFill/>
                          </a:ln>
                          <a:solidFill>
                            <a:schemeClr val="tx1"/>
                          </a:solidFill>
                          <a:effectLst/>
                          <a:latin typeface="ＭＳ Ｐゴシック" pitchFamily="50" charset="-128"/>
                          <a:ea typeface="ＭＳ Ｐゴシック" pitchFamily="50" charset="-128"/>
                        </a:rPr>
                        <a:t>精神障がい</a:t>
                      </a:r>
                      <a:r>
                        <a:rPr kumimoji="1" lang="ja-JP" altLang="en-US" sz="1400" b="0" i="0" u="none" strike="noStrike" cap="none" normalizeH="0" baseline="0" dirty="0" smtClean="0">
                          <a:ln>
                            <a:noFill/>
                          </a:ln>
                          <a:solidFill>
                            <a:schemeClr val="tx1"/>
                          </a:solidFill>
                          <a:effectLst/>
                          <a:latin typeface="ＭＳ Ｐゴシック" pitchFamily="50" charset="-128"/>
                          <a:ea typeface="ＭＳ Ｐゴシック" pitchFamily="50" charset="-128"/>
                        </a:rPr>
                        <a:t>者保健福祉手帳の交付等</a:t>
                      </a:r>
                    </a:p>
                  </a:txBody>
                  <a:tcPr marL="97500" marR="97500" marT="46805" marB="46805"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1" lang="ja-JP" altLang="en-US" sz="12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政令指定都市</a:t>
                      </a:r>
                    </a:p>
                  </a:txBody>
                  <a:tcPr marL="97500" marR="97500" marT="46805" marB="4680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特別区</a:t>
                      </a:r>
                    </a:p>
                  </a:txBody>
                  <a:tcPr marL="97500" marR="97500" marT="46805" marB="4680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・他の</a:t>
                      </a:r>
                      <a:r>
                        <a:rPr kumimoji="1" lang="ja-JP" altLang="en-US" sz="1400" b="0" i="0" u="none" strike="noStrike" cap="none" spc="0" normalizeH="0" baseline="0" dirty="0" err="1" smtClean="0">
                          <a:ln>
                            <a:noFill/>
                          </a:ln>
                          <a:solidFill>
                            <a:schemeClr val="tx1"/>
                          </a:solidFill>
                          <a:effectLst/>
                          <a:latin typeface="Meiryo UI" pitchFamily="50" charset="-128"/>
                          <a:ea typeface="Meiryo UI" pitchFamily="50" charset="-128"/>
                          <a:cs typeface="Meiryo UI" pitchFamily="50" charset="-128"/>
                        </a:rPr>
                        <a:t>障がい</a:t>
                      </a: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者福祉施策と一体的に地域の実情を踏まえながら実施</a:t>
                      </a:r>
                    </a:p>
                  </a:txBody>
                  <a:tcPr marL="97500" marR="97500" marT="46805" marB="46805"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5" name="正方形/長方形 27"/>
          <p:cNvSpPr>
            <a:spLocks noChangeArrowheads="1"/>
          </p:cNvSpPr>
          <p:nvPr/>
        </p:nvSpPr>
        <p:spPr bwMode="auto">
          <a:xfrm>
            <a:off x="8874125" y="6590764"/>
            <a:ext cx="1031875" cy="261610"/>
          </a:xfrm>
          <a:prstGeom prst="rect">
            <a:avLst/>
          </a:prstGeom>
          <a:noFill/>
          <a:ln w="9525">
            <a:noFill/>
            <a:miter lim="800000"/>
            <a:headEnd/>
            <a:tailEnd/>
          </a:ln>
        </p:spPr>
        <p:txBody>
          <a:bodyPr>
            <a:spAutoFit/>
          </a:bodyPr>
          <a:lstStyle/>
          <a:p>
            <a:pPr algn="r" fontAlgn="base">
              <a:spcBef>
                <a:spcPct val="0"/>
              </a:spcBef>
              <a:spcAft>
                <a:spcPct val="0"/>
              </a:spcAft>
            </a:pPr>
            <a:r>
              <a:rPr lang="ja-JP" altLang="en-US" sz="1100" b="1" dirty="0">
                <a:solidFill>
                  <a:srgbClr val="000000"/>
                </a:solidFill>
                <a:latin typeface="Meiryo UI" pitchFamily="50" charset="-128"/>
                <a:ea typeface="Meiryo UI" pitchFamily="50" charset="-128"/>
                <a:cs typeface="Meiryo UI" pitchFamily="50" charset="-128"/>
              </a:rPr>
              <a:t> 事務</a:t>
            </a:r>
            <a:r>
              <a:rPr lang="en-US" altLang="ja-JP" sz="1100" b="1" dirty="0" smtClean="0">
                <a:solidFill>
                  <a:srgbClr val="000000"/>
                </a:solidFill>
                <a:latin typeface="Meiryo UI" pitchFamily="50" charset="-128"/>
                <a:ea typeface="Meiryo UI" pitchFamily="50" charset="-128"/>
                <a:cs typeface="Meiryo UI" pitchFamily="50" charset="-128"/>
              </a:rPr>
              <a:t>-</a:t>
            </a:r>
            <a:r>
              <a:rPr lang="ja-JP" altLang="en-US" sz="1100" b="1" dirty="0">
                <a:solidFill>
                  <a:srgbClr val="000000"/>
                </a:solidFill>
                <a:latin typeface="Meiryo UI" pitchFamily="50" charset="-128"/>
                <a:ea typeface="Meiryo UI" pitchFamily="50" charset="-128"/>
                <a:cs typeface="Meiryo UI" pitchFamily="50" charset="-128"/>
              </a:rPr>
              <a:t>１１</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p:cNvSpPr/>
          <p:nvPr/>
        </p:nvSpPr>
        <p:spPr>
          <a:xfrm>
            <a:off x="0" y="-27384"/>
            <a:ext cx="9906000" cy="432000"/>
          </a:xfrm>
          <a:prstGeom prst="rect">
            <a:avLst/>
          </a:prstGeom>
          <a:gradFill>
            <a:gsLst>
              <a:gs pos="0">
                <a:schemeClr val="accent2">
                  <a:lumMod val="40000"/>
                  <a:lumOff val="60000"/>
                </a:schemeClr>
              </a:gs>
              <a:gs pos="50000">
                <a:schemeClr val="bg1"/>
              </a:gs>
              <a:gs pos="100000">
                <a:schemeClr val="accent2">
                  <a:lumMod val="40000"/>
                  <a:lumOff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2000" b="1" dirty="0" smtClean="0">
                <a:solidFill>
                  <a:prstClr val="black"/>
                </a:solidFill>
                <a:latin typeface="Meiryo UI" pitchFamily="50" charset="-128"/>
                <a:ea typeface="Meiryo UI" pitchFamily="50" charset="-128"/>
                <a:cs typeface="Meiryo UI" pitchFamily="50" charset="-128"/>
              </a:rPr>
              <a:t>３　特別区の事務</a:t>
            </a:r>
            <a:r>
              <a:rPr lang="ja-JP" altLang="en-US" sz="2000" b="1" dirty="0">
                <a:solidFill>
                  <a:prstClr val="black"/>
                </a:solidFill>
                <a:latin typeface="Meiryo UI" pitchFamily="50" charset="-128"/>
                <a:ea typeface="Meiryo UI" pitchFamily="50" charset="-128"/>
                <a:cs typeface="Meiryo UI" pitchFamily="50" charset="-128"/>
              </a:rPr>
              <a:t>　</a:t>
            </a:r>
          </a:p>
        </p:txBody>
      </p:sp>
      <p:sp>
        <p:nvSpPr>
          <p:cNvPr id="3" name="正方形/長方形 2"/>
          <p:cNvSpPr/>
          <p:nvPr/>
        </p:nvSpPr>
        <p:spPr>
          <a:xfrm>
            <a:off x="0" y="404664"/>
            <a:ext cx="9906000" cy="4320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600" b="1" dirty="0" smtClean="0">
                <a:solidFill>
                  <a:schemeClr val="tx1"/>
                </a:solidFill>
                <a:latin typeface="Meiryo UI" pitchFamily="50" charset="-128"/>
                <a:ea typeface="Meiryo UI" pitchFamily="50" charset="-128"/>
                <a:cs typeface="Meiryo UI" pitchFamily="50" charset="-128"/>
              </a:rPr>
              <a:t>③　都道府県や政令指定都市の権限に係る事務であっても、住民に身近な事務</a:t>
            </a:r>
            <a:r>
              <a:rPr lang="ja-JP" altLang="en-US" sz="1600" b="1" dirty="0" smtClean="0">
                <a:solidFill>
                  <a:schemeClr val="tx1"/>
                </a:solidFill>
                <a:latin typeface="Meiryo UI" pitchFamily="50" charset="-128"/>
                <a:ea typeface="Meiryo UI" pitchFamily="50" charset="-128"/>
                <a:cs typeface="Meiryo UI" pitchFamily="50" charset="-128"/>
              </a:rPr>
              <a:t>（主な事務）</a:t>
            </a:r>
            <a:endParaRPr lang="en-US" altLang="ja-JP" sz="1600" b="1" dirty="0" smtClean="0">
              <a:solidFill>
                <a:schemeClr val="tx1"/>
              </a:solidFill>
              <a:latin typeface="Meiryo UI" pitchFamily="50" charset="-128"/>
              <a:ea typeface="Meiryo UI" pitchFamily="50" charset="-128"/>
              <a:cs typeface="Meiryo UI" pitchFamily="50" charset="-128"/>
            </a:endParaRPr>
          </a:p>
        </p:txBody>
      </p:sp>
      <p:graphicFrame>
        <p:nvGraphicFramePr>
          <p:cNvPr id="6" name="Group 84"/>
          <p:cNvGraphicFramePr>
            <a:graphicFrameLocks noGrp="1"/>
          </p:cNvGraphicFramePr>
          <p:nvPr>
            <p:extLst>
              <p:ext uri="{D42A27DB-BD31-4B8C-83A1-F6EECF244321}">
                <p14:modId xmlns:p14="http://schemas.microsoft.com/office/powerpoint/2010/main" val="438143711"/>
              </p:ext>
            </p:extLst>
          </p:nvPr>
        </p:nvGraphicFramePr>
        <p:xfrm>
          <a:off x="93732" y="858045"/>
          <a:ext cx="9711529" cy="3025585"/>
        </p:xfrm>
        <a:graphic>
          <a:graphicData uri="http://schemas.openxmlformats.org/drawingml/2006/table">
            <a:tbl>
              <a:tblPr/>
              <a:tblGrid>
                <a:gridCol w="2483004"/>
                <a:gridCol w="1152128"/>
                <a:gridCol w="1080120"/>
                <a:gridCol w="4996277"/>
              </a:tblGrid>
              <a:tr h="288032">
                <a:tc>
                  <a:txBody>
                    <a:bodyPr/>
                    <a:lstStyle/>
                    <a:p>
                      <a:pPr marL="0" marR="0" lvl="0" indent="0" algn="ctr" defTabSz="914400" rtl="0" eaLnBrk="1" fontAlgn="base" latinLnBrk="0" hangingPunct="1">
                        <a:lnSpc>
                          <a:spcPts val="1500"/>
                        </a:lnSpc>
                        <a:spcBef>
                          <a:spcPct val="20000"/>
                        </a:spcBef>
                        <a:spcAft>
                          <a:spcPct val="0"/>
                        </a:spcAft>
                        <a:buClrTx/>
                        <a:buSzTx/>
                        <a:buFontTx/>
                        <a:buNone/>
                        <a:tabLst/>
                      </a:pPr>
                      <a:r>
                        <a:rPr kumimoji="1" lang="ja-JP" altLang="en-US" sz="1400" b="1" i="0" u="none" strike="noStrike" cap="none" normalizeH="0" baseline="0" dirty="0" smtClean="0">
                          <a:ln>
                            <a:noFill/>
                          </a:ln>
                          <a:solidFill>
                            <a:schemeClr val="bg1"/>
                          </a:solidFill>
                          <a:effectLst/>
                          <a:latin typeface="ＭＳ Ｐゴシック" pitchFamily="50" charset="-128"/>
                          <a:ea typeface="ＭＳ Ｐゴシック" pitchFamily="50" charset="-128"/>
                        </a:rPr>
                        <a:t>事務の名称</a:t>
                      </a:r>
                    </a:p>
                  </a:txBody>
                  <a:tcPr marL="97500" marR="97500" marT="46805" marB="46805"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accent3">
                        <a:lumMod val="75000"/>
                      </a:schemeClr>
                    </a:solidFill>
                  </a:tcPr>
                </a:tc>
                <a:tc>
                  <a:txBody>
                    <a:bodyPr/>
                    <a:lstStyle/>
                    <a:p>
                      <a:pPr marL="0" marR="0" lvl="0" indent="0" algn="ctr" defTabSz="914400" rtl="0" eaLnBrk="1" fontAlgn="base" latinLnBrk="0" hangingPunct="1">
                        <a:lnSpc>
                          <a:spcPts val="1500"/>
                        </a:lnSpc>
                        <a:spcBef>
                          <a:spcPct val="20000"/>
                        </a:spcBef>
                        <a:spcAft>
                          <a:spcPct val="0"/>
                        </a:spcAft>
                        <a:buClrTx/>
                        <a:buSzTx/>
                        <a:buFontTx/>
                        <a:buNone/>
                        <a:tabLst/>
                      </a:pPr>
                      <a:r>
                        <a:rPr kumimoji="1" lang="ja-JP" altLang="en-US" sz="1400" b="1" i="0" u="none" strike="noStrike" cap="none" normalizeH="0" baseline="0" dirty="0" smtClean="0">
                          <a:ln>
                            <a:noFill/>
                          </a:ln>
                          <a:solidFill>
                            <a:schemeClr val="bg1"/>
                          </a:solidFill>
                          <a:effectLst/>
                          <a:latin typeface="ＭＳ Ｐゴシック" pitchFamily="50" charset="-128"/>
                          <a:ea typeface="ＭＳ Ｐゴシック" pitchFamily="50" charset="-128"/>
                        </a:rPr>
                        <a:t>主な権限</a:t>
                      </a:r>
                    </a:p>
                  </a:txBody>
                  <a:tcPr marL="97500" marR="97500" marT="46805" marB="4680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accent3">
                        <a:lumMod val="75000"/>
                      </a:schemeClr>
                    </a:solidFill>
                  </a:tcPr>
                </a:tc>
                <a:tc>
                  <a:txBody>
                    <a:bodyPr/>
                    <a:lstStyle/>
                    <a:p>
                      <a:pPr marL="0" marR="0" lvl="0" indent="0" algn="ctr" defTabSz="914400" rtl="0" eaLnBrk="1" fontAlgn="base" latinLnBrk="0" hangingPunct="1">
                        <a:lnSpc>
                          <a:spcPts val="1500"/>
                        </a:lnSpc>
                        <a:spcBef>
                          <a:spcPct val="20000"/>
                        </a:spcBef>
                        <a:spcAft>
                          <a:spcPct val="0"/>
                        </a:spcAft>
                        <a:buClrTx/>
                        <a:buSzTx/>
                        <a:buFontTx/>
                        <a:buNone/>
                        <a:tabLst/>
                      </a:pPr>
                      <a:r>
                        <a:rPr kumimoji="1" lang="ja-JP" altLang="en-US" sz="1400" b="1" i="0" u="none" strike="noStrike" cap="none" normalizeH="0" baseline="0" dirty="0" smtClean="0">
                          <a:ln>
                            <a:noFill/>
                          </a:ln>
                          <a:solidFill>
                            <a:schemeClr val="bg1"/>
                          </a:solidFill>
                          <a:effectLst/>
                          <a:latin typeface="ＭＳ Ｐゴシック" pitchFamily="50" charset="-128"/>
                          <a:ea typeface="ＭＳ Ｐゴシック" pitchFamily="50" charset="-128"/>
                        </a:rPr>
                        <a:t>分担</a:t>
                      </a:r>
                      <a:r>
                        <a:rPr kumimoji="1" lang="en-US" altLang="ja-JP" sz="1400" b="1" i="0" u="none" strike="noStrike" cap="none" normalizeH="0" baseline="0" dirty="0" smtClean="0">
                          <a:ln>
                            <a:noFill/>
                          </a:ln>
                          <a:solidFill>
                            <a:schemeClr val="bg1"/>
                          </a:solidFill>
                          <a:effectLst/>
                          <a:latin typeface="ＭＳ Ｐゴシック" pitchFamily="50" charset="-128"/>
                          <a:ea typeface="ＭＳ Ｐゴシック" pitchFamily="50" charset="-128"/>
                        </a:rPr>
                        <a:t>(</a:t>
                      </a:r>
                      <a:r>
                        <a:rPr kumimoji="1" lang="ja-JP" altLang="en-US" sz="1400" b="1" i="0" u="none" strike="noStrike" cap="none" normalizeH="0" baseline="0" dirty="0" smtClean="0">
                          <a:ln>
                            <a:noFill/>
                          </a:ln>
                          <a:solidFill>
                            <a:schemeClr val="bg1"/>
                          </a:solidFill>
                          <a:effectLst/>
                          <a:latin typeface="ＭＳ Ｐゴシック" pitchFamily="50" charset="-128"/>
                          <a:ea typeface="ＭＳ Ｐゴシック" pitchFamily="50" charset="-128"/>
                        </a:rPr>
                        <a:t>案</a:t>
                      </a:r>
                      <a:r>
                        <a:rPr kumimoji="1" lang="en-US" altLang="ja-JP" sz="1400" b="1" i="0" u="none" strike="noStrike" cap="none" normalizeH="0" baseline="0" dirty="0" smtClean="0">
                          <a:ln>
                            <a:noFill/>
                          </a:ln>
                          <a:solidFill>
                            <a:schemeClr val="bg1"/>
                          </a:solidFill>
                          <a:effectLst/>
                          <a:latin typeface="ＭＳ Ｐゴシック" pitchFamily="50" charset="-128"/>
                          <a:ea typeface="ＭＳ Ｐゴシック" pitchFamily="50" charset="-128"/>
                        </a:rPr>
                        <a:t>)</a:t>
                      </a:r>
                    </a:p>
                  </a:txBody>
                  <a:tcPr marL="97500" marR="97500" marT="46805" marB="4680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accent3">
                        <a:lumMod val="75000"/>
                      </a:schemeClr>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400" b="1" i="0" u="none" strike="noStrike" cap="none" normalizeH="0" baseline="0" dirty="0" smtClean="0">
                          <a:ln>
                            <a:noFill/>
                          </a:ln>
                          <a:solidFill>
                            <a:schemeClr val="bg1"/>
                          </a:solidFill>
                          <a:effectLst/>
                          <a:latin typeface="ＭＳ Ｐゴシック" pitchFamily="50" charset="-128"/>
                          <a:ea typeface="ＭＳ Ｐゴシック" pitchFamily="50" charset="-128"/>
                        </a:rPr>
                        <a:t>事務分担の考え方</a:t>
                      </a:r>
                    </a:p>
                  </a:txBody>
                  <a:tcPr marL="97500" marR="97500" marT="46805" marB="46805"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accent3">
                        <a:lumMod val="75000"/>
                      </a:schemeClr>
                    </a:solidFill>
                  </a:tcPr>
                </a:tc>
              </a:tr>
              <a:tr h="692781">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400" b="0" i="0" u="none" strike="noStrike" cap="none" normalizeH="0" baseline="0" dirty="0" smtClean="0">
                          <a:ln>
                            <a:noFill/>
                          </a:ln>
                          <a:solidFill>
                            <a:schemeClr val="tx1"/>
                          </a:solidFill>
                          <a:effectLst/>
                          <a:latin typeface="ＭＳ Ｐゴシック" pitchFamily="50" charset="-128"/>
                          <a:ea typeface="ＭＳ Ｐゴシック" pitchFamily="50" charset="-128"/>
                        </a:rPr>
                        <a:t>小中学校教職員人事権・研修</a:t>
                      </a:r>
                    </a:p>
                  </a:txBody>
                  <a:tcPr marL="97500" marR="97500" marT="46805" marB="46805"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1" lang="ja-JP" altLang="en-US" sz="12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政令指定都市</a:t>
                      </a:r>
                    </a:p>
                    <a:p>
                      <a:pPr marL="0" marR="0" lvl="0" indent="0" algn="ctr" defTabSz="914400" rtl="0" eaLnBrk="0" fontAlgn="base" latinLnBrk="0" hangingPunct="0">
                        <a:lnSpc>
                          <a:spcPct val="1000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中核市</a:t>
                      </a:r>
                    </a:p>
                  </a:txBody>
                  <a:tcPr marL="97500" marR="97500" marT="46805" marB="4680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特別区</a:t>
                      </a:r>
                    </a:p>
                  </a:txBody>
                  <a:tcPr marL="97500" marR="97500" marT="46805" marB="4680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・特別区が教職員人事権や研修まで含めた権限と責任を持つことで、</a:t>
                      </a:r>
                      <a:r>
                        <a:rPr kumimoji="1" lang="en-US" altLang="ja-JP"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
                      </a:r>
                      <a:br>
                        <a:rPr kumimoji="1" lang="en-US" altLang="ja-JP"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br>
                      <a:r>
                        <a:rPr kumimoji="1" lang="ja-JP" altLang="en-US"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　より地域に密着した教育行政を実施</a:t>
                      </a:r>
                    </a:p>
                  </a:txBody>
                  <a:tcPr marL="97500" marR="97500" marT="46805" marB="46805"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92781">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400" b="0" i="0" u="none" strike="noStrike" cap="none" normalizeH="0" baseline="0" dirty="0" smtClean="0">
                          <a:ln>
                            <a:noFill/>
                          </a:ln>
                          <a:solidFill>
                            <a:schemeClr val="tx1"/>
                          </a:solidFill>
                          <a:effectLst/>
                          <a:latin typeface="ＭＳ Ｐゴシック" pitchFamily="50" charset="-128"/>
                          <a:ea typeface="ＭＳ Ｐゴシック" pitchFamily="50" charset="-128"/>
                        </a:rPr>
                        <a:t>私立幼稚園の設置認可</a:t>
                      </a:r>
                    </a:p>
                  </a:txBody>
                  <a:tcPr marL="97500" marR="97500" marT="46805" marB="46805"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都道府県</a:t>
                      </a:r>
                    </a:p>
                  </a:txBody>
                  <a:tcPr marL="97500" marR="97500" marT="46805" marB="4680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特別区</a:t>
                      </a:r>
                    </a:p>
                  </a:txBody>
                  <a:tcPr marL="97500" marR="97500" marT="46805" marB="4680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defRPr/>
                      </a:pPr>
                      <a:r>
                        <a:rPr kumimoji="1" lang="ja-JP" altLang="en-US"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・地域の就学前教育に係る事務であり、住民に身近な特別区が地</a:t>
                      </a:r>
                      <a:r>
                        <a:rPr kumimoji="1" lang="en-US" altLang="ja-JP"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
                      </a:r>
                      <a:br>
                        <a:rPr kumimoji="1" lang="en-US" altLang="ja-JP"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br>
                      <a:r>
                        <a:rPr kumimoji="1" lang="ja-JP" altLang="en-US"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　域の実情を踏まえながら実施</a:t>
                      </a:r>
                    </a:p>
                  </a:txBody>
                  <a:tcPr marL="97500" marR="97500" marT="46805" marB="46805"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92781">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400" b="0" i="0" u="none" strike="noStrike" cap="none" normalizeH="0" baseline="0" dirty="0" smtClean="0">
                          <a:ln>
                            <a:noFill/>
                          </a:ln>
                          <a:solidFill>
                            <a:schemeClr val="tx1"/>
                          </a:solidFill>
                          <a:effectLst/>
                          <a:latin typeface="ＭＳ Ｐゴシック" pitchFamily="50" charset="-128"/>
                          <a:ea typeface="ＭＳ Ｐゴシック" pitchFamily="50" charset="-128"/>
                        </a:rPr>
                        <a:t>文化財保護</a:t>
                      </a:r>
                    </a:p>
                  </a:txBody>
                  <a:tcPr marL="97500" marR="97500" marT="46805" marB="46805"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都道府県</a:t>
                      </a:r>
                    </a:p>
                    <a:p>
                      <a:pPr marL="0" marR="0" lvl="0" indent="0" algn="ctr" defTabSz="914400" rtl="0" eaLnBrk="0" fontAlgn="base" latinLnBrk="0" hangingPunct="0">
                        <a:lnSpc>
                          <a:spcPct val="100000"/>
                        </a:lnSpc>
                        <a:spcBef>
                          <a:spcPct val="20000"/>
                        </a:spcBef>
                        <a:spcAft>
                          <a:spcPct val="0"/>
                        </a:spcAft>
                        <a:buClrTx/>
                        <a:buSzTx/>
                        <a:buFontTx/>
                        <a:buNone/>
                        <a:tabLst/>
                      </a:pPr>
                      <a:r>
                        <a:rPr kumimoji="1" lang="ja-JP" altLang="en-US" sz="12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政令指定都市</a:t>
                      </a:r>
                    </a:p>
                  </a:txBody>
                  <a:tcPr marL="97500" marR="97500" marT="46805" marB="4680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特別区</a:t>
                      </a:r>
                    </a:p>
                  </a:txBody>
                  <a:tcPr marL="97500" marR="97500" marT="46805" marB="4680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・地域振興等の施策と一体的・効果的に施策展開</a:t>
                      </a:r>
                    </a:p>
                  </a:txBody>
                  <a:tcPr marL="97500" marR="97500" marT="46805" marB="46805"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40272">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400" b="0" i="0" u="none" strike="noStrike" cap="none" normalizeH="0" baseline="0" dirty="0" smtClean="0">
                          <a:ln>
                            <a:noFill/>
                          </a:ln>
                          <a:solidFill>
                            <a:schemeClr val="tx1"/>
                          </a:solidFill>
                          <a:effectLst/>
                          <a:latin typeface="ＭＳ Ｐゴシック" pitchFamily="50" charset="-128"/>
                          <a:ea typeface="ＭＳ Ｐゴシック" pitchFamily="50" charset="-128"/>
                        </a:rPr>
                        <a:t>旅券（パスポート）交付</a:t>
                      </a:r>
                    </a:p>
                  </a:txBody>
                  <a:tcPr marL="97500" marR="97500" marT="46805" marB="46805"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1" lang="ja-JP" altLang="en-US" sz="1400" b="0" i="0" u="none" strike="noStrike" cap="none" spc="0" normalizeH="0" baseline="0" smtClean="0">
                          <a:ln>
                            <a:noFill/>
                          </a:ln>
                          <a:solidFill>
                            <a:schemeClr val="tx1"/>
                          </a:solidFill>
                          <a:effectLst/>
                          <a:latin typeface="Meiryo UI" pitchFamily="50" charset="-128"/>
                          <a:ea typeface="Meiryo UI" pitchFamily="50" charset="-128"/>
                          <a:cs typeface="Meiryo UI" pitchFamily="50" charset="-128"/>
                        </a:rPr>
                        <a:t>都道府県</a:t>
                      </a:r>
                    </a:p>
                  </a:txBody>
                  <a:tcPr marL="97500" marR="97500" marT="46805" marB="4680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特別区</a:t>
                      </a:r>
                    </a:p>
                  </a:txBody>
                  <a:tcPr marL="97500" marR="97500" marT="46805" marB="4680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・旅券発給にかかる申請受理・交付業務などの窓口業務を実施し、</a:t>
                      </a:r>
                      <a:r>
                        <a:rPr kumimoji="1" lang="en-US" altLang="ja-JP"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
                      </a:r>
                      <a:br>
                        <a:rPr kumimoji="1" lang="en-US" altLang="ja-JP"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br>
                      <a:r>
                        <a:rPr kumimoji="1" lang="ja-JP" altLang="en-US"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　住民の利便性を確保</a:t>
                      </a:r>
                    </a:p>
                  </a:txBody>
                  <a:tcPr marL="97500" marR="97500" marT="46805" marB="46805"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7" name="正方形/長方形 27"/>
          <p:cNvSpPr>
            <a:spLocks noChangeArrowheads="1"/>
          </p:cNvSpPr>
          <p:nvPr/>
        </p:nvSpPr>
        <p:spPr bwMode="auto">
          <a:xfrm>
            <a:off x="8874125" y="-27384"/>
            <a:ext cx="1031875" cy="261610"/>
          </a:xfrm>
          <a:prstGeom prst="rect">
            <a:avLst/>
          </a:prstGeom>
          <a:noFill/>
          <a:ln w="9525">
            <a:noFill/>
            <a:miter lim="800000"/>
            <a:headEnd/>
            <a:tailEnd/>
          </a:ln>
        </p:spPr>
        <p:txBody>
          <a:bodyPr>
            <a:spAutoFit/>
          </a:bodyPr>
          <a:lstStyle/>
          <a:p>
            <a:pPr algn="r" fontAlgn="base">
              <a:spcBef>
                <a:spcPct val="0"/>
              </a:spcBef>
              <a:spcAft>
                <a:spcPct val="0"/>
              </a:spcAft>
            </a:pPr>
            <a:r>
              <a:rPr lang="ja-JP" altLang="en-US" sz="1100" b="1" dirty="0">
                <a:solidFill>
                  <a:srgbClr val="000000"/>
                </a:solidFill>
                <a:latin typeface="Meiryo UI" pitchFamily="50" charset="-128"/>
                <a:ea typeface="Meiryo UI" pitchFamily="50" charset="-128"/>
                <a:cs typeface="Meiryo UI" pitchFamily="50" charset="-128"/>
              </a:rPr>
              <a:t> 事務</a:t>
            </a:r>
            <a:r>
              <a:rPr lang="en-US" altLang="ja-JP" sz="1100" b="1" dirty="0" smtClean="0">
                <a:solidFill>
                  <a:srgbClr val="000000"/>
                </a:solidFill>
                <a:latin typeface="Meiryo UI" pitchFamily="50" charset="-128"/>
                <a:ea typeface="Meiryo UI" pitchFamily="50" charset="-128"/>
                <a:cs typeface="Meiryo UI" pitchFamily="50" charset="-128"/>
              </a:rPr>
              <a:t>-</a:t>
            </a:r>
            <a:r>
              <a:rPr lang="ja-JP" altLang="en-US" sz="1100" b="1" dirty="0" smtClean="0">
                <a:solidFill>
                  <a:srgbClr val="000000"/>
                </a:solidFill>
                <a:latin typeface="Meiryo UI" pitchFamily="50" charset="-128"/>
                <a:ea typeface="Meiryo UI" pitchFamily="50" charset="-128"/>
                <a:cs typeface="Meiryo UI" pitchFamily="50" charset="-128"/>
              </a:rPr>
              <a:t>１２</a:t>
            </a:r>
            <a:endParaRPr lang="ja-JP" altLang="en-US" sz="1100" b="1" dirty="0">
              <a:solidFill>
                <a:srgbClr val="000000"/>
              </a:solidFill>
              <a:latin typeface="Meiryo UI" pitchFamily="50" charset="-128"/>
              <a:ea typeface="Meiryo UI" pitchFamily="50" charset="-128"/>
              <a:cs typeface="Meiryo UI" pitchFamily="50" charset="-128"/>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p:cNvSpPr/>
          <p:nvPr/>
        </p:nvSpPr>
        <p:spPr>
          <a:xfrm>
            <a:off x="0" y="264964"/>
            <a:ext cx="8619407" cy="4320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b="1" dirty="0" smtClean="0">
                <a:solidFill>
                  <a:schemeClr val="tx1"/>
                </a:solidFill>
                <a:latin typeface="Meiryo UI" pitchFamily="50" charset="-128"/>
                <a:ea typeface="Meiryo UI" pitchFamily="50" charset="-128"/>
                <a:cs typeface="Meiryo UI" pitchFamily="50" charset="-128"/>
              </a:rPr>
              <a:t>（２） 地域自治区事務所で実施する事務</a:t>
            </a:r>
            <a:endParaRPr kumimoji="1" lang="ja-JP" altLang="en-US" b="1" dirty="0">
              <a:solidFill>
                <a:schemeClr val="tx1"/>
              </a:solidFill>
              <a:latin typeface="Meiryo UI" pitchFamily="50" charset="-128"/>
              <a:ea typeface="Meiryo UI" pitchFamily="50" charset="-128"/>
              <a:cs typeface="Meiryo UI" pitchFamily="50" charset="-128"/>
            </a:endParaRPr>
          </a:p>
        </p:txBody>
      </p:sp>
      <p:graphicFrame>
        <p:nvGraphicFramePr>
          <p:cNvPr id="9" name="Group 77"/>
          <p:cNvGraphicFramePr>
            <a:graphicFrameLocks noGrp="1"/>
          </p:cNvGraphicFramePr>
          <p:nvPr>
            <p:extLst>
              <p:ext uri="{D42A27DB-BD31-4B8C-83A1-F6EECF244321}">
                <p14:modId xmlns:p14="http://schemas.microsoft.com/office/powerpoint/2010/main" val="1613708564"/>
              </p:ext>
            </p:extLst>
          </p:nvPr>
        </p:nvGraphicFramePr>
        <p:xfrm>
          <a:off x="47171" y="1571761"/>
          <a:ext cx="9827992" cy="5248314"/>
        </p:xfrm>
        <a:graphic>
          <a:graphicData uri="http://schemas.openxmlformats.org/drawingml/2006/table">
            <a:tbl>
              <a:tblPr/>
              <a:tblGrid>
                <a:gridCol w="1598627"/>
                <a:gridCol w="4217465"/>
                <a:gridCol w="4011900"/>
              </a:tblGrid>
              <a:tr h="272055">
                <a:tc>
                  <a:txBody>
                    <a:bodyPr/>
                    <a:lstStyle/>
                    <a:p>
                      <a:pPr marL="0" marR="0" lvl="0" indent="0" algn="ctr" defTabSz="914400" rtl="0" eaLnBrk="0" fontAlgn="ctr" latinLnBrk="0" hangingPunct="0">
                        <a:lnSpc>
                          <a:spcPts val="1400"/>
                        </a:lnSpc>
                        <a:spcBef>
                          <a:spcPct val="20000"/>
                        </a:spcBef>
                        <a:spcAft>
                          <a:spcPct val="0"/>
                        </a:spcAft>
                        <a:buClrTx/>
                        <a:buSzTx/>
                        <a:buFontTx/>
                        <a:buNone/>
                        <a:tabLst/>
                      </a:pPr>
                      <a:r>
                        <a:rPr kumimoji="1" lang="ja-JP" altLang="en-US" sz="1400" b="1" i="0" u="none" strike="noStrike" cap="none" normalizeH="0" baseline="0" dirty="0" smtClean="0">
                          <a:ln>
                            <a:noFill/>
                          </a:ln>
                          <a:solidFill>
                            <a:schemeClr val="bg1"/>
                          </a:solidFill>
                          <a:effectLst/>
                          <a:latin typeface="ＭＳ Ｐゴシック" pitchFamily="50" charset="-128"/>
                          <a:ea typeface="ＭＳ Ｐゴシック" pitchFamily="50" charset="-128"/>
                          <a:cs typeface="Meiryo UI" pitchFamily="50" charset="-128"/>
                        </a:rPr>
                        <a:t>分野</a:t>
                      </a:r>
                    </a:p>
                  </a:txBody>
                  <a:tcPr marL="97500" marR="97500" marT="46801" marB="46801"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accent3">
                        <a:lumMod val="75000"/>
                      </a:schemeClr>
                    </a:solidFill>
                  </a:tcPr>
                </a:tc>
                <a:tc>
                  <a:txBody>
                    <a:bodyPr/>
                    <a:lstStyle/>
                    <a:p>
                      <a:pPr marL="0" marR="0" lvl="0" indent="0" algn="ctr" defTabSz="914400" rtl="0" eaLnBrk="0" fontAlgn="ctr" latinLnBrk="0" hangingPunct="0">
                        <a:lnSpc>
                          <a:spcPts val="1400"/>
                        </a:lnSpc>
                        <a:spcBef>
                          <a:spcPct val="20000"/>
                        </a:spcBef>
                        <a:spcAft>
                          <a:spcPct val="0"/>
                        </a:spcAft>
                        <a:buClrTx/>
                        <a:buSzTx/>
                        <a:buFontTx/>
                        <a:buNone/>
                        <a:tabLst/>
                      </a:pPr>
                      <a:r>
                        <a:rPr kumimoji="1" lang="ja-JP" altLang="en-US" sz="1400" b="1" i="0" u="none" strike="noStrike" cap="none" normalizeH="0" baseline="0" dirty="0" smtClean="0">
                          <a:ln>
                            <a:noFill/>
                          </a:ln>
                          <a:solidFill>
                            <a:schemeClr val="bg1"/>
                          </a:solidFill>
                          <a:effectLst/>
                          <a:latin typeface="ＭＳ Ｐゴシック" pitchFamily="50" charset="-128"/>
                          <a:ea typeface="ＭＳ Ｐゴシック" pitchFamily="50" charset="-128"/>
                          <a:cs typeface="Meiryo UI" pitchFamily="50" charset="-128"/>
                        </a:rPr>
                        <a:t>地域自治区事務所の主な事務</a:t>
                      </a:r>
                    </a:p>
                  </a:txBody>
                  <a:tcPr marL="0" marR="0" marT="0" marB="0"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accent3">
                        <a:lumMod val="75000"/>
                      </a:schemeClr>
                    </a:solidFill>
                  </a:tcPr>
                </a:tc>
                <a:tc>
                  <a:txBody>
                    <a:bodyPr/>
                    <a:lstStyle/>
                    <a:p>
                      <a:pPr marL="0" marR="0" lvl="0" indent="0" algn="ctr" defTabSz="914400" rtl="0" eaLnBrk="0" fontAlgn="ctr" latinLnBrk="0" hangingPunct="0">
                        <a:lnSpc>
                          <a:spcPts val="1400"/>
                        </a:lnSpc>
                        <a:spcBef>
                          <a:spcPct val="20000"/>
                        </a:spcBef>
                        <a:spcAft>
                          <a:spcPct val="0"/>
                        </a:spcAft>
                        <a:buClrTx/>
                        <a:buSzTx/>
                        <a:buFontTx/>
                        <a:buNone/>
                        <a:tabLst/>
                      </a:pPr>
                      <a:r>
                        <a:rPr kumimoji="1" lang="ja-JP" altLang="en-US" sz="1400" b="1" i="0" u="none" strike="noStrike" cap="none" normalizeH="0" baseline="0" dirty="0" smtClean="0">
                          <a:ln>
                            <a:noFill/>
                          </a:ln>
                          <a:solidFill>
                            <a:schemeClr val="bg1"/>
                          </a:solidFill>
                          <a:effectLst/>
                          <a:latin typeface="ＭＳ Ｐゴシック" pitchFamily="50" charset="-128"/>
                          <a:ea typeface="ＭＳ Ｐゴシック" pitchFamily="50" charset="-128"/>
                          <a:cs typeface="Meiryo UI" pitchFamily="50" charset="-128"/>
                        </a:rPr>
                        <a:t>特別区の区役所で実施する主な関連事務</a:t>
                      </a:r>
                    </a:p>
                  </a:txBody>
                  <a:tcPr marL="97500" marR="97500" marT="46801" marB="46801"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accent3">
                        <a:lumMod val="75000"/>
                      </a:schemeClr>
                    </a:solidFill>
                  </a:tcPr>
                </a:tc>
              </a:tr>
              <a:tr h="992375">
                <a:tc>
                  <a:txBody>
                    <a:bodyPr/>
                    <a:lstStyle/>
                    <a:p>
                      <a:pPr marL="0" marR="0" lvl="0" indent="0" algn="l" defTabSz="914400" rtl="0" eaLnBrk="0" fontAlgn="ctr" latinLnBrk="0" hangingPunct="0">
                        <a:lnSpc>
                          <a:spcPts val="1400"/>
                        </a:lnSpc>
                        <a:spcBef>
                          <a:spcPct val="20000"/>
                        </a:spcBef>
                        <a:spcAft>
                          <a:spcPct val="0"/>
                        </a:spcAft>
                        <a:buClrTx/>
                        <a:buSzTx/>
                        <a:buFontTx/>
                        <a:buNone/>
                        <a:tabLst/>
                      </a:pPr>
                      <a:r>
                        <a:rPr kumimoji="1" lang="ja-JP" altLang="en-US" sz="1400" b="0" i="0" u="none" strike="noStrike" cap="none" normalizeH="0" baseline="0" dirty="0" smtClean="0">
                          <a:ln>
                            <a:noFill/>
                          </a:ln>
                          <a:solidFill>
                            <a:schemeClr val="tx1"/>
                          </a:solidFill>
                          <a:effectLst/>
                          <a:latin typeface="ＭＳ Ｐゴシック" pitchFamily="50" charset="-128"/>
                          <a:ea typeface="ＭＳ Ｐゴシック" pitchFamily="50" charset="-128"/>
                          <a:cs typeface="Meiryo UI" pitchFamily="50" charset="-128"/>
                        </a:rPr>
                        <a:t>　 １．こども</a:t>
                      </a:r>
                    </a:p>
                  </a:txBody>
                  <a:tcPr marL="99060" marR="99060" marT="45721" marB="45721"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0" fontAlgn="ctr" latinLnBrk="0" hangingPunct="0">
                        <a:lnSpc>
                          <a:spcPts val="1400"/>
                        </a:lnSpc>
                        <a:spcBef>
                          <a:spcPct val="20000"/>
                        </a:spcBef>
                        <a:spcAft>
                          <a:spcPct val="0"/>
                        </a:spcAft>
                        <a:buClrTx/>
                        <a:buSzTx/>
                        <a:buFontTx/>
                        <a:buNone/>
                        <a:tabLst/>
                      </a:pPr>
                      <a:r>
                        <a:rPr kumimoji="1" lang="ja-JP" altLang="en-US"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・保育所の入所手続、保育料賦課徴収</a:t>
                      </a:r>
                    </a:p>
                    <a:p>
                      <a:pPr marL="0" marR="0" lvl="0" indent="0" algn="l" defTabSz="914400" rtl="0" eaLnBrk="0" fontAlgn="ctr" latinLnBrk="0" hangingPunct="0">
                        <a:lnSpc>
                          <a:spcPts val="1400"/>
                        </a:lnSpc>
                        <a:spcBef>
                          <a:spcPct val="20000"/>
                        </a:spcBef>
                        <a:spcAft>
                          <a:spcPct val="0"/>
                        </a:spcAft>
                        <a:buClrTx/>
                        <a:buSzTx/>
                        <a:buFontTx/>
                        <a:buNone/>
                        <a:tabLst/>
                      </a:pPr>
                      <a:r>
                        <a:rPr kumimoji="1" lang="ja-JP" altLang="en-US"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・子育て支援（相談、児童手当の受付等）</a:t>
                      </a:r>
                      <a:endParaRPr kumimoji="1" lang="en-US" altLang="ja-JP"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l" defTabSz="914400" rtl="0" eaLnBrk="0" fontAlgn="ctr" latinLnBrk="0" hangingPunct="0">
                        <a:lnSpc>
                          <a:spcPts val="1400"/>
                        </a:lnSpc>
                        <a:spcBef>
                          <a:spcPct val="20000"/>
                        </a:spcBef>
                        <a:spcAft>
                          <a:spcPct val="0"/>
                        </a:spcAft>
                        <a:buClrTx/>
                        <a:buSzTx/>
                        <a:buFontTx/>
                        <a:buNone/>
                        <a:tabLst/>
                      </a:pPr>
                      <a:r>
                        <a:rPr kumimoji="1" lang="ja-JP" altLang="en-US"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・ひとり親家庭等の支援</a:t>
                      </a:r>
                      <a:r>
                        <a:rPr kumimoji="1" lang="ja-JP" altLang="en-US" sz="115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（日常生活支援事業の派遣申請等）</a:t>
                      </a:r>
                      <a:endParaRPr kumimoji="1" lang="en-US" altLang="ja-JP" sz="115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97500" marR="97500" marT="46801" marB="46801"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3">
                        <a:lumMod val="40000"/>
                        <a:lumOff val="60000"/>
                      </a:schemeClr>
                    </a:solidFill>
                  </a:tcPr>
                </a:tc>
                <a:tc>
                  <a:txBody>
                    <a:bodyPr/>
                    <a:lstStyle/>
                    <a:p>
                      <a:pPr marL="0" marR="0" lvl="0" indent="0" algn="l" defTabSz="914400" rtl="0" eaLnBrk="0" fontAlgn="ctr" latinLnBrk="0" hangingPunct="0">
                        <a:lnSpc>
                          <a:spcPts val="14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・児童養護施設等の徴収金の決定</a:t>
                      </a:r>
                      <a:endParaRPr kumimoji="1" lang="en-US" altLang="ja-JP"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l" defTabSz="914400" rtl="0" eaLnBrk="0" fontAlgn="ctr" latinLnBrk="0" hangingPunct="0">
                        <a:lnSpc>
                          <a:spcPts val="1400"/>
                        </a:lnSpc>
                        <a:spcBef>
                          <a:spcPct val="20000"/>
                        </a:spcBef>
                        <a:spcAft>
                          <a:spcPct val="0"/>
                        </a:spcAft>
                        <a:buClrTx/>
                        <a:buSzTx/>
                        <a:buFontTx/>
                        <a:buNone/>
                        <a:tabLst/>
                        <a:defRPr/>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・母子生活支援施設等の入所・徴収金の決定</a:t>
                      </a:r>
                    </a:p>
                    <a:p>
                      <a:pPr marL="0" marR="0" lvl="0" indent="0" algn="l" defTabSz="914400" rtl="0" eaLnBrk="0" fontAlgn="ctr" latinLnBrk="0" hangingPunct="0">
                        <a:lnSpc>
                          <a:spcPts val="14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・放課後児童健全育成事業</a:t>
                      </a:r>
                      <a:endParaRPr kumimoji="1" lang="en-US" altLang="ja-JP"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l" defTabSz="914400" rtl="0" eaLnBrk="0" fontAlgn="ctr" latinLnBrk="0" hangingPunct="0">
                        <a:lnSpc>
                          <a:spcPts val="14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・児童委員の研修等</a:t>
                      </a:r>
                    </a:p>
                  </a:txBody>
                  <a:tcPr marL="99060" marR="99060" marT="45721" marB="45721"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382083">
                <a:tc>
                  <a:txBody>
                    <a:bodyPr/>
                    <a:lstStyle/>
                    <a:p>
                      <a:pPr marL="0" marR="0" lvl="0" indent="0" algn="l" defTabSz="914400" rtl="0" eaLnBrk="0" fontAlgn="ctr" latinLnBrk="0" hangingPunct="0">
                        <a:lnSpc>
                          <a:spcPts val="1400"/>
                        </a:lnSpc>
                        <a:spcBef>
                          <a:spcPct val="20000"/>
                        </a:spcBef>
                        <a:spcAft>
                          <a:spcPct val="0"/>
                        </a:spcAft>
                        <a:buClrTx/>
                        <a:buSzTx/>
                        <a:buFontTx/>
                        <a:buNone/>
                        <a:tabLst/>
                      </a:pPr>
                      <a:r>
                        <a:rPr kumimoji="1" lang="ja-JP" altLang="en-US" sz="1400" b="0" i="0" u="none" strike="noStrike" cap="none" normalizeH="0" baseline="0" dirty="0" smtClean="0">
                          <a:ln>
                            <a:noFill/>
                          </a:ln>
                          <a:solidFill>
                            <a:schemeClr val="tx1"/>
                          </a:solidFill>
                          <a:effectLst/>
                          <a:latin typeface="ＭＳ Ｐゴシック" pitchFamily="50" charset="-128"/>
                          <a:ea typeface="ＭＳ Ｐゴシック" pitchFamily="50" charset="-128"/>
                          <a:cs typeface="Meiryo UI" pitchFamily="50" charset="-128"/>
                        </a:rPr>
                        <a:t>　 ２．福祉</a:t>
                      </a:r>
                    </a:p>
                  </a:txBody>
                  <a:tcPr marL="99060" marR="99060" marT="45721" marB="45721"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0" fontAlgn="ctr" latinLnBrk="0" hangingPunct="0">
                        <a:lnSpc>
                          <a:spcPts val="14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・生活保護相談・申請等</a:t>
                      </a:r>
                    </a:p>
                    <a:p>
                      <a:pPr marL="0" marR="0" lvl="0" indent="0" algn="l" defTabSz="914400" rtl="0" eaLnBrk="0" fontAlgn="ctr" latinLnBrk="0" hangingPunct="0">
                        <a:lnSpc>
                          <a:spcPts val="14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・地域福祉等窓口業務</a:t>
                      </a:r>
                      <a:r>
                        <a:rPr kumimoji="1" lang="ja-JP" altLang="en-US" sz="13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（成年後見制度利用支援等）</a:t>
                      </a:r>
                    </a:p>
                    <a:p>
                      <a:pPr marL="0" marR="0" lvl="0" indent="0" algn="l" defTabSz="914400" rtl="0" eaLnBrk="0" fontAlgn="ctr" latinLnBrk="0" hangingPunct="0">
                        <a:lnSpc>
                          <a:spcPts val="14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a:t>
                      </a:r>
                      <a:r>
                        <a:rPr kumimoji="1" lang="ja-JP" altLang="en-US" sz="1400" b="0" i="0" u="none" strike="noStrike" cap="none" spc="0" normalizeH="0" baseline="0" dirty="0" err="1" smtClean="0">
                          <a:ln>
                            <a:noFill/>
                          </a:ln>
                          <a:solidFill>
                            <a:schemeClr val="tx1"/>
                          </a:solidFill>
                          <a:effectLst/>
                          <a:latin typeface="Meiryo UI" pitchFamily="50" charset="-128"/>
                          <a:ea typeface="Meiryo UI" pitchFamily="50" charset="-128"/>
                          <a:cs typeface="Meiryo UI" pitchFamily="50" charset="-128"/>
                        </a:rPr>
                        <a:t>障がい</a:t>
                      </a: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者福祉窓口業務</a:t>
                      </a:r>
                      <a:b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br>
                      <a:r>
                        <a:rPr kumimoji="1" lang="ja-JP" altLang="en-US" sz="12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（身体障がい者手帳･療育手帳の申請、自立支援給付等）</a:t>
                      </a:r>
                    </a:p>
                    <a:p>
                      <a:pPr marL="0" marR="0" lvl="0" indent="0" algn="l" defTabSz="914400" rtl="0" eaLnBrk="0" fontAlgn="ctr" latinLnBrk="0" hangingPunct="0">
                        <a:lnSpc>
                          <a:spcPts val="14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・高齢者福祉窓口業務</a:t>
                      </a:r>
                      <a:r>
                        <a:rPr kumimoji="1" lang="ja-JP" altLang="en-US" sz="13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（敬老優待乗車証交付等）</a:t>
                      </a:r>
                    </a:p>
                    <a:p>
                      <a:pPr marL="0" marR="0" lvl="0" indent="0" algn="l" defTabSz="914400" rtl="0" eaLnBrk="0" fontAlgn="ctr" latinLnBrk="0" hangingPunct="0">
                        <a:lnSpc>
                          <a:spcPts val="14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・国民健康保険、介護保険、国民年金等の届出等</a:t>
                      </a:r>
                    </a:p>
                  </a:txBody>
                  <a:tcPr marL="97500" marR="97500" marT="46801" marB="46801"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3">
                        <a:lumMod val="40000"/>
                        <a:lumOff val="60000"/>
                      </a:schemeClr>
                    </a:solidFill>
                  </a:tcPr>
                </a:tc>
                <a:tc>
                  <a:txBody>
                    <a:bodyPr/>
                    <a:lstStyle/>
                    <a:p>
                      <a:pPr marL="0" marR="0" lvl="0" indent="0" algn="l" defTabSz="914400" rtl="0" eaLnBrk="0" fontAlgn="ctr" latinLnBrk="0" hangingPunct="0">
                        <a:lnSpc>
                          <a:spcPts val="14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・生活保護に係る職員研修等</a:t>
                      </a:r>
                    </a:p>
                    <a:p>
                      <a:pPr marL="0" marR="0" lvl="0" indent="0" algn="l" defTabSz="914400" rtl="0" eaLnBrk="0" fontAlgn="ctr" latinLnBrk="0" hangingPunct="0">
                        <a:lnSpc>
                          <a:spcPts val="14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・地域福祉等（民生委員の指導監督等）</a:t>
                      </a:r>
                    </a:p>
                    <a:p>
                      <a:pPr marL="0" marR="0" lvl="0" indent="0" algn="l" defTabSz="914400" rtl="0" eaLnBrk="0" fontAlgn="ctr" latinLnBrk="0" hangingPunct="0">
                        <a:lnSpc>
                          <a:spcPts val="14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a:t>
                      </a:r>
                      <a:r>
                        <a:rPr kumimoji="1" lang="ja-JP" altLang="en-US" sz="1400" b="0" i="0" u="none" strike="noStrike" cap="none" spc="0" normalizeH="0" baseline="0" dirty="0" err="1" smtClean="0">
                          <a:ln>
                            <a:noFill/>
                          </a:ln>
                          <a:solidFill>
                            <a:schemeClr val="tx1"/>
                          </a:solidFill>
                          <a:effectLst/>
                          <a:latin typeface="Meiryo UI" pitchFamily="50" charset="-128"/>
                          <a:ea typeface="Meiryo UI" pitchFamily="50" charset="-128"/>
                          <a:cs typeface="Meiryo UI" pitchFamily="50" charset="-128"/>
                        </a:rPr>
                        <a:t>障がい</a:t>
                      </a: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者福祉</a:t>
                      </a:r>
                      <a:r>
                        <a:rPr kumimoji="1" lang="ja-JP" altLang="en-US" sz="13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（事業者に対する給付費の支払い等）</a:t>
                      </a:r>
                      <a:endParaRPr kumimoji="1" lang="en-US" altLang="ja-JP" sz="13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l" defTabSz="914400" rtl="0" eaLnBrk="0" fontAlgn="ctr" latinLnBrk="0" hangingPunct="0">
                        <a:lnSpc>
                          <a:spcPts val="14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・高齢者福祉</a:t>
                      </a:r>
                      <a:r>
                        <a:rPr kumimoji="1" lang="ja-JP" altLang="en-US" sz="13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（地域包括支援センター運営協議会等）</a:t>
                      </a:r>
                    </a:p>
                  </a:txBody>
                  <a:tcPr marL="99060" marR="99060" marT="45721" marB="45721"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08112">
                <a:tc>
                  <a:txBody>
                    <a:bodyPr/>
                    <a:lstStyle/>
                    <a:p>
                      <a:pPr marL="0" marR="0" lvl="0" indent="0" algn="l" defTabSz="914400" rtl="0" eaLnBrk="0" fontAlgn="ctr" latinLnBrk="0" hangingPunct="0">
                        <a:lnSpc>
                          <a:spcPts val="1400"/>
                        </a:lnSpc>
                        <a:spcBef>
                          <a:spcPct val="20000"/>
                        </a:spcBef>
                        <a:spcAft>
                          <a:spcPct val="0"/>
                        </a:spcAft>
                        <a:buClrTx/>
                        <a:buSzTx/>
                        <a:buFontTx/>
                        <a:buNone/>
                        <a:tabLst/>
                      </a:pPr>
                      <a:r>
                        <a:rPr kumimoji="1" lang="ja-JP" altLang="en-US" sz="1400" b="0" i="0" u="none" strike="noStrike" cap="none" normalizeH="0" baseline="0" dirty="0" smtClean="0">
                          <a:ln>
                            <a:noFill/>
                          </a:ln>
                          <a:solidFill>
                            <a:schemeClr val="tx1"/>
                          </a:solidFill>
                          <a:effectLst/>
                          <a:latin typeface="ＭＳ Ｐゴシック" pitchFamily="50" charset="-128"/>
                          <a:ea typeface="ＭＳ Ｐゴシック" pitchFamily="50" charset="-128"/>
                          <a:cs typeface="Meiryo UI" pitchFamily="50" charset="-128"/>
                        </a:rPr>
                        <a:t>　 ３．健康・保健</a:t>
                      </a:r>
                    </a:p>
                  </a:txBody>
                  <a:tcPr marL="99060" marR="99060" marT="45721" marB="45721"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0" fontAlgn="base" latinLnBrk="0" hangingPunct="0">
                        <a:lnSpc>
                          <a:spcPts val="14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・健診、予防接種、相談、医療費助成等</a:t>
                      </a:r>
                    </a:p>
                    <a:p>
                      <a:pPr marL="0" marR="0" lvl="0" indent="0" algn="l" defTabSz="914400" rtl="0" eaLnBrk="0" fontAlgn="base" latinLnBrk="0" hangingPunct="0">
                        <a:lnSpc>
                          <a:spcPts val="14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・食品・環境衛生関係相談、医療関係届出等</a:t>
                      </a:r>
                    </a:p>
                    <a:p>
                      <a:pPr marL="0" marR="0" lvl="0" indent="0" algn="l" defTabSz="914400" rtl="0" eaLnBrk="0" fontAlgn="base" latinLnBrk="0" hangingPunct="0">
                        <a:lnSpc>
                          <a:spcPts val="14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・狂犬病予防・動物愛護等　</a:t>
                      </a:r>
                    </a:p>
                    <a:p>
                      <a:pPr marL="0" marR="0" lvl="0" indent="0" algn="l" defTabSz="914400" rtl="0" eaLnBrk="0" fontAlgn="base" latinLnBrk="0" hangingPunct="0">
                        <a:lnSpc>
                          <a:spcPts val="14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a:t>
                      </a:r>
                      <a:r>
                        <a:rPr kumimoji="1" lang="ja-JP" altLang="en-US" sz="1400" b="0" i="0" u="none" strike="noStrike" cap="none" spc="0" normalizeH="0" baseline="0" dirty="0" err="1" smtClean="0">
                          <a:ln>
                            <a:noFill/>
                          </a:ln>
                          <a:solidFill>
                            <a:schemeClr val="tx1"/>
                          </a:solidFill>
                          <a:effectLst/>
                          <a:latin typeface="Meiryo UI" pitchFamily="50" charset="-128"/>
                          <a:ea typeface="Meiryo UI" pitchFamily="50" charset="-128"/>
                          <a:cs typeface="Meiryo UI" pitchFamily="50" charset="-128"/>
                        </a:rPr>
                        <a:t>精神障がい</a:t>
                      </a: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者保健福祉手帳の申請等</a:t>
                      </a:r>
                    </a:p>
                  </a:txBody>
                  <a:tcPr marL="97500" marR="97500" marT="46801" marB="46801"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3">
                        <a:lumMod val="40000"/>
                        <a:lumOff val="60000"/>
                      </a:schemeClr>
                    </a:solidFill>
                  </a:tcPr>
                </a:tc>
                <a:tc>
                  <a:txBody>
                    <a:bodyPr/>
                    <a:lstStyle/>
                    <a:p>
                      <a:pPr marL="0" marR="0" lvl="0" indent="0" algn="l" defTabSz="914400" rtl="0" eaLnBrk="0" fontAlgn="base" latinLnBrk="0" hangingPunct="0">
                        <a:lnSpc>
                          <a:spcPts val="1400"/>
                        </a:lnSpc>
                        <a:spcBef>
                          <a:spcPct val="20000"/>
                        </a:spcBef>
                        <a:spcAft>
                          <a:spcPct val="0"/>
                        </a:spcAft>
                        <a:buClrTx/>
                        <a:buSzTx/>
                        <a:buFontTx/>
                        <a:buNone/>
                        <a:tabLst/>
                      </a:pPr>
                      <a:endPar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99060" marR="99060" marT="45721" marB="45721"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72491">
                <a:tc>
                  <a:txBody>
                    <a:bodyPr/>
                    <a:lstStyle/>
                    <a:p>
                      <a:pPr marL="0" marR="0" lvl="0" indent="0" algn="l" defTabSz="914400" rtl="0" eaLnBrk="0" fontAlgn="ctr" latinLnBrk="0" hangingPunct="0">
                        <a:lnSpc>
                          <a:spcPts val="1400"/>
                        </a:lnSpc>
                        <a:spcBef>
                          <a:spcPct val="20000"/>
                        </a:spcBef>
                        <a:spcAft>
                          <a:spcPct val="0"/>
                        </a:spcAft>
                        <a:buClrTx/>
                        <a:buSzTx/>
                        <a:buFontTx/>
                        <a:buNone/>
                        <a:tabLst/>
                      </a:pPr>
                      <a:r>
                        <a:rPr kumimoji="1" lang="ja-JP" altLang="en-US" sz="1400" b="0" i="0" u="none" strike="noStrike" cap="none" normalizeH="0" baseline="0" dirty="0" smtClean="0">
                          <a:ln>
                            <a:noFill/>
                          </a:ln>
                          <a:solidFill>
                            <a:schemeClr val="tx1"/>
                          </a:solidFill>
                          <a:effectLst/>
                          <a:latin typeface="ＭＳ Ｐゴシック" pitchFamily="50" charset="-128"/>
                          <a:ea typeface="ＭＳ Ｐゴシック" pitchFamily="50" charset="-128"/>
                          <a:cs typeface="Meiryo UI" pitchFamily="50" charset="-128"/>
                        </a:rPr>
                        <a:t>　 ４．教育</a:t>
                      </a:r>
                    </a:p>
                  </a:txBody>
                  <a:tcPr marL="99060" marR="99060" marT="45721" marB="45721"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ts val="1400"/>
                        </a:lnSpc>
                        <a:spcBef>
                          <a:spcPct val="0"/>
                        </a:spcBef>
                        <a:spcAft>
                          <a:spcPct val="0"/>
                        </a:spcAft>
                        <a:buClrTx/>
                        <a:buSzTx/>
                        <a:buFontTx/>
                        <a:buNone/>
                        <a:tabLst/>
                      </a:pPr>
                      <a:endPar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97500" marR="97500" marT="46801" marB="46801"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3">
                        <a:lumMod val="40000"/>
                        <a:lumOff val="60000"/>
                      </a:schemeClr>
                    </a:solidFill>
                  </a:tcPr>
                </a:tc>
                <a:tc>
                  <a:txBody>
                    <a:bodyPr/>
                    <a:lstStyle/>
                    <a:p>
                      <a:pPr marL="0" marR="0" lvl="0" indent="0" algn="l" defTabSz="914400" rtl="0" eaLnBrk="1" fontAlgn="base" latinLnBrk="0" hangingPunct="1">
                        <a:lnSpc>
                          <a:spcPts val="1400"/>
                        </a:lnSpc>
                        <a:spcBef>
                          <a:spcPct val="0"/>
                        </a:spcBef>
                        <a:spcAft>
                          <a:spcPct val="0"/>
                        </a:spcAft>
                        <a:buClrTx/>
                        <a:buSzTx/>
                        <a:buFontTx/>
                        <a:buNone/>
                        <a:tabLst/>
                        <a:defRPr/>
                      </a:pPr>
                      <a:r>
                        <a:rPr kumimoji="1" lang="ja-JP" altLang="en-US" sz="1400" b="0" i="0" u="none" strike="noStrike" kern="1200" cap="none" spc="0" normalizeH="0" baseline="0" noProof="0" dirty="0" smtClean="0">
                          <a:ln>
                            <a:noFill/>
                          </a:ln>
                          <a:solidFill>
                            <a:prstClr val="black"/>
                          </a:solidFill>
                          <a:effectLst/>
                          <a:uLnTx/>
                          <a:uFillTx/>
                          <a:latin typeface="Meiryo UI" pitchFamily="50" charset="-128"/>
                          <a:ea typeface="Meiryo UI" pitchFamily="50" charset="-128"/>
                          <a:cs typeface="Meiryo UI" pitchFamily="50" charset="-128"/>
                        </a:rPr>
                        <a:t>・就学事務</a:t>
                      </a:r>
                    </a:p>
                  </a:txBody>
                  <a:tcPr marL="99060" marR="99060" marT="45721" marB="45721"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72491">
                <a:tc>
                  <a:txBody>
                    <a:bodyPr/>
                    <a:lstStyle/>
                    <a:p>
                      <a:pPr marL="0" marR="0" lvl="0" indent="0" algn="l" defTabSz="914400" rtl="0" eaLnBrk="0" fontAlgn="ctr" latinLnBrk="0" hangingPunct="0">
                        <a:lnSpc>
                          <a:spcPts val="1400"/>
                        </a:lnSpc>
                        <a:spcBef>
                          <a:spcPct val="20000"/>
                        </a:spcBef>
                        <a:spcAft>
                          <a:spcPct val="0"/>
                        </a:spcAft>
                        <a:buClrTx/>
                        <a:buSzTx/>
                        <a:buFontTx/>
                        <a:buNone/>
                        <a:tabLst/>
                      </a:pPr>
                      <a:r>
                        <a:rPr kumimoji="1" lang="ja-JP" altLang="en-US" sz="1400" b="0" i="0" u="none" strike="noStrike" cap="none" normalizeH="0" baseline="0" dirty="0" smtClean="0">
                          <a:ln>
                            <a:noFill/>
                          </a:ln>
                          <a:solidFill>
                            <a:schemeClr val="tx1"/>
                          </a:solidFill>
                          <a:effectLst/>
                          <a:latin typeface="ＭＳ Ｐゴシック" pitchFamily="50" charset="-128"/>
                          <a:ea typeface="ＭＳ Ｐゴシック" pitchFamily="50" charset="-128"/>
                          <a:cs typeface="Meiryo UI" pitchFamily="50" charset="-128"/>
                        </a:rPr>
                        <a:t>　 ８．まちづくり</a:t>
                      </a:r>
                    </a:p>
                  </a:txBody>
                  <a:tcPr marL="99060" marR="99060" marT="45721" marB="45721"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0" fontAlgn="ctr" latinLnBrk="0" hangingPunct="0">
                        <a:lnSpc>
                          <a:spcPts val="1400"/>
                        </a:lnSpc>
                        <a:spcBef>
                          <a:spcPct val="20000"/>
                        </a:spcBef>
                        <a:spcAft>
                          <a:spcPct val="0"/>
                        </a:spcAft>
                        <a:buClrTx/>
                        <a:buSzTx/>
                        <a:buFontTx/>
                        <a:buNone/>
                        <a:tabLst/>
                        <a:defRPr/>
                      </a:pPr>
                      <a:endPar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97500" marR="97500" marT="46801" marB="46801"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3">
                        <a:lumMod val="40000"/>
                        <a:lumOff val="60000"/>
                      </a:schemeClr>
                    </a:solidFill>
                  </a:tcPr>
                </a:tc>
                <a:tc>
                  <a:txBody>
                    <a:bodyPr/>
                    <a:lstStyle/>
                    <a:p>
                      <a:pPr marL="0" marR="0" lvl="0" indent="0" algn="l" defTabSz="914400" rtl="0" eaLnBrk="0" fontAlgn="ctr" latinLnBrk="0" hangingPunct="0">
                        <a:lnSpc>
                          <a:spcPts val="14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・空家法に基づく特定空家対策事務</a:t>
                      </a:r>
                      <a:endParaRPr kumimoji="1" lang="en-US" altLang="ja-JP"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99060" marR="99060" marT="45721" marB="45721"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97854">
                <a:tc>
                  <a:txBody>
                    <a:bodyPr/>
                    <a:lstStyle/>
                    <a:p>
                      <a:pPr marL="0" marR="0" lvl="0" indent="0" algn="l" defTabSz="914400" rtl="0" eaLnBrk="0" fontAlgn="ctr" latinLnBrk="0" hangingPunct="0">
                        <a:lnSpc>
                          <a:spcPts val="1400"/>
                        </a:lnSpc>
                        <a:spcBef>
                          <a:spcPct val="20000"/>
                        </a:spcBef>
                        <a:spcAft>
                          <a:spcPct val="0"/>
                        </a:spcAft>
                        <a:buClrTx/>
                        <a:buSzTx/>
                        <a:buFontTx/>
                        <a:buNone/>
                        <a:tabLst/>
                      </a:pPr>
                      <a:r>
                        <a:rPr kumimoji="1" lang="ja-JP" altLang="en-US" sz="1400" b="0" i="0" u="none" strike="noStrike" cap="none" normalizeH="0" baseline="0" dirty="0" smtClean="0">
                          <a:ln>
                            <a:noFill/>
                          </a:ln>
                          <a:solidFill>
                            <a:schemeClr val="tx1"/>
                          </a:solidFill>
                          <a:effectLst/>
                          <a:latin typeface="ＭＳ Ｐゴシック" pitchFamily="50" charset="-128"/>
                          <a:ea typeface="ＭＳ Ｐゴシック" pitchFamily="50" charset="-128"/>
                          <a:cs typeface="Meiryo UI" pitchFamily="50" charset="-128"/>
                        </a:rPr>
                        <a:t>１０．住民生活</a:t>
                      </a:r>
                    </a:p>
                  </a:txBody>
                  <a:tcPr marL="99060" marR="99060" marT="45721" marB="45721"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0" fontAlgn="ctr" latinLnBrk="0" hangingPunct="0">
                        <a:lnSpc>
                          <a:spcPts val="14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・住民票等窓口サービス　　・地域活動支援</a:t>
                      </a:r>
                      <a:endParaRPr kumimoji="1" lang="en-US" altLang="ja-JP"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97500" marR="97500" marT="46801" marB="46801"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3">
                        <a:lumMod val="40000"/>
                        <a:lumOff val="60000"/>
                      </a:schemeClr>
                    </a:solidFill>
                  </a:tcPr>
                </a:tc>
                <a:tc>
                  <a:txBody>
                    <a:bodyPr/>
                    <a:lstStyle/>
                    <a:p>
                      <a:pPr marL="0" marR="0" lvl="0" indent="0" algn="l" defTabSz="914400" rtl="0" eaLnBrk="0" fontAlgn="ctr" latinLnBrk="0" hangingPunct="0">
                        <a:lnSpc>
                          <a:spcPts val="14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・住居表示、人口動態調査票の作成等</a:t>
                      </a:r>
                    </a:p>
                    <a:p>
                      <a:pPr marL="0" marR="0" lvl="0" indent="0" algn="l" defTabSz="914400" rtl="0" eaLnBrk="0" fontAlgn="ctr" latinLnBrk="0" hangingPunct="0">
                        <a:lnSpc>
                          <a:spcPts val="14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・地域活動支援（企画）　・地域防犯対策</a:t>
                      </a:r>
                    </a:p>
                  </a:txBody>
                  <a:tcPr marL="99060" marR="99060" marT="45721" marB="45721"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79451">
                <a:tc>
                  <a:txBody>
                    <a:bodyPr/>
                    <a:lstStyle/>
                    <a:p>
                      <a:pPr marL="0" marR="0" lvl="0" indent="0" algn="l" defTabSz="914400" rtl="0" eaLnBrk="0" fontAlgn="ctr" latinLnBrk="0" hangingPunct="0">
                        <a:lnSpc>
                          <a:spcPts val="1400"/>
                        </a:lnSpc>
                        <a:spcBef>
                          <a:spcPct val="20000"/>
                        </a:spcBef>
                        <a:spcAft>
                          <a:spcPct val="0"/>
                        </a:spcAft>
                        <a:buClrTx/>
                        <a:buSzTx/>
                        <a:buFontTx/>
                        <a:buNone/>
                        <a:tabLst/>
                      </a:pPr>
                      <a:r>
                        <a:rPr kumimoji="1" lang="ja-JP" altLang="en-US" sz="1400" b="0" i="0" u="none" strike="noStrike" cap="none" normalizeH="0" baseline="0" dirty="0" smtClean="0">
                          <a:ln>
                            <a:noFill/>
                          </a:ln>
                          <a:solidFill>
                            <a:schemeClr val="tx1"/>
                          </a:solidFill>
                          <a:effectLst/>
                          <a:latin typeface="ＭＳ Ｐゴシック" pitchFamily="50" charset="-128"/>
                          <a:ea typeface="ＭＳ Ｐゴシック" pitchFamily="50" charset="-128"/>
                          <a:cs typeface="Meiryo UI" pitchFamily="50" charset="-128"/>
                        </a:rPr>
                        <a:t>１１．消防・防災</a:t>
                      </a:r>
                    </a:p>
                  </a:txBody>
                  <a:tcPr marL="99060" marR="99060" marT="45721" marB="45721"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0" fontAlgn="ctr" latinLnBrk="0" hangingPunct="0">
                        <a:lnSpc>
                          <a:spcPts val="1400"/>
                        </a:lnSpc>
                        <a:spcBef>
                          <a:spcPct val="20000"/>
                        </a:spcBef>
                        <a:spcAft>
                          <a:spcPct val="0"/>
                        </a:spcAft>
                        <a:buClrTx/>
                        <a:buSzTx/>
                        <a:buFontTx/>
                        <a:buNone/>
                        <a:tabLst/>
                        <a:defRPr/>
                      </a:pPr>
                      <a:r>
                        <a:rPr lang="ja-JP" altLang="en-US" sz="1400" b="0" spc="0" dirty="0" smtClean="0">
                          <a:solidFill>
                            <a:schemeClr val="tx1"/>
                          </a:solidFill>
                          <a:latin typeface="Meiryo UI" pitchFamily="50" charset="-128"/>
                          <a:ea typeface="Meiryo UI" pitchFamily="50" charset="-128"/>
                          <a:cs typeface="Meiryo UI" pitchFamily="50" charset="-128"/>
                        </a:rPr>
                        <a:t>・</a:t>
                      </a:r>
                      <a:r>
                        <a:rPr lang="ja-JP" altLang="ja-JP" sz="1400" b="0" spc="0" dirty="0" smtClean="0">
                          <a:solidFill>
                            <a:schemeClr val="tx1"/>
                          </a:solidFill>
                          <a:latin typeface="Meiryo UI" pitchFamily="50" charset="-128"/>
                          <a:ea typeface="Meiryo UI" pitchFamily="50" charset="-128"/>
                          <a:cs typeface="Meiryo UI" pitchFamily="50" charset="-128"/>
                        </a:rPr>
                        <a:t>地域自主防災組織事務</a:t>
                      </a:r>
                      <a:r>
                        <a:rPr lang="ja-JP" altLang="en-US" sz="1600" b="0" spc="0" dirty="0" smtClean="0">
                          <a:solidFill>
                            <a:schemeClr val="tx1"/>
                          </a:solidFill>
                          <a:latin typeface="Meiryo UI" pitchFamily="50" charset="-128"/>
                          <a:ea typeface="Meiryo UI" pitchFamily="50" charset="-128"/>
                          <a:cs typeface="Meiryo UI" pitchFamily="50" charset="-128"/>
                        </a:rPr>
                        <a:t>・</a:t>
                      </a:r>
                      <a:r>
                        <a:rPr lang="ja-JP" altLang="ja-JP" sz="1400" b="0" spc="0" dirty="0" smtClean="0">
                          <a:solidFill>
                            <a:schemeClr val="tx1"/>
                          </a:solidFill>
                          <a:latin typeface="Meiryo UI" pitchFamily="50" charset="-128"/>
                          <a:ea typeface="Meiryo UI" pitchFamily="50" charset="-128"/>
                          <a:cs typeface="Meiryo UI" pitchFamily="50" charset="-128"/>
                        </a:rPr>
                        <a:t>災害時避難所等事務</a:t>
                      </a:r>
                      <a:endParaRPr lang="ja-JP" altLang="ja-JP" sz="1600" b="0" spc="0" dirty="0" smtClean="0">
                        <a:solidFill>
                          <a:schemeClr val="tx1"/>
                        </a:solidFill>
                        <a:latin typeface="Meiryo UI" pitchFamily="50" charset="-128"/>
                        <a:ea typeface="Meiryo UI" pitchFamily="50" charset="-128"/>
                        <a:cs typeface="Meiryo UI" pitchFamily="50" charset="-128"/>
                      </a:endParaRPr>
                    </a:p>
                  </a:txBody>
                  <a:tcPr marL="97500" marR="97500" marT="46801" marB="46801"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3">
                        <a:lumMod val="40000"/>
                        <a:lumOff val="60000"/>
                      </a:schemeClr>
                    </a:solidFill>
                  </a:tcPr>
                </a:tc>
                <a:tc>
                  <a:txBody>
                    <a:bodyPr/>
                    <a:lstStyle/>
                    <a:p>
                      <a:pPr marL="0" marR="0" lvl="0" indent="0" algn="l" defTabSz="914400" rtl="0" eaLnBrk="0" fontAlgn="ctr" latinLnBrk="0" hangingPunct="0">
                        <a:lnSpc>
                          <a:spcPts val="14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・防災</a:t>
                      </a:r>
                    </a:p>
                  </a:txBody>
                  <a:tcPr marL="99060" marR="99060" marT="45721" marB="45721"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41396">
                <a:tc>
                  <a:txBody>
                    <a:bodyPr/>
                    <a:lstStyle/>
                    <a:p>
                      <a:pPr marL="0" marR="0" lvl="0" indent="0" algn="l" defTabSz="914400" rtl="0" eaLnBrk="0" fontAlgn="ctr" latinLnBrk="0" hangingPunct="0">
                        <a:lnSpc>
                          <a:spcPts val="1400"/>
                        </a:lnSpc>
                        <a:spcBef>
                          <a:spcPct val="20000"/>
                        </a:spcBef>
                        <a:spcAft>
                          <a:spcPct val="0"/>
                        </a:spcAft>
                        <a:buClrTx/>
                        <a:buSzTx/>
                        <a:buFontTx/>
                        <a:buNone/>
                        <a:tabLst/>
                      </a:pPr>
                      <a:r>
                        <a:rPr kumimoji="1" lang="ja-JP" altLang="en-US" sz="1400" b="0" i="0" u="none" strike="noStrike" cap="none" normalizeH="0" baseline="0" dirty="0" smtClean="0">
                          <a:ln>
                            <a:noFill/>
                          </a:ln>
                          <a:solidFill>
                            <a:schemeClr val="tx1"/>
                          </a:solidFill>
                          <a:effectLst/>
                          <a:latin typeface="ＭＳ Ｐゴシック" pitchFamily="50" charset="-128"/>
                          <a:ea typeface="ＭＳ Ｐゴシック" pitchFamily="50" charset="-128"/>
                          <a:cs typeface="Meiryo UI" pitchFamily="50" charset="-128"/>
                        </a:rPr>
                        <a:t>１２．自治体運営</a:t>
                      </a:r>
                    </a:p>
                  </a:txBody>
                  <a:tcPr marL="99060" marR="99060" marT="45721" marB="45721"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0" fontAlgn="ctr" latinLnBrk="0" hangingPunct="0">
                        <a:lnSpc>
                          <a:spcPts val="14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・税関係証明書の発行、税収納</a:t>
                      </a:r>
                    </a:p>
                  </a:txBody>
                  <a:tcPr marL="97500" marR="97500" marT="46801" marB="46801"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accent3">
                        <a:lumMod val="40000"/>
                        <a:lumOff val="60000"/>
                      </a:schemeClr>
                    </a:solidFill>
                  </a:tcPr>
                </a:tc>
                <a:tc>
                  <a:txBody>
                    <a:bodyPr/>
                    <a:lstStyle/>
                    <a:p>
                      <a:pPr marL="0" marR="0" lvl="0" indent="0" algn="l" defTabSz="914400" rtl="0" eaLnBrk="0" fontAlgn="ctr" latinLnBrk="0" hangingPunct="0">
                        <a:lnSpc>
                          <a:spcPts val="14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・統計調査　　・選挙</a:t>
                      </a:r>
                    </a:p>
                  </a:txBody>
                  <a:tcPr marL="99060" marR="99060" marT="45721" marB="45721"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7" name="角丸四角形 6"/>
          <p:cNvSpPr/>
          <p:nvPr/>
        </p:nvSpPr>
        <p:spPr>
          <a:xfrm>
            <a:off x="147909" y="692132"/>
            <a:ext cx="9617797" cy="777574"/>
          </a:xfrm>
          <a:prstGeom prst="round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600" b="1" dirty="0" smtClean="0">
                <a:solidFill>
                  <a:schemeClr val="tx1"/>
                </a:solidFill>
                <a:latin typeface="Meiryo UI" pitchFamily="50" charset="-128"/>
                <a:ea typeface="Meiryo UI" pitchFamily="50" charset="-128"/>
                <a:cs typeface="Meiryo UI" pitchFamily="50" charset="-128"/>
              </a:rPr>
              <a:t>現在の</a:t>
            </a:r>
            <a:r>
              <a:rPr lang="en-US" altLang="ja-JP" sz="1600" b="1" dirty="0" smtClean="0">
                <a:solidFill>
                  <a:schemeClr val="tx1"/>
                </a:solidFill>
                <a:latin typeface="Meiryo UI" pitchFamily="50" charset="-128"/>
                <a:ea typeface="Meiryo UI" pitchFamily="50" charset="-128"/>
                <a:cs typeface="Meiryo UI" pitchFamily="50" charset="-128"/>
              </a:rPr>
              <a:t>24</a:t>
            </a:r>
            <a:r>
              <a:rPr lang="ja-JP" altLang="en-US" sz="1600" b="1" dirty="0" smtClean="0">
                <a:solidFill>
                  <a:schemeClr val="tx1"/>
                </a:solidFill>
                <a:latin typeface="Meiryo UI" pitchFamily="50" charset="-128"/>
                <a:ea typeface="Meiryo UI" pitchFamily="50" charset="-128"/>
                <a:cs typeface="Meiryo UI" pitchFamily="50" charset="-128"/>
              </a:rPr>
              <a:t>区役所で実施している事務については、 企画部門や内部事務は特別区の区役所に集約し、</a:t>
            </a:r>
            <a:r>
              <a:rPr kumimoji="1" lang="ja-JP" altLang="en-US" sz="1600" b="1" dirty="0" smtClean="0">
                <a:solidFill>
                  <a:schemeClr val="tx1"/>
                </a:solidFill>
                <a:latin typeface="Meiryo UI" pitchFamily="50" charset="-128"/>
                <a:ea typeface="Meiryo UI" pitchFamily="50" charset="-128"/>
                <a:cs typeface="Meiryo UI" pitchFamily="50" charset="-128"/>
              </a:rPr>
              <a:t>窓口サービスは地域自治区事務所等で実施</a:t>
            </a:r>
            <a:endParaRPr kumimoji="1" lang="ja-JP" altLang="en-US" sz="1600" b="1" dirty="0">
              <a:solidFill>
                <a:schemeClr val="tx1"/>
              </a:solidFill>
              <a:latin typeface="Meiryo UI" pitchFamily="50" charset="-128"/>
              <a:ea typeface="Meiryo UI" pitchFamily="50" charset="-128"/>
              <a:cs typeface="Meiryo UI" pitchFamily="50" charset="-128"/>
            </a:endParaRPr>
          </a:p>
        </p:txBody>
      </p:sp>
      <p:sp>
        <p:nvSpPr>
          <p:cNvPr id="6" name="正方形/長方形 27"/>
          <p:cNvSpPr>
            <a:spLocks noChangeArrowheads="1"/>
          </p:cNvSpPr>
          <p:nvPr/>
        </p:nvSpPr>
        <p:spPr bwMode="auto">
          <a:xfrm>
            <a:off x="8874125" y="6590764"/>
            <a:ext cx="1031875" cy="261610"/>
          </a:xfrm>
          <a:prstGeom prst="rect">
            <a:avLst/>
          </a:prstGeom>
          <a:noFill/>
          <a:ln w="9525">
            <a:noFill/>
            <a:miter lim="800000"/>
            <a:headEnd/>
            <a:tailEnd/>
          </a:ln>
        </p:spPr>
        <p:txBody>
          <a:bodyPr>
            <a:spAutoFit/>
          </a:bodyPr>
          <a:lstStyle/>
          <a:p>
            <a:pPr algn="r" fontAlgn="base">
              <a:spcBef>
                <a:spcPct val="0"/>
              </a:spcBef>
              <a:spcAft>
                <a:spcPct val="0"/>
              </a:spcAft>
            </a:pPr>
            <a:r>
              <a:rPr lang="ja-JP" altLang="en-US" sz="1100" b="1" dirty="0">
                <a:solidFill>
                  <a:srgbClr val="000000"/>
                </a:solidFill>
                <a:latin typeface="Meiryo UI" pitchFamily="50" charset="-128"/>
                <a:ea typeface="Meiryo UI" pitchFamily="50" charset="-128"/>
                <a:cs typeface="Meiryo UI" pitchFamily="50" charset="-128"/>
              </a:rPr>
              <a:t> 事務</a:t>
            </a:r>
            <a:r>
              <a:rPr lang="en-US" altLang="ja-JP" sz="1100" b="1" dirty="0" smtClean="0">
                <a:solidFill>
                  <a:srgbClr val="000000"/>
                </a:solidFill>
                <a:latin typeface="Meiryo UI" pitchFamily="50" charset="-128"/>
                <a:ea typeface="Meiryo UI" pitchFamily="50" charset="-128"/>
                <a:cs typeface="Meiryo UI" pitchFamily="50" charset="-128"/>
              </a:rPr>
              <a:t>-</a:t>
            </a:r>
            <a:r>
              <a:rPr lang="ja-JP" altLang="en-US" sz="1100" b="1" dirty="0" smtClean="0">
                <a:solidFill>
                  <a:srgbClr val="000000"/>
                </a:solidFill>
                <a:latin typeface="Meiryo UI" pitchFamily="50" charset="-128"/>
                <a:ea typeface="Meiryo UI" pitchFamily="50" charset="-128"/>
                <a:cs typeface="Meiryo UI" pitchFamily="50" charset="-128"/>
              </a:rPr>
              <a:t>１３</a:t>
            </a:r>
            <a:endParaRPr lang="ja-JP" altLang="en-US" sz="1100" b="1" dirty="0">
              <a:solidFill>
                <a:srgbClr val="000000"/>
              </a:solidFill>
              <a:latin typeface="Meiryo UI" pitchFamily="50" charset="-128"/>
              <a:ea typeface="Meiryo UI" pitchFamily="50" charset="-128"/>
              <a:cs typeface="Meiryo UI" pitchFamily="50" charset="-128"/>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正方形/長方形 17"/>
          <p:cNvSpPr/>
          <p:nvPr/>
        </p:nvSpPr>
        <p:spPr>
          <a:xfrm>
            <a:off x="153864" y="2827537"/>
            <a:ext cx="9577064" cy="1609576"/>
          </a:xfrm>
          <a:prstGeom prst="rect">
            <a:avLst/>
          </a:prstGeom>
          <a:solidFill>
            <a:schemeClr val="bg1"/>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r>
              <a:rPr lang="ja-JP" altLang="en-US" sz="1600" dirty="0" smtClean="0">
                <a:solidFill>
                  <a:schemeClr val="tx1"/>
                </a:solidFill>
                <a:latin typeface="Meiryo UI" pitchFamily="50" charset="-128"/>
                <a:ea typeface="Meiryo UI" pitchFamily="50" charset="-128"/>
                <a:cs typeface="Meiryo UI" pitchFamily="50" charset="-128"/>
              </a:rPr>
              <a:t>・住民の負担やサービスの公平性確保の観点から、共同で実施する必要がある介護保険事業や偏在する施設の管</a:t>
            </a:r>
            <a:r>
              <a:rPr lang="en-US" altLang="ja-JP" sz="1600" dirty="0" smtClean="0">
                <a:solidFill>
                  <a:schemeClr val="tx1"/>
                </a:solidFill>
                <a:latin typeface="Meiryo UI" pitchFamily="50" charset="-128"/>
                <a:ea typeface="Meiryo UI" pitchFamily="50" charset="-128"/>
                <a:cs typeface="Meiryo UI" pitchFamily="50" charset="-128"/>
              </a:rPr>
              <a:t/>
            </a:r>
            <a:br>
              <a:rPr lang="en-US" altLang="ja-JP" sz="1600" dirty="0" smtClean="0">
                <a:solidFill>
                  <a:schemeClr val="tx1"/>
                </a:solidFill>
                <a:latin typeface="Meiryo UI" pitchFamily="50" charset="-128"/>
                <a:ea typeface="Meiryo UI" pitchFamily="50" charset="-128"/>
                <a:cs typeface="Meiryo UI" pitchFamily="50" charset="-128"/>
              </a:rPr>
            </a:br>
            <a:r>
              <a:rPr lang="ja-JP" altLang="en-US" sz="1600" dirty="0" smtClean="0">
                <a:solidFill>
                  <a:schemeClr val="tx1"/>
                </a:solidFill>
                <a:latin typeface="Meiryo UI" pitchFamily="50" charset="-128"/>
                <a:ea typeface="Meiryo UI" pitchFamily="50" charset="-128"/>
                <a:cs typeface="Meiryo UI" pitchFamily="50" charset="-128"/>
              </a:rPr>
              <a:t>　理運営など</a:t>
            </a:r>
            <a:endParaRPr lang="en-US" altLang="ja-JP" sz="1600" dirty="0" smtClean="0">
              <a:solidFill>
                <a:schemeClr val="tx1"/>
              </a:solidFill>
              <a:latin typeface="Meiryo UI" pitchFamily="50" charset="-128"/>
              <a:ea typeface="Meiryo UI" pitchFamily="50" charset="-128"/>
              <a:cs typeface="Meiryo UI" pitchFamily="50" charset="-128"/>
            </a:endParaRPr>
          </a:p>
          <a:p>
            <a:r>
              <a:rPr lang="ja-JP" altLang="en-US" sz="1600" dirty="0" smtClean="0">
                <a:solidFill>
                  <a:schemeClr val="tx1"/>
                </a:solidFill>
                <a:latin typeface="Meiryo UI" pitchFamily="50" charset="-128"/>
                <a:ea typeface="Meiryo UI" pitchFamily="50" charset="-128"/>
                <a:cs typeface="Meiryo UI" pitchFamily="50" charset="-128"/>
              </a:rPr>
              <a:t>・効率性の観点から共通管理を行う必要がある基幹情報システム</a:t>
            </a:r>
            <a:endParaRPr lang="en-US" altLang="ja-JP" sz="1600" dirty="0" smtClean="0">
              <a:solidFill>
                <a:schemeClr val="tx1"/>
              </a:solidFill>
              <a:latin typeface="Meiryo UI" pitchFamily="50" charset="-128"/>
              <a:ea typeface="Meiryo UI" pitchFamily="50" charset="-128"/>
              <a:cs typeface="Meiryo UI" pitchFamily="50" charset="-128"/>
            </a:endParaRPr>
          </a:p>
          <a:p>
            <a:endParaRPr lang="en-US" altLang="ja-JP" sz="1600" dirty="0" smtClean="0">
              <a:solidFill>
                <a:schemeClr val="tx1"/>
              </a:solidFill>
              <a:latin typeface="Meiryo UI" pitchFamily="50" charset="-128"/>
              <a:ea typeface="Meiryo UI" pitchFamily="50" charset="-128"/>
              <a:cs typeface="Meiryo UI" pitchFamily="50" charset="-128"/>
            </a:endParaRPr>
          </a:p>
          <a:p>
            <a:endParaRPr lang="en-US" altLang="ja-JP" sz="1600" dirty="0" smtClean="0">
              <a:solidFill>
                <a:schemeClr val="tx1"/>
              </a:solidFill>
              <a:latin typeface="Meiryo UI" pitchFamily="50" charset="-128"/>
              <a:ea typeface="Meiryo UI" pitchFamily="50" charset="-128"/>
              <a:cs typeface="Meiryo UI" pitchFamily="50" charset="-128"/>
            </a:endParaRPr>
          </a:p>
          <a:p>
            <a:endParaRPr lang="ja-JP" altLang="en-US" sz="1600" dirty="0" smtClean="0">
              <a:solidFill>
                <a:schemeClr val="tx1"/>
              </a:solidFill>
              <a:latin typeface="Meiryo UI" pitchFamily="50" charset="-128"/>
              <a:ea typeface="Meiryo UI" pitchFamily="50" charset="-128"/>
              <a:cs typeface="Meiryo UI" pitchFamily="50" charset="-128"/>
            </a:endParaRPr>
          </a:p>
        </p:txBody>
      </p:sp>
      <p:sp>
        <p:nvSpPr>
          <p:cNvPr id="5" name="正方形/長方形 4"/>
          <p:cNvSpPr/>
          <p:nvPr/>
        </p:nvSpPr>
        <p:spPr>
          <a:xfrm>
            <a:off x="0" y="-27384"/>
            <a:ext cx="9906000" cy="432000"/>
          </a:xfrm>
          <a:prstGeom prst="rect">
            <a:avLst/>
          </a:prstGeom>
          <a:gradFill>
            <a:gsLst>
              <a:gs pos="0">
                <a:schemeClr val="accent2">
                  <a:lumMod val="40000"/>
                  <a:lumOff val="60000"/>
                </a:schemeClr>
              </a:gs>
              <a:gs pos="50000">
                <a:schemeClr val="bg1"/>
              </a:gs>
              <a:gs pos="100000">
                <a:schemeClr val="accent2">
                  <a:lumMod val="40000"/>
                  <a:lumOff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2000" b="1" dirty="0" smtClean="0">
                <a:solidFill>
                  <a:prstClr val="black"/>
                </a:solidFill>
                <a:latin typeface="Meiryo UI" pitchFamily="50" charset="-128"/>
                <a:ea typeface="Meiryo UI" pitchFamily="50" charset="-128"/>
                <a:cs typeface="Meiryo UI" pitchFamily="50" charset="-128"/>
              </a:rPr>
              <a:t>３　特別区の事務</a:t>
            </a:r>
            <a:endParaRPr lang="ja-JP" altLang="en-US" sz="2000" b="1" dirty="0">
              <a:solidFill>
                <a:prstClr val="black"/>
              </a:solidFill>
              <a:latin typeface="Meiryo UI" pitchFamily="50" charset="-128"/>
              <a:ea typeface="Meiryo UI" pitchFamily="50" charset="-128"/>
              <a:cs typeface="Meiryo UI" pitchFamily="50" charset="-128"/>
            </a:endParaRPr>
          </a:p>
        </p:txBody>
      </p:sp>
      <p:sp>
        <p:nvSpPr>
          <p:cNvPr id="7" name="スライド番号プレースホルダー 2"/>
          <p:cNvSpPr txBox="1">
            <a:spLocks/>
          </p:cNvSpPr>
          <p:nvPr/>
        </p:nvSpPr>
        <p:spPr>
          <a:xfrm>
            <a:off x="7545291" y="13128"/>
            <a:ext cx="2302207" cy="365125"/>
          </a:xfrm>
          <a:prstGeom prst="rect">
            <a:avLst/>
          </a:prstGeom>
        </p:spPr>
        <p:txBody>
          <a:bodyPr vert="horz" lIns="91440" tIns="45720" rIns="91440" bIns="45720" rtlCol="0" anchor="ct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600" b="0" i="0" u="none" strike="noStrike" kern="0" cap="none" spc="0" normalizeH="0" baseline="0" noProof="0" dirty="0">
              <a:ln>
                <a:noFill/>
              </a:ln>
              <a:solidFill>
                <a:sysClr val="windowText" lastClr="000000"/>
              </a:solidFill>
              <a:effectLst/>
              <a:uLnTx/>
              <a:uFillTx/>
              <a:latin typeface="HGPｺﾞｼｯｸE" pitchFamily="50" charset="-128"/>
              <a:ea typeface="HGPｺﾞｼｯｸE" pitchFamily="50" charset="-128"/>
              <a:cs typeface="+mn-cs"/>
            </a:endParaRPr>
          </a:p>
        </p:txBody>
      </p:sp>
      <p:sp>
        <p:nvSpPr>
          <p:cNvPr id="4" name="角丸四角形 3"/>
          <p:cNvSpPr/>
          <p:nvPr/>
        </p:nvSpPr>
        <p:spPr>
          <a:xfrm>
            <a:off x="59473" y="836712"/>
            <a:ext cx="9783633" cy="1512168"/>
          </a:xfrm>
          <a:prstGeom prst="roundRect">
            <a:avLst>
              <a:gd name="adj" fmla="val 13610"/>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tIns="82800" rtlCol="0" anchor="t" anchorCtr="0"/>
          <a:lstStyle/>
          <a:p>
            <a:r>
              <a:rPr lang="ja-JP" altLang="en-US" b="1" spc="-50" dirty="0" smtClean="0">
                <a:solidFill>
                  <a:schemeClr val="tx1"/>
                </a:solidFill>
                <a:latin typeface="Meiryo UI" pitchFamily="50" charset="-128"/>
                <a:ea typeface="Meiryo UI" pitchFamily="50" charset="-128"/>
                <a:cs typeface="Meiryo UI" pitchFamily="50" charset="-128"/>
              </a:rPr>
              <a:t>特別区間で共同処理が必要な事務は、一部事務組合の設置や機関等の共同設置により実施</a:t>
            </a:r>
            <a:endParaRPr lang="en-US" altLang="ja-JP" b="1" spc="-50" dirty="0" smtClean="0">
              <a:solidFill>
                <a:schemeClr val="tx1"/>
              </a:solidFill>
              <a:latin typeface="Meiryo UI" pitchFamily="50" charset="-128"/>
              <a:ea typeface="Meiryo UI" pitchFamily="50" charset="-128"/>
              <a:cs typeface="Meiryo UI" pitchFamily="50" charset="-128"/>
            </a:endParaRPr>
          </a:p>
        </p:txBody>
      </p:sp>
      <p:sp>
        <p:nvSpPr>
          <p:cNvPr id="17" name="正方形/長方形 16"/>
          <p:cNvSpPr/>
          <p:nvPr/>
        </p:nvSpPr>
        <p:spPr>
          <a:xfrm>
            <a:off x="0" y="406396"/>
            <a:ext cx="4484948" cy="4320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b="1" dirty="0" smtClean="0">
                <a:solidFill>
                  <a:schemeClr val="tx1"/>
                </a:solidFill>
                <a:latin typeface="Meiryo UI" pitchFamily="50" charset="-128"/>
                <a:ea typeface="Meiryo UI" pitchFamily="50" charset="-128"/>
                <a:cs typeface="Meiryo UI" pitchFamily="50" charset="-128"/>
              </a:rPr>
              <a:t>（３）特別区が共同で行う事務</a:t>
            </a:r>
            <a:endParaRPr kumimoji="1" lang="ja-JP" altLang="en-US" b="1" dirty="0">
              <a:solidFill>
                <a:schemeClr val="tx1"/>
              </a:solidFill>
              <a:latin typeface="Meiryo UI" pitchFamily="50" charset="-128"/>
              <a:ea typeface="Meiryo UI" pitchFamily="50" charset="-128"/>
              <a:cs typeface="Meiryo UI" pitchFamily="50" charset="-128"/>
            </a:endParaRPr>
          </a:p>
        </p:txBody>
      </p:sp>
      <p:sp>
        <p:nvSpPr>
          <p:cNvPr id="20" name="正方形/長方形 19"/>
          <p:cNvSpPr/>
          <p:nvPr/>
        </p:nvSpPr>
        <p:spPr>
          <a:xfrm>
            <a:off x="147910" y="4941168"/>
            <a:ext cx="9595066" cy="1787329"/>
          </a:xfrm>
          <a:prstGeom prst="rect">
            <a:avLst/>
          </a:prstGeom>
          <a:solidFill>
            <a:schemeClr val="bg1"/>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tIns="118800" rtlCol="0" anchor="ctr" anchorCtr="0"/>
          <a:lstStyle/>
          <a:p>
            <a:r>
              <a:rPr lang="ja-JP" altLang="en-US" sz="1600" dirty="0" smtClean="0">
                <a:solidFill>
                  <a:schemeClr val="tx1"/>
                </a:solidFill>
                <a:latin typeface="Meiryo UI" pitchFamily="50" charset="-128"/>
                <a:ea typeface="Meiryo UI" pitchFamily="50" charset="-128"/>
                <a:cs typeface="Meiryo UI" pitchFamily="50" charset="-128"/>
              </a:rPr>
              <a:t>・監査委員及びその事務局　　　　　　　　　　　　　　　　　　　　　　　　</a:t>
            </a:r>
            <a:endParaRPr lang="en-US" altLang="ja-JP" sz="1600" dirty="0" smtClean="0">
              <a:solidFill>
                <a:schemeClr val="tx1"/>
              </a:solidFill>
              <a:latin typeface="Meiryo UI" pitchFamily="50" charset="-128"/>
              <a:ea typeface="Meiryo UI" pitchFamily="50" charset="-128"/>
              <a:cs typeface="Meiryo UI" pitchFamily="50" charset="-128"/>
            </a:endParaRPr>
          </a:p>
          <a:p>
            <a:r>
              <a:rPr lang="ja-JP" altLang="en-US" sz="1600" dirty="0" smtClean="0">
                <a:solidFill>
                  <a:schemeClr val="tx1"/>
                </a:solidFill>
                <a:latin typeface="Meiryo UI" pitchFamily="50" charset="-128"/>
                <a:ea typeface="Meiryo UI" pitchFamily="50" charset="-128"/>
                <a:cs typeface="Meiryo UI" pitchFamily="50" charset="-128"/>
              </a:rPr>
              <a:t>・心身障が</a:t>
            </a:r>
            <a:r>
              <a:rPr lang="ja-JP" altLang="en-US" sz="1600" dirty="0" err="1" smtClean="0">
                <a:solidFill>
                  <a:schemeClr val="tx1"/>
                </a:solidFill>
                <a:latin typeface="Meiryo UI" pitchFamily="50" charset="-128"/>
                <a:ea typeface="Meiryo UI" pitchFamily="50" charset="-128"/>
                <a:cs typeface="Meiryo UI" pitchFamily="50" charset="-128"/>
              </a:rPr>
              <a:t>い</a:t>
            </a:r>
            <a:r>
              <a:rPr lang="ja-JP" altLang="en-US" sz="1600" dirty="0" smtClean="0">
                <a:solidFill>
                  <a:schemeClr val="tx1"/>
                </a:solidFill>
                <a:latin typeface="Meiryo UI" pitchFamily="50" charset="-128"/>
                <a:ea typeface="Meiryo UI" pitchFamily="50" charset="-128"/>
                <a:cs typeface="Meiryo UI" pitchFamily="50" charset="-128"/>
              </a:rPr>
              <a:t>者リハビリテーションセンターで行う事務</a:t>
            </a:r>
            <a:endParaRPr lang="en-US" altLang="ja-JP" sz="1600" dirty="0" smtClean="0">
              <a:solidFill>
                <a:schemeClr val="tx1"/>
              </a:solidFill>
              <a:latin typeface="Meiryo UI" pitchFamily="50" charset="-128"/>
              <a:ea typeface="Meiryo UI" pitchFamily="50" charset="-128"/>
              <a:cs typeface="Meiryo UI" pitchFamily="50" charset="-128"/>
            </a:endParaRPr>
          </a:p>
          <a:p>
            <a:r>
              <a:rPr lang="ja-JP" altLang="en-US" sz="1600" dirty="0" smtClean="0">
                <a:solidFill>
                  <a:schemeClr val="tx1"/>
                </a:solidFill>
                <a:latin typeface="Meiryo UI" pitchFamily="50" charset="-128"/>
                <a:ea typeface="Meiryo UI" pitchFamily="50" charset="-128"/>
                <a:cs typeface="Meiryo UI" pitchFamily="50" charset="-128"/>
              </a:rPr>
              <a:t>　（</a:t>
            </a:r>
            <a:r>
              <a:rPr lang="ja-JP" altLang="en-US" sz="1600" dirty="0" err="1" smtClean="0">
                <a:solidFill>
                  <a:schemeClr val="tx1"/>
                </a:solidFill>
                <a:latin typeface="Meiryo UI" pitchFamily="50" charset="-128"/>
                <a:ea typeface="Meiryo UI" pitchFamily="50" charset="-128"/>
                <a:cs typeface="Meiryo UI" pitchFamily="50" charset="-128"/>
              </a:rPr>
              <a:t>身体障がい</a:t>
            </a:r>
            <a:r>
              <a:rPr lang="ja-JP" altLang="en-US" sz="1600" dirty="0" smtClean="0">
                <a:solidFill>
                  <a:schemeClr val="tx1"/>
                </a:solidFill>
                <a:latin typeface="Meiryo UI" pitchFamily="50" charset="-128"/>
                <a:ea typeface="Meiryo UI" pitchFamily="50" charset="-128"/>
                <a:cs typeface="Meiryo UI" pitchFamily="50" charset="-128"/>
              </a:rPr>
              <a:t>者更生相談所、知的</a:t>
            </a:r>
            <a:r>
              <a:rPr lang="ja-JP" altLang="en-US" sz="1600" dirty="0" err="1" smtClean="0">
                <a:solidFill>
                  <a:schemeClr val="tx1"/>
                </a:solidFill>
                <a:latin typeface="Meiryo UI" pitchFamily="50" charset="-128"/>
                <a:ea typeface="Meiryo UI" pitchFamily="50" charset="-128"/>
                <a:cs typeface="Meiryo UI" pitchFamily="50" charset="-128"/>
              </a:rPr>
              <a:t>障がい</a:t>
            </a:r>
            <a:r>
              <a:rPr lang="ja-JP" altLang="en-US" sz="1600" dirty="0" smtClean="0">
                <a:solidFill>
                  <a:schemeClr val="tx1"/>
                </a:solidFill>
                <a:latin typeface="Meiryo UI" pitchFamily="50" charset="-128"/>
                <a:ea typeface="Meiryo UI" pitchFamily="50" charset="-128"/>
                <a:cs typeface="Meiryo UI" pitchFamily="50" charset="-128"/>
              </a:rPr>
              <a:t>者更生相談所、</a:t>
            </a:r>
            <a:r>
              <a:rPr lang="ja-JP" altLang="en-US" sz="1600" dirty="0" err="1" smtClean="0">
                <a:solidFill>
                  <a:schemeClr val="tx1"/>
                </a:solidFill>
                <a:latin typeface="Meiryo UI" pitchFamily="50" charset="-128"/>
                <a:ea typeface="Meiryo UI" pitchFamily="50" charset="-128"/>
                <a:cs typeface="Meiryo UI" pitchFamily="50" charset="-128"/>
              </a:rPr>
              <a:t>発達障がい</a:t>
            </a:r>
            <a:r>
              <a:rPr lang="ja-JP" altLang="en-US" sz="1600" dirty="0" smtClean="0">
                <a:solidFill>
                  <a:schemeClr val="tx1"/>
                </a:solidFill>
                <a:latin typeface="Meiryo UI" pitchFamily="50" charset="-128"/>
                <a:ea typeface="Meiryo UI" pitchFamily="50" charset="-128"/>
                <a:cs typeface="Meiryo UI" pitchFamily="50" charset="-128"/>
              </a:rPr>
              <a:t>者支援センターなど）</a:t>
            </a:r>
            <a:endParaRPr lang="en-US" altLang="ja-JP" sz="1600" dirty="0" smtClean="0">
              <a:solidFill>
                <a:schemeClr val="tx1"/>
              </a:solidFill>
              <a:latin typeface="Meiryo UI" pitchFamily="50" charset="-128"/>
              <a:ea typeface="Meiryo UI" pitchFamily="50" charset="-128"/>
              <a:cs typeface="Meiryo UI" pitchFamily="50" charset="-128"/>
            </a:endParaRPr>
          </a:p>
          <a:p>
            <a:r>
              <a:rPr lang="ja-JP" altLang="en-US" sz="1600" dirty="0" smtClean="0">
                <a:solidFill>
                  <a:schemeClr val="tx1"/>
                </a:solidFill>
                <a:latin typeface="Meiryo UI" pitchFamily="50" charset="-128"/>
                <a:ea typeface="Meiryo UI" pitchFamily="50" charset="-128"/>
                <a:cs typeface="Meiryo UI" pitchFamily="50" charset="-128"/>
              </a:rPr>
              <a:t>・児童相談所及び一時保護所（一部の特別区において暫定的に対応）</a:t>
            </a:r>
            <a:endParaRPr lang="en-US" altLang="ja-JP" sz="1600" dirty="0" smtClean="0">
              <a:solidFill>
                <a:schemeClr val="tx1"/>
              </a:solidFill>
              <a:latin typeface="Meiryo UI" pitchFamily="50" charset="-128"/>
              <a:ea typeface="Meiryo UI" pitchFamily="50" charset="-128"/>
              <a:cs typeface="Meiryo UI" pitchFamily="50" charset="-128"/>
            </a:endParaRPr>
          </a:p>
          <a:p>
            <a:endParaRPr lang="en-US" altLang="ja-JP" sz="1600" dirty="0" smtClean="0">
              <a:solidFill>
                <a:schemeClr val="tx1"/>
              </a:solidFill>
              <a:latin typeface="Meiryo UI" pitchFamily="50" charset="-128"/>
              <a:ea typeface="Meiryo UI" pitchFamily="50" charset="-128"/>
              <a:cs typeface="Meiryo UI" pitchFamily="50" charset="-128"/>
            </a:endParaRPr>
          </a:p>
          <a:p>
            <a:endParaRPr lang="en-US" altLang="ja-JP" sz="1600" dirty="0" smtClean="0">
              <a:solidFill>
                <a:schemeClr val="tx1"/>
              </a:solidFill>
              <a:latin typeface="Meiryo UI" pitchFamily="50" charset="-128"/>
              <a:ea typeface="Meiryo UI" pitchFamily="50" charset="-128"/>
              <a:cs typeface="Meiryo UI" pitchFamily="50" charset="-128"/>
            </a:endParaRPr>
          </a:p>
          <a:p>
            <a:endParaRPr lang="ja-JP" altLang="en-US" sz="1600" dirty="0" smtClean="0">
              <a:solidFill>
                <a:schemeClr val="tx1"/>
              </a:solidFill>
              <a:latin typeface="Meiryo UI" pitchFamily="50" charset="-128"/>
              <a:ea typeface="Meiryo UI" pitchFamily="50" charset="-128"/>
              <a:cs typeface="Meiryo UI" pitchFamily="50" charset="-128"/>
            </a:endParaRPr>
          </a:p>
        </p:txBody>
      </p:sp>
      <p:sp>
        <p:nvSpPr>
          <p:cNvPr id="15" name="正方形/長方形 14"/>
          <p:cNvSpPr/>
          <p:nvPr/>
        </p:nvSpPr>
        <p:spPr>
          <a:xfrm>
            <a:off x="200473" y="1412776"/>
            <a:ext cx="9505056" cy="77813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1400" dirty="0" smtClean="0">
                <a:solidFill>
                  <a:schemeClr val="tx1"/>
                </a:solidFill>
                <a:latin typeface="Meiryo UI" pitchFamily="50" charset="-128"/>
                <a:ea typeface="Meiryo UI" pitchFamily="50" charset="-128"/>
                <a:cs typeface="Meiryo UI" pitchFamily="50" charset="-128"/>
              </a:rPr>
              <a:t>※</a:t>
            </a:r>
            <a:r>
              <a:rPr lang="ja-JP" altLang="en-US" sz="1400" dirty="0" smtClean="0">
                <a:solidFill>
                  <a:schemeClr val="tx1"/>
                </a:solidFill>
                <a:latin typeface="Meiryo UI" pitchFamily="50" charset="-128"/>
                <a:ea typeface="Meiryo UI" pitchFamily="50" charset="-128"/>
                <a:cs typeface="Meiryo UI" pitchFamily="50" charset="-128"/>
              </a:rPr>
              <a:t> 特別区が担う事務は、各特別区において実施することが原則であるが、専門性の確保が特に必要なものやサービスの実施にあたり</a:t>
            </a:r>
            <a:r>
              <a:rPr lang="en-US" altLang="ja-JP" sz="1400" dirty="0" smtClean="0">
                <a:solidFill>
                  <a:schemeClr val="tx1"/>
                </a:solidFill>
                <a:latin typeface="Meiryo UI" pitchFamily="50" charset="-128"/>
                <a:ea typeface="Meiryo UI" pitchFamily="50" charset="-128"/>
                <a:cs typeface="Meiryo UI" pitchFamily="50" charset="-128"/>
              </a:rPr>
              <a:t/>
            </a:r>
            <a:br>
              <a:rPr lang="en-US" altLang="ja-JP" sz="1400" dirty="0" smtClean="0">
                <a:solidFill>
                  <a:schemeClr val="tx1"/>
                </a:solidFill>
                <a:latin typeface="Meiryo UI" pitchFamily="50" charset="-128"/>
                <a:ea typeface="Meiryo UI" pitchFamily="50" charset="-128"/>
                <a:cs typeface="Meiryo UI" pitchFamily="50" charset="-128"/>
              </a:rPr>
            </a:br>
            <a:r>
              <a:rPr lang="ja-JP" altLang="en-US" sz="1400" dirty="0" smtClean="0">
                <a:solidFill>
                  <a:schemeClr val="tx1"/>
                </a:solidFill>
                <a:latin typeface="Meiryo UI" pitchFamily="50" charset="-128"/>
                <a:ea typeface="Meiryo UI" pitchFamily="50" charset="-128"/>
                <a:cs typeface="Meiryo UI" pitchFamily="50" charset="-128"/>
              </a:rPr>
              <a:t>　　公平性・効率性を特に確保する必要がある一部の事務に限り、一部事務組合の設置や機関等の共同設置により、特別区が共同</a:t>
            </a:r>
            <a:r>
              <a:rPr lang="en-US" altLang="ja-JP" sz="1400" dirty="0" smtClean="0">
                <a:solidFill>
                  <a:schemeClr val="tx1"/>
                </a:solidFill>
                <a:latin typeface="Meiryo UI" pitchFamily="50" charset="-128"/>
                <a:ea typeface="Meiryo UI" pitchFamily="50" charset="-128"/>
                <a:cs typeface="Meiryo UI" pitchFamily="50" charset="-128"/>
              </a:rPr>
              <a:t/>
            </a:r>
            <a:br>
              <a:rPr lang="en-US" altLang="ja-JP" sz="1400" dirty="0" smtClean="0">
                <a:solidFill>
                  <a:schemeClr val="tx1"/>
                </a:solidFill>
                <a:latin typeface="Meiryo UI" pitchFamily="50" charset="-128"/>
                <a:ea typeface="Meiryo UI" pitchFamily="50" charset="-128"/>
                <a:cs typeface="Meiryo UI" pitchFamily="50" charset="-128"/>
              </a:rPr>
            </a:br>
            <a:r>
              <a:rPr lang="ja-JP" altLang="en-US" sz="1400" dirty="0" smtClean="0">
                <a:solidFill>
                  <a:schemeClr val="tx1"/>
                </a:solidFill>
                <a:latin typeface="Meiryo UI" pitchFamily="50" charset="-128"/>
                <a:ea typeface="Meiryo UI" pitchFamily="50" charset="-128"/>
                <a:cs typeface="Meiryo UI" pitchFamily="50" charset="-128"/>
              </a:rPr>
              <a:t>　　して事務を実施</a:t>
            </a:r>
            <a:endParaRPr kumimoji="1" lang="ja-JP" altLang="en-US" sz="1400" dirty="0">
              <a:solidFill>
                <a:schemeClr val="tx1"/>
              </a:solidFill>
            </a:endParaRPr>
          </a:p>
        </p:txBody>
      </p:sp>
      <p:sp>
        <p:nvSpPr>
          <p:cNvPr id="12" name="テキスト ボックス 11"/>
          <p:cNvSpPr txBox="1"/>
          <p:nvPr/>
        </p:nvSpPr>
        <p:spPr>
          <a:xfrm>
            <a:off x="2648744" y="2492896"/>
            <a:ext cx="1368152" cy="276999"/>
          </a:xfrm>
          <a:prstGeom prst="rect">
            <a:avLst/>
          </a:prstGeom>
          <a:noFill/>
        </p:spPr>
        <p:txBody>
          <a:bodyPr wrap="square" rtlCol="0">
            <a:spAutoFit/>
          </a:bodyPr>
          <a:lstStyle/>
          <a:p>
            <a:r>
              <a:rPr kumimoji="1" lang="ja-JP" altLang="en-US" sz="1200" dirty="0" smtClean="0">
                <a:latin typeface="Meiryo UI" pitchFamily="50" charset="-128"/>
                <a:ea typeface="Meiryo UI" pitchFamily="50" charset="-128"/>
                <a:cs typeface="Meiryo UI" pitchFamily="50" charset="-128"/>
              </a:rPr>
              <a:t>（</a:t>
            </a:r>
            <a:r>
              <a:rPr lang="ja-JP" altLang="en-US" sz="1200" dirty="0" smtClean="0">
                <a:latin typeface="Meiryo UI" pitchFamily="50" charset="-128"/>
                <a:ea typeface="Meiryo UI" pitchFamily="50" charset="-128"/>
                <a:cs typeface="Meiryo UI" pitchFamily="50" charset="-128"/>
              </a:rPr>
              <a:t>事務</a:t>
            </a:r>
            <a:r>
              <a:rPr lang="en-US" altLang="ja-JP" sz="1200" dirty="0" smtClean="0">
                <a:latin typeface="Meiryo UI" pitchFamily="50" charset="-128"/>
                <a:ea typeface="Meiryo UI" pitchFamily="50" charset="-128"/>
                <a:cs typeface="Meiryo UI" pitchFamily="50" charset="-128"/>
              </a:rPr>
              <a:t>-15</a:t>
            </a:r>
            <a:r>
              <a:rPr kumimoji="1" lang="ja-JP" altLang="en-US" sz="1200" dirty="0" smtClean="0">
                <a:latin typeface="Meiryo UI" pitchFamily="50" charset="-128"/>
                <a:ea typeface="Meiryo UI" pitchFamily="50" charset="-128"/>
                <a:cs typeface="Meiryo UI" pitchFamily="50" charset="-128"/>
              </a:rPr>
              <a:t>参照）</a:t>
            </a:r>
            <a:endParaRPr kumimoji="1" lang="ja-JP" altLang="en-US" sz="1200" dirty="0">
              <a:latin typeface="Meiryo UI" pitchFamily="50" charset="-128"/>
              <a:ea typeface="Meiryo UI" pitchFamily="50" charset="-128"/>
              <a:cs typeface="Meiryo UI" pitchFamily="50" charset="-128"/>
            </a:endParaRPr>
          </a:p>
        </p:txBody>
      </p:sp>
      <p:sp>
        <p:nvSpPr>
          <p:cNvPr id="14" name="テキスト ボックス 13"/>
          <p:cNvSpPr txBox="1"/>
          <p:nvPr/>
        </p:nvSpPr>
        <p:spPr>
          <a:xfrm>
            <a:off x="1856656" y="3717032"/>
            <a:ext cx="7704856" cy="576000"/>
          </a:xfrm>
          <a:prstGeom prst="roundRect">
            <a:avLst/>
          </a:prstGeom>
          <a:noFill/>
          <a:ln>
            <a:solidFill>
              <a:schemeClr val="tx1"/>
            </a:solidFill>
            <a:prstDash val="dash"/>
          </a:ln>
        </p:spPr>
        <p:txBody>
          <a:bodyPr wrap="square" rtlCol="0">
            <a:spAutoFit/>
          </a:bodyPr>
          <a:lstStyle/>
          <a:p>
            <a:pPr marL="182563" indent="-182563"/>
            <a:r>
              <a:rPr lang="en-US" altLang="ja-JP" sz="1400" dirty="0" smtClean="0">
                <a:latin typeface="Meiryo UI" pitchFamily="50" charset="-128"/>
                <a:ea typeface="Meiryo UI" pitchFamily="50" charset="-128"/>
                <a:cs typeface="Meiryo UI" pitchFamily="50" charset="-128"/>
              </a:rPr>
              <a:t>※ </a:t>
            </a:r>
            <a:r>
              <a:rPr lang="ja-JP" altLang="en-US" sz="1400" dirty="0" smtClean="0">
                <a:latin typeface="Meiryo UI" pitchFamily="50" charset="-128"/>
                <a:ea typeface="Meiryo UI" pitchFamily="50" charset="-128"/>
                <a:cs typeface="Meiryo UI" pitchFamily="50" charset="-128"/>
              </a:rPr>
              <a:t>一部事務組合は、特別区とは別の法人格を有する特別地方公共団体</a:t>
            </a:r>
            <a:endParaRPr lang="en-US" altLang="ja-JP" sz="1400" dirty="0" smtClean="0">
              <a:latin typeface="Meiryo UI" pitchFamily="50" charset="-128"/>
              <a:ea typeface="Meiryo UI" pitchFamily="50" charset="-128"/>
              <a:cs typeface="Meiryo UI" pitchFamily="50" charset="-128"/>
            </a:endParaRPr>
          </a:p>
          <a:p>
            <a:pPr marL="182563" indent="-182563"/>
            <a:r>
              <a:rPr lang="ja-JP" altLang="en-US" sz="1400" dirty="0" smtClean="0">
                <a:latin typeface="Meiryo UI" pitchFamily="50" charset="-128"/>
                <a:ea typeface="Meiryo UI" pitchFamily="50" charset="-128"/>
                <a:cs typeface="Meiryo UI" pitchFamily="50" charset="-128"/>
              </a:rPr>
              <a:t>　　一部事務組合で共同処理する事務は、特別区の権限から除外され、一部事務組合に引き継がれる</a:t>
            </a:r>
            <a:endParaRPr lang="en-US" altLang="ja-JP" sz="1400" dirty="0" smtClean="0">
              <a:latin typeface="Meiryo UI" pitchFamily="50" charset="-128"/>
              <a:ea typeface="Meiryo UI" pitchFamily="50" charset="-128"/>
              <a:cs typeface="Meiryo UI" pitchFamily="50" charset="-128"/>
            </a:endParaRPr>
          </a:p>
        </p:txBody>
      </p:sp>
      <p:sp>
        <p:nvSpPr>
          <p:cNvPr id="16" name="テキスト ボックス 15"/>
          <p:cNvSpPr txBox="1"/>
          <p:nvPr/>
        </p:nvSpPr>
        <p:spPr>
          <a:xfrm>
            <a:off x="1856656" y="6046688"/>
            <a:ext cx="7704856" cy="576000"/>
          </a:xfrm>
          <a:prstGeom prst="roundRect">
            <a:avLst/>
          </a:prstGeom>
          <a:noFill/>
          <a:ln>
            <a:solidFill>
              <a:schemeClr val="tx1"/>
            </a:solidFill>
            <a:prstDash val="dash"/>
          </a:ln>
        </p:spPr>
        <p:txBody>
          <a:bodyPr wrap="square" rtlCol="0">
            <a:spAutoFit/>
          </a:bodyPr>
          <a:lstStyle/>
          <a:p>
            <a:pPr marL="182563" indent="-182563"/>
            <a:r>
              <a:rPr lang="en-US" altLang="ja-JP" sz="1400" dirty="0" smtClean="0">
                <a:latin typeface="Meiryo UI" pitchFamily="50" charset="-128"/>
                <a:ea typeface="Meiryo UI" pitchFamily="50" charset="-128"/>
                <a:cs typeface="Meiryo UI" pitchFamily="50" charset="-128"/>
              </a:rPr>
              <a:t>※ </a:t>
            </a:r>
            <a:r>
              <a:rPr lang="ja-JP" altLang="en-US" sz="1400" dirty="0" smtClean="0">
                <a:latin typeface="Meiryo UI" pitchFamily="50" charset="-128"/>
                <a:ea typeface="Meiryo UI" pitchFamily="50" charset="-128"/>
                <a:cs typeface="Meiryo UI" pitchFamily="50" charset="-128"/>
              </a:rPr>
              <a:t>特別区の委員会又は委員、行政機関、長の内部組織等を共同して設置する制度</a:t>
            </a:r>
            <a:endParaRPr lang="en-US" altLang="ja-JP" sz="1400" dirty="0" smtClean="0">
              <a:latin typeface="Meiryo UI" pitchFamily="50" charset="-128"/>
              <a:ea typeface="Meiryo UI" pitchFamily="50" charset="-128"/>
              <a:cs typeface="Meiryo UI" pitchFamily="50" charset="-128"/>
            </a:endParaRPr>
          </a:p>
          <a:p>
            <a:pPr marL="182563" indent="-182563"/>
            <a:r>
              <a:rPr lang="ja-JP" altLang="en-US" sz="1400" dirty="0" smtClean="0">
                <a:latin typeface="Meiryo UI" pitchFamily="50" charset="-128"/>
                <a:ea typeface="Meiryo UI" pitchFamily="50" charset="-128"/>
                <a:cs typeface="Meiryo UI" pitchFamily="50" charset="-128"/>
              </a:rPr>
              <a:t>　　共同設置の機関等が行った事務執行の効果は、各特別区自身が行ったものと同様、各特別区に帰属</a:t>
            </a:r>
            <a:endParaRPr lang="en-US" altLang="ja-JP" sz="1400" dirty="0" smtClean="0">
              <a:latin typeface="Meiryo UI" pitchFamily="50" charset="-128"/>
              <a:ea typeface="Meiryo UI" pitchFamily="50" charset="-128"/>
              <a:cs typeface="Meiryo UI" pitchFamily="50" charset="-128"/>
            </a:endParaRPr>
          </a:p>
        </p:txBody>
      </p:sp>
      <p:sp>
        <p:nvSpPr>
          <p:cNvPr id="21" name="正方形/長方形 20"/>
          <p:cNvSpPr/>
          <p:nvPr/>
        </p:nvSpPr>
        <p:spPr>
          <a:xfrm>
            <a:off x="-1" y="2478382"/>
            <a:ext cx="2664000" cy="360000"/>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smtClean="0">
                <a:solidFill>
                  <a:schemeClr val="bg1"/>
                </a:solidFill>
              </a:rPr>
              <a:t>一部事務組合の事務</a:t>
            </a:r>
            <a:endParaRPr kumimoji="1" lang="ja-JP" altLang="en-US" b="1" dirty="0">
              <a:solidFill>
                <a:schemeClr val="bg1"/>
              </a:solidFill>
            </a:endParaRPr>
          </a:p>
        </p:txBody>
      </p:sp>
      <p:sp>
        <p:nvSpPr>
          <p:cNvPr id="22" name="正方形/長方形 21"/>
          <p:cNvSpPr/>
          <p:nvPr/>
        </p:nvSpPr>
        <p:spPr>
          <a:xfrm>
            <a:off x="0" y="4581128"/>
            <a:ext cx="2664000" cy="360000"/>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smtClean="0">
                <a:solidFill>
                  <a:schemeClr val="bg1"/>
                </a:solidFill>
              </a:rPr>
              <a:t>機関等共同設置の事務</a:t>
            </a:r>
            <a:endParaRPr kumimoji="1" lang="ja-JP" altLang="en-US" b="1" dirty="0">
              <a:solidFill>
                <a:schemeClr val="bg1"/>
              </a:solidFill>
            </a:endParaRPr>
          </a:p>
        </p:txBody>
      </p:sp>
      <p:sp>
        <p:nvSpPr>
          <p:cNvPr id="19" name="正方形/長方形 27"/>
          <p:cNvSpPr>
            <a:spLocks noChangeArrowheads="1"/>
          </p:cNvSpPr>
          <p:nvPr/>
        </p:nvSpPr>
        <p:spPr bwMode="auto">
          <a:xfrm>
            <a:off x="8874125" y="-27384"/>
            <a:ext cx="1031875" cy="261610"/>
          </a:xfrm>
          <a:prstGeom prst="rect">
            <a:avLst/>
          </a:prstGeom>
          <a:noFill/>
          <a:ln w="9525">
            <a:noFill/>
            <a:miter lim="800000"/>
            <a:headEnd/>
            <a:tailEnd/>
          </a:ln>
        </p:spPr>
        <p:txBody>
          <a:bodyPr>
            <a:spAutoFit/>
          </a:bodyPr>
          <a:lstStyle/>
          <a:p>
            <a:pPr algn="r" fontAlgn="base">
              <a:spcBef>
                <a:spcPct val="0"/>
              </a:spcBef>
              <a:spcAft>
                <a:spcPct val="0"/>
              </a:spcAft>
            </a:pPr>
            <a:r>
              <a:rPr lang="ja-JP" altLang="en-US" sz="1100" b="1" dirty="0">
                <a:solidFill>
                  <a:srgbClr val="000000"/>
                </a:solidFill>
                <a:latin typeface="Meiryo UI" pitchFamily="50" charset="-128"/>
                <a:ea typeface="Meiryo UI" pitchFamily="50" charset="-128"/>
                <a:cs typeface="Meiryo UI" pitchFamily="50" charset="-128"/>
              </a:rPr>
              <a:t> 事務</a:t>
            </a:r>
            <a:r>
              <a:rPr lang="en-US" altLang="ja-JP" sz="1100" b="1" dirty="0" smtClean="0">
                <a:solidFill>
                  <a:srgbClr val="000000"/>
                </a:solidFill>
                <a:latin typeface="Meiryo UI" pitchFamily="50" charset="-128"/>
                <a:ea typeface="Meiryo UI" pitchFamily="50" charset="-128"/>
                <a:cs typeface="Meiryo UI" pitchFamily="50" charset="-128"/>
              </a:rPr>
              <a:t>-</a:t>
            </a:r>
            <a:r>
              <a:rPr lang="ja-JP" altLang="en-US" sz="1100" b="1" dirty="0" smtClean="0">
                <a:solidFill>
                  <a:srgbClr val="000000"/>
                </a:solidFill>
                <a:latin typeface="Meiryo UI" pitchFamily="50" charset="-128"/>
                <a:ea typeface="Meiryo UI" pitchFamily="50" charset="-128"/>
                <a:cs typeface="Meiryo UI" pitchFamily="50" charset="-128"/>
              </a:rPr>
              <a:t>１４</a:t>
            </a:r>
            <a:endParaRPr lang="ja-JP" altLang="en-US" sz="1100" b="1" dirty="0">
              <a:solidFill>
                <a:srgbClr val="000000"/>
              </a:solidFill>
              <a:latin typeface="Meiryo UI" pitchFamily="50" charset="-128"/>
              <a:ea typeface="Meiryo UI" pitchFamily="50" charset="-128"/>
              <a:cs typeface="Meiryo UI" pitchFamily="50" charset="-128"/>
            </a:endParaRPr>
          </a:p>
        </p:txBody>
      </p:sp>
    </p:spTree>
    <p:extLst>
      <p:ext uri="{BB962C8B-B14F-4D97-AF65-F5344CB8AC3E}">
        <p14:creationId xmlns:p14="http://schemas.microsoft.com/office/powerpoint/2010/main" val="226536124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スライド番号プレースホルダー 2"/>
          <p:cNvSpPr txBox="1">
            <a:spLocks/>
          </p:cNvSpPr>
          <p:nvPr/>
        </p:nvSpPr>
        <p:spPr>
          <a:xfrm>
            <a:off x="7545291" y="13128"/>
            <a:ext cx="2302207" cy="365125"/>
          </a:xfrm>
          <a:prstGeom prst="rect">
            <a:avLst/>
          </a:prstGeom>
        </p:spPr>
        <p:txBody>
          <a:bodyPr vert="horz" lIns="91440" tIns="45720" rIns="91440" bIns="45720" rtlCol="0" anchor="ct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600" b="0" i="0" u="none" strike="noStrike" kern="0" cap="none" spc="0" normalizeH="0" baseline="0" noProof="0" dirty="0">
              <a:ln>
                <a:noFill/>
              </a:ln>
              <a:solidFill>
                <a:sysClr val="windowText" lastClr="000000"/>
              </a:solidFill>
              <a:effectLst/>
              <a:uLnTx/>
              <a:uFillTx/>
              <a:latin typeface="HGPｺﾞｼｯｸE" pitchFamily="50" charset="-128"/>
              <a:ea typeface="HGPｺﾞｼｯｸE" pitchFamily="50" charset="-128"/>
              <a:cs typeface="+mn-cs"/>
            </a:endParaRPr>
          </a:p>
        </p:txBody>
      </p:sp>
      <p:sp>
        <p:nvSpPr>
          <p:cNvPr id="17" name="正方形/長方形 16"/>
          <p:cNvSpPr/>
          <p:nvPr/>
        </p:nvSpPr>
        <p:spPr>
          <a:xfrm>
            <a:off x="0" y="2176398"/>
            <a:ext cx="2534731" cy="3600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b="1" dirty="0" smtClean="0">
                <a:solidFill>
                  <a:schemeClr val="tx1"/>
                </a:solidFill>
                <a:latin typeface="Meiryo UI" pitchFamily="50" charset="-128"/>
                <a:ea typeface="Meiryo UI" pitchFamily="50" charset="-128"/>
                <a:cs typeface="Meiryo UI" pitchFamily="50" charset="-128"/>
              </a:rPr>
              <a:t>□ 施設の管理等</a:t>
            </a:r>
            <a:endParaRPr kumimoji="1" lang="ja-JP" altLang="en-US" b="1" dirty="0">
              <a:solidFill>
                <a:schemeClr val="tx1"/>
              </a:solidFill>
              <a:latin typeface="Meiryo UI" pitchFamily="50" charset="-128"/>
              <a:ea typeface="Meiryo UI" pitchFamily="50" charset="-128"/>
              <a:cs typeface="Meiryo UI" pitchFamily="50" charset="-128"/>
            </a:endParaRPr>
          </a:p>
        </p:txBody>
      </p:sp>
      <p:graphicFrame>
        <p:nvGraphicFramePr>
          <p:cNvPr id="13" name="表 12"/>
          <p:cNvGraphicFramePr>
            <a:graphicFrameLocks noGrp="1"/>
          </p:cNvGraphicFramePr>
          <p:nvPr>
            <p:extLst>
              <p:ext uri="{D42A27DB-BD31-4B8C-83A1-F6EECF244321}">
                <p14:modId xmlns:p14="http://schemas.microsoft.com/office/powerpoint/2010/main" val="93177231"/>
              </p:ext>
            </p:extLst>
          </p:nvPr>
        </p:nvGraphicFramePr>
        <p:xfrm>
          <a:off x="194473" y="2518688"/>
          <a:ext cx="9517056" cy="4078664"/>
        </p:xfrm>
        <a:graphic>
          <a:graphicData uri="http://schemas.openxmlformats.org/drawingml/2006/table">
            <a:tbl>
              <a:tblPr firstRow="1" bandRow="1">
                <a:tableStyleId>{5C22544A-7EE6-4342-B048-85BDC9FD1C3A}</a:tableStyleId>
              </a:tblPr>
              <a:tblGrid>
                <a:gridCol w="3172352"/>
                <a:gridCol w="3172352"/>
                <a:gridCol w="3172352"/>
              </a:tblGrid>
              <a:tr h="354031">
                <a:tc>
                  <a:txBody>
                    <a:bodyPr/>
                    <a:lstStyle/>
                    <a:p>
                      <a:pPr algn="ctr"/>
                      <a:r>
                        <a:rPr kumimoji="1" lang="ja-JP" altLang="en-US" sz="1600" dirty="0" smtClean="0"/>
                        <a:t>福祉施設</a:t>
                      </a:r>
                      <a:endParaRPr kumimoji="1" lang="ja-JP" altLang="en-US" sz="1600" dirty="0"/>
                    </a:p>
                  </a:txBody>
                  <a:tcPr marL="99060" marR="99060" anchor="ctr">
                    <a:lnL w="28575" cap="flat" cmpd="sng" algn="ctr">
                      <a:solidFill>
                        <a:schemeClr val="accent3"/>
                      </a:solidFill>
                      <a:prstDash val="solid"/>
                      <a:round/>
                      <a:headEnd type="none" w="med" len="med"/>
                      <a:tailEnd type="none" w="med" len="med"/>
                    </a:lnL>
                    <a:lnR w="12700" cap="flat" cmpd="sng" algn="ctr">
                      <a:solidFill>
                        <a:schemeClr val="accent3"/>
                      </a:solidFill>
                      <a:prstDash val="solid"/>
                      <a:round/>
                      <a:headEnd type="none" w="med" len="med"/>
                      <a:tailEnd type="none" w="med" len="med"/>
                    </a:lnR>
                    <a:lnT w="28575" cap="flat" cmpd="sng" algn="ctr">
                      <a:solidFill>
                        <a:schemeClr val="accent3"/>
                      </a:solidFill>
                      <a:prstDash val="solid"/>
                      <a:round/>
                      <a:headEnd type="none" w="med" len="med"/>
                      <a:tailEnd type="none" w="med" len="med"/>
                    </a:lnT>
                    <a:lnB w="28575" cap="flat" cmpd="sng" algn="ctr">
                      <a:solidFill>
                        <a:schemeClr val="accent3"/>
                      </a:solidFill>
                      <a:prstDash val="solid"/>
                      <a:round/>
                      <a:headEnd type="none" w="med" len="med"/>
                      <a:tailEnd type="none" w="med" len="med"/>
                    </a:lnB>
                    <a:solidFill>
                      <a:schemeClr val="accent3">
                        <a:lumMod val="75000"/>
                      </a:schemeClr>
                    </a:solidFill>
                  </a:tcPr>
                </a:tc>
                <a:tc>
                  <a:txBody>
                    <a:bodyPr/>
                    <a:lstStyle/>
                    <a:p>
                      <a:pPr algn="ctr"/>
                      <a:r>
                        <a:rPr kumimoji="1" lang="ja-JP" altLang="en-US" sz="1600" dirty="0" smtClean="0"/>
                        <a:t>市民利用施設</a:t>
                      </a:r>
                      <a:endParaRPr kumimoji="1" lang="ja-JP" altLang="en-US" sz="1600" dirty="0"/>
                    </a:p>
                  </a:txBody>
                  <a:tcPr marL="99060" marR="99060" anchor="ctr">
                    <a:lnL w="12700" cap="flat" cmpd="sng" algn="ctr">
                      <a:solidFill>
                        <a:schemeClr val="accent3"/>
                      </a:solidFill>
                      <a:prstDash val="solid"/>
                      <a:round/>
                      <a:headEnd type="none" w="med" len="med"/>
                      <a:tailEnd type="none" w="med" len="med"/>
                    </a:lnL>
                    <a:lnR w="12700" cap="flat" cmpd="sng" algn="ctr">
                      <a:solidFill>
                        <a:schemeClr val="accent3"/>
                      </a:solidFill>
                      <a:prstDash val="solid"/>
                      <a:round/>
                      <a:headEnd type="none" w="med" len="med"/>
                      <a:tailEnd type="none" w="med" len="med"/>
                    </a:lnR>
                    <a:lnT w="28575" cap="flat" cmpd="sng" algn="ctr">
                      <a:solidFill>
                        <a:schemeClr val="accent3"/>
                      </a:solidFill>
                      <a:prstDash val="solid"/>
                      <a:round/>
                      <a:headEnd type="none" w="med" len="med"/>
                      <a:tailEnd type="none" w="med" len="med"/>
                    </a:lnT>
                    <a:lnB w="28575" cap="flat" cmpd="sng" algn="ctr">
                      <a:solidFill>
                        <a:schemeClr val="accent3"/>
                      </a:solidFill>
                      <a:prstDash val="solid"/>
                      <a:round/>
                      <a:headEnd type="none" w="med" len="med"/>
                      <a:tailEnd type="none" w="med" len="med"/>
                    </a:lnB>
                    <a:solidFill>
                      <a:schemeClr val="accent3">
                        <a:lumMod val="75000"/>
                      </a:schemeClr>
                    </a:solidFill>
                  </a:tcPr>
                </a:tc>
                <a:tc>
                  <a:txBody>
                    <a:bodyPr/>
                    <a:lstStyle/>
                    <a:p>
                      <a:pPr algn="ctr"/>
                      <a:r>
                        <a:rPr kumimoji="1" lang="ja-JP" altLang="en-US" sz="1600" dirty="0" smtClean="0"/>
                        <a:t>その他</a:t>
                      </a:r>
                      <a:endParaRPr kumimoji="1" lang="ja-JP" altLang="en-US" sz="1600" dirty="0"/>
                    </a:p>
                  </a:txBody>
                  <a:tcPr marL="99060" marR="99060" anchor="ctr">
                    <a:lnL w="12700" cap="flat" cmpd="sng" algn="ctr">
                      <a:solidFill>
                        <a:schemeClr val="accent3"/>
                      </a:solidFill>
                      <a:prstDash val="solid"/>
                      <a:round/>
                      <a:headEnd type="none" w="med" len="med"/>
                      <a:tailEnd type="none" w="med" len="med"/>
                    </a:lnL>
                    <a:lnR w="28575" cap="flat" cmpd="sng" algn="ctr">
                      <a:solidFill>
                        <a:schemeClr val="accent3"/>
                      </a:solidFill>
                      <a:prstDash val="solid"/>
                      <a:round/>
                      <a:headEnd type="none" w="med" len="med"/>
                      <a:tailEnd type="none" w="med" len="med"/>
                    </a:lnR>
                    <a:lnT w="28575" cap="flat" cmpd="sng" algn="ctr">
                      <a:solidFill>
                        <a:schemeClr val="accent3"/>
                      </a:solidFill>
                      <a:prstDash val="solid"/>
                      <a:round/>
                      <a:headEnd type="none" w="med" len="med"/>
                      <a:tailEnd type="none" w="med" len="med"/>
                    </a:lnT>
                    <a:lnB w="28575" cap="flat" cmpd="sng" algn="ctr">
                      <a:solidFill>
                        <a:schemeClr val="accent3"/>
                      </a:solidFill>
                      <a:prstDash val="solid"/>
                      <a:round/>
                      <a:headEnd type="none" w="med" len="med"/>
                      <a:tailEnd type="none" w="med" len="med"/>
                    </a:lnB>
                    <a:solidFill>
                      <a:schemeClr val="accent3">
                        <a:lumMod val="75000"/>
                      </a:schemeClr>
                    </a:solidFill>
                  </a:tcPr>
                </a:tc>
              </a:tr>
              <a:tr h="3724633">
                <a:tc>
                  <a:txBody>
                    <a:bodyPr/>
                    <a:lstStyle/>
                    <a:p>
                      <a:r>
                        <a:rPr kumimoji="1" lang="ja-JP" altLang="en-US" sz="1400" spc="0" dirty="0" smtClean="0">
                          <a:latin typeface="Meiryo UI" pitchFamily="50" charset="-128"/>
                          <a:ea typeface="Meiryo UI" pitchFamily="50" charset="-128"/>
                          <a:cs typeface="Meiryo UI" pitchFamily="50" charset="-128"/>
                        </a:rPr>
                        <a:t>・児童自立支援施設</a:t>
                      </a:r>
                      <a:endParaRPr kumimoji="1" lang="en-US" altLang="ja-JP" sz="1400" spc="0" dirty="0" smtClean="0">
                        <a:latin typeface="Meiryo UI" pitchFamily="50" charset="-128"/>
                        <a:ea typeface="Meiryo UI" pitchFamily="50" charset="-128"/>
                        <a:cs typeface="Meiryo UI" pitchFamily="50" charset="-128"/>
                      </a:endParaRPr>
                    </a:p>
                    <a:p>
                      <a:r>
                        <a:rPr kumimoji="1" lang="ja-JP" altLang="en-US" sz="1400" spc="0" dirty="0" smtClean="0">
                          <a:latin typeface="Meiryo UI" pitchFamily="50" charset="-128"/>
                          <a:ea typeface="Meiryo UI" pitchFamily="50" charset="-128"/>
                          <a:cs typeface="Meiryo UI" pitchFamily="50" charset="-128"/>
                        </a:rPr>
                        <a:t>　（阿武山学園）</a:t>
                      </a:r>
                      <a:endParaRPr kumimoji="1" lang="en-US" altLang="ja-JP" sz="1400" spc="0" dirty="0" smtClean="0">
                        <a:latin typeface="Meiryo UI" pitchFamily="50" charset="-128"/>
                        <a:ea typeface="Meiryo UI" pitchFamily="50" charset="-128"/>
                        <a:cs typeface="Meiryo UI" pitchFamily="50" charset="-128"/>
                      </a:endParaRPr>
                    </a:p>
                    <a:p>
                      <a:r>
                        <a:rPr kumimoji="1" lang="ja-JP" altLang="en-US" sz="1400" spc="0" dirty="0" smtClean="0">
                          <a:latin typeface="Meiryo UI" pitchFamily="50" charset="-128"/>
                          <a:ea typeface="Meiryo UI" pitchFamily="50" charset="-128"/>
                          <a:cs typeface="Meiryo UI" pitchFamily="50" charset="-128"/>
                        </a:rPr>
                        <a:t>・児童心理治療施設</a:t>
                      </a:r>
                      <a:endParaRPr kumimoji="1" lang="en-US" altLang="ja-JP" sz="1400" spc="0" dirty="0" smtClean="0">
                        <a:latin typeface="Meiryo UI" pitchFamily="50" charset="-128"/>
                        <a:ea typeface="Meiryo UI" pitchFamily="50" charset="-128"/>
                        <a:cs typeface="Meiryo UI" pitchFamily="50" charset="-128"/>
                      </a:endParaRPr>
                    </a:p>
                    <a:p>
                      <a:r>
                        <a:rPr kumimoji="1" lang="ja-JP" altLang="en-US" sz="1400" spc="0" dirty="0" smtClean="0">
                          <a:latin typeface="Meiryo UI" pitchFamily="50" charset="-128"/>
                          <a:ea typeface="Meiryo UI" pitchFamily="50" charset="-128"/>
                          <a:cs typeface="Meiryo UI" pitchFamily="50" charset="-128"/>
                        </a:rPr>
                        <a:t>　（児童院・弘済のぞみ園）</a:t>
                      </a:r>
                      <a:endParaRPr kumimoji="1" lang="en-US" altLang="ja-JP" sz="1400" spc="0" dirty="0" smtClean="0">
                        <a:latin typeface="Meiryo UI" pitchFamily="50" charset="-128"/>
                        <a:ea typeface="Meiryo UI" pitchFamily="50" charset="-128"/>
                        <a:cs typeface="Meiryo UI" pitchFamily="50" charset="-128"/>
                      </a:endParaRPr>
                    </a:p>
                    <a:p>
                      <a:r>
                        <a:rPr kumimoji="1" lang="ja-JP" altLang="en-US" sz="1400" spc="0" dirty="0" smtClean="0">
                          <a:latin typeface="Meiryo UI" pitchFamily="50" charset="-128"/>
                          <a:ea typeface="Meiryo UI" pitchFamily="50" charset="-128"/>
                          <a:cs typeface="Meiryo UI" pitchFamily="50" charset="-128"/>
                        </a:rPr>
                        <a:t>・児童養護施設</a:t>
                      </a:r>
                      <a:endParaRPr kumimoji="1" lang="en-US" altLang="ja-JP" sz="1400" spc="0" dirty="0" smtClean="0">
                        <a:latin typeface="Meiryo UI" pitchFamily="50" charset="-128"/>
                        <a:ea typeface="Meiryo UI" pitchFamily="50" charset="-128"/>
                        <a:cs typeface="Meiryo UI" pitchFamily="50" charset="-128"/>
                      </a:endParaRPr>
                    </a:p>
                    <a:p>
                      <a:r>
                        <a:rPr kumimoji="1" lang="ja-JP" altLang="en-US" sz="1400" spc="0" dirty="0" smtClean="0">
                          <a:latin typeface="Meiryo UI" pitchFamily="50" charset="-128"/>
                          <a:ea typeface="Meiryo UI" pitchFamily="50" charset="-128"/>
                          <a:cs typeface="Meiryo UI" pitchFamily="50" charset="-128"/>
                        </a:rPr>
                        <a:t>　（弘済みらい園・長谷川羽曳野学園）</a:t>
                      </a:r>
                      <a:endParaRPr kumimoji="1" lang="en-US" altLang="ja-JP" sz="1400" spc="0" dirty="0" smtClean="0">
                        <a:latin typeface="Meiryo UI" pitchFamily="50" charset="-128"/>
                        <a:ea typeface="Meiryo UI" pitchFamily="50" charset="-128"/>
                        <a:cs typeface="Meiryo UI" pitchFamily="50" charset="-128"/>
                      </a:endParaRPr>
                    </a:p>
                    <a:p>
                      <a:r>
                        <a:rPr kumimoji="1" lang="ja-JP" altLang="en-US" sz="1400" spc="0" dirty="0" smtClean="0">
                          <a:latin typeface="Meiryo UI" pitchFamily="50" charset="-128"/>
                          <a:ea typeface="Meiryo UI" pitchFamily="50" charset="-128"/>
                          <a:cs typeface="Meiryo UI" pitchFamily="50" charset="-128"/>
                        </a:rPr>
                        <a:t>・母子・父子福祉施設</a:t>
                      </a:r>
                      <a:endParaRPr kumimoji="1" lang="en-US" altLang="ja-JP" sz="1400" spc="0" dirty="0" smtClean="0">
                        <a:latin typeface="Meiryo UI" pitchFamily="50" charset="-128"/>
                        <a:ea typeface="Meiryo UI" pitchFamily="50" charset="-128"/>
                        <a:cs typeface="Meiryo UI" pitchFamily="50" charset="-128"/>
                      </a:endParaRPr>
                    </a:p>
                    <a:p>
                      <a:r>
                        <a:rPr kumimoji="1" lang="ja-JP" altLang="en-US" sz="1400" spc="0" dirty="0" smtClean="0">
                          <a:latin typeface="Meiryo UI" pitchFamily="50" charset="-128"/>
                          <a:ea typeface="Meiryo UI" pitchFamily="50" charset="-128"/>
                          <a:cs typeface="Meiryo UI" pitchFamily="50" charset="-128"/>
                        </a:rPr>
                        <a:t>　（愛光会館）</a:t>
                      </a:r>
                      <a:endParaRPr kumimoji="1" lang="en-US" altLang="ja-JP" sz="1400" spc="0" dirty="0" smtClean="0">
                        <a:latin typeface="Meiryo UI" pitchFamily="50" charset="-128"/>
                        <a:ea typeface="Meiryo UI" pitchFamily="50" charset="-128"/>
                        <a:cs typeface="Meiryo UI" pitchFamily="50" charset="-128"/>
                      </a:endParaRPr>
                    </a:p>
                    <a:p>
                      <a:r>
                        <a:rPr kumimoji="1" lang="ja-JP" altLang="en-US" sz="1400" spc="0" dirty="0" smtClean="0">
                          <a:latin typeface="Meiryo UI" pitchFamily="50" charset="-128"/>
                          <a:ea typeface="Meiryo UI" pitchFamily="50" charset="-128"/>
                          <a:cs typeface="Meiryo UI" pitchFamily="50" charset="-128"/>
                        </a:rPr>
                        <a:t>・生活保護施設</a:t>
                      </a:r>
                      <a:endParaRPr kumimoji="1" lang="en-US" altLang="ja-JP" sz="1400" spc="0" dirty="0" smtClean="0">
                        <a:latin typeface="Meiryo UI" pitchFamily="50" charset="-128"/>
                        <a:ea typeface="Meiryo UI" pitchFamily="50" charset="-128"/>
                        <a:cs typeface="Meiryo UI" pitchFamily="50" charset="-128"/>
                      </a:endParaRPr>
                    </a:p>
                    <a:p>
                      <a:r>
                        <a:rPr kumimoji="1" lang="ja-JP" altLang="en-US" sz="1400" spc="0" dirty="0" smtClean="0">
                          <a:latin typeface="Meiryo UI" pitchFamily="50" charset="-128"/>
                          <a:ea typeface="Meiryo UI" pitchFamily="50" charset="-128"/>
                          <a:cs typeface="Meiryo UI" pitchFamily="50" charset="-128"/>
                        </a:rPr>
                        <a:t>　　　大淀寮、淀川寮、港晴寮、</a:t>
                      </a:r>
                      <a:r>
                        <a:rPr kumimoji="1" lang="en-US" altLang="ja-JP" sz="1400" spc="0" dirty="0" smtClean="0">
                          <a:latin typeface="Meiryo UI" pitchFamily="50" charset="-128"/>
                          <a:ea typeface="Meiryo UI" pitchFamily="50" charset="-128"/>
                          <a:cs typeface="Meiryo UI" pitchFamily="50" charset="-128"/>
                        </a:rPr>
                        <a:t/>
                      </a:r>
                      <a:br>
                        <a:rPr kumimoji="1" lang="en-US" altLang="ja-JP" sz="1400" spc="0" dirty="0" smtClean="0">
                          <a:latin typeface="Meiryo UI" pitchFamily="50" charset="-128"/>
                          <a:ea typeface="Meiryo UI" pitchFamily="50" charset="-128"/>
                          <a:cs typeface="Meiryo UI" pitchFamily="50" charset="-128"/>
                        </a:rPr>
                      </a:br>
                      <a:r>
                        <a:rPr kumimoji="1" lang="ja-JP" altLang="en-US" sz="1400" spc="0" dirty="0" smtClean="0">
                          <a:latin typeface="Meiryo UI" pitchFamily="50" charset="-128"/>
                          <a:ea typeface="Meiryo UI" pitchFamily="50" charset="-128"/>
                          <a:cs typeface="Meiryo UI" pitchFamily="50" charset="-128"/>
                        </a:rPr>
                        <a:t>　　　第２港晴寮</a:t>
                      </a:r>
                      <a:endParaRPr kumimoji="1" lang="en-US" altLang="ja-JP" sz="1400" spc="0" dirty="0" smtClean="0">
                        <a:latin typeface="Meiryo UI" pitchFamily="50" charset="-128"/>
                        <a:ea typeface="Meiryo UI" pitchFamily="50" charset="-128"/>
                        <a:cs typeface="Meiryo UI" pitchFamily="50" charset="-128"/>
                      </a:endParaRPr>
                    </a:p>
                    <a:p>
                      <a:r>
                        <a:rPr kumimoji="1" lang="ja-JP" altLang="en-US" sz="1400" spc="0" dirty="0" smtClean="0">
                          <a:latin typeface="Meiryo UI" pitchFamily="50" charset="-128"/>
                          <a:ea typeface="Meiryo UI" pitchFamily="50" charset="-128"/>
                          <a:cs typeface="Meiryo UI" pitchFamily="50" charset="-128"/>
                        </a:rPr>
                        <a:t>・心身障が</a:t>
                      </a:r>
                      <a:r>
                        <a:rPr kumimoji="1" lang="ja-JP" altLang="en-US" sz="1400" spc="0" dirty="0" err="1" smtClean="0">
                          <a:latin typeface="Meiryo UI" pitchFamily="50" charset="-128"/>
                          <a:ea typeface="Meiryo UI" pitchFamily="50" charset="-128"/>
                          <a:cs typeface="Meiryo UI" pitchFamily="50" charset="-128"/>
                        </a:rPr>
                        <a:t>い</a:t>
                      </a:r>
                      <a:r>
                        <a:rPr kumimoji="1" lang="ja-JP" altLang="en-US" sz="1400" spc="0" dirty="0" smtClean="0">
                          <a:latin typeface="Meiryo UI" pitchFamily="50" charset="-128"/>
                          <a:ea typeface="Meiryo UI" pitchFamily="50" charset="-128"/>
                          <a:cs typeface="Meiryo UI" pitchFamily="50" charset="-128"/>
                        </a:rPr>
                        <a:t>者リハビリテーションセンター</a:t>
                      </a:r>
                      <a:endParaRPr kumimoji="1" lang="en-US" altLang="ja-JP" sz="1400" spc="0" dirty="0" smtClean="0">
                        <a:latin typeface="Meiryo UI" pitchFamily="50" charset="-128"/>
                        <a:ea typeface="Meiryo UI" pitchFamily="50" charset="-128"/>
                        <a:cs typeface="Meiryo UI" pitchFamily="50" charset="-128"/>
                      </a:endParaRPr>
                    </a:p>
                    <a:p>
                      <a:r>
                        <a:rPr kumimoji="1" lang="ja-JP" altLang="en-US" sz="1400" spc="0" dirty="0" smtClean="0">
                          <a:latin typeface="Meiryo UI" pitchFamily="50" charset="-128"/>
                          <a:ea typeface="Meiryo UI" pitchFamily="50" charset="-128"/>
                          <a:cs typeface="Meiryo UI" pitchFamily="50" charset="-128"/>
                        </a:rPr>
                        <a:t>　（施設管理・財産管理に限る）</a:t>
                      </a:r>
                      <a:endParaRPr kumimoji="1" lang="en-US" altLang="ja-JP" sz="1400" spc="0" dirty="0" smtClean="0">
                        <a:latin typeface="Meiryo UI" pitchFamily="50" charset="-128"/>
                        <a:ea typeface="Meiryo UI" pitchFamily="50" charset="-128"/>
                        <a:cs typeface="Meiryo UI" pitchFamily="50" charset="-128"/>
                      </a:endParaRPr>
                    </a:p>
                    <a:p>
                      <a:r>
                        <a:rPr kumimoji="1" lang="ja-JP" altLang="en-US" sz="1400" spc="0" dirty="0" smtClean="0">
                          <a:latin typeface="Meiryo UI" pitchFamily="50" charset="-128"/>
                          <a:ea typeface="Meiryo UI" pitchFamily="50" charset="-128"/>
                          <a:cs typeface="Meiryo UI" pitchFamily="50" charset="-128"/>
                        </a:rPr>
                        <a:t>・</a:t>
                      </a:r>
                      <a:r>
                        <a:rPr kumimoji="1" lang="ja-JP" altLang="en-US" sz="1400" spc="0" dirty="0" err="1" smtClean="0">
                          <a:latin typeface="Meiryo UI" pitchFamily="50" charset="-128"/>
                          <a:ea typeface="Meiryo UI" pitchFamily="50" charset="-128"/>
                          <a:cs typeface="Meiryo UI" pitchFamily="50" charset="-128"/>
                        </a:rPr>
                        <a:t>福祉型障がい</a:t>
                      </a:r>
                      <a:r>
                        <a:rPr kumimoji="1" lang="ja-JP" altLang="en-US" sz="1400" spc="0" dirty="0" smtClean="0">
                          <a:latin typeface="Meiryo UI" pitchFamily="50" charset="-128"/>
                          <a:ea typeface="Meiryo UI" pitchFamily="50" charset="-128"/>
                          <a:cs typeface="Meiryo UI" pitchFamily="50" charset="-128"/>
                        </a:rPr>
                        <a:t>児入所施設</a:t>
                      </a:r>
                      <a:endParaRPr kumimoji="1" lang="en-US" altLang="ja-JP" sz="1400" spc="0" dirty="0" smtClean="0">
                        <a:latin typeface="Meiryo UI" pitchFamily="50" charset="-128"/>
                        <a:ea typeface="Meiryo UI" pitchFamily="50" charset="-128"/>
                        <a:cs typeface="Meiryo UI" pitchFamily="50" charset="-128"/>
                      </a:endParaRPr>
                    </a:p>
                    <a:p>
                      <a:r>
                        <a:rPr kumimoji="1" lang="ja-JP" altLang="en-US" sz="1400" spc="0" dirty="0" smtClean="0">
                          <a:latin typeface="Meiryo UI" pitchFamily="50" charset="-128"/>
                          <a:ea typeface="Meiryo UI" pitchFamily="50" charset="-128"/>
                          <a:cs typeface="Meiryo UI" pitchFamily="50" charset="-128"/>
                        </a:rPr>
                        <a:t>　（敷津浦学園）</a:t>
                      </a:r>
                      <a:endParaRPr kumimoji="1" lang="en-US" altLang="ja-JP" sz="1400" spc="0" dirty="0" smtClean="0">
                        <a:latin typeface="Meiryo UI" pitchFamily="50" charset="-128"/>
                        <a:ea typeface="Meiryo UI" pitchFamily="50" charset="-128"/>
                        <a:cs typeface="Meiryo UI" pitchFamily="50" charset="-128"/>
                      </a:endParaRPr>
                    </a:p>
                    <a:p>
                      <a:r>
                        <a:rPr kumimoji="1" lang="ja-JP" altLang="en-US" sz="1400" spc="0" dirty="0" smtClean="0">
                          <a:latin typeface="Meiryo UI" pitchFamily="50" charset="-128"/>
                          <a:ea typeface="Meiryo UI" pitchFamily="50" charset="-128"/>
                          <a:cs typeface="Meiryo UI" pitchFamily="50" charset="-128"/>
                        </a:rPr>
                        <a:t>・</a:t>
                      </a:r>
                      <a:r>
                        <a:rPr kumimoji="1" lang="ja-JP" altLang="en-US" sz="1400" spc="0" dirty="0" err="1" smtClean="0">
                          <a:latin typeface="Meiryo UI" pitchFamily="50" charset="-128"/>
                          <a:ea typeface="Meiryo UI" pitchFamily="50" charset="-128"/>
                          <a:cs typeface="Meiryo UI" pitchFamily="50" charset="-128"/>
                        </a:rPr>
                        <a:t>障がい</a:t>
                      </a:r>
                      <a:r>
                        <a:rPr kumimoji="1" lang="ja-JP" altLang="en-US" sz="1400" spc="0" dirty="0" smtClean="0">
                          <a:latin typeface="Meiryo UI" pitchFamily="50" charset="-128"/>
                          <a:ea typeface="Meiryo UI" pitchFamily="50" charset="-128"/>
                          <a:cs typeface="Meiryo UI" pitchFamily="50" charset="-128"/>
                        </a:rPr>
                        <a:t>者就労支援施設</a:t>
                      </a:r>
                      <a:endParaRPr kumimoji="1" lang="en-US" altLang="ja-JP" sz="1400" spc="0" dirty="0" smtClean="0">
                        <a:latin typeface="Meiryo UI" pitchFamily="50" charset="-128"/>
                        <a:ea typeface="Meiryo UI" pitchFamily="50" charset="-128"/>
                        <a:cs typeface="Meiryo UI" pitchFamily="50" charset="-128"/>
                      </a:endParaRPr>
                    </a:p>
                    <a:p>
                      <a:r>
                        <a:rPr kumimoji="1" lang="ja-JP" altLang="en-US" sz="1400" spc="0" dirty="0" smtClean="0">
                          <a:latin typeface="Meiryo UI" pitchFamily="50" charset="-128"/>
                          <a:ea typeface="Meiryo UI" pitchFamily="50" charset="-128"/>
                          <a:cs typeface="Meiryo UI" pitchFamily="50" charset="-128"/>
                        </a:rPr>
                        <a:t>　（千里作業指導所）</a:t>
                      </a:r>
                      <a:endParaRPr kumimoji="1" lang="ja-JP" altLang="en-US" sz="1400" spc="0" dirty="0"/>
                    </a:p>
                  </a:txBody>
                  <a:tcPr marL="99060" marR="99060">
                    <a:lnL w="28575" cap="flat" cmpd="sng" algn="ctr">
                      <a:solidFill>
                        <a:schemeClr val="accent3"/>
                      </a:solidFill>
                      <a:prstDash val="solid"/>
                      <a:round/>
                      <a:headEnd type="none" w="med" len="med"/>
                      <a:tailEnd type="none" w="med" len="med"/>
                    </a:lnL>
                    <a:lnR w="12700" cap="flat" cmpd="sng" algn="ctr">
                      <a:solidFill>
                        <a:schemeClr val="accent3"/>
                      </a:solidFill>
                      <a:prstDash val="solid"/>
                      <a:round/>
                      <a:headEnd type="none" w="med" len="med"/>
                      <a:tailEnd type="none" w="med" len="med"/>
                    </a:lnR>
                    <a:lnT w="28575" cap="flat" cmpd="sng" algn="ctr">
                      <a:solidFill>
                        <a:schemeClr val="accent3"/>
                      </a:solidFill>
                      <a:prstDash val="solid"/>
                      <a:round/>
                      <a:headEnd type="none" w="med" len="med"/>
                      <a:tailEnd type="none" w="med" len="med"/>
                    </a:lnT>
                    <a:lnB w="28575" cap="flat" cmpd="sng" algn="ctr">
                      <a:solidFill>
                        <a:schemeClr val="accent3"/>
                      </a:solidFill>
                      <a:prstDash val="solid"/>
                      <a:round/>
                      <a:headEnd type="none" w="med" len="med"/>
                      <a:tailEnd type="none" w="med" len="med"/>
                    </a:lnB>
                    <a:solidFill>
                      <a:schemeClr val="accent3">
                        <a:lumMod val="40000"/>
                        <a:lumOff val="60000"/>
                      </a:schemeClr>
                    </a:solidFill>
                  </a:tcPr>
                </a:tc>
                <a:tc>
                  <a:txBody>
                    <a:bodyPr/>
                    <a:lstStyle/>
                    <a:p>
                      <a:r>
                        <a:rPr kumimoji="1" lang="ja-JP" altLang="en-US" sz="1400" spc="0" dirty="0" smtClean="0">
                          <a:latin typeface="Meiryo UI" pitchFamily="50" charset="-128"/>
                          <a:ea typeface="Meiryo UI" pitchFamily="50" charset="-128"/>
                          <a:cs typeface="Meiryo UI" pitchFamily="50" charset="-128"/>
                        </a:rPr>
                        <a:t>・信太山青少年野外活動センター</a:t>
                      </a:r>
                      <a:endParaRPr kumimoji="1" lang="en-US" altLang="ja-JP" sz="1400" spc="0" dirty="0" smtClean="0">
                        <a:latin typeface="Meiryo UI" pitchFamily="50" charset="-128"/>
                        <a:ea typeface="Meiryo UI" pitchFamily="50" charset="-128"/>
                        <a:cs typeface="Meiryo UI" pitchFamily="50" charset="-128"/>
                      </a:endParaRPr>
                    </a:p>
                    <a:p>
                      <a:r>
                        <a:rPr kumimoji="1" lang="ja-JP" altLang="en-US" sz="1400" spc="0" dirty="0" smtClean="0">
                          <a:latin typeface="Meiryo UI" pitchFamily="50" charset="-128"/>
                          <a:ea typeface="Meiryo UI" pitchFamily="50" charset="-128"/>
                          <a:cs typeface="Meiryo UI" pitchFamily="50" charset="-128"/>
                        </a:rPr>
                        <a:t>・長居ユースホステル</a:t>
                      </a:r>
                      <a:endParaRPr kumimoji="1" lang="en-US" altLang="ja-JP" sz="1400" spc="0" dirty="0" smtClean="0">
                        <a:latin typeface="Meiryo UI" pitchFamily="50" charset="-128"/>
                        <a:ea typeface="Meiryo UI" pitchFamily="50" charset="-128"/>
                        <a:cs typeface="Meiryo UI" pitchFamily="50" charset="-128"/>
                      </a:endParaRPr>
                    </a:p>
                    <a:p>
                      <a:r>
                        <a:rPr kumimoji="1" lang="ja-JP" altLang="en-US" sz="1400" spc="0" dirty="0" smtClean="0">
                          <a:latin typeface="Meiryo UI" pitchFamily="50" charset="-128"/>
                          <a:ea typeface="Meiryo UI" pitchFamily="50" charset="-128"/>
                          <a:cs typeface="Meiryo UI" pitchFamily="50" charset="-128"/>
                        </a:rPr>
                        <a:t>・青少年センタ－</a:t>
                      </a:r>
                      <a:endParaRPr kumimoji="1" lang="en-US" altLang="ja-JP" sz="1400" spc="0" dirty="0" smtClean="0">
                        <a:latin typeface="Meiryo UI" pitchFamily="50" charset="-128"/>
                        <a:ea typeface="Meiryo UI" pitchFamily="50" charset="-128"/>
                        <a:cs typeface="Meiryo UI" pitchFamily="50" charset="-128"/>
                      </a:endParaRPr>
                    </a:p>
                    <a:p>
                      <a:r>
                        <a:rPr kumimoji="1" lang="ja-JP" altLang="en-US" sz="1400" spc="0" dirty="0" smtClean="0">
                          <a:latin typeface="Meiryo UI" pitchFamily="50" charset="-128"/>
                          <a:ea typeface="Meiryo UI" pitchFamily="50" charset="-128"/>
                          <a:cs typeface="Meiryo UI" pitchFamily="50" charset="-128"/>
                        </a:rPr>
                        <a:t>・こども文化センター</a:t>
                      </a:r>
                      <a:endParaRPr kumimoji="1" lang="en-US" altLang="ja-JP" sz="1400" spc="0" dirty="0" smtClean="0">
                        <a:latin typeface="Meiryo UI" pitchFamily="50" charset="-128"/>
                        <a:ea typeface="Meiryo UI" pitchFamily="50" charset="-128"/>
                        <a:cs typeface="Meiryo UI" pitchFamily="50" charset="-128"/>
                      </a:endParaRPr>
                    </a:p>
                    <a:p>
                      <a:r>
                        <a:rPr kumimoji="1" lang="ja-JP" altLang="en-US" sz="1400" spc="0" dirty="0" smtClean="0">
                          <a:latin typeface="Meiryo UI" pitchFamily="50" charset="-128"/>
                          <a:ea typeface="Meiryo UI" pitchFamily="50" charset="-128"/>
                          <a:cs typeface="Meiryo UI" pitchFamily="50" charset="-128"/>
                        </a:rPr>
                        <a:t>・</a:t>
                      </a:r>
                      <a:r>
                        <a:rPr kumimoji="1" lang="ja-JP" altLang="en-US" sz="1400" spc="0" dirty="0" err="1" smtClean="0">
                          <a:latin typeface="Meiryo UI" pitchFamily="50" charset="-128"/>
                          <a:ea typeface="Meiryo UI" pitchFamily="50" charset="-128"/>
                          <a:cs typeface="Meiryo UI" pitchFamily="50" charset="-128"/>
                        </a:rPr>
                        <a:t>障がい</a:t>
                      </a:r>
                      <a:r>
                        <a:rPr kumimoji="1" lang="ja-JP" altLang="en-US" sz="1400" spc="0" dirty="0" smtClean="0">
                          <a:latin typeface="Meiryo UI" pitchFamily="50" charset="-128"/>
                          <a:ea typeface="Meiryo UI" pitchFamily="50" charset="-128"/>
                          <a:cs typeface="Meiryo UI" pitchFamily="50" charset="-128"/>
                        </a:rPr>
                        <a:t>者スポーツセンター</a:t>
                      </a:r>
                      <a:endParaRPr kumimoji="1" lang="en-US" altLang="ja-JP" sz="1400" spc="0" dirty="0" smtClean="0">
                        <a:latin typeface="Meiryo UI" pitchFamily="50" charset="-128"/>
                        <a:ea typeface="Meiryo UI" pitchFamily="50" charset="-128"/>
                        <a:cs typeface="Meiryo UI" pitchFamily="50" charset="-128"/>
                      </a:endParaRPr>
                    </a:p>
                    <a:p>
                      <a:endParaRPr kumimoji="1" lang="en-US" altLang="ja-JP" sz="800" spc="0" baseline="0" dirty="0" smtClean="0">
                        <a:latin typeface="Meiryo UI" pitchFamily="50" charset="-128"/>
                        <a:ea typeface="Meiryo UI" pitchFamily="50" charset="-128"/>
                        <a:cs typeface="Meiryo UI" pitchFamily="50" charset="-128"/>
                      </a:endParaRPr>
                    </a:p>
                    <a:p>
                      <a:r>
                        <a:rPr kumimoji="1" lang="ja-JP" altLang="en-US" sz="1400" spc="0" baseline="0" dirty="0" smtClean="0">
                          <a:latin typeface="Meiryo UI" pitchFamily="50" charset="-128"/>
                          <a:ea typeface="Meiryo UI" pitchFamily="50" charset="-128"/>
                          <a:cs typeface="Meiryo UI" pitchFamily="50" charset="-128"/>
                        </a:rPr>
                        <a:t>　 </a:t>
                      </a:r>
                      <a:r>
                        <a:rPr kumimoji="1" lang="ja-JP" altLang="en-US" sz="1400" spc="0" dirty="0" err="1" smtClean="0">
                          <a:latin typeface="Meiryo UI" pitchFamily="50" charset="-128"/>
                          <a:ea typeface="Meiryo UI" pitchFamily="50" charset="-128"/>
                          <a:cs typeface="Meiryo UI" pitchFamily="50" charset="-128"/>
                        </a:rPr>
                        <a:t>舞洲障がい</a:t>
                      </a:r>
                      <a:r>
                        <a:rPr kumimoji="1" lang="ja-JP" altLang="en-US" sz="1400" spc="0" dirty="0" smtClean="0">
                          <a:latin typeface="Meiryo UI" pitchFamily="50" charset="-128"/>
                          <a:ea typeface="Meiryo UI" pitchFamily="50" charset="-128"/>
                          <a:cs typeface="Meiryo UI" pitchFamily="50" charset="-128"/>
                        </a:rPr>
                        <a:t>者スポーツセンター、</a:t>
                      </a:r>
                      <a:endParaRPr kumimoji="1" lang="en-US" altLang="ja-JP" sz="1400" spc="0" dirty="0" smtClean="0">
                        <a:latin typeface="Meiryo UI" pitchFamily="50" charset="-128"/>
                        <a:ea typeface="Meiryo UI" pitchFamily="50" charset="-128"/>
                        <a:cs typeface="Meiryo UI" pitchFamily="50" charset="-128"/>
                      </a:endParaRPr>
                    </a:p>
                    <a:p>
                      <a:r>
                        <a:rPr kumimoji="1" lang="ja-JP" altLang="en-US" sz="1400" spc="0" dirty="0" smtClean="0">
                          <a:latin typeface="Meiryo UI" pitchFamily="50" charset="-128"/>
                          <a:ea typeface="Meiryo UI" pitchFamily="50" charset="-128"/>
                          <a:cs typeface="Meiryo UI" pitchFamily="50" charset="-128"/>
                        </a:rPr>
                        <a:t>　</a:t>
                      </a:r>
                      <a:r>
                        <a:rPr kumimoji="1" lang="ja-JP" altLang="en-US" sz="1400" spc="0" baseline="0" dirty="0" smtClean="0">
                          <a:latin typeface="Meiryo UI" pitchFamily="50" charset="-128"/>
                          <a:ea typeface="Meiryo UI" pitchFamily="50" charset="-128"/>
                          <a:cs typeface="Meiryo UI" pitchFamily="50" charset="-128"/>
                        </a:rPr>
                        <a:t> </a:t>
                      </a:r>
                      <a:r>
                        <a:rPr kumimoji="1" lang="ja-JP" altLang="en-US" sz="1400" spc="0" dirty="0" smtClean="0">
                          <a:latin typeface="Meiryo UI" pitchFamily="50" charset="-128"/>
                          <a:ea typeface="Meiryo UI" pitchFamily="50" charset="-128"/>
                          <a:cs typeface="Meiryo UI" pitchFamily="50" charset="-128"/>
                        </a:rPr>
                        <a:t>長居</a:t>
                      </a:r>
                      <a:r>
                        <a:rPr kumimoji="1" lang="ja-JP" altLang="en-US" sz="1400" spc="0" dirty="0" err="1" smtClean="0">
                          <a:latin typeface="Meiryo UI" pitchFamily="50" charset="-128"/>
                          <a:ea typeface="Meiryo UI" pitchFamily="50" charset="-128"/>
                          <a:cs typeface="Meiryo UI" pitchFamily="50" charset="-128"/>
                        </a:rPr>
                        <a:t>障がい</a:t>
                      </a:r>
                      <a:r>
                        <a:rPr kumimoji="1" lang="ja-JP" altLang="en-US" sz="1400" spc="0" dirty="0" smtClean="0">
                          <a:latin typeface="Meiryo UI" pitchFamily="50" charset="-128"/>
                          <a:ea typeface="Meiryo UI" pitchFamily="50" charset="-128"/>
                          <a:cs typeface="Meiryo UI" pitchFamily="50" charset="-128"/>
                        </a:rPr>
                        <a:t>者スポーツセンター</a:t>
                      </a:r>
                      <a:endParaRPr kumimoji="1" lang="en-US" altLang="ja-JP" sz="1400" spc="0" dirty="0" smtClean="0">
                        <a:latin typeface="Meiryo UI" pitchFamily="50" charset="-128"/>
                        <a:ea typeface="Meiryo UI" pitchFamily="50" charset="-128"/>
                        <a:cs typeface="Meiryo UI" pitchFamily="50" charset="-128"/>
                      </a:endParaRPr>
                    </a:p>
                    <a:p>
                      <a:endParaRPr kumimoji="1" lang="en-US" altLang="ja-JP" sz="800" spc="0" dirty="0" smtClean="0">
                        <a:latin typeface="Meiryo UI" pitchFamily="50" charset="-128"/>
                        <a:ea typeface="Meiryo UI" pitchFamily="50" charset="-128"/>
                        <a:cs typeface="Meiryo UI" pitchFamily="50" charset="-128"/>
                      </a:endParaRPr>
                    </a:p>
                    <a:p>
                      <a:r>
                        <a:rPr kumimoji="1" lang="ja-JP" altLang="en-US" sz="1400" spc="0" dirty="0" smtClean="0">
                          <a:latin typeface="Meiryo UI" pitchFamily="50" charset="-128"/>
                          <a:ea typeface="Meiryo UI" pitchFamily="50" charset="-128"/>
                          <a:cs typeface="Meiryo UI" pitchFamily="50" charset="-128"/>
                        </a:rPr>
                        <a:t>・中央体育館</a:t>
                      </a:r>
                      <a:endParaRPr kumimoji="1" lang="en-US" altLang="ja-JP" sz="1400" spc="0" dirty="0" smtClean="0">
                        <a:latin typeface="Meiryo UI" pitchFamily="50" charset="-128"/>
                        <a:ea typeface="Meiryo UI" pitchFamily="50" charset="-128"/>
                        <a:cs typeface="Meiryo UI" pitchFamily="50" charset="-128"/>
                      </a:endParaRPr>
                    </a:p>
                    <a:p>
                      <a:r>
                        <a:rPr kumimoji="1" lang="ja-JP" altLang="en-US" sz="1400" spc="0" dirty="0" smtClean="0">
                          <a:latin typeface="Meiryo UI" pitchFamily="50" charset="-128"/>
                          <a:ea typeface="Meiryo UI" pitchFamily="50" charset="-128"/>
                          <a:cs typeface="Meiryo UI" pitchFamily="50" charset="-128"/>
                        </a:rPr>
                        <a:t>・大阪プール</a:t>
                      </a:r>
                      <a:endParaRPr kumimoji="1" lang="en-US" altLang="ja-JP" sz="1400" spc="0" dirty="0" smtClean="0">
                        <a:latin typeface="Meiryo UI" pitchFamily="50" charset="-128"/>
                        <a:ea typeface="Meiryo UI" pitchFamily="50" charset="-128"/>
                        <a:cs typeface="Meiryo UI" pitchFamily="50" charset="-128"/>
                      </a:endParaRPr>
                    </a:p>
                    <a:p>
                      <a:r>
                        <a:rPr kumimoji="1" lang="ja-JP" altLang="en-US" sz="1400" spc="0" dirty="0" smtClean="0">
                          <a:latin typeface="Meiryo UI" pitchFamily="50" charset="-128"/>
                          <a:ea typeface="Meiryo UI" pitchFamily="50" charset="-128"/>
                          <a:cs typeface="Meiryo UI" pitchFamily="50" charset="-128"/>
                        </a:rPr>
                        <a:t>・靱テニスセンター、靱庭球場</a:t>
                      </a:r>
                      <a:endParaRPr kumimoji="1" lang="en-US" altLang="ja-JP" sz="1400" spc="0" dirty="0" smtClean="0">
                        <a:latin typeface="Meiryo UI" pitchFamily="50" charset="-128"/>
                        <a:ea typeface="Meiryo UI" pitchFamily="50" charset="-128"/>
                        <a:cs typeface="Meiryo UI" pitchFamily="50" charset="-128"/>
                      </a:endParaRPr>
                    </a:p>
                    <a:p>
                      <a:endParaRPr kumimoji="1" lang="en-US" altLang="ja-JP" sz="1400" spc="0" dirty="0" smtClean="0">
                        <a:latin typeface="Meiryo UI" pitchFamily="50" charset="-128"/>
                        <a:ea typeface="Meiryo UI" pitchFamily="50" charset="-128"/>
                        <a:cs typeface="Meiryo UI" pitchFamily="50" charset="-128"/>
                      </a:endParaRPr>
                    </a:p>
                    <a:p>
                      <a:endParaRPr kumimoji="1" lang="en-US" altLang="ja-JP" sz="1400" spc="0" dirty="0" smtClean="0">
                        <a:latin typeface="Meiryo UI" pitchFamily="50" charset="-128"/>
                        <a:ea typeface="Meiryo UI" pitchFamily="50" charset="-128"/>
                        <a:cs typeface="Meiryo UI" pitchFamily="50" charset="-128"/>
                      </a:endParaRPr>
                    </a:p>
                    <a:p>
                      <a:endParaRPr kumimoji="1" lang="ja-JP" altLang="en-US" sz="1400" spc="0" dirty="0"/>
                    </a:p>
                  </a:txBody>
                  <a:tcPr marL="99060" marR="99060">
                    <a:lnL w="12700" cap="flat" cmpd="sng" algn="ctr">
                      <a:solidFill>
                        <a:schemeClr val="accent3"/>
                      </a:solidFill>
                      <a:prstDash val="solid"/>
                      <a:round/>
                      <a:headEnd type="none" w="med" len="med"/>
                      <a:tailEnd type="none" w="med" len="med"/>
                    </a:lnL>
                    <a:lnR w="12700" cap="flat" cmpd="sng" algn="ctr">
                      <a:solidFill>
                        <a:schemeClr val="accent3"/>
                      </a:solidFill>
                      <a:prstDash val="solid"/>
                      <a:round/>
                      <a:headEnd type="none" w="med" len="med"/>
                      <a:tailEnd type="none" w="med" len="med"/>
                    </a:lnR>
                    <a:lnT w="28575" cap="flat" cmpd="sng" algn="ctr">
                      <a:solidFill>
                        <a:schemeClr val="accent3"/>
                      </a:solidFill>
                      <a:prstDash val="solid"/>
                      <a:round/>
                      <a:headEnd type="none" w="med" len="med"/>
                      <a:tailEnd type="none" w="med" len="med"/>
                    </a:lnT>
                    <a:lnB w="28575" cap="flat" cmpd="sng" algn="ctr">
                      <a:solidFill>
                        <a:schemeClr val="accent3"/>
                      </a:solidFill>
                      <a:prstDash val="solid"/>
                      <a:round/>
                      <a:headEnd type="none" w="med" len="med"/>
                      <a:tailEnd type="none" w="med" len="med"/>
                    </a:lnB>
                    <a:solidFill>
                      <a:schemeClr val="accent3">
                        <a:lumMod val="40000"/>
                        <a:lumOff val="60000"/>
                      </a:schemeClr>
                    </a:solidFill>
                  </a:tcPr>
                </a:tc>
                <a:tc>
                  <a:txBody>
                    <a:bodyPr/>
                    <a:lstStyle/>
                    <a:p>
                      <a:r>
                        <a:rPr kumimoji="1" lang="ja-JP" altLang="en-US" sz="1400" spc="0" dirty="0" smtClean="0">
                          <a:latin typeface="Meiryo UI" pitchFamily="50" charset="-128"/>
                          <a:ea typeface="Meiryo UI" pitchFamily="50" charset="-128"/>
                          <a:cs typeface="Meiryo UI" pitchFamily="50" charset="-128"/>
                        </a:rPr>
                        <a:t>・動物管理センター</a:t>
                      </a:r>
                      <a:endParaRPr kumimoji="1" lang="en-US" altLang="ja-JP" sz="1400" spc="0" dirty="0" smtClean="0">
                        <a:latin typeface="Meiryo UI" pitchFamily="50" charset="-128"/>
                        <a:ea typeface="Meiryo UI" pitchFamily="50" charset="-128"/>
                        <a:cs typeface="Meiryo UI" pitchFamily="50" charset="-128"/>
                      </a:endParaRPr>
                    </a:p>
                    <a:p>
                      <a:r>
                        <a:rPr kumimoji="1" lang="ja-JP" altLang="en-US" sz="1400" spc="0" dirty="0" smtClean="0">
                          <a:latin typeface="Meiryo UI" pitchFamily="50" charset="-128"/>
                          <a:ea typeface="Meiryo UI" pitchFamily="50" charset="-128"/>
                          <a:cs typeface="Meiryo UI" pitchFamily="50" charset="-128"/>
                        </a:rPr>
                        <a:t>・斎場</a:t>
                      </a:r>
                      <a:endParaRPr kumimoji="1" lang="en-US" altLang="ja-JP" sz="1400" spc="0" dirty="0" smtClean="0">
                        <a:latin typeface="Meiryo UI" pitchFamily="50" charset="-128"/>
                        <a:ea typeface="Meiryo UI" pitchFamily="50" charset="-128"/>
                        <a:cs typeface="Meiryo UI" pitchFamily="50" charset="-128"/>
                      </a:endParaRPr>
                    </a:p>
                    <a:p>
                      <a:endParaRPr kumimoji="1" lang="en-US" altLang="ja-JP" sz="800" spc="0" dirty="0" smtClean="0">
                        <a:latin typeface="Meiryo UI" pitchFamily="50" charset="-128"/>
                        <a:ea typeface="Meiryo UI" pitchFamily="50" charset="-128"/>
                        <a:cs typeface="Meiryo UI" pitchFamily="50" charset="-128"/>
                      </a:endParaRPr>
                    </a:p>
                    <a:p>
                      <a:r>
                        <a:rPr kumimoji="1" lang="ja-JP" altLang="en-US" sz="1400" spc="0" dirty="0" smtClean="0">
                          <a:latin typeface="Meiryo UI" pitchFamily="50" charset="-128"/>
                          <a:ea typeface="Meiryo UI" pitchFamily="50" charset="-128"/>
                          <a:cs typeface="Meiryo UI" pitchFamily="50" charset="-128"/>
                        </a:rPr>
                        <a:t>　</a:t>
                      </a:r>
                      <a:r>
                        <a:rPr kumimoji="1" lang="ja-JP" altLang="en-US" sz="1400" spc="0" baseline="0" dirty="0" smtClean="0">
                          <a:latin typeface="Meiryo UI" pitchFamily="50" charset="-128"/>
                          <a:ea typeface="Meiryo UI" pitchFamily="50" charset="-128"/>
                          <a:cs typeface="Meiryo UI" pitchFamily="50" charset="-128"/>
                        </a:rPr>
                        <a:t> </a:t>
                      </a:r>
                      <a:r>
                        <a:rPr kumimoji="1" lang="ja-JP" altLang="en-US" sz="1400" spc="0" dirty="0" smtClean="0">
                          <a:latin typeface="Meiryo UI" pitchFamily="50" charset="-128"/>
                          <a:ea typeface="Meiryo UI" pitchFamily="50" charset="-128"/>
                          <a:cs typeface="Meiryo UI" pitchFamily="50" charset="-128"/>
                        </a:rPr>
                        <a:t>北斎場、小林斎場、佃斎場、</a:t>
                      </a:r>
                      <a:endParaRPr kumimoji="1" lang="en-US" altLang="ja-JP" sz="1400" spc="0" dirty="0" smtClean="0">
                        <a:latin typeface="Meiryo UI" pitchFamily="50" charset="-128"/>
                        <a:ea typeface="Meiryo UI" pitchFamily="50" charset="-128"/>
                        <a:cs typeface="Meiryo UI" pitchFamily="50" charset="-128"/>
                      </a:endParaRPr>
                    </a:p>
                    <a:p>
                      <a:r>
                        <a:rPr kumimoji="1" lang="ja-JP" altLang="en-US" sz="1400" spc="0" dirty="0" smtClean="0">
                          <a:latin typeface="Meiryo UI" pitchFamily="50" charset="-128"/>
                          <a:ea typeface="Meiryo UI" pitchFamily="50" charset="-128"/>
                          <a:cs typeface="Meiryo UI" pitchFamily="50" charset="-128"/>
                        </a:rPr>
                        <a:t>　</a:t>
                      </a:r>
                      <a:r>
                        <a:rPr kumimoji="1" lang="ja-JP" altLang="en-US" sz="1400" spc="0" baseline="0" dirty="0" smtClean="0">
                          <a:latin typeface="Meiryo UI" pitchFamily="50" charset="-128"/>
                          <a:ea typeface="Meiryo UI" pitchFamily="50" charset="-128"/>
                          <a:cs typeface="Meiryo UI" pitchFamily="50" charset="-128"/>
                        </a:rPr>
                        <a:t> </a:t>
                      </a:r>
                      <a:r>
                        <a:rPr kumimoji="1" lang="ja-JP" altLang="en-US" sz="1400" spc="0" dirty="0" smtClean="0">
                          <a:latin typeface="Meiryo UI" pitchFamily="50" charset="-128"/>
                          <a:ea typeface="Meiryo UI" pitchFamily="50" charset="-128"/>
                          <a:cs typeface="Meiryo UI" pitchFamily="50" charset="-128"/>
                        </a:rPr>
                        <a:t>鶴見斎場、瓜破斎場、葬祭場</a:t>
                      </a:r>
                      <a:endParaRPr kumimoji="1" lang="en-US" altLang="ja-JP" sz="1400" spc="0" dirty="0" smtClean="0">
                        <a:latin typeface="Meiryo UI" pitchFamily="50" charset="-128"/>
                        <a:ea typeface="Meiryo UI" pitchFamily="50" charset="-128"/>
                        <a:cs typeface="Meiryo UI" pitchFamily="50" charset="-128"/>
                      </a:endParaRPr>
                    </a:p>
                    <a:p>
                      <a:endParaRPr kumimoji="1" lang="en-US" altLang="ja-JP" sz="800" spc="0" dirty="0" smtClean="0">
                        <a:latin typeface="Meiryo UI" pitchFamily="50" charset="-128"/>
                        <a:ea typeface="Meiryo UI" pitchFamily="50" charset="-128"/>
                        <a:cs typeface="Meiryo UI" pitchFamily="50" charset="-128"/>
                      </a:endParaRPr>
                    </a:p>
                    <a:p>
                      <a:endParaRPr kumimoji="1" lang="en-US" altLang="ja-JP" sz="1400" spc="0" dirty="0" smtClean="0">
                        <a:latin typeface="Meiryo UI" pitchFamily="50" charset="-128"/>
                        <a:ea typeface="Meiryo UI" pitchFamily="50" charset="-128"/>
                        <a:cs typeface="Meiryo UI" pitchFamily="50" charset="-128"/>
                      </a:endParaRPr>
                    </a:p>
                    <a:p>
                      <a:r>
                        <a:rPr kumimoji="1" lang="ja-JP" altLang="en-US" sz="1400" spc="0" dirty="0" smtClean="0">
                          <a:latin typeface="Meiryo UI" pitchFamily="50" charset="-128"/>
                          <a:ea typeface="Meiryo UI" pitchFamily="50" charset="-128"/>
                          <a:cs typeface="Meiryo UI" pitchFamily="50" charset="-128"/>
                        </a:rPr>
                        <a:t>・霊園</a:t>
                      </a:r>
                      <a:endParaRPr kumimoji="1" lang="en-US" altLang="ja-JP" sz="1400" spc="0" dirty="0" smtClean="0">
                        <a:latin typeface="Meiryo UI" pitchFamily="50" charset="-128"/>
                        <a:ea typeface="Meiryo UI" pitchFamily="50" charset="-128"/>
                        <a:cs typeface="Meiryo UI" pitchFamily="50" charset="-128"/>
                      </a:endParaRPr>
                    </a:p>
                    <a:p>
                      <a:endParaRPr kumimoji="1" lang="en-US" altLang="ja-JP" sz="800" spc="0" dirty="0" smtClean="0">
                        <a:latin typeface="Meiryo UI" pitchFamily="50" charset="-128"/>
                        <a:ea typeface="Meiryo UI" pitchFamily="50" charset="-128"/>
                        <a:cs typeface="Meiryo UI" pitchFamily="50" charset="-128"/>
                      </a:endParaRPr>
                    </a:p>
                    <a:p>
                      <a:r>
                        <a:rPr kumimoji="1" lang="ja-JP" altLang="en-US" sz="1400" spc="0" dirty="0" smtClean="0">
                          <a:latin typeface="Meiryo UI" pitchFamily="50" charset="-128"/>
                          <a:ea typeface="Meiryo UI" pitchFamily="50" charset="-128"/>
                          <a:cs typeface="Meiryo UI" pitchFamily="50" charset="-128"/>
                        </a:rPr>
                        <a:t>　</a:t>
                      </a:r>
                      <a:r>
                        <a:rPr kumimoji="1" lang="ja-JP" altLang="en-US" sz="1400" spc="0" baseline="0" dirty="0" smtClean="0">
                          <a:latin typeface="Meiryo UI" pitchFamily="50" charset="-128"/>
                          <a:ea typeface="Meiryo UI" pitchFamily="50" charset="-128"/>
                          <a:cs typeface="Meiryo UI" pitchFamily="50" charset="-128"/>
                        </a:rPr>
                        <a:t> </a:t>
                      </a:r>
                      <a:r>
                        <a:rPr kumimoji="1" lang="ja-JP" altLang="en-US" sz="1400" spc="0" dirty="0" smtClean="0">
                          <a:latin typeface="Meiryo UI" pitchFamily="50" charset="-128"/>
                          <a:ea typeface="Meiryo UI" pitchFamily="50" charset="-128"/>
                          <a:cs typeface="Meiryo UI" pitchFamily="50" charset="-128"/>
                        </a:rPr>
                        <a:t>泉南メモリアルパーク、瓜破霊園、</a:t>
                      </a:r>
                      <a:endParaRPr kumimoji="1" lang="en-US" altLang="ja-JP" sz="1400" spc="0" dirty="0" smtClean="0">
                        <a:latin typeface="Meiryo UI" pitchFamily="50" charset="-128"/>
                        <a:ea typeface="Meiryo UI" pitchFamily="50" charset="-128"/>
                        <a:cs typeface="Meiryo UI" pitchFamily="50" charset="-128"/>
                      </a:endParaRPr>
                    </a:p>
                    <a:p>
                      <a:r>
                        <a:rPr kumimoji="1" lang="ja-JP" altLang="en-US" sz="1400" spc="0" dirty="0" smtClean="0">
                          <a:latin typeface="Meiryo UI" pitchFamily="50" charset="-128"/>
                          <a:ea typeface="Meiryo UI" pitchFamily="50" charset="-128"/>
                          <a:cs typeface="Meiryo UI" pitchFamily="50" charset="-128"/>
                        </a:rPr>
                        <a:t>　</a:t>
                      </a:r>
                      <a:r>
                        <a:rPr kumimoji="1" lang="ja-JP" altLang="en-US" sz="1400" spc="0" baseline="0" dirty="0" smtClean="0">
                          <a:latin typeface="Meiryo UI" pitchFamily="50" charset="-128"/>
                          <a:ea typeface="Meiryo UI" pitchFamily="50" charset="-128"/>
                          <a:cs typeface="Meiryo UI" pitchFamily="50" charset="-128"/>
                        </a:rPr>
                        <a:t> </a:t>
                      </a:r>
                      <a:r>
                        <a:rPr kumimoji="1" lang="ja-JP" altLang="en-US" sz="1400" spc="0" dirty="0" smtClean="0">
                          <a:latin typeface="Meiryo UI" pitchFamily="50" charset="-128"/>
                          <a:ea typeface="Meiryo UI" pitchFamily="50" charset="-128"/>
                          <a:cs typeface="Meiryo UI" pitchFamily="50" charset="-128"/>
                        </a:rPr>
                        <a:t>服部霊園、北霊園、南霊園</a:t>
                      </a:r>
                      <a:endParaRPr kumimoji="1" lang="en-US" altLang="ja-JP" sz="1400" spc="0" dirty="0" smtClean="0">
                        <a:latin typeface="Meiryo UI" pitchFamily="50" charset="-128"/>
                        <a:ea typeface="Meiryo UI" pitchFamily="50" charset="-128"/>
                        <a:cs typeface="Meiryo UI" pitchFamily="50" charset="-128"/>
                      </a:endParaRPr>
                    </a:p>
                    <a:p>
                      <a:endParaRPr kumimoji="1" lang="en-US" altLang="ja-JP" sz="1400" spc="0" dirty="0" smtClean="0">
                        <a:latin typeface="Meiryo UI" pitchFamily="50" charset="-128"/>
                        <a:ea typeface="Meiryo UI" pitchFamily="50" charset="-128"/>
                        <a:cs typeface="Meiryo UI" pitchFamily="50" charset="-128"/>
                      </a:endParaRPr>
                    </a:p>
                    <a:p>
                      <a:endParaRPr kumimoji="1" lang="en-US" altLang="ja-JP" sz="1400" spc="0" dirty="0" smtClean="0">
                        <a:latin typeface="Meiryo UI" pitchFamily="50" charset="-128"/>
                        <a:ea typeface="Meiryo UI" pitchFamily="50" charset="-128"/>
                        <a:cs typeface="Meiryo UI" pitchFamily="50" charset="-128"/>
                      </a:endParaRPr>
                    </a:p>
                    <a:p>
                      <a:endParaRPr kumimoji="1" lang="en-US" altLang="ja-JP" sz="1400" spc="0" dirty="0" smtClean="0">
                        <a:latin typeface="Meiryo UI" pitchFamily="50" charset="-128"/>
                        <a:ea typeface="Meiryo UI" pitchFamily="50" charset="-128"/>
                        <a:cs typeface="Meiryo UI" pitchFamily="50" charset="-128"/>
                      </a:endParaRPr>
                    </a:p>
                    <a:p>
                      <a:r>
                        <a:rPr kumimoji="1" lang="ja-JP" altLang="en-US" sz="1400" spc="0" dirty="0" smtClean="0">
                          <a:latin typeface="Meiryo UI" pitchFamily="50" charset="-128"/>
                          <a:ea typeface="Meiryo UI" pitchFamily="50" charset="-128"/>
                          <a:cs typeface="Meiryo UI" pitchFamily="50" charset="-128"/>
                        </a:rPr>
                        <a:t>・</a:t>
                      </a:r>
                      <a:r>
                        <a:rPr lang="ja-JP" altLang="en-US" sz="1400" dirty="0" smtClean="0">
                          <a:solidFill>
                            <a:schemeClr val="tx1"/>
                          </a:solidFill>
                          <a:latin typeface="Meiryo UI" pitchFamily="50" charset="-128"/>
                          <a:ea typeface="Meiryo UI" pitchFamily="50" charset="-128"/>
                          <a:cs typeface="Meiryo UI" pitchFamily="50" charset="-128"/>
                        </a:rPr>
                        <a:t>処分検討地等にかかる管理・処分</a:t>
                      </a:r>
                      <a:r>
                        <a:rPr kumimoji="1" lang="ja-JP" altLang="en-US" sz="1400" spc="0" dirty="0" smtClean="0">
                          <a:latin typeface="Meiryo UI" pitchFamily="50" charset="-128"/>
                          <a:ea typeface="Meiryo UI" pitchFamily="50" charset="-128"/>
                          <a:cs typeface="Meiryo UI" pitchFamily="50" charset="-128"/>
                        </a:rPr>
                        <a:t>　</a:t>
                      </a:r>
                      <a:endParaRPr kumimoji="1" lang="ja-JP" altLang="en-US" sz="1400" spc="0" dirty="0">
                        <a:latin typeface="Meiryo UI" pitchFamily="50" charset="-128"/>
                        <a:ea typeface="Meiryo UI" pitchFamily="50" charset="-128"/>
                        <a:cs typeface="Meiryo UI" pitchFamily="50" charset="-128"/>
                      </a:endParaRPr>
                    </a:p>
                  </a:txBody>
                  <a:tcPr marL="99060" marR="99060">
                    <a:lnL w="12700" cap="flat" cmpd="sng" algn="ctr">
                      <a:solidFill>
                        <a:schemeClr val="accent3"/>
                      </a:solidFill>
                      <a:prstDash val="solid"/>
                      <a:round/>
                      <a:headEnd type="none" w="med" len="med"/>
                      <a:tailEnd type="none" w="med" len="med"/>
                    </a:lnL>
                    <a:lnR w="28575" cap="flat" cmpd="sng" algn="ctr">
                      <a:solidFill>
                        <a:schemeClr val="accent3"/>
                      </a:solidFill>
                      <a:prstDash val="solid"/>
                      <a:round/>
                      <a:headEnd type="none" w="med" len="med"/>
                      <a:tailEnd type="none" w="med" len="med"/>
                    </a:lnR>
                    <a:lnT w="28575" cap="flat" cmpd="sng" algn="ctr">
                      <a:solidFill>
                        <a:schemeClr val="accent3"/>
                      </a:solidFill>
                      <a:prstDash val="solid"/>
                      <a:round/>
                      <a:headEnd type="none" w="med" len="med"/>
                      <a:tailEnd type="none" w="med" len="med"/>
                    </a:lnT>
                    <a:lnB w="28575" cap="flat" cmpd="sng" algn="ctr">
                      <a:solidFill>
                        <a:schemeClr val="accent3"/>
                      </a:solidFill>
                      <a:prstDash val="solid"/>
                      <a:round/>
                      <a:headEnd type="none" w="med" len="med"/>
                      <a:tailEnd type="none" w="med" len="med"/>
                    </a:lnB>
                    <a:solidFill>
                      <a:schemeClr val="accent3">
                        <a:lumMod val="40000"/>
                        <a:lumOff val="60000"/>
                      </a:schemeClr>
                    </a:solidFill>
                  </a:tcPr>
                </a:tc>
              </a:tr>
            </a:tbl>
          </a:graphicData>
        </a:graphic>
      </p:graphicFrame>
      <p:sp>
        <p:nvSpPr>
          <p:cNvPr id="15" name="大かっこ 14"/>
          <p:cNvSpPr/>
          <p:nvPr/>
        </p:nvSpPr>
        <p:spPr>
          <a:xfrm>
            <a:off x="6699671" y="3457582"/>
            <a:ext cx="2501801" cy="460184"/>
          </a:xfrm>
          <a:prstGeom prst="bracketPair">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16" name="大かっこ 15"/>
          <p:cNvSpPr/>
          <p:nvPr/>
        </p:nvSpPr>
        <p:spPr>
          <a:xfrm>
            <a:off x="6700637" y="4523188"/>
            <a:ext cx="2644851" cy="504056"/>
          </a:xfrm>
          <a:prstGeom prst="bracketPair">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8" name="正方形/長方形 7"/>
          <p:cNvSpPr/>
          <p:nvPr/>
        </p:nvSpPr>
        <p:spPr>
          <a:xfrm>
            <a:off x="0" y="736238"/>
            <a:ext cx="4484948" cy="4320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b="1" dirty="0" smtClean="0">
                <a:solidFill>
                  <a:schemeClr val="tx1"/>
                </a:solidFill>
                <a:latin typeface="Meiryo UI" pitchFamily="50" charset="-128"/>
                <a:ea typeface="Meiryo UI" pitchFamily="50" charset="-128"/>
                <a:cs typeface="Meiryo UI" pitchFamily="50" charset="-128"/>
              </a:rPr>
              <a:t>□ 事業の実施</a:t>
            </a:r>
            <a:endParaRPr kumimoji="1" lang="ja-JP" altLang="en-US" b="1" dirty="0">
              <a:solidFill>
                <a:schemeClr val="tx1"/>
              </a:solidFill>
              <a:latin typeface="Meiryo UI" pitchFamily="50" charset="-128"/>
              <a:ea typeface="Meiryo UI" pitchFamily="50" charset="-128"/>
              <a:cs typeface="Meiryo UI" pitchFamily="50" charset="-128"/>
            </a:endParaRPr>
          </a:p>
        </p:txBody>
      </p:sp>
      <p:sp>
        <p:nvSpPr>
          <p:cNvPr id="10" name="正方形/長方形 9"/>
          <p:cNvSpPr/>
          <p:nvPr/>
        </p:nvSpPr>
        <p:spPr>
          <a:xfrm>
            <a:off x="240192" y="1124744"/>
            <a:ext cx="4478782" cy="1008112"/>
          </a:xfrm>
          <a:prstGeom prst="rect">
            <a:avLst/>
          </a:prstGeom>
          <a:solidFill>
            <a:schemeClr val="accent3">
              <a:lumMod val="40000"/>
              <a:lumOff val="60000"/>
            </a:schemeClr>
          </a:solidFill>
          <a:ln w="28575">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400" dirty="0" smtClean="0">
                <a:solidFill>
                  <a:schemeClr val="tx1"/>
                </a:solidFill>
                <a:latin typeface="Meiryo UI" pitchFamily="50" charset="-128"/>
                <a:ea typeface="Meiryo UI" pitchFamily="50" charset="-128"/>
                <a:cs typeface="Meiryo UI" pitchFamily="50" charset="-128"/>
              </a:rPr>
              <a:t>・介護保険事業</a:t>
            </a:r>
            <a:endParaRPr lang="en-US" altLang="ja-JP" sz="1400" dirty="0" smtClean="0">
              <a:solidFill>
                <a:schemeClr val="tx1"/>
              </a:solidFill>
              <a:latin typeface="Meiryo UI" pitchFamily="50" charset="-128"/>
              <a:ea typeface="Meiryo UI" pitchFamily="50" charset="-128"/>
              <a:cs typeface="Meiryo UI" pitchFamily="50" charset="-128"/>
            </a:endParaRPr>
          </a:p>
          <a:p>
            <a:r>
              <a:rPr lang="ja-JP" altLang="en-US" sz="1400" dirty="0" smtClean="0">
                <a:solidFill>
                  <a:schemeClr val="tx1"/>
                </a:solidFill>
                <a:latin typeface="Meiryo UI" pitchFamily="50" charset="-128"/>
                <a:ea typeface="Meiryo UI" pitchFamily="50" charset="-128"/>
                <a:cs typeface="Meiryo UI" pitchFamily="50" charset="-128"/>
              </a:rPr>
              <a:t>・民間の児童養護施設等及び生活保護施設の所管事務</a:t>
            </a:r>
            <a:endParaRPr lang="en-US" altLang="ja-JP" sz="1400" dirty="0" smtClean="0">
              <a:solidFill>
                <a:schemeClr val="tx1"/>
              </a:solidFill>
              <a:latin typeface="Meiryo UI" pitchFamily="50" charset="-128"/>
              <a:ea typeface="Meiryo UI" pitchFamily="50" charset="-128"/>
              <a:cs typeface="Meiryo UI" pitchFamily="50" charset="-128"/>
            </a:endParaRPr>
          </a:p>
          <a:p>
            <a:r>
              <a:rPr lang="ja-JP" altLang="en-US" sz="1400" dirty="0" smtClean="0">
                <a:solidFill>
                  <a:schemeClr val="tx1"/>
                </a:solidFill>
                <a:latin typeface="Meiryo UI" pitchFamily="50" charset="-128"/>
                <a:ea typeface="Meiryo UI" pitchFamily="50" charset="-128"/>
                <a:cs typeface="Meiryo UI" pitchFamily="50" charset="-128"/>
              </a:rPr>
              <a:t>　（設置認可、指導、助成などの事務を含む）</a:t>
            </a:r>
            <a:endParaRPr lang="ja-JP" altLang="en-US" sz="1400" dirty="0" smtClean="0">
              <a:latin typeface="Meiryo UI" pitchFamily="50" charset="-128"/>
              <a:ea typeface="Meiryo UI" pitchFamily="50" charset="-128"/>
              <a:cs typeface="Meiryo UI" pitchFamily="50" charset="-128"/>
            </a:endParaRPr>
          </a:p>
        </p:txBody>
      </p:sp>
      <p:sp>
        <p:nvSpPr>
          <p:cNvPr id="11" name="正方形/長方形 10"/>
          <p:cNvSpPr/>
          <p:nvPr/>
        </p:nvSpPr>
        <p:spPr>
          <a:xfrm>
            <a:off x="4718974" y="764374"/>
            <a:ext cx="3042338" cy="369332"/>
          </a:xfrm>
          <a:prstGeom prst="rect">
            <a:avLst/>
          </a:prstGeom>
        </p:spPr>
        <p:txBody>
          <a:bodyPr wrap="square" anchor="ctr" anchorCtr="0">
            <a:spAutoFit/>
          </a:bodyPr>
          <a:lstStyle/>
          <a:p>
            <a:r>
              <a:rPr lang="ja-JP" altLang="en-US" b="1" dirty="0" smtClean="0">
                <a:latin typeface="Meiryo UI" pitchFamily="50" charset="-128"/>
                <a:ea typeface="Meiryo UI" pitchFamily="50" charset="-128"/>
                <a:cs typeface="Meiryo UI" pitchFamily="50" charset="-128"/>
              </a:rPr>
              <a:t>□ 情報システムの管理</a:t>
            </a:r>
            <a:endParaRPr lang="ja-JP" altLang="en-US" b="1" dirty="0">
              <a:latin typeface="Meiryo UI" pitchFamily="50" charset="-128"/>
              <a:ea typeface="Meiryo UI" pitchFamily="50" charset="-128"/>
              <a:cs typeface="Meiryo UI" pitchFamily="50" charset="-128"/>
            </a:endParaRPr>
          </a:p>
        </p:txBody>
      </p:sp>
      <p:sp>
        <p:nvSpPr>
          <p:cNvPr id="12" name="正方形/長方形 11"/>
          <p:cNvSpPr/>
          <p:nvPr/>
        </p:nvSpPr>
        <p:spPr>
          <a:xfrm>
            <a:off x="4953002" y="1124744"/>
            <a:ext cx="4758529" cy="1224136"/>
          </a:xfrm>
          <a:prstGeom prst="rect">
            <a:avLst/>
          </a:prstGeom>
          <a:solidFill>
            <a:schemeClr val="accent3">
              <a:lumMod val="40000"/>
              <a:lumOff val="60000"/>
            </a:schemeClr>
          </a:solidFill>
          <a:ln w="28575">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400" dirty="0" smtClean="0">
                <a:solidFill>
                  <a:schemeClr val="tx1"/>
                </a:solidFill>
                <a:latin typeface="Meiryo UI" pitchFamily="50" charset="-128"/>
                <a:ea typeface="Meiryo UI" pitchFamily="50" charset="-128"/>
                <a:cs typeface="Meiryo UI" pitchFamily="50" charset="-128"/>
              </a:rPr>
              <a:t>・住民基本台帳等システム　　　　　　・戸籍情報システム</a:t>
            </a:r>
            <a:endParaRPr lang="en-US" altLang="ja-JP" sz="1400" dirty="0" smtClean="0">
              <a:solidFill>
                <a:schemeClr val="tx1"/>
              </a:solidFill>
              <a:latin typeface="Meiryo UI" pitchFamily="50" charset="-128"/>
              <a:ea typeface="Meiryo UI" pitchFamily="50" charset="-128"/>
              <a:cs typeface="Meiryo UI" pitchFamily="50" charset="-128"/>
            </a:endParaRPr>
          </a:p>
          <a:p>
            <a:r>
              <a:rPr lang="ja-JP" altLang="en-US" sz="1400" dirty="0" smtClean="0">
                <a:solidFill>
                  <a:schemeClr val="tx1"/>
                </a:solidFill>
                <a:latin typeface="Meiryo UI" pitchFamily="50" charset="-128"/>
                <a:ea typeface="Meiryo UI" pitchFamily="50" charset="-128"/>
                <a:cs typeface="Meiryo UI" pitchFamily="50" charset="-128"/>
              </a:rPr>
              <a:t>・税務事務システム　　　　　 　　　　　・総合福祉システム</a:t>
            </a:r>
            <a:endParaRPr lang="en-US" altLang="ja-JP" sz="1400" dirty="0" smtClean="0">
              <a:solidFill>
                <a:schemeClr val="tx1"/>
              </a:solidFill>
              <a:latin typeface="Meiryo UI" pitchFamily="50" charset="-128"/>
              <a:ea typeface="Meiryo UI" pitchFamily="50" charset="-128"/>
              <a:cs typeface="Meiryo UI" pitchFamily="50" charset="-128"/>
            </a:endParaRPr>
          </a:p>
          <a:p>
            <a:r>
              <a:rPr lang="ja-JP" altLang="en-US" sz="1400" dirty="0" smtClean="0">
                <a:solidFill>
                  <a:schemeClr val="tx1"/>
                </a:solidFill>
                <a:latin typeface="Meiryo UI" pitchFamily="50" charset="-128"/>
                <a:ea typeface="Meiryo UI" pitchFamily="50" charset="-128"/>
                <a:cs typeface="Meiryo UI" pitchFamily="50" charset="-128"/>
              </a:rPr>
              <a:t>・国民健康保険システム　　 　　　　　・介護保険システム</a:t>
            </a:r>
            <a:endParaRPr lang="en-US" altLang="ja-JP" sz="1400" dirty="0" smtClean="0">
              <a:solidFill>
                <a:schemeClr val="tx1"/>
              </a:solidFill>
              <a:latin typeface="Meiryo UI" pitchFamily="50" charset="-128"/>
              <a:ea typeface="Meiryo UI" pitchFamily="50" charset="-128"/>
              <a:cs typeface="Meiryo UI" pitchFamily="50" charset="-128"/>
            </a:endParaRPr>
          </a:p>
          <a:p>
            <a:r>
              <a:rPr lang="ja-JP" altLang="en-US" sz="1400" dirty="0" smtClean="0">
                <a:solidFill>
                  <a:schemeClr val="tx1"/>
                </a:solidFill>
                <a:latin typeface="Meiryo UI" pitchFamily="50" charset="-128"/>
                <a:ea typeface="Meiryo UI" pitchFamily="50" charset="-128"/>
                <a:cs typeface="Meiryo UI" pitchFamily="50" charset="-128"/>
              </a:rPr>
              <a:t>・統合基盤・ネットワークシステム　　など</a:t>
            </a:r>
            <a:endParaRPr lang="ja-JP" altLang="en-US" sz="1400" dirty="0" smtClean="0">
              <a:latin typeface="Meiryo UI" pitchFamily="50" charset="-128"/>
              <a:ea typeface="Meiryo UI" pitchFamily="50" charset="-128"/>
              <a:cs typeface="Meiryo UI" pitchFamily="50" charset="-128"/>
            </a:endParaRPr>
          </a:p>
        </p:txBody>
      </p:sp>
      <p:sp>
        <p:nvSpPr>
          <p:cNvPr id="14" name="大かっこ 13"/>
          <p:cNvSpPr/>
          <p:nvPr/>
        </p:nvSpPr>
        <p:spPr>
          <a:xfrm>
            <a:off x="3548845" y="4105208"/>
            <a:ext cx="2412268" cy="432048"/>
          </a:xfrm>
          <a:prstGeom prst="bracketPair">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19" name="正方形/長方形 18"/>
          <p:cNvSpPr/>
          <p:nvPr/>
        </p:nvSpPr>
        <p:spPr>
          <a:xfrm>
            <a:off x="0" y="266696"/>
            <a:ext cx="4484948" cy="4320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b="1" dirty="0" smtClean="0">
                <a:solidFill>
                  <a:schemeClr val="tx1"/>
                </a:solidFill>
                <a:latin typeface="Meiryo UI" pitchFamily="50" charset="-128"/>
                <a:ea typeface="Meiryo UI" pitchFamily="50" charset="-128"/>
                <a:cs typeface="Meiryo UI" pitchFamily="50" charset="-128"/>
              </a:rPr>
              <a:t>（４）一部事務組合の事務</a:t>
            </a:r>
            <a:endParaRPr kumimoji="1" lang="ja-JP" altLang="en-US" b="1" dirty="0">
              <a:solidFill>
                <a:schemeClr val="tx1"/>
              </a:solidFill>
              <a:latin typeface="Meiryo UI" pitchFamily="50" charset="-128"/>
              <a:ea typeface="Meiryo UI" pitchFamily="50" charset="-128"/>
              <a:cs typeface="Meiryo UI" pitchFamily="50" charset="-128"/>
            </a:endParaRPr>
          </a:p>
        </p:txBody>
      </p:sp>
      <p:sp>
        <p:nvSpPr>
          <p:cNvPr id="18" name="大かっこ 17"/>
          <p:cNvSpPr/>
          <p:nvPr/>
        </p:nvSpPr>
        <p:spPr>
          <a:xfrm>
            <a:off x="488504" y="4869160"/>
            <a:ext cx="2232248" cy="360040"/>
          </a:xfrm>
          <a:prstGeom prst="bracketPair">
            <a:avLst>
              <a:gd name="adj" fmla="val 27249"/>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21" name="正方形/長方形 27"/>
          <p:cNvSpPr>
            <a:spLocks noChangeArrowheads="1"/>
          </p:cNvSpPr>
          <p:nvPr/>
        </p:nvSpPr>
        <p:spPr bwMode="auto">
          <a:xfrm>
            <a:off x="8874125" y="6590764"/>
            <a:ext cx="1031875" cy="261610"/>
          </a:xfrm>
          <a:prstGeom prst="rect">
            <a:avLst/>
          </a:prstGeom>
          <a:noFill/>
          <a:ln w="9525">
            <a:noFill/>
            <a:miter lim="800000"/>
            <a:headEnd/>
            <a:tailEnd/>
          </a:ln>
        </p:spPr>
        <p:txBody>
          <a:bodyPr>
            <a:spAutoFit/>
          </a:bodyPr>
          <a:lstStyle/>
          <a:p>
            <a:pPr algn="r" fontAlgn="base">
              <a:spcBef>
                <a:spcPct val="0"/>
              </a:spcBef>
              <a:spcAft>
                <a:spcPct val="0"/>
              </a:spcAft>
            </a:pPr>
            <a:r>
              <a:rPr lang="ja-JP" altLang="en-US" sz="1100" b="1" dirty="0">
                <a:solidFill>
                  <a:srgbClr val="000000"/>
                </a:solidFill>
                <a:latin typeface="Meiryo UI" pitchFamily="50" charset="-128"/>
                <a:ea typeface="Meiryo UI" pitchFamily="50" charset="-128"/>
                <a:cs typeface="Meiryo UI" pitchFamily="50" charset="-128"/>
              </a:rPr>
              <a:t> 事務</a:t>
            </a:r>
            <a:r>
              <a:rPr lang="en-US" altLang="ja-JP" sz="1100" b="1" dirty="0" smtClean="0">
                <a:solidFill>
                  <a:srgbClr val="000000"/>
                </a:solidFill>
                <a:latin typeface="Meiryo UI" pitchFamily="50" charset="-128"/>
                <a:ea typeface="Meiryo UI" pitchFamily="50" charset="-128"/>
                <a:cs typeface="Meiryo UI" pitchFamily="50" charset="-128"/>
              </a:rPr>
              <a:t>-</a:t>
            </a:r>
            <a:r>
              <a:rPr lang="ja-JP" altLang="en-US" sz="1100" b="1" dirty="0" smtClean="0">
                <a:solidFill>
                  <a:srgbClr val="000000"/>
                </a:solidFill>
                <a:latin typeface="Meiryo UI" pitchFamily="50" charset="-128"/>
                <a:ea typeface="Meiryo UI" pitchFamily="50" charset="-128"/>
                <a:cs typeface="Meiryo UI" pitchFamily="50" charset="-128"/>
              </a:rPr>
              <a:t>１</a:t>
            </a:r>
            <a:r>
              <a:rPr lang="ja-JP" altLang="en-US" sz="1100" b="1" dirty="0">
                <a:solidFill>
                  <a:srgbClr val="000000"/>
                </a:solidFill>
                <a:latin typeface="Meiryo UI" pitchFamily="50" charset="-128"/>
                <a:ea typeface="Meiryo UI" pitchFamily="50" charset="-128"/>
                <a:cs typeface="Meiryo UI" pitchFamily="50" charset="-128"/>
              </a:rPr>
              <a:t>５</a:t>
            </a:r>
          </a:p>
        </p:txBody>
      </p:sp>
    </p:spTree>
    <p:extLst>
      <p:ext uri="{BB962C8B-B14F-4D97-AF65-F5344CB8AC3E}">
        <p14:creationId xmlns:p14="http://schemas.microsoft.com/office/powerpoint/2010/main" val="226536124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p:cNvSpPr/>
          <p:nvPr/>
        </p:nvSpPr>
        <p:spPr>
          <a:xfrm>
            <a:off x="0" y="-27384"/>
            <a:ext cx="9906000" cy="432000"/>
          </a:xfrm>
          <a:prstGeom prst="rect">
            <a:avLst/>
          </a:prstGeom>
          <a:gradFill>
            <a:gsLst>
              <a:gs pos="0">
                <a:schemeClr val="accent2">
                  <a:lumMod val="40000"/>
                  <a:lumOff val="60000"/>
                </a:schemeClr>
              </a:gs>
              <a:gs pos="50000">
                <a:schemeClr val="bg1"/>
              </a:gs>
              <a:gs pos="100000">
                <a:schemeClr val="accent2">
                  <a:lumMod val="40000"/>
                  <a:lumOff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2000" b="1" dirty="0" smtClean="0">
                <a:solidFill>
                  <a:prstClr val="black"/>
                </a:solidFill>
                <a:latin typeface="Meiryo UI" pitchFamily="50" charset="-128"/>
                <a:ea typeface="Meiryo UI" pitchFamily="50" charset="-128"/>
                <a:cs typeface="Meiryo UI" pitchFamily="50" charset="-128"/>
              </a:rPr>
              <a:t>４　大阪府の事務</a:t>
            </a:r>
            <a:r>
              <a:rPr lang="ja-JP" altLang="en-US" sz="2000" b="1" dirty="0">
                <a:solidFill>
                  <a:prstClr val="black"/>
                </a:solidFill>
                <a:latin typeface="Meiryo UI" pitchFamily="50" charset="-128"/>
                <a:ea typeface="Meiryo UI" pitchFamily="50" charset="-128"/>
                <a:cs typeface="Meiryo UI" pitchFamily="50" charset="-128"/>
              </a:rPr>
              <a:t>　</a:t>
            </a:r>
          </a:p>
        </p:txBody>
      </p:sp>
      <p:sp>
        <p:nvSpPr>
          <p:cNvPr id="7" name="スライド番号プレースホルダー 2"/>
          <p:cNvSpPr txBox="1">
            <a:spLocks/>
          </p:cNvSpPr>
          <p:nvPr/>
        </p:nvSpPr>
        <p:spPr>
          <a:xfrm>
            <a:off x="10101572" y="6057561"/>
            <a:ext cx="2302207" cy="365125"/>
          </a:xfrm>
          <a:prstGeom prst="rect">
            <a:avLst/>
          </a:prstGeom>
        </p:spPr>
        <p:txBody>
          <a:bodyPr vert="horz" lIns="91440" tIns="45720" rIns="91440" bIns="45720" rtlCol="0" anchor="ct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600" b="0" i="0" u="none" strike="noStrike" kern="0" cap="none" spc="0" normalizeH="0" baseline="0" noProof="0" dirty="0">
              <a:ln>
                <a:noFill/>
              </a:ln>
              <a:solidFill>
                <a:sysClr val="windowText" lastClr="000000"/>
              </a:solidFill>
              <a:effectLst/>
              <a:uLnTx/>
              <a:uFillTx/>
              <a:latin typeface="HGPｺﾞｼｯｸE" pitchFamily="50" charset="-128"/>
              <a:ea typeface="HGPｺﾞｼｯｸE" pitchFamily="50" charset="-128"/>
              <a:cs typeface="+mn-cs"/>
            </a:endParaRPr>
          </a:p>
        </p:txBody>
      </p:sp>
      <p:graphicFrame>
        <p:nvGraphicFramePr>
          <p:cNvPr id="15" name="Group 45"/>
          <p:cNvGraphicFramePr>
            <a:graphicFrameLocks noGrp="1"/>
          </p:cNvGraphicFramePr>
          <p:nvPr>
            <p:extLst>
              <p:ext uri="{D42A27DB-BD31-4B8C-83A1-F6EECF244321}">
                <p14:modId xmlns:p14="http://schemas.microsoft.com/office/powerpoint/2010/main" val="1974128547"/>
              </p:ext>
            </p:extLst>
          </p:nvPr>
        </p:nvGraphicFramePr>
        <p:xfrm>
          <a:off x="47171" y="2867909"/>
          <a:ext cx="9789537" cy="3934840"/>
        </p:xfrm>
        <a:graphic>
          <a:graphicData uri="http://schemas.openxmlformats.org/drawingml/2006/table">
            <a:tbl>
              <a:tblPr/>
              <a:tblGrid>
                <a:gridCol w="1785483"/>
                <a:gridCol w="8004054"/>
              </a:tblGrid>
              <a:tr h="278457">
                <a:tc>
                  <a:txBody>
                    <a:bodyPr/>
                    <a:lstStyle/>
                    <a:p>
                      <a:pPr marL="0" marR="0" lvl="0" indent="0" algn="ctr" defTabSz="914400" rtl="0" eaLnBrk="0" fontAlgn="ctr" latinLnBrk="0" hangingPunct="0">
                        <a:lnSpc>
                          <a:spcPts val="1500"/>
                        </a:lnSpc>
                        <a:spcBef>
                          <a:spcPct val="20000"/>
                        </a:spcBef>
                        <a:spcAft>
                          <a:spcPct val="0"/>
                        </a:spcAft>
                        <a:buClrTx/>
                        <a:buSzTx/>
                        <a:buFontTx/>
                        <a:buNone/>
                        <a:tabLst/>
                      </a:pPr>
                      <a:r>
                        <a:rPr kumimoji="1" lang="ja-JP" altLang="en-US" sz="1400" b="1" i="0" u="none" strike="noStrike" cap="none" normalizeH="0" baseline="0" dirty="0" smtClean="0">
                          <a:ln>
                            <a:noFill/>
                          </a:ln>
                          <a:solidFill>
                            <a:schemeClr val="bg1"/>
                          </a:solidFill>
                          <a:effectLst/>
                          <a:latin typeface="Arial" pitchFamily="34" charset="0"/>
                          <a:ea typeface="ＭＳ Ｐゴシック" pitchFamily="50" charset="-128"/>
                        </a:rPr>
                        <a:t>分野</a:t>
                      </a:r>
                    </a:p>
                  </a:txBody>
                  <a:tcPr marL="97500" marR="97500" marT="46792" marB="46792"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accent4">
                        <a:lumMod val="75000"/>
                      </a:schemeClr>
                    </a:solidFill>
                  </a:tcPr>
                </a:tc>
                <a:tc>
                  <a:txBody>
                    <a:bodyPr/>
                    <a:lstStyle/>
                    <a:p>
                      <a:pPr marL="0" marR="0" lvl="0" indent="0" algn="ctr" defTabSz="914400" rtl="0" eaLnBrk="0" fontAlgn="ctr" latinLnBrk="0" hangingPunct="0">
                        <a:lnSpc>
                          <a:spcPts val="1500"/>
                        </a:lnSpc>
                        <a:spcBef>
                          <a:spcPct val="20000"/>
                        </a:spcBef>
                        <a:spcAft>
                          <a:spcPct val="0"/>
                        </a:spcAft>
                        <a:buClrTx/>
                        <a:buSzTx/>
                        <a:buFontTx/>
                        <a:buNone/>
                        <a:tabLst/>
                      </a:pPr>
                      <a:r>
                        <a:rPr kumimoji="1" lang="ja-JP" altLang="en-US" sz="1400" b="1" i="0" u="none" strike="noStrike" cap="none" normalizeH="0" baseline="0" dirty="0" smtClean="0">
                          <a:ln>
                            <a:noFill/>
                          </a:ln>
                          <a:solidFill>
                            <a:schemeClr val="bg1"/>
                          </a:solidFill>
                          <a:effectLst/>
                          <a:latin typeface="Arial" pitchFamily="34" charset="0"/>
                          <a:ea typeface="ＭＳ Ｐゴシック" pitchFamily="50" charset="-128"/>
                        </a:rPr>
                        <a:t>事務の例</a:t>
                      </a:r>
                    </a:p>
                  </a:txBody>
                  <a:tcPr marL="97500" marR="97500" marT="46792" marB="46792"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accent4">
                        <a:lumMod val="75000"/>
                      </a:schemeClr>
                    </a:solidFill>
                  </a:tcPr>
                </a:tc>
              </a:tr>
              <a:tr h="278457">
                <a:tc>
                  <a:txBody>
                    <a:bodyPr/>
                    <a:lstStyle/>
                    <a:p>
                      <a:pPr marL="0" marR="0" lvl="0" indent="0" algn="l" defTabSz="914400" rtl="0" eaLnBrk="0" fontAlgn="ctr" latinLnBrk="0" hangingPunct="0">
                        <a:lnSpc>
                          <a:spcPts val="15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Arial" pitchFamily="34" charset="0"/>
                          <a:ea typeface="ＭＳ Ｐゴシック" pitchFamily="50" charset="-128"/>
                        </a:rPr>
                        <a:t>　１．こども</a:t>
                      </a:r>
                    </a:p>
                  </a:txBody>
                  <a:tcPr marL="97500" marR="97500" marT="46792" marB="46792"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ctr" latinLnBrk="0" hangingPunct="0">
                        <a:lnSpc>
                          <a:spcPts val="1500"/>
                        </a:lnSpc>
                        <a:spcBef>
                          <a:spcPct val="20000"/>
                        </a:spcBef>
                        <a:spcAft>
                          <a:spcPct val="0"/>
                        </a:spcAft>
                        <a:buClrTx/>
                        <a:buSzTx/>
                        <a:buFontTx/>
                        <a:buNone/>
                        <a:tabLst/>
                      </a:pPr>
                      <a:r>
                        <a:rPr kumimoji="1" lang="ja-JP" altLang="en-US" sz="12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・スクールカウンセラー事業等　　　・母子父子寡婦福祉貸付金（特別会計の管理等）　　　など</a:t>
                      </a:r>
                    </a:p>
                  </a:txBody>
                  <a:tcPr marL="97500" marR="97500" marT="46792" marB="46792"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78457">
                <a:tc>
                  <a:txBody>
                    <a:bodyPr/>
                    <a:lstStyle/>
                    <a:p>
                      <a:pPr marL="0" marR="0" lvl="0" indent="0" algn="l" defTabSz="914400" rtl="0" eaLnBrk="0" fontAlgn="ctr" latinLnBrk="0" hangingPunct="0">
                        <a:lnSpc>
                          <a:spcPts val="15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Arial" pitchFamily="34" charset="0"/>
                          <a:ea typeface="ＭＳ Ｐゴシック" pitchFamily="50" charset="-128"/>
                        </a:rPr>
                        <a:t>　２．福祉</a:t>
                      </a:r>
                    </a:p>
                  </a:txBody>
                  <a:tcPr marL="97500" marR="97500" marT="46792" marB="46792"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ctr" latinLnBrk="0" hangingPunct="0">
                        <a:lnSpc>
                          <a:spcPts val="1500"/>
                        </a:lnSpc>
                        <a:spcBef>
                          <a:spcPct val="20000"/>
                        </a:spcBef>
                        <a:spcAft>
                          <a:spcPct val="0"/>
                        </a:spcAft>
                        <a:buClrTx/>
                        <a:buSzTx/>
                        <a:buFontTx/>
                        <a:buNone/>
                        <a:tabLst/>
                      </a:pPr>
                      <a:r>
                        <a:rPr kumimoji="1" lang="ja-JP" altLang="en-US" sz="12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a:t>
                      </a:r>
                      <a:r>
                        <a:rPr kumimoji="1" lang="ja-JP" altLang="en-US" sz="1200" b="0" i="0" u="none" strike="noStrike" cap="none" spc="0" normalizeH="0" baseline="0" dirty="0" err="1" smtClean="0">
                          <a:ln>
                            <a:noFill/>
                          </a:ln>
                          <a:solidFill>
                            <a:schemeClr val="tx1"/>
                          </a:solidFill>
                          <a:effectLst/>
                          <a:latin typeface="Meiryo UI" pitchFamily="50" charset="-128"/>
                          <a:ea typeface="Meiryo UI" pitchFamily="50" charset="-128"/>
                          <a:cs typeface="Meiryo UI" pitchFamily="50" charset="-128"/>
                        </a:rPr>
                        <a:t>障がい</a:t>
                      </a:r>
                      <a:r>
                        <a:rPr kumimoji="1" lang="ja-JP" altLang="en-US" sz="12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者歯科診療センター　　　・障がい者の競技スポーツ振興　　　・高齢者福祉専門研修　　　・あい</a:t>
                      </a:r>
                      <a:r>
                        <a:rPr kumimoji="1" lang="ja-JP" altLang="en-US" sz="1200" b="0" i="0" u="none" strike="noStrike" cap="none" spc="0" normalizeH="0" baseline="0" dirty="0" err="1" smtClean="0">
                          <a:ln>
                            <a:noFill/>
                          </a:ln>
                          <a:solidFill>
                            <a:schemeClr val="tx1"/>
                          </a:solidFill>
                          <a:effectLst/>
                          <a:latin typeface="Meiryo UI" pitchFamily="50" charset="-128"/>
                          <a:ea typeface="Meiryo UI" pitchFamily="50" charset="-128"/>
                          <a:cs typeface="Meiryo UI" pitchFamily="50" charset="-128"/>
                        </a:rPr>
                        <a:t>りん</a:t>
                      </a:r>
                      <a:r>
                        <a:rPr kumimoji="1" lang="ja-JP" altLang="en-US" sz="12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対策　　　など</a:t>
                      </a:r>
                    </a:p>
                  </a:txBody>
                  <a:tcPr marL="97500" marR="97500" marT="46792" marB="46792"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78457">
                <a:tc>
                  <a:txBody>
                    <a:bodyPr/>
                    <a:lstStyle/>
                    <a:p>
                      <a:pPr marL="0" marR="0" lvl="0" indent="0" algn="l" defTabSz="914400" rtl="0" eaLnBrk="0" fontAlgn="ctr" latinLnBrk="0" hangingPunct="0">
                        <a:lnSpc>
                          <a:spcPts val="15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Arial" pitchFamily="34" charset="0"/>
                          <a:ea typeface="ＭＳ Ｐゴシック" pitchFamily="50" charset="-128"/>
                        </a:rPr>
                        <a:t>　３．健康・保健</a:t>
                      </a:r>
                    </a:p>
                  </a:txBody>
                  <a:tcPr marL="97500" marR="97500" marT="46792" marB="46792"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ctr" latinLnBrk="0" hangingPunct="0">
                        <a:lnSpc>
                          <a:spcPts val="1500"/>
                        </a:lnSpc>
                        <a:spcBef>
                          <a:spcPct val="20000"/>
                        </a:spcBef>
                        <a:spcAft>
                          <a:spcPct val="0"/>
                        </a:spcAft>
                        <a:buClrTx/>
                        <a:buSzTx/>
                        <a:buFontTx/>
                        <a:buNone/>
                        <a:tabLst/>
                      </a:pPr>
                      <a:r>
                        <a:rPr kumimoji="1" lang="ja-JP" altLang="en-US" sz="12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・医療法人の設立認可　　　・精神保健福祉センター　　　・環境科学研究　・病院　　　など</a:t>
                      </a:r>
                    </a:p>
                  </a:txBody>
                  <a:tcPr marL="97500" marR="97500" marT="46792" marB="46792"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78457">
                <a:tc>
                  <a:txBody>
                    <a:bodyPr/>
                    <a:lstStyle/>
                    <a:p>
                      <a:pPr marL="0" marR="0" lvl="0" indent="0" algn="l" defTabSz="914400" rtl="0" eaLnBrk="0" fontAlgn="ctr" latinLnBrk="0" hangingPunct="0">
                        <a:lnSpc>
                          <a:spcPts val="15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Arial" pitchFamily="34" charset="0"/>
                          <a:ea typeface="ＭＳ Ｐゴシック" pitchFamily="50" charset="-128"/>
                        </a:rPr>
                        <a:t>　４．教育</a:t>
                      </a:r>
                    </a:p>
                  </a:txBody>
                  <a:tcPr marL="97500" marR="97500" marT="46792" marB="46792"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ctr" latinLnBrk="0" hangingPunct="0">
                        <a:lnSpc>
                          <a:spcPts val="1500"/>
                        </a:lnSpc>
                        <a:spcBef>
                          <a:spcPct val="20000"/>
                        </a:spcBef>
                        <a:spcAft>
                          <a:spcPct val="0"/>
                        </a:spcAft>
                        <a:buClrTx/>
                        <a:buSzTx/>
                        <a:buFontTx/>
                        <a:buNone/>
                        <a:tabLst/>
                      </a:pPr>
                      <a:r>
                        <a:rPr kumimoji="1" lang="ja-JP" altLang="en-US" sz="12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・高等学校　　　・大学　　　など</a:t>
                      </a:r>
                    </a:p>
                  </a:txBody>
                  <a:tcPr marL="97500" marR="97500" marT="46792" marB="46792"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78457">
                <a:tc>
                  <a:txBody>
                    <a:bodyPr/>
                    <a:lstStyle/>
                    <a:p>
                      <a:pPr marL="0" marR="0" lvl="0" indent="0" algn="l" defTabSz="914400" rtl="0" eaLnBrk="0" fontAlgn="ctr" latinLnBrk="0" hangingPunct="0">
                        <a:lnSpc>
                          <a:spcPts val="15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Arial" pitchFamily="34" charset="0"/>
                          <a:ea typeface="ＭＳ Ｐゴシック" pitchFamily="50" charset="-128"/>
                        </a:rPr>
                        <a:t>　５．環境</a:t>
                      </a:r>
                    </a:p>
                  </a:txBody>
                  <a:tcPr marL="97500" marR="97500" marT="46792" marB="46792"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ts val="1500"/>
                        </a:lnSpc>
                        <a:spcBef>
                          <a:spcPct val="20000"/>
                        </a:spcBef>
                        <a:spcAft>
                          <a:spcPct val="0"/>
                        </a:spcAft>
                        <a:buClrTx/>
                        <a:buSzTx/>
                        <a:buFontTx/>
                        <a:buNone/>
                        <a:tabLst/>
                      </a:pPr>
                      <a:r>
                        <a:rPr kumimoji="1" lang="ja-JP" altLang="en-US" sz="12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・エネルギー政策　　　・地球温暖化広域対策等　　　など</a:t>
                      </a:r>
                    </a:p>
                  </a:txBody>
                  <a:tcPr marL="97500" marR="97500" marT="46792" marB="46792"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78457">
                <a:tc>
                  <a:txBody>
                    <a:bodyPr/>
                    <a:lstStyle/>
                    <a:p>
                      <a:pPr marL="0" marR="0" lvl="0" indent="0" algn="l" defTabSz="914400" rtl="0" eaLnBrk="0" fontAlgn="ctr" latinLnBrk="0" hangingPunct="0">
                        <a:lnSpc>
                          <a:spcPts val="15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Arial" pitchFamily="34" charset="0"/>
                          <a:ea typeface="ＭＳ Ｐゴシック" pitchFamily="50" charset="-128"/>
                        </a:rPr>
                        <a:t>　６．産業・市場</a:t>
                      </a:r>
                    </a:p>
                  </a:txBody>
                  <a:tcPr marL="97500" marR="97500" marT="46792" marB="46792"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ts val="1500"/>
                        </a:lnSpc>
                        <a:spcBef>
                          <a:spcPct val="20000"/>
                        </a:spcBef>
                        <a:spcAft>
                          <a:spcPct val="0"/>
                        </a:spcAft>
                        <a:buClrTx/>
                        <a:buSzTx/>
                        <a:buFontTx/>
                        <a:buNone/>
                        <a:tabLst/>
                      </a:pPr>
                      <a:r>
                        <a:rPr kumimoji="1" lang="ja-JP" altLang="en-US" sz="12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・成長分野の企業支援　　　・融資制度　　　・アジア太平洋トレードセンター　　　・商工会議所　　　・中央卸売市場　　　など</a:t>
                      </a:r>
                    </a:p>
                  </a:txBody>
                  <a:tcPr marL="97500" marR="97500" marT="46792" marB="46792"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98756">
                <a:tc>
                  <a:txBody>
                    <a:bodyPr/>
                    <a:lstStyle/>
                    <a:p>
                      <a:pPr marL="0" marR="0" lvl="0" indent="0" algn="l" defTabSz="914400" rtl="0" eaLnBrk="0" fontAlgn="ctr" latinLnBrk="0" hangingPunct="0">
                        <a:lnSpc>
                          <a:spcPts val="15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Arial" pitchFamily="34" charset="0"/>
                          <a:ea typeface="ＭＳ Ｐゴシック" pitchFamily="50" charset="-128"/>
                        </a:rPr>
                        <a:t>　７．都市魅力</a:t>
                      </a:r>
                      <a:endParaRPr kumimoji="1" lang="en-US" altLang="ja-JP" sz="1400" b="0" i="0" u="none" strike="noStrike" cap="none" spc="0" normalizeH="0" baseline="0" dirty="0" smtClean="0">
                        <a:ln>
                          <a:noFill/>
                        </a:ln>
                        <a:solidFill>
                          <a:schemeClr val="tx1"/>
                        </a:solidFill>
                        <a:effectLst/>
                        <a:latin typeface="Arial" pitchFamily="34" charset="0"/>
                        <a:ea typeface="ＭＳ Ｐゴシック" pitchFamily="50" charset="-128"/>
                      </a:endParaRPr>
                    </a:p>
                  </a:txBody>
                  <a:tcPr marL="97500" marR="97500" marT="46792" marB="46792"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ctr" latinLnBrk="0" hangingPunct="0">
                        <a:lnSpc>
                          <a:spcPts val="1500"/>
                        </a:lnSpc>
                        <a:spcBef>
                          <a:spcPct val="20000"/>
                        </a:spcBef>
                        <a:spcAft>
                          <a:spcPct val="0"/>
                        </a:spcAft>
                        <a:buClrTx/>
                        <a:buSzTx/>
                        <a:buFontTx/>
                        <a:buNone/>
                        <a:tabLst/>
                        <a:defRPr/>
                      </a:pPr>
                      <a:r>
                        <a:rPr kumimoji="1" lang="ja-JP" altLang="en-US" sz="12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・観光・文化・スポーツ振興（成長・集客等）　　　・文化施設（博物館・美術館等）　　など</a:t>
                      </a:r>
                    </a:p>
                  </a:txBody>
                  <a:tcPr marL="97500" marR="97500" marT="46792" marB="46792"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61502">
                <a:tc>
                  <a:txBody>
                    <a:bodyPr/>
                    <a:lstStyle/>
                    <a:p>
                      <a:pPr marL="0" marR="0" lvl="0" indent="0" algn="l" defTabSz="914400" rtl="0" eaLnBrk="0" fontAlgn="ctr" latinLnBrk="0" hangingPunct="0">
                        <a:lnSpc>
                          <a:spcPts val="15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Arial" pitchFamily="34" charset="0"/>
                          <a:ea typeface="ＭＳ Ｐゴシック" pitchFamily="50" charset="-128"/>
                        </a:rPr>
                        <a:t>　８．まちづくり</a:t>
                      </a:r>
                    </a:p>
                  </a:txBody>
                  <a:tcPr marL="97500" marR="97500" marT="46792" marB="46792"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ctr" latinLnBrk="0" hangingPunct="0">
                        <a:lnSpc>
                          <a:spcPts val="1500"/>
                        </a:lnSpc>
                        <a:spcBef>
                          <a:spcPct val="20000"/>
                        </a:spcBef>
                        <a:spcAft>
                          <a:spcPct val="0"/>
                        </a:spcAft>
                        <a:buClrTx/>
                        <a:buSzTx/>
                        <a:buFontTx/>
                        <a:buNone/>
                        <a:tabLst/>
                      </a:pPr>
                      <a:r>
                        <a:rPr kumimoji="1" lang="ja-JP" altLang="en-US" sz="12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・広域的な交通基盤整備　　　・成長戦略・グランドデザイン　　　・港湾　　　・地価監視</a:t>
                      </a:r>
                      <a:endParaRPr kumimoji="1" lang="en-US" altLang="ja-JP" sz="12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l" defTabSz="914400" rtl="0" eaLnBrk="0" fontAlgn="ctr" latinLnBrk="0" hangingPunct="0">
                        <a:lnSpc>
                          <a:spcPts val="1500"/>
                        </a:lnSpc>
                        <a:spcBef>
                          <a:spcPct val="20000"/>
                        </a:spcBef>
                        <a:spcAft>
                          <a:spcPct val="0"/>
                        </a:spcAft>
                        <a:buClrTx/>
                        <a:buSzTx/>
                        <a:buFontTx/>
                        <a:buNone/>
                        <a:tabLst/>
                      </a:pPr>
                      <a:r>
                        <a:rPr kumimoji="1" lang="ja-JP" altLang="en-US" sz="12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・都市計画（都市再生特別地区、用途地域等）　　　・うめきた２期　　　など</a:t>
                      </a:r>
                    </a:p>
                  </a:txBody>
                  <a:tcPr marL="97500" marR="97500" marT="46792" marB="46792"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78457">
                <a:tc>
                  <a:txBody>
                    <a:bodyPr/>
                    <a:lstStyle/>
                    <a:p>
                      <a:pPr marL="0" marR="0" lvl="0" indent="0" algn="l" defTabSz="914400" rtl="0" eaLnBrk="0" fontAlgn="ctr" latinLnBrk="0" hangingPunct="0">
                        <a:lnSpc>
                          <a:spcPts val="15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Arial" pitchFamily="34" charset="0"/>
                          <a:ea typeface="ＭＳ Ｐゴシック" pitchFamily="50" charset="-128"/>
                        </a:rPr>
                        <a:t>　９．都市基盤整備</a:t>
                      </a:r>
                    </a:p>
                  </a:txBody>
                  <a:tcPr marL="97500" marR="97500" marT="46792" marB="46792"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ctr" latinLnBrk="0" hangingPunct="0">
                        <a:lnSpc>
                          <a:spcPts val="1500"/>
                        </a:lnSpc>
                        <a:spcBef>
                          <a:spcPct val="20000"/>
                        </a:spcBef>
                        <a:spcAft>
                          <a:spcPct val="0"/>
                        </a:spcAft>
                        <a:buClrTx/>
                        <a:buSzTx/>
                        <a:buFontTx/>
                        <a:buNone/>
                        <a:tabLst/>
                      </a:pPr>
                      <a:r>
                        <a:rPr kumimoji="1" lang="ja-JP" altLang="en-US" sz="12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・道路（広域交通網）　　　・河川管理（一級河川） 　　・公園（後方支援活動拠点等） 　　・下水道　 　など</a:t>
                      </a:r>
                    </a:p>
                  </a:txBody>
                  <a:tcPr marL="97500" marR="97500" marT="46792" marB="46792"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78457">
                <a:tc>
                  <a:txBody>
                    <a:bodyPr/>
                    <a:lstStyle/>
                    <a:p>
                      <a:pPr marL="0" marR="0" lvl="0" indent="0" algn="l" defTabSz="914400" rtl="0" eaLnBrk="0" fontAlgn="ctr" latinLnBrk="0" hangingPunct="0">
                        <a:lnSpc>
                          <a:spcPts val="15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Arial" pitchFamily="34" charset="0"/>
                          <a:ea typeface="ＭＳ Ｐゴシック" pitchFamily="50" charset="-128"/>
                        </a:rPr>
                        <a:t>１０．住民生活</a:t>
                      </a:r>
                    </a:p>
                  </a:txBody>
                  <a:tcPr marL="97500" marR="97500" marT="46792" marB="46792"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ctr" latinLnBrk="0" hangingPunct="0">
                        <a:lnSpc>
                          <a:spcPts val="1500"/>
                        </a:lnSpc>
                        <a:spcBef>
                          <a:spcPct val="20000"/>
                        </a:spcBef>
                        <a:spcAft>
                          <a:spcPct val="0"/>
                        </a:spcAft>
                        <a:buClrTx/>
                        <a:buSzTx/>
                        <a:buFontTx/>
                        <a:buNone/>
                        <a:tabLst/>
                      </a:pPr>
                      <a:r>
                        <a:rPr kumimoji="1" lang="ja-JP" altLang="en-US" sz="12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・市区町村との連絡調整　　　・ＤＶ一時保護　　　・雇用施策　　　など</a:t>
                      </a:r>
                    </a:p>
                  </a:txBody>
                  <a:tcPr marL="97500" marR="97500" marT="46792" marB="46792"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78457">
                <a:tc>
                  <a:txBody>
                    <a:bodyPr/>
                    <a:lstStyle/>
                    <a:p>
                      <a:pPr marL="0" marR="0" lvl="0" indent="0" algn="l" defTabSz="914400" rtl="0" eaLnBrk="0" fontAlgn="ctr" latinLnBrk="0" hangingPunct="0">
                        <a:lnSpc>
                          <a:spcPts val="1500"/>
                        </a:lnSpc>
                        <a:spcBef>
                          <a:spcPct val="20000"/>
                        </a:spcBef>
                        <a:spcAft>
                          <a:spcPct val="0"/>
                        </a:spcAft>
                        <a:buClrTx/>
                        <a:buSzTx/>
                        <a:buFontTx/>
                        <a:buNone/>
                        <a:tabLst/>
                      </a:pPr>
                      <a:r>
                        <a:rPr kumimoji="1" lang="ja-JP" altLang="en-US" sz="1400" b="0" i="0" u="none" strike="noStrike" cap="none" normalizeH="0" baseline="0" dirty="0" smtClean="0">
                          <a:ln>
                            <a:noFill/>
                          </a:ln>
                          <a:solidFill>
                            <a:schemeClr val="tx1"/>
                          </a:solidFill>
                          <a:effectLst/>
                          <a:latin typeface="Arial" pitchFamily="34" charset="0"/>
                          <a:ea typeface="ＭＳ Ｐゴシック" pitchFamily="50" charset="-128"/>
                        </a:rPr>
                        <a:t>１１．消防・防災</a:t>
                      </a:r>
                    </a:p>
                  </a:txBody>
                  <a:tcPr marL="97500" marR="97500" marT="46792" marB="46792"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ctr" latinLnBrk="0" hangingPunct="0">
                        <a:lnSpc>
                          <a:spcPts val="1500"/>
                        </a:lnSpc>
                        <a:spcBef>
                          <a:spcPct val="20000"/>
                        </a:spcBef>
                        <a:spcAft>
                          <a:spcPct val="0"/>
                        </a:spcAft>
                        <a:buClrTx/>
                        <a:buSzTx/>
                        <a:buFontTx/>
                        <a:buNone/>
                        <a:tabLst/>
                      </a:pP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・消防　　　・防災・危機管理　　　など</a:t>
                      </a:r>
                    </a:p>
                  </a:txBody>
                  <a:tcPr marL="97500" marR="97500" marT="46792" marB="46792"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78457">
                <a:tc>
                  <a:txBody>
                    <a:bodyPr/>
                    <a:lstStyle/>
                    <a:p>
                      <a:pPr marL="0" marR="0" lvl="0" indent="0" algn="l" defTabSz="914400" rtl="0" eaLnBrk="0" fontAlgn="ctr" latinLnBrk="0" hangingPunct="0">
                        <a:lnSpc>
                          <a:spcPts val="1500"/>
                        </a:lnSpc>
                        <a:spcBef>
                          <a:spcPct val="20000"/>
                        </a:spcBef>
                        <a:spcAft>
                          <a:spcPct val="0"/>
                        </a:spcAft>
                        <a:buClrTx/>
                        <a:buSzTx/>
                        <a:buFontTx/>
                        <a:buNone/>
                        <a:tabLst/>
                      </a:pPr>
                      <a:r>
                        <a:rPr kumimoji="1" lang="ja-JP" altLang="en-US" sz="1400" b="0" i="0" u="none" strike="noStrike" cap="none" normalizeH="0" baseline="0" dirty="0" smtClean="0">
                          <a:ln>
                            <a:noFill/>
                          </a:ln>
                          <a:solidFill>
                            <a:schemeClr val="tx1"/>
                          </a:solidFill>
                          <a:effectLst/>
                          <a:latin typeface="Arial" pitchFamily="34" charset="0"/>
                          <a:ea typeface="ＭＳ Ｐゴシック" pitchFamily="50" charset="-128"/>
                        </a:rPr>
                        <a:t>１２．自治体運営</a:t>
                      </a:r>
                    </a:p>
                  </a:txBody>
                  <a:tcPr marL="97500" marR="97500" marT="46792" marB="46792"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ctr" latinLnBrk="0" hangingPunct="0">
                        <a:lnSpc>
                          <a:spcPts val="1500"/>
                        </a:lnSpc>
                        <a:spcBef>
                          <a:spcPct val="20000"/>
                        </a:spcBef>
                        <a:spcAft>
                          <a:spcPct val="0"/>
                        </a:spcAft>
                        <a:buClrTx/>
                        <a:buSzTx/>
                        <a:buFontTx/>
                        <a:buNone/>
                        <a:tabLst/>
                      </a:pP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・地方公務員災害補償基金　　　・財政運営（交付税・公債費）　　　・税務（固定資産税等）　　　など</a:t>
                      </a:r>
                    </a:p>
                  </a:txBody>
                  <a:tcPr marL="97500" marR="97500" marT="46792" marB="46792"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12" name="正方形/長方形 11"/>
          <p:cNvSpPr/>
          <p:nvPr/>
        </p:nvSpPr>
        <p:spPr>
          <a:xfrm>
            <a:off x="0" y="2492896"/>
            <a:ext cx="9906000" cy="4320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b="1" dirty="0" smtClean="0">
                <a:solidFill>
                  <a:schemeClr val="tx1"/>
                </a:solidFill>
                <a:latin typeface="Meiryo UI" pitchFamily="50" charset="-128"/>
                <a:ea typeface="Meiryo UI" pitchFamily="50" charset="-128"/>
                <a:cs typeface="Meiryo UI" pitchFamily="50" charset="-128"/>
              </a:rPr>
              <a:t>■</a:t>
            </a:r>
            <a:r>
              <a:rPr lang="ja-JP" altLang="en-US" b="1" dirty="0" smtClean="0">
                <a:solidFill>
                  <a:schemeClr val="tx1"/>
                </a:solidFill>
                <a:latin typeface="Meiryo UI" pitchFamily="50" charset="-128"/>
                <a:ea typeface="Meiryo UI" pitchFamily="50" charset="-128"/>
                <a:cs typeface="Meiryo UI" pitchFamily="50" charset="-128"/>
              </a:rPr>
              <a:t>大阪市が現在実施している事務で大阪府に承継する事務の例</a:t>
            </a:r>
            <a:endParaRPr kumimoji="1" lang="ja-JP" altLang="en-US" b="1" dirty="0">
              <a:solidFill>
                <a:schemeClr val="tx1"/>
              </a:solidFill>
              <a:latin typeface="Meiryo UI" pitchFamily="50" charset="-128"/>
              <a:ea typeface="Meiryo UI" pitchFamily="50" charset="-128"/>
              <a:cs typeface="Meiryo UI" pitchFamily="50" charset="-128"/>
            </a:endParaRPr>
          </a:p>
        </p:txBody>
      </p:sp>
      <p:sp>
        <p:nvSpPr>
          <p:cNvPr id="17" name="角丸四角形 16"/>
          <p:cNvSpPr/>
          <p:nvPr/>
        </p:nvSpPr>
        <p:spPr>
          <a:xfrm>
            <a:off x="0" y="476672"/>
            <a:ext cx="9804325" cy="2016224"/>
          </a:xfrm>
          <a:prstGeom prst="roundRect">
            <a:avLst>
              <a:gd name="adj" fmla="val 14119"/>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ja-JP" altLang="en-US" b="1" dirty="0" smtClean="0">
                <a:solidFill>
                  <a:schemeClr val="tx1"/>
                </a:solidFill>
                <a:latin typeface="Meiryo UI" pitchFamily="50" charset="-128"/>
                <a:ea typeface="Meiryo UI" pitchFamily="50" charset="-128"/>
                <a:cs typeface="Meiryo UI" pitchFamily="50" charset="-128"/>
              </a:rPr>
              <a:t>大阪府は、特別区を包括する新たな広域自治体として、大阪全体の成長、都市の発展、安全・安心に関わる事務などを実施</a:t>
            </a:r>
            <a:endParaRPr lang="en-US" altLang="ja-JP" b="1" dirty="0" smtClean="0">
              <a:solidFill>
                <a:schemeClr val="tx1"/>
              </a:solidFill>
              <a:latin typeface="Meiryo UI" pitchFamily="50" charset="-128"/>
              <a:ea typeface="Meiryo UI" pitchFamily="50" charset="-128"/>
              <a:cs typeface="Meiryo UI" pitchFamily="50" charset="-128"/>
            </a:endParaRPr>
          </a:p>
        </p:txBody>
      </p:sp>
      <p:sp>
        <p:nvSpPr>
          <p:cNvPr id="18" name="正方形/長方形 17"/>
          <p:cNvSpPr/>
          <p:nvPr/>
        </p:nvSpPr>
        <p:spPr>
          <a:xfrm>
            <a:off x="128464" y="1234852"/>
            <a:ext cx="9567341" cy="115212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1700"/>
              </a:lnSpc>
            </a:pPr>
            <a:r>
              <a:rPr lang="ja-JP" altLang="en-US" sz="1600" dirty="0" smtClean="0">
                <a:solidFill>
                  <a:schemeClr val="tx1"/>
                </a:solidFill>
                <a:latin typeface="Meiryo UI" pitchFamily="50" charset="-128"/>
                <a:ea typeface="Meiryo UI" pitchFamily="50" charset="-128"/>
                <a:cs typeface="Meiryo UI" pitchFamily="50" charset="-128"/>
              </a:rPr>
              <a:t>○ 都道府県・政令指定都市の権限に係る事務</a:t>
            </a:r>
            <a:r>
              <a:rPr lang="ja-JP" altLang="en-US" sz="1400" dirty="0" smtClean="0">
                <a:solidFill>
                  <a:schemeClr val="tx1"/>
                </a:solidFill>
                <a:latin typeface="Meiryo UI" pitchFamily="50" charset="-128"/>
                <a:ea typeface="Meiryo UI" pitchFamily="50" charset="-128"/>
                <a:cs typeface="Meiryo UI" pitchFamily="50" charset="-128"/>
              </a:rPr>
              <a:t>（ただし、住民に身近な事務は特別区が実施）</a:t>
            </a:r>
            <a:endParaRPr lang="en-US" altLang="ja-JP" sz="1400" dirty="0" smtClean="0">
              <a:solidFill>
                <a:schemeClr val="tx1"/>
              </a:solidFill>
              <a:latin typeface="Meiryo UI" pitchFamily="50" charset="-128"/>
              <a:ea typeface="Meiryo UI" pitchFamily="50" charset="-128"/>
              <a:cs typeface="Meiryo UI" pitchFamily="50" charset="-128"/>
            </a:endParaRPr>
          </a:p>
          <a:p>
            <a:pPr>
              <a:lnSpc>
                <a:spcPts val="1700"/>
              </a:lnSpc>
              <a:spcBef>
                <a:spcPts val="600"/>
              </a:spcBef>
            </a:pPr>
            <a:r>
              <a:rPr lang="ja-JP" altLang="en-US" sz="1600" dirty="0" smtClean="0">
                <a:solidFill>
                  <a:schemeClr val="tx1"/>
                </a:solidFill>
                <a:latin typeface="Meiryo UI" pitchFamily="50" charset="-128"/>
                <a:ea typeface="Meiryo UI" pitchFamily="50" charset="-128"/>
                <a:cs typeface="Meiryo UI" pitchFamily="50" charset="-128"/>
              </a:rPr>
              <a:t>○ 大阪全体の成長、都市の発展、安全・安心に関わる事務、大阪全体の視点で統一的・広域的な対応が必要な</a:t>
            </a:r>
            <a:r>
              <a:rPr lang="en-US" altLang="ja-JP" sz="1600" dirty="0" smtClean="0">
                <a:solidFill>
                  <a:schemeClr val="tx1"/>
                </a:solidFill>
                <a:latin typeface="Meiryo UI" pitchFamily="50" charset="-128"/>
                <a:ea typeface="Meiryo UI" pitchFamily="50" charset="-128"/>
                <a:cs typeface="Meiryo UI" pitchFamily="50" charset="-128"/>
              </a:rPr>
              <a:t/>
            </a:r>
            <a:br>
              <a:rPr lang="en-US" altLang="ja-JP" sz="1600" dirty="0" smtClean="0">
                <a:solidFill>
                  <a:schemeClr val="tx1"/>
                </a:solidFill>
                <a:latin typeface="Meiryo UI" pitchFamily="50" charset="-128"/>
                <a:ea typeface="Meiryo UI" pitchFamily="50" charset="-128"/>
                <a:cs typeface="Meiryo UI" pitchFamily="50" charset="-128"/>
              </a:rPr>
            </a:br>
            <a:r>
              <a:rPr lang="ja-JP" altLang="en-US" sz="1600" dirty="0" smtClean="0">
                <a:solidFill>
                  <a:schemeClr val="tx1"/>
                </a:solidFill>
                <a:latin typeface="Meiryo UI" pitchFamily="50" charset="-128"/>
                <a:ea typeface="Meiryo UI" pitchFamily="50" charset="-128"/>
                <a:cs typeface="Meiryo UI" pitchFamily="50" charset="-128"/>
              </a:rPr>
              <a:t>　　まちづくり、都市基盤整備等に関する事務</a:t>
            </a:r>
            <a:r>
              <a:rPr lang="ja-JP" altLang="en-US" sz="1200" dirty="0" smtClean="0">
                <a:solidFill>
                  <a:schemeClr val="tx1"/>
                </a:solidFill>
                <a:latin typeface="Meiryo UI" pitchFamily="50" charset="-128"/>
                <a:ea typeface="Meiryo UI" pitchFamily="50" charset="-128"/>
                <a:cs typeface="Meiryo UI" pitchFamily="50" charset="-128"/>
              </a:rPr>
              <a:t>（中核市や一般市の権限に係る事務であっても、これに該当するものは大阪府が実施）</a:t>
            </a:r>
            <a:endParaRPr lang="en-US" altLang="ja-JP" sz="1200" dirty="0" smtClean="0">
              <a:solidFill>
                <a:schemeClr val="tx1"/>
              </a:solidFill>
              <a:latin typeface="Meiryo UI" pitchFamily="50" charset="-128"/>
              <a:ea typeface="Meiryo UI" pitchFamily="50" charset="-128"/>
              <a:cs typeface="Meiryo UI" pitchFamily="50" charset="-128"/>
            </a:endParaRPr>
          </a:p>
          <a:p>
            <a:pPr>
              <a:lnSpc>
                <a:spcPts val="1700"/>
              </a:lnSpc>
              <a:spcBef>
                <a:spcPts val="600"/>
              </a:spcBef>
            </a:pPr>
            <a:r>
              <a:rPr lang="en-US" altLang="ja-JP" sz="1400" dirty="0" smtClean="0">
                <a:solidFill>
                  <a:schemeClr val="tx1"/>
                </a:solidFill>
                <a:latin typeface="Meiryo UI" pitchFamily="50" charset="-128"/>
                <a:ea typeface="Meiryo UI" pitchFamily="50" charset="-128"/>
                <a:cs typeface="Meiryo UI" pitchFamily="50" charset="-128"/>
              </a:rPr>
              <a:t>※ </a:t>
            </a:r>
            <a:r>
              <a:rPr lang="ja-JP" altLang="en-US" sz="1400" dirty="0" smtClean="0">
                <a:solidFill>
                  <a:schemeClr val="tx1"/>
                </a:solidFill>
                <a:latin typeface="Meiryo UI" pitchFamily="50" charset="-128"/>
                <a:ea typeface="Meiryo UI" pitchFamily="50" charset="-128"/>
                <a:cs typeface="Meiryo UI" pitchFamily="50" charset="-128"/>
              </a:rPr>
              <a:t>大阪市が独自に行う任意事務についても、同様の考え方で仕分け</a:t>
            </a:r>
            <a:endParaRPr lang="en-US" altLang="ja-JP" sz="1400" dirty="0">
              <a:solidFill>
                <a:schemeClr val="tx1"/>
              </a:solidFill>
              <a:latin typeface="Meiryo UI" pitchFamily="50" charset="-128"/>
              <a:ea typeface="Meiryo UI" pitchFamily="50" charset="-128"/>
              <a:cs typeface="Meiryo UI" pitchFamily="50" charset="-128"/>
            </a:endParaRPr>
          </a:p>
        </p:txBody>
      </p:sp>
      <p:sp>
        <p:nvSpPr>
          <p:cNvPr id="9" name="正方形/長方形 27"/>
          <p:cNvSpPr>
            <a:spLocks noChangeArrowheads="1"/>
          </p:cNvSpPr>
          <p:nvPr/>
        </p:nvSpPr>
        <p:spPr bwMode="auto">
          <a:xfrm>
            <a:off x="8874125" y="-27384"/>
            <a:ext cx="1031875" cy="261610"/>
          </a:xfrm>
          <a:prstGeom prst="rect">
            <a:avLst/>
          </a:prstGeom>
          <a:noFill/>
          <a:ln w="9525">
            <a:noFill/>
            <a:miter lim="800000"/>
            <a:headEnd/>
            <a:tailEnd/>
          </a:ln>
        </p:spPr>
        <p:txBody>
          <a:bodyPr>
            <a:spAutoFit/>
          </a:bodyPr>
          <a:lstStyle/>
          <a:p>
            <a:pPr algn="r" fontAlgn="base">
              <a:spcBef>
                <a:spcPct val="0"/>
              </a:spcBef>
              <a:spcAft>
                <a:spcPct val="0"/>
              </a:spcAft>
            </a:pPr>
            <a:r>
              <a:rPr lang="ja-JP" altLang="en-US" sz="1100" b="1" dirty="0">
                <a:solidFill>
                  <a:srgbClr val="000000"/>
                </a:solidFill>
                <a:latin typeface="Meiryo UI" pitchFamily="50" charset="-128"/>
                <a:ea typeface="Meiryo UI" pitchFamily="50" charset="-128"/>
                <a:cs typeface="Meiryo UI" pitchFamily="50" charset="-128"/>
              </a:rPr>
              <a:t> 事務</a:t>
            </a:r>
            <a:r>
              <a:rPr lang="en-US" altLang="ja-JP" sz="1100" b="1" dirty="0" smtClean="0">
                <a:solidFill>
                  <a:srgbClr val="000000"/>
                </a:solidFill>
                <a:latin typeface="Meiryo UI" pitchFamily="50" charset="-128"/>
                <a:ea typeface="Meiryo UI" pitchFamily="50" charset="-128"/>
                <a:cs typeface="Meiryo UI" pitchFamily="50" charset="-128"/>
              </a:rPr>
              <a:t>-</a:t>
            </a:r>
            <a:r>
              <a:rPr lang="ja-JP" altLang="en-US" sz="1100" b="1" dirty="0" smtClean="0">
                <a:solidFill>
                  <a:srgbClr val="000000"/>
                </a:solidFill>
                <a:latin typeface="Meiryo UI" pitchFamily="50" charset="-128"/>
                <a:ea typeface="Meiryo UI" pitchFamily="50" charset="-128"/>
                <a:cs typeface="Meiryo UI" pitchFamily="50" charset="-128"/>
              </a:rPr>
              <a:t>１６</a:t>
            </a:r>
            <a:endParaRPr lang="ja-JP" altLang="en-US" sz="1100" b="1" dirty="0">
              <a:solidFill>
                <a:srgbClr val="000000"/>
              </a:solidFill>
              <a:latin typeface="Meiryo UI" pitchFamily="50" charset="-128"/>
              <a:ea typeface="Meiryo UI" pitchFamily="50" charset="-128"/>
              <a:cs typeface="Meiryo UI" pitchFamily="50" charset="-128"/>
            </a:endParaRPr>
          </a:p>
        </p:txBody>
      </p:sp>
    </p:spTree>
    <p:extLst>
      <p:ext uri="{BB962C8B-B14F-4D97-AF65-F5344CB8AC3E}">
        <p14:creationId xmlns:p14="http://schemas.microsoft.com/office/powerpoint/2010/main" val="226536124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Group 68"/>
          <p:cNvGraphicFramePr>
            <a:graphicFrameLocks noGrp="1"/>
          </p:cNvGraphicFramePr>
          <p:nvPr>
            <p:ph idx="1"/>
            <p:extLst>
              <p:ext uri="{D42A27DB-BD31-4B8C-83A1-F6EECF244321}">
                <p14:modId xmlns:p14="http://schemas.microsoft.com/office/powerpoint/2010/main" val="2436205420"/>
              </p:ext>
            </p:extLst>
          </p:nvPr>
        </p:nvGraphicFramePr>
        <p:xfrm>
          <a:off x="69292" y="562021"/>
          <a:ext cx="9789539" cy="5986650"/>
        </p:xfrm>
        <a:graphic>
          <a:graphicData uri="http://schemas.openxmlformats.org/drawingml/2006/table">
            <a:tbl>
              <a:tblPr/>
              <a:tblGrid>
                <a:gridCol w="2291420"/>
                <a:gridCol w="1152128"/>
                <a:gridCol w="1152128"/>
                <a:gridCol w="5193863"/>
              </a:tblGrid>
              <a:tr h="29183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400" b="1" i="0" u="none" strike="noStrike" cap="none" normalizeH="0" baseline="0" dirty="0" smtClean="0">
                          <a:ln>
                            <a:noFill/>
                          </a:ln>
                          <a:solidFill>
                            <a:schemeClr val="bg1"/>
                          </a:solidFill>
                          <a:effectLst/>
                          <a:latin typeface="ＭＳ Ｐゴシック" pitchFamily="50" charset="-128"/>
                          <a:ea typeface="ＭＳ Ｐゴシック" pitchFamily="50" charset="-128"/>
                        </a:rPr>
                        <a:t>事務の名称</a:t>
                      </a:r>
                    </a:p>
                  </a:txBody>
                  <a:tcPr marL="97500" marR="97500" marT="46800" marB="4680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accent4">
                        <a:lumMod val="75000"/>
                      </a:schemeClr>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400" b="1" i="0" u="none" strike="noStrike" cap="none" normalizeH="0" baseline="0" dirty="0" smtClean="0">
                          <a:ln>
                            <a:noFill/>
                          </a:ln>
                          <a:solidFill>
                            <a:schemeClr val="bg1"/>
                          </a:solidFill>
                          <a:effectLst/>
                          <a:latin typeface="ＭＳ Ｐゴシック" pitchFamily="50" charset="-128"/>
                          <a:ea typeface="ＭＳ Ｐゴシック" pitchFamily="50" charset="-128"/>
                        </a:rPr>
                        <a:t>主な権限</a:t>
                      </a:r>
                    </a:p>
                  </a:txBody>
                  <a:tcPr marL="97500" marR="975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accent4">
                        <a:lumMod val="75000"/>
                      </a:schemeClr>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400" b="1" i="0" u="none" strike="noStrike" cap="none" normalizeH="0" baseline="0" dirty="0" smtClean="0">
                          <a:ln>
                            <a:noFill/>
                          </a:ln>
                          <a:solidFill>
                            <a:schemeClr val="bg1"/>
                          </a:solidFill>
                          <a:effectLst/>
                          <a:latin typeface="ＭＳ Ｐゴシック" pitchFamily="50" charset="-128"/>
                          <a:ea typeface="ＭＳ Ｐゴシック" pitchFamily="50" charset="-128"/>
                        </a:rPr>
                        <a:t>分担</a:t>
                      </a:r>
                      <a:r>
                        <a:rPr kumimoji="1" lang="en-US" altLang="ja-JP" sz="1400" b="1" i="0" u="none" strike="noStrike" cap="none" normalizeH="0" baseline="0" dirty="0" smtClean="0">
                          <a:ln>
                            <a:noFill/>
                          </a:ln>
                          <a:solidFill>
                            <a:schemeClr val="bg1"/>
                          </a:solidFill>
                          <a:effectLst/>
                          <a:latin typeface="ＭＳ Ｐゴシック" pitchFamily="50" charset="-128"/>
                          <a:ea typeface="ＭＳ Ｐゴシック" pitchFamily="50" charset="-128"/>
                        </a:rPr>
                        <a:t>(</a:t>
                      </a:r>
                      <a:r>
                        <a:rPr kumimoji="1" lang="ja-JP" altLang="en-US" sz="1400" b="1" i="0" u="none" strike="noStrike" cap="none" normalizeH="0" baseline="0" dirty="0" smtClean="0">
                          <a:ln>
                            <a:noFill/>
                          </a:ln>
                          <a:solidFill>
                            <a:schemeClr val="bg1"/>
                          </a:solidFill>
                          <a:effectLst/>
                          <a:latin typeface="ＭＳ Ｐゴシック" pitchFamily="50" charset="-128"/>
                          <a:ea typeface="ＭＳ Ｐゴシック" pitchFamily="50" charset="-128"/>
                        </a:rPr>
                        <a:t>案</a:t>
                      </a:r>
                      <a:r>
                        <a:rPr kumimoji="1" lang="en-US" altLang="ja-JP" sz="1400" b="1" i="0" u="none" strike="noStrike" cap="none" normalizeH="0" baseline="0" dirty="0" smtClean="0">
                          <a:ln>
                            <a:noFill/>
                          </a:ln>
                          <a:solidFill>
                            <a:schemeClr val="bg1"/>
                          </a:solidFill>
                          <a:effectLst/>
                          <a:latin typeface="ＭＳ Ｐゴシック" pitchFamily="50" charset="-128"/>
                          <a:ea typeface="ＭＳ Ｐゴシック" pitchFamily="50" charset="-128"/>
                        </a:rPr>
                        <a:t>)</a:t>
                      </a:r>
                    </a:p>
                  </a:txBody>
                  <a:tcPr marL="97500" marR="975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accent4">
                        <a:lumMod val="75000"/>
                      </a:schemeClr>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400" b="1" i="0" u="none" strike="noStrike" cap="none" normalizeH="0" baseline="0" dirty="0" smtClean="0">
                          <a:ln>
                            <a:noFill/>
                          </a:ln>
                          <a:solidFill>
                            <a:schemeClr val="bg1"/>
                          </a:solidFill>
                          <a:effectLst/>
                          <a:latin typeface="ＭＳ Ｐゴシック" pitchFamily="50" charset="-128"/>
                          <a:ea typeface="ＭＳ Ｐゴシック" pitchFamily="50" charset="-128"/>
                        </a:rPr>
                        <a:t>事務分担の考え方</a:t>
                      </a:r>
                    </a:p>
                  </a:txBody>
                  <a:tcPr marL="97500" marR="97500" marT="46800" marB="4680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accent4">
                        <a:lumMod val="75000"/>
                      </a:schemeClr>
                    </a:solidFill>
                  </a:tcPr>
                </a:tc>
              </a:tr>
              <a:tr h="535242">
                <a:tc>
                  <a:txBody>
                    <a:bodyPr/>
                    <a:lstStyle/>
                    <a:p>
                      <a:pPr marL="0" marR="0" lvl="0" indent="0" algn="l" defTabSz="914400" rtl="0" eaLnBrk="1" fontAlgn="base" latinLnBrk="0" hangingPunct="1">
                        <a:lnSpc>
                          <a:spcPct val="100000"/>
                        </a:lnSpc>
                        <a:spcBef>
                          <a:spcPct val="20000"/>
                        </a:spcBef>
                        <a:spcAft>
                          <a:spcPct val="0"/>
                        </a:spcAft>
                        <a:buClrTx/>
                        <a:buSzTx/>
                        <a:buFontTx/>
                        <a:buNone/>
                        <a:tabLst/>
                        <a:defRPr/>
                      </a:pPr>
                      <a:r>
                        <a:rPr kumimoji="1" lang="ja-JP" altLang="en-US" sz="1400" b="0" i="0" u="none" strike="noStrike" cap="none" spc="0" normalizeH="0" baseline="0" dirty="0" smtClean="0">
                          <a:ln>
                            <a:noFill/>
                          </a:ln>
                          <a:solidFill>
                            <a:schemeClr val="tx1"/>
                          </a:solidFill>
                          <a:effectLst/>
                          <a:latin typeface="ＭＳ Ｐゴシック" pitchFamily="50" charset="-128"/>
                          <a:ea typeface="ＭＳ Ｐゴシック" pitchFamily="50" charset="-128"/>
                        </a:rPr>
                        <a:t>母子父子寡婦福祉貸付金</a:t>
                      </a:r>
                      <a:endParaRPr kumimoji="1" lang="en-US" altLang="ja-JP" sz="1400" b="0" i="0" u="none" strike="noStrike" cap="none" spc="0" normalizeH="0" baseline="0" dirty="0" smtClean="0">
                        <a:ln>
                          <a:noFill/>
                        </a:ln>
                        <a:solidFill>
                          <a:schemeClr val="tx1"/>
                        </a:solidFill>
                        <a:effectLst/>
                        <a:latin typeface="ＭＳ Ｐゴシック" pitchFamily="50" charset="-128"/>
                        <a:ea typeface="ＭＳ Ｐゴシック" pitchFamily="50" charset="-128"/>
                      </a:endParaRPr>
                    </a:p>
                    <a:p>
                      <a:pPr marL="0" marR="0" lvl="0" indent="0" algn="l" defTabSz="914400" rtl="0" eaLnBrk="1" fontAlgn="base" latinLnBrk="0" hangingPunct="1">
                        <a:lnSpc>
                          <a:spcPct val="100000"/>
                        </a:lnSpc>
                        <a:spcBef>
                          <a:spcPct val="20000"/>
                        </a:spcBef>
                        <a:spcAft>
                          <a:spcPct val="0"/>
                        </a:spcAft>
                        <a:buClrTx/>
                        <a:buSzTx/>
                        <a:buFontTx/>
                        <a:buNone/>
                        <a:tabLst/>
                        <a:defRPr/>
                      </a:pPr>
                      <a:r>
                        <a:rPr kumimoji="1" lang="ja-JP" altLang="en-US" sz="1400" b="0" i="0" u="none" strike="noStrike" cap="none" spc="0" normalizeH="0" baseline="0" dirty="0" smtClean="0">
                          <a:ln>
                            <a:noFill/>
                          </a:ln>
                          <a:solidFill>
                            <a:schemeClr val="tx1"/>
                          </a:solidFill>
                          <a:effectLst/>
                          <a:latin typeface="ＭＳ Ｐゴシック" pitchFamily="50" charset="-128"/>
                          <a:ea typeface="ＭＳ Ｐゴシック" pitchFamily="50" charset="-128"/>
                        </a:rPr>
                        <a:t>（特別会計の管理等）</a:t>
                      </a:r>
                      <a:endParaRPr kumimoji="1" lang="en-US" altLang="ja-JP" sz="1400" b="0" i="0" u="none" strike="noStrike" cap="none" spc="0" normalizeH="0" baseline="0" dirty="0" smtClean="0">
                        <a:ln>
                          <a:noFill/>
                        </a:ln>
                        <a:solidFill>
                          <a:schemeClr val="tx1"/>
                        </a:solidFill>
                        <a:effectLst/>
                        <a:latin typeface="ＭＳ Ｐゴシック" pitchFamily="50" charset="-128"/>
                        <a:ea typeface="ＭＳ Ｐゴシック" pitchFamily="50" charset="-128"/>
                      </a:endParaRPr>
                    </a:p>
                  </a:txBody>
                  <a:tcPr marL="97500" marR="97500" marT="46800" marB="4680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中核市</a:t>
                      </a:r>
                    </a:p>
                  </a:txBody>
                  <a:tcPr marL="97500" marR="975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大阪府</a:t>
                      </a:r>
                    </a:p>
                  </a:txBody>
                  <a:tcPr marL="97500" marR="975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・貸付金に係る特別会計の管理等については</a:t>
                      </a:r>
                      <a:r>
                        <a:rPr kumimoji="1" lang="en-US" altLang="ja-JP"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a:t>
                      </a: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大阪府が一元的に実施</a:t>
                      </a:r>
                    </a:p>
                  </a:txBody>
                  <a:tcPr marL="97500" marR="97500" marT="46800" marB="4680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9467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ＭＳ Ｐゴシック" pitchFamily="50" charset="-128"/>
                          <a:ea typeface="ＭＳ Ｐゴシック" pitchFamily="50" charset="-128"/>
                        </a:rPr>
                        <a:t>あい</a:t>
                      </a:r>
                      <a:r>
                        <a:rPr kumimoji="1" lang="ja-JP" altLang="en-US" sz="1400" b="0" i="0" u="none" strike="noStrike" cap="none" spc="0" normalizeH="0" baseline="0" dirty="0" err="1" smtClean="0">
                          <a:ln>
                            <a:noFill/>
                          </a:ln>
                          <a:solidFill>
                            <a:schemeClr val="tx1"/>
                          </a:solidFill>
                          <a:effectLst/>
                          <a:latin typeface="ＭＳ Ｐゴシック" pitchFamily="50" charset="-128"/>
                          <a:ea typeface="ＭＳ Ｐゴシック" pitchFamily="50" charset="-128"/>
                        </a:rPr>
                        <a:t>りん</a:t>
                      </a:r>
                      <a:r>
                        <a:rPr kumimoji="1" lang="ja-JP" altLang="en-US" sz="1400" b="0" i="0" u="none" strike="noStrike" cap="none" spc="0" normalizeH="0" baseline="0" dirty="0" smtClean="0">
                          <a:ln>
                            <a:noFill/>
                          </a:ln>
                          <a:solidFill>
                            <a:schemeClr val="tx1"/>
                          </a:solidFill>
                          <a:effectLst/>
                          <a:latin typeface="ＭＳ Ｐゴシック" pitchFamily="50" charset="-128"/>
                          <a:ea typeface="ＭＳ Ｐゴシック" pitchFamily="50" charset="-128"/>
                        </a:rPr>
                        <a:t>対策</a:t>
                      </a:r>
                    </a:p>
                  </a:txBody>
                  <a:tcPr marL="97500" marR="97500" marT="46800" marB="4680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任　意</a:t>
                      </a:r>
                    </a:p>
                  </a:txBody>
                  <a:tcPr marL="97500" marR="975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大阪府</a:t>
                      </a:r>
                    </a:p>
                  </a:txBody>
                  <a:tcPr marL="97500" marR="975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・あい</a:t>
                      </a:r>
                      <a:r>
                        <a:rPr kumimoji="1" lang="ja-JP" altLang="en-US" sz="1400" b="0" i="0" u="none" strike="noStrike" cap="none" spc="0" normalizeH="0" baseline="0" dirty="0" err="1" smtClean="0">
                          <a:ln>
                            <a:noFill/>
                          </a:ln>
                          <a:solidFill>
                            <a:schemeClr val="tx1"/>
                          </a:solidFill>
                          <a:effectLst/>
                          <a:latin typeface="Meiryo UI" pitchFamily="50" charset="-128"/>
                          <a:ea typeface="Meiryo UI" pitchFamily="50" charset="-128"/>
                          <a:cs typeface="Meiryo UI" pitchFamily="50" charset="-128"/>
                        </a:rPr>
                        <a:t>りん</a:t>
                      </a: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地域は、全国各地から労働者が流入してきた経過があり、全</a:t>
                      </a:r>
                      <a:r>
                        <a:rPr kumimoji="1" lang="en-US" altLang="ja-JP"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
                      </a:r>
                      <a:br>
                        <a:rPr kumimoji="1" lang="en-US" altLang="ja-JP"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b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　国レベルの課題かつ大都市特有の課題として、大阪府の総合調整の</a:t>
                      </a:r>
                      <a:r>
                        <a:rPr kumimoji="1" lang="en-US" altLang="ja-JP"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
                      </a:r>
                      <a:br>
                        <a:rPr kumimoji="1" lang="en-US" altLang="ja-JP"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b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　もと、地域の実情に精通した特別区と連携しながら事業を実施</a:t>
                      </a:r>
                    </a:p>
                  </a:txBody>
                  <a:tcPr marL="97500" marR="97500" marT="46800" marB="4680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9467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ＭＳ Ｐゴシック" pitchFamily="50" charset="-128"/>
                          <a:ea typeface="ＭＳ Ｐゴシック" pitchFamily="50" charset="-128"/>
                        </a:rPr>
                        <a:t>精神保健福祉センター</a:t>
                      </a:r>
                    </a:p>
                  </a:txBody>
                  <a:tcPr marL="97500" marR="97500" marT="46800" marB="4680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1" lang="ja-JP" altLang="en-US" sz="12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政令指定都市</a:t>
                      </a:r>
                    </a:p>
                  </a:txBody>
                  <a:tcPr marL="97500" marR="975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大阪府</a:t>
                      </a:r>
                    </a:p>
                  </a:txBody>
                  <a:tcPr marL="97500" marR="975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・大阪府と大阪市が設置している精神保健福祉センターを統合し、精</a:t>
                      </a:r>
                      <a:r>
                        <a:rPr kumimoji="1" lang="en-US" altLang="ja-JP"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
                      </a:r>
                      <a:br>
                        <a:rPr kumimoji="1" lang="en-US" altLang="ja-JP"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b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　神保健福祉に係る専門性を確保しながら、広域的に対応</a:t>
                      </a:r>
                    </a:p>
                  </a:txBody>
                  <a:tcPr marL="97500" marR="97500" marT="46800" marB="4680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1783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ＭＳ Ｐゴシック" pitchFamily="50" charset="-128"/>
                          <a:ea typeface="ＭＳ Ｐゴシック" pitchFamily="50" charset="-128"/>
                        </a:rPr>
                        <a:t>病院</a:t>
                      </a:r>
                    </a:p>
                  </a:txBody>
                  <a:tcPr marL="97500" marR="97500" marT="46800" marB="4680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1" lang="ja-JP" altLang="en-US" sz="1400" b="0" i="0" u="none" strike="noStrike" cap="none" spc="0" normalizeH="0" baseline="0" smtClean="0">
                          <a:ln>
                            <a:noFill/>
                          </a:ln>
                          <a:solidFill>
                            <a:schemeClr val="tx1"/>
                          </a:solidFill>
                          <a:effectLst/>
                          <a:latin typeface="Meiryo UI" pitchFamily="50" charset="-128"/>
                          <a:ea typeface="Meiryo UI" pitchFamily="50" charset="-128"/>
                          <a:cs typeface="Meiryo UI" pitchFamily="50" charset="-128"/>
                        </a:rPr>
                        <a:t>任　意</a:t>
                      </a:r>
                    </a:p>
                  </a:txBody>
                  <a:tcPr marL="97500" marR="975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大阪府</a:t>
                      </a:r>
                    </a:p>
                  </a:txBody>
                  <a:tcPr marL="97500" marR="975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・専門的な高度医療施設、広域的な拠点施設を確保</a:t>
                      </a:r>
                    </a:p>
                  </a:txBody>
                  <a:tcPr marL="97500" marR="97500" marT="46800" marB="4680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3808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ＭＳ Ｐゴシック" pitchFamily="50" charset="-128"/>
                          <a:ea typeface="ＭＳ Ｐゴシック" pitchFamily="50" charset="-128"/>
                        </a:rPr>
                        <a:t>高等学校</a:t>
                      </a:r>
                    </a:p>
                  </a:txBody>
                  <a:tcPr marL="97500" marR="97500" marT="46800" marB="4680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1" lang="ja-JP" altLang="en-US" sz="1400" b="0" i="0" u="none" strike="noStrike" cap="none" spc="0" normalizeH="0" baseline="0" smtClean="0">
                          <a:ln>
                            <a:noFill/>
                          </a:ln>
                          <a:solidFill>
                            <a:schemeClr val="tx1"/>
                          </a:solidFill>
                          <a:effectLst/>
                          <a:latin typeface="Meiryo UI" pitchFamily="50" charset="-128"/>
                          <a:ea typeface="Meiryo UI" pitchFamily="50" charset="-128"/>
                          <a:cs typeface="Meiryo UI" pitchFamily="50" charset="-128"/>
                        </a:rPr>
                        <a:t>任　意</a:t>
                      </a:r>
                    </a:p>
                  </a:txBody>
                  <a:tcPr marL="97500" marR="975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大阪府</a:t>
                      </a:r>
                    </a:p>
                  </a:txBody>
                  <a:tcPr marL="97500" marR="975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・多様な課程・学科等を設置し、専門的な教育を実施</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・中学校卒業者数の将来動向も見据えた、大阪府域全体での高等学</a:t>
                      </a:r>
                      <a:r>
                        <a:rPr kumimoji="1" lang="en-US" altLang="ja-JP"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
                      </a:r>
                      <a:br>
                        <a:rPr kumimoji="1" lang="en-US" altLang="ja-JP"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b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　校の適正配置を実現</a:t>
                      </a:r>
                    </a:p>
                  </a:txBody>
                  <a:tcPr marL="97500" marR="97500" marT="46800" marB="4680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1719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ＭＳ Ｐゴシック" pitchFamily="50" charset="-128"/>
                          <a:ea typeface="ＭＳ Ｐゴシック" pitchFamily="50" charset="-128"/>
                        </a:rPr>
                        <a:t>大学（大阪市立大学）</a:t>
                      </a:r>
                      <a:endParaRPr kumimoji="1" lang="en-US" altLang="ja-JP" sz="1400" b="0" i="0" u="none" strike="noStrike" cap="none" spc="0" normalizeH="0" baseline="0" dirty="0" smtClean="0">
                        <a:ln>
                          <a:noFill/>
                        </a:ln>
                        <a:solidFill>
                          <a:schemeClr val="tx1"/>
                        </a:solidFill>
                        <a:effectLst/>
                        <a:latin typeface="ＭＳ Ｐゴシック" pitchFamily="50" charset="-128"/>
                        <a:ea typeface="ＭＳ Ｐゴシック" pitchFamily="50" charset="-128"/>
                      </a:endParaRPr>
                    </a:p>
                  </a:txBody>
                  <a:tcPr marL="97500" marR="97500" marT="46800" marB="4680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1" lang="ja-JP" altLang="en-US" sz="1400" b="0" i="0" u="none" strike="noStrike" cap="none" spc="0" normalizeH="0" baseline="0" smtClean="0">
                          <a:ln>
                            <a:noFill/>
                          </a:ln>
                          <a:solidFill>
                            <a:schemeClr val="tx1"/>
                          </a:solidFill>
                          <a:effectLst/>
                          <a:latin typeface="Meiryo UI" pitchFamily="50" charset="-128"/>
                          <a:ea typeface="Meiryo UI" pitchFamily="50" charset="-128"/>
                          <a:cs typeface="Meiryo UI" pitchFamily="50" charset="-128"/>
                        </a:rPr>
                        <a:t>任　意</a:t>
                      </a:r>
                    </a:p>
                  </a:txBody>
                  <a:tcPr marL="97500" marR="975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大阪府</a:t>
                      </a:r>
                    </a:p>
                  </a:txBody>
                  <a:tcPr marL="97500" marR="975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・国内外での競争に打ち勝ち、大阪の成長や発展に寄与</a:t>
                      </a:r>
                      <a:endParaRPr kumimoji="1" lang="ja-JP" altLang="en-US" sz="1400" b="1" i="0" u="none" strike="noStrike" kern="1200" cap="none" spc="0"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97500" marR="97500" marT="46800" marB="4680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27371">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ＭＳ Ｐゴシック" pitchFamily="50" charset="-128"/>
                          <a:ea typeface="ＭＳ Ｐゴシック" pitchFamily="50" charset="-128"/>
                        </a:rPr>
                        <a:t>成長分野の企業支援等</a:t>
                      </a:r>
                    </a:p>
                  </a:txBody>
                  <a:tcPr marL="97500" marR="97500" marT="46800" marB="4680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任　意</a:t>
                      </a:r>
                    </a:p>
                  </a:txBody>
                  <a:tcPr marL="97500" marR="975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大阪府</a:t>
                      </a:r>
                    </a:p>
                  </a:txBody>
                  <a:tcPr marL="97500" marR="975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・大阪全体を俯瞰し、大阪の成長に向けて戦略的・統一的に実施</a:t>
                      </a:r>
                    </a:p>
                  </a:txBody>
                  <a:tcPr marL="97500" marR="97500" marT="46800" marB="4680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21829">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ＭＳ Ｐゴシック" pitchFamily="50" charset="-128"/>
                          <a:ea typeface="ＭＳ Ｐゴシック" pitchFamily="50" charset="-128"/>
                        </a:rPr>
                        <a:t>観光・文化・スポーツ振興</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ＭＳ Ｐゴシック" pitchFamily="50" charset="-128"/>
                          <a:ea typeface="ＭＳ Ｐゴシック" pitchFamily="50" charset="-128"/>
                        </a:rPr>
                        <a:t>（成長・集客等）</a:t>
                      </a:r>
                    </a:p>
                  </a:txBody>
                  <a:tcPr marL="97500" marR="97500" marT="46800" marB="4680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1" lang="ja-JP" altLang="en-US" sz="1400" b="0" i="0" u="none" strike="noStrike" cap="none" spc="0" normalizeH="0" baseline="0" smtClean="0">
                          <a:ln>
                            <a:noFill/>
                          </a:ln>
                          <a:solidFill>
                            <a:schemeClr val="tx1"/>
                          </a:solidFill>
                          <a:effectLst/>
                          <a:latin typeface="Meiryo UI" pitchFamily="50" charset="-128"/>
                          <a:ea typeface="Meiryo UI" pitchFamily="50" charset="-128"/>
                          <a:cs typeface="Meiryo UI" pitchFamily="50" charset="-128"/>
                        </a:rPr>
                        <a:t>任　意</a:t>
                      </a:r>
                    </a:p>
                  </a:txBody>
                  <a:tcPr marL="97500" marR="975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大阪府</a:t>
                      </a:r>
                    </a:p>
                  </a:txBody>
                  <a:tcPr marL="97500" marR="975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・大阪全体の統一的な戦略のもと、都市魅力を向上させ、内外から人</a:t>
                      </a:r>
                      <a:r>
                        <a:rPr kumimoji="1" lang="en-US" altLang="ja-JP"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
                      </a:r>
                      <a:br>
                        <a:rPr kumimoji="1" lang="en-US" altLang="ja-JP"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b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　を呼び込む</a:t>
                      </a:r>
                    </a:p>
                  </a:txBody>
                  <a:tcPr marL="97500" marR="97500" marT="46800" marB="4680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32237">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ＭＳ Ｐゴシック" pitchFamily="50" charset="-128"/>
                          <a:ea typeface="ＭＳ Ｐゴシック" pitchFamily="50" charset="-128"/>
                        </a:rPr>
                        <a:t>広域的な交通基盤の整備</a:t>
                      </a:r>
                    </a:p>
                  </a:txBody>
                  <a:tcPr marL="97500" marR="97500" marT="46800" marB="4680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1" lang="ja-JP" altLang="en-US" sz="12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政令指定都市</a:t>
                      </a:r>
                      <a:endParaRPr kumimoji="1" lang="en-US" altLang="ja-JP" sz="12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97500" marR="975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大阪府</a:t>
                      </a:r>
                    </a:p>
                  </a:txBody>
                  <a:tcPr marL="97500" marR="975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・広域的な交通基盤（鉄道ネットワーク、高速道路ネットワーク等）の</a:t>
                      </a:r>
                      <a:r>
                        <a:rPr kumimoji="1" lang="en-US" altLang="ja-JP"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
                      </a:r>
                      <a:br>
                        <a:rPr kumimoji="1" lang="en-US" altLang="ja-JP"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b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　整備・検討等について、大阪の成長、都市づくりの一体性を確保</a:t>
                      </a:r>
                    </a:p>
                  </a:txBody>
                  <a:tcPr marL="97500" marR="97500" marT="46800" marB="4680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9467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ＭＳ Ｐゴシック" pitchFamily="50" charset="-128"/>
                          <a:ea typeface="ＭＳ Ｐゴシック" pitchFamily="50" charset="-128"/>
                        </a:rPr>
                        <a:t>成長戦略・グランドデザイン</a:t>
                      </a:r>
                    </a:p>
                  </a:txBody>
                  <a:tcPr marL="97500" marR="97500" marT="46800" marB="4680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任　意</a:t>
                      </a:r>
                    </a:p>
                  </a:txBody>
                  <a:tcPr marL="97500" marR="975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大阪府</a:t>
                      </a:r>
                    </a:p>
                  </a:txBody>
                  <a:tcPr marL="97500" marR="975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・大阪全体の統一的な戦略のもと、都市づくりを推進し、大阪全体の成</a:t>
                      </a:r>
                      <a:r>
                        <a:rPr kumimoji="1" lang="en-US" altLang="ja-JP"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
                      </a:r>
                      <a:br>
                        <a:rPr kumimoji="1" lang="en-US" altLang="ja-JP"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b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　長、発展につなげる</a:t>
                      </a:r>
                    </a:p>
                  </a:txBody>
                  <a:tcPr marL="97500" marR="97500" marT="46800" marB="4680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9467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ＭＳ Ｐゴシック" pitchFamily="50" charset="-128"/>
                          <a:ea typeface="ＭＳ Ｐゴシック" pitchFamily="50" charset="-128"/>
                        </a:rPr>
                        <a:t>うめきた２期</a:t>
                      </a:r>
                    </a:p>
                  </a:txBody>
                  <a:tcPr marL="97500" marR="97500" marT="46800" marB="4680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任　意</a:t>
                      </a:r>
                    </a:p>
                  </a:txBody>
                  <a:tcPr marL="97500" marR="975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大阪府</a:t>
                      </a:r>
                    </a:p>
                  </a:txBody>
                  <a:tcPr marL="97500" marR="975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・検討業務及び個別事業は、広域インフラとしての機能を重視し、関連</a:t>
                      </a:r>
                      <a:r>
                        <a:rPr kumimoji="1" lang="en-US" altLang="ja-JP"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
                      </a:r>
                      <a:br>
                        <a:rPr kumimoji="1" lang="en-US" altLang="ja-JP"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b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　事業全体として広域的に実施</a:t>
                      </a:r>
                      <a:endParaRPr kumimoji="1" lang="ja-JP" altLang="en-US" sz="1400" b="0" i="0" u="none" strike="noStrike" cap="none" spc="0" normalizeH="0" baseline="0" dirty="0" smtClean="0">
                        <a:ln>
                          <a:noFill/>
                        </a:ln>
                        <a:solidFill>
                          <a:srgbClr val="FF0000"/>
                        </a:solidFill>
                        <a:effectLst/>
                        <a:latin typeface="Meiryo UI" pitchFamily="50" charset="-128"/>
                        <a:ea typeface="Meiryo UI" pitchFamily="50" charset="-128"/>
                        <a:cs typeface="Meiryo UI" pitchFamily="50" charset="-128"/>
                      </a:endParaRPr>
                    </a:p>
                  </a:txBody>
                  <a:tcPr marL="97500" marR="97500" marT="46800" marB="4680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7" name="正方形/長方形 6"/>
          <p:cNvSpPr/>
          <p:nvPr/>
        </p:nvSpPr>
        <p:spPr>
          <a:xfrm>
            <a:off x="0" y="163364"/>
            <a:ext cx="4874991" cy="4320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b="1" dirty="0" smtClean="0">
                <a:solidFill>
                  <a:schemeClr val="tx1"/>
                </a:solidFill>
                <a:latin typeface="Meiryo UI" pitchFamily="50" charset="-128"/>
                <a:ea typeface="Meiryo UI" pitchFamily="50" charset="-128"/>
                <a:cs typeface="Meiryo UI" pitchFamily="50" charset="-128"/>
              </a:rPr>
              <a:t>■</a:t>
            </a:r>
            <a:r>
              <a:rPr lang="en-US" altLang="ja-JP" b="1" dirty="0" smtClean="0">
                <a:solidFill>
                  <a:schemeClr val="tx1"/>
                </a:solidFill>
                <a:latin typeface="Meiryo UI" pitchFamily="50" charset="-128"/>
                <a:ea typeface="Meiryo UI" pitchFamily="50" charset="-128"/>
                <a:cs typeface="Meiryo UI" pitchFamily="50" charset="-128"/>
              </a:rPr>
              <a:t> </a:t>
            </a:r>
            <a:r>
              <a:rPr lang="ja-JP" altLang="en-US" b="1" dirty="0" smtClean="0">
                <a:solidFill>
                  <a:schemeClr val="tx1"/>
                </a:solidFill>
                <a:latin typeface="Meiryo UI" pitchFamily="50" charset="-128"/>
                <a:ea typeface="Meiryo UI" pitchFamily="50" charset="-128"/>
                <a:cs typeface="Meiryo UI" pitchFamily="50" charset="-128"/>
              </a:rPr>
              <a:t>主な事務</a:t>
            </a:r>
            <a:endParaRPr kumimoji="1" lang="ja-JP" altLang="en-US" b="1" dirty="0">
              <a:solidFill>
                <a:schemeClr val="tx1"/>
              </a:solidFill>
              <a:latin typeface="Meiryo UI" pitchFamily="50" charset="-128"/>
              <a:ea typeface="Meiryo UI" pitchFamily="50" charset="-128"/>
              <a:cs typeface="Meiryo UI" pitchFamily="50" charset="-128"/>
            </a:endParaRPr>
          </a:p>
        </p:txBody>
      </p:sp>
      <p:sp>
        <p:nvSpPr>
          <p:cNvPr id="6" name="テキスト ボックス 5"/>
          <p:cNvSpPr txBox="1"/>
          <p:nvPr/>
        </p:nvSpPr>
        <p:spPr>
          <a:xfrm>
            <a:off x="5601072" y="87040"/>
            <a:ext cx="4228728" cy="461665"/>
          </a:xfrm>
          <a:prstGeom prst="rect">
            <a:avLst/>
          </a:prstGeom>
          <a:noFill/>
        </p:spPr>
        <p:txBody>
          <a:bodyPr wrap="square" rtlCol="0">
            <a:spAutoFit/>
          </a:bodyPr>
          <a:lstStyle/>
          <a:p>
            <a:r>
              <a:rPr lang="en-US" altLang="ja-JP" sz="1200" dirty="0" smtClean="0">
                <a:latin typeface="Meiryo UI" pitchFamily="50" charset="-128"/>
                <a:ea typeface="Meiryo UI" pitchFamily="50" charset="-128"/>
                <a:cs typeface="Meiryo UI" pitchFamily="50" charset="-128"/>
              </a:rPr>
              <a:t>※ </a:t>
            </a:r>
            <a:r>
              <a:rPr lang="ja-JP" altLang="en-US" sz="1200" dirty="0" smtClean="0">
                <a:latin typeface="Meiryo UI" pitchFamily="50" charset="-128"/>
                <a:ea typeface="Meiryo UI" pitchFamily="50" charset="-128"/>
                <a:cs typeface="Meiryo UI" pitchFamily="50" charset="-128"/>
              </a:rPr>
              <a:t>「主な権限」について、主たる事務に付随する事務に任意事務が</a:t>
            </a:r>
            <a:endParaRPr lang="en-US" altLang="ja-JP" sz="1200" dirty="0" smtClean="0">
              <a:latin typeface="Meiryo UI" pitchFamily="50" charset="-128"/>
              <a:ea typeface="Meiryo UI" pitchFamily="50" charset="-128"/>
              <a:cs typeface="Meiryo UI" pitchFamily="50" charset="-128"/>
            </a:endParaRPr>
          </a:p>
          <a:p>
            <a:r>
              <a:rPr lang="ja-JP" altLang="en-US" sz="1200" dirty="0" smtClean="0">
                <a:latin typeface="Meiryo UI" pitchFamily="50" charset="-128"/>
                <a:ea typeface="Meiryo UI" pitchFamily="50" charset="-128"/>
                <a:cs typeface="Meiryo UI" pitchFamily="50" charset="-128"/>
              </a:rPr>
              <a:t>　　含まれる場合は、主たる事務の権限についてのみ記載</a:t>
            </a:r>
            <a:endParaRPr kumimoji="1" lang="ja-JP" altLang="en-US" sz="1200" dirty="0">
              <a:latin typeface="Meiryo UI" pitchFamily="50" charset="-128"/>
              <a:ea typeface="Meiryo UI" pitchFamily="50" charset="-128"/>
              <a:cs typeface="Meiryo UI" pitchFamily="50" charset="-128"/>
            </a:endParaRPr>
          </a:p>
        </p:txBody>
      </p:sp>
      <p:sp>
        <p:nvSpPr>
          <p:cNvPr id="10" name="正方形/長方形 27"/>
          <p:cNvSpPr>
            <a:spLocks noChangeArrowheads="1"/>
          </p:cNvSpPr>
          <p:nvPr/>
        </p:nvSpPr>
        <p:spPr bwMode="auto">
          <a:xfrm>
            <a:off x="8874125" y="6590764"/>
            <a:ext cx="1031875" cy="261610"/>
          </a:xfrm>
          <a:prstGeom prst="rect">
            <a:avLst/>
          </a:prstGeom>
          <a:noFill/>
          <a:ln w="9525">
            <a:noFill/>
            <a:miter lim="800000"/>
            <a:headEnd/>
            <a:tailEnd/>
          </a:ln>
        </p:spPr>
        <p:txBody>
          <a:bodyPr>
            <a:spAutoFit/>
          </a:bodyPr>
          <a:lstStyle/>
          <a:p>
            <a:pPr algn="r" fontAlgn="base">
              <a:spcBef>
                <a:spcPct val="0"/>
              </a:spcBef>
              <a:spcAft>
                <a:spcPct val="0"/>
              </a:spcAft>
            </a:pPr>
            <a:r>
              <a:rPr lang="ja-JP" altLang="en-US" sz="1100" b="1" dirty="0">
                <a:solidFill>
                  <a:srgbClr val="000000"/>
                </a:solidFill>
                <a:latin typeface="Meiryo UI" pitchFamily="50" charset="-128"/>
                <a:ea typeface="Meiryo UI" pitchFamily="50" charset="-128"/>
                <a:cs typeface="Meiryo UI" pitchFamily="50" charset="-128"/>
              </a:rPr>
              <a:t> 事務</a:t>
            </a:r>
            <a:r>
              <a:rPr lang="en-US" altLang="ja-JP" sz="1100" b="1" dirty="0" smtClean="0">
                <a:solidFill>
                  <a:srgbClr val="000000"/>
                </a:solidFill>
                <a:latin typeface="Meiryo UI" pitchFamily="50" charset="-128"/>
                <a:ea typeface="Meiryo UI" pitchFamily="50" charset="-128"/>
                <a:cs typeface="Meiryo UI" pitchFamily="50" charset="-128"/>
              </a:rPr>
              <a:t>-</a:t>
            </a:r>
            <a:r>
              <a:rPr lang="ja-JP" altLang="en-US" sz="1100" b="1" dirty="0" smtClean="0">
                <a:solidFill>
                  <a:srgbClr val="000000"/>
                </a:solidFill>
                <a:latin typeface="Meiryo UI" pitchFamily="50" charset="-128"/>
                <a:ea typeface="Meiryo UI" pitchFamily="50" charset="-128"/>
                <a:cs typeface="Meiryo UI" pitchFamily="50" charset="-128"/>
              </a:rPr>
              <a:t>１</a:t>
            </a:r>
            <a:r>
              <a:rPr lang="ja-JP" altLang="en-US" sz="1100" b="1" dirty="0">
                <a:solidFill>
                  <a:srgbClr val="000000"/>
                </a:solidFill>
                <a:latin typeface="Meiryo UI" pitchFamily="50" charset="-128"/>
                <a:ea typeface="Meiryo UI" pitchFamily="50" charset="-128"/>
                <a:cs typeface="Meiryo UI" pitchFamily="50" charset="-128"/>
              </a:rPr>
              <a:t>７</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正方形/長方形 7"/>
          <p:cNvSpPr/>
          <p:nvPr/>
        </p:nvSpPr>
        <p:spPr>
          <a:xfrm>
            <a:off x="560512" y="980728"/>
            <a:ext cx="8856984" cy="5184576"/>
          </a:xfrm>
          <a:prstGeom prst="rect">
            <a:avLst/>
          </a:prstGeom>
          <a:noFill/>
          <a:ln w="12700">
            <a:solidFill>
              <a:schemeClr val="tx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200000"/>
              </a:lnSpc>
            </a:pPr>
            <a:endParaRPr lang="en-US" altLang="ja-JP" sz="2000" dirty="0">
              <a:solidFill>
                <a:prstClr val="black"/>
              </a:solidFill>
              <a:latin typeface="Meiryo UI" pitchFamily="50" charset="-128"/>
              <a:ea typeface="Meiryo UI" pitchFamily="50" charset="-128"/>
              <a:cs typeface="Meiryo UI" pitchFamily="50" charset="-128"/>
            </a:endParaRPr>
          </a:p>
        </p:txBody>
      </p:sp>
      <p:sp>
        <p:nvSpPr>
          <p:cNvPr id="9" name="タイトル 1"/>
          <p:cNvSpPr txBox="1">
            <a:spLocks/>
          </p:cNvSpPr>
          <p:nvPr/>
        </p:nvSpPr>
        <p:spPr>
          <a:xfrm>
            <a:off x="848544" y="409228"/>
            <a:ext cx="8229600" cy="1143000"/>
          </a:xfrm>
          <a:prstGeom prst="rect">
            <a:avLst/>
          </a:prstGeom>
        </p:spPr>
        <p:txBody>
          <a:bodyPr>
            <a:noAutofit/>
          </a:bodyPr>
          <a:lstStyle/>
          <a:p>
            <a:pPr algn="ctr">
              <a:spcBef>
                <a:spcPct val="0"/>
              </a:spcBef>
              <a:defRPr/>
            </a:pPr>
            <a:r>
              <a:rPr lang="ja-JP" altLang="en-US" sz="3600" dirty="0" smtClean="0">
                <a:solidFill>
                  <a:prstClr val="black"/>
                </a:solidFill>
              </a:rPr>
              <a:t>目　　次</a:t>
            </a:r>
            <a:endParaRPr lang="ja-JP" altLang="en-US" sz="3600" dirty="0">
              <a:solidFill>
                <a:prstClr val="black"/>
              </a:solidFill>
            </a:endParaRPr>
          </a:p>
        </p:txBody>
      </p:sp>
      <p:sp>
        <p:nvSpPr>
          <p:cNvPr id="10" name="正方形/長方形 9"/>
          <p:cNvSpPr/>
          <p:nvPr/>
        </p:nvSpPr>
        <p:spPr>
          <a:xfrm>
            <a:off x="2460724" y="2420888"/>
            <a:ext cx="6955631" cy="64807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ja-JP" altLang="en-US" sz="2000" dirty="0">
                <a:solidFill>
                  <a:prstClr val="black"/>
                </a:solidFill>
                <a:latin typeface="Meiryo UI" pitchFamily="50" charset="-128"/>
                <a:ea typeface="Meiryo UI" pitchFamily="50" charset="-128"/>
                <a:cs typeface="Meiryo UI" pitchFamily="50" charset="-128"/>
              </a:rPr>
              <a:t>　</a:t>
            </a:r>
            <a:r>
              <a:rPr lang="ja-JP" altLang="en-US" sz="2000" dirty="0" smtClean="0">
                <a:solidFill>
                  <a:prstClr val="black"/>
                </a:solidFill>
                <a:latin typeface="Meiryo UI" pitchFamily="50" charset="-128"/>
                <a:ea typeface="Meiryo UI" pitchFamily="50" charset="-128"/>
                <a:cs typeface="Meiryo UI" pitchFamily="50" charset="-128"/>
              </a:rPr>
              <a:t>・・・・・・・・・・・・・・・・・・・・・・・・・・・・・・・・・・・・・・・・・・・事務</a:t>
            </a:r>
            <a:r>
              <a:rPr lang="en-US" altLang="ja-JP" sz="2000" dirty="0" smtClean="0">
                <a:solidFill>
                  <a:prstClr val="black"/>
                </a:solidFill>
                <a:latin typeface="Meiryo UI" pitchFamily="50" charset="-128"/>
                <a:ea typeface="Meiryo UI" pitchFamily="50" charset="-128"/>
                <a:cs typeface="Meiryo UI" pitchFamily="50" charset="-128"/>
              </a:rPr>
              <a:t>-</a:t>
            </a:r>
            <a:r>
              <a:rPr lang="ja-JP" altLang="en-US" sz="2000" dirty="0">
                <a:solidFill>
                  <a:prstClr val="black"/>
                </a:solidFill>
                <a:latin typeface="Meiryo UI" pitchFamily="50" charset="-128"/>
                <a:ea typeface="Meiryo UI" pitchFamily="50" charset="-128"/>
                <a:cs typeface="Meiryo UI" pitchFamily="50" charset="-128"/>
              </a:rPr>
              <a:t>６</a:t>
            </a:r>
          </a:p>
        </p:txBody>
      </p:sp>
      <p:sp>
        <p:nvSpPr>
          <p:cNvPr id="11" name="正方形/長方形 10"/>
          <p:cNvSpPr/>
          <p:nvPr/>
        </p:nvSpPr>
        <p:spPr>
          <a:xfrm>
            <a:off x="2935635" y="1175844"/>
            <a:ext cx="6480720" cy="64807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ja-JP" altLang="en-US" sz="2000" dirty="0" smtClean="0">
                <a:solidFill>
                  <a:prstClr val="black"/>
                </a:solidFill>
                <a:latin typeface="Meiryo UI" pitchFamily="50" charset="-128"/>
                <a:ea typeface="Meiryo UI" pitchFamily="50" charset="-128"/>
                <a:cs typeface="Meiryo UI" pitchFamily="50" charset="-128"/>
              </a:rPr>
              <a:t>・</a:t>
            </a:r>
            <a:r>
              <a:rPr lang="ja-JP" altLang="en-US" sz="2000" dirty="0">
                <a:solidFill>
                  <a:prstClr val="black"/>
                </a:solidFill>
                <a:latin typeface="Meiryo UI" pitchFamily="50" charset="-128"/>
                <a:ea typeface="Meiryo UI" pitchFamily="50" charset="-128"/>
                <a:cs typeface="Meiryo UI" pitchFamily="50" charset="-128"/>
              </a:rPr>
              <a:t>・・・・</a:t>
            </a:r>
            <a:r>
              <a:rPr lang="ja-JP" altLang="en-US" sz="2000" dirty="0" smtClean="0">
                <a:solidFill>
                  <a:prstClr val="black"/>
                </a:solidFill>
                <a:latin typeface="Meiryo UI" pitchFamily="50" charset="-128"/>
                <a:ea typeface="Meiryo UI" pitchFamily="50" charset="-128"/>
                <a:cs typeface="Meiryo UI" pitchFamily="50" charset="-128"/>
              </a:rPr>
              <a:t>・・・・・・・・・・・・・・・・</a:t>
            </a:r>
            <a:r>
              <a:rPr lang="ja-JP" altLang="en-US" sz="2000" dirty="0">
                <a:solidFill>
                  <a:prstClr val="black"/>
                </a:solidFill>
                <a:latin typeface="Meiryo UI" pitchFamily="50" charset="-128"/>
                <a:ea typeface="Meiryo UI" pitchFamily="50" charset="-128"/>
                <a:cs typeface="Meiryo UI" pitchFamily="50" charset="-128"/>
              </a:rPr>
              <a:t>・・・・・</a:t>
            </a:r>
            <a:r>
              <a:rPr lang="ja-JP" altLang="en-US" sz="2000" dirty="0" smtClean="0">
                <a:solidFill>
                  <a:prstClr val="black"/>
                </a:solidFill>
                <a:latin typeface="Meiryo UI" pitchFamily="50" charset="-128"/>
                <a:ea typeface="Meiryo UI" pitchFamily="50" charset="-128"/>
                <a:cs typeface="Meiryo UI" pitchFamily="50" charset="-128"/>
              </a:rPr>
              <a:t>・・・</a:t>
            </a:r>
            <a:r>
              <a:rPr lang="ja-JP" altLang="en-US" sz="2000" dirty="0">
                <a:solidFill>
                  <a:prstClr val="black"/>
                </a:solidFill>
                <a:latin typeface="Meiryo UI" pitchFamily="50" charset="-128"/>
                <a:ea typeface="Meiryo UI" pitchFamily="50" charset="-128"/>
                <a:cs typeface="Meiryo UI" pitchFamily="50" charset="-128"/>
              </a:rPr>
              <a:t>・・・・・・・・・・・</a:t>
            </a:r>
            <a:r>
              <a:rPr lang="ja-JP" altLang="en-US" sz="2000" dirty="0" smtClean="0">
                <a:solidFill>
                  <a:prstClr val="black"/>
                </a:solidFill>
                <a:latin typeface="Meiryo UI" pitchFamily="50" charset="-128"/>
                <a:ea typeface="Meiryo UI" pitchFamily="50" charset="-128"/>
                <a:cs typeface="Meiryo UI" pitchFamily="50" charset="-128"/>
              </a:rPr>
              <a:t>・・事務</a:t>
            </a:r>
            <a:r>
              <a:rPr lang="en-US" altLang="ja-JP" sz="2000" dirty="0" smtClean="0">
                <a:solidFill>
                  <a:prstClr val="black"/>
                </a:solidFill>
                <a:latin typeface="Meiryo UI" pitchFamily="50" charset="-128"/>
                <a:ea typeface="Meiryo UI" pitchFamily="50" charset="-128"/>
                <a:cs typeface="Meiryo UI" pitchFamily="50" charset="-128"/>
              </a:rPr>
              <a:t>-</a:t>
            </a:r>
            <a:r>
              <a:rPr lang="ja-JP" altLang="en-US" sz="2000" dirty="0">
                <a:solidFill>
                  <a:prstClr val="black"/>
                </a:solidFill>
                <a:latin typeface="Meiryo UI" pitchFamily="50" charset="-128"/>
                <a:ea typeface="Meiryo UI" pitchFamily="50" charset="-128"/>
                <a:cs typeface="Meiryo UI" pitchFamily="50" charset="-128"/>
              </a:rPr>
              <a:t>１</a:t>
            </a:r>
          </a:p>
        </p:txBody>
      </p:sp>
      <p:sp>
        <p:nvSpPr>
          <p:cNvPr id="12" name="正方形/長方形 11"/>
          <p:cNvSpPr/>
          <p:nvPr/>
        </p:nvSpPr>
        <p:spPr>
          <a:xfrm>
            <a:off x="4191747" y="1787731"/>
            <a:ext cx="5224607" cy="64807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ja-JP" altLang="en-US" sz="2000" dirty="0" smtClean="0">
                <a:solidFill>
                  <a:prstClr val="black"/>
                </a:solidFill>
                <a:latin typeface="Meiryo UI" pitchFamily="50" charset="-128"/>
                <a:ea typeface="Meiryo UI" pitchFamily="50" charset="-128"/>
                <a:cs typeface="Meiryo UI" pitchFamily="50" charset="-128"/>
              </a:rPr>
              <a:t>・</a:t>
            </a:r>
            <a:r>
              <a:rPr lang="ja-JP" altLang="en-US" sz="2000" dirty="0">
                <a:solidFill>
                  <a:prstClr val="black"/>
                </a:solidFill>
                <a:latin typeface="Meiryo UI" pitchFamily="50" charset="-128"/>
                <a:ea typeface="Meiryo UI" pitchFamily="50" charset="-128"/>
                <a:cs typeface="Meiryo UI" pitchFamily="50" charset="-128"/>
              </a:rPr>
              <a:t>・・</a:t>
            </a:r>
            <a:r>
              <a:rPr lang="ja-JP" altLang="en-US" sz="2000" dirty="0" smtClean="0">
                <a:solidFill>
                  <a:prstClr val="black"/>
                </a:solidFill>
                <a:latin typeface="Meiryo UI" pitchFamily="50" charset="-128"/>
                <a:ea typeface="Meiryo UI" pitchFamily="50" charset="-128"/>
                <a:cs typeface="Meiryo UI" pitchFamily="50" charset="-128"/>
              </a:rPr>
              <a:t>・・・・・・</a:t>
            </a:r>
            <a:r>
              <a:rPr lang="ja-JP" altLang="en-US" sz="2000" dirty="0">
                <a:solidFill>
                  <a:prstClr val="black"/>
                </a:solidFill>
                <a:latin typeface="Meiryo UI" pitchFamily="50" charset="-128"/>
                <a:ea typeface="Meiryo UI" pitchFamily="50" charset="-128"/>
                <a:cs typeface="Meiryo UI" pitchFamily="50" charset="-128"/>
              </a:rPr>
              <a:t>・・・・・・・</a:t>
            </a:r>
            <a:r>
              <a:rPr lang="ja-JP" altLang="en-US" sz="2000" dirty="0" smtClean="0">
                <a:solidFill>
                  <a:prstClr val="black"/>
                </a:solidFill>
                <a:latin typeface="Meiryo UI" pitchFamily="50" charset="-128"/>
                <a:ea typeface="Meiryo UI" pitchFamily="50" charset="-128"/>
                <a:cs typeface="Meiryo UI" pitchFamily="50" charset="-128"/>
              </a:rPr>
              <a:t>・・・・・・・・・</a:t>
            </a:r>
            <a:r>
              <a:rPr lang="ja-JP" altLang="en-US" sz="2000" dirty="0">
                <a:solidFill>
                  <a:prstClr val="black"/>
                </a:solidFill>
                <a:latin typeface="Meiryo UI" pitchFamily="50" charset="-128"/>
                <a:ea typeface="Meiryo UI" pitchFamily="50" charset="-128"/>
                <a:cs typeface="Meiryo UI" pitchFamily="50" charset="-128"/>
              </a:rPr>
              <a:t>・・・・・</a:t>
            </a:r>
            <a:r>
              <a:rPr lang="ja-JP" altLang="en-US" sz="2000" dirty="0" smtClean="0">
                <a:solidFill>
                  <a:prstClr val="black"/>
                </a:solidFill>
                <a:latin typeface="Meiryo UI" pitchFamily="50" charset="-128"/>
                <a:ea typeface="Meiryo UI" pitchFamily="50" charset="-128"/>
                <a:cs typeface="Meiryo UI" pitchFamily="50" charset="-128"/>
              </a:rPr>
              <a:t>・・事務</a:t>
            </a:r>
            <a:r>
              <a:rPr lang="en-US" altLang="ja-JP" sz="2000" dirty="0" smtClean="0">
                <a:solidFill>
                  <a:prstClr val="black"/>
                </a:solidFill>
                <a:latin typeface="Meiryo UI" pitchFamily="50" charset="-128"/>
                <a:ea typeface="Meiryo UI" pitchFamily="50" charset="-128"/>
                <a:cs typeface="Meiryo UI" pitchFamily="50" charset="-128"/>
              </a:rPr>
              <a:t>-</a:t>
            </a:r>
            <a:r>
              <a:rPr lang="ja-JP" altLang="en-US" sz="2000" dirty="0">
                <a:solidFill>
                  <a:prstClr val="black"/>
                </a:solidFill>
                <a:latin typeface="Meiryo UI" pitchFamily="50" charset="-128"/>
                <a:ea typeface="Meiryo UI" pitchFamily="50" charset="-128"/>
                <a:cs typeface="Meiryo UI" pitchFamily="50" charset="-128"/>
              </a:rPr>
              <a:t>２</a:t>
            </a:r>
          </a:p>
        </p:txBody>
      </p:sp>
      <p:sp>
        <p:nvSpPr>
          <p:cNvPr id="13" name="正方形/長方形 12"/>
          <p:cNvSpPr/>
          <p:nvPr/>
        </p:nvSpPr>
        <p:spPr>
          <a:xfrm>
            <a:off x="2748494" y="2994797"/>
            <a:ext cx="6667860" cy="64807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ja-JP" altLang="en-US" sz="2000" dirty="0" smtClean="0">
                <a:solidFill>
                  <a:prstClr val="black"/>
                </a:solidFill>
                <a:latin typeface="Meiryo UI" pitchFamily="50" charset="-128"/>
                <a:ea typeface="Meiryo UI" pitchFamily="50" charset="-128"/>
                <a:cs typeface="Meiryo UI" pitchFamily="50" charset="-128"/>
              </a:rPr>
              <a:t>・・・・・・・・・・・・・・・・・・・・・・・・・・・・・・・・・・・・・・・・・事務</a:t>
            </a:r>
            <a:r>
              <a:rPr lang="en-US" altLang="ja-JP" sz="2000" dirty="0" smtClean="0">
                <a:solidFill>
                  <a:prstClr val="black"/>
                </a:solidFill>
                <a:latin typeface="Meiryo UI" pitchFamily="50" charset="-128"/>
                <a:ea typeface="Meiryo UI" pitchFamily="50" charset="-128"/>
                <a:cs typeface="Meiryo UI" pitchFamily="50" charset="-128"/>
              </a:rPr>
              <a:t>-</a:t>
            </a:r>
            <a:r>
              <a:rPr lang="ja-JP" altLang="en-US" sz="2000" dirty="0">
                <a:solidFill>
                  <a:prstClr val="black"/>
                </a:solidFill>
                <a:latin typeface="Meiryo UI" pitchFamily="50" charset="-128"/>
                <a:ea typeface="Meiryo UI" pitchFamily="50" charset="-128"/>
                <a:cs typeface="Meiryo UI" pitchFamily="50" charset="-128"/>
              </a:rPr>
              <a:t>１６</a:t>
            </a:r>
          </a:p>
        </p:txBody>
      </p:sp>
      <p:sp>
        <p:nvSpPr>
          <p:cNvPr id="14" name="正方形/長方形 13"/>
          <p:cNvSpPr/>
          <p:nvPr/>
        </p:nvSpPr>
        <p:spPr>
          <a:xfrm>
            <a:off x="549290" y="1185745"/>
            <a:ext cx="5224608" cy="64807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2000" dirty="0">
                <a:solidFill>
                  <a:prstClr val="black"/>
                </a:solidFill>
                <a:latin typeface="Meiryo UI" pitchFamily="50" charset="-128"/>
                <a:ea typeface="Meiryo UI" pitchFamily="50" charset="-128"/>
                <a:cs typeface="Meiryo UI" pitchFamily="50" charset="-128"/>
              </a:rPr>
              <a:t>１　基本的な考え方</a:t>
            </a:r>
          </a:p>
        </p:txBody>
      </p:sp>
      <p:sp>
        <p:nvSpPr>
          <p:cNvPr id="15" name="正方形/長方形 14"/>
          <p:cNvSpPr/>
          <p:nvPr/>
        </p:nvSpPr>
        <p:spPr>
          <a:xfrm>
            <a:off x="549290" y="1800168"/>
            <a:ext cx="5224608" cy="64807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2000" dirty="0">
                <a:solidFill>
                  <a:prstClr val="black"/>
                </a:solidFill>
                <a:latin typeface="Meiryo UI" pitchFamily="50" charset="-128"/>
                <a:ea typeface="Meiryo UI" pitchFamily="50" charset="-128"/>
                <a:cs typeface="Meiryo UI" pitchFamily="50" charset="-128"/>
              </a:rPr>
              <a:t>２　特別区と大阪府の事務分担</a:t>
            </a:r>
          </a:p>
        </p:txBody>
      </p:sp>
      <p:sp>
        <p:nvSpPr>
          <p:cNvPr id="16" name="正方形/長方形 15"/>
          <p:cNvSpPr/>
          <p:nvPr/>
        </p:nvSpPr>
        <p:spPr>
          <a:xfrm>
            <a:off x="549290" y="2414591"/>
            <a:ext cx="7356037" cy="64807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2000" dirty="0">
                <a:solidFill>
                  <a:prstClr val="black"/>
                </a:solidFill>
                <a:latin typeface="Meiryo UI" pitchFamily="50" charset="-128"/>
                <a:ea typeface="Meiryo UI" pitchFamily="50" charset="-128"/>
                <a:cs typeface="Meiryo UI" pitchFamily="50" charset="-128"/>
              </a:rPr>
              <a:t>３　特別区の事務</a:t>
            </a:r>
          </a:p>
        </p:txBody>
      </p:sp>
      <p:sp>
        <p:nvSpPr>
          <p:cNvPr id="17" name="正方形/長方形 16"/>
          <p:cNvSpPr/>
          <p:nvPr/>
        </p:nvSpPr>
        <p:spPr>
          <a:xfrm>
            <a:off x="549290" y="3029014"/>
            <a:ext cx="7190465" cy="64807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2000" dirty="0">
                <a:solidFill>
                  <a:prstClr val="black"/>
                </a:solidFill>
                <a:latin typeface="Meiryo UI" pitchFamily="50" charset="-128"/>
                <a:ea typeface="Meiryo UI" pitchFamily="50" charset="-128"/>
                <a:cs typeface="Meiryo UI" pitchFamily="50" charset="-128"/>
              </a:rPr>
              <a:t>４　大阪府の事務　</a:t>
            </a:r>
          </a:p>
        </p:txBody>
      </p:sp>
      <p:sp>
        <p:nvSpPr>
          <p:cNvPr id="18" name="正方形/長方形 17"/>
          <p:cNvSpPr/>
          <p:nvPr/>
        </p:nvSpPr>
        <p:spPr>
          <a:xfrm>
            <a:off x="549290" y="3643437"/>
            <a:ext cx="7190465" cy="64807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ja-JP" altLang="en-US" sz="2000" dirty="0">
                <a:solidFill>
                  <a:prstClr val="black"/>
                </a:solidFill>
                <a:latin typeface="Meiryo UI" pitchFamily="50" charset="-128"/>
                <a:ea typeface="Meiryo UI" pitchFamily="50" charset="-128"/>
                <a:cs typeface="Meiryo UI" pitchFamily="50" charset="-128"/>
              </a:rPr>
              <a:t>５　新たな事務に関する事務分担</a:t>
            </a:r>
          </a:p>
        </p:txBody>
      </p:sp>
      <p:sp>
        <p:nvSpPr>
          <p:cNvPr id="19" name="正方形/長方形 18"/>
          <p:cNvSpPr/>
          <p:nvPr/>
        </p:nvSpPr>
        <p:spPr>
          <a:xfrm>
            <a:off x="4336916" y="3645024"/>
            <a:ext cx="5076372" cy="64807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ja-JP" altLang="en-US" sz="2000" dirty="0">
                <a:solidFill>
                  <a:prstClr val="black"/>
                </a:solidFill>
                <a:latin typeface="Meiryo UI" pitchFamily="50" charset="-128"/>
                <a:ea typeface="Meiryo UI" pitchFamily="50" charset="-128"/>
                <a:cs typeface="Meiryo UI" pitchFamily="50" charset="-128"/>
              </a:rPr>
              <a:t>・</a:t>
            </a:r>
            <a:r>
              <a:rPr lang="ja-JP" altLang="en-US" sz="2000" dirty="0" smtClean="0">
                <a:solidFill>
                  <a:prstClr val="black"/>
                </a:solidFill>
                <a:latin typeface="Meiryo UI" pitchFamily="50" charset="-128"/>
                <a:ea typeface="Meiryo UI" pitchFamily="50" charset="-128"/>
                <a:cs typeface="Meiryo UI" pitchFamily="50" charset="-128"/>
              </a:rPr>
              <a:t>・・・・・・・・・・・・・・・・・・・・・・・</a:t>
            </a:r>
            <a:r>
              <a:rPr lang="ja-JP" altLang="en-US" sz="2000" dirty="0">
                <a:solidFill>
                  <a:prstClr val="black"/>
                </a:solidFill>
                <a:latin typeface="Meiryo UI" pitchFamily="50" charset="-128"/>
                <a:ea typeface="Meiryo UI" pitchFamily="50" charset="-128"/>
                <a:cs typeface="Meiryo UI" pitchFamily="50" charset="-128"/>
              </a:rPr>
              <a:t>・・・</a:t>
            </a:r>
            <a:r>
              <a:rPr lang="ja-JP" altLang="en-US" sz="2000" dirty="0" smtClean="0">
                <a:solidFill>
                  <a:prstClr val="black"/>
                </a:solidFill>
                <a:latin typeface="Meiryo UI" pitchFamily="50" charset="-128"/>
                <a:ea typeface="Meiryo UI" pitchFamily="50" charset="-128"/>
                <a:cs typeface="Meiryo UI" pitchFamily="50" charset="-128"/>
              </a:rPr>
              <a:t>・・事務</a:t>
            </a:r>
            <a:r>
              <a:rPr lang="en-US" altLang="ja-JP" sz="2000" dirty="0" smtClean="0">
                <a:solidFill>
                  <a:prstClr val="black"/>
                </a:solidFill>
                <a:latin typeface="Meiryo UI" pitchFamily="50" charset="-128"/>
                <a:ea typeface="Meiryo UI" pitchFamily="50" charset="-128"/>
                <a:cs typeface="Meiryo UI" pitchFamily="50" charset="-128"/>
              </a:rPr>
              <a:t>-</a:t>
            </a:r>
            <a:r>
              <a:rPr lang="ja-JP" altLang="en-US" sz="2000" dirty="0">
                <a:solidFill>
                  <a:prstClr val="black"/>
                </a:solidFill>
                <a:latin typeface="Meiryo UI" pitchFamily="50" charset="-128"/>
                <a:ea typeface="Meiryo UI" pitchFamily="50" charset="-128"/>
                <a:cs typeface="Meiryo UI" pitchFamily="50" charset="-128"/>
              </a:rPr>
              <a:t>１９</a:t>
            </a:r>
          </a:p>
        </p:txBody>
      </p:sp>
      <p:sp>
        <p:nvSpPr>
          <p:cNvPr id="20" name="正方形/長方形 19"/>
          <p:cNvSpPr/>
          <p:nvPr/>
        </p:nvSpPr>
        <p:spPr>
          <a:xfrm>
            <a:off x="549290" y="4257860"/>
            <a:ext cx="7190465" cy="64807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ja-JP" altLang="en-US" sz="2000" dirty="0">
                <a:solidFill>
                  <a:prstClr val="black"/>
                </a:solidFill>
                <a:latin typeface="Meiryo UI" pitchFamily="50" charset="-128"/>
                <a:ea typeface="Meiryo UI" pitchFamily="50" charset="-128"/>
                <a:cs typeface="Meiryo UI" pitchFamily="50" charset="-128"/>
              </a:rPr>
              <a:t>６　事務分担総括表</a:t>
            </a:r>
          </a:p>
        </p:txBody>
      </p:sp>
      <p:sp>
        <p:nvSpPr>
          <p:cNvPr id="21" name="正方形/長方形 20"/>
          <p:cNvSpPr/>
          <p:nvPr/>
        </p:nvSpPr>
        <p:spPr>
          <a:xfrm>
            <a:off x="2907060" y="4280963"/>
            <a:ext cx="6503163" cy="64807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ja-JP" altLang="en-US" sz="2000" dirty="0" smtClean="0">
                <a:solidFill>
                  <a:prstClr val="black"/>
                </a:solidFill>
                <a:latin typeface="Meiryo UI" pitchFamily="50" charset="-128"/>
                <a:ea typeface="Meiryo UI" pitchFamily="50" charset="-128"/>
                <a:cs typeface="Meiryo UI" pitchFamily="50" charset="-128"/>
              </a:rPr>
              <a:t>・・・・・・・・・・・・・・・・・・・・・・・・・・・・・・・</a:t>
            </a:r>
            <a:r>
              <a:rPr lang="ja-JP" altLang="en-US" sz="2000" dirty="0">
                <a:solidFill>
                  <a:prstClr val="black"/>
                </a:solidFill>
                <a:latin typeface="Meiryo UI" pitchFamily="50" charset="-128"/>
                <a:ea typeface="Meiryo UI" pitchFamily="50" charset="-128"/>
                <a:cs typeface="Meiryo UI" pitchFamily="50" charset="-128"/>
              </a:rPr>
              <a:t>・・・・・</a:t>
            </a:r>
            <a:r>
              <a:rPr lang="ja-JP" altLang="en-US" sz="2000" dirty="0" smtClean="0">
                <a:solidFill>
                  <a:prstClr val="black"/>
                </a:solidFill>
                <a:latin typeface="Meiryo UI" pitchFamily="50" charset="-128"/>
                <a:ea typeface="Meiryo UI" pitchFamily="50" charset="-128"/>
                <a:cs typeface="Meiryo UI" pitchFamily="50" charset="-128"/>
              </a:rPr>
              <a:t>・・事務</a:t>
            </a:r>
            <a:r>
              <a:rPr lang="en-US" altLang="ja-JP" sz="2000" dirty="0" smtClean="0">
                <a:solidFill>
                  <a:prstClr val="black"/>
                </a:solidFill>
                <a:latin typeface="Meiryo UI" pitchFamily="50" charset="-128"/>
                <a:ea typeface="Meiryo UI" pitchFamily="50" charset="-128"/>
                <a:cs typeface="Meiryo UI" pitchFamily="50" charset="-128"/>
              </a:rPr>
              <a:t>-</a:t>
            </a:r>
            <a:r>
              <a:rPr lang="ja-JP" altLang="en-US" sz="2000" dirty="0">
                <a:solidFill>
                  <a:prstClr val="black"/>
                </a:solidFill>
                <a:latin typeface="Meiryo UI" pitchFamily="50" charset="-128"/>
                <a:ea typeface="Meiryo UI" pitchFamily="50" charset="-128"/>
                <a:cs typeface="Meiryo UI" pitchFamily="50" charset="-128"/>
              </a:rPr>
              <a:t>２０</a:t>
            </a:r>
          </a:p>
        </p:txBody>
      </p:sp>
      <p:sp>
        <p:nvSpPr>
          <p:cNvPr id="22" name="正方形/長方形 21"/>
          <p:cNvSpPr/>
          <p:nvPr/>
        </p:nvSpPr>
        <p:spPr>
          <a:xfrm>
            <a:off x="549290" y="4872281"/>
            <a:ext cx="7190465" cy="64807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ja-JP" altLang="en-US" sz="2000" dirty="0">
                <a:solidFill>
                  <a:prstClr val="black"/>
                </a:solidFill>
                <a:latin typeface="Meiryo UI" pitchFamily="50" charset="-128"/>
                <a:ea typeface="Meiryo UI" pitchFamily="50" charset="-128"/>
                <a:cs typeface="Meiryo UI" pitchFamily="50" charset="-128"/>
              </a:rPr>
              <a:t>７　法令事務の特別区への承継</a:t>
            </a:r>
          </a:p>
        </p:txBody>
      </p:sp>
      <p:sp>
        <p:nvSpPr>
          <p:cNvPr id="23" name="正方形/長方形 22"/>
          <p:cNvSpPr/>
          <p:nvPr/>
        </p:nvSpPr>
        <p:spPr>
          <a:xfrm>
            <a:off x="4015755" y="4907287"/>
            <a:ext cx="5411821" cy="64807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ja-JP" altLang="en-US" sz="2000" dirty="0" smtClean="0">
                <a:solidFill>
                  <a:prstClr val="black"/>
                </a:solidFill>
                <a:latin typeface="Meiryo UI" pitchFamily="50" charset="-128"/>
                <a:ea typeface="Meiryo UI" pitchFamily="50" charset="-128"/>
                <a:cs typeface="Meiryo UI" pitchFamily="50" charset="-128"/>
              </a:rPr>
              <a:t>・・・・・・・・・・・・・・・・・・・・・・・</a:t>
            </a:r>
            <a:r>
              <a:rPr lang="ja-JP" altLang="en-US" sz="2000" dirty="0">
                <a:solidFill>
                  <a:prstClr val="black"/>
                </a:solidFill>
                <a:latin typeface="Meiryo UI" pitchFamily="50" charset="-128"/>
                <a:ea typeface="Meiryo UI" pitchFamily="50" charset="-128"/>
                <a:cs typeface="Meiryo UI" pitchFamily="50" charset="-128"/>
              </a:rPr>
              <a:t>・・・・・</a:t>
            </a:r>
            <a:r>
              <a:rPr lang="ja-JP" altLang="en-US" sz="2000" dirty="0" smtClean="0">
                <a:solidFill>
                  <a:prstClr val="black"/>
                </a:solidFill>
                <a:latin typeface="Meiryo UI" pitchFamily="50" charset="-128"/>
                <a:ea typeface="Meiryo UI" pitchFamily="50" charset="-128"/>
                <a:cs typeface="Meiryo UI" pitchFamily="50" charset="-128"/>
              </a:rPr>
              <a:t>・・事務</a:t>
            </a:r>
            <a:r>
              <a:rPr lang="en-US" altLang="ja-JP" sz="2000" dirty="0" smtClean="0">
                <a:solidFill>
                  <a:prstClr val="black"/>
                </a:solidFill>
                <a:latin typeface="Meiryo UI" pitchFamily="50" charset="-128"/>
                <a:ea typeface="Meiryo UI" pitchFamily="50" charset="-128"/>
                <a:cs typeface="Meiryo UI" pitchFamily="50" charset="-128"/>
              </a:rPr>
              <a:t>-</a:t>
            </a:r>
            <a:r>
              <a:rPr lang="ja-JP" altLang="en-US" sz="2000" dirty="0">
                <a:solidFill>
                  <a:prstClr val="black"/>
                </a:solidFill>
                <a:latin typeface="Meiryo UI" pitchFamily="50" charset="-128"/>
                <a:ea typeface="Meiryo UI" pitchFamily="50" charset="-128"/>
                <a:cs typeface="Meiryo UI" pitchFamily="50" charset="-128"/>
              </a:rPr>
              <a:t>２４</a:t>
            </a:r>
          </a:p>
        </p:txBody>
      </p:sp>
      <p:sp>
        <p:nvSpPr>
          <p:cNvPr id="24" name="正方形/長方形 23"/>
          <p:cNvSpPr/>
          <p:nvPr/>
        </p:nvSpPr>
        <p:spPr>
          <a:xfrm>
            <a:off x="549290" y="5502573"/>
            <a:ext cx="4112658" cy="64807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ja-JP" altLang="en-US" sz="2000" dirty="0">
                <a:solidFill>
                  <a:prstClr val="black"/>
                </a:solidFill>
                <a:latin typeface="Meiryo UI" pitchFamily="50" charset="-128"/>
                <a:ea typeface="Meiryo UI" pitchFamily="50" charset="-128"/>
                <a:cs typeface="Meiryo UI" pitchFamily="50" charset="-128"/>
              </a:rPr>
              <a:t>８　事務の承継</a:t>
            </a:r>
          </a:p>
        </p:txBody>
      </p:sp>
      <p:sp>
        <p:nvSpPr>
          <p:cNvPr id="25" name="正方形/長方形 24"/>
          <p:cNvSpPr/>
          <p:nvPr/>
        </p:nvSpPr>
        <p:spPr>
          <a:xfrm>
            <a:off x="2460724" y="5494717"/>
            <a:ext cx="6935211" cy="64807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ja-JP" altLang="en-US" sz="2000" dirty="0" smtClean="0">
                <a:solidFill>
                  <a:prstClr val="black"/>
                </a:solidFill>
                <a:latin typeface="Meiryo UI" pitchFamily="50" charset="-128"/>
                <a:ea typeface="Meiryo UI" pitchFamily="50" charset="-128"/>
                <a:cs typeface="Meiryo UI" pitchFamily="50" charset="-128"/>
              </a:rPr>
              <a:t>・・・・・・・・・・・・・・・・・・・・・・・・・・・・・・・・・・・・</a:t>
            </a:r>
            <a:r>
              <a:rPr lang="ja-JP" altLang="en-US" sz="2000" dirty="0">
                <a:solidFill>
                  <a:prstClr val="black"/>
                </a:solidFill>
                <a:latin typeface="Meiryo UI" pitchFamily="50" charset="-128"/>
                <a:ea typeface="Meiryo UI" pitchFamily="50" charset="-128"/>
                <a:cs typeface="Meiryo UI" pitchFamily="50" charset="-128"/>
              </a:rPr>
              <a:t>・・・・・</a:t>
            </a:r>
            <a:r>
              <a:rPr lang="ja-JP" altLang="en-US" sz="2000" dirty="0" smtClean="0">
                <a:solidFill>
                  <a:prstClr val="black"/>
                </a:solidFill>
                <a:latin typeface="Meiryo UI" pitchFamily="50" charset="-128"/>
                <a:ea typeface="Meiryo UI" pitchFamily="50" charset="-128"/>
                <a:cs typeface="Meiryo UI" pitchFamily="50" charset="-128"/>
              </a:rPr>
              <a:t>・・事務</a:t>
            </a:r>
            <a:r>
              <a:rPr lang="en-US" altLang="ja-JP" sz="2000" dirty="0" smtClean="0">
                <a:solidFill>
                  <a:prstClr val="black"/>
                </a:solidFill>
                <a:latin typeface="Meiryo UI" pitchFamily="50" charset="-128"/>
                <a:ea typeface="Meiryo UI" pitchFamily="50" charset="-128"/>
                <a:cs typeface="Meiryo UI" pitchFamily="50" charset="-128"/>
              </a:rPr>
              <a:t>-</a:t>
            </a:r>
            <a:r>
              <a:rPr lang="ja-JP" altLang="en-US" sz="2000" dirty="0">
                <a:solidFill>
                  <a:prstClr val="black"/>
                </a:solidFill>
                <a:latin typeface="Meiryo UI" pitchFamily="50" charset="-128"/>
                <a:ea typeface="Meiryo UI" pitchFamily="50" charset="-128"/>
                <a:cs typeface="Meiryo UI" pitchFamily="50" charset="-128"/>
              </a:rPr>
              <a:t>２６</a:t>
            </a:r>
          </a:p>
        </p:txBody>
      </p:sp>
    </p:spTree>
    <p:extLst>
      <p:ext uri="{BB962C8B-B14F-4D97-AF65-F5344CB8AC3E}">
        <p14:creationId xmlns:p14="http://schemas.microsoft.com/office/powerpoint/2010/main" val="235943822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0" y="-27384"/>
            <a:ext cx="9906000" cy="432000"/>
          </a:xfrm>
          <a:prstGeom prst="rect">
            <a:avLst/>
          </a:prstGeom>
          <a:gradFill>
            <a:gsLst>
              <a:gs pos="0">
                <a:schemeClr val="accent2">
                  <a:lumMod val="40000"/>
                  <a:lumOff val="60000"/>
                </a:schemeClr>
              </a:gs>
              <a:gs pos="50000">
                <a:schemeClr val="bg1"/>
              </a:gs>
              <a:gs pos="100000">
                <a:schemeClr val="accent2">
                  <a:lumMod val="40000"/>
                  <a:lumOff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2000" b="1" dirty="0" smtClean="0">
                <a:solidFill>
                  <a:prstClr val="black"/>
                </a:solidFill>
                <a:latin typeface="Meiryo UI" pitchFamily="50" charset="-128"/>
                <a:ea typeface="Meiryo UI" pitchFamily="50" charset="-128"/>
                <a:cs typeface="Meiryo UI" pitchFamily="50" charset="-128"/>
              </a:rPr>
              <a:t>４　大阪府の事務</a:t>
            </a:r>
            <a:r>
              <a:rPr lang="ja-JP" altLang="en-US" sz="2000" b="1" dirty="0">
                <a:solidFill>
                  <a:prstClr val="black"/>
                </a:solidFill>
                <a:latin typeface="Meiryo UI" pitchFamily="50" charset="-128"/>
                <a:ea typeface="Meiryo UI" pitchFamily="50" charset="-128"/>
                <a:cs typeface="Meiryo UI" pitchFamily="50" charset="-128"/>
              </a:rPr>
              <a:t>　</a:t>
            </a:r>
          </a:p>
        </p:txBody>
      </p:sp>
      <p:graphicFrame>
        <p:nvGraphicFramePr>
          <p:cNvPr id="9" name="Group 68"/>
          <p:cNvGraphicFramePr>
            <a:graphicFrameLocks noGrp="1"/>
          </p:cNvGraphicFramePr>
          <p:nvPr>
            <p:ph idx="1"/>
            <p:extLst>
              <p:ext uri="{D42A27DB-BD31-4B8C-83A1-F6EECF244321}">
                <p14:modId xmlns:p14="http://schemas.microsoft.com/office/powerpoint/2010/main" val="2410714464"/>
              </p:ext>
            </p:extLst>
          </p:nvPr>
        </p:nvGraphicFramePr>
        <p:xfrm>
          <a:off x="47171" y="833018"/>
          <a:ext cx="9789539" cy="5612131"/>
        </p:xfrm>
        <a:graphic>
          <a:graphicData uri="http://schemas.openxmlformats.org/drawingml/2006/table">
            <a:tbl>
              <a:tblPr/>
              <a:tblGrid>
                <a:gridCol w="2169525"/>
                <a:gridCol w="1152128"/>
                <a:gridCol w="1152128"/>
                <a:gridCol w="5315758"/>
              </a:tblGrid>
              <a:tr h="298756">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400" b="1" i="0" u="none" strike="noStrike" cap="none" normalizeH="0" baseline="0" dirty="0" smtClean="0">
                          <a:ln>
                            <a:noFill/>
                          </a:ln>
                          <a:solidFill>
                            <a:schemeClr val="bg1"/>
                          </a:solidFill>
                          <a:effectLst/>
                          <a:latin typeface="ＭＳ Ｐゴシック" pitchFamily="50" charset="-128"/>
                          <a:ea typeface="ＭＳ Ｐゴシック" pitchFamily="50" charset="-128"/>
                        </a:rPr>
                        <a:t>事務の名称</a:t>
                      </a:r>
                    </a:p>
                  </a:txBody>
                  <a:tcPr marL="97500" marR="97500" marT="46800" marB="4680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accent4">
                        <a:lumMod val="75000"/>
                      </a:schemeClr>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400" b="1" i="0" u="none" strike="noStrike" cap="none" normalizeH="0" baseline="0" dirty="0" smtClean="0">
                          <a:ln>
                            <a:noFill/>
                          </a:ln>
                          <a:solidFill>
                            <a:schemeClr val="bg1"/>
                          </a:solidFill>
                          <a:effectLst/>
                          <a:latin typeface="ＭＳ Ｐゴシック" pitchFamily="50" charset="-128"/>
                          <a:ea typeface="ＭＳ Ｐゴシック" pitchFamily="50" charset="-128"/>
                        </a:rPr>
                        <a:t>主な権限</a:t>
                      </a:r>
                    </a:p>
                  </a:txBody>
                  <a:tcPr marL="97500" marR="975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accent4">
                        <a:lumMod val="75000"/>
                      </a:schemeClr>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400" b="1" i="0" u="none" strike="noStrike" cap="none" normalizeH="0" baseline="0" dirty="0" smtClean="0">
                          <a:ln>
                            <a:noFill/>
                          </a:ln>
                          <a:solidFill>
                            <a:schemeClr val="bg1"/>
                          </a:solidFill>
                          <a:effectLst/>
                          <a:latin typeface="ＭＳ Ｐゴシック" pitchFamily="50" charset="-128"/>
                          <a:ea typeface="ＭＳ Ｐゴシック" pitchFamily="50" charset="-128"/>
                        </a:rPr>
                        <a:t>分担</a:t>
                      </a:r>
                      <a:r>
                        <a:rPr kumimoji="1" lang="en-US" altLang="ja-JP" sz="1400" b="1" i="0" u="none" strike="noStrike" cap="none" normalizeH="0" baseline="0" dirty="0" smtClean="0">
                          <a:ln>
                            <a:noFill/>
                          </a:ln>
                          <a:solidFill>
                            <a:schemeClr val="bg1"/>
                          </a:solidFill>
                          <a:effectLst/>
                          <a:latin typeface="ＭＳ Ｐゴシック" pitchFamily="50" charset="-128"/>
                          <a:ea typeface="ＭＳ Ｐゴシック" pitchFamily="50" charset="-128"/>
                        </a:rPr>
                        <a:t>(</a:t>
                      </a:r>
                      <a:r>
                        <a:rPr kumimoji="1" lang="ja-JP" altLang="en-US" sz="1400" b="1" i="0" u="none" strike="noStrike" cap="none" normalizeH="0" baseline="0" dirty="0" smtClean="0">
                          <a:ln>
                            <a:noFill/>
                          </a:ln>
                          <a:solidFill>
                            <a:schemeClr val="bg1"/>
                          </a:solidFill>
                          <a:effectLst/>
                          <a:latin typeface="ＭＳ Ｐゴシック" pitchFamily="50" charset="-128"/>
                          <a:ea typeface="ＭＳ Ｐゴシック" pitchFamily="50" charset="-128"/>
                        </a:rPr>
                        <a:t>案</a:t>
                      </a:r>
                      <a:r>
                        <a:rPr kumimoji="1" lang="en-US" altLang="ja-JP" sz="1400" b="1" i="0" u="none" strike="noStrike" cap="none" normalizeH="0" baseline="0" dirty="0" smtClean="0">
                          <a:ln>
                            <a:noFill/>
                          </a:ln>
                          <a:solidFill>
                            <a:schemeClr val="bg1"/>
                          </a:solidFill>
                          <a:effectLst/>
                          <a:latin typeface="ＭＳ Ｐゴシック" pitchFamily="50" charset="-128"/>
                          <a:ea typeface="ＭＳ Ｐゴシック" pitchFamily="50" charset="-128"/>
                        </a:rPr>
                        <a:t>)</a:t>
                      </a:r>
                    </a:p>
                  </a:txBody>
                  <a:tcPr marL="97500" marR="975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accent4">
                        <a:lumMod val="75000"/>
                      </a:schemeClr>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400" b="1" i="0" u="none" strike="noStrike" cap="none" normalizeH="0" baseline="0" dirty="0" smtClean="0">
                          <a:ln>
                            <a:noFill/>
                          </a:ln>
                          <a:solidFill>
                            <a:schemeClr val="bg1"/>
                          </a:solidFill>
                          <a:effectLst/>
                          <a:latin typeface="ＭＳ Ｐゴシック" pitchFamily="50" charset="-128"/>
                          <a:ea typeface="ＭＳ Ｐゴシック" pitchFamily="50" charset="-128"/>
                        </a:rPr>
                        <a:t>事務分担の考え方</a:t>
                      </a:r>
                    </a:p>
                  </a:txBody>
                  <a:tcPr marL="97500" marR="97500" marT="46800" marB="4680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accent4">
                        <a:lumMod val="75000"/>
                      </a:schemeClr>
                    </a:solidFill>
                  </a:tcPr>
                </a:tc>
              </a:tr>
              <a:tr h="560831">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ＭＳ Ｐゴシック" pitchFamily="50" charset="-128"/>
                          <a:ea typeface="ＭＳ Ｐゴシック" pitchFamily="50" charset="-128"/>
                        </a:rPr>
                        <a:t>下水道</a:t>
                      </a:r>
                    </a:p>
                  </a:txBody>
                  <a:tcPr marL="97500" marR="97500" marT="46800" marB="4680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一般市</a:t>
                      </a:r>
                    </a:p>
                  </a:txBody>
                  <a:tcPr marL="97500" marR="975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大阪府</a:t>
                      </a:r>
                    </a:p>
                  </a:txBody>
                  <a:tcPr marL="97500" marR="975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・区部下水道の一体管理が必要であることから、大阪府が一体的に所管</a:t>
                      </a:r>
                    </a:p>
                  </a:txBody>
                  <a:tcPr marL="97500" marR="97500" marT="46800" marB="4680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120631">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Arial" pitchFamily="34" charset="0"/>
                          <a:ea typeface="ＭＳ Ｐゴシック" pitchFamily="50" charset="-128"/>
                        </a:rPr>
                        <a:t>都市計画 </a:t>
                      </a:r>
                      <a:r>
                        <a:rPr kumimoji="1" lang="en-US" altLang="ja-JP" sz="1400" b="0" i="0" u="none" strike="noStrike" cap="none" spc="0" normalizeH="0" baseline="0" dirty="0" smtClean="0">
                          <a:ln>
                            <a:noFill/>
                          </a:ln>
                          <a:solidFill>
                            <a:schemeClr val="tx1"/>
                          </a:solidFill>
                          <a:effectLst/>
                          <a:latin typeface="Arial" pitchFamily="34" charset="0"/>
                          <a:ea typeface="ＭＳ Ｐゴシック" pitchFamily="50" charset="-128"/>
                        </a:rPr>
                        <a:t>※</a:t>
                      </a:r>
                    </a:p>
                  </a:txBody>
                  <a:tcPr marL="99060" marR="99060" marT="45721" marB="45721"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1" lang="ja-JP" altLang="en-US" sz="12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政令指定都市</a:t>
                      </a:r>
                      <a:endParaRPr kumimoji="1" lang="en-US" altLang="ja-JP" sz="12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ctr" defTabSz="914400" rtl="0" eaLnBrk="0" fontAlgn="base" latinLnBrk="0" hangingPunct="0">
                        <a:lnSpc>
                          <a:spcPct val="1000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一般市</a:t>
                      </a:r>
                    </a:p>
                  </a:txBody>
                  <a:tcPr marL="97500" marR="975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大阪府</a:t>
                      </a:r>
                    </a:p>
                  </a:txBody>
                  <a:tcPr marL="97500" marR="975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・都市計画区域マスタープラン、都市再開発方針等の策定、自動車専</a:t>
                      </a:r>
                      <a:r>
                        <a:rPr kumimoji="1" lang="en-US" altLang="ja-JP"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
                      </a:r>
                      <a:br>
                        <a:rPr kumimoji="1" lang="en-US" altLang="ja-JP"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b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　用道路等の広域インフラに係る都市計画の決定、都市再生特別地区、</a:t>
                      </a:r>
                      <a:r>
                        <a:rPr kumimoji="1" lang="en-US" altLang="ja-JP"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
                      </a:r>
                      <a:br>
                        <a:rPr kumimoji="1" lang="en-US" altLang="ja-JP"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b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　用途地域、大規模な特定街区･再開発等促進区の決定等については、</a:t>
                      </a:r>
                      <a:r>
                        <a:rPr kumimoji="1" lang="en-US" altLang="ja-JP"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
                      </a:r>
                      <a:br>
                        <a:rPr kumimoji="1" lang="en-US" altLang="ja-JP"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b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　都市としての一体性を確保しながら、成長に資する都市づくりを実施</a:t>
                      </a:r>
                    </a:p>
                  </a:txBody>
                  <a:tcPr marL="99060" marR="99060" marT="45721" marB="45721"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625664">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Arial" pitchFamily="34" charset="0"/>
                          <a:ea typeface="ＭＳ Ｐゴシック" pitchFamily="50" charset="-128"/>
                        </a:rPr>
                        <a:t>道路 </a:t>
                      </a:r>
                      <a:r>
                        <a:rPr kumimoji="1" lang="en-US" altLang="ja-JP" sz="1400" b="0" i="0" u="none" strike="noStrike" cap="none" spc="0" normalizeH="0" baseline="0" dirty="0" smtClean="0">
                          <a:ln>
                            <a:noFill/>
                          </a:ln>
                          <a:solidFill>
                            <a:schemeClr val="tx1"/>
                          </a:solidFill>
                          <a:effectLst/>
                          <a:latin typeface="Arial" pitchFamily="34" charset="0"/>
                          <a:ea typeface="ＭＳ Ｐゴシック" pitchFamily="50" charset="-128"/>
                        </a:rPr>
                        <a:t>※</a:t>
                      </a:r>
                    </a:p>
                  </a:txBody>
                  <a:tcPr marL="99060" marR="99060" marT="45721" marB="45721"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1" lang="ja-JP" altLang="en-US" sz="12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政令指定都市</a:t>
                      </a:r>
                    </a:p>
                  </a:txBody>
                  <a:tcPr marL="97500" marR="975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大阪府</a:t>
                      </a:r>
                    </a:p>
                  </a:txBody>
                  <a:tcPr marL="97500" marR="975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ts val="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・下記の基準に適合する道路は大阪府が所管し、大阪の経済・産業戦</a:t>
                      </a:r>
                      <a:r>
                        <a:rPr kumimoji="1" lang="en-US" altLang="ja-JP"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
                      </a:r>
                      <a:br>
                        <a:rPr kumimoji="1" lang="en-US" altLang="ja-JP"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b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　略を支え、防災上必要な広域ネットワークを形成</a:t>
                      </a:r>
                    </a:p>
                    <a:p>
                      <a:pPr marL="0" marR="0" lvl="0" indent="0" algn="l" defTabSz="914400" rtl="0" eaLnBrk="1" fontAlgn="base" latinLnBrk="0" hangingPunct="1">
                        <a:lnSpc>
                          <a:spcPct val="100000"/>
                        </a:lnSpc>
                        <a:spcBef>
                          <a:spcPts val="1200"/>
                        </a:spcBef>
                        <a:spcAft>
                          <a:spcPct val="0"/>
                        </a:spcAft>
                        <a:buClrTx/>
                        <a:buSzTx/>
                        <a:buFontTx/>
                        <a:buNone/>
                        <a:tabLst/>
                      </a:pPr>
                      <a:r>
                        <a:rPr kumimoji="1" lang="en-US" altLang="ja-JP" sz="12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a:t>
                      </a:r>
                      <a:r>
                        <a:rPr kumimoji="1" lang="ja-JP" altLang="en-US" sz="12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基準</a:t>
                      </a:r>
                      <a:r>
                        <a:rPr kumimoji="1" lang="en-US" altLang="ja-JP" sz="12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a:t>
                      </a:r>
                      <a:r>
                        <a:rPr kumimoji="1" lang="ja-JP" altLang="en-US" sz="12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４車線以上かつ①～⑥のいずれかを満たす路線</a:t>
                      </a:r>
                    </a:p>
                    <a:p>
                      <a:pPr marL="0" marR="0" lvl="0" indent="0" algn="l" defTabSz="914400" rtl="0" eaLnBrk="1" fontAlgn="base" latinLnBrk="0" hangingPunct="1">
                        <a:lnSpc>
                          <a:spcPct val="100000"/>
                        </a:lnSpc>
                        <a:spcBef>
                          <a:spcPts val="600"/>
                        </a:spcBef>
                        <a:spcAft>
                          <a:spcPct val="0"/>
                        </a:spcAft>
                        <a:buClrTx/>
                        <a:buSzTx/>
                        <a:buFontTx/>
                        <a:buNone/>
                        <a:tabLst/>
                      </a:pPr>
                      <a:r>
                        <a:rPr kumimoji="1" lang="ja-JP" altLang="en-US" sz="12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①大阪府域内の地域間の連絡　　　　　②都心</a:t>
                      </a:r>
                      <a:r>
                        <a:rPr kumimoji="1" lang="en-US" altLang="ja-JP" sz="12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a:t>
                      </a:r>
                      <a:r>
                        <a:rPr kumimoji="1" lang="ja-JP" altLang="en-US" sz="12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都市核</a:t>
                      </a:r>
                      <a:r>
                        <a:rPr kumimoji="1" lang="en-US" altLang="ja-JP" sz="12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a:t>
                      </a:r>
                      <a:r>
                        <a:rPr kumimoji="1" lang="ja-JP" altLang="en-US" sz="1200" b="0" i="0" u="none" strike="noStrike" cap="none" spc="0" normalizeH="0" baseline="0" dirty="0" err="1" smtClean="0">
                          <a:ln>
                            <a:noFill/>
                          </a:ln>
                          <a:solidFill>
                            <a:schemeClr val="tx1"/>
                          </a:solidFill>
                          <a:effectLst/>
                          <a:latin typeface="Meiryo UI" pitchFamily="50" charset="-128"/>
                          <a:ea typeface="Meiryo UI" pitchFamily="50" charset="-128"/>
                          <a:cs typeface="Meiryo UI" pitchFamily="50" charset="-128"/>
                        </a:rPr>
                        <a:t>、</a:t>
                      </a:r>
                      <a:r>
                        <a:rPr kumimoji="1" lang="ja-JP" altLang="en-US" sz="12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地域核間の連絡</a:t>
                      </a:r>
                      <a:r>
                        <a:rPr kumimoji="1" lang="en-US" altLang="ja-JP" sz="12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
                      </a:r>
                      <a:br>
                        <a:rPr kumimoji="1" lang="en-US" altLang="ja-JP" sz="12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br>
                      <a:r>
                        <a:rPr kumimoji="1" lang="ja-JP" altLang="en-US" sz="12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③広域交流拠点、国土軸との連絡　　　④隣接府県の主要都市との連絡</a:t>
                      </a:r>
                      <a:r>
                        <a:rPr kumimoji="1" lang="en-US" altLang="ja-JP" sz="12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
                      </a:r>
                      <a:br>
                        <a:rPr kumimoji="1" lang="en-US" altLang="ja-JP" sz="12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br>
                      <a:r>
                        <a:rPr kumimoji="1" lang="ja-JP" altLang="en-US" sz="12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⑤都市への交通集中の分散</a:t>
                      </a:r>
                      <a:r>
                        <a:rPr kumimoji="1" lang="en-US" altLang="ja-JP" sz="12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a:t>
                      </a:r>
                      <a:r>
                        <a:rPr kumimoji="1" lang="ja-JP" altLang="en-US" sz="12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環状道路</a:t>
                      </a:r>
                      <a:r>
                        <a:rPr kumimoji="1" lang="en-US" altLang="ja-JP" sz="12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a:t>
                      </a:r>
                      <a:r>
                        <a:rPr kumimoji="1" lang="ja-JP" altLang="en-US" sz="12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　　　　⑥広域的防災に資する道路</a:t>
                      </a:r>
                    </a:p>
                  </a:txBody>
                  <a:tcPr marL="99060" marR="99060" marT="45721" marB="45721"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4794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Arial" pitchFamily="34" charset="0"/>
                          <a:ea typeface="ＭＳ Ｐゴシック" pitchFamily="50" charset="-128"/>
                        </a:rPr>
                        <a:t>河川 </a:t>
                      </a:r>
                      <a:r>
                        <a:rPr kumimoji="1" lang="en-US" altLang="ja-JP" sz="1400" b="0" i="0" u="none" strike="noStrike" cap="none" spc="0" normalizeH="0" baseline="0" dirty="0" smtClean="0">
                          <a:ln>
                            <a:noFill/>
                          </a:ln>
                          <a:solidFill>
                            <a:schemeClr val="tx1"/>
                          </a:solidFill>
                          <a:effectLst/>
                          <a:latin typeface="Arial" pitchFamily="34" charset="0"/>
                          <a:ea typeface="ＭＳ Ｐゴシック" pitchFamily="50" charset="-128"/>
                        </a:rPr>
                        <a:t>※</a:t>
                      </a:r>
                    </a:p>
                  </a:txBody>
                  <a:tcPr marL="99060" marR="99060" marT="45721" marB="45721"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都道府県</a:t>
                      </a:r>
                      <a:endParaRPr kumimoji="1" lang="en-US" altLang="ja-JP"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ctr" defTabSz="914400" rtl="0" eaLnBrk="0" fontAlgn="base" latinLnBrk="0" hangingPunct="0">
                        <a:lnSpc>
                          <a:spcPct val="100000"/>
                        </a:lnSpc>
                        <a:spcBef>
                          <a:spcPct val="20000"/>
                        </a:spcBef>
                        <a:spcAft>
                          <a:spcPct val="0"/>
                        </a:spcAft>
                        <a:buClrTx/>
                        <a:buSzTx/>
                        <a:buFontTx/>
                        <a:buNone/>
                        <a:tabLst/>
                      </a:pPr>
                      <a:r>
                        <a:rPr kumimoji="1" lang="ja-JP" altLang="en-US" sz="12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政令指定都市</a:t>
                      </a:r>
                    </a:p>
                  </a:txBody>
                  <a:tcPr marL="97500" marR="975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大阪府</a:t>
                      </a:r>
                    </a:p>
                  </a:txBody>
                  <a:tcPr marL="97500" marR="975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・河川の治水機能については、広域的に一元管理することで、大阪全体</a:t>
                      </a:r>
                      <a:r>
                        <a:rPr kumimoji="1" lang="en-US" altLang="ja-JP"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
                      </a:r>
                      <a:br>
                        <a:rPr kumimoji="1" lang="en-US" altLang="ja-JP"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b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　の安全・安心、都市づくりの一体性を確保</a:t>
                      </a:r>
                    </a:p>
                  </a:txBody>
                  <a:tcPr marL="99060" marR="99060" marT="45721" marB="45721"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1857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Arial" pitchFamily="34" charset="0"/>
                          <a:ea typeface="ＭＳ Ｐゴシック" pitchFamily="50" charset="-128"/>
                        </a:rPr>
                        <a:t>公園 </a:t>
                      </a:r>
                      <a:r>
                        <a:rPr kumimoji="1" lang="en-US" altLang="ja-JP" sz="1400" b="0" i="0" u="none" strike="noStrike" cap="none" spc="0" normalizeH="0" baseline="0" dirty="0" smtClean="0">
                          <a:ln>
                            <a:noFill/>
                          </a:ln>
                          <a:solidFill>
                            <a:schemeClr val="tx1"/>
                          </a:solidFill>
                          <a:effectLst/>
                          <a:latin typeface="Arial" pitchFamily="34" charset="0"/>
                          <a:ea typeface="ＭＳ Ｐゴシック" pitchFamily="50" charset="-128"/>
                        </a:rPr>
                        <a:t>※</a:t>
                      </a:r>
                    </a:p>
                  </a:txBody>
                  <a:tcPr marL="99060" marR="99060" marT="45721" marB="45721"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都道府県</a:t>
                      </a:r>
                    </a:p>
                  </a:txBody>
                  <a:tcPr marL="97500" marR="975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大阪府</a:t>
                      </a:r>
                    </a:p>
                  </a:txBody>
                  <a:tcPr marL="97500" marR="975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・規模が大きく、災害時における後方支援活動拠点としての機能を有する</a:t>
                      </a:r>
                      <a:r>
                        <a:rPr kumimoji="1" lang="en-US" altLang="ja-JP"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
                      </a:r>
                      <a:br>
                        <a:rPr kumimoji="1" lang="en-US" altLang="ja-JP"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b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　公園については、大阪府が所管し、大阪全体の安全・安心、都市づくり</a:t>
                      </a:r>
                      <a:r>
                        <a:rPr kumimoji="1" lang="en-US" altLang="ja-JP"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
                      </a:r>
                      <a:br>
                        <a:rPr kumimoji="1" lang="en-US" altLang="ja-JP"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b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　の一体性を確保</a:t>
                      </a:r>
                    </a:p>
                  </a:txBody>
                  <a:tcPr marL="99060" marR="99060" marT="45721" marB="45721"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1857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Arial" pitchFamily="34" charset="0"/>
                          <a:ea typeface="ＭＳ Ｐゴシック" pitchFamily="50" charset="-128"/>
                        </a:rPr>
                        <a:t>消防</a:t>
                      </a:r>
                      <a:endParaRPr kumimoji="1" lang="en-US" altLang="ja-JP" sz="1400" b="0" i="0" u="none" strike="noStrike" cap="none" spc="0" normalizeH="0" baseline="0" dirty="0" smtClean="0">
                        <a:ln>
                          <a:noFill/>
                        </a:ln>
                        <a:solidFill>
                          <a:schemeClr val="tx1"/>
                        </a:solidFill>
                        <a:effectLst/>
                        <a:latin typeface="Arial" pitchFamily="34" charset="0"/>
                        <a:ea typeface="ＭＳ Ｐゴシック" pitchFamily="50" charset="-128"/>
                      </a:endParaRPr>
                    </a:p>
                  </a:txBody>
                  <a:tcPr marL="99060" marR="99060" marT="45721" marB="45721"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一般市</a:t>
                      </a:r>
                    </a:p>
                  </a:txBody>
                  <a:tcPr marL="97500" marR="975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大阪府</a:t>
                      </a:r>
                      <a:endParaRPr kumimoji="1" lang="en-US" altLang="ja-JP"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97500" marR="975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・大阪市消防局が有する消防力を維持し、大規模災害に対応できる体</a:t>
                      </a:r>
                      <a:r>
                        <a:rPr kumimoji="1" lang="en-US" altLang="ja-JP"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
                      </a:r>
                      <a:br>
                        <a:rPr kumimoji="1" lang="en-US" altLang="ja-JP"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b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　制を確保</a:t>
                      </a:r>
                    </a:p>
                  </a:txBody>
                  <a:tcPr marL="99060" marR="99060" marT="45721" marB="45721"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10" name="正方形/長方形 9"/>
          <p:cNvSpPr/>
          <p:nvPr/>
        </p:nvSpPr>
        <p:spPr>
          <a:xfrm>
            <a:off x="0" y="404664"/>
            <a:ext cx="9087459" cy="4320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b="1" dirty="0" smtClean="0">
                <a:solidFill>
                  <a:schemeClr val="tx1"/>
                </a:solidFill>
                <a:latin typeface="Meiryo UI" pitchFamily="50" charset="-128"/>
                <a:ea typeface="Meiryo UI" pitchFamily="50" charset="-128"/>
                <a:cs typeface="Meiryo UI" pitchFamily="50" charset="-128"/>
              </a:rPr>
              <a:t>■</a:t>
            </a:r>
            <a:r>
              <a:rPr lang="en-US" altLang="ja-JP" b="1" dirty="0" smtClean="0">
                <a:solidFill>
                  <a:schemeClr val="tx1"/>
                </a:solidFill>
                <a:latin typeface="Meiryo UI" pitchFamily="50" charset="-128"/>
                <a:ea typeface="Meiryo UI" pitchFamily="50" charset="-128"/>
                <a:cs typeface="Meiryo UI" pitchFamily="50" charset="-128"/>
              </a:rPr>
              <a:t> </a:t>
            </a:r>
            <a:r>
              <a:rPr lang="ja-JP" altLang="en-US" b="1" dirty="0" smtClean="0">
                <a:solidFill>
                  <a:schemeClr val="tx1"/>
                </a:solidFill>
                <a:latin typeface="Meiryo UI" pitchFamily="50" charset="-128"/>
                <a:ea typeface="Meiryo UI" pitchFamily="50" charset="-128"/>
                <a:cs typeface="Meiryo UI" pitchFamily="50" charset="-128"/>
              </a:rPr>
              <a:t>主な事務</a:t>
            </a:r>
            <a:endParaRPr kumimoji="1" lang="ja-JP" altLang="en-US" b="1" dirty="0">
              <a:solidFill>
                <a:schemeClr val="tx1"/>
              </a:solidFill>
              <a:latin typeface="Meiryo UI" pitchFamily="50" charset="-128"/>
              <a:ea typeface="Meiryo UI" pitchFamily="50" charset="-128"/>
              <a:cs typeface="Meiryo UI" pitchFamily="50" charset="-128"/>
            </a:endParaRPr>
          </a:p>
        </p:txBody>
      </p:sp>
      <p:sp>
        <p:nvSpPr>
          <p:cNvPr id="6" name="テキスト ボックス 5"/>
          <p:cNvSpPr txBox="1"/>
          <p:nvPr/>
        </p:nvSpPr>
        <p:spPr>
          <a:xfrm>
            <a:off x="0" y="6482928"/>
            <a:ext cx="9906000" cy="307777"/>
          </a:xfrm>
          <a:prstGeom prst="rect">
            <a:avLst/>
          </a:prstGeom>
          <a:noFill/>
        </p:spPr>
        <p:txBody>
          <a:bodyPr wrap="square" rtlCol="0">
            <a:spAutoFit/>
          </a:bodyPr>
          <a:lstStyle/>
          <a:p>
            <a:r>
              <a:rPr lang="en-US" altLang="ja-JP" sz="1400" dirty="0" smtClean="0">
                <a:latin typeface="Meiryo UI" pitchFamily="50" charset="-128"/>
                <a:ea typeface="Meiryo UI" pitchFamily="50" charset="-128"/>
                <a:cs typeface="Meiryo UI" pitchFamily="50" charset="-128"/>
              </a:rPr>
              <a:t>※ </a:t>
            </a:r>
            <a:r>
              <a:rPr lang="ja-JP" altLang="en-US" sz="1400" dirty="0" smtClean="0">
                <a:latin typeface="Meiryo UI" pitchFamily="50" charset="-128"/>
                <a:ea typeface="Meiryo UI" pitchFamily="50" charset="-128"/>
                <a:cs typeface="Meiryo UI" pitchFamily="50" charset="-128"/>
              </a:rPr>
              <a:t>特別区が所管するものは事務</a:t>
            </a:r>
            <a:r>
              <a:rPr lang="en-US" altLang="ja-JP" sz="1400" dirty="0" smtClean="0">
                <a:latin typeface="Meiryo UI" pitchFamily="50" charset="-128"/>
                <a:ea typeface="Meiryo UI" pitchFamily="50" charset="-128"/>
                <a:cs typeface="Meiryo UI" pitchFamily="50" charset="-128"/>
              </a:rPr>
              <a:t>-10</a:t>
            </a:r>
            <a:r>
              <a:rPr lang="ja-JP" altLang="en-US" sz="1400" dirty="0" smtClean="0">
                <a:latin typeface="Meiryo UI" pitchFamily="50" charset="-128"/>
                <a:ea typeface="Meiryo UI" pitchFamily="50" charset="-128"/>
                <a:cs typeface="Meiryo UI" pitchFamily="50" charset="-128"/>
              </a:rPr>
              <a:t>に記載</a:t>
            </a:r>
            <a:endParaRPr kumimoji="1" lang="ja-JP" altLang="en-US" sz="1400" dirty="0">
              <a:latin typeface="Meiryo UI" pitchFamily="50" charset="-128"/>
              <a:ea typeface="Meiryo UI" pitchFamily="50" charset="-128"/>
              <a:cs typeface="Meiryo UI" pitchFamily="50" charset="-128"/>
            </a:endParaRPr>
          </a:p>
        </p:txBody>
      </p:sp>
      <p:sp>
        <p:nvSpPr>
          <p:cNvPr id="7" name="正方形/長方形 27"/>
          <p:cNvSpPr>
            <a:spLocks noChangeArrowheads="1"/>
          </p:cNvSpPr>
          <p:nvPr/>
        </p:nvSpPr>
        <p:spPr bwMode="auto">
          <a:xfrm>
            <a:off x="8874125" y="-27384"/>
            <a:ext cx="1031875" cy="261610"/>
          </a:xfrm>
          <a:prstGeom prst="rect">
            <a:avLst/>
          </a:prstGeom>
          <a:noFill/>
          <a:ln w="9525">
            <a:noFill/>
            <a:miter lim="800000"/>
            <a:headEnd/>
            <a:tailEnd/>
          </a:ln>
        </p:spPr>
        <p:txBody>
          <a:bodyPr>
            <a:spAutoFit/>
          </a:bodyPr>
          <a:lstStyle/>
          <a:p>
            <a:pPr algn="r" fontAlgn="base">
              <a:spcBef>
                <a:spcPct val="0"/>
              </a:spcBef>
              <a:spcAft>
                <a:spcPct val="0"/>
              </a:spcAft>
            </a:pPr>
            <a:r>
              <a:rPr lang="ja-JP" altLang="en-US" sz="1100" b="1" dirty="0">
                <a:solidFill>
                  <a:srgbClr val="000000"/>
                </a:solidFill>
                <a:latin typeface="Meiryo UI" pitchFamily="50" charset="-128"/>
                <a:ea typeface="Meiryo UI" pitchFamily="50" charset="-128"/>
                <a:cs typeface="Meiryo UI" pitchFamily="50" charset="-128"/>
              </a:rPr>
              <a:t> 事務</a:t>
            </a:r>
            <a:r>
              <a:rPr lang="en-US" altLang="ja-JP" sz="1100" b="1" dirty="0" smtClean="0">
                <a:solidFill>
                  <a:srgbClr val="000000"/>
                </a:solidFill>
                <a:latin typeface="Meiryo UI" pitchFamily="50" charset="-128"/>
                <a:ea typeface="Meiryo UI" pitchFamily="50" charset="-128"/>
                <a:cs typeface="Meiryo UI" pitchFamily="50" charset="-128"/>
              </a:rPr>
              <a:t>-</a:t>
            </a:r>
            <a:r>
              <a:rPr lang="ja-JP" altLang="en-US" sz="1100" b="1" dirty="0" smtClean="0">
                <a:solidFill>
                  <a:srgbClr val="000000"/>
                </a:solidFill>
                <a:latin typeface="Meiryo UI" pitchFamily="50" charset="-128"/>
                <a:ea typeface="Meiryo UI" pitchFamily="50" charset="-128"/>
                <a:cs typeface="Meiryo UI" pitchFamily="50" charset="-128"/>
              </a:rPr>
              <a:t>１８</a:t>
            </a:r>
            <a:endParaRPr lang="ja-JP" altLang="en-US" sz="1100" b="1" dirty="0">
              <a:solidFill>
                <a:srgbClr val="000000"/>
              </a:solidFill>
              <a:latin typeface="Meiryo UI" pitchFamily="50" charset="-128"/>
              <a:ea typeface="Meiryo UI" pitchFamily="50" charset="-128"/>
              <a:cs typeface="Meiryo UI" pitchFamily="50" charset="-128"/>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0" y="-27384"/>
            <a:ext cx="9906000" cy="432000"/>
          </a:xfrm>
          <a:prstGeom prst="rect">
            <a:avLst/>
          </a:prstGeom>
          <a:gradFill>
            <a:gsLst>
              <a:gs pos="0">
                <a:schemeClr val="accent2">
                  <a:lumMod val="40000"/>
                  <a:lumOff val="60000"/>
                </a:schemeClr>
              </a:gs>
              <a:gs pos="50000">
                <a:schemeClr val="bg1"/>
              </a:gs>
              <a:gs pos="100000">
                <a:schemeClr val="accent2">
                  <a:lumMod val="40000"/>
                  <a:lumOff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2000" b="1" dirty="0" smtClean="0">
                <a:solidFill>
                  <a:prstClr val="black"/>
                </a:solidFill>
                <a:latin typeface="Meiryo UI" pitchFamily="50" charset="-128"/>
                <a:ea typeface="Meiryo UI" pitchFamily="50" charset="-128"/>
                <a:cs typeface="Meiryo UI" pitchFamily="50" charset="-128"/>
              </a:rPr>
              <a:t>５　新たな事務に関する事務分担</a:t>
            </a:r>
            <a:r>
              <a:rPr lang="ja-JP" altLang="en-US" sz="2000" b="1" dirty="0">
                <a:solidFill>
                  <a:prstClr val="black"/>
                </a:solidFill>
                <a:latin typeface="Meiryo UI" pitchFamily="50" charset="-128"/>
                <a:ea typeface="Meiryo UI" pitchFamily="50" charset="-128"/>
                <a:cs typeface="Meiryo UI" pitchFamily="50" charset="-128"/>
              </a:rPr>
              <a:t>　</a:t>
            </a:r>
          </a:p>
        </p:txBody>
      </p:sp>
      <p:sp>
        <p:nvSpPr>
          <p:cNvPr id="7" name="角丸四角形 6"/>
          <p:cNvSpPr/>
          <p:nvPr/>
        </p:nvSpPr>
        <p:spPr>
          <a:xfrm>
            <a:off x="140294" y="591660"/>
            <a:ext cx="9649244" cy="792088"/>
          </a:xfrm>
          <a:prstGeom prst="roundRect">
            <a:avLst>
              <a:gd name="adj" fmla="val 10806"/>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r>
              <a:rPr lang="ja-JP" altLang="en-US" sz="1600" b="1" dirty="0" smtClean="0">
                <a:solidFill>
                  <a:schemeClr val="tx1"/>
                </a:solidFill>
                <a:latin typeface="Meiryo UI" pitchFamily="50" charset="-128"/>
                <a:ea typeface="Meiryo UI" pitchFamily="50" charset="-128"/>
                <a:cs typeface="Meiryo UI" pitchFamily="50" charset="-128"/>
              </a:rPr>
              <a:t>事務分担（案）の作成基準時点（平成２８年５月）以後に、新たに実施することになった事務事業についても、特別区と大阪府の事務分担と同様の考え方により整理を行うものとする</a:t>
            </a:r>
            <a:endParaRPr lang="en-US" altLang="ja-JP" sz="1600" b="1" dirty="0" smtClean="0">
              <a:solidFill>
                <a:schemeClr val="tx1"/>
              </a:solidFill>
              <a:latin typeface="Meiryo UI" pitchFamily="50" charset="-128"/>
              <a:ea typeface="Meiryo UI" pitchFamily="50" charset="-128"/>
              <a:cs typeface="Meiryo UI" pitchFamily="50" charset="-128"/>
            </a:endParaRPr>
          </a:p>
        </p:txBody>
      </p:sp>
      <p:graphicFrame>
        <p:nvGraphicFramePr>
          <p:cNvPr id="11" name="表 10"/>
          <p:cNvGraphicFramePr>
            <a:graphicFrameLocks noGrp="1"/>
          </p:cNvGraphicFramePr>
          <p:nvPr>
            <p:extLst>
              <p:ext uri="{D42A27DB-BD31-4B8C-83A1-F6EECF244321}">
                <p14:modId xmlns:p14="http://schemas.microsoft.com/office/powerpoint/2010/main" val="1251372353"/>
              </p:ext>
            </p:extLst>
          </p:nvPr>
        </p:nvGraphicFramePr>
        <p:xfrm>
          <a:off x="54178" y="1830874"/>
          <a:ext cx="9789539" cy="4302655"/>
        </p:xfrm>
        <a:graphic>
          <a:graphicData uri="http://schemas.openxmlformats.org/drawingml/2006/table">
            <a:tbl>
              <a:tblPr/>
              <a:tblGrid>
                <a:gridCol w="2409552"/>
                <a:gridCol w="1193126"/>
                <a:gridCol w="1069126"/>
                <a:gridCol w="5117735"/>
              </a:tblGrid>
              <a:tr h="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400" b="1" i="0" u="none" strike="noStrike" cap="none" normalizeH="0" baseline="0" dirty="0" smtClean="0">
                          <a:ln>
                            <a:noFill/>
                          </a:ln>
                          <a:solidFill>
                            <a:schemeClr val="bg1"/>
                          </a:solidFill>
                          <a:effectLst/>
                          <a:latin typeface="ＭＳ Ｐゴシック" pitchFamily="50" charset="-128"/>
                          <a:ea typeface="ＭＳ Ｐゴシック" pitchFamily="50" charset="-128"/>
                        </a:rPr>
                        <a:t>事務の名称</a:t>
                      </a:r>
                    </a:p>
                  </a:txBody>
                  <a:tcPr marL="97500" marR="97500" marT="46800" marB="4680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accent6">
                        <a:lumMod val="75000"/>
                      </a:schemeClr>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400" b="1" i="0" u="none" strike="noStrike" cap="none" normalizeH="0" baseline="0" dirty="0" smtClean="0">
                          <a:ln>
                            <a:noFill/>
                          </a:ln>
                          <a:solidFill>
                            <a:schemeClr val="bg1"/>
                          </a:solidFill>
                          <a:effectLst/>
                          <a:latin typeface="ＭＳ Ｐゴシック" pitchFamily="50" charset="-128"/>
                          <a:ea typeface="ＭＳ Ｐゴシック" pitchFamily="50" charset="-128"/>
                        </a:rPr>
                        <a:t>主な権限</a:t>
                      </a:r>
                    </a:p>
                  </a:txBody>
                  <a:tcPr marL="97500" marR="975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accent6">
                        <a:lumMod val="75000"/>
                      </a:schemeClr>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400" b="1" i="0" u="none" strike="noStrike" cap="none" normalizeH="0" baseline="0" dirty="0" smtClean="0">
                          <a:ln>
                            <a:noFill/>
                          </a:ln>
                          <a:solidFill>
                            <a:schemeClr val="bg1"/>
                          </a:solidFill>
                          <a:effectLst/>
                          <a:latin typeface="ＭＳ Ｐゴシック" pitchFamily="50" charset="-128"/>
                          <a:ea typeface="ＭＳ Ｐゴシック" pitchFamily="50" charset="-128"/>
                        </a:rPr>
                        <a:t>分担</a:t>
                      </a:r>
                      <a:r>
                        <a:rPr kumimoji="1" lang="en-US" altLang="ja-JP" sz="1400" b="1" i="0" u="none" strike="noStrike" cap="none" normalizeH="0" baseline="0" dirty="0" smtClean="0">
                          <a:ln>
                            <a:noFill/>
                          </a:ln>
                          <a:solidFill>
                            <a:schemeClr val="bg1"/>
                          </a:solidFill>
                          <a:effectLst/>
                          <a:latin typeface="ＭＳ Ｐゴシック" pitchFamily="50" charset="-128"/>
                          <a:ea typeface="ＭＳ Ｐゴシック" pitchFamily="50" charset="-128"/>
                        </a:rPr>
                        <a:t>(</a:t>
                      </a:r>
                      <a:r>
                        <a:rPr kumimoji="1" lang="ja-JP" altLang="en-US" sz="1400" b="1" i="0" u="none" strike="noStrike" cap="none" normalizeH="0" baseline="0" dirty="0" smtClean="0">
                          <a:ln>
                            <a:noFill/>
                          </a:ln>
                          <a:solidFill>
                            <a:schemeClr val="bg1"/>
                          </a:solidFill>
                          <a:effectLst/>
                          <a:latin typeface="ＭＳ Ｐゴシック" pitchFamily="50" charset="-128"/>
                          <a:ea typeface="ＭＳ Ｐゴシック" pitchFamily="50" charset="-128"/>
                        </a:rPr>
                        <a:t>案</a:t>
                      </a:r>
                      <a:r>
                        <a:rPr kumimoji="1" lang="en-US" altLang="ja-JP" sz="1400" b="1" i="0" u="none" strike="noStrike" cap="none" normalizeH="0" baseline="0" dirty="0" smtClean="0">
                          <a:ln>
                            <a:noFill/>
                          </a:ln>
                          <a:solidFill>
                            <a:schemeClr val="bg1"/>
                          </a:solidFill>
                          <a:effectLst/>
                          <a:latin typeface="ＭＳ Ｐゴシック" pitchFamily="50" charset="-128"/>
                          <a:ea typeface="ＭＳ Ｐゴシック" pitchFamily="50" charset="-128"/>
                        </a:rPr>
                        <a:t>)</a:t>
                      </a:r>
                    </a:p>
                  </a:txBody>
                  <a:tcPr marL="97500" marR="975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accent6">
                        <a:lumMod val="75000"/>
                      </a:schemeClr>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400" b="1" i="0" u="none" strike="noStrike" cap="none" normalizeH="0" baseline="0" dirty="0" smtClean="0">
                          <a:ln>
                            <a:noFill/>
                          </a:ln>
                          <a:solidFill>
                            <a:schemeClr val="bg1"/>
                          </a:solidFill>
                          <a:effectLst/>
                          <a:latin typeface="ＭＳ Ｐゴシック" pitchFamily="50" charset="-128"/>
                          <a:ea typeface="ＭＳ Ｐゴシック" pitchFamily="50" charset="-128"/>
                        </a:rPr>
                        <a:t>事務分担の考え方</a:t>
                      </a:r>
                    </a:p>
                  </a:txBody>
                  <a:tcPr marL="97500" marR="97500" marT="46800" marB="4680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accent6">
                        <a:lumMod val="75000"/>
                      </a:schemeClr>
                    </a:solidFill>
                  </a:tcPr>
                </a:tc>
              </a:tr>
              <a:tr h="821724">
                <a:tc>
                  <a:txBody>
                    <a:bodyPr/>
                    <a:lstStyle/>
                    <a:p>
                      <a:pPr marL="0" marR="0" lvl="0" indent="0" algn="l" defTabSz="914400" rtl="0" eaLnBrk="1" fontAlgn="base" latinLnBrk="0" hangingPunct="1">
                        <a:lnSpc>
                          <a:spcPts val="15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ＭＳ Ｐゴシック" pitchFamily="50" charset="-128"/>
                          <a:ea typeface="ＭＳ Ｐゴシック" pitchFamily="50" charset="-128"/>
                        </a:rPr>
                        <a:t>都市交通局関係事務</a:t>
                      </a:r>
                    </a:p>
                  </a:txBody>
                  <a:tcPr marL="97500" marR="97500" marT="46805" marB="46805"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ts val="15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一般市</a:t>
                      </a:r>
                      <a:endParaRPr kumimoji="1" lang="en-US" altLang="ja-JP"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97500" marR="97500" marT="46805" marB="4680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ts val="15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特別区</a:t>
                      </a:r>
                    </a:p>
                  </a:txBody>
                  <a:tcPr marL="97500" marR="97500" marT="46805" marB="4680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ts val="15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・地域住民の暮らしに身近な交通に関する事務であり、地域の実情に</a:t>
                      </a:r>
                      <a:r>
                        <a:rPr kumimoji="1" lang="en-US" altLang="ja-JP"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
                      </a:r>
                      <a:br>
                        <a:rPr kumimoji="1" lang="en-US" altLang="ja-JP"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b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　応じた対応が可能</a:t>
                      </a:r>
                    </a:p>
                  </a:txBody>
                  <a:tcPr marL="97500" marR="97500" marT="46805" marB="46805"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11946">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400" b="0" i="0" u="none" strike="noStrike" cap="none" spc="0" normalizeH="0" baseline="0" dirty="0" smtClean="0">
                          <a:ln>
                            <a:noFill/>
                          </a:ln>
                          <a:solidFill>
                            <a:srgbClr val="000000"/>
                          </a:solidFill>
                          <a:effectLst/>
                          <a:latin typeface="Arial" pitchFamily="34" charset="0"/>
                          <a:ea typeface="ＭＳ Ｐゴシック" pitchFamily="50" charset="-128"/>
                        </a:rPr>
                        <a:t>万博関係事務（誘致）</a:t>
                      </a:r>
                    </a:p>
                  </a:txBody>
                  <a:tcPr marL="99060" marR="99060" marT="45721" marB="45721"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任　意</a:t>
                      </a:r>
                    </a:p>
                  </a:txBody>
                  <a:tcPr marL="97500" marR="975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大阪府</a:t>
                      </a:r>
                    </a:p>
                  </a:txBody>
                  <a:tcPr marL="97500" marR="975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・誘致にかかる事務は、大阪の魅力を世界に発信し、経済や地域の活</a:t>
                      </a:r>
                      <a:r>
                        <a:rPr kumimoji="1" lang="en-US" altLang="ja-JP"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
                      </a:r>
                      <a:br>
                        <a:rPr kumimoji="1" lang="en-US" altLang="ja-JP"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b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　性化を図るため、大阪府が実施</a:t>
                      </a:r>
                    </a:p>
                  </a:txBody>
                  <a:tcPr marL="99060" marR="99060" marT="45721" marB="45721"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11946">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400" b="0" i="0" u="none" strike="noStrike" cap="none" spc="0" normalizeH="0" baseline="0" dirty="0" smtClean="0">
                          <a:ln>
                            <a:noFill/>
                          </a:ln>
                          <a:solidFill>
                            <a:srgbClr val="000000"/>
                          </a:solidFill>
                          <a:effectLst/>
                          <a:latin typeface="Arial" pitchFamily="34" charset="0"/>
                          <a:ea typeface="ＭＳ Ｐゴシック" pitchFamily="50" charset="-128"/>
                        </a:rPr>
                        <a:t>万博関係事務（機運醸成）</a:t>
                      </a:r>
                    </a:p>
                  </a:txBody>
                  <a:tcPr marL="99060" marR="99060" marT="45721" marB="45721"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任　意</a:t>
                      </a:r>
                    </a:p>
                  </a:txBody>
                  <a:tcPr marL="97500" marR="975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特別区</a:t>
                      </a:r>
                    </a:p>
                  </a:txBody>
                  <a:tcPr marL="97500" marR="975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・大阪市内での機運醸成については、各地域において引き続き取組み</a:t>
                      </a:r>
                      <a:r>
                        <a:rPr kumimoji="1" lang="en-US" altLang="ja-JP"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
                      </a:r>
                      <a:br>
                        <a:rPr kumimoji="1" lang="en-US" altLang="ja-JP"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b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　が行われることから、特別区が実施</a:t>
                      </a:r>
                    </a:p>
                  </a:txBody>
                  <a:tcPr marL="99060" marR="99060" marT="45721" marB="45721"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11946">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400" b="0" i="0" u="none" strike="noStrike" cap="none" spc="0" normalizeH="0" baseline="0" dirty="0" smtClean="0">
                          <a:ln>
                            <a:noFill/>
                          </a:ln>
                          <a:solidFill>
                            <a:srgbClr val="000000"/>
                          </a:solidFill>
                          <a:effectLst/>
                          <a:latin typeface="Arial" pitchFamily="34" charset="0"/>
                          <a:ea typeface="ＭＳ Ｐゴシック" pitchFamily="50" charset="-128"/>
                        </a:rPr>
                        <a:t>ＩＲ誘致</a:t>
                      </a:r>
                    </a:p>
                  </a:txBody>
                  <a:tcPr marL="99060" marR="99060" marT="45721" marB="45721"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任　意</a:t>
                      </a:r>
                    </a:p>
                  </a:txBody>
                  <a:tcPr marL="97500" marR="975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大阪府</a:t>
                      </a:r>
                    </a:p>
                  </a:txBody>
                  <a:tcPr marL="97500" marR="975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・ＩＲ基本構想（案）の策定、住民のＩＲへの理解促進やギャンブ</a:t>
                      </a:r>
                      <a:r>
                        <a:rPr kumimoji="1" lang="en-US" altLang="ja-JP"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
                      </a:r>
                      <a:br>
                        <a:rPr kumimoji="1" lang="en-US" altLang="ja-JP"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b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　ル依存症対策などへの対応等、いずれも広域的に大阪府が取り組む</a:t>
                      </a:r>
                    </a:p>
                  </a:txBody>
                  <a:tcPr marL="99060" marR="99060" marT="45721" marB="45721"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38133">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400" b="0" i="0" u="none" strike="noStrike" cap="none" spc="0" normalizeH="0" baseline="0" dirty="0" smtClean="0">
                          <a:ln>
                            <a:noFill/>
                          </a:ln>
                          <a:solidFill>
                            <a:srgbClr val="000000"/>
                          </a:solidFill>
                          <a:effectLst/>
                          <a:latin typeface="Arial" pitchFamily="34" charset="0"/>
                          <a:ea typeface="ＭＳ Ｐゴシック" pitchFamily="50" charset="-128"/>
                        </a:rPr>
                        <a:t>環境科学研究所（環境分野）関係事務</a:t>
                      </a:r>
                    </a:p>
                  </a:txBody>
                  <a:tcPr marL="99060" marR="99060" marT="45721" marB="45721"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任　意</a:t>
                      </a:r>
                    </a:p>
                  </a:txBody>
                  <a:tcPr marL="97500" marR="975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大阪府</a:t>
                      </a:r>
                    </a:p>
                  </a:txBody>
                  <a:tcPr marL="97500" marR="97500" marT="46800" marB="468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・環境科学研究センターは、広域的な調査研究の拠点となる施設とし</a:t>
                      </a:r>
                      <a:r>
                        <a:rPr kumimoji="1" lang="en-US" altLang="ja-JP"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
                      </a:r>
                      <a:br>
                        <a:rPr kumimoji="1" lang="en-US" altLang="ja-JP"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b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　て大阪府が実施</a:t>
                      </a:r>
                    </a:p>
                  </a:txBody>
                  <a:tcPr marL="99060" marR="99060" marT="45721" marB="45721"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12" name="正方形/長方形 11"/>
          <p:cNvSpPr/>
          <p:nvPr/>
        </p:nvSpPr>
        <p:spPr>
          <a:xfrm>
            <a:off x="0" y="1463576"/>
            <a:ext cx="1393330" cy="369332"/>
          </a:xfrm>
          <a:prstGeom prst="rect">
            <a:avLst/>
          </a:prstGeom>
        </p:spPr>
        <p:txBody>
          <a:bodyPr wrap="none">
            <a:spAutoFit/>
          </a:bodyPr>
          <a:lstStyle/>
          <a:p>
            <a:r>
              <a:rPr lang="ja-JP" altLang="en-US" b="1" dirty="0" smtClean="0">
                <a:latin typeface="Meiryo UI" pitchFamily="50" charset="-128"/>
                <a:ea typeface="Meiryo UI" pitchFamily="50" charset="-128"/>
                <a:cs typeface="Meiryo UI" pitchFamily="50" charset="-128"/>
              </a:rPr>
              <a:t>■</a:t>
            </a:r>
            <a:r>
              <a:rPr lang="en-US" altLang="ja-JP" b="1" dirty="0" smtClean="0">
                <a:latin typeface="Meiryo UI" pitchFamily="50" charset="-128"/>
                <a:ea typeface="Meiryo UI" pitchFamily="50" charset="-128"/>
                <a:cs typeface="Meiryo UI" pitchFamily="50" charset="-128"/>
              </a:rPr>
              <a:t> </a:t>
            </a:r>
            <a:r>
              <a:rPr lang="ja-JP" altLang="en-US" b="1" dirty="0" smtClean="0">
                <a:latin typeface="Meiryo UI" pitchFamily="50" charset="-128"/>
                <a:ea typeface="Meiryo UI" pitchFamily="50" charset="-128"/>
                <a:cs typeface="Meiryo UI" pitchFamily="50" charset="-128"/>
              </a:rPr>
              <a:t>主な事務</a:t>
            </a:r>
            <a:endParaRPr lang="ja-JP" altLang="en-US" dirty="0"/>
          </a:p>
        </p:txBody>
      </p:sp>
      <p:sp>
        <p:nvSpPr>
          <p:cNvPr id="8" name="正方形/長方形 27"/>
          <p:cNvSpPr>
            <a:spLocks noChangeArrowheads="1"/>
          </p:cNvSpPr>
          <p:nvPr/>
        </p:nvSpPr>
        <p:spPr bwMode="auto">
          <a:xfrm>
            <a:off x="8874125" y="6590764"/>
            <a:ext cx="1031875" cy="261610"/>
          </a:xfrm>
          <a:prstGeom prst="rect">
            <a:avLst/>
          </a:prstGeom>
          <a:noFill/>
          <a:ln w="9525">
            <a:noFill/>
            <a:miter lim="800000"/>
            <a:headEnd/>
            <a:tailEnd/>
          </a:ln>
        </p:spPr>
        <p:txBody>
          <a:bodyPr>
            <a:spAutoFit/>
          </a:bodyPr>
          <a:lstStyle/>
          <a:p>
            <a:pPr algn="r" fontAlgn="base">
              <a:spcBef>
                <a:spcPct val="0"/>
              </a:spcBef>
              <a:spcAft>
                <a:spcPct val="0"/>
              </a:spcAft>
            </a:pPr>
            <a:r>
              <a:rPr lang="ja-JP" altLang="en-US" sz="1100" b="1" dirty="0">
                <a:solidFill>
                  <a:srgbClr val="000000"/>
                </a:solidFill>
                <a:latin typeface="Meiryo UI" pitchFamily="50" charset="-128"/>
                <a:ea typeface="Meiryo UI" pitchFamily="50" charset="-128"/>
                <a:cs typeface="Meiryo UI" pitchFamily="50" charset="-128"/>
              </a:rPr>
              <a:t> 事務</a:t>
            </a:r>
            <a:r>
              <a:rPr lang="en-US" altLang="ja-JP" sz="1100" b="1" dirty="0" smtClean="0">
                <a:solidFill>
                  <a:srgbClr val="000000"/>
                </a:solidFill>
                <a:latin typeface="Meiryo UI" pitchFamily="50" charset="-128"/>
                <a:ea typeface="Meiryo UI" pitchFamily="50" charset="-128"/>
                <a:cs typeface="Meiryo UI" pitchFamily="50" charset="-128"/>
              </a:rPr>
              <a:t>-</a:t>
            </a:r>
            <a:r>
              <a:rPr lang="ja-JP" altLang="en-US" sz="1100" b="1" dirty="0" smtClean="0">
                <a:solidFill>
                  <a:srgbClr val="000000"/>
                </a:solidFill>
                <a:latin typeface="Meiryo UI" pitchFamily="50" charset="-128"/>
                <a:ea typeface="Meiryo UI" pitchFamily="50" charset="-128"/>
                <a:cs typeface="Meiryo UI" pitchFamily="50" charset="-128"/>
              </a:rPr>
              <a:t>１</a:t>
            </a:r>
            <a:r>
              <a:rPr lang="ja-JP" altLang="en-US" sz="1100" b="1" dirty="0">
                <a:solidFill>
                  <a:srgbClr val="000000"/>
                </a:solidFill>
                <a:latin typeface="Meiryo UI" pitchFamily="50" charset="-128"/>
                <a:ea typeface="Meiryo UI" pitchFamily="50" charset="-128"/>
                <a:cs typeface="Meiryo UI" pitchFamily="50" charset="-128"/>
              </a:rPr>
              <a:t>９</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0" y="-27384"/>
            <a:ext cx="9906000" cy="432000"/>
          </a:xfrm>
          <a:prstGeom prst="rect">
            <a:avLst/>
          </a:prstGeom>
          <a:gradFill>
            <a:gsLst>
              <a:gs pos="0">
                <a:schemeClr val="accent2">
                  <a:lumMod val="40000"/>
                  <a:lumOff val="60000"/>
                </a:schemeClr>
              </a:gs>
              <a:gs pos="50000">
                <a:schemeClr val="bg1"/>
              </a:gs>
              <a:gs pos="100000">
                <a:schemeClr val="accent2">
                  <a:lumMod val="40000"/>
                  <a:lumOff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2000" b="1" dirty="0" smtClean="0">
                <a:solidFill>
                  <a:prstClr val="black"/>
                </a:solidFill>
                <a:latin typeface="Meiryo UI" pitchFamily="50" charset="-128"/>
                <a:ea typeface="Meiryo UI" pitchFamily="50" charset="-128"/>
                <a:cs typeface="Meiryo UI" pitchFamily="50" charset="-128"/>
              </a:rPr>
              <a:t>６　事務分担総括表</a:t>
            </a:r>
            <a:r>
              <a:rPr lang="ja-JP" altLang="en-US" sz="2000" b="1" dirty="0">
                <a:solidFill>
                  <a:prstClr val="black"/>
                </a:solidFill>
                <a:latin typeface="Meiryo UI" pitchFamily="50" charset="-128"/>
                <a:ea typeface="Meiryo UI" pitchFamily="50" charset="-128"/>
                <a:cs typeface="Meiryo UI" pitchFamily="50" charset="-128"/>
              </a:rPr>
              <a:t>　</a:t>
            </a:r>
          </a:p>
        </p:txBody>
      </p:sp>
      <p:sp>
        <p:nvSpPr>
          <p:cNvPr id="5" name="角丸四角形 4"/>
          <p:cNvSpPr/>
          <p:nvPr/>
        </p:nvSpPr>
        <p:spPr>
          <a:xfrm>
            <a:off x="5015894" y="476672"/>
            <a:ext cx="4780650" cy="648072"/>
          </a:xfrm>
          <a:prstGeom prst="round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smtClean="0">
                <a:solidFill>
                  <a:schemeClr val="bg1"/>
                </a:solidFill>
              </a:rPr>
              <a:t>大阪府に仕分けられた事務</a:t>
            </a:r>
            <a:endParaRPr kumimoji="1" lang="en-US" altLang="ja-JP" b="1" dirty="0" smtClean="0">
              <a:solidFill>
                <a:schemeClr val="bg1"/>
              </a:solidFill>
            </a:endParaRPr>
          </a:p>
          <a:p>
            <a:pPr algn="ctr"/>
            <a:r>
              <a:rPr lang="ja-JP" altLang="en-US" sz="1600" b="1" dirty="0" smtClean="0">
                <a:solidFill>
                  <a:schemeClr val="bg1"/>
                </a:solidFill>
              </a:rPr>
              <a:t>［２，８２０事務のうち、４１０事務（１５％）］</a:t>
            </a:r>
            <a:endParaRPr kumimoji="1" lang="ja-JP" altLang="en-US" sz="1600" b="1" dirty="0">
              <a:solidFill>
                <a:schemeClr val="bg1"/>
              </a:solidFill>
            </a:endParaRPr>
          </a:p>
        </p:txBody>
      </p:sp>
      <p:graphicFrame>
        <p:nvGraphicFramePr>
          <p:cNvPr id="6" name="表 5"/>
          <p:cNvGraphicFramePr>
            <a:graphicFrameLocks noGrp="1"/>
          </p:cNvGraphicFramePr>
          <p:nvPr>
            <p:extLst>
              <p:ext uri="{D42A27DB-BD31-4B8C-83A1-F6EECF244321}">
                <p14:modId xmlns:p14="http://schemas.microsoft.com/office/powerpoint/2010/main" val="37279024"/>
              </p:ext>
            </p:extLst>
          </p:nvPr>
        </p:nvGraphicFramePr>
        <p:xfrm>
          <a:off x="93732" y="1191260"/>
          <a:ext cx="4781260" cy="5623560"/>
        </p:xfrm>
        <a:graphic>
          <a:graphicData uri="http://schemas.openxmlformats.org/drawingml/2006/table">
            <a:tbl>
              <a:tblPr/>
              <a:tblGrid>
                <a:gridCol w="1426887"/>
                <a:gridCol w="3354373"/>
              </a:tblGrid>
              <a:tr h="144018">
                <a:tc>
                  <a:txBody>
                    <a:bodyPr/>
                    <a:lstStyle/>
                    <a:p>
                      <a:pPr algn="ctr"/>
                      <a:r>
                        <a:rPr kumimoji="1" lang="ja-JP" altLang="en-US" sz="1400" b="1" dirty="0" smtClean="0"/>
                        <a:t>分野</a:t>
                      </a:r>
                      <a:r>
                        <a:rPr kumimoji="1" lang="ja-JP" altLang="en-US" sz="1400" b="0" dirty="0" smtClean="0"/>
                        <a:t>（事務数）</a:t>
                      </a:r>
                      <a:endParaRPr kumimoji="1" lang="ja-JP" altLang="en-US" sz="1400" b="0" dirty="0"/>
                    </a:p>
                  </a:txBody>
                  <a:tcPr marL="99060" marR="9906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3">
                        <a:lumMod val="40000"/>
                        <a:lumOff val="60000"/>
                      </a:schemeClr>
                    </a:solidFill>
                  </a:tcPr>
                </a:tc>
                <a:tc>
                  <a:txBody>
                    <a:bodyPr/>
                    <a:lstStyle/>
                    <a:p>
                      <a:pPr algn="ctr"/>
                      <a:r>
                        <a:rPr kumimoji="1" lang="ja-JP" altLang="en-US" sz="1400" b="1" dirty="0" smtClean="0"/>
                        <a:t>事務の例</a:t>
                      </a:r>
                      <a:r>
                        <a:rPr kumimoji="1" lang="ja-JP" altLang="en-US" sz="1400" b="0" dirty="0" smtClean="0"/>
                        <a:t>（事務数）</a:t>
                      </a:r>
                      <a:endParaRPr kumimoji="1" lang="ja-JP" altLang="en-US" sz="1400" b="0" dirty="0"/>
                    </a:p>
                  </a:txBody>
                  <a:tcPr marL="99060" marR="9906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3">
                        <a:lumMod val="40000"/>
                        <a:lumOff val="60000"/>
                      </a:schemeClr>
                    </a:solidFill>
                  </a:tcPr>
                </a:tc>
              </a:tr>
              <a:tr h="1068844">
                <a:tc>
                  <a:txBody>
                    <a:bodyPr/>
                    <a:lstStyle/>
                    <a:p>
                      <a:r>
                        <a:rPr kumimoji="1" lang="ja-JP" altLang="en-US" sz="1400" dirty="0" smtClean="0"/>
                        <a:t>１．こども</a:t>
                      </a:r>
                      <a:r>
                        <a:rPr kumimoji="1" lang="en-US" altLang="ja-JP" sz="1400" dirty="0" smtClean="0"/>
                        <a:t>(240)</a:t>
                      </a:r>
                    </a:p>
                    <a:p>
                      <a:r>
                        <a:rPr kumimoji="1" lang="ja-JP" altLang="en-US" sz="1400" dirty="0" smtClean="0"/>
                        <a:t>　　　　</a:t>
                      </a:r>
                      <a:endParaRPr kumimoji="1" lang="ja-JP" altLang="en-US" sz="1400" dirty="0"/>
                    </a:p>
                  </a:txBody>
                  <a:tcPr marL="99060" marR="99060">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100" dirty="0" smtClean="0">
                          <a:latin typeface="Meiryo UI" pitchFamily="50" charset="-128"/>
                          <a:ea typeface="Meiryo UI" pitchFamily="50" charset="-128"/>
                          <a:cs typeface="Meiryo UI" pitchFamily="50" charset="-128"/>
                        </a:rPr>
                        <a:t>・児童相談所・児童福祉施設（</a:t>
                      </a:r>
                      <a:r>
                        <a:rPr kumimoji="1" lang="en-US" altLang="ja-JP" sz="1100" dirty="0" smtClean="0">
                          <a:latin typeface="Meiryo UI" pitchFamily="50" charset="-128"/>
                          <a:ea typeface="Meiryo UI" pitchFamily="50" charset="-128"/>
                          <a:cs typeface="Meiryo UI" pitchFamily="50" charset="-128"/>
                        </a:rPr>
                        <a:t>51</a:t>
                      </a:r>
                      <a:r>
                        <a:rPr kumimoji="1" lang="ja-JP" altLang="en-US" sz="1100" dirty="0" smtClean="0">
                          <a:latin typeface="Meiryo UI" pitchFamily="50" charset="-128"/>
                          <a:ea typeface="Meiryo UI" pitchFamily="50" charset="-128"/>
                          <a:cs typeface="Meiryo UI" pitchFamily="50" charset="-128"/>
                        </a:rPr>
                        <a:t>）</a:t>
                      </a:r>
                      <a:endParaRPr kumimoji="1" lang="en-US" altLang="ja-JP" sz="1100" dirty="0" smtClean="0">
                        <a:latin typeface="Meiryo UI" pitchFamily="50" charset="-128"/>
                        <a:ea typeface="Meiryo UI" pitchFamily="50" charset="-128"/>
                        <a:cs typeface="Meiryo UI" pitchFamily="50" charset="-128"/>
                      </a:endParaRPr>
                    </a:p>
                    <a:p>
                      <a:r>
                        <a:rPr kumimoji="1" lang="ja-JP" altLang="en-US" sz="1100" dirty="0" smtClean="0">
                          <a:latin typeface="Meiryo UI" pitchFamily="50" charset="-128"/>
                          <a:ea typeface="Meiryo UI" pitchFamily="50" charset="-128"/>
                          <a:cs typeface="Meiryo UI" pitchFamily="50" charset="-128"/>
                        </a:rPr>
                        <a:t>・保育（</a:t>
                      </a:r>
                      <a:r>
                        <a:rPr kumimoji="1" lang="en-US" altLang="ja-JP" sz="1100" dirty="0" smtClean="0">
                          <a:latin typeface="Meiryo UI" pitchFamily="50" charset="-128"/>
                          <a:ea typeface="Meiryo UI" pitchFamily="50" charset="-128"/>
                          <a:cs typeface="Meiryo UI" pitchFamily="50" charset="-128"/>
                        </a:rPr>
                        <a:t>82</a:t>
                      </a:r>
                      <a:r>
                        <a:rPr kumimoji="1" lang="ja-JP" altLang="en-US" sz="1100" dirty="0" smtClean="0">
                          <a:latin typeface="Meiryo UI" pitchFamily="50" charset="-128"/>
                          <a:ea typeface="Meiryo UI" pitchFamily="50" charset="-128"/>
                          <a:cs typeface="Meiryo UI" pitchFamily="50" charset="-128"/>
                        </a:rPr>
                        <a:t>）</a:t>
                      </a:r>
                      <a:endParaRPr kumimoji="1" lang="en-US" altLang="ja-JP" sz="1100" dirty="0" smtClean="0">
                        <a:latin typeface="Meiryo UI" pitchFamily="50" charset="-128"/>
                        <a:ea typeface="Meiryo UI" pitchFamily="50" charset="-128"/>
                        <a:cs typeface="Meiryo UI" pitchFamily="50" charset="-128"/>
                      </a:endParaRPr>
                    </a:p>
                    <a:p>
                      <a:r>
                        <a:rPr kumimoji="1" lang="ja-JP" altLang="en-US" sz="1100" dirty="0" smtClean="0">
                          <a:latin typeface="Meiryo UI" pitchFamily="50" charset="-128"/>
                          <a:ea typeface="Meiryo UI" pitchFamily="50" charset="-128"/>
                          <a:cs typeface="Meiryo UI" pitchFamily="50" charset="-128"/>
                        </a:rPr>
                        <a:t>・保育人材確保事業（</a:t>
                      </a:r>
                      <a:r>
                        <a:rPr kumimoji="1" lang="en-US" altLang="ja-JP" sz="1100" dirty="0" smtClean="0">
                          <a:latin typeface="Meiryo UI" pitchFamily="50" charset="-128"/>
                          <a:ea typeface="Meiryo UI" pitchFamily="50" charset="-128"/>
                          <a:cs typeface="Meiryo UI" pitchFamily="50" charset="-128"/>
                        </a:rPr>
                        <a:t>5</a:t>
                      </a:r>
                      <a:r>
                        <a:rPr kumimoji="1" lang="ja-JP" altLang="en-US" sz="1100" dirty="0" smtClean="0">
                          <a:latin typeface="Meiryo UI" pitchFamily="50" charset="-128"/>
                          <a:ea typeface="Meiryo UI" pitchFamily="50" charset="-128"/>
                          <a:cs typeface="Meiryo UI" pitchFamily="50" charset="-128"/>
                        </a:rPr>
                        <a:t>）</a:t>
                      </a:r>
                      <a:endParaRPr kumimoji="1" lang="en-US" altLang="ja-JP" sz="1100" dirty="0" smtClean="0">
                        <a:latin typeface="Meiryo UI" pitchFamily="50" charset="-128"/>
                        <a:ea typeface="Meiryo UI" pitchFamily="50" charset="-128"/>
                        <a:cs typeface="Meiryo UI" pitchFamily="50" charset="-128"/>
                      </a:endParaRPr>
                    </a:p>
                    <a:p>
                      <a:r>
                        <a:rPr kumimoji="1" lang="ja-JP" altLang="en-US" sz="1100" dirty="0" smtClean="0">
                          <a:latin typeface="Meiryo UI" pitchFamily="50" charset="-128"/>
                          <a:ea typeface="Meiryo UI" pitchFamily="50" charset="-128"/>
                          <a:cs typeface="Meiryo UI" pitchFamily="50" charset="-128"/>
                        </a:rPr>
                        <a:t>　（保育士・保育所支援センター運営事業等）</a:t>
                      </a:r>
                      <a:endParaRPr kumimoji="1" lang="en-US" altLang="ja-JP" sz="1100" dirty="0" smtClean="0">
                        <a:latin typeface="Meiryo UI" pitchFamily="50" charset="-128"/>
                        <a:ea typeface="Meiryo UI" pitchFamily="50" charset="-128"/>
                        <a:cs typeface="Meiryo UI" pitchFamily="50"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100" dirty="0" smtClean="0">
                          <a:latin typeface="Meiryo UI" pitchFamily="50" charset="-128"/>
                          <a:ea typeface="Meiryo UI" pitchFamily="50" charset="-128"/>
                          <a:cs typeface="Meiryo UI" pitchFamily="50" charset="-128"/>
                        </a:rPr>
                        <a:t>・子育て支援（</a:t>
                      </a:r>
                      <a:r>
                        <a:rPr kumimoji="1" lang="en-US" altLang="ja-JP" sz="1100" dirty="0" smtClean="0">
                          <a:latin typeface="Meiryo UI" pitchFamily="50" charset="-128"/>
                          <a:ea typeface="Meiryo UI" pitchFamily="50" charset="-128"/>
                          <a:cs typeface="Meiryo UI" pitchFamily="50" charset="-128"/>
                        </a:rPr>
                        <a:t>38</a:t>
                      </a:r>
                      <a:r>
                        <a:rPr kumimoji="1" lang="ja-JP" altLang="en-US" sz="1100" dirty="0" smtClean="0">
                          <a:latin typeface="Meiryo UI" pitchFamily="50" charset="-128"/>
                          <a:ea typeface="Meiryo UI" pitchFamily="50" charset="-128"/>
                          <a:cs typeface="Meiryo UI" pitchFamily="50" charset="-128"/>
                        </a:rPr>
                        <a:t>）・こども</a:t>
                      </a:r>
                      <a:r>
                        <a:rPr kumimoji="1" lang="en-US" altLang="ja-JP" sz="1100" dirty="0" smtClean="0">
                          <a:latin typeface="Meiryo UI" pitchFamily="50" charset="-128"/>
                          <a:ea typeface="Meiryo UI" pitchFamily="50" charset="-128"/>
                          <a:cs typeface="Meiryo UI" pitchFamily="50" charset="-128"/>
                        </a:rPr>
                        <a:t>,</a:t>
                      </a:r>
                      <a:r>
                        <a:rPr kumimoji="1" lang="ja-JP" altLang="en-US" sz="1100" dirty="0" smtClean="0">
                          <a:latin typeface="Meiryo UI" pitchFamily="50" charset="-128"/>
                          <a:ea typeface="Meiryo UI" pitchFamily="50" charset="-128"/>
                          <a:cs typeface="Meiryo UI" pitchFamily="50" charset="-128"/>
                        </a:rPr>
                        <a:t>青少年（</a:t>
                      </a:r>
                      <a:r>
                        <a:rPr kumimoji="1" lang="en-US" altLang="ja-JP" sz="1100" dirty="0" smtClean="0">
                          <a:latin typeface="Meiryo UI" pitchFamily="50" charset="-128"/>
                          <a:ea typeface="Meiryo UI" pitchFamily="50" charset="-128"/>
                          <a:cs typeface="Meiryo UI" pitchFamily="50" charset="-128"/>
                        </a:rPr>
                        <a:t>27</a:t>
                      </a:r>
                      <a:r>
                        <a:rPr kumimoji="1" lang="ja-JP" altLang="en-US" sz="1100" dirty="0" smtClean="0">
                          <a:latin typeface="Meiryo UI" pitchFamily="50" charset="-128"/>
                          <a:ea typeface="Meiryo UI" pitchFamily="50" charset="-128"/>
                          <a:cs typeface="Meiryo UI" pitchFamily="50" charset="-128"/>
                        </a:rPr>
                        <a:t>）</a:t>
                      </a:r>
                      <a:endParaRPr kumimoji="1" lang="en-US" altLang="ja-JP" sz="1100" dirty="0" smtClean="0">
                        <a:latin typeface="Meiryo UI" pitchFamily="50" charset="-128"/>
                        <a:ea typeface="Meiryo UI" pitchFamily="50" charset="-128"/>
                        <a:cs typeface="Meiryo UI" pitchFamily="50" charset="-128"/>
                      </a:endParaRPr>
                    </a:p>
                    <a:p>
                      <a:r>
                        <a:rPr kumimoji="1" lang="ja-JP" altLang="en-US" sz="1100" dirty="0" smtClean="0">
                          <a:latin typeface="Meiryo UI" pitchFamily="50" charset="-128"/>
                          <a:ea typeface="Meiryo UI" pitchFamily="50" charset="-128"/>
                          <a:cs typeface="Meiryo UI" pitchFamily="50" charset="-128"/>
                        </a:rPr>
                        <a:t>・ひとり親家庭支援等（</a:t>
                      </a:r>
                      <a:r>
                        <a:rPr kumimoji="1" lang="en-US" altLang="ja-JP" sz="1100" dirty="0" smtClean="0">
                          <a:latin typeface="Meiryo UI" pitchFamily="50" charset="-128"/>
                          <a:ea typeface="Meiryo UI" pitchFamily="50" charset="-128"/>
                          <a:cs typeface="Meiryo UI" pitchFamily="50" charset="-128"/>
                        </a:rPr>
                        <a:t>26</a:t>
                      </a:r>
                      <a:r>
                        <a:rPr kumimoji="1" lang="ja-JP" altLang="en-US" sz="1100" dirty="0" smtClean="0">
                          <a:latin typeface="Meiryo UI" pitchFamily="50" charset="-128"/>
                          <a:ea typeface="Meiryo UI" pitchFamily="50" charset="-128"/>
                          <a:cs typeface="Meiryo UI" pitchFamily="50" charset="-128"/>
                        </a:rPr>
                        <a:t>）　　など</a:t>
                      </a:r>
                    </a:p>
                  </a:txBody>
                  <a:tcPr marL="99060" marR="99060">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331478">
                <a:tc>
                  <a:txBody>
                    <a:bodyPr/>
                    <a:lstStyle/>
                    <a:p>
                      <a:r>
                        <a:rPr kumimoji="1" lang="ja-JP" altLang="en-US" sz="1400" dirty="0" smtClean="0"/>
                        <a:t>２．福祉</a:t>
                      </a:r>
                      <a:r>
                        <a:rPr kumimoji="1" lang="en-US" altLang="ja-JP" sz="1400" dirty="0" smtClean="0"/>
                        <a:t>(408)</a:t>
                      </a:r>
                      <a:r>
                        <a:rPr kumimoji="1" lang="ja-JP" altLang="en-US" sz="1400" dirty="0" smtClean="0"/>
                        <a:t>　</a:t>
                      </a:r>
                      <a:endParaRPr kumimoji="1" lang="ja-JP" altLang="en-US" sz="1400" dirty="0"/>
                    </a:p>
                  </a:txBody>
                  <a:tcPr marL="99060" marR="99060">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100" dirty="0" smtClean="0">
                          <a:latin typeface="Meiryo UI" pitchFamily="50" charset="-128"/>
                          <a:ea typeface="Meiryo UI" pitchFamily="50" charset="-128"/>
                          <a:cs typeface="Meiryo UI" pitchFamily="50" charset="-128"/>
                        </a:rPr>
                        <a:t>・</a:t>
                      </a:r>
                      <a:r>
                        <a:rPr kumimoji="1" lang="ja-JP" altLang="en-US" sz="1100" dirty="0" err="1" smtClean="0">
                          <a:latin typeface="Meiryo UI" pitchFamily="50" charset="-128"/>
                          <a:ea typeface="Meiryo UI" pitchFamily="50" charset="-128"/>
                          <a:cs typeface="Meiryo UI" pitchFamily="50" charset="-128"/>
                        </a:rPr>
                        <a:t>障がい</a:t>
                      </a:r>
                      <a:r>
                        <a:rPr kumimoji="1" lang="ja-JP" altLang="en-US" sz="1100" dirty="0" smtClean="0">
                          <a:latin typeface="Meiryo UI" pitchFamily="50" charset="-128"/>
                          <a:ea typeface="Meiryo UI" pitchFamily="50" charset="-128"/>
                          <a:cs typeface="Meiryo UI" pitchFamily="50" charset="-128"/>
                        </a:rPr>
                        <a:t>者福祉</a:t>
                      </a:r>
                      <a:r>
                        <a:rPr kumimoji="1" lang="en-US" altLang="ja-JP" sz="1100" dirty="0" smtClean="0">
                          <a:latin typeface="Meiryo UI" pitchFamily="50" charset="-128"/>
                          <a:ea typeface="Meiryo UI" pitchFamily="50" charset="-128"/>
                          <a:cs typeface="Meiryo UI" pitchFamily="50" charset="-128"/>
                        </a:rPr>
                        <a:t>(112)</a:t>
                      </a:r>
                    </a:p>
                    <a:p>
                      <a:r>
                        <a:rPr kumimoji="1" lang="ja-JP" altLang="en-US" sz="1100" dirty="0" smtClean="0">
                          <a:latin typeface="Meiryo UI" pitchFamily="50" charset="-128"/>
                          <a:ea typeface="Meiryo UI" pitchFamily="50" charset="-128"/>
                          <a:cs typeface="Meiryo UI" pitchFamily="50" charset="-128"/>
                        </a:rPr>
                        <a:t>・</a:t>
                      </a:r>
                      <a:r>
                        <a:rPr kumimoji="1" lang="ja-JP" altLang="en-US" sz="1000" dirty="0" err="1" smtClean="0">
                          <a:latin typeface="Meiryo UI" pitchFamily="50" charset="-128"/>
                          <a:ea typeface="Meiryo UI" pitchFamily="50" charset="-128"/>
                          <a:cs typeface="Meiryo UI" pitchFamily="50" charset="-128"/>
                        </a:rPr>
                        <a:t>身体障がい</a:t>
                      </a:r>
                      <a:r>
                        <a:rPr kumimoji="1" lang="ja-JP" altLang="en-US" sz="1000" dirty="0" smtClean="0">
                          <a:latin typeface="Meiryo UI" pitchFamily="50" charset="-128"/>
                          <a:ea typeface="Meiryo UI" pitchFamily="50" charset="-128"/>
                          <a:cs typeface="Meiryo UI" pitchFamily="50" charset="-128"/>
                        </a:rPr>
                        <a:t>者更生相談所・知的障がい者更生相談所</a:t>
                      </a:r>
                      <a:r>
                        <a:rPr kumimoji="1" lang="en-US" altLang="ja-JP" sz="1100" dirty="0" smtClean="0">
                          <a:latin typeface="Meiryo UI" pitchFamily="50" charset="-128"/>
                          <a:ea typeface="Meiryo UI" pitchFamily="50" charset="-128"/>
                          <a:cs typeface="Meiryo UI" pitchFamily="50" charset="-128"/>
                        </a:rPr>
                        <a:t>(4</a:t>
                      </a:r>
                      <a:r>
                        <a:rPr kumimoji="1" lang="ja-JP" altLang="en-US" sz="1100" dirty="0" smtClean="0">
                          <a:latin typeface="Meiryo UI" pitchFamily="50" charset="-128"/>
                          <a:ea typeface="Meiryo UI" pitchFamily="50" charset="-128"/>
                          <a:cs typeface="Meiryo UI" pitchFamily="50" charset="-128"/>
                        </a:rPr>
                        <a:t>）</a:t>
                      </a:r>
                      <a:endParaRPr kumimoji="1" lang="en-US" altLang="ja-JP" sz="1100" dirty="0" smtClean="0">
                        <a:latin typeface="Meiryo UI" pitchFamily="50" charset="-128"/>
                        <a:ea typeface="Meiryo UI" pitchFamily="50" charset="-128"/>
                        <a:cs typeface="Meiryo UI" pitchFamily="50" charset="-128"/>
                      </a:endParaRPr>
                    </a:p>
                    <a:p>
                      <a:r>
                        <a:rPr kumimoji="1" lang="ja-JP" altLang="en-US" sz="1100" dirty="0" smtClean="0">
                          <a:latin typeface="Meiryo UI" pitchFamily="50" charset="-128"/>
                          <a:ea typeface="Meiryo UI" pitchFamily="50" charset="-128"/>
                          <a:cs typeface="Meiryo UI" pitchFamily="50" charset="-128"/>
                        </a:rPr>
                        <a:t>・</a:t>
                      </a:r>
                      <a:r>
                        <a:rPr kumimoji="1" lang="ja-JP" altLang="en-US" sz="1100" dirty="0" err="1" smtClean="0">
                          <a:latin typeface="Meiryo UI" pitchFamily="50" charset="-128"/>
                          <a:ea typeface="Meiryo UI" pitchFamily="50" charset="-128"/>
                          <a:cs typeface="Meiryo UI" pitchFamily="50" charset="-128"/>
                        </a:rPr>
                        <a:t>発達障がい</a:t>
                      </a:r>
                      <a:r>
                        <a:rPr kumimoji="1" lang="ja-JP" altLang="en-US" sz="1100" dirty="0" smtClean="0">
                          <a:latin typeface="Meiryo UI" pitchFamily="50" charset="-128"/>
                          <a:ea typeface="Meiryo UI" pitchFamily="50" charset="-128"/>
                          <a:cs typeface="Meiryo UI" pitchFamily="50" charset="-128"/>
                        </a:rPr>
                        <a:t>者支援（</a:t>
                      </a:r>
                      <a:r>
                        <a:rPr kumimoji="1" lang="en-US" altLang="ja-JP" sz="1100" dirty="0" smtClean="0">
                          <a:latin typeface="Meiryo UI" pitchFamily="50" charset="-128"/>
                          <a:ea typeface="Meiryo UI" pitchFamily="50" charset="-128"/>
                          <a:cs typeface="Meiryo UI" pitchFamily="50" charset="-128"/>
                        </a:rPr>
                        <a:t>5</a:t>
                      </a:r>
                      <a:r>
                        <a:rPr kumimoji="1" lang="ja-JP" altLang="en-US" sz="1100" dirty="0" smtClean="0">
                          <a:latin typeface="Meiryo UI" pitchFamily="50" charset="-128"/>
                          <a:ea typeface="Meiryo UI" pitchFamily="50" charset="-128"/>
                          <a:cs typeface="Meiryo UI" pitchFamily="50" charset="-128"/>
                        </a:rPr>
                        <a:t>）</a:t>
                      </a:r>
                      <a:endParaRPr kumimoji="1" lang="en-US" altLang="ja-JP" sz="1100" dirty="0" smtClean="0">
                        <a:latin typeface="Meiryo UI" pitchFamily="50" charset="-128"/>
                        <a:ea typeface="Meiryo UI" pitchFamily="50" charset="-128"/>
                        <a:cs typeface="Meiryo UI" pitchFamily="50" charset="-128"/>
                      </a:endParaRPr>
                    </a:p>
                    <a:p>
                      <a:r>
                        <a:rPr kumimoji="1" lang="ja-JP" altLang="en-US" sz="1100" dirty="0" smtClean="0">
                          <a:latin typeface="Meiryo UI" pitchFamily="50" charset="-128"/>
                          <a:ea typeface="Meiryo UI" pitchFamily="50" charset="-128"/>
                          <a:cs typeface="Meiryo UI" pitchFamily="50" charset="-128"/>
                        </a:rPr>
                        <a:t>・高齢者福祉（</a:t>
                      </a:r>
                      <a:r>
                        <a:rPr kumimoji="1" lang="en-US" altLang="ja-JP" sz="1100" dirty="0" smtClean="0">
                          <a:latin typeface="Meiryo UI" pitchFamily="50" charset="-128"/>
                          <a:ea typeface="Meiryo UI" pitchFamily="50" charset="-128"/>
                          <a:cs typeface="Meiryo UI" pitchFamily="50" charset="-128"/>
                        </a:rPr>
                        <a:t>57</a:t>
                      </a:r>
                      <a:r>
                        <a:rPr kumimoji="1" lang="ja-JP" altLang="en-US" sz="1100" dirty="0" smtClean="0">
                          <a:latin typeface="Meiryo UI" pitchFamily="50" charset="-128"/>
                          <a:ea typeface="Meiryo UI" pitchFamily="50" charset="-128"/>
                          <a:cs typeface="Meiryo UI" pitchFamily="50" charset="-128"/>
                        </a:rPr>
                        <a:t>）</a:t>
                      </a:r>
                      <a:endParaRPr kumimoji="1" lang="en-US" altLang="ja-JP" sz="1100" dirty="0" smtClean="0">
                        <a:latin typeface="Meiryo UI" pitchFamily="50" charset="-128"/>
                        <a:ea typeface="Meiryo UI" pitchFamily="50" charset="-128"/>
                        <a:cs typeface="Meiryo UI" pitchFamily="50" charset="-128"/>
                      </a:endParaRPr>
                    </a:p>
                    <a:p>
                      <a:r>
                        <a:rPr kumimoji="1" lang="ja-JP" altLang="en-US" sz="1100" dirty="0" smtClean="0">
                          <a:latin typeface="Meiryo UI" pitchFamily="50" charset="-128"/>
                          <a:ea typeface="Meiryo UI" pitchFamily="50" charset="-128"/>
                          <a:cs typeface="Meiryo UI" pitchFamily="50" charset="-128"/>
                        </a:rPr>
                        <a:t>・介護保険（</a:t>
                      </a:r>
                      <a:r>
                        <a:rPr kumimoji="1" lang="en-US" altLang="ja-JP" sz="1100" dirty="0" smtClean="0">
                          <a:latin typeface="Meiryo UI" pitchFamily="50" charset="-128"/>
                          <a:ea typeface="Meiryo UI" pitchFamily="50" charset="-128"/>
                          <a:cs typeface="Meiryo UI" pitchFamily="50" charset="-128"/>
                        </a:rPr>
                        <a:t>37</a:t>
                      </a:r>
                      <a:r>
                        <a:rPr kumimoji="1" lang="ja-JP" altLang="en-US" sz="1100" dirty="0" smtClean="0">
                          <a:latin typeface="Meiryo UI" pitchFamily="50" charset="-128"/>
                          <a:ea typeface="Meiryo UI" pitchFamily="50" charset="-128"/>
                          <a:cs typeface="Meiryo UI" pitchFamily="50" charset="-128"/>
                        </a:rPr>
                        <a:t>）</a:t>
                      </a:r>
                      <a:endParaRPr kumimoji="1" lang="en-US" altLang="ja-JP" sz="1100" dirty="0" smtClean="0">
                        <a:latin typeface="Meiryo UI" pitchFamily="50" charset="-128"/>
                        <a:ea typeface="Meiryo UI" pitchFamily="50" charset="-128"/>
                        <a:cs typeface="Meiryo UI" pitchFamily="50" charset="-128"/>
                      </a:endParaRPr>
                    </a:p>
                    <a:p>
                      <a:r>
                        <a:rPr kumimoji="1" lang="ja-JP" altLang="en-US" sz="1100" dirty="0" smtClean="0">
                          <a:latin typeface="Meiryo UI" pitchFamily="50" charset="-128"/>
                          <a:ea typeface="Meiryo UI" pitchFamily="50" charset="-128"/>
                          <a:cs typeface="Meiryo UI" pitchFamily="50" charset="-128"/>
                        </a:rPr>
                        <a:t>・国民健康保険（</a:t>
                      </a:r>
                      <a:r>
                        <a:rPr kumimoji="1" lang="en-US" altLang="ja-JP" sz="1100" dirty="0" smtClean="0">
                          <a:latin typeface="Meiryo UI" pitchFamily="50" charset="-128"/>
                          <a:ea typeface="Meiryo UI" pitchFamily="50" charset="-128"/>
                          <a:cs typeface="Meiryo UI" pitchFamily="50" charset="-128"/>
                        </a:rPr>
                        <a:t>8</a:t>
                      </a:r>
                      <a:r>
                        <a:rPr kumimoji="1" lang="ja-JP" altLang="en-US" sz="1100" dirty="0" smtClean="0">
                          <a:latin typeface="Meiryo UI" pitchFamily="50" charset="-128"/>
                          <a:ea typeface="Meiryo UI" pitchFamily="50" charset="-128"/>
                          <a:cs typeface="Meiryo UI" pitchFamily="50" charset="-128"/>
                        </a:rPr>
                        <a:t>）</a:t>
                      </a:r>
                      <a:endParaRPr kumimoji="1" lang="en-US" altLang="ja-JP" sz="1100" dirty="0" smtClean="0">
                        <a:latin typeface="Meiryo UI" pitchFamily="50" charset="-128"/>
                        <a:ea typeface="Meiryo UI" pitchFamily="50" charset="-128"/>
                        <a:cs typeface="Meiryo UI" pitchFamily="50" charset="-128"/>
                      </a:endParaRPr>
                    </a:p>
                    <a:p>
                      <a:r>
                        <a:rPr kumimoji="1" lang="ja-JP" altLang="en-US" sz="1100" dirty="0" smtClean="0">
                          <a:latin typeface="Meiryo UI" pitchFamily="50" charset="-128"/>
                          <a:ea typeface="Meiryo UI" pitchFamily="50" charset="-128"/>
                          <a:cs typeface="Meiryo UI" pitchFamily="50" charset="-128"/>
                        </a:rPr>
                        <a:t>・生活保護（</a:t>
                      </a:r>
                      <a:r>
                        <a:rPr kumimoji="1" lang="en-US" altLang="ja-JP" sz="1100" dirty="0" smtClean="0">
                          <a:latin typeface="Meiryo UI" pitchFamily="50" charset="-128"/>
                          <a:ea typeface="Meiryo UI" pitchFamily="50" charset="-128"/>
                          <a:cs typeface="Meiryo UI" pitchFamily="50" charset="-128"/>
                        </a:rPr>
                        <a:t>49</a:t>
                      </a:r>
                      <a:r>
                        <a:rPr kumimoji="1" lang="ja-JP" altLang="en-US" sz="1100" dirty="0" smtClean="0">
                          <a:latin typeface="Meiryo UI" pitchFamily="50" charset="-128"/>
                          <a:ea typeface="Meiryo UI" pitchFamily="50" charset="-128"/>
                          <a:cs typeface="Meiryo UI" pitchFamily="50" charset="-128"/>
                        </a:rPr>
                        <a:t>）</a:t>
                      </a:r>
                      <a:endParaRPr kumimoji="1" lang="en-US" altLang="ja-JP" sz="1100" dirty="0" smtClean="0">
                        <a:latin typeface="Meiryo UI" pitchFamily="50" charset="-128"/>
                        <a:ea typeface="Meiryo UI" pitchFamily="50" charset="-128"/>
                        <a:cs typeface="Meiryo UI" pitchFamily="50" charset="-128"/>
                      </a:endParaRPr>
                    </a:p>
                    <a:p>
                      <a:r>
                        <a:rPr kumimoji="1" lang="ja-JP" altLang="en-US" sz="1100" dirty="0" smtClean="0">
                          <a:latin typeface="Meiryo UI" pitchFamily="50" charset="-128"/>
                          <a:ea typeface="Meiryo UI" pitchFamily="50" charset="-128"/>
                          <a:cs typeface="Meiryo UI" pitchFamily="50" charset="-128"/>
                        </a:rPr>
                        <a:t>・社会福祉・地域福祉等（</a:t>
                      </a:r>
                      <a:r>
                        <a:rPr kumimoji="1" lang="en-US" altLang="ja-JP" sz="1100" dirty="0" smtClean="0">
                          <a:latin typeface="Meiryo UI" pitchFamily="50" charset="-128"/>
                          <a:ea typeface="Meiryo UI" pitchFamily="50" charset="-128"/>
                          <a:cs typeface="Meiryo UI" pitchFamily="50" charset="-128"/>
                        </a:rPr>
                        <a:t>90)</a:t>
                      </a:r>
                      <a:r>
                        <a:rPr kumimoji="1" lang="ja-JP" altLang="en-US" sz="1100" dirty="0" smtClean="0">
                          <a:latin typeface="Meiryo UI" pitchFamily="50" charset="-128"/>
                          <a:ea typeface="Meiryo UI" pitchFamily="50" charset="-128"/>
                          <a:cs typeface="Meiryo UI" pitchFamily="50" charset="-128"/>
                        </a:rPr>
                        <a:t>　　　など</a:t>
                      </a:r>
                      <a:endParaRPr kumimoji="1" lang="ja-JP" altLang="en-US" sz="1100" dirty="0">
                        <a:latin typeface="Meiryo UI" pitchFamily="50" charset="-128"/>
                        <a:ea typeface="Meiryo UI" pitchFamily="50" charset="-128"/>
                        <a:cs typeface="Meiryo UI" pitchFamily="50" charset="-128"/>
                      </a:endParaRPr>
                    </a:p>
                  </a:txBody>
                  <a:tcPr marL="99060" marR="99060">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835022">
                <a:tc>
                  <a:txBody>
                    <a:bodyPr/>
                    <a:lstStyle/>
                    <a:p>
                      <a:r>
                        <a:rPr kumimoji="1" lang="ja-JP" altLang="en-US" sz="1400" dirty="0" smtClean="0"/>
                        <a:t>３．健康・保健</a:t>
                      </a:r>
                      <a:r>
                        <a:rPr kumimoji="1" lang="en-US" altLang="ja-JP" sz="1400" dirty="0" smtClean="0"/>
                        <a:t>(266)</a:t>
                      </a:r>
                      <a:endParaRPr kumimoji="1" lang="ja-JP" altLang="en-US" sz="1400" dirty="0"/>
                    </a:p>
                  </a:txBody>
                  <a:tcPr marL="99060" marR="99060">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100" dirty="0" smtClean="0">
                          <a:latin typeface="Meiryo UI" pitchFamily="50" charset="-128"/>
                          <a:ea typeface="Meiryo UI" pitchFamily="50" charset="-128"/>
                          <a:cs typeface="Meiryo UI" pitchFamily="50" charset="-128"/>
                        </a:rPr>
                        <a:t>・感染症対策（</a:t>
                      </a:r>
                      <a:r>
                        <a:rPr kumimoji="1" lang="en-US" altLang="ja-JP" sz="1100" dirty="0" smtClean="0">
                          <a:latin typeface="Meiryo UI" pitchFamily="50" charset="-128"/>
                          <a:ea typeface="Meiryo UI" pitchFamily="50" charset="-128"/>
                          <a:cs typeface="Meiryo UI" pitchFamily="50" charset="-128"/>
                        </a:rPr>
                        <a:t>28</a:t>
                      </a:r>
                      <a:r>
                        <a:rPr kumimoji="1" lang="ja-JP" altLang="en-US" sz="1100" dirty="0" smtClean="0">
                          <a:latin typeface="Meiryo UI" pitchFamily="50" charset="-128"/>
                          <a:ea typeface="Meiryo UI" pitchFamily="50" charset="-128"/>
                          <a:cs typeface="Meiryo UI" pitchFamily="50" charset="-128"/>
                        </a:rPr>
                        <a:t>）</a:t>
                      </a:r>
                      <a:endParaRPr kumimoji="1" lang="en-US" altLang="ja-JP" sz="1100" dirty="0" smtClean="0">
                        <a:latin typeface="Meiryo UI" pitchFamily="50" charset="-128"/>
                        <a:ea typeface="Meiryo UI" pitchFamily="50" charset="-128"/>
                        <a:cs typeface="Meiryo UI" pitchFamily="50" charset="-128"/>
                      </a:endParaRPr>
                    </a:p>
                    <a:p>
                      <a:r>
                        <a:rPr kumimoji="1" lang="ja-JP" altLang="en-US" sz="1100" dirty="0" smtClean="0">
                          <a:latin typeface="Meiryo UI" pitchFamily="50" charset="-128"/>
                          <a:ea typeface="Meiryo UI" pitchFamily="50" charset="-128"/>
                          <a:cs typeface="Meiryo UI" pitchFamily="50" charset="-128"/>
                        </a:rPr>
                        <a:t>・保健医療（</a:t>
                      </a:r>
                      <a:r>
                        <a:rPr kumimoji="1" lang="en-US" altLang="ja-JP" sz="1100" dirty="0" smtClean="0">
                          <a:latin typeface="Meiryo UI" pitchFamily="50" charset="-128"/>
                          <a:ea typeface="Meiryo UI" pitchFamily="50" charset="-128"/>
                          <a:cs typeface="Meiryo UI" pitchFamily="50" charset="-128"/>
                        </a:rPr>
                        <a:t>92</a:t>
                      </a:r>
                      <a:r>
                        <a:rPr kumimoji="1" lang="ja-JP" altLang="en-US" sz="1100" dirty="0" smtClean="0">
                          <a:latin typeface="Meiryo UI" pitchFamily="50" charset="-128"/>
                          <a:ea typeface="Meiryo UI" pitchFamily="50" charset="-128"/>
                          <a:cs typeface="Meiryo UI" pitchFamily="50" charset="-128"/>
                        </a:rPr>
                        <a:t>）</a:t>
                      </a:r>
                      <a:endParaRPr kumimoji="1" lang="en-US" altLang="ja-JP" sz="1100" dirty="0" smtClean="0">
                        <a:latin typeface="Meiryo UI" pitchFamily="50" charset="-128"/>
                        <a:ea typeface="Meiryo UI" pitchFamily="50" charset="-128"/>
                        <a:cs typeface="Meiryo UI" pitchFamily="50" charset="-128"/>
                      </a:endParaRPr>
                    </a:p>
                    <a:p>
                      <a:r>
                        <a:rPr kumimoji="1" lang="ja-JP" altLang="en-US" sz="1100" dirty="0" smtClean="0">
                          <a:latin typeface="Meiryo UI" pitchFamily="50" charset="-128"/>
                          <a:ea typeface="Meiryo UI" pitchFamily="50" charset="-128"/>
                          <a:cs typeface="Meiryo UI" pitchFamily="50" charset="-128"/>
                        </a:rPr>
                        <a:t>・環境衛生、食品衛生（</a:t>
                      </a:r>
                      <a:r>
                        <a:rPr kumimoji="1" lang="en-US" altLang="ja-JP" sz="1100" dirty="0" smtClean="0">
                          <a:latin typeface="Meiryo UI" pitchFamily="50" charset="-128"/>
                          <a:ea typeface="Meiryo UI" pitchFamily="50" charset="-128"/>
                          <a:cs typeface="Meiryo UI" pitchFamily="50" charset="-128"/>
                        </a:rPr>
                        <a:t>85</a:t>
                      </a:r>
                      <a:r>
                        <a:rPr kumimoji="1" lang="ja-JP" altLang="en-US" sz="1100" dirty="0" smtClean="0">
                          <a:latin typeface="Meiryo UI" pitchFamily="50" charset="-128"/>
                          <a:ea typeface="Meiryo UI" pitchFamily="50" charset="-128"/>
                          <a:cs typeface="Meiryo UI" pitchFamily="50" charset="-128"/>
                        </a:rPr>
                        <a:t>）</a:t>
                      </a:r>
                      <a:endParaRPr kumimoji="1" lang="en-US" altLang="ja-JP" sz="1100" dirty="0" smtClean="0">
                        <a:latin typeface="Meiryo UI" pitchFamily="50" charset="-128"/>
                        <a:ea typeface="Meiryo UI" pitchFamily="50" charset="-128"/>
                        <a:cs typeface="Meiryo UI" pitchFamily="50" charset="-128"/>
                      </a:endParaRPr>
                    </a:p>
                    <a:p>
                      <a:r>
                        <a:rPr kumimoji="1" lang="ja-JP" altLang="en-US" sz="1100" dirty="0" smtClean="0">
                          <a:latin typeface="Meiryo UI" pitchFamily="50" charset="-128"/>
                          <a:ea typeface="Meiryo UI" pitchFamily="50" charset="-128"/>
                          <a:cs typeface="Meiryo UI" pitchFamily="50" charset="-128"/>
                        </a:rPr>
                        <a:t>・狂犬病予防・動物愛護等（</a:t>
                      </a:r>
                      <a:r>
                        <a:rPr kumimoji="1" lang="en-US" altLang="ja-JP" sz="1100" dirty="0" smtClean="0">
                          <a:latin typeface="Meiryo UI" pitchFamily="50" charset="-128"/>
                          <a:ea typeface="Meiryo UI" pitchFamily="50" charset="-128"/>
                          <a:cs typeface="Meiryo UI" pitchFamily="50" charset="-128"/>
                        </a:rPr>
                        <a:t>20</a:t>
                      </a:r>
                      <a:r>
                        <a:rPr kumimoji="1" lang="ja-JP" altLang="en-US" sz="1100" dirty="0" smtClean="0">
                          <a:latin typeface="Meiryo UI" pitchFamily="50" charset="-128"/>
                          <a:ea typeface="Meiryo UI" pitchFamily="50" charset="-128"/>
                          <a:cs typeface="Meiryo UI" pitchFamily="50" charset="-128"/>
                        </a:rPr>
                        <a:t>）</a:t>
                      </a:r>
                      <a:endParaRPr kumimoji="1" lang="en-US" altLang="ja-JP" sz="1100" dirty="0" smtClean="0">
                        <a:latin typeface="Meiryo UI" pitchFamily="50" charset="-128"/>
                        <a:ea typeface="Meiryo UI" pitchFamily="50" charset="-128"/>
                        <a:cs typeface="Meiryo UI" pitchFamily="50" charset="-128"/>
                      </a:endParaRPr>
                    </a:p>
                    <a:p>
                      <a:r>
                        <a:rPr kumimoji="1" lang="ja-JP" altLang="en-US" sz="1100" dirty="0" smtClean="0">
                          <a:latin typeface="Meiryo UI" pitchFamily="50" charset="-128"/>
                          <a:ea typeface="Meiryo UI" pitchFamily="50" charset="-128"/>
                          <a:cs typeface="Meiryo UI" pitchFamily="50" charset="-128"/>
                        </a:rPr>
                        <a:t>・精神保健（</a:t>
                      </a:r>
                      <a:r>
                        <a:rPr kumimoji="1" lang="en-US" altLang="ja-JP" sz="1100" dirty="0" smtClean="0">
                          <a:latin typeface="Meiryo UI" pitchFamily="50" charset="-128"/>
                          <a:ea typeface="Meiryo UI" pitchFamily="50" charset="-128"/>
                          <a:cs typeface="Meiryo UI" pitchFamily="50" charset="-128"/>
                        </a:rPr>
                        <a:t>16</a:t>
                      </a:r>
                      <a:r>
                        <a:rPr kumimoji="1" lang="ja-JP" altLang="en-US" sz="1100" dirty="0" smtClean="0">
                          <a:latin typeface="Meiryo UI" pitchFamily="50" charset="-128"/>
                          <a:ea typeface="Meiryo UI" pitchFamily="50" charset="-128"/>
                          <a:cs typeface="Meiryo UI" pitchFamily="50" charset="-128"/>
                        </a:rPr>
                        <a:t>）　　など</a:t>
                      </a:r>
                      <a:endParaRPr kumimoji="1" lang="ja-JP" altLang="en-US" sz="1100" dirty="0">
                        <a:latin typeface="Meiryo UI" pitchFamily="50" charset="-128"/>
                        <a:ea typeface="Meiryo UI" pitchFamily="50" charset="-128"/>
                        <a:cs typeface="Meiryo UI" pitchFamily="50" charset="-128"/>
                      </a:endParaRPr>
                    </a:p>
                  </a:txBody>
                  <a:tcPr marL="99060" marR="99060">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769478">
                <a:tc>
                  <a:txBody>
                    <a:bodyPr/>
                    <a:lstStyle/>
                    <a:p>
                      <a:r>
                        <a:rPr kumimoji="1" lang="ja-JP" altLang="en-US" sz="1400" dirty="0" smtClean="0"/>
                        <a:t>４．教育</a:t>
                      </a:r>
                      <a:r>
                        <a:rPr kumimoji="1" lang="en-US" altLang="ja-JP" sz="1400" dirty="0" smtClean="0"/>
                        <a:t>(283)</a:t>
                      </a:r>
                      <a:endParaRPr kumimoji="1" lang="ja-JP" altLang="en-US" sz="1400" dirty="0"/>
                    </a:p>
                  </a:txBody>
                  <a:tcPr marL="99060" marR="99060">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100" dirty="0" smtClean="0">
                          <a:latin typeface="Meiryo UI" pitchFamily="50" charset="-128"/>
                          <a:ea typeface="Meiryo UI" pitchFamily="50" charset="-128"/>
                          <a:cs typeface="Meiryo UI" pitchFamily="50" charset="-128"/>
                        </a:rPr>
                        <a:t>・幼稚園、小中学校の設置運営等（</a:t>
                      </a:r>
                      <a:r>
                        <a:rPr kumimoji="1" lang="en-US" altLang="ja-JP" sz="1100" dirty="0" smtClean="0">
                          <a:latin typeface="Meiryo UI" pitchFamily="50" charset="-128"/>
                          <a:ea typeface="Meiryo UI" pitchFamily="50" charset="-128"/>
                          <a:cs typeface="Meiryo UI" pitchFamily="50" charset="-128"/>
                        </a:rPr>
                        <a:t>106</a:t>
                      </a:r>
                      <a:r>
                        <a:rPr kumimoji="1" lang="ja-JP" altLang="en-US" sz="1100" dirty="0" smtClean="0">
                          <a:latin typeface="Meiryo UI" pitchFamily="50" charset="-128"/>
                          <a:ea typeface="Meiryo UI" pitchFamily="50" charset="-128"/>
                          <a:cs typeface="Meiryo UI" pitchFamily="50" charset="-128"/>
                        </a:rPr>
                        <a:t>）</a:t>
                      </a:r>
                      <a:endParaRPr kumimoji="1" lang="en-US" altLang="ja-JP" sz="1100" dirty="0" smtClean="0">
                        <a:latin typeface="Meiryo UI" pitchFamily="50" charset="-128"/>
                        <a:ea typeface="Meiryo UI" pitchFamily="50" charset="-128"/>
                        <a:cs typeface="Meiryo UI" pitchFamily="50" charset="-128"/>
                      </a:endParaRPr>
                    </a:p>
                    <a:p>
                      <a:r>
                        <a:rPr kumimoji="1" lang="ja-JP" altLang="en-US" sz="1100" dirty="0" smtClean="0">
                          <a:latin typeface="Meiryo UI" pitchFamily="50" charset="-128"/>
                          <a:ea typeface="Meiryo UI" pitchFamily="50" charset="-128"/>
                          <a:cs typeface="Meiryo UI" pitchFamily="50" charset="-128"/>
                        </a:rPr>
                        <a:t>・私立幼稚園の設置認可（</a:t>
                      </a:r>
                      <a:r>
                        <a:rPr kumimoji="1" lang="en-US" altLang="ja-JP" sz="1100" dirty="0" smtClean="0">
                          <a:latin typeface="Meiryo UI" pitchFamily="50" charset="-128"/>
                          <a:ea typeface="Meiryo UI" pitchFamily="50" charset="-128"/>
                          <a:cs typeface="Meiryo UI" pitchFamily="50" charset="-128"/>
                        </a:rPr>
                        <a:t>1</a:t>
                      </a:r>
                      <a:r>
                        <a:rPr kumimoji="1" lang="ja-JP" altLang="en-US" sz="1100" dirty="0" smtClean="0">
                          <a:latin typeface="Meiryo UI" pitchFamily="50" charset="-128"/>
                          <a:ea typeface="Meiryo UI" pitchFamily="50" charset="-128"/>
                          <a:cs typeface="Meiryo UI" pitchFamily="50" charset="-128"/>
                        </a:rPr>
                        <a:t>）　</a:t>
                      </a:r>
                      <a:endParaRPr kumimoji="1" lang="en-US" altLang="ja-JP" sz="1100" dirty="0" smtClean="0">
                        <a:latin typeface="Meiryo UI" pitchFamily="50" charset="-128"/>
                        <a:ea typeface="Meiryo UI" pitchFamily="50" charset="-128"/>
                        <a:cs typeface="Meiryo UI" pitchFamily="50" charset="-128"/>
                      </a:endParaRPr>
                    </a:p>
                    <a:p>
                      <a:r>
                        <a:rPr kumimoji="1" lang="ja-JP" altLang="en-US" sz="1100" dirty="0" smtClean="0">
                          <a:latin typeface="Meiryo UI" pitchFamily="50" charset="-128"/>
                          <a:ea typeface="Meiryo UI" pitchFamily="50" charset="-128"/>
                          <a:cs typeface="Meiryo UI" pitchFamily="50" charset="-128"/>
                        </a:rPr>
                        <a:t>・小中学校教職員人事権・研修（</a:t>
                      </a:r>
                      <a:r>
                        <a:rPr kumimoji="1" lang="en-US" altLang="ja-JP" sz="1100" dirty="0" smtClean="0">
                          <a:latin typeface="Meiryo UI" pitchFamily="50" charset="-128"/>
                          <a:ea typeface="Meiryo UI" pitchFamily="50" charset="-128"/>
                          <a:cs typeface="Meiryo UI" pitchFamily="50" charset="-128"/>
                        </a:rPr>
                        <a:t>39</a:t>
                      </a:r>
                      <a:r>
                        <a:rPr kumimoji="1" lang="ja-JP" altLang="en-US" sz="1100" dirty="0" smtClean="0">
                          <a:latin typeface="Meiryo UI" pitchFamily="50" charset="-128"/>
                          <a:ea typeface="Meiryo UI" pitchFamily="50" charset="-128"/>
                          <a:cs typeface="Meiryo UI" pitchFamily="50" charset="-128"/>
                        </a:rPr>
                        <a:t>）</a:t>
                      </a:r>
                      <a:endParaRPr kumimoji="1" lang="en-US" altLang="ja-JP" sz="1100" dirty="0" smtClean="0">
                        <a:latin typeface="Meiryo UI" pitchFamily="50" charset="-128"/>
                        <a:ea typeface="Meiryo UI" pitchFamily="50" charset="-128"/>
                        <a:cs typeface="Meiryo UI" pitchFamily="50" charset="-128"/>
                      </a:endParaRPr>
                    </a:p>
                    <a:p>
                      <a:r>
                        <a:rPr kumimoji="1" lang="ja-JP" altLang="en-US" sz="1100" dirty="0" smtClean="0">
                          <a:latin typeface="Meiryo UI" pitchFamily="50" charset="-128"/>
                          <a:ea typeface="Meiryo UI" pitchFamily="50" charset="-128"/>
                          <a:cs typeface="Meiryo UI" pitchFamily="50" charset="-128"/>
                        </a:rPr>
                        <a:t>・公立児童福祉施設併設校（</a:t>
                      </a:r>
                      <a:r>
                        <a:rPr kumimoji="1" lang="en-US" altLang="ja-JP" sz="1100" dirty="0" smtClean="0">
                          <a:latin typeface="Meiryo UI" pitchFamily="50" charset="-128"/>
                          <a:ea typeface="Meiryo UI" pitchFamily="50" charset="-128"/>
                          <a:cs typeface="Meiryo UI" pitchFamily="50" charset="-128"/>
                        </a:rPr>
                        <a:t>67</a:t>
                      </a:r>
                      <a:r>
                        <a:rPr kumimoji="1" lang="ja-JP" altLang="en-US" sz="1100" dirty="0" smtClean="0">
                          <a:latin typeface="Meiryo UI" pitchFamily="50" charset="-128"/>
                          <a:ea typeface="Meiryo UI" pitchFamily="50" charset="-128"/>
                          <a:cs typeface="Meiryo UI" pitchFamily="50" charset="-128"/>
                        </a:rPr>
                        <a:t>）</a:t>
                      </a:r>
                      <a:endParaRPr kumimoji="1" lang="en-US" altLang="ja-JP" sz="1100" dirty="0" smtClean="0">
                        <a:latin typeface="Meiryo UI" pitchFamily="50" charset="-128"/>
                        <a:ea typeface="Meiryo UI" pitchFamily="50" charset="-128"/>
                        <a:cs typeface="Meiryo UI" pitchFamily="50" charset="-128"/>
                      </a:endParaRPr>
                    </a:p>
                    <a:p>
                      <a:r>
                        <a:rPr kumimoji="1" lang="ja-JP" altLang="en-US" sz="1100" dirty="0" smtClean="0">
                          <a:latin typeface="Meiryo UI" pitchFamily="50" charset="-128"/>
                          <a:ea typeface="Meiryo UI" pitchFamily="50" charset="-128"/>
                          <a:cs typeface="Meiryo UI" pitchFamily="50" charset="-128"/>
                        </a:rPr>
                        <a:t>・文化財保護（</a:t>
                      </a:r>
                      <a:r>
                        <a:rPr kumimoji="1" lang="en-US" altLang="ja-JP" sz="1100" dirty="0" smtClean="0">
                          <a:latin typeface="Meiryo UI" pitchFamily="50" charset="-128"/>
                          <a:ea typeface="Meiryo UI" pitchFamily="50" charset="-128"/>
                          <a:cs typeface="Meiryo UI" pitchFamily="50" charset="-128"/>
                        </a:rPr>
                        <a:t>9</a:t>
                      </a:r>
                      <a:r>
                        <a:rPr kumimoji="1" lang="ja-JP" altLang="en-US" sz="1100" dirty="0" smtClean="0">
                          <a:latin typeface="Meiryo UI" pitchFamily="50" charset="-128"/>
                          <a:ea typeface="Meiryo UI" pitchFamily="50" charset="-128"/>
                          <a:cs typeface="Meiryo UI" pitchFamily="50" charset="-128"/>
                        </a:rPr>
                        <a:t>）　・生涯学習（</a:t>
                      </a:r>
                      <a:r>
                        <a:rPr kumimoji="1" lang="en-US" altLang="ja-JP" sz="1100" dirty="0" smtClean="0">
                          <a:latin typeface="Meiryo UI" pitchFamily="50" charset="-128"/>
                          <a:ea typeface="Meiryo UI" pitchFamily="50" charset="-128"/>
                          <a:cs typeface="Meiryo UI" pitchFamily="50" charset="-128"/>
                        </a:rPr>
                        <a:t>18</a:t>
                      </a:r>
                      <a:r>
                        <a:rPr kumimoji="1" lang="ja-JP" altLang="en-US" sz="1100" dirty="0" smtClean="0">
                          <a:latin typeface="Meiryo UI" pitchFamily="50" charset="-128"/>
                          <a:ea typeface="Meiryo UI" pitchFamily="50" charset="-128"/>
                          <a:cs typeface="Meiryo UI" pitchFamily="50" charset="-128"/>
                        </a:rPr>
                        <a:t>）など</a:t>
                      </a:r>
                      <a:endParaRPr kumimoji="1" lang="en-US" altLang="ja-JP" sz="1100" dirty="0" smtClean="0">
                        <a:latin typeface="Meiryo UI" pitchFamily="50" charset="-128"/>
                        <a:ea typeface="Meiryo UI" pitchFamily="50" charset="-128"/>
                        <a:cs typeface="Meiryo UI" pitchFamily="50" charset="-128"/>
                      </a:endParaRPr>
                    </a:p>
                  </a:txBody>
                  <a:tcPr marL="99060" marR="99060">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847950">
                <a:tc>
                  <a:txBody>
                    <a:bodyPr/>
                    <a:lstStyle/>
                    <a:p>
                      <a:r>
                        <a:rPr kumimoji="1" lang="ja-JP" altLang="en-US" sz="1400" dirty="0" smtClean="0"/>
                        <a:t>５．環境</a:t>
                      </a:r>
                      <a:r>
                        <a:rPr kumimoji="1" lang="en-US" altLang="ja-JP" sz="1400" dirty="0" smtClean="0"/>
                        <a:t>(254)</a:t>
                      </a:r>
                      <a:endParaRPr kumimoji="1" lang="ja-JP" altLang="en-US" sz="1400" dirty="0"/>
                    </a:p>
                  </a:txBody>
                  <a:tcPr marL="99060" marR="99060">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r>
                        <a:rPr kumimoji="1" lang="ja-JP" altLang="en-US" sz="1100" dirty="0" smtClean="0">
                          <a:latin typeface="Meiryo UI" pitchFamily="50" charset="-128"/>
                          <a:ea typeface="Meiryo UI" pitchFamily="50" charset="-128"/>
                          <a:cs typeface="Meiryo UI" pitchFamily="50" charset="-128"/>
                        </a:rPr>
                        <a:t>・環境監視規制等（</a:t>
                      </a:r>
                      <a:r>
                        <a:rPr kumimoji="1" lang="en-US" altLang="ja-JP" sz="1100" dirty="0" smtClean="0">
                          <a:latin typeface="Meiryo UI" pitchFamily="50" charset="-128"/>
                          <a:ea typeface="Meiryo UI" pitchFamily="50" charset="-128"/>
                          <a:cs typeface="Meiryo UI" pitchFamily="50" charset="-128"/>
                        </a:rPr>
                        <a:t>81</a:t>
                      </a:r>
                      <a:r>
                        <a:rPr kumimoji="1" lang="ja-JP" altLang="en-US" sz="1100" dirty="0" smtClean="0">
                          <a:latin typeface="Meiryo UI" pitchFamily="50" charset="-128"/>
                          <a:ea typeface="Meiryo UI" pitchFamily="50" charset="-128"/>
                          <a:cs typeface="Meiryo UI" pitchFamily="50" charset="-128"/>
                        </a:rPr>
                        <a:t>）</a:t>
                      </a:r>
                      <a:endParaRPr kumimoji="1" lang="en-US" altLang="ja-JP" sz="1100" dirty="0" smtClean="0">
                        <a:latin typeface="Meiryo UI" pitchFamily="50" charset="-128"/>
                        <a:ea typeface="Meiryo UI" pitchFamily="50" charset="-128"/>
                        <a:cs typeface="Meiryo UI" pitchFamily="50" charset="-128"/>
                      </a:endParaRPr>
                    </a:p>
                    <a:p>
                      <a:r>
                        <a:rPr kumimoji="1" lang="ja-JP" altLang="en-US" sz="1100" dirty="0" smtClean="0">
                          <a:latin typeface="Meiryo UI" pitchFamily="50" charset="-128"/>
                          <a:ea typeface="Meiryo UI" pitchFamily="50" charset="-128"/>
                          <a:cs typeface="Meiryo UI" pitchFamily="50" charset="-128"/>
                        </a:rPr>
                        <a:t>・廃棄物処理（</a:t>
                      </a:r>
                      <a:r>
                        <a:rPr kumimoji="1" lang="en-US" altLang="ja-JP" sz="1100" dirty="0" smtClean="0">
                          <a:latin typeface="Meiryo UI" pitchFamily="50" charset="-128"/>
                          <a:ea typeface="Meiryo UI" pitchFamily="50" charset="-128"/>
                          <a:cs typeface="Meiryo UI" pitchFamily="50" charset="-128"/>
                        </a:rPr>
                        <a:t>94</a:t>
                      </a:r>
                      <a:r>
                        <a:rPr kumimoji="1" lang="ja-JP" altLang="en-US" sz="1100" dirty="0" smtClean="0">
                          <a:latin typeface="Meiryo UI" pitchFamily="50" charset="-128"/>
                          <a:ea typeface="Meiryo UI" pitchFamily="50" charset="-128"/>
                          <a:cs typeface="Meiryo UI" pitchFamily="50" charset="-128"/>
                        </a:rPr>
                        <a:t>）</a:t>
                      </a:r>
                      <a:endParaRPr kumimoji="1" lang="en-US" altLang="ja-JP" sz="1100" dirty="0" smtClean="0">
                        <a:latin typeface="Meiryo UI" pitchFamily="50" charset="-128"/>
                        <a:ea typeface="Meiryo UI" pitchFamily="50" charset="-128"/>
                        <a:cs typeface="Meiryo UI" pitchFamily="50" charset="-128"/>
                      </a:endParaRPr>
                    </a:p>
                    <a:p>
                      <a:r>
                        <a:rPr kumimoji="1" lang="ja-JP" altLang="en-US" sz="1100" dirty="0" smtClean="0">
                          <a:latin typeface="Meiryo UI" pitchFamily="50" charset="-128"/>
                          <a:ea typeface="Meiryo UI" pitchFamily="50" charset="-128"/>
                          <a:cs typeface="Meiryo UI" pitchFamily="50" charset="-128"/>
                        </a:rPr>
                        <a:t>・斎場霊園（</a:t>
                      </a:r>
                      <a:r>
                        <a:rPr kumimoji="1" lang="en-US" altLang="ja-JP" sz="1100" dirty="0" smtClean="0">
                          <a:latin typeface="Meiryo UI" pitchFamily="50" charset="-128"/>
                          <a:ea typeface="Meiryo UI" pitchFamily="50" charset="-128"/>
                          <a:cs typeface="Meiryo UI" pitchFamily="50" charset="-128"/>
                        </a:rPr>
                        <a:t>9</a:t>
                      </a:r>
                      <a:r>
                        <a:rPr kumimoji="1" lang="ja-JP" altLang="en-US" sz="1100" dirty="0" smtClean="0">
                          <a:latin typeface="Meiryo UI" pitchFamily="50" charset="-128"/>
                          <a:ea typeface="Meiryo UI" pitchFamily="50" charset="-128"/>
                          <a:cs typeface="Meiryo UI" pitchFamily="50" charset="-128"/>
                        </a:rPr>
                        <a:t>）</a:t>
                      </a:r>
                      <a:endParaRPr kumimoji="1" lang="en-US" altLang="ja-JP" sz="1100" dirty="0" smtClean="0">
                        <a:latin typeface="Meiryo UI" pitchFamily="50" charset="-128"/>
                        <a:ea typeface="Meiryo UI" pitchFamily="50" charset="-128"/>
                        <a:cs typeface="Meiryo UI" pitchFamily="50" charset="-128"/>
                      </a:endParaRPr>
                    </a:p>
                    <a:p>
                      <a:r>
                        <a:rPr kumimoji="1" lang="ja-JP" altLang="en-US" sz="1100" dirty="0" smtClean="0">
                          <a:latin typeface="Meiryo UI" pitchFamily="50" charset="-128"/>
                          <a:ea typeface="Meiryo UI" pitchFamily="50" charset="-128"/>
                          <a:cs typeface="Meiryo UI" pitchFamily="50" charset="-128"/>
                        </a:rPr>
                        <a:t>・地球温暖化対策（</a:t>
                      </a:r>
                      <a:r>
                        <a:rPr kumimoji="1" lang="en-US" altLang="ja-JP" sz="1100" dirty="0" smtClean="0">
                          <a:latin typeface="Meiryo UI" pitchFamily="50" charset="-128"/>
                          <a:ea typeface="Meiryo UI" pitchFamily="50" charset="-128"/>
                          <a:cs typeface="Meiryo UI" pitchFamily="50" charset="-128"/>
                        </a:rPr>
                        <a:t>16</a:t>
                      </a:r>
                      <a:r>
                        <a:rPr kumimoji="1" lang="ja-JP" altLang="en-US" sz="1100" dirty="0" smtClean="0">
                          <a:latin typeface="Meiryo UI" pitchFamily="50" charset="-128"/>
                          <a:ea typeface="Meiryo UI" pitchFamily="50" charset="-128"/>
                          <a:cs typeface="Meiryo UI" pitchFamily="50" charset="-128"/>
                        </a:rPr>
                        <a:t>）</a:t>
                      </a:r>
                      <a:endParaRPr kumimoji="1" lang="en-US" altLang="ja-JP" sz="1100" dirty="0" smtClean="0">
                        <a:latin typeface="Meiryo UI" pitchFamily="50" charset="-128"/>
                        <a:ea typeface="Meiryo UI" pitchFamily="50" charset="-128"/>
                        <a:cs typeface="Meiryo UI" pitchFamily="50" charset="-128"/>
                      </a:endParaRPr>
                    </a:p>
                    <a:p>
                      <a:r>
                        <a:rPr kumimoji="1" lang="ja-JP" altLang="en-US" sz="1100" dirty="0" smtClean="0">
                          <a:latin typeface="Meiryo UI" pitchFamily="50" charset="-128"/>
                          <a:ea typeface="Meiryo UI" pitchFamily="50" charset="-128"/>
                          <a:cs typeface="Meiryo UI" pitchFamily="50" charset="-128"/>
                        </a:rPr>
                        <a:t>・エネルギー政策推進等（</a:t>
                      </a:r>
                      <a:r>
                        <a:rPr kumimoji="1" lang="en-US" altLang="ja-JP" sz="1100" dirty="0" smtClean="0">
                          <a:latin typeface="Meiryo UI" pitchFamily="50" charset="-128"/>
                          <a:ea typeface="Meiryo UI" pitchFamily="50" charset="-128"/>
                          <a:cs typeface="Meiryo UI" pitchFamily="50" charset="-128"/>
                        </a:rPr>
                        <a:t>2</a:t>
                      </a:r>
                      <a:r>
                        <a:rPr kumimoji="1" lang="ja-JP" altLang="en-US" sz="1100" dirty="0" smtClean="0">
                          <a:latin typeface="Meiryo UI" pitchFamily="50" charset="-128"/>
                          <a:ea typeface="Meiryo UI" pitchFamily="50" charset="-128"/>
                          <a:cs typeface="Meiryo UI" pitchFamily="50" charset="-128"/>
                        </a:rPr>
                        <a:t>）　　など</a:t>
                      </a:r>
                      <a:endParaRPr kumimoji="1" lang="ja-JP" altLang="en-US" sz="1100" dirty="0">
                        <a:latin typeface="Meiryo UI" pitchFamily="50" charset="-128"/>
                        <a:ea typeface="Meiryo UI" pitchFamily="50" charset="-128"/>
                        <a:cs typeface="Meiryo UI" pitchFamily="50" charset="-128"/>
                      </a:endParaRPr>
                    </a:p>
                  </a:txBody>
                  <a:tcPr marL="99060" marR="99060">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r>
            </a:tbl>
          </a:graphicData>
        </a:graphic>
      </p:graphicFrame>
      <p:sp>
        <p:nvSpPr>
          <p:cNvPr id="10" name="角丸四角形 9"/>
          <p:cNvSpPr/>
          <p:nvPr/>
        </p:nvSpPr>
        <p:spPr>
          <a:xfrm>
            <a:off x="94341" y="476672"/>
            <a:ext cx="4780650" cy="648072"/>
          </a:xfrm>
          <a:prstGeom prst="round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b="1" dirty="0" smtClean="0">
                <a:solidFill>
                  <a:schemeClr val="bg1"/>
                </a:solidFill>
              </a:rPr>
              <a:t>特別区</a:t>
            </a:r>
            <a:r>
              <a:rPr kumimoji="1" lang="ja-JP" altLang="en-US" b="1" dirty="0" smtClean="0">
                <a:solidFill>
                  <a:schemeClr val="bg1"/>
                </a:solidFill>
              </a:rPr>
              <a:t>に仕分けられた事務</a:t>
            </a:r>
            <a:endParaRPr kumimoji="1" lang="en-US" altLang="ja-JP" b="1" dirty="0" smtClean="0">
              <a:solidFill>
                <a:schemeClr val="bg1"/>
              </a:solidFill>
            </a:endParaRPr>
          </a:p>
          <a:p>
            <a:pPr algn="ctr"/>
            <a:r>
              <a:rPr lang="ja-JP" altLang="en-US" sz="1600" b="1" dirty="0" smtClean="0">
                <a:solidFill>
                  <a:schemeClr val="bg1"/>
                </a:solidFill>
              </a:rPr>
              <a:t>［２，８</a:t>
            </a:r>
            <a:r>
              <a:rPr lang="ja-JP" altLang="en-US" sz="1600" b="1" dirty="0">
                <a:solidFill>
                  <a:schemeClr val="bg1"/>
                </a:solidFill>
              </a:rPr>
              <a:t>２０</a:t>
            </a:r>
            <a:r>
              <a:rPr lang="ja-JP" altLang="en-US" sz="1600" b="1" dirty="0" smtClean="0">
                <a:solidFill>
                  <a:schemeClr val="bg1"/>
                </a:solidFill>
              </a:rPr>
              <a:t>事務のうち、２，４１０事務（８５％）］</a:t>
            </a:r>
            <a:endParaRPr kumimoji="1" lang="ja-JP" altLang="en-US" sz="1600" b="1" dirty="0">
              <a:solidFill>
                <a:schemeClr val="bg1"/>
              </a:solidFill>
            </a:endParaRPr>
          </a:p>
        </p:txBody>
      </p:sp>
      <p:graphicFrame>
        <p:nvGraphicFramePr>
          <p:cNvPr id="13" name="表 12"/>
          <p:cNvGraphicFramePr>
            <a:graphicFrameLocks noGrp="1"/>
          </p:cNvGraphicFramePr>
          <p:nvPr/>
        </p:nvGraphicFramePr>
        <p:xfrm>
          <a:off x="5024002" y="1196753"/>
          <a:ext cx="4781260" cy="5630491"/>
        </p:xfrm>
        <a:graphic>
          <a:graphicData uri="http://schemas.openxmlformats.org/drawingml/2006/table">
            <a:tbl>
              <a:tblPr/>
              <a:tblGrid>
                <a:gridCol w="1441166"/>
                <a:gridCol w="3340094"/>
              </a:tblGrid>
              <a:tr h="288031">
                <a:tc>
                  <a:txBody>
                    <a:bodyPr/>
                    <a:lstStyle/>
                    <a:p>
                      <a:pPr algn="ctr"/>
                      <a:r>
                        <a:rPr kumimoji="1" lang="ja-JP" altLang="en-US" sz="1400" b="1" dirty="0" smtClean="0"/>
                        <a:t>分野</a:t>
                      </a:r>
                      <a:r>
                        <a:rPr kumimoji="1" lang="ja-JP" altLang="en-US" sz="1400" b="0" dirty="0" smtClean="0"/>
                        <a:t>（事務数）</a:t>
                      </a:r>
                      <a:endParaRPr kumimoji="1" lang="ja-JP" altLang="en-US" sz="1400" b="0" dirty="0"/>
                    </a:p>
                  </a:txBody>
                  <a:tcPr marL="99060" marR="9906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ctr"/>
                      <a:r>
                        <a:rPr kumimoji="1" lang="ja-JP" altLang="en-US" sz="1400" b="1" dirty="0" smtClean="0"/>
                        <a:t>事務の例</a:t>
                      </a:r>
                      <a:r>
                        <a:rPr kumimoji="1" lang="ja-JP" altLang="en-US" sz="1400" b="0" dirty="0" smtClean="0"/>
                        <a:t>（事務数）</a:t>
                      </a:r>
                      <a:endParaRPr kumimoji="1" lang="ja-JP" altLang="en-US" sz="1400" b="0" dirty="0"/>
                    </a:p>
                  </a:txBody>
                  <a:tcPr marL="99060" marR="9906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2">
                        <a:lumMod val="40000"/>
                        <a:lumOff val="60000"/>
                      </a:schemeClr>
                    </a:solidFill>
                  </a:tcPr>
                </a:tc>
              </a:tr>
              <a:tr h="1063351">
                <a:tc>
                  <a:txBody>
                    <a:bodyPr/>
                    <a:lstStyle/>
                    <a:p>
                      <a:r>
                        <a:rPr kumimoji="1" lang="ja-JP" altLang="en-US" sz="1400" dirty="0" smtClean="0"/>
                        <a:t>１．こども</a:t>
                      </a:r>
                      <a:r>
                        <a:rPr kumimoji="1" lang="en-US" altLang="ja-JP" sz="1400" dirty="0" smtClean="0"/>
                        <a:t>(5)</a:t>
                      </a:r>
                      <a:endParaRPr kumimoji="1" lang="ja-JP" altLang="en-US" sz="1400" dirty="0"/>
                    </a:p>
                  </a:txBody>
                  <a:tcPr marL="99060" marR="99060">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100" dirty="0" smtClean="0">
                          <a:latin typeface="Meiryo UI" pitchFamily="50" charset="-128"/>
                          <a:ea typeface="Meiryo UI" pitchFamily="50" charset="-128"/>
                          <a:cs typeface="Meiryo UI" pitchFamily="50" charset="-128"/>
                        </a:rPr>
                        <a:t>・スクールカウンセラー事業等（</a:t>
                      </a:r>
                      <a:r>
                        <a:rPr kumimoji="1" lang="en-US" altLang="ja-JP" sz="1100" dirty="0" smtClean="0">
                          <a:latin typeface="Meiryo UI" pitchFamily="50" charset="-128"/>
                          <a:ea typeface="Meiryo UI" pitchFamily="50" charset="-128"/>
                          <a:cs typeface="Meiryo UI" pitchFamily="50" charset="-128"/>
                        </a:rPr>
                        <a:t>2</a:t>
                      </a:r>
                      <a:r>
                        <a:rPr kumimoji="1" lang="ja-JP" altLang="en-US" sz="1100" dirty="0" smtClean="0">
                          <a:latin typeface="Meiryo UI" pitchFamily="50" charset="-128"/>
                          <a:ea typeface="Meiryo UI" pitchFamily="50" charset="-128"/>
                          <a:cs typeface="Meiryo UI" pitchFamily="50" charset="-128"/>
                        </a:rPr>
                        <a:t>）</a:t>
                      </a:r>
                      <a:endParaRPr kumimoji="1" lang="en-US" altLang="ja-JP" sz="1100" dirty="0" smtClean="0">
                        <a:latin typeface="Meiryo UI" pitchFamily="50" charset="-128"/>
                        <a:ea typeface="Meiryo UI" pitchFamily="50" charset="-128"/>
                        <a:cs typeface="Meiryo UI" pitchFamily="50" charset="-128"/>
                      </a:endParaRPr>
                    </a:p>
                    <a:p>
                      <a:r>
                        <a:rPr kumimoji="1" lang="ja-JP" altLang="en-US" sz="1100" dirty="0" smtClean="0">
                          <a:latin typeface="Meiryo UI" pitchFamily="50" charset="-128"/>
                          <a:ea typeface="Meiryo UI" pitchFamily="50" charset="-128"/>
                          <a:cs typeface="Meiryo UI" pitchFamily="50" charset="-128"/>
                        </a:rPr>
                        <a:t>・保育人材確保事業（</a:t>
                      </a:r>
                      <a:r>
                        <a:rPr kumimoji="1" lang="en-US" altLang="ja-JP" sz="1100" dirty="0" smtClean="0">
                          <a:latin typeface="Meiryo UI" pitchFamily="50" charset="-128"/>
                          <a:ea typeface="Meiryo UI" pitchFamily="50" charset="-128"/>
                          <a:cs typeface="Meiryo UI" pitchFamily="50" charset="-128"/>
                        </a:rPr>
                        <a:t>2</a:t>
                      </a:r>
                      <a:r>
                        <a:rPr kumimoji="1" lang="ja-JP" altLang="en-US" sz="1100" dirty="0" smtClean="0">
                          <a:latin typeface="Meiryo UI" pitchFamily="50" charset="-128"/>
                          <a:ea typeface="Meiryo UI" pitchFamily="50" charset="-128"/>
                          <a:cs typeface="Meiryo UI" pitchFamily="50" charset="-128"/>
                        </a:rPr>
                        <a:t>）</a:t>
                      </a:r>
                      <a:endParaRPr kumimoji="1" lang="en-US" altLang="ja-JP" sz="1100" dirty="0" smtClean="0">
                        <a:latin typeface="Meiryo UI" pitchFamily="50" charset="-128"/>
                        <a:ea typeface="Meiryo UI" pitchFamily="50" charset="-128"/>
                        <a:cs typeface="Meiryo UI" pitchFamily="50" charset="-128"/>
                      </a:endParaRPr>
                    </a:p>
                    <a:p>
                      <a:r>
                        <a:rPr kumimoji="1" lang="ja-JP" altLang="en-US" sz="1100" dirty="0" smtClean="0">
                          <a:latin typeface="Meiryo UI" pitchFamily="50" charset="-128"/>
                          <a:ea typeface="Meiryo UI" pitchFamily="50" charset="-128"/>
                          <a:cs typeface="Meiryo UI" pitchFamily="50" charset="-128"/>
                        </a:rPr>
                        <a:t>　（潜在保育士の再就職支援事業等）</a:t>
                      </a:r>
                      <a:endParaRPr kumimoji="1" lang="en-US" altLang="ja-JP" sz="1100" dirty="0" smtClean="0">
                        <a:latin typeface="Meiryo UI" pitchFamily="50" charset="-128"/>
                        <a:ea typeface="Meiryo UI" pitchFamily="50" charset="-128"/>
                        <a:cs typeface="Meiryo UI" pitchFamily="50" charset="-128"/>
                      </a:endParaRPr>
                    </a:p>
                    <a:p>
                      <a:r>
                        <a:rPr kumimoji="1" lang="ja-JP" altLang="en-US" sz="1100" dirty="0" smtClean="0">
                          <a:latin typeface="Meiryo UI" pitchFamily="50" charset="-128"/>
                          <a:ea typeface="Meiryo UI" pitchFamily="50" charset="-128"/>
                          <a:cs typeface="Meiryo UI" pitchFamily="50" charset="-128"/>
                        </a:rPr>
                        <a:t>・母子父子寡婦福祉貸付金（</a:t>
                      </a:r>
                      <a:r>
                        <a:rPr kumimoji="1" lang="en-US" altLang="ja-JP" sz="1100" dirty="0" smtClean="0">
                          <a:latin typeface="Meiryo UI" pitchFamily="50" charset="-128"/>
                          <a:ea typeface="Meiryo UI" pitchFamily="50" charset="-128"/>
                          <a:cs typeface="Meiryo UI" pitchFamily="50" charset="-128"/>
                        </a:rPr>
                        <a:t>1</a:t>
                      </a:r>
                      <a:r>
                        <a:rPr kumimoji="1" lang="ja-JP" altLang="en-US" sz="1100" dirty="0" smtClean="0">
                          <a:latin typeface="Meiryo UI" pitchFamily="50" charset="-128"/>
                          <a:ea typeface="Meiryo UI" pitchFamily="50" charset="-128"/>
                          <a:cs typeface="Meiryo UI" pitchFamily="50" charset="-128"/>
                        </a:rPr>
                        <a:t>）</a:t>
                      </a:r>
                      <a:endParaRPr kumimoji="1" lang="en-US" altLang="ja-JP" sz="1100" dirty="0" smtClean="0">
                        <a:latin typeface="Meiryo UI" pitchFamily="50" charset="-128"/>
                        <a:ea typeface="Meiryo UI" pitchFamily="50" charset="-128"/>
                        <a:cs typeface="Meiryo UI" pitchFamily="50" charset="-128"/>
                      </a:endParaRPr>
                    </a:p>
                    <a:p>
                      <a:r>
                        <a:rPr kumimoji="1" lang="ja-JP" altLang="en-US" sz="1100" dirty="0" smtClean="0">
                          <a:latin typeface="Meiryo UI" pitchFamily="50" charset="-128"/>
                          <a:ea typeface="Meiryo UI" pitchFamily="50" charset="-128"/>
                          <a:cs typeface="Meiryo UI" pitchFamily="50" charset="-128"/>
                        </a:rPr>
                        <a:t>　（特別会計の管理等）</a:t>
                      </a:r>
                      <a:endParaRPr kumimoji="1" lang="en-US" altLang="ja-JP" sz="1100" dirty="0" smtClean="0">
                        <a:latin typeface="Meiryo UI" pitchFamily="50" charset="-128"/>
                        <a:ea typeface="Meiryo UI" pitchFamily="50" charset="-128"/>
                        <a:cs typeface="Meiryo UI" pitchFamily="50" charset="-128"/>
                      </a:endParaRPr>
                    </a:p>
                    <a:p>
                      <a:endParaRPr kumimoji="1" lang="ja-JP" altLang="en-US" sz="1100" dirty="0" smtClean="0">
                        <a:latin typeface="Meiryo UI" pitchFamily="50" charset="-128"/>
                        <a:ea typeface="Meiryo UI" pitchFamily="50" charset="-128"/>
                        <a:cs typeface="Meiryo UI" pitchFamily="50" charset="-128"/>
                      </a:endParaRPr>
                    </a:p>
                  </a:txBody>
                  <a:tcPr marL="99060" marR="99060">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437965">
                <a:tc>
                  <a:txBody>
                    <a:bodyPr/>
                    <a:lstStyle/>
                    <a:p>
                      <a:r>
                        <a:rPr kumimoji="1" lang="ja-JP" altLang="en-US" sz="1400" dirty="0" smtClean="0"/>
                        <a:t>２．福祉</a:t>
                      </a:r>
                      <a:r>
                        <a:rPr kumimoji="1" lang="en-US" altLang="ja-JP" sz="1400" dirty="0" smtClean="0"/>
                        <a:t>(24)</a:t>
                      </a:r>
                      <a:endParaRPr kumimoji="1" lang="ja-JP" altLang="en-US" sz="1400" dirty="0"/>
                    </a:p>
                  </a:txBody>
                  <a:tcPr marL="99060" marR="99060">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100" dirty="0" smtClean="0">
                          <a:latin typeface="Meiryo UI" pitchFamily="50" charset="-128"/>
                          <a:ea typeface="Meiryo UI" pitchFamily="50" charset="-128"/>
                          <a:cs typeface="Meiryo UI" pitchFamily="50" charset="-128"/>
                        </a:rPr>
                        <a:t>・</a:t>
                      </a:r>
                      <a:r>
                        <a:rPr kumimoji="1" lang="ja-JP" altLang="en-US" sz="1100" dirty="0" err="1" smtClean="0">
                          <a:latin typeface="Meiryo UI" pitchFamily="50" charset="-128"/>
                          <a:ea typeface="Meiryo UI" pitchFamily="50" charset="-128"/>
                          <a:cs typeface="Meiryo UI" pitchFamily="50" charset="-128"/>
                        </a:rPr>
                        <a:t>障がい</a:t>
                      </a:r>
                      <a:r>
                        <a:rPr kumimoji="1" lang="ja-JP" altLang="en-US" sz="1100" dirty="0" smtClean="0">
                          <a:latin typeface="Meiryo UI" pitchFamily="50" charset="-128"/>
                          <a:ea typeface="Meiryo UI" pitchFamily="50" charset="-128"/>
                          <a:cs typeface="Meiryo UI" pitchFamily="50" charset="-128"/>
                        </a:rPr>
                        <a:t>者歯科診療センター（</a:t>
                      </a:r>
                      <a:r>
                        <a:rPr kumimoji="1" lang="en-US" altLang="ja-JP" sz="1100" dirty="0" smtClean="0">
                          <a:latin typeface="Meiryo UI" pitchFamily="50" charset="-128"/>
                          <a:ea typeface="Meiryo UI" pitchFamily="50" charset="-128"/>
                          <a:cs typeface="Meiryo UI" pitchFamily="50" charset="-128"/>
                        </a:rPr>
                        <a:t>1)</a:t>
                      </a:r>
                    </a:p>
                    <a:p>
                      <a:r>
                        <a:rPr kumimoji="1" lang="ja-JP" altLang="en-US" sz="1100" dirty="0" smtClean="0">
                          <a:latin typeface="Meiryo UI" pitchFamily="50" charset="-128"/>
                          <a:ea typeface="Meiryo UI" pitchFamily="50" charset="-128"/>
                          <a:cs typeface="Meiryo UI" pitchFamily="50" charset="-128"/>
                        </a:rPr>
                        <a:t>・</a:t>
                      </a:r>
                      <a:r>
                        <a:rPr kumimoji="1" lang="ja-JP" altLang="en-US" sz="1100" dirty="0" err="1" smtClean="0">
                          <a:latin typeface="Meiryo UI" pitchFamily="50" charset="-128"/>
                          <a:ea typeface="Meiryo UI" pitchFamily="50" charset="-128"/>
                          <a:cs typeface="Meiryo UI" pitchFamily="50" charset="-128"/>
                        </a:rPr>
                        <a:t>障がい</a:t>
                      </a:r>
                      <a:r>
                        <a:rPr kumimoji="1" lang="ja-JP" altLang="en-US" sz="1100" dirty="0" smtClean="0">
                          <a:latin typeface="Meiryo UI" pitchFamily="50" charset="-128"/>
                          <a:ea typeface="Meiryo UI" pitchFamily="50" charset="-128"/>
                          <a:cs typeface="Meiryo UI" pitchFamily="50" charset="-128"/>
                        </a:rPr>
                        <a:t>者の競技スポーツ振興（</a:t>
                      </a:r>
                      <a:r>
                        <a:rPr kumimoji="1" lang="en-US" altLang="ja-JP" sz="1100" dirty="0" smtClean="0">
                          <a:latin typeface="Meiryo UI" pitchFamily="50" charset="-128"/>
                          <a:ea typeface="Meiryo UI" pitchFamily="50" charset="-128"/>
                          <a:cs typeface="Meiryo UI" pitchFamily="50" charset="-128"/>
                        </a:rPr>
                        <a:t>3)</a:t>
                      </a:r>
                    </a:p>
                    <a:p>
                      <a:r>
                        <a:rPr kumimoji="1" lang="ja-JP" altLang="en-US" sz="1100" dirty="0" smtClean="0">
                          <a:latin typeface="Meiryo UI" pitchFamily="50" charset="-128"/>
                          <a:ea typeface="Meiryo UI" pitchFamily="50" charset="-128"/>
                          <a:cs typeface="Meiryo UI" pitchFamily="50" charset="-128"/>
                        </a:rPr>
                        <a:t>・高齢者福祉専門研修（</a:t>
                      </a:r>
                      <a:r>
                        <a:rPr kumimoji="1" lang="en-US" altLang="ja-JP" sz="1100" dirty="0" smtClean="0">
                          <a:latin typeface="Meiryo UI" pitchFamily="50" charset="-128"/>
                          <a:ea typeface="Meiryo UI" pitchFamily="50" charset="-128"/>
                          <a:cs typeface="Meiryo UI" pitchFamily="50" charset="-128"/>
                        </a:rPr>
                        <a:t>2</a:t>
                      </a:r>
                      <a:r>
                        <a:rPr kumimoji="1" lang="ja-JP" altLang="en-US" sz="1100" dirty="0" smtClean="0">
                          <a:latin typeface="Meiryo UI" pitchFamily="50" charset="-128"/>
                          <a:ea typeface="Meiryo UI" pitchFamily="50" charset="-128"/>
                          <a:cs typeface="Meiryo UI" pitchFamily="50" charset="-128"/>
                        </a:rPr>
                        <a:t>）</a:t>
                      </a:r>
                      <a:endParaRPr kumimoji="1" lang="en-US" altLang="ja-JP" sz="1100" dirty="0" smtClean="0">
                        <a:latin typeface="Meiryo UI" pitchFamily="50" charset="-128"/>
                        <a:ea typeface="Meiryo UI" pitchFamily="50" charset="-128"/>
                        <a:cs typeface="Meiryo UI" pitchFamily="50" charset="-128"/>
                      </a:endParaRPr>
                    </a:p>
                    <a:p>
                      <a:r>
                        <a:rPr kumimoji="1" lang="ja-JP" altLang="en-US" sz="1100" dirty="0" smtClean="0">
                          <a:latin typeface="Meiryo UI" pitchFamily="50" charset="-128"/>
                          <a:ea typeface="Meiryo UI" pitchFamily="50" charset="-128"/>
                          <a:cs typeface="Meiryo UI" pitchFamily="50" charset="-128"/>
                        </a:rPr>
                        <a:t>・あい</a:t>
                      </a:r>
                      <a:r>
                        <a:rPr kumimoji="1" lang="ja-JP" altLang="en-US" sz="1100" dirty="0" err="1" smtClean="0">
                          <a:latin typeface="Meiryo UI" pitchFamily="50" charset="-128"/>
                          <a:ea typeface="Meiryo UI" pitchFamily="50" charset="-128"/>
                          <a:cs typeface="Meiryo UI" pitchFamily="50" charset="-128"/>
                        </a:rPr>
                        <a:t>りん</a:t>
                      </a:r>
                      <a:r>
                        <a:rPr kumimoji="1" lang="ja-JP" altLang="en-US" sz="1100" dirty="0" smtClean="0">
                          <a:latin typeface="Meiryo UI" pitchFamily="50" charset="-128"/>
                          <a:ea typeface="Meiryo UI" pitchFamily="50" charset="-128"/>
                          <a:cs typeface="Meiryo UI" pitchFamily="50" charset="-128"/>
                        </a:rPr>
                        <a:t>対策（</a:t>
                      </a:r>
                      <a:r>
                        <a:rPr kumimoji="1" lang="en-US" altLang="ja-JP" sz="1100" dirty="0" smtClean="0">
                          <a:latin typeface="Meiryo UI" pitchFamily="50" charset="-128"/>
                          <a:ea typeface="Meiryo UI" pitchFamily="50" charset="-128"/>
                          <a:cs typeface="Meiryo UI" pitchFamily="50" charset="-128"/>
                        </a:rPr>
                        <a:t>6</a:t>
                      </a:r>
                      <a:r>
                        <a:rPr kumimoji="1" lang="ja-JP" altLang="en-US" sz="1100" dirty="0" smtClean="0">
                          <a:latin typeface="Meiryo UI" pitchFamily="50" charset="-128"/>
                          <a:ea typeface="Meiryo UI" pitchFamily="50" charset="-128"/>
                          <a:cs typeface="Meiryo UI" pitchFamily="50" charset="-128"/>
                        </a:rPr>
                        <a:t>）　</a:t>
                      </a:r>
                      <a:endParaRPr kumimoji="1" lang="en-US" altLang="ja-JP" sz="1100" dirty="0" smtClean="0">
                        <a:latin typeface="Meiryo UI" pitchFamily="50" charset="-128"/>
                        <a:ea typeface="Meiryo UI" pitchFamily="50" charset="-128"/>
                        <a:cs typeface="Meiryo UI" pitchFamily="50" charset="-128"/>
                      </a:endParaRPr>
                    </a:p>
                    <a:p>
                      <a:r>
                        <a:rPr kumimoji="1" lang="ja-JP" altLang="en-US" sz="1100" dirty="0" smtClean="0">
                          <a:latin typeface="Meiryo UI" pitchFamily="50" charset="-128"/>
                          <a:ea typeface="Meiryo UI" pitchFamily="50" charset="-128"/>
                          <a:cs typeface="Meiryo UI" pitchFamily="50" charset="-128"/>
                        </a:rPr>
                        <a:t>・生活保護業務に係る事務監査（</a:t>
                      </a:r>
                      <a:r>
                        <a:rPr kumimoji="1" lang="en-US" altLang="ja-JP" sz="1100" dirty="0" smtClean="0">
                          <a:latin typeface="Meiryo UI" pitchFamily="50" charset="-128"/>
                          <a:ea typeface="Meiryo UI" pitchFamily="50" charset="-128"/>
                          <a:cs typeface="Meiryo UI" pitchFamily="50" charset="-128"/>
                        </a:rPr>
                        <a:t>1</a:t>
                      </a:r>
                      <a:r>
                        <a:rPr kumimoji="1" lang="ja-JP" altLang="en-US" sz="1100" dirty="0" smtClean="0">
                          <a:latin typeface="Meiryo UI" pitchFamily="50" charset="-128"/>
                          <a:ea typeface="Meiryo UI" pitchFamily="50" charset="-128"/>
                          <a:cs typeface="Meiryo UI" pitchFamily="50" charset="-128"/>
                        </a:rPr>
                        <a:t>）</a:t>
                      </a:r>
                      <a:endParaRPr kumimoji="1" lang="en-US" altLang="ja-JP" sz="1100" dirty="0" smtClean="0">
                        <a:latin typeface="Meiryo UI" pitchFamily="50" charset="-128"/>
                        <a:ea typeface="Meiryo UI" pitchFamily="50" charset="-128"/>
                        <a:cs typeface="Meiryo UI" pitchFamily="50" charset="-128"/>
                      </a:endParaRPr>
                    </a:p>
                    <a:p>
                      <a:r>
                        <a:rPr kumimoji="1" lang="ja-JP" altLang="en-US" sz="1100" dirty="0" smtClean="0">
                          <a:latin typeface="Meiryo UI" pitchFamily="50" charset="-128"/>
                          <a:ea typeface="Meiryo UI" pitchFamily="50" charset="-128"/>
                          <a:cs typeface="Meiryo UI" pitchFamily="50" charset="-128"/>
                        </a:rPr>
                        <a:t>・専門医療機関の確保（</a:t>
                      </a:r>
                      <a:r>
                        <a:rPr kumimoji="1" lang="en-US" altLang="ja-JP" sz="1100" dirty="0" smtClean="0">
                          <a:latin typeface="Meiryo UI" pitchFamily="50" charset="-128"/>
                          <a:ea typeface="Meiryo UI" pitchFamily="50" charset="-128"/>
                          <a:cs typeface="Meiryo UI" pitchFamily="50" charset="-128"/>
                        </a:rPr>
                        <a:t>2</a:t>
                      </a:r>
                      <a:r>
                        <a:rPr kumimoji="1" lang="ja-JP" altLang="en-US" sz="1100" dirty="0" smtClean="0">
                          <a:latin typeface="Meiryo UI" pitchFamily="50" charset="-128"/>
                          <a:ea typeface="Meiryo UI" pitchFamily="50" charset="-128"/>
                          <a:cs typeface="Meiryo UI" pitchFamily="50" charset="-128"/>
                        </a:rPr>
                        <a:t>）　　など</a:t>
                      </a:r>
                      <a:endParaRPr kumimoji="1" lang="en-US" altLang="ja-JP" sz="1100" dirty="0" smtClean="0">
                        <a:latin typeface="Meiryo UI" pitchFamily="50" charset="-128"/>
                        <a:ea typeface="Meiryo UI" pitchFamily="50" charset="-128"/>
                        <a:cs typeface="Meiryo UI" pitchFamily="50" charset="-128"/>
                      </a:endParaRPr>
                    </a:p>
                    <a:p>
                      <a:endParaRPr kumimoji="1" lang="en-US" altLang="ja-JP" sz="1100" dirty="0" smtClean="0">
                        <a:latin typeface="Meiryo UI" pitchFamily="50" charset="-128"/>
                        <a:ea typeface="Meiryo UI" pitchFamily="50" charset="-128"/>
                        <a:cs typeface="Meiryo UI" pitchFamily="50" charset="-128"/>
                      </a:endParaRPr>
                    </a:p>
                  </a:txBody>
                  <a:tcPr marL="99060" marR="99060">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924014">
                <a:tc>
                  <a:txBody>
                    <a:bodyPr/>
                    <a:lstStyle/>
                    <a:p>
                      <a:r>
                        <a:rPr kumimoji="1" lang="ja-JP" altLang="en-US" sz="1400" dirty="0" smtClean="0"/>
                        <a:t>３．健康・保健</a:t>
                      </a:r>
                      <a:r>
                        <a:rPr kumimoji="1" lang="en-US" altLang="ja-JP" sz="1400" dirty="0" smtClean="0"/>
                        <a:t>(20)</a:t>
                      </a:r>
                      <a:endParaRPr kumimoji="1" lang="ja-JP" altLang="en-US" sz="1400" dirty="0"/>
                    </a:p>
                  </a:txBody>
                  <a:tcPr marL="99060" marR="99060">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100" dirty="0" smtClean="0">
                          <a:latin typeface="Meiryo UI" pitchFamily="50" charset="-128"/>
                          <a:ea typeface="Meiryo UI" pitchFamily="50" charset="-128"/>
                          <a:cs typeface="Meiryo UI" pitchFamily="50" charset="-128"/>
                        </a:rPr>
                        <a:t>・精神保健福祉センター（</a:t>
                      </a:r>
                      <a:r>
                        <a:rPr kumimoji="1" lang="en-US" altLang="ja-JP" sz="1100" dirty="0" smtClean="0">
                          <a:latin typeface="Meiryo UI" pitchFamily="50" charset="-128"/>
                          <a:ea typeface="Meiryo UI" pitchFamily="50" charset="-128"/>
                          <a:cs typeface="Meiryo UI" pitchFamily="50" charset="-128"/>
                        </a:rPr>
                        <a:t>7</a:t>
                      </a:r>
                      <a:r>
                        <a:rPr kumimoji="1" lang="ja-JP" altLang="en-US" sz="1100" dirty="0" smtClean="0">
                          <a:latin typeface="Meiryo UI" pitchFamily="50" charset="-128"/>
                          <a:ea typeface="Meiryo UI" pitchFamily="50" charset="-128"/>
                          <a:cs typeface="Meiryo UI" pitchFamily="50" charset="-128"/>
                        </a:rPr>
                        <a:t>）</a:t>
                      </a:r>
                      <a:endParaRPr kumimoji="1" lang="en-US" altLang="ja-JP" sz="1100" dirty="0" smtClean="0">
                        <a:latin typeface="Meiryo UI" pitchFamily="50" charset="-128"/>
                        <a:ea typeface="Meiryo UI" pitchFamily="50" charset="-128"/>
                        <a:cs typeface="Meiryo UI" pitchFamily="50" charset="-128"/>
                      </a:endParaRPr>
                    </a:p>
                    <a:p>
                      <a:r>
                        <a:rPr kumimoji="1" lang="ja-JP" altLang="en-US" sz="1100" dirty="0" smtClean="0">
                          <a:latin typeface="Meiryo UI" pitchFamily="50" charset="-128"/>
                          <a:ea typeface="Meiryo UI" pitchFamily="50" charset="-128"/>
                          <a:cs typeface="Meiryo UI" pitchFamily="50" charset="-128"/>
                        </a:rPr>
                        <a:t>・動物愛護等（</a:t>
                      </a:r>
                      <a:r>
                        <a:rPr kumimoji="1" lang="en-US" altLang="ja-JP" sz="1100" dirty="0" smtClean="0">
                          <a:latin typeface="Meiryo UI" pitchFamily="50" charset="-128"/>
                          <a:ea typeface="Meiryo UI" pitchFamily="50" charset="-128"/>
                          <a:cs typeface="Meiryo UI" pitchFamily="50" charset="-128"/>
                        </a:rPr>
                        <a:t>2</a:t>
                      </a:r>
                      <a:r>
                        <a:rPr kumimoji="1" lang="ja-JP" altLang="en-US" sz="1100" dirty="0" smtClean="0">
                          <a:latin typeface="Meiryo UI" pitchFamily="50" charset="-128"/>
                          <a:ea typeface="Meiryo UI" pitchFamily="50" charset="-128"/>
                          <a:cs typeface="Meiryo UI" pitchFamily="50" charset="-128"/>
                        </a:rPr>
                        <a:t>）</a:t>
                      </a:r>
                      <a:endParaRPr kumimoji="1" lang="en-US" altLang="ja-JP" sz="1100" dirty="0" smtClean="0">
                        <a:latin typeface="Meiryo UI" pitchFamily="50" charset="-128"/>
                        <a:ea typeface="Meiryo UI" pitchFamily="50" charset="-128"/>
                        <a:cs typeface="Meiryo UI" pitchFamily="50" charset="-128"/>
                      </a:endParaRPr>
                    </a:p>
                    <a:p>
                      <a:r>
                        <a:rPr kumimoji="1" lang="ja-JP" altLang="en-US" sz="1100" dirty="0" smtClean="0">
                          <a:latin typeface="Meiryo UI" pitchFamily="50" charset="-128"/>
                          <a:ea typeface="Meiryo UI" pitchFamily="50" charset="-128"/>
                          <a:cs typeface="Meiryo UI" pitchFamily="50" charset="-128"/>
                        </a:rPr>
                        <a:t>・病院（</a:t>
                      </a:r>
                      <a:r>
                        <a:rPr kumimoji="1" lang="en-US" altLang="ja-JP" sz="1100" dirty="0" smtClean="0">
                          <a:latin typeface="Meiryo UI" pitchFamily="50" charset="-128"/>
                          <a:ea typeface="Meiryo UI" pitchFamily="50" charset="-128"/>
                          <a:cs typeface="Meiryo UI" pitchFamily="50" charset="-128"/>
                        </a:rPr>
                        <a:t>2</a:t>
                      </a:r>
                      <a:r>
                        <a:rPr kumimoji="1" lang="ja-JP" altLang="en-US" sz="1100" dirty="0" smtClean="0">
                          <a:latin typeface="Meiryo UI" pitchFamily="50" charset="-128"/>
                          <a:ea typeface="Meiryo UI" pitchFamily="50" charset="-128"/>
                          <a:cs typeface="Meiryo UI" pitchFamily="50" charset="-128"/>
                        </a:rPr>
                        <a:t>）　　など</a:t>
                      </a:r>
                      <a:endParaRPr kumimoji="1" lang="ja-JP" altLang="en-US" sz="1100" dirty="0">
                        <a:latin typeface="Meiryo UI" pitchFamily="50" charset="-128"/>
                        <a:ea typeface="Meiryo UI" pitchFamily="50" charset="-128"/>
                        <a:cs typeface="Meiryo UI" pitchFamily="50" charset="-128"/>
                      </a:endParaRPr>
                    </a:p>
                  </a:txBody>
                  <a:tcPr marL="99060" marR="99060">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924014">
                <a:tc>
                  <a:txBody>
                    <a:bodyPr/>
                    <a:lstStyle/>
                    <a:p>
                      <a:r>
                        <a:rPr kumimoji="1" lang="ja-JP" altLang="en-US" sz="1400" dirty="0" smtClean="0"/>
                        <a:t>４．教育</a:t>
                      </a:r>
                      <a:r>
                        <a:rPr kumimoji="1" lang="en-US" altLang="ja-JP" sz="1400" dirty="0" smtClean="0"/>
                        <a:t>(49)</a:t>
                      </a:r>
                      <a:endParaRPr kumimoji="1" lang="ja-JP" altLang="en-US" sz="1400" dirty="0"/>
                    </a:p>
                  </a:txBody>
                  <a:tcPr marL="99060" marR="99060">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100" dirty="0" smtClean="0">
                          <a:latin typeface="Meiryo UI" pitchFamily="50" charset="-128"/>
                          <a:ea typeface="Meiryo UI" pitchFamily="50" charset="-128"/>
                          <a:cs typeface="Meiryo UI" pitchFamily="50" charset="-128"/>
                        </a:rPr>
                        <a:t>・高等学校（</a:t>
                      </a:r>
                      <a:r>
                        <a:rPr kumimoji="1" lang="en-US" altLang="ja-JP" sz="1100" dirty="0" smtClean="0">
                          <a:latin typeface="Meiryo UI" pitchFamily="50" charset="-128"/>
                          <a:ea typeface="Meiryo UI" pitchFamily="50" charset="-128"/>
                          <a:cs typeface="Meiryo UI" pitchFamily="50" charset="-128"/>
                        </a:rPr>
                        <a:t>38</a:t>
                      </a:r>
                      <a:r>
                        <a:rPr kumimoji="1" lang="ja-JP" altLang="en-US" sz="1100" dirty="0" smtClean="0">
                          <a:latin typeface="Meiryo UI" pitchFamily="50" charset="-128"/>
                          <a:ea typeface="Meiryo UI" pitchFamily="50" charset="-128"/>
                          <a:cs typeface="Meiryo UI" pitchFamily="50" charset="-128"/>
                        </a:rPr>
                        <a:t>）</a:t>
                      </a:r>
                      <a:endParaRPr kumimoji="1" lang="en-US" altLang="ja-JP" sz="1100" dirty="0" smtClean="0">
                        <a:latin typeface="Meiryo UI" pitchFamily="50" charset="-128"/>
                        <a:ea typeface="Meiryo UI" pitchFamily="50" charset="-128"/>
                        <a:cs typeface="Meiryo UI" pitchFamily="50" charset="-128"/>
                      </a:endParaRPr>
                    </a:p>
                    <a:p>
                      <a:r>
                        <a:rPr kumimoji="1" lang="ja-JP" altLang="en-US" sz="1100" dirty="0" smtClean="0">
                          <a:latin typeface="Meiryo UI" pitchFamily="50" charset="-128"/>
                          <a:ea typeface="Meiryo UI" pitchFamily="50" charset="-128"/>
                          <a:cs typeface="Meiryo UI" pitchFamily="50" charset="-128"/>
                        </a:rPr>
                        <a:t>・大学（</a:t>
                      </a:r>
                      <a:r>
                        <a:rPr kumimoji="1" lang="en-US" altLang="ja-JP" sz="1100" dirty="0" smtClean="0">
                          <a:latin typeface="Meiryo UI" pitchFamily="50" charset="-128"/>
                          <a:ea typeface="Meiryo UI" pitchFamily="50" charset="-128"/>
                          <a:cs typeface="Meiryo UI" pitchFamily="50" charset="-128"/>
                        </a:rPr>
                        <a:t>2</a:t>
                      </a:r>
                      <a:r>
                        <a:rPr kumimoji="1" lang="ja-JP" altLang="en-US" sz="1100" dirty="0" smtClean="0">
                          <a:latin typeface="Meiryo UI" pitchFamily="50" charset="-128"/>
                          <a:ea typeface="Meiryo UI" pitchFamily="50" charset="-128"/>
                          <a:cs typeface="Meiryo UI" pitchFamily="50" charset="-128"/>
                        </a:rPr>
                        <a:t>）　　　など</a:t>
                      </a:r>
                      <a:endParaRPr kumimoji="1" lang="ja-JP" altLang="en-US" sz="1100" dirty="0">
                        <a:latin typeface="Meiryo UI" pitchFamily="50" charset="-128"/>
                        <a:ea typeface="Meiryo UI" pitchFamily="50" charset="-128"/>
                        <a:cs typeface="Meiryo UI" pitchFamily="50" charset="-128"/>
                      </a:endParaRPr>
                    </a:p>
                  </a:txBody>
                  <a:tcPr marL="99060" marR="99060">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942418">
                <a:tc>
                  <a:txBody>
                    <a:bodyPr/>
                    <a:lstStyle/>
                    <a:p>
                      <a:r>
                        <a:rPr kumimoji="1" lang="ja-JP" altLang="en-US" sz="1400" dirty="0" smtClean="0"/>
                        <a:t>５．環境</a:t>
                      </a:r>
                      <a:r>
                        <a:rPr kumimoji="1" lang="en-US" altLang="ja-JP" sz="1400" dirty="0" smtClean="0"/>
                        <a:t>(19)</a:t>
                      </a:r>
                      <a:endParaRPr kumimoji="1" lang="ja-JP" altLang="en-US" sz="1400" dirty="0"/>
                    </a:p>
                  </a:txBody>
                  <a:tcPr marL="99060" marR="99060">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r>
                        <a:rPr kumimoji="1" lang="ja-JP" altLang="en-US" sz="1100" dirty="0" smtClean="0">
                          <a:latin typeface="Meiryo UI" pitchFamily="50" charset="-128"/>
                          <a:ea typeface="Meiryo UI" pitchFamily="50" charset="-128"/>
                          <a:cs typeface="Meiryo UI" pitchFamily="50" charset="-128"/>
                        </a:rPr>
                        <a:t>・エネルギー政策（</a:t>
                      </a:r>
                      <a:r>
                        <a:rPr kumimoji="1" lang="en-US" altLang="ja-JP" sz="1100" dirty="0" smtClean="0">
                          <a:latin typeface="Meiryo UI" pitchFamily="50" charset="-128"/>
                          <a:ea typeface="Meiryo UI" pitchFamily="50" charset="-128"/>
                          <a:cs typeface="Meiryo UI" pitchFamily="50" charset="-128"/>
                        </a:rPr>
                        <a:t>5</a:t>
                      </a:r>
                      <a:r>
                        <a:rPr kumimoji="1" lang="ja-JP" altLang="en-US" sz="1100" dirty="0" smtClean="0">
                          <a:latin typeface="Meiryo UI" pitchFamily="50" charset="-128"/>
                          <a:ea typeface="Meiryo UI" pitchFamily="50" charset="-128"/>
                          <a:cs typeface="Meiryo UI" pitchFamily="50" charset="-128"/>
                        </a:rPr>
                        <a:t>）</a:t>
                      </a:r>
                      <a:endParaRPr kumimoji="1" lang="en-US" altLang="ja-JP" sz="1100" dirty="0" smtClean="0">
                        <a:latin typeface="Meiryo UI" pitchFamily="50" charset="-128"/>
                        <a:ea typeface="Meiryo UI" pitchFamily="50" charset="-128"/>
                        <a:cs typeface="Meiryo UI" pitchFamily="50" charset="-128"/>
                      </a:endParaRPr>
                    </a:p>
                    <a:p>
                      <a:r>
                        <a:rPr kumimoji="1" lang="ja-JP" altLang="en-US" sz="1100" dirty="0" smtClean="0">
                          <a:latin typeface="Meiryo UI" pitchFamily="50" charset="-128"/>
                          <a:ea typeface="Meiryo UI" pitchFamily="50" charset="-128"/>
                          <a:cs typeface="Meiryo UI" pitchFamily="50" charset="-128"/>
                        </a:rPr>
                        <a:t>・地球温暖化広域対策（</a:t>
                      </a:r>
                      <a:r>
                        <a:rPr kumimoji="1" lang="en-US" altLang="ja-JP" sz="1100" dirty="0" smtClean="0">
                          <a:latin typeface="Meiryo UI" pitchFamily="50" charset="-128"/>
                          <a:ea typeface="Meiryo UI" pitchFamily="50" charset="-128"/>
                          <a:cs typeface="Meiryo UI" pitchFamily="50" charset="-128"/>
                        </a:rPr>
                        <a:t>3</a:t>
                      </a:r>
                      <a:r>
                        <a:rPr kumimoji="1" lang="ja-JP" altLang="en-US" sz="1100" dirty="0" smtClean="0">
                          <a:latin typeface="Meiryo UI" pitchFamily="50" charset="-128"/>
                          <a:ea typeface="Meiryo UI" pitchFamily="50" charset="-128"/>
                          <a:cs typeface="Meiryo UI" pitchFamily="50" charset="-128"/>
                        </a:rPr>
                        <a:t>）　　など</a:t>
                      </a:r>
                      <a:endParaRPr kumimoji="1" lang="en-US" altLang="ja-JP" sz="1100" dirty="0" smtClean="0">
                        <a:latin typeface="Meiryo UI" pitchFamily="50" charset="-128"/>
                        <a:ea typeface="Meiryo UI" pitchFamily="50" charset="-128"/>
                        <a:cs typeface="Meiryo UI" pitchFamily="50" charset="-128"/>
                      </a:endParaRPr>
                    </a:p>
                  </a:txBody>
                  <a:tcPr marL="99060" marR="99060">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r>
            </a:tbl>
          </a:graphicData>
        </a:graphic>
      </p:graphicFrame>
      <p:sp>
        <p:nvSpPr>
          <p:cNvPr id="8" name="正方形/長方形 27"/>
          <p:cNvSpPr>
            <a:spLocks noChangeArrowheads="1"/>
          </p:cNvSpPr>
          <p:nvPr/>
        </p:nvSpPr>
        <p:spPr bwMode="auto">
          <a:xfrm>
            <a:off x="8874125" y="-27384"/>
            <a:ext cx="1031875" cy="261610"/>
          </a:xfrm>
          <a:prstGeom prst="rect">
            <a:avLst/>
          </a:prstGeom>
          <a:noFill/>
          <a:ln w="9525">
            <a:noFill/>
            <a:miter lim="800000"/>
            <a:headEnd/>
            <a:tailEnd/>
          </a:ln>
        </p:spPr>
        <p:txBody>
          <a:bodyPr>
            <a:spAutoFit/>
          </a:bodyPr>
          <a:lstStyle/>
          <a:p>
            <a:pPr algn="r" fontAlgn="base">
              <a:spcBef>
                <a:spcPct val="0"/>
              </a:spcBef>
              <a:spcAft>
                <a:spcPct val="0"/>
              </a:spcAft>
            </a:pPr>
            <a:r>
              <a:rPr lang="ja-JP" altLang="en-US" sz="1100" b="1" dirty="0">
                <a:solidFill>
                  <a:srgbClr val="000000"/>
                </a:solidFill>
                <a:latin typeface="Meiryo UI" pitchFamily="50" charset="-128"/>
                <a:ea typeface="Meiryo UI" pitchFamily="50" charset="-128"/>
                <a:cs typeface="Meiryo UI" pitchFamily="50" charset="-128"/>
              </a:rPr>
              <a:t> 事務</a:t>
            </a:r>
            <a:r>
              <a:rPr lang="en-US" altLang="ja-JP" sz="1100" b="1" dirty="0" smtClean="0">
                <a:solidFill>
                  <a:srgbClr val="000000"/>
                </a:solidFill>
                <a:latin typeface="Meiryo UI" pitchFamily="50" charset="-128"/>
                <a:ea typeface="Meiryo UI" pitchFamily="50" charset="-128"/>
                <a:cs typeface="Meiryo UI" pitchFamily="50" charset="-128"/>
              </a:rPr>
              <a:t>-</a:t>
            </a:r>
            <a:r>
              <a:rPr lang="ja-JP" altLang="en-US" sz="1100" b="1" dirty="0">
                <a:solidFill>
                  <a:srgbClr val="000000"/>
                </a:solidFill>
                <a:latin typeface="Meiryo UI" pitchFamily="50" charset="-128"/>
                <a:ea typeface="Meiryo UI" pitchFamily="50" charset="-128"/>
                <a:cs typeface="Meiryo UI" pitchFamily="50" charset="-128"/>
              </a:rPr>
              <a:t>２</a:t>
            </a:r>
            <a:r>
              <a:rPr lang="ja-JP" altLang="en-US" sz="1100" b="1" dirty="0" smtClean="0">
                <a:solidFill>
                  <a:srgbClr val="000000"/>
                </a:solidFill>
                <a:latin typeface="Meiryo UI" pitchFamily="50" charset="-128"/>
                <a:ea typeface="Meiryo UI" pitchFamily="50" charset="-128"/>
                <a:cs typeface="Meiryo UI" pitchFamily="50" charset="-128"/>
              </a:rPr>
              <a:t>０</a:t>
            </a:r>
            <a:endParaRPr lang="ja-JP" altLang="en-US" sz="1100" b="1" dirty="0">
              <a:solidFill>
                <a:srgbClr val="000000"/>
              </a:solidFill>
              <a:latin typeface="Meiryo UI" pitchFamily="50" charset="-128"/>
              <a:ea typeface="Meiryo UI" pitchFamily="50" charset="-128"/>
              <a:cs typeface="Meiryo UI" pitchFamily="50" charset="-128"/>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表 5"/>
          <p:cNvGraphicFramePr>
            <a:graphicFrameLocks noGrp="1"/>
          </p:cNvGraphicFramePr>
          <p:nvPr>
            <p:extLst>
              <p:ext uri="{D42A27DB-BD31-4B8C-83A1-F6EECF244321}">
                <p14:modId xmlns:p14="http://schemas.microsoft.com/office/powerpoint/2010/main" val="3109008563"/>
              </p:ext>
            </p:extLst>
          </p:nvPr>
        </p:nvGraphicFramePr>
        <p:xfrm>
          <a:off x="93732" y="294680"/>
          <a:ext cx="4781259" cy="6242762"/>
        </p:xfrm>
        <a:graphic>
          <a:graphicData uri="http://schemas.openxmlformats.org/drawingml/2006/table">
            <a:tbl>
              <a:tblPr/>
              <a:tblGrid>
                <a:gridCol w="1504895"/>
                <a:gridCol w="3276364"/>
              </a:tblGrid>
              <a:tr h="304545">
                <a:tc>
                  <a:txBody>
                    <a:bodyPr/>
                    <a:lstStyle/>
                    <a:p>
                      <a:pPr algn="ctr"/>
                      <a:r>
                        <a:rPr kumimoji="1" lang="ja-JP" altLang="en-US" sz="1400" b="1" dirty="0" smtClean="0"/>
                        <a:t>分野</a:t>
                      </a:r>
                      <a:r>
                        <a:rPr kumimoji="1" lang="ja-JP" altLang="en-US" sz="1400" b="0" dirty="0" smtClean="0"/>
                        <a:t>（事務数）</a:t>
                      </a:r>
                      <a:endParaRPr kumimoji="1" lang="ja-JP" altLang="en-US" sz="1400" b="0" dirty="0"/>
                    </a:p>
                  </a:txBody>
                  <a:tcPr marL="99060" marR="9906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3">
                        <a:lumMod val="40000"/>
                        <a:lumOff val="60000"/>
                      </a:schemeClr>
                    </a:solidFill>
                  </a:tcPr>
                </a:tc>
                <a:tc>
                  <a:txBody>
                    <a:bodyPr/>
                    <a:lstStyle/>
                    <a:p>
                      <a:pPr algn="ctr"/>
                      <a:r>
                        <a:rPr kumimoji="1" lang="ja-JP" altLang="en-US" sz="1400" b="1" dirty="0" smtClean="0"/>
                        <a:t>事務の例</a:t>
                      </a:r>
                      <a:r>
                        <a:rPr kumimoji="1" lang="ja-JP" altLang="en-US" sz="1400" b="0" dirty="0" smtClean="0"/>
                        <a:t>（事務数）</a:t>
                      </a:r>
                      <a:endParaRPr kumimoji="1" lang="ja-JP" altLang="en-US" sz="1400" b="0" dirty="0"/>
                    </a:p>
                  </a:txBody>
                  <a:tcPr marL="99060" marR="9906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3">
                        <a:lumMod val="40000"/>
                        <a:lumOff val="60000"/>
                      </a:schemeClr>
                    </a:solidFill>
                  </a:tcPr>
                </a:tc>
              </a:tr>
              <a:tr h="771602">
                <a:tc>
                  <a:txBody>
                    <a:bodyPr/>
                    <a:lstStyle/>
                    <a:p>
                      <a:r>
                        <a:rPr kumimoji="1" lang="ja-JP" altLang="en-US" sz="1400" spc="0" dirty="0" smtClean="0"/>
                        <a:t>６．産業・市場</a:t>
                      </a:r>
                      <a:r>
                        <a:rPr kumimoji="1" lang="en-US" altLang="ja-JP" sz="1400" spc="0" dirty="0" smtClean="0"/>
                        <a:t>(40)</a:t>
                      </a:r>
                      <a:endParaRPr kumimoji="1" lang="ja-JP" altLang="en-US" sz="1400" spc="0" dirty="0"/>
                    </a:p>
                  </a:txBody>
                  <a:tcPr marL="99060" marR="99060">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100" spc="0" dirty="0" smtClean="0">
                          <a:latin typeface="Meiryo UI" pitchFamily="50" charset="-128"/>
                          <a:ea typeface="Meiryo UI" pitchFamily="50" charset="-128"/>
                          <a:cs typeface="Meiryo UI" pitchFamily="50" charset="-128"/>
                        </a:rPr>
                        <a:t>・地域の企業支援等（</a:t>
                      </a:r>
                      <a:r>
                        <a:rPr kumimoji="1" lang="en-US" altLang="ja-JP" sz="1100" spc="0" dirty="0" smtClean="0">
                          <a:latin typeface="Meiryo UI" pitchFamily="50" charset="-128"/>
                          <a:ea typeface="Meiryo UI" pitchFamily="50" charset="-128"/>
                          <a:cs typeface="Meiryo UI" pitchFamily="50" charset="-128"/>
                        </a:rPr>
                        <a:t>16</a:t>
                      </a:r>
                      <a:r>
                        <a:rPr kumimoji="1" lang="ja-JP" altLang="en-US" sz="1100" spc="0" dirty="0" smtClean="0">
                          <a:latin typeface="Meiryo UI" pitchFamily="50" charset="-128"/>
                          <a:ea typeface="Meiryo UI" pitchFamily="50" charset="-128"/>
                          <a:cs typeface="Meiryo UI" pitchFamily="50" charset="-128"/>
                        </a:rPr>
                        <a:t>）</a:t>
                      </a:r>
                      <a:endParaRPr kumimoji="1" lang="en-US" altLang="ja-JP" sz="1100" spc="0" dirty="0" smtClean="0">
                        <a:latin typeface="Meiryo UI" pitchFamily="50" charset="-128"/>
                        <a:ea typeface="Meiryo UI" pitchFamily="50" charset="-128"/>
                        <a:cs typeface="Meiryo UI" pitchFamily="50" charset="-128"/>
                      </a:endParaRPr>
                    </a:p>
                    <a:p>
                      <a:r>
                        <a:rPr kumimoji="1" lang="ja-JP" altLang="en-US" sz="1100" spc="0" dirty="0" smtClean="0">
                          <a:latin typeface="Meiryo UI" pitchFamily="50" charset="-128"/>
                          <a:ea typeface="Meiryo UI" pitchFamily="50" charset="-128"/>
                          <a:cs typeface="Meiryo UI" pitchFamily="50" charset="-128"/>
                        </a:rPr>
                        <a:t>・地域産業の振興・規制等（</a:t>
                      </a:r>
                      <a:r>
                        <a:rPr kumimoji="1" lang="en-US" altLang="ja-JP" sz="1100" spc="0" dirty="0" smtClean="0">
                          <a:latin typeface="Meiryo UI" pitchFamily="50" charset="-128"/>
                          <a:ea typeface="Meiryo UI" pitchFamily="50" charset="-128"/>
                          <a:cs typeface="Meiryo UI" pitchFamily="50" charset="-128"/>
                        </a:rPr>
                        <a:t>7</a:t>
                      </a:r>
                      <a:r>
                        <a:rPr kumimoji="1" lang="ja-JP" altLang="en-US" sz="1100" spc="0" dirty="0" smtClean="0">
                          <a:latin typeface="Meiryo UI" pitchFamily="50" charset="-128"/>
                          <a:ea typeface="Meiryo UI" pitchFamily="50" charset="-128"/>
                          <a:cs typeface="Meiryo UI" pitchFamily="50" charset="-128"/>
                        </a:rPr>
                        <a:t>）</a:t>
                      </a:r>
                      <a:endParaRPr kumimoji="1" lang="en-US" altLang="ja-JP" sz="1100" spc="0" dirty="0" smtClean="0">
                        <a:latin typeface="Meiryo UI" pitchFamily="50" charset="-128"/>
                        <a:ea typeface="Meiryo UI" pitchFamily="50" charset="-128"/>
                        <a:cs typeface="Meiryo UI" pitchFamily="50" charset="-128"/>
                      </a:endParaRPr>
                    </a:p>
                    <a:p>
                      <a:r>
                        <a:rPr kumimoji="1" lang="ja-JP" altLang="en-US" sz="1100" spc="0" dirty="0" smtClean="0">
                          <a:latin typeface="Meiryo UI" pitchFamily="50" charset="-128"/>
                          <a:ea typeface="Meiryo UI" pitchFamily="50" charset="-128"/>
                          <a:cs typeface="Meiryo UI" pitchFamily="50" charset="-128"/>
                        </a:rPr>
                        <a:t>・計量（</a:t>
                      </a:r>
                      <a:r>
                        <a:rPr kumimoji="1" lang="en-US" altLang="ja-JP" sz="1100" spc="0" dirty="0" smtClean="0">
                          <a:latin typeface="Meiryo UI" pitchFamily="50" charset="-128"/>
                          <a:ea typeface="Meiryo UI" pitchFamily="50" charset="-128"/>
                          <a:cs typeface="Meiryo UI" pitchFamily="50" charset="-128"/>
                        </a:rPr>
                        <a:t>3</a:t>
                      </a:r>
                      <a:r>
                        <a:rPr kumimoji="1" lang="ja-JP" altLang="en-US" sz="1100" spc="0" dirty="0" smtClean="0">
                          <a:latin typeface="Meiryo UI" pitchFamily="50" charset="-128"/>
                          <a:ea typeface="Meiryo UI" pitchFamily="50" charset="-128"/>
                          <a:cs typeface="Meiryo UI" pitchFamily="50" charset="-128"/>
                        </a:rPr>
                        <a:t>）</a:t>
                      </a:r>
                      <a:endParaRPr kumimoji="1" lang="en-US" altLang="ja-JP" sz="1100" spc="0" dirty="0" smtClean="0">
                        <a:latin typeface="Meiryo UI" pitchFamily="50" charset="-128"/>
                        <a:ea typeface="Meiryo UI" pitchFamily="50" charset="-128"/>
                        <a:cs typeface="Meiryo UI" pitchFamily="50" charset="-128"/>
                      </a:endParaRPr>
                    </a:p>
                    <a:p>
                      <a:r>
                        <a:rPr kumimoji="1" lang="ja-JP" altLang="en-US" sz="1100" spc="0" dirty="0" smtClean="0">
                          <a:latin typeface="Meiryo UI" pitchFamily="50" charset="-128"/>
                          <a:ea typeface="Meiryo UI" pitchFamily="50" charset="-128"/>
                          <a:cs typeface="Meiryo UI" pitchFamily="50" charset="-128"/>
                        </a:rPr>
                        <a:t>・農業の振興・規制等（</a:t>
                      </a:r>
                      <a:r>
                        <a:rPr kumimoji="1" lang="en-US" altLang="ja-JP" sz="1100" spc="0" dirty="0" smtClean="0">
                          <a:latin typeface="Meiryo UI" pitchFamily="50" charset="-128"/>
                          <a:ea typeface="Meiryo UI" pitchFamily="50" charset="-128"/>
                          <a:cs typeface="Meiryo UI" pitchFamily="50" charset="-128"/>
                        </a:rPr>
                        <a:t>9</a:t>
                      </a:r>
                      <a:r>
                        <a:rPr kumimoji="1" lang="ja-JP" altLang="en-US" sz="1100" spc="0" dirty="0" smtClean="0">
                          <a:latin typeface="Meiryo UI" pitchFamily="50" charset="-128"/>
                          <a:ea typeface="Meiryo UI" pitchFamily="50" charset="-128"/>
                          <a:cs typeface="Meiryo UI" pitchFamily="50" charset="-128"/>
                        </a:rPr>
                        <a:t>）　など</a:t>
                      </a:r>
                      <a:endParaRPr kumimoji="1" lang="en-US" altLang="ja-JP" sz="1100" spc="0" dirty="0" smtClean="0">
                        <a:latin typeface="Meiryo UI" pitchFamily="50" charset="-128"/>
                        <a:ea typeface="Meiryo UI" pitchFamily="50" charset="-128"/>
                        <a:cs typeface="Meiryo UI" pitchFamily="50" charset="-128"/>
                      </a:endParaRPr>
                    </a:p>
                  </a:txBody>
                  <a:tcPr marL="99060" marR="99060">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63757">
                <a:tc>
                  <a:txBody>
                    <a:bodyPr/>
                    <a:lstStyle/>
                    <a:p>
                      <a:r>
                        <a:rPr kumimoji="1" lang="ja-JP" altLang="en-US" sz="1400" spc="0" dirty="0" smtClean="0"/>
                        <a:t>７．都市魅力</a:t>
                      </a:r>
                      <a:r>
                        <a:rPr kumimoji="1" lang="en-US" altLang="ja-JP" sz="1400" spc="0" dirty="0" smtClean="0"/>
                        <a:t>(14)</a:t>
                      </a:r>
                      <a:endParaRPr kumimoji="1" lang="ja-JP" altLang="en-US" sz="1400" spc="0" dirty="0"/>
                    </a:p>
                  </a:txBody>
                  <a:tcPr marL="99060" marR="99060">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100" spc="0" dirty="0" smtClean="0">
                          <a:latin typeface="Meiryo UI" pitchFamily="50" charset="-128"/>
                          <a:ea typeface="Meiryo UI" pitchFamily="50" charset="-128"/>
                          <a:cs typeface="Meiryo UI" pitchFamily="50" charset="-128"/>
                        </a:rPr>
                        <a:t>・観光・文化・スポーツ振興（地域）（</a:t>
                      </a:r>
                      <a:r>
                        <a:rPr kumimoji="1" lang="en-US" altLang="ja-JP" sz="1100" spc="0" dirty="0" smtClean="0">
                          <a:latin typeface="Meiryo UI" pitchFamily="50" charset="-128"/>
                          <a:ea typeface="Meiryo UI" pitchFamily="50" charset="-128"/>
                          <a:cs typeface="Meiryo UI" pitchFamily="50" charset="-128"/>
                        </a:rPr>
                        <a:t>11</a:t>
                      </a:r>
                      <a:r>
                        <a:rPr kumimoji="1" lang="ja-JP" altLang="en-US" sz="1100" spc="0" dirty="0" smtClean="0">
                          <a:latin typeface="Meiryo UI" pitchFamily="50" charset="-128"/>
                          <a:ea typeface="Meiryo UI" pitchFamily="50" charset="-128"/>
                          <a:cs typeface="Meiryo UI" pitchFamily="50" charset="-128"/>
                        </a:rPr>
                        <a:t>）</a:t>
                      </a:r>
                      <a:endParaRPr kumimoji="1" lang="en-US" altLang="ja-JP" sz="1100" spc="0" dirty="0" smtClean="0">
                        <a:latin typeface="Meiryo UI" pitchFamily="50" charset="-128"/>
                        <a:ea typeface="Meiryo UI" pitchFamily="50" charset="-128"/>
                        <a:cs typeface="Meiryo UI" pitchFamily="50" charset="-128"/>
                      </a:endParaRPr>
                    </a:p>
                    <a:p>
                      <a:r>
                        <a:rPr kumimoji="1" lang="ja-JP" altLang="en-US" sz="1100" spc="0" dirty="0" smtClean="0">
                          <a:latin typeface="Meiryo UI" pitchFamily="50" charset="-128"/>
                          <a:ea typeface="Meiryo UI" pitchFamily="50" charset="-128"/>
                          <a:cs typeface="Meiryo UI" pitchFamily="50" charset="-128"/>
                        </a:rPr>
                        <a:t>・文化施設（地域）（</a:t>
                      </a:r>
                      <a:r>
                        <a:rPr kumimoji="1" lang="en-US" altLang="ja-JP" sz="1100" spc="0" dirty="0" smtClean="0">
                          <a:latin typeface="Meiryo UI" pitchFamily="50" charset="-128"/>
                          <a:ea typeface="Meiryo UI" pitchFamily="50" charset="-128"/>
                          <a:cs typeface="Meiryo UI" pitchFamily="50" charset="-128"/>
                        </a:rPr>
                        <a:t>3</a:t>
                      </a:r>
                      <a:r>
                        <a:rPr kumimoji="1" lang="ja-JP" altLang="en-US" sz="1100" spc="0" dirty="0" smtClean="0">
                          <a:latin typeface="Meiryo UI" pitchFamily="50" charset="-128"/>
                          <a:ea typeface="Meiryo UI" pitchFamily="50" charset="-128"/>
                          <a:cs typeface="Meiryo UI" pitchFamily="50" charset="-128"/>
                        </a:rPr>
                        <a:t>）</a:t>
                      </a:r>
                    </a:p>
                  </a:txBody>
                  <a:tcPr marL="99060" marR="99060">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262172">
                <a:tc>
                  <a:txBody>
                    <a:bodyPr/>
                    <a:lstStyle/>
                    <a:p>
                      <a:r>
                        <a:rPr kumimoji="1" lang="ja-JP" altLang="en-US" sz="1400" spc="0" dirty="0" smtClean="0">
                          <a:solidFill>
                            <a:schemeClr val="tx1"/>
                          </a:solidFill>
                        </a:rPr>
                        <a:t>８．まちづくり</a:t>
                      </a:r>
                      <a:endParaRPr kumimoji="1" lang="en-US" altLang="ja-JP" sz="1400" spc="0" dirty="0" smtClean="0">
                        <a:solidFill>
                          <a:schemeClr val="tx1"/>
                        </a:solidFill>
                      </a:endParaRPr>
                    </a:p>
                    <a:p>
                      <a:r>
                        <a:rPr kumimoji="1" lang="en-US" altLang="ja-JP" sz="1400" spc="0" dirty="0" smtClean="0">
                          <a:solidFill>
                            <a:schemeClr val="tx1"/>
                          </a:solidFill>
                        </a:rPr>
                        <a:t>(257)</a:t>
                      </a:r>
                      <a:endParaRPr kumimoji="1" lang="ja-JP" altLang="en-US" sz="1400" spc="0" dirty="0">
                        <a:solidFill>
                          <a:schemeClr val="tx1"/>
                        </a:solidFill>
                      </a:endParaRPr>
                    </a:p>
                  </a:txBody>
                  <a:tcPr marL="99060" marR="99060">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100" spc="0" dirty="0" smtClean="0">
                          <a:solidFill>
                            <a:schemeClr val="tx1"/>
                          </a:solidFill>
                          <a:latin typeface="Meiryo UI" pitchFamily="50" charset="-128"/>
                          <a:ea typeface="Meiryo UI" pitchFamily="50" charset="-128"/>
                          <a:cs typeface="Meiryo UI" pitchFamily="50" charset="-128"/>
                        </a:rPr>
                        <a:t>・都市計画（地区計画）等（</a:t>
                      </a:r>
                      <a:r>
                        <a:rPr kumimoji="1" lang="en-US" altLang="ja-JP" sz="1100" spc="0" dirty="0" smtClean="0">
                          <a:solidFill>
                            <a:schemeClr val="tx1"/>
                          </a:solidFill>
                          <a:latin typeface="Meiryo UI" pitchFamily="50" charset="-128"/>
                          <a:ea typeface="Meiryo UI" pitchFamily="50" charset="-128"/>
                          <a:cs typeface="Meiryo UI" pitchFamily="50" charset="-128"/>
                        </a:rPr>
                        <a:t>12</a:t>
                      </a:r>
                      <a:r>
                        <a:rPr kumimoji="1" lang="ja-JP" altLang="en-US" sz="1100" spc="0" dirty="0" smtClean="0">
                          <a:solidFill>
                            <a:schemeClr val="tx1"/>
                          </a:solidFill>
                          <a:latin typeface="Meiryo UI" pitchFamily="50" charset="-128"/>
                          <a:ea typeface="Meiryo UI" pitchFamily="50" charset="-128"/>
                          <a:cs typeface="Meiryo UI" pitchFamily="50" charset="-128"/>
                        </a:rPr>
                        <a:t>）</a:t>
                      </a:r>
                      <a:endParaRPr kumimoji="1" lang="en-US" altLang="ja-JP" sz="1100" spc="0" dirty="0" smtClean="0">
                        <a:solidFill>
                          <a:schemeClr val="tx1"/>
                        </a:solidFill>
                        <a:latin typeface="Meiryo UI" pitchFamily="50" charset="-128"/>
                        <a:ea typeface="Meiryo UI" pitchFamily="50" charset="-128"/>
                        <a:cs typeface="Meiryo UI" pitchFamily="50" charset="-128"/>
                      </a:endParaRPr>
                    </a:p>
                    <a:p>
                      <a:r>
                        <a:rPr kumimoji="1" lang="ja-JP" altLang="en-US" sz="1100" spc="0" dirty="0" smtClean="0">
                          <a:solidFill>
                            <a:schemeClr val="tx1"/>
                          </a:solidFill>
                          <a:latin typeface="Meiryo UI" pitchFamily="50" charset="-128"/>
                          <a:ea typeface="Meiryo UI" pitchFamily="50" charset="-128"/>
                          <a:cs typeface="Meiryo UI" pitchFamily="50" charset="-128"/>
                        </a:rPr>
                        <a:t>・市街地整備・景観等（</a:t>
                      </a:r>
                      <a:r>
                        <a:rPr kumimoji="1" lang="en-US" altLang="ja-JP" sz="1100" spc="0" dirty="0" smtClean="0">
                          <a:solidFill>
                            <a:schemeClr val="tx1"/>
                          </a:solidFill>
                          <a:latin typeface="Meiryo UI" pitchFamily="50" charset="-128"/>
                          <a:ea typeface="Meiryo UI" pitchFamily="50" charset="-128"/>
                          <a:cs typeface="Meiryo UI" pitchFamily="50" charset="-128"/>
                        </a:rPr>
                        <a:t>61</a:t>
                      </a:r>
                      <a:r>
                        <a:rPr kumimoji="1" lang="ja-JP" altLang="en-US" sz="1100" spc="0" dirty="0" smtClean="0">
                          <a:solidFill>
                            <a:schemeClr val="tx1"/>
                          </a:solidFill>
                          <a:latin typeface="Meiryo UI" pitchFamily="50" charset="-128"/>
                          <a:ea typeface="Meiryo UI" pitchFamily="50" charset="-128"/>
                          <a:cs typeface="Meiryo UI" pitchFamily="50" charset="-128"/>
                        </a:rPr>
                        <a:t>）</a:t>
                      </a:r>
                      <a:endParaRPr kumimoji="1" lang="en-US" altLang="ja-JP" sz="1100" spc="0" dirty="0" smtClean="0">
                        <a:solidFill>
                          <a:schemeClr val="tx1"/>
                        </a:solidFill>
                        <a:latin typeface="Meiryo UI" pitchFamily="50" charset="-128"/>
                        <a:ea typeface="Meiryo UI" pitchFamily="50" charset="-128"/>
                        <a:cs typeface="Meiryo UI" pitchFamily="50" charset="-128"/>
                      </a:endParaRPr>
                    </a:p>
                    <a:p>
                      <a:r>
                        <a:rPr kumimoji="1" lang="ja-JP" altLang="en-US" sz="1100" spc="0" dirty="0" smtClean="0">
                          <a:solidFill>
                            <a:schemeClr val="tx1"/>
                          </a:solidFill>
                          <a:latin typeface="Meiryo UI" pitchFamily="50" charset="-128"/>
                          <a:ea typeface="Meiryo UI" pitchFamily="50" charset="-128"/>
                          <a:cs typeface="Meiryo UI" pitchFamily="50" charset="-128"/>
                        </a:rPr>
                        <a:t>・</a:t>
                      </a:r>
                      <a:r>
                        <a:rPr kumimoji="1" lang="zh-TW" altLang="en-US" sz="1100" spc="0" dirty="0" smtClean="0">
                          <a:solidFill>
                            <a:schemeClr val="tx1"/>
                          </a:solidFill>
                          <a:latin typeface="Meiryo UI" pitchFamily="50" charset="-128"/>
                          <a:ea typeface="Meiryo UI" pitchFamily="50" charset="-128"/>
                          <a:cs typeface="Meiryo UI" pitchFamily="50" charset="-128"/>
                        </a:rPr>
                        <a:t>建築基準法関係</a:t>
                      </a:r>
                      <a:r>
                        <a:rPr kumimoji="1" lang="ja-JP" altLang="en-US" sz="1100" spc="0" dirty="0" smtClean="0">
                          <a:solidFill>
                            <a:schemeClr val="tx1"/>
                          </a:solidFill>
                          <a:latin typeface="Meiryo UI" pitchFamily="50" charset="-128"/>
                          <a:ea typeface="Meiryo UI" pitchFamily="50" charset="-128"/>
                          <a:cs typeface="Meiryo UI" pitchFamily="50" charset="-128"/>
                        </a:rPr>
                        <a:t>等（</a:t>
                      </a:r>
                      <a:r>
                        <a:rPr kumimoji="1" lang="en-US" altLang="ja-JP" sz="1100" spc="0" dirty="0" smtClean="0">
                          <a:solidFill>
                            <a:schemeClr val="tx1"/>
                          </a:solidFill>
                          <a:latin typeface="Meiryo UI" pitchFamily="50" charset="-128"/>
                          <a:ea typeface="Meiryo UI" pitchFamily="50" charset="-128"/>
                          <a:cs typeface="Meiryo UI" pitchFamily="50" charset="-128"/>
                        </a:rPr>
                        <a:t>27</a:t>
                      </a:r>
                      <a:r>
                        <a:rPr kumimoji="1" lang="ja-JP" altLang="en-US" sz="1100" spc="0" dirty="0" smtClean="0">
                          <a:solidFill>
                            <a:schemeClr val="tx1"/>
                          </a:solidFill>
                          <a:latin typeface="Meiryo UI" pitchFamily="50" charset="-128"/>
                          <a:ea typeface="Meiryo UI" pitchFamily="50" charset="-128"/>
                          <a:cs typeface="Meiryo UI" pitchFamily="50" charset="-128"/>
                        </a:rPr>
                        <a:t>）</a:t>
                      </a:r>
                      <a:endParaRPr kumimoji="1" lang="en-US" altLang="zh-TW" sz="1100" spc="0" dirty="0" smtClean="0">
                        <a:solidFill>
                          <a:schemeClr val="tx1"/>
                        </a:solidFill>
                        <a:latin typeface="Meiryo UI" pitchFamily="50" charset="-128"/>
                        <a:ea typeface="Meiryo UI" pitchFamily="50" charset="-128"/>
                        <a:cs typeface="Meiryo UI" pitchFamily="50" charset="-128"/>
                      </a:endParaRPr>
                    </a:p>
                    <a:p>
                      <a:r>
                        <a:rPr kumimoji="1" lang="ja-JP" altLang="en-US" sz="1100" spc="0" dirty="0" smtClean="0">
                          <a:solidFill>
                            <a:schemeClr val="tx1"/>
                          </a:solidFill>
                          <a:latin typeface="Meiryo UI" pitchFamily="50" charset="-128"/>
                          <a:ea typeface="Meiryo UI" pitchFamily="50" charset="-128"/>
                          <a:cs typeface="Meiryo UI" pitchFamily="50" charset="-128"/>
                        </a:rPr>
                        <a:t>・開発指導（</a:t>
                      </a:r>
                      <a:r>
                        <a:rPr kumimoji="1" lang="en-US" altLang="ja-JP" sz="1100" spc="0" dirty="0" smtClean="0">
                          <a:solidFill>
                            <a:schemeClr val="tx1"/>
                          </a:solidFill>
                          <a:latin typeface="Meiryo UI" pitchFamily="50" charset="-128"/>
                          <a:ea typeface="Meiryo UI" pitchFamily="50" charset="-128"/>
                          <a:cs typeface="Meiryo UI" pitchFamily="50" charset="-128"/>
                        </a:rPr>
                        <a:t>13</a:t>
                      </a:r>
                      <a:r>
                        <a:rPr kumimoji="1" lang="ja-JP" altLang="en-US" sz="1100" spc="0" dirty="0" smtClean="0">
                          <a:solidFill>
                            <a:schemeClr val="tx1"/>
                          </a:solidFill>
                          <a:latin typeface="Meiryo UI" pitchFamily="50" charset="-128"/>
                          <a:ea typeface="Meiryo UI" pitchFamily="50" charset="-128"/>
                          <a:cs typeface="Meiryo UI" pitchFamily="50" charset="-128"/>
                        </a:rPr>
                        <a:t>）</a:t>
                      </a:r>
                      <a:endParaRPr kumimoji="1" lang="en-US" altLang="ja-JP" sz="1100" spc="0" dirty="0" smtClean="0">
                        <a:solidFill>
                          <a:schemeClr val="tx1"/>
                        </a:solidFill>
                        <a:latin typeface="Meiryo UI" pitchFamily="50" charset="-128"/>
                        <a:ea typeface="Meiryo UI" pitchFamily="50" charset="-128"/>
                        <a:cs typeface="Meiryo UI" pitchFamily="50" charset="-128"/>
                      </a:endParaRPr>
                    </a:p>
                    <a:p>
                      <a:r>
                        <a:rPr kumimoji="1" lang="ja-JP" altLang="en-US" sz="1100" spc="0" dirty="0" smtClean="0">
                          <a:solidFill>
                            <a:schemeClr val="tx1"/>
                          </a:solidFill>
                          <a:latin typeface="Meiryo UI" pitchFamily="50" charset="-128"/>
                          <a:ea typeface="Meiryo UI" pitchFamily="50" charset="-128"/>
                          <a:cs typeface="Meiryo UI" pitchFamily="50" charset="-128"/>
                        </a:rPr>
                        <a:t>・地域まちづくり等（</a:t>
                      </a:r>
                      <a:r>
                        <a:rPr kumimoji="1" lang="en-US" altLang="ja-JP" sz="1100" spc="0" dirty="0" smtClean="0">
                          <a:solidFill>
                            <a:schemeClr val="tx1"/>
                          </a:solidFill>
                          <a:latin typeface="Meiryo UI" pitchFamily="50" charset="-128"/>
                          <a:ea typeface="Meiryo UI" pitchFamily="50" charset="-128"/>
                          <a:cs typeface="Meiryo UI" pitchFamily="50" charset="-128"/>
                        </a:rPr>
                        <a:t>73</a:t>
                      </a:r>
                      <a:r>
                        <a:rPr kumimoji="1" lang="ja-JP" altLang="en-US" sz="1100" spc="0" dirty="0" smtClean="0">
                          <a:solidFill>
                            <a:schemeClr val="tx1"/>
                          </a:solidFill>
                          <a:latin typeface="Meiryo UI" pitchFamily="50" charset="-128"/>
                          <a:ea typeface="Meiryo UI" pitchFamily="50" charset="-128"/>
                          <a:cs typeface="Meiryo UI" pitchFamily="50" charset="-128"/>
                        </a:rPr>
                        <a:t>）</a:t>
                      </a:r>
                      <a:endParaRPr kumimoji="1" lang="en-US" altLang="ja-JP" sz="1100" spc="0" dirty="0" smtClean="0">
                        <a:solidFill>
                          <a:schemeClr val="tx1"/>
                        </a:solidFill>
                        <a:latin typeface="Meiryo UI" pitchFamily="50" charset="-128"/>
                        <a:ea typeface="Meiryo UI" pitchFamily="50" charset="-128"/>
                        <a:cs typeface="Meiryo UI" pitchFamily="50" charset="-128"/>
                      </a:endParaRPr>
                    </a:p>
                    <a:p>
                      <a:r>
                        <a:rPr kumimoji="1" lang="ja-JP" altLang="en-US" sz="1100" spc="0" dirty="0" smtClean="0">
                          <a:solidFill>
                            <a:schemeClr val="tx1"/>
                          </a:solidFill>
                          <a:latin typeface="Meiryo UI" pitchFamily="50" charset="-128"/>
                          <a:ea typeface="Meiryo UI" pitchFamily="50" charset="-128"/>
                          <a:cs typeface="Meiryo UI" pitchFamily="50" charset="-128"/>
                        </a:rPr>
                        <a:t>・地域交通政策等（</a:t>
                      </a:r>
                      <a:r>
                        <a:rPr kumimoji="1" lang="en-US" altLang="ja-JP" sz="1100" spc="0" dirty="0" smtClean="0">
                          <a:solidFill>
                            <a:schemeClr val="tx1"/>
                          </a:solidFill>
                          <a:latin typeface="Meiryo UI" pitchFamily="50" charset="-128"/>
                          <a:ea typeface="Meiryo UI" pitchFamily="50" charset="-128"/>
                          <a:cs typeface="Meiryo UI" pitchFamily="50" charset="-128"/>
                        </a:rPr>
                        <a:t>30</a:t>
                      </a:r>
                      <a:r>
                        <a:rPr kumimoji="1" lang="ja-JP" altLang="en-US" sz="1100" spc="0" dirty="0" smtClean="0">
                          <a:solidFill>
                            <a:schemeClr val="tx1"/>
                          </a:solidFill>
                          <a:latin typeface="Meiryo UI" pitchFamily="50" charset="-128"/>
                          <a:ea typeface="Meiryo UI" pitchFamily="50" charset="-128"/>
                          <a:cs typeface="Meiryo UI" pitchFamily="50" charset="-128"/>
                        </a:rPr>
                        <a:t>）</a:t>
                      </a:r>
                      <a:endParaRPr kumimoji="1" lang="en-US" altLang="ja-JP" sz="1100" spc="0" dirty="0" smtClean="0">
                        <a:solidFill>
                          <a:schemeClr val="tx1"/>
                        </a:solidFill>
                        <a:latin typeface="Meiryo UI" pitchFamily="50" charset="-128"/>
                        <a:ea typeface="Meiryo UI" pitchFamily="50" charset="-128"/>
                        <a:cs typeface="Meiryo UI" pitchFamily="50" charset="-128"/>
                      </a:endParaRPr>
                    </a:p>
                    <a:p>
                      <a:r>
                        <a:rPr kumimoji="1" lang="ja-JP" altLang="en-US" sz="1100" spc="0" dirty="0" smtClean="0">
                          <a:solidFill>
                            <a:schemeClr val="tx1"/>
                          </a:solidFill>
                          <a:latin typeface="Meiryo UI" pitchFamily="50" charset="-128"/>
                          <a:ea typeface="Meiryo UI" pitchFamily="50" charset="-128"/>
                          <a:cs typeface="Meiryo UI" pitchFamily="50" charset="-128"/>
                        </a:rPr>
                        <a:t>・公営住宅等（</a:t>
                      </a:r>
                      <a:r>
                        <a:rPr kumimoji="1" lang="en-US" altLang="ja-JP" sz="1100" spc="0" dirty="0" smtClean="0">
                          <a:solidFill>
                            <a:schemeClr val="tx1"/>
                          </a:solidFill>
                          <a:latin typeface="Meiryo UI" pitchFamily="50" charset="-128"/>
                          <a:ea typeface="Meiryo UI" pitchFamily="50" charset="-128"/>
                          <a:cs typeface="Meiryo UI" pitchFamily="50" charset="-128"/>
                        </a:rPr>
                        <a:t>6</a:t>
                      </a:r>
                      <a:r>
                        <a:rPr kumimoji="1" lang="ja-JP" altLang="en-US" sz="1100" spc="0" dirty="0" smtClean="0">
                          <a:solidFill>
                            <a:schemeClr val="tx1"/>
                          </a:solidFill>
                          <a:latin typeface="Meiryo UI" pitchFamily="50" charset="-128"/>
                          <a:ea typeface="Meiryo UI" pitchFamily="50" charset="-128"/>
                          <a:cs typeface="Meiryo UI" pitchFamily="50" charset="-128"/>
                        </a:rPr>
                        <a:t>）</a:t>
                      </a:r>
                      <a:endParaRPr kumimoji="1" lang="en-US" altLang="ja-JP" sz="1100" spc="0" dirty="0" smtClean="0">
                        <a:solidFill>
                          <a:schemeClr val="tx1"/>
                        </a:solidFill>
                        <a:latin typeface="Meiryo UI" pitchFamily="50" charset="-128"/>
                        <a:ea typeface="Meiryo UI" pitchFamily="50" charset="-128"/>
                        <a:cs typeface="Meiryo UI" pitchFamily="50" charset="-128"/>
                      </a:endParaRPr>
                    </a:p>
                    <a:p>
                      <a:r>
                        <a:rPr kumimoji="1" lang="ja-JP" altLang="en-US" sz="1100" spc="0" dirty="0" smtClean="0">
                          <a:solidFill>
                            <a:schemeClr val="tx1"/>
                          </a:solidFill>
                          <a:latin typeface="Meiryo UI" pitchFamily="50" charset="-128"/>
                          <a:ea typeface="Meiryo UI" pitchFamily="50" charset="-128"/>
                          <a:cs typeface="Meiryo UI" pitchFamily="50" charset="-128"/>
                        </a:rPr>
                        <a:t>・多様な世帯に対する居住支援（</a:t>
                      </a:r>
                      <a:r>
                        <a:rPr kumimoji="1" lang="en-US" altLang="ja-JP" sz="1100" spc="0" dirty="0" smtClean="0">
                          <a:solidFill>
                            <a:schemeClr val="tx1"/>
                          </a:solidFill>
                          <a:latin typeface="Meiryo UI" pitchFamily="50" charset="-128"/>
                          <a:ea typeface="Meiryo UI" pitchFamily="50" charset="-128"/>
                          <a:cs typeface="Meiryo UI" pitchFamily="50" charset="-128"/>
                        </a:rPr>
                        <a:t>22</a:t>
                      </a:r>
                      <a:r>
                        <a:rPr kumimoji="1" lang="ja-JP" altLang="en-US" sz="1100" spc="0" dirty="0" smtClean="0">
                          <a:solidFill>
                            <a:schemeClr val="tx1"/>
                          </a:solidFill>
                          <a:latin typeface="Meiryo UI" pitchFamily="50" charset="-128"/>
                          <a:ea typeface="Meiryo UI" pitchFamily="50" charset="-128"/>
                          <a:cs typeface="Meiryo UI" pitchFamily="50" charset="-128"/>
                        </a:rPr>
                        <a:t>）　　など</a:t>
                      </a:r>
                      <a:endParaRPr kumimoji="1" lang="ja-JP" altLang="en-US" sz="1100" spc="0" dirty="0">
                        <a:solidFill>
                          <a:schemeClr val="tx1"/>
                        </a:solidFill>
                        <a:latin typeface="Meiryo UI" pitchFamily="50" charset="-128"/>
                        <a:ea typeface="Meiryo UI" pitchFamily="50" charset="-128"/>
                        <a:cs typeface="Meiryo UI" pitchFamily="50" charset="-128"/>
                      </a:endParaRPr>
                    </a:p>
                  </a:txBody>
                  <a:tcPr marL="99060" marR="99060">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005325">
                <a:tc>
                  <a:txBody>
                    <a:bodyPr/>
                    <a:lstStyle/>
                    <a:p>
                      <a:r>
                        <a:rPr kumimoji="1" lang="ja-JP" altLang="en-US" sz="1400" spc="0" dirty="0" smtClean="0"/>
                        <a:t>９．</a:t>
                      </a:r>
                      <a:r>
                        <a:rPr kumimoji="1" lang="ja-JP" altLang="en-US" sz="1400" spc="0" baseline="0" dirty="0" smtClean="0"/>
                        <a:t>都市基盤整備</a:t>
                      </a:r>
                      <a:r>
                        <a:rPr kumimoji="1" lang="en-US" altLang="ja-JP" sz="1400" spc="0" baseline="0" dirty="0" smtClean="0"/>
                        <a:t>(183)</a:t>
                      </a:r>
                      <a:endParaRPr kumimoji="1" lang="ja-JP" altLang="en-US" sz="1400" spc="0" baseline="0" dirty="0"/>
                    </a:p>
                  </a:txBody>
                  <a:tcPr marL="99060" marR="99060">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100" spc="0" dirty="0" smtClean="0">
                          <a:latin typeface="Meiryo UI" pitchFamily="50" charset="-128"/>
                          <a:ea typeface="Meiryo UI" pitchFamily="50" charset="-128"/>
                          <a:cs typeface="Meiryo UI" pitchFamily="50" charset="-128"/>
                        </a:rPr>
                        <a:t>・</a:t>
                      </a:r>
                      <a:r>
                        <a:rPr kumimoji="1" lang="zh-TW" altLang="en-US" sz="1100" spc="0" dirty="0" smtClean="0">
                          <a:latin typeface="Meiryo UI" pitchFamily="50" charset="-128"/>
                          <a:ea typeface="Meiryo UI" pitchFamily="50" charset="-128"/>
                          <a:cs typeface="Meiryo UI" pitchFamily="50" charset="-128"/>
                        </a:rPr>
                        <a:t>道路事業（地域交通網）</a:t>
                      </a:r>
                      <a:r>
                        <a:rPr kumimoji="1" lang="ja-JP" altLang="en-US" sz="1100" spc="0" dirty="0" smtClean="0">
                          <a:latin typeface="Meiryo UI" pitchFamily="50" charset="-128"/>
                          <a:ea typeface="Meiryo UI" pitchFamily="50" charset="-128"/>
                          <a:cs typeface="Meiryo UI" pitchFamily="50" charset="-128"/>
                        </a:rPr>
                        <a:t>（</a:t>
                      </a:r>
                      <a:r>
                        <a:rPr kumimoji="1" lang="en-US" altLang="ja-JP" sz="1100" spc="0" dirty="0" smtClean="0">
                          <a:latin typeface="Meiryo UI" pitchFamily="50" charset="-128"/>
                          <a:ea typeface="Meiryo UI" pitchFamily="50" charset="-128"/>
                          <a:cs typeface="Meiryo UI" pitchFamily="50" charset="-128"/>
                        </a:rPr>
                        <a:t>98</a:t>
                      </a:r>
                      <a:r>
                        <a:rPr kumimoji="1" lang="ja-JP" altLang="en-US" sz="1100" spc="0" dirty="0" smtClean="0">
                          <a:latin typeface="Meiryo UI" pitchFamily="50" charset="-128"/>
                          <a:ea typeface="Meiryo UI" pitchFamily="50" charset="-128"/>
                          <a:cs typeface="Meiryo UI" pitchFamily="50" charset="-128"/>
                        </a:rPr>
                        <a:t>）</a:t>
                      </a:r>
                      <a:endParaRPr kumimoji="1" lang="en-US" altLang="ja-JP" sz="1100" spc="0" dirty="0" smtClean="0">
                        <a:latin typeface="Meiryo UI" pitchFamily="50" charset="-128"/>
                        <a:ea typeface="Meiryo UI" pitchFamily="50" charset="-128"/>
                        <a:cs typeface="Meiryo UI" pitchFamily="50" charset="-128"/>
                      </a:endParaRPr>
                    </a:p>
                    <a:p>
                      <a:r>
                        <a:rPr kumimoji="1" lang="ja-JP" altLang="en-US" sz="1100" spc="0" dirty="0" smtClean="0">
                          <a:latin typeface="Meiryo UI" pitchFamily="50" charset="-128"/>
                          <a:ea typeface="Meiryo UI" pitchFamily="50" charset="-128"/>
                          <a:cs typeface="Meiryo UI" pitchFamily="50" charset="-128"/>
                        </a:rPr>
                        <a:t>・</a:t>
                      </a:r>
                      <a:r>
                        <a:rPr kumimoji="1" lang="zh-TW" altLang="en-US" sz="1100" spc="0" dirty="0" smtClean="0">
                          <a:latin typeface="Meiryo UI" pitchFamily="50" charset="-128"/>
                          <a:ea typeface="Meiryo UI" pitchFamily="50" charset="-128"/>
                          <a:cs typeface="Meiryo UI" pitchFamily="50" charset="-128"/>
                        </a:rPr>
                        <a:t>連続立体交差事業</a:t>
                      </a:r>
                      <a:r>
                        <a:rPr kumimoji="1" lang="ja-JP" altLang="en-US" sz="1100" spc="0" dirty="0" smtClean="0">
                          <a:latin typeface="Meiryo UI" pitchFamily="50" charset="-128"/>
                          <a:ea typeface="Meiryo UI" pitchFamily="50" charset="-128"/>
                          <a:cs typeface="Meiryo UI" pitchFamily="50" charset="-128"/>
                        </a:rPr>
                        <a:t>（</a:t>
                      </a:r>
                      <a:r>
                        <a:rPr kumimoji="1" lang="en-US" altLang="ja-JP" sz="1100" spc="0" dirty="0" smtClean="0">
                          <a:latin typeface="Meiryo UI" pitchFamily="50" charset="-128"/>
                          <a:ea typeface="Meiryo UI" pitchFamily="50" charset="-128"/>
                          <a:cs typeface="Meiryo UI" pitchFamily="50" charset="-128"/>
                        </a:rPr>
                        <a:t>1</a:t>
                      </a:r>
                      <a:r>
                        <a:rPr kumimoji="1" lang="ja-JP" altLang="en-US" sz="1100" spc="0" dirty="0" smtClean="0">
                          <a:latin typeface="Meiryo UI" pitchFamily="50" charset="-128"/>
                          <a:ea typeface="Meiryo UI" pitchFamily="50" charset="-128"/>
                          <a:cs typeface="Meiryo UI" pitchFamily="50" charset="-128"/>
                        </a:rPr>
                        <a:t>）</a:t>
                      </a:r>
                      <a:endParaRPr kumimoji="1" lang="en-US" altLang="ja-JP" sz="1100" spc="0" dirty="0" smtClean="0">
                        <a:latin typeface="Meiryo UI" pitchFamily="50" charset="-128"/>
                        <a:ea typeface="Meiryo UI" pitchFamily="50" charset="-128"/>
                        <a:cs typeface="Meiryo UI" pitchFamily="50" charset="-128"/>
                      </a:endParaRPr>
                    </a:p>
                    <a:p>
                      <a:r>
                        <a:rPr kumimoji="1" lang="ja-JP" altLang="en-US" sz="1100" spc="0" dirty="0" smtClean="0">
                          <a:latin typeface="Meiryo UI" pitchFamily="50" charset="-128"/>
                          <a:ea typeface="Meiryo UI" pitchFamily="50" charset="-128"/>
                          <a:cs typeface="Meiryo UI" pitchFamily="50" charset="-128"/>
                        </a:rPr>
                        <a:t>・駐車場（</a:t>
                      </a:r>
                      <a:r>
                        <a:rPr kumimoji="1" lang="en-US" altLang="ja-JP" sz="1100" spc="0" dirty="0" smtClean="0">
                          <a:latin typeface="Meiryo UI" pitchFamily="50" charset="-128"/>
                          <a:ea typeface="Meiryo UI" pitchFamily="50" charset="-128"/>
                          <a:cs typeface="Meiryo UI" pitchFamily="50" charset="-128"/>
                        </a:rPr>
                        <a:t>3</a:t>
                      </a:r>
                      <a:r>
                        <a:rPr kumimoji="1" lang="ja-JP" altLang="en-US" sz="1100" spc="0" dirty="0" smtClean="0">
                          <a:latin typeface="Meiryo UI" pitchFamily="50" charset="-128"/>
                          <a:ea typeface="Meiryo UI" pitchFamily="50" charset="-128"/>
                          <a:cs typeface="Meiryo UI" pitchFamily="50" charset="-128"/>
                        </a:rPr>
                        <a:t>）</a:t>
                      </a:r>
                      <a:endParaRPr kumimoji="1" lang="en-US" altLang="ja-JP" sz="1100" spc="0" dirty="0" smtClean="0">
                        <a:latin typeface="Meiryo UI" pitchFamily="50" charset="-128"/>
                        <a:ea typeface="Meiryo UI" pitchFamily="50" charset="-128"/>
                        <a:cs typeface="Meiryo UI" pitchFamily="50" charset="-128"/>
                      </a:endParaRPr>
                    </a:p>
                    <a:p>
                      <a:r>
                        <a:rPr kumimoji="1" lang="ja-JP" altLang="en-US" sz="1100" spc="0" dirty="0" smtClean="0">
                          <a:latin typeface="Meiryo UI" pitchFamily="50" charset="-128"/>
                          <a:ea typeface="Meiryo UI" pitchFamily="50" charset="-128"/>
                          <a:cs typeface="Meiryo UI" pitchFamily="50" charset="-128"/>
                        </a:rPr>
                        <a:t>・河川事業</a:t>
                      </a:r>
                      <a:r>
                        <a:rPr kumimoji="1" lang="en-US" altLang="ja-JP" sz="950" spc="0" dirty="0" smtClean="0">
                          <a:latin typeface="Meiryo UI" pitchFamily="50" charset="-128"/>
                          <a:ea typeface="Meiryo UI" pitchFamily="50" charset="-128"/>
                          <a:cs typeface="Meiryo UI" pitchFamily="50" charset="-128"/>
                        </a:rPr>
                        <a:t>(</a:t>
                      </a:r>
                      <a:r>
                        <a:rPr kumimoji="1" lang="ja-JP" altLang="en-US" sz="950" spc="0" baseline="0" dirty="0" smtClean="0">
                          <a:latin typeface="Meiryo UI" pitchFamily="50" charset="-128"/>
                          <a:ea typeface="Meiryo UI" pitchFamily="50" charset="-128"/>
                          <a:cs typeface="Meiryo UI" pitchFamily="50" charset="-128"/>
                        </a:rPr>
                        <a:t>一級河川城北川を除く</a:t>
                      </a:r>
                      <a:r>
                        <a:rPr kumimoji="1" lang="en-US" altLang="ja-JP" sz="950" spc="0" baseline="0" dirty="0" smtClean="0">
                          <a:latin typeface="Meiryo UI" pitchFamily="50" charset="-128"/>
                          <a:ea typeface="Meiryo UI" pitchFamily="50" charset="-128"/>
                          <a:cs typeface="Meiryo UI" pitchFamily="50" charset="-128"/>
                        </a:rPr>
                        <a:t>)(</a:t>
                      </a:r>
                      <a:r>
                        <a:rPr kumimoji="1" lang="ja-JP" altLang="en-US" sz="950" spc="0" baseline="0" dirty="0" smtClean="0">
                          <a:latin typeface="Meiryo UI" pitchFamily="50" charset="-128"/>
                          <a:ea typeface="Meiryo UI" pitchFamily="50" charset="-128"/>
                          <a:cs typeface="Meiryo UI" pitchFamily="50" charset="-128"/>
                        </a:rPr>
                        <a:t>表面管理等）</a:t>
                      </a:r>
                      <a:r>
                        <a:rPr kumimoji="1" lang="ja-JP" altLang="en-US" sz="1100" spc="0" dirty="0" smtClean="0">
                          <a:latin typeface="Meiryo UI" pitchFamily="50" charset="-128"/>
                          <a:ea typeface="Meiryo UI" pitchFamily="50" charset="-128"/>
                          <a:cs typeface="Meiryo UI" pitchFamily="50" charset="-128"/>
                        </a:rPr>
                        <a:t>（</a:t>
                      </a:r>
                      <a:r>
                        <a:rPr kumimoji="1" lang="en-US" altLang="ja-JP" sz="1100" spc="0" dirty="0" smtClean="0">
                          <a:latin typeface="Meiryo UI" pitchFamily="50" charset="-128"/>
                          <a:ea typeface="Meiryo UI" pitchFamily="50" charset="-128"/>
                          <a:cs typeface="Meiryo UI" pitchFamily="50" charset="-128"/>
                        </a:rPr>
                        <a:t>8</a:t>
                      </a:r>
                      <a:r>
                        <a:rPr kumimoji="1" lang="ja-JP" altLang="en-US" sz="1100" spc="0" dirty="0" smtClean="0">
                          <a:latin typeface="Meiryo UI" pitchFamily="50" charset="-128"/>
                          <a:ea typeface="Meiryo UI" pitchFamily="50" charset="-128"/>
                          <a:cs typeface="Meiryo UI" pitchFamily="50" charset="-128"/>
                        </a:rPr>
                        <a:t>）</a:t>
                      </a:r>
                      <a:endParaRPr kumimoji="1" lang="en-US" altLang="ja-JP" sz="1100" spc="0" dirty="0" smtClean="0">
                        <a:latin typeface="Meiryo UI" pitchFamily="50" charset="-128"/>
                        <a:ea typeface="Meiryo UI" pitchFamily="50" charset="-128"/>
                        <a:cs typeface="Meiryo UI" pitchFamily="50" charset="-128"/>
                      </a:endParaRPr>
                    </a:p>
                    <a:p>
                      <a:r>
                        <a:rPr kumimoji="1" lang="ja-JP" altLang="en-US" sz="1100" spc="0" dirty="0" smtClean="0">
                          <a:latin typeface="Meiryo UI" pitchFamily="50" charset="-128"/>
                          <a:ea typeface="Meiryo UI" pitchFamily="50" charset="-128"/>
                          <a:cs typeface="Meiryo UI" pitchFamily="50" charset="-128"/>
                        </a:rPr>
                        <a:t>・河川事業（準用河川・普通河川）（</a:t>
                      </a:r>
                      <a:r>
                        <a:rPr kumimoji="1" lang="en-US" altLang="ja-JP" sz="1100" spc="0" dirty="0" smtClean="0">
                          <a:latin typeface="Meiryo UI" pitchFamily="50" charset="-128"/>
                          <a:ea typeface="Meiryo UI" pitchFamily="50" charset="-128"/>
                          <a:cs typeface="Meiryo UI" pitchFamily="50" charset="-128"/>
                        </a:rPr>
                        <a:t>2</a:t>
                      </a:r>
                      <a:r>
                        <a:rPr kumimoji="1" lang="ja-JP" altLang="en-US" sz="1100" spc="0" dirty="0" smtClean="0">
                          <a:latin typeface="Meiryo UI" pitchFamily="50" charset="-128"/>
                          <a:ea typeface="Meiryo UI" pitchFamily="50" charset="-128"/>
                          <a:cs typeface="Meiryo UI" pitchFamily="50" charset="-128"/>
                        </a:rPr>
                        <a:t>）</a:t>
                      </a:r>
                      <a:endParaRPr kumimoji="1" lang="en-US" altLang="ja-JP" sz="1100" spc="0" dirty="0" smtClean="0">
                        <a:latin typeface="Meiryo UI" pitchFamily="50" charset="-128"/>
                        <a:ea typeface="Meiryo UI" pitchFamily="50" charset="-128"/>
                        <a:cs typeface="Meiryo UI" pitchFamily="50" charset="-128"/>
                      </a:endParaRPr>
                    </a:p>
                    <a:p>
                      <a:r>
                        <a:rPr kumimoji="1" lang="ja-JP" altLang="en-US" sz="1100" spc="0" dirty="0" smtClean="0">
                          <a:latin typeface="Meiryo UI" pitchFamily="50" charset="-128"/>
                          <a:ea typeface="Meiryo UI" pitchFamily="50" charset="-128"/>
                          <a:cs typeface="Meiryo UI" pitchFamily="50" charset="-128"/>
                        </a:rPr>
                        <a:t>・公園事業（その他の公園）（</a:t>
                      </a:r>
                      <a:r>
                        <a:rPr kumimoji="1" lang="en-US" altLang="ja-JP" sz="1100" spc="0" dirty="0" smtClean="0">
                          <a:latin typeface="Meiryo UI" pitchFamily="50" charset="-128"/>
                          <a:ea typeface="Meiryo UI" pitchFamily="50" charset="-128"/>
                          <a:cs typeface="Meiryo UI" pitchFamily="50" charset="-128"/>
                        </a:rPr>
                        <a:t>61</a:t>
                      </a:r>
                      <a:r>
                        <a:rPr kumimoji="1" lang="ja-JP" altLang="en-US" sz="1100" spc="0" dirty="0" smtClean="0">
                          <a:latin typeface="Meiryo UI" pitchFamily="50" charset="-128"/>
                          <a:ea typeface="Meiryo UI" pitchFamily="50" charset="-128"/>
                          <a:cs typeface="Meiryo UI" pitchFamily="50" charset="-128"/>
                        </a:rPr>
                        <a:t>）　　など</a:t>
                      </a:r>
                      <a:endParaRPr kumimoji="1" lang="en-US" altLang="ja-JP" sz="1100" spc="0" dirty="0" smtClean="0">
                        <a:latin typeface="Meiryo UI" pitchFamily="50" charset="-128"/>
                        <a:ea typeface="Meiryo UI" pitchFamily="50" charset="-128"/>
                        <a:cs typeface="Meiryo UI" pitchFamily="50" charset="-128"/>
                      </a:endParaRPr>
                    </a:p>
                  </a:txBody>
                  <a:tcPr marL="99060" marR="99060">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004998">
                <a:tc>
                  <a:txBody>
                    <a:bodyPr/>
                    <a:lstStyle/>
                    <a:p>
                      <a:r>
                        <a:rPr kumimoji="1" lang="ja-JP" altLang="en-US" sz="1400" spc="0" dirty="0" smtClean="0"/>
                        <a:t>１０．住民生活</a:t>
                      </a:r>
                      <a:r>
                        <a:rPr kumimoji="1" lang="en-US" altLang="ja-JP" sz="1400" spc="0" dirty="0" smtClean="0"/>
                        <a:t>(170)</a:t>
                      </a:r>
                      <a:endParaRPr kumimoji="1" lang="ja-JP" altLang="en-US" sz="1400" spc="0" dirty="0"/>
                    </a:p>
                  </a:txBody>
                  <a:tcPr marL="99060" marR="99060">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100" spc="0" dirty="0" smtClean="0">
                          <a:latin typeface="Meiryo UI" pitchFamily="50" charset="-128"/>
                          <a:ea typeface="Meiryo UI" pitchFamily="50" charset="-128"/>
                          <a:cs typeface="Meiryo UI" pitchFamily="50" charset="-128"/>
                        </a:rPr>
                        <a:t>・住民票等窓口サービス（</a:t>
                      </a:r>
                      <a:r>
                        <a:rPr kumimoji="1" lang="en-US" altLang="ja-JP" sz="1100" spc="0" dirty="0" smtClean="0">
                          <a:latin typeface="Meiryo UI" pitchFamily="50" charset="-128"/>
                          <a:ea typeface="Meiryo UI" pitchFamily="50" charset="-128"/>
                          <a:cs typeface="Meiryo UI" pitchFamily="50" charset="-128"/>
                        </a:rPr>
                        <a:t>62</a:t>
                      </a:r>
                      <a:r>
                        <a:rPr kumimoji="1" lang="ja-JP" altLang="en-US" sz="1100" spc="0" dirty="0" smtClean="0">
                          <a:latin typeface="Meiryo UI" pitchFamily="50" charset="-128"/>
                          <a:ea typeface="Meiryo UI" pitchFamily="50" charset="-128"/>
                          <a:cs typeface="Meiryo UI" pitchFamily="50" charset="-128"/>
                        </a:rPr>
                        <a:t>）</a:t>
                      </a:r>
                      <a:endParaRPr kumimoji="1" lang="en-US" altLang="ja-JP" sz="1100" spc="0" dirty="0" smtClean="0">
                        <a:latin typeface="Meiryo UI" pitchFamily="50" charset="-128"/>
                        <a:ea typeface="Meiryo UI" pitchFamily="50" charset="-128"/>
                        <a:cs typeface="Meiryo UI" pitchFamily="50" charset="-128"/>
                      </a:endParaRPr>
                    </a:p>
                    <a:p>
                      <a:r>
                        <a:rPr kumimoji="1" lang="ja-JP" altLang="en-US" sz="1100" spc="0" dirty="0" smtClean="0">
                          <a:latin typeface="Meiryo UI" pitchFamily="50" charset="-128"/>
                          <a:ea typeface="Meiryo UI" pitchFamily="50" charset="-128"/>
                          <a:cs typeface="Meiryo UI" pitchFamily="50" charset="-128"/>
                        </a:rPr>
                        <a:t>・人権・男女共同参画等（</a:t>
                      </a:r>
                      <a:r>
                        <a:rPr kumimoji="1" lang="en-US" altLang="ja-JP" sz="1100" spc="0" dirty="0" smtClean="0">
                          <a:latin typeface="Meiryo UI" pitchFamily="50" charset="-128"/>
                          <a:ea typeface="Meiryo UI" pitchFamily="50" charset="-128"/>
                          <a:cs typeface="Meiryo UI" pitchFamily="50" charset="-128"/>
                        </a:rPr>
                        <a:t>18</a:t>
                      </a:r>
                      <a:r>
                        <a:rPr kumimoji="1" lang="ja-JP" altLang="en-US" sz="1100" spc="0" dirty="0" smtClean="0">
                          <a:latin typeface="Meiryo UI" pitchFamily="50" charset="-128"/>
                          <a:ea typeface="Meiryo UI" pitchFamily="50" charset="-128"/>
                          <a:cs typeface="Meiryo UI" pitchFamily="50" charset="-128"/>
                        </a:rPr>
                        <a:t>）</a:t>
                      </a:r>
                      <a:endParaRPr kumimoji="1" lang="en-US" altLang="ja-JP" sz="1100" spc="0" dirty="0" smtClean="0">
                        <a:latin typeface="Meiryo UI" pitchFamily="50" charset="-128"/>
                        <a:ea typeface="Meiryo UI" pitchFamily="50" charset="-128"/>
                        <a:cs typeface="Meiryo UI" pitchFamily="50" charset="-128"/>
                      </a:endParaRPr>
                    </a:p>
                    <a:p>
                      <a:r>
                        <a:rPr kumimoji="1" lang="ja-JP" altLang="en-US" sz="1100" spc="0" dirty="0" smtClean="0">
                          <a:latin typeface="Meiryo UI" pitchFamily="50" charset="-128"/>
                          <a:ea typeface="Meiryo UI" pitchFamily="50" charset="-128"/>
                          <a:cs typeface="Meiryo UI" pitchFamily="50" charset="-128"/>
                        </a:rPr>
                        <a:t>・地域振興・住民協働等（</a:t>
                      </a:r>
                      <a:r>
                        <a:rPr kumimoji="1" lang="en-US" altLang="ja-JP" sz="1100" spc="0" dirty="0" smtClean="0">
                          <a:latin typeface="Meiryo UI" pitchFamily="50" charset="-128"/>
                          <a:ea typeface="Meiryo UI" pitchFamily="50" charset="-128"/>
                          <a:cs typeface="Meiryo UI" pitchFamily="50" charset="-128"/>
                        </a:rPr>
                        <a:t>50</a:t>
                      </a:r>
                      <a:r>
                        <a:rPr kumimoji="1" lang="ja-JP" altLang="en-US" sz="1100" spc="0" dirty="0" smtClean="0">
                          <a:latin typeface="Meiryo UI" pitchFamily="50" charset="-128"/>
                          <a:ea typeface="Meiryo UI" pitchFamily="50" charset="-128"/>
                          <a:cs typeface="Meiryo UI" pitchFamily="50" charset="-128"/>
                        </a:rPr>
                        <a:t>）</a:t>
                      </a:r>
                      <a:endParaRPr kumimoji="1" lang="en-US" altLang="ja-JP" sz="1100" spc="0" dirty="0" smtClean="0">
                        <a:latin typeface="Meiryo UI" pitchFamily="50" charset="-128"/>
                        <a:ea typeface="Meiryo UI" pitchFamily="50" charset="-128"/>
                        <a:cs typeface="Meiryo UI" pitchFamily="50" charset="-128"/>
                      </a:endParaRPr>
                    </a:p>
                    <a:p>
                      <a:r>
                        <a:rPr kumimoji="1" lang="ja-JP" altLang="en-US" sz="1100" spc="0" dirty="0" smtClean="0">
                          <a:latin typeface="Meiryo UI" pitchFamily="50" charset="-128"/>
                          <a:ea typeface="Meiryo UI" pitchFamily="50" charset="-128"/>
                          <a:cs typeface="Meiryo UI" pitchFamily="50" charset="-128"/>
                        </a:rPr>
                        <a:t>・地域施設（</a:t>
                      </a:r>
                      <a:r>
                        <a:rPr kumimoji="1" lang="en-US" altLang="ja-JP" sz="1100" spc="0" dirty="0" smtClean="0">
                          <a:latin typeface="Meiryo UI" pitchFamily="50" charset="-128"/>
                          <a:ea typeface="Meiryo UI" pitchFamily="50" charset="-128"/>
                          <a:cs typeface="Meiryo UI" pitchFamily="50" charset="-128"/>
                        </a:rPr>
                        <a:t>21</a:t>
                      </a:r>
                      <a:r>
                        <a:rPr kumimoji="1" lang="ja-JP" altLang="en-US" sz="1100" spc="0" dirty="0" smtClean="0">
                          <a:latin typeface="Meiryo UI" pitchFamily="50" charset="-128"/>
                          <a:ea typeface="Meiryo UI" pitchFamily="50" charset="-128"/>
                          <a:cs typeface="Meiryo UI" pitchFamily="50" charset="-128"/>
                        </a:rPr>
                        <a:t>）</a:t>
                      </a:r>
                      <a:endParaRPr kumimoji="1" lang="en-US" altLang="ja-JP" sz="1100" spc="0" dirty="0" smtClean="0">
                        <a:latin typeface="Meiryo UI" pitchFamily="50" charset="-128"/>
                        <a:ea typeface="Meiryo UI" pitchFamily="50" charset="-128"/>
                        <a:cs typeface="Meiryo UI" pitchFamily="50" charset="-128"/>
                      </a:endParaRPr>
                    </a:p>
                    <a:p>
                      <a:r>
                        <a:rPr kumimoji="1" lang="ja-JP" altLang="en-US" sz="1100" spc="0" dirty="0" smtClean="0">
                          <a:latin typeface="Meiryo UI" pitchFamily="50" charset="-128"/>
                          <a:ea typeface="Meiryo UI" pitchFamily="50" charset="-128"/>
                          <a:cs typeface="Meiryo UI" pitchFamily="50" charset="-128"/>
                        </a:rPr>
                        <a:t>・消費者行政（</a:t>
                      </a:r>
                      <a:r>
                        <a:rPr kumimoji="1" lang="en-US" altLang="ja-JP" sz="1100" spc="0" dirty="0" smtClean="0">
                          <a:latin typeface="Meiryo UI" pitchFamily="50" charset="-128"/>
                          <a:ea typeface="Meiryo UI" pitchFamily="50" charset="-128"/>
                          <a:cs typeface="Meiryo UI" pitchFamily="50" charset="-128"/>
                        </a:rPr>
                        <a:t>10</a:t>
                      </a:r>
                      <a:r>
                        <a:rPr kumimoji="1" lang="ja-JP" altLang="en-US" sz="1100" spc="0" dirty="0" smtClean="0">
                          <a:latin typeface="Meiryo UI" pitchFamily="50" charset="-128"/>
                          <a:ea typeface="Meiryo UI" pitchFamily="50" charset="-128"/>
                          <a:cs typeface="Meiryo UI" pitchFamily="50" charset="-128"/>
                        </a:rPr>
                        <a:t>）</a:t>
                      </a:r>
                      <a:endParaRPr kumimoji="1" lang="en-US" altLang="ja-JP" sz="1100" spc="0" dirty="0" smtClean="0">
                        <a:latin typeface="Meiryo UI" pitchFamily="50" charset="-128"/>
                        <a:ea typeface="Meiryo UI" pitchFamily="50" charset="-128"/>
                        <a:cs typeface="Meiryo UI" pitchFamily="50" charset="-128"/>
                      </a:endParaRPr>
                    </a:p>
                    <a:p>
                      <a:r>
                        <a:rPr kumimoji="1" lang="ja-JP" altLang="en-US" sz="1100" spc="0" dirty="0" smtClean="0">
                          <a:latin typeface="Meiryo UI" pitchFamily="50" charset="-128"/>
                          <a:ea typeface="Meiryo UI" pitchFamily="50" charset="-128"/>
                          <a:cs typeface="Meiryo UI" pitchFamily="50" charset="-128"/>
                        </a:rPr>
                        <a:t>・旅券交付（</a:t>
                      </a:r>
                      <a:r>
                        <a:rPr kumimoji="1" lang="en-US" altLang="ja-JP" sz="1100" spc="0" dirty="0" smtClean="0">
                          <a:latin typeface="Meiryo UI" pitchFamily="50" charset="-128"/>
                          <a:ea typeface="Meiryo UI" pitchFamily="50" charset="-128"/>
                          <a:cs typeface="Meiryo UI" pitchFamily="50" charset="-128"/>
                        </a:rPr>
                        <a:t>1</a:t>
                      </a:r>
                      <a:r>
                        <a:rPr kumimoji="1" lang="ja-JP" altLang="en-US" sz="1100" spc="0" dirty="0" smtClean="0">
                          <a:latin typeface="Meiryo UI" pitchFamily="50" charset="-128"/>
                          <a:ea typeface="Meiryo UI" pitchFamily="50" charset="-128"/>
                          <a:cs typeface="Meiryo UI" pitchFamily="50" charset="-128"/>
                        </a:rPr>
                        <a:t>）　　など</a:t>
                      </a:r>
                      <a:endParaRPr kumimoji="1" lang="ja-JP" altLang="en-US" sz="1100" spc="0" dirty="0">
                        <a:latin typeface="Meiryo UI" pitchFamily="50" charset="-128"/>
                        <a:ea typeface="Meiryo UI" pitchFamily="50" charset="-128"/>
                        <a:cs typeface="Meiryo UI" pitchFamily="50" charset="-128"/>
                      </a:endParaRPr>
                    </a:p>
                  </a:txBody>
                  <a:tcPr marL="99060" marR="99060">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517726">
                <a:tc>
                  <a:txBody>
                    <a:bodyPr/>
                    <a:lstStyle/>
                    <a:p>
                      <a:r>
                        <a:rPr kumimoji="1" lang="ja-JP" altLang="en-US" sz="1400" spc="0" dirty="0" smtClean="0">
                          <a:solidFill>
                            <a:schemeClr val="tx1"/>
                          </a:solidFill>
                        </a:rPr>
                        <a:t>１１．消防防災</a:t>
                      </a:r>
                      <a:r>
                        <a:rPr kumimoji="1" lang="en-US" altLang="ja-JP" sz="1400" spc="0" dirty="0" smtClean="0">
                          <a:solidFill>
                            <a:schemeClr val="tx1"/>
                          </a:solidFill>
                        </a:rPr>
                        <a:t>(55)</a:t>
                      </a:r>
                      <a:endParaRPr kumimoji="1" lang="ja-JP" altLang="en-US" sz="1400" spc="0" dirty="0">
                        <a:solidFill>
                          <a:schemeClr val="tx1"/>
                        </a:solidFill>
                      </a:endParaRPr>
                    </a:p>
                  </a:txBody>
                  <a:tcPr marL="99060" marR="99060">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100" spc="0" dirty="0" smtClean="0">
                          <a:solidFill>
                            <a:schemeClr val="tx1"/>
                          </a:solidFill>
                          <a:latin typeface="Meiryo UI" pitchFamily="50" charset="-128"/>
                          <a:ea typeface="Meiryo UI" pitchFamily="50" charset="-128"/>
                          <a:cs typeface="Meiryo UI" pitchFamily="50" charset="-128"/>
                        </a:rPr>
                        <a:t>・防災・危機管理（地域）（</a:t>
                      </a:r>
                      <a:r>
                        <a:rPr kumimoji="1" lang="en-US" altLang="ja-JP" sz="1100" spc="0" dirty="0" smtClean="0">
                          <a:solidFill>
                            <a:schemeClr val="tx1"/>
                          </a:solidFill>
                          <a:latin typeface="Meiryo UI" pitchFamily="50" charset="-128"/>
                          <a:ea typeface="Meiryo UI" pitchFamily="50" charset="-128"/>
                          <a:cs typeface="Meiryo UI" pitchFamily="50" charset="-128"/>
                        </a:rPr>
                        <a:t>55</a:t>
                      </a:r>
                      <a:r>
                        <a:rPr kumimoji="1" lang="ja-JP" altLang="en-US" sz="1100" spc="0" dirty="0" smtClean="0">
                          <a:solidFill>
                            <a:schemeClr val="tx1"/>
                          </a:solidFill>
                          <a:latin typeface="Meiryo UI" pitchFamily="50" charset="-128"/>
                          <a:ea typeface="Meiryo UI" pitchFamily="50" charset="-128"/>
                          <a:cs typeface="Meiryo UI" pitchFamily="50" charset="-128"/>
                        </a:rPr>
                        <a:t>）</a:t>
                      </a:r>
                      <a:endParaRPr kumimoji="1" lang="en-US" altLang="ja-JP" sz="1100" spc="0" dirty="0" smtClean="0">
                        <a:solidFill>
                          <a:schemeClr val="tx1"/>
                        </a:solidFill>
                        <a:latin typeface="Meiryo UI" pitchFamily="50" charset="-128"/>
                        <a:ea typeface="Meiryo UI" pitchFamily="50" charset="-128"/>
                        <a:cs typeface="Meiryo UI" pitchFamily="50" charset="-128"/>
                      </a:endParaRPr>
                    </a:p>
                    <a:p>
                      <a:endParaRPr kumimoji="1" lang="ja-JP" altLang="en-US" sz="1100" spc="0" dirty="0">
                        <a:solidFill>
                          <a:schemeClr val="tx1"/>
                        </a:solidFill>
                        <a:latin typeface="Meiryo UI" pitchFamily="50" charset="-128"/>
                        <a:ea typeface="Meiryo UI" pitchFamily="50" charset="-128"/>
                        <a:cs typeface="Meiryo UI" pitchFamily="50" charset="-128"/>
                      </a:endParaRPr>
                    </a:p>
                  </a:txBody>
                  <a:tcPr marL="99060" marR="99060">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52845">
                <a:tc>
                  <a:txBody>
                    <a:bodyPr/>
                    <a:lstStyle/>
                    <a:p>
                      <a:r>
                        <a:rPr kumimoji="1" lang="ja-JP" altLang="en-US" sz="1400" spc="0" dirty="0" smtClean="0"/>
                        <a:t>１２．自治体運営</a:t>
                      </a:r>
                      <a:r>
                        <a:rPr kumimoji="1" lang="en-US" altLang="ja-JP" sz="1400" spc="0" dirty="0" smtClean="0"/>
                        <a:t>(240)</a:t>
                      </a:r>
                      <a:endParaRPr kumimoji="1" lang="ja-JP" altLang="en-US" sz="1400" spc="0" dirty="0"/>
                    </a:p>
                  </a:txBody>
                  <a:tcPr marL="99060" marR="99060">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100" spc="0" dirty="0" smtClean="0">
                          <a:latin typeface="Meiryo UI" pitchFamily="50" charset="-128"/>
                          <a:ea typeface="Meiryo UI" pitchFamily="50" charset="-128"/>
                          <a:cs typeface="Meiryo UI" pitchFamily="50" charset="-128"/>
                        </a:rPr>
                        <a:t>・人事給与、税務、財政、企画、統計、広聴広報、法務、管財、会計、議会、行政委員会等（</a:t>
                      </a:r>
                      <a:r>
                        <a:rPr kumimoji="1" lang="en-US" altLang="ja-JP" sz="1100" spc="0" dirty="0" smtClean="0">
                          <a:latin typeface="Meiryo UI" pitchFamily="50" charset="-128"/>
                          <a:ea typeface="Meiryo UI" pitchFamily="50" charset="-128"/>
                          <a:cs typeface="Meiryo UI" pitchFamily="50" charset="-128"/>
                        </a:rPr>
                        <a:t>240)</a:t>
                      </a:r>
                    </a:p>
                    <a:p>
                      <a:pPr marL="0" marR="0" indent="0" algn="l" defTabSz="914400" rtl="0" eaLnBrk="1" fontAlgn="auto" latinLnBrk="0" hangingPunct="1">
                        <a:lnSpc>
                          <a:spcPct val="100000"/>
                        </a:lnSpc>
                        <a:spcBef>
                          <a:spcPts val="0"/>
                        </a:spcBef>
                        <a:spcAft>
                          <a:spcPts val="0"/>
                        </a:spcAft>
                        <a:buClrTx/>
                        <a:buSzTx/>
                        <a:buFontTx/>
                        <a:buNone/>
                        <a:tabLst/>
                        <a:defRPr/>
                      </a:pPr>
                      <a:endParaRPr kumimoji="1" lang="ja-JP" altLang="en-US" sz="1100" spc="0" dirty="0" smtClean="0">
                        <a:latin typeface="Meiryo UI" pitchFamily="50" charset="-128"/>
                        <a:ea typeface="Meiryo UI" pitchFamily="50" charset="-128"/>
                        <a:cs typeface="Meiryo UI" pitchFamily="50" charset="-128"/>
                      </a:endParaRPr>
                    </a:p>
                  </a:txBody>
                  <a:tcPr marL="99060" marR="99060">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r>
            </a:tbl>
          </a:graphicData>
        </a:graphic>
      </p:graphicFrame>
      <p:graphicFrame>
        <p:nvGraphicFramePr>
          <p:cNvPr id="14" name="表 13"/>
          <p:cNvGraphicFramePr>
            <a:graphicFrameLocks noGrp="1"/>
          </p:cNvGraphicFramePr>
          <p:nvPr>
            <p:extLst>
              <p:ext uri="{D42A27DB-BD31-4B8C-83A1-F6EECF244321}">
                <p14:modId xmlns:p14="http://schemas.microsoft.com/office/powerpoint/2010/main" val="3130226655"/>
              </p:ext>
            </p:extLst>
          </p:nvPr>
        </p:nvGraphicFramePr>
        <p:xfrm>
          <a:off x="5031587" y="299986"/>
          <a:ext cx="4781259" cy="6230292"/>
        </p:xfrm>
        <a:graphic>
          <a:graphicData uri="http://schemas.openxmlformats.org/drawingml/2006/table">
            <a:tbl>
              <a:tblPr/>
              <a:tblGrid>
                <a:gridCol w="1504895"/>
                <a:gridCol w="3276364"/>
              </a:tblGrid>
              <a:tr h="311201">
                <a:tc>
                  <a:txBody>
                    <a:bodyPr/>
                    <a:lstStyle/>
                    <a:p>
                      <a:pPr algn="ctr"/>
                      <a:r>
                        <a:rPr kumimoji="1" lang="ja-JP" altLang="en-US" sz="1400" b="1" dirty="0" smtClean="0"/>
                        <a:t>分野</a:t>
                      </a:r>
                      <a:r>
                        <a:rPr kumimoji="1" lang="ja-JP" altLang="en-US" sz="1400" b="0" dirty="0" smtClean="0"/>
                        <a:t>（事務数）</a:t>
                      </a:r>
                      <a:endParaRPr kumimoji="1" lang="ja-JP" altLang="en-US" sz="1400" b="0" dirty="0"/>
                    </a:p>
                  </a:txBody>
                  <a:tcPr marL="99060" marR="9906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ctr"/>
                      <a:r>
                        <a:rPr kumimoji="1" lang="ja-JP" altLang="en-US" sz="1400" b="1" dirty="0" smtClean="0"/>
                        <a:t>事務の例</a:t>
                      </a:r>
                      <a:r>
                        <a:rPr kumimoji="1" lang="ja-JP" altLang="en-US" sz="1400" b="0" dirty="0" smtClean="0"/>
                        <a:t>（事務数）</a:t>
                      </a:r>
                      <a:endParaRPr kumimoji="1" lang="ja-JP" altLang="en-US" sz="1400" b="0" dirty="0"/>
                    </a:p>
                  </a:txBody>
                  <a:tcPr marL="99060" marR="9906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chemeClr val="accent2">
                        <a:lumMod val="40000"/>
                        <a:lumOff val="60000"/>
                      </a:schemeClr>
                    </a:solidFill>
                  </a:tcPr>
                </a:tc>
              </a:tr>
              <a:tr h="729397">
                <a:tc>
                  <a:txBody>
                    <a:bodyPr/>
                    <a:lstStyle/>
                    <a:p>
                      <a:r>
                        <a:rPr kumimoji="1" lang="ja-JP" altLang="en-US" sz="1400" spc="0" dirty="0" smtClean="0"/>
                        <a:t>６．産業・市場</a:t>
                      </a:r>
                      <a:r>
                        <a:rPr kumimoji="1" lang="en-US" altLang="ja-JP" sz="1400" spc="0" dirty="0" smtClean="0"/>
                        <a:t>(29)</a:t>
                      </a:r>
                      <a:endParaRPr kumimoji="1" lang="ja-JP" altLang="en-US" sz="1400" spc="0" dirty="0"/>
                    </a:p>
                  </a:txBody>
                  <a:tcPr marL="99060" marR="99060">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100" spc="0" dirty="0" smtClean="0">
                          <a:latin typeface="Meiryo UI" pitchFamily="50" charset="-128"/>
                          <a:ea typeface="Meiryo UI" pitchFamily="50" charset="-128"/>
                          <a:cs typeface="Meiryo UI" pitchFamily="50" charset="-128"/>
                        </a:rPr>
                        <a:t>・成長分野の企業支援等（</a:t>
                      </a:r>
                      <a:r>
                        <a:rPr kumimoji="1" lang="en-US" altLang="ja-JP" sz="1100" spc="0" dirty="0" smtClean="0">
                          <a:latin typeface="Meiryo UI" pitchFamily="50" charset="-128"/>
                          <a:ea typeface="Meiryo UI" pitchFamily="50" charset="-128"/>
                          <a:cs typeface="Meiryo UI" pitchFamily="50" charset="-128"/>
                        </a:rPr>
                        <a:t>16</a:t>
                      </a:r>
                      <a:r>
                        <a:rPr kumimoji="1" lang="ja-JP" altLang="en-US" sz="1100" spc="0" dirty="0" smtClean="0">
                          <a:latin typeface="Meiryo UI" pitchFamily="50" charset="-128"/>
                          <a:ea typeface="Meiryo UI" pitchFamily="50" charset="-128"/>
                          <a:cs typeface="Meiryo UI" pitchFamily="50" charset="-128"/>
                        </a:rPr>
                        <a:t>）</a:t>
                      </a:r>
                      <a:endParaRPr kumimoji="1" lang="en-US" altLang="ja-JP" sz="1100" spc="0" dirty="0" smtClean="0">
                        <a:latin typeface="Meiryo UI" pitchFamily="50" charset="-128"/>
                        <a:ea typeface="Meiryo UI" pitchFamily="50" charset="-128"/>
                        <a:cs typeface="Meiryo UI" pitchFamily="50" charset="-128"/>
                      </a:endParaRPr>
                    </a:p>
                    <a:p>
                      <a:r>
                        <a:rPr kumimoji="1" lang="ja-JP" altLang="en-US" sz="1100" spc="0" dirty="0" smtClean="0">
                          <a:latin typeface="Meiryo UI" pitchFamily="50" charset="-128"/>
                          <a:ea typeface="Meiryo UI" pitchFamily="50" charset="-128"/>
                          <a:cs typeface="Meiryo UI" pitchFamily="50" charset="-128"/>
                        </a:rPr>
                        <a:t>・融資制度（</a:t>
                      </a:r>
                      <a:r>
                        <a:rPr kumimoji="1" lang="en-US" altLang="ja-JP" sz="1100" spc="0" dirty="0" smtClean="0">
                          <a:latin typeface="Meiryo UI" pitchFamily="50" charset="-128"/>
                          <a:ea typeface="Meiryo UI" pitchFamily="50" charset="-128"/>
                          <a:cs typeface="Meiryo UI" pitchFamily="50" charset="-128"/>
                        </a:rPr>
                        <a:t>2</a:t>
                      </a:r>
                      <a:r>
                        <a:rPr kumimoji="1" lang="ja-JP" altLang="en-US" sz="1100" spc="0" dirty="0" smtClean="0">
                          <a:latin typeface="Meiryo UI" pitchFamily="50" charset="-128"/>
                          <a:ea typeface="Meiryo UI" pitchFamily="50" charset="-128"/>
                          <a:cs typeface="Meiryo UI" pitchFamily="50" charset="-128"/>
                        </a:rPr>
                        <a:t>）</a:t>
                      </a:r>
                      <a:endParaRPr kumimoji="1" lang="en-US" altLang="ja-JP" sz="1100" spc="0" dirty="0" smtClean="0">
                        <a:latin typeface="Meiryo UI" pitchFamily="50" charset="-128"/>
                        <a:ea typeface="Meiryo UI" pitchFamily="50" charset="-128"/>
                        <a:cs typeface="Meiryo UI" pitchFamily="50" charset="-128"/>
                      </a:endParaRPr>
                    </a:p>
                    <a:p>
                      <a:r>
                        <a:rPr kumimoji="1" lang="ja-JP" altLang="en-US" sz="1100" spc="0" dirty="0" smtClean="0">
                          <a:latin typeface="Meiryo UI" pitchFamily="50" charset="-128"/>
                          <a:ea typeface="Meiryo UI" pitchFamily="50" charset="-128"/>
                          <a:cs typeface="Meiryo UI" pitchFamily="50" charset="-128"/>
                        </a:rPr>
                        <a:t>・アジア太平洋トレードセンター（</a:t>
                      </a:r>
                      <a:r>
                        <a:rPr kumimoji="1" lang="en-US" altLang="ja-JP" sz="1100" spc="0" dirty="0" smtClean="0">
                          <a:latin typeface="Meiryo UI" pitchFamily="50" charset="-128"/>
                          <a:ea typeface="Meiryo UI" pitchFamily="50" charset="-128"/>
                          <a:cs typeface="Meiryo UI" pitchFamily="50" charset="-128"/>
                        </a:rPr>
                        <a:t>2</a:t>
                      </a:r>
                      <a:r>
                        <a:rPr kumimoji="1" lang="ja-JP" altLang="en-US" sz="1100" spc="0" dirty="0" smtClean="0">
                          <a:latin typeface="Meiryo UI" pitchFamily="50" charset="-128"/>
                          <a:ea typeface="Meiryo UI" pitchFamily="50" charset="-128"/>
                          <a:cs typeface="Meiryo UI" pitchFamily="50" charset="-128"/>
                        </a:rPr>
                        <a:t>）</a:t>
                      </a:r>
                      <a:endParaRPr kumimoji="1" lang="en-US" altLang="ja-JP" sz="1100" spc="0" dirty="0" smtClean="0">
                        <a:latin typeface="Meiryo UI" pitchFamily="50" charset="-128"/>
                        <a:ea typeface="Meiryo UI" pitchFamily="50" charset="-128"/>
                        <a:cs typeface="Meiryo UI" pitchFamily="50" charset="-128"/>
                      </a:endParaRPr>
                    </a:p>
                    <a:p>
                      <a:r>
                        <a:rPr kumimoji="1" lang="ja-JP" altLang="en-US" sz="1100" spc="0" dirty="0" smtClean="0">
                          <a:latin typeface="Meiryo UI" pitchFamily="50" charset="-128"/>
                          <a:ea typeface="Meiryo UI" pitchFamily="50" charset="-128"/>
                          <a:cs typeface="Meiryo UI" pitchFamily="50" charset="-128"/>
                        </a:rPr>
                        <a:t>・中央卸売市場（</a:t>
                      </a:r>
                      <a:r>
                        <a:rPr kumimoji="1" lang="en-US" altLang="ja-JP" sz="1100" spc="0" dirty="0" smtClean="0">
                          <a:latin typeface="Meiryo UI" pitchFamily="50" charset="-128"/>
                          <a:ea typeface="Meiryo UI" pitchFamily="50" charset="-128"/>
                          <a:cs typeface="Meiryo UI" pitchFamily="50" charset="-128"/>
                        </a:rPr>
                        <a:t>3</a:t>
                      </a:r>
                      <a:r>
                        <a:rPr kumimoji="1" lang="ja-JP" altLang="en-US" sz="1100" spc="0" dirty="0" smtClean="0">
                          <a:latin typeface="Meiryo UI" pitchFamily="50" charset="-128"/>
                          <a:ea typeface="Meiryo UI" pitchFamily="50" charset="-128"/>
                          <a:cs typeface="Meiryo UI" pitchFamily="50" charset="-128"/>
                        </a:rPr>
                        <a:t>）　など</a:t>
                      </a:r>
                      <a:endParaRPr kumimoji="1" lang="ja-JP" altLang="en-US" sz="1100" spc="0" dirty="0">
                        <a:latin typeface="Meiryo UI" pitchFamily="50" charset="-128"/>
                        <a:ea typeface="Meiryo UI" pitchFamily="50" charset="-128"/>
                        <a:cs typeface="Meiryo UI" pitchFamily="50" charset="-128"/>
                      </a:endParaRPr>
                    </a:p>
                  </a:txBody>
                  <a:tcPr marL="99060" marR="99060">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20961">
                <a:tc>
                  <a:txBody>
                    <a:bodyPr/>
                    <a:lstStyle/>
                    <a:p>
                      <a:r>
                        <a:rPr kumimoji="1" lang="ja-JP" altLang="en-US" sz="1400" spc="0" dirty="0" smtClean="0"/>
                        <a:t>７．都市魅力</a:t>
                      </a:r>
                      <a:r>
                        <a:rPr kumimoji="1" lang="en-US" altLang="ja-JP" sz="1400" spc="0" dirty="0" smtClean="0"/>
                        <a:t>(23)</a:t>
                      </a:r>
                      <a:endParaRPr kumimoji="1" lang="ja-JP" altLang="en-US" sz="1400" spc="0" dirty="0"/>
                    </a:p>
                  </a:txBody>
                  <a:tcPr marL="99060" marR="99060">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100" spc="0" dirty="0" smtClean="0">
                          <a:latin typeface="Meiryo UI" pitchFamily="50" charset="-128"/>
                          <a:ea typeface="Meiryo UI" pitchFamily="50" charset="-128"/>
                          <a:cs typeface="Meiryo UI" pitchFamily="50" charset="-128"/>
                        </a:rPr>
                        <a:t>・観光・文化・スポーツ振興（成長・集客等）（</a:t>
                      </a:r>
                      <a:r>
                        <a:rPr kumimoji="1" lang="en-US" altLang="ja-JP" sz="1100" spc="0" dirty="0" smtClean="0">
                          <a:latin typeface="Meiryo UI" pitchFamily="50" charset="-128"/>
                          <a:ea typeface="Meiryo UI" pitchFamily="50" charset="-128"/>
                          <a:cs typeface="Meiryo UI" pitchFamily="50" charset="-128"/>
                        </a:rPr>
                        <a:t>15</a:t>
                      </a:r>
                      <a:r>
                        <a:rPr kumimoji="1" lang="ja-JP" altLang="en-US" sz="1100" spc="0" dirty="0" smtClean="0">
                          <a:latin typeface="Meiryo UI" pitchFamily="50" charset="-128"/>
                          <a:ea typeface="Meiryo UI" pitchFamily="50" charset="-128"/>
                          <a:cs typeface="Meiryo UI" pitchFamily="50" charset="-128"/>
                        </a:rPr>
                        <a:t>）</a:t>
                      </a:r>
                      <a:endParaRPr kumimoji="1" lang="en-US" altLang="ja-JP" sz="1100" spc="0" dirty="0" smtClean="0">
                        <a:latin typeface="Meiryo UI" pitchFamily="50" charset="-128"/>
                        <a:ea typeface="Meiryo UI" pitchFamily="50" charset="-128"/>
                        <a:cs typeface="Meiryo UI" pitchFamily="50" charset="-128"/>
                      </a:endParaRPr>
                    </a:p>
                    <a:p>
                      <a:r>
                        <a:rPr kumimoji="1" lang="ja-JP" altLang="en-US" sz="1100" spc="0" dirty="0" smtClean="0">
                          <a:latin typeface="Meiryo UI" pitchFamily="50" charset="-128"/>
                          <a:ea typeface="Meiryo UI" pitchFamily="50" charset="-128"/>
                          <a:cs typeface="Meiryo UI" pitchFamily="50" charset="-128"/>
                        </a:rPr>
                        <a:t>・文化施設（博物館、美術館等）（</a:t>
                      </a:r>
                      <a:r>
                        <a:rPr kumimoji="1" lang="en-US" altLang="ja-JP" sz="1100" spc="0" dirty="0" smtClean="0">
                          <a:latin typeface="Meiryo UI" pitchFamily="50" charset="-128"/>
                          <a:ea typeface="Meiryo UI" pitchFamily="50" charset="-128"/>
                          <a:cs typeface="Meiryo UI" pitchFamily="50" charset="-128"/>
                        </a:rPr>
                        <a:t>8</a:t>
                      </a:r>
                      <a:r>
                        <a:rPr kumimoji="1" lang="ja-JP" altLang="en-US" sz="1100" spc="0" dirty="0" smtClean="0">
                          <a:latin typeface="Meiryo UI" pitchFamily="50" charset="-128"/>
                          <a:ea typeface="Meiryo UI" pitchFamily="50" charset="-128"/>
                          <a:cs typeface="Meiryo UI" pitchFamily="50" charset="-128"/>
                        </a:rPr>
                        <a:t>）</a:t>
                      </a:r>
                      <a:endParaRPr kumimoji="1" lang="ja-JP" altLang="en-US" sz="1100" spc="0" dirty="0">
                        <a:latin typeface="Meiryo UI" pitchFamily="50" charset="-128"/>
                        <a:ea typeface="Meiryo UI" pitchFamily="50" charset="-128"/>
                        <a:cs typeface="Meiryo UI" pitchFamily="50" charset="-128"/>
                      </a:endParaRPr>
                    </a:p>
                  </a:txBody>
                  <a:tcPr marL="99060" marR="99060">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414969">
                <a:tc>
                  <a:txBody>
                    <a:bodyPr/>
                    <a:lstStyle/>
                    <a:p>
                      <a:r>
                        <a:rPr kumimoji="1" lang="ja-JP" altLang="en-US" sz="1400" spc="0" dirty="0" smtClean="0">
                          <a:solidFill>
                            <a:schemeClr val="tx1"/>
                          </a:solidFill>
                        </a:rPr>
                        <a:t>８．まちづくり</a:t>
                      </a:r>
                      <a:endParaRPr kumimoji="1" lang="en-US" altLang="ja-JP" sz="1400" spc="0" dirty="0" smtClean="0">
                        <a:solidFill>
                          <a:schemeClr val="tx1"/>
                        </a:solidFill>
                      </a:endParaRPr>
                    </a:p>
                    <a:p>
                      <a:r>
                        <a:rPr kumimoji="1" lang="en-US" altLang="ja-JP" sz="1400" spc="0" dirty="0" smtClean="0">
                          <a:solidFill>
                            <a:schemeClr val="tx1"/>
                          </a:solidFill>
                        </a:rPr>
                        <a:t>(90)</a:t>
                      </a:r>
                      <a:endParaRPr kumimoji="1" lang="ja-JP" altLang="en-US" sz="1400" spc="0" dirty="0">
                        <a:solidFill>
                          <a:schemeClr val="tx1"/>
                        </a:solidFill>
                      </a:endParaRPr>
                    </a:p>
                  </a:txBody>
                  <a:tcPr marL="99060" marR="99060">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100" spc="0" dirty="0" smtClean="0">
                          <a:solidFill>
                            <a:schemeClr val="tx1"/>
                          </a:solidFill>
                          <a:latin typeface="Meiryo UI" pitchFamily="50" charset="-128"/>
                          <a:ea typeface="Meiryo UI" pitchFamily="50" charset="-128"/>
                          <a:cs typeface="Meiryo UI" pitchFamily="50" charset="-128"/>
                        </a:rPr>
                        <a:t>・都市計画</a:t>
                      </a:r>
                      <a:r>
                        <a:rPr kumimoji="1" lang="ja-JP" altLang="en-US" sz="1050" spc="0" dirty="0" smtClean="0">
                          <a:solidFill>
                            <a:schemeClr val="tx1"/>
                          </a:solidFill>
                          <a:latin typeface="Meiryo UI" pitchFamily="50" charset="-128"/>
                          <a:ea typeface="Meiryo UI" pitchFamily="50" charset="-128"/>
                          <a:cs typeface="Meiryo UI" pitchFamily="50" charset="-128"/>
                        </a:rPr>
                        <a:t>（都市再生特別地区・用途地域等）</a:t>
                      </a:r>
                      <a:r>
                        <a:rPr kumimoji="1" lang="en-US" altLang="ja-JP" sz="1100" spc="0" dirty="0" smtClean="0">
                          <a:solidFill>
                            <a:schemeClr val="tx1"/>
                          </a:solidFill>
                          <a:latin typeface="Meiryo UI" pitchFamily="50" charset="-128"/>
                          <a:ea typeface="Meiryo UI" pitchFamily="50" charset="-128"/>
                          <a:cs typeface="Meiryo UI" pitchFamily="50" charset="-128"/>
                        </a:rPr>
                        <a:t>(10)</a:t>
                      </a:r>
                    </a:p>
                    <a:p>
                      <a:r>
                        <a:rPr kumimoji="1" lang="ja-JP" altLang="en-US" sz="1100" spc="0" dirty="0" smtClean="0">
                          <a:solidFill>
                            <a:schemeClr val="tx1"/>
                          </a:solidFill>
                          <a:latin typeface="Meiryo UI" pitchFamily="50" charset="-128"/>
                          <a:ea typeface="Meiryo UI" pitchFamily="50" charset="-128"/>
                          <a:cs typeface="Meiryo UI" pitchFamily="50" charset="-128"/>
                        </a:rPr>
                        <a:t>・広域的な交通基盤の整備（</a:t>
                      </a:r>
                      <a:r>
                        <a:rPr kumimoji="1" lang="en-US" altLang="ja-JP" sz="1100" spc="0" dirty="0" smtClean="0">
                          <a:solidFill>
                            <a:schemeClr val="tx1"/>
                          </a:solidFill>
                          <a:latin typeface="Meiryo UI" pitchFamily="50" charset="-128"/>
                          <a:ea typeface="Meiryo UI" pitchFamily="50" charset="-128"/>
                          <a:cs typeface="Meiryo UI" pitchFamily="50" charset="-128"/>
                        </a:rPr>
                        <a:t>11</a:t>
                      </a:r>
                      <a:r>
                        <a:rPr kumimoji="1" lang="ja-JP" altLang="en-US" sz="1100" spc="0" dirty="0" smtClean="0">
                          <a:solidFill>
                            <a:schemeClr val="tx1"/>
                          </a:solidFill>
                          <a:latin typeface="Meiryo UI" pitchFamily="50" charset="-128"/>
                          <a:ea typeface="Meiryo UI" pitchFamily="50" charset="-128"/>
                          <a:cs typeface="Meiryo UI" pitchFamily="50" charset="-128"/>
                        </a:rPr>
                        <a:t>）</a:t>
                      </a:r>
                      <a:endParaRPr kumimoji="1" lang="en-US" altLang="ja-JP" sz="1100" spc="0" dirty="0" smtClean="0">
                        <a:solidFill>
                          <a:schemeClr val="tx1"/>
                        </a:solidFill>
                        <a:latin typeface="Meiryo UI" pitchFamily="50" charset="-128"/>
                        <a:ea typeface="Meiryo UI" pitchFamily="50" charset="-128"/>
                        <a:cs typeface="Meiryo UI" pitchFamily="50" charset="-128"/>
                      </a:endParaRPr>
                    </a:p>
                    <a:p>
                      <a:r>
                        <a:rPr kumimoji="1" lang="ja-JP" altLang="en-US" sz="1100" spc="0" dirty="0" smtClean="0">
                          <a:solidFill>
                            <a:schemeClr val="tx1"/>
                          </a:solidFill>
                          <a:latin typeface="Meiryo UI" pitchFamily="50" charset="-128"/>
                          <a:ea typeface="Meiryo UI" pitchFamily="50" charset="-128"/>
                          <a:cs typeface="Meiryo UI" pitchFamily="50" charset="-128"/>
                        </a:rPr>
                        <a:t>・成長戦略・グランドデザイン（</a:t>
                      </a:r>
                      <a:r>
                        <a:rPr kumimoji="1" lang="en-US" altLang="ja-JP" sz="1100" spc="0" dirty="0" smtClean="0">
                          <a:solidFill>
                            <a:schemeClr val="tx1"/>
                          </a:solidFill>
                          <a:latin typeface="Meiryo UI" pitchFamily="50" charset="-128"/>
                          <a:ea typeface="Meiryo UI" pitchFamily="50" charset="-128"/>
                          <a:cs typeface="Meiryo UI" pitchFamily="50" charset="-128"/>
                        </a:rPr>
                        <a:t>11</a:t>
                      </a:r>
                      <a:r>
                        <a:rPr kumimoji="1" lang="ja-JP" altLang="en-US" sz="1100" spc="0" dirty="0" smtClean="0">
                          <a:solidFill>
                            <a:schemeClr val="tx1"/>
                          </a:solidFill>
                          <a:latin typeface="Meiryo UI" pitchFamily="50" charset="-128"/>
                          <a:ea typeface="Meiryo UI" pitchFamily="50" charset="-128"/>
                          <a:cs typeface="Meiryo UI" pitchFamily="50" charset="-128"/>
                        </a:rPr>
                        <a:t>）</a:t>
                      </a:r>
                      <a:endParaRPr kumimoji="1" lang="en-US" altLang="ja-JP" sz="1100" spc="0" dirty="0" smtClean="0">
                        <a:solidFill>
                          <a:schemeClr val="tx1"/>
                        </a:solidFill>
                        <a:latin typeface="Meiryo UI" pitchFamily="50" charset="-128"/>
                        <a:ea typeface="Meiryo UI" pitchFamily="50" charset="-128"/>
                        <a:cs typeface="Meiryo UI" pitchFamily="50" charset="-128"/>
                      </a:endParaRPr>
                    </a:p>
                    <a:p>
                      <a:r>
                        <a:rPr kumimoji="1" lang="ja-JP" altLang="en-US" sz="1100" spc="0" dirty="0" smtClean="0">
                          <a:solidFill>
                            <a:schemeClr val="tx1"/>
                          </a:solidFill>
                          <a:latin typeface="Meiryo UI" pitchFamily="50" charset="-128"/>
                          <a:ea typeface="Meiryo UI" pitchFamily="50" charset="-128"/>
                          <a:cs typeface="Meiryo UI" pitchFamily="50" charset="-128"/>
                        </a:rPr>
                        <a:t>・港湾（</a:t>
                      </a:r>
                      <a:r>
                        <a:rPr kumimoji="1" lang="en-US" altLang="ja-JP" sz="1100" spc="0" dirty="0" smtClean="0">
                          <a:solidFill>
                            <a:schemeClr val="tx1"/>
                          </a:solidFill>
                          <a:latin typeface="Meiryo UI" pitchFamily="50" charset="-128"/>
                          <a:ea typeface="Meiryo UI" pitchFamily="50" charset="-128"/>
                          <a:cs typeface="Meiryo UI" pitchFamily="50" charset="-128"/>
                        </a:rPr>
                        <a:t>40</a:t>
                      </a:r>
                      <a:r>
                        <a:rPr kumimoji="1" lang="ja-JP" altLang="en-US" sz="1100" spc="0" dirty="0" smtClean="0">
                          <a:solidFill>
                            <a:schemeClr val="tx1"/>
                          </a:solidFill>
                          <a:latin typeface="Meiryo UI" pitchFamily="50" charset="-128"/>
                          <a:ea typeface="Meiryo UI" pitchFamily="50" charset="-128"/>
                          <a:cs typeface="Meiryo UI" pitchFamily="50" charset="-128"/>
                        </a:rPr>
                        <a:t>）</a:t>
                      </a:r>
                      <a:endParaRPr kumimoji="1" lang="en-US" altLang="ja-JP" sz="1100" spc="0" dirty="0" smtClean="0">
                        <a:solidFill>
                          <a:schemeClr val="tx1"/>
                        </a:solidFill>
                        <a:latin typeface="Meiryo UI" pitchFamily="50" charset="-128"/>
                        <a:ea typeface="Meiryo UI" pitchFamily="50" charset="-128"/>
                        <a:cs typeface="Meiryo UI" pitchFamily="50" charset="-128"/>
                      </a:endParaRPr>
                    </a:p>
                    <a:p>
                      <a:r>
                        <a:rPr kumimoji="1" lang="ja-JP" altLang="en-US" sz="1100" spc="0" dirty="0" smtClean="0">
                          <a:solidFill>
                            <a:schemeClr val="tx1"/>
                          </a:solidFill>
                          <a:latin typeface="Meiryo UI" pitchFamily="50" charset="-128"/>
                          <a:ea typeface="Meiryo UI" pitchFamily="50" charset="-128"/>
                          <a:cs typeface="Meiryo UI" pitchFamily="50" charset="-128"/>
                        </a:rPr>
                        <a:t>・地価監視（</a:t>
                      </a:r>
                      <a:r>
                        <a:rPr kumimoji="1" lang="en-US" altLang="ja-JP" sz="1100" spc="0" dirty="0" smtClean="0">
                          <a:solidFill>
                            <a:schemeClr val="tx1"/>
                          </a:solidFill>
                          <a:latin typeface="Meiryo UI" pitchFamily="50" charset="-128"/>
                          <a:ea typeface="Meiryo UI" pitchFamily="50" charset="-128"/>
                          <a:cs typeface="Meiryo UI" pitchFamily="50" charset="-128"/>
                        </a:rPr>
                        <a:t>10</a:t>
                      </a:r>
                      <a:r>
                        <a:rPr kumimoji="1" lang="ja-JP" altLang="en-US" sz="1100" spc="0" dirty="0" smtClean="0">
                          <a:solidFill>
                            <a:schemeClr val="tx1"/>
                          </a:solidFill>
                          <a:latin typeface="Meiryo UI" pitchFamily="50" charset="-128"/>
                          <a:ea typeface="Meiryo UI" pitchFamily="50" charset="-128"/>
                          <a:cs typeface="Meiryo UI" pitchFamily="50" charset="-128"/>
                        </a:rPr>
                        <a:t>）</a:t>
                      </a:r>
                      <a:r>
                        <a:rPr kumimoji="1" lang="en-US" altLang="ja-JP" sz="1100" spc="0" dirty="0" smtClean="0">
                          <a:solidFill>
                            <a:schemeClr val="tx1"/>
                          </a:solidFill>
                          <a:latin typeface="Meiryo UI" pitchFamily="50" charset="-128"/>
                          <a:ea typeface="Meiryo UI" pitchFamily="50" charset="-128"/>
                          <a:cs typeface="Meiryo UI" pitchFamily="50" charset="-128"/>
                        </a:rPr>
                        <a:t>        </a:t>
                      </a:r>
                      <a:r>
                        <a:rPr kumimoji="1" lang="ja-JP" altLang="en-US" sz="1100" spc="0" dirty="0" smtClean="0">
                          <a:solidFill>
                            <a:schemeClr val="tx1"/>
                          </a:solidFill>
                          <a:latin typeface="Meiryo UI" pitchFamily="50" charset="-128"/>
                          <a:ea typeface="Meiryo UI" pitchFamily="50" charset="-128"/>
                          <a:cs typeface="Meiryo UI" pitchFamily="50" charset="-128"/>
                        </a:rPr>
                        <a:t>など</a:t>
                      </a:r>
                      <a:endParaRPr kumimoji="1" lang="en-US" altLang="ja-JP" sz="1100" spc="0" dirty="0" smtClean="0">
                        <a:solidFill>
                          <a:schemeClr val="tx1"/>
                        </a:solidFill>
                        <a:latin typeface="Meiryo UI" pitchFamily="50" charset="-128"/>
                        <a:ea typeface="Meiryo UI" pitchFamily="50" charset="-128"/>
                        <a:cs typeface="Meiryo UI" pitchFamily="50" charset="-128"/>
                      </a:endParaRPr>
                    </a:p>
                  </a:txBody>
                  <a:tcPr marL="99060" marR="99060">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080120">
                <a:tc>
                  <a:txBody>
                    <a:bodyPr/>
                    <a:lstStyle/>
                    <a:p>
                      <a:r>
                        <a:rPr kumimoji="1" lang="ja-JP" altLang="en-US" sz="1400" spc="0" dirty="0" smtClean="0">
                          <a:solidFill>
                            <a:schemeClr val="tx1"/>
                          </a:solidFill>
                        </a:rPr>
                        <a:t>９．</a:t>
                      </a:r>
                      <a:r>
                        <a:rPr kumimoji="1" lang="ja-JP" altLang="en-US" sz="1400" spc="0" baseline="0" dirty="0" smtClean="0">
                          <a:solidFill>
                            <a:schemeClr val="tx1"/>
                          </a:solidFill>
                        </a:rPr>
                        <a:t>都市基盤整備</a:t>
                      </a:r>
                      <a:r>
                        <a:rPr kumimoji="1" lang="en-US" altLang="ja-JP" sz="1400" spc="0" baseline="0" dirty="0" smtClean="0">
                          <a:solidFill>
                            <a:schemeClr val="tx1"/>
                          </a:solidFill>
                        </a:rPr>
                        <a:t>(98)</a:t>
                      </a:r>
                      <a:endParaRPr kumimoji="1" lang="ja-JP" altLang="en-US" sz="1400" spc="0" baseline="0" dirty="0">
                        <a:solidFill>
                          <a:schemeClr val="tx1"/>
                        </a:solidFill>
                      </a:endParaRPr>
                    </a:p>
                  </a:txBody>
                  <a:tcPr marL="99060" marR="99060">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100" spc="0" dirty="0" smtClean="0">
                          <a:solidFill>
                            <a:schemeClr val="tx1"/>
                          </a:solidFill>
                          <a:latin typeface="Meiryo UI" pitchFamily="50" charset="-128"/>
                          <a:ea typeface="Meiryo UI" pitchFamily="50" charset="-128"/>
                          <a:cs typeface="Meiryo UI" pitchFamily="50" charset="-128"/>
                        </a:rPr>
                        <a:t>・</a:t>
                      </a:r>
                      <a:r>
                        <a:rPr kumimoji="1" lang="zh-TW" altLang="en-US" sz="1100" spc="0" dirty="0" smtClean="0">
                          <a:solidFill>
                            <a:schemeClr val="tx1"/>
                          </a:solidFill>
                          <a:latin typeface="Meiryo UI" pitchFamily="50" charset="-128"/>
                          <a:ea typeface="Meiryo UI" pitchFamily="50" charset="-128"/>
                          <a:cs typeface="Meiryo UI" pitchFamily="50" charset="-128"/>
                        </a:rPr>
                        <a:t>道路事業（広域交通網）</a:t>
                      </a:r>
                      <a:r>
                        <a:rPr kumimoji="1" lang="ja-JP" altLang="en-US" sz="1100" spc="0" dirty="0" smtClean="0">
                          <a:solidFill>
                            <a:schemeClr val="tx1"/>
                          </a:solidFill>
                          <a:latin typeface="Meiryo UI" pitchFamily="50" charset="-128"/>
                          <a:ea typeface="Meiryo UI" pitchFamily="50" charset="-128"/>
                          <a:cs typeface="Meiryo UI" pitchFamily="50" charset="-128"/>
                        </a:rPr>
                        <a:t>（</a:t>
                      </a:r>
                      <a:r>
                        <a:rPr kumimoji="1" lang="en-US" altLang="ja-JP" sz="1100" spc="0" dirty="0" smtClean="0">
                          <a:solidFill>
                            <a:schemeClr val="tx1"/>
                          </a:solidFill>
                          <a:latin typeface="Meiryo UI" pitchFamily="50" charset="-128"/>
                          <a:ea typeface="Meiryo UI" pitchFamily="50" charset="-128"/>
                          <a:cs typeface="Meiryo UI" pitchFamily="50" charset="-128"/>
                        </a:rPr>
                        <a:t>53</a:t>
                      </a:r>
                      <a:r>
                        <a:rPr kumimoji="1" lang="ja-JP" altLang="en-US" sz="1100" spc="0" dirty="0" smtClean="0">
                          <a:solidFill>
                            <a:schemeClr val="tx1"/>
                          </a:solidFill>
                          <a:latin typeface="Meiryo UI" pitchFamily="50" charset="-128"/>
                          <a:ea typeface="Meiryo UI" pitchFamily="50" charset="-128"/>
                          <a:cs typeface="Meiryo UI" pitchFamily="50" charset="-128"/>
                        </a:rPr>
                        <a:t>）</a:t>
                      </a:r>
                      <a:endParaRPr kumimoji="1" lang="en-US" altLang="ja-JP" sz="1100" spc="0" dirty="0" smtClean="0">
                        <a:solidFill>
                          <a:schemeClr val="tx1"/>
                        </a:solidFill>
                        <a:latin typeface="Meiryo UI" pitchFamily="50" charset="-128"/>
                        <a:ea typeface="Meiryo UI" pitchFamily="50" charset="-128"/>
                        <a:cs typeface="Meiryo UI" pitchFamily="50" charset="-128"/>
                      </a:endParaRPr>
                    </a:p>
                    <a:p>
                      <a:r>
                        <a:rPr kumimoji="1" lang="ja-JP" altLang="en-US" sz="1100" spc="0" dirty="0" smtClean="0">
                          <a:solidFill>
                            <a:schemeClr val="tx1"/>
                          </a:solidFill>
                          <a:latin typeface="Meiryo UI" pitchFamily="50" charset="-128"/>
                          <a:ea typeface="Meiryo UI" pitchFamily="50" charset="-128"/>
                          <a:cs typeface="Meiryo UI" pitchFamily="50" charset="-128"/>
                        </a:rPr>
                        <a:t>・</a:t>
                      </a:r>
                      <a:r>
                        <a:rPr kumimoji="1" lang="zh-TW" altLang="en-US" sz="1100" spc="0" dirty="0" smtClean="0">
                          <a:solidFill>
                            <a:schemeClr val="tx1"/>
                          </a:solidFill>
                          <a:latin typeface="Meiryo UI" pitchFamily="50" charset="-128"/>
                          <a:ea typeface="Meiryo UI" pitchFamily="50" charset="-128"/>
                          <a:cs typeface="Meiryo UI" pitchFamily="50" charset="-128"/>
                        </a:rPr>
                        <a:t>河川事業（一級河川城北川）</a:t>
                      </a:r>
                      <a:r>
                        <a:rPr kumimoji="1" lang="ja-JP" altLang="en-US" sz="1100" spc="0" dirty="0" smtClean="0">
                          <a:solidFill>
                            <a:schemeClr val="tx1"/>
                          </a:solidFill>
                          <a:latin typeface="Meiryo UI" pitchFamily="50" charset="-128"/>
                          <a:ea typeface="Meiryo UI" pitchFamily="50" charset="-128"/>
                          <a:cs typeface="Meiryo UI" pitchFamily="50" charset="-128"/>
                        </a:rPr>
                        <a:t>（</a:t>
                      </a:r>
                      <a:r>
                        <a:rPr kumimoji="1" lang="en-US" altLang="ja-JP" sz="1100" spc="0" dirty="0" smtClean="0">
                          <a:solidFill>
                            <a:schemeClr val="tx1"/>
                          </a:solidFill>
                          <a:latin typeface="Meiryo UI" pitchFamily="50" charset="-128"/>
                          <a:ea typeface="Meiryo UI" pitchFamily="50" charset="-128"/>
                          <a:cs typeface="Meiryo UI" pitchFamily="50" charset="-128"/>
                        </a:rPr>
                        <a:t>2</a:t>
                      </a:r>
                      <a:r>
                        <a:rPr kumimoji="1" lang="ja-JP" altLang="en-US" sz="1100" spc="0" dirty="0" smtClean="0">
                          <a:solidFill>
                            <a:schemeClr val="tx1"/>
                          </a:solidFill>
                          <a:latin typeface="Meiryo UI" pitchFamily="50" charset="-128"/>
                          <a:ea typeface="Meiryo UI" pitchFamily="50" charset="-128"/>
                          <a:cs typeface="Meiryo UI" pitchFamily="50" charset="-128"/>
                        </a:rPr>
                        <a:t>）</a:t>
                      </a:r>
                      <a:endParaRPr kumimoji="1" lang="en-US" altLang="ja-JP" sz="1100" spc="0" dirty="0" smtClean="0">
                        <a:solidFill>
                          <a:schemeClr val="tx1"/>
                        </a:solidFill>
                        <a:latin typeface="Meiryo UI" pitchFamily="50" charset="-128"/>
                        <a:ea typeface="Meiryo UI" pitchFamily="50" charset="-128"/>
                        <a:cs typeface="Meiryo UI" pitchFamily="50" charset="-128"/>
                      </a:endParaRPr>
                    </a:p>
                    <a:p>
                      <a:r>
                        <a:rPr kumimoji="1" lang="ja-JP" altLang="en-US" sz="1100" spc="0" dirty="0" smtClean="0">
                          <a:solidFill>
                            <a:schemeClr val="tx1"/>
                          </a:solidFill>
                          <a:latin typeface="Meiryo UI" pitchFamily="50" charset="-128"/>
                          <a:ea typeface="Meiryo UI" pitchFamily="50" charset="-128"/>
                          <a:cs typeface="Meiryo UI" pitchFamily="50" charset="-128"/>
                        </a:rPr>
                        <a:t>・公園事業（広域的機能を有する公園）（</a:t>
                      </a:r>
                      <a:r>
                        <a:rPr kumimoji="1" lang="en-US" altLang="ja-JP" sz="1100" spc="0" dirty="0" smtClean="0">
                          <a:solidFill>
                            <a:schemeClr val="tx1"/>
                          </a:solidFill>
                          <a:latin typeface="Meiryo UI" pitchFamily="50" charset="-128"/>
                          <a:ea typeface="Meiryo UI" pitchFamily="50" charset="-128"/>
                          <a:cs typeface="Meiryo UI" pitchFamily="50" charset="-128"/>
                        </a:rPr>
                        <a:t>37</a:t>
                      </a:r>
                      <a:r>
                        <a:rPr kumimoji="1" lang="ja-JP" altLang="en-US" sz="1100" spc="0" dirty="0" smtClean="0">
                          <a:solidFill>
                            <a:schemeClr val="tx1"/>
                          </a:solidFill>
                          <a:latin typeface="Meiryo UI" pitchFamily="50" charset="-128"/>
                          <a:ea typeface="Meiryo UI" pitchFamily="50" charset="-128"/>
                          <a:cs typeface="Meiryo UI" pitchFamily="50" charset="-128"/>
                        </a:rPr>
                        <a:t>）</a:t>
                      </a:r>
                      <a:endParaRPr kumimoji="1" lang="en-US" altLang="ja-JP" sz="1100" spc="0" dirty="0" smtClean="0">
                        <a:solidFill>
                          <a:schemeClr val="tx1"/>
                        </a:solidFill>
                        <a:latin typeface="Meiryo UI" pitchFamily="50" charset="-128"/>
                        <a:ea typeface="Meiryo UI" pitchFamily="50" charset="-128"/>
                        <a:cs typeface="Meiryo UI" pitchFamily="50" charset="-128"/>
                      </a:endParaRPr>
                    </a:p>
                    <a:p>
                      <a:r>
                        <a:rPr kumimoji="1" lang="ja-JP" altLang="en-US" sz="1100" spc="0" dirty="0" smtClean="0">
                          <a:solidFill>
                            <a:schemeClr val="tx1"/>
                          </a:solidFill>
                          <a:latin typeface="Meiryo UI" pitchFamily="50" charset="-128"/>
                          <a:ea typeface="Meiryo UI" pitchFamily="50" charset="-128"/>
                          <a:cs typeface="Meiryo UI" pitchFamily="50" charset="-128"/>
                        </a:rPr>
                        <a:t>・下水道事業（</a:t>
                      </a:r>
                      <a:r>
                        <a:rPr kumimoji="1" lang="en-US" altLang="ja-JP" sz="1100" spc="0" dirty="0" smtClean="0">
                          <a:solidFill>
                            <a:schemeClr val="tx1"/>
                          </a:solidFill>
                          <a:latin typeface="Meiryo UI" pitchFamily="50" charset="-128"/>
                          <a:ea typeface="Meiryo UI" pitchFamily="50" charset="-128"/>
                          <a:cs typeface="Meiryo UI" pitchFamily="50" charset="-128"/>
                        </a:rPr>
                        <a:t>5</a:t>
                      </a:r>
                      <a:r>
                        <a:rPr kumimoji="1" lang="ja-JP" altLang="en-US" sz="1100" spc="0" dirty="0" smtClean="0">
                          <a:solidFill>
                            <a:schemeClr val="tx1"/>
                          </a:solidFill>
                          <a:latin typeface="Meiryo UI" pitchFamily="50" charset="-128"/>
                          <a:ea typeface="Meiryo UI" pitchFamily="50" charset="-128"/>
                          <a:cs typeface="Meiryo UI" pitchFamily="50" charset="-128"/>
                        </a:rPr>
                        <a:t>）　　など</a:t>
                      </a:r>
                      <a:endParaRPr kumimoji="1" lang="en-US" altLang="ja-JP" sz="1100" spc="0" dirty="0" smtClean="0">
                        <a:solidFill>
                          <a:schemeClr val="tx1"/>
                        </a:solidFill>
                        <a:latin typeface="Meiryo UI" pitchFamily="50" charset="-128"/>
                        <a:ea typeface="Meiryo UI" pitchFamily="50" charset="-128"/>
                        <a:cs typeface="Meiryo UI" pitchFamily="50" charset="-128"/>
                      </a:endParaRPr>
                    </a:p>
                    <a:p>
                      <a:endParaRPr kumimoji="1" lang="en-US" altLang="ja-JP" sz="1100" spc="0" dirty="0" smtClean="0">
                        <a:solidFill>
                          <a:schemeClr val="tx1"/>
                        </a:solidFill>
                        <a:latin typeface="Meiryo UI" pitchFamily="50" charset="-128"/>
                        <a:ea typeface="Meiryo UI" pitchFamily="50" charset="-128"/>
                        <a:cs typeface="Meiryo UI" pitchFamily="50" charset="-128"/>
                      </a:endParaRPr>
                    </a:p>
                    <a:p>
                      <a:endParaRPr kumimoji="1" lang="ja-JP" altLang="en-US" sz="1100" spc="0" dirty="0">
                        <a:solidFill>
                          <a:schemeClr val="tx1"/>
                        </a:solidFill>
                        <a:latin typeface="Meiryo UI" pitchFamily="50" charset="-128"/>
                        <a:ea typeface="Meiryo UI" pitchFamily="50" charset="-128"/>
                        <a:cs typeface="Meiryo UI" pitchFamily="50" charset="-128"/>
                      </a:endParaRPr>
                    </a:p>
                  </a:txBody>
                  <a:tcPr marL="99060" marR="99060">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983919">
                <a:tc>
                  <a:txBody>
                    <a:bodyPr/>
                    <a:lstStyle/>
                    <a:p>
                      <a:r>
                        <a:rPr kumimoji="1" lang="ja-JP" altLang="en-US" sz="1400" spc="0" dirty="0" smtClean="0">
                          <a:solidFill>
                            <a:schemeClr val="tx1"/>
                          </a:solidFill>
                        </a:rPr>
                        <a:t>１０．住民生活</a:t>
                      </a:r>
                      <a:r>
                        <a:rPr kumimoji="1" lang="en-US" altLang="ja-JP" sz="1400" spc="0" dirty="0" smtClean="0">
                          <a:solidFill>
                            <a:schemeClr val="tx1"/>
                          </a:solidFill>
                        </a:rPr>
                        <a:t>(22)</a:t>
                      </a:r>
                      <a:endParaRPr kumimoji="1" lang="ja-JP" altLang="en-US" sz="1400" spc="0" dirty="0">
                        <a:solidFill>
                          <a:schemeClr val="tx1"/>
                        </a:solidFill>
                      </a:endParaRPr>
                    </a:p>
                  </a:txBody>
                  <a:tcPr marL="99060" marR="99060">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100" spc="0" dirty="0" smtClean="0">
                          <a:solidFill>
                            <a:schemeClr val="tx1"/>
                          </a:solidFill>
                          <a:latin typeface="Meiryo UI" pitchFamily="50" charset="-128"/>
                          <a:ea typeface="Meiryo UI" pitchFamily="50" charset="-128"/>
                          <a:cs typeface="Meiryo UI" pitchFamily="50" charset="-128"/>
                        </a:rPr>
                        <a:t>・市区町村との連絡調整（</a:t>
                      </a:r>
                      <a:r>
                        <a:rPr kumimoji="1" lang="en-US" altLang="ja-JP" sz="1100" spc="0" dirty="0" smtClean="0">
                          <a:solidFill>
                            <a:schemeClr val="tx1"/>
                          </a:solidFill>
                          <a:latin typeface="Meiryo UI" pitchFamily="50" charset="-128"/>
                          <a:ea typeface="Meiryo UI" pitchFamily="50" charset="-128"/>
                          <a:cs typeface="Meiryo UI" pitchFamily="50" charset="-128"/>
                        </a:rPr>
                        <a:t>12</a:t>
                      </a:r>
                      <a:r>
                        <a:rPr kumimoji="1" lang="ja-JP" altLang="en-US" sz="1100" spc="0" dirty="0" smtClean="0">
                          <a:solidFill>
                            <a:schemeClr val="tx1"/>
                          </a:solidFill>
                          <a:latin typeface="Meiryo UI" pitchFamily="50" charset="-128"/>
                          <a:ea typeface="Meiryo UI" pitchFamily="50" charset="-128"/>
                          <a:cs typeface="Meiryo UI" pitchFamily="50" charset="-128"/>
                        </a:rPr>
                        <a:t>）</a:t>
                      </a:r>
                      <a:endParaRPr kumimoji="1" lang="en-US" altLang="ja-JP" sz="1100" spc="0" dirty="0" smtClean="0">
                        <a:solidFill>
                          <a:schemeClr val="tx1"/>
                        </a:solidFill>
                        <a:latin typeface="Meiryo UI" pitchFamily="50" charset="-128"/>
                        <a:ea typeface="Meiryo UI" pitchFamily="50" charset="-128"/>
                        <a:cs typeface="Meiryo UI" pitchFamily="50" charset="-128"/>
                      </a:endParaRPr>
                    </a:p>
                    <a:p>
                      <a:r>
                        <a:rPr kumimoji="1" lang="ja-JP" altLang="en-US" sz="1100" spc="0" dirty="0" smtClean="0">
                          <a:solidFill>
                            <a:schemeClr val="tx1"/>
                          </a:solidFill>
                          <a:latin typeface="Meiryo UI" pitchFamily="50" charset="-128"/>
                          <a:ea typeface="Meiryo UI" pitchFamily="50" charset="-128"/>
                          <a:cs typeface="Meiryo UI" pitchFamily="50" charset="-128"/>
                        </a:rPr>
                        <a:t>・ＤＶ一時保護（</a:t>
                      </a:r>
                      <a:r>
                        <a:rPr kumimoji="1" lang="en-US" altLang="ja-JP" sz="1100" spc="0" dirty="0" smtClean="0">
                          <a:solidFill>
                            <a:schemeClr val="tx1"/>
                          </a:solidFill>
                          <a:latin typeface="Meiryo UI" pitchFamily="50" charset="-128"/>
                          <a:ea typeface="Meiryo UI" pitchFamily="50" charset="-128"/>
                          <a:cs typeface="Meiryo UI" pitchFamily="50" charset="-128"/>
                        </a:rPr>
                        <a:t>2</a:t>
                      </a:r>
                      <a:r>
                        <a:rPr kumimoji="1" lang="ja-JP" altLang="en-US" sz="1100" spc="0" dirty="0" smtClean="0">
                          <a:solidFill>
                            <a:schemeClr val="tx1"/>
                          </a:solidFill>
                          <a:latin typeface="Meiryo UI" pitchFamily="50" charset="-128"/>
                          <a:ea typeface="Meiryo UI" pitchFamily="50" charset="-128"/>
                          <a:cs typeface="Meiryo UI" pitchFamily="50" charset="-128"/>
                        </a:rPr>
                        <a:t>）</a:t>
                      </a:r>
                      <a:endParaRPr kumimoji="1" lang="en-US" altLang="ja-JP" sz="1100" spc="0" dirty="0" smtClean="0">
                        <a:solidFill>
                          <a:schemeClr val="tx1"/>
                        </a:solidFill>
                        <a:latin typeface="Meiryo UI" pitchFamily="50" charset="-128"/>
                        <a:ea typeface="Meiryo UI" pitchFamily="50" charset="-128"/>
                        <a:cs typeface="Meiryo UI" pitchFamily="50" charset="-128"/>
                      </a:endParaRPr>
                    </a:p>
                    <a:p>
                      <a:r>
                        <a:rPr kumimoji="1" lang="ja-JP" altLang="en-US" sz="1100" spc="0" dirty="0" smtClean="0">
                          <a:solidFill>
                            <a:schemeClr val="tx1"/>
                          </a:solidFill>
                          <a:latin typeface="Meiryo UI" pitchFamily="50" charset="-128"/>
                          <a:ea typeface="Meiryo UI" pitchFamily="50" charset="-128"/>
                          <a:cs typeface="Meiryo UI" pitchFamily="50" charset="-128"/>
                        </a:rPr>
                        <a:t>・雇用施策（</a:t>
                      </a:r>
                      <a:r>
                        <a:rPr kumimoji="1" lang="en-US" altLang="ja-JP" sz="1100" spc="0" dirty="0" smtClean="0">
                          <a:solidFill>
                            <a:schemeClr val="tx1"/>
                          </a:solidFill>
                          <a:latin typeface="Meiryo UI" pitchFamily="50" charset="-128"/>
                          <a:ea typeface="Meiryo UI" pitchFamily="50" charset="-128"/>
                          <a:cs typeface="Meiryo UI" pitchFamily="50" charset="-128"/>
                        </a:rPr>
                        <a:t>2</a:t>
                      </a:r>
                      <a:r>
                        <a:rPr kumimoji="1" lang="ja-JP" altLang="en-US" sz="1100" spc="0" dirty="0" smtClean="0">
                          <a:solidFill>
                            <a:schemeClr val="tx1"/>
                          </a:solidFill>
                          <a:latin typeface="Meiryo UI" pitchFamily="50" charset="-128"/>
                          <a:ea typeface="Meiryo UI" pitchFamily="50" charset="-128"/>
                          <a:cs typeface="Meiryo UI" pitchFamily="50" charset="-128"/>
                        </a:rPr>
                        <a:t>）　　など</a:t>
                      </a:r>
                      <a:endParaRPr kumimoji="1" lang="en-US" altLang="ja-JP" sz="1100" spc="0" dirty="0" smtClean="0">
                        <a:solidFill>
                          <a:schemeClr val="tx1"/>
                        </a:solidFill>
                        <a:latin typeface="Meiryo UI" pitchFamily="50" charset="-128"/>
                        <a:ea typeface="Meiryo UI" pitchFamily="50" charset="-128"/>
                        <a:cs typeface="Meiryo UI" pitchFamily="50" charset="-128"/>
                      </a:endParaRPr>
                    </a:p>
                    <a:p>
                      <a:endParaRPr kumimoji="1" lang="en-US" altLang="ja-JP" sz="1100" spc="0" dirty="0" smtClean="0">
                        <a:solidFill>
                          <a:schemeClr val="tx1"/>
                        </a:solidFill>
                        <a:latin typeface="Meiryo UI" pitchFamily="50" charset="-128"/>
                        <a:ea typeface="Meiryo UI" pitchFamily="50" charset="-128"/>
                        <a:cs typeface="Meiryo UI" pitchFamily="50" charset="-128"/>
                      </a:endParaRPr>
                    </a:p>
                    <a:p>
                      <a:endParaRPr kumimoji="1" lang="en-US" altLang="ja-JP" sz="1100" spc="0" dirty="0" smtClean="0">
                        <a:solidFill>
                          <a:schemeClr val="tx1"/>
                        </a:solidFill>
                        <a:latin typeface="Meiryo UI" pitchFamily="50" charset="-128"/>
                        <a:ea typeface="Meiryo UI" pitchFamily="50" charset="-128"/>
                        <a:cs typeface="Meiryo UI" pitchFamily="50" charset="-128"/>
                      </a:endParaRPr>
                    </a:p>
                    <a:p>
                      <a:endParaRPr kumimoji="1" lang="ja-JP" altLang="en-US" sz="1100" spc="0" dirty="0">
                        <a:solidFill>
                          <a:schemeClr val="tx1"/>
                        </a:solidFill>
                        <a:latin typeface="Meiryo UI" pitchFamily="50" charset="-128"/>
                        <a:ea typeface="Meiryo UI" pitchFamily="50" charset="-128"/>
                        <a:cs typeface="Meiryo UI" pitchFamily="50" charset="-128"/>
                      </a:endParaRPr>
                    </a:p>
                  </a:txBody>
                  <a:tcPr marL="99060" marR="99060">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526482">
                <a:tc>
                  <a:txBody>
                    <a:bodyPr/>
                    <a:lstStyle/>
                    <a:p>
                      <a:r>
                        <a:rPr kumimoji="1" lang="ja-JP" altLang="en-US" sz="1400" spc="0" dirty="0" smtClean="0">
                          <a:solidFill>
                            <a:schemeClr val="tx1"/>
                          </a:solidFill>
                        </a:rPr>
                        <a:t>１１．消防防災</a:t>
                      </a:r>
                      <a:r>
                        <a:rPr kumimoji="1" lang="en-US" altLang="ja-JP" sz="1400" spc="0" dirty="0" smtClean="0">
                          <a:solidFill>
                            <a:schemeClr val="tx1"/>
                          </a:solidFill>
                        </a:rPr>
                        <a:t>(7)</a:t>
                      </a:r>
                      <a:endParaRPr kumimoji="1" lang="ja-JP" altLang="en-US" sz="1400" spc="0" dirty="0">
                        <a:solidFill>
                          <a:schemeClr val="tx1"/>
                        </a:solidFill>
                      </a:endParaRPr>
                    </a:p>
                  </a:txBody>
                  <a:tcPr marL="99060" marR="99060">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100" spc="0" dirty="0" smtClean="0">
                          <a:solidFill>
                            <a:schemeClr val="tx1"/>
                          </a:solidFill>
                          <a:latin typeface="Meiryo UI" pitchFamily="50" charset="-128"/>
                          <a:ea typeface="Meiryo UI" pitchFamily="50" charset="-128"/>
                          <a:cs typeface="Meiryo UI" pitchFamily="50" charset="-128"/>
                        </a:rPr>
                        <a:t>・消防（</a:t>
                      </a:r>
                      <a:r>
                        <a:rPr kumimoji="1" lang="en-US" altLang="ja-JP" sz="1100" spc="0" dirty="0" smtClean="0">
                          <a:solidFill>
                            <a:schemeClr val="tx1"/>
                          </a:solidFill>
                          <a:latin typeface="Meiryo UI" pitchFamily="50" charset="-128"/>
                          <a:ea typeface="Meiryo UI" pitchFamily="50" charset="-128"/>
                          <a:cs typeface="Meiryo UI" pitchFamily="50" charset="-128"/>
                        </a:rPr>
                        <a:t>5</a:t>
                      </a:r>
                      <a:r>
                        <a:rPr kumimoji="1" lang="ja-JP" altLang="en-US" sz="1100" spc="0" dirty="0" smtClean="0">
                          <a:solidFill>
                            <a:schemeClr val="tx1"/>
                          </a:solidFill>
                          <a:latin typeface="Meiryo UI" pitchFamily="50" charset="-128"/>
                          <a:ea typeface="Meiryo UI" pitchFamily="50" charset="-128"/>
                          <a:cs typeface="Meiryo UI" pitchFamily="50" charset="-128"/>
                        </a:rPr>
                        <a:t>）</a:t>
                      </a:r>
                      <a:endParaRPr kumimoji="1" lang="en-US" altLang="ja-JP" sz="1100" spc="0" dirty="0" smtClean="0">
                        <a:solidFill>
                          <a:schemeClr val="tx1"/>
                        </a:solidFill>
                        <a:latin typeface="Meiryo UI" pitchFamily="50" charset="-128"/>
                        <a:ea typeface="Meiryo UI" pitchFamily="50" charset="-128"/>
                        <a:cs typeface="Meiryo UI" pitchFamily="50" charset="-128"/>
                      </a:endParaRPr>
                    </a:p>
                    <a:p>
                      <a:r>
                        <a:rPr kumimoji="1" lang="ja-JP" altLang="en-US" sz="1100" spc="0" dirty="0" smtClean="0">
                          <a:solidFill>
                            <a:schemeClr val="tx1"/>
                          </a:solidFill>
                          <a:latin typeface="Meiryo UI" pitchFamily="50" charset="-128"/>
                          <a:ea typeface="Meiryo UI" pitchFamily="50" charset="-128"/>
                          <a:cs typeface="Meiryo UI" pitchFamily="50" charset="-128"/>
                        </a:rPr>
                        <a:t>・防災・危機管理（</a:t>
                      </a:r>
                      <a:r>
                        <a:rPr kumimoji="1" lang="en-US" altLang="ja-JP" sz="1100" spc="0" dirty="0" smtClean="0">
                          <a:solidFill>
                            <a:schemeClr val="tx1"/>
                          </a:solidFill>
                          <a:latin typeface="Meiryo UI" pitchFamily="50" charset="-128"/>
                          <a:ea typeface="Meiryo UI" pitchFamily="50" charset="-128"/>
                          <a:cs typeface="Meiryo UI" pitchFamily="50" charset="-128"/>
                        </a:rPr>
                        <a:t>2</a:t>
                      </a:r>
                      <a:r>
                        <a:rPr kumimoji="1" lang="ja-JP" altLang="en-US" sz="1100" spc="0" dirty="0" smtClean="0">
                          <a:solidFill>
                            <a:schemeClr val="tx1"/>
                          </a:solidFill>
                          <a:latin typeface="Meiryo UI" pitchFamily="50" charset="-128"/>
                          <a:ea typeface="Meiryo UI" pitchFamily="50" charset="-128"/>
                          <a:cs typeface="Meiryo UI" pitchFamily="50" charset="-128"/>
                        </a:rPr>
                        <a:t>）</a:t>
                      </a:r>
                      <a:endParaRPr kumimoji="1" lang="en-US" altLang="ja-JP" sz="1100" spc="0" dirty="0" smtClean="0">
                        <a:solidFill>
                          <a:schemeClr val="tx1"/>
                        </a:solidFill>
                        <a:latin typeface="Meiryo UI" pitchFamily="50" charset="-128"/>
                        <a:ea typeface="Meiryo UI" pitchFamily="50" charset="-128"/>
                        <a:cs typeface="Meiryo UI" pitchFamily="50" charset="-128"/>
                      </a:endParaRPr>
                    </a:p>
                  </a:txBody>
                  <a:tcPr marL="99060" marR="99060">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71530">
                <a:tc>
                  <a:txBody>
                    <a:bodyPr/>
                    <a:lstStyle/>
                    <a:p>
                      <a:r>
                        <a:rPr kumimoji="1" lang="ja-JP" altLang="en-US" sz="1400" spc="0" dirty="0" smtClean="0"/>
                        <a:t>１２．自治体運営</a:t>
                      </a:r>
                      <a:r>
                        <a:rPr kumimoji="1" lang="en-US" altLang="ja-JP" sz="1400" spc="0" dirty="0" smtClean="0"/>
                        <a:t>(24)</a:t>
                      </a:r>
                      <a:endParaRPr kumimoji="1" lang="ja-JP" altLang="en-US" sz="1400" spc="0" dirty="0"/>
                    </a:p>
                  </a:txBody>
                  <a:tcPr marL="99060" marR="99060">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100" spc="0" dirty="0" smtClean="0">
                          <a:latin typeface="Meiryo UI" pitchFamily="50" charset="-128"/>
                          <a:ea typeface="Meiryo UI" pitchFamily="50" charset="-128"/>
                          <a:cs typeface="Meiryo UI" pitchFamily="50" charset="-128"/>
                        </a:rPr>
                        <a:t>・</a:t>
                      </a:r>
                      <a:r>
                        <a:rPr kumimoji="1" lang="zh-TW" altLang="en-US" sz="1100" spc="0" dirty="0" smtClean="0">
                          <a:latin typeface="Meiryo UI" pitchFamily="50" charset="-128"/>
                          <a:ea typeface="Meiryo UI" pitchFamily="50" charset="-128"/>
                          <a:cs typeface="Meiryo UI" pitchFamily="50" charset="-128"/>
                        </a:rPr>
                        <a:t>地方公務員災害補償基金</a:t>
                      </a:r>
                      <a:r>
                        <a:rPr kumimoji="1" lang="ja-JP" altLang="en-US" sz="1100" spc="0" dirty="0" smtClean="0">
                          <a:latin typeface="Meiryo UI" pitchFamily="50" charset="-128"/>
                          <a:ea typeface="Meiryo UI" pitchFamily="50" charset="-128"/>
                          <a:cs typeface="Meiryo UI" pitchFamily="50" charset="-128"/>
                        </a:rPr>
                        <a:t>（</a:t>
                      </a:r>
                      <a:r>
                        <a:rPr kumimoji="1" lang="en-US" altLang="ja-JP" sz="1100" spc="0" dirty="0" smtClean="0">
                          <a:latin typeface="Meiryo UI" pitchFamily="50" charset="-128"/>
                          <a:ea typeface="Meiryo UI" pitchFamily="50" charset="-128"/>
                          <a:cs typeface="Meiryo UI" pitchFamily="50" charset="-128"/>
                        </a:rPr>
                        <a:t>1</a:t>
                      </a:r>
                      <a:r>
                        <a:rPr kumimoji="1" lang="en-US" altLang="zh-TW" sz="1100" spc="0" dirty="0" smtClean="0">
                          <a:latin typeface="Meiryo UI" pitchFamily="50" charset="-128"/>
                          <a:ea typeface="Meiryo UI" pitchFamily="50" charset="-128"/>
                          <a:cs typeface="Meiryo UI" pitchFamily="50" charset="-128"/>
                        </a:rPr>
                        <a:t>)</a:t>
                      </a: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100" spc="0" dirty="0" smtClean="0">
                          <a:latin typeface="Meiryo UI" pitchFamily="50" charset="-128"/>
                          <a:ea typeface="Meiryo UI" pitchFamily="50" charset="-128"/>
                          <a:cs typeface="Meiryo UI" pitchFamily="50" charset="-128"/>
                        </a:rPr>
                        <a:t>・財政運営（交付税・公債費）（</a:t>
                      </a:r>
                      <a:r>
                        <a:rPr kumimoji="1" lang="en-US" altLang="ja-JP" sz="1100" spc="0" dirty="0" smtClean="0">
                          <a:latin typeface="Meiryo UI" pitchFamily="50" charset="-128"/>
                          <a:ea typeface="Meiryo UI" pitchFamily="50" charset="-128"/>
                          <a:cs typeface="Meiryo UI" pitchFamily="50" charset="-128"/>
                        </a:rPr>
                        <a:t>2)</a:t>
                      </a:r>
                      <a:endParaRPr kumimoji="1" lang="ja-JP" altLang="en-US" sz="1100" spc="0" dirty="0" smtClean="0">
                        <a:latin typeface="Meiryo UI" pitchFamily="50" charset="-128"/>
                        <a:ea typeface="Meiryo UI" pitchFamily="50" charset="-128"/>
                        <a:cs typeface="Meiryo UI" pitchFamily="50"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100" spc="0" dirty="0" smtClean="0">
                          <a:latin typeface="Meiryo UI" pitchFamily="50" charset="-128"/>
                          <a:ea typeface="Meiryo UI" pitchFamily="50" charset="-128"/>
                          <a:cs typeface="Meiryo UI" pitchFamily="50" charset="-128"/>
                        </a:rPr>
                        <a:t>・税務（固定資産税等）（</a:t>
                      </a:r>
                      <a:r>
                        <a:rPr kumimoji="1" lang="en-US" altLang="ja-JP" sz="1100" spc="0" dirty="0" smtClean="0">
                          <a:latin typeface="Meiryo UI" pitchFamily="50" charset="-128"/>
                          <a:ea typeface="Meiryo UI" pitchFamily="50" charset="-128"/>
                          <a:cs typeface="Meiryo UI" pitchFamily="50" charset="-128"/>
                        </a:rPr>
                        <a:t>13)</a:t>
                      </a:r>
                      <a:r>
                        <a:rPr kumimoji="1" lang="ja-JP" altLang="en-US" sz="1100" spc="0" dirty="0" smtClean="0">
                          <a:latin typeface="Meiryo UI" pitchFamily="50" charset="-128"/>
                          <a:ea typeface="Meiryo UI" pitchFamily="50" charset="-128"/>
                          <a:cs typeface="Meiryo UI" pitchFamily="50" charset="-128"/>
                        </a:rPr>
                        <a:t>　など</a:t>
                      </a:r>
                      <a:endParaRPr kumimoji="1" lang="ja-JP" altLang="en-US" sz="1100" spc="0" dirty="0">
                        <a:latin typeface="Meiryo UI" pitchFamily="50" charset="-128"/>
                        <a:ea typeface="Meiryo UI" pitchFamily="50" charset="-128"/>
                        <a:cs typeface="Meiryo UI" pitchFamily="50" charset="-128"/>
                      </a:endParaRPr>
                    </a:p>
                  </a:txBody>
                  <a:tcPr marL="99060" marR="99060">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r>
            </a:tbl>
          </a:graphicData>
        </a:graphic>
      </p:graphicFrame>
      <p:sp>
        <p:nvSpPr>
          <p:cNvPr id="5" name="正方形/長方形 27"/>
          <p:cNvSpPr>
            <a:spLocks noChangeArrowheads="1"/>
          </p:cNvSpPr>
          <p:nvPr/>
        </p:nvSpPr>
        <p:spPr bwMode="auto">
          <a:xfrm>
            <a:off x="8874125" y="6590764"/>
            <a:ext cx="1031875" cy="261610"/>
          </a:xfrm>
          <a:prstGeom prst="rect">
            <a:avLst/>
          </a:prstGeom>
          <a:noFill/>
          <a:ln w="9525">
            <a:noFill/>
            <a:miter lim="800000"/>
            <a:headEnd/>
            <a:tailEnd/>
          </a:ln>
        </p:spPr>
        <p:txBody>
          <a:bodyPr>
            <a:spAutoFit/>
          </a:bodyPr>
          <a:lstStyle/>
          <a:p>
            <a:pPr algn="r" fontAlgn="base">
              <a:spcBef>
                <a:spcPct val="0"/>
              </a:spcBef>
              <a:spcAft>
                <a:spcPct val="0"/>
              </a:spcAft>
            </a:pPr>
            <a:r>
              <a:rPr lang="ja-JP" altLang="en-US" sz="1100" b="1" dirty="0">
                <a:solidFill>
                  <a:srgbClr val="000000"/>
                </a:solidFill>
                <a:latin typeface="Meiryo UI" pitchFamily="50" charset="-128"/>
                <a:ea typeface="Meiryo UI" pitchFamily="50" charset="-128"/>
                <a:cs typeface="Meiryo UI" pitchFamily="50" charset="-128"/>
              </a:rPr>
              <a:t> 事務</a:t>
            </a:r>
            <a:r>
              <a:rPr lang="en-US" altLang="ja-JP" sz="1100" b="1" dirty="0" smtClean="0">
                <a:solidFill>
                  <a:srgbClr val="000000"/>
                </a:solidFill>
                <a:latin typeface="Meiryo UI" pitchFamily="50" charset="-128"/>
                <a:ea typeface="Meiryo UI" pitchFamily="50" charset="-128"/>
                <a:cs typeface="Meiryo UI" pitchFamily="50" charset="-128"/>
              </a:rPr>
              <a:t>-</a:t>
            </a:r>
            <a:r>
              <a:rPr lang="ja-JP" altLang="en-US" sz="1100" b="1" dirty="0">
                <a:solidFill>
                  <a:srgbClr val="000000"/>
                </a:solidFill>
                <a:latin typeface="Meiryo UI" pitchFamily="50" charset="-128"/>
                <a:ea typeface="Meiryo UI" pitchFamily="50" charset="-128"/>
                <a:cs typeface="Meiryo UI" pitchFamily="50" charset="-128"/>
              </a:rPr>
              <a:t>２１</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正方形/長方形 8"/>
          <p:cNvSpPr/>
          <p:nvPr/>
        </p:nvSpPr>
        <p:spPr>
          <a:xfrm>
            <a:off x="0" y="-27384"/>
            <a:ext cx="9906000" cy="432000"/>
          </a:xfrm>
          <a:prstGeom prst="rect">
            <a:avLst/>
          </a:prstGeom>
          <a:gradFill>
            <a:gsLst>
              <a:gs pos="0">
                <a:schemeClr val="accent2">
                  <a:lumMod val="40000"/>
                  <a:lumOff val="60000"/>
                </a:schemeClr>
              </a:gs>
              <a:gs pos="50000">
                <a:schemeClr val="bg1"/>
              </a:gs>
              <a:gs pos="100000">
                <a:schemeClr val="accent2">
                  <a:lumMod val="40000"/>
                  <a:lumOff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2000" b="1">
                <a:solidFill>
                  <a:prstClr val="black"/>
                </a:solidFill>
                <a:latin typeface="Meiryo UI" pitchFamily="50" charset="-128"/>
                <a:ea typeface="Meiryo UI" pitchFamily="50" charset="-128"/>
                <a:cs typeface="Meiryo UI" pitchFamily="50" charset="-128"/>
              </a:rPr>
              <a:t>（</a:t>
            </a:r>
            <a:r>
              <a:rPr lang="ja-JP" altLang="en-US" sz="2000" b="1" smtClean="0">
                <a:solidFill>
                  <a:prstClr val="black"/>
                </a:solidFill>
                <a:latin typeface="Meiryo UI" pitchFamily="50" charset="-128"/>
                <a:ea typeface="Meiryo UI" pitchFamily="50" charset="-128"/>
                <a:cs typeface="Meiryo UI" pitchFamily="50" charset="-128"/>
              </a:rPr>
              <a:t>参考）</a:t>
            </a:r>
            <a:r>
              <a:rPr lang="en-US" altLang="ja-JP" sz="2000" b="1" smtClean="0">
                <a:solidFill>
                  <a:prstClr val="black"/>
                </a:solidFill>
                <a:latin typeface="Meiryo UI" pitchFamily="50" charset="-128"/>
                <a:ea typeface="Meiryo UI" pitchFamily="50" charset="-128"/>
                <a:cs typeface="Meiryo UI" pitchFamily="50" charset="-128"/>
              </a:rPr>
              <a:t> </a:t>
            </a:r>
            <a:r>
              <a:rPr lang="ja-JP" altLang="en-US" sz="2000" b="1" dirty="0" smtClean="0">
                <a:solidFill>
                  <a:prstClr val="black"/>
                </a:solidFill>
                <a:latin typeface="Meiryo UI" pitchFamily="50" charset="-128"/>
                <a:ea typeface="Meiryo UI" pitchFamily="50" charset="-128"/>
                <a:cs typeface="Meiryo UI" pitchFamily="50" charset="-128"/>
              </a:rPr>
              <a:t>新たな大都市制度における特別区・大阪府の権限イメージ</a:t>
            </a:r>
            <a:r>
              <a:rPr lang="ja-JP" altLang="en-US" sz="2000" b="1" dirty="0">
                <a:solidFill>
                  <a:prstClr val="black"/>
                </a:solidFill>
                <a:latin typeface="Meiryo UI" pitchFamily="50" charset="-128"/>
                <a:ea typeface="Meiryo UI" pitchFamily="50" charset="-128"/>
                <a:cs typeface="Meiryo UI" pitchFamily="50" charset="-128"/>
              </a:rPr>
              <a:t>　</a:t>
            </a:r>
          </a:p>
        </p:txBody>
      </p:sp>
      <p:graphicFrame>
        <p:nvGraphicFramePr>
          <p:cNvPr id="15" name="表 14"/>
          <p:cNvGraphicFramePr>
            <a:graphicFrameLocks noGrp="1"/>
          </p:cNvGraphicFramePr>
          <p:nvPr>
            <p:extLst>
              <p:ext uri="{D42A27DB-BD31-4B8C-83A1-F6EECF244321}">
                <p14:modId xmlns:p14="http://schemas.microsoft.com/office/powerpoint/2010/main" val="1695489625"/>
              </p:ext>
            </p:extLst>
          </p:nvPr>
        </p:nvGraphicFramePr>
        <p:xfrm>
          <a:off x="101680" y="589557"/>
          <a:ext cx="9711530" cy="6101436"/>
        </p:xfrm>
        <a:graphic>
          <a:graphicData uri="http://schemas.openxmlformats.org/drawingml/2006/table">
            <a:tbl>
              <a:tblPr/>
              <a:tblGrid>
                <a:gridCol w="326820"/>
                <a:gridCol w="1663246"/>
                <a:gridCol w="1671657"/>
                <a:gridCol w="1671657"/>
                <a:gridCol w="1671657"/>
                <a:gridCol w="1671658"/>
                <a:gridCol w="1034835"/>
              </a:tblGrid>
              <a:tr h="412639">
                <a:tc>
                  <a:txBody>
                    <a:bodyPr/>
                    <a:lstStyle/>
                    <a:p>
                      <a:endParaRPr kumimoji="1" lang="ja-JP" altLang="en-US" sz="1200" dirty="0">
                        <a:solidFill>
                          <a:schemeClr val="tx1"/>
                        </a:solidFill>
                        <a:latin typeface="ＭＳ Ｐゴシック" pitchFamily="50" charset="-128"/>
                        <a:ea typeface="ＭＳ Ｐゴシック" pitchFamily="50" charset="-128"/>
                      </a:endParaRPr>
                    </a:p>
                  </a:txBody>
                  <a:tcPr marL="99060" marR="99060" anchor="ctr">
                    <a:lnL w="12700" cmpd="sng">
                      <a:solidFill>
                        <a:schemeClr val="tx1"/>
                      </a:solidFill>
                      <a:prstDash val="solid"/>
                    </a:lnL>
                    <a:lnR w="12700" cap="flat" cmpd="sng" algn="ctr">
                      <a:solidFill>
                        <a:schemeClr val="tx1"/>
                      </a:solidFill>
                      <a:prstDash val="solid"/>
                      <a:round/>
                      <a:headEnd type="none" w="med" len="med"/>
                      <a:tailEnd type="none" w="med" len="med"/>
                    </a:lnR>
                    <a:lnT w="12700" cmpd="sng">
                      <a:solidFill>
                        <a:schemeClr val="tx1"/>
                      </a:solidFill>
                      <a:prstDash val="soli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ctr" fontAlgn="ctr"/>
                      <a:r>
                        <a:rPr lang="ja-JP" altLang="en-US" sz="1200" b="1" i="0" u="none" strike="noStrike" dirty="0">
                          <a:solidFill>
                            <a:schemeClr val="bg1"/>
                          </a:solidFill>
                          <a:effectLst/>
                          <a:latin typeface="ＭＳ Ｐゴシック" pitchFamily="50" charset="-128"/>
                          <a:ea typeface="ＭＳ Ｐゴシック" pitchFamily="50" charset="-128"/>
                        </a:rPr>
                        <a:t>こども、福祉</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ctr" fontAlgn="ctr"/>
                      <a:r>
                        <a:rPr lang="ja-JP" altLang="en-US" sz="1200" b="1" i="0" u="none" strike="noStrike" dirty="0">
                          <a:solidFill>
                            <a:schemeClr val="bg1"/>
                          </a:solidFill>
                          <a:effectLst/>
                          <a:latin typeface="ＭＳ Ｐゴシック" pitchFamily="50" charset="-128"/>
                          <a:ea typeface="ＭＳ Ｐゴシック" pitchFamily="50" charset="-128"/>
                        </a:rPr>
                        <a:t>健康・保健</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ctr" fontAlgn="ctr"/>
                      <a:r>
                        <a:rPr lang="ja-JP" altLang="en-US" sz="1200" b="1" i="0" u="none" strike="noStrike" dirty="0">
                          <a:solidFill>
                            <a:schemeClr val="bg1"/>
                          </a:solidFill>
                          <a:effectLst/>
                          <a:latin typeface="ＭＳ Ｐゴシック" pitchFamily="50" charset="-128"/>
                          <a:ea typeface="ＭＳ Ｐゴシック" pitchFamily="50" charset="-128"/>
                        </a:rPr>
                        <a:t>教　　育</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ctr" fontAlgn="ctr"/>
                      <a:r>
                        <a:rPr lang="ja-JP" altLang="en-US" sz="1200" b="1" i="0" u="none" strike="noStrike" dirty="0">
                          <a:solidFill>
                            <a:schemeClr val="bg1"/>
                          </a:solidFill>
                          <a:effectLst/>
                          <a:latin typeface="ＭＳ Ｐゴシック" pitchFamily="50" charset="-128"/>
                          <a:ea typeface="ＭＳ Ｐゴシック" pitchFamily="50" charset="-128"/>
                        </a:rPr>
                        <a:t>環　　境</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ctr" fontAlgn="ctr"/>
                      <a:r>
                        <a:rPr lang="ja-JP" altLang="en-US" sz="1200" b="1" i="0" u="none" strike="noStrike" dirty="0">
                          <a:solidFill>
                            <a:schemeClr val="bg1"/>
                          </a:solidFill>
                          <a:effectLst/>
                          <a:latin typeface="ＭＳ Ｐゴシック" pitchFamily="50" charset="-128"/>
                          <a:ea typeface="ＭＳ Ｐゴシック" pitchFamily="50" charset="-128"/>
                        </a:rPr>
                        <a:t>まちづくり、</a:t>
                      </a:r>
                      <a:br>
                        <a:rPr lang="ja-JP" altLang="en-US" sz="1200" b="1" i="0" u="none" strike="noStrike" dirty="0">
                          <a:solidFill>
                            <a:schemeClr val="bg1"/>
                          </a:solidFill>
                          <a:effectLst/>
                          <a:latin typeface="ＭＳ Ｐゴシック" pitchFamily="50" charset="-128"/>
                          <a:ea typeface="ＭＳ Ｐゴシック" pitchFamily="50" charset="-128"/>
                        </a:rPr>
                      </a:br>
                      <a:r>
                        <a:rPr lang="ja-JP" altLang="en-US" sz="1200" b="1" i="0" u="none" strike="noStrike" dirty="0">
                          <a:solidFill>
                            <a:schemeClr val="bg1"/>
                          </a:solidFill>
                          <a:effectLst/>
                          <a:latin typeface="ＭＳ Ｐゴシック" pitchFamily="50" charset="-128"/>
                          <a:ea typeface="ＭＳ Ｐゴシック" pitchFamily="50" charset="-128"/>
                        </a:rPr>
                        <a:t>都市基盤整備</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ctr" fontAlgn="ctr"/>
                      <a:r>
                        <a:rPr lang="ja-JP" altLang="en-US" sz="1200" b="1" i="0" u="none" strike="noStrike" dirty="0">
                          <a:solidFill>
                            <a:schemeClr val="bg1"/>
                          </a:solidFill>
                          <a:effectLst/>
                          <a:latin typeface="ＭＳ Ｐゴシック" pitchFamily="50" charset="-128"/>
                          <a:ea typeface="ＭＳ Ｐゴシック" pitchFamily="50" charset="-128"/>
                        </a:rPr>
                        <a:t>住民生活、</a:t>
                      </a:r>
                      <a:br>
                        <a:rPr lang="ja-JP" altLang="en-US" sz="1200" b="1" i="0" u="none" strike="noStrike" dirty="0">
                          <a:solidFill>
                            <a:schemeClr val="bg1"/>
                          </a:solidFill>
                          <a:effectLst/>
                          <a:latin typeface="ＭＳ Ｐゴシック" pitchFamily="50" charset="-128"/>
                          <a:ea typeface="ＭＳ Ｐゴシック" pitchFamily="50" charset="-128"/>
                        </a:rPr>
                      </a:br>
                      <a:r>
                        <a:rPr lang="ja-JP" altLang="en-US" sz="1200" b="1" i="0" u="none" strike="noStrike" dirty="0">
                          <a:solidFill>
                            <a:schemeClr val="bg1"/>
                          </a:solidFill>
                          <a:effectLst/>
                          <a:latin typeface="ＭＳ Ｐゴシック" pitchFamily="50" charset="-128"/>
                          <a:ea typeface="ＭＳ Ｐゴシック" pitchFamily="50" charset="-128"/>
                        </a:rPr>
                        <a:t>消防</a:t>
                      </a:r>
                      <a:r>
                        <a:rPr lang="ja-JP" altLang="en-US" sz="1200" b="1" i="0" u="none" strike="noStrike" dirty="0" smtClean="0">
                          <a:solidFill>
                            <a:schemeClr val="bg1"/>
                          </a:solidFill>
                          <a:effectLst/>
                          <a:latin typeface="ＭＳ Ｐゴシック" pitchFamily="50" charset="-128"/>
                          <a:ea typeface="ＭＳ Ｐゴシック" pitchFamily="50" charset="-128"/>
                        </a:rPr>
                        <a:t>・防災</a:t>
                      </a:r>
                      <a:r>
                        <a:rPr lang="ja-JP" altLang="en-US" sz="1200" b="1" i="0" u="none" strike="noStrike" dirty="0">
                          <a:solidFill>
                            <a:schemeClr val="bg1"/>
                          </a:solidFill>
                          <a:effectLst/>
                          <a:latin typeface="ＭＳ Ｐゴシック" pitchFamily="50" charset="-128"/>
                          <a:ea typeface="ＭＳ Ｐゴシック" pitchFamily="50" charset="-128"/>
                        </a:rPr>
                        <a:t>等</a:t>
                      </a:r>
                    </a:p>
                  </a:txBody>
                  <a:tcPr marL="0" marR="0" marT="0" marB="0" anchor="ctr">
                    <a:lnL w="12700" cap="flat" cmpd="sng" algn="ctr">
                      <a:solidFill>
                        <a:schemeClr val="tx1"/>
                      </a:solidFill>
                      <a:prstDash val="solid"/>
                      <a:round/>
                      <a:headEnd type="none" w="med" len="med"/>
                      <a:tailEnd type="none" w="med" len="med"/>
                    </a:lnL>
                    <a:lnR w="12700" cmpd="sng">
                      <a:solidFill>
                        <a:schemeClr val="tx1"/>
                      </a:solidFill>
                      <a:prstDash val="soli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r>
              <a:tr h="582649">
                <a:tc rowSpan="5">
                  <a:txBody>
                    <a:bodyPr/>
                    <a:lstStyle/>
                    <a:p>
                      <a:pPr algn="ctr"/>
                      <a:r>
                        <a:rPr kumimoji="1" lang="ja-JP" altLang="en-US" sz="1200" b="1" dirty="0" smtClean="0">
                          <a:solidFill>
                            <a:schemeClr val="tx1"/>
                          </a:solidFill>
                          <a:latin typeface="ＭＳ Ｐゴシック" pitchFamily="50" charset="-128"/>
                          <a:ea typeface="ＭＳ Ｐゴシック" pitchFamily="50" charset="-128"/>
                        </a:rPr>
                        <a:t>都道府県</a:t>
                      </a:r>
                      <a:endParaRPr kumimoji="1" lang="ja-JP" altLang="en-US" sz="1200" b="1" dirty="0">
                        <a:solidFill>
                          <a:schemeClr val="tx1"/>
                        </a:solidFill>
                        <a:latin typeface="ＭＳ Ｐゴシック" pitchFamily="50" charset="-128"/>
                        <a:ea typeface="ＭＳ Ｐゴシック" pitchFamily="50" charset="-128"/>
                      </a:endParaRPr>
                    </a:p>
                  </a:txBody>
                  <a:tcPr marL="99060" marR="990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100" b="1" dirty="0" smtClean="0">
                          <a:solidFill>
                            <a:schemeClr val="tx1"/>
                          </a:solidFill>
                          <a:latin typeface="HG丸ｺﾞｼｯｸM-PRO" pitchFamily="50" charset="-128"/>
                          <a:ea typeface="HG丸ｺﾞｼｯｸM-PRO" pitchFamily="50" charset="-128"/>
                        </a:rPr>
                        <a:t>保育士・介護支援専門員の登録</a:t>
                      </a:r>
                      <a:endParaRPr kumimoji="1" lang="ja-JP" altLang="en-US" sz="1100" b="1" dirty="0">
                        <a:solidFill>
                          <a:schemeClr val="tx1"/>
                        </a:solidFill>
                        <a:latin typeface="HG丸ｺﾞｼｯｸM-PRO" pitchFamily="50" charset="-128"/>
                        <a:ea typeface="HG丸ｺﾞｼｯｸM-PRO" pitchFamily="50" charset="-128"/>
                      </a:endParaRPr>
                    </a:p>
                  </a:txBody>
                  <a:tcPr marL="99060" marR="990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tc>
                  <a:txBody>
                    <a:bodyPr/>
                    <a:lstStyle/>
                    <a:p>
                      <a:r>
                        <a:rPr kumimoji="1" lang="ja-JP" altLang="en-US" sz="1100" b="1" dirty="0" smtClean="0">
                          <a:solidFill>
                            <a:schemeClr val="tx1"/>
                          </a:solidFill>
                          <a:latin typeface="HG丸ｺﾞｼｯｸM-PRO" pitchFamily="50" charset="-128"/>
                          <a:ea typeface="HG丸ｺﾞｼｯｸM-PRO" pitchFamily="50" charset="-128"/>
                        </a:rPr>
                        <a:t>麻薬取扱者（一部厚労大臣権限）の免許</a:t>
                      </a:r>
                      <a:endParaRPr kumimoji="1" lang="ja-JP" altLang="en-US" sz="1100" b="1" dirty="0">
                        <a:solidFill>
                          <a:schemeClr val="tx1"/>
                        </a:solidFill>
                        <a:latin typeface="HG丸ｺﾞｼｯｸM-PRO" pitchFamily="50" charset="-128"/>
                        <a:ea typeface="HG丸ｺﾞｼｯｸM-PRO" pitchFamily="50" charset="-128"/>
                      </a:endParaRPr>
                    </a:p>
                  </a:txBody>
                  <a:tcPr marL="99060" marR="990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tc>
                  <a:txBody>
                    <a:bodyPr/>
                    <a:lstStyle/>
                    <a:p>
                      <a:r>
                        <a:rPr kumimoji="1" lang="ja-JP" altLang="en-US" sz="1100" b="1" dirty="0" smtClean="0">
                          <a:solidFill>
                            <a:schemeClr val="tx1"/>
                          </a:solidFill>
                          <a:latin typeface="HG丸ｺﾞｼｯｸM-PRO" pitchFamily="50" charset="-128"/>
                          <a:ea typeface="HG丸ｺﾞｼｯｸM-PRO" pitchFamily="50" charset="-128"/>
                        </a:rPr>
                        <a:t>小中</a:t>
                      </a:r>
                      <a:r>
                        <a:rPr kumimoji="1" lang="ja-JP" altLang="en-US" sz="1100" b="1" dirty="0" err="1" smtClean="0">
                          <a:solidFill>
                            <a:schemeClr val="tx1"/>
                          </a:solidFill>
                          <a:latin typeface="HG丸ｺﾞｼｯｸM-PRO" pitchFamily="50" charset="-128"/>
                          <a:ea typeface="HG丸ｺﾞｼｯｸM-PRO" pitchFamily="50" charset="-128"/>
                        </a:rPr>
                        <a:t>学校学校</a:t>
                      </a:r>
                      <a:r>
                        <a:rPr kumimoji="1" lang="ja-JP" altLang="en-US" sz="1100" b="1" dirty="0" smtClean="0">
                          <a:solidFill>
                            <a:schemeClr val="tx1"/>
                          </a:solidFill>
                          <a:latin typeface="HG丸ｺﾞｼｯｸM-PRO" pitchFamily="50" charset="-128"/>
                          <a:ea typeface="HG丸ｺﾞｼｯｸM-PRO" pitchFamily="50" charset="-128"/>
                        </a:rPr>
                        <a:t>編制基準、教職員定数の決定</a:t>
                      </a:r>
                      <a:endParaRPr kumimoji="1" lang="ja-JP" altLang="en-US" sz="1100" b="1" dirty="0">
                        <a:solidFill>
                          <a:schemeClr val="tx1"/>
                        </a:solidFill>
                        <a:latin typeface="HG丸ｺﾞｼｯｸM-PRO" pitchFamily="50" charset="-128"/>
                        <a:ea typeface="HG丸ｺﾞｼｯｸM-PRO" pitchFamily="50" charset="-128"/>
                      </a:endParaRPr>
                    </a:p>
                  </a:txBody>
                  <a:tcPr marL="99060" marR="990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tc>
                  <a:txBody>
                    <a:bodyPr/>
                    <a:lstStyle/>
                    <a:p>
                      <a:r>
                        <a:rPr kumimoji="1" lang="ja-JP" altLang="en-US" sz="1100" b="1" dirty="0" smtClean="0">
                          <a:solidFill>
                            <a:schemeClr val="tx1"/>
                          </a:solidFill>
                          <a:latin typeface="HG丸ｺﾞｼｯｸM-PRO" pitchFamily="50" charset="-128"/>
                          <a:ea typeface="HG丸ｺﾞｼｯｸM-PRO" pitchFamily="50" charset="-128"/>
                        </a:rPr>
                        <a:t>第一種フロン類回収業者の登録</a:t>
                      </a:r>
                      <a:endParaRPr kumimoji="1" lang="ja-JP" altLang="en-US" sz="1100" b="1" dirty="0">
                        <a:solidFill>
                          <a:schemeClr val="tx1"/>
                        </a:solidFill>
                        <a:latin typeface="HG丸ｺﾞｼｯｸM-PRO" pitchFamily="50" charset="-128"/>
                        <a:ea typeface="HG丸ｺﾞｼｯｸM-PRO" pitchFamily="50" charset="-128"/>
                      </a:endParaRPr>
                    </a:p>
                  </a:txBody>
                  <a:tcPr marL="99060" marR="990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tc>
                  <a:txBody>
                    <a:bodyPr/>
                    <a:lstStyle/>
                    <a:p>
                      <a:r>
                        <a:rPr kumimoji="1" lang="ja-JP" altLang="en-US" sz="1100" b="1" dirty="0" smtClean="0">
                          <a:solidFill>
                            <a:schemeClr val="tx1"/>
                          </a:solidFill>
                          <a:latin typeface="HG丸ｺﾞｼｯｸM-PRO" pitchFamily="50" charset="-128"/>
                          <a:ea typeface="HG丸ｺﾞｼｯｸM-PRO" pitchFamily="50" charset="-128"/>
                        </a:rPr>
                        <a:t>指定区間の一級河川の管理</a:t>
                      </a:r>
                      <a:endParaRPr kumimoji="1" lang="ja-JP" altLang="en-US" sz="1100" b="1" dirty="0">
                        <a:solidFill>
                          <a:schemeClr val="tx1"/>
                        </a:solidFill>
                        <a:latin typeface="HG丸ｺﾞｼｯｸM-PRO" pitchFamily="50" charset="-128"/>
                        <a:ea typeface="HG丸ｺﾞｼｯｸM-PRO" pitchFamily="50" charset="-128"/>
                      </a:endParaRPr>
                    </a:p>
                  </a:txBody>
                  <a:tcPr marL="99060" marR="990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tc>
                  <a:txBody>
                    <a:bodyPr/>
                    <a:lstStyle/>
                    <a:p>
                      <a:r>
                        <a:rPr kumimoji="1" lang="ja-JP" altLang="en-US" sz="1100" b="1" dirty="0" smtClean="0">
                          <a:solidFill>
                            <a:schemeClr val="tx1"/>
                          </a:solidFill>
                          <a:latin typeface="HG丸ｺﾞｼｯｸM-PRO" pitchFamily="50" charset="-128"/>
                          <a:ea typeface="HG丸ｺﾞｼｯｸM-PRO" pitchFamily="50" charset="-128"/>
                        </a:rPr>
                        <a:t>警察（犯罪捜査、運転免許等）</a:t>
                      </a:r>
                      <a:endParaRPr kumimoji="1" lang="ja-JP" altLang="en-US" sz="1100" b="1" dirty="0">
                        <a:solidFill>
                          <a:schemeClr val="tx1"/>
                        </a:solidFill>
                        <a:latin typeface="HG丸ｺﾞｼｯｸM-PRO" pitchFamily="50" charset="-128"/>
                        <a:ea typeface="HG丸ｺﾞｼｯｸM-PRO" pitchFamily="50" charset="-128"/>
                      </a:endParaRPr>
                    </a:p>
                  </a:txBody>
                  <a:tcPr marL="99060" marR="990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tr>
              <a:tr h="582649">
                <a:tc vMerge="1">
                  <a:txBody>
                    <a:bodyPr/>
                    <a:lstStyle/>
                    <a:p>
                      <a:endParaRPr kumimoji="1" lang="ja-JP" altLang="en-US"/>
                    </a:p>
                  </a:txBody>
                  <a:tcPr/>
                </a:tc>
                <a:tc rowSpan="2">
                  <a:txBody>
                    <a:bodyPr/>
                    <a:lstStyle/>
                    <a:p>
                      <a:r>
                        <a:rPr kumimoji="1" lang="ja-JP" altLang="en-US" sz="1100" b="1" dirty="0" err="1" smtClean="0">
                          <a:solidFill>
                            <a:schemeClr val="tx1"/>
                          </a:solidFill>
                          <a:latin typeface="HG丸ｺﾞｼｯｸM-PRO" pitchFamily="50" charset="-128"/>
                          <a:ea typeface="HG丸ｺﾞｼｯｸM-PRO" pitchFamily="50" charset="-128"/>
                        </a:rPr>
                        <a:t>身体障がい</a:t>
                      </a:r>
                      <a:r>
                        <a:rPr kumimoji="1" lang="ja-JP" altLang="en-US" sz="1100" b="1" dirty="0" smtClean="0">
                          <a:solidFill>
                            <a:schemeClr val="tx1"/>
                          </a:solidFill>
                          <a:latin typeface="HG丸ｺﾞｼｯｸM-PRO" pitchFamily="50" charset="-128"/>
                          <a:ea typeface="HG丸ｺﾞｼｯｸM-PRO" pitchFamily="50" charset="-128"/>
                        </a:rPr>
                        <a:t>者更生相談所・知的</a:t>
                      </a:r>
                      <a:r>
                        <a:rPr kumimoji="1" lang="ja-JP" altLang="en-US" sz="1100" b="1" dirty="0" err="1" smtClean="0">
                          <a:solidFill>
                            <a:schemeClr val="tx1"/>
                          </a:solidFill>
                          <a:latin typeface="HG丸ｺﾞｼｯｸM-PRO" pitchFamily="50" charset="-128"/>
                          <a:ea typeface="HG丸ｺﾞｼｯｸM-PRO" pitchFamily="50" charset="-128"/>
                        </a:rPr>
                        <a:t>障がい</a:t>
                      </a:r>
                      <a:r>
                        <a:rPr kumimoji="1" lang="ja-JP" altLang="en-US" sz="1100" b="1" dirty="0" smtClean="0">
                          <a:solidFill>
                            <a:schemeClr val="tx1"/>
                          </a:solidFill>
                          <a:latin typeface="HG丸ｺﾞｼｯｸM-PRO" pitchFamily="50" charset="-128"/>
                          <a:ea typeface="HG丸ｺﾞｼｯｸM-PRO" pitchFamily="50" charset="-128"/>
                        </a:rPr>
                        <a:t>者更生相談所の設置</a:t>
                      </a:r>
                      <a:endParaRPr kumimoji="1" lang="ja-JP" altLang="en-US" sz="1100" b="1" dirty="0">
                        <a:solidFill>
                          <a:schemeClr val="tx1"/>
                        </a:solidFill>
                        <a:latin typeface="HG丸ｺﾞｼｯｸM-PRO" pitchFamily="50" charset="-128"/>
                        <a:ea typeface="HG丸ｺﾞｼｯｸM-PRO" pitchFamily="50" charset="-128"/>
                      </a:endParaRPr>
                    </a:p>
                  </a:txBody>
                  <a:tcPr marL="99060" marR="990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tc rowSpan="2">
                  <a:txBody>
                    <a:bodyPr/>
                    <a:lstStyle/>
                    <a:p>
                      <a:r>
                        <a:rPr kumimoji="1" lang="ja-JP" altLang="en-US" sz="1100" b="1" dirty="0" smtClean="0">
                          <a:solidFill>
                            <a:schemeClr val="tx1"/>
                          </a:solidFill>
                          <a:latin typeface="HG丸ｺﾞｼｯｸM-PRO" pitchFamily="50" charset="-128"/>
                          <a:ea typeface="HG丸ｺﾞｼｯｸM-PRO" pitchFamily="50" charset="-128"/>
                        </a:rPr>
                        <a:t>精神科病院の設置</a:t>
                      </a:r>
                      <a:endParaRPr kumimoji="1" lang="en-US" altLang="ja-JP" sz="1100" b="1" dirty="0" smtClean="0">
                        <a:solidFill>
                          <a:schemeClr val="tx1"/>
                        </a:solidFill>
                        <a:latin typeface="HG丸ｺﾞｼｯｸM-PRO" pitchFamily="50" charset="-128"/>
                        <a:ea typeface="HG丸ｺﾞｼｯｸM-PRO" pitchFamily="50" charset="-128"/>
                      </a:endParaRPr>
                    </a:p>
                    <a:p>
                      <a:pPr marL="0" marR="0" indent="0" algn="l" defTabSz="914400" rtl="0" eaLnBrk="1" fontAlgn="auto" latinLnBrk="0" hangingPunct="1">
                        <a:lnSpc>
                          <a:spcPct val="100000"/>
                        </a:lnSpc>
                        <a:spcBef>
                          <a:spcPts val="0"/>
                        </a:spcBef>
                        <a:spcAft>
                          <a:spcPts val="0"/>
                        </a:spcAft>
                        <a:buClrTx/>
                        <a:buSzTx/>
                        <a:buFontTx/>
                        <a:buNone/>
                        <a:tabLst/>
                        <a:defRPr/>
                      </a:pPr>
                      <a:endParaRPr kumimoji="1" lang="en-US" altLang="ja-JP" sz="1100" b="1" dirty="0" smtClean="0">
                        <a:solidFill>
                          <a:schemeClr val="tx1"/>
                        </a:solidFill>
                        <a:latin typeface="HG丸ｺﾞｼｯｸM-PRO" pitchFamily="50" charset="-128"/>
                        <a:ea typeface="HG丸ｺﾞｼｯｸM-PRO" pitchFamily="50"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100" b="1" dirty="0" smtClean="0">
                          <a:solidFill>
                            <a:schemeClr val="tx1"/>
                          </a:solidFill>
                          <a:latin typeface="HG丸ｺﾞｼｯｸM-PRO" pitchFamily="50" charset="-128"/>
                          <a:ea typeface="HG丸ｺﾞｼｯｸM-PRO" pitchFamily="50" charset="-128"/>
                        </a:rPr>
                        <a:t>臨時の予防接種の実施</a:t>
                      </a:r>
                    </a:p>
                  </a:txBody>
                  <a:tcPr marL="99060" marR="990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tc>
                  <a:txBody>
                    <a:bodyPr/>
                    <a:lstStyle/>
                    <a:p>
                      <a:r>
                        <a:rPr kumimoji="1" lang="ja-JP" altLang="en-US" sz="1100" b="1" dirty="0" smtClean="0">
                          <a:solidFill>
                            <a:schemeClr val="tx1"/>
                          </a:solidFill>
                          <a:latin typeface="HG丸ｺﾞｼｯｸM-PRO" pitchFamily="50" charset="-128"/>
                          <a:ea typeface="HG丸ｺﾞｼｯｸM-PRO" pitchFamily="50" charset="-128"/>
                        </a:rPr>
                        <a:t>私立学校（幼稚園除く）、市町村立高等学校の設置認可</a:t>
                      </a:r>
                      <a:endParaRPr kumimoji="1" lang="ja-JP" altLang="en-US" sz="1100" b="1" dirty="0">
                        <a:solidFill>
                          <a:schemeClr val="tx1"/>
                        </a:solidFill>
                        <a:latin typeface="HG丸ｺﾞｼｯｸM-PRO" pitchFamily="50" charset="-128"/>
                        <a:ea typeface="HG丸ｺﾞｼｯｸM-PRO" pitchFamily="50" charset="-128"/>
                      </a:endParaRPr>
                    </a:p>
                  </a:txBody>
                  <a:tcPr marL="99060" marR="990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7620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100" b="1" dirty="0" smtClean="0">
                          <a:solidFill>
                            <a:schemeClr val="tx1"/>
                          </a:solidFill>
                          <a:latin typeface="HG丸ｺﾞｼｯｸM-PRO" pitchFamily="50" charset="-128"/>
                          <a:ea typeface="HG丸ｺﾞｼｯｸM-PRO" pitchFamily="50" charset="-128"/>
                        </a:rPr>
                        <a:t>浄化槽工事業・解体工事業の登録</a:t>
                      </a:r>
                      <a:endParaRPr kumimoji="1" lang="ja-JP" altLang="en-US" sz="1100" b="1" dirty="0">
                        <a:solidFill>
                          <a:schemeClr val="tx1"/>
                        </a:solidFill>
                        <a:latin typeface="HG丸ｺﾞｼｯｸM-PRO" pitchFamily="50" charset="-128"/>
                        <a:ea typeface="HG丸ｺﾞｼｯｸM-PRO" pitchFamily="50" charset="-128"/>
                      </a:endParaRPr>
                    </a:p>
                  </a:txBody>
                  <a:tcPr marL="99060" marR="990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76200" cap="flat" cmpd="sng" algn="ctr">
                      <a:solidFill>
                        <a:schemeClr val="tx1"/>
                      </a:solidFill>
                      <a:prstDash val="solid"/>
                      <a:round/>
                      <a:headEnd type="none" w="med" len="med"/>
                      <a:tailEnd type="none" w="med" len="med"/>
                    </a:lnB>
                    <a:solidFill>
                      <a:schemeClr val="bg1"/>
                    </a:solidFill>
                  </a:tcPr>
                </a:tc>
                <a:tc>
                  <a:txBody>
                    <a:bodyPr/>
                    <a:lstStyle/>
                    <a:p>
                      <a:endParaRPr kumimoji="1" lang="ja-JP" altLang="en-US" sz="1100" b="1" dirty="0">
                        <a:solidFill>
                          <a:schemeClr val="tx1"/>
                        </a:solidFill>
                        <a:latin typeface="HG丸ｺﾞｼｯｸM-PRO" pitchFamily="50" charset="-128"/>
                        <a:ea typeface="HG丸ｺﾞｼｯｸM-PRO" pitchFamily="50" charset="-128"/>
                      </a:endParaRPr>
                    </a:p>
                  </a:txBody>
                  <a:tcPr marL="99060" marR="990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tc>
                  <a:txBody>
                    <a:bodyPr/>
                    <a:lstStyle/>
                    <a:p>
                      <a:endParaRPr kumimoji="1" lang="ja-JP" altLang="en-US" sz="1100" b="1" dirty="0">
                        <a:solidFill>
                          <a:schemeClr val="tx1"/>
                        </a:solidFill>
                        <a:latin typeface="HG丸ｺﾞｼｯｸM-PRO" pitchFamily="50" charset="-128"/>
                        <a:ea typeface="HG丸ｺﾞｼｯｸM-PRO" pitchFamily="50" charset="-128"/>
                      </a:endParaRPr>
                    </a:p>
                  </a:txBody>
                  <a:tcPr marL="99060" marR="990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tr>
              <a:tr h="418312">
                <a:tc vMerge="1">
                  <a:txBody>
                    <a:bodyPr/>
                    <a:lstStyle/>
                    <a:p>
                      <a:endParaRPr kumimoji="1" lang="ja-JP" altLang="en-US"/>
                    </a:p>
                  </a:txBody>
                  <a:tcPr/>
                </a:tc>
                <a:tc vMerge="1">
                  <a:txBody>
                    <a:bodyPr/>
                    <a:lstStyle/>
                    <a:p>
                      <a:endParaRPr kumimoji="1" lang="ja-JP" altLang="en-US" sz="1100" dirty="0">
                        <a:solidFill>
                          <a:schemeClr val="tx1"/>
                        </a:solidFill>
                        <a:latin typeface="HG丸ｺﾞｼｯｸM-PRO" pitchFamily="50" charset="-128"/>
                        <a:ea typeface="HG丸ｺﾞｼｯｸM-PRO"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kumimoji="1" lang="ja-JP" altLang="en-US" sz="1100" b="1" dirty="0">
                        <a:solidFill>
                          <a:schemeClr val="tx1"/>
                        </a:solidFill>
                        <a:latin typeface="HG丸ｺﾞｼｯｸM-PRO" pitchFamily="50" charset="-128"/>
                        <a:ea typeface="HG丸ｺﾞｼｯｸM-PRO" pitchFamily="50" charset="-128"/>
                      </a:endParaRPr>
                    </a:p>
                  </a:txBody>
                  <a:tcPr>
                    <a:lnL w="12700" cap="flat" cmpd="sng" algn="ctr">
                      <a:solidFill>
                        <a:schemeClr val="tx1"/>
                      </a:solidFill>
                      <a:prstDash val="solid"/>
                      <a:round/>
                      <a:headEnd type="none" w="med" len="med"/>
                      <a:tailEnd type="none" w="med" len="med"/>
                    </a:lnL>
                    <a:lnR w="762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tc>
                  <a:txBody>
                    <a:bodyPr/>
                    <a:lstStyle/>
                    <a:p>
                      <a:r>
                        <a:rPr lang="ja-JP" altLang="en-US" sz="1100" b="1" dirty="0" smtClean="0">
                          <a:solidFill>
                            <a:schemeClr val="tx1"/>
                          </a:solidFill>
                          <a:latin typeface="HG丸ｺﾞｼｯｸM-PRO" pitchFamily="50" charset="-128"/>
                          <a:ea typeface="HG丸ｺﾞｼｯｸM-PRO" pitchFamily="50" charset="-128"/>
                          <a:cs typeface="Meiryo UI" pitchFamily="50" charset="-128"/>
                        </a:rPr>
                        <a:t>私立幼稚園の設置認可</a:t>
                      </a:r>
                      <a:endParaRPr lang="ja-JP" altLang="en-US" sz="1100" b="1" dirty="0">
                        <a:solidFill>
                          <a:schemeClr val="tx1"/>
                        </a:solidFill>
                        <a:latin typeface="HG丸ｺﾞｼｯｸM-PRO" pitchFamily="50" charset="-128"/>
                        <a:ea typeface="HG丸ｺﾞｼｯｸM-PRO" pitchFamily="50" charset="-128"/>
                        <a:cs typeface="Meiryo UI" pitchFamily="50" charset="-128"/>
                      </a:endParaRPr>
                    </a:p>
                  </a:txBody>
                  <a:tcPr marL="99060" marR="99060">
                    <a:lnL w="762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76200" cap="flat" cmpd="sng" algn="ctr">
                      <a:solidFill>
                        <a:schemeClr val="tx1"/>
                      </a:solidFill>
                      <a:prstDash val="solid"/>
                      <a:round/>
                      <a:headEnd type="none" w="med" len="med"/>
                      <a:tailEnd type="none" w="med" len="med"/>
                    </a:lnT>
                    <a:lnB w="76200" cap="flat" cmpd="sng" algn="ctr">
                      <a:noFill/>
                      <a:prstDash val="solid"/>
                      <a:round/>
                      <a:headEnd type="none" w="med" len="med"/>
                      <a:tailEnd type="none" w="med" len="med"/>
                    </a:lnB>
                    <a:solidFill>
                      <a:schemeClr val="accent1">
                        <a:lumMod val="40000"/>
                        <a:lumOff val="60000"/>
                      </a:schemeClr>
                    </a:solidFill>
                  </a:tcPr>
                </a:tc>
                <a:tc>
                  <a:txBody>
                    <a:bodyPr/>
                    <a:lstStyle/>
                    <a:p>
                      <a:r>
                        <a:rPr kumimoji="1" lang="ja-JP" altLang="en-US" sz="1100" b="1" dirty="0" smtClean="0">
                          <a:solidFill>
                            <a:schemeClr val="tx1"/>
                          </a:solidFill>
                          <a:latin typeface="HG丸ｺﾞｼｯｸM-PRO" pitchFamily="50" charset="-128"/>
                          <a:ea typeface="HG丸ｺﾞｼｯｸM-PRO" pitchFamily="50" charset="-128"/>
                        </a:rPr>
                        <a:t>公害健康被害の補償</a:t>
                      </a:r>
                      <a:r>
                        <a:rPr kumimoji="1" lang="en-US" altLang="ja-JP" sz="1100" b="1" dirty="0" smtClean="0">
                          <a:solidFill>
                            <a:schemeClr val="tx1"/>
                          </a:solidFill>
                          <a:latin typeface="HG丸ｺﾞｼｯｸM-PRO" pitchFamily="50" charset="-128"/>
                          <a:ea typeface="HG丸ｺﾞｼｯｸM-PRO" pitchFamily="50" charset="-128"/>
                        </a:rPr>
                        <a:t/>
                      </a:r>
                      <a:br>
                        <a:rPr kumimoji="1" lang="en-US" altLang="ja-JP" sz="1100" b="1" dirty="0" smtClean="0">
                          <a:solidFill>
                            <a:schemeClr val="tx1"/>
                          </a:solidFill>
                          <a:latin typeface="HG丸ｺﾞｼｯｸM-PRO" pitchFamily="50" charset="-128"/>
                          <a:ea typeface="HG丸ｺﾞｼｯｸM-PRO" pitchFamily="50" charset="-128"/>
                        </a:rPr>
                      </a:br>
                      <a:r>
                        <a:rPr kumimoji="1" lang="ja-JP" altLang="en-US" sz="1100" b="1" dirty="0" smtClean="0">
                          <a:solidFill>
                            <a:schemeClr val="tx1"/>
                          </a:solidFill>
                          <a:latin typeface="HG丸ｺﾞｼｯｸM-PRO" pitchFamily="50" charset="-128"/>
                          <a:ea typeface="HG丸ｺﾞｼｯｸM-PRO" pitchFamily="50" charset="-128"/>
                        </a:rPr>
                        <a:t>給付</a:t>
                      </a:r>
                      <a:endParaRPr kumimoji="1" lang="ja-JP" altLang="en-US" sz="1100" b="1" dirty="0">
                        <a:solidFill>
                          <a:schemeClr val="tx1"/>
                        </a:solidFill>
                        <a:latin typeface="HG丸ｺﾞｼｯｸM-PRO" pitchFamily="50" charset="-128"/>
                        <a:ea typeface="HG丸ｺﾞｼｯｸM-PRO" pitchFamily="50" charset="-128"/>
                      </a:endParaRPr>
                    </a:p>
                  </a:txBody>
                  <a:tcPr marL="99060" marR="99060">
                    <a:lnL w="12700" cap="flat" cmpd="sng" algn="ctr">
                      <a:solidFill>
                        <a:schemeClr val="tx1"/>
                      </a:solidFill>
                      <a:prstDash val="solid"/>
                      <a:round/>
                      <a:headEnd type="none" w="med" len="med"/>
                      <a:tailEnd type="none" w="med" len="med"/>
                    </a:lnL>
                    <a:lnR w="76200" cap="flat" cmpd="sng" algn="ctr">
                      <a:solidFill>
                        <a:schemeClr val="tx1"/>
                      </a:solidFill>
                      <a:prstDash val="solid"/>
                      <a:round/>
                      <a:headEnd type="none" w="med" len="med"/>
                      <a:tailEnd type="none" w="med" len="med"/>
                    </a:lnR>
                    <a:lnT w="76200" cap="flat" cmpd="sng" algn="ctr">
                      <a:solidFill>
                        <a:schemeClr val="tx1"/>
                      </a:solidFill>
                      <a:prstDash val="solid"/>
                      <a:round/>
                      <a:headEnd type="none" w="med" len="med"/>
                      <a:tailEnd type="none" w="med" len="med"/>
                    </a:lnT>
                    <a:lnB w="76200" cap="flat" cmpd="sng" algn="ctr">
                      <a:noFill/>
                      <a:prstDash val="solid"/>
                      <a:round/>
                      <a:headEnd type="none" w="med" len="med"/>
                      <a:tailEnd type="none" w="med" len="med"/>
                    </a:lnB>
                    <a:solidFill>
                      <a:schemeClr val="accent1">
                        <a:lumMod val="40000"/>
                        <a:lumOff val="60000"/>
                      </a:schemeClr>
                    </a:solidFill>
                  </a:tcPr>
                </a:tc>
                <a:tc>
                  <a:txBody>
                    <a:bodyPr/>
                    <a:lstStyle/>
                    <a:p>
                      <a:endParaRPr kumimoji="1" lang="ja-JP" altLang="en-US" sz="1100" b="1" dirty="0">
                        <a:solidFill>
                          <a:schemeClr val="tx1"/>
                        </a:solidFill>
                        <a:latin typeface="HG丸ｺﾞｼｯｸM-PRO" pitchFamily="50" charset="-128"/>
                        <a:ea typeface="HG丸ｺﾞｼｯｸM-PRO" pitchFamily="50" charset="-128"/>
                      </a:endParaRPr>
                    </a:p>
                  </a:txBody>
                  <a:tcPr marL="99060" marR="99060">
                    <a:lnL w="762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tc>
                  <a:txBody>
                    <a:bodyPr/>
                    <a:lstStyle/>
                    <a:p>
                      <a:endParaRPr kumimoji="1" lang="ja-JP" altLang="en-US" sz="1100" b="1" dirty="0">
                        <a:solidFill>
                          <a:schemeClr val="tx1"/>
                        </a:solidFill>
                        <a:latin typeface="HG丸ｺﾞｼｯｸM-PRO" pitchFamily="50" charset="-128"/>
                        <a:ea typeface="HG丸ｺﾞｼｯｸM-PRO" pitchFamily="50" charset="-128"/>
                      </a:endParaRPr>
                    </a:p>
                  </a:txBody>
                  <a:tcPr marL="99060" marR="990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tr>
              <a:tr h="418312">
                <a:tc vMerge="1">
                  <a:txBody>
                    <a:bodyPr/>
                    <a:lstStyle/>
                    <a:p>
                      <a:endParaRPr kumimoji="1" lang="ja-JP" altLang="en-US"/>
                    </a:p>
                  </a:txBody>
                  <a:tcPr/>
                </a:tc>
                <a:tc>
                  <a:txBody>
                    <a:bodyPr/>
                    <a:lstStyle/>
                    <a:p>
                      <a:endParaRPr kumimoji="1" lang="ja-JP" altLang="en-US" sz="1100" b="1" dirty="0">
                        <a:solidFill>
                          <a:schemeClr val="tx1"/>
                        </a:solidFill>
                        <a:latin typeface="HG丸ｺﾞｼｯｸM-PRO" pitchFamily="50" charset="-128"/>
                        <a:ea typeface="HG丸ｺﾞｼｯｸM-PRO" pitchFamily="50" charset="-128"/>
                      </a:endParaRPr>
                    </a:p>
                  </a:txBody>
                  <a:tcPr marL="99060" marR="990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76200" cap="flat" cmpd="sng" algn="ctr">
                      <a:solidFill>
                        <a:schemeClr val="tx1"/>
                      </a:solidFill>
                      <a:prstDash val="solid"/>
                      <a:round/>
                      <a:headEnd type="none" w="med" len="med"/>
                      <a:tailEnd type="none" w="med" len="med"/>
                    </a:lnB>
                  </a:tcPr>
                </a:tc>
                <a:tc>
                  <a:txBody>
                    <a:bodyPr/>
                    <a:lstStyle/>
                    <a:p>
                      <a:endParaRPr kumimoji="1" lang="ja-JP" altLang="en-US" sz="1100" b="1" dirty="0">
                        <a:solidFill>
                          <a:schemeClr val="tx1"/>
                        </a:solidFill>
                        <a:latin typeface="HG丸ｺﾞｼｯｸM-PRO" pitchFamily="50" charset="-128"/>
                        <a:ea typeface="HG丸ｺﾞｼｯｸM-PRO" pitchFamily="50" charset="-128"/>
                      </a:endParaRPr>
                    </a:p>
                  </a:txBody>
                  <a:tcPr marL="99060" marR="99060">
                    <a:lnL w="12700" cap="flat" cmpd="sng" algn="ctr">
                      <a:solidFill>
                        <a:schemeClr val="tx1"/>
                      </a:solidFill>
                      <a:prstDash val="solid"/>
                      <a:round/>
                      <a:headEnd type="none" w="med" len="med"/>
                      <a:tailEnd type="none" w="med" len="med"/>
                    </a:lnL>
                    <a:lnR w="762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r>
                        <a:rPr kumimoji="1" lang="ja-JP" altLang="en-US" sz="1100" b="1" dirty="0" smtClean="0">
                          <a:solidFill>
                            <a:schemeClr val="tx1"/>
                          </a:solidFill>
                          <a:latin typeface="HG丸ｺﾞｼｯｸM-PRO" pitchFamily="50" charset="-128"/>
                          <a:ea typeface="HG丸ｺﾞｼｯｸM-PRO" pitchFamily="50" charset="-128"/>
                        </a:rPr>
                        <a:t>重要文化財の管理に係る指揮監督</a:t>
                      </a:r>
                      <a:endParaRPr kumimoji="1" lang="ja-JP" altLang="en-US" sz="1100" b="1" dirty="0">
                        <a:solidFill>
                          <a:schemeClr val="tx1"/>
                        </a:solidFill>
                        <a:latin typeface="HG丸ｺﾞｼｯｸM-PRO" pitchFamily="50" charset="-128"/>
                        <a:ea typeface="HG丸ｺﾞｼｯｸM-PRO" pitchFamily="50" charset="-128"/>
                      </a:endParaRPr>
                    </a:p>
                  </a:txBody>
                  <a:tcPr marL="99060" marR="99060">
                    <a:lnL w="762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762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accent1">
                        <a:lumMod val="40000"/>
                        <a:lumOff val="60000"/>
                      </a:schemeClr>
                    </a:solidFill>
                  </a:tcPr>
                </a:tc>
                <a:tc>
                  <a:txBody>
                    <a:bodyPr/>
                    <a:lstStyle/>
                    <a:p>
                      <a:endParaRPr kumimoji="1" lang="ja-JP" altLang="en-US" sz="1100" b="1" dirty="0">
                        <a:solidFill>
                          <a:schemeClr val="tx1"/>
                        </a:solidFill>
                        <a:latin typeface="HG丸ｺﾞｼｯｸM-PRO" pitchFamily="50" charset="-128"/>
                        <a:ea typeface="HG丸ｺﾞｼｯｸM-PRO" pitchFamily="50" charset="-128"/>
                      </a:endParaRPr>
                    </a:p>
                  </a:txBody>
                  <a:tcPr marL="99060" marR="99060">
                    <a:lnL w="12700" cap="flat" cmpd="sng" algn="ctr">
                      <a:solidFill>
                        <a:schemeClr val="tx1"/>
                      </a:solidFill>
                      <a:prstDash val="solid"/>
                      <a:round/>
                      <a:headEnd type="none" w="med" len="med"/>
                      <a:tailEnd type="none" w="med" len="med"/>
                    </a:lnL>
                    <a:lnR w="76200" cap="flat" cmpd="sng" algn="ctr">
                      <a:solidFill>
                        <a:schemeClr val="tx1"/>
                      </a:solidFill>
                      <a:prstDash val="solid"/>
                      <a:round/>
                      <a:headEnd type="none" w="med" len="med"/>
                      <a:tailEnd type="none" w="med" len="med"/>
                    </a:lnR>
                    <a:lnT w="762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accent1">
                        <a:lumMod val="40000"/>
                        <a:lumOff val="60000"/>
                      </a:schemeClr>
                    </a:solidFill>
                  </a:tcPr>
                </a:tc>
                <a:tc>
                  <a:txBody>
                    <a:bodyPr/>
                    <a:lstStyle/>
                    <a:p>
                      <a:endParaRPr kumimoji="1" lang="ja-JP" altLang="en-US" sz="1100" b="1" dirty="0">
                        <a:solidFill>
                          <a:schemeClr val="tx1"/>
                        </a:solidFill>
                        <a:latin typeface="HG丸ｺﾞｼｯｸM-PRO" pitchFamily="50" charset="-128"/>
                        <a:ea typeface="HG丸ｺﾞｼｯｸM-PRO" pitchFamily="50" charset="-128"/>
                      </a:endParaRPr>
                    </a:p>
                  </a:txBody>
                  <a:tcPr marL="99060" marR="99060">
                    <a:lnL w="762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endParaRPr kumimoji="1" lang="ja-JP" altLang="en-US" sz="1100" b="1" dirty="0">
                        <a:solidFill>
                          <a:schemeClr val="tx1"/>
                        </a:solidFill>
                        <a:latin typeface="HG丸ｺﾞｼｯｸM-PRO" pitchFamily="50" charset="-128"/>
                        <a:ea typeface="HG丸ｺﾞｼｯｸM-PRO" pitchFamily="50" charset="-128"/>
                      </a:endParaRPr>
                    </a:p>
                  </a:txBody>
                  <a:tcPr marL="99060" marR="990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r>
              <a:tr h="582649">
                <a:tc vMerge="1">
                  <a:txBody>
                    <a:bodyPr/>
                    <a:lstStyle/>
                    <a:p>
                      <a:endParaRPr kumimoji="1" lang="ja-JP" altLang="en-US"/>
                    </a:p>
                  </a:txBody>
                  <a:tcPr/>
                </a:tc>
                <a:tc>
                  <a:txBody>
                    <a:bodyPr/>
                    <a:lstStyle/>
                    <a:p>
                      <a:r>
                        <a:rPr kumimoji="1" lang="ja-JP" altLang="en-US" sz="1100" b="1" dirty="0" smtClean="0">
                          <a:solidFill>
                            <a:schemeClr val="tx1"/>
                          </a:solidFill>
                          <a:latin typeface="HG丸ｺﾞｼｯｸM-PRO" pitchFamily="50" charset="-128"/>
                          <a:ea typeface="HG丸ｺﾞｼｯｸM-PRO" pitchFamily="50" charset="-128"/>
                        </a:rPr>
                        <a:t>認定こども園（幼保連携型以外）の認定</a:t>
                      </a:r>
                      <a:endParaRPr kumimoji="1" lang="ja-JP" altLang="en-US" sz="1100" b="1" dirty="0">
                        <a:solidFill>
                          <a:schemeClr val="tx1"/>
                        </a:solidFill>
                        <a:latin typeface="HG丸ｺﾞｼｯｸM-PRO" pitchFamily="50" charset="-128"/>
                        <a:ea typeface="HG丸ｺﾞｼｯｸM-PRO" pitchFamily="50" charset="-128"/>
                      </a:endParaRPr>
                    </a:p>
                  </a:txBody>
                  <a:tcPr marL="99060" marR="99060">
                    <a:lnL w="76200" cap="flat" cmpd="sng" algn="ctr">
                      <a:solidFill>
                        <a:schemeClr val="tx1"/>
                      </a:solidFill>
                      <a:prstDash val="solid"/>
                      <a:round/>
                      <a:headEnd type="none" w="med" len="med"/>
                      <a:tailEnd type="none" w="med" len="med"/>
                    </a:lnL>
                    <a:lnR w="76200" cap="flat" cmpd="sng" algn="ctr">
                      <a:solidFill>
                        <a:schemeClr val="tx1"/>
                      </a:solidFill>
                      <a:prstDash val="solid"/>
                      <a:round/>
                      <a:headEnd type="none" w="med" len="med"/>
                      <a:tailEnd type="none" w="med" len="med"/>
                    </a:lnR>
                    <a:lnT w="76200" cap="flat" cmpd="sng" algn="ctr">
                      <a:solidFill>
                        <a:schemeClr val="tx1"/>
                      </a:solidFill>
                      <a:prstDash val="solid"/>
                      <a:round/>
                      <a:headEnd type="none" w="med" len="med"/>
                      <a:tailEnd type="none" w="med" len="med"/>
                    </a:lnT>
                    <a:lnB w="12700" cap="flat" cmpd="sng" algn="ctr">
                      <a:solidFill>
                        <a:schemeClr val="bg2">
                          <a:lumMod val="25000"/>
                        </a:schemeClr>
                      </a:solidFill>
                      <a:prstDash val="solid"/>
                      <a:round/>
                      <a:headEnd type="none" w="med" len="med"/>
                      <a:tailEnd type="none" w="med" len="med"/>
                    </a:lnB>
                    <a:solidFill>
                      <a:schemeClr val="accent1">
                        <a:lumMod val="40000"/>
                        <a:lumOff val="60000"/>
                      </a:schemeClr>
                    </a:solidFill>
                  </a:tcPr>
                </a:tc>
                <a:tc>
                  <a:txBody>
                    <a:bodyPr/>
                    <a:lstStyle/>
                    <a:p>
                      <a:endParaRPr kumimoji="1" lang="ja-JP" altLang="en-US" sz="1100" b="1" dirty="0">
                        <a:solidFill>
                          <a:schemeClr val="tx1"/>
                        </a:solidFill>
                        <a:latin typeface="HG丸ｺﾞｼｯｸM-PRO" pitchFamily="50" charset="-128"/>
                        <a:ea typeface="HG丸ｺﾞｼｯｸM-PRO" pitchFamily="50" charset="-128"/>
                      </a:endParaRPr>
                    </a:p>
                  </a:txBody>
                  <a:tcPr marL="99060" marR="99060">
                    <a:lnL w="76200" cap="flat" cmpd="sng" algn="ctr">
                      <a:solidFill>
                        <a:schemeClr val="tx1"/>
                      </a:solidFill>
                      <a:prstDash val="solid"/>
                      <a:round/>
                      <a:headEnd type="none" w="med" len="med"/>
                      <a:tailEnd type="none" w="med" len="med"/>
                    </a:lnL>
                    <a:lnR w="762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100" b="1" dirty="0" smtClean="0">
                          <a:solidFill>
                            <a:schemeClr val="tx1"/>
                          </a:solidFill>
                          <a:latin typeface="HG丸ｺﾞｼｯｸM-PRO" pitchFamily="50" charset="-128"/>
                          <a:ea typeface="HG丸ｺﾞｼｯｸM-PRO" pitchFamily="50" charset="-128"/>
                        </a:rPr>
                        <a:t>埋蔵文化財の調査発掘に関する届出の受理</a:t>
                      </a:r>
                      <a:endParaRPr kumimoji="1" lang="ja-JP" altLang="en-US" sz="1100" b="1" dirty="0">
                        <a:solidFill>
                          <a:schemeClr val="tx1"/>
                        </a:solidFill>
                        <a:latin typeface="HG丸ｺﾞｼｯｸM-PRO" pitchFamily="50" charset="-128"/>
                        <a:ea typeface="HG丸ｺﾞｼｯｸM-PRO" pitchFamily="50" charset="-128"/>
                      </a:endParaRPr>
                    </a:p>
                  </a:txBody>
                  <a:tcPr marL="99060" marR="99060">
                    <a:lnL w="762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endParaRPr kumimoji="1" lang="ja-JP" altLang="en-US" sz="1100" b="1" dirty="0">
                        <a:solidFill>
                          <a:schemeClr val="tx1"/>
                        </a:solidFill>
                        <a:latin typeface="HG丸ｺﾞｼｯｸM-PRO" pitchFamily="50" charset="-128"/>
                        <a:ea typeface="HG丸ｺﾞｼｯｸM-PRO" pitchFamily="50" charset="-128"/>
                      </a:endParaRPr>
                    </a:p>
                  </a:txBody>
                  <a:tcPr marL="99060" marR="99060">
                    <a:lnL w="12700" cap="flat" cmpd="sng" algn="ctr">
                      <a:solidFill>
                        <a:schemeClr val="tx1"/>
                      </a:solidFill>
                      <a:prstDash val="solid"/>
                      <a:round/>
                      <a:headEnd type="none" w="med" len="med"/>
                      <a:tailEnd type="none" w="med" len="med"/>
                    </a:lnL>
                    <a:lnR w="762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endParaRPr kumimoji="1" lang="ja-JP" altLang="en-US" sz="1100" b="1" dirty="0">
                        <a:solidFill>
                          <a:schemeClr val="tx1"/>
                        </a:solidFill>
                        <a:latin typeface="HG丸ｺﾞｼｯｸM-PRO" pitchFamily="50" charset="-128"/>
                        <a:ea typeface="HG丸ｺﾞｼｯｸM-PRO" pitchFamily="50" charset="-128"/>
                      </a:endParaRPr>
                    </a:p>
                  </a:txBody>
                  <a:tcPr marL="99060" marR="99060">
                    <a:lnL w="762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kumimoji="1" lang="ja-JP" altLang="en-US" sz="1100" b="1" dirty="0">
                        <a:solidFill>
                          <a:schemeClr val="tx1"/>
                        </a:solidFill>
                        <a:latin typeface="HG丸ｺﾞｼｯｸM-PRO" pitchFamily="50" charset="-128"/>
                        <a:ea typeface="HG丸ｺﾞｼｯｸM-PRO" pitchFamily="50" charset="-128"/>
                      </a:endParaRPr>
                    </a:p>
                  </a:txBody>
                  <a:tcPr marL="99060" marR="990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582649">
                <a:tc rowSpan="3">
                  <a:txBody>
                    <a:bodyPr/>
                    <a:lstStyle/>
                    <a:p>
                      <a:pPr algn="ctr"/>
                      <a:r>
                        <a:rPr kumimoji="1" lang="ja-JP" altLang="en-US" sz="1200" b="1" dirty="0" smtClean="0">
                          <a:solidFill>
                            <a:schemeClr val="tx1"/>
                          </a:solidFill>
                          <a:latin typeface="ＭＳ Ｐゴシック" pitchFamily="50" charset="-128"/>
                          <a:ea typeface="ＭＳ Ｐゴシック" pitchFamily="50" charset="-128"/>
                        </a:rPr>
                        <a:t>政令指定都市</a:t>
                      </a:r>
                      <a:endParaRPr kumimoji="1" lang="ja-JP" altLang="en-US" sz="1200" b="1" dirty="0">
                        <a:solidFill>
                          <a:schemeClr val="tx1"/>
                        </a:solidFill>
                        <a:latin typeface="ＭＳ Ｐゴシック" pitchFamily="50" charset="-128"/>
                        <a:ea typeface="ＭＳ Ｐゴシック" pitchFamily="50" charset="-128"/>
                      </a:endParaRPr>
                    </a:p>
                  </a:txBody>
                  <a:tcPr marL="99060" marR="99060" anchor="ctr">
                    <a:lnL w="12700" cap="flat" cmpd="sng" algn="ctr">
                      <a:solidFill>
                        <a:schemeClr val="tx1"/>
                      </a:solidFill>
                      <a:prstDash val="solid"/>
                      <a:round/>
                      <a:headEnd type="none" w="med" len="med"/>
                      <a:tailEnd type="none" w="med" len="med"/>
                    </a:lnL>
                    <a:lnR w="762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76200" cap="flat" cmpd="sng" algn="ctr">
                      <a:solidFill>
                        <a:schemeClr val="tx1"/>
                      </a:solidFill>
                      <a:prstDash val="solid"/>
                      <a:round/>
                      <a:headEnd type="none" w="med" len="med"/>
                      <a:tailEnd type="none" w="med" len="med"/>
                    </a:lnB>
                  </a:tcPr>
                </a:tc>
                <a:tc rowSpan="2">
                  <a:txBody>
                    <a:bodyPr/>
                    <a:lstStyle/>
                    <a:p>
                      <a:r>
                        <a:rPr kumimoji="1" lang="ja-JP" altLang="en-US" sz="1100" b="1" dirty="0" err="1" smtClean="0">
                          <a:solidFill>
                            <a:schemeClr val="tx1"/>
                          </a:solidFill>
                          <a:latin typeface="HG丸ｺﾞｼｯｸM-PRO" pitchFamily="50" charset="-128"/>
                          <a:ea typeface="HG丸ｺﾞｼｯｸM-PRO" pitchFamily="50" charset="-128"/>
                        </a:rPr>
                        <a:t>身体障がい</a:t>
                      </a:r>
                      <a:r>
                        <a:rPr kumimoji="1" lang="ja-JP" altLang="en-US" sz="1100" b="1" dirty="0" smtClean="0">
                          <a:solidFill>
                            <a:schemeClr val="tx1"/>
                          </a:solidFill>
                          <a:latin typeface="HG丸ｺﾞｼｯｸM-PRO" pitchFamily="50" charset="-128"/>
                          <a:ea typeface="HG丸ｺﾞｼｯｸM-PRO" pitchFamily="50" charset="-128"/>
                        </a:rPr>
                        <a:t>者更生相談所・知的</a:t>
                      </a:r>
                      <a:r>
                        <a:rPr kumimoji="1" lang="ja-JP" altLang="en-US" sz="1100" b="1" dirty="0" err="1" smtClean="0">
                          <a:solidFill>
                            <a:schemeClr val="tx1"/>
                          </a:solidFill>
                          <a:latin typeface="HG丸ｺﾞｼｯｸM-PRO" pitchFamily="50" charset="-128"/>
                          <a:ea typeface="HG丸ｺﾞｼｯｸM-PRO" pitchFamily="50" charset="-128"/>
                        </a:rPr>
                        <a:t>障がい</a:t>
                      </a:r>
                      <a:r>
                        <a:rPr kumimoji="1" lang="ja-JP" altLang="en-US" sz="1100" b="1" dirty="0" smtClean="0">
                          <a:solidFill>
                            <a:schemeClr val="tx1"/>
                          </a:solidFill>
                          <a:latin typeface="HG丸ｺﾞｼｯｸM-PRO" pitchFamily="50" charset="-128"/>
                          <a:ea typeface="HG丸ｺﾞｼｯｸM-PRO" pitchFamily="50" charset="-128"/>
                        </a:rPr>
                        <a:t>者更生相談所の設置</a:t>
                      </a:r>
                      <a:endParaRPr kumimoji="1" lang="en-US" altLang="ja-JP" sz="1100" b="1" dirty="0" smtClean="0">
                        <a:solidFill>
                          <a:schemeClr val="tx1"/>
                        </a:solidFill>
                        <a:latin typeface="HG丸ｺﾞｼｯｸM-PRO" pitchFamily="50" charset="-128"/>
                        <a:ea typeface="HG丸ｺﾞｼｯｸM-PRO" pitchFamily="50" charset="-128"/>
                      </a:endParaRPr>
                    </a:p>
                    <a:p>
                      <a:r>
                        <a:rPr kumimoji="1" lang="ja-JP" altLang="en-US" sz="1100" b="1" dirty="0" smtClean="0">
                          <a:solidFill>
                            <a:schemeClr val="tx1"/>
                          </a:solidFill>
                          <a:latin typeface="HG丸ｺﾞｼｯｸM-PRO" pitchFamily="50" charset="-128"/>
                          <a:ea typeface="HG丸ｺﾞｼｯｸM-PRO" pitchFamily="50" charset="-128"/>
                        </a:rPr>
                        <a:t>（任意）</a:t>
                      </a:r>
                      <a:endParaRPr kumimoji="1" lang="ja-JP" altLang="en-US" sz="1100" b="1" dirty="0">
                        <a:solidFill>
                          <a:schemeClr val="tx1"/>
                        </a:solidFill>
                        <a:latin typeface="HG丸ｺﾞｼｯｸM-PRO" pitchFamily="50" charset="-128"/>
                        <a:ea typeface="HG丸ｺﾞｼｯｸM-PRO" pitchFamily="50" charset="-128"/>
                      </a:endParaRPr>
                    </a:p>
                  </a:txBody>
                  <a:tcPr marL="99060" marR="99060">
                    <a:lnL w="76200" cap="flat" cmpd="sng" algn="ctr">
                      <a:solidFill>
                        <a:schemeClr val="tx1"/>
                      </a:solidFill>
                      <a:prstDash val="solid"/>
                      <a:round/>
                      <a:headEnd type="none" w="med" len="med"/>
                      <a:tailEnd type="none" w="med" len="med"/>
                    </a:lnL>
                    <a:lnR w="76200" cap="flat" cmpd="sng" algn="ctr">
                      <a:solidFill>
                        <a:schemeClr val="tx1"/>
                      </a:solidFill>
                      <a:prstDash val="solid"/>
                      <a:round/>
                      <a:headEnd type="none" w="med" len="med"/>
                      <a:tailEnd type="none" w="med" len="med"/>
                    </a:lnR>
                    <a:lnT w="12700" cap="flat" cmpd="sng" algn="ctr">
                      <a:solidFill>
                        <a:schemeClr val="bg2">
                          <a:lumMod val="25000"/>
                        </a:schemeClr>
                      </a:solidFill>
                      <a:prstDash val="solid"/>
                      <a:round/>
                      <a:headEnd type="none" w="med" len="med"/>
                      <a:tailEnd type="none" w="med" len="med"/>
                    </a:lnT>
                    <a:lnB w="12700" cap="flat" cmpd="sng" algn="ctr">
                      <a:noFill/>
                      <a:prstDash val="solid"/>
                      <a:round/>
                      <a:headEnd type="none" w="med" len="med"/>
                      <a:tailEnd type="none" w="med" len="med"/>
                    </a:lnB>
                    <a:solidFill>
                      <a:schemeClr val="accent1">
                        <a:lumMod val="40000"/>
                        <a:lumOff val="60000"/>
                      </a:schemeClr>
                    </a:solidFill>
                  </a:tcPr>
                </a:tc>
                <a:tc>
                  <a:txBody>
                    <a:bodyPr/>
                    <a:lstStyle/>
                    <a:p>
                      <a:pPr algn="l" fontAlgn="ctr"/>
                      <a:r>
                        <a:rPr lang="ja-JP" altLang="en-US" sz="1100" b="1" i="0" u="none" strike="noStrike" dirty="0" err="1" smtClean="0">
                          <a:solidFill>
                            <a:schemeClr val="tx1"/>
                          </a:solidFill>
                          <a:effectLst/>
                          <a:latin typeface="HG丸ｺﾞｼｯｸM-PRO" panose="020F0600000000000000" pitchFamily="50" charset="-128"/>
                          <a:ea typeface="HG丸ｺﾞｼｯｸM-PRO" panose="020F0600000000000000" pitchFamily="50" charset="-128"/>
                        </a:rPr>
                        <a:t>精神障がい</a:t>
                      </a:r>
                      <a:r>
                        <a:rPr lang="ja-JP" altLang="en-US" sz="1100" b="1" i="0" u="none" strike="noStrike" dirty="0" smtClean="0">
                          <a:solidFill>
                            <a:schemeClr val="tx1"/>
                          </a:solidFill>
                          <a:effectLst/>
                          <a:latin typeface="HG丸ｺﾞｼｯｸM-PRO" panose="020F0600000000000000" pitchFamily="50" charset="-128"/>
                          <a:ea typeface="HG丸ｺﾞｼｯｸM-PRO" panose="020F0600000000000000" pitchFamily="50" charset="-128"/>
                        </a:rPr>
                        <a:t>者の入院</a:t>
                      </a:r>
                      <a:r>
                        <a:rPr lang="en-US" altLang="ja-JP" sz="1100" b="1" i="0" u="none" strike="noStrike" dirty="0" smtClean="0">
                          <a:solidFill>
                            <a:schemeClr val="tx1"/>
                          </a:solidFill>
                          <a:effectLst/>
                          <a:latin typeface="HG丸ｺﾞｼｯｸM-PRO" panose="020F0600000000000000" pitchFamily="50" charset="-128"/>
                          <a:ea typeface="HG丸ｺﾞｼｯｸM-PRO" panose="020F0600000000000000" pitchFamily="50" charset="-128"/>
                        </a:rPr>
                        <a:t> </a:t>
                      </a:r>
                      <a:br>
                        <a:rPr lang="en-US" altLang="ja-JP" sz="1100" b="1" i="0" u="none" strike="noStrike" dirty="0" smtClean="0">
                          <a:solidFill>
                            <a:schemeClr val="tx1"/>
                          </a:solidFill>
                          <a:effectLst/>
                          <a:latin typeface="HG丸ｺﾞｼｯｸM-PRO" panose="020F0600000000000000" pitchFamily="50" charset="-128"/>
                          <a:ea typeface="HG丸ｺﾞｼｯｸM-PRO" panose="020F0600000000000000" pitchFamily="50" charset="-128"/>
                        </a:rPr>
                      </a:br>
                      <a:r>
                        <a:rPr lang="ja-JP" altLang="en-US" sz="1100" b="1" i="0" u="none" strike="noStrike" dirty="0" smtClean="0">
                          <a:solidFill>
                            <a:schemeClr val="tx1"/>
                          </a:solidFill>
                          <a:effectLst/>
                          <a:latin typeface="HG丸ｺﾞｼｯｸM-PRO" panose="020F0600000000000000" pitchFamily="50" charset="-128"/>
                          <a:ea typeface="HG丸ｺﾞｼｯｸM-PRO" panose="020F0600000000000000" pitchFamily="50" charset="-128"/>
                        </a:rPr>
                        <a:t>措置</a:t>
                      </a:r>
                      <a:endParaRPr lang="en-US" altLang="ja-JP" sz="1100" b="1" i="0" u="none" strike="noStrike" dirty="0" smtClean="0">
                        <a:solidFill>
                          <a:schemeClr val="tx1"/>
                        </a:solidFill>
                        <a:effectLst/>
                        <a:latin typeface="HG丸ｺﾞｼｯｸM-PRO" panose="020F0600000000000000" pitchFamily="50" charset="-128"/>
                        <a:ea typeface="HG丸ｺﾞｼｯｸM-PRO" panose="020F0600000000000000" pitchFamily="50" charset="-128"/>
                      </a:endParaRPr>
                    </a:p>
                  </a:txBody>
                  <a:tcPr marL="99060" marR="99060">
                    <a:lnL w="76200" cap="flat" cmpd="sng" algn="ctr">
                      <a:solidFill>
                        <a:schemeClr val="tx1"/>
                      </a:solidFill>
                      <a:prstDash val="solid"/>
                      <a:round/>
                      <a:headEnd type="none" w="med" len="med"/>
                      <a:tailEnd type="none" w="med" len="med"/>
                    </a:lnL>
                    <a:lnR w="762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9050" cap="flat" cmpd="sng" algn="ctr">
                      <a:noFill/>
                      <a:prstDash val="solid"/>
                      <a:round/>
                      <a:headEnd type="none" w="med" len="med"/>
                      <a:tailEnd type="none" w="med" len="med"/>
                    </a:lnB>
                  </a:tcPr>
                </a:tc>
                <a:tc>
                  <a:txBody>
                    <a:bodyPr/>
                    <a:lstStyle/>
                    <a:p>
                      <a:pPr algn="l" fontAlgn="ctr"/>
                      <a:r>
                        <a:rPr lang="ja-JP" altLang="en-US" sz="1100" b="1" i="0" u="none" strike="noStrike" dirty="0" smtClean="0">
                          <a:solidFill>
                            <a:schemeClr val="tx1"/>
                          </a:solidFill>
                          <a:effectLst/>
                          <a:latin typeface="HG丸ｺﾞｼｯｸM-PRO" panose="020F0600000000000000" pitchFamily="50" charset="-128"/>
                          <a:ea typeface="HG丸ｺﾞｼｯｸM-PRO" panose="020F0600000000000000" pitchFamily="50" charset="-128"/>
                        </a:rPr>
                        <a:t>県費負担教職員の任免等の決定</a:t>
                      </a:r>
                    </a:p>
                  </a:txBody>
                  <a:tcPr marL="99060" marR="99060">
                    <a:lnL w="762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solidFill>
                      <a:schemeClr val="accent1">
                        <a:lumMod val="40000"/>
                        <a:lumOff val="60000"/>
                      </a:schemeClr>
                    </a:solidFill>
                  </a:tcPr>
                </a:tc>
                <a:tc>
                  <a:txBody>
                    <a:bodyPr/>
                    <a:lstStyle/>
                    <a:p>
                      <a:pPr algn="l" fontAlgn="ctr"/>
                      <a:r>
                        <a:rPr lang="ja-JP" altLang="en-US" sz="1100" b="1" i="0" u="none" strike="noStrike" dirty="0" smtClean="0">
                          <a:solidFill>
                            <a:schemeClr val="tx1"/>
                          </a:solidFill>
                          <a:effectLst/>
                          <a:latin typeface="HG丸ｺﾞｼｯｸM-PRO" panose="020F0600000000000000" pitchFamily="50" charset="-128"/>
                          <a:ea typeface="HG丸ｺﾞｼｯｸM-PRO" panose="020F0600000000000000" pitchFamily="50" charset="-128"/>
                        </a:rPr>
                        <a:t>建築物用地下水の採取の許可</a:t>
                      </a:r>
                    </a:p>
                  </a:txBody>
                  <a:tcPr marL="99060" marR="99060">
                    <a:lnL w="12700" cap="flat" cmpd="sng" algn="ctr">
                      <a:solidFill>
                        <a:schemeClr val="tx1"/>
                      </a:solidFill>
                      <a:prstDash val="solid"/>
                      <a:round/>
                      <a:headEnd type="none" w="med" len="med"/>
                      <a:tailEnd type="none" w="med" len="med"/>
                    </a:lnL>
                    <a:lnR w="762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solidFill>
                      <a:schemeClr val="accent1">
                        <a:lumMod val="40000"/>
                        <a:lumOff val="60000"/>
                      </a:schemeClr>
                    </a:solidFill>
                  </a:tcPr>
                </a:tc>
                <a:tc>
                  <a:txBody>
                    <a:bodyPr/>
                    <a:lstStyle/>
                    <a:p>
                      <a:pPr algn="l" fontAlgn="ctr"/>
                      <a:r>
                        <a:rPr lang="ja-JP" altLang="en-US" sz="1100" b="1" i="0" u="none" strike="noStrike" dirty="0" smtClean="0">
                          <a:effectLst/>
                          <a:latin typeface="HG丸ｺﾞｼｯｸM-PRO" panose="020F0600000000000000" pitchFamily="50" charset="-128"/>
                          <a:ea typeface="HG丸ｺﾞｼｯｸM-PRO" panose="020F0600000000000000" pitchFamily="50" charset="-128"/>
                        </a:rPr>
                        <a:t>都市計画（マスタープラン、都市再生特別地区）</a:t>
                      </a:r>
                      <a:endParaRPr lang="ja-JP" altLang="en-US" sz="1100" b="1" i="0" u="none" strike="noStrike" dirty="0">
                        <a:effectLst/>
                        <a:latin typeface="HG丸ｺﾞｼｯｸM-PRO" panose="020F0600000000000000" pitchFamily="50" charset="-128"/>
                        <a:ea typeface="HG丸ｺﾞｼｯｸM-PRO" panose="020F0600000000000000" pitchFamily="50" charset="-128"/>
                      </a:endParaRPr>
                    </a:p>
                  </a:txBody>
                  <a:tcPr marL="99060" marR="99060">
                    <a:lnL w="762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endParaRPr kumimoji="1" lang="ja-JP" altLang="en-US" sz="1100" b="1" dirty="0">
                        <a:solidFill>
                          <a:schemeClr val="tx1"/>
                        </a:solidFill>
                        <a:latin typeface="HG丸ｺﾞｼｯｸM-PRO" pitchFamily="50" charset="-128"/>
                        <a:ea typeface="HG丸ｺﾞｼｯｸM-PRO" pitchFamily="50" charset="-128"/>
                      </a:endParaRPr>
                    </a:p>
                  </a:txBody>
                  <a:tcPr marL="99060" marR="990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tcPr>
                </a:tc>
              </a:tr>
              <a:tr h="418312">
                <a:tc vMerge="1">
                  <a:txBody>
                    <a:bodyPr/>
                    <a:lstStyle/>
                    <a:p>
                      <a:endParaRPr kumimoji="1" lang="ja-JP" altLang="en-US"/>
                    </a:p>
                  </a:txBody>
                  <a:tcPr/>
                </a:tc>
                <a:tc vMerge="1">
                  <a:txBody>
                    <a:bodyPr/>
                    <a:lstStyle/>
                    <a:p>
                      <a:endParaRPr kumimoji="1" lang="ja-JP" altLang="en-US" sz="1100" dirty="0">
                        <a:solidFill>
                          <a:schemeClr val="tx1"/>
                        </a:solidFill>
                        <a:latin typeface="HG丸ｺﾞｼｯｸM-PRO" pitchFamily="50" charset="-128"/>
                        <a:ea typeface="HG丸ｺﾞｼｯｸM-PRO"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100" b="1" dirty="0" smtClean="0">
                          <a:solidFill>
                            <a:schemeClr val="tx1"/>
                          </a:solidFill>
                          <a:latin typeface="HG丸ｺﾞｼｯｸM-PRO" pitchFamily="50" charset="-128"/>
                          <a:ea typeface="HG丸ｺﾞｼｯｸM-PRO" pitchFamily="50" charset="-128"/>
                        </a:rPr>
                        <a:t>特定毒物の製造許可</a:t>
                      </a:r>
                    </a:p>
                  </a:txBody>
                  <a:tcPr marL="99060" marR="99060">
                    <a:lnL w="76200" cap="flat" cmpd="sng" algn="ctr">
                      <a:solidFill>
                        <a:schemeClr val="tx1"/>
                      </a:solidFill>
                      <a:prstDash val="solid"/>
                      <a:round/>
                      <a:headEnd type="none" w="med" len="med"/>
                      <a:tailEnd type="none" w="med" len="med"/>
                    </a:lnL>
                    <a:lnR w="76200" cap="flat" cmpd="sng" algn="ctr">
                      <a:solidFill>
                        <a:schemeClr val="tx1"/>
                      </a:solidFill>
                      <a:prstDash val="solid"/>
                      <a:round/>
                      <a:headEnd type="none" w="med" len="med"/>
                      <a:tailEnd type="none" w="med" len="med"/>
                    </a:lnR>
                    <a:lnT w="19050" cap="flat" cmpd="sng" algn="ctr">
                      <a:noFill/>
                      <a:prstDash val="solid"/>
                      <a:round/>
                      <a:headEnd type="none" w="med" len="med"/>
                      <a:tailEnd type="none" w="med" len="med"/>
                    </a:lnT>
                    <a:lnB w="76200" cap="flat" cmpd="sng" algn="ctr">
                      <a:solidFill>
                        <a:schemeClr val="tx1"/>
                      </a:solidFill>
                      <a:prstDash val="solid"/>
                      <a:round/>
                      <a:headEnd type="none" w="med" len="med"/>
                      <a:tailEnd type="none" w="med" len="med"/>
                    </a:lnB>
                    <a:solidFill>
                      <a:schemeClr val="bg1"/>
                    </a:solidFill>
                  </a:tcPr>
                </a:tc>
                <a:tc>
                  <a:txBody>
                    <a:bodyPr/>
                    <a:lstStyle/>
                    <a:p>
                      <a:pPr algn="l" fontAlgn="ctr"/>
                      <a:r>
                        <a:rPr lang="ja-JP" altLang="en-US" sz="1100" b="1" i="0" u="none" strike="noStrike" dirty="0" smtClean="0">
                          <a:solidFill>
                            <a:schemeClr val="tx1"/>
                          </a:solidFill>
                          <a:effectLst/>
                          <a:latin typeface="HG丸ｺﾞｼｯｸM-PRO" panose="020F0600000000000000" pitchFamily="50" charset="-128"/>
                          <a:ea typeface="HG丸ｺﾞｼｯｸM-PRO" panose="020F0600000000000000" pitchFamily="50" charset="-128"/>
                        </a:rPr>
                        <a:t>遺跡の発見に関する届出の受理</a:t>
                      </a:r>
                    </a:p>
                  </a:txBody>
                  <a:tcPr marL="99060" marR="99060">
                    <a:lnL w="762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accent1">
                        <a:lumMod val="40000"/>
                        <a:lumOff val="6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100" b="1" dirty="0" smtClean="0">
                          <a:solidFill>
                            <a:schemeClr val="tx1"/>
                          </a:solidFill>
                          <a:latin typeface="HG丸ｺﾞｼｯｸM-PRO" pitchFamily="50" charset="-128"/>
                          <a:ea typeface="HG丸ｺﾞｼｯｸM-PRO" pitchFamily="50" charset="-128"/>
                        </a:rPr>
                        <a:t>工業用地下水の採取の許可</a:t>
                      </a:r>
                    </a:p>
                  </a:txBody>
                  <a:tcPr marL="99060" marR="99060">
                    <a:lnL w="12700" cap="flat" cmpd="sng" algn="ctr">
                      <a:solidFill>
                        <a:schemeClr val="tx1"/>
                      </a:solidFill>
                      <a:prstDash val="solid"/>
                      <a:round/>
                      <a:headEnd type="none" w="med" len="med"/>
                      <a:tailEnd type="none" w="med" len="med"/>
                    </a:lnL>
                    <a:lnR w="762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accent1">
                        <a:lumMod val="40000"/>
                        <a:lumOff val="60000"/>
                      </a:schemeClr>
                    </a:solidFill>
                  </a:tcPr>
                </a:tc>
                <a:tc>
                  <a:txBody>
                    <a:bodyPr/>
                    <a:lstStyle/>
                    <a:p>
                      <a:pPr algn="l" fontAlgn="ctr"/>
                      <a:r>
                        <a:rPr lang="ja-JP" altLang="en-US" sz="1100" b="1" i="0" u="none" strike="noStrike" dirty="0" smtClean="0">
                          <a:effectLst/>
                          <a:latin typeface="HG丸ｺﾞｼｯｸM-PRO" panose="020F0600000000000000" pitchFamily="50" charset="-128"/>
                          <a:ea typeface="HG丸ｺﾞｼｯｸM-PRO" panose="020F0600000000000000" pitchFamily="50" charset="-128"/>
                        </a:rPr>
                        <a:t>指定区間外の国道、県道の管理</a:t>
                      </a:r>
                    </a:p>
                  </a:txBody>
                  <a:tcPr marL="99060" marR="99060">
                    <a:lnL w="762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endParaRPr kumimoji="1" lang="ja-JP" altLang="en-US" sz="1100" b="1" dirty="0">
                        <a:solidFill>
                          <a:schemeClr val="tx1"/>
                        </a:solidFill>
                        <a:latin typeface="HG丸ｺﾞｼｯｸM-PRO" pitchFamily="50" charset="-128"/>
                        <a:ea typeface="HG丸ｺﾞｼｯｸM-PRO" pitchFamily="50" charset="-128"/>
                      </a:endParaRPr>
                    </a:p>
                  </a:txBody>
                  <a:tcPr marL="99060" marR="990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r>
              <a:tr h="427468">
                <a:tc vMerge="1">
                  <a:txBody>
                    <a:bodyPr/>
                    <a:lstStyle/>
                    <a:p>
                      <a:endParaRPr kumimoji="1" lang="ja-JP" altLang="en-US"/>
                    </a:p>
                  </a:txBody>
                  <a:tcPr/>
                </a:tc>
                <a:tc>
                  <a:txBody>
                    <a:bodyPr/>
                    <a:lstStyle/>
                    <a:p>
                      <a:r>
                        <a:rPr lang="ja-JP" altLang="en-US" sz="1100" b="1" i="0" u="none" strike="noStrike" dirty="0" smtClean="0">
                          <a:effectLst/>
                          <a:latin typeface="HG丸ｺﾞｼｯｸM-PRO" panose="020F0600000000000000" pitchFamily="50" charset="-128"/>
                          <a:ea typeface="HG丸ｺﾞｼｯｸM-PRO" panose="020F0600000000000000" pitchFamily="50" charset="-128"/>
                        </a:rPr>
                        <a:t>児童相談所の設置</a:t>
                      </a:r>
                      <a:br>
                        <a:rPr lang="ja-JP" altLang="en-US" sz="1100" b="1" i="0" u="none" strike="noStrike" dirty="0" smtClean="0">
                          <a:effectLst/>
                          <a:latin typeface="HG丸ｺﾞｼｯｸM-PRO" panose="020F0600000000000000" pitchFamily="50" charset="-128"/>
                          <a:ea typeface="HG丸ｺﾞｼｯｸM-PRO" panose="020F0600000000000000" pitchFamily="50" charset="-128"/>
                        </a:rPr>
                      </a:br>
                      <a:endParaRPr kumimoji="1" lang="ja-JP" altLang="en-US" sz="1100" b="1" dirty="0">
                        <a:solidFill>
                          <a:schemeClr val="tx1"/>
                        </a:solidFill>
                        <a:latin typeface="HG丸ｺﾞｼｯｸM-PRO" pitchFamily="50" charset="-128"/>
                        <a:ea typeface="HG丸ｺﾞｼｯｸM-PRO" pitchFamily="50" charset="-128"/>
                      </a:endParaRPr>
                    </a:p>
                  </a:txBody>
                  <a:tcPr marL="99060" marR="99060">
                    <a:lnL w="762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762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100" b="1" i="0" u="none" strike="noStrike" dirty="0" smtClean="0">
                          <a:solidFill>
                            <a:schemeClr val="tx1"/>
                          </a:solidFill>
                          <a:effectLst/>
                          <a:latin typeface="HG丸ｺﾞｼｯｸM-PRO" panose="020F0600000000000000" pitchFamily="50" charset="-128"/>
                          <a:ea typeface="HG丸ｺﾞｼｯｸM-PRO" panose="020F0600000000000000" pitchFamily="50" charset="-128"/>
                        </a:rPr>
                        <a:t>動物取扱業の登録</a:t>
                      </a:r>
                      <a:endParaRPr lang="en-US" altLang="ja-JP" sz="1100" b="1" i="0" u="none" strike="noStrike" dirty="0" smtClean="0">
                        <a:solidFill>
                          <a:schemeClr val="tx1"/>
                        </a:solidFill>
                        <a:effectLst/>
                        <a:latin typeface="HG丸ｺﾞｼｯｸM-PRO" panose="020F0600000000000000" pitchFamily="50" charset="-128"/>
                        <a:ea typeface="HG丸ｺﾞｼｯｸM-PRO" panose="020F0600000000000000" pitchFamily="50" charset="-128"/>
                      </a:endParaRPr>
                    </a:p>
                  </a:txBody>
                  <a:tcPr marL="99060" marR="990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762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100" b="1" dirty="0" smtClean="0">
                          <a:solidFill>
                            <a:schemeClr val="tx1"/>
                          </a:solidFill>
                          <a:latin typeface="HG丸ｺﾞｼｯｸM-PRO" pitchFamily="50" charset="-128"/>
                          <a:ea typeface="HG丸ｺﾞｼｯｸM-PRO" pitchFamily="50" charset="-128"/>
                          <a:cs typeface="Meiryo UI" pitchFamily="50" charset="-128"/>
                        </a:rPr>
                        <a:t>博物館の設置登録</a:t>
                      </a:r>
                    </a:p>
                    <a:p>
                      <a:endParaRPr kumimoji="1" lang="ja-JP" altLang="en-US" sz="1100" b="1" dirty="0">
                        <a:solidFill>
                          <a:schemeClr val="tx1"/>
                        </a:solidFill>
                        <a:latin typeface="HG丸ｺﾞｼｯｸM-PRO" pitchFamily="50" charset="-128"/>
                        <a:ea typeface="HG丸ｺﾞｼｯｸM-PRO" pitchFamily="50" charset="-128"/>
                      </a:endParaRPr>
                    </a:p>
                  </a:txBody>
                  <a:tcPr marL="99060" marR="990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endParaRPr kumimoji="1" lang="ja-JP" altLang="en-US" sz="1100" b="1" dirty="0">
                        <a:solidFill>
                          <a:schemeClr val="tx1"/>
                        </a:solidFill>
                        <a:latin typeface="HG丸ｺﾞｼｯｸM-PRO" pitchFamily="50" charset="-128"/>
                        <a:ea typeface="HG丸ｺﾞｼｯｸM-PRO" pitchFamily="50" charset="-128"/>
                      </a:endParaRPr>
                    </a:p>
                  </a:txBody>
                  <a:tcPr marL="99060" marR="99060">
                    <a:lnL w="12700" cap="flat" cmpd="sng" algn="ctr">
                      <a:solidFill>
                        <a:schemeClr val="tx1"/>
                      </a:solidFill>
                      <a:prstDash val="solid"/>
                      <a:round/>
                      <a:headEnd type="none" w="med" len="med"/>
                      <a:tailEnd type="none" w="med" len="med"/>
                    </a:lnL>
                    <a:lnR w="762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r>
                        <a:rPr lang="ja-JP" altLang="en-US" sz="1100" b="1" i="0" u="none" strike="noStrike" dirty="0" smtClean="0">
                          <a:effectLst/>
                          <a:latin typeface="HG丸ｺﾞｼｯｸM-PRO" panose="020F0600000000000000" pitchFamily="50" charset="-128"/>
                          <a:ea typeface="HG丸ｺﾞｼｯｸM-PRO" panose="020F0600000000000000" pitchFamily="50" charset="-128"/>
                        </a:rPr>
                        <a:t>指定区間の一級河川</a:t>
                      </a:r>
                      <a:r>
                        <a:rPr lang="en-US" altLang="ja-JP" sz="1100" b="1" i="0" u="none" strike="noStrike" dirty="0" smtClean="0">
                          <a:effectLst/>
                          <a:latin typeface="HG丸ｺﾞｼｯｸM-PRO" panose="020F0600000000000000" pitchFamily="50" charset="-128"/>
                          <a:ea typeface="HG丸ｺﾞｼｯｸM-PRO" panose="020F0600000000000000" pitchFamily="50" charset="-128"/>
                        </a:rPr>
                        <a:t/>
                      </a:r>
                      <a:br>
                        <a:rPr lang="en-US" altLang="ja-JP" sz="1100" b="1" i="0" u="none" strike="noStrike" dirty="0" smtClean="0">
                          <a:effectLst/>
                          <a:latin typeface="HG丸ｺﾞｼｯｸM-PRO" panose="020F0600000000000000" pitchFamily="50" charset="-128"/>
                          <a:ea typeface="HG丸ｺﾞｼｯｸM-PRO" panose="020F0600000000000000" pitchFamily="50" charset="-128"/>
                        </a:rPr>
                      </a:br>
                      <a:r>
                        <a:rPr lang="ja-JP" altLang="en-US" sz="1100" b="1" i="0" u="none" strike="noStrike" dirty="0" smtClean="0">
                          <a:effectLst/>
                          <a:latin typeface="HG丸ｺﾞｼｯｸM-PRO" panose="020F0600000000000000" pitchFamily="50" charset="-128"/>
                          <a:ea typeface="HG丸ｺﾞｼｯｸM-PRO" panose="020F0600000000000000" pitchFamily="50" charset="-128"/>
                        </a:rPr>
                        <a:t> （一部）の管理</a:t>
                      </a:r>
                      <a:endParaRPr kumimoji="1" lang="ja-JP" altLang="en-US" sz="1100" b="1" dirty="0">
                        <a:solidFill>
                          <a:schemeClr val="tx1"/>
                        </a:solidFill>
                        <a:latin typeface="HG丸ｺﾞｼｯｸM-PRO" pitchFamily="50" charset="-128"/>
                        <a:ea typeface="HG丸ｺﾞｼｯｸM-PRO" pitchFamily="50" charset="-128"/>
                      </a:endParaRPr>
                    </a:p>
                  </a:txBody>
                  <a:tcPr marL="99060" marR="99060">
                    <a:lnL w="762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76200" cap="flat" cmpd="sng" algn="ctr">
                      <a:solidFill>
                        <a:schemeClr val="tx1"/>
                      </a:solidFill>
                      <a:prstDash val="solid"/>
                      <a:round/>
                      <a:headEnd type="none" w="med" len="med"/>
                      <a:tailEnd type="none" w="med" len="med"/>
                    </a:lnB>
                  </a:tcPr>
                </a:tc>
                <a:tc>
                  <a:txBody>
                    <a:bodyPr/>
                    <a:lstStyle/>
                    <a:p>
                      <a:endParaRPr kumimoji="1" lang="ja-JP" altLang="en-US" sz="1100" b="1" dirty="0">
                        <a:solidFill>
                          <a:schemeClr val="tx1"/>
                        </a:solidFill>
                        <a:latin typeface="HG丸ｺﾞｼｯｸM-PRO" pitchFamily="50" charset="-128"/>
                        <a:ea typeface="HG丸ｺﾞｼｯｸM-PRO" pitchFamily="50" charset="-128"/>
                      </a:endParaRPr>
                    </a:p>
                  </a:txBody>
                  <a:tcPr marL="99060" marR="990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76200" cap="flat" cmpd="sng" algn="ctr">
                      <a:solidFill>
                        <a:schemeClr val="tx1"/>
                      </a:solidFill>
                      <a:prstDash val="solid"/>
                      <a:round/>
                      <a:headEnd type="none" w="med" len="med"/>
                      <a:tailEnd type="none" w="med" len="med"/>
                    </a:lnB>
                  </a:tcPr>
                </a:tc>
              </a:tr>
              <a:tr h="418312">
                <a:tc rowSpan="3">
                  <a:txBody>
                    <a:bodyPr/>
                    <a:lstStyle/>
                    <a:p>
                      <a:pPr algn="ctr"/>
                      <a:r>
                        <a:rPr kumimoji="1" lang="ja-JP" altLang="en-US" sz="1200" b="1" dirty="0" smtClean="0">
                          <a:solidFill>
                            <a:schemeClr val="tx1"/>
                          </a:solidFill>
                          <a:latin typeface="ＭＳ Ｐゴシック" pitchFamily="50" charset="-128"/>
                          <a:ea typeface="ＭＳ Ｐゴシック" pitchFamily="50" charset="-128"/>
                        </a:rPr>
                        <a:t>中核市</a:t>
                      </a:r>
                      <a:endParaRPr kumimoji="1" lang="ja-JP" altLang="en-US" sz="1200" b="1" dirty="0">
                        <a:solidFill>
                          <a:schemeClr val="tx1"/>
                        </a:solidFill>
                        <a:latin typeface="ＭＳ Ｐゴシック" pitchFamily="50" charset="-128"/>
                        <a:ea typeface="ＭＳ Ｐゴシック" pitchFamily="50" charset="-128"/>
                      </a:endParaRPr>
                    </a:p>
                  </a:txBody>
                  <a:tcPr marL="99060" marR="99060" anchor="ctr">
                    <a:lnL w="12700" cap="flat" cmpd="sng" algn="ctr">
                      <a:solidFill>
                        <a:schemeClr val="tx1"/>
                      </a:solidFill>
                      <a:prstDash val="solid"/>
                      <a:round/>
                      <a:headEnd type="none" w="med" len="med"/>
                      <a:tailEnd type="none" w="med" len="med"/>
                    </a:lnL>
                    <a:lnR w="76200" cap="flat" cmpd="sng" algn="ctr">
                      <a:solidFill>
                        <a:schemeClr val="tx1"/>
                      </a:solidFill>
                      <a:prstDash val="solid"/>
                      <a:round/>
                      <a:headEnd type="none" w="med" len="med"/>
                      <a:tailEnd type="none" w="med" len="med"/>
                    </a:lnR>
                    <a:lnT w="76200" cap="flat" cmpd="sng" algn="ctr">
                      <a:solidFill>
                        <a:schemeClr val="tx1"/>
                      </a:solidFill>
                      <a:prstDash val="solid"/>
                      <a:round/>
                      <a:headEnd type="none" w="med" len="med"/>
                      <a:tailEnd type="none" w="med" len="med"/>
                    </a:lnT>
                    <a:lnB w="12700" cmpd="sng">
                      <a:noFill/>
                      <a:prstDash val="solid"/>
                    </a:lnB>
                  </a:tcPr>
                </a:tc>
                <a:tc rowSpan="3">
                  <a:txBody>
                    <a:bodyPr/>
                    <a:lstStyle/>
                    <a:p>
                      <a:pPr algn="l" fontAlgn="ctr"/>
                      <a:r>
                        <a:rPr lang="ja-JP" altLang="en-US" sz="1100" b="1" i="0" u="none" strike="noStrike" dirty="0" smtClean="0">
                          <a:effectLst/>
                          <a:latin typeface="HG丸ｺﾞｼｯｸM-PRO" panose="020F0600000000000000" pitchFamily="50" charset="-128"/>
                          <a:ea typeface="HG丸ｺﾞｼｯｸM-PRO" panose="020F0600000000000000" pitchFamily="50" charset="-128"/>
                        </a:rPr>
                        <a:t>母子父子福祉資金・寡婦福祉資金の貸付け</a:t>
                      </a:r>
                    </a:p>
                  </a:txBody>
                  <a:tcPr marL="99060" marR="99060">
                    <a:lnL w="76200" cap="flat" cmpd="sng" algn="ctr">
                      <a:solidFill>
                        <a:schemeClr val="tx1"/>
                      </a:solidFill>
                      <a:prstDash val="solid"/>
                      <a:round/>
                      <a:headEnd type="none" w="med" len="med"/>
                      <a:tailEnd type="none" w="med" len="med"/>
                    </a:lnL>
                    <a:lnR w="76200" cap="flat" cmpd="sng" algn="ctr">
                      <a:solidFill>
                        <a:schemeClr val="tx1"/>
                      </a:solidFill>
                      <a:prstDash val="solid"/>
                      <a:round/>
                      <a:headEnd type="none" w="med" len="med"/>
                      <a:tailEnd type="none" w="med" len="med"/>
                    </a:lnR>
                    <a:lnT w="76200" cap="flat" cmpd="sng" algn="ctr">
                      <a:solidFill>
                        <a:schemeClr val="tx1"/>
                      </a:solidFill>
                      <a:prstDash val="solid"/>
                      <a:round/>
                      <a:headEnd type="none" w="med" len="med"/>
                      <a:tailEnd type="none" w="med" len="med"/>
                    </a:lnT>
                    <a:lnB w="7620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100" b="1" dirty="0" smtClean="0">
                          <a:solidFill>
                            <a:schemeClr val="tx1"/>
                          </a:solidFill>
                          <a:latin typeface="HG丸ｺﾞｼｯｸM-PRO" pitchFamily="50" charset="-128"/>
                          <a:ea typeface="HG丸ｺﾞｼｯｸM-PRO" pitchFamily="50" charset="-128"/>
                        </a:rPr>
                        <a:t>犬・ねこの引取り</a:t>
                      </a:r>
                      <a:endParaRPr kumimoji="1" lang="ja-JP" altLang="en-US" sz="1100" b="1" dirty="0">
                        <a:solidFill>
                          <a:schemeClr val="tx1"/>
                        </a:solidFill>
                        <a:latin typeface="HG丸ｺﾞｼｯｸM-PRO" pitchFamily="50" charset="-128"/>
                        <a:ea typeface="HG丸ｺﾞｼｯｸM-PRO" pitchFamily="50" charset="-128"/>
                      </a:endParaRPr>
                    </a:p>
                  </a:txBody>
                  <a:tcPr marL="99060" marR="99060">
                    <a:lnL w="762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solidFill>
                      <a:schemeClr val="accent1">
                        <a:lumMod val="40000"/>
                        <a:lumOff val="60000"/>
                      </a:schemeClr>
                    </a:solidFill>
                  </a:tcPr>
                </a:tc>
                <a:tc>
                  <a:txBody>
                    <a:bodyPr/>
                    <a:lstStyle/>
                    <a:p>
                      <a:endParaRPr lang="ja-JP" altLang="en-US" sz="1100" b="1" dirty="0">
                        <a:solidFill>
                          <a:schemeClr val="tx1"/>
                        </a:solidFill>
                      </a:endParaRPr>
                    </a:p>
                  </a:txBody>
                  <a:tcPr marL="99060" marR="990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solidFill>
                      <a:schemeClr val="accent1">
                        <a:lumMod val="40000"/>
                        <a:lumOff val="60000"/>
                      </a:schemeClr>
                    </a:solidFill>
                  </a:tcPr>
                </a:tc>
                <a:tc>
                  <a:txBody>
                    <a:bodyPr/>
                    <a:lstStyle/>
                    <a:p>
                      <a:endParaRPr lang="ja-JP" altLang="en-US" sz="1100" b="1" dirty="0">
                        <a:solidFill>
                          <a:schemeClr val="tx1"/>
                        </a:solidFill>
                      </a:endParaRPr>
                    </a:p>
                  </a:txBody>
                  <a:tcPr marL="99060" marR="990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solidFill>
                      <a:schemeClr val="accent1">
                        <a:lumMod val="40000"/>
                        <a:lumOff val="60000"/>
                      </a:schemeClr>
                    </a:solidFill>
                  </a:tcPr>
                </a:tc>
                <a:tc>
                  <a:txBody>
                    <a:bodyPr/>
                    <a:lstStyle/>
                    <a:p>
                      <a:pPr algn="l" fontAlgn="ctr"/>
                      <a:r>
                        <a:rPr lang="ja-JP" altLang="en-US" sz="1100" b="1" i="0" u="none" strike="noStrike" dirty="0" smtClean="0">
                          <a:effectLst/>
                          <a:latin typeface="HG丸ｺﾞｼｯｸM-PRO" panose="020F0600000000000000" pitchFamily="50" charset="-128"/>
                          <a:ea typeface="HG丸ｺﾞｼｯｸM-PRO" panose="020F0600000000000000" pitchFamily="50" charset="-128"/>
                        </a:rPr>
                        <a:t>屋外広告物の条例による設置制限</a:t>
                      </a:r>
                    </a:p>
                  </a:txBody>
                  <a:tcPr marL="99060" marR="990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762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solidFill>
                      <a:schemeClr val="accent1">
                        <a:lumMod val="40000"/>
                        <a:lumOff val="60000"/>
                      </a:schemeClr>
                    </a:solidFill>
                  </a:tcPr>
                </a:tc>
                <a:tc>
                  <a:txBody>
                    <a:bodyPr/>
                    <a:lstStyle/>
                    <a:p>
                      <a:endParaRPr kumimoji="1" lang="ja-JP" altLang="en-US" sz="1100" b="1" dirty="0">
                        <a:solidFill>
                          <a:schemeClr val="tx1"/>
                        </a:solidFill>
                        <a:latin typeface="HG丸ｺﾞｼｯｸM-PRO" pitchFamily="50" charset="-128"/>
                        <a:ea typeface="HG丸ｺﾞｼｯｸM-PRO" pitchFamily="50" charset="-128"/>
                      </a:endParaRPr>
                    </a:p>
                  </a:txBody>
                  <a:tcPr marL="99060" marR="990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762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solidFill>
                      <a:schemeClr val="accent1">
                        <a:lumMod val="40000"/>
                        <a:lumOff val="60000"/>
                      </a:schemeClr>
                    </a:solidFill>
                  </a:tcPr>
                </a:tc>
              </a:tr>
              <a:tr h="582649">
                <a:tc vMerge="1">
                  <a:txBody>
                    <a:bodyPr/>
                    <a:lstStyle/>
                    <a:p>
                      <a:endParaRPr kumimoji="1" lang="ja-JP" altLang="en-US"/>
                    </a:p>
                  </a:txBody>
                  <a:tcPr/>
                </a:tc>
                <a:tc vMerge="1">
                  <a:txBody>
                    <a:bodyPr/>
                    <a:lstStyle/>
                    <a:p>
                      <a:pPr algn="l" fontAlgn="ctr"/>
                      <a:endParaRPr lang="ja-JP" altLang="en-US" sz="1100" b="1" i="0" u="none" strike="noStrike" dirty="0" smtClean="0">
                        <a:effectLst/>
                        <a:latin typeface="HG丸ｺﾞｼｯｸM-PRO" panose="020F0600000000000000" pitchFamily="50" charset="-128"/>
                        <a:ea typeface="HG丸ｺﾞｼｯｸM-PRO" panose="020F0600000000000000"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accent1">
                        <a:lumMod val="40000"/>
                        <a:lumOff val="6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100" b="1" i="0" u="none" strike="noStrike" dirty="0" smtClean="0">
                          <a:solidFill>
                            <a:schemeClr val="tx1"/>
                          </a:solidFill>
                          <a:effectLst/>
                          <a:latin typeface="HG丸ｺﾞｼｯｸM-PRO" panose="020F0600000000000000" pitchFamily="50" charset="-128"/>
                          <a:ea typeface="HG丸ｺﾞｼｯｸM-PRO" panose="020F0600000000000000" pitchFamily="50" charset="-128"/>
                        </a:rPr>
                        <a:t>保健所の設置</a:t>
                      </a:r>
                      <a:endParaRPr kumimoji="1" lang="ja-JP" altLang="en-US" sz="1100" b="1" dirty="0" smtClean="0">
                        <a:solidFill>
                          <a:schemeClr val="tx1"/>
                        </a:solidFill>
                        <a:latin typeface="HG丸ｺﾞｼｯｸM-PRO" pitchFamily="50" charset="-128"/>
                        <a:ea typeface="HG丸ｺﾞｼｯｸM-PRO" pitchFamily="50" charset="-128"/>
                      </a:endParaRPr>
                    </a:p>
                    <a:p>
                      <a:endParaRPr kumimoji="1" lang="ja-JP" altLang="en-US" sz="1100" b="1" dirty="0">
                        <a:solidFill>
                          <a:schemeClr val="tx1"/>
                        </a:solidFill>
                        <a:latin typeface="HG丸ｺﾞｼｯｸM-PRO" pitchFamily="50" charset="-128"/>
                        <a:ea typeface="HG丸ｺﾞｼｯｸM-PRO" pitchFamily="50" charset="-128"/>
                      </a:endParaRPr>
                    </a:p>
                  </a:txBody>
                  <a:tcPr marL="99060" marR="99060">
                    <a:lnL w="762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accent1">
                        <a:lumMod val="60000"/>
                        <a:lumOff val="40000"/>
                      </a:schemeClr>
                    </a:solidFill>
                  </a:tcPr>
                </a:tc>
                <a:tc>
                  <a:txBody>
                    <a:bodyPr/>
                    <a:lstStyle/>
                    <a:p>
                      <a:pPr algn="l" fontAlgn="ctr"/>
                      <a:r>
                        <a:rPr lang="ja-JP" altLang="en-US" sz="1100" b="1" i="0" u="none" strike="noStrike" dirty="0" smtClean="0">
                          <a:solidFill>
                            <a:schemeClr val="tx1"/>
                          </a:solidFill>
                          <a:effectLst/>
                          <a:latin typeface="HG丸ｺﾞｼｯｸM-PRO" panose="020F0600000000000000" pitchFamily="50" charset="-128"/>
                          <a:ea typeface="HG丸ｺﾞｼｯｸM-PRO" panose="020F0600000000000000" pitchFamily="50" charset="-128"/>
                        </a:rPr>
                        <a:t>県費負担教職員の研修</a:t>
                      </a:r>
                      <a:endParaRPr kumimoji="1" lang="ja-JP" altLang="en-US" sz="1100" b="1" dirty="0">
                        <a:solidFill>
                          <a:schemeClr val="tx1"/>
                        </a:solidFill>
                        <a:latin typeface="HG丸ｺﾞｼｯｸM-PRO" pitchFamily="50" charset="-128"/>
                        <a:ea typeface="HG丸ｺﾞｼｯｸM-PRO" pitchFamily="50" charset="-128"/>
                      </a:endParaRPr>
                    </a:p>
                  </a:txBody>
                  <a:tcPr marL="99060" marR="990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accent1">
                        <a:lumMod val="40000"/>
                        <a:lumOff val="60000"/>
                      </a:schemeClr>
                    </a:solidFill>
                  </a:tcPr>
                </a:tc>
                <a:tc>
                  <a:txBody>
                    <a:bodyPr/>
                    <a:lstStyle/>
                    <a:p>
                      <a:pPr algn="l" fontAlgn="ctr"/>
                      <a:r>
                        <a:rPr lang="ja-JP" altLang="en-US" sz="1100" b="1" i="0" u="none" strike="noStrike" dirty="0" smtClean="0">
                          <a:solidFill>
                            <a:schemeClr val="tx1"/>
                          </a:solidFill>
                          <a:effectLst/>
                          <a:latin typeface="HG丸ｺﾞｼｯｸM-PRO" panose="020F0600000000000000" pitchFamily="50" charset="-128"/>
                          <a:ea typeface="HG丸ｺﾞｼｯｸM-PRO" panose="020F0600000000000000" pitchFamily="50" charset="-128"/>
                        </a:rPr>
                        <a:t>一般廃棄物処理施設・産業廃棄物処理施設の設置の許可</a:t>
                      </a:r>
                    </a:p>
                  </a:txBody>
                  <a:tcPr marL="99060" marR="990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accent1">
                        <a:lumMod val="40000"/>
                        <a:lumOff val="60000"/>
                      </a:schemeClr>
                    </a:solidFill>
                  </a:tcPr>
                </a:tc>
                <a:tc>
                  <a:txBody>
                    <a:bodyPr/>
                    <a:lstStyle/>
                    <a:p>
                      <a:pPr algn="l" fontAlgn="ctr"/>
                      <a:r>
                        <a:rPr lang="ja-JP" altLang="en-US" sz="1100" b="1" i="0" u="none" strike="noStrike" dirty="0" smtClean="0">
                          <a:effectLst/>
                          <a:latin typeface="HG丸ｺﾞｼｯｸM-PRO" panose="020F0600000000000000" pitchFamily="50" charset="-128"/>
                          <a:ea typeface="HG丸ｺﾞｼｯｸM-PRO" panose="020F0600000000000000" pitchFamily="50" charset="-128"/>
                        </a:rPr>
                        <a:t>サービス付高齢者向け住宅事業の登録</a:t>
                      </a:r>
                    </a:p>
                  </a:txBody>
                  <a:tcPr marL="99060" marR="990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accent1">
                        <a:lumMod val="40000"/>
                        <a:lumOff val="60000"/>
                      </a:schemeClr>
                    </a:solidFill>
                  </a:tcPr>
                </a:tc>
                <a:tc>
                  <a:txBody>
                    <a:bodyPr/>
                    <a:lstStyle/>
                    <a:p>
                      <a:endParaRPr kumimoji="1" lang="ja-JP" altLang="en-US" sz="1100" b="1" dirty="0">
                        <a:solidFill>
                          <a:schemeClr val="tx1"/>
                        </a:solidFill>
                        <a:latin typeface="HG丸ｺﾞｼｯｸM-PRO" pitchFamily="50" charset="-128"/>
                        <a:ea typeface="HG丸ｺﾞｼｯｸM-PRO" pitchFamily="50" charset="-128"/>
                      </a:endParaRPr>
                    </a:p>
                  </a:txBody>
                  <a:tcPr marL="99060" marR="990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accent1">
                        <a:lumMod val="40000"/>
                        <a:lumOff val="60000"/>
                      </a:schemeClr>
                    </a:solidFill>
                  </a:tcPr>
                </a:tc>
              </a:tr>
              <a:tr h="557267">
                <a:tc vMerge="1">
                  <a:txBody>
                    <a:bodyPr/>
                    <a:lstStyle/>
                    <a:p>
                      <a:endParaRPr kumimoji="1" lang="ja-JP" altLang="en-US"/>
                    </a:p>
                  </a:txBody>
                  <a:tcPr/>
                </a:tc>
                <a:tc vMerge="1">
                  <a:txBody>
                    <a:bodyPr/>
                    <a:lstStyle/>
                    <a:p>
                      <a:pPr algn="l" fontAlgn="ctr"/>
                      <a:endParaRPr lang="ja-JP" altLang="en-US" sz="1100" b="1" i="0" u="none" strike="noStrike" dirty="0" smtClean="0">
                        <a:effectLst/>
                        <a:latin typeface="HG丸ｺﾞｼｯｸM-PRO" panose="020F0600000000000000" pitchFamily="50" charset="-128"/>
                        <a:ea typeface="HG丸ｺﾞｼｯｸM-PRO" panose="020F0600000000000000"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accent1">
                        <a:lumMod val="40000"/>
                        <a:lumOff val="6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100" b="1" i="0" u="none" strike="noStrike" dirty="0" smtClean="0">
                          <a:solidFill>
                            <a:schemeClr val="tx1"/>
                          </a:solidFill>
                          <a:effectLst/>
                          <a:latin typeface="HG丸ｺﾞｼｯｸM-PRO" panose="020F0600000000000000" pitchFamily="50" charset="-128"/>
                          <a:ea typeface="HG丸ｺﾞｼｯｸM-PRO" panose="020F0600000000000000" pitchFamily="50" charset="-128"/>
                        </a:rPr>
                        <a:t>飲食店営業等の許可</a:t>
                      </a:r>
                      <a:endParaRPr kumimoji="1" lang="ja-JP" altLang="en-US" sz="1100" b="1" dirty="0" smtClean="0">
                        <a:solidFill>
                          <a:schemeClr val="tx1"/>
                        </a:solidFill>
                        <a:latin typeface="HG丸ｺﾞｼｯｸM-PRO" pitchFamily="50" charset="-128"/>
                        <a:ea typeface="HG丸ｺﾞｼｯｸM-PRO" pitchFamily="50" charset="-128"/>
                      </a:endParaRPr>
                    </a:p>
                    <a:p>
                      <a:endParaRPr kumimoji="1" lang="ja-JP" altLang="en-US" sz="1100" b="1" dirty="0">
                        <a:solidFill>
                          <a:schemeClr val="tx1"/>
                        </a:solidFill>
                        <a:latin typeface="HG丸ｺﾞｼｯｸM-PRO" pitchFamily="50" charset="-128"/>
                        <a:ea typeface="HG丸ｺﾞｼｯｸM-PRO" pitchFamily="50" charset="-128"/>
                      </a:endParaRPr>
                    </a:p>
                  </a:txBody>
                  <a:tcPr marL="99060" marR="99060">
                    <a:lnL w="762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accent1">
                        <a:lumMod val="60000"/>
                        <a:lumOff val="40000"/>
                      </a:schemeClr>
                    </a:solidFill>
                  </a:tcPr>
                </a:tc>
                <a:tc>
                  <a:txBody>
                    <a:bodyPr/>
                    <a:lstStyle/>
                    <a:p>
                      <a:pPr algn="l" fontAlgn="ctr"/>
                      <a:r>
                        <a:rPr lang="ja-JP" altLang="en-US" sz="1100" b="1" i="0" u="none" strike="noStrike" dirty="0" smtClean="0">
                          <a:solidFill>
                            <a:schemeClr val="tx1"/>
                          </a:solidFill>
                          <a:effectLst/>
                          <a:latin typeface="HG丸ｺﾞｼｯｸM-PRO" panose="020F0600000000000000" pitchFamily="50" charset="-128"/>
                          <a:ea typeface="HG丸ｺﾞｼｯｸM-PRO" panose="020F0600000000000000" pitchFamily="50" charset="-128"/>
                        </a:rPr>
                        <a:t>重要文化財（一部）の現状変更等の許可</a:t>
                      </a:r>
                    </a:p>
                  </a:txBody>
                  <a:tcPr marL="99060" marR="990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accent1">
                        <a:lumMod val="40000"/>
                        <a:lumOff val="60000"/>
                      </a:schemeClr>
                    </a:solidFill>
                  </a:tcPr>
                </a:tc>
                <a:tc>
                  <a:txBody>
                    <a:bodyPr/>
                    <a:lstStyle/>
                    <a:p>
                      <a:pPr algn="l" fontAlgn="ctr"/>
                      <a:r>
                        <a:rPr lang="ja-JP" altLang="en-US" sz="1100" b="1" i="0" u="none" strike="noStrike" dirty="0" err="1" smtClean="0">
                          <a:solidFill>
                            <a:schemeClr val="tx1"/>
                          </a:solidFill>
                          <a:effectLst/>
                          <a:latin typeface="HG丸ｺﾞｼｯｸM-PRO" panose="020F0600000000000000" pitchFamily="50" charset="-128"/>
                          <a:ea typeface="HG丸ｺﾞｼｯｸM-PRO" panose="020F0600000000000000" pitchFamily="50" charset="-128"/>
                        </a:rPr>
                        <a:t>ばい</a:t>
                      </a:r>
                      <a:r>
                        <a:rPr lang="ja-JP" altLang="en-US" sz="1100" b="1" i="0" u="none" strike="noStrike" dirty="0" smtClean="0">
                          <a:solidFill>
                            <a:schemeClr val="tx1"/>
                          </a:solidFill>
                          <a:effectLst/>
                          <a:latin typeface="HG丸ｺﾞｼｯｸM-PRO" panose="020F0600000000000000" pitchFamily="50" charset="-128"/>
                          <a:ea typeface="HG丸ｺﾞｼｯｸM-PRO" panose="020F0600000000000000" pitchFamily="50" charset="-128"/>
                        </a:rPr>
                        <a:t>煙発生施設・ダイオキシン類発生</a:t>
                      </a:r>
                      <a:r>
                        <a:rPr lang="ja-JP" altLang="en-US" sz="1100" b="1" i="0" u="none" strike="noStrike" spc="-70" baseline="0" dirty="0" smtClean="0">
                          <a:solidFill>
                            <a:schemeClr val="tx1"/>
                          </a:solidFill>
                          <a:effectLst/>
                          <a:latin typeface="HG丸ｺﾞｼｯｸM-PRO" panose="020F0600000000000000" pitchFamily="50" charset="-128"/>
                          <a:ea typeface="HG丸ｺﾞｼｯｸM-PRO" panose="020F0600000000000000" pitchFamily="50" charset="-128"/>
                        </a:rPr>
                        <a:t>施設の設置の届出の受理</a:t>
                      </a:r>
                    </a:p>
                  </a:txBody>
                  <a:tcPr marL="99060" marR="990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accent1">
                        <a:lumMod val="40000"/>
                        <a:lumOff val="60000"/>
                      </a:schemeClr>
                    </a:solidFill>
                  </a:tcPr>
                </a:tc>
                <a:tc>
                  <a:txBody>
                    <a:bodyPr/>
                    <a:lstStyle/>
                    <a:p>
                      <a:pPr algn="l" fontAlgn="ctr"/>
                      <a:r>
                        <a:rPr lang="ja-JP" altLang="en-US" sz="1100" b="1" i="0" u="none" strike="noStrike" dirty="0" smtClean="0">
                          <a:effectLst/>
                          <a:latin typeface="HG丸ｺﾞｼｯｸM-PRO" panose="020F0600000000000000" pitchFamily="50" charset="-128"/>
                          <a:ea typeface="HG丸ｺﾞｼｯｸM-PRO" panose="020F0600000000000000" pitchFamily="50" charset="-128"/>
                        </a:rPr>
                        <a:t>市街化区域又は市街化調整区域内の開発行為の許可</a:t>
                      </a:r>
                    </a:p>
                  </a:txBody>
                  <a:tcPr marL="99060" marR="990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accent1">
                        <a:lumMod val="40000"/>
                        <a:lumOff val="60000"/>
                      </a:schemeClr>
                    </a:solidFill>
                  </a:tcPr>
                </a:tc>
                <a:tc>
                  <a:txBody>
                    <a:bodyPr/>
                    <a:lstStyle/>
                    <a:p>
                      <a:endParaRPr kumimoji="1" lang="ja-JP" altLang="en-US" sz="1100" b="1" dirty="0">
                        <a:solidFill>
                          <a:schemeClr val="tx1"/>
                        </a:solidFill>
                        <a:latin typeface="HG丸ｺﾞｼｯｸM-PRO" pitchFamily="50" charset="-128"/>
                        <a:ea typeface="HG丸ｺﾞｼｯｸM-PRO" pitchFamily="50" charset="-128"/>
                      </a:endParaRPr>
                    </a:p>
                  </a:txBody>
                  <a:tcPr marL="99060" marR="990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accent1">
                        <a:lumMod val="40000"/>
                        <a:lumOff val="60000"/>
                      </a:schemeClr>
                    </a:solidFill>
                  </a:tcPr>
                </a:tc>
              </a:tr>
            </a:tbl>
          </a:graphicData>
        </a:graphic>
      </p:graphicFrame>
      <p:sp>
        <p:nvSpPr>
          <p:cNvPr id="22" name="正方形/長方形 21"/>
          <p:cNvSpPr/>
          <p:nvPr/>
        </p:nvSpPr>
        <p:spPr>
          <a:xfrm>
            <a:off x="974558" y="2381662"/>
            <a:ext cx="2418269" cy="576064"/>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smtClean="0">
                <a:solidFill>
                  <a:schemeClr val="bg1"/>
                </a:solidFill>
                <a:latin typeface="HGS創英角ﾎﾟｯﾌﾟ体" pitchFamily="50" charset="-128"/>
                <a:ea typeface="HGS創英角ﾎﾟｯﾌﾟ体" pitchFamily="50" charset="-128"/>
              </a:rPr>
              <a:t>大阪府の事務</a:t>
            </a:r>
            <a:endParaRPr kumimoji="1" lang="ja-JP" altLang="en-US" b="1" dirty="0">
              <a:solidFill>
                <a:schemeClr val="bg1"/>
              </a:solidFill>
              <a:latin typeface="HGS創英角ﾎﾟｯﾌﾟ体" pitchFamily="50" charset="-128"/>
              <a:ea typeface="HGS創英角ﾎﾟｯﾌﾟ体" pitchFamily="50" charset="-128"/>
            </a:endParaRPr>
          </a:p>
        </p:txBody>
      </p:sp>
      <p:sp>
        <p:nvSpPr>
          <p:cNvPr id="23" name="正方形/長方形 22"/>
          <p:cNvSpPr/>
          <p:nvPr/>
        </p:nvSpPr>
        <p:spPr>
          <a:xfrm>
            <a:off x="4470162" y="4945484"/>
            <a:ext cx="1950217" cy="576064"/>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smtClean="0">
                <a:solidFill>
                  <a:schemeClr val="bg1"/>
                </a:solidFill>
                <a:latin typeface="HGS創英角ﾎﾟｯﾌﾟ体" pitchFamily="50" charset="-128"/>
                <a:ea typeface="HGS創英角ﾎﾟｯﾌﾟ体" pitchFamily="50" charset="-128"/>
              </a:rPr>
              <a:t>特別区の事務</a:t>
            </a:r>
            <a:endParaRPr kumimoji="1" lang="ja-JP" altLang="en-US" b="1" dirty="0">
              <a:solidFill>
                <a:schemeClr val="bg1"/>
              </a:solidFill>
              <a:latin typeface="HGS創英角ﾎﾟｯﾌﾟ体" pitchFamily="50" charset="-128"/>
              <a:ea typeface="HGS創英角ﾎﾟｯﾌﾟ体" pitchFamily="50" charset="-128"/>
            </a:endParaRPr>
          </a:p>
        </p:txBody>
      </p:sp>
      <p:sp>
        <p:nvSpPr>
          <p:cNvPr id="10" name="正方形/長方形 9"/>
          <p:cNvSpPr/>
          <p:nvPr/>
        </p:nvSpPr>
        <p:spPr>
          <a:xfrm>
            <a:off x="568791" y="5881588"/>
            <a:ext cx="1404156" cy="576064"/>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smtClean="0">
                <a:solidFill>
                  <a:schemeClr val="bg1"/>
                </a:solidFill>
                <a:latin typeface="HGS創英角ﾎﾟｯﾌﾟ体" pitchFamily="50" charset="-128"/>
                <a:ea typeface="HGS創英角ﾎﾟｯﾌﾟ体" pitchFamily="50" charset="-128"/>
              </a:rPr>
              <a:t>大阪府</a:t>
            </a:r>
            <a:endParaRPr kumimoji="1" lang="en-US" altLang="ja-JP" b="1" dirty="0" smtClean="0">
              <a:solidFill>
                <a:schemeClr val="bg1"/>
              </a:solidFill>
              <a:latin typeface="HGS創英角ﾎﾟｯﾌﾟ体" pitchFamily="50" charset="-128"/>
              <a:ea typeface="HGS創英角ﾎﾟｯﾌﾟ体" pitchFamily="50" charset="-128"/>
            </a:endParaRPr>
          </a:p>
          <a:p>
            <a:pPr algn="ctr"/>
            <a:r>
              <a:rPr kumimoji="1" lang="ja-JP" altLang="en-US" b="1" dirty="0" smtClean="0">
                <a:solidFill>
                  <a:schemeClr val="bg1"/>
                </a:solidFill>
                <a:latin typeface="HGS創英角ﾎﾟｯﾌﾟ体" pitchFamily="50" charset="-128"/>
                <a:ea typeface="HGS創英角ﾎﾟｯﾌﾟ体" pitchFamily="50" charset="-128"/>
              </a:rPr>
              <a:t>の事務</a:t>
            </a:r>
            <a:endParaRPr kumimoji="1" lang="ja-JP" altLang="en-US" b="1" dirty="0">
              <a:solidFill>
                <a:schemeClr val="bg1"/>
              </a:solidFill>
              <a:latin typeface="HGS創英角ﾎﾟｯﾌﾟ体" pitchFamily="50" charset="-128"/>
              <a:ea typeface="HGS創英角ﾎﾟｯﾌﾟ体" pitchFamily="50" charset="-128"/>
            </a:endParaRPr>
          </a:p>
        </p:txBody>
      </p:sp>
      <p:sp>
        <p:nvSpPr>
          <p:cNvPr id="11" name="正方形/長方形 27"/>
          <p:cNvSpPr>
            <a:spLocks noChangeArrowheads="1"/>
          </p:cNvSpPr>
          <p:nvPr/>
        </p:nvSpPr>
        <p:spPr bwMode="auto">
          <a:xfrm>
            <a:off x="8874125" y="-27384"/>
            <a:ext cx="1031875" cy="261610"/>
          </a:xfrm>
          <a:prstGeom prst="rect">
            <a:avLst/>
          </a:prstGeom>
          <a:noFill/>
          <a:ln w="9525">
            <a:noFill/>
            <a:miter lim="800000"/>
            <a:headEnd/>
            <a:tailEnd/>
          </a:ln>
        </p:spPr>
        <p:txBody>
          <a:bodyPr>
            <a:spAutoFit/>
          </a:bodyPr>
          <a:lstStyle/>
          <a:p>
            <a:pPr algn="r" fontAlgn="base">
              <a:spcBef>
                <a:spcPct val="0"/>
              </a:spcBef>
              <a:spcAft>
                <a:spcPct val="0"/>
              </a:spcAft>
            </a:pPr>
            <a:r>
              <a:rPr lang="ja-JP" altLang="en-US" sz="1100" b="1" dirty="0">
                <a:solidFill>
                  <a:srgbClr val="000000"/>
                </a:solidFill>
                <a:latin typeface="Meiryo UI" pitchFamily="50" charset="-128"/>
                <a:ea typeface="Meiryo UI" pitchFamily="50" charset="-128"/>
                <a:cs typeface="Meiryo UI" pitchFamily="50" charset="-128"/>
              </a:rPr>
              <a:t> 事務</a:t>
            </a:r>
            <a:r>
              <a:rPr lang="en-US" altLang="ja-JP" sz="1100" b="1" dirty="0" smtClean="0">
                <a:solidFill>
                  <a:srgbClr val="000000"/>
                </a:solidFill>
                <a:latin typeface="Meiryo UI" pitchFamily="50" charset="-128"/>
                <a:ea typeface="Meiryo UI" pitchFamily="50" charset="-128"/>
                <a:cs typeface="Meiryo UI" pitchFamily="50" charset="-128"/>
              </a:rPr>
              <a:t>-</a:t>
            </a:r>
            <a:r>
              <a:rPr lang="ja-JP" altLang="en-US" sz="1100" b="1" dirty="0" smtClean="0">
                <a:solidFill>
                  <a:srgbClr val="000000"/>
                </a:solidFill>
                <a:latin typeface="Meiryo UI" pitchFamily="50" charset="-128"/>
                <a:ea typeface="Meiryo UI" pitchFamily="50" charset="-128"/>
                <a:cs typeface="Meiryo UI" pitchFamily="50" charset="-128"/>
              </a:rPr>
              <a:t>２</a:t>
            </a:r>
            <a:r>
              <a:rPr lang="ja-JP" altLang="en-US" sz="1100" b="1" dirty="0">
                <a:solidFill>
                  <a:srgbClr val="000000"/>
                </a:solidFill>
                <a:latin typeface="Meiryo UI" pitchFamily="50" charset="-128"/>
                <a:ea typeface="Meiryo UI" pitchFamily="50" charset="-128"/>
                <a:cs typeface="Meiryo UI" pitchFamily="50" charset="-128"/>
              </a:rPr>
              <a:t>２</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 name="表 14"/>
          <p:cNvGraphicFramePr>
            <a:graphicFrameLocks noGrp="1"/>
          </p:cNvGraphicFramePr>
          <p:nvPr>
            <p:extLst>
              <p:ext uri="{D42A27DB-BD31-4B8C-83A1-F6EECF244321}">
                <p14:modId xmlns:p14="http://schemas.microsoft.com/office/powerpoint/2010/main" val="321865560"/>
              </p:ext>
            </p:extLst>
          </p:nvPr>
        </p:nvGraphicFramePr>
        <p:xfrm>
          <a:off x="88712" y="68244"/>
          <a:ext cx="9711530" cy="6380355"/>
        </p:xfrm>
        <a:graphic>
          <a:graphicData uri="http://schemas.openxmlformats.org/drawingml/2006/table">
            <a:tbl>
              <a:tblPr/>
              <a:tblGrid>
                <a:gridCol w="326559"/>
                <a:gridCol w="1663507"/>
                <a:gridCol w="1671657"/>
                <a:gridCol w="1671657"/>
                <a:gridCol w="1671657"/>
                <a:gridCol w="1671658"/>
                <a:gridCol w="1034835"/>
              </a:tblGrid>
              <a:tr h="745181">
                <a:tc rowSpan="5">
                  <a:txBody>
                    <a:bodyPr/>
                    <a:lstStyle/>
                    <a:p>
                      <a:pPr algn="ctr"/>
                      <a:r>
                        <a:rPr kumimoji="1" lang="ja-JP" altLang="en-US" sz="1200" b="1" dirty="0" smtClean="0">
                          <a:solidFill>
                            <a:schemeClr val="tx1"/>
                          </a:solidFill>
                          <a:latin typeface="ＭＳ Ｐゴシック" pitchFamily="50" charset="-128"/>
                          <a:ea typeface="ＭＳ Ｐゴシック" pitchFamily="50" charset="-128"/>
                        </a:rPr>
                        <a:t>中核市</a:t>
                      </a:r>
                      <a:endParaRPr kumimoji="1" lang="ja-JP" altLang="en-US" sz="1200" b="1" dirty="0">
                        <a:solidFill>
                          <a:schemeClr val="tx1"/>
                        </a:solidFill>
                        <a:latin typeface="ＭＳ Ｐゴシック" pitchFamily="50" charset="-128"/>
                        <a:ea typeface="ＭＳ Ｐゴシック" pitchFamily="50" charset="-128"/>
                      </a:endParaRPr>
                    </a:p>
                  </a:txBody>
                  <a:tcPr marL="99060" marR="990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r>
                        <a:rPr lang="ja-JP" altLang="en-US" sz="1100" b="1" i="0" u="none" strike="noStrike" dirty="0" smtClean="0">
                          <a:effectLst/>
                          <a:latin typeface="HG丸ｺﾞｼｯｸM-PRO" panose="020F0600000000000000" pitchFamily="50" charset="-128"/>
                          <a:ea typeface="HG丸ｺﾞｼｯｸM-PRO" panose="020F0600000000000000" pitchFamily="50" charset="-128"/>
                        </a:rPr>
                        <a:t>保育所・認定こども園（幼保連携型）、養護老人ホームの設置の認可・監督</a:t>
                      </a:r>
                    </a:p>
                  </a:txBody>
                  <a:tcPr marL="99060" marR="990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accent1">
                        <a:lumMod val="40000"/>
                        <a:lumOff val="6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100" b="1" i="0" u="none" strike="noStrike" dirty="0" smtClean="0">
                          <a:solidFill>
                            <a:schemeClr val="tx1"/>
                          </a:solidFill>
                          <a:effectLst/>
                          <a:latin typeface="HG丸ｺﾞｼｯｸM-PRO" panose="020F0600000000000000" pitchFamily="50" charset="-128"/>
                          <a:ea typeface="HG丸ｺﾞｼｯｸM-PRO" panose="020F0600000000000000" pitchFamily="50" charset="-128"/>
                        </a:rPr>
                        <a:t>温泉の利用許可</a:t>
                      </a:r>
                      <a:endParaRPr kumimoji="1" lang="ja-JP" altLang="en-US" sz="1100" b="1" dirty="0" smtClean="0">
                        <a:solidFill>
                          <a:schemeClr val="tx1"/>
                        </a:solidFill>
                        <a:latin typeface="HG丸ｺﾞｼｯｸM-PRO" pitchFamily="50" charset="-128"/>
                        <a:ea typeface="HG丸ｺﾞｼｯｸM-PRO" pitchFamily="50" charset="-128"/>
                      </a:endParaRPr>
                    </a:p>
                    <a:p>
                      <a:endParaRPr kumimoji="1" lang="ja-JP" altLang="en-US" sz="1100" b="1" dirty="0">
                        <a:solidFill>
                          <a:schemeClr val="tx1"/>
                        </a:solidFill>
                        <a:latin typeface="HG丸ｺﾞｼｯｸM-PRO" pitchFamily="50" charset="-128"/>
                        <a:ea typeface="HG丸ｺﾞｼｯｸM-PRO" pitchFamily="50" charset="-128"/>
                      </a:endParaRPr>
                    </a:p>
                  </a:txBody>
                  <a:tcPr marL="99060" marR="990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accent1">
                        <a:lumMod val="60000"/>
                        <a:lumOff val="40000"/>
                      </a:schemeClr>
                    </a:solidFill>
                  </a:tcPr>
                </a:tc>
                <a:tc>
                  <a:txBody>
                    <a:bodyPr/>
                    <a:lstStyle/>
                    <a:p>
                      <a:pPr algn="l" fontAlgn="ctr"/>
                      <a:endParaRPr kumimoji="1" lang="ja-JP" altLang="en-US" sz="1100" b="1" dirty="0">
                        <a:solidFill>
                          <a:schemeClr val="tx1"/>
                        </a:solidFill>
                        <a:latin typeface="HG丸ｺﾞｼｯｸM-PRO" pitchFamily="50" charset="-128"/>
                        <a:ea typeface="HG丸ｺﾞｼｯｸM-PRO" pitchFamily="50" charset="-128"/>
                      </a:endParaRPr>
                    </a:p>
                  </a:txBody>
                  <a:tcPr marL="99060" marR="990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accent1">
                        <a:lumMod val="40000"/>
                        <a:lumOff val="60000"/>
                      </a:schemeClr>
                    </a:solidFill>
                  </a:tcPr>
                </a:tc>
                <a:tc>
                  <a:txBody>
                    <a:bodyPr/>
                    <a:lstStyle/>
                    <a:p>
                      <a:pPr algn="l" fontAlgn="ctr"/>
                      <a:r>
                        <a:rPr lang="ja-JP" altLang="en-US" sz="1100" b="1" i="0" u="none" strike="noStrike" dirty="0" smtClean="0">
                          <a:effectLst/>
                          <a:latin typeface="HG丸ｺﾞｼｯｸM-PRO" panose="020F0600000000000000" pitchFamily="50" charset="-128"/>
                          <a:ea typeface="HG丸ｺﾞｼｯｸM-PRO" panose="020F0600000000000000" pitchFamily="50" charset="-128"/>
                        </a:rPr>
                        <a:t>土壌汚染の除去等の措置が必要な区域の指定</a:t>
                      </a:r>
                    </a:p>
                  </a:txBody>
                  <a:tcPr marL="99060" marR="990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accent1">
                        <a:lumMod val="40000"/>
                        <a:lumOff val="60000"/>
                      </a:schemeClr>
                    </a:solidFill>
                  </a:tcPr>
                </a:tc>
                <a:tc>
                  <a:txBody>
                    <a:bodyPr/>
                    <a:lstStyle/>
                    <a:p>
                      <a:pPr algn="l" fontAlgn="ctr"/>
                      <a:r>
                        <a:rPr lang="ja-JP" altLang="en-US" sz="1100" b="1" i="0" u="none" strike="noStrike" dirty="0" smtClean="0">
                          <a:effectLst/>
                          <a:latin typeface="HG丸ｺﾞｼｯｸM-PRO" panose="020F0600000000000000" pitchFamily="50" charset="-128"/>
                          <a:ea typeface="HG丸ｺﾞｼｯｸM-PRO" panose="020F0600000000000000" pitchFamily="50" charset="-128"/>
                        </a:rPr>
                        <a:t>土地区画整理組合・防災街区計画整備組合の設立の認可</a:t>
                      </a:r>
                    </a:p>
                  </a:txBody>
                  <a:tcPr marL="99060" marR="990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accent1">
                        <a:lumMod val="40000"/>
                        <a:lumOff val="60000"/>
                      </a:schemeClr>
                    </a:solidFill>
                  </a:tcPr>
                </a:tc>
                <a:tc>
                  <a:txBody>
                    <a:bodyPr/>
                    <a:lstStyle/>
                    <a:p>
                      <a:endParaRPr kumimoji="1" lang="ja-JP" altLang="en-US" sz="1100" b="1" dirty="0">
                        <a:solidFill>
                          <a:schemeClr val="tx1"/>
                        </a:solidFill>
                        <a:latin typeface="HG丸ｺﾞｼｯｸM-PRO" pitchFamily="50" charset="-128"/>
                        <a:ea typeface="HG丸ｺﾞｼｯｸM-PRO" pitchFamily="50" charset="-128"/>
                      </a:endParaRPr>
                    </a:p>
                  </a:txBody>
                  <a:tcPr marL="99060" marR="990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accent1">
                        <a:lumMod val="40000"/>
                        <a:lumOff val="60000"/>
                      </a:schemeClr>
                    </a:solidFill>
                  </a:tcPr>
                </a:tc>
              </a:tr>
              <a:tr h="581241">
                <a:tc vMerge="1">
                  <a:txBody>
                    <a:bodyPr/>
                    <a:lstStyle/>
                    <a:p>
                      <a:endParaRPr kumimoji="1" lang="ja-JP" altLang="en-US"/>
                    </a:p>
                  </a:txBody>
                  <a:tcPr/>
                </a:tc>
                <a:tc>
                  <a:txBody>
                    <a:bodyPr/>
                    <a:lstStyle/>
                    <a:p>
                      <a:pPr algn="l" fontAlgn="ctr"/>
                      <a:r>
                        <a:rPr lang="ja-JP" altLang="en-US" sz="1100" b="1" i="0" u="none" strike="noStrike" dirty="0" smtClean="0">
                          <a:effectLst/>
                          <a:latin typeface="HG丸ｺﾞｼｯｸM-PRO" panose="020F0600000000000000" pitchFamily="50" charset="-128"/>
                          <a:ea typeface="HG丸ｺﾞｼｯｸM-PRO" panose="020F0600000000000000" pitchFamily="50" charset="-128"/>
                        </a:rPr>
                        <a:t>介護サービス事業者の指定（一部を除く）</a:t>
                      </a:r>
                    </a:p>
                  </a:txBody>
                  <a:tcPr marL="99060" marR="990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accent1">
                        <a:lumMod val="40000"/>
                        <a:lumOff val="60000"/>
                      </a:schemeClr>
                    </a:solidFill>
                  </a:tcPr>
                </a:tc>
                <a:tc>
                  <a:txBody>
                    <a:bodyPr/>
                    <a:lstStyle/>
                    <a:p>
                      <a:pPr algn="l" fontAlgn="ctr"/>
                      <a:r>
                        <a:rPr lang="ja-JP" altLang="en-US" sz="1100" b="1" i="0" u="none" strike="noStrike" dirty="0" smtClean="0">
                          <a:solidFill>
                            <a:schemeClr val="tx1"/>
                          </a:solidFill>
                          <a:effectLst/>
                          <a:latin typeface="HG丸ｺﾞｼｯｸM-PRO" panose="020F0600000000000000" pitchFamily="50" charset="-128"/>
                          <a:ea typeface="HG丸ｺﾞｼｯｸM-PRO" panose="020F0600000000000000" pitchFamily="50" charset="-128"/>
                        </a:rPr>
                        <a:t>旅館業・公衆浴場の経営許可</a:t>
                      </a:r>
                      <a:endParaRPr kumimoji="1" lang="ja-JP" altLang="en-US" sz="1100" b="1" dirty="0">
                        <a:solidFill>
                          <a:schemeClr val="tx1"/>
                        </a:solidFill>
                        <a:latin typeface="HG丸ｺﾞｼｯｸM-PRO" pitchFamily="50" charset="-128"/>
                        <a:ea typeface="HG丸ｺﾞｼｯｸM-PRO" pitchFamily="50" charset="-128"/>
                      </a:endParaRPr>
                    </a:p>
                  </a:txBody>
                  <a:tcPr marL="99060" marR="990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accent1">
                        <a:lumMod val="60000"/>
                        <a:lumOff val="40000"/>
                      </a:schemeClr>
                    </a:solidFill>
                  </a:tcPr>
                </a:tc>
                <a:tc>
                  <a:txBody>
                    <a:bodyPr/>
                    <a:lstStyle/>
                    <a:p>
                      <a:endParaRPr kumimoji="1" lang="ja-JP" altLang="en-US" sz="1100" b="1" dirty="0">
                        <a:solidFill>
                          <a:schemeClr val="tx1"/>
                        </a:solidFill>
                        <a:latin typeface="HG丸ｺﾞｼｯｸM-PRO" pitchFamily="50" charset="-128"/>
                        <a:ea typeface="HG丸ｺﾞｼｯｸM-PRO" pitchFamily="50" charset="-128"/>
                      </a:endParaRPr>
                    </a:p>
                  </a:txBody>
                  <a:tcPr marL="99060" marR="990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accent1">
                        <a:lumMod val="40000"/>
                        <a:lumOff val="60000"/>
                      </a:schemeClr>
                    </a:solidFill>
                  </a:tcPr>
                </a:tc>
                <a:tc>
                  <a:txBody>
                    <a:bodyPr/>
                    <a:lstStyle/>
                    <a:p>
                      <a:pPr algn="l" fontAlgn="ctr"/>
                      <a:r>
                        <a:rPr lang="ja-JP" altLang="en-US" sz="1100" b="1" i="0" u="none" strike="noStrike" dirty="0" smtClean="0">
                          <a:solidFill>
                            <a:schemeClr val="tx1"/>
                          </a:solidFill>
                          <a:effectLst/>
                          <a:latin typeface="HG丸ｺﾞｼｯｸM-PRO" panose="020F0600000000000000" pitchFamily="50" charset="-128"/>
                          <a:ea typeface="HG丸ｺﾞｼｯｸM-PRO" panose="020F0600000000000000" pitchFamily="50" charset="-128"/>
                        </a:rPr>
                        <a:t>浄化槽の設置の届出の受理</a:t>
                      </a:r>
                      <a:endParaRPr kumimoji="1" lang="ja-JP" altLang="en-US" sz="1100" b="1" dirty="0" smtClean="0">
                        <a:solidFill>
                          <a:schemeClr val="tx1"/>
                        </a:solidFill>
                        <a:latin typeface="HG丸ｺﾞｼｯｸM-PRO" pitchFamily="50" charset="-128"/>
                        <a:ea typeface="HG丸ｺﾞｼｯｸM-PRO" pitchFamily="50" charset="-128"/>
                      </a:endParaRPr>
                    </a:p>
                  </a:txBody>
                  <a:tcPr marL="99060" marR="990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accent1">
                        <a:lumMod val="40000"/>
                        <a:lumOff val="60000"/>
                      </a:schemeClr>
                    </a:solidFill>
                  </a:tcPr>
                </a:tc>
                <a:tc>
                  <a:txBody>
                    <a:bodyPr/>
                    <a:lstStyle/>
                    <a:p>
                      <a:endParaRPr kumimoji="1" lang="ja-JP" altLang="en-US" sz="1100" b="1" dirty="0">
                        <a:solidFill>
                          <a:schemeClr val="tx1"/>
                        </a:solidFill>
                        <a:latin typeface="HG丸ｺﾞｼｯｸM-PRO" pitchFamily="50" charset="-128"/>
                        <a:ea typeface="HG丸ｺﾞｼｯｸM-PRO" pitchFamily="50" charset="-128"/>
                      </a:endParaRPr>
                    </a:p>
                  </a:txBody>
                  <a:tcPr marL="99060" marR="990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accent1">
                        <a:lumMod val="40000"/>
                        <a:lumOff val="60000"/>
                      </a:schemeClr>
                    </a:solidFill>
                  </a:tcPr>
                </a:tc>
                <a:tc>
                  <a:txBody>
                    <a:bodyPr/>
                    <a:lstStyle/>
                    <a:p>
                      <a:endParaRPr kumimoji="1" lang="ja-JP" altLang="en-US" sz="1100" b="1" dirty="0">
                        <a:solidFill>
                          <a:schemeClr val="tx1"/>
                        </a:solidFill>
                        <a:latin typeface="HG丸ｺﾞｼｯｸM-PRO" pitchFamily="50" charset="-128"/>
                        <a:ea typeface="HG丸ｺﾞｼｯｸM-PRO" pitchFamily="50" charset="-128"/>
                      </a:endParaRPr>
                    </a:p>
                  </a:txBody>
                  <a:tcPr marL="99060" marR="990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accent1">
                        <a:lumMod val="40000"/>
                        <a:lumOff val="60000"/>
                      </a:schemeClr>
                    </a:solidFill>
                  </a:tcPr>
                </a:tc>
              </a:tr>
              <a:tr h="492931">
                <a:tc vMerge="1">
                  <a:txBody>
                    <a:bodyPr/>
                    <a:lstStyle/>
                    <a:p>
                      <a:endParaRPr kumimoji="1" lang="ja-JP" altLang="en-US"/>
                    </a:p>
                  </a:txBody>
                  <a:tcPr/>
                </a:tc>
                <a:tc>
                  <a:txBody>
                    <a:bodyPr/>
                    <a:lstStyle/>
                    <a:p>
                      <a:pPr algn="l" fontAlgn="ctr"/>
                      <a:r>
                        <a:rPr lang="ja-JP" altLang="en-US" sz="1100" b="1" i="0" u="none" strike="noStrike" dirty="0" smtClean="0">
                          <a:effectLst/>
                          <a:latin typeface="HG丸ｺﾞｼｯｸM-PRO" panose="020F0600000000000000" pitchFamily="50" charset="-128"/>
                          <a:ea typeface="HG丸ｺﾞｼｯｸM-PRO" panose="020F0600000000000000" pitchFamily="50" charset="-128"/>
                        </a:rPr>
                        <a:t>第一種社会福祉事業の経営許可・監督</a:t>
                      </a:r>
                    </a:p>
                  </a:txBody>
                  <a:tcPr marL="99060" marR="990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accent1">
                        <a:lumMod val="40000"/>
                        <a:lumOff val="60000"/>
                      </a:schemeClr>
                    </a:solidFill>
                  </a:tcPr>
                </a:tc>
                <a:tc>
                  <a:txBody>
                    <a:bodyPr/>
                    <a:lstStyle/>
                    <a:p>
                      <a:pPr algn="l" fontAlgn="ctr"/>
                      <a:r>
                        <a:rPr lang="ja-JP" altLang="en-US" sz="1100" b="1" i="0" u="none" strike="noStrike" dirty="0" smtClean="0">
                          <a:solidFill>
                            <a:schemeClr val="tx1"/>
                          </a:solidFill>
                          <a:effectLst/>
                          <a:latin typeface="HG丸ｺﾞｼｯｸM-PRO" panose="020F0600000000000000" pitchFamily="50" charset="-128"/>
                          <a:ea typeface="HG丸ｺﾞｼｯｸM-PRO" panose="020F0600000000000000" pitchFamily="50" charset="-128"/>
                        </a:rPr>
                        <a:t>理容所・美容所の位置等の届出の受理</a:t>
                      </a:r>
                      <a:endParaRPr kumimoji="1" lang="ja-JP" altLang="en-US" sz="1100" b="1" dirty="0">
                        <a:solidFill>
                          <a:schemeClr val="tx1"/>
                        </a:solidFill>
                        <a:latin typeface="HG丸ｺﾞｼｯｸM-PRO" pitchFamily="50" charset="-128"/>
                        <a:ea typeface="HG丸ｺﾞｼｯｸM-PRO" pitchFamily="50" charset="-128"/>
                      </a:endParaRPr>
                    </a:p>
                  </a:txBody>
                  <a:tcPr marL="99060" marR="990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accent1">
                        <a:lumMod val="60000"/>
                        <a:lumOff val="40000"/>
                      </a:schemeClr>
                    </a:solidFill>
                  </a:tcPr>
                </a:tc>
                <a:tc>
                  <a:txBody>
                    <a:bodyPr/>
                    <a:lstStyle/>
                    <a:p>
                      <a:endParaRPr kumimoji="1" lang="ja-JP" altLang="en-US" sz="1100" b="1" dirty="0">
                        <a:solidFill>
                          <a:schemeClr val="tx1"/>
                        </a:solidFill>
                        <a:latin typeface="HG丸ｺﾞｼｯｸM-PRO" pitchFamily="50" charset="-128"/>
                        <a:ea typeface="HG丸ｺﾞｼｯｸM-PRO" pitchFamily="50" charset="-128"/>
                      </a:endParaRPr>
                    </a:p>
                  </a:txBody>
                  <a:tcPr marL="99060" marR="990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accent1">
                        <a:lumMod val="40000"/>
                        <a:lumOff val="60000"/>
                      </a:schemeClr>
                    </a:solidFill>
                  </a:tcPr>
                </a:tc>
                <a:tc>
                  <a:txBody>
                    <a:bodyPr/>
                    <a:lstStyle/>
                    <a:p>
                      <a:pPr algn="l" fontAlgn="ctr"/>
                      <a:r>
                        <a:rPr lang="ja-JP" altLang="en-US" sz="1100" b="1" i="0" u="none" strike="noStrike" dirty="0" smtClean="0">
                          <a:solidFill>
                            <a:schemeClr val="tx1"/>
                          </a:solidFill>
                          <a:effectLst/>
                          <a:latin typeface="HG丸ｺﾞｼｯｸM-PRO" panose="020F0600000000000000" pitchFamily="50" charset="-128"/>
                          <a:ea typeface="HG丸ｺﾞｼｯｸM-PRO" panose="020F0600000000000000" pitchFamily="50" charset="-128"/>
                        </a:rPr>
                        <a:t>一般粉</a:t>
                      </a:r>
                      <a:r>
                        <a:rPr lang="ja-JP" altLang="en-US" sz="1100" b="1" i="0" u="none" strike="noStrike" dirty="0" err="1" smtClean="0">
                          <a:solidFill>
                            <a:schemeClr val="tx1"/>
                          </a:solidFill>
                          <a:effectLst/>
                          <a:latin typeface="HG丸ｺﾞｼｯｸM-PRO" panose="020F0600000000000000" pitchFamily="50" charset="-128"/>
                          <a:ea typeface="HG丸ｺﾞｼｯｸM-PRO" panose="020F0600000000000000" pitchFamily="50" charset="-128"/>
                        </a:rPr>
                        <a:t>じん</a:t>
                      </a:r>
                      <a:r>
                        <a:rPr lang="ja-JP" altLang="en-US" sz="1100" b="1" i="0" u="none" strike="noStrike" dirty="0" smtClean="0">
                          <a:solidFill>
                            <a:schemeClr val="tx1"/>
                          </a:solidFill>
                          <a:effectLst/>
                          <a:latin typeface="HG丸ｺﾞｼｯｸM-PRO" panose="020F0600000000000000" pitchFamily="50" charset="-128"/>
                          <a:ea typeface="HG丸ｺﾞｼｯｸM-PRO" panose="020F0600000000000000" pitchFamily="50" charset="-128"/>
                        </a:rPr>
                        <a:t>発生施設の設置の届出の受理</a:t>
                      </a:r>
                    </a:p>
                  </a:txBody>
                  <a:tcPr marL="99060" marR="990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accent1">
                        <a:lumMod val="40000"/>
                        <a:lumOff val="60000"/>
                      </a:schemeClr>
                    </a:solidFill>
                  </a:tcPr>
                </a:tc>
                <a:tc>
                  <a:txBody>
                    <a:bodyPr/>
                    <a:lstStyle/>
                    <a:p>
                      <a:endParaRPr kumimoji="1" lang="ja-JP" altLang="en-US" sz="1100" b="1" dirty="0">
                        <a:solidFill>
                          <a:schemeClr val="tx1"/>
                        </a:solidFill>
                        <a:latin typeface="HG丸ｺﾞｼｯｸM-PRO" pitchFamily="50" charset="-128"/>
                        <a:ea typeface="HG丸ｺﾞｼｯｸM-PRO" pitchFamily="50" charset="-128"/>
                      </a:endParaRPr>
                    </a:p>
                  </a:txBody>
                  <a:tcPr marL="99060" marR="990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accent1">
                        <a:lumMod val="40000"/>
                        <a:lumOff val="60000"/>
                      </a:schemeClr>
                    </a:solidFill>
                  </a:tcPr>
                </a:tc>
                <a:tc>
                  <a:txBody>
                    <a:bodyPr/>
                    <a:lstStyle/>
                    <a:p>
                      <a:endParaRPr kumimoji="1" lang="ja-JP" altLang="en-US" sz="1100" b="1" dirty="0">
                        <a:solidFill>
                          <a:schemeClr val="tx1"/>
                        </a:solidFill>
                        <a:latin typeface="HG丸ｺﾞｼｯｸM-PRO" pitchFamily="50" charset="-128"/>
                        <a:ea typeface="HG丸ｺﾞｼｯｸM-PRO" pitchFamily="50" charset="-128"/>
                      </a:endParaRPr>
                    </a:p>
                  </a:txBody>
                  <a:tcPr marL="99060" marR="990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accent1">
                        <a:lumMod val="40000"/>
                        <a:lumOff val="60000"/>
                      </a:schemeClr>
                    </a:solidFill>
                  </a:tcPr>
                </a:tc>
              </a:tr>
              <a:tr h="581241">
                <a:tc vMerge="1">
                  <a:txBody>
                    <a:bodyPr/>
                    <a:lstStyle/>
                    <a:p>
                      <a:endParaRPr kumimoji="1" lang="ja-JP" altLang="en-US"/>
                    </a:p>
                  </a:txBody>
                  <a:tcPr/>
                </a:tc>
                <a:tc>
                  <a:txBody>
                    <a:bodyPr/>
                    <a:lstStyle/>
                    <a:p>
                      <a:pPr algn="l" fontAlgn="ctr"/>
                      <a:r>
                        <a:rPr lang="ja-JP" altLang="en-US" sz="1100" b="1" i="0" u="none" strike="noStrike" dirty="0" err="1" smtClean="0">
                          <a:effectLst/>
                          <a:latin typeface="HG丸ｺﾞｼｯｸM-PRO" panose="020F0600000000000000" pitchFamily="50" charset="-128"/>
                          <a:ea typeface="HG丸ｺﾞｼｯｸM-PRO" panose="020F0600000000000000" pitchFamily="50" charset="-128"/>
                        </a:rPr>
                        <a:t>障がい</a:t>
                      </a:r>
                      <a:r>
                        <a:rPr lang="ja-JP" altLang="en-US" sz="1100" b="1" i="0" u="none" strike="noStrike" dirty="0" smtClean="0">
                          <a:effectLst/>
                          <a:latin typeface="HG丸ｺﾞｼｯｸM-PRO" panose="020F0600000000000000" pitchFamily="50" charset="-128"/>
                          <a:ea typeface="HG丸ｺﾞｼｯｸM-PRO" panose="020F0600000000000000" pitchFamily="50" charset="-128"/>
                        </a:rPr>
                        <a:t>福祉サービス事業者の指定</a:t>
                      </a:r>
                    </a:p>
                  </a:txBody>
                  <a:tcPr marL="99060" marR="990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accent1">
                        <a:lumMod val="40000"/>
                        <a:lumOff val="60000"/>
                      </a:schemeClr>
                    </a:solidFill>
                  </a:tcPr>
                </a:tc>
                <a:tc>
                  <a:txBody>
                    <a:bodyPr/>
                    <a:lstStyle/>
                    <a:p>
                      <a:pPr algn="l" fontAlgn="ctr"/>
                      <a:r>
                        <a:rPr lang="ja-JP" altLang="en-US" sz="1100" b="1" i="0" u="none" strike="noStrike" dirty="0" smtClean="0">
                          <a:solidFill>
                            <a:schemeClr val="tx1"/>
                          </a:solidFill>
                          <a:effectLst/>
                          <a:latin typeface="HG丸ｺﾞｼｯｸM-PRO" panose="020F0600000000000000" pitchFamily="50" charset="-128"/>
                          <a:ea typeface="HG丸ｺﾞｼｯｸM-PRO" panose="020F0600000000000000" pitchFamily="50" charset="-128"/>
                        </a:rPr>
                        <a:t>薬局の開設許可</a:t>
                      </a:r>
                      <a:endParaRPr lang="en-US" altLang="ja-JP" sz="1100" b="1" i="0" u="none" strike="noStrike" dirty="0" smtClean="0">
                        <a:solidFill>
                          <a:schemeClr val="tx1"/>
                        </a:solidFill>
                        <a:effectLst/>
                        <a:latin typeface="HG丸ｺﾞｼｯｸM-PRO" panose="020F0600000000000000" pitchFamily="50" charset="-128"/>
                        <a:ea typeface="HG丸ｺﾞｼｯｸM-PRO" panose="020F0600000000000000" pitchFamily="50" charset="-128"/>
                      </a:endParaRPr>
                    </a:p>
                  </a:txBody>
                  <a:tcPr marL="99060" marR="990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accent1">
                        <a:lumMod val="60000"/>
                        <a:lumOff val="40000"/>
                      </a:schemeClr>
                    </a:solidFill>
                  </a:tcPr>
                </a:tc>
                <a:tc>
                  <a:txBody>
                    <a:bodyPr/>
                    <a:lstStyle/>
                    <a:p>
                      <a:endParaRPr kumimoji="1" lang="ja-JP" altLang="en-US" sz="1100" b="1" dirty="0">
                        <a:solidFill>
                          <a:schemeClr val="tx1"/>
                        </a:solidFill>
                        <a:latin typeface="HG丸ｺﾞｼｯｸM-PRO" pitchFamily="50" charset="-128"/>
                        <a:ea typeface="HG丸ｺﾞｼｯｸM-PRO" pitchFamily="50" charset="-128"/>
                      </a:endParaRPr>
                    </a:p>
                  </a:txBody>
                  <a:tcPr marL="99060" marR="990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accent1">
                        <a:lumMod val="40000"/>
                        <a:lumOff val="60000"/>
                      </a:schemeClr>
                    </a:solidFill>
                  </a:tcPr>
                </a:tc>
                <a:tc>
                  <a:txBody>
                    <a:bodyPr/>
                    <a:lstStyle/>
                    <a:p>
                      <a:pPr algn="l" fontAlgn="ctr"/>
                      <a:r>
                        <a:rPr lang="ja-JP" altLang="en-US" sz="1100" b="1" i="0" u="none" strike="noStrike" dirty="0" smtClean="0">
                          <a:solidFill>
                            <a:schemeClr val="tx1"/>
                          </a:solidFill>
                          <a:effectLst/>
                          <a:latin typeface="HG丸ｺﾞｼｯｸM-PRO" panose="020F0600000000000000" pitchFamily="50" charset="-128"/>
                          <a:ea typeface="HG丸ｺﾞｼｯｸM-PRO" panose="020F0600000000000000" pitchFamily="50" charset="-128"/>
                        </a:rPr>
                        <a:t>汚水又は廃液を排出する特定施設の設置の届出の受理</a:t>
                      </a:r>
                    </a:p>
                  </a:txBody>
                  <a:tcPr marL="99060" marR="990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accent1">
                        <a:lumMod val="40000"/>
                        <a:lumOff val="60000"/>
                      </a:schemeClr>
                    </a:solidFill>
                  </a:tcPr>
                </a:tc>
                <a:tc>
                  <a:txBody>
                    <a:bodyPr/>
                    <a:lstStyle/>
                    <a:p>
                      <a:pPr algn="l" fontAlgn="ctr"/>
                      <a:endParaRPr lang="ja-JP" altLang="en-US" sz="1100" b="1" i="0" u="none" strike="noStrike" dirty="0" smtClean="0">
                        <a:effectLst/>
                        <a:latin typeface="HG丸ｺﾞｼｯｸM-PRO" panose="020F0600000000000000" pitchFamily="50" charset="-128"/>
                        <a:ea typeface="HG丸ｺﾞｼｯｸM-PRO" panose="020F0600000000000000" pitchFamily="50" charset="-128"/>
                      </a:endParaRPr>
                    </a:p>
                  </a:txBody>
                  <a:tcPr marL="99060" marR="990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5715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endParaRPr kumimoji="1" lang="ja-JP" altLang="en-US" sz="1100" b="1" dirty="0">
                        <a:solidFill>
                          <a:schemeClr val="tx1"/>
                        </a:solidFill>
                        <a:latin typeface="HG丸ｺﾞｼｯｸM-PRO" pitchFamily="50" charset="-128"/>
                        <a:ea typeface="HG丸ｺﾞｼｯｸM-PRO" pitchFamily="50" charset="-128"/>
                      </a:endParaRPr>
                    </a:p>
                  </a:txBody>
                  <a:tcPr marL="99060" marR="990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accent1">
                        <a:lumMod val="40000"/>
                        <a:lumOff val="60000"/>
                      </a:schemeClr>
                    </a:solidFill>
                  </a:tcPr>
                </a:tc>
              </a:tr>
              <a:tr h="417301">
                <a:tc vMerge="1">
                  <a:txBody>
                    <a:bodyPr/>
                    <a:lstStyle/>
                    <a:p>
                      <a:endParaRPr kumimoji="1" lang="ja-JP" altLang="en-US"/>
                    </a:p>
                  </a:txBody>
                  <a:tcPr/>
                </a:tc>
                <a:tc>
                  <a:txBody>
                    <a:bodyPr/>
                    <a:lstStyle/>
                    <a:p>
                      <a:pPr algn="l" fontAlgn="ctr"/>
                      <a:r>
                        <a:rPr lang="ja-JP" altLang="en-US" sz="1100" b="1" i="0" u="none" strike="noStrike" dirty="0" err="1" smtClean="0">
                          <a:effectLst/>
                          <a:latin typeface="HG丸ｺﾞｼｯｸM-PRO" panose="020F0600000000000000" pitchFamily="50" charset="-128"/>
                          <a:ea typeface="HG丸ｺﾞｼｯｸM-PRO" panose="020F0600000000000000" pitchFamily="50" charset="-128"/>
                        </a:rPr>
                        <a:t>身体障がい</a:t>
                      </a:r>
                      <a:r>
                        <a:rPr lang="ja-JP" altLang="en-US" sz="1100" b="1" i="0" u="none" strike="noStrike" dirty="0" smtClean="0">
                          <a:effectLst/>
                          <a:latin typeface="HG丸ｺﾞｼｯｸM-PRO" panose="020F0600000000000000" pitchFamily="50" charset="-128"/>
                          <a:ea typeface="HG丸ｺﾞｼｯｸM-PRO" panose="020F0600000000000000" pitchFamily="50" charset="-128"/>
                        </a:rPr>
                        <a:t>者手帳の</a:t>
                      </a:r>
                      <a:endParaRPr lang="en-US" altLang="ja-JP" sz="1100" b="1" i="0" u="none" strike="noStrike" dirty="0" smtClean="0">
                        <a:effectLst/>
                        <a:latin typeface="HG丸ｺﾞｼｯｸM-PRO" panose="020F0600000000000000" pitchFamily="50" charset="-128"/>
                        <a:ea typeface="HG丸ｺﾞｼｯｸM-PRO" panose="020F0600000000000000" pitchFamily="50" charset="-128"/>
                      </a:endParaRPr>
                    </a:p>
                    <a:p>
                      <a:pPr algn="l" fontAlgn="ctr"/>
                      <a:r>
                        <a:rPr lang="en-US" altLang="ja-JP" sz="1100" b="1" i="0" u="none" strike="noStrike" dirty="0" smtClean="0">
                          <a:effectLst/>
                          <a:latin typeface="HG丸ｺﾞｼｯｸM-PRO" panose="020F0600000000000000" pitchFamily="50" charset="-128"/>
                          <a:ea typeface="HG丸ｺﾞｼｯｸM-PRO" panose="020F0600000000000000" pitchFamily="50" charset="-128"/>
                        </a:rPr>
                        <a:t> </a:t>
                      </a:r>
                      <a:r>
                        <a:rPr lang="ja-JP" altLang="en-US" sz="1100" b="1" i="0" u="none" strike="noStrike" dirty="0" smtClean="0">
                          <a:effectLst/>
                          <a:latin typeface="HG丸ｺﾞｼｯｸM-PRO" panose="020F0600000000000000" pitchFamily="50" charset="-128"/>
                          <a:ea typeface="HG丸ｺﾞｼｯｸM-PRO" panose="020F0600000000000000" pitchFamily="50" charset="-128"/>
                        </a:rPr>
                        <a:t>交付</a:t>
                      </a:r>
                    </a:p>
                  </a:txBody>
                  <a:tcPr marL="99060" marR="990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l" fontAlgn="ctr"/>
                      <a:r>
                        <a:rPr lang="ja-JP" altLang="en-US" sz="1100" b="1" i="0" u="none" strike="noStrike" dirty="0" smtClean="0">
                          <a:solidFill>
                            <a:schemeClr val="tx1"/>
                          </a:solidFill>
                          <a:effectLst/>
                          <a:latin typeface="HG丸ｺﾞｼｯｸM-PRO" panose="020F0600000000000000" pitchFamily="50" charset="-128"/>
                          <a:ea typeface="HG丸ｺﾞｼｯｸM-PRO" panose="020F0600000000000000" pitchFamily="50" charset="-128"/>
                        </a:rPr>
                        <a:t>毒物・劇物の販売業の登録</a:t>
                      </a:r>
                    </a:p>
                  </a:txBody>
                  <a:tcPr marL="99060" marR="990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a:txBody>
                    <a:bodyPr/>
                    <a:lstStyle/>
                    <a:p>
                      <a:endParaRPr kumimoji="1" lang="ja-JP" altLang="en-US" sz="1100" b="1" dirty="0">
                        <a:solidFill>
                          <a:schemeClr val="tx1"/>
                        </a:solidFill>
                        <a:latin typeface="HG丸ｺﾞｼｯｸM-PRO" pitchFamily="50" charset="-128"/>
                        <a:ea typeface="HG丸ｺﾞｼｯｸM-PRO" pitchFamily="50" charset="-128"/>
                      </a:endParaRPr>
                    </a:p>
                  </a:txBody>
                  <a:tcPr marL="99060" marR="990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endParaRPr kumimoji="1" lang="ja-JP" altLang="en-US" sz="1100" b="1" dirty="0">
                        <a:solidFill>
                          <a:schemeClr val="tx1"/>
                        </a:solidFill>
                        <a:latin typeface="HG丸ｺﾞｼｯｸM-PRO" pitchFamily="50" charset="-128"/>
                        <a:ea typeface="HG丸ｺﾞｼｯｸM-PRO" pitchFamily="50" charset="-128"/>
                      </a:endParaRPr>
                    </a:p>
                  </a:txBody>
                  <a:tcPr marL="99060" marR="99060">
                    <a:lnL w="12700"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smtClean="0">
                          <a:ln>
                            <a:noFill/>
                          </a:ln>
                          <a:solidFill>
                            <a:prstClr val="black"/>
                          </a:solidFill>
                          <a:effectLst/>
                          <a:uLnTx/>
                          <a:uFillTx/>
                          <a:latin typeface="HG丸ｺﾞｼｯｸM-PRO" panose="020F0600000000000000" pitchFamily="50" charset="-128"/>
                          <a:ea typeface="HG丸ｺﾞｼｯｸM-PRO" panose="020F0600000000000000" pitchFamily="50" charset="-128"/>
                          <a:cs typeface="+mn-cs"/>
                        </a:rPr>
                        <a:t>開発審査会</a:t>
                      </a:r>
                    </a:p>
                  </a:txBody>
                  <a:tcPr marL="99060" marR="99060">
                    <a:lnL w="57150"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57150" cap="flat" cmpd="sng" algn="ctr">
                      <a:noFill/>
                      <a:prstDash val="solid"/>
                      <a:round/>
                      <a:headEnd type="none" w="med" len="med"/>
                      <a:tailEnd type="none" w="med" len="med"/>
                    </a:lnB>
                    <a:noFill/>
                  </a:tcPr>
                </a:tc>
                <a:tc>
                  <a:txBody>
                    <a:bodyPr/>
                    <a:lstStyle/>
                    <a:p>
                      <a:endParaRPr kumimoji="1" lang="ja-JP" altLang="en-US" sz="1100" b="1" dirty="0">
                        <a:solidFill>
                          <a:schemeClr val="tx1"/>
                        </a:solidFill>
                        <a:latin typeface="HG丸ｺﾞｼｯｸM-PRO" pitchFamily="50" charset="-128"/>
                        <a:ea typeface="HG丸ｺﾞｼｯｸM-PRO" pitchFamily="50" charset="-128"/>
                      </a:endParaRPr>
                    </a:p>
                  </a:txBody>
                  <a:tcPr marL="99060" marR="99060">
                    <a:lnL w="571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57150" cap="flat" cmpd="sng" algn="ctr">
                      <a:solidFill>
                        <a:schemeClr val="tx1"/>
                      </a:solidFill>
                      <a:prstDash val="solid"/>
                      <a:round/>
                      <a:headEnd type="none" w="med" len="med"/>
                      <a:tailEnd type="none" w="med" len="med"/>
                    </a:lnB>
                    <a:solidFill>
                      <a:schemeClr val="accent1">
                        <a:lumMod val="40000"/>
                        <a:lumOff val="60000"/>
                      </a:schemeClr>
                    </a:solidFill>
                  </a:tcPr>
                </a:tc>
              </a:tr>
              <a:tr h="417301">
                <a:tc rowSpan="6">
                  <a:txBody>
                    <a:bodyPr/>
                    <a:lstStyle/>
                    <a:p>
                      <a:pPr algn="ctr"/>
                      <a:r>
                        <a:rPr kumimoji="1" lang="ja-JP" altLang="en-US" sz="1200" b="1" dirty="0" smtClean="0">
                          <a:solidFill>
                            <a:schemeClr val="tx1"/>
                          </a:solidFill>
                          <a:latin typeface="ＭＳ Ｐゴシック" pitchFamily="50" charset="-128"/>
                          <a:ea typeface="ＭＳ Ｐゴシック" pitchFamily="50" charset="-128"/>
                        </a:rPr>
                        <a:t>一般市・町村</a:t>
                      </a:r>
                      <a:endParaRPr kumimoji="1" lang="ja-JP" altLang="en-US" sz="1200" b="1" dirty="0">
                        <a:solidFill>
                          <a:schemeClr val="tx1"/>
                        </a:solidFill>
                        <a:latin typeface="ＭＳ Ｐゴシック" pitchFamily="50" charset="-128"/>
                        <a:ea typeface="ＭＳ Ｐゴシック" pitchFamily="50" charset="-128"/>
                      </a:endParaRPr>
                    </a:p>
                  </a:txBody>
                  <a:tcPr marL="99060" marR="990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100" b="1" i="0" u="none" strike="noStrike" dirty="0" smtClean="0">
                          <a:effectLst/>
                          <a:latin typeface="HG丸ｺﾞｼｯｸM-PRO" panose="020F0600000000000000" pitchFamily="50" charset="-128"/>
                          <a:ea typeface="HG丸ｺﾞｼｯｸM-PRO" panose="020F0600000000000000" pitchFamily="50" charset="-128"/>
                        </a:rPr>
                        <a:t>保育所の設置・運営</a:t>
                      </a:r>
                    </a:p>
                  </a:txBody>
                  <a:tcPr marL="99060" marR="990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solidFill>
                      <a:schemeClr val="accent1">
                        <a:lumMod val="60000"/>
                        <a:lumOff val="40000"/>
                      </a:schemeClr>
                    </a:solidFill>
                  </a:tcPr>
                </a:tc>
                <a:tc>
                  <a:txBody>
                    <a:bodyPr/>
                    <a:lstStyle/>
                    <a:p>
                      <a:pPr algn="l" fontAlgn="ctr"/>
                      <a:r>
                        <a:rPr lang="ja-JP" altLang="en-US" sz="1100" b="1" i="0" u="none" strike="noStrike" dirty="0" smtClean="0">
                          <a:solidFill>
                            <a:schemeClr val="tx1"/>
                          </a:solidFill>
                          <a:effectLst/>
                          <a:latin typeface="HG丸ｺﾞｼｯｸM-PRO" panose="020F0600000000000000" pitchFamily="50" charset="-128"/>
                          <a:ea typeface="HG丸ｺﾞｼｯｸM-PRO" panose="020F0600000000000000" pitchFamily="50" charset="-128"/>
                        </a:rPr>
                        <a:t>市町村保健センターの設置</a:t>
                      </a:r>
                    </a:p>
                  </a:txBody>
                  <a:tcPr marL="99060" marR="990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solidFill>
                      <a:schemeClr val="accent1">
                        <a:lumMod val="60000"/>
                        <a:lumOff val="40000"/>
                      </a:schemeClr>
                    </a:solidFill>
                  </a:tcPr>
                </a:tc>
                <a:tc>
                  <a:txBody>
                    <a:bodyPr/>
                    <a:lstStyle/>
                    <a:p>
                      <a:endParaRPr lang="ja-JP" altLang="en-US" b="1" dirty="0">
                        <a:solidFill>
                          <a:schemeClr val="tx1"/>
                        </a:solidFill>
                      </a:endParaRPr>
                    </a:p>
                  </a:txBody>
                  <a:tcPr marL="99060" marR="990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solidFill>
                      <a:schemeClr val="accent1">
                        <a:lumMod val="60000"/>
                        <a:lumOff val="40000"/>
                      </a:schemeClr>
                    </a:solidFill>
                  </a:tcPr>
                </a:tc>
                <a:tc>
                  <a:txBody>
                    <a:bodyPr/>
                    <a:lstStyle/>
                    <a:p>
                      <a:endParaRPr lang="ja-JP" altLang="en-US" b="1" dirty="0">
                        <a:solidFill>
                          <a:schemeClr val="tx1"/>
                        </a:solidFill>
                      </a:endParaRPr>
                    </a:p>
                  </a:txBody>
                  <a:tcPr marL="99060" marR="99060">
                    <a:lnL w="12700"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solidFill>
                      <a:schemeClr val="accent1">
                        <a:lumMod val="60000"/>
                        <a:lumOff val="40000"/>
                      </a:schemeClr>
                    </a:solidFill>
                  </a:tcPr>
                </a:tc>
                <a:tc>
                  <a:txBody>
                    <a:bodyPr/>
                    <a:lstStyle/>
                    <a:p>
                      <a:pPr algn="l" fontAlgn="ctr"/>
                      <a:r>
                        <a:rPr lang="ja-JP" altLang="en-US" sz="1100" b="1" i="0" u="none" strike="noStrike" dirty="0" smtClean="0">
                          <a:effectLst/>
                          <a:latin typeface="HG丸ｺﾞｼｯｸM-PRO" panose="020F0600000000000000" pitchFamily="50" charset="-128"/>
                          <a:ea typeface="HG丸ｺﾞｼｯｸM-PRO" panose="020F0600000000000000" pitchFamily="50" charset="-128"/>
                        </a:rPr>
                        <a:t>下水道の整備･管理運営</a:t>
                      </a:r>
                    </a:p>
                  </a:txBody>
                  <a:tcPr marL="99060" marR="99060">
                    <a:lnL w="571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5715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r>
                        <a:rPr kumimoji="1" lang="ja-JP" altLang="en-US" sz="1100" b="1" dirty="0" smtClean="0">
                          <a:solidFill>
                            <a:schemeClr val="tx1"/>
                          </a:solidFill>
                          <a:latin typeface="HG丸ｺﾞｼｯｸM-PRO" pitchFamily="50" charset="-128"/>
                          <a:ea typeface="HG丸ｺﾞｼｯｸM-PRO" pitchFamily="50" charset="-128"/>
                        </a:rPr>
                        <a:t>消防・救急活動</a:t>
                      </a:r>
                      <a:endParaRPr kumimoji="1" lang="ja-JP" altLang="en-US" sz="1100" b="1" dirty="0">
                        <a:solidFill>
                          <a:schemeClr val="tx1"/>
                        </a:solidFill>
                        <a:latin typeface="HG丸ｺﾞｼｯｸM-PRO" pitchFamily="50" charset="-128"/>
                        <a:ea typeface="HG丸ｺﾞｼｯｸM-PRO" pitchFamily="50" charset="-128"/>
                      </a:endParaRPr>
                    </a:p>
                  </a:txBody>
                  <a:tcPr marL="99060" marR="99060">
                    <a:lnL w="12700"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noFill/>
                  </a:tcPr>
                </a:tc>
              </a:tr>
              <a:tr h="581241">
                <a:tc vMerge="1">
                  <a:txBody>
                    <a:bodyPr/>
                    <a:lstStyle/>
                    <a:p>
                      <a:endParaRPr kumimoji="1" lang="ja-JP" altLang="en-US"/>
                    </a:p>
                  </a:txBody>
                  <a:tcPr/>
                </a:tc>
                <a:tc>
                  <a:txBody>
                    <a:bodyPr/>
                    <a:lstStyle/>
                    <a:p>
                      <a:pPr algn="l" fontAlgn="ctr"/>
                      <a:r>
                        <a:rPr lang="ja-JP" altLang="en-US" sz="1100" b="1" i="0" u="none" strike="noStrike" dirty="0" smtClean="0">
                          <a:effectLst/>
                          <a:latin typeface="HG丸ｺﾞｼｯｸM-PRO" panose="020F0600000000000000" pitchFamily="50" charset="-128"/>
                          <a:ea typeface="HG丸ｺﾞｼｯｸM-PRO" panose="020F0600000000000000" pitchFamily="50" charset="-128"/>
                        </a:rPr>
                        <a:t>生活保護（市・福祉事務所設置町村が処理）</a:t>
                      </a:r>
                    </a:p>
                  </a:txBody>
                  <a:tcPr marL="99060" marR="990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accent1">
                        <a:lumMod val="60000"/>
                        <a:lumOff val="40000"/>
                      </a:schemeClr>
                    </a:solidFill>
                  </a:tcPr>
                </a:tc>
                <a:tc>
                  <a:txBody>
                    <a:bodyPr/>
                    <a:lstStyle/>
                    <a:p>
                      <a:r>
                        <a:rPr lang="ja-JP" altLang="en-US" sz="1100" b="1" i="0" u="none" strike="noStrike" dirty="0" smtClean="0">
                          <a:solidFill>
                            <a:schemeClr val="tx1"/>
                          </a:solidFill>
                          <a:effectLst/>
                          <a:latin typeface="HG丸ｺﾞｼｯｸM-PRO" panose="020F0600000000000000" pitchFamily="50" charset="-128"/>
                          <a:ea typeface="HG丸ｺﾞｼｯｸM-PRO" panose="020F0600000000000000" pitchFamily="50" charset="-128"/>
                        </a:rPr>
                        <a:t>健康増進事業の実施</a:t>
                      </a:r>
                      <a:endParaRPr kumimoji="1" lang="ja-JP" altLang="en-US" sz="1100" b="1" dirty="0">
                        <a:solidFill>
                          <a:schemeClr val="tx1"/>
                        </a:solidFill>
                        <a:latin typeface="HG丸ｺﾞｼｯｸM-PRO" pitchFamily="50" charset="-128"/>
                        <a:ea typeface="HG丸ｺﾞｼｯｸM-PRO" pitchFamily="50" charset="-128"/>
                      </a:endParaRPr>
                    </a:p>
                  </a:txBody>
                  <a:tcPr marL="99060" marR="990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accent1">
                        <a:lumMod val="60000"/>
                        <a:lumOff val="40000"/>
                      </a:schemeClr>
                    </a:solidFill>
                  </a:tcPr>
                </a:tc>
                <a:tc>
                  <a:txBody>
                    <a:bodyPr/>
                    <a:lstStyle/>
                    <a:p>
                      <a:pPr marL="0" marR="0" indent="0" algn="l" defTabSz="914400" rtl="0" eaLnBrk="1" fontAlgn="ctr" latinLnBrk="0" hangingPunct="1">
                        <a:lnSpc>
                          <a:spcPct val="100000"/>
                        </a:lnSpc>
                        <a:spcBef>
                          <a:spcPts val="0"/>
                        </a:spcBef>
                        <a:spcAft>
                          <a:spcPts val="0"/>
                        </a:spcAft>
                        <a:buClrTx/>
                        <a:buSzTx/>
                        <a:buFontTx/>
                        <a:buNone/>
                        <a:tabLst/>
                        <a:defRPr/>
                      </a:pPr>
                      <a:r>
                        <a:rPr lang="ja-JP" altLang="en-US" sz="1100" b="1" i="0" u="none" strike="noStrike" dirty="0" smtClean="0">
                          <a:solidFill>
                            <a:schemeClr val="tx1"/>
                          </a:solidFill>
                          <a:effectLst/>
                          <a:latin typeface="HG丸ｺﾞｼｯｸM-PRO" panose="020F0600000000000000" pitchFamily="50" charset="-128"/>
                          <a:ea typeface="HG丸ｺﾞｼｯｸM-PRO" panose="020F0600000000000000" pitchFamily="50" charset="-128"/>
                        </a:rPr>
                        <a:t>小中学校の設置管理</a:t>
                      </a:r>
                    </a:p>
                  </a:txBody>
                  <a:tcPr marL="99060" marR="990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accent1">
                        <a:lumMod val="60000"/>
                        <a:lumOff val="40000"/>
                      </a:schemeClr>
                    </a:solidFill>
                  </a:tcPr>
                </a:tc>
                <a:tc>
                  <a:txBody>
                    <a:bodyPr/>
                    <a:lstStyle/>
                    <a:p>
                      <a:pPr algn="l" fontAlgn="ctr"/>
                      <a:r>
                        <a:rPr lang="ja-JP" altLang="en-US" sz="1100" b="1" i="0" u="none" strike="noStrike" dirty="0" smtClean="0">
                          <a:solidFill>
                            <a:schemeClr val="tx1"/>
                          </a:solidFill>
                          <a:effectLst/>
                          <a:latin typeface="HG丸ｺﾞｼｯｸM-PRO" panose="020F0600000000000000" pitchFamily="50" charset="-128"/>
                          <a:ea typeface="HG丸ｺﾞｼｯｸM-PRO" panose="020F0600000000000000" pitchFamily="50" charset="-128"/>
                        </a:rPr>
                        <a:t>一般廃棄物の収集・</a:t>
                      </a:r>
                      <a:endParaRPr lang="en-US" altLang="ja-JP" sz="1100" b="1" i="0" u="none" strike="noStrike" dirty="0" smtClean="0">
                        <a:solidFill>
                          <a:schemeClr val="tx1"/>
                        </a:solidFill>
                        <a:effectLst/>
                        <a:latin typeface="HG丸ｺﾞｼｯｸM-PRO" panose="020F0600000000000000" pitchFamily="50" charset="-128"/>
                        <a:ea typeface="HG丸ｺﾞｼｯｸM-PRO" panose="020F0600000000000000" pitchFamily="50" charset="-128"/>
                      </a:endParaRPr>
                    </a:p>
                    <a:p>
                      <a:pPr algn="l" fontAlgn="ctr"/>
                      <a:r>
                        <a:rPr lang="en-US" altLang="ja-JP" sz="1100" b="1" i="0" u="none" strike="noStrike" dirty="0" smtClean="0">
                          <a:solidFill>
                            <a:schemeClr val="tx1"/>
                          </a:solidFill>
                          <a:effectLst/>
                          <a:latin typeface="HG丸ｺﾞｼｯｸM-PRO" panose="020F0600000000000000" pitchFamily="50" charset="-128"/>
                          <a:ea typeface="HG丸ｺﾞｼｯｸM-PRO" panose="020F0600000000000000" pitchFamily="50" charset="-128"/>
                        </a:rPr>
                        <a:t> </a:t>
                      </a:r>
                      <a:r>
                        <a:rPr lang="ja-JP" altLang="en-US" sz="1100" b="1" i="0" u="none" strike="noStrike" dirty="0" smtClean="0">
                          <a:solidFill>
                            <a:schemeClr val="tx1"/>
                          </a:solidFill>
                          <a:effectLst/>
                          <a:latin typeface="HG丸ｺﾞｼｯｸM-PRO" panose="020F0600000000000000" pitchFamily="50" charset="-128"/>
                          <a:ea typeface="HG丸ｺﾞｼｯｸM-PRO" panose="020F0600000000000000" pitchFamily="50" charset="-128"/>
                        </a:rPr>
                        <a:t>処理</a:t>
                      </a:r>
                    </a:p>
                  </a:txBody>
                  <a:tcPr marL="99060" marR="99060">
                    <a:lnL w="12700"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accent1">
                        <a:lumMod val="60000"/>
                        <a:lumOff val="40000"/>
                      </a:schemeClr>
                    </a:solidFill>
                  </a:tcPr>
                </a:tc>
                <a:tc rowSpan="2">
                  <a:txBody>
                    <a:bodyPr/>
                    <a:lstStyle/>
                    <a:p>
                      <a:pPr algn="l" fontAlgn="ctr"/>
                      <a:r>
                        <a:rPr lang="ja-JP" altLang="en-US" sz="1100" b="1" i="0" u="none" strike="noStrike" dirty="0" smtClean="0">
                          <a:effectLst/>
                          <a:latin typeface="HG丸ｺﾞｼｯｸM-PRO" pitchFamily="50" charset="-128"/>
                          <a:ea typeface="HG丸ｺﾞｼｯｸM-PRO" pitchFamily="50" charset="-128"/>
                        </a:rPr>
                        <a:t>都市計画</a:t>
                      </a:r>
                      <a:endParaRPr lang="en-US" altLang="ja-JP" sz="1100" b="1" i="0" u="none" strike="noStrike" dirty="0" smtClean="0">
                        <a:effectLst/>
                        <a:latin typeface="HG丸ｺﾞｼｯｸM-PRO" pitchFamily="50" charset="-128"/>
                        <a:ea typeface="HG丸ｺﾞｼｯｸM-PRO" pitchFamily="50" charset="-128"/>
                      </a:endParaRPr>
                    </a:p>
                    <a:p>
                      <a:pPr algn="l" fontAlgn="ctr"/>
                      <a:r>
                        <a:rPr lang="en-US" altLang="ja-JP" sz="1100" b="1" i="0" u="none" strike="noStrike" dirty="0" smtClean="0">
                          <a:effectLst/>
                          <a:latin typeface="HG丸ｺﾞｼｯｸM-PRO" pitchFamily="50" charset="-128"/>
                          <a:ea typeface="HG丸ｺﾞｼｯｸM-PRO" pitchFamily="50" charset="-128"/>
                        </a:rPr>
                        <a:t> </a:t>
                      </a:r>
                      <a:r>
                        <a:rPr lang="ja-JP" altLang="en-US" sz="1100" b="1" i="0" u="none" strike="noStrike" dirty="0" smtClean="0">
                          <a:effectLst/>
                          <a:latin typeface="HG丸ｺﾞｼｯｸM-PRO" pitchFamily="50" charset="-128"/>
                          <a:ea typeface="HG丸ｺﾞｼｯｸM-PRO" pitchFamily="50" charset="-128"/>
                        </a:rPr>
                        <a:t>（用途地域等）</a:t>
                      </a:r>
                    </a:p>
                    <a:p>
                      <a:endParaRPr lang="ja-JP" altLang="en-US" sz="1100" b="1" dirty="0">
                        <a:latin typeface="HG丸ｺﾞｼｯｸM-PRO" pitchFamily="50" charset="-128"/>
                        <a:ea typeface="HG丸ｺﾞｼｯｸM-PRO" pitchFamily="50" charset="-128"/>
                      </a:endParaRPr>
                    </a:p>
                  </a:txBody>
                  <a:tcPr marL="99060" marR="99060">
                    <a:lnL w="571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57150" cap="flat" cmpd="sng" algn="ctr">
                      <a:solidFill>
                        <a:schemeClr val="tx1"/>
                      </a:solidFill>
                      <a:prstDash val="solid"/>
                      <a:round/>
                      <a:headEnd type="none" w="med" len="med"/>
                      <a:tailEnd type="none" w="med" len="med"/>
                    </a:lnB>
                    <a:noFill/>
                  </a:tcPr>
                </a:tc>
                <a:tc rowSpan="2">
                  <a:txBody>
                    <a:bodyPr/>
                    <a:lstStyle/>
                    <a:p>
                      <a:endParaRPr lang="ja-JP" altLang="en-US" sz="1100" b="1" dirty="0">
                        <a:latin typeface="HG丸ｺﾞｼｯｸM-PRO" pitchFamily="50" charset="-128"/>
                        <a:ea typeface="HG丸ｺﾞｼｯｸM-PRO" pitchFamily="50" charset="-128"/>
                      </a:endParaRPr>
                    </a:p>
                  </a:txBody>
                  <a:tcPr marL="99060" marR="99060">
                    <a:lnL w="12700"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57150" cap="flat" cmpd="sng" algn="ctr">
                      <a:solidFill>
                        <a:schemeClr val="tx1"/>
                      </a:solidFill>
                      <a:prstDash val="solid"/>
                      <a:round/>
                      <a:headEnd type="none" w="med" len="med"/>
                      <a:tailEnd type="none" w="med" len="med"/>
                    </a:lnB>
                    <a:noFill/>
                  </a:tcPr>
                </a:tc>
              </a:tr>
              <a:tr h="745181">
                <a:tc vMerge="1">
                  <a:txBody>
                    <a:bodyPr/>
                    <a:lstStyle/>
                    <a:p>
                      <a:endParaRPr kumimoji="1" lang="ja-JP" altLang="en-US"/>
                    </a:p>
                  </a:txBody>
                  <a:tcPr/>
                </a:tc>
                <a:tc>
                  <a:txBody>
                    <a:bodyPr/>
                    <a:lstStyle/>
                    <a:p>
                      <a:pPr algn="l" fontAlgn="ctr"/>
                      <a:r>
                        <a:rPr lang="ja-JP" altLang="en-US" sz="1100" b="1" i="0" u="none" strike="noStrike" dirty="0" smtClean="0">
                          <a:effectLst/>
                          <a:latin typeface="HG丸ｺﾞｼｯｸM-PRO" panose="020F0600000000000000" pitchFamily="50" charset="-128"/>
                          <a:ea typeface="HG丸ｺﾞｼｯｸM-PRO" panose="020F0600000000000000" pitchFamily="50" charset="-128"/>
                        </a:rPr>
                        <a:t>養護老人ホームの設置・運営</a:t>
                      </a:r>
                      <a:endParaRPr kumimoji="1" lang="ja-JP" altLang="en-US" sz="1100" b="1" dirty="0">
                        <a:solidFill>
                          <a:schemeClr val="tx1"/>
                        </a:solidFill>
                        <a:latin typeface="HG丸ｺﾞｼｯｸM-PRO" pitchFamily="50" charset="-128"/>
                        <a:ea typeface="HG丸ｺﾞｼｯｸM-PRO" pitchFamily="50" charset="-128"/>
                      </a:endParaRPr>
                    </a:p>
                  </a:txBody>
                  <a:tcPr marL="99060" marR="990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accent1">
                        <a:lumMod val="60000"/>
                        <a:lumOff val="40000"/>
                      </a:schemeClr>
                    </a:solidFill>
                  </a:tcPr>
                </a:tc>
                <a:tc>
                  <a:txBody>
                    <a:bodyPr/>
                    <a:lstStyle/>
                    <a:p>
                      <a:pPr algn="l" fontAlgn="ctr"/>
                      <a:r>
                        <a:rPr lang="ja-JP" altLang="en-US" sz="1100" b="1" i="0" u="none" strike="noStrike" dirty="0" smtClean="0">
                          <a:solidFill>
                            <a:schemeClr val="tx1"/>
                          </a:solidFill>
                          <a:effectLst/>
                          <a:latin typeface="HG丸ｺﾞｼｯｸM-PRO" panose="020F0600000000000000" pitchFamily="50" charset="-128"/>
                          <a:ea typeface="HG丸ｺﾞｼｯｸM-PRO" panose="020F0600000000000000" pitchFamily="50" charset="-128"/>
                        </a:rPr>
                        <a:t>定期の予防接種の実施</a:t>
                      </a:r>
                      <a:endParaRPr kumimoji="1" lang="ja-JP" altLang="en-US" sz="1100" b="1" dirty="0">
                        <a:solidFill>
                          <a:schemeClr val="tx1"/>
                        </a:solidFill>
                        <a:latin typeface="HG丸ｺﾞｼｯｸM-PRO" pitchFamily="50" charset="-128"/>
                        <a:ea typeface="HG丸ｺﾞｼｯｸM-PRO" pitchFamily="50" charset="-128"/>
                      </a:endParaRPr>
                    </a:p>
                  </a:txBody>
                  <a:tcPr marL="99060" marR="990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accent1">
                        <a:lumMod val="60000"/>
                        <a:lumOff val="40000"/>
                      </a:schemeClr>
                    </a:solidFill>
                  </a:tcPr>
                </a:tc>
                <a:tc>
                  <a:txBody>
                    <a:bodyPr/>
                    <a:lstStyle/>
                    <a:p>
                      <a:pPr algn="l" fontAlgn="ctr"/>
                      <a:r>
                        <a:rPr lang="ja-JP" altLang="en-US" sz="1100" b="1" i="0" u="none" strike="noStrike" dirty="0" smtClean="0">
                          <a:solidFill>
                            <a:schemeClr val="tx1"/>
                          </a:solidFill>
                          <a:effectLst/>
                          <a:latin typeface="HG丸ｺﾞｼｯｸM-PRO" panose="020F0600000000000000" pitchFamily="50" charset="-128"/>
                          <a:ea typeface="HG丸ｺﾞｼｯｸM-PRO" panose="020F0600000000000000" pitchFamily="50" charset="-128"/>
                        </a:rPr>
                        <a:t>幼稚園の設置・運営</a:t>
                      </a:r>
                    </a:p>
                  </a:txBody>
                  <a:tcPr marL="99060" marR="990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accent1">
                        <a:lumMod val="60000"/>
                        <a:lumOff val="40000"/>
                      </a:schemeClr>
                    </a:solidFill>
                  </a:tcPr>
                </a:tc>
                <a:tc>
                  <a:txBody>
                    <a:bodyPr/>
                    <a:lstStyle/>
                    <a:p>
                      <a:pPr algn="l" fontAlgn="ctr"/>
                      <a:r>
                        <a:rPr lang="ja-JP" altLang="en-US" sz="1100" b="1" i="0" u="none" strike="noStrike" dirty="0" smtClean="0">
                          <a:solidFill>
                            <a:schemeClr val="tx1"/>
                          </a:solidFill>
                          <a:effectLst/>
                          <a:latin typeface="HG丸ｺﾞｼｯｸM-PRO" panose="020F0600000000000000" pitchFamily="50" charset="-128"/>
                          <a:ea typeface="HG丸ｺﾞｼｯｸM-PRO" panose="020F0600000000000000" pitchFamily="50" charset="-128"/>
                        </a:rPr>
                        <a:t>騒音、振動、悪臭を規制する地域の指定、規制基準の設定</a:t>
                      </a:r>
                      <a:endParaRPr lang="en-US" altLang="ja-JP" sz="1100" b="1" i="0" u="none" strike="noStrike" dirty="0" smtClean="0">
                        <a:solidFill>
                          <a:schemeClr val="tx1"/>
                        </a:solidFill>
                        <a:effectLst/>
                        <a:latin typeface="HG丸ｺﾞｼｯｸM-PRO" panose="020F0600000000000000" pitchFamily="50" charset="-128"/>
                        <a:ea typeface="HG丸ｺﾞｼｯｸM-PRO" panose="020F0600000000000000" pitchFamily="50" charset="-128"/>
                      </a:endParaRPr>
                    </a:p>
                    <a:p>
                      <a:pPr algn="l" fontAlgn="ctr"/>
                      <a:r>
                        <a:rPr lang="ja-JP" altLang="en-US" sz="1100" b="1" i="0" u="none" strike="noStrike" dirty="0" smtClean="0">
                          <a:solidFill>
                            <a:schemeClr val="tx1"/>
                          </a:solidFill>
                          <a:effectLst/>
                          <a:latin typeface="HG丸ｺﾞｼｯｸM-PRO" panose="020F0600000000000000" pitchFamily="50" charset="-128"/>
                          <a:ea typeface="HG丸ｺﾞｼｯｸM-PRO" panose="020F0600000000000000" pitchFamily="50" charset="-128"/>
                        </a:rPr>
                        <a:t> （市のみ）</a:t>
                      </a:r>
                    </a:p>
                  </a:txBody>
                  <a:tcPr marL="99060" marR="99060">
                    <a:lnL w="12700"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accent1">
                        <a:lumMod val="60000"/>
                        <a:lumOff val="40000"/>
                      </a:schemeClr>
                    </a:solidFill>
                  </a:tcPr>
                </a:tc>
                <a:tc vMerge="1">
                  <a:txBody>
                    <a:bodyPr/>
                    <a:lstStyle/>
                    <a:p>
                      <a:pPr algn="l" fontAlgn="ctr"/>
                      <a:endParaRPr lang="ja-JP" altLang="en-US" sz="1100" b="0" i="0" u="none" strike="noStrike" dirty="0" smtClean="0">
                        <a:effectLst/>
                        <a:latin typeface="HG丸ｺﾞｼｯｸM-PRO" panose="020F0600000000000000" pitchFamily="50" charset="-128"/>
                        <a:ea typeface="HG丸ｺﾞｼｯｸM-PRO" panose="020F0600000000000000" pitchFamily="50" charset="-128"/>
                      </a:endParaRPr>
                    </a:p>
                  </a:txBody>
                  <a:tcPr>
                    <a:lnL w="571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noFill/>
                  </a:tcPr>
                </a:tc>
                <a:tc vMerge="1">
                  <a:txBody>
                    <a:bodyPr/>
                    <a:lstStyle/>
                    <a:p>
                      <a:endParaRPr kumimoji="1" lang="ja-JP" altLang="en-US" sz="1100" dirty="0">
                        <a:solidFill>
                          <a:schemeClr val="tx1"/>
                        </a:solidFill>
                        <a:latin typeface="HG丸ｺﾞｼｯｸM-PRO" pitchFamily="50" charset="-128"/>
                        <a:ea typeface="HG丸ｺﾞｼｯｸM-PRO" pitchFamily="50" charset="-128"/>
                      </a:endParaRPr>
                    </a:p>
                  </a:txBody>
                  <a:tcPr>
                    <a:lnL w="12700"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noFill/>
                  </a:tcPr>
                </a:tc>
              </a:tr>
              <a:tr h="745181">
                <a:tc vMerge="1">
                  <a:txBody>
                    <a:bodyPr/>
                    <a:lstStyle/>
                    <a:p>
                      <a:endParaRPr kumimoji="1" lang="ja-JP" altLang="en-US"/>
                    </a:p>
                  </a:txBody>
                  <a:tcPr/>
                </a:tc>
                <a:tc>
                  <a:txBody>
                    <a:bodyPr/>
                    <a:lstStyle/>
                    <a:p>
                      <a:pPr algn="l" fontAlgn="ctr"/>
                      <a:r>
                        <a:rPr lang="ja-JP" altLang="en-US" sz="1100" b="1" i="0" u="none" strike="noStrike" dirty="0" err="1" smtClean="0">
                          <a:effectLst/>
                          <a:latin typeface="HG丸ｺﾞｼｯｸM-PRO" panose="020F0600000000000000" pitchFamily="50" charset="-128"/>
                          <a:ea typeface="HG丸ｺﾞｼｯｸM-PRO" panose="020F0600000000000000" pitchFamily="50" charset="-128"/>
                        </a:rPr>
                        <a:t>障がい</a:t>
                      </a:r>
                      <a:r>
                        <a:rPr lang="ja-JP" altLang="en-US" sz="1100" b="1" i="0" u="none" strike="noStrike" dirty="0" smtClean="0">
                          <a:effectLst/>
                          <a:latin typeface="HG丸ｺﾞｼｯｸM-PRO" panose="020F0600000000000000" pitchFamily="50" charset="-128"/>
                          <a:ea typeface="HG丸ｺﾞｼｯｸM-PRO" panose="020F0600000000000000" pitchFamily="50" charset="-128"/>
                        </a:rPr>
                        <a:t>者自立支援給付（一部を除く）</a:t>
                      </a:r>
                    </a:p>
                  </a:txBody>
                  <a:tcPr marL="99060" marR="990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accent1">
                        <a:lumMod val="60000"/>
                        <a:lumOff val="40000"/>
                      </a:schemeClr>
                    </a:solidFill>
                  </a:tcPr>
                </a:tc>
                <a:tc>
                  <a:txBody>
                    <a:bodyPr/>
                    <a:lstStyle/>
                    <a:p>
                      <a:r>
                        <a:rPr lang="ja-JP" altLang="en-US" sz="1100" b="1" i="0" u="none" strike="noStrike" dirty="0" smtClean="0">
                          <a:solidFill>
                            <a:schemeClr val="tx1"/>
                          </a:solidFill>
                          <a:effectLst/>
                          <a:latin typeface="HG丸ｺﾞｼｯｸM-PRO" panose="020F0600000000000000" pitchFamily="50" charset="-128"/>
                          <a:ea typeface="HG丸ｺﾞｼｯｸM-PRO" panose="020F0600000000000000" pitchFamily="50" charset="-128"/>
                        </a:rPr>
                        <a:t>結核に係る健康診断</a:t>
                      </a:r>
                      <a:endParaRPr kumimoji="1" lang="ja-JP" altLang="en-US" sz="1100" b="1" dirty="0">
                        <a:solidFill>
                          <a:schemeClr val="tx1"/>
                        </a:solidFill>
                        <a:latin typeface="HG丸ｺﾞｼｯｸM-PRO" pitchFamily="50" charset="-128"/>
                        <a:ea typeface="HG丸ｺﾞｼｯｸM-PRO" pitchFamily="50" charset="-128"/>
                      </a:endParaRPr>
                    </a:p>
                  </a:txBody>
                  <a:tcPr marL="99060" marR="990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accent1">
                        <a:lumMod val="60000"/>
                        <a:lumOff val="40000"/>
                      </a:schemeClr>
                    </a:solidFill>
                  </a:tcPr>
                </a:tc>
                <a:tc>
                  <a:txBody>
                    <a:bodyPr/>
                    <a:lstStyle/>
                    <a:p>
                      <a:pPr algn="l" fontAlgn="ctr"/>
                      <a:r>
                        <a:rPr lang="ja-JP" altLang="en-US" sz="1100" b="1" i="0" u="none" strike="noStrike" dirty="0" smtClean="0">
                          <a:solidFill>
                            <a:schemeClr val="tx1"/>
                          </a:solidFill>
                          <a:effectLst/>
                          <a:latin typeface="HG丸ｺﾞｼｯｸM-PRO" panose="020F0600000000000000" pitchFamily="50" charset="-128"/>
                          <a:ea typeface="HG丸ｺﾞｼｯｸM-PRO" panose="020F0600000000000000" pitchFamily="50" charset="-128"/>
                        </a:rPr>
                        <a:t>就学困難と認められる学齢児童又は学齢生徒の保護者に対する援助</a:t>
                      </a:r>
                    </a:p>
                  </a:txBody>
                  <a:tcPr marL="99060" marR="990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accent1">
                        <a:lumMod val="60000"/>
                        <a:lumOff val="40000"/>
                      </a:schemeClr>
                    </a:solidFill>
                  </a:tcPr>
                </a:tc>
                <a:tc>
                  <a:txBody>
                    <a:bodyPr/>
                    <a:lstStyle/>
                    <a:p>
                      <a:r>
                        <a:rPr lang="ja-JP" altLang="en-US" sz="1100" b="1" i="0" u="none" strike="noStrike" dirty="0" smtClean="0">
                          <a:solidFill>
                            <a:schemeClr val="tx1"/>
                          </a:solidFill>
                          <a:effectLst/>
                          <a:latin typeface="HG丸ｺﾞｼｯｸM-PRO" panose="020F0600000000000000" pitchFamily="50" charset="-128"/>
                          <a:ea typeface="HG丸ｺﾞｼｯｸM-PRO" panose="020F0600000000000000" pitchFamily="50" charset="-128"/>
                        </a:rPr>
                        <a:t>浄化槽清掃業の許可</a:t>
                      </a:r>
                      <a:endParaRPr kumimoji="1" lang="ja-JP" altLang="en-US" sz="1100" b="1" dirty="0">
                        <a:solidFill>
                          <a:schemeClr val="tx1"/>
                        </a:solidFill>
                        <a:latin typeface="HG丸ｺﾞｼｯｸM-PRO" pitchFamily="50" charset="-128"/>
                        <a:ea typeface="HG丸ｺﾞｼｯｸM-PRO" pitchFamily="50" charset="-128"/>
                      </a:endParaRPr>
                    </a:p>
                  </a:txBody>
                  <a:tcPr marL="99060" marR="990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accent1">
                        <a:lumMod val="60000"/>
                        <a:lumOff val="40000"/>
                      </a:schemeClr>
                    </a:solidFill>
                  </a:tcPr>
                </a:tc>
                <a:tc>
                  <a:txBody>
                    <a:bodyPr/>
                    <a:lstStyle/>
                    <a:p>
                      <a:pPr algn="l" fontAlgn="ctr"/>
                      <a:r>
                        <a:rPr lang="ja-JP" altLang="en-US" sz="1100" b="1" i="0" u="none" strike="noStrike" dirty="0" smtClean="0">
                          <a:effectLst/>
                          <a:latin typeface="HG丸ｺﾞｼｯｸM-PRO" pitchFamily="50" charset="-128"/>
                          <a:ea typeface="HG丸ｺﾞｼｯｸM-PRO" pitchFamily="50" charset="-128"/>
                        </a:rPr>
                        <a:t>都市計画</a:t>
                      </a:r>
                      <a:endParaRPr lang="en-US" altLang="ja-JP" sz="1100" b="1" i="0" u="none" strike="noStrike" dirty="0" smtClean="0">
                        <a:effectLst/>
                        <a:latin typeface="HG丸ｺﾞｼｯｸM-PRO" pitchFamily="50" charset="-128"/>
                        <a:ea typeface="HG丸ｺﾞｼｯｸM-PRO" pitchFamily="50" charset="-128"/>
                      </a:endParaRPr>
                    </a:p>
                    <a:p>
                      <a:pPr algn="l" fontAlgn="ctr"/>
                      <a:r>
                        <a:rPr lang="ja-JP" altLang="en-US" sz="1100" b="1" i="0" u="none" strike="noStrike" dirty="0" smtClean="0">
                          <a:effectLst/>
                          <a:latin typeface="HG丸ｺﾞｼｯｸM-PRO" pitchFamily="50" charset="-128"/>
                          <a:ea typeface="HG丸ｺﾞｼｯｸM-PRO" pitchFamily="50" charset="-128"/>
                        </a:rPr>
                        <a:t>（地区計画等）</a:t>
                      </a:r>
                    </a:p>
                    <a:p>
                      <a:pPr algn="l" fontAlgn="ctr"/>
                      <a:endParaRPr kumimoji="1" lang="ja-JP" altLang="en-US" sz="1100" b="1" dirty="0">
                        <a:solidFill>
                          <a:schemeClr val="tx1"/>
                        </a:solidFill>
                        <a:latin typeface="HG丸ｺﾞｼｯｸM-PRO" pitchFamily="50" charset="-128"/>
                        <a:ea typeface="HG丸ｺﾞｼｯｸM-PRO" pitchFamily="50" charset="-128"/>
                      </a:endParaRPr>
                    </a:p>
                  </a:txBody>
                  <a:tcPr marL="99060" marR="990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solidFill>
                      <a:schemeClr val="accent1">
                        <a:lumMod val="60000"/>
                        <a:lumOff val="40000"/>
                      </a:schemeClr>
                    </a:solidFill>
                  </a:tcPr>
                </a:tc>
                <a:tc>
                  <a:txBody>
                    <a:bodyPr/>
                    <a:lstStyle/>
                    <a:p>
                      <a:r>
                        <a:rPr kumimoji="1" lang="ja-JP" altLang="en-US" sz="1100" b="1" dirty="0" smtClean="0">
                          <a:solidFill>
                            <a:schemeClr val="tx1"/>
                          </a:solidFill>
                          <a:latin typeface="HG丸ｺﾞｼｯｸM-PRO" pitchFamily="50" charset="-128"/>
                          <a:ea typeface="HG丸ｺﾞｼｯｸM-PRO" pitchFamily="50" charset="-128"/>
                        </a:rPr>
                        <a:t>災害の予防･警戒･防除等</a:t>
                      </a:r>
                      <a:endParaRPr kumimoji="1" lang="en-US" altLang="ja-JP" sz="1100" b="1" dirty="0" smtClean="0">
                        <a:solidFill>
                          <a:schemeClr val="tx1"/>
                        </a:solidFill>
                        <a:latin typeface="HG丸ｺﾞｼｯｸM-PRO" pitchFamily="50" charset="-128"/>
                        <a:ea typeface="HG丸ｺﾞｼｯｸM-PRO" pitchFamily="50" charset="-128"/>
                      </a:endParaRPr>
                    </a:p>
                    <a:p>
                      <a:r>
                        <a:rPr kumimoji="1" lang="ja-JP" altLang="en-US" sz="1100" b="1" dirty="0" smtClean="0">
                          <a:solidFill>
                            <a:schemeClr val="tx1"/>
                          </a:solidFill>
                          <a:latin typeface="HG丸ｺﾞｼｯｸM-PRO" pitchFamily="50" charset="-128"/>
                          <a:ea typeface="HG丸ｺﾞｼｯｸM-PRO" pitchFamily="50" charset="-128"/>
                        </a:rPr>
                        <a:t>（その他）</a:t>
                      </a:r>
                      <a:endParaRPr kumimoji="1" lang="ja-JP" altLang="en-US" sz="1100" b="1" dirty="0">
                        <a:solidFill>
                          <a:schemeClr val="tx1"/>
                        </a:solidFill>
                        <a:latin typeface="HG丸ｺﾞｼｯｸM-PRO" pitchFamily="50" charset="-128"/>
                        <a:ea typeface="HG丸ｺﾞｼｯｸM-PRO" pitchFamily="50" charset="-128"/>
                      </a:endParaRPr>
                    </a:p>
                  </a:txBody>
                  <a:tcPr marL="99060" marR="990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solidFill>
                      <a:schemeClr val="accent1">
                        <a:lumMod val="60000"/>
                        <a:lumOff val="40000"/>
                      </a:schemeClr>
                    </a:solidFill>
                  </a:tcPr>
                </a:tc>
              </a:tr>
              <a:tr h="581241">
                <a:tc vMerge="1">
                  <a:txBody>
                    <a:bodyPr/>
                    <a:lstStyle/>
                    <a:p>
                      <a:endParaRPr kumimoji="1" lang="ja-JP" altLang="en-US"/>
                    </a:p>
                  </a:txBody>
                  <a:tcPr/>
                </a:tc>
                <a:tc>
                  <a:txBody>
                    <a:bodyPr/>
                    <a:lstStyle/>
                    <a:p>
                      <a:pPr algn="l" fontAlgn="ctr"/>
                      <a:r>
                        <a:rPr lang="ja-JP" altLang="en-US" sz="1100" b="1" i="0" u="none" strike="noStrike" dirty="0" err="1" smtClean="0">
                          <a:effectLst/>
                          <a:latin typeface="HG丸ｺﾞｼｯｸM-PRO" panose="020F0600000000000000" pitchFamily="50" charset="-128"/>
                          <a:ea typeface="HG丸ｺﾞｼｯｸM-PRO" panose="020F0600000000000000" pitchFamily="50" charset="-128"/>
                        </a:rPr>
                        <a:t>身体障がい</a:t>
                      </a:r>
                      <a:r>
                        <a:rPr lang="ja-JP" altLang="en-US" sz="1100" b="1" i="0" u="none" strike="noStrike" dirty="0" smtClean="0">
                          <a:effectLst/>
                          <a:latin typeface="HG丸ｺﾞｼｯｸM-PRO" panose="020F0600000000000000" pitchFamily="50" charset="-128"/>
                          <a:ea typeface="HG丸ｺﾞｼｯｸM-PRO" panose="020F0600000000000000" pitchFamily="50" charset="-128"/>
                        </a:rPr>
                        <a:t>者相談・知的</a:t>
                      </a:r>
                      <a:r>
                        <a:rPr lang="ja-JP" altLang="en-US" sz="1100" b="1" i="0" u="none" strike="noStrike" dirty="0" err="1" smtClean="0">
                          <a:effectLst/>
                          <a:latin typeface="HG丸ｺﾞｼｯｸM-PRO" panose="020F0600000000000000" pitchFamily="50" charset="-128"/>
                          <a:ea typeface="HG丸ｺﾞｼｯｸM-PRO" panose="020F0600000000000000" pitchFamily="50" charset="-128"/>
                        </a:rPr>
                        <a:t>障がい</a:t>
                      </a:r>
                      <a:r>
                        <a:rPr lang="ja-JP" altLang="en-US" sz="1100" b="1" i="0" u="none" strike="noStrike" dirty="0" smtClean="0">
                          <a:effectLst/>
                          <a:latin typeface="HG丸ｺﾞｼｯｸM-PRO" panose="020F0600000000000000" pitchFamily="50" charset="-128"/>
                          <a:ea typeface="HG丸ｺﾞｼｯｸM-PRO" panose="020F0600000000000000" pitchFamily="50" charset="-128"/>
                        </a:rPr>
                        <a:t>者相談の委託</a:t>
                      </a:r>
                    </a:p>
                  </a:txBody>
                  <a:tcPr marL="99060" marR="990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accent1">
                        <a:lumMod val="60000"/>
                        <a:lumOff val="40000"/>
                      </a:schemeClr>
                    </a:solidFill>
                  </a:tcPr>
                </a:tc>
                <a:tc>
                  <a:txBody>
                    <a:bodyPr/>
                    <a:lstStyle/>
                    <a:p>
                      <a:r>
                        <a:rPr lang="ja-JP" altLang="en-US" sz="1100" b="1" i="0" u="none" strike="noStrike" dirty="0" smtClean="0">
                          <a:effectLst/>
                          <a:latin typeface="HG丸ｺﾞｼｯｸM-PRO" panose="020F0600000000000000" pitchFamily="50" charset="-128"/>
                          <a:ea typeface="HG丸ｺﾞｼｯｸM-PRO" panose="020F0600000000000000" pitchFamily="50" charset="-128"/>
                        </a:rPr>
                        <a:t>母子健康手帳の交付</a:t>
                      </a:r>
                      <a:endParaRPr kumimoji="1" lang="ja-JP" altLang="en-US" sz="1100" b="1" dirty="0">
                        <a:solidFill>
                          <a:schemeClr val="tx1"/>
                        </a:solidFill>
                        <a:latin typeface="HG丸ｺﾞｼｯｸM-PRO" pitchFamily="50" charset="-128"/>
                        <a:ea typeface="HG丸ｺﾞｼｯｸM-PRO" pitchFamily="50" charset="-128"/>
                      </a:endParaRPr>
                    </a:p>
                  </a:txBody>
                  <a:tcPr marL="99060" marR="990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accent1">
                        <a:lumMod val="60000"/>
                        <a:lumOff val="40000"/>
                      </a:schemeClr>
                    </a:solidFill>
                  </a:tcPr>
                </a:tc>
                <a:tc>
                  <a:txBody>
                    <a:bodyPr/>
                    <a:lstStyle/>
                    <a:p>
                      <a:pPr algn="l" fontAlgn="ctr"/>
                      <a:r>
                        <a:rPr lang="ja-JP" altLang="en-US" sz="1100" b="1" i="0" u="none" strike="noStrike" dirty="0" smtClean="0">
                          <a:effectLst/>
                          <a:latin typeface="HG丸ｺﾞｼｯｸM-PRO" panose="020F0600000000000000" pitchFamily="50" charset="-128"/>
                          <a:ea typeface="HG丸ｺﾞｼｯｸM-PRO" panose="020F0600000000000000" pitchFamily="50" charset="-128"/>
                        </a:rPr>
                        <a:t>県費負担教職員の服務の監督</a:t>
                      </a:r>
                      <a:endParaRPr kumimoji="1" lang="ja-JP" altLang="en-US" sz="1100" b="1" dirty="0">
                        <a:solidFill>
                          <a:schemeClr val="tx1"/>
                        </a:solidFill>
                        <a:latin typeface="HG丸ｺﾞｼｯｸM-PRO" pitchFamily="50" charset="-128"/>
                        <a:ea typeface="HG丸ｺﾞｼｯｸM-PRO" pitchFamily="50" charset="-128"/>
                      </a:endParaRPr>
                    </a:p>
                  </a:txBody>
                  <a:tcPr marL="99060" marR="990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accent1">
                        <a:lumMod val="60000"/>
                        <a:lumOff val="40000"/>
                      </a:schemeClr>
                    </a:solidFill>
                  </a:tcPr>
                </a:tc>
                <a:tc>
                  <a:txBody>
                    <a:bodyPr/>
                    <a:lstStyle/>
                    <a:p>
                      <a:endParaRPr kumimoji="1" lang="ja-JP" altLang="en-US" sz="1100" b="1" dirty="0">
                        <a:solidFill>
                          <a:schemeClr val="tx1"/>
                        </a:solidFill>
                        <a:latin typeface="HG丸ｺﾞｼｯｸM-PRO" pitchFamily="50" charset="-128"/>
                        <a:ea typeface="HG丸ｺﾞｼｯｸM-PRO" pitchFamily="50" charset="-128"/>
                      </a:endParaRPr>
                    </a:p>
                  </a:txBody>
                  <a:tcPr marL="99060" marR="990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accent1">
                        <a:lumMod val="60000"/>
                        <a:lumOff val="40000"/>
                      </a:schemeClr>
                    </a:solidFill>
                  </a:tcPr>
                </a:tc>
                <a:tc>
                  <a:txBody>
                    <a:bodyPr/>
                    <a:lstStyle/>
                    <a:p>
                      <a:pPr algn="l" fontAlgn="ctr"/>
                      <a:r>
                        <a:rPr lang="ja-JP" altLang="en-US" sz="1100" b="1" i="0" u="none" strike="noStrike" dirty="0" smtClean="0">
                          <a:effectLst/>
                          <a:latin typeface="HG丸ｺﾞｼｯｸM-PRO" panose="020F0600000000000000" pitchFamily="50" charset="-128"/>
                          <a:ea typeface="HG丸ｺﾞｼｯｸM-PRO" panose="020F0600000000000000" pitchFamily="50" charset="-128"/>
                        </a:rPr>
                        <a:t>市町村道の建設・管理</a:t>
                      </a:r>
                      <a:endParaRPr kumimoji="1" lang="ja-JP" altLang="en-US" sz="1100" b="1" dirty="0">
                        <a:solidFill>
                          <a:schemeClr val="tx1"/>
                        </a:solidFill>
                        <a:latin typeface="HG丸ｺﾞｼｯｸM-PRO" pitchFamily="50" charset="-128"/>
                        <a:ea typeface="HG丸ｺﾞｼｯｸM-PRO" pitchFamily="50" charset="-128"/>
                      </a:endParaRPr>
                    </a:p>
                  </a:txBody>
                  <a:tcPr marL="99060" marR="990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accent1">
                        <a:lumMod val="60000"/>
                        <a:lumOff val="40000"/>
                      </a:schemeClr>
                    </a:solidFill>
                  </a:tcPr>
                </a:tc>
                <a:tc>
                  <a:txBody>
                    <a:bodyPr/>
                    <a:lstStyle/>
                    <a:p>
                      <a:r>
                        <a:rPr kumimoji="1" lang="ja-JP" altLang="en-US" sz="1100" b="1" dirty="0" smtClean="0">
                          <a:solidFill>
                            <a:schemeClr val="tx1"/>
                          </a:solidFill>
                          <a:latin typeface="HG丸ｺﾞｼｯｸM-PRO" pitchFamily="50" charset="-128"/>
                          <a:ea typeface="HG丸ｺﾞｼｯｸM-PRO" pitchFamily="50" charset="-128"/>
                        </a:rPr>
                        <a:t>戸籍・住基</a:t>
                      </a:r>
                      <a:endParaRPr kumimoji="1" lang="ja-JP" altLang="en-US" sz="1100" b="1" dirty="0">
                        <a:solidFill>
                          <a:schemeClr val="tx1"/>
                        </a:solidFill>
                        <a:latin typeface="HG丸ｺﾞｼｯｸM-PRO" pitchFamily="50" charset="-128"/>
                        <a:ea typeface="HG丸ｺﾞｼｯｸM-PRO" pitchFamily="50" charset="-128"/>
                      </a:endParaRPr>
                    </a:p>
                  </a:txBody>
                  <a:tcPr marL="99060" marR="990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accent1">
                        <a:lumMod val="60000"/>
                        <a:lumOff val="40000"/>
                      </a:schemeClr>
                    </a:solidFill>
                  </a:tcPr>
                </a:tc>
              </a:tr>
              <a:tr h="425044">
                <a:tc vMerge="1">
                  <a:txBody>
                    <a:bodyPr/>
                    <a:lstStyle/>
                    <a:p>
                      <a:endParaRPr kumimoji="1" lang="ja-JP" altLang="en-US"/>
                    </a:p>
                  </a:txBody>
                  <a:tcPr/>
                </a:tc>
                <a:tc>
                  <a:txBody>
                    <a:bodyPr/>
                    <a:lstStyle/>
                    <a:p>
                      <a:pPr algn="l" fontAlgn="ctr"/>
                      <a:r>
                        <a:rPr lang="ja-JP" altLang="en-US" sz="1100" b="1" i="0" u="none" strike="noStrike" dirty="0" smtClean="0">
                          <a:effectLst/>
                          <a:latin typeface="HG丸ｺﾞｼｯｸM-PRO" panose="020F0600000000000000" pitchFamily="50" charset="-128"/>
                          <a:ea typeface="HG丸ｺﾞｼｯｸM-PRO" panose="020F0600000000000000" pitchFamily="50" charset="-128"/>
                        </a:rPr>
                        <a:t>介護保険・国民健康保険事業</a:t>
                      </a:r>
                    </a:p>
                  </a:txBody>
                  <a:tcPr marL="99060" marR="990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100" b="1" i="0" u="none" strike="noStrike" dirty="0" smtClean="0">
                          <a:effectLst/>
                          <a:latin typeface="HG丸ｺﾞｼｯｸM-PRO" panose="020F0600000000000000" pitchFamily="50" charset="-128"/>
                          <a:ea typeface="HG丸ｺﾞｼｯｸM-PRO" panose="020F0600000000000000" pitchFamily="50" charset="-128"/>
                        </a:rPr>
                        <a:t>埋葬、火葬の許可</a:t>
                      </a:r>
                    </a:p>
                  </a:txBody>
                  <a:tcPr marL="99060" marR="990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a:txBody>
                    <a:bodyPr/>
                    <a:lstStyle/>
                    <a:p>
                      <a:endParaRPr kumimoji="1" lang="ja-JP" altLang="en-US" sz="1100" b="1" dirty="0">
                        <a:solidFill>
                          <a:schemeClr val="tx1"/>
                        </a:solidFill>
                        <a:latin typeface="HG丸ｺﾞｼｯｸM-PRO" pitchFamily="50" charset="-128"/>
                        <a:ea typeface="HG丸ｺﾞｼｯｸM-PRO" pitchFamily="50" charset="-128"/>
                      </a:endParaRPr>
                    </a:p>
                  </a:txBody>
                  <a:tcPr marL="99060" marR="990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a:txBody>
                    <a:bodyPr/>
                    <a:lstStyle/>
                    <a:p>
                      <a:endParaRPr kumimoji="1" lang="ja-JP" altLang="en-US" sz="1100" b="1" dirty="0">
                        <a:solidFill>
                          <a:schemeClr val="tx1"/>
                        </a:solidFill>
                        <a:latin typeface="HG丸ｺﾞｼｯｸM-PRO" pitchFamily="50" charset="-128"/>
                        <a:ea typeface="HG丸ｺﾞｼｯｸM-PRO" pitchFamily="50" charset="-128"/>
                      </a:endParaRPr>
                    </a:p>
                  </a:txBody>
                  <a:tcPr marL="99060" marR="990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a:txBody>
                    <a:bodyPr/>
                    <a:lstStyle/>
                    <a:p>
                      <a:r>
                        <a:rPr lang="ja-JP" altLang="en-US" sz="1100" b="1" i="0" u="none" strike="noStrike" dirty="0" smtClean="0">
                          <a:effectLst/>
                          <a:latin typeface="HG丸ｺﾞｼｯｸM-PRO" panose="020F0600000000000000" pitchFamily="50" charset="-128"/>
                          <a:ea typeface="HG丸ｺﾞｼｯｸM-PRO" panose="020F0600000000000000" pitchFamily="50" charset="-128"/>
                        </a:rPr>
                        <a:t>準用河川の管理</a:t>
                      </a:r>
                      <a:endParaRPr kumimoji="1" lang="ja-JP" altLang="en-US" sz="1100" b="1" dirty="0">
                        <a:solidFill>
                          <a:schemeClr val="tx1"/>
                        </a:solidFill>
                        <a:latin typeface="HG丸ｺﾞｼｯｸM-PRO" pitchFamily="50" charset="-128"/>
                        <a:ea typeface="HG丸ｺﾞｼｯｸM-PRO" pitchFamily="50" charset="-128"/>
                      </a:endParaRPr>
                    </a:p>
                  </a:txBody>
                  <a:tcPr marL="99060" marR="990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a:txBody>
                    <a:bodyPr/>
                    <a:lstStyle/>
                    <a:p>
                      <a:endParaRPr kumimoji="1" lang="ja-JP" altLang="en-US" sz="1100" b="1" dirty="0">
                        <a:solidFill>
                          <a:schemeClr val="tx1"/>
                        </a:solidFill>
                        <a:latin typeface="HG丸ｺﾞｼｯｸM-PRO" pitchFamily="50" charset="-128"/>
                        <a:ea typeface="HG丸ｺﾞｼｯｸM-PRO" pitchFamily="50" charset="-128"/>
                      </a:endParaRPr>
                    </a:p>
                  </a:txBody>
                  <a:tcPr marL="99060" marR="990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r>
            </a:tbl>
          </a:graphicData>
        </a:graphic>
      </p:graphicFrame>
      <p:sp>
        <p:nvSpPr>
          <p:cNvPr id="7" name="正方形/長方形 6"/>
          <p:cNvSpPr/>
          <p:nvPr/>
        </p:nvSpPr>
        <p:spPr>
          <a:xfrm>
            <a:off x="4250922" y="2708920"/>
            <a:ext cx="1950217" cy="576064"/>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smtClean="0">
                <a:solidFill>
                  <a:schemeClr val="bg1"/>
                </a:solidFill>
                <a:latin typeface="HGS創英角ﾎﾟｯﾌﾟ体" pitchFamily="50" charset="-128"/>
                <a:ea typeface="HGS創英角ﾎﾟｯﾌﾟ体" pitchFamily="50" charset="-128"/>
              </a:rPr>
              <a:t>特別区の事務</a:t>
            </a:r>
            <a:endParaRPr kumimoji="1" lang="ja-JP" altLang="en-US" b="1" dirty="0">
              <a:solidFill>
                <a:schemeClr val="bg1"/>
              </a:solidFill>
              <a:latin typeface="HGS創英角ﾎﾟｯﾌﾟ体" pitchFamily="50" charset="-128"/>
              <a:ea typeface="HGS創英角ﾎﾟｯﾌﾟ体" pitchFamily="50" charset="-128"/>
            </a:endParaRPr>
          </a:p>
        </p:txBody>
      </p:sp>
      <p:sp>
        <p:nvSpPr>
          <p:cNvPr id="4" name="Text Box 8"/>
          <p:cNvSpPr txBox="1">
            <a:spLocks noChangeArrowheads="1"/>
          </p:cNvSpPr>
          <p:nvPr/>
        </p:nvSpPr>
        <p:spPr bwMode="auto">
          <a:xfrm>
            <a:off x="584515" y="6486731"/>
            <a:ext cx="2652295" cy="430887"/>
          </a:xfrm>
          <a:prstGeom prst="rect">
            <a:avLst/>
          </a:prstGeom>
          <a:noFill/>
          <a:ln w="25400" algn="ctr">
            <a:noFill/>
            <a:prstDash val="sysDot"/>
            <a:miter lim="800000"/>
            <a:headEnd/>
            <a:tailEnd/>
          </a:ln>
          <a:effectLst/>
        </p:spPr>
        <p:txBody>
          <a:bodyPr wrap="square">
            <a:spAutoFit/>
          </a:bodyPr>
          <a:lstStyle/>
          <a:p>
            <a:r>
              <a:rPr lang="en-US" altLang="ja-JP" sz="1100" b="1" dirty="0"/>
              <a:t>※</a:t>
            </a:r>
            <a:r>
              <a:rPr lang="ja-JP" altLang="en-US" sz="1100" b="1" dirty="0"/>
              <a:t>　</a:t>
            </a:r>
            <a:r>
              <a:rPr lang="ja-JP" altLang="en-US" sz="1100" b="1" dirty="0" smtClean="0"/>
              <a:t>白色</a:t>
            </a:r>
            <a:r>
              <a:rPr lang="ja-JP" altLang="en-US" sz="1100" b="1" smtClean="0"/>
              <a:t>部分は大阪府の</a:t>
            </a:r>
            <a:r>
              <a:rPr lang="ja-JP" altLang="en-US" sz="1100" b="1" dirty="0"/>
              <a:t>事務</a:t>
            </a:r>
          </a:p>
          <a:p>
            <a:r>
              <a:rPr lang="en-US" altLang="ja-JP" sz="1100" b="1" dirty="0"/>
              <a:t>※</a:t>
            </a:r>
            <a:r>
              <a:rPr lang="ja-JP" altLang="en-US" sz="1100" b="1" dirty="0"/>
              <a:t>　濃色部分は東京特別区の</a:t>
            </a:r>
            <a:r>
              <a:rPr lang="ja-JP" altLang="en-US" sz="1100" b="1" dirty="0" smtClean="0"/>
              <a:t>権限</a:t>
            </a:r>
            <a:endParaRPr lang="en-US" altLang="ja-JP" sz="1100" b="1" dirty="0" smtClean="0"/>
          </a:p>
        </p:txBody>
      </p:sp>
      <p:sp>
        <p:nvSpPr>
          <p:cNvPr id="5" name="正方形/長方形 4"/>
          <p:cNvSpPr/>
          <p:nvPr/>
        </p:nvSpPr>
        <p:spPr>
          <a:xfrm>
            <a:off x="7260548" y="3933056"/>
            <a:ext cx="2418269" cy="576064"/>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smtClean="0">
                <a:solidFill>
                  <a:schemeClr val="bg1"/>
                </a:solidFill>
                <a:latin typeface="HGS創英角ﾎﾟｯﾌﾟ体" pitchFamily="50" charset="-128"/>
                <a:ea typeface="HGS創英角ﾎﾟｯﾌﾟ体" pitchFamily="50" charset="-128"/>
              </a:rPr>
              <a:t>大阪府の事務</a:t>
            </a:r>
            <a:endParaRPr kumimoji="1" lang="ja-JP" altLang="en-US" b="1" dirty="0">
              <a:solidFill>
                <a:schemeClr val="bg1"/>
              </a:solidFill>
              <a:latin typeface="HGS創英角ﾎﾟｯﾌﾟ体" pitchFamily="50" charset="-128"/>
              <a:ea typeface="HGS創英角ﾎﾟｯﾌﾟ体" pitchFamily="50" charset="-128"/>
            </a:endParaRPr>
          </a:p>
        </p:txBody>
      </p:sp>
      <p:sp>
        <p:nvSpPr>
          <p:cNvPr id="8" name="Text Box 8"/>
          <p:cNvSpPr txBox="1">
            <a:spLocks noChangeArrowheads="1"/>
          </p:cNvSpPr>
          <p:nvPr/>
        </p:nvSpPr>
        <p:spPr bwMode="auto">
          <a:xfrm>
            <a:off x="3470835" y="6496878"/>
            <a:ext cx="2652295" cy="261610"/>
          </a:xfrm>
          <a:prstGeom prst="rect">
            <a:avLst/>
          </a:prstGeom>
          <a:noFill/>
          <a:ln w="25400" algn="ctr">
            <a:noFill/>
            <a:prstDash val="sysDot"/>
            <a:miter lim="800000"/>
            <a:headEnd/>
            <a:tailEnd/>
          </a:ln>
          <a:effectLst/>
        </p:spPr>
        <p:txBody>
          <a:bodyPr wrap="square">
            <a:spAutoFit/>
          </a:bodyPr>
          <a:lstStyle/>
          <a:p>
            <a:r>
              <a:rPr lang="en-US" altLang="ja-JP" sz="1100" b="1" dirty="0" smtClean="0"/>
              <a:t>※</a:t>
            </a:r>
            <a:r>
              <a:rPr lang="ja-JP" altLang="en-US" sz="1100" b="1" dirty="0" smtClean="0"/>
              <a:t>　水道事務は検討中</a:t>
            </a:r>
          </a:p>
        </p:txBody>
      </p:sp>
      <p:sp>
        <p:nvSpPr>
          <p:cNvPr id="10" name="正方形/長方形 27"/>
          <p:cNvSpPr>
            <a:spLocks noChangeArrowheads="1"/>
          </p:cNvSpPr>
          <p:nvPr/>
        </p:nvSpPr>
        <p:spPr bwMode="auto">
          <a:xfrm>
            <a:off x="8874125" y="6590764"/>
            <a:ext cx="1031875" cy="261610"/>
          </a:xfrm>
          <a:prstGeom prst="rect">
            <a:avLst/>
          </a:prstGeom>
          <a:noFill/>
          <a:ln w="9525">
            <a:noFill/>
            <a:miter lim="800000"/>
            <a:headEnd/>
            <a:tailEnd/>
          </a:ln>
        </p:spPr>
        <p:txBody>
          <a:bodyPr>
            <a:spAutoFit/>
          </a:bodyPr>
          <a:lstStyle/>
          <a:p>
            <a:pPr algn="r" fontAlgn="base">
              <a:spcBef>
                <a:spcPct val="0"/>
              </a:spcBef>
              <a:spcAft>
                <a:spcPct val="0"/>
              </a:spcAft>
            </a:pPr>
            <a:r>
              <a:rPr lang="ja-JP" altLang="en-US" sz="1100" b="1" dirty="0">
                <a:solidFill>
                  <a:srgbClr val="000000"/>
                </a:solidFill>
                <a:latin typeface="Meiryo UI" pitchFamily="50" charset="-128"/>
                <a:ea typeface="Meiryo UI" pitchFamily="50" charset="-128"/>
                <a:cs typeface="Meiryo UI" pitchFamily="50" charset="-128"/>
              </a:rPr>
              <a:t> 事務</a:t>
            </a:r>
            <a:r>
              <a:rPr lang="en-US" altLang="ja-JP" sz="1100" b="1" dirty="0" smtClean="0">
                <a:solidFill>
                  <a:srgbClr val="000000"/>
                </a:solidFill>
                <a:latin typeface="Meiryo UI" pitchFamily="50" charset="-128"/>
                <a:ea typeface="Meiryo UI" pitchFamily="50" charset="-128"/>
                <a:cs typeface="Meiryo UI" pitchFamily="50" charset="-128"/>
              </a:rPr>
              <a:t>-</a:t>
            </a:r>
            <a:r>
              <a:rPr lang="ja-JP" altLang="en-US" sz="1100" b="1" dirty="0" smtClean="0">
                <a:solidFill>
                  <a:srgbClr val="000000"/>
                </a:solidFill>
                <a:latin typeface="Meiryo UI" pitchFamily="50" charset="-128"/>
                <a:ea typeface="Meiryo UI" pitchFamily="50" charset="-128"/>
                <a:cs typeface="Meiryo UI" pitchFamily="50" charset="-128"/>
              </a:rPr>
              <a:t>２３</a:t>
            </a:r>
            <a:endParaRPr lang="ja-JP" altLang="en-US" sz="1100" b="1" dirty="0">
              <a:solidFill>
                <a:srgbClr val="000000"/>
              </a:solidFill>
              <a:latin typeface="Meiryo UI" pitchFamily="50" charset="-128"/>
              <a:ea typeface="Meiryo UI" pitchFamily="50" charset="-128"/>
              <a:cs typeface="Meiryo UI" pitchFamily="50" charset="-128"/>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 name="正方形/長方形 44"/>
          <p:cNvSpPr/>
          <p:nvPr/>
        </p:nvSpPr>
        <p:spPr bwMode="auto">
          <a:xfrm>
            <a:off x="53166" y="980728"/>
            <a:ext cx="9808369" cy="5536378"/>
          </a:xfrm>
          <a:prstGeom prst="rect">
            <a:avLst/>
          </a:prstGeom>
          <a:solidFill>
            <a:schemeClr val="accent6">
              <a:lumMod val="40000"/>
              <a:lumOff val="60000"/>
            </a:schemeClr>
          </a:solidFill>
          <a:ln>
            <a:noFill/>
            <a:headEnd/>
            <a:tailEnd/>
          </a:ln>
        </p:spPr>
        <p:style>
          <a:lnRef idx="2">
            <a:schemeClr val="dk1"/>
          </a:lnRef>
          <a:fillRef idx="1">
            <a:schemeClr val="lt1"/>
          </a:fillRef>
          <a:effectRef idx="0">
            <a:schemeClr val="dk1"/>
          </a:effectRef>
          <a:fontRef idx="minor">
            <a:schemeClr val="dk1"/>
          </a:fontRef>
        </p:style>
        <p:txBody>
          <a:bodyPr rtlCol="0" anchor="t" anchorCtr="0"/>
          <a:lstStyle/>
          <a:p>
            <a:pPr eaLnBrk="1" hangingPunct="1"/>
            <a:endParaRPr kumimoji="1" lang="en-US" altLang="ja-JP" sz="1600" b="0" dirty="0" smtClean="0">
              <a:latin typeface="Meiryo UI" panose="020B0604030504040204" pitchFamily="50" charset="-128"/>
              <a:ea typeface="Meiryo UI" panose="020B0604030504040204" pitchFamily="50" charset="-128"/>
              <a:cs typeface="Meiryo UI" panose="020B0604030504040204" pitchFamily="50" charset="-128"/>
            </a:endParaRPr>
          </a:p>
          <a:p>
            <a:pPr eaLnBrk="1" hangingPunct="1"/>
            <a:endParaRPr lang="en-US" altLang="ja-JP" sz="1600" b="0" dirty="0" smtClean="0">
              <a:latin typeface="Meiryo UI" panose="020B0604030504040204" pitchFamily="50" charset="-128"/>
              <a:ea typeface="Meiryo UI" panose="020B0604030504040204" pitchFamily="50" charset="-128"/>
              <a:cs typeface="Meiryo UI" panose="020B0604030504040204" pitchFamily="50" charset="-128"/>
            </a:endParaRPr>
          </a:p>
          <a:p>
            <a:pPr eaLnBrk="1" hangingPunct="1"/>
            <a:endParaRPr kumimoji="1" lang="en-US" altLang="ja-JP" sz="1600" b="0" dirty="0" smtClean="0">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600" b="0" dirty="0">
              <a:latin typeface="Meiryo UI" panose="020B0604030504040204" pitchFamily="50" charset="-128"/>
              <a:ea typeface="Meiryo UI" panose="020B0604030504040204" pitchFamily="50" charset="-128"/>
              <a:cs typeface="Meiryo UI" panose="020B0604030504040204" pitchFamily="50" charset="-128"/>
            </a:endParaRPr>
          </a:p>
          <a:p>
            <a:pPr eaLnBrk="1" hangingPunct="1"/>
            <a:endParaRPr lang="en-US" altLang="ja-JP" sz="1600" dirty="0" smtClean="0">
              <a:latin typeface="Meiryo UI" panose="020B0604030504040204" pitchFamily="50" charset="-128"/>
              <a:ea typeface="Meiryo UI" panose="020B0604030504040204" pitchFamily="50" charset="-128"/>
              <a:cs typeface="Meiryo UI" panose="020B0604030504040204" pitchFamily="50" charset="-128"/>
            </a:endParaRPr>
          </a:p>
          <a:p>
            <a:pPr eaLnBrk="1" hangingPunct="1"/>
            <a:endParaRPr lang="en-US" altLang="ja-JP" sz="1600" b="0" dirty="0" smtClean="0">
              <a:latin typeface="Meiryo UI" panose="020B0604030504040204" pitchFamily="50" charset="-128"/>
              <a:ea typeface="Meiryo UI" panose="020B0604030504040204" pitchFamily="50" charset="-128"/>
              <a:cs typeface="Meiryo UI" panose="020B0604030504040204" pitchFamily="50" charset="-128"/>
            </a:endParaRPr>
          </a:p>
          <a:p>
            <a:pPr eaLnBrk="1" hangingPunct="1">
              <a:lnSpc>
                <a:spcPts val="2500"/>
              </a:lnSpc>
            </a:pPr>
            <a:r>
              <a:rPr lang="ja-JP" altLang="en-US" sz="1600" b="1"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1600" b="1" u="sng" dirty="0" smtClean="0">
                <a:latin typeface="Meiryo UI" panose="020B0604030504040204" pitchFamily="50" charset="-128"/>
                <a:ea typeface="Meiryo UI" panose="020B0604030504040204" pitchFamily="50" charset="-128"/>
                <a:cs typeface="Meiryo UI" panose="020B0604030504040204" pitchFamily="50" charset="-128"/>
              </a:rPr>
              <a:t>分権の理念に適合</a:t>
            </a:r>
            <a:endParaRPr lang="en-US" altLang="ja-JP" sz="1600" b="1" u="sng" dirty="0" smtClean="0">
              <a:latin typeface="Meiryo UI" panose="020B0604030504040204" pitchFamily="50" charset="-128"/>
              <a:ea typeface="Meiryo UI" panose="020B0604030504040204" pitchFamily="50" charset="-128"/>
              <a:cs typeface="Meiryo UI" panose="020B0604030504040204" pitchFamily="50" charset="-128"/>
            </a:endParaRPr>
          </a:p>
          <a:p>
            <a:pPr eaLnBrk="1" hangingPunct="1">
              <a:lnSpc>
                <a:spcPts val="2500"/>
              </a:lnSpc>
            </a:pPr>
            <a:r>
              <a:rPr lang="ja-JP" altLang="en-US" sz="1600" dirty="0" smtClean="0">
                <a:latin typeface="Meiryo UI" panose="020B0604030504040204" pitchFamily="50" charset="-128"/>
                <a:ea typeface="Meiryo UI" panose="020B0604030504040204" pitchFamily="50" charset="-128"/>
                <a:cs typeface="Meiryo UI" panose="020B0604030504040204" pitchFamily="50" charset="-128"/>
              </a:rPr>
              <a:t>    </a:t>
            </a:r>
            <a:r>
              <a:rPr lang="ja-JP" altLang="en-US" sz="1600" b="0" dirty="0" smtClean="0">
                <a:latin typeface="Meiryo UI" panose="020B0604030504040204" pitchFamily="50" charset="-128"/>
                <a:ea typeface="Meiryo UI" panose="020B0604030504040204" pitchFamily="50" charset="-128"/>
                <a:cs typeface="Meiryo UI" panose="020B0604030504040204" pitchFamily="50" charset="-128"/>
              </a:rPr>
              <a:t>国に法制上の措置等を求めるのでなく</a:t>
            </a:r>
            <a:r>
              <a:rPr lang="ja-JP" altLang="en-US" sz="16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、「地方</a:t>
            </a:r>
            <a:r>
              <a:rPr lang="ja-JP" altLang="en-US" sz="1600" b="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公共団体が自らの判断と責任において行政を</a:t>
            </a:r>
            <a:r>
              <a:rPr lang="ja-JP" altLang="en-US" sz="16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運営する」と</a:t>
            </a:r>
            <a:r>
              <a:rPr lang="ja-JP" altLang="en-US" sz="1600" b="0" dirty="0" smtClean="0">
                <a:latin typeface="Meiryo UI" panose="020B0604030504040204" pitchFamily="50" charset="-128"/>
                <a:ea typeface="Meiryo UI" panose="020B0604030504040204" pitchFamily="50" charset="-128"/>
                <a:cs typeface="Meiryo UI" panose="020B0604030504040204" pitchFamily="50" charset="-128"/>
              </a:rPr>
              <a:t>いう分権の</a:t>
            </a:r>
            <a:r>
              <a:rPr lang="en-US" altLang="ja-JP" sz="1600" b="0" dirty="0" smtClean="0">
                <a:latin typeface="Meiryo UI" panose="020B0604030504040204" pitchFamily="50" charset="-128"/>
                <a:ea typeface="Meiryo UI" panose="020B0604030504040204" pitchFamily="50" charset="-128"/>
                <a:cs typeface="Meiryo UI" panose="020B0604030504040204" pitchFamily="50" charset="-128"/>
              </a:rPr>
              <a:t/>
            </a:r>
            <a:br>
              <a:rPr lang="en-US" altLang="ja-JP" sz="1600" b="0" dirty="0" smtClean="0">
                <a:latin typeface="Meiryo UI" panose="020B0604030504040204" pitchFamily="50" charset="-128"/>
                <a:ea typeface="Meiryo UI" panose="020B0604030504040204" pitchFamily="50" charset="-128"/>
                <a:cs typeface="Meiryo UI" panose="020B0604030504040204" pitchFamily="50" charset="-128"/>
              </a:rPr>
            </a:br>
            <a:r>
              <a:rPr lang="ja-JP" altLang="en-US" sz="1600" b="0" dirty="0" smtClean="0">
                <a:latin typeface="Meiryo UI" panose="020B0604030504040204" pitchFamily="50" charset="-128"/>
                <a:ea typeface="Meiryo UI" panose="020B0604030504040204" pitchFamily="50" charset="-128"/>
                <a:cs typeface="Meiryo UI" panose="020B0604030504040204" pitchFamily="50" charset="-128"/>
              </a:rPr>
              <a:t>　　理念に沿って、現行制度を活用して中核市並みの事務分担を実現</a:t>
            </a:r>
            <a:endParaRPr lang="en-US" altLang="ja-JP" sz="1600" b="0"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2500"/>
              </a:lnSpc>
              <a:spcBef>
                <a:spcPts val="1200"/>
              </a:spcBef>
            </a:pPr>
            <a:r>
              <a:rPr lang="ja-JP" altLang="en-US" sz="1600" b="1"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1600" b="1" u="sng" dirty="0" smtClean="0">
                <a:latin typeface="Meiryo UI" panose="020B0604030504040204" pitchFamily="50" charset="-128"/>
                <a:ea typeface="Meiryo UI" panose="020B0604030504040204" pitchFamily="50" charset="-128"/>
                <a:cs typeface="Meiryo UI" panose="020B0604030504040204" pitchFamily="50" charset="-128"/>
              </a:rPr>
              <a:t>分権的な手法</a:t>
            </a:r>
            <a:endParaRPr lang="en-US" altLang="ja-JP" sz="1600" b="1" u="sng" dirty="0" smtClean="0">
              <a:latin typeface="Meiryo UI" panose="020B0604030504040204" pitchFamily="50" charset="-128"/>
              <a:ea typeface="Meiryo UI" panose="020B0604030504040204" pitchFamily="50" charset="-128"/>
              <a:cs typeface="Meiryo UI" panose="020B0604030504040204" pitchFamily="50" charset="-128"/>
            </a:endParaRPr>
          </a:p>
          <a:p>
            <a:pPr>
              <a:lnSpc>
                <a:spcPts val="2500"/>
              </a:lnSpc>
            </a:pPr>
            <a:r>
              <a:rPr lang="ja-JP" altLang="en-US" sz="1600" dirty="0" smtClean="0">
                <a:latin typeface="Meiryo UI" panose="020B0604030504040204" pitchFamily="50" charset="-128"/>
                <a:ea typeface="Meiryo UI" panose="020B0604030504040204" pitchFamily="50" charset="-128"/>
                <a:cs typeface="Meiryo UI" panose="020B0604030504040204" pitchFamily="50" charset="-128"/>
              </a:rPr>
              <a:t>　　</a:t>
            </a:r>
            <a:r>
              <a:rPr lang="ja-JP" altLang="en-US" sz="1600" b="0" dirty="0" smtClean="0">
                <a:latin typeface="Meiryo UI" panose="020B0604030504040204" pitchFamily="50" charset="-128"/>
                <a:ea typeface="Meiryo UI" panose="020B0604030504040204" pitchFamily="50" charset="-128"/>
                <a:cs typeface="Meiryo UI" panose="020B0604030504040204" pitchFamily="50" charset="-128"/>
              </a:rPr>
              <a:t>事務処理特例条例等による事務移譲は、地域の主体的な判断に基づき、各自治体の規模・能力など、それぞれの</a:t>
            </a:r>
            <a:r>
              <a:rPr lang="en-US" altLang="ja-JP" sz="1600" b="0" dirty="0" smtClean="0">
                <a:latin typeface="Meiryo UI" panose="020B0604030504040204" pitchFamily="50" charset="-128"/>
                <a:ea typeface="Meiryo UI" panose="020B0604030504040204" pitchFamily="50" charset="-128"/>
                <a:cs typeface="Meiryo UI" panose="020B0604030504040204" pitchFamily="50" charset="-128"/>
              </a:rPr>
              <a:t/>
            </a:r>
            <a:br>
              <a:rPr lang="en-US" altLang="ja-JP" sz="1600" b="0" dirty="0" smtClean="0">
                <a:latin typeface="Meiryo UI" panose="020B0604030504040204" pitchFamily="50" charset="-128"/>
                <a:ea typeface="Meiryo UI" panose="020B0604030504040204" pitchFamily="50" charset="-128"/>
                <a:cs typeface="Meiryo UI" panose="020B0604030504040204" pitchFamily="50" charset="-128"/>
              </a:rPr>
            </a:br>
            <a:r>
              <a:rPr lang="ja-JP" altLang="en-US" sz="1600" b="0" dirty="0" smtClean="0">
                <a:latin typeface="Meiryo UI" panose="020B0604030504040204" pitchFamily="50" charset="-128"/>
                <a:ea typeface="Meiryo UI" panose="020B0604030504040204" pitchFamily="50" charset="-128"/>
                <a:cs typeface="Meiryo UI" panose="020B0604030504040204" pitchFamily="50" charset="-128"/>
              </a:rPr>
              <a:t>　　地域の実情に応じ、住民ニーズの的確な反映といった観点から、柔軟に移譲を行う手段として広く活用されている手法</a:t>
            </a:r>
            <a:r>
              <a:rPr lang="en-US" altLang="ja-JP" sz="1600" b="0" dirty="0" smtClean="0">
                <a:latin typeface="Meiryo UI" panose="020B0604030504040204" pitchFamily="50" charset="-128"/>
                <a:ea typeface="Meiryo UI" panose="020B0604030504040204" pitchFamily="50" charset="-128"/>
                <a:cs typeface="Meiryo UI" panose="020B0604030504040204" pitchFamily="50" charset="-128"/>
              </a:rPr>
              <a:t/>
            </a:r>
            <a:br>
              <a:rPr lang="en-US" altLang="ja-JP" sz="1600" b="0" dirty="0" smtClean="0">
                <a:latin typeface="Meiryo UI" panose="020B0604030504040204" pitchFamily="50" charset="-128"/>
                <a:ea typeface="Meiryo UI" panose="020B0604030504040204" pitchFamily="50" charset="-128"/>
                <a:cs typeface="Meiryo UI" panose="020B0604030504040204" pitchFamily="50" charset="-128"/>
              </a:rPr>
            </a:br>
            <a:r>
              <a:rPr lang="ja-JP" altLang="en-US" sz="1600" b="0" dirty="0" smtClean="0">
                <a:latin typeface="Meiryo UI" panose="020B0604030504040204" pitchFamily="50" charset="-128"/>
                <a:ea typeface="Meiryo UI" panose="020B0604030504040204" pitchFamily="50" charset="-128"/>
                <a:cs typeface="Meiryo UI" panose="020B0604030504040204" pitchFamily="50" charset="-128"/>
              </a:rPr>
              <a:t>　　（</a:t>
            </a:r>
            <a:r>
              <a:rPr lang="en-US" altLang="ja-JP" sz="16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6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移譲</a:t>
            </a:r>
            <a:r>
              <a:rPr lang="ja-JP" altLang="en-US" sz="1600" b="0" dirty="0" smtClean="0">
                <a:latin typeface="Meiryo UI" panose="020B0604030504040204" pitchFamily="50" charset="-128"/>
                <a:ea typeface="Meiryo UI" panose="020B0604030504040204" pitchFamily="50" charset="-128"/>
                <a:cs typeface="Meiryo UI" panose="020B0604030504040204" pitchFamily="50" charset="-128"/>
              </a:rPr>
              <a:t>事務の処理に必要な財源措置は、特別区財政調整交付金で措置することを基本に制度設計）</a:t>
            </a:r>
            <a:endParaRPr lang="en-US" altLang="ja-JP" sz="1600" b="0" dirty="0" smtClean="0">
              <a:latin typeface="Meiryo UI" panose="020B0604030504040204" pitchFamily="50" charset="-128"/>
              <a:ea typeface="Meiryo UI" panose="020B0604030504040204" pitchFamily="50" charset="-128"/>
              <a:cs typeface="Meiryo UI" panose="020B0604030504040204" pitchFamily="50" charset="-128"/>
            </a:endParaRPr>
          </a:p>
          <a:p>
            <a:pPr eaLnBrk="1" hangingPunct="1">
              <a:lnSpc>
                <a:spcPts val="1700"/>
              </a:lnSpc>
            </a:pPr>
            <a:endParaRPr lang="en-US" altLang="ja-JP" b="0" dirty="0" smtClean="0">
              <a:latin typeface="Meiryo UI" panose="020B0604030504040204" pitchFamily="50" charset="-128"/>
              <a:ea typeface="Meiryo UI" panose="020B0604030504040204" pitchFamily="50" charset="-128"/>
              <a:cs typeface="Meiryo UI" panose="020B0604030504040204" pitchFamily="50" charset="-128"/>
            </a:endParaRPr>
          </a:p>
          <a:p>
            <a:pPr eaLnBrk="1" hangingPunct="1">
              <a:lnSpc>
                <a:spcPts val="800"/>
              </a:lnSpc>
            </a:pPr>
            <a:endParaRPr lang="en-US" altLang="ja-JP" b="0" dirty="0" smtClean="0">
              <a:latin typeface="Meiryo UI" panose="020B0604030504040204" pitchFamily="50" charset="-128"/>
              <a:ea typeface="Meiryo UI" panose="020B0604030504040204" pitchFamily="50" charset="-128"/>
              <a:cs typeface="Meiryo UI" panose="020B0604030504040204" pitchFamily="50" charset="-128"/>
            </a:endParaRPr>
          </a:p>
          <a:p>
            <a:pPr algn="ctr" eaLnBrk="1" hangingPunct="1">
              <a:lnSpc>
                <a:spcPts val="1700"/>
              </a:lnSpc>
            </a:pPr>
            <a:endParaRPr lang="en-US" altLang="ja-JP" sz="1200" dirty="0" smtClean="0">
              <a:latin typeface="Meiryo UI" panose="020B0604030504040204" pitchFamily="50" charset="-128"/>
              <a:ea typeface="Meiryo UI" panose="020B0604030504040204" pitchFamily="50" charset="-128"/>
              <a:cs typeface="Meiryo UI" panose="020B0604030504040204" pitchFamily="50" charset="-128"/>
            </a:endParaRPr>
          </a:p>
        </p:txBody>
      </p:sp>
      <p:sp>
        <p:nvSpPr>
          <p:cNvPr id="11" name="角丸四角形 10"/>
          <p:cNvSpPr/>
          <p:nvPr/>
        </p:nvSpPr>
        <p:spPr bwMode="auto">
          <a:xfrm>
            <a:off x="704528" y="5733256"/>
            <a:ext cx="8382000" cy="503274"/>
          </a:xfrm>
          <a:prstGeom prst="roundRect">
            <a:avLst/>
          </a:prstGeom>
          <a:solidFill>
            <a:schemeClr val="bg1"/>
          </a:solidFill>
          <a:ln w="9525">
            <a:noFill/>
            <a:round/>
            <a:headEnd/>
            <a:tailEnd/>
          </a:ln>
          <a:effectLst/>
        </p:spPr>
        <p:txBody>
          <a:bodyPr rtlCol="0" anchor="ctr" anchorCtr="0"/>
          <a:lstStyle/>
          <a:p>
            <a:pPr algn="ctr"/>
            <a:r>
              <a:rPr lang="ja-JP" altLang="en-US" b="1" dirty="0">
                <a:latin typeface="Meiryo UI" panose="020B0604030504040204" pitchFamily="50" charset="-128"/>
                <a:ea typeface="Meiryo UI" panose="020B0604030504040204" pitchFamily="50" charset="-128"/>
                <a:cs typeface="Meiryo UI" panose="020B0604030504040204" pitchFamily="50" charset="-128"/>
              </a:rPr>
              <a:t>東京都の特別区とは異なる事務分担を大阪独自に</a:t>
            </a:r>
            <a:r>
              <a:rPr lang="ja-JP" altLang="en-US" b="1" dirty="0" smtClean="0">
                <a:latin typeface="Meiryo UI" panose="020B0604030504040204" pitchFamily="50" charset="-128"/>
                <a:ea typeface="Meiryo UI" panose="020B0604030504040204" pitchFamily="50" charset="-128"/>
                <a:cs typeface="Meiryo UI" panose="020B0604030504040204" pitchFamily="50" charset="-128"/>
              </a:rPr>
              <a:t>実現</a:t>
            </a:r>
            <a:endParaRPr lang="en-US" altLang="ja-JP"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57" name="正方形/長方形 56"/>
          <p:cNvSpPr/>
          <p:nvPr/>
        </p:nvSpPr>
        <p:spPr>
          <a:xfrm>
            <a:off x="0" y="0"/>
            <a:ext cx="9901238" cy="503238"/>
          </a:xfrm>
          <a:prstGeom prst="rect">
            <a:avLst/>
          </a:prstGeom>
          <a:gradFill>
            <a:gsLst>
              <a:gs pos="0">
                <a:schemeClr val="accent2">
                  <a:lumMod val="40000"/>
                  <a:lumOff val="60000"/>
                </a:schemeClr>
              </a:gs>
              <a:gs pos="50000">
                <a:schemeClr val="bg1"/>
              </a:gs>
              <a:gs pos="100000">
                <a:schemeClr val="accent2">
                  <a:lumMod val="40000"/>
                  <a:lumOff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2000" b="1" dirty="0" smtClean="0">
                <a:solidFill>
                  <a:schemeClr val="tx1"/>
                </a:solidFill>
                <a:latin typeface="ＭＳ Ｐゴシック" pitchFamily="50" charset="-128"/>
                <a:ea typeface="Meiryo UI" pitchFamily="50" charset="-128"/>
                <a:cs typeface="Meiryo UI" pitchFamily="50" charset="-128"/>
              </a:rPr>
              <a:t>７</a:t>
            </a:r>
            <a:r>
              <a:rPr lang="ja-JP" altLang="en-US" sz="2000" b="1" dirty="0">
                <a:solidFill>
                  <a:schemeClr val="tx1"/>
                </a:solidFill>
                <a:latin typeface="ＭＳ Ｐゴシック" pitchFamily="50" charset="-128"/>
                <a:ea typeface="Meiryo UI" pitchFamily="50" charset="-128"/>
                <a:cs typeface="Meiryo UI" pitchFamily="50" charset="-128"/>
              </a:rPr>
              <a:t>　</a:t>
            </a:r>
            <a:r>
              <a:rPr lang="ja-JP" altLang="en-US" sz="2000" b="1" dirty="0">
                <a:solidFill>
                  <a:srgbClr val="000000"/>
                </a:solidFill>
                <a:latin typeface="ＭＳ Ｐゴシック" pitchFamily="50" charset="-128"/>
                <a:ea typeface="Meiryo UI" pitchFamily="50" charset="-128"/>
                <a:cs typeface="Meiryo UI" pitchFamily="50" charset="-128"/>
              </a:rPr>
              <a:t>法令事務</a:t>
            </a:r>
            <a:r>
              <a:rPr lang="ja-JP" altLang="en-US" sz="2000" b="1" dirty="0" smtClean="0">
                <a:solidFill>
                  <a:srgbClr val="000000"/>
                </a:solidFill>
                <a:latin typeface="ＭＳ Ｐゴシック" pitchFamily="50" charset="-128"/>
                <a:ea typeface="Meiryo UI" pitchFamily="50" charset="-128"/>
                <a:cs typeface="Meiryo UI" pitchFamily="50" charset="-128"/>
              </a:rPr>
              <a:t>の特別区への承継</a:t>
            </a:r>
            <a:r>
              <a:rPr lang="ja-JP" altLang="en-US" sz="2000" b="1" dirty="0">
                <a:solidFill>
                  <a:srgbClr val="000000"/>
                </a:solidFill>
                <a:latin typeface="ＭＳ Ｐゴシック" pitchFamily="50" charset="-128"/>
                <a:ea typeface="Meiryo UI" pitchFamily="50" charset="-128"/>
                <a:cs typeface="Meiryo UI" pitchFamily="50" charset="-128"/>
              </a:rPr>
              <a:t>　　　　　</a:t>
            </a:r>
          </a:p>
        </p:txBody>
      </p:sp>
      <p:sp>
        <p:nvSpPr>
          <p:cNvPr id="47" name="AutoShape 4"/>
          <p:cNvSpPr>
            <a:spLocks noChangeArrowheads="1"/>
          </p:cNvSpPr>
          <p:nvPr/>
        </p:nvSpPr>
        <p:spPr bwMode="auto">
          <a:xfrm>
            <a:off x="272480" y="1268760"/>
            <a:ext cx="9361040" cy="1066800"/>
          </a:xfrm>
          <a:prstGeom prst="roundRect">
            <a:avLst/>
          </a:prstGeom>
          <a:solidFill>
            <a:schemeClr val="bg1"/>
          </a:solidFill>
          <a:ln>
            <a:noFill/>
            <a:headEnd/>
            <a:tailEnd/>
          </a:ln>
        </p:spPr>
        <p:style>
          <a:lnRef idx="2">
            <a:schemeClr val="accent2"/>
          </a:lnRef>
          <a:fillRef idx="1">
            <a:schemeClr val="lt1"/>
          </a:fillRef>
          <a:effectRef idx="0">
            <a:schemeClr val="accent2"/>
          </a:effectRef>
          <a:fontRef idx="minor">
            <a:schemeClr val="dk1"/>
          </a:fontRef>
        </p:style>
        <p:txBody>
          <a:bodyPr anchor="ctr" anchorCtr="0"/>
          <a:lstStyle>
            <a:lvl1pPr eaLnBrk="0" hangingPunct="0">
              <a:defRPr kumimoji="1" sz="1600" b="1">
                <a:solidFill>
                  <a:schemeClr val="tx1"/>
                </a:solidFill>
                <a:latin typeface="Malgun Gothic" pitchFamily="34" charset="-127"/>
                <a:ea typeface="ＭＳ Ｐゴシック" pitchFamily="50" charset="-128"/>
              </a:defRPr>
            </a:lvl1pPr>
            <a:lvl2pPr marL="742950" indent="-285750" eaLnBrk="0" hangingPunct="0">
              <a:defRPr kumimoji="1" sz="1600" b="1">
                <a:solidFill>
                  <a:schemeClr val="tx1"/>
                </a:solidFill>
                <a:latin typeface="Malgun Gothic" pitchFamily="34" charset="-127"/>
                <a:ea typeface="ＭＳ Ｐゴシック" pitchFamily="50" charset="-128"/>
              </a:defRPr>
            </a:lvl2pPr>
            <a:lvl3pPr marL="1143000" indent="-228600" eaLnBrk="0" hangingPunct="0">
              <a:defRPr kumimoji="1" sz="1600" b="1">
                <a:solidFill>
                  <a:schemeClr val="tx1"/>
                </a:solidFill>
                <a:latin typeface="Malgun Gothic" pitchFamily="34" charset="-127"/>
                <a:ea typeface="ＭＳ Ｐゴシック" pitchFamily="50" charset="-128"/>
              </a:defRPr>
            </a:lvl3pPr>
            <a:lvl4pPr marL="1600200" indent="-228600" eaLnBrk="0" hangingPunct="0">
              <a:defRPr kumimoji="1" sz="1600" b="1">
                <a:solidFill>
                  <a:schemeClr val="tx1"/>
                </a:solidFill>
                <a:latin typeface="Malgun Gothic" pitchFamily="34" charset="-127"/>
                <a:ea typeface="ＭＳ Ｐゴシック" pitchFamily="50" charset="-128"/>
              </a:defRPr>
            </a:lvl4pPr>
            <a:lvl5pPr marL="2057400" indent="-228600" eaLnBrk="0" hangingPunct="0">
              <a:defRPr kumimoji="1" sz="1600" b="1">
                <a:solidFill>
                  <a:schemeClr val="tx1"/>
                </a:solidFill>
                <a:latin typeface="Malgun Gothic" pitchFamily="34" charset="-127"/>
                <a:ea typeface="ＭＳ Ｐゴシック" pitchFamily="50" charset="-128"/>
              </a:defRPr>
            </a:lvl5pPr>
            <a:lvl6pPr marL="2514600" indent="-228600" eaLnBrk="0" fontAlgn="base" hangingPunct="0">
              <a:spcBef>
                <a:spcPct val="0"/>
              </a:spcBef>
              <a:spcAft>
                <a:spcPct val="0"/>
              </a:spcAft>
              <a:defRPr kumimoji="1" sz="1600" b="1">
                <a:solidFill>
                  <a:schemeClr val="tx1"/>
                </a:solidFill>
                <a:latin typeface="Malgun Gothic" pitchFamily="34" charset="-127"/>
                <a:ea typeface="ＭＳ Ｐゴシック" pitchFamily="50" charset="-128"/>
              </a:defRPr>
            </a:lvl6pPr>
            <a:lvl7pPr marL="2971800" indent="-228600" eaLnBrk="0" fontAlgn="base" hangingPunct="0">
              <a:spcBef>
                <a:spcPct val="0"/>
              </a:spcBef>
              <a:spcAft>
                <a:spcPct val="0"/>
              </a:spcAft>
              <a:defRPr kumimoji="1" sz="1600" b="1">
                <a:solidFill>
                  <a:schemeClr val="tx1"/>
                </a:solidFill>
                <a:latin typeface="Malgun Gothic" pitchFamily="34" charset="-127"/>
                <a:ea typeface="ＭＳ Ｐゴシック" pitchFamily="50" charset="-128"/>
              </a:defRPr>
            </a:lvl7pPr>
            <a:lvl8pPr marL="3429000" indent="-228600" eaLnBrk="0" fontAlgn="base" hangingPunct="0">
              <a:spcBef>
                <a:spcPct val="0"/>
              </a:spcBef>
              <a:spcAft>
                <a:spcPct val="0"/>
              </a:spcAft>
              <a:defRPr kumimoji="1" sz="1600" b="1">
                <a:solidFill>
                  <a:schemeClr val="tx1"/>
                </a:solidFill>
                <a:latin typeface="Malgun Gothic" pitchFamily="34" charset="-127"/>
                <a:ea typeface="ＭＳ Ｐゴシック" pitchFamily="50" charset="-128"/>
              </a:defRPr>
            </a:lvl8pPr>
            <a:lvl9pPr marL="3886200" indent="-228600" eaLnBrk="0" fontAlgn="base" hangingPunct="0">
              <a:spcBef>
                <a:spcPct val="0"/>
              </a:spcBef>
              <a:spcAft>
                <a:spcPct val="0"/>
              </a:spcAft>
              <a:defRPr kumimoji="1" sz="1600" b="1">
                <a:solidFill>
                  <a:schemeClr val="tx1"/>
                </a:solidFill>
                <a:latin typeface="Malgun Gothic" pitchFamily="34" charset="-127"/>
                <a:ea typeface="ＭＳ Ｐゴシック" pitchFamily="50" charset="-128"/>
              </a:defRPr>
            </a:lvl9pPr>
          </a:lstStyle>
          <a:p>
            <a:pPr eaLnBrk="1" hangingPunct="1">
              <a:lnSpc>
                <a:spcPts val="2500"/>
              </a:lnSpc>
            </a:pPr>
            <a:r>
              <a:rPr lang="ja-JP" altLang="en-US" b="0" dirty="0" smtClean="0">
                <a:latin typeface="Meiryo UI" panose="020B0604030504040204" pitchFamily="50" charset="-128"/>
                <a:ea typeface="Meiryo UI" panose="020B0604030504040204" pitchFamily="50" charset="-128"/>
                <a:cs typeface="Meiryo UI" panose="020B0604030504040204" pitchFamily="50" charset="-128"/>
              </a:rPr>
              <a:t>　東京都</a:t>
            </a:r>
            <a:r>
              <a:rPr lang="ja-JP" altLang="en-US" b="0" dirty="0">
                <a:latin typeface="Meiryo UI" panose="020B0604030504040204" pitchFamily="50" charset="-128"/>
                <a:ea typeface="Meiryo UI" panose="020B0604030504040204" pitchFamily="50" charset="-128"/>
                <a:cs typeface="Meiryo UI" panose="020B0604030504040204" pitchFamily="50" charset="-128"/>
              </a:rPr>
              <a:t>の特別区が法律又はこれに基づく政令により処理することとされている事務とは異なる</a:t>
            </a:r>
            <a:r>
              <a:rPr lang="ja-JP" altLang="en-US" b="0" dirty="0" smtClean="0">
                <a:latin typeface="Meiryo UI" panose="020B0604030504040204" pitchFamily="50" charset="-128"/>
                <a:ea typeface="Meiryo UI" panose="020B0604030504040204" pitchFamily="50" charset="-128"/>
                <a:cs typeface="Meiryo UI" panose="020B0604030504040204" pitchFamily="50" charset="-128"/>
              </a:rPr>
              <a:t>事務分担として</a:t>
            </a:r>
            <a:r>
              <a:rPr lang="en-US" altLang="ja-JP" b="0" dirty="0" smtClean="0">
                <a:latin typeface="Meiryo UI" panose="020B0604030504040204" pitchFamily="50" charset="-128"/>
                <a:ea typeface="Meiryo UI" panose="020B0604030504040204" pitchFamily="50" charset="-128"/>
                <a:cs typeface="Meiryo UI" panose="020B0604030504040204" pitchFamily="50" charset="-128"/>
              </a:rPr>
              <a:t/>
            </a:r>
            <a:br>
              <a:rPr lang="en-US" altLang="ja-JP" b="0" dirty="0" smtClean="0">
                <a:latin typeface="Meiryo UI" panose="020B0604030504040204" pitchFamily="50" charset="-128"/>
                <a:ea typeface="Meiryo UI" panose="020B0604030504040204" pitchFamily="50" charset="-128"/>
                <a:cs typeface="Meiryo UI" panose="020B0604030504040204" pitchFamily="50" charset="-128"/>
              </a:rPr>
            </a:br>
            <a:r>
              <a:rPr lang="ja-JP" altLang="en-US" b="0" dirty="0" smtClean="0">
                <a:latin typeface="Meiryo UI" panose="020B0604030504040204" pitchFamily="50" charset="-128"/>
                <a:ea typeface="Meiryo UI" panose="020B0604030504040204" pitchFamily="50" charset="-128"/>
                <a:cs typeface="Meiryo UI" panose="020B0604030504040204" pitchFamily="50" charset="-128"/>
              </a:rPr>
              <a:t>　いる事務に</a:t>
            </a:r>
            <a:r>
              <a:rPr lang="ja-JP" altLang="en-US" b="0" dirty="0">
                <a:latin typeface="Meiryo UI" panose="020B0604030504040204" pitchFamily="50" charset="-128"/>
                <a:ea typeface="Meiryo UI" panose="020B0604030504040204" pitchFamily="50" charset="-128"/>
                <a:cs typeface="Meiryo UI" panose="020B0604030504040204" pitchFamily="50" charset="-128"/>
              </a:rPr>
              <a:t>ついては</a:t>
            </a:r>
            <a:r>
              <a:rPr lang="ja-JP" altLang="en-US" b="0"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u="sng" dirty="0" smtClean="0">
                <a:latin typeface="Meiryo UI" panose="020B0604030504040204" pitchFamily="50" charset="-128"/>
                <a:ea typeface="Meiryo UI" panose="020B0604030504040204" pitchFamily="50" charset="-128"/>
                <a:cs typeface="Meiryo UI" panose="020B0604030504040204" pitchFamily="50" charset="-128"/>
              </a:rPr>
              <a:t>事務処理特例条例等での事務移譲を基本とし</a:t>
            </a:r>
            <a:r>
              <a:rPr lang="ja-JP" altLang="en-US" b="0" dirty="0" smtClean="0">
                <a:latin typeface="Meiryo UI" panose="020B0604030504040204" pitchFamily="50" charset="-128"/>
                <a:ea typeface="Meiryo UI" panose="020B0604030504040204" pitchFamily="50" charset="-128"/>
                <a:cs typeface="Meiryo UI" panose="020B0604030504040204" pitchFamily="50" charset="-128"/>
              </a:rPr>
              <a:t>、制度上法令等の改正が必要なものは、</a:t>
            </a:r>
            <a:r>
              <a:rPr lang="en-US" altLang="ja-JP" b="0" dirty="0" smtClean="0">
                <a:latin typeface="Meiryo UI" panose="020B0604030504040204" pitchFamily="50" charset="-128"/>
                <a:ea typeface="Meiryo UI" panose="020B0604030504040204" pitchFamily="50" charset="-128"/>
                <a:cs typeface="Meiryo UI" panose="020B0604030504040204" pitchFamily="50" charset="-128"/>
              </a:rPr>
              <a:t/>
            </a:r>
            <a:br>
              <a:rPr lang="en-US" altLang="ja-JP" b="0" dirty="0" smtClean="0">
                <a:latin typeface="Meiryo UI" panose="020B0604030504040204" pitchFamily="50" charset="-128"/>
                <a:ea typeface="Meiryo UI" panose="020B0604030504040204" pitchFamily="50" charset="-128"/>
                <a:cs typeface="Meiryo UI" panose="020B0604030504040204" pitchFamily="50" charset="-128"/>
              </a:rPr>
            </a:br>
            <a:r>
              <a:rPr lang="ja-JP" altLang="en-US" b="0" dirty="0" smtClean="0">
                <a:latin typeface="Meiryo UI" panose="020B0604030504040204" pitchFamily="50" charset="-128"/>
                <a:ea typeface="Meiryo UI" panose="020B0604030504040204" pitchFamily="50" charset="-128"/>
                <a:cs typeface="Meiryo UI" panose="020B0604030504040204" pitchFamily="50" charset="-128"/>
              </a:rPr>
              <a:t>　法令等の改正を協議</a:t>
            </a:r>
            <a:endParaRPr lang="en-US" altLang="ja-JP" b="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0" name="二等辺三角形 9"/>
          <p:cNvSpPr/>
          <p:nvPr/>
        </p:nvSpPr>
        <p:spPr bwMode="auto">
          <a:xfrm rot="10800000">
            <a:off x="3944888" y="5157192"/>
            <a:ext cx="1706480" cy="292767"/>
          </a:xfrm>
          <a:prstGeom prst="triangle">
            <a:avLst/>
          </a:prstGeom>
          <a:solidFill>
            <a:schemeClr val="accent6">
              <a:lumMod val="75000"/>
            </a:schemeClr>
          </a:solidFill>
          <a:ln w="9525">
            <a:noFill/>
            <a:round/>
            <a:headEnd/>
            <a:tailEnd/>
          </a:ln>
          <a:effectLst/>
        </p:spPr>
        <p:txBody>
          <a:bodyPr rtlCol="0" anchor="ctr" anchorCtr="0"/>
          <a:lstStyle/>
          <a:p>
            <a:pPr algn="ctr" eaLnBrk="1" hangingPunct="1"/>
            <a:endParaRPr kumimoji="1" lang="ja-JP" altLang="en-US" sz="1400" dirty="0" smtClean="0">
              <a:latin typeface="HG丸ｺﾞｼｯｸM-PRO" panose="020F0600000000000000" pitchFamily="50" charset="-128"/>
              <a:ea typeface="HG丸ｺﾞｼｯｸM-PRO" panose="020F0600000000000000" pitchFamily="50" charset="-128"/>
            </a:endParaRPr>
          </a:p>
        </p:txBody>
      </p:sp>
      <p:sp>
        <p:nvSpPr>
          <p:cNvPr id="12" name="正方形/長方形 11"/>
          <p:cNvSpPr/>
          <p:nvPr/>
        </p:nvSpPr>
        <p:spPr>
          <a:xfrm>
            <a:off x="0" y="548680"/>
            <a:ext cx="4484948" cy="4320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b="1" dirty="0" smtClean="0">
                <a:solidFill>
                  <a:schemeClr val="tx1"/>
                </a:solidFill>
                <a:latin typeface="Meiryo UI" pitchFamily="50" charset="-128"/>
                <a:ea typeface="Meiryo UI" pitchFamily="50" charset="-128"/>
                <a:cs typeface="Meiryo UI" pitchFamily="50" charset="-128"/>
              </a:rPr>
              <a:t>（１）基本的な考え方</a:t>
            </a:r>
            <a:endParaRPr kumimoji="1" lang="ja-JP" altLang="en-US" b="1" dirty="0">
              <a:solidFill>
                <a:schemeClr val="tx1"/>
              </a:solidFill>
              <a:latin typeface="Meiryo UI" pitchFamily="50" charset="-128"/>
              <a:ea typeface="Meiryo UI" pitchFamily="50" charset="-128"/>
              <a:cs typeface="Meiryo UI" pitchFamily="50" charset="-128"/>
            </a:endParaRPr>
          </a:p>
        </p:txBody>
      </p:sp>
      <p:sp>
        <p:nvSpPr>
          <p:cNvPr id="9" name="正方形/長方形 27"/>
          <p:cNvSpPr>
            <a:spLocks noChangeArrowheads="1"/>
          </p:cNvSpPr>
          <p:nvPr/>
        </p:nvSpPr>
        <p:spPr bwMode="auto">
          <a:xfrm>
            <a:off x="8874125" y="-962"/>
            <a:ext cx="1031875" cy="261610"/>
          </a:xfrm>
          <a:prstGeom prst="rect">
            <a:avLst/>
          </a:prstGeom>
          <a:noFill/>
          <a:ln w="9525">
            <a:noFill/>
            <a:miter lim="800000"/>
            <a:headEnd/>
            <a:tailEnd/>
          </a:ln>
        </p:spPr>
        <p:txBody>
          <a:bodyPr>
            <a:spAutoFit/>
          </a:bodyPr>
          <a:lstStyle/>
          <a:p>
            <a:pPr algn="r" fontAlgn="base">
              <a:spcBef>
                <a:spcPct val="0"/>
              </a:spcBef>
              <a:spcAft>
                <a:spcPct val="0"/>
              </a:spcAft>
            </a:pPr>
            <a:r>
              <a:rPr lang="ja-JP" altLang="en-US" sz="1100" b="1" dirty="0">
                <a:solidFill>
                  <a:srgbClr val="000000"/>
                </a:solidFill>
                <a:latin typeface="Meiryo UI" pitchFamily="50" charset="-128"/>
                <a:ea typeface="Meiryo UI" pitchFamily="50" charset="-128"/>
                <a:cs typeface="Meiryo UI" pitchFamily="50" charset="-128"/>
              </a:rPr>
              <a:t> 事務</a:t>
            </a:r>
            <a:r>
              <a:rPr lang="en-US" altLang="ja-JP" sz="1100" b="1" dirty="0" smtClean="0">
                <a:solidFill>
                  <a:srgbClr val="000000"/>
                </a:solidFill>
                <a:latin typeface="Meiryo UI" pitchFamily="50" charset="-128"/>
                <a:ea typeface="Meiryo UI" pitchFamily="50" charset="-128"/>
                <a:cs typeface="Meiryo UI" pitchFamily="50" charset="-128"/>
              </a:rPr>
              <a:t>-</a:t>
            </a:r>
            <a:r>
              <a:rPr lang="ja-JP" altLang="en-US" sz="1100" b="1" dirty="0" smtClean="0">
                <a:solidFill>
                  <a:srgbClr val="000000"/>
                </a:solidFill>
                <a:latin typeface="Meiryo UI" pitchFamily="50" charset="-128"/>
                <a:ea typeface="Meiryo UI" pitchFamily="50" charset="-128"/>
                <a:cs typeface="Meiryo UI" pitchFamily="50" charset="-128"/>
              </a:rPr>
              <a:t>２</a:t>
            </a:r>
            <a:r>
              <a:rPr lang="ja-JP" altLang="en-US" sz="1100" b="1" dirty="0">
                <a:solidFill>
                  <a:srgbClr val="000000"/>
                </a:solidFill>
                <a:latin typeface="Meiryo UI" pitchFamily="50" charset="-128"/>
                <a:ea typeface="Meiryo UI" pitchFamily="50" charset="-128"/>
                <a:cs typeface="Meiryo UI" pitchFamily="50" charset="-128"/>
              </a:rPr>
              <a:t>４</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正方形/長方形 20"/>
          <p:cNvSpPr/>
          <p:nvPr/>
        </p:nvSpPr>
        <p:spPr bwMode="auto">
          <a:xfrm>
            <a:off x="76366" y="692696"/>
            <a:ext cx="9808369" cy="6048672"/>
          </a:xfrm>
          <a:prstGeom prst="rect">
            <a:avLst/>
          </a:prstGeom>
          <a:solidFill>
            <a:schemeClr val="accent6">
              <a:lumMod val="40000"/>
              <a:lumOff val="60000"/>
            </a:schemeClr>
          </a:solidFill>
          <a:ln w="19050">
            <a:noFill/>
            <a:headEnd/>
            <a:tailEnd/>
          </a:ln>
        </p:spPr>
        <p:style>
          <a:lnRef idx="2">
            <a:schemeClr val="dk1"/>
          </a:lnRef>
          <a:fillRef idx="1">
            <a:schemeClr val="lt1"/>
          </a:fillRef>
          <a:effectRef idx="0">
            <a:schemeClr val="dk1"/>
          </a:effectRef>
          <a:fontRef idx="minor">
            <a:schemeClr val="dk1"/>
          </a:fontRef>
        </p:style>
        <p:txBody>
          <a:bodyPr rtlCol="0" anchor="t" anchorCtr="0"/>
          <a:lstStyle/>
          <a:p>
            <a:pPr eaLnBrk="1" hangingPunct="1"/>
            <a:endParaRPr kumimoji="1" lang="en-US" altLang="ja-JP" b="0" dirty="0" smtClean="0">
              <a:latin typeface="Meiryo UI" panose="020B0604030504040204" pitchFamily="50" charset="-128"/>
              <a:ea typeface="Meiryo UI" panose="020B0604030504040204" pitchFamily="50" charset="-128"/>
              <a:cs typeface="Meiryo UI" panose="020B0604030504040204" pitchFamily="50" charset="-128"/>
            </a:endParaRPr>
          </a:p>
          <a:p>
            <a:pPr eaLnBrk="1" hangingPunct="1"/>
            <a:endParaRPr lang="en-US" altLang="ja-JP" b="0" dirty="0" smtClean="0">
              <a:latin typeface="Meiryo UI" panose="020B0604030504040204" pitchFamily="50" charset="-128"/>
              <a:ea typeface="Meiryo UI" panose="020B0604030504040204" pitchFamily="50" charset="-128"/>
              <a:cs typeface="Meiryo UI" panose="020B0604030504040204" pitchFamily="50" charset="-128"/>
            </a:endParaRPr>
          </a:p>
          <a:p>
            <a:pPr eaLnBrk="1" hangingPunct="1"/>
            <a:endParaRPr kumimoji="1" lang="en-US" altLang="ja-JP" b="0" dirty="0" smtClean="0">
              <a:latin typeface="Meiryo UI" panose="020B0604030504040204" pitchFamily="50" charset="-128"/>
              <a:ea typeface="Meiryo UI" panose="020B0604030504040204" pitchFamily="50" charset="-128"/>
              <a:cs typeface="Meiryo UI" panose="020B0604030504040204" pitchFamily="50" charset="-128"/>
            </a:endParaRPr>
          </a:p>
          <a:p>
            <a:endParaRPr lang="en-US" altLang="ja-JP" sz="600" b="0" dirty="0">
              <a:latin typeface="Meiryo UI" panose="020B0604030504040204" pitchFamily="50" charset="-128"/>
              <a:ea typeface="Meiryo UI" panose="020B0604030504040204" pitchFamily="50" charset="-128"/>
              <a:cs typeface="Meiryo UI" panose="020B0604030504040204" pitchFamily="50" charset="-128"/>
            </a:endParaRPr>
          </a:p>
          <a:p>
            <a:pPr eaLnBrk="1" hangingPunct="1"/>
            <a:endParaRPr lang="en-US" altLang="ja-JP" b="0" dirty="0" smtClean="0">
              <a:latin typeface="Meiryo UI" panose="020B0604030504040204" pitchFamily="50" charset="-128"/>
              <a:ea typeface="Meiryo UI" panose="020B0604030504040204" pitchFamily="50" charset="-128"/>
              <a:cs typeface="Meiryo UI" panose="020B0604030504040204" pitchFamily="50" charset="-128"/>
            </a:endParaRPr>
          </a:p>
          <a:p>
            <a:pPr eaLnBrk="1" hangingPunct="1">
              <a:lnSpc>
                <a:spcPts val="1700"/>
              </a:lnSpc>
            </a:pPr>
            <a:endParaRPr lang="en-US" altLang="ja-JP" b="0" dirty="0" smtClean="0">
              <a:latin typeface="Meiryo UI" panose="020B0604030504040204" pitchFamily="50" charset="-128"/>
              <a:ea typeface="Meiryo UI" panose="020B0604030504040204" pitchFamily="50" charset="-128"/>
              <a:cs typeface="Meiryo UI" panose="020B0604030504040204" pitchFamily="50" charset="-128"/>
            </a:endParaRPr>
          </a:p>
          <a:p>
            <a:pPr eaLnBrk="1" hangingPunct="1"/>
            <a:endParaRPr lang="en-US" altLang="ja-JP" sz="2000" b="0" dirty="0" smtClean="0">
              <a:latin typeface="Meiryo UI" panose="020B0604030504040204" pitchFamily="50" charset="-128"/>
              <a:ea typeface="Meiryo UI" panose="020B0604030504040204" pitchFamily="50" charset="-128"/>
              <a:cs typeface="Meiryo UI" panose="020B0604030504040204" pitchFamily="50" charset="-128"/>
            </a:endParaRPr>
          </a:p>
          <a:p>
            <a:pPr eaLnBrk="1" hangingPunct="1">
              <a:lnSpc>
                <a:spcPts val="800"/>
              </a:lnSpc>
            </a:pPr>
            <a:endParaRPr lang="en-US" altLang="ja-JP" b="0" dirty="0" smtClean="0">
              <a:latin typeface="Meiryo UI" panose="020B0604030504040204" pitchFamily="50" charset="-128"/>
              <a:ea typeface="Meiryo UI" panose="020B0604030504040204" pitchFamily="50" charset="-128"/>
              <a:cs typeface="Meiryo UI" panose="020B0604030504040204" pitchFamily="50" charset="-128"/>
            </a:endParaRPr>
          </a:p>
          <a:p>
            <a:pPr algn="ctr" eaLnBrk="1" hangingPunct="1">
              <a:lnSpc>
                <a:spcPts val="1700"/>
              </a:lnSpc>
            </a:pPr>
            <a:endParaRPr lang="en-US" altLang="ja-JP" sz="1200" dirty="0" smtClean="0">
              <a:latin typeface="Meiryo UI" panose="020B0604030504040204" pitchFamily="50" charset="-128"/>
              <a:ea typeface="Meiryo UI" panose="020B0604030504040204" pitchFamily="50" charset="-128"/>
              <a:cs typeface="Meiryo UI" panose="020B0604030504040204" pitchFamily="50" charset="-128"/>
            </a:endParaRPr>
          </a:p>
        </p:txBody>
      </p:sp>
      <p:sp>
        <p:nvSpPr>
          <p:cNvPr id="29" name="正方形/長方形 28"/>
          <p:cNvSpPr/>
          <p:nvPr/>
        </p:nvSpPr>
        <p:spPr bwMode="auto">
          <a:xfrm>
            <a:off x="4592960" y="1700808"/>
            <a:ext cx="5188157" cy="4896544"/>
          </a:xfrm>
          <a:prstGeom prst="rect">
            <a:avLst/>
          </a:prstGeom>
          <a:solidFill>
            <a:schemeClr val="bg1"/>
          </a:solidFill>
          <a:ln w="12700" algn="ctr">
            <a:noFill/>
            <a:prstDash val="solid"/>
            <a:round/>
            <a:headEnd/>
            <a:tailEnd/>
          </a:ln>
          <a:effectLst/>
          <a:extLst/>
        </p:spPr>
        <p:txBody>
          <a:bodyPr wrap="none" rtlCol="0" anchor="b" anchorCtr="0"/>
          <a:lstStyle/>
          <a:p>
            <a:pPr>
              <a:lnSpc>
                <a:spcPts val="600"/>
              </a:lnSpc>
            </a:pPr>
            <a:endParaRPr lang="en-US" altLang="ja-JP" sz="1200" b="0" dirty="0" smtClean="0">
              <a:latin typeface="+mn-ea"/>
              <a:ea typeface="+mn-ea"/>
              <a:cs typeface="Meiryo UI" panose="020B0604030504040204" pitchFamily="50" charset="-128"/>
            </a:endParaRPr>
          </a:p>
        </p:txBody>
      </p:sp>
      <p:graphicFrame>
        <p:nvGraphicFramePr>
          <p:cNvPr id="12" name="コンテンツ プレースホルダ 4"/>
          <p:cNvGraphicFramePr>
            <a:graphicFrameLocks/>
          </p:cNvGraphicFramePr>
          <p:nvPr>
            <p:extLst>
              <p:ext uri="{D42A27DB-BD31-4B8C-83A1-F6EECF244321}">
                <p14:modId xmlns:p14="http://schemas.microsoft.com/office/powerpoint/2010/main" val="538911112"/>
              </p:ext>
            </p:extLst>
          </p:nvPr>
        </p:nvGraphicFramePr>
        <p:xfrm>
          <a:off x="228600" y="2649183"/>
          <a:ext cx="3932312" cy="2743201"/>
        </p:xfrm>
        <a:graphic>
          <a:graphicData uri="http://schemas.openxmlformats.org/drawingml/2006/table">
            <a:tbl>
              <a:tblPr firstRow="1" bandRow="1">
                <a:tableStyleId>{5C22544A-7EE6-4342-B048-85BDC9FD1C3A}</a:tableStyleId>
              </a:tblPr>
              <a:tblGrid>
                <a:gridCol w="979984"/>
                <a:gridCol w="738082"/>
                <a:gridCol w="738082"/>
                <a:gridCol w="738082"/>
                <a:gridCol w="738082"/>
              </a:tblGrid>
              <a:tr h="651469">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800" spc="0"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200" spc="0"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　　　　法令</a:t>
                      </a:r>
                      <a:endParaRPr kumimoji="1" lang="en-US" altLang="ja-JP" sz="1200" spc="0"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a:p>
                      <a:pPr algn="l"/>
                      <a:r>
                        <a:rPr kumimoji="1" lang="ja-JP" altLang="en-US" sz="1200" spc="0"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区分　　　　    </a:t>
                      </a:r>
                      <a:r>
                        <a:rPr kumimoji="1" lang="ja-JP" altLang="en-US" sz="900" spc="0"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　　　　　　　　　　　　　　　　　　　　</a:t>
                      </a:r>
                      <a:endParaRPr kumimoji="1" lang="en-US" altLang="ja-JP" sz="900" spc="0"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ctr"/>
                      <a:r>
                        <a:rPr kumimoji="1" lang="ja-JP" altLang="en-US" sz="1400" spc="0"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法律</a:t>
                      </a:r>
                      <a:endParaRPr kumimoji="1" lang="ja-JP" altLang="en-US" sz="1400" spc="0" dirty="0">
                        <a:solidFill>
                          <a:schemeClr val="bg1"/>
                        </a:solidFill>
                        <a:latin typeface="Meiryo UI" pitchFamily="50" charset="-128"/>
                        <a:ea typeface="Meiryo UI" pitchFamily="50" charset="-128"/>
                        <a:cs typeface="Meiryo UI"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ctr"/>
                      <a:r>
                        <a:rPr kumimoji="1" lang="ja-JP" altLang="en-US" sz="1400" spc="0"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政令</a:t>
                      </a:r>
                      <a:endParaRPr kumimoji="1" lang="ja-JP" altLang="en-US" sz="1400" spc="0" dirty="0">
                        <a:solidFill>
                          <a:schemeClr val="bg1"/>
                        </a:solidFill>
                        <a:latin typeface="Meiryo UI" pitchFamily="50" charset="-128"/>
                        <a:ea typeface="Meiryo UI" pitchFamily="50" charset="-128"/>
                        <a:cs typeface="Meiryo UI"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ctr"/>
                      <a:r>
                        <a:rPr kumimoji="1" lang="ja-JP" altLang="en-US" sz="1400" spc="0" dirty="0" smtClean="0">
                          <a:solidFill>
                            <a:schemeClr val="bg1"/>
                          </a:solidFill>
                          <a:latin typeface="Meiryo UI" pitchFamily="50" charset="-128"/>
                          <a:ea typeface="Meiryo UI" pitchFamily="50" charset="-128"/>
                          <a:cs typeface="Meiryo UI" pitchFamily="50" charset="-128"/>
                        </a:rPr>
                        <a:t>省令</a:t>
                      </a:r>
                      <a:endParaRPr kumimoji="1" lang="ja-JP" altLang="en-US" sz="1400" spc="0" dirty="0">
                        <a:solidFill>
                          <a:schemeClr val="bg1"/>
                        </a:solidFill>
                        <a:latin typeface="Meiryo UI" pitchFamily="50" charset="-128"/>
                        <a:ea typeface="Meiryo UI" pitchFamily="50" charset="-128"/>
                        <a:cs typeface="Meiryo UI"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ctr"/>
                      <a:r>
                        <a:rPr kumimoji="1" lang="ja-JP" altLang="en-US" sz="1400" spc="0"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計</a:t>
                      </a:r>
                      <a:endParaRPr kumimoji="1" lang="ja-JP" altLang="en-US" sz="1400" spc="0" dirty="0">
                        <a:solidFill>
                          <a:schemeClr val="bg1"/>
                        </a:solidFill>
                        <a:latin typeface="Meiryo UI" pitchFamily="50" charset="-128"/>
                        <a:ea typeface="Meiryo UI" pitchFamily="50" charset="-128"/>
                        <a:cs typeface="Meiryo UI"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accent1">
                        <a:lumMod val="75000"/>
                      </a:schemeClr>
                    </a:solidFill>
                  </a:tcPr>
                </a:tc>
              </a:tr>
              <a:tr h="520656">
                <a:tc>
                  <a:txBody>
                    <a:bodyPr/>
                    <a:lstStyle/>
                    <a:p>
                      <a:pPr algn="l"/>
                      <a:r>
                        <a:rPr kumimoji="1" lang="ja-JP" altLang="en-US" sz="1400" spc="0" dirty="0" smtClean="0">
                          <a:latin typeface="Meiryo UI" panose="020B0604030504040204" pitchFamily="50" charset="-128"/>
                          <a:ea typeface="Meiryo UI" panose="020B0604030504040204" pitchFamily="50" charset="-128"/>
                          <a:cs typeface="Meiryo UI" panose="020B0604030504040204" pitchFamily="50" charset="-128"/>
                        </a:rPr>
                        <a:t>事務分担</a:t>
                      </a:r>
                      <a:endParaRPr kumimoji="1" lang="ja-JP" altLang="en-US" sz="1400" spc="0" dirty="0">
                        <a:latin typeface="Meiryo UI" pitchFamily="50" charset="-128"/>
                        <a:ea typeface="Meiryo UI" pitchFamily="50" charset="-128"/>
                        <a:cs typeface="Meiryo UI" pitchFamily="50" charset="-128"/>
                      </a:endParaRPr>
                    </a:p>
                  </a:txBody>
                  <a:tcPr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a:r>
                        <a:rPr kumimoji="1" lang="ja-JP" altLang="en-US" sz="1400" spc="0" dirty="0" smtClean="0">
                          <a:solidFill>
                            <a:schemeClr val="tx1"/>
                          </a:solidFill>
                          <a:latin typeface="Meiryo UI" pitchFamily="50" charset="-128"/>
                          <a:ea typeface="Meiryo UI" pitchFamily="50" charset="-128"/>
                          <a:cs typeface="Meiryo UI" pitchFamily="50" charset="-128"/>
                        </a:rPr>
                        <a:t>８</a:t>
                      </a:r>
                      <a:r>
                        <a:rPr kumimoji="1" lang="en-US" altLang="ja-JP" sz="1400" spc="0" dirty="0" smtClean="0">
                          <a:solidFill>
                            <a:schemeClr val="tx1"/>
                          </a:solidFill>
                          <a:latin typeface="Meiryo UI" pitchFamily="50" charset="-128"/>
                          <a:ea typeface="Meiryo UI" pitchFamily="50" charset="-128"/>
                          <a:cs typeface="Meiryo UI" pitchFamily="50" charset="-128"/>
                        </a:rPr>
                        <a:t>7</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a:r>
                        <a:rPr kumimoji="1" lang="ja-JP" altLang="en-US" sz="1400" spc="0" dirty="0" smtClean="0">
                          <a:solidFill>
                            <a:schemeClr val="tx1"/>
                          </a:solidFill>
                          <a:latin typeface="Meiryo UI" pitchFamily="50" charset="-128"/>
                          <a:ea typeface="Meiryo UI" pitchFamily="50" charset="-128"/>
                          <a:cs typeface="Meiryo UI" pitchFamily="50" charset="-128"/>
                        </a:rPr>
                        <a:t>３３</a:t>
                      </a:r>
                      <a:endParaRPr kumimoji="1" lang="en-US" altLang="ja-JP" sz="1400" spc="0" dirty="0" smtClean="0">
                        <a:solidFill>
                          <a:schemeClr val="tx1"/>
                        </a:solidFill>
                        <a:latin typeface="Meiryo UI" pitchFamily="50" charset="-128"/>
                        <a:ea typeface="Meiryo UI" pitchFamily="50" charset="-128"/>
                        <a:cs typeface="Meiryo UI"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a:r>
                        <a:rPr kumimoji="1" lang="en-US" altLang="ja-JP" sz="1400" spc="0" dirty="0" smtClean="0">
                          <a:solidFill>
                            <a:schemeClr val="tx1"/>
                          </a:solidFill>
                          <a:latin typeface="Meiryo UI" pitchFamily="50" charset="-128"/>
                          <a:ea typeface="Meiryo UI" pitchFamily="50" charset="-128"/>
                          <a:cs typeface="Meiryo UI" pitchFamily="50" charset="-128"/>
                        </a:rPr>
                        <a:t>2</a:t>
                      </a:r>
                      <a:r>
                        <a:rPr kumimoji="1" lang="ja-JP" altLang="en-US" sz="1400" spc="0" dirty="0" smtClean="0">
                          <a:solidFill>
                            <a:schemeClr val="tx1"/>
                          </a:solidFill>
                          <a:latin typeface="Meiryo UI" pitchFamily="50" charset="-128"/>
                          <a:ea typeface="Meiryo UI" pitchFamily="50" charset="-128"/>
                          <a:cs typeface="Meiryo UI" pitchFamily="50" charset="-128"/>
                        </a:rPr>
                        <a:t>１</a:t>
                      </a:r>
                      <a:endParaRPr kumimoji="1" lang="en-US" altLang="ja-JP" sz="1400" spc="0" dirty="0" smtClean="0">
                        <a:solidFill>
                          <a:schemeClr val="tx1"/>
                        </a:solidFill>
                        <a:latin typeface="Meiryo UI" pitchFamily="50" charset="-128"/>
                        <a:ea typeface="Meiryo UI" pitchFamily="50" charset="-128"/>
                        <a:cs typeface="Meiryo UI"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a:r>
                        <a:rPr kumimoji="1" lang="ja-JP" altLang="en-US" sz="1400" spc="0" dirty="0" smtClean="0">
                          <a:solidFill>
                            <a:schemeClr val="tx1"/>
                          </a:solidFill>
                          <a:latin typeface="Meiryo UI" pitchFamily="50" charset="-128"/>
                          <a:ea typeface="Meiryo UI" pitchFamily="50" charset="-128"/>
                          <a:cs typeface="Meiryo UI" pitchFamily="50" charset="-128"/>
                        </a:rPr>
                        <a:t>１４１</a:t>
                      </a:r>
                      <a:endParaRPr kumimoji="1" lang="en-US" altLang="ja-JP" sz="1400" spc="0" dirty="0" smtClean="0">
                        <a:solidFill>
                          <a:schemeClr val="tx1"/>
                        </a:solidFill>
                        <a:latin typeface="Meiryo UI" pitchFamily="50" charset="-128"/>
                        <a:ea typeface="Meiryo UI" pitchFamily="50" charset="-128"/>
                        <a:cs typeface="Meiryo UI" pitchFamily="50" charset="-128"/>
                      </a:endParaRPr>
                    </a:p>
                  </a:txBody>
                  <a:tcPr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accent1">
                        <a:lumMod val="20000"/>
                        <a:lumOff val="80000"/>
                      </a:schemeClr>
                    </a:solidFill>
                  </a:tcPr>
                </a:tc>
              </a:tr>
              <a:tr h="509590">
                <a:tc>
                  <a:txBody>
                    <a:bodyPr/>
                    <a:lstStyle/>
                    <a:p>
                      <a:pPr algn="l"/>
                      <a:r>
                        <a:rPr kumimoji="1" lang="ja-JP" altLang="en-US" sz="1400" spc="0" dirty="0" smtClean="0">
                          <a:latin typeface="Meiryo UI" panose="020B0604030504040204" pitchFamily="50" charset="-128"/>
                          <a:ea typeface="Meiryo UI" panose="020B0604030504040204" pitchFamily="50" charset="-128"/>
                          <a:cs typeface="Meiryo UI" panose="020B0604030504040204" pitchFamily="50" charset="-128"/>
                        </a:rPr>
                        <a:t>財政調整</a:t>
                      </a:r>
                      <a:endParaRPr kumimoji="1" lang="ja-JP" altLang="en-US" sz="1400" spc="0" dirty="0">
                        <a:latin typeface="Meiryo UI" pitchFamily="50" charset="-128"/>
                        <a:ea typeface="Meiryo UI" pitchFamily="50" charset="-128"/>
                        <a:cs typeface="Meiryo UI"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ja-JP" altLang="en-US" sz="1400" spc="0" dirty="0" smtClean="0">
                          <a:solidFill>
                            <a:schemeClr val="tx1"/>
                          </a:solidFill>
                          <a:latin typeface="Meiryo UI" pitchFamily="50" charset="-128"/>
                          <a:ea typeface="Meiryo UI" pitchFamily="50" charset="-128"/>
                          <a:cs typeface="Meiryo UI" pitchFamily="50" charset="-128"/>
                        </a:rPr>
                        <a:t>１</a:t>
                      </a:r>
                      <a:endParaRPr kumimoji="1" lang="en-US" altLang="ja-JP" sz="1400" spc="0" dirty="0" smtClean="0">
                        <a:solidFill>
                          <a:schemeClr val="tx1"/>
                        </a:solidFill>
                        <a:latin typeface="Meiryo UI" pitchFamily="50" charset="-128"/>
                        <a:ea typeface="Meiryo UI" pitchFamily="50" charset="-128"/>
                        <a:cs typeface="Meiryo UI"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kumimoji="1" lang="ja-JP" altLang="en-US" sz="1400" spc="0" dirty="0" smtClean="0">
                          <a:solidFill>
                            <a:schemeClr val="tx1"/>
                          </a:solidFill>
                          <a:latin typeface="Meiryo UI" pitchFamily="50" charset="-128"/>
                          <a:ea typeface="Meiryo UI" pitchFamily="50" charset="-128"/>
                          <a:cs typeface="Meiryo UI" pitchFamily="50" charset="-128"/>
                        </a:rPr>
                        <a:t>１</a:t>
                      </a:r>
                      <a:endParaRPr kumimoji="1" lang="en-US" altLang="ja-JP" sz="1400" spc="0" dirty="0" smtClean="0">
                        <a:solidFill>
                          <a:schemeClr val="tx1"/>
                        </a:solidFill>
                        <a:latin typeface="Meiryo UI" pitchFamily="50" charset="-128"/>
                        <a:ea typeface="Meiryo UI" pitchFamily="50" charset="-128"/>
                        <a:cs typeface="Meiryo UI"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kumimoji="1" lang="ja-JP" altLang="en-US" sz="1400" spc="0" dirty="0" smtClean="0">
                          <a:solidFill>
                            <a:schemeClr val="tx1"/>
                          </a:solidFill>
                          <a:latin typeface="Meiryo UI" pitchFamily="50" charset="-128"/>
                          <a:ea typeface="Meiryo UI" pitchFamily="50" charset="-128"/>
                          <a:cs typeface="Meiryo UI" pitchFamily="50" charset="-128"/>
                        </a:rPr>
                        <a:t>０</a:t>
                      </a:r>
                      <a:endParaRPr kumimoji="1" lang="en-US" altLang="ja-JP" sz="1400" spc="0" dirty="0" smtClean="0">
                        <a:solidFill>
                          <a:schemeClr val="tx1"/>
                        </a:solidFill>
                        <a:latin typeface="Meiryo UI" pitchFamily="50" charset="-128"/>
                        <a:ea typeface="Meiryo UI" pitchFamily="50" charset="-128"/>
                        <a:cs typeface="Meiryo UI"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ja-JP" altLang="en-US" sz="1400" spc="0" dirty="0" smtClean="0">
                          <a:solidFill>
                            <a:schemeClr val="tx1"/>
                          </a:solidFill>
                          <a:latin typeface="Meiryo UI" pitchFamily="50" charset="-128"/>
                          <a:ea typeface="Meiryo UI" pitchFamily="50" charset="-128"/>
                          <a:cs typeface="Meiryo UI" pitchFamily="50" charset="-128"/>
                        </a:rPr>
                        <a:t>２</a:t>
                      </a:r>
                      <a:endParaRPr kumimoji="1" lang="ja-JP" altLang="en-US" sz="1400" spc="0" dirty="0">
                        <a:solidFill>
                          <a:schemeClr val="tx1"/>
                        </a:solidFill>
                        <a:latin typeface="Meiryo UI" pitchFamily="50" charset="-128"/>
                        <a:ea typeface="Meiryo UI" pitchFamily="50" charset="-128"/>
                        <a:cs typeface="Meiryo UI"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540830">
                <a:tc>
                  <a:txBody>
                    <a:bodyPr/>
                    <a:lstStyle/>
                    <a:p>
                      <a:pPr algn="l"/>
                      <a:r>
                        <a:rPr kumimoji="1" lang="ja-JP" altLang="en-US" sz="1200" spc="0" baseline="0" dirty="0" smtClean="0">
                          <a:latin typeface="Meiryo UI" panose="020B0604030504040204" pitchFamily="50" charset="-128"/>
                          <a:ea typeface="Meiryo UI" panose="020B0604030504040204" pitchFamily="50" charset="-128"/>
                          <a:cs typeface="Meiryo UI" panose="020B0604030504040204" pitchFamily="50" charset="-128"/>
                        </a:rPr>
                        <a:t>都区協議会</a:t>
                      </a:r>
                      <a:endParaRPr kumimoji="1" lang="ja-JP" altLang="en-US" sz="1200" spc="0" baseline="0" dirty="0">
                        <a:latin typeface="Meiryo UI" pitchFamily="50" charset="-128"/>
                        <a:ea typeface="Meiryo UI" pitchFamily="50" charset="-128"/>
                        <a:cs typeface="Meiryo UI"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kumimoji="1" lang="ja-JP" altLang="en-US" sz="1400" spc="0" dirty="0" smtClean="0">
                          <a:solidFill>
                            <a:schemeClr val="tx1"/>
                          </a:solidFill>
                          <a:latin typeface="Meiryo UI" pitchFamily="50" charset="-128"/>
                          <a:ea typeface="Meiryo UI" pitchFamily="50" charset="-128"/>
                          <a:cs typeface="Meiryo UI" pitchFamily="50" charset="-128"/>
                        </a:rPr>
                        <a:t>０</a:t>
                      </a:r>
                      <a:endParaRPr kumimoji="1" lang="en-US" altLang="ja-JP" sz="1400" spc="0" dirty="0" smtClean="0">
                        <a:solidFill>
                          <a:schemeClr val="tx1"/>
                        </a:solidFill>
                        <a:latin typeface="Meiryo UI" pitchFamily="50" charset="-128"/>
                        <a:ea typeface="Meiryo UI" pitchFamily="50" charset="-128"/>
                        <a:cs typeface="Meiryo UI"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kumimoji="1" lang="ja-JP" altLang="en-US" sz="1400" spc="0" dirty="0" smtClean="0">
                          <a:solidFill>
                            <a:schemeClr val="tx1"/>
                          </a:solidFill>
                          <a:latin typeface="Meiryo UI" pitchFamily="50" charset="-128"/>
                          <a:ea typeface="Meiryo UI" pitchFamily="50" charset="-128"/>
                          <a:cs typeface="Meiryo UI" pitchFamily="50" charset="-128"/>
                        </a:rPr>
                        <a:t>１</a:t>
                      </a:r>
                      <a:endParaRPr kumimoji="1" lang="en-US" altLang="ja-JP" sz="1400" spc="0" dirty="0" smtClean="0">
                        <a:solidFill>
                          <a:schemeClr val="tx1"/>
                        </a:solidFill>
                        <a:latin typeface="Meiryo UI" pitchFamily="50" charset="-128"/>
                        <a:ea typeface="Meiryo UI" pitchFamily="50" charset="-128"/>
                        <a:cs typeface="Meiryo UI"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kumimoji="1" lang="ja-JP" altLang="en-US" sz="1400" spc="0" dirty="0" smtClean="0">
                          <a:solidFill>
                            <a:schemeClr val="tx1"/>
                          </a:solidFill>
                          <a:latin typeface="Meiryo UI" pitchFamily="50" charset="-128"/>
                          <a:ea typeface="Meiryo UI" pitchFamily="50" charset="-128"/>
                          <a:cs typeface="Meiryo UI" pitchFamily="50" charset="-128"/>
                        </a:rPr>
                        <a:t>０</a:t>
                      </a:r>
                      <a:endParaRPr kumimoji="1" lang="en-US" altLang="ja-JP" sz="1400" spc="0" dirty="0" smtClean="0">
                        <a:solidFill>
                          <a:schemeClr val="tx1"/>
                        </a:solidFill>
                        <a:latin typeface="Meiryo UI" pitchFamily="50" charset="-128"/>
                        <a:ea typeface="Meiryo UI" pitchFamily="50" charset="-128"/>
                        <a:cs typeface="Meiryo UI"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kumimoji="1" lang="ja-JP" altLang="en-US" sz="1400" spc="0" dirty="0" smtClean="0">
                          <a:solidFill>
                            <a:schemeClr val="tx1"/>
                          </a:solidFill>
                          <a:latin typeface="Meiryo UI" pitchFamily="50" charset="-128"/>
                          <a:ea typeface="Meiryo UI" pitchFamily="50" charset="-128"/>
                          <a:cs typeface="Meiryo UI" pitchFamily="50" charset="-128"/>
                        </a:rPr>
                        <a:t>１</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520656">
                <a:tc>
                  <a:txBody>
                    <a:bodyPr/>
                    <a:lstStyle/>
                    <a:p>
                      <a:pPr algn="l"/>
                      <a:r>
                        <a:rPr kumimoji="1" lang="ja-JP" altLang="en-US" sz="1400" spc="0" dirty="0" smtClean="0">
                          <a:latin typeface="Meiryo UI" panose="020B0604030504040204" pitchFamily="50" charset="-128"/>
                          <a:ea typeface="Meiryo UI" panose="020B0604030504040204" pitchFamily="50" charset="-128"/>
                          <a:cs typeface="Meiryo UI" panose="020B0604030504040204" pitchFamily="50" charset="-128"/>
                        </a:rPr>
                        <a:t>組織体制</a:t>
                      </a:r>
                      <a:endParaRPr kumimoji="1" lang="ja-JP" altLang="en-US" sz="1400" spc="0" dirty="0">
                        <a:latin typeface="Meiryo UI" pitchFamily="50" charset="-128"/>
                        <a:ea typeface="Meiryo UI" pitchFamily="50" charset="-128"/>
                        <a:cs typeface="Meiryo UI"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kumimoji="1" lang="ja-JP" altLang="en-US" sz="1400" spc="0" dirty="0" smtClean="0">
                          <a:solidFill>
                            <a:schemeClr val="tx1"/>
                          </a:solidFill>
                          <a:latin typeface="Meiryo UI" pitchFamily="50" charset="-128"/>
                          <a:ea typeface="Meiryo UI" pitchFamily="50" charset="-128"/>
                          <a:cs typeface="Meiryo UI" pitchFamily="50" charset="-128"/>
                        </a:rPr>
                        <a:t>１</a:t>
                      </a:r>
                      <a:endParaRPr kumimoji="1" lang="en-US" altLang="ja-JP" sz="1400" spc="0" dirty="0" smtClean="0">
                        <a:solidFill>
                          <a:schemeClr val="tx1"/>
                        </a:solidFill>
                        <a:latin typeface="Meiryo UI" pitchFamily="50" charset="-128"/>
                        <a:ea typeface="Meiryo UI" pitchFamily="50" charset="-128"/>
                        <a:cs typeface="Meiryo UI"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ja-JP" altLang="en-US" sz="1400" spc="0" dirty="0" smtClean="0">
                          <a:solidFill>
                            <a:schemeClr val="tx1"/>
                          </a:solidFill>
                          <a:latin typeface="Meiryo UI" pitchFamily="50" charset="-128"/>
                          <a:ea typeface="Meiryo UI" pitchFamily="50" charset="-128"/>
                          <a:cs typeface="Meiryo UI" pitchFamily="50" charset="-128"/>
                        </a:rPr>
                        <a:t>０</a:t>
                      </a:r>
                      <a:endParaRPr kumimoji="1" lang="ja-JP" altLang="en-US" sz="1400" spc="0" dirty="0">
                        <a:solidFill>
                          <a:schemeClr val="tx1"/>
                        </a:solidFill>
                        <a:latin typeface="Meiryo UI" pitchFamily="50" charset="-128"/>
                        <a:ea typeface="Meiryo UI" pitchFamily="50" charset="-128"/>
                        <a:cs typeface="Meiryo UI"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ja-JP" altLang="en-US" sz="1400" spc="0" dirty="0" smtClean="0">
                          <a:solidFill>
                            <a:schemeClr val="tx1"/>
                          </a:solidFill>
                          <a:latin typeface="Meiryo UI" pitchFamily="50" charset="-128"/>
                          <a:ea typeface="Meiryo UI" pitchFamily="50" charset="-128"/>
                          <a:cs typeface="Meiryo UI" pitchFamily="50" charset="-128"/>
                        </a:rPr>
                        <a:t>０</a:t>
                      </a:r>
                      <a:endParaRPr kumimoji="1" lang="ja-JP" altLang="en-US" sz="1400" spc="0" dirty="0">
                        <a:solidFill>
                          <a:schemeClr val="tx1"/>
                        </a:solidFill>
                        <a:latin typeface="Meiryo UI" pitchFamily="50" charset="-128"/>
                        <a:ea typeface="Meiryo UI" pitchFamily="50" charset="-128"/>
                        <a:cs typeface="Meiryo UI"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kumimoji="1" lang="ja-JP" altLang="en-US" sz="1400" spc="0" dirty="0" smtClean="0">
                          <a:solidFill>
                            <a:schemeClr val="tx1"/>
                          </a:solidFill>
                          <a:latin typeface="Meiryo UI" pitchFamily="50" charset="-128"/>
                          <a:ea typeface="Meiryo UI" pitchFamily="50" charset="-128"/>
                          <a:cs typeface="Meiryo UI" pitchFamily="50" charset="-128"/>
                        </a:rPr>
                        <a:t>１</a:t>
                      </a:r>
                      <a:endParaRPr kumimoji="1" lang="en-US" altLang="ja-JP" sz="1400" spc="0" dirty="0" smtClean="0">
                        <a:solidFill>
                          <a:schemeClr val="tx1"/>
                        </a:solidFill>
                        <a:latin typeface="Meiryo UI" pitchFamily="50" charset="-128"/>
                        <a:ea typeface="Meiryo UI" pitchFamily="50" charset="-128"/>
                        <a:cs typeface="Meiryo UI"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bl>
          </a:graphicData>
        </a:graphic>
      </p:graphicFrame>
      <p:sp>
        <p:nvSpPr>
          <p:cNvPr id="15" name="テキスト ボックス 14"/>
          <p:cNvSpPr txBox="1"/>
          <p:nvPr/>
        </p:nvSpPr>
        <p:spPr>
          <a:xfrm>
            <a:off x="200472" y="5495223"/>
            <a:ext cx="4176464" cy="1123712"/>
          </a:xfrm>
          <a:prstGeom prst="roundRect">
            <a:avLst/>
          </a:prstGeom>
          <a:noFill/>
          <a:ln>
            <a:solidFill>
              <a:schemeClr val="tx1"/>
            </a:solidFill>
            <a:prstDash val="dash"/>
          </a:ln>
        </p:spPr>
        <p:txBody>
          <a:bodyPr wrap="square" rIns="54000" rtlCol="0">
            <a:spAutoFit/>
          </a:bodyPr>
          <a:lstStyle/>
          <a:p>
            <a:r>
              <a:rPr lang="en-US" altLang="ja-JP" sz="1200" b="0" dirty="0" smtClean="0">
                <a:latin typeface="Meiryo UI" pitchFamily="50" charset="-128"/>
                <a:ea typeface="Meiryo UI" pitchFamily="50" charset="-128"/>
                <a:cs typeface="Meiryo UI" pitchFamily="50" charset="-128"/>
              </a:rPr>
              <a:t>【</a:t>
            </a:r>
            <a:r>
              <a:rPr lang="ja-JP" altLang="en-US" sz="1200" b="0" dirty="0" smtClean="0">
                <a:latin typeface="Meiryo UI" pitchFamily="50" charset="-128"/>
                <a:ea typeface="Meiryo UI" pitchFamily="50" charset="-128"/>
                <a:cs typeface="Meiryo UI" pitchFamily="50" charset="-128"/>
              </a:rPr>
              <a:t>整理の考え方</a:t>
            </a:r>
            <a:r>
              <a:rPr lang="en-US" altLang="ja-JP" sz="1200" b="0" dirty="0" smtClean="0">
                <a:latin typeface="Meiryo UI" pitchFamily="50" charset="-128"/>
                <a:ea typeface="Meiryo UI" pitchFamily="50" charset="-128"/>
                <a:cs typeface="Meiryo UI" pitchFamily="50" charset="-128"/>
              </a:rPr>
              <a:t>】</a:t>
            </a:r>
          </a:p>
          <a:p>
            <a:r>
              <a:rPr lang="ja-JP" altLang="en-US" sz="1200" b="0" dirty="0" smtClean="0">
                <a:latin typeface="Meiryo UI" pitchFamily="50" charset="-128"/>
                <a:ea typeface="Meiryo UI" pitchFamily="50" charset="-128"/>
                <a:cs typeface="Meiryo UI" pitchFamily="50" charset="-128"/>
              </a:rPr>
              <a:t>① 事務分担の対象となる法令事務について、根拠法令・条項</a:t>
            </a:r>
            <a:r>
              <a:rPr lang="ja-JP" altLang="en-US" sz="1200" b="0" dirty="0" err="1" smtClean="0">
                <a:latin typeface="Meiryo UI" pitchFamily="50" charset="-128"/>
                <a:ea typeface="Meiryo UI" pitchFamily="50" charset="-128"/>
                <a:cs typeface="Meiryo UI" pitchFamily="50" charset="-128"/>
              </a:rPr>
              <a:t>ご</a:t>
            </a:r>
            <a:r>
              <a:rPr lang="en-US" altLang="ja-JP" sz="1200" b="0" dirty="0" smtClean="0">
                <a:latin typeface="Meiryo UI" pitchFamily="50" charset="-128"/>
                <a:ea typeface="Meiryo UI" pitchFamily="50" charset="-128"/>
                <a:cs typeface="Meiryo UI" pitchFamily="50" charset="-128"/>
              </a:rPr>
              <a:t/>
            </a:r>
            <a:br>
              <a:rPr lang="en-US" altLang="ja-JP" sz="1200" b="0" dirty="0" smtClean="0">
                <a:latin typeface="Meiryo UI" pitchFamily="50" charset="-128"/>
                <a:ea typeface="Meiryo UI" pitchFamily="50" charset="-128"/>
                <a:cs typeface="Meiryo UI" pitchFamily="50" charset="-128"/>
              </a:rPr>
            </a:br>
            <a:r>
              <a:rPr lang="ja-JP" altLang="en-US" sz="1200" b="0" dirty="0" smtClean="0">
                <a:latin typeface="Meiryo UI" pitchFamily="50" charset="-128"/>
                <a:ea typeface="Meiryo UI" pitchFamily="50" charset="-128"/>
                <a:cs typeface="Meiryo UI" pitchFamily="50" charset="-128"/>
              </a:rPr>
              <a:t>　　</a:t>
            </a:r>
            <a:r>
              <a:rPr lang="ja-JP" altLang="en-US" sz="1200" b="0" dirty="0" err="1" smtClean="0">
                <a:latin typeface="Meiryo UI" pitchFamily="50" charset="-128"/>
                <a:ea typeface="Meiryo UI" pitchFamily="50" charset="-128"/>
                <a:cs typeface="Meiryo UI" pitchFamily="50" charset="-128"/>
              </a:rPr>
              <a:t>とに</a:t>
            </a:r>
            <a:r>
              <a:rPr lang="ja-JP" altLang="en-US" sz="1200" b="0" dirty="0" smtClean="0">
                <a:latin typeface="Meiryo UI" pitchFamily="50" charset="-128"/>
                <a:ea typeface="Meiryo UI" pitchFamily="50" charset="-128"/>
                <a:cs typeface="Meiryo UI" pitchFamily="50" charset="-128"/>
              </a:rPr>
              <a:t>整理</a:t>
            </a:r>
            <a:endParaRPr lang="en-US" altLang="ja-JP" sz="1200" b="0" dirty="0" smtClean="0">
              <a:latin typeface="Meiryo UI" pitchFamily="50" charset="-128"/>
              <a:ea typeface="Meiryo UI" pitchFamily="50" charset="-128"/>
              <a:cs typeface="Meiryo UI" pitchFamily="50" charset="-128"/>
            </a:endParaRPr>
          </a:p>
          <a:p>
            <a:r>
              <a:rPr lang="ja-JP" altLang="en-US" sz="1200" b="0" dirty="0" smtClean="0">
                <a:latin typeface="Meiryo UI" pitchFamily="50" charset="-128"/>
                <a:ea typeface="Meiryo UI" pitchFamily="50" charset="-128"/>
                <a:cs typeface="Meiryo UI" pitchFamily="50" charset="-128"/>
              </a:rPr>
              <a:t>② 特別区素案において特別区が行うこととした事務のうち、東京</a:t>
            </a:r>
            <a:r>
              <a:rPr lang="en-US" altLang="ja-JP" sz="1200" b="0" dirty="0" smtClean="0">
                <a:latin typeface="Meiryo UI" pitchFamily="50" charset="-128"/>
                <a:ea typeface="Meiryo UI" pitchFamily="50" charset="-128"/>
                <a:cs typeface="Meiryo UI" pitchFamily="50" charset="-128"/>
              </a:rPr>
              <a:t/>
            </a:r>
            <a:br>
              <a:rPr lang="en-US" altLang="ja-JP" sz="1200" b="0" dirty="0" smtClean="0">
                <a:latin typeface="Meiryo UI" pitchFamily="50" charset="-128"/>
                <a:ea typeface="Meiryo UI" pitchFamily="50" charset="-128"/>
                <a:cs typeface="Meiryo UI" pitchFamily="50" charset="-128"/>
              </a:rPr>
            </a:br>
            <a:r>
              <a:rPr lang="ja-JP" altLang="en-US" sz="1200" b="0" dirty="0" smtClean="0">
                <a:latin typeface="Meiryo UI" pitchFamily="50" charset="-128"/>
                <a:ea typeface="Meiryo UI" pitchFamily="50" charset="-128"/>
                <a:cs typeface="Meiryo UI" pitchFamily="50" charset="-128"/>
              </a:rPr>
              <a:t>　　都における法令上の特別区の事務とは、異なる事務を抽出</a:t>
            </a:r>
            <a:endParaRPr lang="en-US" altLang="ja-JP" sz="1200" b="0" dirty="0" smtClean="0">
              <a:latin typeface="Meiryo UI" pitchFamily="50" charset="-128"/>
              <a:ea typeface="Meiryo UI" pitchFamily="50" charset="-128"/>
              <a:cs typeface="Meiryo UI" pitchFamily="50" charset="-128"/>
            </a:endParaRPr>
          </a:p>
        </p:txBody>
      </p:sp>
      <p:sp>
        <p:nvSpPr>
          <p:cNvPr id="18" name="角丸四角形 17"/>
          <p:cNvSpPr/>
          <p:nvPr/>
        </p:nvSpPr>
        <p:spPr bwMode="auto">
          <a:xfrm>
            <a:off x="522412" y="908720"/>
            <a:ext cx="8850984" cy="609600"/>
          </a:xfrm>
          <a:prstGeom prst="roundRect">
            <a:avLst/>
          </a:prstGeom>
          <a:solidFill>
            <a:schemeClr val="bg1"/>
          </a:solidFill>
          <a:ln w="9525">
            <a:noFill/>
            <a:round/>
            <a:headEnd/>
            <a:tailEnd/>
          </a:ln>
          <a:effectLst/>
        </p:spPr>
        <p:txBody>
          <a:bodyPr rtlCol="0" anchor="ctr" anchorCtr="0"/>
          <a:lstStyle/>
          <a:p>
            <a:r>
              <a:rPr lang="ja-JP" altLang="en-US" sz="1800" b="1" dirty="0" smtClean="0">
                <a:latin typeface="Meiryo UI" panose="020B0604030504040204" pitchFamily="50" charset="-128"/>
                <a:ea typeface="Meiryo UI" panose="020B0604030504040204" pitchFamily="50" charset="-128"/>
                <a:cs typeface="Meiryo UI" panose="020B0604030504040204" pitchFamily="50" charset="-128"/>
              </a:rPr>
              <a:t>　東京の特別区が法律又はこれに基づく政令により処理することとされている事務とは異なる</a:t>
            </a:r>
            <a:endParaRPr lang="en-US" altLang="ja-JP" sz="1800" b="1" dirty="0" smtClean="0">
              <a:latin typeface="Meiryo UI" panose="020B0604030504040204" pitchFamily="50" charset="-128"/>
              <a:ea typeface="Meiryo UI" panose="020B0604030504040204" pitchFamily="50" charset="-128"/>
              <a:cs typeface="Meiryo UI" panose="020B0604030504040204" pitchFamily="50" charset="-128"/>
            </a:endParaRPr>
          </a:p>
          <a:p>
            <a:r>
              <a:rPr lang="ja-JP" altLang="en-US" b="1" dirty="0" smtClean="0">
                <a:latin typeface="Meiryo UI" panose="020B0604030504040204" pitchFamily="50" charset="-128"/>
                <a:ea typeface="Meiryo UI" panose="020B0604030504040204" pitchFamily="50" charset="-128"/>
                <a:cs typeface="Meiryo UI" panose="020B0604030504040204" pitchFamily="50" charset="-128"/>
              </a:rPr>
              <a:t>　</a:t>
            </a:r>
            <a:r>
              <a:rPr lang="ja-JP" altLang="en-US" sz="1800" b="1" dirty="0" smtClean="0">
                <a:latin typeface="Meiryo UI" panose="020B0604030504040204" pitchFamily="50" charset="-128"/>
                <a:ea typeface="Meiryo UI" panose="020B0604030504040204" pitchFamily="50" charset="-128"/>
                <a:cs typeface="Meiryo UI" panose="020B0604030504040204" pitchFamily="50" charset="-128"/>
              </a:rPr>
              <a:t>事務分担としているもの</a:t>
            </a:r>
            <a:endParaRPr lang="en-US" altLang="ja-JP" sz="18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20" name="テキスト ボックス 19"/>
          <p:cNvSpPr txBox="1"/>
          <p:nvPr/>
        </p:nvSpPr>
        <p:spPr>
          <a:xfrm>
            <a:off x="4677668" y="1802408"/>
            <a:ext cx="5012433" cy="677108"/>
          </a:xfrm>
          <a:prstGeom prst="rect">
            <a:avLst/>
          </a:prstGeom>
          <a:solidFill>
            <a:schemeClr val="accent1">
              <a:lumMod val="40000"/>
              <a:lumOff val="60000"/>
            </a:schemeClr>
          </a:solidFill>
          <a:ln>
            <a:noFill/>
          </a:ln>
        </p:spPr>
        <p:style>
          <a:lnRef idx="1">
            <a:schemeClr val="accent1"/>
          </a:lnRef>
          <a:fillRef idx="2">
            <a:schemeClr val="accent1"/>
          </a:fillRef>
          <a:effectRef idx="1">
            <a:schemeClr val="accent1"/>
          </a:effectRef>
          <a:fontRef idx="minor">
            <a:schemeClr val="dk1"/>
          </a:fontRef>
        </p:style>
        <p:txBody>
          <a:bodyPr wrap="square" rtlCol="0">
            <a:spAutoFit/>
          </a:bodyPr>
          <a:lstStyle/>
          <a:p>
            <a:pPr eaLnBrk="1" hangingPunct="1"/>
            <a:r>
              <a:rPr lang="ja-JP" altLang="en-US" sz="1400" b="1" dirty="0" smtClean="0">
                <a:latin typeface="Meiryo UI" pitchFamily="50" charset="-128"/>
                <a:ea typeface="Meiryo UI" pitchFamily="50" charset="-128"/>
                <a:cs typeface="Meiryo UI" pitchFamily="50" charset="-128"/>
              </a:rPr>
              <a:t>▶</a:t>
            </a:r>
            <a:r>
              <a:rPr lang="ja-JP" altLang="en-US" sz="1400" b="1" u="sng" dirty="0" smtClean="0">
                <a:latin typeface="Meiryo UI" pitchFamily="50" charset="-128"/>
                <a:ea typeface="Meiryo UI" pitchFamily="50" charset="-128"/>
                <a:cs typeface="Meiryo UI" pitchFamily="50" charset="-128"/>
              </a:rPr>
              <a:t>条例による事務処理の特例等により対応　</a:t>
            </a:r>
            <a:r>
              <a:rPr lang="en-US" altLang="ja-JP" sz="1400" b="1" dirty="0" smtClean="0">
                <a:latin typeface="Meiryo UI" pitchFamily="50" charset="-128"/>
                <a:ea typeface="Meiryo UI" pitchFamily="50" charset="-128"/>
                <a:cs typeface="Meiryo UI" pitchFamily="50" charset="-128"/>
              </a:rPr>
              <a:t>【</a:t>
            </a:r>
            <a:r>
              <a:rPr lang="ja-JP" altLang="en-US" sz="1400" b="1" u="sng" dirty="0" smtClean="0">
                <a:latin typeface="Meiryo UI" pitchFamily="50" charset="-128"/>
                <a:ea typeface="Meiryo UI" pitchFamily="50" charset="-128"/>
                <a:cs typeface="Meiryo UI" pitchFamily="50" charset="-128"/>
              </a:rPr>
              <a:t>基本</a:t>
            </a:r>
            <a:r>
              <a:rPr lang="en-US" altLang="ja-JP" sz="1400" b="1" dirty="0" smtClean="0">
                <a:latin typeface="Meiryo UI" pitchFamily="50" charset="-128"/>
                <a:ea typeface="Meiryo UI" pitchFamily="50" charset="-128"/>
                <a:cs typeface="Meiryo UI" pitchFamily="50" charset="-128"/>
              </a:rPr>
              <a:t>】</a:t>
            </a:r>
          </a:p>
          <a:p>
            <a:pPr eaLnBrk="1" hangingPunct="1"/>
            <a:r>
              <a:rPr lang="ja-JP" altLang="en-US" sz="1200" b="0" dirty="0" smtClean="0">
                <a:latin typeface="Meiryo UI" pitchFamily="50" charset="-128"/>
                <a:ea typeface="Meiryo UI" pitchFamily="50" charset="-128"/>
                <a:cs typeface="Meiryo UI" pitchFamily="50" charset="-128"/>
              </a:rPr>
              <a:t>・地方自治法に基づき、大阪府が特例条例を制定するなど必要な措置を講ずる</a:t>
            </a:r>
            <a:endParaRPr lang="en-US" altLang="ja-JP" sz="1200" b="0" dirty="0" smtClean="0">
              <a:latin typeface="Meiryo UI" pitchFamily="50" charset="-128"/>
              <a:ea typeface="Meiryo UI" pitchFamily="50" charset="-128"/>
              <a:cs typeface="Meiryo UI" pitchFamily="50" charset="-128"/>
            </a:endParaRPr>
          </a:p>
          <a:p>
            <a:pPr eaLnBrk="1" hangingPunct="1"/>
            <a:r>
              <a:rPr lang="ja-JP" altLang="en-US" sz="1200" b="0" dirty="0" smtClean="0">
                <a:latin typeface="Meiryo UI" pitchFamily="50" charset="-128"/>
                <a:ea typeface="Meiryo UI" pitchFamily="50" charset="-128"/>
                <a:cs typeface="Meiryo UI" pitchFamily="50" charset="-128"/>
              </a:rPr>
              <a:t>・協定書に記載し総務大臣にあらかじめ報告</a:t>
            </a:r>
            <a:endParaRPr lang="en-US" altLang="ja-JP" sz="1200" b="0" dirty="0" smtClean="0">
              <a:latin typeface="Meiryo UI" pitchFamily="50" charset="-128"/>
              <a:ea typeface="Meiryo UI" pitchFamily="50" charset="-128"/>
              <a:cs typeface="Meiryo UI" pitchFamily="50" charset="-128"/>
            </a:endParaRPr>
          </a:p>
        </p:txBody>
      </p:sp>
      <p:sp>
        <p:nvSpPr>
          <p:cNvPr id="22" name="角丸四角形 21"/>
          <p:cNvSpPr/>
          <p:nvPr/>
        </p:nvSpPr>
        <p:spPr>
          <a:xfrm>
            <a:off x="272480" y="2060848"/>
            <a:ext cx="3960440" cy="323850"/>
          </a:xfrm>
          <a:prstGeom prst="roundRect">
            <a:avLst>
              <a:gd name="adj" fmla="val 7849"/>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ja-JP" altLang="en-US" sz="1600" b="1" dirty="0" smtClean="0">
                <a:solidFill>
                  <a:schemeClr val="bg1"/>
                </a:solidFill>
                <a:latin typeface="Meiryo UI" pitchFamily="50" charset="-128"/>
                <a:ea typeface="Meiryo UI" pitchFamily="50" charset="-128"/>
                <a:cs typeface="Meiryo UI" pitchFamily="50" charset="-128"/>
              </a:rPr>
              <a:t>現時点で整理した結果</a:t>
            </a:r>
            <a:endParaRPr lang="ja-JP" altLang="en-US" sz="1600" b="1" dirty="0">
              <a:solidFill>
                <a:schemeClr val="bg1"/>
              </a:solidFill>
              <a:latin typeface="Meiryo UI" pitchFamily="50" charset="-128"/>
              <a:ea typeface="Meiryo UI" pitchFamily="50" charset="-128"/>
              <a:cs typeface="Meiryo UI" pitchFamily="50" charset="-128"/>
            </a:endParaRPr>
          </a:p>
        </p:txBody>
      </p:sp>
      <p:sp>
        <p:nvSpPr>
          <p:cNvPr id="23" name="二等辺三角形 22"/>
          <p:cNvSpPr/>
          <p:nvPr/>
        </p:nvSpPr>
        <p:spPr bwMode="auto">
          <a:xfrm rot="5400000">
            <a:off x="3524920" y="3848968"/>
            <a:ext cx="1728000" cy="312000"/>
          </a:xfrm>
          <a:prstGeom prst="triangle">
            <a:avLst/>
          </a:prstGeom>
          <a:solidFill>
            <a:schemeClr val="accent6">
              <a:lumMod val="75000"/>
            </a:schemeClr>
          </a:solidFill>
          <a:ln w="9525">
            <a:noFill/>
            <a:round/>
            <a:headEnd/>
            <a:tailEnd/>
          </a:ln>
          <a:effectLst/>
        </p:spPr>
        <p:txBody>
          <a:bodyPr rtlCol="0" anchor="ctr" anchorCtr="0"/>
          <a:lstStyle/>
          <a:p>
            <a:pPr algn="ctr" eaLnBrk="1" hangingPunct="1"/>
            <a:endParaRPr kumimoji="1" lang="ja-JP" altLang="en-US" sz="1400" dirty="0" smtClean="0">
              <a:latin typeface="HG丸ｺﾞｼｯｸM-PRO" panose="020F0600000000000000" pitchFamily="50" charset="-128"/>
              <a:ea typeface="HG丸ｺﾞｼｯｸM-PRO" panose="020F0600000000000000" pitchFamily="50" charset="-128"/>
            </a:endParaRPr>
          </a:p>
        </p:txBody>
      </p:sp>
      <p:sp>
        <p:nvSpPr>
          <p:cNvPr id="24" name="テキスト ボックス 23"/>
          <p:cNvSpPr txBox="1"/>
          <p:nvPr/>
        </p:nvSpPr>
        <p:spPr>
          <a:xfrm>
            <a:off x="2792760" y="2398878"/>
            <a:ext cx="1440160" cy="276999"/>
          </a:xfrm>
          <a:prstGeom prst="rect">
            <a:avLst/>
          </a:prstGeom>
          <a:noFill/>
        </p:spPr>
        <p:txBody>
          <a:bodyPr wrap="square" rtlCol="0">
            <a:spAutoFit/>
          </a:bodyPr>
          <a:lstStyle/>
          <a:p>
            <a:pPr algn="r"/>
            <a:r>
              <a:rPr lang="ja-JP" altLang="en-US" sz="1200" b="0" dirty="0" smtClean="0">
                <a:latin typeface="Meiryo UI" pitchFamily="50" charset="-128"/>
                <a:ea typeface="Meiryo UI" pitchFamily="50" charset="-128"/>
                <a:cs typeface="Meiryo UI" pitchFamily="50" charset="-128"/>
              </a:rPr>
              <a:t>（</a:t>
            </a:r>
            <a:r>
              <a:rPr lang="en-US" altLang="ja-JP" sz="1200" b="0" dirty="0" smtClean="0">
                <a:latin typeface="Meiryo UI" pitchFamily="50" charset="-128"/>
                <a:ea typeface="Meiryo UI" pitchFamily="50" charset="-128"/>
                <a:cs typeface="Meiryo UI" pitchFamily="50" charset="-128"/>
              </a:rPr>
              <a:t>H28.5.1</a:t>
            </a:r>
            <a:r>
              <a:rPr lang="ja-JP" altLang="en-US" sz="1200" b="0" dirty="0" smtClean="0">
                <a:latin typeface="Meiryo UI" pitchFamily="50" charset="-128"/>
                <a:ea typeface="Meiryo UI" pitchFamily="50" charset="-128"/>
                <a:cs typeface="Meiryo UI" pitchFamily="50" charset="-128"/>
              </a:rPr>
              <a:t>時点）</a:t>
            </a:r>
            <a:endParaRPr lang="en-US" altLang="ja-JP" sz="1200" b="0" dirty="0" smtClean="0">
              <a:latin typeface="Meiryo UI" pitchFamily="50" charset="-128"/>
              <a:ea typeface="Meiryo UI" pitchFamily="50" charset="-128"/>
              <a:cs typeface="Meiryo UI" pitchFamily="50" charset="-128"/>
            </a:endParaRPr>
          </a:p>
        </p:txBody>
      </p:sp>
      <p:sp>
        <p:nvSpPr>
          <p:cNvPr id="26" name="テキスト ボックス 25"/>
          <p:cNvSpPr txBox="1"/>
          <p:nvPr/>
        </p:nvSpPr>
        <p:spPr>
          <a:xfrm>
            <a:off x="4677668" y="2852936"/>
            <a:ext cx="5012433" cy="3600000"/>
          </a:xfrm>
          <a:prstGeom prst="rect">
            <a:avLst/>
          </a:prstGeom>
          <a:solidFill>
            <a:schemeClr val="accent1">
              <a:lumMod val="40000"/>
              <a:lumOff val="60000"/>
            </a:schemeClr>
          </a:solidFill>
          <a:ln>
            <a:noFill/>
          </a:ln>
        </p:spPr>
        <p:style>
          <a:lnRef idx="1">
            <a:schemeClr val="accent1"/>
          </a:lnRef>
          <a:fillRef idx="2">
            <a:schemeClr val="accent1"/>
          </a:fillRef>
          <a:effectRef idx="1">
            <a:schemeClr val="accent1"/>
          </a:effectRef>
          <a:fontRef idx="minor">
            <a:schemeClr val="dk1"/>
          </a:fontRef>
        </p:style>
        <p:txBody>
          <a:bodyPr wrap="square" rtlCol="0">
            <a:spAutoFit/>
          </a:bodyPr>
          <a:lstStyle/>
          <a:p>
            <a:pPr>
              <a:lnSpc>
                <a:spcPts val="2000"/>
              </a:lnSpc>
            </a:pPr>
            <a:r>
              <a:rPr lang="ja-JP" altLang="en-US" sz="1400" b="1" dirty="0" smtClean="0">
                <a:latin typeface="Meiryo UI" pitchFamily="50" charset="-128"/>
                <a:ea typeface="Meiryo UI" pitchFamily="50" charset="-128"/>
                <a:cs typeface="Meiryo UI" pitchFamily="50" charset="-128"/>
              </a:rPr>
              <a:t>▶</a:t>
            </a:r>
            <a:r>
              <a:rPr lang="ja-JP" altLang="en-US" sz="1400" b="1" u="sng" dirty="0" smtClean="0">
                <a:latin typeface="Meiryo UI" pitchFamily="50" charset="-128"/>
                <a:ea typeface="Meiryo UI" pitchFamily="50" charset="-128"/>
                <a:cs typeface="Meiryo UI" pitchFamily="50" charset="-128"/>
              </a:rPr>
              <a:t>国に法令改正を協議</a:t>
            </a:r>
            <a:endParaRPr lang="en-US" altLang="ja-JP" sz="1400" b="1" u="sng" dirty="0" smtClean="0">
              <a:latin typeface="Meiryo UI" pitchFamily="50" charset="-128"/>
              <a:ea typeface="Meiryo UI" pitchFamily="50" charset="-128"/>
              <a:cs typeface="Meiryo UI" pitchFamily="50" charset="-128"/>
            </a:endParaRPr>
          </a:p>
          <a:p>
            <a:r>
              <a:rPr lang="ja-JP" altLang="en-US" sz="1200" b="0" dirty="0" smtClean="0">
                <a:latin typeface="Meiryo UI" pitchFamily="50" charset="-128"/>
                <a:ea typeface="Meiryo UI" pitchFamily="50" charset="-128"/>
                <a:cs typeface="Meiryo UI" pitchFamily="50" charset="-128"/>
              </a:rPr>
              <a:t>・事務分担、税源配分、財政調整について、国が法令改正等を行う必要が</a:t>
            </a:r>
            <a:r>
              <a:rPr lang="ja-JP" altLang="en-US" sz="1200" dirty="0" smtClean="0">
                <a:latin typeface="Meiryo UI" pitchFamily="50" charset="-128"/>
                <a:ea typeface="Meiryo UI" pitchFamily="50" charset="-128"/>
                <a:cs typeface="Meiryo UI" pitchFamily="50" charset="-128"/>
              </a:rPr>
              <a:t>あ</a:t>
            </a:r>
            <a:r>
              <a:rPr lang="ja-JP" altLang="en-US" sz="1200" b="0" dirty="0" smtClean="0">
                <a:latin typeface="Meiryo UI" pitchFamily="50" charset="-128"/>
                <a:ea typeface="Meiryo UI" pitchFamily="50" charset="-128"/>
                <a:cs typeface="Meiryo UI" pitchFamily="50" charset="-128"/>
              </a:rPr>
              <a:t>る</a:t>
            </a:r>
            <a:r>
              <a:rPr lang="en-US" altLang="ja-JP" sz="1200" b="0" dirty="0" smtClean="0">
                <a:latin typeface="Meiryo UI" pitchFamily="50" charset="-128"/>
                <a:ea typeface="Meiryo UI" pitchFamily="50" charset="-128"/>
                <a:cs typeface="Meiryo UI" pitchFamily="50" charset="-128"/>
              </a:rPr>
              <a:t/>
            </a:r>
            <a:br>
              <a:rPr lang="en-US" altLang="ja-JP" sz="1200" b="0" dirty="0" smtClean="0">
                <a:latin typeface="Meiryo UI" pitchFamily="50" charset="-128"/>
                <a:ea typeface="Meiryo UI" pitchFamily="50" charset="-128"/>
                <a:cs typeface="Meiryo UI" pitchFamily="50" charset="-128"/>
              </a:rPr>
            </a:br>
            <a:r>
              <a:rPr lang="ja-JP" altLang="en-US" sz="1200" b="0" dirty="0" smtClean="0">
                <a:latin typeface="Meiryo UI" pitchFamily="50" charset="-128"/>
                <a:ea typeface="Meiryo UI" pitchFamily="50" charset="-128"/>
                <a:cs typeface="Meiryo UI" pitchFamily="50" charset="-128"/>
              </a:rPr>
              <a:t>　ものを協定書に記載しようとするときは、総務大臣と事前に協議</a:t>
            </a:r>
            <a:endParaRPr lang="en-US" altLang="ja-JP" sz="1200" b="0" dirty="0" smtClean="0">
              <a:latin typeface="Meiryo UI" pitchFamily="50" charset="-128"/>
              <a:ea typeface="Meiryo UI" pitchFamily="50" charset="-128"/>
              <a:cs typeface="Meiryo UI" pitchFamily="50" charset="-128"/>
            </a:endParaRPr>
          </a:p>
          <a:p>
            <a:pPr>
              <a:spcBef>
                <a:spcPts val="300"/>
              </a:spcBef>
            </a:pPr>
            <a:r>
              <a:rPr lang="ja-JP" altLang="en-US" sz="1200" b="0" dirty="0" smtClean="0">
                <a:latin typeface="Meiryo UI" pitchFamily="50" charset="-128"/>
                <a:ea typeface="Meiryo UI" pitchFamily="50" charset="-128"/>
                <a:cs typeface="Meiryo UI" pitchFamily="50" charset="-128"/>
              </a:rPr>
              <a:t>・</a:t>
            </a:r>
            <a:r>
              <a:rPr lang="ja-JP" altLang="en-US" sz="1200" dirty="0">
                <a:latin typeface="Meiryo UI" pitchFamily="50" charset="-128"/>
                <a:ea typeface="Meiryo UI" pitchFamily="50" charset="-128"/>
                <a:cs typeface="Meiryo UI" pitchFamily="50" charset="-128"/>
              </a:rPr>
              <a:t>国</a:t>
            </a:r>
            <a:r>
              <a:rPr lang="ja-JP" altLang="en-US" sz="1200" b="0" dirty="0" smtClean="0">
                <a:latin typeface="Meiryo UI" pitchFamily="50" charset="-128"/>
                <a:ea typeface="Meiryo UI" pitchFamily="50" charset="-128"/>
                <a:cs typeface="Meiryo UI" pitchFamily="50" charset="-128"/>
              </a:rPr>
              <a:t>は、協定書の内容を踏まえ必要があると認めるときは、必要な法制上の措置</a:t>
            </a:r>
            <a:endParaRPr lang="en-US" altLang="ja-JP" sz="1200" b="0" dirty="0" smtClean="0">
              <a:latin typeface="Meiryo UI" pitchFamily="50" charset="-128"/>
              <a:ea typeface="Meiryo UI" pitchFamily="50" charset="-128"/>
              <a:cs typeface="Meiryo UI" pitchFamily="50" charset="-128"/>
            </a:endParaRPr>
          </a:p>
          <a:p>
            <a:pPr>
              <a:spcBef>
                <a:spcPts val="300"/>
              </a:spcBef>
            </a:pPr>
            <a:r>
              <a:rPr lang="en-US" altLang="ja-JP" sz="1200" dirty="0">
                <a:latin typeface="Meiryo UI" pitchFamily="50" charset="-128"/>
                <a:ea typeface="Meiryo UI" pitchFamily="50" charset="-128"/>
                <a:cs typeface="Meiryo UI" pitchFamily="50" charset="-128"/>
              </a:rPr>
              <a:t> </a:t>
            </a:r>
            <a:r>
              <a:rPr lang="ja-JP" altLang="en-US" sz="1200" b="0" dirty="0" smtClean="0">
                <a:latin typeface="Meiryo UI" pitchFamily="50" charset="-128"/>
                <a:ea typeface="Meiryo UI" pitchFamily="50" charset="-128"/>
                <a:cs typeface="Meiryo UI" pitchFamily="50" charset="-128"/>
              </a:rPr>
              <a:t> 等を行う</a:t>
            </a:r>
            <a:endParaRPr lang="en-US" altLang="ja-JP" sz="1200" b="0" dirty="0" smtClean="0">
              <a:latin typeface="Meiryo UI" pitchFamily="50" charset="-128"/>
              <a:ea typeface="Meiryo UI" pitchFamily="50" charset="-128"/>
              <a:cs typeface="Meiryo UI" pitchFamily="50" charset="-128"/>
            </a:endParaRPr>
          </a:p>
          <a:p>
            <a:endParaRPr lang="en-US" altLang="ja-JP" sz="1200" b="0" dirty="0" smtClean="0">
              <a:latin typeface="Meiryo UI" pitchFamily="50" charset="-128"/>
              <a:ea typeface="Meiryo UI" pitchFamily="50" charset="-128"/>
              <a:cs typeface="Meiryo UI" pitchFamily="50" charset="-128"/>
            </a:endParaRPr>
          </a:p>
          <a:p>
            <a:endParaRPr lang="en-US" altLang="ja-JP" sz="1200" dirty="0" smtClean="0">
              <a:latin typeface="Meiryo UI" pitchFamily="50" charset="-128"/>
              <a:ea typeface="Meiryo UI" pitchFamily="50" charset="-128"/>
              <a:cs typeface="Meiryo UI" pitchFamily="50" charset="-128"/>
            </a:endParaRPr>
          </a:p>
          <a:p>
            <a:endParaRPr lang="en-US" altLang="ja-JP" sz="1200" dirty="0" smtClean="0">
              <a:latin typeface="Meiryo UI" pitchFamily="50" charset="-128"/>
              <a:ea typeface="Meiryo UI" pitchFamily="50" charset="-128"/>
              <a:cs typeface="Meiryo UI" pitchFamily="50" charset="-128"/>
            </a:endParaRPr>
          </a:p>
          <a:p>
            <a:endParaRPr lang="en-US" altLang="ja-JP" sz="1200" dirty="0" smtClean="0">
              <a:latin typeface="Meiryo UI" pitchFamily="50" charset="-128"/>
              <a:ea typeface="Meiryo UI" pitchFamily="50" charset="-128"/>
              <a:cs typeface="Meiryo UI" pitchFamily="50" charset="-128"/>
            </a:endParaRPr>
          </a:p>
          <a:p>
            <a:endParaRPr lang="en-US" altLang="ja-JP" sz="1200" b="0" dirty="0" smtClean="0">
              <a:latin typeface="Meiryo UI" pitchFamily="50" charset="-128"/>
              <a:ea typeface="Meiryo UI" pitchFamily="50" charset="-128"/>
              <a:cs typeface="Meiryo UI" pitchFamily="50" charset="-128"/>
            </a:endParaRPr>
          </a:p>
          <a:p>
            <a:endParaRPr lang="en-US" altLang="ja-JP" sz="1200" b="0" dirty="0" smtClean="0">
              <a:latin typeface="Meiryo UI" pitchFamily="50" charset="-128"/>
              <a:ea typeface="Meiryo UI" pitchFamily="50" charset="-128"/>
              <a:cs typeface="Meiryo UI" pitchFamily="50" charset="-128"/>
            </a:endParaRPr>
          </a:p>
          <a:p>
            <a:endParaRPr kumimoji="1" lang="en-US" altLang="ja-JP" sz="1200" b="0" dirty="0" smtClean="0">
              <a:latin typeface="Meiryo UI" pitchFamily="50" charset="-128"/>
              <a:ea typeface="Meiryo UI" pitchFamily="50" charset="-128"/>
              <a:cs typeface="Meiryo UI" pitchFamily="50" charset="-128"/>
            </a:endParaRPr>
          </a:p>
          <a:p>
            <a:endParaRPr lang="en-US" altLang="ja-JP" sz="1200" b="0" dirty="0" smtClean="0">
              <a:latin typeface="Meiryo UI" pitchFamily="50" charset="-128"/>
              <a:ea typeface="Meiryo UI" pitchFamily="50" charset="-128"/>
              <a:cs typeface="Meiryo UI" pitchFamily="50" charset="-128"/>
            </a:endParaRPr>
          </a:p>
          <a:p>
            <a:endParaRPr kumimoji="1" lang="en-US" altLang="ja-JP" sz="1200" b="0" dirty="0" smtClean="0">
              <a:latin typeface="Meiryo UI" pitchFamily="50" charset="-128"/>
              <a:ea typeface="Meiryo UI" pitchFamily="50" charset="-128"/>
              <a:cs typeface="Meiryo UI" pitchFamily="50" charset="-128"/>
            </a:endParaRPr>
          </a:p>
          <a:p>
            <a:endParaRPr lang="en-US" altLang="ja-JP" sz="1200" b="0" dirty="0" smtClean="0">
              <a:latin typeface="Meiryo UI" pitchFamily="50" charset="-128"/>
              <a:ea typeface="Meiryo UI" pitchFamily="50" charset="-128"/>
              <a:cs typeface="Meiryo UI" pitchFamily="50" charset="-128"/>
            </a:endParaRPr>
          </a:p>
          <a:p>
            <a:endParaRPr kumimoji="1" lang="en-US" altLang="ja-JP" sz="1200" dirty="0" smtClean="0">
              <a:latin typeface="Meiryo UI" pitchFamily="50" charset="-128"/>
              <a:ea typeface="Meiryo UI" pitchFamily="50" charset="-128"/>
              <a:cs typeface="Meiryo UI" pitchFamily="50" charset="-128"/>
            </a:endParaRPr>
          </a:p>
          <a:p>
            <a:endParaRPr lang="en-US" altLang="ja-JP" sz="1200" dirty="0">
              <a:latin typeface="Meiryo UI" pitchFamily="50" charset="-128"/>
              <a:ea typeface="Meiryo UI" pitchFamily="50" charset="-128"/>
              <a:cs typeface="Meiryo UI" pitchFamily="50" charset="-128"/>
            </a:endParaRPr>
          </a:p>
          <a:p>
            <a:endParaRPr lang="en-US" altLang="ja-JP" sz="1200" dirty="0" smtClean="0">
              <a:latin typeface="Meiryo UI" pitchFamily="50" charset="-128"/>
              <a:ea typeface="Meiryo UI" pitchFamily="50" charset="-128"/>
              <a:cs typeface="Meiryo UI" pitchFamily="50" charset="-128"/>
            </a:endParaRPr>
          </a:p>
        </p:txBody>
      </p:sp>
      <p:graphicFrame>
        <p:nvGraphicFramePr>
          <p:cNvPr id="28" name="表 27"/>
          <p:cNvGraphicFramePr>
            <a:graphicFrameLocks noGrp="1"/>
          </p:cNvGraphicFramePr>
          <p:nvPr>
            <p:extLst>
              <p:ext uri="{D42A27DB-BD31-4B8C-83A1-F6EECF244321}">
                <p14:modId xmlns:p14="http://schemas.microsoft.com/office/powerpoint/2010/main" val="1419963470"/>
              </p:ext>
            </p:extLst>
          </p:nvPr>
        </p:nvGraphicFramePr>
        <p:xfrm>
          <a:off x="4762376" y="4093377"/>
          <a:ext cx="4824536" cy="1932280"/>
        </p:xfrm>
        <a:graphic>
          <a:graphicData uri="http://schemas.openxmlformats.org/drawingml/2006/table">
            <a:tbl>
              <a:tblPr firstRow="1" bandRow="1">
                <a:tableStyleId>{5C22544A-7EE6-4342-B048-85BDC9FD1C3A}</a:tableStyleId>
              </a:tblPr>
              <a:tblGrid>
                <a:gridCol w="1872208"/>
                <a:gridCol w="2952328"/>
              </a:tblGrid>
              <a:tr h="216024">
                <a:tc>
                  <a:txBody>
                    <a:bodyPr/>
                    <a:lstStyle/>
                    <a:p>
                      <a:pPr algn="ctr"/>
                      <a:r>
                        <a:rPr kumimoji="1" lang="ja-JP" altLang="en-US" sz="1050" dirty="0" smtClean="0">
                          <a:solidFill>
                            <a:schemeClr val="bg1"/>
                          </a:solidFill>
                          <a:latin typeface="Meiryo UI" pitchFamily="50" charset="-128"/>
                          <a:ea typeface="Meiryo UI" pitchFamily="50" charset="-128"/>
                          <a:cs typeface="Meiryo UI" pitchFamily="50" charset="-128"/>
                        </a:rPr>
                        <a:t>対象となる法令</a:t>
                      </a:r>
                      <a:endParaRPr kumimoji="1" lang="ja-JP" altLang="en-US" sz="1050" dirty="0">
                        <a:solidFill>
                          <a:schemeClr val="bg1"/>
                        </a:solidFill>
                        <a:latin typeface="Meiryo UI" pitchFamily="50" charset="-128"/>
                        <a:ea typeface="Meiryo UI" pitchFamily="50" charset="-128"/>
                        <a:cs typeface="Meiryo UI" pitchFamily="50" charset="-128"/>
                      </a:endParaRPr>
                    </a:p>
                  </a:txBody>
                  <a:tcPr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ctr"/>
                      <a:r>
                        <a:rPr kumimoji="1" lang="ja-JP" altLang="en-US" sz="1050" dirty="0" smtClean="0">
                          <a:solidFill>
                            <a:schemeClr val="bg1"/>
                          </a:solidFill>
                          <a:latin typeface="Meiryo UI" pitchFamily="50" charset="-128"/>
                          <a:ea typeface="Meiryo UI" pitchFamily="50" charset="-128"/>
                          <a:cs typeface="Meiryo UI" pitchFamily="50" charset="-128"/>
                        </a:rPr>
                        <a:t>改正内容</a:t>
                      </a:r>
                      <a:endParaRPr kumimoji="1" lang="ja-JP" altLang="en-US" sz="1050" dirty="0">
                        <a:solidFill>
                          <a:schemeClr val="bg1"/>
                        </a:solidFill>
                        <a:latin typeface="Meiryo UI" pitchFamily="50" charset="-128"/>
                        <a:ea typeface="Meiryo UI" pitchFamily="50" charset="-128"/>
                        <a:cs typeface="Meiryo UI" pitchFamily="50" charset="-128"/>
                      </a:endParaRPr>
                    </a:p>
                  </a:txBody>
                  <a:tcPr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accent1">
                        <a:lumMod val="75000"/>
                      </a:schemeClr>
                    </a:solidFill>
                  </a:tcPr>
                </a:tc>
              </a:tr>
              <a:tr h="396612">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spc="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旧公害健康被害の補償等に関する法律施行令</a:t>
                      </a:r>
                      <a:r>
                        <a:rPr kumimoji="1" lang="ja-JP" altLang="en-US" sz="1000" spc="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000" spc="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000" spc="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kumimoji="1" lang="en-US" altLang="ja-JP" sz="1000" spc="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99060" marR="9906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nSpc>
                          <a:spcPct val="100000"/>
                        </a:lnSpc>
                      </a:pPr>
                      <a:r>
                        <a:rPr kumimoji="1" lang="ja-JP" altLang="en-US" sz="1200" b="0" spc="0" dirty="0" smtClean="0">
                          <a:latin typeface="Meiryo UI" pitchFamily="50" charset="-128"/>
                          <a:ea typeface="Meiryo UI" pitchFamily="50" charset="-128"/>
                          <a:cs typeface="Meiryo UI" pitchFamily="50" charset="-128"/>
                        </a:rPr>
                        <a:t>補償に係る旧第一種地域の指定を大阪市から特別区に改正</a:t>
                      </a:r>
                      <a:endParaRPr kumimoji="1" lang="ja-JP" altLang="en-US" sz="1200" b="0" spc="0" dirty="0">
                        <a:latin typeface="Meiryo UI" pitchFamily="50" charset="-128"/>
                        <a:ea typeface="Meiryo UI" pitchFamily="50" charset="-128"/>
                        <a:cs typeface="Meiryo UI" pitchFamily="50" charset="-128"/>
                      </a:endParaRPr>
                    </a:p>
                  </a:txBody>
                  <a:tcPr marL="84406" marR="84406"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accent1">
                        <a:lumMod val="20000"/>
                        <a:lumOff val="80000"/>
                      </a:schemeClr>
                    </a:solidFill>
                  </a:tcPr>
                </a:tc>
              </a:tr>
              <a:tr h="371460">
                <a:tc>
                  <a:txBody>
                    <a:bodyPr/>
                    <a:lstStyle/>
                    <a:p>
                      <a:pPr algn="l">
                        <a:lnSpc>
                          <a:spcPct val="100000"/>
                        </a:lnSpc>
                      </a:pPr>
                      <a:r>
                        <a:rPr kumimoji="1" lang="ja-JP" altLang="en-US" sz="1200" spc="0"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地方自治法及び地方自治法施行令</a:t>
                      </a:r>
                      <a:endParaRPr kumimoji="1" lang="en-US" altLang="ja-JP" sz="1200" spc="0"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ct val="100000"/>
                        </a:lnSpc>
                      </a:pPr>
                      <a:r>
                        <a:rPr kumimoji="1" lang="ja-JP" altLang="en-US" sz="1200" spc="0" baseline="0" dirty="0" smtClean="0">
                          <a:solidFill>
                            <a:schemeClr val="tx1"/>
                          </a:solidFill>
                          <a:latin typeface="Meiryo UI" pitchFamily="50" charset="-128"/>
                          <a:ea typeface="Meiryo UI" pitchFamily="50" charset="-128"/>
                          <a:cs typeface="Meiryo UI" pitchFamily="50" charset="-128"/>
                        </a:rPr>
                        <a:t>財政調整財源に、地方交付税（市町村分）相当額（条例で定める額）を追加</a:t>
                      </a:r>
                      <a:endParaRPr kumimoji="1" lang="en-US" altLang="ja-JP" sz="1200" spc="0" baseline="0" dirty="0" smtClean="0">
                        <a:solidFill>
                          <a:schemeClr val="tx1"/>
                        </a:solidFill>
                        <a:latin typeface="Meiryo UI" pitchFamily="50" charset="-128"/>
                        <a:ea typeface="Meiryo UI" pitchFamily="50" charset="-128"/>
                        <a:cs typeface="Meiryo UI" pitchFamily="50" charset="-128"/>
                      </a:endParaRPr>
                    </a:p>
                  </a:txBody>
                  <a:tcPr marL="84406" marR="8440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309220">
                <a:tc>
                  <a:txBody>
                    <a:bodyPr/>
                    <a:lstStyle/>
                    <a:p>
                      <a:pPr algn="l">
                        <a:lnSpc>
                          <a:spcPct val="100000"/>
                        </a:lnSpc>
                      </a:pPr>
                      <a:r>
                        <a:rPr kumimoji="1" lang="ja-JP" altLang="en-US" sz="1200" spc="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地方自治法施行令</a:t>
                      </a:r>
                      <a:endParaRPr kumimoji="1" lang="en-US" altLang="ja-JP" sz="1200" spc="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ct val="100000"/>
                        </a:lnSpc>
                      </a:pPr>
                      <a:r>
                        <a:rPr kumimoji="1" lang="ja-JP" altLang="en-US" sz="1200" spc="0" dirty="0" smtClean="0">
                          <a:solidFill>
                            <a:schemeClr val="tx1"/>
                          </a:solidFill>
                          <a:latin typeface="Meiryo UI" pitchFamily="50" charset="-128"/>
                          <a:ea typeface="Meiryo UI" pitchFamily="50" charset="-128"/>
                          <a:cs typeface="Meiryo UI" pitchFamily="50" charset="-128"/>
                        </a:rPr>
                        <a:t>都区協議会の人数及び構成員の改正</a:t>
                      </a:r>
                      <a:endParaRPr kumimoji="1" lang="ja-JP" altLang="en-US" sz="1200" spc="0" dirty="0">
                        <a:solidFill>
                          <a:schemeClr val="tx1"/>
                        </a:solidFill>
                        <a:latin typeface="Meiryo UI" pitchFamily="50" charset="-128"/>
                        <a:ea typeface="Meiryo UI" pitchFamily="50" charset="-128"/>
                        <a:cs typeface="Meiryo UI" pitchFamily="50" charset="-128"/>
                      </a:endParaRPr>
                    </a:p>
                  </a:txBody>
                  <a:tcPr marL="84406" marR="8440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309221">
                <a:tc>
                  <a:txBody>
                    <a:bodyPr/>
                    <a:lstStyle/>
                    <a:p>
                      <a:pPr algn="l">
                        <a:lnSpc>
                          <a:spcPct val="100000"/>
                        </a:lnSpc>
                      </a:pPr>
                      <a:r>
                        <a:rPr kumimoji="1" lang="ja-JP" altLang="en-US" sz="1200" spc="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地方公務員等共済組合法</a:t>
                      </a:r>
                      <a:endParaRPr kumimoji="1" lang="en-US" altLang="ja-JP" sz="1200" spc="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ct val="100000"/>
                        </a:lnSpc>
                      </a:pPr>
                      <a:r>
                        <a:rPr kumimoji="1" lang="ja-JP" altLang="en-US" sz="1200" spc="0" baseline="0" dirty="0" smtClean="0">
                          <a:solidFill>
                            <a:schemeClr val="tx1"/>
                          </a:solidFill>
                          <a:latin typeface="Meiryo UI" pitchFamily="50" charset="-128"/>
                          <a:ea typeface="Meiryo UI" pitchFamily="50" charset="-128"/>
                          <a:cs typeface="Meiryo UI" pitchFamily="50" charset="-128"/>
                        </a:rPr>
                        <a:t>府職員は地方職員共済組合、特別区職員は市町村職員共済組合の組合員とする改正</a:t>
                      </a:r>
                      <a:endParaRPr kumimoji="1" lang="en-US" altLang="ja-JP" sz="1200" spc="0" baseline="0" dirty="0" smtClean="0">
                        <a:solidFill>
                          <a:schemeClr val="tx1"/>
                        </a:solidFill>
                        <a:latin typeface="Meiryo UI" pitchFamily="50" charset="-128"/>
                        <a:ea typeface="Meiryo UI" pitchFamily="50" charset="-128"/>
                        <a:cs typeface="Meiryo UI" pitchFamily="50" charset="-128"/>
                      </a:endParaRPr>
                    </a:p>
                  </a:txBody>
                  <a:tcPr marL="84406" marR="8440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bl>
          </a:graphicData>
        </a:graphic>
      </p:graphicFrame>
      <p:sp>
        <p:nvSpPr>
          <p:cNvPr id="30" name="テキスト ボックス 29"/>
          <p:cNvSpPr txBox="1"/>
          <p:nvPr/>
        </p:nvSpPr>
        <p:spPr>
          <a:xfrm>
            <a:off x="7498680" y="3830745"/>
            <a:ext cx="2106234" cy="253916"/>
          </a:xfrm>
          <a:prstGeom prst="rect">
            <a:avLst/>
          </a:prstGeom>
          <a:noFill/>
        </p:spPr>
        <p:txBody>
          <a:bodyPr wrap="square" rtlCol="0">
            <a:spAutoFit/>
          </a:bodyPr>
          <a:lstStyle/>
          <a:p>
            <a:pPr algn="r"/>
            <a:r>
              <a:rPr kumimoji="1" lang="en-US" altLang="ja-JP" sz="1050" b="0" dirty="0" smtClean="0">
                <a:latin typeface="Meiryo UI" pitchFamily="50" charset="-128"/>
                <a:ea typeface="Meiryo UI" pitchFamily="50" charset="-128"/>
                <a:cs typeface="Meiryo UI" pitchFamily="50" charset="-128"/>
              </a:rPr>
              <a:t>【</a:t>
            </a:r>
            <a:r>
              <a:rPr kumimoji="1" lang="ja-JP" altLang="en-US" sz="1050" b="0" dirty="0" smtClean="0">
                <a:latin typeface="Meiryo UI" pitchFamily="50" charset="-128"/>
                <a:ea typeface="Meiryo UI" pitchFamily="50" charset="-128"/>
                <a:cs typeface="Meiryo UI" pitchFamily="50" charset="-128"/>
              </a:rPr>
              <a:t>法令改正を協議するもの</a:t>
            </a:r>
            <a:r>
              <a:rPr kumimoji="1" lang="en-US" altLang="ja-JP" sz="1050" b="0" dirty="0" smtClean="0">
                <a:latin typeface="Meiryo UI" pitchFamily="50" charset="-128"/>
                <a:ea typeface="Meiryo UI" pitchFamily="50" charset="-128"/>
                <a:cs typeface="Meiryo UI" pitchFamily="50" charset="-128"/>
              </a:rPr>
              <a:t>】</a:t>
            </a:r>
            <a:endParaRPr kumimoji="1" lang="ja-JP" altLang="en-US" sz="1050" b="0" dirty="0">
              <a:latin typeface="Meiryo UI" pitchFamily="50" charset="-128"/>
              <a:ea typeface="Meiryo UI" pitchFamily="50" charset="-128"/>
              <a:cs typeface="Meiryo UI" pitchFamily="50" charset="-128"/>
            </a:endParaRPr>
          </a:p>
        </p:txBody>
      </p:sp>
      <p:sp>
        <p:nvSpPr>
          <p:cNvPr id="33" name="テキスト ボックス 32"/>
          <p:cNvSpPr txBox="1"/>
          <p:nvPr/>
        </p:nvSpPr>
        <p:spPr>
          <a:xfrm>
            <a:off x="4664969" y="6050293"/>
            <a:ext cx="5040559" cy="369332"/>
          </a:xfrm>
          <a:prstGeom prst="rect">
            <a:avLst/>
          </a:prstGeom>
          <a:noFill/>
        </p:spPr>
        <p:txBody>
          <a:bodyPr wrap="square" rtlCol="0">
            <a:spAutoFit/>
          </a:bodyPr>
          <a:lstStyle/>
          <a:p>
            <a:r>
              <a:rPr lang="en-US" altLang="ja-JP" sz="900" dirty="0" smtClean="0">
                <a:latin typeface="Meiryo UI" pitchFamily="50" charset="-128"/>
                <a:ea typeface="Meiryo UI" pitchFamily="50" charset="-128"/>
                <a:cs typeface="Meiryo UI" pitchFamily="50" charset="-128"/>
              </a:rPr>
              <a:t>※</a:t>
            </a:r>
            <a:r>
              <a:rPr lang="ja-JP" altLang="en-US" sz="900" dirty="0" smtClean="0">
                <a:latin typeface="Meiryo UI" pitchFamily="50" charset="-128"/>
                <a:ea typeface="Meiryo UI" pitchFamily="50" charset="-128"/>
                <a:cs typeface="Meiryo UI" pitchFamily="50" charset="-128"/>
              </a:rPr>
              <a:t> </a:t>
            </a:r>
            <a:r>
              <a:rPr lang="ja-JP" altLang="en-US" sz="900" b="0" dirty="0" smtClean="0">
                <a:latin typeface="Meiryo UI" pitchFamily="50" charset="-128"/>
                <a:ea typeface="Meiryo UI" pitchFamily="50" charset="-128"/>
                <a:cs typeface="Meiryo UI" pitchFamily="50" charset="-128"/>
              </a:rPr>
              <a:t>公害健康被害補償法施行令の一部を改正する政令（昭和</a:t>
            </a:r>
            <a:r>
              <a:rPr lang="en-US" altLang="ja-JP" sz="900" b="0" dirty="0" smtClean="0">
                <a:latin typeface="Meiryo UI" pitchFamily="50" charset="-128"/>
                <a:ea typeface="Meiryo UI" pitchFamily="50" charset="-128"/>
                <a:cs typeface="Meiryo UI" pitchFamily="50" charset="-128"/>
              </a:rPr>
              <a:t>62</a:t>
            </a:r>
            <a:r>
              <a:rPr lang="ja-JP" altLang="en-US" sz="900" b="0" dirty="0" smtClean="0">
                <a:latin typeface="Meiryo UI" pitchFamily="50" charset="-128"/>
                <a:ea typeface="Meiryo UI" pitchFamily="50" charset="-128"/>
                <a:cs typeface="Meiryo UI" pitchFamily="50" charset="-128"/>
              </a:rPr>
              <a:t>年政令第</a:t>
            </a:r>
            <a:r>
              <a:rPr lang="en-US" altLang="ja-JP" sz="900" b="0" dirty="0" smtClean="0">
                <a:latin typeface="Meiryo UI" pitchFamily="50" charset="-128"/>
                <a:ea typeface="Meiryo UI" pitchFamily="50" charset="-128"/>
                <a:cs typeface="Meiryo UI" pitchFamily="50" charset="-128"/>
              </a:rPr>
              <a:t>368</a:t>
            </a:r>
            <a:r>
              <a:rPr lang="ja-JP" altLang="en-US" sz="900" b="0" dirty="0" smtClean="0">
                <a:latin typeface="Meiryo UI" pitchFamily="50" charset="-128"/>
                <a:ea typeface="Meiryo UI" pitchFamily="50" charset="-128"/>
                <a:cs typeface="Meiryo UI" pitchFamily="50" charset="-128"/>
              </a:rPr>
              <a:t>号）附則第</a:t>
            </a:r>
            <a:r>
              <a:rPr lang="en-US" altLang="ja-JP" sz="900" b="0" dirty="0" smtClean="0">
                <a:latin typeface="Meiryo UI" pitchFamily="50" charset="-128"/>
                <a:ea typeface="Meiryo UI" pitchFamily="50" charset="-128"/>
                <a:cs typeface="Meiryo UI" pitchFamily="50" charset="-128"/>
              </a:rPr>
              <a:t>2</a:t>
            </a:r>
            <a:r>
              <a:rPr lang="ja-JP" altLang="en-US" sz="900" b="0" dirty="0" smtClean="0">
                <a:latin typeface="Meiryo UI" pitchFamily="50" charset="-128"/>
                <a:ea typeface="Meiryo UI" pitchFamily="50" charset="-128"/>
                <a:cs typeface="Meiryo UI" pitchFamily="50" charset="-128"/>
              </a:rPr>
              <a:t>条等の規</a:t>
            </a:r>
            <a:r>
              <a:rPr lang="en-US" altLang="ja-JP" sz="900" b="0" dirty="0" smtClean="0">
                <a:latin typeface="Meiryo UI" pitchFamily="50" charset="-128"/>
                <a:ea typeface="Meiryo UI" pitchFamily="50" charset="-128"/>
                <a:cs typeface="Meiryo UI" pitchFamily="50" charset="-128"/>
              </a:rPr>
              <a:t/>
            </a:r>
            <a:br>
              <a:rPr lang="en-US" altLang="ja-JP" sz="900" b="0" dirty="0" smtClean="0">
                <a:latin typeface="Meiryo UI" pitchFamily="50" charset="-128"/>
                <a:ea typeface="Meiryo UI" pitchFamily="50" charset="-128"/>
                <a:cs typeface="Meiryo UI" pitchFamily="50" charset="-128"/>
              </a:rPr>
            </a:br>
            <a:r>
              <a:rPr lang="ja-JP" altLang="en-US" sz="900" b="0" dirty="0" smtClean="0">
                <a:latin typeface="Meiryo UI" pitchFamily="50" charset="-128"/>
                <a:ea typeface="Meiryo UI" pitchFamily="50" charset="-128"/>
                <a:cs typeface="Meiryo UI" pitchFamily="50" charset="-128"/>
              </a:rPr>
              <a:t>　　定により</a:t>
            </a:r>
            <a:r>
              <a:rPr lang="ja-JP" altLang="en-US" sz="900" dirty="0" smtClean="0">
                <a:latin typeface="Meiryo UI" pitchFamily="50" charset="-128"/>
                <a:ea typeface="Meiryo UI" pitchFamily="50" charset="-128"/>
                <a:cs typeface="Meiryo UI" pitchFamily="50" charset="-128"/>
              </a:rPr>
              <a:t>、</a:t>
            </a:r>
            <a:r>
              <a:rPr lang="ja-JP" altLang="en-US" sz="900" b="0" dirty="0" smtClean="0">
                <a:latin typeface="Meiryo UI" pitchFamily="50" charset="-128"/>
                <a:ea typeface="Meiryo UI" pitchFamily="50" charset="-128"/>
                <a:cs typeface="Meiryo UI" pitchFamily="50" charset="-128"/>
              </a:rPr>
              <a:t>なおその効力を有することとされた同令の規定による改正前の公害健康被害補償法施行令</a:t>
            </a:r>
            <a:endParaRPr lang="en-US" altLang="ja-JP" sz="900" dirty="0" smtClean="0">
              <a:latin typeface="Meiryo UI" pitchFamily="50" charset="-128"/>
              <a:ea typeface="Meiryo UI" pitchFamily="50" charset="-128"/>
              <a:cs typeface="Meiryo UI" pitchFamily="50" charset="-128"/>
            </a:endParaRPr>
          </a:p>
        </p:txBody>
      </p:sp>
      <p:grpSp>
        <p:nvGrpSpPr>
          <p:cNvPr id="25" name="グループ化 24"/>
          <p:cNvGrpSpPr/>
          <p:nvPr/>
        </p:nvGrpSpPr>
        <p:grpSpPr>
          <a:xfrm>
            <a:off x="5961112" y="2458120"/>
            <a:ext cx="2496277" cy="504056"/>
            <a:chOff x="5961112" y="2534320"/>
            <a:chExt cx="2496277" cy="504056"/>
          </a:xfrm>
        </p:grpSpPr>
        <p:sp>
          <p:nvSpPr>
            <p:cNvPr id="32" name="下矢印 31"/>
            <p:cNvSpPr/>
            <p:nvPr/>
          </p:nvSpPr>
          <p:spPr bwMode="auto">
            <a:xfrm>
              <a:off x="5961112" y="2534320"/>
              <a:ext cx="2496277" cy="504056"/>
            </a:xfrm>
            <a:prstGeom prst="downArrow">
              <a:avLst>
                <a:gd name="adj1" fmla="val 56105"/>
                <a:gd name="adj2" fmla="val 53899"/>
              </a:avLst>
            </a:prstGeom>
            <a:solidFill>
              <a:schemeClr val="accent6">
                <a:lumMod val="75000"/>
              </a:schemeClr>
            </a:solidFill>
            <a:ln w="9525">
              <a:noFill/>
              <a:round/>
              <a:headEnd/>
              <a:tailEnd/>
            </a:ln>
            <a:effectLst/>
          </p:spPr>
          <p:txBody>
            <a:bodyPr rtlCol="0" anchor="ctr" anchorCtr="0"/>
            <a:lstStyle/>
            <a:p>
              <a:pPr algn="ctr" eaLnBrk="1" hangingPunct="1"/>
              <a:endParaRPr kumimoji="1" lang="ja-JP" altLang="en-US" sz="1400" dirty="0" smtClean="0">
                <a:latin typeface="HG丸ｺﾞｼｯｸM-PRO" panose="020F0600000000000000" pitchFamily="50" charset="-128"/>
                <a:ea typeface="HG丸ｺﾞｼｯｸM-PRO" panose="020F0600000000000000" pitchFamily="50" charset="-128"/>
              </a:endParaRPr>
            </a:p>
          </p:txBody>
        </p:sp>
        <p:sp>
          <p:nvSpPr>
            <p:cNvPr id="34" name="テキスト ボックス 33"/>
            <p:cNvSpPr txBox="1"/>
            <p:nvPr/>
          </p:nvSpPr>
          <p:spPr>
            <a:xfrm>
              <a:off x="6299944" y="2606328"/>
              <a:ext cx="1872208" cy="253916"/>
            </a:xfrm>
            <a:prstGeom prst="rect">
              <a:avLst/>
            </a:prstGeom>
            <a:noFill/>
          </p:spPr>
          <p:txBody>
            <a:bodyPr wrap="square" rtlCol="0">
              <a:spAutoFit/>
            </a:bodyPr>
            <a:lstStyle/>
            <a:p>
              <a:pPr algn="ctr"/>
              <a:r>
                <a:rPr kumimoji="1" lang="ja-JP" altLang="en-US" sz="1050" b="1" dirty="0" smtClean="0">
                  <a:solidFill>
                    <a:schemeClr val="bg1"/>
                  </a:solidFill>
                  <a:latin typeface="Meiryo UI" pitchFamily="50" charset="-128"/>
                  <a:ea typeface="Meiryo UI" pitchFamily="50" charset="-128"/>
                  <a:cs typeface="Meiryo UI" pitchFamily="50" charset="-128"/>
                </a:rPr>
                <a:t>対応できないもの</a:t>
              </a:r>
              <a:endParaRPr kumimoji="1" lang="ja-JP" altLang="en-US" sz="1050" b="1" dirty="0">
                <a:solidFill>
                  <a:schemeClr val="bg1"/>
                </a:solidFill>
                <a:latin typeface="Meiryo UI" pitchFamily="50" charset="-128"/>
                <a:ea typeface="Meiryo UI" pitchFamily="50" charset="-128"/>
                <a:cs typeface="Meiryo UI" pitchFamily="50" charset="-128"/>
              </a:endParaRPr>
            </a:p>
          </p:txBody>
        </p:sp>
      </p:grpSp>
      <p:cxnSp>
        <p:nvCxnSpPr>
          <p:cNvPr id="6" name="直線コネクタ 5"/>
          <p:cNvCxnSpPr/>
          <p:nvPr/>
        </p:nvCxnSpPr>
        <p:spPr bwMode="auto">
          <a:xfrm>
            <a:off x="228601" y="2649182"/>
            <a:ext cx="940981" cy="648586"/>
          </a:xfrm>
          <a:prstGeom prst="line">
            <a:avLst/>
          </a:prstGeom>
          <a:solidFill>
            <a:srgbClr val="FFFF99"/>
          </a:solidFill>
          <a:ln w="9525" cap="flat" cmpd="sng" algn="ctr">
            <a:solidFill>
              <a:schemeClr val="bg1"/>
            </a:solidFill>
            <a:prstDash val="solid"/>
            <a:round/>
            <a:headEnd type="none" w="med" len="med"/>
            <a:tailEnd type="none" w="med" len="med"/>
          </a:ln>
          <a:effectLst/>
        </p:spPr>
      </p:cxnSp>
      <p:sp>
        <p:nvSpPr>
          <p:cNvPr id="31" name="二等辺三角形 30"/>
          <p:cNvSpPr/>
          <p:nvPr/>
        </p:nvSpPr>
        <p:spPr bwMode="auto">
          <a:xfrm rot="10800000">
            <a:off x="1280592" y="1628800"/>
            <a:ext cx="1872000" cy="288000"/>
          </a:xfrm>
          <a:prstGeom prst="triangle">
            <a:avLst/>
          </a:prstGeom>
          <a:solidFill>
            <a:schemeClr val="accent6">
              <a:lumMod val="75000"/>
            </a:schemeClr>
          </a:solidFill>
          <a:ln w="9525">
            <a:noFill/>
            <a:round/>
            <a:headEnd/>
            <a:tailEnd/>
          </a:ln>
          <a:effectLst/>
        </p:spPr>
        <p:txBody>
          <a:bodyPr rtlCol="0" anchor="ctr" anchorCtr="0"/>
          <a:lstStyle/>
          <a:p>
            <a:pPr algn="ctr" eaLnBrk="1" hangingPunct="1"/>
            <a:endParaRPr kumimoji="1" lang="ja-JP" altLang="en-US" sz="1400" dirty="0" smtClean="0">
              <a:latin typeface="HG丸ｺﾞｼｯｸM-PRO" panose="020F0600000000000000" pitchFamily="50" charset="-128"/>
              <a:ea typeface="HG丸ｺﾞｼｯｸM-PRO" panose="020F0600000000000000" pitchFamily="50" charset="-128"/>
            </a:endParaRPr>
          </a:p>
        </p:txBody>
      </p:sp>
      <p:sp>
        <p:nvSpPr>
          <p:cNvPr id="35" name="正方形/長方形 34"/>
          <p:cNvSpPr/>
          <p:nvPr/>
        </p:nvSpPr>
        <p:spPr>
          <a:xfrm>
            <a:off x="0" y="266700"/>
            <a:ext cx="4484948" cy="4320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b="1" dirty="0" smtClean="0">
                <a:solidFill>
                  <a:schemeClr val="tx1"/>
                </a:solidFill>
                <a:latin typeface="Meiryo UI" pitchFamily="50" charset="-128"/>
                <a:ea typeface="Meiryo UI" pitchFamily="50" charset="-128"/>
                <a:cs typeface="Meiryo UI" pitchFamily="50" charset="-128"/>
              </a:rPr>
              <a:t>（２）法令等の改正が必要なもの</a:t>
            </a:r>
            <a:endParaRPr kumimoji="1" lang="ja-JP" altLang="en-US" b="1" dirty="0">
              <a:solidFill>
                <a:schemeClr val="tx1"/>
              </a:solidFill>
              <a:latin typeface="Meiryo UI" pitchFamily="50" charset="-128"/>
              <a:ea typeface="Meiryo UI" pitchFamily="50" charset="-128"/>
              <a:cs typeface="Meiryo UI" pitchFamily="50" charset="-128"/>
            </a:endParaRPr>
          </a:p>
        </p:txBody>
      </p:sp>
      <p:sp>
        <p:nvSpPr>
          <p:cNvPr id="36" name="正方形/長方形 27"/>
          <p:cNvSpPr>
            <a:spLocks noChangeArrowheads="1"/>
          </p:cNvSpPr>
          <p:nvPr/>
        </p:nvSpPr>
        <p:spPr bwMode="auto">
          <a:xfrm>
            <a:off x="8874125" y="6590764"/>
            <a:ext cx="1031875" cy="261610"/>
          </a:xfrm>
          <a:prstGeom prst="rect">
            <a:avLst/>
          </a:prstGeom>
          <a:noFill/>
          <a:ln w="9525">
            <a:noFill/>
            <a:miter lim="800000"/>
            <a:headEnd/>
            <a:tailEnd/>
          </a:ln>
        </p:spPr>
        <p:txBody>
          <a:bodyPr>
            <a:spAutoFit/>
          </a:bodyPr>
          <a:lstStyle/>
          <a:p>
            <a:pPr algn="r" fontAlgn="base">
              <a:spcBef>
                <a:spcPct val="0"/>
              </a:spcBef>
              <a:spcAft>
                <a:spcPct val="0"/>
              </a:spcAft>
            </a:pPr>
            <a:r>
              <a:rPr lang="ja-JP" altLang="en-US" sz="1100" b="1" dirty="0">
                <a:solidFill>
                  <a:srgbClr val="000000"/>
                </a:solidFill>
                <a:latin typeface="Meiryo UI" pitchFamily="50" charset="-128"/>
                <a:ea typeface="Meiryo UI" pitchFamily="50" charset="-128"/>
                <a:cs typeface="Meiryo UI" pitchFamily="50" charset="-128"/>
              </a:rPr>
              <a:t> 事務</a:t>
            </a:r>
            <a:r>
              <a:rPr lang="en-US" altLang="ja-JP" sz="1100" b="1" dirty="0" smtClean="0">
                <a:solidFill>
                  <a:srgbClr val="000000"/>
                </a:solidFill>
                <a:latin typeface="Meiryo UI" pitchFamily="50" charset="-128"/>
                <a:ea typeface="Meiryo UI" pitchFamily="50" charset="-128"/>
                <a:cs typeface="Meiryo UI" pitchFamily="50" charset="-128"/>
              </a:rPr>
              <a:t>-</a:t>
            </a:r>
            <a:r>
              <a:rPr lang="ja-JP" altLang="en-US" sz="1100" b="1" dirty="0" smtClean="0">
                <a:solidFill>
                  <a:srgbClr val="000000"/>
                </a:solidFill>
                <a:latin typeface="Meiryo UI" pitchFamily="50" charset="-128"/>
                <a:ea typeface="Meiryo UI" pitchFamily="50" charset="-128"/>
                <a:cs typeface="Meiryo UI" pitchFamily="50" charset="-128"/>
              </a:rPr>
              <a:t>２５</a:t>
            </a:r>
            <a:endParaRPr lang="ja-JP" altLang="en-US" sz="1100" b="1" dirty="0">
              <a:solidFill>
                <a:srgbClr val="000000"/>
              </a:solidFill>
              <a:latin typeface="Meiryo UI" pitchFamily="50" charset="-128"/>
              <a:ea typeface="Meiryo UI" pitchFamily="50" charset="-128"/>
              <a:cs typeface="Meiryo UI" pitchFamily="50" charset="-128"/>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 name="正方形/長方形 56"/>
          <p:cNvSpPr/>
          <p:nvPr/>
        </p:nvSpPr>
        <p:spPr>
          <a:xfrm>
            <a:off x="0" y="0"/>
            <a:ext cx="9901238" cy="503238"/>
          </a:xfrm>
          <a:prstGeom prst="rect">
            <a:avLst/>
          </a:prstGeom>
          <a:gradFill>
            <a:gsLst>
              <a:gs pos="0">
                <a:schemeClr val="accent2">
                  <a:lumMod val="40000"/>
                  <a:lumOff val="60000"/>
                </a:schemeClr>
              </a:gs>
              <a:gs pos="50000">
                <a:schemeClr val="bg1"/>
              </a:gs>
              <a:gs pos="100000">
                <a:schemeClr val="accent2">
                  <a:lumMod val="40000"/>
                  <a:lumOff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2000" b="1" dirty="0" smtClean="0">
                <a:solidFill>
                  <a:schemeClr val="tx1"/>
                </a:solidFill>
                <a:latin typeface="ＭＳ Ｐゴシック" pitchFamily="50" charset="-128"/>
                <a:ea typeface="Meiryo UI" pitchFamily="50" charset="-128"/>
                <a:cs typeface="Meiryo UI" pitchFamily="50" charset="-128"/>
              </a:rPr>
              <a:t>８</a:t>
            </a:r>
            <a:r>
              <a:rPr lang="ja-JP" altLang="en-US" sz="2000" b="1" dirty="0">
                <a:solidFill>
                  <a:schemeClr val="tx1"/>
                </a:solidFill>
                <a:latin typeface="ＭＳ Ｐゴシック" pitchFamily="50" charset="-128"/>
                <a:ea typeface="Meiryo UI" pitchFamily="50" charset="-128"/>
                <a:cs typeface="Meiryo UI" pitchFamily="50" charset="-128"/>
              </a:rPr>
              <a:t>　</a:t>
            </a:r>
            <a:r>
              <a:rPr lang="ja-JP" altLang="en-US" sz="2000" b="1" dirty="0" smtClean="0">
                <a:solidFill>
                  <a:srgbClr val="000000"/>
                </a:solidFill>
                <a:latin typeface="ＭＳ Ｐゴシック" pitchFamily="50" charset="-128"/>
                <a:ea typeface="Meiryo UI" pitchFamily="50" charset="-128"/>
                <a:cs typeface="Meiryo UI" pitchFamily="50" charset="-128"/>
              </a:rPr>
              <a:t>事務の承継</a:t>
            </a:r>
            <a:r>
              <a:rPr lang="ja-JP" altLang="en-US" sz="2000" b="1" dirty="0">
                <a:solidFill>
                  <a:srgbClr val="000000"/>
                </a:solidFill>
                <a:latin typeface="ＭＳ Ｐゴシック" pitchFamily="50" charset="-128"/>
                <a:ea typeface="Meiryo UI" pitchFamily="50" charset="-128"/>
                <a:cs typeface="Meiryo UI" pitchFamily="50" charset="-128"/>
              </a:rPr>
              <a:t>　　　　　</a:t>
            </a:r>
          </a:p>
        </p:txBody>
      </p:sp>
      <p:sp>
        <p:nvSpPr>
          <p:cNvPr id="47" name="AutoShape 4"/>
          <p:cNvSpPr>
            <a:spLocks noChangeArrowheads="1"/>
          </p:cNvSpPr>
          <p:nvPr/>
        </p:nvSpPr>
        <p:spPr bwMode="auto">
          <a:xfrm>
            <a:off x="506506" y="1478574"/>
            <a:ext cx="9095567" cy="1944000"/>
          </a:xfrm>
          <a:prstGeom prst="roundRect">
            <a:avLst>
              <a:gd name="adj" fmla="val 10155"/>
            </a:avLst>
          </a:prstGeom>
          <a:solidFill>
            <a:schemeClr val="accent6">
              <a:lumMod val="20000"/>
              <a:lumOff val="80000"/>
            </a:schemeClr>
          </a:solidFill>
          <a:ln>
            <a:solidFill>
              <a:schemeClr val="accent6"/>
            </a:solidFill>
            <a:headEnd/>
            <a:tailEnd/>
          </a:ln>
        </p:spPr>
        <p:style>
          <a:lnRef idx="2">
            <a:schemeClr val="accent2"/>
          </a:lnRef>
          <a:fillRef idx="1">
            <a:schemeClr val="lt1"/>
          </a:fillRef>
          <a:effectRef idx="0">
            <a:schemeClr val="accent2"/>
          </a:effectRef>
          <a:fontRef idx="minor">
            <a:schemeClr val="dk1"/>
          </a:fontRef>
        </p:style>
        <p:txBody>
          <a:bodyPr anchor="ctr" anchorCtr="0"/>
          <a:lstStyle>
            <a:lvl1pPr eaLnBrk="0" hangingPunct="0">
              <a:defRPr kumimoji="1" sz="1600" b="1">
                <a:solidFill>
                  <a:schemeClr val="tx1"/>
                </a:solidFill>
                <a:latin typeface="Malgun Gothic" pitchFamily="34" charset="-127"/>
                <a:ea typeface="ＭＳ Ｐゴシック" pitchFamily="50" charset="-128"/>
              </a:defRPr>
            </a:lvl1pPr>
            <a:lvl2pPr marL="742950" indent="-285750" eaLnBrk="0" hangingPunct="0">
              <a:defRPr kumimoji="1" sz="1600" b="1">
                <a:solidFill>
                  <a:schemeClr val="tx1"/>
                </a:solidFill>
                <a:latin typeface="Malgun Gothic" pitchFamily="34" charset="-127"/>
                <a:ea typeface="ＭＳ Ｐゴシック" pitchFamily="50" charset="-128"/>
              </a:defRPr>
            </a:lvl2pPr>
            <a:lvl3pPr marL="1143000" indent="-228600" eaLnBrk="0" hangingPunct="0">
              <a:defRPr kumimoji="1" sz="1600" b="1">
                <a:solidFill>
                  <a:schemeClr val="tx1"/>
                </a:solidFill>
                <a:latin typeface="Malgun Gothic" pitchFamily="34" charset="-127"/>
                <a:ea typeface="ＭＳ Ｐゴシック" pitchFamily="50" charset="-128"/>
              </a:defRPr>
            </a:lvl3pPr>
            <a:lvl4pPr marL="1600200" indent="-228600" eaLnBrk="0" hangingPunct="0">
              <a:defRPr kumimoji="1" sz="1600" b="1">
                <a:solidFill>
                  <a:schemeClr val="tx1"/>
                </a:solidFill>
                <a:latin typeface="Malgun Gothic" pitchFamily="34" charset="-127"/>
                <a:ea typeface="ＭＳ Ｐゴシック" pitchFamily="50" charset="-128"/>
              </a:defRPr>
            </a:lvl4pPr>
            <a:lvl5pPr marL="2057400" indent="-228600" eaLnBrk="0" hangingPunct="0">
              <a:defRPr kumimoji="1" sz="1600" b="1">
                <a:solidFill>
                  <a:schemeClr val="tx1"/>
                </a:solidFill>
                <a:latin typeface="Malgun Gothic" pitchFamily="34" charset="-127"/>
                <a:ea typeface="ＭＳ Ｐゴシック" pitchFamily="50" charset="-128"/>
              </a:defRPr>
            </a:lvl5pPr>
            <a:lvl6pPr marL="2514600" indent="-228600" eaLnBrk="0" fontAlgn="base" hangingPunct="0">
              <a:spcBef>
                <a:spcPct val="0"/>
              </a:spcBef>
              <a:spcAft>
                <a:spcPct val="0"/>
              </a:spcAft>
              <a:defRPr kumimoji="1" sz="1600" b="1">
                <a:solidFill>
                  <a:schemeClr val="tx1"/>
                </a:solidFill>
                <a:latin typeface="Malgun Gothic" pitchFamily="34" charset="-127"/>
                <a:ea typeface="ＭＳ Ｐゴシック" pitchFamily="50" charset="-128"/>
              </a:defRPr>
            </a:lvl6pPr>
            <a:lvl7pPr marL="2971800" indent="-228600" eaLnBrk="0" fontAlgn="base" hangingPunct="0">
              <a:spcBef>
                <a:spcPct val="0"/>
              </a:spcBef>
              <a:spcAft>
                <a:spcPct val="0"/>
              </a:spcAft>
              <a:defRPr kumimoji="1" sz="1600" b="1">
                <a:solidFill>
                  <a:schemeClr val="tx1"/>
                </a:solidFill>
                <a:latin typeface="Malgun Gothic" pitchFamily="34" charset="-127"/>
                <a:ea typeface="ＭＳ Ｐゴシック" pitchFamily="50" charset="-128"/>
              </a:defRPr>
            </a:lvl7pPr>
            <a:lvl8pPr marL="3429000" indent="-228600" eaLnBrk="0" fontAlgn="base" hangingPunct="0">
              <a:spcBef>
                <a:spcPct val="0"/>
              </a:spcBef>
              <a:spcAft>
                <a:spcPct val="0"/>
              </a:spcAft>
              <a:defRPr kumimoji="1" sz="1600" b="1">
                <a:solidFill>
                  <a:schemeClr val="tx1"/>
                </a:solidFill>
                <a:latin typeface="Malgun Gothic" pitchFamily="34" charset="-127"/>
                <a:ea typeface="ＭＳ Ｐゴシック" pitchFamily="50" charset="-128"/>
              </a:defRPr>
            </a:lvl8pPr>
            <a:lvl9pPr marL="3886200" indent="-228600" eaLnBrk="0" fontAlgn="base" hangingPunct="0">
              <a:spcBef>
                <a:spcPct val="0"/>
              </a:spcBef>
              <a:spcAft>
                <a:spcPct val="0"/>
              </a:spcAft>
              <a:defRPr kumimoji="1" sz="1600" b="1">
                <a:solidFill>
                  <a:schemeClr val="tx1"/>
                </a:solidFill>
                <a:latin typeface="Malgun Gothic" pitchFamily="34" charset="-127"/>
                <a:ea typeface="ＭＳ Ｐゴシック" pitchFamily="50" charset="-128"/>
              </a:defRPr>
            </a:lvl9pPr>
          </a:lstStyle>
          <a:p>
            <a:pPr eaLnBrk="1" hangingPunct="1">
              <a:lnSpc>
                <a:spcPts val="2800"/>
              </a:lnSpc>
            </a:pPr>
            <a:r>
              <a:rPr lang="ja-JP" altLang="en-US" sz="1800" b="0"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1800" u="sng" dirty="0" smtClean="0">
                <a:latin typeface="Meiryo UI" panose="020B0604030504040204" pitchFamily="50" charset="-128"/>
                <a:ea typeface="Meiryo UI" panose="020B0604030504040204" pitchFamily="50" charset="-128"/>
                <a:cs typeface="Meiryo UI" panose="020B0604030504040204" pitchFamily="50" charset="-128"/>
              </a:rPr>
              <a:t>特別区の設置の日において、大阪市が処理していた事務（一切の行政上の行為等を含</a:t>
            </a:r>
            <a:endParaRPr lang="en-US" altLang="ja-JP" sz="1800" u="sng" dirty="0" smtClean="0">
              <a:latin typeface="Meiryo UI" panose="020B0604030504040204" pitchFamily="50" charset="-128"/>
              <a:ea typeface="Meiryo UI" panose="020B0604030504040204" pitchFamily="50" charset="-128"/>
              <a:cs typeface="Meiryo UI" panose="020B0604030504040204" pitchFamily="50" charset="-128"/>
            </a:endParaRPr>
          </a:p>
          <a:p>
            <a:pPr eaLnBrk="1" hangingPunct="1">
              <a:lnSpc>
                <a:spcPts val="2800"/>
              </a:lnSpc>
            </a:pPr>
            <a:r>
              <a:rPr lang="ja-JP" altLang="en-US" sz="1800" b="0" dirty="0" smtClean="0">
                <a:latin typeface="Meiryo UI" panose="020B0604030504040204" pitchFamily="50" charset="-128"/>
                <a:ea typeface="Meiryo UI" panose="020B0604030504040204" pitchFamily="50" charset="-128"/>
                <a:cs typeface="Meiryo UI" panose="020B0604030504040204" pitchFamily="50" charset="-128"/>
              </a:rPr>
              <a:t>　 </a:t>
            </a:r>
            <a:r>
              <a:rPr lang="ja-JP" altLang="en-US" sz="1800" u="sng" dirty="0" smtClean="0">
                <a:latin typeface="Meiryo UI" panose="020B0604030504040204" pitchFamily="50" charset="-128"/>
                <a:ea typeface="Meiryo UI" panose="020B0604030504040204" pitchFamily="50" charset="-128"/>
                <a:cs typeface="Meiryo UI" panose="020B0604030504040204" pitchFamily="50" charset="-128"/>
              </a:rPr>
              <a:t>む）</a:t>
            </a:r>
            <a:r>
              <a:rPr lang="ja-JP" altLang="en-US" sz="1800" b="0" u="sng" dirty="0" smtClean="0">
                <a:latin typeface="Meiryo UI" panose="020B0604030504040204" pitchFamily="50" charset="-128"/>
                <a:ea typeface="Meiryo UI" panose="020B0604030504040204" pitchFamily="50" charset="-128"/>
                <a:cs typeface="Meiryo UI" panose="020B0604030504040204" pitchFamily="50" charset="-128"/>
              </a:rPr>
              <a:t>は</a:t>
            </a:r>
            <a:r>
              <a:rPr lang="ja-JP" altLang="en-US" sz="1800" b="0" dirty="0" smtClean="0">
                <a:latin typeface="Meiryo UI" panose="020B0604030504040204" pitchFamily="50" charset="-128"/>
                <a:ea typeface="Meiryo UI" panose="020B0604030504040204" pitchFamily="50" charset="-128"/>
                <a:cs typeface="Meiryo UI" panose="020B0604030504040204" pitchFamily="50" charset="-128"/>
              </a:rPr>
              <a:t>、法律・政令又は特別区設置協定書の定めるところにより、 </a:t>
            </a:r>
            <a:r>
              <a:rPr lang="ja-JP" altLang="en-US" sz="1800" u="sng" dirty="0" smtClean="0">
                <a:latin typeface="Meiryo UI" panose="020B0604030504040204" pitchFamily="50" charset="-128"/>
                <a:ea typeface="Meiryo UI" panose="020B0604030504040204" pitchFamily="50" charset="-128"/>
                <a:cs typeface="Meiryo UI" panose="020B0604030504040204" pitchFamily="50" charset="-128"/>
              </a:rPr>
              <a:t>特別区又は大阪府が承継</a:t>
            </a:r>
            <a:endParaRPr lang="en-US" altLang="ja-JP" sz="1800" u="sng" dirty="0" smtClean="0">
              <a:latin typeface="Meiryo UI" panose="020B0604030504040204" pitchFamily="50" charset="-128"/>
              <a:ea typeface="Meiryo UI" panose="020B0604030504040204" pitchFamily="50" charset="-128"/>
              <a:cs typeface="Meiryo UI" panose="020B0604030504040204" pitchFamily="50" charset="-128"/>
            </a:endParaRPr>
          </a:p>
          <a:p>
            <a:pPr eaLnBrk="1" hangingPunct="1">
              <a:lnSpc>
                <a:spcPts val="2800"/>
              </a:lnSpc>
            </a:pPr>
            <a:r>
              <a:rPr lang="ja-JP" altLang="en-US" sz="1800" b="0" dirty="0" smtClean="0">
                <a:latin typeface="Meiryo UI" panose="020B0604030504040204" pitchFamily="50" charset="-128"/>
                <a:ea typeface="Meiryo UI" panose="020B0604030504040204" pitchFamily="50" charset="-128"/>
                <a:cs typeface="Meiryo UI" panose="020B0604030504040204" pitchFamily="50" charset="-128"/>
              </a:rPr>
              <a:t>　 </a:t>
            </a:r>
            <a:r>
              <a:rPr lang="ja-JP" altLang="en-US" sz="1800" u="sng" dirty="0" smtClean="0">
                <a:latin typeface="Meiryo UI" panose="020B0604030504040204" pitchFamily="50" charset="-128"/>
                <a:ea typeface="Meiryo UI" panose="020B0604030504040204" pitchFamily="50" charset="-128"/>
                <a:cs typeface="Meiryo UI" panose="020B0604030504040204" pitchFamily="50" charset="-128"/>
              </a:rPr>
              <a:t>する</a:t>
            </a:r>
            <a:endParaRPr lang="en-US" altLang="ja-JP" sz="1800" u="sng" dirty="0" smtClean="0">
              <a:latin typeface="Meiryo UI" panose="020B0604030504040204" pitchFamily="50" charset="-128"/>
              <a:ea typeface="Meiryo UI" panose="020B0604030504040204" pitchFamily="50" charset="-128"/>
              <a:cs typeface="Meiryo UI" panose="020B0604030504040204" pitchFamily="50" charset="-128"/>
            </a:endParaRPr>
          </a:p>
          <a:p>
            <a:pPr eaLnBrk="1" hangingPunct="1">
              <a:lnSpc>
                <a:spcPts val="2800"/>
              </a:lnSpc>
              <a:spcBef>
                <a:spcPts val="1200"/>
              </a:spcBef>
            </a:pPr>
            <a:r>
              <a:rPr lang="ja-JP" altLang="en-US" sz="1800" b="0" dirty="0" smtClean="0">
                <a:latin typeface="Meiryo UI" panose="020B0604030504040204" pitchFamily="50" charset="-128"/>
                <a:ea typeface="Meiryo UI" panose="020B0604030504040204" pitchFamily="50" charset="-128"/>
                <a:cs typeface="Meiryo UI" panose="020B0604030504040204" pitchFamily="50" charset="-128"/>
              </a:rPr>
              <a:t>◆大阪府が処理していた事務の一部は、同様に、特別区が承継する</a:t>
            </a:r>
            <a:endParaRPr lang="en-US" altLang="ja-JP" sz="1800" b="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5" name="正方形/長方形 14"/>
          <p:cNvSpPr/>
          <p:nvPr/>
        </p:nvSpPr>
        <p:spPr>
          <a:xfrm>
            <a:off x="0" y="980728"/>
            <a:ext cx="4484948" cy="4320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b="1" dirty="0" smtClean="0">
                <a:solidFill>
                  <a:schemeClr val="tx1"/>
                </a:solidFill>
                <a:latin typeface="Meiryo UI" pitchFamily="50" charset="-128"/>
                <a:ea typeface="Meiryo UI" pitchFamily="50" charset="-128"/>
                <a:cs typeface="Meiryo UI" pitchFamily="50" charset="-128"/>
              </a:rPr>
              <a:t>（１）基本的な考え方</a:t>
            </a:r>
            <a:endParaRPr kumimoji="1" lang="ja-JP" altLang="en-US" b="1" dirty="0">
              <a:solidFill>
                <a:schemeClr val="tx1"/>
              </a:solidFill>
              <a:latin typeface="Meiryo UI" pitchFamily="50" charset="-128"/>
              <a:ea typeface="Meiryo UI" pitchFamily="50" charset="-128"/>
              <a:cs typeface="Meiryo UI" pitchFamily="50" charset="-128"/>
            </a:endParaRPr>
          </a:p>
        </p:txBody>
      </p:sp>
      <p:sp>
        <p:nvSpPr>
          <p:cNvPr id="22" name="正方形/長方形 21"/>
          <p:cNvSpPr/>
          <p:nvPr/>
        </p:nvSpPr>
        <p:spPr>
          <a:xfrm>
            <a:off x="0" y="3645024"/>
            <a:ext cx="4484948" cy="4320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b="1" dirty="0" smtClean="0">
                <a:solidFill>
                  <a:schemeClr val="tx1"/>
                </a:solidFill>
                <a:latin typeface="Meiryo UI" pitchFamily="50" charset="-128"/>
                <a:ea typeface="Meiryo UI" pitchFamily="50" charset="-128"/>
                <a:cs typeface="Meiryo UI" pitchFamily="50" charset="-128"/>
              </a:rPr>
              <a:t>（２）承継の方針</a:t>
            </a:r>
            <a:endParaRPr kumimoji="1" lang="ja-JP" altLang="en-US" b="1" dirty="0">
              <a:solidFill>
                <a:schemeClr val="tx1"/>
              </a:solidFill>
              <a:latin typeface="Meiryo UI" pitchFamily="50" charset="-128"/>
              <a:ea typeface="Meiryo UI" pitchFamily="50" charset="-128"/>
              <a:cs typeface="Meiryo UI" pitchFamily="50" charset="-128"/>
            </a:endParaRPr>
          </a:p>
        </p:txBody>
      </p:sp>
      <p:sp>
        <p:nvSpPr>
          <p:cNvPr id="13" name="AutoShape 4"/>
          <p:cNvSpPr>
            <a:spLocks noChangeArrowheads="1"/>
          </p:cNvSpPr>
          <p:nvPr/>
        </p:nvSpPr>
        <p:spPr bwMode="auto">
          <a:xfrm>
            <a:off x="506506" y="4148212"/>
            <a:ext cx="9095567" cy="1944000"/>
          </a:xfrm>
          <a:prstGeom prst="roundRect">
            <a:avLst>
              <a:gd name="adj" fmla="val 10155"/>
            </a:avLst>
          </a:prstGeom>
          <a:solidFill>
            <a:schemeClr val="accent6">
              <a:lumMod val="20000"/>
              <a:lumOff val="80000"/>
            </a:schemeClr>
          </a:solidFill>
          <a:ln>
            <a:solidFill>
              <a:schemeClr val="accent6"/>
            </a:solidFill>
            <a:headEnd/>
            <a:tailEnd/>
          </a:ln>
        </p:spPr>
        <p:style>
          <a:lnRef idx="2">
            <a:schemeClr val="accent2"/>
          </a:lnRef>
          <a:fillRef idx="1">
            <a:schemeClr val="lt1"/>
          </a:fillRef>
          <a:effectRef idx="0">
            <a:schemeClr val="accent2"/>
          </a:effectRef>
          <a:fontRef idx="minor">
            <a:schemeClr val="dk1"/>
          </a:fontRef>
        </p:style>
        <p:txBody>
          <a:bodyPr anchor="ctr" anchorCtr="0"/>
          <a:lstStyle>
            <a:lvl1pPr eaLnBrk="0" hangingPunct="0">
              <a:defRPr kumimoji="1" sz="1600" b="1">
                <a:solidFill>
                  <a:schemeClr val="tx1"/>
                </a:solidFill>
                <a:latin typeface="Malgun Gothic" pitchFamily="34" charset="-127"/>
                <a:ea typeface="ＭＳ Ｐゴシック" pitchFamily="50" charset="-128"/>
              </a:defRPr>
            </a:lvl1pPr>
            <a:lvl2pPr marL="742950" indent="-285750" eaLnBrk="0" hangingPunct="0">
              <a:defRPr kumimoji="1" sz="1600" b="1">
                <a:solidFill>
                  <a:schemeClr val="tx1"/>
                </a:solidFill>
                <a:latin typeface="Malgun Gothic" pitchFamily="34" charset="-127"/>
                <a:ea typeface="ＭＳ Ｐゴシック" pitchFamily="50" charset="-128"/>
              </a:defRPr>
            </a:lvl2pPr>
            <a:lvl3pPr marL="1143000" indent="-228600" eaLnBrk="0" hangingPunct="0">
              <a:defRPr kumimoji="1" sz="1600" b="1">
                <a:solidFill>
                  <a:schemeClr val="tx1"/>
                </a:solidFill>
                <a:latin typeface="Malgun Gothic" pitchFamily="34" charset="-127"/>
                <a:ea typeface="ＭＳ Ｐゴシック" pitchFamily="50" charset="-128"/>
              </a:defRPr>
            </a:lvl3pPr>
            <a:lvl4pPr marL="1600200" indent="-228600" eaLnBrk="0" hangingPunct="0">
              <a:defRPr kumimoji="1" sz="1600" b="1">
                <a:solidFill>
                  <a:schemeClr val="tx1"/>
                </a:solidFill>
                <a:latin typeface="Malgun Gothic" pitchFamily="34" charset="-127"/>
                <a:ea typeface="ＭＳ Ｐゴシック" pitchFamily="50" charset="-128"/>
              </a:defRPr>
            </a:lvl4pPr>
            <a:lvl5pPr marL="2057400" indent="-228600" eaLnBrk="0" hangingPunct="0">
              <a:defRPr kumimoji="1" sz="1600" b="1">
                <a:solidFill>
                  <a:schemeClr val="tx1"/>
                </a:solidFill>
                <a:latin typeface="Malgun Gothic" pitchFamily="34" charset="-127"/>
                <a:ea typeface="ＭＳ Ｐゴシック" pitchFamily="50" charset="-128"/>
              </a:defRPr>
            </a:lvl5pPr>
            <a:lvl6pPr marL="2514600" indent="-228600" eaLnBrk="0" fontAlgn="base" hangingPunct="0">
              <a:spcBef>
                <a:spcPct val="0"/>
              </a:spcBef>
              <a:spcAft>
                <a:spcPct val="0"/>
              </a:spcAft>
              <a:defRPr kumimoji="1" sz="1600" b="1">
                <a:solidFill>
                  <a:schemeClr val="tx1"/>
                </a:solidFill>
                <a:latin typeface="Malgun Gothic" pitchFamily="34" charset="-127"/>
                <a:ea typeface="ＭＳ Ｐゴシック" pitchFamily="50" charset="-128"/>
              </a:defRPr>
            </a:lvl6pPr>
            <a:lvl7pPr marL="2971800" indent="-228600" eaLnBrk="0" fontAlgn="base" hangingPunct="0">
              <a:spcBef>
                <a:spcPct val="0"/>
              </a:spcBef>
              <a:spcAft>
                <a:spcPct val="0"/>
              </a:spcAft>
              <a:defRPr kumimoji="1" sz="1600" b="1">
                <a:solidFill>
                  <a:schemeClr val="tx1"/>
                </a:solidFill>
                <a:latin typeface="Malgun Gothic" pitchFamily="34" charset="-127"/>
                <a:ea typeface="ＭＳ Ｐゴシック" pitchFamily="50" charset="-128"/>
              </a:defRPr>
            </a:lvl7pPr>
            <a:lvl8pPr marL="3429000" indent="-228600" eaLnBrk="0" fontAlgn="base" hangingPunct="0">
              <a:spcBef>
                <a:spcPct val="0"/>
              </a:spcBef>
              <a:spcAft>
                <a:spcPct val="0"/>
              </a:spcAft>
              <a:defRPr kumimoji="1" sz="1600" b="1">
                <a:solidFill>
                  <a:schemeClr val="tx1"/>
                </a:solidFill>
                <a:latin typeface="Malgun Gothic" pitchFamily="34" charset="-127"/>
                <a:ea typeface="ＭＳ Ｐゴシック" pitchFamily="50" charset="-128"/>
              </a:defRPr>
            </a:lvl8pPr>
            <a:lvl9pPr marL="3886200" indent="-228600" eaLnBrk="0" fontAlgn="base" hangingPunct="0">
              <a:spcBef>
                <a:spcPct val="0"/>
              </a:spcBef>
              <a:spcAft>
                <a:spcPct val="0"/>
              </a:spcAft>
              <a:defRPr kumimoji="1" sz="1600" b="1">
                <a:solidFill>
                  <a:schemeClr val="tx1"/>
                </a:solidFill>
                <a:latin typeface="Malgun Gothic" pitchFamily="34" charset="-127"/>
                <a:ea typeface="ＭＳ Ｐゴシック" pitchFamily="50" charset="-128"/>
              </a:defRPr>
            </a:lvl9pPr>
          </a:lstStyle>
          <a:p>
            <a:pPr eaLnBrk="1" hangingPunct="1">
              <a:lnSpc>
                <a:spcPts val="2500"/>
              </a:lnSpc>
            </a:pPr>
            <a:r>
              <a:rPr lang="ja-JP" altLang="en-US" sz="1800" b="0" dirty="0" smtClean="0">
                <a:latin typeface="Meiryo UI" panose="020B0604030504040204" pitchFamily="50" charset="-128"/>
                <a:ea typeface="Meiryo UI" panose="020B0604030504040204" pitchFamily="50" charset="-128"/>
                <a:cs typeface="Meiryo UI" panose="020B0604030504040204" pitchFamily="50" charset="-128"/>
              </a:rPr>
              <a:t>▶大阪市及び大阪府が蓄積してきた行政のノウハウ、高度できめ細かな</a:t>
            </a:r>
            <a:r>
              <a:rPr lang="ja-JP" altLang="en-US" sz="1800" u="sng" dirty="0" smtClean="0">
                <a:latin typeface="Meiryo UI" panose="020B0604030504040204" pitchFamily="50" charset="-128"/>
                <a:ea typeface="Meiryo UI" panose="020B0604030504040204" pitchFamily="50" charset="-128"/>
                <a:cs typeface="Meiryo UI" panose="020B0604030504040204" pitchFamily="50" charset="-128"/>
              </a:rPr>
              <a:t>住民サービスを低下させ</a:t>
            </a:r>
            <a:endParaRPr lang="en-US" altLang="ja-JP" sz="1800" u="sng" dirty="0" smtClean="0">
              <a:latin typeface="Meiryo UI" panose="020B0604030504040204" pitchFamily="50" charset="-128"/>
              <a:ea typeface="Meiryo UI" panose="020B0604030504040204" pitchFamily="50" charset="-128"/>
              <a:cs typeface="Meiryo UI" panose="020B0604030504040204" pitchFamily="50" charset="-128"/>
            </a:endParaRPr>
          </a:p>
          <a:p>
            <a:pPr eaLnBrk="1" hangingPunct="1">
              <a:lnSpc>
                <a:spcPts val="2500"/>
              </a:lnSpc>
            </a:pPr>
            <a:r>
              <a:rPr lang="ja-JP" altLang="en-US" sz="1800" b="0" dirty="0" smtClean="0">
                <a:latin typeface="Meiryo UI" panose="020B0604030504040204" pitchFamily="50" charset="-128"/>
                <a:ea typeface="Meiryo UI" panose="020B0604030504040204" pitchFamily="50" charset="-128"/>
                <a:cs typeface="Meiryo UI" panose="020B0604030504040204" pitchFamily="50" charset="-128"/>
              </a:rPr>
              <a:t>　 </a:t>
            </a:r>
            <a:r>
              <a:rPr lang="ja-JP" altLang="en-US" sz="1800" u="sng" dirty="0" smtClean="0">
                <a:latin typeface="Meiryo UI" panose="020B0604030504040204" pitchFamily="50" charset="-128"/>
                <a:ea typeface="Meiryo UI" panose="020B0604030504040204" pitchFamily="50" charset="-128"/>
                <a:cs typeface="Meiryo UI" panose="020B0604030504040204" pitchFamily="50" charset="-128"/>
              </a:rPr>
              <a:t>ないよう</a:t>
            </a:r>
            <a:r>
              <a:rPr lang="ja-JP" altLang="en-US" sz="1800" b="0" dirty="0" smtClean="0">
                <a:latin typeface="Meiryo UI" panose="020B0604030504040204" pitchFamily="50" charset="-128"/>
                <a:ea typeface="Meiryo UI" panose="020B0604030504040204" pitchFamily="50" charset="-128"/>
                <a:cs typeface="Meiryo UI" panose="020B0604030504040204" pitchFamily="50" charset="-128"/>
              </a:rPr>
              <a:t>、特別区及び大阪府は</a:t>
            </a:r>
            <a:r>
              <a:rPr lang="ja-JP" altLang="en-US" sz="1800" u="sng" dirty="0" smtClean="0">
                <a:latin typeface="Meiryo UI" panose="020B0604030504040204" pitchFamily="50" charset="-128"/>
                <a:ea typeface="Meiryo UI" panose="020B0604030504040204" pitchFamily="50" charset="-128"/>
                <a:cs typeface="Meiryo UI" panose="020B0604030504040204" pitchFamily="50" charset="-128"/>
              </a:rPr>
              <a:t>適正に事務を引き継ぐ</a:t>
            </a:r>
          </a:p>
          <a:p>
            <a:pPr eaLnBrk="1" hangingPunct="1">
              <a:lnSpc>
                <a:spcPts val="2500"/>
              </a:lnSpc>
              <a:spcBef>
                <a:spcPts val="1200"/>
              </a:spcBef>
            </a:pPr>
            <a:r>
              <a:rPr lang="ja-JP" altLang="en-US" sz="1800" b="0" dirty="0" smtClean="0">
                <a:latin typeface="Meiryo UI" panose="020B0604030504040204" pitchFamily="50" charset="-128"/>
                <a:ea typeface="Meiryo UI" panose="020B0604030504040204" pitchFamily="50" charset="-128"/>
                <a:cs typeface="Meiryo UI" panose="020B0604030504040204" pitchFamily="50" charset="-128"/>
              </a:rPr>
              <a:t>▶大阪市が実施してきた特色ある住民サービスについては、地域の状況や住民のニーズも踏まえな</a:t>
            </a:r>
            <a:endParaRPr lang="en-US" altLang="ja-JP" sz="1800" b="0" dirty="0" smtClean="0">
              <a:latin typeface="Meiryo UI" panose="020B0604030504040204" pitchFamily="50" charset="-128"/>
              <a:ea typeface="Meiryo UI" panose="020B0604030504040204" pitchFamily="50" charset="-128"/>
              <a:cs typeface="Meiryo UI" panose="020B0604030504040204" pitchFamily="50" charset="-128"/>
            </a:endParaRPr>
          </a:p>
          <a:p>
            <a:pPr eaLnBrk="1" hangingPunct="1">
              <a:lnSpc>
                <a:spcPts val="2500"/>
              </a:lnSpc>
            </a:pPr>
            <a:r>
              <a:rPr lang="ja-JP" altLang="en-US" sz="1800" b="0" dirty="0" smtClean="0">
                <a:latin typeface="Meiryo UI" panose="020B0604030504040204" pitchFamily="50" charset="-128"/>
                <a:ea typeface="Meiryo UI" panose="020B0604030504040204" pitchFamily="50" charset="-128"/>
                <a:cs typeface="Meiryo UI" panose="020B0604030504040204" pitchFamily="50" charset="-128"/>
              </a:rPr>
              <a:t>　 がら、</a:t>
            </a:r>
            <a:r>
              <a:rPr lang="ja-JP" altLang="en-US" sz="1800" u="sng" dirty="0" smtClean="0">
                <a:latin typeface="Meiryo UI" panose="020B0604030504040204" pitchFamily="50" charset="-128"/>
                <a:ea typeface="Meiryo UI" panose="020B0604030504040204" pitchFamily="50" charset="-128"/>
                <a:cs typeface="Meiryo UI" panose="020B0604030504040204" pitchFamily="50" charset="-128"/>
              </a:rPr>
              <a:t>内容や水準を維持するよう努める</a:t>
            </a:r>
            <a:r>
              <a:rPr lang="ja-JP" altLang="en-US" sz="1800" b="0" dirty="0" smtClean="0">
                <a:latin typeface="Meiryo UI" panose="020B0604030504040204" pitchFamily="50" charset="-128"/>
                <a:ea typeface="Meiryo UI" panose="020B0604030504040204" pitchFamily="50" charset="-128"/>
                <a:cs typeface="Meiryo UI" panose="020B0604030504040204" pitchFamily="50" charset="-128"/>
              </a:rPr>
              <a:t>ものとする</a:t>
            </a:r>
            <a:endParaRPr lang="ja-JP" altLang="en-US" sz="1800" b="0" dirty="0">
              <a:latin typeface="Meiryo UI" pitchFamily="50" charset="-128"/>
              <a:ea typeface="Meiryo UI" pitchFamily="50" charset="-128"/>
              <a:cs typeface="Meiryo UI" pitchFamily="50" charset="-128"/>
            </a:endParaRPr>
          </a:p>
        </p:txBody>
      </p:sp>
      <p:sp>
        <p:nvSpPr>
          <p:cNvPr id="9" name="正方形/長方形 27"/>
          <p:cNvSpPr>
            <a:spLocks noChangeArrowheads="1"/>
          </p:cNvSpPr>
          <p:nvPr/>
        </p:nvSpPr>
        <p:spPr bwMode="auto">
          <a:xfrm>
            <a:off x="8874125" y="-962"/>
            <a:ext cx="1031875" cy="261610"/>
          </a:xfrm>
          <a:prstGeom prst="rect">
            <a:avLst/>
          </a:prstGeom>
          <a:noFill/>
          <a:ln w="9525">
            <a:noFill/>
            <a:miter lim="800000"/>
            <a:headEnd/>
            <a:tailEnd/>
          </a:ln>
        </p:spPr>
        <p:txBody>
          <a:bodyPr>
            <a:spAutoFit/>
          </a:bodyPr>
          <a:lstStyle/>
          <a:p>
            <a:pPr algn="r" fontAlgn="base">
              <a:spcBef>
                <a:spcPct val="0"/>
              </a:spcBef>
              <a:spcAft>
                <a:spcPct val="0"/>
              </a:spcAft>
            </a:pPr>
            <a:r>
              <a:rPr lang="ja-JP" altLang="en-US" sz="1100" b="1" dirty="0">
                <a:solidFill>
                  <a:srgbClr val="000000"/>
                </a:solidFill>
                <a:latin typeface="Meiryo UI" pitchFamily="50" charset="-128"/>
                <a:ea typeface="Meiryo UI" pitchFamily="50" charset="-128"/>
                <a:cs typeface="Meiryo UI" pitchFamily="50" charset="-128"/>
              </a:rPr>
              <a:t> 事務</a:t>
            </a:r>
            <a:r>
              <a:rPr lang="en-US" altLang="ja-JP" sz="1100" b="1" dirty="0" smtClean="0">
                <a:solidFill>
                  <a:srgbClr val="000000"/>
                </a:solidFill>
                <a:latin typeface="Meiryo UI" pitchFamily="50" charset="-128"/>
                <a:ea typeface="Meiryo UI" pitchFamily="50" charset="-128"/>
                <a:cs typeface="Meiryo UI" pitchFamily="50" charset="-128"/>
              </a:rPr>
              <a:t>-</a:t>
            </a:r>
            <a:r>
              <a:rPr lang="ja-JP" altLang="en-US" sz="1100" b="1" dirty="0" smtClean="0">
                <a:solidFill>
                  <a:srgbClr val="000000"/>
                </a:solidFill>
                <a:latin typeface="Meiryo UI" pitchFamily="50" charset="-128"/>
                <a:ea typeface="Meiryo UI" pitchFamily="50" charset="-128"/>
                <a:cs typeface="Meiryo UI" pitchFamily="50" charset="-128"/>
              </a:rPr>
              <a:t>２</a:t>
            </a:r>
            <a:r>
              <a:rPr lang="ja-JP" altLang="en-US" sz="1100" b="1" dirty="0">
                <a:solidFill>
                  <a:srgbClr val="000000"/>
                </a:solidFill>
                <a:latin typeface="Meiryo UI" pitchFamily="50" charset="-128"/>
                <a:ea typeface="Meiryo UI" pitchFamily="50" charset="-128"/>
                <a:cs typeface="Meiryo UI" pitchFamily="50" charset="-128"/>
              </a:rPr>
              <a:t>６</a:t>
            </a: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p:cNvSpPr/>
          <p:nvPr/>
        </p:nvSpPr>
        <p:spPr>
          <a:xfrm>
            <a:off x="0" y="-27384"/>
            <a:ext cx="9906000" cy="432000"/>
          </a:xfrm>
          <a:prstGeom prst="rect">
            <a:avLst/>
          </a:prstGeom>
          <a:gradFill>
            <a:gsLst>
              <a:gs pos="0">
                <a:schemeClr val="accent2">
                  <a:lumMod val="40000"/>
                  <a:lumOff val="60000"/>
                </a:schemeClr>
              </a:gs>
              <a:gs pos="50000">
                <a:schemeClr val="bg1"/>
              </a:gs>
              <a:gs pos="100000">
                <a:schemeClr val="accent2">
                  <a:lumMod val="40000"/>
                  <a:lumOff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2000" b="1" dirty="0" smtClean="0">
                <a:solidFill>
                  <a:prstClr val="black"/>
                </a:solidFill>
                <a:latin typeface="Meiryo UI" pitchFamily="50" charset="-128"/>
                <a:ea typeface="Meiryo UI" pitchFamily="50" charset="-128"/>
                <a:cs typeface="Meiryo UI" pitchFamily="50" charset="-128"/>
              </a:rPr>
              <a:t>１</a:t>
            </a:r>
            <a:r>
              <a:rPr lang="ja-JP" altLang="en-US" sz="2000" b="1" dirty="0">
                <a:solidFill>
                  <a:prstClr val="black"/>
                </a:solidFill>
                <a:latin typeface="Meiryo UI" pitchFamily="50" charset="-128"/>
                <a:ea typeface="Meiryo UI" pitchFamily="50" charset="-128"/>
                <a:cs typeface="Meiryo UI" pitchFamily="50" charset="-128"/>
              </a:rPr>
              <a:t>　</a:t>
            </a:r>
            <a:r>
              <a:rPr lang="ja-JP" altLang="en-US" sz="2000" b="1" dirty="0" smtClean="0">
                <a:solidFill>
                  <a:prstClr val="black"/>
                </a:solidFill>
                <a:latin typeface="Meiryo UI" pitchFamily="50" charset="-128"/>
                <a:ea typeface="Meiryo UI" pitchFamily="50" charset="-128"/>
                <a:cs typeface="Meiryo UI" pitchFamily="50" charset="-128"/>
              </a:rPr>
              <a:t>基本的な考え方</a:t>
            </a:r>
            <a:endParaRPr lang="ja-JP" altLang="en-US" sz="2000" b="1" dirty="0">
              <a:solidFill>
                <a:prstClr val="black"/>
              </a:solidFill>
              <a:latin typeface="Meiryo UI" pitchFamily="50" charset="-128"/>
              <a:ea typeface="Meiryo UI" pitchFamily="50" charset="-128"/>
              <a:cs typeface="Meiryo UI" pitchFamily="50" charset="-128"/>
            </a:endParaRPr>
          </a:p>
        </p:txBody>
      </p:sp>
      <p:sp>
        <p:nvSpPr>
          <p:cNvPr id="7" name="スライド番号プレースホルダー 2"/>
          <p:cNvSpPr txBox="1">
            <a:spLocks/>
          </p:cNvSpPr>
          <p:nvPr/>
        </p:nvSpPr>
        <p:spPr>
          <a:xfrm>
            <a:off x="7545291" y="13128"/>
            <a:ext cx="2302207" cy="365125"/>
          </a:xfrm>
          <a:prstGeom prst="rect">
            <a:avLst/>
          </a:prstGeom>
        </p:spPr>
        <p:txBody>
          <a:bodyPr vert="horz" lIns="91440" tIns="45720" rIns="91440" bIns="45720" rtlCol="0" anchor="ct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600" b="0" i="0" u="none" strike="noStrike" kern="0" cap="none" spc="0" normalizeH="0" baseline="0" noProof="0" dirty="0">
              <a:ln>
                <a:noFill/>
              </a:ln>
              <a:solidFill>
                <a:sysClr val="windowText" lastClr="000000"/>
              </a:solidFill>
              <a:effectLst/>
              <a:uLnTx/>
              <a:uFillTx/>
              <a:latin typeface="HGPｺﾞｼｯｸE" pitchFamily="50" charset="-128"/>
              <a:ea typeface="HGPｺﾞｼｯｸE" pitchFamily="50" charset="-128"/>
              <a:cs typeface="+mn-cs"/>
            </a:endParaRPr>
          </a:p>
        </p:txBody>
      </p:sp>
      <p:sp>
        <p:nvSpPr>
          <p:cNvPr id="61" name="円/楕円 60"/>
          <p:cNvSpPr/>
          <p:nvPr/>
        </p:nvSpPr>
        <p:spPr>
          <a:xfrm>
            <a:off x="4984447" y="3354018"/>
            <a:ext cx="4874994" cy="1512000"/>
          </a:xfrm>
          <a:prstGeom prst="ellipse">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tIns="46800" bIns="46800" rtlCol="0" anchor="ctr"/>
          <a:lstStyle/>
          <a:p>
            <a:pPr algn="ctr"/>
            <a:endParaRPr lang="en-US" altLang="ja-JP" sz="1600" dirty="0" smtClean="0">
              <a:solidFill>
                <a:schemeClr val="tx1"/>
              </a:solidFill>
              <a:latin typeface="Meiryo UI" pitchFamily="50" charset="-128"/>
              <a:ea typeface="Meiryo UI" pitchFamily="50" charset="-128"/>
              <a:cs typeface="Meiryo UI" pitchFamily="50" charset="-128"/>
            </a:endParaRPr>
          </a:p>
          <a:p>
            <a:pPr algn="ctr"/>
            <a:r>
              <a:rPr lang="ja-JP" altLang="en-US" sz="1600" dirty="0" smtClean="0">
                <a:solidFill>
                  <a:schemeClr val="tx1"/>
                </a:solidFill>
                <a:latin typeface="Meiryo UI" pitchFamily="50" charset="-128"/>
                <a:ea typeface="Meiryo UI" pitchFamily="50" charset="-128"/>
                <a:cs typeface="Meiryo UI" pitchFamily="50" charset="-128"/>
              </a:rPr>
              <a:t>大阪都市圏の集積・広がりを踏まえ、</a:t>
            </a:r>
          </a:p>
          <a:p>
            <a:pPr algn="ctr"/>
            <a:r>
              <a:rPr lang="ja-JP" altLang="en-US" sz="1600" dirty="0" smtClean="0">
                <a:solidFill>
                  <a:schemeClr val="tx1"/>
                </a:solidFill>
                <a:latin typeface="Meiryo UI" pitchFamily="50" charset="-128"/>
                <a:ea typeface="Meiryo UI" pitchFamily="50" charset="-128"/>
                <a:cs typeface="Meiryo UI" pitchFamily="50" charset="-128"/>
              </a:rPr>
              <a:t>大阪全体の視点、統一戦略で</a:t>
            </a:r>
          </a:p>
          <a:p>
            <a:pPr algn="ctr"/>
            <a:r>
              <a:rPr lang="ja-JP" altLang="en-US" sz="1600" dirty="0" smtClean="0">
                <a:solidFill>
                  <a:schemeClr val="tx1"/>
                </a:solidFill>
                <a:latin typeface="Meiryo UI" pitchFamily="50" charset="-128"/>
                <a:ea typeface="Meiryo UI" pitchFamily="50" charset="-128"/>
                <a:cs typeface="Meiryo UI" pitchFamily="50" charset="-128"/>
              </a:rPr>
              <a:t>取り組むべき事務は、</a:t>
            </a:r>
          </a:p>
          <a:p>
            <a:pPr algn="ctr"/>
            <a:r>
              <a:rPr lang="ja-JP" altLang="en-US" sz="1600" dirty="0" smtClean="0">
                <a:solidFill>
                  <a:schemeClr val="tx1"/>
                </a:solidFill>
                <a:latin typeface="Meiryo UI" pitchFamily="50" charset="-128"/>
                <a:ea typeface="Meiryo UI" pitchFamily="50" charset="-128"/>
                <a:cs typeface="Meiryo UI" pitchFamily="50" charset="-128"/>
              </a:rPr>
              <a:t>広域自治体に一元化</a:t>
            </a:r>
            <a:endParaRPr kumimoji="1" lang="ja-JP" altLang="en-US" sz="1600" dirty="0">
              <a:solidFill>
                <a:schemeClr val="tx1"/>
              </a:solidFill>
              <a:latin typeface="Meiryo UI" pitchFamily="50" charset="-128"/>
              <a:ea typeface="Meiryo UI" pitchFamily="50" charset="-128"/>
              <a:cs typeface="Meiryo UI" pitchFamily="50" charset="-128"/>
            </a:endParaRPr>
          </a:p>
        </p:txBody>
      </p:sp>
      <p:sp>
        <p:nvSpPr>
          <p:cNvPr id="63" name="額縁 62"/>
          <p:cNvSpPr/>
          <p:nvPr/>
        </p:nvSpPr>
        <p:spPr>
          <a:xfrm>
            <a:off x="6286765" y="3284984"/>
            <a:ext cx="2262252" cy="360674"/>
          </a:xfrm>
          <a:prstGeom prst="bevel">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smtClean="0"/>
              <a:t>広域自治体</a:t>
            </a:r>
            <a:endParaRPr kumimoji="1" lang="ja-JP" altLang="en-US" b="1" dirty="0"/>
          </a:p>
        </p:txBody>
      </p:sp>
      <p:sp>
        <p:nvSpPr>
          <p:cNvPr id="73" name="円/楕円 72"/>
          <p:cNvSpPr/>
          <p:nvPr/>
        </p:nvSpPr>
        <p:spPr>
          <a:xfrm>
            <a:off x="0" y="3356992"/>
            <a:ext cx="4874989" cy="1512000"/>
          </a:xfrm>
          <a:prstGeom prst="ellipse">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tLang="ja-JP" sz="1600" dirty="0" smtClean="0">
              <a:solidFill>
                <a:schemeClr val="tx1"/>
              </a:solidFill>
              <a:latin typeface="Meiryo UI" pitchFamily="50" charset="-128"/>
              <a:ea typeface="Meiryo UI" pitchFamily="50" charset="-128"/>
              <a:cs typeface="Meiryo UI" pitchFamily="50" charset="-128"/>
            </a:endParaRPr>
          </a:p>
          <a:p>
            <a:pPr algn="ctr"/>
            <a:r>
              <a:rPr lang="ja-JP" altLang="en-US" sz="1600" dirty="0" smtClean="0">
                <a:solidFill>
                  <a:schemeClr val="tx1"/>
                </a:solidFill>
                <a:latin typeface="Meiryo UI" pitchFamily="50" charset="-128"/>
                <a:ea typeface="Meiryo UI" pitchFamily="50" charset="-128"/>
                <a:cs typeface="Meiryo UI" pitchFamily="50" charset="-128"/>
              </a:rPr>
              <a:t>住民に身近な事務については、</a:t>
            </a:r>
          </a:p>
          <a:p>
            <a:pPr algn="ctr"/>
            <a:r>
              <a:rPr lang="ja-JP" altLang="en-US" sz="1600" dirty="0" smtClean="0">
                <a:solidFill>
                  <a:schemeClr val="tx1"/>
                </a:solidFill>
                <a:latin typeface="Meiryo UI" pitchFamily="50" charset="-128"/>
                <a:ea typeface="Meiryo UI" pitchFamily="50" charset="-128"/>
                <a:cs typeface="Meiryo UI" pitchFamily="50" charset="-128"/>
              </a:rPr>
              <a:t>“基礎自治体優先”の原則のもと、</a:t>
            </a:r>
          </a:p>
          <a:p>
            <a:pPr algn="ctr"/>
            <a:r>
              <a:rPr lang="ja-JP" altLang="en-US" sz="1600" dirty="0" smtClean="0">
                <a:solidFill>
                  <a:schemeClr val="tx1"/>
                </a:solidFill>
                <a:latin typeface="Meiryo UI" pitchFamily="50" charset="-128"/>
                <a:ea typeface="Meiryo UI" pitchFamily="50" charset="-128"/>
                <a:cs typeface="Meiryo UI" pitchFamily="50" charset="-128"/>
              </a:rPr>
              <a:t>基礎自治体ができるだけ担う</a:t>
            </a:r>
            <a:endParaRPr kumimoji="1" lang="ja-JP" altLang="en-US" sz="1600" dirty="0">
              <a:solidFill>
                <a:schemeClr val="tx1"/>
              </a:solidFill>
              <a:latin typeface="Meiryo UI" pitchFamily="50" charset="-128"/>
              <a:ea typeface="Meiryo UI" pitchFamily="50" charset="-128"/>
              <a:cs typeface="Meiryo UI" pitchFamily="50" charset="-128"/>
            </a:endParaRPr>
          </a:p>
        </p:txBody>
      </p:sp>
      <p:sp>
        <p:nvSpPr>
          <p:cNvPr id="74" name="額縁 73"/>
          <p:cNvSpPr/>
          <p:nvPr/>
        </p:nvSpPr>
        <p:spPr>
          <a:xfrm>
            <a:off x="1333763" y="3270471"/>
            <a:ext cx="2262251" cy="428424"/>
          </a:xfrm>
          <a:prstGeom prst="bevel">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smtClean="0"/>
              <a:t>基礎自治体</a:t>
            </a:r>
            <a:endParaRPr kumimoji="1" lang="ja-JP" altLang="en-US" b="1" dirty="0"/>
          </a:p>
        </p:txBody>
      </p:sp>
      <p:sp>
        <p:nvSpPr>
          <p:cNvPr id="81" name="角丸四角形 80"/>
          <p:cNvSpPr/>
          <p:nvPr/>
        </p:nvSpPr>
        <p:spPr>
          <a:xfrm>
            <a:off x="350489" y="5261980"/>
            <a:ext cx="9205023" cy="1296144"/>
          </a:xfrm>
          <a:prstGeom prst="round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b="1" dirty="0" smtClean="0">
                <a:solidFill>
                  <a:schemeClr val="bg1"/>
                </a:solidFill>
                <a:latin typeface="Meiryo UI" pitchFamily="50" charset="-128"/>
                <a:ea typeface="Meiryo UI" pitchFamily="50" charset="-128"/>
                <a:cs typeface="Meiryo UI" pitchFamily="50" charset="-128"/>
              </a:rPr>
              <a:t>　 上記の役割分担に基づき、中核市並みの権限を基本として、大阪市と大阪府の事務事業・</a:t>
            </a:r>
            <a:endParaRPr lang="en-US" altLang="ja-JP" b="1" dirty="0" smtClean="0">
              <a:solidFill>
                <a:schemeClr val="bg1"/>
              </a:solidFill>
              <a:latin typeface="Meiryo UI" pitchFamily="50" charset="-128"/>
              <a:ea typeface="Meiryo UI" pitchFamily="50" charset="-128"/>
              <a:cs typeface="Meiryo UI" pitchFamily="50" charset="-128"/>
            </a:endParaRPr>
          </a:p>
          <a:p>
            <a:r>
              <a:rPr lang="ja-JP" altLang="en-US" b="1" dirty="0" smtClean="0">
                <a:solidFill>
                  <a:schemeClr val="bg1"/>
                </a:solidFill>
                <a:latin typeface="Meiryo UI" pitchFamily="50" charset="-128"/>
                <a:ea typeface="Meiryo UI" pitchFamily="50" charset="-128"/>
                <a:cs typeface="Meiryo UI" pitchFamily="50" charset="-128"/>
              </a:rPr>
              <a:t>　 機能を最適化する観点で事務を仕分け</a:t>
            </a:r>
            <a:endParaRPr lang="en-US" altLang="ja-JP" b="1" dirty="0" smtClean="0">
              <a:solidFill>
                <a:schemeClr val="bg1"/>
              </a:solidFill>
              <a:latin typeface="Meiryo UI" pitchFamily="50" charset="-128"/>
              <a:ea typeface="Meiryo UI" pitchFamily="50" charset="-128"/>
              <a:cs typeface="Meiryo UI" pitchFamily="50" charset="-128"/>
            </a:endParaRPr>
          </a:p>
          <a:p>
            <a:pPr algn="ctr"/>
            <a:endParaRPr lang="en-US" altLang="ja-JP" sz="800" dirty="0" smtClean="0">
              <a:solidFill>
                <a:schemeClr val="bg1"/>
              </a:solidFill>
              <a:latin typeface="Meiryo UI" pitchFamily="50" charset="-128"/>
              <a:ea typeface="Meiryo UI" pitchFamily="50" charset="-128"/>
              <a:cs typeface="Meiryo UI" pitchFamily="50" charset="-128"/>
            </a:endParaRPr>
          </a:p>
          <a:p>
            <a:r>
              <a:rPr lang="ja-JP" altLang="en-US" sz="1600" dirty="0" smtClean="0">
                <a:solidFill>
                  <a:schemeClr val="bg1"/>
                </a:solidFill>
                <a:latin typeface="Meiryo UI" pitchFamily="50" charset="-128"/>
                <a:ea typeface="Meiryo UI" pitchFamily="50" charset="-128"/>
                <a:cs typeface="Meiryo UI" pitchFamily="50" charset="-128"/>
              </a:rPr>
              <a:t>　　　　　　　　　　 </a:t>
            </a:r>
            <a:r>
              <a:rPr lang="en-US" altLang="ja-JP" sz="1600" dirty="0" smtClean="0">
                <a:solidFill>
                  <a:schemeClr val="bg1"/>
                </a:solidFill>
                <a:latin typeface="Meiryo UI" pitchFamily="50" charset="-128"/>
                <a:ea typeface="Meiryo UI" pitchFamily="50" charset="-128"/>
                <a:cs typeface="Meiryo UI" pitchFamily="50" charset="-128"/>
              </a:rPr>
              <a:t>※</a:t>
            </a:r>
            <a:r>
              <a:rPr lang="ja-JP" altLang="en-US" sz="1600" dirty="0" smtClean="0">
                <a:solidFill>
                  <a:schemeClr val="bg1"/>
                </a:solidFill>
                <a:latin typeface="Meiryo UI" pitchFamily="50" charset="-128"/>
                <a:ea typeface="Meiryo UI" pitchFamily="50" charset="-128"/>
                <a:cs typeface="Meiryo UI" pitchFamily="50" charset="-128"/>
              </a:rPr>
              <a:t>将来的には、</a:t>
            </a:r>
            <a:r>
              <a:rPr lang="ja-JP" altLang="en-US" sz="1600" dirty="0">
                <a:solidFill>
                  <a:schemeClr val="bg1"/>
                </a:solidFill>
                <a:latin typeface="Meiryo UI" pitchFamily="50" charset="-128"/>
                <a:ea typeface="Meiryo UI" pitchFamily="50" charset="-128"/>
                <a:cs typeface="Meiryo UI" pitchFamily="50" charset="-128"/>
              </a:rPr>
              <a:t>特別</a:t>
            </a:r>
            <a:r>
              <a:rPr lang="ja-JP" altLang="en-US" sz="1600" dirty="0" smtClean="0">
                <a:solidFill>
                  <a:schemeClr val="bg1"/>
                </a:solidFill>
                <a:latin typeface="Meiryo UI" pitchFamily="50" charset="-128"/>
                <a:ea typeface="Meiryo UI" pitchFamily="50" charset="-128"/>
                <a:cs typeface="Meiryo UI" pitchFamily="50" charset="-128"/>
              </a:rPr>
              <a:t>区の設置当初に大阪府が担うこととした事務であっても、</a:t>
            </a:r>
            <a:endParaRPr lang="en-US" altLang="ja-JP" sz="1600" dirty="0" smtClean="0">
              <a:solidFill>
                <a:schemeClr val="bg1"/>
              </a:solidFill>
              <a:latin typeface="Meiryo UI" pitchFamily="50" charset="-128"/>
              <a:ea typeface="Meiryo UI" pitchFamily="50" charset="-128"/>
              <a:cs typeface="Meiryo UI" pitchFamily="50" charset="-128"/>
            </a:endParaRPr>
          </a:p>
          <a:p>
            <a:r>
              <a:rPr lang="ja-JP" altLang="en-US" sz="1600" dirty="0" smtClean="0">
                <a:solidFill>
                  <a:schemeClr val="bg1"/>
                </a:solidFill>
                <a:latin typeface="Meiryo UI" pitchFamily="50" charset="-128"/>
                <a:ea typeface="Meiryo UI" pitchFamily="50" charset="-128"/>
                <a:cs typeface="Meiryo UI" pitchFamily="50" charset="-128"/>
              </a:rPr>
              <a:t>　　　　　　　　　　　　住民に身近な事務は特別区が担えるように取り組んでいく</a:t>
            </a:r>
            <a:endParaRPr lang="en-US" altLang="ja-JP" sz="1600" dirty="0" smtClean="0">
              <a:solidFill>
                <a:schemeClr val="bg1"/>
              </a:solidFill>
              <a:latin typeface="Meiryo UI" pitchFamily="50" charset="-128"/>
              <a:ea typeface="Meiryo UI" pitchFamily="50" charset="-128"/>
              <a:cs typeface="Meiryo UI" pitchFamily="50" charset="-128"/>
            </a:endParaRPr>
          </a:p>
        </p:txBody>
      </p:sp>
      <p:sp>
        <p:nvSpPr>
          <p:cNvPr id="83" name="正方形/長方形 11"/>
          <p:cNvSpPr/>
          <p:nvPr/>
        </p:nvSpPr>
        <p:spPr>
          <a:xfrm>
            <a:off x="2284982" y="2346446"/>
            <a:ext cx="5382598" cy="247487"/>
          </a:xfrm>
          <a:prstGeom prst="flowChartMerg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00" dirty="0">
              <a:solidFill>
                <a:schemeClr val="bg1"/>
              </a:solidFill>
              <a:latin typeface="Meiryo UI" pitchFamily="50" charset="-128"/>
              <a:ea typeface="Meiryo UI" pitchFamily="50" charset="-128"/>
              <a:cs typeface="Meiryo UI" pitchFamily="50" charset="-128"/>
            </a:endParaRPr>
          </a:p>
        </p:txBody>
      </p:sp>
      <p:sp>
        <p:nvSpPr>
          <p:cNvPr id="18" name="正方形/長方形 17"/>
          <p:cNvSpPr/>
          <p:nvPr/>
        </p:nvSpPr>
        <p:spPr>
          <a:xfrm>
            <a:off x="603743" y="2593933"/>
            <a:ext cx="8658962" cy="646331"/>
          </a:xfrm>
          <a:prstGeom prst="rect">
            <a:avLst/>
          </a:prstGeom>
        </p:spPr>
        <p:txBody>
          <a:bodyPr wrap="square">
            <a:spAutoFit/>
          </a:bodyPr>
          <a:lstStyle/>
          <a:p>
            <a:pPr algn="ctr"/>
            <a:r>
              <a:rPr lang="ja-JP" altLang="en-US" b="1" dirty="0" smtClean="0">
                <a:latin typeface="Meiryo UI" pitchFamily="50" charset="-128"/>
                <a:ea typeface="Meiryo UI" pitchFamily="50" charset="-128"/>
                <a:cs typeface="Meiryo UI" pitchFamily="50" charset="-128"/>
              </a:rPr>
              <a:t>新たな大都市制度において</a:t>
            </a:r>
            <a:r>
              <a:rPr lang="ja-JP" altLang="en-US" b="1" dirty="0">
                <a:latin typeface="Meiryo UI" pitchFamily="50" charset="-128"/>
                <a:ea typeface="Meiryo UI" pitchFamily="50" charset="-128"/>
                <a:cs typeface="Meiryo UI" pitchFamily="50" charset="-128"/>
              </a:rPr>
              <a:t>めざ</a:t>
            </a:r>
            <a:r>
              <a:rPr lang="ja-JP" altLang="en-US" b="1" dirty="0" smtClean="0">
                <a:latin typeface="Meiryo UI" pitchFamily="50" charset="-128"/>
                <a:ea typeface="Meiryo UI" pitchFamily="50" charset="-128"/>
                <a:cs typeface="Meiryo UI" pitchFamily="50" charset="-128"/>
              </a:rPr>
              <a:t>すべき姿として、現行法制度の枠組みにとらわれない</a:t>
            </a:r>
            <a:endParaRPr lang="en-US" altLang="ja-JP" b="1" dirty="0" smtClean="0">
              <a:latin typeface="Meiryo UI" pitchFamily="50" charset="-128"/>
              <a:ea typeface="Meiryo UI" pitchFamily="50" charset="-128"/>
              <a:cs typeface="Meiryo UI" pitchFamily="50" charset="-128"/>
            </a:endParaRPr>
          </a:p>
          <a:p>
            <a:pPr algn="ctr"/>
            <a:r>
              <a:rPr lang="ja-JP" altLang="en-US" b="1" dirty="0" smtClean="0">
                <a:latin typeface="Meiryo UI" pitchFamily="50" charset="-128"/>
                <a:ea typeface="Meiryo UI" pitchFamily="50" charset="-128"/>
                <a:cs typeface="Meiryo UI" pitchFamily="50" charset="-128"/>
              </a:rPr>
              <a:t>「基礎自治体」と「広域自治体」の役割分担を徹底</a:t>
            </a:r>
            <a:endParaRPr lang="ja-JP" altLang="en-US" b="1" dirty="0">
              <a:latin typeface="Meiryo UI" pitchFamily="50" charset="-128"/>
              <a:ea typeface="Meiryo UI" pitchFamily="50" charset="-128"/>
              <a:cs typeface="Meiryo UI" pitchFamily="50" charset="-128"/>
            </a:endParaRPr>
          </a:p>
        </p:txBody>
      </p:sp>
      <p:sp>
        <p:nvSpPr>
          <p:cNvPr id="22" name="正方形/長方形 11"/>
          <p:cNvSpPr/>
          <p:nvPr/>
        </p:nvSpPr>
        <p:spPr>
          <a:xfrm>
            <a:off x="2288704" y="4915768"/>
            <a:ext cx="5382598" cy="288032"/>
          </a:xfrm>
          <a:prstGeom prst="flowChartMerg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00" dirty="0">
              <a:solidFill>
                <a:schemeClr val="bg1"/>
              </a:solidFill>
              <a:latin typeface="Meiryo UI" pitchFamily="50" charset="-128"/>
              <a:ea typeface="Meiryo UI" pitchFamily="50" charset="-128"/>
              <a:cs typeface="Meiryo UI" pitchFamily="50" charset="-128"/>
            </a:endParaRPr>
          </a:p>
        </p:txBody>
      </p:sp>
      <p:sp>
        <p:nvSpPr>
          <p:cNvPr id="16" name="正方形/長方形 15"/>
          <p:cNvSpPr/>
          <p:nvPr/>
        </p:nvSpPr>
        <p:spPr>
          <a:xfrm>
            <a:off x="5025008" y="909844"/>
            <a:ext cx="4670799" cy="1223012"/>
          </a:xfrm>
          <a:prstGeom prst="rect">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b="1" dirty="0" smtClean="0">
                <a:solidFill>
                  <a:schemeClr val="tx1"/>
                </a:solidFill>
                <a:latin typeface="Meiryo UI" pitchFamily="50" charset="-128"/>
                <a:ea typeface="Meiryo UI" pitchFamily="50" charset="-128"/>
                <a:cs typeface="Meiryo UI" pitchFamily="50" charset="-128"/>
              </a:rPr>
              <a:t>大阪府の事務</a:t>
            </a:r>
            <a:endParaRPr lang="en-US" altLang="ja-JP" sz="2000" b="1" dirty="0" smtClean="0">
              <a:solidFill>
                <a:schemeClr val="tx1"/>
              </a:solidFill>
              <a:latin typeface="Meiryo UI" pitchFamily="50" charset="-128"/>
              <a:ea typeface="Meiryo UI" pitchFamily="50" charset="-128"/>
              <a:cs typeface="Meiryo UI" pitchFamily="50" charset="-128"/>
            </a:endParaRPr>
          </a:p>
          <a:p>
            <a:r>
              <a:rPr lang="ja-JP" altLang="en-US" sz="1400" dirty="0" smtClean="0">
                <a:solidFill>
                  <a:schemeClr val="tx1"/>
                </a:solidFill>
                <a:latin typeface="Meiryo UI" pitchFamily="50" charset="-128"/>
                <a:ea typeface="Meiryo UI" pitchFamily="50" charset="-128"/>
                <a:cs typeface="Meiryo UI" pitchFamily="50" charset="-128"/>
              </a:rPr>
              <a:t>➢ 都道府県権限の事務</a:t>
            </a:r>
            <a:endParaRPr lang="en-US" altLang="ja-JP" sz="1400" dirty="0" smtClean="0">
              <a:solidFill>
                <a:schemeClr val="tx1"/>
              </a:solidFill>
              <a:latin typeface="Meiryo UI" pitchFamily="50" charset="-128"/>
              <a:ea typeface="Meiryo UI" pitchFamily="50" charset="-128"/>
              <a:cs typeface="Meiryo UI" pitchFamily="50" charset="-128"/>
            </a:endParaRPr>
          </a:p>
          <a:p>
            <a:r>
              <a:rPr lang="ja-JP" altLang="en-US" sz="1400" dirty="0" smtClean="0">
                <a:solidFill>
                  <a:schemeClr val="tx1"/>
                </a:solidFill>
                <a:latin typeface="Meiryo UI" pitchFamily="50" charset="-128"/>
                <a:ea typeface="Meiryo UI" pitchFamily="50" charset="-128"/>
                <a:cs typeface="Meiryo UI" pitchFamily="50" charset="-128"/>
              </a:rPr>
              <a:t>➢ 大阪全体の成長、都市の発展、安全・安心に関わる事務</a:t>
            </a:r>
            <a:endParaRPr lang="en-US" altLang="ja-JP" sz="1400" dirty="0" smtClean="0">
              <a:solidFill>
                <a:schemeClr val="tx1"/>
              </a:solidFill>
              <a:latin typeface="Meiryo UI" pitchFamily="50" charset="-128"/>
              <a:ea typeface="Meiryo UI" pitchFamily="50" charset="-128"/>
              <a:cs typeface="Meiryo UI" pitchFamily="50" charset="-128"/>
            </a:endParaRPr>
          </a:p>
          <a:p>
            <a:endParaRPr lang="en-US" altLang="ja-JP" sz="1400" dirty="0" smtClean="0">
              <a:solidFill>
                <a:schemeClr val="tx1"/>
              </a:solidFill>
              <a:latin typeface="Meiryo UI" pitchFamily="50" charset="-128"/>
              <a:ea typeface="Meiryo UI" pitchFamily="50" charset="-128"/>
              <a:cs typeface="Meiryo UI" pitchFamily="50" charset="-128"/>
            </a:endParaRPr>
          </a:p>
        </p:txBody>
      </p:sp>
      <p:sp>
        <p:nvSpPr>
          <p:cNvPr id="19" name="正方形/長方形 18"/>
          <p:cNvSpPr/>
          <p:nvPr/>
        </p:nvSpPr>
        <p:spPr>
          <a:xfrm>
            <a:off x="225310" y="909282"/>
            <a:ext cx="4655682" cy="1238088"/>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b="1" dirty="0" smtClean="0">
                <a:solidFill>
                  <a:schemeClr val="tx1"/>
                </a:solidFill>
                <a:latin typeface="Meiryo UI" pitchFamily="50" charset="-128"/>
                <a:ea typeface="Meiryo UI" pitchFamily="50" charset="-128"/>
                <a:cs typeface="Meiryo UI" pitchFamily="50" charset="-128"/>
              </a:rPr>
              <a:t>大阪市の事務</a:t>
            </a:r>
            <a:endParaRPr kumimoji="1" lang="en-US" altLang="ja-JP" sz="2000" b="1" dirty="0" smtClean="0">
              <a:solidFill>
                <a:schemeClr val="tx1"/>
              </a:solidFill>
              <a:latin typeface="Meiryo UI" pitchFamily="50" charset="-128"/>
              <a:ea typeface="Meiryo UI" pitchFamily="50" charset="-128"/>
              <a:cs typeface="Meiryo UI" pitchFamily="50" charset="-128"/>
            </a:endParaRPr>
          </a:p>
          <a:p>
            <a:r>
              <a:rPr lang="ja-JP" altLang="en-US" sz="1400" dirty="0" smtClean="0">
                <a:solidFill>
                  <a:schemeClr val="tx1"/>
                </a:solidFill>
                <a:latin typeface="Meiryo UI" pitchFamily="50" charset="-128"/>
                <a:ea typeface="Meiryo UI" pitchFamily="50" charset="-128"/>
                <a:cs typeface="Meiryo UI" pitchFamily="50" charset="-128"/>
              </a:rPr>
              <a:t>➢ 都道府県・</a:t>
            </a:r>
            <a:r>
              <a:rPr kumimoji="1" lang="ja-JP" altLang="en-US" sz="1400" dirty="0" smtClean="0">
                <a:solidFill>
                  <a:schemeClr val="tx1"/>
                </a:solidFill>
                <a:latin typeface="Meiryo UI" pitchFamily="50" charset="-128"/>
                <a:ea typeface="Meiryo UI" pitchFamily="50" charset="-128"/>
                <a:cs typeface="Meiryo UI" pitchFamily="50" charset="-128"/>
              </a:rPr>
              <a:t>政令指定都市・中核市・一般市権限の事務</a:t>
            </a:r>
            <a:endParaRPr kumimoji="1" lang="en-US" altLang="ja-JP" sz="1400" dirty="0" smtClean="0">
              <a:solidFill>
                <a:schemeClr val="tx1"/>
              </a:solidFill>
              <a:latin typeface="Meiryo UI" pitchFamily="50" charset="-128"/>
              <a:ea typeface="Meiryo UI" pitchFamily="50" charset="-128"/>
              <a:cs typeface="Meiryo UI" pitchFamily="50" charset="-128"/>
            </a:endParaRPr>
          </a:p>
          <a:p>
            <a:r>
              <a:rPr lang="ja-JP" altLang="en-US" sz="1400" dirty="0" smtClean="0">
                <a:solidFill>
                  <a:schemeClr val="tx1"/>
                </a:solidFill>
                <a:latin typeface="Meiryo UI" pitchFamily="50" charset="-128"/>
                <a:ea typeface="Meiryo UI" pitchFamily="50" charset="-128"/>
                <a:cs typeface="Meiryo UI" pitchFamily="50" charset="-128"/>
              </a:rPr>
              <a:t>➢ 住民に身近な事務に加え、大阪全体の成長、都市の発展、</a:t>
            </a:r>
            <a:endParaRPr lang="en-US" altLang="ja-JP" sz="1400" dirty="0" smtClean="0">
              <a:solidFill>
                <a:schemeClr val="tx1"/>
              </a:solidFill>
              <a:latin typeface="Meiryo UI" pitchFamily="50" charset="-128"/>
              <a:ea typeface="Meiryo UI" pitchFamily="50" charset="-128"/>
              <a:cs typeface="Meiryo UI" pitchFamily="50" charset="-128"/>
            </a:endParaRPr>
          </a:p>
          <a:p>
            <a:r>
              <a:rPr lang="ja-JP" altLang="en-US" sz="1400" dirty="0" smtClean="0">
                <a:solidFill>
                  <a:schemeClr val="tx1"/>
                </a:solidFill>
                <a:latin typeface="Meiryo UI" pitchFamily="50" charset="-128"/>
                <a:ea typeface="Meiryo UI" pitchFamily="50" charset="-128"/>
                <a:cs typeface="Meiryo UI" pitchFamily="50" charset="-128"/>
              </a:rPr>
              <a:t>　　安全・安心に関わる事務</a:t>
            </a:r>
            <a:endParaRPr lang="en-US" altLang="ja-JP" sz="1400" dirty="0">
              <a:solidFill>
                <a:schemeClr val="tx1"/>
              </a:solidFill>
              <a:latin typeface="Meiryo UI" pitchFamily="50" charset="-128"/>
              <a:ea typeface="Meiryo UI" pitchFamily="50" charset="-128"/>
              <a:cs typeface="Meiryo UI" pitchFamily="50" charset="-128"/>
            </a:endParaRPr>
          </a:p>
        </p:txBody>
      </p:sp>
      <p:sp>
        <p:nvSpPr>
          <p:cNvPr id="20" name="角丸四角形 19"/>
          <p:cNvSpPr/>
          <p:nvPr/>
        </p:nvSpPr>
        <p:spPr>
          <a:xfrm>
            <a:off x="54178" y="656692"/>
            <a:ext cx="9801207" cy="1620181"/>
          </a:xfrm>
          <a:prstGeom prst="roundRect">
            <a:avLst/>
          </a:prstGeom>
          <a:no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1" name="正方形/長方形 20"/>
          <p:cNvSpPr/>
          <p:nvPr/>
        </p:nvSpPr>
        <p:spPr>
          <a:xfrm>
            <a:off x="416828" y="476671"/>
            <a:ext cx="1248139" cy="360040"/>
          </a:xfrm>
          <a:prstGeom prst="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b="1" dirty="0" smtClean="0">
                <a:solidFill>
                  <a:schemeClr val="tx1"/>
                </a:solidFill>
              </a:rPr>
              <a:t>現　状</a:t>
            </a:r>
            <a:endParaRPr kumimoji="1" lang="ja-JP" altLang="en-US" b="1" dirty="0">
              <a:solidFill>
                <a:schemeClr val="tx1"/>
              </a:solidFill>
            </a:endParaRPr>
          </a:p>
        </p:txBody>
      </p:sp>
      <p:sp>
        <p:nvSpPr>
          <p:cNvPr id="17" name="正方形/長方形 27"/>
          <p:cNvSpPr>
            <a:spLocks noChangeArrowheads="1"/>
          </p:cNvSpPr>
          <p:nvPr/>
        </p:nvSpPr>
        <p:spPr bwMode="auto">
          <a:xfrm>
            <a:off x="8874125" y="6590764"/>
            <a:ext cx="1031875" cy="261610"/>
          </a:xfrm>
          <a:prstGeom prst="rect">
            <a:avLst/>
          </a:prstGeom>
          <a:noFill/>
          <a:ln w="9525">
            <a:noFill/>
            <a:miter lim="800000"/>
            <a:headEnd/>
            <a:tailEnd/>
          </a:ln>
        </p:spPr>
        <p:txBody>
          <a:bodyPr>
            <a:spAutoFit/>
          </a:bodyPr>
          <a:lstStyle/>
          <a:p>
            <a:pPr algn="r" fontAlgn="base">
              <a:spcBef>
                <a:spcPct val="0"/>
              </a:spcBef>
              <a:spcAft>
                <a:spcPct val="0"/>
              </a:spcAft>
            </a:pPr>
            <a:r>
              <a:rPr lang="ja-JP" altLang="en-US" sz="1100" b="1" dirty="0">
                <a:solidFill>
                  <a:srgbClr val="000000"/>
                </a:solidFill>
                <a:latin typeface="Meiryo UI" pitchFamily="50" charset="-128"/>
                <a:ea typeface="Meiryo UI" pitchFamily="50" charset="-128"/>
                <a:cs typeface="Meiryo UI" pitchFamily="50" charset="-128"/>
              </a:rPr>
              <a:t> 事務</a:t>
            </a:r>
            <a:r>
              <a:rPr lang="en-US" altLang="ja-JP" sz="1100" b="1" dirty="0" smtClean="0">
                <a:solidFill>
                  <a:srgbClr val="000000"/>
                </a:solidFill>
                <a:latin typeface="Meiryo UI" pitchFamily="50" charset="-128"/>
                <a:ea typeface="Meiryo UI" pitchFamily="50" charset="-128"/>
                <a:cs typeface="Meiryo UI" pitchFamily="50" charset="-128"/>
              </a:rPr>
              <a:t>-</a:t>
            </a:r>
            <a:r>
              <a:rPr lang="ja-JP" altLang="en-US" sz="1100" b="1" dirty="0">
                <a:solidFill>
                  <a:srgbClr val="000000"/>
                </a:solidFill>
                <a:latin typeface="Meiryo UI" pitchFamily="50" charset="-128"/>
                <a:ea typeface="Meiryo UI" pitchFamily="50" charset="-128"/>
                <a:cs typeface="Meiryo UI" pitchFamily="50" charset="-128"/>
              </a:rPr>
              <a:t>１</a:t>
            </a:r>
          </a:p>
        </p:txBody>
      </p:sp>
    </p:spTree>
    <p:extLst>
      <p:ext uri="{BB962C8B-B14F-4D97-AF65-F5344CB8AC3E}">
        <p14:creationId xmlns:p14="http://schemas.microsoft.com/office/powerpoint/2010/main" val="226536124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p:cNvSpPr/>
          <p:nvPr/>
        </p:nvSpPr>
        <p:spPr>
          <a:xfrm>
            <a:off x="0" y="-27384"/>
            <a:ext cx="9906000" cy="432000"/>
          </a:xfrm>
          <a:prstGeom prst="rect">
            <a:avLst/>
          </a:prstGeom>
          <a:gradFill>
            <a:gsLst>
              <a:gs pos="0">
                <a:schemeClr val="accent2">
                  <a:lumMod val="40000"/>
                  <a:lumOff val="60000"/>
                </a:schemeClr>
              </a:gs>
              <a:gs pos="50000">
                <a:schemeClr val="bg1"/>
              </a:gs>
              <a:gs pos="100000">
                <a:schemeClr val="accent2">
                  <a:lumMod val="40000"/>
                  <a:lumOff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2000" b="1" dirty="0" smtClean="0">
                <a:solidFill>
                  <a:prstClr val="black"/>
                </a:solidFill>
                <a:latin typeface="Meiryo UI" pitchFamily="50" charset="-128"/>
                <a:ea typeface="Meiryo UI" pitchFamily="50" charset="-128"/>
                <a:cs typeface="Meiryo UI" pitchFamily="50" charset="-128"/>
              </a:rPr>
              <a:t>２</a:t>
            </a:r>
            <a:r>
              <a:rPr lang="ja-JP" altLang="en-US" sz="2000" b="1" dirty="0">
                <a:solidFill>
                  <a:prstClr val="black"/>
                </a:solidFill>
                <a:latin typeface="Meiryo UI" pitchFamily="50" charset="-128"/>
                <a:ea typeface="Meiryo UI" pitchFamily="50" charset="-128"/>
                <a:cs typeface="Meiryo UI" pitchFamily="50" charset="-128"/>
              </a:rPr>
              <a:t>　</a:t>
            </a:r>
            <a:r>
              <a:rPr lang="ja-JP" altLang="en-US" sz="2000" b="1" dirty="0" smtClean="0">
                <a:solidFill>
                  <a:prstClr val="black"/>
                </a:solidFill>
                <a:latin typeface="Meiryo UI" pitchFamily="50" charset="-128"/>
                <a:ea typeface="Meiryo UI" pitchFamily="50" charset="-128"/>
                <a:cs typeface="Meiryo UI" pitchFamily="50" charset="-128"/>
              </a:rPr>
              <a:t>特別区と大阪府の事務分担</a:t>
            </a:r>
            <a:endParaRPr lang="ja-JP" altLang="en-US" sz="2000" b="1" dirty="0">
              <a:solidFill>
                <a:prstClr val="black"/>
              </a:solidFill>
              <a:latin typeface="Meiryo UI" pitchFamily="50" charset="-128"/>
              <a:ea typeface="Meiryo UI" pitchFamily="50" charset="-128"/>
              <a:cs typeface="Meiryo UI" pitchFamily="50" charset="-128"/>
            </a:endParaRPr>
          </a:p>
        </p:txBody>
      </p:sp>
      <p:sp>
        <p:nvSpPr>
          <p:cNvPr id="7" name="スライド番号プレースホルダー 2"/>
          <p:cNvSpPr txBox="1">
            <a:spLocks/>
          </p:cNvSpPr>
          <p:nvPr/>
        </p:nvSpPr>
        <p:spPr>
          <a:xfrm>
            <a:off x="7545291" y="13128"/>
            <a:ext cx="2302207" cy="365125"/>
          </a:xfrm>
          <a:prstGeom prst="rect">
            <a:avLst/>
          </a:prstGeom>
        </p:spPr>
        <p:txBody>
          <a:bodyPr vert="horz" lIns="91440" tIns="45720" rIns="91440" bIns="45720" rtlCol="0" anchor="ct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600" b="0" i="0" u="none" strike="noStrike" kern="0" cap="none" spc="0" normalizeH="0" baseline="0" noProof="0" dirty="0">
              <a:ln>
                <a:noFill/>
              </a:ln>
              <a:solidFill>
                <a:sysClr val="windowText" lastClr="000000"/>
              </a:solidFill>
              <a:effectLst/>
              <a:uLnTx/>
              <a:uFillTx/>
              <a:latin typeface="HGPｺﾞｼｯｸE" pitchFamily="50" charset="-128"/>
              <a:ea typeface="HGPｺﾞｼｯｸE" pitchFamily="50" charset="-128"/>
              <a:cs typeface="+mn-cs"/>
            </a:endParaRPr>
          </a:p>
        </p:txBody>
      </p:sp>
      <p:sp>
        <p:nvSpPr>
          <p:cNvPr id="74" name="正方形/長方形 73"/>
          <p:cNvSpPr/>
          <p:nvPr/>
        </p:nvSpPr>
        <p:spPr>
          <a:xfrm>
            <a:off x="0" y="431960"/>
            <a:ext cx="4953000" cy="4320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b="1" dirty="0" smtClean="0">
                <a:solidFill>
                  <a:schemeClr val="tx1"/>
                </a:solidFill>
                <a:latin typeface="Meiryo UI" pitchFamily="50" charset="-128"/>
                <a:ea typeface="Meiryo UI" pitchFamily="50" charset="-128"/>
                <a:cs typeface="Meiryo UI" pitchFamily="50" charset="-128"/>
              </a:rPr>
              <a:t>（１）役割分担の考え方</a:t>
            </a:r>
            <a:endParaRPr kumimoji="1" lang="ja-JP" altLang="en-US" b="1" dirty="0">
              <a:solidFill>
                <a:schemeClr val="tx1"/>
              </a:solidFill>
              <a:latin typeface="Meiryo UI" pitchFamily="50" charset="-128"/>
              <a:ea typeface="Meiryo UI" pitchFamily="50" charset="-128"/>
              <a:cs typeface="Meiryo UI" pitchFamily="50" charset="-128"/>
            </a:endParaRPr>
          </a:p>
        </p:txBody>
      </p:sp>
      <p:sp>
        <p:nvSpPr>
          <p:cNvPr id="10" name="正方形/長方形 9"/>
          <p:cNvSpPr/>
          <p:nvPr/>
        </p:nvSpPr>
        <p:spPr>
          <a:xfrm>
            <a:off x="109456" y="865178"/>
            <a:ext cx="9742367" cy="5804182"/>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角丸四角形 15"/>
          <p:cNvSpPr/>
          <p:nvPr/>
        </p:nvSpPr>
        <p:spPr>
          <a:xfrm>
            <a:off x="272481" y="1139258"/>
            <a:ext cx="4536504" cy="5314078"/>
          </a:xfrm>
          <a:prstGeom prst="roundRect">
            <a:avLst>
              <a:gd name="adj" fmla="val 7623"/>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endParaRPr lang="en-US" altLang="ja-JP" dirty="0" smtClean="0">
              <a:solidFill>
                <a:schemeClr val="tx1"/>
              </a:solidFill>
              <a:latin typeface="Meiryo UI" pitchFamily="50" charset="-128"/>
              <a:ea typeface="Meiryo UI" pitchFamily="50" charset="-128"/>
              <a:cs typeface="Meiryo UI" pitchFamily="50" charset="-128"/>
            </a:endParaRPr>
          </a:p>
          <a:p>
            <a:endParaRPr lang="en-US" altLang="ja-JP" dirty="0" smtClean="0">
              <a:solidFill>
                <a:schemeClr val="tx1"/>
              </a:solidFill>
              <a:latin typeface="Meiryo UI" pitchFamily="50" charset="-128"/>
              <a:ea typeface="Meiryo UI" pitchFamily="50" charset="-128"/>
              <a:cs typeface="Meiryo UI" pitchFamily="50" charset="-128"/>
            </a:endParaRPr>
          </a:p>
          <a:p>
            <a:endParaRPr lang="en-US" altLang="ja-JP" dirty="0" smtClean="0">
              <a:solidFill>
                <a:schemeClr val="tx1"/>
              </a:solidFill>
              <a:latin typeface="Meiryo UI" pitchFamily="50" charset="-128"/>
              <a:ea typeface="Meiryo UI" pitchFamily="50" charset="-128"/>
              <a:cs typeface="Meiryo UI" pitchFamily="50" charset="-128"/>
            </a:endParaRPr>
          </a:p>
          <a:p>
            <a:endParaRPr lang="en-US" altLang="ja-JP" dirty="0" smtClean="0">
              <a:solidFill>
                <a:schemeClr val="tx1"/>
              </a:solidFill>
              <a:latin typeface="Meiryo UI" pitchFamily="50" charset="-128"/>
              <a:ea typeface="Meiryo UI" pitchFamily="50" charset="-128"/>
              <a:cs typeface="Meiryo UI" pitchFamily="50" charset="-128"/>
            </a:endParaRPr>
          </a:p>
          <a:p>
            <a:endParaRPr lang="en-US" altLang="ja-JP" dirty="0" smtClean="0">
              <a:solidFill>
                <a:schemeClr val="tx1"/>
              </a:solidFill>
              <a:latin typeface="Meiryo UI" pitchFamily="50" charset="-128"/>
              <a:ea typeface="Meiryo UI" pitchFamily="50" charset="-128"/>
              <a:cs typeface="Meiryo UI" pitchFamily="50" charset="-128"/>
            </a:endParaRPr>
          </a:p>
          <a:p>
            <a:endParaRPr lang="en-US" altLang="ja-JP" dirty="0" smtClean="0">
              <a:solidFill>
                <a:schemeClr val="tx1"/>
              </a:solidFill>
              <a:latin typeface="Meiryo UI" pitchFamily="50" charset="-128"/>
              <a:ea typeface="Meiryo UI" pitchFamily="50" charset="-128"/>
              <a:cs typeface="Meiryo UI" pitchFamily="50" charset="-128"/>
            </a:endParaRPr>
          </a:p>
          <a:p>
            <a:r>
              <a:rPr lang="ja-JP" altLang="en-US" dirty="0" smtClean="0">
                <a:solidFill>
                  <a:schemeClr val="tx1"/>
                </a:solidFill>
                <a:latin typeface="Meiryo UI" pitchFamily="50" charset="-128"/>
                <a:ea typeface="Meiryo UI" pitchFamily="50" charset="-128"/>
                <a:cs typeface="Meiryo UI" pitchFamily="50" charset="-128"/>
              </a:rPr>
              <a:t>  ●</a:t>
            </a:r>
            <a:r>
              <a:rPr lang="ja-JP" altLang="en-US" spc="-150" dirty="0" smtClean="0">
                <a:solidFill>
                  <a:schemeClr val="tx1"/>
                </a:solidFill>
                <a:latin typeface="Meiryo UI" pitchFamily="50" charset="-128"/>
                <a:ea typeface="Meiryo UI" pitchFamily="50" charset="-128"/>
                <a:cs typeface="Meiryo UI" pitchFamily="50" charset="-128"/>
              </a:rPr>
              <a:t>公選の区長、区議会のもと、福祉・保健・</a:t>
            </a:r>
            <a:endParaRPr lang="en-US" altLang="ja-JP" spc="-150" dirty="0" smtClean="0">
              <a:solidFill>
                <a:schemeClr val="tx1"/>
              </a:solidFill>
              <a:latin typeface="Meiryo UI" pitchFamily="50" charset="-128"/>
              <a:ea typeface="Meiryo UI" pitchFamily="50" charset="-128"/>
              <a:cs typeface="Meiryo UI" pitchFamily="50" charset="-128"/>
            </a:endParaRPr>
          </a:p>
          <a:p>
            <a:r>
              <a:rPr lang="ja-JP" altLang="en-US" spc="-150" dirty="0" smtClean="0">
                <a:solidFill>
                  <a:schemeClr val="tx1"/>
                </a:solidFill>
                <a:latin typeface="Meiryo UI" pitchFamily="50" charset="-128"/>
                <a:ea typeface="Meiryo UI" pitchFamily="50" charset="-128"/>
                <a:cs typeface="Meiryo UI" pitchFamily="50" charset="-128"/>
              </a:rPr>
              <a:t>　　 教育などの住民に身近な行政サービスを総合</a:t>
            </a:r>
            <a:endParaRPr lang="en-US" altLang="ja-JP" spc="-150" dirty="0" smtClean="0">
              <a:solidFill>
                <a:schemeClr val="tx1"/>
              </a:solidFill>
              <a:latin typeface="Meiryo UI" pitchFamily="50" charset="-128"/>
              <a:ea typeface="Meiryo UI" pitchFamily="50" charset="-128"/>
              <a:cs typeface="Meiryo UI" pitchFamily="50" charset="-128"/>
            </a:endParaRPr>
          </a:p>
          <a:p>
            <a:r>
              <a:rPr lang="ja-JP" altLang="en-US" spc="-150" dirty="0" smtClean="0">
                <a:solidFill>
                  <a:schemeClr val="tx1"/>
                </a:solidFill>
                <a:latin typeface="Meiryo UI" pitchFamily="50" charset="-128"/>
                <a:ea typeface="Meiryo UI" pitchFamily="50" charset="-128"/>
                <a:cs typeface="Meiryo UI" pitchFamily="50" charset="-128"/>
              </a:rPr>
              <a:t>　　 的に提供</a:t>
            </a:r>
            <a:endParaRPr lang="en-US" altLang="ja-JP" spc="-150" dirty="0" smtClean="0">
              <a:solidFill>
                <a:schemeClr val="tx1"/>
              </a:solidFill>
              <a:latin typeface="Meiryo UI" pitchFamily="50" charset="-128"/>
              <a:ea typeface="Meiryo UI" pitchFamily="50" charset="-128"/>
              <a:cs typeface="Meiryo UI" pitchFamily="50" charset="-128"/>
            </a:endParaRPr>
          </a:p>
          <a:p>
            <a:endParaRPr lang="en-US" altLang="ja-JP" spc="-150" dirty="0" smtClean="0">
              <a:solidFill>
                <a:schemeClr val="tx1"/>
              </a:solidFill>
              <a:latin typeface="Meiryo UI" pitchFamily="50" charset="-128"/>
              <a:ea typeface="Meiryo UI" pitchFamily="50" charset="-128"/>
              <a:cs typeface="Meiryo UI" pitchFamily="50" charset="-128"/>
            </a:endParaRPr>
          </a:p>
          <a:p>
            <a:r>
              <a:rPr lang="ja-JP" altLang="en-US" dirty="0" smtClean="0">
                <a:solidFill>
                  <a:schemeClr val="tx1"/>
                </a:solidFill>
                <a:latin typeface="Meiryo UI" pitchFamily="50" charset="-128"/>
                <a:ea typeface="Meiryo UI" pitchFamily="50" charset="-128"/>
                <a:cs typeface="Meiryo UI" pitchFamily="50" charset="-128"/>
              </a:rPr>
              <a:t>　●地域の実情に応じた特色ある施策展開</a:t>
            </a:r>
            <a:endParaRPr lang="en-US" altLang="ja-JP" dirty="0" smtClean="0">
              <a:solidFill>
                <a:schemeClr val="tx1"/>
              </a:solidFill>
              <a:latin typeface="Meiryo UI" pitchFamily="50" charset="-128"/>
              <a:ea typeface="Meiryo UI" pitchFamily="50" charset="-128"/>
              <a:cs typeface="Meiryo UI" pitchFamily="50" charset="-128"/>
            </a:endParaRPr>
          </a:p>
          <a:p>
            <a:r>
              <a:rPr lang="ja-JP" altLang="en-US" dirty="0" smtClean="0">
                <a:solidFill>
                  <a:schemeClr val="tx1"/>
                </a:solidFill>
                <a:latin typeface="Meiryo UI" pitchFamily="50" charset="-128"/>
                <a:ea typeface="Meiryo UI" pitchFamily="50" charset="-128"/>
                <a:cs typeface="Meiryo UI" pitchFamily="50" charset="-128"/>
              </a:rPr>
              <a:t>　　 を図る</a:t>
            </a:r>
            <a:r>
              <a:rPr lang="ja-JP" altLang="en-US" sz="1600" dirty="0" smtClean="0">
                <a:solidFill>
                  <a:schemeClr val="tx1"/>
                </a:solidFill>
                <a:latin typeface="Meiryo UI" pitchFamily="50" charset="-128"/>
                <a:ea typeface="Meiryo UI" pitchFamily="50" charset="-128"/>
                <a:cs typeface="Meiryo UI" pitchFamily="50" charset="-128"/>
              </a:rPr>
              <a:t>　　</a:t>
            </a:r>
            <a:endParaRPr kumimoji="1" lang="ja-JP" altLang="en-US" sz="1600" dirty="0">
              <a:solidFill>
                <a:schemeClr val="tx1"/>
              </a:solidFill>
              <a:latin typeface="Meiryo UI" pitchFamily="50" charset="-128"/>
              <a:ea typeface="Meiryo UI" pitchFamily="50" charset="-128"/>
              <a:cs typeface="Meiryo UI" pitchFamily="50" charset="-128"/>
            </a:endParaRPr>
          </a:p>
        </p:txBody>
      </p:sp>
      <p:sp>
        <p:nvSpPr>
          <p:cNvPr id="17" name="額縁 16"/>
          <p:cNvSpPr/>
          <p:nvPr/>
        </p:nvSpPr>
        <p:spPr>
          <a:xfrm>
            <a:off x="1458334" y="980729"/>
            <a:ext cx="2262251" cy="412065"/>
          </a:xfrm>
          <a:prstGeom prst="bevel">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b="1" dirty="0"/>
              <a:t>特別区</a:t>
            </a:r>
            <a:endParaRPr kumimoji="1" lang="ja-JP" altLang="en-US" b="1" dirty="0"/>
          </a:p>
        </p:txBody>
      </p:sp>
      <p:sp>
        <p:nvSpPr>
          <p:cNvPr id="18" name="正方形/長方形 17"/>
          <p:cNvSpPr/>
          <p:nvPr/>
        </p:nvSpPr>
        <p:spPr>
          <a:xfrm>
            <a:off x="560512" y="1628800"/>
            <a:ext cx="3960440" cy="9361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b="1" dirty="0" smtClean="0">
                <a:solidFill>
                  <a:schemeClr val="tx1"/>
                </a:solidFill>
                <a:latin typeface="Meiryo UI" pitchFamily="50" charset="-128"/>
                <a:ea typeface="Meiryo UI" pitchFamily="50" charset="-128"/>
                <a:cs typeface="Meiryo UI" pitchFamily="50" charset="-128"/>
              </a:rPr>
              <a:t>■ 住民に最も身近な存在として、豊か</a:t>
            </a:r>
            <a:endParaRPr lang="en-US" altLang="ja-JP" b="1" dirty="0" smtClean="0">
              <a:solidFill>
                <a:schemeClr val="tx1"/>
              </a:solidFill>
              <a:latin typeface="Meiryo UI" pitchFamily="50" charset="-128"/>
              <a:ea typeface="Meiryo UI" pitchFamily="50" charset="-128"/>
              <a:cs typeface="Meiryo UI" pitchFamily="50" charset="-128"/>
            </a:endParaRPr>
          </a:p>
          <a:p>
            <a:r>
              <a:rPr lang="ja-JP" altLang="en-US" b="1" dirty="0" smtClean="0">
                <a:solidFill>
                  <a:schemeClr val="tx1"/>
                </a:solidFill>
                <a:latin typeface="Meiryo UI" pitchFamily="50" charset="-128"/>
                <a:ea typeface="Meiryo UI" pitchFamily="50" charset="-128"/>
                <a:cs typeface="Meiryo UI" pitchFamily="50" charset="-128"/>
              </a:rPr>
              <a:t>　　な住民生活や地域の安全・安心を</a:t>
            </a:r>
            <a:endParaRPr lang="en-US" altLang="ja-JP" b="1" dirty="0" smtClean="0">
              <a:solidFill>
                <a:schemeClr val="tx1"/>
              </a:solidFill>
              <a:latin typeface="Meiryo UI" pitchFamily="50" charset="-128"/>
              <a:ea typeface="Meiryo UI" pitchFamily="50" charset="-128"/>
              <a:cs typeface="Meiryo UI" pitchFamily="50" charset="-128"/>
            </a:endParaRPr>
          </a:p>
          <a:p>
            <a:r>
              <a:rPr lang="ja-JP" altLang="en-US" b="1" dirty="0" smtClean="0">
                <a:solidFill>
                  <a:schemeClr val="tx1"/>
                </a:solidFill>
                <a:latin typeface="Meiryo UI" pitchFamily="50" charset="-128"/>
                <a:ea typeface="Meiryo UI" pitchFamily="50" charset="-128"/>
                <a:cs typeface="Meiryo UI" pitchFamily="50" charset="-128"/>
              </a:rPr>
              <a:t>　　支える</a:t>
            </a:r>
            <a:endParaRPr kumimoji="1" lang="ja-JP" altLang="en-US" dirty="0"/>
          </a:p>
        </p:txBody>
      </p:sp>
      <p:sp>
        <p:nvSpPr>
          <p:cNvPr id="19" name="角丸四角形 18"/>
          <p:cNvSpPr/>
          <p:nvPr/>
        </p:nvSpPr>
        <p:spPr>
          <a:xfrm>
            <a:off x="5025008" y="1139258"/>
            <a:ext cx="4686521" cy="5328592"/>
          </a:xfrm>
          <a:prstGeom prst="roundRect">
            <a:avLst>
              <a:gd name="adj" fmla="val 6769"/>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endParaRPr lang="en-US" altLang="ja-JP" dirty="0" smtClean="0">
              <a:solidFill>
                <a:schemeClr val="tx1"/>
              </a:solidFill>
              <a:latin typeface="Meiryo UI" pitchFamily="50" charset="-128"/>
              <a:ea typeface="Meiryo UI" pitchFamily="50" charset="-128"/>
              <a:cs typeface="Meiryo UI" pitchFamily="50" charset="-128"/>
            </a:endParaRPr>
          </a:p>
          <a:p>
            <a:endParaRPr lang="en-US" altLang="ja-JP" dirty="0" smtClean="0">
              <a:solidFill>
                <a:schemeClr val="tx1"/>
              </a:solidFill>
              <a:latin typeface="Meiryo UI" pitchFamily="50" charset="-128"/>
              <a:ea typeface="Meiryo UI" pitchFamily="50" charset="-128"/>
              <a:cs typeface="Meiryo UI" pitchFamily="50" charset="-128"/>
            </a:endParaRPr>
          </a:p>
          <a:p>
            <a:endParaRPr lang="en-US" altLang="ja-JP" dirty="0" smtClean="0">
              <a:solidFill>
                <a:schemeClr val="tx1"/>
              </a:solidFill>
              <a:latin typeface="Meiryo UI" pitchFamily="50" charset="-128"/>
              <a:ea typeface="Meiryo UI" pitchFamily="50" charset="-128"/>
              <a:cs typeface="Meiryo UI" pitchFamily="50" charset="-128"/>
            </a:endParaRPr>
          </a:p>
          <a:p>
            <a:endParaRPr lang="en-US" altLang="ja-JP" dirty="0" smtClean="0">
              <a:solidFill>
                <a:schemeClr val="tx1"/>
              </a:solidFill>
              <a:latin typeface="Meiryo UI" pitchFamily="50" charset="-128"/>
              <a:ea typeface="Meiryo UI" pitchFamily="50" charset="-128"/>
              <a:cs typeface="Meiryo UI" pitchFamily="50" charset="-128"/>
            </a:endParaRPr>
          </a:p>
          <a:p>
            <a:endParaRPr lang="en-US" altLang="ja-JP" dirty="0" smtClean="0">
              <a:solidFill>
                <a:schemeClr val="tx1"/>
              </a:solidFill>
              <a:latin typeface="Meiryo UI" pitchFamily="50" charset="-128"/>
              <a:ea typeface="Meiryo UI" pitchFamily="50" charset="-128"/>
              <a:cs typeface="Meiryo UI" pitchFamily="50" charset="-128"/>
            </a:endParaRPr>
          </a:p>
          <a:p>
            <a:endParaRPr lang="en-US" altLang="ja-JP" dirty="0" smtClean="0">
              <a:solidFill>
                <a:schemeClr val="tx1"/>
              </a:solidFill>
              <a:latin typeface="Meiryo UI" pitchFamily="50" charset="-128"/>
              <a:ea typeface="Meiryo UI" pitchFamily="50" charset="-128"/>
              <a:cs typeface="Meiryo UI" pitchFamily="50" charset="-128"/>
            </a:endParaRPr>
          </a:p>
          <a:p>
            <a:r>
              <a:rPr lang="ja-JP" altLang="en-US" dirty="0">
                <a:solidFill>
                  <a:schemeClr val="tx1"/>
                </a:solidFill>
                <a:latin typeface="Meiryo UI" pitchFamily="50" charset="-128"/>
                <a:ea typeface="Meiryo UI" pitchFamily="50" charset="-128"/>
                <a:cs typeface="Meiryo UI" pitchFamily="50" charset="-128"/>
              </a:rPr>
              <a:t>　</a:t>
            </a:r>
            <a:r>
              <a:rPr lang="ja-JP" altLang="en-US" dirty="0" smtClean="0">
                <a:solidFill>
                  <a:schemeClr val="tx1"/>
                </a:solidFill>
                <a:latin typeface="Meiryo UI" pitchFamily="50" charset="-128"/>
                <a:ea typeface="Meiryo UI" pitchFamily="50" charset="-128"/>
                <a:cs typeface="Meiryo UI" pitchFamily="50" charset="-128"/>
              </a:rPr>
              <a:t> ●大阪全体の成長、発展に向けた統一的</a:t>
            </a:r>
            <a:endParaRPr lang="en-US" altLang="ja-JP" dirty="0" smtClean="0">
              <a:solidFill>
                <a:schemeClr val="tx1"/>
              </a:solidFill>
              <a:latin typeface="Meiryo UI" pitchFamily="50" charset="-128"/>
              <a:ea typeface="Meiryo UI" pitchFamily="50" charset="-128"/>
              <a:cs typeface="Meiryo UI" pitchFamily="50" charset="-128"/>
            </a:endParaRPr>
          </a:p>
          <a:p>
            <a:r>
              <a:rPr lang="ja-JP" altLang="en-US" dirty="0" smtClean="0">
                <a:solidFill>
                  <a:schemeClr val="tx1"/>
                </a:solidFill>
                <a:latin typeface="Meiryo UI" pitchFamily="50" charset="-128"/>
                <a:ea typeface="Meiryo UI" pitchFamily="50" charset="-128"/>
                <a:cs typeface="Meiryo UI" pitchFamily="50" charset="-128"/>
              </a:rPr>
              <a:t>　　　な戦略、計画づくり、統一戦略に基づく</a:t>
            </a:r>
            <a:endParaRPr lang="en-US" altLang="ja-JP" dirty="0" smtClean="0">
              <a:solidFill>
                <a:schemeClr val="tx1"/>
              </a:solidFill>
              <a:latin typeface="Meiryo UI" pitchFamily="50" charset="-128"/>
              <a:ea typeface="Meiryo UI" pitchFamily="50" charset="-128"/>
              <a:cs typeface="Meiryo UI" pitchFamily="50" charset="-128"/>
            </a:endParaRPr>
          </a:p>
          <a:p>
            <a:r>
              <a:rPr lang="ja-JP" altLang="en-US" dirty="0" smtClean="0">
                <a:solidFill>
                  <a:schemeClr val="tx1"/>
                </a:solidFill>
                <a:latin typeface="Meiryo UI" pitchFamily="50" charset="-128"/>
                <a:ea typeface="Meiryo UI" pitchFamily="50" charset="-128"/>
                <a:cs typeface="Meiryo UI" pitchFamily="50" charset="-128"/>
              </a:rPr>
              <a:t>　　　産業政策の推進など</a:t>
            </a:r>
            <a:endParaRPr lang="en-US" altLang="ja-JP" dirty="0" smtClean="0">
              <a:solidFill>
                <a:schemeClr val="tx1"/>
              </a:solidFill>
              <a:latin typeface="Meiryo UI" pitchFamily="50" charset="-128"/>
              <a:ea typeface="Meiryo UI" pitchFamily="50" charset="-128"/>
              <a:cs typeface="Meiryo UI" pitchFamily="50" charset="-128"/>
            </a:endParaRPr>
          </a:p>
          <a:p>
            <a:endParaRPr lang="en-US" altLang="ja-JP" dirty="0" smtClean="0">
              <a:solidFill>
                <a:schemeClr val="tx1"/>
              </a:solidFill>
              <a:latin typeface="Meiryo UI" pitchFamily="50" charset="-128"/>
              <a:ea typeface="Meiryo UI" pitchFamily="50" charset="-128"/>
              <a:cs typeface="Meiryo UI" pitchFamily="50" charset="-128"/>
            </a:endParaRPr>
          </a:p>
          <a:p>
            <a:r>
              <a:rPr lang="en-US" altLang="ja-JP" dirty="0" smtClean="0">
                <a:solidFill>
                  <a:schemeClr val="tx1"/>
                </a:solidFill>
                <a:latin typeface="Meiryo UI" pitchFamily="50" charset="-128"/>
                <a:ea typeface="Meiryo UI" pitchFamily="50" charset="-128"/>
                <a:cs typeface="Meiryo UI" pitchFamily="50" charset="-128"/>
              </a:rPr>
              <a:t>   </a:t>
            </a:r>
            <a:r>
              <a:rPr lang="ja-JP" altLang="en-US" dirty="0" smtClean="0">
                <a:solidFill>
                  <a:schemeClr val="tx1"/>
                </a:solidFill>
                <a:latin typeface="Meiryo UI" pitchFamily="50" charset="-128"/>
                <a:ea typeface="Meiryo UI" pitchFamily="50" charset="-128"/>
                <a:cs typeface="Meiryo UI" pitchFamily="50" charset="-128"/>
              </a:rPr>
              <a:t>●大阪府域トータルの視点での交通インフラ</a:t>
            </a:r>
            <a:endParaRPr lang="en-US" altLang="ja-JP" dirty="0" smtClean="0">
              <a:solidFill>
                <a:schemeClr val="tx1"/>
              </a:solidFill>
              <a:latin typeface="Meiryo UI" pitchFamily="50" charset="-128"/>
              <a:ea typeface="Meiryo UI" pitchFamily="50" charset="-128"/>
              <a:cs typeface="Meiryo UI" pitchFamily="50" charset="-128"/>
            </a:endParaRPr>
          </a:p>
          <a:p>
            <a:r>
              <a:rPr lang="ja-JP" altLang="en-US" dirty="0" smtClean="0">
                <a:solidFill>
                  <a:schemeClr val="tx1"/>
                </a:solidFill>
                <a:latin typeface="Meiryo UI" pitchFamily="50" charset="-128"/>
                <a:ea typeface="Meiryo UI" pitchFamily="50" charset="-128"/>
                <a:cs typeface="Meiryo UI" pitchFamily="50" charset="-128"/>
              </a:rPr>
              <a:t>　　　の整備など、選択と集中による事業展開</a:t>
            </a:r>
            <a:endParaRPr lang="en-US" altLang="ja-JP" dirty="0" smtClean="0">
              <a:solidFill>
                <a:schemeClr val="tx1"/>
              </a:solidFill>
              <a:latin typeface="Meiryo UI" pitchFamily="50" charset="-128"/>
              <a:ea typeface="Meiryo UI" pitchFamily="50" charset="-128"/>
              <a:cs typeface="Meiryo UI" pitchFamily="50" charset="-128"/>
            </a:endParaRPr>
          </a:p>
          <a:p>
            <a:r>
              <a:rPr lang="en-US" altLang="ja-JP" dirty="0" smtClean="0">
                <a:solidFill>
                  <a:schemeClr val="tx1"/>
                </a:solidFill>
                <a:latin typeface="Meiryo UI" pitchFamily="50" charset="-128"/>
                <a:ea typeface="Meiryo UI" pitchFamily="50" charset="-128"/>
                <a:cs typeface="Meiryo UI" pitchFamily="50" charset="-128"/>
              </a:rPr>
              <a:t> </a:t>
            </a:r>
          </a:p>
          <a:p>
            <a:r>
              <a:rPr lang="en-US" altLang="ja-JP" dirty="0" smtClean="0">
                <a:solidFill>
                  <a:schemeClr val="tx1"/>
                </a:solidFill>
                <a:latin typeface="Meiryo UI" pitchFamily="50" charset="-128"/>
                <a:ea typeface="Meiryo UI" pitchFamily="50" charset="-128"/>
                <a:cs typeface="Meiryo UI" pitchFamily="50" charset="-128"/>
              </a:rPr>
              <a:t>   </a:t>
            </a:r>
            <a:r>
              <a:rPr lang="ja-JP" altLang="en-US" dirty="0" smtClean="0">
                <a:solidFill>
                  <a:schemeClr val="tx1"/>
                </a:solidFill>
                <a:latin typeface="Meiryo UI" pitchFamily="50" charset="-128"/>
                <a:ea typeface="Meiryo UI" pitchFamily="50" charset="-128"/>
                <a:cs typeface="Meiryo UI" pitchFamily="50" charset="-128"/>
              </a:rPr>
              <a:t>●基礎自治体のバックアップ機能の発揮</a:t>
            </a:r>
            <a:endParaRPr lang="en-US" altLang="ja-JP" dirty="0" smtClean="0">
              <a:solidFill>
                <a:schemeClr val="tx1"/>
              </a:solidFill>
              <a:latin typeface="Meiryo UI" pitchFamily="50" charset="-128"/>
              <a:ea typeface="Meiryo UI" pitchFamily="50" charset="-128"/>
              <a:cs typeface="Meiryo UI" pitchFamily="50" charset="-128"/>
            </a:endParaRPr>
          </a:p>
          <a:p>
            <a:endParaRPr lang="en-US" altLang="ja-JP" dirty="0" smtClean="0">
              <a:solidFill>
                <a:schemeClr val="tx1"/>
              </a:solidFill>
              <a:latin typeface="Meiryo UI" pitchFamily="50" charset="-128"/>
              <a:ea typeface="Meiryo UI" pitchFamily="50" charset="-128"/>
              <a:cs typeface="Meiryo UI" pitchFamily="50" charset="-128"/>
            </a:endParaRPr>
          </a:p>
          <a:p>
            <a:r>
              <a:rPr lang="ja-JP" altLang="en-US" dirty="0">
                <a:solidFill>
                  <a:schemeClr val="tx1"/>
                </a:solidFill>
                <a:latin typeface="Meiryo UI" pitchFamily="50" charset="-128"/>
                <a:ea typeface="Meiryo UI" pitchFamily="50" charset="-128"/>
                <a:cs typeface="Meiryo UI" pitchFamily="50" charset="-128"/>
              </a:rPr>
              <a:t> </a:t>
            </a:r>
            <a:r>
              <a:rPr lang="ja-JP" altLang="en-US" dirty="0" smtClean="0">
                <a:solidFill>
                  <a:schemeClr val="tx1"/>
                </a:solidFill>
                <a:latin typeface="Meiryo UI" pitchFamily="50" charset="-128"/>
                <a:ea typeface="Meiryo UI" pitchFamily="50" charset="-128"/>
                <a:cs typeface="Meiryo UI" pitchFamily="50" charset="-128"/>
              </a:rPr>
              <a:t>  ●大規模災害への対応のための防災体制</a:t>
            </a:r>
            <a:endParaRPr lang="en-US" altLang="ja-JP" dirty="0" smtClean="0">
              <a:solidFill>
                <a:schemeClr val="tx1"/>
              </a:solidFill>
              <a:latin typeface="Meiryo UI" pitchFamily="50" charset="-128"/>
              <a:ea typeface="Meiryo UI" pitchFamily="50" charset="-128"/>
              <a:cs typeface="Meiryo UI" pitchFamily="50" charset="-128"/>
            </a:endParaRPr>
          </a:p>
          <a:p>
            <a:r>
              <a:rPr lang="ja-JP" altLang="en-US" dirty="0" smtClean="0">
                <a:solidFill>
                  <a:schemeClr val="tx1"/>
                </a:solidFill>
                <a:latin typeface="Meiryo UI" pitchFamily="50" charset="-128"/>
                <a:ea typeface="Meiryo UI" pitchFamily="50" charset="-128"/>
                <a:cs typeface="Meiryo UI" pitchFamily="50" charset="-128"/>
              </a:rPr>
              <a:t>　　　の強化</a:t>
            </a:r>
            <a:endParaRPr lang="en-US" altLang="ja-JP" dirty="0" smtClean="0">
              <a:solidFill>
                <a:schemeClr val="tx1"/>
              </a:solidFill>
              <a:latin typeface="Meiryo UI" pitchFamily="50" charset="-128"/>
              <a:ea typeface="Meiryo UI" pitchFamily="50" charset="-128"/>
              <a:cs typeface="Meiryo UI" pitchFamily="50" charset="-128"/>
            </a:endParaRPr>
          </a:p>
        </p:txBody>
      </p:sp>
      <p:sp>
        <p:nvSpPr>
          <p:cNvPr id="20" name="額縁 19"/>
          <p:cNvSpPr/>
          <p:nvPr/>
        </p:nvSpPr>
        <p:spPr>
          <a:xfrm>
            <a:off x="6316852" y="980729"/>
            <a:ext cx="2224547" cy="412065"/>
          </a:xfrm>
          <a:prstGeom prst="bevel">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b="1" dirty="0"/>
              <a:t>大阪府</a:t>
            </a:r>
            <a:endParaRPr kumimoji="1" lang="ja-JP" altLang="en-US" b="1" dirty="0"/>
          </a:p>
        </p:txBody>
      </p:sp>
      <p:sp>
        <p:nvSpPr>
          <p:cNvPr id="21" name="正方形/長方形 20"/>
          <p:cNvSpPr/>
          <p:nvPr/>
        </p:nvSpPr>
        <p:spPr>
          <a:xfrm>
            <a:off x="5313041" y="1628800"/>
            <a:ext cx="4104456" cy="9361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b="1" dirty="0" smtClean="0">
                <a:solidFill>
                  <a:schemeClr val="tx1"/>
                </a:solidFill>
                <a:latin typeface="Meiryo UI" pitchFamily="50" charset="-128"/>
                <a:ea typeface="Meiryo UI" pitchFamily="50" charset="-128"/>
                <a:cs typeface="Meiryo UI" pitchFamily="50" charset="-128"/>
              </a:rPr>
              <a:t>■ 大阪都市圏の“成長”を支え、大阪全</a:t>
            </a:r>
            <a:endParaRPr lang="en-US" altLang="ja-JP" b="1" dirty="0" smtClean="0">
              <a:solidFill>
                <a:schemeClr val="tx1"/>
              </a:solidFill>
              <a:latin typeface="Meiryo UI" pitchFamily="50" charset="-128"/>
              <a:ea typeface="Meiryo UI" pitchFamily="50" charset="-128"/>
              <a:cs typeface="Meiryo UI" pitchFamily="50" charset="-128"/>
            </a:endParaRPr>
          </a:p>
          <a:p>
            <a:r>
              <a:rPr lang="ja-JP" altLang="en-US" b="1" dirty="0" smtClean="0">
                <a:solidFill>
                  <a:schemeClr val="tx1"/>
                </a:solidFill>
                <a:latin typeface="Meiryo UI" pitchFamily="50" charset="-128"/>
                <a:ea typeface="Meiryo UI" pitchFamily="50" charset="-128"/>
                <a:cs typeface="Meiryo UI" pitchFamily="50" charset="-128"/>
              </a:rPr>
              <a:t>　　体の安全・安心を確保する</a:t>
            </a:r>
            <a:endParaRPr lang="en-US" altLang="ja-JP" b="1" dirty="0" smtClean="0">
              <a:solidFill>
                <a:schemeClr val="tx1"/>
              </a:solidFill>
              <a:latin typeface="Meiryo UI" pitchFamily="50" charset="-128"/>
              <a:ea typeface="Meiryo UI" pitchFamily="50" charset="-128"/>
              <a:cs typeface="Meiryo UI" pitchFamily="50" charset="-128"/>
            </a:endParaRPr>
          </a:p>
          <a:p>
            <a:endParaRPr kumimoji="1" lang="ja-JP" altLang="en-US" dirty="0"/>
          </a:p>
        </p:txBody>
      </p:sp>
      <p:sp>
        <p:nvSpPr>
          <p:cNvPr id="13" name="正方形/長方形 27"/>
          <p:cNvSpPr>
            <a:spLocks noChangeArrowheads="1"/>
          </p:cNvSpPr>
          <p:nvPr/>
        </p:nvSpPr>
        <p:spPr bwMode="auto">
          <a:xfrm>
            <a:off x="8874125" y="-27384"/>
            <a:ext cx="1031875" cy="261610"/>
          </a:xfrm>
          <a:prstGeom prst="rect">
            <a:avLst/>
          </a:prstGeom>
          <a:noFill/>
          <a:ln w="9525">
            <a:noFill/>
            <a:miter lim="800000"/>
            <a:headEnd/>
            <a:tailEnd/>
          </a:ln>
        </p:spPr>
        <p:txBody>
          <a:bodyPr>
            <a:spAutoFit/>
          </a:bodyPr>
          <a:lstStyle/>
          <a:p>
            <a:pPr algn="r" fontAlgn="base">
              <a:spcBef>
                <a:spcPct val="0"/>
              </a:spcBef>
              <a:spcAft>
                <a:spcPct val="0"/>
              </a:spcAft>
            </a:pPr>
            <a:r>
              <a:rPr lang="ja-JP" altLang="en-US" sz="1100" b="1" dirty="0">
                <a:solidFill>
                  <a:srgbClr val="000000"/>
                </a:solidFill>
                <a:latin typeface="Meiryo UI" pitchFamily="50" charset="-128"/>
                <a:ea typeface="Meiryo UI" pitchFamily="50" charset="-128"/>
                <a:cs typeface="Meiryo UI" pitchFamily="50" charset="-128"/>
              </a:rPr>
              <a:t> 事務</a:t>
            </a:r>
            <a:r>
              <a:rPr lang="en-US" altLang="ja-JP" sz="1100" b="1" dirty="0" smtClean="0">
                <a:solidFill>
                  <a:srgbClr val="000000"/>
                </a:solidFill>
                <a:latin typeface="Meiryo UI" pitchFamily="50" charset="-128"/>
                <a:ea typeface="Meiryo UI" pitchFamily="50" charset="-128"/>
                <a:cs typeface="Meiryo UI" pitchFamily="50" charset="-128"/>
              </a:rPr>
              <a:t>-</a:t>
            </a:r>
            <a:r>
              <a:rPr lang="ja-JP" altLang="en-US" sz="1100" b="1" dirty="0">
                <a:solidFill>
                  <a:srgbClr val="000000"/>
                </a:solidFill>
                <a:latin typeface="Meiryo UI" pitchFamily="50" charset="-128"/>
                <a:ea typeface="Meiryo UI" pitchFamily="50" charset="-128"/>
                <a:cs typeface="Meiryo UI" pitchFamily="50" charset="-128"/>
              </a:rPr>
              <a:t>２</a:t>
            </a:r>
          </a:p>
        </p:txBody>
      </p:sp>
    </p:spTree>
    <p:extLst>
      <p:ext uri="{BB962C8B-B14F-4D97-AF65-F5344CB8AC3E}">
        <p14:creationId xmlns:p14="http://schemas.microsoft.com/office/powerpoint/2010/main" val="226536124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スライド番号プレースホルダー 2"/>
          <p:cNvSpPr txBox="1">
            <a:spLocks/>
          </p:cNvSpPr>
          <p:nvPr/>
        </p:nvSpPr>
        <p:spPr>
          <a:xfrm>
            <a:off x="10101572" y="6093297"/>
            <a:ext cx="2302207" cy="365125"/>
          </a:xfrm>
          <a:prstGeom prst="rect">
            <a:avLst/>
          </a:prstGeom>
        </p:spPr>
        <p:txBody>
          <a:bodyPr vert="horz" lIns="91440" tIns="45720" rIns="91440" bIns="45720" rtlCol="0" anchor="ct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600" b="0" i="0" u="none" strike="noStrike" kern="0" cap="none" spc="0" normalizeH="0" baseline="0" noProof="0" dirty="0">
              <a:ln>
                <a:noFill/>
              </a:ln>
              <a:solidFill>
                <a:sysClr val="windowText" lastClr="000000"/>
              </a:solidFill>
              <a:effectLst/>
              <a:uLnTx/>
              <a:uFillTx/>
              <a:latin typeface="HGPｺﾞｼｯｸE" pitchFamily="50" charset="-128"/>
              <a:ea typeface="HGPｺﾞｼｯｸE" pitchFamily="50" charset="-128"/>
              <a:cs typeface="+mn-cs"/>
            </a:endParaRPr>
          </a:p>
        </p:txBody>
      </p:sp>
      <p:sp>
        <p:nvSpPr>
          <p:cNvPr id="14" name="角丸四角形 13"/>
          <p:cNvSpPr/>
          <p:nvPr/>
        </p:nvSpPr>
        <p:spPr>
          <a:xfrm>
            <a:off x="116463" y="793732"/>
            <a:ext cx="9711529" cy="6035240"/>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4" name="角丸四角形 33"/>
          <p:cNvSpPr/>
          <p:nvPr/>
        </p:nvSpPr>
        <p:spPr>
          <a:xfrm>
            <a:off x="232927" y="1283274"/>
            <a:ext cx="4648066" cy="5357620"/>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tIns="118800" rtlCol="0" anchor="t" anchorCtr="0"/>
          <a:lstStyle/>
          <a:p>
            <a:r>
              <a:rPr lang="ja-JP" altLang="en-US" b="1" dirty="0" smtClean="0">
                <a:solidFill>
                  <a:schemeClr val="tx1"/>
                </a:solidFill>
                <a:latin typeface="Meiryo UI" pitchFamily="50" charset="-128"/>
                <a:ea typeface="Meiryo UI" pitchFamily="50" charset="-128"/>
                <a:cs typeface="Meiryo UI" pitchFamily="50" charset="-128"/>
              </a:rPr>
              <a:t>住民に身近な事務は、“基礎自治体優先”の原則のもと、特別区が実施</a:t>
            </a:r>
            <a:endParaRPr lang="en-US" altLang="ja-JP" b="1" dirty="0" smtClean="0">
              <a:solidFill>
                <a:schemeClr val="tx1"/>
              </a:solidFill>
              <a:latin typeface="Meiryo UI" pitchFamily="50" charset="-128"/>
              <a:ea typeface="Meiryo UI" pitchFamily="50" charset="-128"/>
              <a:cs typeface="Meiryo UI" pitchFamily="50" charset="-128"/>
            </a:endParaRPr>
          </a:p>
          <a:p>
            <a:endParaRPr kumimoji="1" lang="en-US" altLang="ja-JP" sz="800" dirty="0" smtClean="0">
              <a:solidFill>
                <a:schemeClr val="tx1"/>
              </a:solidFill>
              <a:latin typeface="Meiryo UI" pitchFamily="50" charset="-128"/>
              <a:ea typeface="Meiryo UI" pitchFamily="50" charset="-128"/>
              <a:cs typeface="Meiryo UI" pitchFamily="50" charset="-128"/>
            </a:endParaRPr>
          </a:p>
          <a:p>
            <a:endParaRPr lang="en-US" altLang="ja-JP" sz="1600" dirty="0" smtClean="0">
              <a:solidFill>
                <a:schemeClr val="tx1"/>
              </a:solidFill>
              <a:latin typeface="Meiryo UI" pitchFamily="50" charset="-128"/>
              <a:ea typeface="Meiryo UI" pitchFamily="50" charset="-128"/>
              <a:cs typeface="Meiryo UI" pitchFamily="50" charset="-128"/>
            </a:endParaRPr>
          </a:p>
          <a:p>
            <a:endParaRPr lang="en-US" altLang="ja-JP" sz="1600" dirty="0" smtClean="0">
              <a:solidFill>
                <a:schemeClr val="tx1"/>
              </a:solidFill>
              <a:latin typeface="Meiryo UI" pitchFamily="50" charset="-128"/>
              <a:ea typeface="Meiryo UI" pitchFamily="50" charset="-128"/>
              <a:cs typeface="Meiryo UI" pitchFamily="50" charset="-128"/>
            </a:endParaRPr>
          </a:p>
          <a:p>
            <a:endParaRPr lang="en-US" altLang="ja-JP" sz="1600" dirty="0" smtClean="0">
              <a:solidFill>
                <a:schemeClr val="tx1"/>
              </a:solidFill>
              <a:latin typeface="Meiryo UI" pitchFamily="50" charset="-128"/>
              <a:ea typeface="Meiryo UI" pitchFamily="50" charset="-128"/>
              <a:cs typeface="Meiryo UI" pitchFamily="50" charset="-128"/>
            </a:endParaRPr>
          </a:p>
          <a:p>
            <a:endParaRPr lang="en-US" altLang="ja-JP" sz="1600" dirty="0" smtClean="0">
              <a:solidFill>
                <a:schemeClr val="tx1"/>
              </a:solidFill>
              <a:latin typeface="Meiryo UI" pitchFamily="50" charset="-128"/>
              <a:ea typeface="Meiryo UI" pitchFamily="50" charset="-128"/>
              <a:cs typeface="Meiryo UI" pitchFamily="50" charset="-128"/>
            </a:endParaRPr>
          </a:p>
          <a:p>
            <a:endParaRPr lang="en-US" altLang="ja-JP" sz="1600" dirty="0" smtClean="0">
              <a:solidFill>
                <a:schemeClr val="tx1"/>
              </a:solidFill>
              <a:latin typeface="Meiryo UI" pitchFamily="50" charset="-128"/>
              <a:ea typeface="Meiryo UI" pitchFamily="50" charset="-128"/>
              <a:cs typeface="Meiryo UI" pitchFamily="50" charset="-128"/>
            </a:endParaRPr>
          </a:p>
        </p:txBody>
      </p:sp>
      <p:sp>
        <p:nvSpPr>
          <p:cNvPr id="35" name="正方形/長方形 34"/>
          <p:cNvSpPr/>
          <p:nvPr/>
        </p:nvSpPr>
        <p:spPr>
          <a:xfrm>
            <a:off x="388945" y="2377908"/>
            <a:ext cx="4276023" cy="410445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ja-JP" altLang="en-US" sz="1600" dirty="0">
                <a:solidFill>
                  <a:schemeClr val="tx1"/>
                </a:solidFill>
                <a:latin typeface="Meiryo UI" pitchFamily="50" charset="-128"/>
                <a:ea typeface="Meiryo UI" pitchFamily="50" charset="-128"/>
                <a:cs typeface="Meiryo UI" pitchFamily="50" charset="-128"/>
              </a:rPr>
              <a:t>①</a:t>
            </a:r>
            <a:r>
              <a:rPr lang="ja-JP" altLang="en-US" sz="1600" dirty="0" smtClean="0">
                <a:solidFill>
                  <a:schemeClr val="tx1"/>
                </a:solidFill>
                <a:latin typeface="Meiryo UI" pitchFamily="50" charset="-128"/>
                <a:ea typeface="Meiryo UI" pitchFamily="50" charset="-128"/>
                <a:cs typeface="Meiryo UI" pitchFamily="50" charset="-128"/>
              </a:rPr>
              <a:t> 中核市・一般市の事務（大阪全体の成長、</a:t>
            </a:r>
            <a:endParaRPr lang="en-US" altLang="ja-JP" sz="1600" dirty="0" smtClean="0">
              <a:solidFill>
                <a:schemeClr val="tx1"/>
              </a:solidFill>
              <a:latin typeface="Meiryo UI" pitchFamily="50" charset="-128"/>
              <a:ea typeface="Meiryo UI" pitchFamily="50" charset="-128"/>
              <a:cs typeface="Meiryo UI" pitchFamily="50" charset="-128"/>
            </a:endParaRPr>
          </a:p>
          <a:p>
            <a:r>
              <a:rPr lang="ja-JP" altLang="en-US" sz="1600" dirty="0" smtClean="0">
                <a:solidFill>
                  <a:schemeClr val="tx1"/>
                </a:solidFill>
                <a:latin typeface="Meiryo UI" pitchFamily="50" charset="-128"/>
                <a:ea typeface="Meiryo UI" pitchFamily="50" charset="-128"/>
                <a:cs typeface="Meiryo UI" pitchFamily="50" charset="-128"/>
              </a:rPr>
              <a:t>　　都市の発展、安全・安心に関わる事務を除く）</a:t>
            </a:r>
            <a:endParaRPr lang="en-US" altLang="ja-JP" sz="1600" dirty="0" smtClean="0">
              <a:solidFill>
                <a:schemeClr val="tx1"/>
              </a:solidFill>
              <a:latin typeface="Meiryo UI" pitchFamily="50" charset="-128"/>
              <a:ea typeface="Meiryo UI" pitchFamily="50" charset="-128"/>
              <a:cs typeface="Meiryo UI" pitchFamily="50" charset="-128"/>
            </a:endParaRPr>
          </a:p>
          <a:p>
            <a:endParaRPr lang="en-US" altLang="ja-JP" sz="1600" dirty="0" smtClean="0">
              <a:solidFill>
                <a:schemeClr val="tx1"/>
              </a:solidFill>
              <a:latin typeface="Meiryo UI" pitchFamily="50" charset="-128"/>
              <a:ea typeface="Meiryo UI" pitchFamily="50" charset="-128"/>
              <a:cs typeface="Meiryo UI" pitchFamily="50" charset="-128"/>
            </a:endParaRPr>
          </a:p>
          <a:p>
            <a:r>
              <a:rPr lang="ja-JP" altLang="en-US" sz="1600" dirty="0">
                <a:solidFill>
                  <a:schemeClr val="tx1"/>
                </a:solidFill>
                <a:latin typeface="Meiryo UI" pitchFamily="50" charset="-128"/>
                <a:ea typeface="Meiryo UI" pitchFamily="50" charset="-128"/>
                <a:cs typeface="Meiryo UI" pitchFamily="50" charset="-128"/>
              </a:rPr>
              <a:t>②</a:t>
            </a:r>
            <a:r>
              <a:rPr lang="ja-JP" altLang="en-US" sz="1600" dirty="0" smtClean="0">
                <a:solidFill>
                  <a:schemeClr val="tx1"/>
                </a:solidFill>
                <a:latin typeface="Meiryo UI" pitchFamily="50" charset="-128"/>
                <a:ea typeface="Meiryo UI" pitchFamily="50" charset="-128"/>
                <a:cs typeface="Meiryo UI" pitchFamily="50" charset="-128"/>
              </a:rPr>
              <a:t> </a:t>
            </a:r>
            <a:r>
              <a:rPr lang="ja-JP" altLang="en-US" sz="1600" spc="-100" dirty="0" smtClean="0">
                <a:solidFill>
                  <a:schemeClr val="tx1"/>
                </a:solidFill>
                <a:latin typeface="Meiryo UI" pitchFamily="50" charset="-128"/>
                <a:ea typeface="Meiryo UI" pitchFamily="50" charset="-128"/>
                <a:cs typeface="Meiryo UI" pitchFamily="50" charset="-128"/>
              </a:rPr>
              <a:t>地域のまちづくり（広域的対応が必要なまちづくり</a:t>
            </a:r>
            <a:endParaRPr lang="en-US" altLang="ja-JP" sz="1600" spc="-100" dirty="0" smtClean="0">
              <a:solidFill>
                <a:schemeClr val="tx1"/>
              </a:solidFill>
              <a:latin typeface="Meiryo UI" pitchFamily="50" charset="-128"/>
              <a:ea typeface="Meiryo UI" pitchFamily="50" charset="-128"/>
              <a:cs typeface="Meiryo UI" pitchFamily="50" charset="-128"/>
            </a:endParaRPr>
          </a:p>
          <a:p>
            <a:r>
              <a:rPr lang="ja-JP" altLang="en-US" sz="1600" spc="-100" dirty="0" smtClean="0">
                <a:solidFill>
                  <a:schemeClr val="tx1"/>
                </a:solidFill>
                <a:latin typeface="Meiryo UI" pitchFamily="50" charset="-128"/>
                <a:ea typeface="Meiryo UI" pitchFamily="50" charset="-128"/>
                <a:cs typeface="Meiryo UI" pitchFamily="50" charset="-128"/>
              </a:rPr>
              <a:t>　　は除く）、住民生活に密着した都市基盤整備に</a:t>
            </a:r>
            <a:endParaRPr lang="en-US" altLang="ja-JP" sz="1600" spc="-100" dirty="0" smtClean="0">
              <a:solidFill>
                <a:schemeClr val="tx1"/>
              </a:solidFill>
              <a:latin typeface="Meiryo UI" pitchFamily="50" charset="-128"/>
              <a:ea typeface="Meiryo UI" pitchFamily="50" charset="-128"/>
              <a:cs typeface="Meiryo UI" pitchFamily="50" charset="-128"/>
            </a:endParaRPr>
          </a:p>
          <a:p>
            <a:r>
              <a:rPr lang="ja-JP" altLang="en-US" sz="1600" spc="-100" dirty="0" smtClean="0">
                <a:solidFill>
                  <a:schemeClr val="tx1"/>
                </a:solidFill>
                <a:latin typeface="Meiryo UI" pitchFamily="50" charset="-128"/>
                <a:ea typeface="Meiryo UI" pitchFamily="50" charset="-128"/>
                <a:cs typeface="Meiryo UI" pitchFamily="50" charset="-128"/>
              </a:rPr>
              <a:t>　　関する事務</a:t>
            </a:r>
            <a:endParaRPr lang="en-US" altLang="ja-JP" sz="1600" spc="-100" dirty="0" smtClean="0">
              <a:solidFill>
                <a:schemeClr val="tx1"/>
              </a:solidFill>
              <a:latin typeface="Meiryo UI" pitchFamily="50" charset="-128"/>
              <a:ea typeface="Meiryo UI" pitchFamily="50" charset="-128"/>
              <a:cs typeface="Meiryo UI" pitchFamily="50" charset="-128"/>
            </a:endParaRPr>
          </a:p>
          <a:p>
            <a:endParaRPr lang="en-US" altLang="ja-JP" sz="1600" spc="-100" dirty="0" smtClean="0">
              <a:solidFill>
                <a:schemeClr val="tx1"/>
              </a:solidFill>
              <a:latin typeface="Meiryo UI" pitchFamily="50" charset="-128"/>
              <a:ea typeface="Meiryo UI" pitchFamily="50" charset="-128"/>
              <a:cs typeface="Meiryo UI" pitchFamily="50" charset="-128"/>
            </a:endParaRPr>
          </a:p>
          <a:p>
            <a:r>
              <a:rPr lang="ja-JP" altLang="en-US" sz="1600" dirty="0">
                <a:solidFill>
                  <a:schemeClr val="tx1"/>
                </a:solidFill>
                <a:latin typeface="Meiryo UI" pitchFamily="50" charset="-128"/>
                <a:ea typeface="Meiryo UI" pitchFamily="50" charset="-128"/>
                <a:cs typeface="Meiryo UI" pitchFamily="50" charset="-128"/>
              </a:rPr>
              <a:t>③</a:t>
            </a:r>
            <a:r>
              <a:rPr lang="ja-JP" altLang="en-US" sz="1600" dirty="0" smtClean="0">
                <a:solidFill>
                  <a:schemeClr val="tx1"/>
                </a:solidFill>
                <a:latin typeface="Meiryo UI" pitchFamily="50" charset="-128"/>
                <a:ea typeface="Meiryo UI" pitchFamily="50" charset="-128"/>
                <a:cs typeface="Meiryo UI" pitchFamily="50" charset="-128"/>
              </a:rPr>
              <a:t> 都道府県や政令指定都市の権限に係る事務</a:t>
            </a:r>
            <a:endParaRPr lang="en-US" altLang="ja-JP" sz="1600" dirty="0" smtClean="0">
              <a:solidFill>
                <a:schemeClr val="tx1"/>
              </a:solidFill>
              <a:latin typeface="Meiryo UI" pitchFamily="50" charset="-128"/>
              <a:ea typeface="Meiryo UI" pitchFamily="50" charset="-128"/>
              <a:cs typeface="Meiryo UI" pitchFamily="50" charset="-128"/>
            </a:endParaRPr>
          </a:p>
          <a:p>
            <a:r>
              <a:rPr lang="ja-JP" altLang="en-US" sz="1600" dirty="0" smtClean="0">
                <a:solidFill>
                  <a:schemeClr val="tx1"/>
                </a:solidFill>
                <a:latin typeface="Meiryo UI" pitchFamily="50" charset="-128"/>
                <a:ea typeface="Meiryo UI" pitchFamily="50" charset="-128"/>
                <a:cs typeface="Meiryo UI" pitchFamily="50" charset="-128"/>
              </a:rPr>
              <a:t>　　であっても、住民に身近なものは特別区が実施</a:t>
            </a:r>
            <a:endParaRPr lang="en-US" altLang="ja-JP" sz="1600" dirty="0" smtClean="0">
              <a:solidFill>
                <a:schemeClr val="tx1"/>
              </a:solidFill>
              <a:latin typeface="Meiryo UI" pitchFamily="50" charset="-128"/>
              <a:ea typeface="Meiryo UI" pitchFamily="50" charset="-128"/>
              <a:cs typeface="Meiryo UI" pitchFamily="50" charset="-128"/>
            </a:endParaRPr>
          </a:p>
          <a:p>
            <a:endParaRPr lang="en-US" altLang="ja-JP" sz="1600" dirty="0">
              <a:solidFill>
                <a:schemeClr val="tx1"/>
              </a:solidFill>
              <a:latin typeface="Meiryo UI" pitchFamily="50" charset="-128"/>
              <a:ea typeface="Meiryo UI" pitchFamily="50" charset="-128"/>
              <a:cs typeface="Meiryo UI" pitchFamily="50" charset="-128"/>
            </a:endParaRPr>
          </a:p>
          <a:p>
            <a:r>
              <a:rPr lang="en-US" altLang="ja-JP" sz="1400" dirty="0" smtClean="0">
                <a:solidFill>
                  <a:schemeClr val="tx1"/>
                </a:solidFill>
                <a:latin typeface="Meiryo UI" pitchFamily="50" charset="-128"/>
                <a:ea typeface="Meiryo UI" pitchFamily="50" charset="-128"/>
                <a:cs typeface="Meiryo UI" pitchFamily="50" charset="-128"/>
              </a:rPr>
              <a:t>※ </a:t>
            </a:r>
            <a:r>
              <a:rPr lang="ja-JP" altLang="en-US" sz="1400" dirty="0" smtClean="0">
                <a:solidFill>
                  <a:schemeClr val="tx1"/>
                </a:solidFill>
                <a:latin typeface="Meiryo UI" pitchFamily="50" charset="-128"/>
                <a:ea typeface="Meiryo UI" pitchFamily="50" charset="-128"/>
                <a:cs typeface="Meiryo UI" pitchFamily="50" charset="-128"/>
              </a:rPr>
              <a:t>大阪市が独自に行う任意事務についても、同様の考え</a:t>
            </a:r>
            <a:endParaRPr lang="en-US" altLang="ja-JP" sz="1400" dirty="0" smtClean="0">
              <a:solidFill>
                <a:schemeClr val="tx1"/>
              </a:solidFill>
              <a:latin typeface="Meiryo UI" pitchFamily="50" charset="-128"/>
              <a:ea typeface="Meiryo UI" pitchFamily="50" charset="-128"/>
              <a:cs typeface="Meiryo UI" pitchFamily="50" charset="-128"/>
            </a:endParaRPr>
          </a:p>
          <a:p>
            <a:r>
              <a:rPr lang="ja-JP" altLang="en-US" sz="1400" dirty="0" smtClean="0">
                <a:solidFill>
                  <a:schemeClr val="tx1"/>
                </a:solidFill>
                <a:latin typeface="Meiryo UI" pitchFamily="50" charset="-128"/>
                <a:ea typeface="Meiryo UI" pitchFamily="50" charset="-128"/>
                <a:cs typeface="Meiryo UI" pitchFamily="50" charset="-128"/>
              </a:rPr>
              <a:t>　　方で仕分け</a:t>
            </a:r>
            <a:endParaRPr lang="en-US" altLang="ja-JP" sz="1400" dirty="0" smtClean="0">
              <a:solidFill>
                <a:schemeClr val="tx1"/>
              </a:solidFill>
              <a:latin typeface="Meiryo UI" pitchFamily="50" charset="-128"/>
              <a:ea typeface="Meiryo UI" pitchFamily="50" charset="-128"/>
              <a:cs typeface="Meiryo UI" pitchFamily="50" charset="-128"/>
            </a:endParaRPr>
          </a:p>
          <a:p>
            <a:pPr>
              <a:spcBef>
                <a:spcPts val="1200"/>
              </a:spcBef>
            </a:pPr>
            <a:r>
              <a:rPr lang="en-US" altLang="ja-JP" sz="1400" dirty="0" smtClean="0">
                <a:solidFill>
                  <a:schemeClr val="tx1"/>
                </a:solidFill>
                <a:latin typeface="Meiryo UI" pitchFamily="50" charset="-128"/>
                <a:ea typeface="Meiryo UI" pitchFamily="50" charset="-128"/>
                <a:cs typeface="Meiryo UI" pitchFamily="50" charset="-128"/>
              </a:rPr>
              <a:t>※ </a:t>
            </a:r>
            <a:r>
              <a:rPr lang="ja-JP" altLang="en-US" sz="1400" dirty="0" smtClean="0">
                <a:solidFill>
                  <a:schemeClr val="tx1"/>
                </a:solidFill>
                <a:latin typeface="Meiryo UI" pitchFamily="50" charset="-128"/>
                <a:ea typeface="Meiryo UI" pitchFamily="50" charset="-128"/>
                <a:cs typeface="Meiryo UI" pitchFamily="50" charset="-128"/>
              </a:rPr>
              <a:t>特別区の事務のうち、公平性・効率性・専門性などの</a:t>
            </a:r>
            <a:endParaRPr lang="en-US" altLang="ja-JP" sz="1400" dirty="0" smtClean="0">
              <a:solidFill>
                <a:schemeClr val="tx1"/>
              </a:solidFill>
              <a:latin typeface="Meiryo UI" pitchFamily="50" charset="-128"/>
              <a:ea typeface="Meiryo UI" pitchFamily="50" charset="-128"/>
              <a:cs typeface="Meiryo UI" pitchFamily="50" charset="-128"/>
            </a:endParaRPr>
          </a:p>
          <a:p>
            <a:r>
              <a:rPr lang="ja-JP" altLang="en-US" sz="1400" dirty="0" smtClean="0">
                <a:solidFill>
                  <a:schemeClr val="tx1"/>
                </a:solidFill>
                <a:latin typeface="Meiryo UI" pitchFamily="50" charset="-128"/>
                <a:ea typeface="Meiryo UI" pitchFamily="50" charset="-128"/>
                <a:cs typeface="Meiryo UI" pitchFamily="50" charset="-128"/>
              </a:rPr>
              <a:t>　　観点から、必要なものについては共同で行う</a:t>
            </a:r>
            <a:endParaRPr lang="en-US" altLang="ja-JP" sz="1400" dirty="0" smtClean="0">
              <a:solidFill>
                <a:schemeClr val="tx1"/>
              </a:solidFill>
              <a:latin typeface="Meiryo UI" pitchFamily="50" charset="-128"/>
              <a:ea typeface="Meiryo UI" pitchFamily="50" charset="-128"/>
              <a:cs typeface="Meiryo UI" pitchFamily="50" charset="-128"/>
            </a:endParaRPr>
          </a:p>
          <a:p>
            <a:r>
              <a:rPr lang="ja-JP" altLang="en-US" sz="1400" dirty="0" smtClean="0">
                <a:solidFill>
                  <a:schemeClr val="tx1"/>
                </a:solidFill>
                <a:latin typeface="Meiryo UI" pitchFamily="50" charset="-128"/>
                <a:ea typeface="Meiryo UI" pitchFamily="50" charset="-128"/>
                <a:cs typeface="Meiryo UI" pitchFamily="50" charset="-128"/>
              </a:rPr>
              <a:t>　　（一部事務組合・機関等の共同設置）</a:t>
            </a:r>
            <a:endParaRPr lang="en-US" altLang="ja-JP" sz="1400" dirty="0" smtClean="0">
              <a:solidFill>
                <a:schemeClr val="tx1"/>
              </a:solidFill>
              <a:latin typeface="Meiryo UI" pitchFamily="50" charset="-128"/>
              <a:ea typeface="Meiryo UI" pitchFamily="50" charset="-128"/>
              <a:cs typeface="Meiryo UI" pitchFamily="50" charset="-128"/>
            </a:endParaRPr>
          </a:p>
        </p:txBody>
      </p:sp>
      <p:sp>
        <p:nvSpPr>
          <p:cNvPr id="36" name="角丸四角形 35"/>
          <p:cNvSpPr/>
          <p:nvPr/>
        </p:nvSpPr>
        <p:spPr>
          <a:xfrm>
            <a:off x="5025008" y="1297788"/>
            <a:ext cx="4686521" cy="5328592"/>
          </a:xfrm>
          <a:prstGeom prst="rect">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tIns="118800" rtlCol="0" anchor="t" anchorCtr="0"/>
          <a:lstStyle/>
          <a:p>
            <a:r>
              <a:rPr lang="ja-JP" altLang="en-US" b="1" dirty="0" smtClean="0">
                <a:solidFill>
                  <a:schemeClr val="tx1"/>
                </a:solidFill>
                <a:latin typeface="Meiryo UI" pitchFamily="50" charset="-128"/>
                <a:ea typeface="Meiryo UI" pitchFamily="50" charset="-128"/>
                <a:cs typeface="Meiryo UI" pitchFamily="50" charset="-128"/>
              </a:rPr>
              <a:t>大阪府は、特別区を包括する新たな広域自治体として、大阪全体の成長、都市の発展、安全・安心に関わる事務などを実施</a:t>
            </a:r>
            <a:endParaRPr lang="en-US" altLang="ja-JP" b="1" dirty="0" smtClean="0">
              <a:solidFill>
                <a:schemeClr val="tx1"/>
              </a:solidFill>
              <a:latin typeface="Meiryo UI" pitchFamily="50" charset="-128"/>
              <a:ea typeface="Meiryo UI" pitchFamily="50" charset="-128"/>
              <a:cs typeface="Meiryo UI" pitchFamily="50" charset="-128"/>
            </a:endParaRPr>
          </a:p>
          <a:p>
            <a:endParaRPr kumimoji="1" lang="en-US" altLang="ja-JP" b="1" dirty="0" smtClean="0">
              <a:solidFill>
                <a:schemeClr val="tx1"/>
              </a:solidFill>
              <a:latin typeface="Meiryo UI" pitchFamily="50" charset="-128"/>
              <a:ea typeface="Meiryo UI" pitchFamily="50" charset="-128"/>
              <a:cs typeface="Meiryo UI" pitchFamily="50" charset="-128"/>
            </a:endParaRPr>
          </a:p>
        </p:txBody>
      </p:sp>
      <p:sp>
        <p:nvSpPr>
          <p:cNvPr id="37" name="正方形/長方形 36"/>
          <p:cNvSpPr/>
          <p:nvPr/>
        </p:nvSpPr>
        <p:spPr>
          <a:xfrm>
            <a:off x="5241031" y="2377908"/>
            <a:ext cx="4248473" cy="410445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ja-JP" altLang="en-US" sz="1600" dirty="0" smtClean="0">
                <a:solidFill>
                  <a:schemeClr val="tx1"/>
                </a:solidFill>
                <a:latin typeface="Meiryo UI" pitchFamily="50" charset="-128"/>
                <a:ea typeface="Meiryo UI" pitchFamily="50" charset="-128"/>
                <a:cs typeface="Meiryo UI" pitchFamily="50" charset="-128"/>
              </a:rPr>
              <a:t>① 都道府県・政令指定都市の権限に係る事務</a:t>
            </a:r>
            <a:endParaRPr lang="en-US" altLang="ja-JP" sz="1600" dirty="0" smtClean="0">
              <a:solidFill>
                <a:schemeClr val="tx1"/>
              </a:solidFill>
              <a:latin typeface="Meiryo UI" pitchFamily="50" charset="-128"/>
              <a:ea typeface="Meiryo UI" pitchFamily="50" charset="-128"/>
              <a:cs typeface="Meiryo UI" pitchFamily="50" charset="-128"/>
            </a:endParaRPr>
          </a:p>
          <a:p>
            <a:r>
              <a:rPr lang="ja-JP" altLang="en-US" sz="1600" dirty="0" smtClean="0">
                <a:solidFill>
                  <a:schemeClr val="tx1"/>
                </a:solidFill>
                <a:latin typeface="Meiryo UI" pitchFamily="50" charset="-128"/>
                <a:ea typeface="Meiryo UI" pitchFamily="50" charset="-128"/>
                <a:cs typeface="Meiryo UI" pitchFamily="50" charset="-128"/>
              </a:rPr>
              <a:t>　（ただし、住民に身近な事務は特別区が実施）</a:t>
            </a:r>
            <a:endParaRPr lang="en-US" altLang="ja-JP" sz="1600" dirty="0" smtClean="0">
              <a:solidFill>
                <a:schemeClr val="tx1"/>
              </a:solidFill>
              <a:latin typeface="Meiryo UI" pitchFamily="50" charset="-128"/>
              <a:ea typeface="Meiryo UI" pitchFamily="50" charset="-128"/>
              <a:cs typeface="Meiryo UI" pitchFamily="50" charset="-128"/>
            </a:endParaRPr>
          </a:p>
          <a:p>
            <a:endParaRPr lang="en-US" altLang="ja-JP" sz="1600" dirty="0" smtClean="0">
              <a:solidFill>
                <a:schemeClr val="tx1"/>
              </a:solidFill>
              <a:latin typeface="Meiryo UI" pitchFamily="50" charset="-128"/>
              <a:ea typeface="Meiryo UI" pitchFamily="50" charset="-128"/>
              <a:cs typeface="Meiryo UI" pitchFamily="50" charset="-128"/>
            </a:endParaRPr>
          </a:p>
          <a:p>
            <a:r>
              <a:rPr lang="ja-JP" altLang="en-US" sz="1600" dirty="0" smtClean="0">
                <a:solidFill>
                  <a:schemeClr val="tx1"/>
                </a:solidFill>
                <a:latin typeface="Meiryo UI" pitchFamily="50" charset="-128"/>
                <a:ea typeface="Meiryo UI" pitchFamily="50" charset="-128"/>
                <a:cs typeface="Meiryo UI" pitchFamily="50" charset="-128"/>
              </a:rPr>
              <a:t>② 大阪全体の成長、都市の発展、安全・安心</a:t>
            </a:r>
            <a:endParaRPr lang="en-US" altLang="ja-JP" sz="1600" dirty="0" smtClean="0">
              <a:solidFill>
                <a:schemeClr val="tx1"/>
              </a:solidFill>
              <a:latin typeface="Meiryo UI" pitchFamily="50" charset="-128"/>
              <a:ea typeface="Meiryo UI" pitchFamily="50" charset="-128"/>
              <a:cs typeface="Meiryo UI" pitchFamily="50" charset="-128"/>
            </a:endParaRPr>
          </a:p>
          <a:p>
            <a:r>
              <a:rPr lang="ja-JP" altLang="en-US" sz="1600" dirty="0" smtClean="0">
                <a:solidFill>
                  <a:schemeClr val="tx1"/>
                </a:solidFill>
                <a:latin typeface="Meiryo UI" pitchFamily="50" charset="-128"/>
                <a:ea typeface="Meiryo UI" pitchFamily="50" charset="-128"/>
                <a:cs typeface="Meiryo UI" pitchFamily="50" charset="-128"/>
              </a:rPr>
              <a:t>　　に関わる事務、大阪全体の視点で統一的・</a:t>
            </a:r>
            <a:endParaRPr lang="en-US" altLang="ja-JP" sz="1600" dirty="0" smtClean="0">
              <a:solidFill>
                <a:schemeClr val="tx1"/>
              </a:solidFill>
              <a:latin typeface="Meiryo UI" pitchFamily="50" charset="-128"/>
              <a:ea typeface="Meiryo UI" pitchFamily="50" charset="-128"/>
              <a:cs typeface="Meiryo UI" pitchFamily="50" charset="-128"/>
            </a:endParaRPr>
          </a:p>
          <a:p>
            <a:r>
              <a:rPr lang="ja-JP" altLang="en-US" sz="1600" dirty="0" smtClean="0">
                <a:solidFill>
                  <a:schemeClr val="tx1"/>
                </a:solidFill>
                <a:latin typeface="Meiryo UI" pitchFamily="50" charset="-128"/>
                <a:ea typeface="Meiryo UI" pitchFamily="50" charset="-128"/>
                <a:cs typeface="Meiryo UI" pitchFamily="50" charset="-128"/>
              </a:rPr>
              <a:t>　　広域的な対応が必要なまちづくり、都市基盤</a:t>
            </a:r>
            <a:endParaRPr lang="en-US" altLang="ja-JP" sz="1600" dirty="0" smtClean="0">
              <a:solidFill>
                <a:schemeClr val="tx1"/>
              </a:solidFill>
              <a:latin typeface="Meiryo UI" pitchFamily="50" charset="-128"/>
              <a:ea typeface="Meiryo UI" pitchFamily="50" charset="-128"/>
              <a:cs typeface="Meiryo UI" pitchFamily="50" charset="-128"/>
            </a:endParaRPr>
          </a:p>
          <a:p>
            <a:r>
              <a:rPr lang="ja-JP" altLang="en-US" sz="1600" dirty="0" smtClean="0">
                <a:solidFill>
                  <a:schemeClr val="tx1"/>
                </a:solidFill>
                <a:latin typeface="Meiryo UI" pitchFamily="50" charset="-128"/>
                <a:ea typeface="Meiryo UI" pitchFamily="50" charset="-128"/>
                <a:cs typeface="Meiryo UI" pitchFamily="50" charset="-128"/>
              </a:rPr>
              <a:t>　　整備に関する事務</a:t>
            </a:r>
            <a:endParaRPr lang="en-US" altLang="ja-JP" sz="1600" dirty="0" smtClean="0">
              <a:solidFill>
                <a:schemeClr val="tx1"/>
              </a:solidFill>
              <a:latin typeface="Meiryo UI" pitchFamily="50" charset="-128"/>
              <a:ea typeface="Meiryo UI" pitchFamily="50" charset="-128"/>
              <a:cs typeface="Meiryo UI" pitchFamily="50" charset="-128"/>
            </a:endParaRPr>
          </a:p>
          <a:p>
            <a:r>
              <a:rPr lang="ja-JP" altLang="en-US" sz="1600" dirty="0" smtClean="0">
                <a:solidFill>
                  <a:schemeClr val="tx1"/>
                </a:solidFill>
                <a:latin typeface="Meiryo UI" pitchFamily="50" charset="-128"/>
                <a:ea typeface="Meiryo UI" pitchFamily="50" charset="-128"/>
                <a:cs typeface="Meiryo UI" pitchFamily="50" charset="-128"/>
              </a:rPr>
              <a:t>　（中核市や一般市の権限に係る事務であって</a:t>
            </a:r>
            <a:endParaRPr lang="en-US" altLang="ja-JP" sz="1600" dirty="0" smtClean="0">
              <a:solidFill>
                <a:schemeClr val="tx1"/>
              </a:solidFill>
              <a:latin typeface="Meiryo UI" pitchFamily="50" charset="-128"/>
              <a:ea typeface="Meiryo UI" pitchFamily="50" charset="-128"/>
              <a:cs typeface="Meiryo UI" pitchFamily="50" charset="-128"/>
            </a:endParaRPr>
          </a:p>
          <a:p>
            <a:r>
              <a:rPr lang="ja-JP" altLang="en-US" sz="1600" dirty="0" smtClean="0">
                <a:solidFill>
                  <a:schemeClr val="tx1"/>
                </a:solidFill>
                <a:latin typeface="Meiryo UI" pitchFamily="50" charset="-128"/>
                <a:ea typeface="Meiryo UI" pitchFamily="50" charset="-128"/>
                <a:cs typeface="Meiryo UI" pitchFamily="50" charset="-128"/>
              </a:rPr>
              <a:t>　　 も、これに該当するものは大阪府が実施）</a:t>
            </a:r>
            <a:endParaRPr lang="en-US" altLang="ja-JP" sz="1600" dirty="0" smtClean="0">
              <a:solidFill>
                <a:schemeClr val="tx1"/>
              </a:solidFill>
              <a:latin typeface="Meiryo UI" pitchFamily="50" charset="-128"/>
              <a:ea typeface="Meiryo UI" pitchFamily="50" charset="-128"/>
              <a:cs typeface="Meiryo UI" pitchFamily="50" charset="-128"/>
            </a:endParaRPr>
          </a:p>
          <a:p>
            <a:endParaRPr lang="en-US" altLang="ja-JP" sz="1600" dirty="0" smtClean="0">
              <a:solidFill>
                <a:schemeClr val="tx1"/>
              </a:solidFill>
              <a:latin typeface="Meiryo UI" pitchFamily="50" charset="-128"/>
              <a:ea typeface="Meiryo UI" pitchFamily="50" charset="-128"/>
              <a:cs typeface="Meiryo UI" pitchFamily="50" charset="-128"/>
            </a:endParaRPr>
          </a:p>
          <a:p>
            <a:r>
              <a:rPr lang="en-US" altLang="ja-JP" sz="1400" dirty="0" smtClean="0">
                <a:solidFill>
                  <a:schemeClr val="tx1"/>
                </a:solidFill>
                <a:latin typeface="Meiryo UI" pitchFamily="50" charset="-128"/>
                <a:ea typeface="Meiryo UI" pitchFamily="50" charset="-128"/>
                <a:cs typeface="Meiryo UI" pitchFamily="50" charset="-128"/>
              </a:rPr>
              <a:t>※ </a:t>
            </a:r>
            <a:r>
              <a:rPr lang="ja-JP" altLang="en-US" sz="1400" dirty="0" smtClean="0">
                <a:solidFill>
                  <a:schemeClr val="tx1"/>
                </a:solidFill>
                <a:latin typeface="Meiryo UI" pitchFamily="50" charset="-128"/>
                <a:ea typeface="Meiryo UI" pitchFamily="50" charset="-128"/>
                <a:cs typeface="Meiryo UI" pitchFamily="50" charset="-128"/>
              </a:rPr>
              <a:t>大阪市</a:t>
            </a:r>
            <a:r>
              <a:rPr lang="ja-JP" altLang="en-US" sz="1400" dirty="0">
                <a:solidFill>
                  <a:schemeClr val="tx1"/>
                </a:solidFill>
                <a:latin typeface="Meiryo UI" pitchFamily="50" charset="-128"/>
                <a:ea typeface="Meiryo UI" pitchFamily="50" charset="-128"/>
                <a:cs typeface="Meiryo UI" pitchFamily="50" charset="-128"/>
              </a:rPr>
              <a:t>が独自に行う任意事務についても</a:t>
            </a:r>
            <a:r>
              <a:rPr lang="ja-JP" altLang="en-US" sz="1400" dirty="0" smtClean="0">
                <a:solidFill>
                  <a:schemeClr val="tx1"/>
                </a:solidFill>
                <a:latin typeface="Meiryo UI" pitchFamily="50" charset="-128"/>
                <a:ea typeface="Meiryo UI" pitchFamily="50" charset="-128"/>
                <a:cs typeface="Meiryo UI" pitchFamily="50" charset="-128"/>
              </a:rPr>
              <a:t>、 同様</a:t>
            </a:r>
            <a:r>
              <a:rPr lang="ja-JP" altLang="en-US" sz="1400" dirty="0">
                <a:solidFill>
                  <a:schemeClr val="tx1"/>
                </a:solidFill>
                <a:latin typeface="Meiryo UI" pitchFamily="50" charset="-128"/>
                <a:ea typeface="Meiryo UI" pitchFamily="50" charset="-128"/>
                <a:cs typeface="Meiryo UI" pitchFamily="50" charset="-128"/>
              </a:rPr>
              <a:t>の</a:t>
            </a:r>
            <a:r>
              <a:rPr lang="ja-JP" altLang="en-US" sz="1400" dirty="0" smtClean="0">
                <a:solidFill>
                  <a:schemeClr val="tx1"/>
                </a:solidFill>
                <a:latin typeface="Meiryo UI" pitchFamily="50" charset="-128"/>
                <a:ea typeface="Meiryo UI" pitchFamily="50" charset="-128"/>
                <a:cs typeface="Meiryo UI" pitchFamily="50" charset="-128"/>
              </a:rPr>
              <a:t>考</a:t>
            </a:r>
            <a:endParaRPr lang="en-US" altLang="ja-JP" sz="1400" dirty="0" smtClean="0">
              <a:solidFill>
                <a:schemeClr val="tx1"/>
              </a:solidFill>
              <a:latin typeface="Meiryo UI" pitchFamily="50" charset="-128"/>
              <a:ea typeface="Meiryo UI" pitchFamily="50" charset="-128"/>
              <a:cs typeface="Meiryo UI" pitchFamily="50" charset="-128"/>
            </a:endParaRPr>
          </a:p>
          <a:p>
            <a:r>
              <a:rPr lang="ja-JP" altLang="en-US" sz="1400" dirty="0" smtClean="0">
                <a:solidFill>
                  <a:schemeClr val="tx1"/>
                </a:solidFill>
                <a:latin typeface="Meiryo UI" pitchFamily="50" charset="-128"/>
                <a:ea typeface="Meiryo UI" pitchFamily="50" charset="-128"/>
                <a:cs typeface="Meiryo UI" pitchFamily="50" charset="-128"/>
              </a:rPr>
              <a:t>　　</a:t>
            </a:r>
            <a:r>
              <a:rPr lang="ja-JP" altLang="en-US" sz="1400" dirty="0" err="1" smtClean="0">
                <a:solidFill>
                  <a:schemeClr val="tx1"/>
                </a:solidFill>
                <a:latin typeface="Meiryo UI" pitchFamily="50" charset="-128"/>
                <a:ea typeface="Meiryo UI" pitchFamily="50" charset="-128"/>
                <a:cs typeface="Meiryo UI" pitchFamily="50" charset="-128"/>
              </a:rPr>
              <a:t>え方</a:t>
            </a:r>
            <a:r>
              <a:rPr lang="ja-JP" altLang="en-US" sz="1400" dirty="0" err="1">
                <a:solidFill>
                  <a:schemeClr val="tx1"/>
                </a:solidFill>
                <a:latin typeface="Meiryo UI" pitchFamily="50" charset="-128"/>
                <a:ea typeface="Meiryo UI" pitchFamily="50" charset="-128"/>
                <a:cs typeface="Meiryo UI" pitchFamily="50" charset="-128"/>
              </a:rPr>
              <a:t>で</a:t>
            </a:r>
            <a:r>
              <a:rPr lang="ja-JP" altLang="en-US" sz="1400" dirty="0" smtClean="0">
                <a:solidFill>
                  <a:schemeClr val="tx1"/>
                </a:solidFill>
                <a:latin typeface="Meiryo UI" pitchFamily="50" charset="-128"/>
                <a:ea typeface="Meiryo UI" pitchFamily="50" charset="-128"/>
                <a:cs typeface="Meiryo UI" pitchFamily="50" charset="-128"/>
              </a:rPr>
              <a:t>仕分け</a:t>
            </a:r>
            <a:endParaRPr lang="en-US" altLang="ja-JP" sz="1400" dirty="0">
              <a:solidFill>
                <a:schemeClr val="tx1"/>
              </a:solidFill>
              <a:latin typeface="Meiryo UI" pitchFamily="50" charset="-128"/>
              <a:ea typeface="Meiryo UI" pitchFamily="50" charset="-128"/>
              <a:cs typeface="Meiryo UI" pitchFamily="50" charset="-128"/>
            </a:endParaRPr>
          </a:p>
        </p:txBody>
      </p:sp>
      <p:sp>
        <p:nvSpPr>
          <p:cNvPr id="19" name="正方形/長方形 11"/>
          <p:cNvSpPr/>
          <p:nvPr/>
        </p:nvSpPr>
        <p:spPr>
          <a:xfrm>
            <a:off x="2269258" y="147990"/>
            <a:ext cx="5382598" cy="544706"/>
          </a:xfrm>
          <a:prstGeom prst="flowChartMerg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00" dirty="0">
              <a:solidFill>
                <a:schemeClr val="bg1"/>
              </a:solidFill>
              <a:latin typeface="Meiryo UI" pitchFamily="50" charset="-128"/>
              <a:ea typeface="Meiryo UI" pitchFamily="50" charset="-128"/>
              <a:cs typeface="Meiryo UI" pitchFamily="50" charset="-128"/>
            </a:endParaRPr>
          </a:p>
        </p:txBody>
      </p:sp>
      <p:sp>
        <p:nvSpPr>
          <p:cNvPr id="20" name="正方形/長方形 19"/>
          <p:cNvSpPr/>
          <p:nvPr/>
        </p:nvSpPr>
        <p:spPr>
          <a:xfrm>
            <a:off x="615962" y="203154"/>
            <a:ext cx="8658962" cy="369332"/>
          </a:xfrm>
          <a:prstGeom prst="rect">
            <a:avLst/>
          </a:prstGeom>
        </p:spPr>
        <p:txBody>
          <a:bodyPr wrap="square">
            <a:spAutoFit/>
          </a:bodyPr>
          <a:lstStyle/>
          <a:p>
            <a:pPr algn="ctr"/>
            <a:r>
              <a:rPr lang="ja-JP" altLang="en-US" b="1" dirty="0" smtClean="0">
                <a:latin typeface="Meiryo UI" pitchFamily="50" charset="-128"/>
                <a:ea typeface="Meiryo UI" pitchFamily="50" charset="-128"/>
                <a:cs typeface="Meiryo UI" pitchFamily="50" charset="-128"/>
              </a:rPr>
              <a:t>東京都区の制度にとらわれない大阪独自の事務分担を</a:t>
            </a:r>
            <a:r>
              <a:rPr lang="ja-JP" altLang="en-US" b="1" dirty="0">
                <a:latin typeface="Meiryo UI" pitchFamily="50" charset="-128"/>
                <a:ea typeface="Meiryo UI" pitchFamily="50" charset="-128"/>
                <a:cs typeface="Meiryo UI" pitchFamily="50" charset="-128"/>
              </a:rPr>
              <a:t>めざ</a:t>
            </a:r>
            <a:r>
              <a:rPr lang="ja-JP" altLang="en-US" b="1" dirty="0" smtClean="0">
                <a:latin typeface="Meiryo UI" pitchFamily="50" charset="-128"/>
                <a:ea typeface="Meiryo UI" pitchFamily="50" charset="-128"/>
                <a:cs typeface="Meiryo UI" pitchFamily="50" charset="-128"/>
              </a:rPr>
              <a:t>す</a:t>
            </a:r>
            <a:endParaRPr lang="ja-JP" altLang="en-US" b="1" dirty="0">
              <a:latin typeface="Meiryo UI" pitchFamily="50" charset="-128"/>
              <a:ea typeface="Meiryo UI" pitchFamily="50" charset="-128"/>
              <a:cs typeface="Meiryo UI" pitchFamily="50" charset="-128"/>
            </a:endParaRPr>
          </a:p>
        </p:txBody>
      </p:sp>
      <p:sp>
        <p:nvSpPr>
          <p:cNvPr id="24" name="正方形/長方形 23"/>
          <p:cNvSpPr/>
          <p:nvPr/>
        </p:nvSpPr>
        <p:spPr>
          <a:xfrm>
            <a:off x="6321152" y="980728"/>
            <a:ext cx="2107429" cy="36004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smtClean="0"/>
              <a:t>大阪府の事務</a:t>
            </a:r>
            <a:endParaRPr kumimoji="1" lang="ja-JP" altLang="en-US" b="1" dirty="0"/>
          </a:p>
        </p:txBody>
      </p:sp>
      <p:sp>
        <p:nvSpPr>
          <p:cNvPr id="25" name="正方形/長方形 24"/>
          <p:cNvSpPr/>
          <p:nvPr/>
        </p:nvSpPr>
        <p:spPr>
          <a:xfrm>
            <a:off x="1496616" y="980728"/>
            <a:ext cx="2144688" cy="360040"/>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smtClean="0"/>
              <a:t>特別区の事務</a:t>
            </a:r>
            <a:endParaRPr kumimoji="1" lang="ja-JP" altLang="en-US" b="1" dirty="0"/>
          </a:p>
        </p:txBody>
      </p:sp>
      <p:sp>
        <p:nvSpPr>
          <p:cNvPr id="16" name="正方形/長方形 27"/>
          <p:cNvSpPr>
            <a:spLocks noChangeArrowheads="1"/>
          </p:cNvSpPr>
          <p:nvPr/>
        </p:nvSpPr>
        <p:spPr bwMode="auto">
          <a:xfrm>
            <a:off x="8874125" y="6590764"/>
            <a:ext cx="1031875" cy="261610"/>
          </a:xfrm>
          <a:prstGeom prst="rect">
            <a:avLst/>
          </a:prstGeom>
          <a:noFill/>
          <a:ln w="9525">
            <a:noFill/>
            <a:miter lim="800000"/>
            <a:headEnd/>
            <a:tailEnd/>
          </a:ln>
        </p:spPr>
        <p:txBody>
          <a:bodyPr>
            <a:spAutoFit/>
          </a:bodyPr>
          <a:lstStyle/>
          <a:p>
            <a:pPr algn="r" fontAlgn="base">
              <a:spcBef>
                <a:spcPct val="0"/>
              </a:spcBef>
              <a:spcAft>
                <a:spcPct val="0"/>
              </a:spcAft>
            </a:pPr>
            <a:r>
              <a:rPr lang="ja-JP" altLang="en-US" sz="1100" b="1" dirty="0">
                <a:solidFill>
                  <a:srgbClr val="000000"/>
                </a:solidFill>
                <a:latin typeface="Meiryo UI" pitchFamily="50" charset="-128"/>
                <a:ea typeface="Meiryo UI" pitchFamily="50" charset="-128"/>
                <a:cs typeface="Meiryo UI" pitchFamily="50" charset="-128"/>
              </a:rPr>
              <a:t> 事務</a:t>
            </a:r>
            <a:r>
              <a:rPr lang="en-US" altLang="ja-JP" sz="1100" b="1" dirty="0" smtClean="0">
                <a:solidFill>
                  <a:srgbClr val="000000"/>
                </a:solidFill>
                <a:latin typeface="Meiryo UI" pitchFamily="50" charset="-128"/>
                <a:ea typeface="Meiryo UI" pitchFamily="50" charset="-128"/>
                <a:cs typeface="Meiryo UI" pitchFamily="50" charset="-128"/>
              </a:rPr>
              <a:t>-</a:t>
            </a:r>
            <a:r>
              <a:rPr lang="ja-JP" altLang="en-US" sz="1100" b="1" dirty="0">
                <a:solidFill>
                  <a:srgbClr val="000000"/>
                </a:solidFill>
                <a:latin typeface="Meiryo UI" pitchFamily="50" charset="-128"/>
                <a:ea typeface="Meiryo UI" pitchFamily="50" charset="-128"/>
                <a:cs typeface="Meiryo UI" pitchFamily="50" charset="-128"/>
              </a:rPr>
              <a:t>３</a:t>
            </a:r>
          </a:p>
        </p:txBody>
      </p:sp>
    </p:spTree>
    <p:extLst>
      <p:ext uri="{BB962C8B-B14F-4D97-AF65-F5344CB8AC3E}">
        <p14:creationId xmlns:p14="http://schemas.microsoft.com/office/powerpoint/2010/main" val="226536124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正方形/長方形 21"/>
          <p:cNvSpPr/>
          <p:nvPr/>
        </p:nvSpPr>
        <p:spPr>
          <a:xfrm>
            <a:off x="0" y="-27384"/>
            <a:ext cx="9906000" cy="432000"/>
          </a:xfrm>
          <a:prstGeom prst="rect">
            <a:avLst/>
          </a:prstGeom>
          <a:gradFill>
            <a:gsLst>
              <a:gs pos="0">
                <a:schemeClr val="accent2">
                  <a:lumMod val="40000"/>
                  <a:lumOff val="60000"/>
                </a:schemeClr>
              </a:gs>
              <a:gs pos="50000">
                <a:schemeClr val="bg1"/>
              </a:gs>
              <a:gs pos="100000">
                <a:schemeClr val="accent2">
                  <a:lumMod val="40000"/>
                  <a:lumOff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2000" b="1" dirty="0" smtClean="0">
                <a:solidFill>
                  <a:prstClr val="black"/>
                </a:solidFill>
                <a:latin typeface="Meiryo UI" pitchFamily="50" charset="-128"/>
                <a:ea typeface="Meiryo UI" pitchFamily="50" charset="-128"/>
                <a:cs typeface="Meiryo UI" pitchFamily="50" charset="-128"/>
              </a:rPr>
              <a:t>２</a:t>
            </a:r>
            <a:r>
              <a:rPr lang="ja-JP" altLang="en-US" sz="2000" b="1" dirty="0">
                <a:solidFill>
                  <a:prstClr val="black"/>
                </a:solidFill>
                <a:latin typeface="Meiryo UI" pitchFamily="50" charset="-128"/>
                <a:ea typeface="Meiryo UI" pitchFamily="50" charset="-128"/>
                <a:cs typeface="Meiryo UI" pitchFamily="50" charset="-128"/>
              </a:rPr>
              <a:t>　</a:t>
            </a:r>
            <a:r>
              <a:rPr lang="ja-JP" altLang="en-US" sz="2000" b="1" dirty="0" smtClean="0">
                <a:solidFill>
                  <a:prstClr val="black"/>
                </a:solidFill>
                <a:latin typeface="Meiryo UI" pitchFamily="50" charset="-128"/>
                <a:ea typeface="Meiryo UI" pitchFamily="50" charset="-128"/>
                <a:cs typeface="Meiryo UI" pitchFamily="50" charset="-128"/>
              </a:rPr>
              <a:t>特別区と大阪府の事務分担</a:t>
            </a:r>
            <a:endParaRPr lang="ja-JP" altLang="en-US" sz="2000" b="1" dirty="0">
              <a:solidFill>
                <a:prstClr val="black"/>
              </a:solidFill>
              <a:latin typeface="Meiryo UI" pitchFamily="50" charset="-128"/>
              <a:ea typeface="Meiryo UI" pitchFamily="50" charset="-128"/>
              <a:cs typeface="Meiryo UI" pitchFamily="50" charset="-128"/>
            </a:endParaRPr>
          </a:p>
        </p:txBody>
      </p:sp>
      <p:graphicFrame>
        <p:nvGraphicFramePr>
          <p:cNvPr id="32" name="表 31"/>
          <p:cNvGraphicFramePr>
            <a:graphicFrameLocks noGrp="1"/>
          </p:cNvGraphicFramePr>
          <p:nvPr>
            <p:extLst>
              <p:ext uri="{D42A27DB-BD31-4B8C-83A1-F6EECF244321}">
                <p14:modId xmlns:p14="http://schemas.microsoft.com/office/powerpoint/2010/main" val="3272243128"/>
              </p:ext>
            </p:extLst>
          </p:nvPr>
        </p:nvGraphicFramePr>
        <p:xfrm>
          <a:off x="5421052" y="908721"/>
          <a:ext cx="4290475" cy="2880320"/>
        </p:xfrm>
        <a:graphic>
          <a:graphicData uri="http://schemas.openxmlformats.org/drawingml/2006/table">
            <a:tbl>
              <a:tblPr firstRow="1" bandRow="1">
                <a:tableStyleId>{5940675A-B579-460E-94D1-54222C63F5DA}</a:tableStyleId>
              </a:tblPr>
              <a:tblGrid>
                <a:gridCol w="459693"/>
                <a:gridCol w="1121008"/>
                <a:gridCol w="2709774"/>
              </a:tblGrid>
              <a:tr h="554830">
                <a:tc rowSpan="4">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400" b="1" kern="1200" dirty="0" smtClean="0">
                          <a:solidFill>
                            <a:schemeClr val="tx1"/>
                          </a:solidFill>
                          <a:latin typeface="Meiryo UI" pitchFamily="50" charset="-128"/>
                          <a:ea typeface="Meiryo UI" pitchFamily="50" charset="-128"/>
                          <a:cs typeface="Meiryo UI" pitchFamily="50" charset="-128"/>
                        </a:rPr>
                        <a:t>特別区</a:t>
                      </a:r>
                      <a:endParaRPr lang="ja-JP" altLang="en-US" sz="14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39000" marR="39000" vert="eaVert" anchor="ct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solidFill>
                      <a:schemeClr val="accent3">
                        <a:lumMod val="40000"/>
                        <a:lumOff val="60000"/>
                      </a:schemeClr>
                    </a:solidFill>
                  </a:tcPr>
                </a:tc>
                <a:tc gridSpan="2">
                  <a:txBody>
                    <a:bodyPr/>
                    <a:lstStyle/>
                    <a:p>
                      <a:pPr algn="ctr">
                        <a:lnSpc>
                          <a:spcPts val="1500"/>
                        </a:lnSpc>
                      </a:pPr>
                      <a:endParaRPr kumimoji="1" lang="ja-JP" altLang="en-US" sz="1400" b="1" kern="1200" dirty="0">
                        <a:solidFill>
                          <a:schemeClr val="tx1"/>
                        </a:solidFill>
                        <a:latin typeface="Meiryo UI" pitchFamily="50" charset="-128"/>
                        <a:ea typeface="Meiryo UI" pitchFamily="50" charset="-128"/>
                        <a:cs typeface="Meiryo UI" pitchFamily="50" charset="-128"/>
                      </a:endParaRPr>
                    </a:p>
                  </a:txBody>
                  <a:tcPr marL="39000" marR="39000" anchor="ct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solidFill>
                      <a:schemeClr val="accent3">
                        <a:lumMod val="40000"/>
                        <a:lumOff val="60000"/>
                      </a:schemeClr>
                    </a:solidFill>
                  </a:tcPr>
                </a:tc>
                <a:tc hMerge="1">
                  <a:txBody>
                    <a:bodyPr/>
                    <a:lstStyle/>
                    <a:p>
                      <a:pPr marL="82550" marR="0" indent="0" algn="l" defTabSz="914400" rtl="0" eaLnBrk="1" fontAlgn="auto" latinLnBrk="0" hangingPunct="1">
                        <a:lnSpc>
                          <a:spcPts val="1300"/>
                        </a:lnSpc>
                        <a:spcBef>
                          <a:spcPts val="0"/>
                        </a:spcBef>
                        <a:spcAft>
                          <a:spcPts val="0"/>
                        </a:spcAft>
                        <a:buClrTx/>
                        <a:buSzTx/>
                        <a:buFontTx/>
                        <a:buNone/>
                        <a:tabLst/>
                        <a:defRPr/>
                      </a:pPr>
                      <a:endParaRPr kumimoji="1" lang="en-US" altLang="ja-JP" sz="1050" b="0"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36000" marR="36000"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FCC99"/>
                    </a:solidFill>
                  </a:tcPr>
                </a:tc>
              </a:tr>
              <a:tr h="614146">
                <a:tc v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ja-JP" altLang="en-US" sz="18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36000" marR="36000" vert="eaVert" anchor="ctr">
                    <a:lnL w="12700" cap="flat" cmpd="sng" algn="ctr">
                      <a:solidFill>
                        <a:srgbClr val="CC0066"/>
                      </a:solidFill>
                      <a:prstDash val="solid"/>
                      <a:round/>
                      <a:headEnd type="none" w="med" len="med"/>
                      <a:tailEnd type="none" w="med" len="med"/>
                    </a:lnL>
                    <a:lnR w="12700" cap="flat" cmpd="sng" algn="ctr">
                      <a:solidFill>
                        <a:srgbClr val="CC0066"/>
                      </a:solidFill>
                      <a:prstDash val="solid"/>
                      <a:round/>
                      <a:headEnd type="none" w="med" len="med"/>
                      <a:tailEnd type="none" w="med" len="med"/>
                    </a:lnR>
                    <a:lnT w="12700" cap="flat" cmpd="sng" algn="ctr">
                      <a:solidFill>
                        <a:srgbClr val="CC0066"/>
                      </a:solidFill>
                      <a:prstDash val="solid"/>
                      <a:round/>
                      <a:headEnd type="none" w="med" len="med"/>
                      <a:tailEnd type="none" w="med" len="med"/>
                    </a:lnT>
                    <a:lnB w="12700" cap="flat" cmpd="sng" algn="ctr">
                      <a:solidFill>
                        <a:srgbClr val="CC0066"/>
                      </a:solidFill>
                      <a:prstDash val="solid"/>
                      <a:round/>
                      <a:headEnd type="none" w="med" len="med"/>
                      <a:tailEnd type="none" w="med" len="med"/>
                    </a:lnB>
                    <a:solidFill>
                      <a:srgbClr val="FFCC99"/>
                    </a:solidFill>
                  </a:tcPr>
                </a:tc>
                <a:tc>
                  <a:txBody>
                    <a:bodyPr/>
                    <a:lstStyle/>
                    <a:p>
                      <a:pPr algn="ctr">
                        <a:lnSpc>
                          <a:spcPts val="1500"/>
                        </a:lnSpc>
                      </a:pPr>
                      <a:r>
                        <a:rPr kumimoji="1" lang="ja-JP" altLang="en-US" sz="1400" b="1" kern="1200" dirty="0" smtClean="0">
                          <a:solidFill>
                            <a:schemeClr val="tx1"/>
                          </a:solidFill>
                          <a:latin typeface="Meiryo UI" pitchFamily="50" charset="-128"/>
                          <a:ea typeface="Meiryo UI" pitchFamily="50" charset="-128"/>
                          <a:cs typeface="Meiryo UI" pitchFamily="50" charset="-128"/>
                        </a:rPr>
                        <a:t>●●区</a:t>
                      </a:r>
                      <a:endParaRPr kumimoji="1" lang="ja-JP" altLang="en-US" sz="1400" b="1" kern="1200" dirty="0">
                        <a:solidFill>
                          <a:schemeClr val="tx1"/>
                        </a:solidFill>
                        <a:latin typeface="Meiryo UI" pitchFamily="50" charset="-128"/>
                        <a:ea typeface="Meiryo UI" pitchFamily="50" charset="-128"/>
                        <a:cs typeface="Meiryo UI" pitchFamily="50" charset="-128"/>
                      </a:endParaRPr>
                    </a:p>
                  </a:txBody>
                  <a:tcPr marL="39000" marR="39000" anchor="ct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solidFill>
                      <a:schemeClr val="accent3">
                        <a:lumMod val="40000"/>
                        <a:lumOff val="60000"/>
                      </a:schemeClr>
                    </a:solidFill>
                  </a:tcPr>
                </a:tc>
                <a:tc rowSpan="3">
                  <a:txBody>
                    <a:bodyPr/>
                    <a:lstStyle/>
                    <a:p>
                      <a:pPr marL="82550" indent="0" algn="l" defTabSz="914400" rtl="0" eaLnBrk="1" latinLnBrk="0" hangingPunct="1">
                        <a:lnSpc>
                          <a:spcPct val="100000"/>
                        </a:lnSpc>
                        <a:spcBef>
                          <a:spcPts val="1200"/>
                        </a:spcBef>
                      </a:pPr>
                      <a:r>
                        <a:rPr kumimoji="1" lang="ja-JP" altLang="en-US" sz="1400" b="0"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・戸籍、住民基本台帳</a:t>
                      </a:r>
                      <a:r>
                        <a:rPr kumimoji="1" lang="en-US" altLang="ja-JP" sz="1400" b="0"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r>
                      <a:br>
                        <a:rPr kumimoji="1" lang="en-US" altLang="ja-JP" sz="1400" b="0"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br>
                      <a:r>
                        <a:rPr kumimoji="1" lang="ja-JP" altLang="en-US" sz="1400" b="0"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・保育、子育て支援　　</a:t>
                      </a:r>
                      <a:endParaRPr kumimoji="1" lang="en-US" altLang="ja-JP" sz="1400" b="0"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82550" indent="0" algn="l" defTabSz="914400" rtl="0" eaLnBrk="1" latinLnBrk="0" hangingPunct="1">
                        <a:lnSpc>
                          <a:spcPct val="100000"/>
                        </a:lnSpc>
                      </a:pPr>
                      <a:r>
                        <a:rPr kumimoji="1" lang="ja-JP" altLang="en-US" sz="1400" b="0"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・児童相談所</a:t>
                      </a:r>
                      <a:endParaRPr kumimoji="1" lang="en-US" altLang="ja-JP" sz="1400" b="0"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82550" indent="0" algn="l" defTabSz="914400" rtl="0" eaLnBrk="1" latinLnBrk="0" hangingPunct="1">
                        <a:lnSpc>
                          <a:spcPct val="100000"/>
                        </a:lnSpc>
                      </a:pPr>
                      <a:r>
                        <a:rPr kumimoji="1" lang="ja-JP" altLang="en-US" sz="1400" b="0"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・生活保護</a:t>
                      </a:r>
                      <a:endParaRPr kumimoji="1" lang="en-US" altLang="ja-JP" sz="1400" b="0"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82550" indent="0" algn="l" defTabSz="914400" rtl="0" eaLnBrk="1" latinLnBrk="0" hangingPunct="1">
                        <a:lnSpc>
                          <a:spcPct val="100000"/>
                        </a:lnSpc>
                      </a:pPr>
                      <a:r>
                        <a:rPr kumimoji="1" lang="ja-JP" altLang="en-US" sz="1400" b="0"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・保健所、保健センター</a:t>
                      </a:r>
                    </a:p>
                    <a:p>
                      <a:pPr marL="82550" marR="0" indent="0" algn="l" defTabSz="914400" rtl="0" eaLnBrk="1" fontAlgn="auto" latinLnBrk="0" hangingPunct="1">
                        <a:lnSpc>
                          <a:spcPct val="100000"/>
                        </a:lnSpc>
                        <a:spcBef>
                          <a:spcPts val="0"/>
                        </a:spcBef>
                        <a:spcAft>
                          <a:spcPts val="0"/>
                        </a:spcAft>
                        <a:buClrTx/>
                        <a:buSzTx/>
                        <a:buFontTx/>
                        <a:buNone/>
                        <a:tabLst/>
                        <a:defRPr/>
                      </a:pPr>
                      <a:r>
                        <a:rPr kumimoji="1" lang="ja-JP" altLang="en-US" sz="1400" b="0"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・地域のまちづくり</a:t>
                      </a:r>
                      <a:endParaRPr kumimoji="1" lang="en-US" altLang="ja-JP" sz="1400" b="0"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82550" marR="0" indent="0" algn="l" defTabSz="914400" rtl="0" eaLnBrk="1" fontAlgn="auto" latinLnBrk="0" hangingPunct="1">
                        <a:lnSpc>
                          <a:spcPct val="100000"/>
                        </a:lnSpc>
                        <a:spcBef>
                          <a:spcPts val="0"/>
                        </a:spcBef>
                        <a:spcAft>
                          <a:spcPts val="0"/>
                        </a:spcAft>
                        <a:buClrTx/>
                        <a:buSzTx/>
                        <a:buFontTx/>
                        <a:buNone/>
                        <a:tabLst/>
                        <a:defRPr/>
                      </a:pPr>
                      <a:r>
                        <a:rPr kumimoji="1" lang="ja-JP" altLang="en-US" sz="1400" b="0"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・区道　　・地域の公園</a:t>
                      </a:r>
                      <a:r>
                        <a:rPr kumimoji="1" lang="en-US" altLang="ja-JP" sz="1400" b="0"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r>
                      <a:br>
                        <a:rPr kumimoji="1" lang="en-US" altLang="ja-JP" sz="1400" b="0"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br>
                      <a:r>
                        <a:rPr kumimoji="1" lang="ja-JP" altLang="en-US" sz="1400" b="0"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・地域の企業支援</a:t>
                      </a:r>
                      <a:endParaRPr kumimoji="1" lang="en-US" altLang="ja-JP" sz="1400" b="0"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82550" marR="0" indent="0" algn="l" defTabSz="914400" rtl="0" eaLnBrk="1" fontAlgn="auto" latinLnBrk="0" hangingPunct="1">
                        <a:lnSpc>
                          <a:spcPct val="100000"/>
                        </a:lnSpc>
                        <a:spcBef>
                          <a:spcPts val="0"/>
                        </a:spcBef>
                        <a:spcAft>
                          <a:spcPts val="0"/>
                        </a:spcAft>
                        <a:buClrTx/>
                        <a:buSzTx/>
                        <a:buFontTx/>
                        <a:buNone/>
                        <a:tabLst/>
                        <a:defRPr/>
                      </a:pPr>
                      <a:r>
                        <a:rPr kumimoji="1" lang="ja-JP" altLang="en-US" sz="1400" b="0"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・防災　　・環境監視</a:t>
                      </a:r>
                      <a:endParaRPr kumimoji="1" lang="en-US" altLang="ja-JP" sz="1400" b="0"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82550" marR="0" indent="0" algn="l" defTabSz="914400" rtl="0" eaLnBrk="1" fontAlgn="auto" latinLnBrk="0" hangingPunct="1">
                        <a:lnSpc>
                          <a:spcPct val="100000"/>
                        </a:lnSpc>
                        <a:spcBef>
                          <a:spcPts val="0"/>
                        </a:spcBef>
                        <a:spcAft>
                          <a:spcPts val="0"/>
                        </a:spcAft>
                        <a:buClrTx/>
                        <a:buSzTx/>
                        <a:buFontTx/>
                        <a:buNone/>
                        <a:tabLst/>
                        <a:defRPr/>
                      </a:pPr>
                      <a:r>
                        <a:rPr kumimoji="1" lang="ja-JP" altLang="en-US" sz="1400" b="0"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・幼稚園、小学校、中学校　など　　　　　　</a:t>
                      </a:r>
                      <a:endParaRPr kumimoji="1" lang="en-US" altLang="ja-JP" sz="1400" b="0"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39000" marR="39000" anchor="ct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solidFill>
                      <a:schemeClr val="accent3">
                        <a:lumMod val="40000"/>
                        <a:lumOff val="60000"/>
                      </a:schemeClr>
                    </a:solidFill>
                  </a:tcPr>
                </a:tc>
              </a:tr>
              <a:tr h="1007441">
                <a:tc vMerge="1">
                  <a:txBody>
                    <a:bodyPr/>
                    <a:lstStyle/>
                    <a:p>
                      <a:endParaRPr lang="ja-JP" altLang="en-US" dirty="0"/>
                    </a:p>
                  </a:txBody>
                  <a:tcPr/>
                </a:tc>
                <a:tc>
                  <a:txBody>
                    <a:bodyPr/>
                    <a:lstStyle/>
                    <a:p>
                      <a:pPr algn="ctr">
                        <a:lnSpc>
                          <a:spcPts val="1500"/>
                        </a:lnSpc>
                      </a:pPr>
                      <a:endParaRPr kumimoji="1" lang="ja-JP" altLang="en-US" sz="1400" b="1" kern="1200" dirty="0">
                        <a:solidFill>
                          <a:schemeClr val="tx1"/>
                        </a:solidFill>
                        <a:latin typeface="Meiryo UI" pitchFamily="50" charset="-128"/>
                        <a:ea typeface="Meiryo UI" pitchFamily="50" charset="-128"/>
                        <a:cs typeface="Meiryo UI" pitchFamily="50" charset="-128"/>
                      </a:endParaRPr>
                    </a:p>
                  </a:txBody>
                  <a:tcPr marL="39000" marR="39000" anchor="ct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solidFill>
                      <a:schemeClr val="accent3">
                        <a:lumMod val="40000"/>
                        <a:lumOff val="60000"/>
                      </a:schemeClr>
                    </a:solidFill>
                  </a:tcPr>
                </a:tc>
                <a:tc vMerge="1">
                  <a:txBody>
                    <a:bodyPr/>
                    <a:lstStyle/>
                    <a:p>
                      <a:endParaRPr kumimoji="1" lang="ja-JP" altLang="en-US" sz="1400" b="1" kern="1200" dirty="0">
                        <a:solidFill>
                          <a:prstClr val="black"/>
                        </a:solidFill>
                        <a:latin typeface="Meiryo UI" pitchFamily="50" charset="-128"/>
                        <a:ea typeface="Meiryo UI" pitchFamily="50" charset="-128"/>
                        <a:cs typeface="Meiryo UI" pitchFamily="50" charset="-128"/>
                      </a:endParaRPr>
                    </a:p>
                  </a:txBody>
                  <a:tcPr marL="36000" marR="36000"/>
                </a:tc>
              </a:tr>
              <a:tr h="703903">
                <a:tc vMerge="1">
                  <a:txBody>
                    <a:bodyPr/>
                    <a:lstStyle/>
                    <a:p>
                      <a:endParaRPr lang="ja-JP" altLang="en-US" dirty="0"/>
                    </a:p>
                  </a:txBody>
                  <a:tcPr/>
                </a:tc>
                <a:tc>
                  <a:txBody>
                    <a:bodyPr/>
                    <a:lstStyle/>
                    <a:p>
                      <a:pPr algn="ctr">
                        <a:lnSpc>
                          <a:spcPts val="1500"/>
                        </a:lnSpc>
                      </a:pPr>
                      <a:r>
                        <a:rPr kumimoji="1" lang="ja-JP" altLang="en-US" sz="1400" b="1" kern="1200" dirty="0" smtClean="0">
                          <a:solidFill>
                            <a:schemeClr val="tx1"/>
                          </a:solidFill>
                          <a:latin typeface="Meiryo UI" pitchFamily="50" charset="-128"/>
                          <a:ea typeface="Meiryo UI" pitchFamily="50" charset="-128"/>
                          <a:cs typeface="Meiryo UI" pitchFamily="50" charset="-128"/>
                        </a:rPr>
                        <a:t>▲▲区</a:t>
                      </a:r>
                      <a:endParaRPr kumimoji="1" lang="ja-JP" altLang="en-US" sz="1400" b="1" kern="1200" dirty="0">
                        <a:solidFill>
                          <a:schemeClr val="tx1"/>
                        </a:solidFill>
                        <a:latin typeface="Meiryo UI" pitchFamily="50" charset="-128"/>
                        <a:ea typeface="Meiryo UI" pitchFamily="50" charset="-128"/>
                        <a:cs typeface="Meiryo UI" pitchFamily="50" charset="-128"/>
                      </a:endParaRPr>
                    </a:p>
                  </a:txBody>
                  <a:tcPr marL="39000" marR="39000" anchor="ct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12700" cap="flat" cmpd="sng" algn="ctr">
                      <a:solidFill>
                        <a:schemeClr val="accent3">
                          <a:lumMod val="75000"/>
                        </a:schemeClr>
                      </a:solidFill>
                      <a:prstDash val="solid"/>
                      <a:round/>
                      <a:headEnd type="none" w="med" len="med"/>
                      <a:tailEnd type="none" w="med" len="med"/>
                    </a:lnT>
                    <a:lnB w="12700" cap="flat" cmpd="sng" algn="ctr">
                      <a:solidFill>
                        <a:schemeClr val="accent3">
                          <a:lumMod val="75000"/>
                        </a:schemeClr>
                      </a:solidFill>
                      <a:prstDash val="solid"/>
                      <a:round/>
                      <a:headEnd type="none" w="med" len="med"/>
                      <a:tailEnd type="none" w="med" len="med"/>
                    </a:lnB>
                    <a:solidFill>
                      <a:schemeClr val="accent3">
                        <a:lumMod val="40000"/>
                        <a:lumOff val="60000"/>
                      </a:schemeClr>
                    </a:solidFill>
                  </a:tcPr>
                </a:tc>
                <a:tc vMerge="1">
                  <a:txBody>
                    <a:bodyPr/>
                    <a:lstStyle/>
                    <a:p>
                      <a:endParaRPr kumimoji="1" lang="ja-JP" altLang="en-US" sz="1400" b="1" kern="1200" dirty="0">
                        <a:solidFill>
                          <a:prstClr val="black"/>
                        </a:solidFill>
                        <a:latin typeface="Meiryo UI" pitchFamily="50" charset="-128"/>
                        <a:ea typeface="Meiryo UI" pitchFamily="50" charset="-128"/>
                        <a:cs typeface="Meiryo UI" pitchFamily="50" charset="-128"/>
                      </a:endParaRPr>
                    </a:p>
                  </a:txBody>
                  <a:tcPr marL="36000" marR="36000"/>
                </a:tc>
              </a:tr>
            </a:tbl>
          </a:graphicData>
        </a:graphic>
      </p:graphicFrame>
      <p:sp>
        <p:nvSpPr>
          <p:cNvPr id="35" name="正方形/長方形 34"/>
          <p:cNvSpPr/>
          <p:nvPr/>
        </p:nvSpPr>
        <p:spPr>
          <a:xfrm>
            <a:off x="31447" y="793170"/>
            <a:ext cx="9827991" cy="6021288"/>
          </a:xfrm>
          <a:prstGeom prst="rect">
            <a:avLst/>
          </a:prstGeom>
          <a:noFill/>
          <a:ln w="9525">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sp>
        <p:nvSpPr>
          <p:cNvPr id="37" name="正方形/長方形 36"/>
          <p:cNvSpPr/>
          <p:nvPr/>
        </p:nvSpPr>
        <p:spPr>
          <a:xfrm>
            <a:off x="5015285" y="2276872"/>
            <a:ext cx="390043" cy="165618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algn="ctr"/>
            <a:r>
              <a:rPr lang="ja-JP" altLang="en-US" sz="1600" b="1" dirty="0" smtClean="0">
                <a:solidFill>
                  <a:schemeClr val="tx1"/>
                </a:solidFill>
                <a:latin typeface="HG創英角ﾎﾟｯﾌﾟ体" pitchFamily="49" charset="-128"/>
                <a:ea typeface="HG創英角ﾎﾟｯﾌﾟ体" pitchFamily="49" charset="-128"/>
                <a:cs typeface="Meiryo UI" panose="020B0604030504040204" pitchFamily="50" charset="-128"/>
              </a:rPr>
              <a:t>役割分担の徹底</a:t>
            </a:r>
            <a:endParaRPr kumimoji="1" lang="ja-JP" altLang="en-US" sz="1600" b="1" dirty="0">
              <a:solidFill>
                <a:schemeClr val="tx1"/>
              </a:solidFill>
              <a:latin typeface="HG創英角ﾎﾟｯﾌﾟ体" pitchFamily="49" charset="-128"/>
              <a:ea typeface="HG創英角ﾎﾟｯﾌﾟ体" pitchFamily="49" charset="-128"/>
              <a:cs typeface="Meiryo UI" panose="020B0604030504040204" pitchFamily="50" charset="-128"/>
            </a:endParaRPr>
          </a:p>
        </p:txBody>
      </p:sp>
      <p:graphicFrame>
        <p:nvGraphicFramePr>
          <p:cNvPr id="38" name="表 37"/>
          <p:cNvGraphicFramePr>
            <a:graphicFrameLocks noGrp="1"/>
          </p:cNvGraphicFramePr>
          <p:nvPr>
            <p:extLst>
              <p:ext uri="{D42A27DB-BD31-4B8C-83A1-F6EECF244321}">
                <p14:modId xmlns:p14="http://schemas.microsoft.com/office/powerpoint/2010/main" val="4007219479"/>
              </p:ext>
            </p:extLst>
          </p:nvPr>
        </p:nvGraphicFramePr>
        <p:xfrm>
          <a:off x="5421052" y="3944142"/>
          <a:ext cx="4290478" cy="2754809"/>
        </p:xfrm>
        <a:graphic>
          <a:graphicData uri="http://schemas.openxmlformats.org/drawingml/2006/table">
            <a:tbl>
              <a:tblPr firstRow="1" bandRow="1">
                <a:tableStyleId>{5940675A-B579-460E-94D1-54222C63F5DA}</a:tableStyleId>
              </a:tblPr>
              <a:tblGrid>
                <a:gridCol w="459695"/>
                <a:gridCol w="1118714"/>
                <a:gridCol w="2712069"/>
              </a:tblGrid>
              <a:tr h="621209">
                <a:tc rowSpan="4">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400" b="1" kern="1200" dirty="0" smtClean="0">
                          <a:solidFill>
                            <a:schemeClr val="tx1"/>
                          </a:solidFill>
                          <a:latin typeface="Meiryo UI" pitchFamily="50" charset="-128"/>
                          <a:ea typeface="Meiryo UI" pitchFamily="50" charset="-128"/>
                          <a:cs typeface="Meiryo UI" pitchFamily="50" charset="-128"/>
                        </a:rPr>
                        <a:t>大阪府</a:t>
                      </a:r>
                      <a:endParaRPr kumimoji="1" lang="ja-JP" altLang="en-US" sz="1400" b="1" kern="1200" dirty="0">
                        <a:solidFill>
                          <a:schemeClr val="tx1"/>
                        </a:solidFill>
                        <a:latin typeface="Meiryo UI" pitchFamily="50" charset="-128"/>
                        <a:ea typeface="Meiryo UI" pitchFamily="50" charset="-128"/>
                        <a:cs typeface="Meiryo UI" pitchFamily="50" charset="-128"/>
                      </a:endParaRPr>
                    </a:p>
                  </a:txBody>
                  <a:tcPr marL="39000" marR="39000" vert="eaVert" anchor="ct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accent2">
                        <a:lumMod val="40000"/>
                        <a:lumOff val="60000"/>
                      </a:schemeClr>
                    </a:solidFill>
                  </a:tcPr>
                </a:tc>
                <a:tc gridSpan="2">
                  <a:txBody>
                    <a:bodyPr/>
                    <a:lstStyle/>
                    <a:p>
                      <a:pPr marL="0" marR="0" indent="0" algn="ctr" defTabSz="914400" rtl="0" eaLnBrk="1" fontAlgn="auto" latinLnBrk="0" hangingPunct="1">
                        <a:lnSpc>
                          <a:spcPts val="1200"/>
                        </a:lnSpc>
                        <a:spcBef>
                          <a:spcPts val="0"/>
                        </a:spcBef>
                        <a:spcAft>
                          <a:spcPts val="0"/>
                        </a:spcAft>
                        <a:buClrTx/>
                        <a:buSzTx/>
                        <a:buFontTx/>
                        <a:buNone/>
                        <a:tabLst/>
                        <a:defRPr/>
                      </a:pPr>
                      <a:endParaRPr kumimoji="1" lang="ja-JP" altLang="en-US" sz="1400" b="0" kern="1200" dirty="0" smtClean="0">
                        <a:solidFill>
                          <a:schemeClr val="tx1"/>
                        </a:solidFill>
                        <a:latin typeface="Meiryo UI" pitchFamily="50" charset="-128"/>
                        <a:ea typeface="Meiryo UI" pitchFamily="50" charset="-128"/>
                        <a:cs typeface="Meiryo UI" pitchFamily="50" charset="-128"/>
                      </a:endParaRPr>
                    </a:p>
                  </a:txBody>
                  <a:tcPr marL="0" marR="0" anchor="ct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accent2">
                        <a:lumMod val="40000"/>
                        <a:lumOff val="60000"/>
                      </a:schemeClr>
                    </a:solidFill>
                  </a:tcPr>
                </a:tc>
                <a:tc hMerge="1">
                  <a:txBody>
                    <a:bodyPr/>
                    <a:lstStyle/>
                    <a:p>
                      <a:endParaRPr kumimoji="1" lang="ja-JP" altLang="en-US" sz="1400" b="0" kern="1200" dirty="0">
                        <a:solidFill>
                          <a:prstClr val="black"/>
                        </a:solidFill>
                        <a:latin typeface="+mj-ea"/>
                        <a:ea typeface="+mj-ea"/>
                        <a:cs typeface="Meiryo UI" pitchFamily="50" charset="-128"/>
                      </a:endParaRPr>
                    </a:p>
                  </a:txBody>
                  <a:tcPr marL="36000" marR="36000" anchor="ctr"/>
                </a:tc>
              </a:tr>
              <a:tr h="596664">
                <a:tc vMerge="1">
                  <a:txBody>
                    <a:bodyPr/>
                    <a:lstStyle/>
                    <a:p>
                      <a:endParaRPr kumimoji="1" lang="ja-JP" altLang="en-US"/>
                    </a:p>
                  </a:txBody>
                  <a:tcPr/>
                </a:tc>
                <a:tc>
                  <a:txBody>
                    <a:bodyPr/>
                    <a:lstStyle/>
                    <a:p>
                      <a:pPr marL="0" marR="0" indent="0" algn="ctr" defTabSz="914400" rtl="0" eaLnBrk="1" fontAlgn="auto" latinLnBrk="0" hangingPunct="1">
                        <a:lnSpc>
                          <a:spcPts val="1200"/>
                        </a:lnSpc>
                        <a:spcBef>
                          <a:spcPts val="0"/>
                        </a:spcBef>
                        <a:spcAft>
                          <a:spcPts val="0"/>
                        </a:spcAft>
                        <a:buClrTx/>
                        <a:buSzTx/>
                        <a:buFontTx/>
                        <a:buNone/>
                        <a:tabLst/>
                        <a:defRPr/>
                      </a:pPr>
                      <a:r>
                        <a:rPr kumimoji="1" lang="ja-JP" altLang="en-US" sz="1400" b="1" kern="1200" dirty="0" smtClean="0">
                          <a:solidFill>
                            <a:schemeClr val="tx1"/>
                          </a:solidFill>
                          <a:latin typeface="Meiryo UI" pitchFamily="50" charset="-128"/>
                          <a:ea typeface="Meiryo UI" pitchFamily="50" charset="-128"/>
                          <a:cs typeface="Meiryo UI" pitchFamily="50" charset="-128"/>
                        </a:rPr>
                        <a:t>既存の事務</a:t>
                      </a:r>
                      <a:endParaRPr kumimoji="1" lang="ja-JP" altLang="en-US" sz="1400" b="1" kern="1200" dirty="0">
                        <a:solidFill>
                          <a:schemeClr val="tx1"/>
                        </a:solidFill>
                        <a:latin typeface="Meiryo UI" pitchFamily="50" charset="-128"/>
                        <a:ea typeface="Meiryo UI" pitchFamily="50" charset="-128"/>
                        <a:cs typeface="Meiryo UI" pitchFamily="50" charset="-128"/>
                      </a:endParaRPr>
                    </a:p>
                  </a:txBody>
                  <a:tcPr marL="39000" marR="39000" anchor="ct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accent2">
                        <a:lumMod val="40000"/>
                        <a:lumOff val="60000"/>
                      </a:schemeClr>
                    </a:solidFill>
                  </a:tcPr>
                </a:tc>
                <a:tc>
                  <a:txBody>
                    <a:bodyPr/>
                    <a:lstStyle/>
                    <a:p>
                      <a:pPr marL="0" marR="0" indent="85725" algn="l" defTabSz="914400" rtl="0" eaLnBrk="1" fontAlgn="auto" latinLnBrk="0" hangingPunct="1">
                        <a:lnSpc>
                          <a:spcPct val="100000"/>
                        </a:lnSpc>
                        <a:spcBef>
                          <a:spcPts val="0"/>
                        </a:spcBef>
                        <a:spcAft>
                          <a:spcPts val="0"/>
                        </a:spcAft>
                        <a:buClrTx/>
                        <a:buSzTx/>
                        <a:buFontTx/>
                        <a:buNone/>
                        <a:tabLst/>
                        <a:defRPr/>
                      </a:pPr>
                      <a:r>
                        <a:rPr kumimoji="1" lang="ja-JP" altLang="en-US" sz="1400" b="0" kern="1200" spc="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・救急医療対策</a:t>
                      </a:r>
                      <a:r>
                        <a:rPr kumimoji="1" lang="ja-JP" altLang="en-US" sz="1400" b="0" kern="1200" spc="0" baseline="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400" b="0" kern="1200" spc="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・職業能力開発</a:t>
                      </a:r>
                      <a:endParaRPr kumimoji="1" lang="en-US" altLang="ja-JP" sz="1400" b="0" kern="1200" spc="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indent="85725" algn="l" defTabSz="914400" rtl="0" eaLnBrk="1" fontAlgn="auto" latinLnBrk="0" hangingPunct="1">
                        <a:lnSpc>
                          <a:spcPct val="100000"/>
                        </a:lnSpc>
                        <a:spcBef>
                          <a:spcPts val="0"/>
                        </a:spcBef>
                        <a:spcAft>
                          <a:spcPts val="0"/>
                        </a:spcAft>
                        <a:buClrTx/>
                        <a:buSzTx/>
                        <a:buFontTx/>
                        <a:buNone/>
                        <a:tabLst/>
                        <a:defRPr/>
                      </a:pPr>
                      <a:r>
                        <a:rPr kumimoji="1" lang="ja-JP" altLang="en-US" sz="1400" b="0" kern="1200" spc="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・市町村への支援、連絡調整</a:t>
                      </a:r>
                      <a:endParaRPr kumimoji="1" lang="en-US" altLang="ja-JP" sz="1400" b="0" kern="1200" spc="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indent="85725" algn="l" defTabSz="914400" rtl="0" eaLnBrk="1" fontAlgn="auto" latinLnBrk="0" hangingPunct="1">
                        <a:lnSpc>
                          <a:spcPct val="100000"/>
                        </a:lnSpc>
                        <a:spcBef>
                          <a:spcPts val="0"/>
                        </a:spcBef>
                        <a:spcAft>
                          <a:spcPts val="0"/>
                        </a:spcAft>
                        <a:buClrTx/>
                        <a:buSzTx/>
                        <a:buFontTx/>
                        <a:buNone/>
                        <a:tabLst/>
                        <a:defRPr/>
                      </a:pPr>
                      <a:r>
                        <a:rPr kumimoji="1" lang="ja-JP" altLang="en-US" sz="1400" b="0" kern="1200" spc="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・警察　など</a:t>
                      </a:r>
                      <a:endParaRPr kumimoji="1" lang="ja-JP" altLang="en-US" sz="1400" b="0" kern="1200" spc="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39000" marR="39000" anchor="ct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accent2">
                        <a:lumMod val="40000"/>
                        <a:lumOff val="60000"/>
                      </a:schemeClr>
                    </a:solidFill>
                  </a:tcPr>
                </a:tc>
              </a:tr>
              <a:tr h="1017272">
                <a:tc v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kumimoji="1" lang="ja-JP" altLang="en-US" sz="1400" b="1" kern="1200" dirty="0">
                        <a:solidFill>
                          <a:prstClr val="black"/>
                        </a:solidFill>
                        <a:latin typeface="Meiryo UI" pitchFamily="50" charset="-128"/>
                        <a:ea typeface="Meiryo UI" pitchFamily="50" charset="-128"/>
                        <a:cs typeface="Meiryo UI" pitchFamily="50" charset="-128"/>
                      </a:endParaRPr>
                    </a:p>
                  </a:txBody>
                  <a:tcPr marL="36000" marR="36000" vert="eaVert" anchor="ctr"/>
                </a:tc>
                <a:tc>
                  <a:txBody>
                    <a:bodyPr/>
                    <a:lstStyle/>
                    <a:p>
                      <a:pPr marL="0" marR="0" indent="0" algn="ctr" defTabSz="914400" rtl="0" eaLnBrk="1" fontAlgn="auto" latinLnBrk="0" hangingPunct="1">
                        <a:lnSpc>
                          <a:spcPts val="1200"/>
                        </a:lnSpc>
                        <a:spcBef>
                          <a:spcPts val="0"/>
                        </a:spcBef>
                        <a:spcAft>
                          <a:spcPts val="0"/>
                        </a:spcAft>
                        <a:buClrTx/>
                        <a:buSzTx/>
                        <a:buFontTx/>
                        <a:buNone/>
                        <a:tabLst/>
                        <a:defRPr/>
                      </a:pPr>
                      <a:r>
                        <a:rPr kumimoji="1" lang="ja-JP" altLang="en-US" sz="1400" b="1" kern="1200" dirty="0" smtClean="0">
                          <a:solidFill>
                            <a:schemeClr val="tx1"/>
                          </a:solidFill>
                          <a:latin typeface="Meiryo UI" pitchFamily="50" charset="-128"/>
                          <a:ea typeface="Meiryo UI" pitchFamily="50" charset="-128"/>
                          <a:cs typeface="Meiryo UI" pitchFamily="50" charset="-128"/>
                        </a:rPr>
                        <a:t>府に一元化</a:t>
                      </a:r>
                      <a:endParaRPr kumimoji="1" lang="ja-JP" altLang="en-US" sz="1400" b="1" kern="1200" dirty="0">
                        <a:solidFill>
                          <a:schemeClr val="tx1"/>
                        </a:solidFill>
                        <a:latin typeface="Meiryo UI" pitchFamily="50" charset="-128"/>
                        <a:ea typeface="Meiryo UI" pitchFamily="50" charset="-128"/>
                        <a:cs typeface="Meiryo UI" pitchFamily="50" charset="-128"/>
                      </a:endParaRPr>
                    </a:p>
                  </a:txBody>
                  <a:tcPr marL="39000" marR="39000" anchor="ct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accent2">
                        <a:lumMod val="40000"/>
                        <a:lumOff val="60000"/>
                      </a:schemeClr>
                    </a:solidFill>
                  </a:tcPr>
                </a:tc>
                <a:tc>
                  <a:txBody>
                    <a:bodyPr/>
                    <a:lstStyle/>
                    <a:p>
                      <a:pPr marL="0" indent="82550">
                        <a:lnSpc>
                          <a:spcPct val="100000"/>
                        </a:lnSpc>
                      </a:pPr>
                      <a:r>
                        <a:rPr kumimoji="1" lang="ja-JP" altLang="en-US" sz="1400" b="0" kern="1200" spc="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・成長戦略　　・広域的なまちづくり</a:t>
                      </a:r>
                      <a:endParaRPr kumimoji="1" lang="en-US" altLang="ja-JP" sz="1400" b="0" kern="1200" spc="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indent="82550">
                        <a:lnSpc>
                          <a:spcPct val="100000"/>
                        </a:lnSpc>
                      </a:pPr>
                      <a:r>
                        <a:rPr kumimoji="1" lang="ja-JP" altLang="en-US" sz="1400" b="0" kern="1200" spc="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・港湾　　・広域的な交通基盤整備</a:t>
                      </a:r>
                      <a:endParaRPr kumimoji="1" lang="en-US" altLang="ja-JP" sz="1400" b="0" kern="1200" spc="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indent="82550">
                        <a:lnSpc>
                          <a:spcPct val="100000"/>
                        </a:lnSpc>
                      </a:pPr>
                      <a:r>
                        <a:rPr kumimoji="1" lang="ja-JP" altLang="en-US" sz="1400" b="0" kern="1200" spc="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・公園（後方支援活動拠点）</a:t>
                      </a:r>
                      <a:endParaRPr kumimoji="1" lang="en-US" altLang="ja-JP" sz="1400" b="0" kern="1200" spc="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indent="82550">
                        <a:lnSpc>
                          <a:spcPct val="100000"/>
                        </a:lnSpc>
                      </a:pPr>
                      <a:r>
                        <a:rPr kumimoji="1" lang="ja-JP" altLang="en-US" sz="1400" b="0" kern="1200" spc="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・成長分野の企業支援</a:t>
                      </a:r>
                      <a:endParaRPr kumimoji="1" lang="en-US" altLang="ja-JP" sz="1400" b="0" kern="1200" spc="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indent="82550">
                        <a:lnSpc>
                          <a:spcPct val="100000"/>
                        </a:lnSpc>
                      </a:pPr>
                      <a:r>
                        <a:rPr kumimoji="1" lang="ja-JP" altLang="en-US" sz="1400" b="0" kern="1200" spc="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・病院　　・高等学校　　・大学　など</a:t>
                      </a:r>
                      <a:endParaRPr kumimoji="1" lang="ja-JP" altLang="en-US" sz="1400" b="0" kern="1200" spc="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39000" marR="39000" anchor="ct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accent2">
                        <a:lumMod val="40000"/>
                        <a:lumOff val="60000"/>
                      </a:schemeClr>
                    </a:solidFill>
                  </a:tcPr>
                </a:tc>
              </a:tr>
              <a:tr h="147064">
                <a:tc vMerge="1">
                  <a:txBody>
                    <a:bodyPr/>
                    <a:lstStyle/>
                    <a:p>
                      <a:endParaRPr lang="ja-JP" altLang="en-US" dirty="0"/>
                    </a:p>
                  </a:txBody>
                  <a:tcPr/>
                </a:tc>
                <a:tc>
                  <a:txBody>
                    <a:bodyPr/>
                    <a:lstStyle/>
                    <a:p>
                      <a:pPr marL="0" marR="0" indent="0" algn="ctr" defTabSz="914400" rtl="0" eaLnBrk="1" fontAlgn="auto" latinLnBrk="0" hangingPunct="1">
                        <a:lnSpc>
                          <a:spcPts val="1200"/>
                        </a:lnSpc>
                        <a:spcBef>
                          <a:spcPts val="0"/>
                        </a:spcBef>
                        <a:spcAft>
                          <a:spcPts val="0"/>
                        </a:spcAft>
                        <a:buClrTx/>
                        <a:buSzTx/>
                        <a:buFontTx/>
                        <a:buNone/>
                        <a:tabLst/>
                        <a:defRPr/>
                      </a:pPr>
                      <a:r>
                        <a:rPr kumimoji="1" lang="ja-JP" altLang="en-US" sz="1400" b="1" kern="1200" dirty="0" smtClean="0">
                          <a:solidFill>
                            <a:schemeClr val="tx1"/>
                          </a:solidFill>
                          <a:latin typeface="Meiryo UI" pitchFamily="50" charset="-128"/>
                          <a:ea typeface="Meiryo UI" pitchFamily="50" charset="-128"/>
                          <a:cs typeface="Meiryo UI" pitchFamily="50" charset="-128"/>
                        </a:rPr>
                        <a:t>市から承継</a:t>
                      </a:r>
                      <a:endParaRPr kumimoji="1" lang="ja-JP" altLang="en-US" sz="1400" b="1" kern="1200" dirty="0">
                        <a:solidFill>
                          <a:schemeClr val="tx1"/>
                        </a:solidFill>
                        <a:latin typeface="Meiryo UI" pitchFamily="50" charset="-128"/>
                        <a:ea typeface="Meiryo UI" pitchFamily="50" charset="-128"/>
                        <a:cs typeface="Meiryo UI" pitchFamily="50" charset="-128"/>
                      </a:endParaRPr>
                    </a:p>
                  </a:txBody>
                  <a:tcPr marL="39000" marR="39000" anchor="ct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accent2">
                        <a:lumMod val="40000"/>
                        <a:lumOff val="60000"/>
                      </a:schemeClr>
                    </a:solidFill>
                  </a:tcPr>
                </a:tc>
                <a:tc>
                  <a:txBody>
                    <a:bodyPr/>
                    <a:lstStyle/>
                    <a:p>
                      <a:pPr>
                        <a:lnSpc>
                          <a:spcPts val="1100"/>
                        </a:lnSpc>
                      </a:pPr>
                      <a:r>
                        <a:rPr kumimoji="1" lang="ja-JP" altLang="en-US" sz="1400" b="0" kern="1200" spc="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・消防　　など</a:t>
                      </a:r>
                      <a:endParaRPr kumimoji="1" lang="ja-JP" altLang="en-US" sz="1400" b="0" kern="1200" spc="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39000" marR="39000" anchor="ct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accent2">
                        <a:lumMod val="40000"/>
                        <a:lumOff val="60000"/>
                      </a:schemeClr>
                    </a:solidFill>
                  </a:tcPr>
                </a:tc>
              </a:tr>
            </a:tbl>
          </a:graphicData>
        </a:graphic>
      </p:graphicFrame>
      <p:sp>
        <p:nvSpPr>
          <p:cNvPr id="39" name="角丸四角形 38"/>
          <p:cNvSpPr/>
          <p:nvPr/>
        </p:nvSpPr>
        <p:spPr>
          <a:xfrm>
            <a:off x="6310595" y="4010765"/>
            <a:ext cx="2964329" cy="504056"/>
          </a:xfrm>
          <a:prstGeom prst="round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tIns="36000" bIns="36000" rtlCol="0" anchor="ctr"/>
          <a:lstStyle/>
          <a:p>
            <a:pPr algn="ctr"/>
            <a:r>
              <a:rPr lang="ja-JP" altLang="en-US" sz="1400" b="1"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大阪</a:t>
            </a:r>
            <a:r>
              <a:rPr lang="ja-JP" altLang="en-US" sz="14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全体の成長、都市の発展</a:t>
            </a:r>
          </a:p>
          <a:p>
            <a:pPr algn="ctr"/>
            <a:r>
              <a:rPr lang="ja-JP" altLang="en-US" sz="14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及び </a:t>
            </a:r>
            <a:r>
              <a:rPr lang="ja-JP" altLang="en-US" sz="1400" b="1"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安全・安心に関わる事務</a:t>
            </a:r>
            <a:endParaRPr lang="ja-JP" altLang="en-US" sz="140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40" name="正方形/長方形 39"/>
          <p:cNvSpPr/>
          <p:nvPr/>
        </p:nvSpPr>
        <p:spPr>
          <a:xfrm>
            <a:off x="6341433" y="2219378"/>
            <a:ext cx="234026" cy="79208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kumimoji="1" lang="ja-JP" altLang="en-US" b="1" dirty="0" smtClean="0">
                <a:solidFill>
                  <a:schemeClr val="tx1"/>
                </a:solidFill>
              </a:rPr>
              <a:t>・・・・・</a:t>
            </a:r>
            <a:endParaRPr kumimoji="1" lang="ja-JP" altLang="en-US" b="1" dirty="0">
              <a:solidFill>
                <a:schemeClr val="tx1"/>
              </a:solidFill>
            </a:endParaRPr>
          </a:p>
        </p:txBody>
      </p:sp>
      <p:grpSp>
        <p:nvGrpSpPr>
          <p:cNvPr id="46" name="グループ化 45"/>
          <p:cNvGrpSpPr/>
          <p:nvPr/>
        </p:nvGrpSpPr>
        <p:grpSpPr>
          <a:xfrm>
            <a:off x="4808984" y="2924944"/>
            <a:ext cx="576064" cy="1857248"/>
            <a:chOff x="4079016" y="1340768"/>
            <a:chExt cx="531750" cy="1857248"/>
          </a:xfrm>
          <a:solidFill>
            <a:schemeClr val="accent1"/>
          </a:solidFill>
        </p:grpSpPr>
        <p:sp>
          <p:nvSpPr>
            <p:cNvPr id="47" name="正方形/長方形 46"/>
            <p:cNvSpPr/>
            <p:nvPr/>
          </p:nvSpPr>
          <p:spPr>
            <a:xfrm>
              <a:off x="4079016" y="1340768"/>
              <a:ext cx="199406" cy="1728192"/>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9" name="右矢印 48"/>
            <p:cNvSpPr/>
            <p:nvPr/>
          </p:nvSpPr>
          <p:spPr>
            <a:xfrm>
              <a:off x="4079016" y="2722988"/>
              <a:ext cx="531750" cy="475028"/>
            </a:xfrm>
            <a:prstGeom prst="rightArrow">
              <a:avLst>
                <a:gd name="adj1" fmla="val 50000"/>
                <a:gd name="adj2" fmla="val 47792"/>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50" name="右矢印 49"/>
          <p:cNvSpPr/>
          <p:nvPr/>
        </p:nvSpPr>
        <p:spPr>
          <a:xfrm>
            <a:off x="4594404" y="1585820"/>
            <a:ext cx="795810" cy="475028"/>
          </a:xfrm>
          <a:prstGeom prst="rightArrow">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1" name="円/楕円 50"/>
          <p:cNvSpPr/>
          <p:nvPr/>
        </p:nvSpPr>
        <p:spPr>
          <a:xfrm>
            <a:off x="6747199" y="981843"/>
            <a:ext cx="2106234" cy="417502"/>
          </a:xfrm>
          <a:prstGeom prst="ellipse">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ja-JP" altLang="en-US" sz="14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住民に身近な事務</a:t>
            </a:r>
          </a:p>
        </p:txBody>
      </p:sp>
      <p:sp>
        <p:nvSpPr>
          <p:cNvPr id="53" name="正方形/長方形 52"/>
          <p:cNvSpPr/>
          <p:nvPr/>
        </p:nvSpPr>
        <p:spPr bwMode="auto">
          <a:xfrm>
            <a:off x="584515" y="3947570"/>
            <a:ext cx="4070209" cy="2736304"/>
          </a:xfrm>
          <a:prstGeom prst="rect">
            <a:avLst/>
          </a:prstGeom>
          <a:solidFill>
            <a:schemeClr val="accent2">
              <a:lumMod val="20000"/>
              <a:lumOff val="80000"/>
            </a:schemeClr>
          </a:solidFill>
          <a:ln w="12700">
            <a:solidFill>
              <a:schemeClr val="accent2">
                <a:lumMod val="75000"/>
              </a:schemeClr>
            </a:solidFill>
          </a:ln>
        </p:spPr>
        <p:style>
          <a:lnRef idx="1">
            <a:schemeClr val="accent1"/>
          </a:lnRef>
          <a:fillRef idx="2">
            <a:schemeClr val="accent1"/>
          </a:fillRef>
          <a:effectRef idx="1">
            <a:schemeClr val="accent1"/>
          </a:effectRef>
          <a:fontRef idx="minor">
            <a:schemeClr val="dk1"/>
          </a:fontRef>
        </p:style>
        <p:txBody>
          <a:bodyPr tIns="72000" anchor="t" anchorCtr="0"/>
          <a:lstStyle/>
          <a:p>
            <a:pPr fontAlgn="auto">
              <a:spcBef>
                <a:spcPts val="0"/>
              </a:spcBef>
              <a:spcAft>
                <a:spcPts val="0"/>
              </a:spcAft>
              <a:defRPr/>
            </a:pPr>
            <a:endParaRPr lang="en-US" altLang="ja-JP" sz="1400" b="1" dirty="0" smtClean="0">
              <a:solidFill>
                <a:schemeClr val="tx1"/>
              </a:solidFill>
              <a:latin typeface="Meiryo UI" pitchFamily="50" charset="-128"/>
              <a:ea typeface="Meiryo UI" pitchFamily="50" charset="-128"/>
              <a:cs typeface="Meiryo UI" pitchFamily="50" charset="-128"/>
            </a:endParaRPr>
          </a:p>
          <a:p>
            <a:pPr fontAlgn="auto">
              <a:spcBef>
                <a:spcPts val="0"/>
              </a:spcBef>
              <a:spcAft>
                <a:spcPts val="0"/>
              </a:spcAft>
              <a:defRPr/>
            </a:pPr>
            <a:endParaRPr lang="en-US" altLang="ja-JP" sz="1400" b="1" dirty="0" smtClean="0">
              <a:solidFill>
                <a:schemeClr val="tx1"/>
              </a:solidFill>
              <a:latin typeface="Meiryo UI" pitchFamily="50" charset="-128"/>
              <a:ea typeface="Meiryo UI" pitchFamily="50" charset="-128"/>
              <a:cs typeface="Meiryo UI" pitchFamily="50" charset="-128"/>
            </a:endParaRPr>
          </a:p>
          <a:p>
            <a:pPr fontAlgn="auto">
              <a:spcBef>
                <a:spcPts val="0"/>
              </a:spcBef>
              <a:spcAft>
                <a:spcPts val="0"/>
              </a:spcAft>
              <a:defRPr/>
            </a:pPr>
            <a:r>
              <a:rPr lang="ja-JP" altLang="en-US"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・救急</a:t>
            </a:r>
            <a:r>
              <a:rPr lang="ja-JP" altLang="en-US" sz="14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医療</a:t>
            </a:r>
            <a:r>
              <a:rPr lang="ja-JP" altLang="en-US"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対策　　・職業</a:t>
            </a:r>
            <a:r>
              <a:rPr lang="ja-JP" altLang="en-US" sz="14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能力</a:t>
            </a:r>
            <a:r>
              <a:rPr lang="ja-JP" altLang="en-US"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開発</a:t>
            </a:r>
            <a:endParaRPr lang="en-US" altLang="ja-JP"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defRPr/>
            </a:pPr>
            <a:r>
              <a:rPr lang="ja-JP" altLang="en-US"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・市町村への支援・連絡調整　　・警察</a:t>
            </a:r>
            <a:r>
              <a:rPr lang="ja-JP" altLang="en-US" sz="14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など</a:t>
            </a:r>
            <a:endParaRPr lang="en-US" altLang="ja-JP"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indent="3175">
              <a:lnSpc>
                <a:spcPts val="1200"/>
              </a:lnSpc>
              <a:spcBef>
                <a:spcPts val="300"/>
              </a:spcBef>
              <a:defRPr/>
            </a:pPr>
            <a:endParaRPr lang="en-US" altLang="ja-JP" sz="14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indent="3175">
              <a:lnSpc>
                <a:spcPts val="1200"/>
              </a:lnSpc>
              <a:spcBef>
                <a:spcPts val="300"/>
              </a:spcBef>
              <a:defRPr/>
            </a:pPr>
            <a:endParaRPr lang="en-US" altLang="ja-JP" sz="14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indent="3175">
              <a:lnSpc>
                <a:spcPts val="1200"/>
              </a:lnSpc>
              <a:spcBef>
                <a:spcPts val="300"/>
              </a:spcBef>
              <a:defRPr/>
            </a:pPr>
            <a:r>
              <a:rPr lang="ja-JP" altLang="en-US" sz="14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14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4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大阪市でも担っている事務</a:t>
            </a:r>
            <a:r>
              <a:rPr lang="en-US" altLang="ja-JP" sz="14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a:p>
            <a:pPr indent="3175">
              <a:spcBef>
                <a:spcPts val="300"/>
              </a:spcBef>
              <a:defRPr/>
            </a:pPr>
            <a:r>
              <a:rPr lang="ja-JP" altLang="en-US"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・成長戦略　　・広域的なまちづくり　　・港湾</a:t>
            </a:r>
            <a:endParaRPr lang="en-US" altLang="ja-JP"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indent="3175">
              <a:spcBef>
                <a:spcPts val="300"/>
              </a:spcBef>
              <a:defRPr/>
            </a:pPr>
            <a:r>
              <a:rPr lang="ja-JP" altLang="en-US"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・広域的</a:t>
            </a:r>
            <a:r>
              <a:rPr lang="ja-JP" altLang="en-US" sz="14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な交通</a:t>
            </a:r>
            <a:r>
              <a:rPr lang="ja-JP" altLang="en-US"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基盤整備　　・大規模</a:t>
            </a:r>
            <a:r>
              <a:rPr lang="ja-JP" altLang="en-US" sz="14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な</a:t>
            </a:r>
            <a:r>
              <a:rPr lang="ja-JP" altLang="en-US"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公園</a:t>
            </a:r>
            <a:endParaRPr lang="en-US" altLang="ja-JP"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indent="3175">
              <a:spcBef>
                <a:spcPts val="300"/>
              </a:spcBef>
              <a:defRPr/>
            </a:pPr>
            <a:r>
              <a:rPr lang="ja-JP" altLang="en-US"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・成長</a:t>
            </a:r>
            <a:r>
              <a:rPr lang="ja-JP" altLang="en-US" sz="14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分野の企業</a:t>
            </a:r>
            <a:r>
              <a:rPr lang="ja-JP" altLang="en-US"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支援　　 　・病院　　・高等学校</a:t>
            </a:r>
            <a:endParaRPr lang="en-US" altLang="ja-JP"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indent="3175">
              <a:spcBef>
                <a:spcPts val="300"/>
              </a:spcBef>
              <a:defRPr/>
            </a:pPr>
            <a:r>
              <a:rPr lang="ja-JP" altLang="en-US"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・大学</a:t>
            </a:r>
            <a:r>
              <a:rPr lang="ja-JP" altLang="en-US" sz="14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など</a:t>
            </a:r>
            <a:endParaRPr lang="en-US" altLang="ja-JP" sz="1400" dirty="0" smtClean="0">
              <a:solidFill>
                <a:schemeClr val="tx1"/>
              </a:solidFill>
              <a:latin typeface="Meiryo UI" pitchFamily="50" charset="-128"/>
              <a:ea typeface="Meiryo UI" pitchFamily="50" charset="-128"/>
              <a:cs typeface="Meiryo UI" pitchFamily="50" charset="-128"/>
            </a:endParaRPr>
          </a:p>
        </p:txBody>
      </p:sp>
      <p:sp>
        <p:nvSpPr>
          <p:cNvPr id="54" name="角丸四角形 53"/>
          <p:cNvSpPr/>
          <p:nvPr/>
        </p:nvSpPr>
        <p:spPr>
          <a:xfrm>
            <a:off x="1637844" y="4030464"/>
            <a:ext cx="1911000" cy="360040"/>
          </a:xfrm>
          <a:prstGeom prst="round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tIns="36000" bIns="36000" rtlCol="0" anchor="ctr"/>
          <a:lstStyle/>
          <a:p>
            <a:pPr algn="ctr"/>
            <a:r>
              <a:rPr kumimoji="1" lang="ja-JP" altLang="en-US" sz="1400" b="1"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広域</a:t>
            </a:r>
            <a:r>
              <a:rPr lang="ja-JP" altLang="en-US" sz="14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的な事務</a:t>
            </a:r>
            <a:endParaRPr kumimoji="1" lang="ja-JP" altLang="en-US" sz="140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55" name="正方形/長方形 54"/>
          <p:cNvSpPr/>
          <p:nvPr/>
        </p:nvSpPr>
        <p:spPr>
          <a:xfrm>
            <a:off x="194472" y="3911848"/>
            <a:ext cx="390043" cy="2822826"/>
          </a:xfrm>
          <a:prstGeom prst="rect">
            <a:avLst/>
          </a:prstGeom>
          <a:solidFill>
            <a:schemeClr val="accent4">
              <a:lumMod val="75000"/>
            </a:scheme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smtClean="0">
                <a:solidFill>
                  <a:schemeClr val="bg1"/>
                </a:solidFill>
                <a:latin typeface="Meiryo UI" pitchFamily="50" charset="-128"/>
                <a:ea typeface="Meiryo UI" pitchFamily="50" charset="-128"/>
                <a:cs typeface="Meiryo UI" pitchFamily="50" charset="-128"/>
              </a:rPr>
              <a:t>大阪府</a:t>
            </a:r>
            <a:endParaRPr kumimoji="1" lang="ja-JP" altLang="en-US" sz="1600" b="1" dirty="0">
              <a:solidFill>
                <a:schemeClr val="bg1"/>
              </a:solidFill>
              <a:latin typeface="Meiryo UI" pitchFamily="50" charset="-128"/>
              <a:ea typeface="Meiryo UI" pitchFamily="50" charset="-128"/>
              <a:cs typeface="Meiryo UI" pitchFamily="50" charset="-128"/>
            </a:endParaRPr>
          </a:p>
        </p:txBody>
      </p:sp>
      <p:sp>
        <p:nvSpPr>
          <p:cNvPr id="56" name="正方形/長方形 55"/>
          <p:cNvSpPr/>
          <p:nvPr/>
        </p:nvSpPr>
        <p:spPr>
          <a:xfrm>
            <a:off x="0" y="418616"/>
            <a:ext cx="5187026" cy="4320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b="1" dirty="0" smtClean="0">
                <a:solidFill>
                  <a:schemeClr val="tx1"/>
                </a:solidFill>
                <a:latin typeface="Meiryo UI" pitchFamily="50" charset="-128"/>
                <a:ea typeface="Meiryo UI" pitchFamily="50" charset="-128"/>
                <a:cs typeface="Meiryo UI" pitchFamily="50" charset="-128"/>
              </a:rPr>
              <a:t>（</a:t>
            </a:r>
            <a:r>
              <a:rPr lang="ja-JP" altLang="en-US" b="1" dirty="0" smtClean="0">
                <a:solidFill>
                  <a:schemeClr val="tx1"/>
                </a:solidFill>
                <a:latin typeface="Meiryo UI" pitchFamily="50" charset="-128"/>
                <a:ea typeface="Meiryo UI" pitchFamily="50" charset="-128"/>
                <a:cs typeface="Meiryo UI" pitchFamily="50" charset="-128"/>
              </a:rPr>
              <a:t>２）</a:t>
            </a:r>
            <a:r>
              <a:rPr kumimoji="1" lang="ja-JP" altLang="en-US" b="1" dirty="0" smtClean="0">
                <a:solidFill>
                  <a:schemeClr val="tx1"/>
                </a:solidFill>
                <a:latin typeface="Meiryo UI" pitchFamily="50" charset="-128"/>
                <a:ea typeface="Meiryo UI" pitchFamily="50" charset="-128"/>
                <a:cs typeface="Meiryo UI" pitchFamily="50" charset="-128"/>
              </a:rPr>
              <a:t>事務の分担（イメージ）</a:t>
            </a:r>
            <a:endParaRPr kumimoji="1" lang="ja-JP" altLang="en-US" b="1" dirty="0">
              <a:solidFill>
                <a:schemeClr val="tx1"/>
              </a:solidFill>
              <a:latin typeface="Meiryo UI" pitchFamily="50" charset="-128"/>
              <a:ea typeface="Meiryo UI" pitchFamily="50" charset="-128"/>
              <a:cs typeface="Meiryo UI" pitchFamily="50" charset="-128"/>
            </a:endParaRPr>
          </a:p>
        </p:txBody>
      </p:sp>
      <p:sp>
        <p:nvSpPr>
          <p:cNvPr id="25" name="正方形/長方形 24"/>
          <p:cNvSpPr/>
          <p:nvPr/>
        </p:nvSpPr>
        <p:spPr>
          <a:xfrm>
            <a:off x="4592960" y="2924944"/>
            <a:ext cx="312035" cy="27351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8" name="正方形/長方形 27"/>
          <p:cNvSpPr/>
          <p:nvPr/>
        </p:nvSpPr>
        <p:spPr bwMode="auto">
          <a:xfrm>
            <a:off x="584515" y="894206"/>
            <a:ext cx="4056451" cy="2880320"/>
          </a:xfrm>
          <a:prstGeom prst="rect">
            <a:avLst/>
          </a:prstGeom>
          <a:solidFill>
            <a:schemeClr val="accent3">
              <a:lumMod val="20000"/>
              <a:lumOff val="80000"/>
            </a:schemeClr>
          </a:solidFill>
          <a:ln w="12700">
            <a:solidFill>
              <a:schemeClr val="accent3">
                <a:lumMod val="75000"/>
              </a:schemeClr>
            </a:solidFill>
          </a:ln>
        </p:spPr>
        <p:style>
          <a:lnRef idx="1">
            <a:schemeClr val="accent6"/>
          </a:lnRef>
          <a:fillRef idx="2">
            <a:schemeClr val="accent6"/>
          </a:fillRef>
          <a:effectRef idx="1">
            <a:schemeClr val="accent6"/>
          </a:effectRef>
          <a:fontRef idx="minor">
            <a:schemeClr val="dk1"/>
          </a:fontRef>
        </p:style>
        <p:txBody>
          <a:bodyPr anchor="t" anchorCtr="0"/>
          <a:lstStyle/>
          <a:p>
            <a:pPr fontAlgn="auto">
              <a:spcBef>
                <a:spcPts val="0"/>
              </a:spcBef>
              <a:spcAft>
                <a:spcPts val="0"/>
              </a:spcAft>
              <a:defRPr/>
            </a:pPr>
            <a:endParaRPr lang="en-US" altLang="ja-JP"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defRPr/>
            </a:pPr>
            <a:endParaRPr lang="en-US" altLang="ja-JP"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defRPr/>
            </a:pPr>
            <a:r>
              <a:rPr lang="ja-JP" altLang="en-US" sz="1400" dirty="0" smtClean="0">
                <a:solidFill>
                  <a:schemeClr val="tx1"/>
                </a:solidFill>
                <a:latin typeface="Meiryo UI" pitchFamily="50" charset="-128"/>
                <a:ea typeface="Meiryo UI" pitchFamily="50" charset="-128"/>
                <a:cs typeface="Meiryo UI" pitchFamily="50" charset="-128"/>
              </a:rPr>
              <a:t>・戸籍、住民基本台帳　　・保育、子育て支援</a:t>
            </a:r>
            <a:endParaRPr lang="en-US" altLang="ja-JP" sz="1400" dirty="0" smtClean="0">
              <a:solidFill>
                <a:schemeClr val="tx1"/>
              </a:solidFill>
              <a:latin typeface="Meiryo UI" pitchFamily="50" charset="-128"/>
              <a:ea typeface="Meiryo UI" pitchFamily="50" charset="-128"/>
              <a:cs typeface="Meiryo UI" pitchFamily="50" charset="-128"/>
            </a:endParaRPr>
          </a:p>
          <a:p>
            <a:pPr fontAlgn="auto">
              <a:spcBef>
                <a:spcPts val="0"/>
              </a:spcBef>
              <a:spcAft>
                <a:spcPts val="0"/>
              </a:spcAft>
              <a:defRPr/>
            </a:pPr>
            <a:r>
              <a:rPr lang="ja-JP" altLang="en-US" sz="1400" dirty="0" smtClean="0">
                <a:solidFill>
                  <a:schemeClr val="tx1"/>
                </a:solidFill>
                <a:latin typeface="Meiryo UI" pitchFamily="50" charset="-128"/>
                <a:ea typeface="Meiryo UI" pitchFamily="50" charset="-128"/>
                <a:cs typeface="Meiryo UI" pitchFamily="50" charset="-128"/>
              </a:rPr>
              <a:t>・児童相談所　　・生活保護　 ・保健所、保健センター　</a:t>
            </a:r>
            <a:endParaRPr lang="en-US" altLang="ja-JP"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defRPr/>
            </a:pPr>
            <a:r>
              <a:rPr lang="ja-JP" altLang="en-US"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・地域のまちづくり　　　・市道　 ・地域の公園</a:t>
            </a:r>
            <a:endParaRPr lang="en-US" altLang="ja-JP"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defRPr/>
            </a:pPr>
            <a:r>
              <a:rPr lang="ja-JP" altLang="en-US"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・地域の企業支援　　・防災　 ・環境監視</a:t>
            </a:r>
            <a:endParaRPr lang="en-US" altLang="ja-JP"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fontAlgn="auto">
              <a:spcBef>
                <a:spcPts val="0"/>
              </a:spcBef>
              <a:spcAft>
                <a:spcPts val="0"/>
              </a:spcAft>
              <a:defRPr/>
            </a:pPr>
            <a:r>
              <a:rPr lang="ja-JP" altLang="en-US"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・幼稚園、小学校、中学校　　など</a:t>
            </a:r>
            <a:endParaRPr lang="en-US" altLang="ja-JP"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defRPr/>
            </a:pPr>
            <a:endParaRPr lang="en-US" altLang="ja-JP"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defRPr/>
            </a:pPr>
            <a:endParaRPr lang="en-US" altLang="ja-JP"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defRPr/>
            </a:pPr>
            <a:r>
              <a:rPr lang="ja-JP" altLang="en-US"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・成長戦略　　・広域的なまちづくり　　 ・港湾</a:t>
            </a:r>
            <a:endParaRPr lang="en-US" altLang="ja-JP"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defRPr/>
            </a:pPr>
            <a:r>
              <a:rPr lang="ja-JP" altLang="en-US"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・広域的な交通基盤整備　・大規模な公園</a:t>
            </a:r>
            <a:endParaRPr lang="en-US" altLang="ja-JP"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defRPr/>
            </a:pPr>
            <a:r>
              <a:rPr lang="ja-JP" altLang="en-US"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・成長分野の企業支援　　 ・病院　　 ・高等学校</a:t>
            </a:r>
            <a:endParaRPr lang="en-US" altLang="ja-JP"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defRPr/>
            </a:pPr>
            <a:r>
              <a:rPr lang="ja-JP" altLang="en-US"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・大学　　など</a:t>
            </a:r>
            <a:endParaRPr lang="en-US" altLang="ja-JP"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9" name="正方形/長方形 28"/>
          <p:cNvSpPr/>
          <p:nvPr/>
        </p:nvSpPr>
        <p:spPr>
          <a:xfrm>
            <a:off x="194472" y="862112"/>
            <a:ext cx="390043" cy="2952328"/>
          </a:xfrm>
          <a:prstGeom prst="rect">
            <a:avLst/>
          </a:prstGeom>
          <a:solidFill>
            <a:schemeClr val="accent3">
              <a:lumMod val="75000"/>
            </a:scheme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smtClean="0">
                <a:solidFill>
                  <a:schemeClr val="bg1"/>
                </a:solidFill>
                <a:latin typeface="Meiryo UI" pitchFamily="50" charset="-128"/>
                <a:ea typeface="Meiryo UI" pitchFamily="50" charset="-128"/>
                <a:cs typeface="Meiryo UI" pitchFamily="50" charset="-128"/>
              </a:rPr>
              <a:t>大阪市</a:t>
            </a:r>
            <a:endParaRPr kumimoji="1" lang="ja-JP" altLang="en-US" sz="1600" b="1" dirty="0">
              <a:solidFill>
                <a:schemeClr val="bg1"/>
              </a:solidFill>
              <a:latin typeface="Meiryo UI" pitchFamily="50" charset="-128"/>
              <a:ea typeface="Meiryo UI" pitchFamily="50" charset="-128"/>
              <a:cs typeface="Meiryo UI" pitchFamily="50" charset="-128"/>
            </a:endParaRPr>
          </a:p>
        </p:txBody>
      </p:sp>
      <p:sp>
        <p:nvSpPr>
          <p:cNvPr id="30" name="円/楕円 29"/>
          <p:cNvSpPr/>
          <p:nvPr/>
        </p:nvSpPr>
        <p:spPr>
          <a:xfrm>
            <a:off x="1496616" y="934120"/>
            <a:ext cx="2106234" cy="417502"/>
          </a:xfrm>
          <a:prstGeom prst="ellipse">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ja-JP" altLang="en-US" sz="14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住民に身近な事務</a:t>
            </a:r>
          </a:p>
        </p:txBody>
      </p:sp>
      <p:sp>
        <p:nvSpPr>
          <p:cNvPr id="33" name="角丸四角形 32"/>
          <p:cNvSpPr/>
          <p:nvPr/>
        </p:nvSpPr>
        <p:spPr>
          <a:xfrm>
            <a:off x="1606397" y="2480636"/>
            <a:ext cx="1911000" cy="360040"/>
          </a:xfrm>
          <a:prstGeom prst="round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tIns="36000" bIns="36000" rtlCol="0" anchor="ctr"/>
          <a:lstStyle/>
          <a:p>
            <a:pPr algn="ctr"/>
            <a:r>
              <a:rPr kumimoji="1" lang="ja-JP" altLang="en-US" sz="1400" b="1"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広域</a:t>
            </a:r>
            <a:r>
              <a:rPr lang="ja-JP" altLang="en-US" sz="14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的な事務</a:t>
            </a:r>
            <a:endParaRPr kumimoji="1" lang="ja-JP" altLang="en-US" sz="140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7" name="右矢印 26"/>
          <p:cNvSpPr/>
          <p:nvPr/>
        </p:nvSpPr>
        <p:spPr>
          <a:xfrm>
            <a:off x="4664968" y="5098476"/>
            <a:ext cx="720080" cy="475028"/>
          </a:xfrm>
          <a:prstGeom prst="rightArrow">
            <a:avLst>
              <a:gd name="adj1" fmla="val 50000"/>
              <a:gd name="adj2" fmla="val 47792"/>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1" name="正方形/長方形 27"/>
          <p:cNvSpPr>
            <a:spLocks noChangeArrowheads="1"/>
          </p:cNvSpPr>
          <p:nvPr/>
        </p:nvSpPr>
        <p:spPr bwMode="auto">
          <a:xfrm>
            <a:off x="8874125" y="-27384"/>
            <a:ext cx="1031875" cy="261610"/>
          </a:xfrm>
          <a:prstGeom prst="rect">
            <a:avLst/>
          </a:prstGeom>
          <a:noFill/>
          <a:ln w="9525">
            <a:noFill/>
            <a:miter lim="800000"/>
            <a:headEnd/>
            <a:tailEnd/>
          </a:ln>
        </p:spPr>
        <p:txBody>
          <a:bodyPr>
            <a:spAutoFit/>
          </a:bodyPr>
          <a:lstStyle/>
          <a:p>
            <a:pPr algn="r" fontAlgn="base">
              <a:spcBef>
                <a:spcPct val="0"/>
              </a:spcBef>
              <a:spcAft>
                <a:spcPct val="0"/>
              </a:spcAft>
            </a:pPr>
            <a:r>
              <a:rPr lang="ja-JP" altLang="en-US" sz="1100" b="1" dirty="0">
                <a:solidFill>
                  <a:srgbClr val="000000"/>
                </a:solidFill>
                <a:latin typeface="Meiryo UI" pitchFamily="50" charset="-128"/>
                <a:ea typeface="Meiryo UI" pitchFamily="50" charset="-128"/>
                <a:cs typeface="Meiryo UI" pitchFamily="50" charset="-128"/>
              </a:rPr>
              <a:t> 事務</a:t>
            </a:r>
            <a:r>
              <a:rPr lang="en-US" altLang="ja-JP" sz="1100" b="1" dirty="0" smtClean="0">
                <a:solidFill>
                  <a:srgbClr val="000000"/>
                </a:solidFill>
                <a:latin typeface="Meiryo UI" pitchFamily="50" charset="-128"/>
                <a:ea typeface="Meiryo UI" pitchFamily="50" charset="-128"/>
                <a:cs typeface="Meiryo UI" pitchFamily="50" charset="-128"/>
              </a:rPr>
              <a:t>-</a:t>
            </a:r>
            <a:r>
              <a:rPr lang="ja-JP" altLang="en-US" sz="1100" b="1" dirty="0">
                <a:solidFill>
                  <a:srgbClr val="000000"/>
                </a:solidFill>
                <a:latin typeface="Meiryo UI" pitchFamily="50" charset="-128"/>
                <a:ea typeface="Meiryo UI" pitchFamily="50" charset="-128"/>
                <a:cs typeface="Meiryo UI" pitchFamily="50" charset="-128"/>
              </a:rPr>
              <a:t>４</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 name="角丸四角形 66"/>
          <p:cNvSpPr/>
          <p:nvPr/>
        </p:nvSpPr>
        <p:spPr>
          <a:xfrm>
            <a:off x="3156788" y="468291"/>
            <a:ext cx="6585827" cy="1512167"/>
          </a:xfrm>
          <a:prstGeom prst="round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63" name="角丸四角形 62"/>
          <p:cNvSpPr/>
          <p:nvPr/>
        </p:nvSpPr>
        <p:spPr>
          <a:xfrm>
            <a:off x="3226687" y="3708649"/>
            <a:ext cx="6507819" cy="1440161"/>
          </a:xfrm>
          <a:prstGeom prst="roundRect">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70" name="グループ化 54"/>
          <p:cNvGrpSpPr/>
          <p:nvPr/>
        </p:nvGrpSpPr>
        <p:grpSpPr>
          <a:xfrm>
            <a:off x="2114727" y="2023438"/>
            <a:ext cx="239795" cy="2736305"/>
            <a:chOff x="1906525" y="1614483"/>
            <a:chExt cx="219233" cy="3302231"/>
          </a:xfrm>
        </p:grpSpPr>
        <p:grpSp>
          <p:nvGrpSpPr>
            <p:cNvPr id="138" name="グループ化 35"/>
            <p:cNvGrpSpPr/>
            <p:nvPr/>
          </p:nvGrpSpPr>
          <p:grpSpPr>
            <a:xfrm>
              <a:off x="1906525" y="1631998"/>
              <a:ext cx="216027" cy="3267878"/>
              <a:chOff x="1244087" y="637648"/>
              <a:chExt cx="270033" cy="792844"/>
            </a:xfrm>
          </p:grpSpPr>
          <p:cxnSp>
            <p:nvCxnSpPr>
              <p:cNvPr id="140" name="直線コネクタ 32"/>
              <p:cNvCxnSpPr/>
              <p:nvPr/>
            </p:nvCxnSpPr>
            <p:spPr>
              <a:xfrm>
                <a:off x="1244087" y="637648"/>
                <a:ext cx="270033"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1" name="直線コネクタ 140"/>
              <p:cNvCxnSpPr/>
              <p:nvPr/>
            </p:nvCxnSpPr>
            <p:spPr>
              <a:xfrm>
                <a:off x="1244089" y="1430492"/>
                <a:ext cx="270031"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139" name="直線コネクタ 138"/>
            <p:cNvCxnSpPr/>
            <p:nvPr/>
          </p:nvCxnSpPr>
          <p:spPr>
            <a:xfrm>
              <a:off x="2125758" y="1614483"/>
              <a:ext cx="0" cy="3302231"/>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71" name="グループ化 35"/>
          <p:cNvGrpSpPr/>
          <p:nvPr/>
        </p:nvGrpSpPr>
        <p:grpSpPr>
          <a:xfrm>
            <a:off x="2347024" y="1117485"/>
            <a:ext cx="963163" cy="4477887"/>
            <a:chOff x="2352331" y="507053"/>
            <a:chExt cx="880575" cy="6445379"/>
          </a:xfrm>
        </p:grpSpPr>
        <p:cxnSp>
          <p:nvCxnSpPr>
            <p:cNvPr id="132" name="直線コネクタ 131"/>
            <p:cNvCxnSpPr/>
            <p:nvPr/>
          </p:nvCxnSpPr>
          <p:spPr>
            <a:xfrm>
              <a:off x="2352331" y="3717588"/>
              <a:ext cx="648072"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133" name="グループ化 48"/>
            <p:cNvGrpSpPr/>
            <p:nvPr/>
          </p:nvGrpSpPr>
          <p:grpSpPr>
            <a:xfrm>
              <a:off x="2988438" y="507053"/>
              <a:ext cx="244468" cy="6445379"/>
              <a:chOff x="2988438" y="535189"/>
              <a:chExt cx="244468" cy="6445379"/>
            </a:xfrm>
          </p:grpSpPr>
          <p:cxnSp>
            <p:nvCxnSpPr>
              <p:cNvPr id="134" name="直線コネクタ 133"/>
              <p:cNvCxnSpPr/>
              <p:nvPr/>
            </p:nvCxnSpPr>
            <p:spPr>
              <a:xfrm>
                <a:off x="2988438" y="554462"/>
                <a:ext cx="216024" cy="0"/>
              </a:xfrm>
              <a:prstGeom prst="line">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35" name="直線コネクタ 134"/>
              <p:cNvCxnSpPr/>
              <p:nvPr/>
            </p:nvCxnSpPr>
            <p:spPr>
              <a:xfrm>
                <a:off x="3016882" y="6962103"/>
                <a:ext cx="216024" cy="0"/>
              </a:xfrm>
              <a:prstGeom prst="line">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37" name="直線コネクタ 136"/>
              <p:cNvCxnSpPr/>
              <p:nvPr/>
            </p:nvCxnSpPr>
            <p:spPr>
              <a:xfrm>
                <a:off x="3001062" y="535189"/>
                <a:ext cx="14375" cy="6445379"/>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grpSp>
      </p:grpSp>
      <p:sp>
        <p:nvSpPr>
          <p:cNvPr id="120" name="角丸四角形 119"/>
          <p:cNvSpPr/>
          <p:nvPr/>
        </p:nvSpPr>
        <p:spPr>
          <a:xfrm>
            <a:off x="5140103" y="1533898"/>
            <a:ext cx="4602510" cy="1598688"/>
          </a:xfrm>
          <a:prstGeom prst="round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124" name="角丸四角形 123"/>
          <p:cNvSpPr/>
          <p:nvPr/>
        </p:nvSpPr>
        <p:spPr>
          <a:xfrm>
            <a:off x="199761" y="4055990"/>
            <a:ext cx="2028225" cy="1368154"/>
          </a:xfrm>
          <a:prstGeom prst="roundRect">
            <a:avLst/>
          </a:prstGeom>
          <a:solidFill>
            <a:schemeClr val="accent2">
              <a:lumMod val="40000"/>
              <a:lumOff val="60000"/>
            </a:schemeClr>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smtClean="0">
                <a:solidFill>
                  <a:schemeClr val="tx1"/>
                </a:solidFill>
                <a:latin typeface="Meiryo UI" pitchFamily="50" charset="-128"/>
                <a:ea typeface="Meiryo UI" pitchFamily="50" charset="-128"/>
                <a:cs typeface="Meiryo UI" pitchFamily="50" charset="-128"/>
              </a:rPr>
              <a:t>大阪府の事務</a:t>
            </a:r>
            <a:endParaRPr kumimoji="1" lang="en-US" altLang="ja-JP" sz="1600" b="1" dirty="0" smtClean="0">
              <a:solidFill>
                <a:schemeClr val="tx1"/>
              </a:solidFill>
              <a:latin typeface="Meiryo UI" pitchFamily="50" charset="-128"/>
              <a:ea typeface="Meiryo UI" pitchFamily="50" charset="-128"/>
              <a:cs typeface="Meiryo UI" pitchFamily="50" charset="-128"/>
            </a:endParaRPr>
          </a:p>
          <a:p>
            <a:pPr algn="ctr"/>
            <a:r>
              <a:rPr lang="en-US" altLang="ja-JP" sz="1600" b="1" dirty="0" smtClean="0">
                <a:solidFill>
                  <a:schemeClr val="tx1"/>
                </a:solidFill>
                <a:latin typeface="Meiryo UI" pitchFamily="50" charset="-128"/>
                <a:ea typeface="Meiryo UI" pitchFamily="50" charset="-128"/>
                <a:cs typeface="Meiryo UI" pitchFamily="50" charset="-128"/>
              </a:rPr>
              <a:t>(</a:t>
            </a:r>
            <a:r>
              <a:rPr lang="en-US" altLang="ja-JP" sz="1600" b="1" dirty="0" smtClean="0">
                <a:solidFill>
                  <a:srgbClr val="FF0000"/>
                </a:solidFill>
                <a:latin typeface="Meiryo UI" pitchFamily="50" charset="-128"/>
                <a:ea typeface="Meiryo UI" pitchFamily="50" charset="-128"/>
                <a:cs typeface="Meiryo UI" pitchFamily="50" charset="-128"/>
              </a:rPr>
              <a:t>1,669</a:t>
            </a:r>
            <a:r>
              <a:rPr lang="ja-JP" altLang="en-US" sz="1600" b="1" dirty="0" smtClean="0">
                <a:solidFill>
                  <a:schemeClr val="tx1"/>
                </a:solidFill>
                <a:latin typeface="Meiryo UI" pitchFamily="50" charset="-128"/>
                <a:ea typeface="Meiryo UI" pitchFamily="50" charset="-128"/>
                <a:cs typeface="Meiryo UI" pitchFamily="50" charset="-128"/>
              </a:rPr>
              <a:t>事務</a:t>
            </a:r>
            <a:r>
              <a:rPr lang="en-US" altLang="ja-JP" sz="1600" b="1" dirty="0" smtClean="0">
                <a:solidFill>
                  <a:schemeClr val="tx1"/>
                </a:solidFill>
                <a:latin typeface="Meiryo UI" pitchFamily="50" charset="-128"/>
                <a:ea typeface="Meiryo UI" pitchFamily="50" charset="-128"/>
                <a:cs typeface="Meiryo UI" pitchFamily="50" charset="-128"/>
              </a:rPr>
              <a:t>)</a:t>
            </a:r>
          </a:p>
          <a:p>
            <a:pPr algn="ctr"/>
            <a:endParaRPr lang="en-US" altLang="ja-JP" sz="500" dirty="0" smtClean="0">
              <a:solidFill>
                <a:schemeClr val="tx1"/>
              </a:solidFill>
              <a:latin typeface="ＭＳ Ｐゴシック" pitchFamily="50" charset="-128"/>
              <a:ea typeface="ＭＳ Ｐゴシック" pitchFamily="50" charset="-128"/>
              <a:cs typeface="Meiryo UI" pitchFamily="50" charset="-128"/>
            </a:endParaRPr>
          </a:p>
          <a:p>
            <a:r>
              <a:rPr lang="en-US" altLang="ja-JP" sz="1050" dirty="0" smtClean="0">
                <a:solidFill>
                  <a:schemeClr val="tx1"/>
                </a:solidFill>
                <a:latin typeface="ＭＳ Ｐゴシック" pitchFamily="50" charset="-128"/>
                <a:ea typeface="ＭＳ Ｐゴシック" pitchFamily="50" charset="-128"/>
                <a:cs typeface="Meiryo UI" pitchFamily="50" charset="-128"/>
              </a:rPr>
              <a:t>※H27</a:t>
            </a:r>
            <a:r>
              <a:rPr lang="ja-JP" altLang="en-US" sz="1050" dirty="0" smtClean="0">
                <a:solidFill>
                  <a:schemeClr val="tx1"/>
                </a:solidFill>
                <a:latin typeface="ＭＳ Ｐゴシック" pitchFamily="50" charset="-128"/>
                <a:ea typeface="ＭＳ Ｐゴシック" pitchFamily="50" charset="-128"/>
                <a:cs typeface="Meiryo UI" pitchFamily="50" charset="-128"/>
              </a:rPr>
              <a:t>当初予算における</a:t>
            </a:r>
            <a:endParaRPr lang="en-US" altLang="ja-JP" sz="1050" dirty="0" smtClean="0">
              <a:solidFill>
                <a:schemeClr val="tx1"/>
              </a:solidFill>
              <a:latin typeface="ＭＳ Ｐゴシック" pitchFamily="50" charset="-128"/>
              <a:ea typeface="ＭＳ Ｐゴシック" pitchFamily="50" charset="-128"/>
              <a:cs typeface="Meiryo UI" pitchFamily="50" charset="-128"/>
            </a:endParaRPr>
          </a:p>
          <a:p>
            <a:r>
              <a:rPr lang="ja-JP" altLang="en-US" sz="1050" dirty="0" smtClean="0">
                <a:solidFill>
                  <a:schemeClr val="tx1"/>
                </a:solidFill>
                <a:latin typeface="ＭＳ Ｐゴシック" pitchFamily="50" charset="-128"/>
                <a:ea typeface="ＭＳ Ｐゴシック" pitchFamily="50" charset="-128"/>
                <a:cs typeface="Meiryo UI" pitchFamily="50" charset="-128"/>
              </a:rPr>
              <a:t>　 事務数</a:t>
            </a:r>
            <a:endParaRPr lang="en-US" altLang="ja-JP" sz="1050" dirty="0" smtClean="0">
              <a:solidFill>
                <a:schemeClr val="tx1"/>
              </a:solidFill>
              <a:latin typeface="ＭＳ Ｐゴシック" pitchFamily="50" charset="-128"/>
              <a:ea typeface="ＭＳ Ｐゴシック" pitchFamily="50" charset="-128"/>
              <a:cs typeface="Meiryo UI" pitchFamily="50" charset="-128"/>
            </a:endParaRPr>
          </a:p>
        </p:txBody>
      </p:sp>
      <p:sp>
        <p:nvSpPr>
          <p:cNvPr id="125" name="角丸四角形 124"/>
          <p:cNvSpPr/>
          <p:nvPr/>
        </p:nvSpPr>
        <p:spPr>
          <a:xfrm>
            <a:off x="186002" y="1360852"/>
            <a:ext cx="2028225" cy="1368154"/>
          </a:xfrm>
          <a:prstGeom prst="roundRect">
            <a:avLst/>
          </a:prstGeom>
          <a:solidFill>
            <a:schemeClr val="accent3">
              <a:lumMod val="40000"/>
              <a:lumOff val="60000"/>
            </a:schemeClr>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smtClean="0">
                <a:solidFill>
                  <a:schemeClr val="tx1"/>
                </a:solidFill>
                <a:latin typeface="Meiryo UI" pitchFamily="50" charset="-128"/>
                <a:ea typeface="Meiryo UI" pitchFamily="50" charset="-128"/>
                <a:cs typeface="Meiryo UI" pitchFamily="50" charset="-128"/>
              </a:rPr>
              <a:t>大阪市の</a:t>
            </a:r>
            <a:r>
              <a:rPr lang="ja-JP" altLang="en-US" sz="1600" b="1" dirty="0" smtClean="0">
                <a:solidFill>
                  <a:schemeClr val="tx1"/>
                </a:solidFill>
                <a:latin typeface="Meiryo UI" pitchFamily="50" charset="-128"/>
                <a:ea typeface="Meiryo UI" pitchFamily="50" charset="-128"/>
                <a:cs typeface="Meiryo UI" pitchFamily="50" charset="-128"/>
              </a:rPr>
              <a:t>事務</a:t>
            </a:r>
            <a:endParaRPr lang="en-US" altLang="ja-JP" sz="1600" b="1" dirty="0" smtClean="0">
              <a:solidFill>
                <a:schemeClr val="tx1"/>
              </a:solidFill>
              <a:latin typeface="Meiryo UI" pitchFamily="50" charset="-128"/>
              <a:ea typeface="Meiryo UI" pitchFamily="50" charset="-128"/>
              <a:cs typeface="Meiryo UI" pitchFamily="50" charset="-128"/>
            </a:endParaRPr>
          </a:p>
          <a:p>
            <a:pPr algn="ctr"/>
            <a:r>
              <a:rPr lang="en-US" altLang="ja-JP" sz="1600" b="1" dirty="0" smtClean="0">
                <a:solidFill>
                  <a:schemeClr val="tx1"/>
                </a:solidFill>
                <a:latin typeface="Meiryo UI" pitchFamily="50" charset="-128"/>
                <a:ea typeface="Meiryo UI" pitchFamily="50" charset="-128"/>
                <a:cs typeface="Meiryo UI" pitchFamily="50" charset="-128"/>
              </a:rPr>
              <a:t>(</a:t>
            </a:r>
            <a:r>
              <a:rPr lang="en-US" altLang="ja-JP" sz="1600" b="1" dirty="0" smtClean="0">
                <a:solidFill>
                  <a:srgbClr val="FF0000"/>
                </a:solidFill>
                <a:latin typeface="Meiryo UI" pitchFamily="50" charset="-128"/>
                <a:ea typeface="Meiryo UI" pitchFamily="50" charset="-128"/>
                <a:cs typeface="Meiryo UI" pitchFamily="50" charset="-128"/>
              </a:rPr>
              <a:t>2,918</a:t>
            </a:r>
            <a:r>
              <a:rPr lang="ja-JP" altLang="en-US" sz="1600" b="1" dirty="0" smtClean="0">
                <a:solidFill>
                  <a:schemeClr val="tx1"/>
                </a:solidFill>
                <a:latin typeface="Meiryo UI" pitchFamily="50" charset="-128"/>
                <a:ea typeface="Meiryo UI" pitchFamily="50" charset="-128"/>
                <a:cs typeface="Meiryo UI" pitchFamily="50" charset="-128"/>
              </a:rPr>
              <a:t>事務</a:t>
            </a:r>
            <a:r>
              <a:rPr lang="en-US" altLang="ja-JP" sz="1600" b="1" dirty="0" smtClean="0">
                <a:solidFill>
                  <a:schemeClr val="tx1"/>
                </a:solidFill>
                <a:latin typeface="Meiryo UI" pitchFamily="50" charset="-128"/>
                <a:ea typeface="Meiryo UI" pitchFamily="50" charset="-128"/>
                <a:cs typeface="Meiryo UI" pitchFamily="50" charset="-128"/>
              </a:rPr>
              <a:t>)</a:t>
            </a:r>
          </a:p>
          <a:p>
            <a:pPr algn="ctr"/>
            <a:endParaRPr lang="en-US" altLang="ja-JP" sz="500" b="1" dirty="0" smtClean="0">
              <a:solidFill>
                <a:schemeClr val="tx1"/>
              </a:solidFill>
              <a:latin typeface="Meiryo UI" pitchFamily="50" charset="-128"/>
              <a:ea typeface="Meiryo UI" pitchFamily="50" charset="-128"/>
              <a:cs typeface="Meiryo UI" pitchFamily="50" charset="-128"/>
            </a:endParaRPr>
          </a:p>
          <a:p>
            <a:r>
              <a:rPr lang="en-US" altLang="ja-JP" sz="1050" dirty="0" smtClean="0">
                <a:solidFill>
                  <a:schemeClr val="tx1"/>
                </a:solidFill>
                <a:latin typeface="ＭＳ Ｐゴシック" pitchFamily="50" charset="-128"/>
                <a:ea typeface="ＭＳ Ｐゴシック" pitchFamily="50" charset="-128"/>
                <a:cs typeface="Meiryo UI" pitchFamily="50" charset="-128"/>
              </a:rPr>
              <a:t>※</a:t>
            </a:r>
            <a:r>
              <a:rPr lang="ja-JP" altLang="en-US" sz="1050" dirty="0" smtClean="0">
                <a:solidFill>
                  <a:schemeClr val="tx1"/>
                </a:solidFill>
                <a:latin typeface="ＭＳ Ｐゴシック" pitchFamily="50" charset="-128"/>
                <a:ea typeface="ＭＳ Ｐゴシック" pitchFamily="50" charset="-128"/>
                <a:cs typeface="Meiryo UI" pitchFamily="50" charset="-128"/>
              </a:rPr>
              <a:t>事務事業現況調査　</a:t>
            </a:r>
            <a:endParaRPr lang="en-US" altLang="ja-JP" sz="1050" dirty="0" smtClean="0">
              <a:solidFill>
                <a:schemeClr val="tx1"/>
              </a:solidFill>
              <a:latin typeface="ＭＳ Ｐゴシック" pitchFamily="50" charset="-128"/>
              <a:ea typeface="ＭＳ Ｐゴシック" pitchFamily="50" charset="-128"/>
              <a:cs typeface="Meiryo UI" pitchFamily="50" charset="-128"/>
            </a:endParaRPr>
          </a:p>
          <a:p>
            <a:r>
              <a:rPr lang="ja-JP" altLang="en-US" sz="1050" dirty="0" smtClean="0">
                <a:solidFill>
                  <a:schemeClr val="tx1"/>
                </a:solidFill>
                <a:latin typeface="ＭＳ Ｐゴシック" pitchFamily="50" charset="-128"/>
                <a:ea typeface="ＭＳ Ｐゴシック" pitchFamily="50" charset="-128"/>
                <a:cs typeface="Meiryo UI" pitchFamily="50" charset="-128"/>
              </a:rPr>
              <a:t>　 </a:t>
            </a:r>
            <a:r>
              <a:rPr lang="en-US" altLang="ja-JP" sz="1050" dirty="0" smtClean="0">
                <a:solidFill>
                  <a:schemeClr val="tx1"/>
                </a:solidFill>
                <a:latin typeface="ＭＳ Ｐゴシック" pitchFamily="50" charset="-128"/>
                <a:ea typeface="ＭＳ Ｐゴシック" pitchFamily="50" charset="-128"/>
                <a:cs typeface="Meiryo UI" pitchFamily="50" charset="-128"/>
              </a:rPr>
              <a:t>(H28.5</a:t>
            </a:r>
            <a:r>
              <a:rPr lang="ja-JP" altLang="en-US" sz="1050" dirty="0" smtClean="0">
                <a:solidFill>
                  <a:schemeClr val="tx1"/>
                </a:solidFill>
                <a:latin typeface="ＭＳ Ｐゴシック" pitchFamily="50" charset="-128"/>
                <a:ea typeface="ＭＳ Ｐゴシック" pitchFamily="50" charset="-128"/>
                <a:cs typeface="Meiryo UI" pitchFamily="50" charset="-128"/>
              </a:rPr>
              <a:t>月</a:t>
            </a:r>
            <a:r>
              <a:rPr lang="en-US" altLang="ja-JP" sz="1050" dirty="0" smtClean="0">
                <a:solidFill>
                  <a:schemeClr val="tx1"/>
                </a:solidFill>
                <a:latin typeface="ＭＳ Ｐゴシック" pitchFamily="50" charset="-128"/>
                <a:ea typeface="ＭＳ Ｐゴシック" pitchFamily="50" charset="-128"/>
                <a:cs typeface="Meiryo UI" pitchFamily="50" charset="-128"/>
              </a:rPr>
              <a:t>)</a:t>
            </a:r>
            <a:r>
              <a:rPr lang="ja-JP" altLang="en-US" sz="1050" dirty="0" smtClean="0">
                <a:solidFill>
                  <a:schemeClr val="tx1"/>
                </a:solidFill>
                <a:latin typeface="ＭＳ Ｐゴシック" pitchFamily="50" charset="-128"/>
                <a:ea typeface="ＭＳ Ｐゴシック" pitchFamily="50" charset="-128"/>
                <a:cs typeface="Meiryo UI" pitchFamily="50" charset="-128"/>
              </a:rPr>
              <a:t>に基づく事務数</a:t>
            </a:r>
            <a:endParaRPr lang="en-US" altLang="ja-JP" sz="1050" b="1" dirty="0" smtClean="0">
              <a:solidFill>
                <a:schemeClr val="tx1"/>
              </a:solidFill>
              <a:latin typeface="ＭＳ Ｐゴシック" pitchFamily="50" charset="-128"/>
              <a:ea typeface="ＭＳ Ｐゴシック" pitchFamily="50" charset="-128"/>
              <a:cs typeface="Meiryo UI" pitchFamily="50" charset="-128"/>
            </a:endParaRPr>
          </a:p>
        </p:txBody>
      </p:sp>
      <p:sp>
        <p:nvSpPr>
          <p:cNvPr id="126" name="角丸四角形 125"/>
          <p:cNvSpPr/>
          <p:nvPr/>
        </p:nvSpPr>
        <p:spPr>
          <a:xfrm>
            <a:off x="3337795" y="3881693"/>
            <a:ext cx="3631429" cy="1123100"/>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ja-JP" altLang="en-US" sz="1600" b="1" dirty="0" smtClean="0">
                <a:solidFill>
                  <a:schemeClr val="tx1"/>
                </a:solidFill>
                <a:latin typeface="Meiryo UI" pitchFamily="50" charset="-128"/>
                <a:ea typeface="Meiryo UI" pitchFamily="50" charset="-128"/>
                <a:cs typeface="Meiryo UI" pitchFamily="50" charset="-128"/>
              </a:rPr>
              <a:t>大阪府</a:t>
            </a:r>
            <a:r>
              <a:rPr kumimoji="1" lang="ja-JP" altLang="en-US" sz="1600" b="1" dirty="0" smtClean="0">
                <a:solidFill>
                  <a:schemeClr val="tx1"/>
                </a:solidFill>
                <a:latin typeface="Meiryo UI" pitchFamily="50" charset="-128"/>
                <a:ea typeface="Meiryo UI" pitchFamily="50" charset="-128"/>
                <a:cs typeface="Meiryo UI" pitchFamily="50" charset="-128"/>
              </a:rPr>
              <a:t>の</a:t>
            </a:r>
            <a:r>
              <a:rPr lang="ja-JP" altLang="en-US" sz="1600" b="1" dirty="0" smtClean="0">
                <a:solidFill>
                  <a:schemeClr val="tx1"/>
                </a:solidFill>
                <a:latin typeface="Meiryo UI" pitchFamily="50" charset="-128"/>
                <a:ea typeface="Meiryo UI" pitchFamily="50" charset="-128"/>
                <a:cs typeface="Meiryo UI" pitchFamily="50" charset="-128"/>
              </a:rPr>
              <a:t>事務</a:t>
            </a:r>
            <a:endParaRPr lang="en-US" altLang="ja-JP" sz="1600" b="1" dirty="0" smtClean="0">
              <a:solidFill>
                <a:schemeClr val="tx1"/>
              </a:solidFill>
              <a:latin typeface="Meiryo UI" pitchFamily="50" charset="-128"/>
              <a:ea typeface="Meiryo UI" pitchFamily="50" charset="-128"/>
              <a:cs typeface="Meiryo UI" pitchFamily="50" charset="-128"/>
            </a:endParaRPr>
          </a:p>
          <a:p>
            <a:r>
              <a:rPr lang="en-US" altLang="ja-JP" sz="1600" b="1" dirty="0" smtClean="0">
                <a:solidFill>
                  <a:schemeClr val="tx1"/>
                </a:solidFill>
                <a:latin typeface="Meiryo UI" pitchFamily="50" charset="-128"/>
                <a:ea typeface="Meiryo UI" pitchFamily="50" charset="-128"/>
                <a:cs typeface="Meiryo UI" pitchFamily="50" charset="-128"/>
              </a:rPr>
              <a:t>(</a:t>
            </a:r>
            <a:r>
              <a:rPr lang="en-US" altLang="ja-JP" sz="1600" b="1" dirty="0" smtClean="0">
                <a:solidFill>
                  <a:srgbClr val="FF0000"/>
                </a:solidFill>
                <a:latin typeface="Meiryo UI" pitchFamily="50" charset="-128"/>
                <a:ea typeface="Meiryo UI" pitchFamily="50" charset="-128"/>
                <a:cs typeface="Meiryo UI" pitchFamily="50" charset="-128"/>
              </a:rPr>
              <a:t>2,070</a:t>
            </a:r>
            <a:r>
              <a:rPr kumimoji="1" lang="ja-JP" altLang="en-US" sz="1600" b="1" dirty="0" smtClean="0">
                <a:solidFill>
                  <a:schemeClr val="tx1"/>
                </a:solidFill>
                <a:latin typeface="Meiryo UI" pitchFamily="50" charset="-128"/>
                <a:ea typeface="Meiryo UI" pitchFamily="50" charset="-128"/>
                <a:cs typeface="Meiryo UI" pitchFamily="50" charset="-128"/>
              </a:rPr>
              <a:t>事務</a:t>
            </a:r>
            <a:r>
              <a:rPr kumimoji="1" lang="en-US" altLang="ja-JP" sz="1600" b="1" dirty="0" smtClean="0">
                <a:solidFill>
                  <a:schemeClr val="tx1"/>
                </a:solidFill>
                <a:latin typeface="Meiryo UI" pitchFamily="50" charset="-128"/>
                <a:ea typeface="Meiryo UI" pitchFamily="50" charset="-128"/>
                <a:cs typeface="Meiryo UI" pitchFamily="50" charset="-128"/>
              </a:rPr>
              <a:t>)</a:t>
            </a:r>
            <a:endParaRPr lang="en-US" altLang="ja-JP" sz="1600" b="1" dirty="0">
              <a:solidFill>
                <a:schemeClr val="tx1"/>
              </a:solidFill>
              <a:latin typeface="Meiryo UI" pitchFamily="50" charset="-128"/>
              <a:ea typeface="Meiryo UI" pitchFamily="50" charset="-128"/>
              <a:cs typeface="Meiryo UI" pitchFamily="50" charset="-128"/>
            </a:endParaRPr>
          </a:p>
          <a:p>
            <a:endParaRPr kumimoji="1" lang="en-US" altLang="ja-JP" sz="1600" b="1" dirty="0" smtClean="0">
              <a:solidFill>
                <a:schemeClr val="tx1"/>
              </a:solidFill>
              <a:latin typeface="Meiryo UI" pitchFamily="50" charset="-128"/>
              <a:ea typeface="Meiryo UI" pitchFamily="50" charset="-128"/>
              <a:cs typeface="Meiryo UI" pitchFamily="50" charset="-128"/>
            </a:endParaRPr>
          </a:p>
        </p:txBody>
      </p:sp>
      <p:sp>
        <p:nvSpPr>
          <p:cNvPr id="127" name="角丸四角形 126"/>
          <p:cNvSpPr/>
          <p:nvPr/>
        </p:nvSpPr>
        <p:spPr>
          <a:xfrm>
            <a:off x="3352911" y="5249846"/>
            <a:ext cx="1744136" cy="720080"/>
          </a:xfrm>
          <a:prstGeom prst="roundRect">
            <a:avLst/>
          </a:prstGeom>
          <a:noFill/>
          <a:ln>
            <a:solidFill>
              <a:schemeClr val="accent2"/>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smtClean="0">
                <a:solidFill>
                  <a:schemeClr val="tx1"/>
                </a:solidFill>
                <a:latin typeface="Meiryo UI" pitchFamily="50" charset="-128"/>
                <a:ea typeface="Meiryo UI" pitchFamily="50" charset="-128"/>
                <a:cs typeface="Meiryo UI" pitchFamily="50" charset="-128"/>
              </a:rPr>
              <a:t>終了する事務</a:t>
            </a:r>
            <a:endParaRPr kumimoji="1" lang="en-US" altLang="ja-JP" sz="1600" b="1" dirty="0" smtClean="0">
              <a:solidFill>
                <a:schemeClr val="tx1"/>
              </a:solidFill>
              <a:latin typeface="Meiryo UI" pitchFamily="50" charset="-128"/>
              <a:ea typeface="Meiryo UI" pitchFamily="50" charset="-128"/>
              <a:cs typeface="Meiryo UI" pitchFamily="50" charset="-128"/>
            </a:endParaRPr>
          </a:p>
          <a:p>
            <a:pPr algn="ctr"/>
            <a:r>
              <a:rPr lang="en-US" altLang="ja-JP" sz="1600" b="1" dirty="0" smtClean="0">
                <a:solidFill>
                  <a:schemeClr val="tx1"/>
                </a:solidFill>
                <a:latin typeface="Meiryo UI" pitchFamily="50" charset="-128"/>
                <a:ea typeface="Meiryo UI" pitchFamily="50" charset="-128"/>
                <a:cs typeface="Meiryo UI" pitchFamily="50" charset="-128"/>
              </a:rPr>
              <a:t>(</a:t>
            </a:r>
            <a:r>
              <a:rPr lang="en-US" altLang="ja-JP" sz="1600" b="1" dirty="0" smtClean="0">
                <a:solidFill>
                  <a:srgbClr val="FF0000"/>
                </a:solidFill>
                <a:latin typeface="Meiryo UI" pitchFamily="50" charset="-128"/>
                <a:ea typeface="Meiryo UI" pitchFamily="50" charset="-128"/>
                <a:cs typeface="Meiryo UI" pitchFamily="50" charset="-128"/>
              </a:rPr>
              <a:t>97</a:t>
            </a:r>
            <a:r>
              <a:rPr lang="ja-JP" altLang="en-US" sz="1600" b="1" dirty="0" smtClean="0">
                <a:solidFill>
                  <a:schemeClr val="tx1"/>
                </a:solidFill>
                <a:latin typeface="Meiryo UI" pitchFamily="50" charset="-128"/>
                <a:ea typeface="Meiryo UI" pitchFamily="50" charset="-128"/>
                <a:cs typeface="Meiryo UI" pitchFamily="50" charset="-128"/>
              </a:rPr>
              <a:t>事務</a:t>
            </a:r>
            <a:r>
              <a:rPr lang="en-US" altLang="ja-JP" sz="1600" b="1" dirty="0" smtClean="0">
                <a:solidFill>
                  <a:schemeClr val="tx1"/>
                </a:solidFill>
                <a:latin typeface="Meiryo UI" pitchFamily="50" charset="-128"/>
                <a:ea typeface="Meiryo UI" pitchFamily="50" charset="-128"/>
                <a:cs typeface="Meiryo UI" pitchFamily="50" charset="-128"/>
              </a:rPr>
              <a:t>)</a:t>
            </a:r>
          </a:p>
        </p:txBody>
      </p:sp>
      <p:sp>
        <p:nvSpPr>
          <p:cNvPr id="128" name="角丸四角形 127"/>
          <p:cNvSpPr/>
          <p:nvPr/>
        </p:nvSpPr>
        <p:spPr>
          <a:xfrm>
            <a:off x="5597847" y="626258"/>
            <a:ext cx="1811515" cy="1051653"/>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b="1" dirty="0" smtClean="0">
                <a:solidFill>
                  <a:schemeClr val="tx1"/>
                </a:solidFill>
                <a:latin typeface="Meiryo UI" pitchFamily="50" charset="-128"/>
                <a:ea typeface="Meiryo UI" pitchFamily="50" charset="-128"/>
                <a:cs typeface="Meiryo UI" pitchFamily="50" charset="-128"/>
              </a:rPr>
              <a:t>各特別区</a:t>
            </a:r>
            <a:endParaRPr lang="en-US" altLang="ja-JP" sz="1600" b="1" dirty="0" smtClean="0">
              <a:solidFill>
                <a:schemeClr val="tx1"/>
              </a:solidFill>
              <a:latin typeface="Meiryo UI" pitchFamily="50" charset="-128"/>
              <a:ea typeface="Meiryo UI" pitchFamily="50" charset="-128"/>
              <a:cs typeface="Meiryo UI" pitchFamily="50" charset="-128"/>
            </a:endParaRPr>
          </a:p>
          <a:p>
            <a:pPr algn="ctr"/>
            <a:r>
              <a:rPr lang="ja-JP" altLang="en-US" sz="1600" b="1" dirty="0" smtClean="0">
                <a:solidFill>
                  <a:schemeClr val="tx1"/>
                </a:solidFill>
                <a:latin typeface="Meiryo UI" pitchFamily="50" charset="-128"/>
                <a:ea typeface="Meiryo UI" pitchFamily="50" charset="-128"/>
                <a:cs typeface="Meiryo UI" pitchFamily="50" charset="-128"/>
              </a:rPr>
              <a:t>で実施</a:t>
            </a:r>
            <a:endParaRPr lang="en-US" altLang="ja-JP" sz="1600" b="1" dirty="0" smtClean="0">
              <a:solidFill>
                <a:schemeClr val="tx1"/>
              </a:solidFill>
              <a:latin typeface="Meiryo UI" pitchFamily="50" charset="-128"/>
              <a:ea typeface="Meiryo UI" pitchFamily="50" charset="-128"/>
              <a:cs typeface="Meiryo UI" pitchFamily="50" charset="-128"/>
            </a:endParaRPr>
          </a:p>
          <a:p>
            <a:pPr algn="ctr"/>
            <a:r>
              <a:rPr lang="en-US" altLang="ja-JP" sz="1600" b="1" dirty="0" smtClean="0">
                <a:solidFill>
                  <a:schemeClr val="tx1"/>
                </a:solidFill>
                <a:latin typeface="Meiryo UI" pitchFamily="50" charset="-128"/>
                <a:ea typeface="Meiryo UI" pitchFamily="50" charset="-128"/>
                <a:cs typeface="Meiryo UI" pitchFamily="50" charset="-128"/>
              </a:rPr>
              <a:t>(</a:t>
            </a:r>
            <a:r>
              <a:rPr lang="en-US" altLang="ja-JP" sz="1600" b="1" dirty="0" smtClean="0">
                <a:solidFill>
                  <a:srgbClr val="FF0000"/>
                </a:solidFill>
                <a:latin typeface="Meiryo UI" pitchFamily="50" charset="-128"/>
                <a:ea typeface="Meiryo UI" pitchFamily="50" charset="-128"/>
                <a:cs typeface="Meiryo UI" pitchFamily="50" charset="-128"/>
              </a:rPr>
              <a:t>2,249</a:t>
            </a:r>
            <a:r>
              <a:rPr lang="ja-JP" altLang="en-US" sz="1600" b="1" dirty="0" smtClean="0">
                <a:solidFill>
                  <a:schemeClr val="tx1"/>
                </a:solidFill>
                <a:latin typeface="Meiryo UI" pitchFamily="50" charset="-128"/>
                <a:ea typeface="Meiryo UI" pitchFamily="50" charset="-128"/>
                <a:cs typeface="Meiryo UI" pitchFamily="50" charset="-128"/>
              </a:rPr>
              <a:t>事務</a:t>
            </a:r>
            <a:r>
              <a:rPr lang="en-US" altLang="ja-JP" sz="1600" b="1" dirty="0" smtClean="0">
                <a:solidFill>
                  <a:schemeClr val="tx1"/>
                </a:solidFill>
                <a:latin typeface="Meiryo UI" pitchFamily="50" charset="-128"/>
                <a:ea typeface="Meiryo UI" pitchFamily="50" charset="-128"/>
                <a:cs typeface="Meiryo UI" pitchFamily="50" charset="-128"/>
              </a:rPr>
              <a:t>)</a:t>
            </a:r>
          </a:p>
        </p:txBody>
      </p:sp>
      <p:sp>
        <p:nvSpPr>
          <p:cNvPr id="129" name="角丸四角形 128"/>
          <p:cNvSpPr/>
          <p:nvPr/>
        </p:nvSpPr>
        <p:spPr>
          <a:xfrm>
            <a:off x="5568601" y="1893936"/>
            <a:ext cx="1811515" cy="1065607"/>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b="1" dirty="0" smtClean="0">
                <a:solidFill>
                  <a:schemeClr val="tx1"/>
                </a:solidFill>
                <a:latin typeface="Meiryo UI" pitchFamily="50" charset="-128"/>
                <a:ea typeface="Meiryo UI" pitchFamily="50" charset="-128"/>
                <a:cs typeface="Meiryo UI" pitchFamily="50" charset="-128"/>
              </a:rPr>
              <a:t>共同で実施</a:t>
            </a:r>
            <a:endParaRPr lang="en-US" altLang="ja-JP" sz="1600" b="1" dirty="0" smtClean="0">
              <a:solidFill>
                <a:schemeClr val="tx1"/>
              </a:solidFill>
              <a:latin typeface="Meiryo UI" pitchFamily="50" charset="-128"/>
              <a:ea typeface="Meiryo UI" pitchFamily="50" charset="-128"/>
              <a:cs typeface="Meiryo UI" pitchFamily="50" charset="-128"/>
            </a:endParaRPr>
          </a:p>
          <a:p>
            <a:pPr algn="ctr"/>
            <a:r>
              <a:rPr lang="en-US" altLang="ja-JP" sz="1600" b="1" dirty="0" smtClean="0">
                <a:solidFill>
                  <a:schemeClr val="tx1"/>
                </a:solidFill>
                <a:latin typeface="Meiryo UI" pitchFamily="50" charset="-128"/>
                <a:ea typeface="Meiryo UI" pitchFamily="50" charset="-128"/>
                <a:cs typeface="Meiryo UI" pitchFamily="50" charset="-128"/>
              </a:rPr>
              <a:t>(</a:t>
            </a:r>
            <a:r>
              <a:rPr lang="en-US" altLang="ja-JP" sz="1600" b="1" dirty="0" smtClean="0">
                <a:solidFill>
                  <a:srgbClr val="FF0000"/>
                </a:solidFill>
                <a:latin typeface="Meiryo UI" pitchFamily="50" charset="-128"/>
                <a:ea typeface="Meiryo UI" pitchFamily="50" charset="-128"/>
                <a:cs typeface="Meiryo UI" pitchFamily="50" charset="-128"/>
              </a:rPr>
              <a:t>161</a:t>
            </a:r>
            <a:r>
              <a:rPr lang="ja-JP" altLang="en-US" sz="1600" b="1" dirty="0" smtClean="0">
                <a:solidFill>
                  <a:schemeClr val="tx1"/>
                </a:solidFill>
                <a:latin typeface="Meiryo UI" pitchFamily="50" charset="-128"/>
                <a:ea typeface="Meiryo UI" pitchFamily="50" charset="-128"/>
                <a:cs typeface="Meiryo UI" pitchFamily="50" charset="-128"/>
              </a:rPr>
              <a:t>事務</a:t>
            </a:r>
            <a:r>
              <a:rPr lang="en-US" altLang="ja-JP" sz="1600" b="1" dirty="0" smtClean="0">
                <a:solidFill>
                  <a:schemeClr val="tx1"/>
                </a:solidFill>
                <a:latin typeface="Meiryo UI" pitchFamily="50" charset="-128"/>
                <a:ea typeface="Meiryo UI" pitchFamily="50" charset="-128"/>
                <a:cs typeface="Meiryo UI" pitchFamily="50" charset="-128"/>
              </a:rPr>
              <a:t>)</a:t>
            </a:r>
          </a:p>
        </p:txBody>
      </p:sp>
      <p:sp>
        <p:nvSpPr>
          <p:cNvPr id="130" name="角丸四角形 129"/>
          <p:cNvSpPr/>
          <p:nvPr/>
        </p:nvSpPr>
        <p:spPr>
          <a:xfrm>
            <a:off x="7759716" y="640770"/>
            <a:ext cx="1811514" cy="1022628"/>
          </a:xfrm>
          <a:prstGeom prst="roundRect">
            <a:avLst/>
          </a:prstGeom>
          <a:noFill/>
          <a:ln w="19050">
            <a:solidFill>
              <a:schemeClr val="tx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smtClean="0">
                <a:solidFill>
                  <a:schemeClr val="tx1"/>
                </a:solidFill>
                <a:latin typeface="Meiryo UI" pitchFamily="50" charset="-128"/>
                <a:ea typeface="Meiryo UI" pitchFamily="50" charset="-128"/>
                <a:cs typeface="Meiryo UI" pitchFamily="50" charset="-128"/>
              </a:rPr>
              <a:t>うち地域自治区の事務</a:t>
            </a:r>
            <a:endParaRPr kumimoji="1" lang="en-US" altLang="ja-JP" sz="1600" b="1" dirty="0" smtClean="0">
              <a:solidFill>
                <a:schemeClr val="tx1"/>
              </a:solidFill>
              <a:latin typeface="Meiryo UI" pitchFamily="50" charset="-128"/>
              <a:ea typeface="Meiryo UI" pitchFamily="50" charset="-128"/>
              <a:cs typeface="Meiryo UI" pitchFamily="50" charset="-128"/>
            </a:endParaRPr>
          </a:p>
          <a:p>
            <a:pPr algn="ctr"/>
            <a:r>
              <a:rPr lang="en-US" altLang="ja-JP" sz="1600" b="1" dirty="0" smtClean="0">
                <a:solidFill>
                  <a:schemeClr val="tx1"/>
                </a:solidFill>
                <a:latin typeface="Meiryo UI" pitchFamily="50" charset="-128"/>
                <a:ea typeface="Meiryo UI" pitchFamily="50" charset="-128"/>
                <a:cs typeface="Meiryo UI" pitchFamily="50" charset="-128"/>
              </a:rPr>
              <a:t>(</a:t>
            </a:r>
            <a:r>
              <a:rPr lang="en-US" altLang="ja-JP" sz="1600" b="1" dirty="0" smtClean="0">
                <a:solidFill>
                  <a:srgbClr val="FF0000"/>
                </a:solidFill>
                <a:latin typeface="Meiryo UI" pitchFamily="50" charset="-128"/>
                <a:ea typeface="Meiryo UI" pitchFamily="50" charset="-128"/>
                <a:cs typeface="Meiryo UI" pitchFamily="50" charset="-128"/>
              </a:rPr>
              <a:t>174</a:t>
            </a:r>
            <a:r>
              <a:rPr lang="ja-JP" altLang="en-US" sz="1600" b="1" dirty="0" smtClean="0">
                <a:solidFill>
                  <a:schemeClr val="tx1"/>
                </a:solidFill>
                <a:latin typeface="Meiryo UI" pitchFamily="50" charset="-128"/>
                <a:ea typeface="Meiryo UI" pitchFamily="50" charset="-128"/>
                <a:cs typeface="Meiryo UI" pitchFamily="50" charset="-128"/>
              </a:rPr>
              <a:t>事務</a:t>
            </a:r>
            <a:r>
              <a:rPr lang="en-US" altLang="ja-JP" sz="1600" b="1" dirty="0" smtClean="0">
                <a:solidFill>
                  <a:schemeClr val="tx1"/>
                </a:solidFill>
                <a:latin typeface="Meiryo UI" pitchFamily="50" charset="-128"/>
                <a:ea typeface="Meiryo UI" pitchFamily="50" charset="-128"/>
                <a:cs typeface="Meiryo UI" pitchFamily="50" charset="-128"/>
              </a:rPr>
              <a:t>)</a:t>
            </a:r>
          </a:p>
        </p:txBody>
      </p:sp>
      <p:sp>
        <p:nvSpPr>
          <p:cNvPr id="131" name="角丸四角形 130"/>
          <p:cNvSpPr/>
          <p:nvPr/>
        </p:nvSpPr>
        <p:spPr>
          <a:xfrm>
            <a:off x="3289033" y="626820"/>
            <a:ext cx="1811516" cy="1051091"/>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b="1" dirty="0" smtClean="0">
                <a:solidFill>
                  <a:schemeClr val="tx1"/>
                </a:solidFill>
                <a:latin typeface="Meiryo UI" pitchFamily="50" charset="-128"/>
                <a:ea typeface="Meiryo UI" pitchFamily="50" charset="-128"/>
                <a:cs typeface="Meiryo UI" pitchFamily="50" charset="-128"/>
              </a:rPr>
              <a:t>特別区の事務</a:t>
            </a:r>
            <a:endParaRPr lang="en-US" altLang="ja-JP" sz="1600" b="1" dirty="0" smtClean="0">
              <a:solidFill>
                <a:schemeClr val="tx1"/>
              </a:solidFill>
              <a:latin typeface="Meiryo UI" pitchFamily="50" charset="-128"/>
              <a:ea typeface="Meiryo UI" pitchFamily="50" charset="-128"/>
              <a:cs typeface="Meiryo UI" pitchFamily="50" charset="-128"/>
            </a:endParaRPr>
          </a:p>
          <a:p>
            <a:pPr algn="ctr"/>
            <a:r>
              <a:rPr lang="en-US" altLang="ja-JP" sz="1600" b="1" dirty="0" smtClean="0">
                <a:solidFill>
                  <a:schemeClr val="tx1"/>
                </a:solidFill>
                <a:latin typeface="Meiryo UI" pitchFamily="50" charset="-128"/>
                <a:ea typeface="Meiryo UI" pitchFamily="50" charset="-128"/>
                <a:cs typeface="Meiryo UI" pitchFamily="50" charset="-128"/>
              </a:rPr>
              <a:t>(</a:t>
            </a:r>
            <a:r>
              <a:rPr lang="en-US" altLang="ja-JP" sz="1600" b="1" dirty="0" smtClean="0">
                <a:solidFill>
                  <a:srgbClr val="FF0000"/>
                </a:solidFill>
                <a:latin typeface="Meiryo UI" pitchFamily="50" charset="-128"/>
                <a:ea typeface="Meiryo UI" pitchFamily="50" charset="-128"/>
                <a:cs typeface="Meiryo UI" pitchFamily="50" charset="-128"/>
              </a:rPr>
              <a:t>2,410</a:t>
            </a:r>
            <a:r>
              <a:rPr lang="ja-JP" altLang="en-US" sz="1600" b="1" dirty="0" smtClean="0">
                <a:solidFill>
                  <a:schemeClr val="tx1"/>
                </a:solidFill>
                <a:latin typeface="Meiryo UI" pitchFamily="50" charset="-128"/>
                <a:ea typeface="Meiryo UI" pitchFamily="50" charset="-128"/>
                <a:cs typeface="Meiryo UI" pitchFamily="50" charset="-128"/>
              </a:rPr>
              <a:t>事務</a:t>
            </a:r>
            <a:r>
              <a:rPr lang="en-US" altLang="ja-JP" sz="1600" b="1" dirty="0" smtClean="0">
                <a:solidFill>
                  <a:schemeClr val="tx1"/>
                </a:solidFill>
                <a:latin typeface="Meiryo UI" pitchFamily="50" charset="-128"/>
                <a:ea typeface="Meiryo UI" pitchFamily="50" charset="-128"/>
                <a:cs typeface="Meiryo UI" pitchFamily="50" charset="-128"/>
              </a:rPr>
              <a:t>)</a:t>
            </a:r>
          </a:p>
          <a:p>
            <a:pPr algn="ctr"/>
            <a:endParaRPr lang="en-US" altLang="ja-JP" sz="1600" b="1" dirty="0" smtClean="0">
              <a:solidFill>
                <a:schemeClr val="tx1"/>
              </a:solidFill>
              <a:latin typeface="Meiryo UI" pitchFamily="50" charset="-128"/>
              <a:ea typeface="Meiryo UI" pitchFamily="50" charset="-128"/>
              <a:cs typeface="Meiryo UI" pitchFamily="50" charset="-128"/>
            </a:endParaRPr>
          </a:p>
          <a:p>
            <a:pPr algn="ctr"/>
            <a:endParaRPr lang="en-US" altLang="ja-JP" sz="1600" b="1" dirty="0" smtClean="0">
              <a:solidFill>
                <a:schemeClr val="tx1"/>
              </a:solidFill>
              <a:latin typeface="Meiryo UI" pitchFamily="50" charset="-128"/>
              <a:ea typeface="Meiryo UI" pitchFamily="50" charset="-128"/>
              <a:cs typeface="Meiryo UI" pitchFamily="50" charset="-128"/>
            </a:endParaRPr>
          </a:p>
        </p:txBody>
      </p:sp>
      <p:sp>
        <p:nvSpPr>
          <p:cNvPr id="123" name="正方形/長方形 122"/>
          <p:cNvSpPr/>
          <p:nvPr/>
        </p:nvSpPr>
        <p:spPr>
          <a:xfrm>
            <a:off x="2490788" y="1739564"/>
            <a:ext cx="393808" cy="3207734"/>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smtClean="0"/>
              <a:t>仕分け</a:t>
            </a:r>
            <a:endParaRPr kumimoji="1" lang="ja-JP" altLang="en-US" sz="1600" b="1" dirty="0"/>
          </a:p>
        </p:txBody>
      </p:sp>
      <p:grpSp>
        <p:nvGrpSpPr>
          <p:cNvPr id="73" name="グループ化 46"/>
          <p:cNvGrpSpPr/>
          <p:nvPr/>
        </p:nvGrpSpPr>
        <p:grpSpPr>
          <a:xfrm>
            <a:off x="5100547" y="1144827"/>
            <a:ext cx="472569" cy="1267678"/>
            <a:chOff x="4896216" y="1809894"/>
            <a:chExt cx="432048" cy="739886"/>
          </a:xfrm>
        </p:grpSpPr>
        <p:cxnSp>
          <p:nvCxnSpPr>
            <p:cNvPr id="74" name="直線コネクタ 73"/>
            <p:cNvCxnSpPr/>
            <p:nvPr/>
          </p:nvCxnSpPr>
          <p:spPr>
            <a:xfrm>
              <a:off x="4896216" y="1809894"/>
              <a:ext cx="432048" cy="0"/>
            </a:xfrm>
            <a:prstGeom prst="line">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18" name="直線コネクタ 117"/>
            <p:cNvCxnSpPr/>
            <p:nvPr/>
          </p:nvCxnSpPr>
          <p:spPr>
            <a:xfrm>
              <a:off x="5095801" y="2549780"/>
              <a:ext cx="216024" cy="0"/>
            </a:xfrm>
            <a:prstGeom prst="line">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cxnSp>
        <p:nvCxnSpPr>
          <p:cNvPr id="66" name="直線コネクタ 65"/>
          <p:cNvCxnSpPr/>
          <p:nvPr/>
        </p:nvCxnSpPr>
        <p:spPr>
          <a:xfrm>
            <a:off x="7409969" y="1144827"/>
            <a:ext cx="315046" cy="0"/>
          </a:xfrm>
          <a:prstGeom prst="line">
            <a:avLst/>
          </a:prstGeom>
          <a:ln w="38100">
            <a:solidFill>
              <a:schemeClr val="tx1"/>
            </a:solidFill>
            <a:tailEnd type="none"/>
          </a:ln>
        </p:spPr>
        <p:style>
          <a:lnRef idx="1">
            <a:schemeClr val="accent1"/>
          </a:lnRef>
          <a:fillRef idx="0">
            <a:schemeClr val="accent1"/>
          </a:fillRef>
          <a:effectRef idx="0">
            <a:schemeClr val="accent1"/>
          </a:effectRef>
          <a:fontRef idx="minor">
            <a:schemeClr val="tx1"/>
          </a:fontRef>
        </p:style>
      </p:cxnSp>
      <p:sp>
        <p:nvSpPr>
          <p:cNvPr id="61" name="正方形/長方形 60"/>
          <p:cNvSpPr/>
          <p:nvPr/>
        </p:nvSpPr>
        <p:spPr>
          <a:xfrm>
            <a:off x="7752842" y="4572746"/>
            <a:ext cx="1732438" cy="50405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dirty="0" smtClean="0">
                <a:solidFill>
                  <a:schemeClr val="tx1"/>
                </a:solidFill>
                <a:latin typeface="HGP創英角ﾎﾟｯﾌﾟ体" pitchFamily="50" charset="-128"/>
                <a:ea typeface="HGP創英角ﾎﾟｯﾌﾟ体" pitchFamily="50" charset="-128"/>
              </a:rPr>
              <a:t>≪大阪府≫</a:t>
            </a:r>
            <a:endParaRPr kumimoji="1" lang="ja-JP" altLang="en-US" sz="2000" dirty="0">
              <a:solidFill>
                <a:schemeClr val="tx1"/>
              </a:solidFill>
              <a:latin typeface="HGP創英角ﾎﾟｯﾌﾟ体" pitchFamily="50" charset="-128"/>
              <a:ea typeface="HGP創英角ﾎﾟｯﾌﾟ体" pitchFamily="50" charset="-128"/>
            </a:endParaRPr>
          </a:p>
        </p:txBody>
      </p:sp>
      <p:sp>
        <p:nvSpPr>
          <p:cNvPr id="62" name="正方形/長方形 61"/>
          <p:cNvSpPr/>
          <p:nvPr/>
        </p:nvSpPr>
        <p:spPr>
          <a:xfrm>
            <a:off x="7708338" y="2700537"/>
            <a:ext cx="1838704" cy="43204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dirty="0" smtClean="0">
                <a:solidFill>
                  <a:schemeClr val="tx1"/>
                </a:solidFill>
                <a:latin typeface="HGP創英角ﾎﾟｯﾌﾟ体" pitchFamily="50" charset="-128"/>
                <a:ea typeface="HGP創英角ﾎﾟｯﾌﾟ体" pitchFamily="50" charset="-128"/>
              </a:rPr>
              <a:t>≪特別区</a:t>
            </a:r>
            <a:r>
              <a:rPr kumimoji="1" lang="ja-JP" altLang="en-US" sz="2000" dirty="0" smtClean="0">
                <a:solidFill>
                  <a:schemeClr val="tx1"/>
                </a:solidFill>
                <a:latin typeface="HGP創英角ﾎﾟｯﾌﾟ体" pitchFamily="50" charset="-128"/>
                <a:ea typeface="HGP創英角ﾎﾟｯﾌﾟ体" pitchFamily="50" charset="-128"/>
              </a:rPr>
              <a:t>≫</a:t>
            </a:r>
            <a:endParaRPr kumimoji="1" lang="ja-JP" altLang="en-US" sz="2000" dirty="0">
              <a:solidFill>
                <a:schemeClr val="tx1"/>
              </a:solidFill>
              <a:latin typeface="HGP創英角ﾎﾟｯﾌﾟ体" pitchFamily="50" charset="-128"/>
              <a:ea typeface="HGP創英角ﾎﾟｯﾌﾟ体" pitchFamily="50" charset="-128"/>
            </a:endParaRPr>
          </a:p>
        </p:txBody>
      </p:sp>
      <p:sp>
        <p:nvSpPr>
          <p:cNvPr id="59" name="正方形/長方形 58"/>
          <p:cNvSpPr/>
          <p:nvPr/>
        </p:nvSpPr>
        <p:spPr>
          <a:xfrm>
            <a:off x="45708" y="324272"/>
            <a:ext cx="9805259" cy="6196880"/>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6" name="角丸四角形 55"/>
          <p:cNvSpPr/>
          <p:nvPr/>
        </p:nvSpPr>
        <p:spPr>
          <a:xfrm>
            <a:off x="186002" y="3060577"/>
            <a:ext cx="1969039" cy="551780"/>
          </a:xfrm>
          <a:prstGeom prst="roundRect">
            <a:avLst/>
          </a:prstGeom>
          <a:noFill/>
          <a:ln>
            <a:solidFill>
              <a:schemeClr val="tx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smtClean="0">
                <a:solidFill>
                  <a:schemeClr val="tx1"/>
                </a:solidFill>
                <a:latin typeface="Meiryo UI" pitchFamily="50" charset="-128"/>
                <a:ea typeface="Meiryo UI" pitchFamily="50" charset="-128"/>
                <a:cs typeface="Meiryo UI" pitchFamily="50" charset="-128"/>
              </a:rPr>
              <a:t>合計</a:t>
            </a:r>
            <a:r>
              <a:rPr lang="en-US" altLang="ja-JP" sz="1600" b="1" dirty="0" smtClean="0">
                <a:solidFill>
                  <a:srgbClr val="FF0000"/>
                </a:solidFill>
                <a:latin typeface="Meiryo UI" pitchFamily="50" charset="-128"/>
                <a:ea typeface="Meiryo UI" pitchFamily="50" charset="-128"/>
                <a:cs typeface="Meiryo UI" pitchFamily="50" charset="-128"/>
              </a:rPr>
              <a:t>4,587</a:t>
            </a:r>
            <a:r>
              <a:rPr kumimoji="1" lang="ja-JP" altLang="en-US" sz="1600" b="1" dirty="0" smtClean="0">
                <a:solidFill>
                  <a:schemeClr val="tx1"/>
                </a:solidFill>
                <a:latin typeface="Meiryo UI" pitchFamily="50" charset="-128"/>
                <a:ea typeface="Meiryo UI" pitchFamily="50" charset="-128"/>
                <a:cs typeface="Meiryo UI" pitchFamily="50" charset="-128"/>
              </a:rPr>
              <a:t>事務</a:t>
            </a:r>
            <a:endParaRPr kumimoji="1" lang="en-US" altLang="ja-JP" sz="1600" b="1" dirty="0" smtClean="0">
              <a:solidFill>
                <a:schemeClr val="tx1"/>
              </a:solidFill>
              <a:latin typeface="Meiryo UI" pitchFamily="50" charset="-128"/>
              <a:ea typeface="Meiryo UI" pitchFamily="50" charset="-128"/>
              <a:cs typeface="Meiryo UI" pitchFamily="50" charset="-128"/>
            </a:endParaRPr>
          </a:p>
        </p:txBody>
      </p:sp>
      <p:sp>
        <p:nvSpPr>
          <p:cNvPr id="57" name="正方形/長方形 33"/>
          <p:cNvSpPr>
            <a:spLocks noChangeArrowheads="1"/>
          </p:cNvSpPr>
          <p:nvPr/>
        </p:nvSpPr>
        <p:spPr bwMode="auto">
          <a:xfrm>
            <a:off x="194471" y="6089105"/>
            <a:ext cx="9439049" cy="311801"/>
          </a:xfrm>
          <a:prstGeom prst="rect">
            <a:avLst/>
          </a:prstGeom>
          <a:noFill/>
          <a:ln w="9525" algn="ctr">
            <a:noFill/>
            <a:round/>
            <a:headEnd/>
            <a:tailEnd/>
          </a:ln>
        </p:spPr>
        <p:txBody>
          <a:bodyPr wrap="none" anchor="ctr"/>
          <a:lstStyle/>
          <a:p>
            <a:pPr>
              <a:lnSpc>
                <a:spcPts val="1200"/>
              </a:lnSpc>
            </a:pPr>
            <a:r>
              <a:rPr lang="en-US" altLang="ja-JP" sz="1100" dirty="0" smtClean="0">
                <a:latin typeface="ＭＳ Ｐゴシック" pitchFamily="50" charset="-128"/>
                <a:ea typeface="ＭＳ Ｐゴシック" pitchFamily="50" charset="-128"/>
              </a:rPr>
              <a:t>※</a:t>
            </a:r>
            <a:r>
              <a:rPr lang="ja-JP" altLang="en-US" sz="1100" b="0" dirty="0" smtClean="0">
                <a:latin typeface="ＭＳ Ｐゴシック" pitchFamily="50" charset="-128"/>
                <a:ea typeface="ＭＳ Ｐゴシック" pitchFamily="50" charset="-128"/>
              </a:rPr>
              <a:t> </a:t>
            </a:r>
            <a:r>
              <a:rPr lang="ja-JP" altLang="en-US" sz="1100" b="0" dirty="0">
                <a:latin typeface="ＭＳ Ｐゴシック" pitchFamily="50" charset="-128"/>
                <a:ea typeface="ＭＳ Ｐゴシック" pitchFamily="50" charset="-128"/>
              </a:rPr>
              <a:t>事務数は</a:t>
            </a:r>
            <a:r>
              <a:rPr lang="ja-JP" altLang="en-US" sz="1100" b="0" dirty="0" smtClean="0">
                <a:latin typeface="ＭＳ Ｐゴシック" pitchFamily="50" charset="-128"/>
                <a:ea typeface="ＭＳ Ｐゴシック" pitchFamily="50" charset="-128"/>
              </a:rPr>
              <a:t>、仕分け</a:t>
            </a:r>
            <a:r>
              <a:rPr lang="ja-JP" altLang="en-US" sz="1100" b="0" dirty="0">
                <a:latin typeface="ＭＳ Ｐゴシック" pitchFamily="50" charset="-128"/>
                <a:ea typeface="ＭＳ Ｐゴシック" pitchFamily="50" charset="-128"/>
              </a:rPr>
              <a:t>作業上</a:t>
            </a:r>
            <a:r>
              <a:rPr lang="ja-JP" altLang="en-US" sz="1100" b="0" dirty="0" smtClean="0">
                <a:latin typeface="ＭＳ Ｐゴシック" pitchFamily="50" charset="-128"/>
                <a:ea typeface="ＭＳ Ｐゴシック" pitchFamily="50" charset="-128"/>
              </a:rPr>
              <a:t>、便宜的に算出したもの</a:t>
            </a:r>
            <a:endParaRPr lang="en-US" altLang="ja-JP" sz="1100" b="0" dirty="0" smtClean="0">
              <a:latin typeface="ＭＳ Ｐゴシック" pitchFamily="50" charset="-128"/>
              <a:ea typeface="ＭＳ Ｐゴシック" pitchFamily="50" charset="-128"/>
            </a:endParaRPr>
          </a:p>
          <a:p>
            <a:pPr>
              <a:lnSpc>
                <a:spcPts val="1200"/>
              </a:lnSpc>
            </a:pPr>
            <a:r>
              <a:rPr lang="ja-JP" altLang="en-US" sz="1100" dirty="0" smtClean="0">
                <a:latin typeface="ＭＳ Ｐゴシック" pitchFamily="50" charset="-128"/>
                <a:ea typeface="ＭＳ Ｐゴシック" pitchFamily="50" charset="-128"/>
              </a:rPr>
              <a:t>　　</a:t>
            </a:r>
            <a:r>
              <a:rPr lang="ja-JP" altLang="en-US" sz="1100" b="0" dirty="0" smtClean="0">
                <a:latin typeface="ＭＳ Ｐゴシック" pitchFamily="50" charset="-128"/>
                <a:ea typeface="ＭＳ Ｐゴシック" pitchFamily="50" charset="-128"/>
              </a:rPr>
              <a:t>したがって、大阪市・大阪府で事務数の算出単位が異なる事務や大阪市・大阪府で重複する事務も含まれる</a:t>
            </a:r>
            <a:endParaRPr lang="en-US" altLang="ja-JP" sz="1100" b="0" dirty="0">
              <a:latin typeface="ＭＳ Ｐゴシック" pitchFamily="50" charset="-128"/>
              <a:ea typeface="ＭＳ Ｐゴシック" pitchFamily="50" charset="-128"/>
            </a:endParaRPr>
          </a:p>
        </p:txBody>
      </p:sp>
      <p:sp>
        <p:nvSpPr>
          <p:cNvPr id="142" name="正方形/長方形 13"/>
          <p:cNvSpPr>
            <a:spLocks noChangeArrowheads="1"/>
          </p:cNvSpPr>
          <p:nvPr/>
        </p:nvSpPr>
        <p:spPr bwMode="auto">
          <a:xfrm>
            <a:off x="7674834" y="1778385"/>
            <a:ext cx="1996778" cy="850144"/>
          </a:xfrm>
          <a:prstGeom prst="bracketPair">
            <a:avLst/>
          </a:prstGeom>
          <a:noFill/>
          <a:ln w="12700" algn="ctr">
            <a:solidFill>
              <a:schemeClr val="tx1"/>
            </a:solidFill>
            <a:prstDash val="sysDot"/>
            <a:miter lim="800000"/>
            <a:headEnd/>
            <a:tailEnd/>
          </a:ln>
        </p:spPr>
        <p:txBody>
          <a:bodyPr lIns="72000" rIns="72000" anchor="ctr"/>
          <a:lstStyle/>
          <a:p>
            <a:r>
              <a:rPr lang="en-US" altLang="ja-JP" sz="1050" dirty="0" smtClean="0">
                <a:latin typeface="ＭＳ Ｐゴシック" charset="-128"/>
              </a:rPr>
              <a:t>※</a:t>
            </a:r>
            <a:r>
              <a:rPr lang="ja-JP" altLang="en-US" sz="1050" dirty="0" smtClean="0">
                <a:latin typeface="ＭＳ Ｐゴシック" charset="-128"/>
              </a:rPr>
              <a:t>現在、区役所で実施している事務の</a:t>
            </a:r>
            <a:r>
              <a:rPr lang="ja-JP" altLang="en-US" sz="1050" dirty="0">
                <a:latin typeface="ＭＳ Ｐゴシック" charset="-128"/>
              </a:rPr>
              <a:t>うち、窓口サービス</a:t>
            </a:r>
            <a:r>
              <a:rPr lang="ja-JP" altLang="en-US" sz="1050" dirty="0" smtClean="0">
                <a:latin typeface="ＭＳ Ｐゴシック" charset="-128"/>
              </a:rPr>
              <a:t>等の事務</a:t>
            </a:r>
            <a:r>
              <a:rPr lang="ja-JP" altLang="en-US" sz="1050" dirty="0">
                <a:latin typeface="ＭＳ Ｐゴシック" charset="-128"/>
              </a:rPr>
              <a:t>は</a:t>
            </a:r>
            <a:r>
              <a:rPr lang="ja-JP" altLang="en-US" sz="1050" dirty="0" smtClean="0">
                <a:latin typeface="ＭＳ Ｐゴシック" charset="-128"/>
              </a:rPr>
              <a:t>、現在の２４区単位に地域自治区事務所を置いて実施</a:t>
            </a:r>
            <a:endParaRPr lang="ja-JP" altLang="en-US" sz="1050" b="0" dirty="0">
              <a:latin typeface="Calibri" pitchFamily="34" charset="0"/>
            </a:endParaRPr>
          </a:p>
        </p:txBody>
      </p:sp>
      <p:sp>
        <p:nvSpPr>
          <p:cNvPr id="143" name="正方形/長方形 13"/>
          <p:cNvSpPr>
            <a:spLocks noChangeArrowheads="1"/>
          </p:cNvSpPr>
          <p:nvPr/>
        </p:nvSpPr>
        <p:spPr bwMode="auto">
          <a:xfrm>
            <a:off x="3540374" y="4543157"/>
            <a:ext cx="3212825" cy="389629"/>
          </a:xfrm>
          <a:prstGeom prst="bracketPair">
            <a:avLst/>
          </a:prstGeom>
          <a:noFill/>
          <a:ln w="12700" algn="ctr">
            <a:solidFill>
              <a:schemeClr val="tx1"/>
            </a:solidFill>
            <a:miter lim="800000"/>
            <a:headEnd/>
            <a:tailEnd/>
          </a:ln>
        </p:spPr>
        <p:txBody>
          <a:bodyPr lIns="72000" rIns="72000" anchor="ctr"/>
          <a:lstStyle/>
          <a:p>
            <a:r>
              <a:rPr lang="ja-JP" altLang="en-US" sz="1200" dirty="0" smtClean="0">
                <a:latin typeface="ＭＳ Ｐゴシック" charset="-128"/>
              </a:rPr>
              <a:t>・うち、引き続き大阪府が担う事務（</a:t>
            </a:r>
            <a:r>
              <a:rPr lang="en-US" altLang="ja-JP" sz="1200" dirty="0" smtClean="0">
                <a:solidFill>
                  <a:srgbClr val="FF0000"/>
                </a:solidFill>
                <a:latin typeface="ＭＳ Ｐゴシック" charset="-128"/>
              </a:rPr>
              <a:t>1,660</a:t>
            </a:r>
            <a:r>
              <a:rPr lang="ja-JP" altLang="en-US" sz="1200" dirty="0" smtClean="0">
                <a:latin typeface="ＭＳ Ｐゴシック" charset="-128"/>
              </a:rPr>
              <a:t>事務）</a:t>
            </a:r>
            <a:endParaRPr lang="en-US" altLang="ja-JP" sz="1200" dirty="0" smtClean="0">
              <a:latin typeface="ＭＳ Ｐゴシック" charset="-128"/>
            </a:endParaRPr>
          </a:p>
          <a:p>
            <a:r>
              <a:rPr lang="ja-JP" altLang="en-US" sz="1200" b="0" dirty="0" smtClean="0">
                <a:latin typeface="ＭＳ Ｐゴシック" charset="-128"/>
              </a:rPr>
              <a:t>・うち、大阪市から承継する事務（</a:t>
            </a:r>
            <a:r>
              <a:rPr lang="en-US" altLang="ja-JP" sz="1200" dirty="0" smtClean="0">
                <a:solidFill>
                  <a:srgbClr val="FF0000"/>
                </a:solidFill>
                <a:latin typeface="ＭＳ Ｐゴシック" charset="-128"/>
              </a:rPr>
              <a:t>410</a:t>
            </a:r>
            <a:r>
              <a:rPr lang="ja-JP" altLang="en-US" sz="1200" b="0" dirty="0" smtClean="0">
                <a:latin typeface="ＭＳ Ｐゴシック" charset="-128"/>
              </a:rPr>
              <a:t>事務）</a:t>
            </a:r>
            <a:endParaRPr lang="ja-JP" altLang="en-US" sz="1200" b="0" dirty="0">
              <a:latin typeface="Calibri" pitchFamily="34" charset="0"/>
            </a:endParaRPr>
          </a:p>
        </p:txBody>
      </p:sp>
      <p:sp>
        <p:nvSpPr>
          <p:cNvPr id="144" name="正方形/長方形 13"/>
          <p:cNvSpPr>
            <a:spLocks noChangeArrowheads="1"/>
          </p:cNvSpPr>
          <p:nvPr/>
        </p:nvSpPr>
        <p:spPr bwMode="auto">
          <a:xfrm>
            <a:off x="3322073" y="1204604"/>
            <a:ext cx="1716191" cy="392011"/>
          </a:xfrm>
          <a:prstGeom prst="bracketPair">
            <a:avLst/>
          </a:prstGeom>
          <a:noFill/>
          <a:ln w="12700" algn="ctr">
            <a:solidFill>
              <a:schemeClr val="tx1"/>
            </a:solidFill>
            <a:miter lim="800000"/>
            <a:headEnd/>
            <a:tailEnd/>
          </a:ln>
        </p:spPr>
        <p:txBody>
          <a:bodyPr lIns="72000" rIns="72000" anchor="ctr"/>
          <a:lstStyle/>
          <a:p>
            <a:r>
              <a:rPr lang="ja-JP" altLang="en-US" sz="1200" dirty="0" smtClean="0">
                <a:latin typeface="ＭＳ Ｐゴシック" charset="-128"/>
              </a:rPr>
              <a:t>・うち、大阪府から承継</a:t>
            </a:r>
            <a:endParaRPr lang="en-US" altLang="ja-JP" sz="1200" dirty="0" smtClean="0">
              <a:latin typeface="ＭＳ Ｐゴシック" charset="-128"/>
            </a:endParaRPr>
          </a:p>
          <a:p>
            <a:r>
              <a:rPr lang="ja-JP" altLang="en-US" sz="1200" dirty="0">
                <a:latin typeface="ＭＳ Ｐゴシック" charset="-128"/>
              </a:rPr>
              <a:t>　</a:t>
            </a:r>
            <a:r>
              <a:rPr lang="ja-JP" altLang="en-US" sz="1200" dirty="0" smtClean="0">
                <a:latin typeface="ＭＳ Ｐゴシック" charset="-128"/>
              </a:rPr>
              <a:t>する事務（</a:t>
            </a:r>
            <a:r>
              <a:rPr lang="en-US" altLang="ja-JP" sz="1200" dirty="0" smtClean="0">
                <a:solidFill>
                  <a:srgbClr val="FF0000"/>
                </a:solidFill>
                <a:latin typeface="ＭＳ Ｐゴシック" charset="-128"/>
              </a:rPr>
              <a:t>9</a:t>
            </a:r>
            <a:r>
              <a:rPr lang="ja-JP" altLang="en-US" sz="1200" dirty="0" smtClean="0">
                <a:latin typeface="ＭＳ Ｐゴシック" charset="-128"/>
              </a:rPr>
              <a:t>事務）</a:t>
            </a:r>
            <a:endParaRPr lang="en-US" altLang="ja-JP" sz="1200" dirty="0" smtClean="0">
              <a:latin typeface="ＭＳ Ｐゴシック" charset="-128"/>
            </a:endParaRPr>
          </a:p>
        </p:txBody>
      </p:sp>
      <p:sp>
        <p:nvSpPr>
          <p:cNvPr id="52" name="正方形/長方形 51"/>
          <p:cNvSpPr/>
          <p:nvPr/>
        </p:nvSpPr>
        <p:spPr>
          <a:xfrm>
            <a:off x="5364194" y="3234183"/>
            <a:ext cx="2757158" cy="360040"/>
          </a:xfrm>
          <a:prstGeom prst="rect">
            <a:avLst/>
          </a:prstGeom>
          <a:ln w="19050">
            <a:solidFill>
              <a:schemeClr val="tx1"/>
            </a:solidFill>
            <a:prstDash val="sysDot"/>
          </a:ln>
        </p:spPr>
        <p:style>
          <a:lnRef idx="1">
            <a:schemeClr val="accent1"/>
          </a:lnRef>
          <a:fillRef idx="0">
            <a:schemeClr val="accent1"/>
          </a:fillRef>
          <a:effectRef idx="0">
            <a:schemeClr val="accent1"/>
          </a:effectRef>
          <a:fontRef idx="minor">
            <a:schemeClr val="tx1"/>
          </a:fontRef>
        </p:style>
        <p:txBody>
          <a:bodyPr rtlCol="0" anchor="ctr"/>
          <a:lstStyle/>
          <a:p>
            <a:r>
              <a:rPr lang="ja-JP" altLang="en-US" sz="1200" dirty="0" smtClean="0">
                <a:latin typeface="ＭＳ Ｐゴシック" pitchFamily="50" charset="-128"/>
                <a:ea typeface="ＭＳ Ｐゴシック" pitchFamily="50" charset="-128"/>
              </a:rPr>
              <a:t>水道事業など</a:t>
            </a:r>
            <a:r>
              <a:rPr lang="en-US" altLang="ja-JP" sz="1200" dirty="0" smtClean="0">
                <a:latin typeface="ＭＳ Ｐゴシック" pitchFamily="50" charset="-128"/>
                <a:ea typeface="ＭＳ Ｐゴシック" pitchFamily="50" charset="-128"/>
              </a:rPr>
              <a:t>10</a:t>
            </a:r>
            <a:r>
              <a:rPr lang="ja-JP" altLang="en-US" sz="1200" dirty="0" smtClean="0">
                <a:latin typeface="ＭＳ Ｐゴシック" pitchFamily="50" charset="-128"/>
                <a:ea typeface="ＭＳ Ｐゴシック" pitchFamily="50" charset="-128"/>
              </a:rPr>
              <a:t>事務については</a:t>
            </a:r>
            <a:r>
              <a:rPr lang="ja-JP" altLang="en-US" sz="1200" dirty="0">
                <a:latin typeface="ＭＳ Ｐゴシック" pitchFamily="50" charset="-128"/>
                <a:ea typeface="ＭＳ Ｐゴシック" pitchFamily="50" charset="-128"/>
              </a:rPr>
              <a:t>検討中</a:t>
            </a:r>
            <a:endParaRPr lang="ja-JP" altLang="en-US" sz="1200" dirty="0" smtClean="0">
              <a:latin typeface="ＭＳ Ｐゴシック" pitchFamily="50" charset="-128"/>
              <a:ea typeface="ＭＳ Ｐゴシック" pitchFamily="50" charset="-128"/>
            </a:endParaRPr>
          </a:p>
        </p:txBody>
      </p:sp>
      <p:cxnSp>
        <p:nvCxnSpPr>
          <p:cNvPr id="95" name="直線コネクタ 94"/>
          <p:cNvCxnSpPr/>
          <p:nvPr/>
        </p:nvCxnSpPr>
        <p:spPr>
          <a:xfrm>
            <a:off x="5303127" y="1145389"/>
            <a:ext cx="0" cy="1296144"/>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2" name="直線コネクタ 101"/>
          <p:cNvCxnSpPr/>
          <p:nvPr/>
        </p:nvCxnSpPr>
        <p:spPr>
          <a:xfrm>
            <a:off x="3070064" y="4428729"/>
            <a:ext cx="236285" cy="0"/>
          </a:xfrm>
          <a:prstGeom prst="line">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41" name="正方形/長方形 27"/>
          <p:cNvSpPr>
            <a:spLocks noChangeArrowheads="1"/>
          </p:cNvSpPr>
          <p:nvPr/>
        </p:nvSpPr>
        <p:spPr bwMode="auto">
          <a:xfrm>
            <a:off x="8874125" y="6590764"/>
            <a:ext cx="1031875" cy="261610"/>
          </a:xfrm>
          <a:prstGeom prst="rect">
            <a:avLst/>
          </a:prstGeom>
          <a:noFill/>
          <a:ln w="9525">
            <a:noFill/>
            <a:miter lim="800000"/>
            <a:headEnd/>
            <a:tailEnd/>
          </a:ln>
        </p:spPr>
        <p:txBody>
          <a:bodyPr>
            <a:spAutoFit/>
          </a:bodyPr>
          <a:lstStyle/>
          <a:p>
            <a:pPr algn="r" fontAlgn="base">
              <a:spcBef>
                <a:spcPct val="0"/>
              </a:spcBef>
              <a:spcAft>
                <a:spcPct val="0"/>
              </a:spcAft>
            </a:pPr>
            <a:r>
              <a:rPr lang="ja-JP" altLang="en-US" sz="1100" b="1" dirty="0">
                <a:solidFill>
                  <a:srgbClr val="000000"/>
                </a:solidFill>
                <a:latin typeface="Meiryo UI" pitchFamily="50" charset="-128"/>
                <a:ea typeface="Meiryo UI" pitchFamily="50" charset="-128"/>
                <a:cs typeface="Meiryo UI" pitchFamily="50" charset="-128"/>
              </a:rPr>
              <a:t> 事務</a:t>
            </a:r>
            <a:r>
              <a:rPr lang="en-US" altLang="ja-JP" sz="1100" b="1" dirty="0" smtClean="0">
                <a:solidFill>
                  <a:srgbClr val="000000"/>
                </a:solidFill>
                <a:latin typeface="Meiryo UI" pitchFamily="50" charset="-128"/>
                <a:ea typeface="Meiryo UI" pitchFamily="50" charset="-128"/>
                <a:cs typeface="Meiryo UI" pitchFamily="50" charset="-128"/>
              </a:rPr>
              <a:t>-</a:t>
            </a:r>
            <a:r>
              <a:rPr lang="ja-JP" altLang="en-US" sz="1100" b="1" dirty="0">
                <a:solidFill>
                  <a:srgbClr val="000000"/>
                </a:solidFill>
                <a:latin typeface="Meiryo UI" pitchFamily="50" charset="-128"/>
                <a:ea typeface="Meiryo UI" pitchFamily="50" charset="-128"/>
                <a:cs typeface="Meiryo UI" pitchFamily="50" charset="-128"/>
              </a:rPr>
              <a:t>５</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p:cNvSpPr/>
          <p:nvPr/>
        </p:nvSpPr>
        <p:spPr>
          <a:xfrm>
            <a:off x="0" y="-27384"/>
            <a:ext cx="9906000" cy="432000"/>
          </a:xfrm>
          <a:prstGeom prst="rect">
            <a:avLst/>
          </a:prstGeom>
          <a:gradFill>
            <a:gsLst>
              <a:gs pos="0">
                <a:schemeClr val="accent2">
                  <a:lumMod val="40000"/>
                  <a:lumOff val="60000"/>
                </a:schemeClr>
              </a:gs>
              <a:gs pos="50000">
                <a:schemeClr val="bg1"/>
              </a:gs>
              <a:gs pos="100000">
                <a:schemeClr val="accent2">
                  <a:lumMod val="40000"/>
                  <a:lumOff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2000" b="1" dirty="0" smtClean="0">
                <a:solidFill>
                  <a:prstClr val="black"/>
                </a:solidFill>
                <a:latin typeface="Meiryo UI" pitchFamily="50" charset="-128"/>
                <a:ea typeface="Meiryo UI" pitchFamily="50" charset="-128"/>
                <a:cs typeface="Meiryo UI" pitchFamily="50" charset="-128"/>
              </a:rPr>
              <a:t>３　特別区の事務</a:t>
            </a:r>
            <a:endParaRPr lang="ja-JP" altLang="en-US" sz="2000" b="1" dirty="0">
              <a:solidFill>
                <a:prstClr val="black"/>
              </a:solidFill>
              <a:latin typeface="Meiryo UI" pitchFamily="50" charset="-128"/>
              <a:ea typeface="Meiryo UI" pitchFamily="50" charset="-128"/>
              <a:cs typeface="Meiryo UI" pitchFamily="50" charset="-128"/>
            </a:endParaRPr>
          </a:p>
        </p:txBody>
      </p:sp>
      <p:sp>
        <p:nvSpPr>
          <p:cNvPr id="7" name="スライド番号プレースホルダー 2"/>
          <p:cNvSpPr txBox="1">
            <a:spLocks/>
          </p:cNvSpPr>
          <p:nvPr/>
        </p:nvSpPr>
        <p:spPr>
          <a:xfrm>
            <a:off x="7545291" y="13128"/>
            <a:ext cx="2302207" cy="365125"/>
          </a:xfrm>
          <a:prstGeom prst="rect">
            <a:avLst/>
          </a:prstGeom>
        </p:spPr>
        <p:txBody>
          <a:bodyPr vert="horz" lIns="91440" tIns="45720" rIns="91440" bIns="45720" rtlCol="0" anchor="ct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600" b="0" i="0" u="none" strike="noStrike" kern="0" cap="none" spc="0" normalizeH="0" baseline="0" noProof="0" dirty="0">
              <a:ln>
                <a:noFill/>
              </a:ln>
              <a:solidFill>
                <a:sysClr val="windowText" lastClr="000000"/>
              </a:solidFill>
              <a:effectLst/>
              <a:uLnTx/>
              <a:uFillTx/>
              <a:latin typeface="HGPｺﾞｼｯｸE" pitchFamily="50" charset="-128"/>
              <a:ea typeface="HGPｺﾞｼｯｸE" pitchFamily="50" charset="-128"/>
              <a:cs typeface="+mn-cs"/>
            </a:endParaRPr>
          </a:p>
        </p:txBody>
      </p:sp>
      <p:sp>
        <p:nvSpPr>
          <p:cNvPr id="13" name="正方形/長方形 12"/>
          <p:cNvSpPr/>
          <p:nvPr/>
        </p:nvSpPr>
        <p:spPr>
          <a:xfrm>
            <a:off x="0" y="404664"/>
            <a:ext cx="4016896" cy="4320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b="1" dirty="0" smtClean="0">
                <a:solidFill>
                  <a:schemeClr val="tx1"/>
                </a:solidFill>
                <a:latin typeface="Meiryo UI" pitchFamily="50" charset="-128"/>
                <a:ea typeface="Meiryo UI" pitchFamily="50" charset="-128"/>
                <a:cs typeface="Meiryo UI" pitchFamily="50" charset="-128"/>
              </a:rPr>
              <a:t>（１）特別区が担う事務</a:t>
            </a:r>
            <a:endParaRPr kumimoji="1" lang="ja-JP" altLang="en-US" b="1" dirty="0">
              <a:solidFill>
                <a:schemeClr val="tx1"/>
              </a:solidFill>
              <a:latin typeface="Meiryo UI" pitchFamily="50" charset="-128"/>
              <a:ea typeface="Meiryo UI" pitchFamily="50" charset="-128"/>
              <a:cs typeface="Meiryo UI" pitchFamily="50" charset="-128"/>
            </a:endParaRPr>
          </a:p>
        </p:txBody>
      </p:sp>
      <p:sp>
        <p:nvSpPr>
          <p:cNvPr id="9" name="正方形/長方形 8"/>
          <p:cNvSpPr/>
          <p:nvPr/>
        </p:nvSpPr>
        <p:spPr>
          <a:xfrm>
            <a:off x="1" y="3343040"/>
            <a:ext cx="2864768" cy="4320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b="1" dirty="0" smtClean="0">
                <a:solidFill>
                  <a:schemeClr val="tx1"/>
                </a:solidFill>
                <a:latin typeface="Meiryo UI" pitchFamily="50" charset="-128"/>
                <a:ea typeface="Meiryo UI" pitchFamily="50" charset="-128"/>
                <a:cs typeface="Meiryo UI" pitchFamily="50" charset="-128"/>
              </a:rPr>
              <a:t>■</a:t>
            </a:r>
            <a:r>
              <a:rPr lang="en-US" altLang="ja-JP" b="1" dirty="0" smtClean="0">
                <a:solidFill>
                  <a:schemeClr val="tx1"/>
                </a:solidFill>
                <a:latin typeface="Meiryo UI" pitchFamily="50" charset="-128"/>
                <a:ea typeface="Meiryo UI" pitchFamily="50" charset="-128"/>
                <a:cs typeface="Meiryo UI" pitchFamily="50" charset="-128"/>
              </a:rPr>
              <a:t> </a:t>
            </a:r>
            <a:r>
              <a:rPr lang="ja-JP" altLang="en-US" b="1" dirty="0" smtClean="0">
                <a:solidFill>
                  <a:schemeClr val="tx1"/>
                </a:solidFill>
                <a:latin typeface="Meiryo UI" pitchFamily="50" charset="-128"/>
                <a:ea typeface="Meiryo UI" pitchFamily="50" charset="-128"/>
                <a:cs typeface="Meiryo UI" pitchFamily="50" charset="-128"/>
              </a:rPr>
              <a:t>分野別事務の例</a:t>
            </a:r>
            <a:endParaRPr kumimoji="1" lang="ja-JP" altLang="en-US" b="1" dirty="0">
              <a:solidFill>
                <a:schemeClr val="tx1"/>
              </a:solidFill>
              <a:latin typeface="Meiryo UI" pitchFamily="50" charset="-128"/>
              <a:ea typeface="Meiryo UI" pitchFamily="50" charset="-128"/>
              <a:cs typeface="Meiryo UI" pitchFamily="50" charset="-128"/>
            </a:endParaRPr>
          </a:p>
        </p:txBody>
      </p:sp>
      <p:graphicFrame>
        <p:nvGraphicFramePr>
          <p:cNvPr id="11" name="Group 54"/>
          <p:cNvGraphicFramePr>
            <a:graphicFrameLocks noGrp="1"/>
          </p:cNvGraphicFramePr>
          <p:nvPr>
            <p:extLst>
              <p:ext uri="{D42A27DB-BD31-4B8C-83A1-F6EECF244321}">
                <p14:modId xmlns:p14="http://schemas.microsoft.com/office/powerpoint/2010/main" val="4154661068"/>
              </p:ext>
            </p:extLst>
          </p:nvPr>
        </p:nvGraphicFramePr>
        <p:xfrm>
          <a:off x="73444" y="3785492"/>
          <a:ext cx="9731817" cy="3027885"/>
        </p:xfrm>
        <a:graphic>
          <a:graphicData uri="http://schemas.openxmlformats.org/drawingml/2006/table">
            <a:tbl>
              <a:tblPr/>
              <a:tblGrid>
                <a:gridCol w="1776010"/>
                <a:gridCol w="7955807"/>
              </a:tblGrid>
              <a:tr h="309925">
                <a:tc>
                  <a:txBody>
                    <a:bodyPr/>
                    <a:lstStyle/>
                    <a:p>
                      <a:pPr marL="0" marR="0" lvl="0" indent="0" algn="ctr" defTabSz="914400" rtl="0" eaLnBrk="0" fontAlgn="ctr" latinLnBrk="0" hangingPunct="0">
                        <a:lnSpc>
                          <a:spcPct val="100000"/>
                        </a:lnSpc>
                        <a:spcBef>
                          <a:spcPct val="20000"/>
                        </a:spcBef>
                        <a:spcAft>
                          <a:spcPct val="0"/>
                        </a:spcAft>
                        <a:buClrTx/>
                        <a:buSzTx/>
                        <a:buFontTx/>
                        <a:buNone/>
                        <a:tabLst/>
                      </a:pPr>
                      <a:r>
                        <a:rPr kumimoji="1" lang="ja-JP" altLang="en-US" sz="1400" b="1" i="0" u="none" strike="noStrike" cap="none" normalizeH="0" baseline="0" dirty="0" smtClean="0">
                          <a:ln>
                            <a:noFill/>
                          </a:ln>
                          <a:solidFill>
                            <a:schemeClr val="bg1"/>
                          </a:solidFill>
                          <a:effectLst/>
                          <a:latin typeface="Arial" pitchFamily="34" charset="0"/>
                          <a:ea typeface="ＭＳ Ｐゴシック" pitchFamily="50" charset="-128"/>
                        </a:rPr>
                        <a:t>分　野</a:t>
                      </a:r>
                    </a:p>
                  </a:txBody>
                  <a:tcPr marL="97500" marR="97500" marT="46797" marB="46797"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accent3">
                        <a:lumMod val="75000"/>
                      </a:schemeClr>
                    </a:solidFill>
                  </a:tcPr>
                </a:tc>
                <a:tc>
                  <a:txBody>
                    <a:bodyPr/>
                    <a:lstStyle/>
                    <a:p>
                      <a:pPr marL="0" marR="0" lvl="0" indent="0" algn="ctr" defTabSz="914400" rtl="0" eaLnBrk="0" fontAlgn="ctr" latinLnBrk="0" hangingPunct="0">
                        <a:lnSpc>
                          <a:spcPct val="100000"/>
                        </a:lnSpc>
                        <a:spcBef>
                          <a:spcPct val="20000"/>
                        </a:spcBef>
                        <a:spcAft>
                          <a:spcPct val="0"/>
                        </a:spcAft>
                        <a:buClrTx/>
                        <a:buSzTx/>
                        <a:buFontTx/>
                        <a:buNone/>
                        <a:tabLst/>
                      </a:pPr>
                      <a:r>
                        <a:rPr kumimoji="1" lang="ja-JP" altLang="en-US" sz="1400" b="1" i="0" u="none" strike="noStrike" cap="none" normalizeH="0" baseline="0" dirty="0" smtClean="0">
                          <a:ln>
                            <a:noFill/>
                          </a:ln>
                          <a:solidFill>
                            <a:schemeClr val="bg1"/>
                          </a:solidFill>
                          <a:effectLst/>
                          <a:latin typeface="Arial" pitchFamily="34" charset="0"/>
                          <a:ea typeface="ＭＳ Ｐゴシック" pitchFamily="50" charset="-128"/>
                        </a:rPr>
                        <a:t>事務の例</a:t>
                      </a:r>
                    </a:p>
                  </a:txBody>
                  <a:tcPr marL="97500" marR="97500" marT="46797" marB="46797"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accent3">
                        <a:lumMod val="75000"/>
                      </a:schemeClr>
                    </a:solidFill>
                  </a:tcPr>
                </a:tc>
              </a:tr>
              <a:tr h="695210">
                <a:tc>
                  <a:txBody>
                    <a:bodyPr/>
                    <a:lstStyle/>
                    <a:p>
                      <a:pPr marL="0" marR="0" lvl="0" indent="0" algn="l" defTabSz="914400" rtl="0" eaLnBrk="0" fontAlgn="ctr" latinLnBrk="0" hangingPunct="0">
                        <a:lnSpc>
                          <a:spcPct val="100000"/>
                        </a:lnSpc>
                        <a:spcBef>
                          <a:spcPct val="20000"/>
                        </a:spcBef>
                        <a:spcAft>
                          <a:spcPct val="0"/>
                        </a:spcAft>
                        <a:buClrTx/>
                        <a:buSzTx/>
                        <a:buFontTx/>
                        <a:buNone/>
                        <a:tabLst/>
                      </a:pPr>
                      <a:r>
                        <a:rPr kumimoji="1" lang="ja-JP" altLang="en-US" sz="1400" b="0" i="0" u="none" strike="noStrike" cap="none" normalizeH="0" baseline="0" dirty="0" smtClean="0">
                          <a:ln>
                            <a:noFill/>
                          </a:ln>
                          <a:solidFill>
                            <a:schemeClr val="tx1"/>
                          </a:solidFill>
                          <a:effectLst/>
                          <a:latin typeface="Arial" pitchFamily="34" charset="0"/>
                          <a:ea typeface="ＭＳ Ｐゴシック" pitchFamily="50" charset="-128"/>
                        </a:rPr>
                        <a:t>　１．こども</a:t>
                      </a:r>
                    </a:p>
                  </a:txBody>
                  <a:tcPr marL="97500" marR="97500" marT="46797" marB="46797"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ctr" latinLnBrk="0" hangingPunct="0">
                        <a:lnSpc>
                          <a:spcPct val="100000"/>
                        </a:lnSpc>
                        <a:spcBef>
                          <a:spcPct val="20000"/>
                        </a:spcBef>
                        <a:spcAft>
                          <a:spcPct val="0"/>
                        </a:spcAft>
                        <a:buClrTx/>
                        <a:buSzTx/>
                        <a:buFontTx/>
                        <a:buNone/>
                        <a:tabLst/>
                      </a:pPr>
                      <a:r>
                        <a:rPr kumimoji="1" lang="ja-JP" altLang="en-US"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・保育　　　 ・子育て支援　　　 ・こども、青少年　　　　・ひとり親家庭支援等　　・こども医療費助成</a:t>
                      </a:r>
                      <a:endParaRPr kumimoji="1" lang="en-US" altLang="ja-JP"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l" defTabSz="914400" rtl="0" eaLnBrk="0" fontAlgn="ctr" latinLnBrk="0" hangingPunct="0">
                        <a:lnSpc>
                          <a:spcPct val="100000"/>
                        </a:lnSpc>
                        <a:spcBef>
                          <a:spcPct val="20000"/>
                        </a:spcBef>
                        <a:spcAft>
                          <a:spcPct val="0"/>
                        </a:spcAft>
                        <a:buClrTx/>
                        <a:buSzTx/>
                        <a:buFontTx/>
                        <a:buNone/>
                        <a:tabLst/>
                        <a:defRPr/>
                      </a:pPr>
                      <a:r>
                        <a:rPr kumimoji="1" lang="ja-JP" altLang="en-US"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・児童相談所、一時保護所　　・児童養護施設等　　・認定こども園　　　　　　 ・幼児教育無償化</a:t>
                      </a:r>
                    </a:p>
                  </a:txBody>
                  <a:tcPr marL="97500" marR="97500" marT="46797" marB="46797"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11375">
                <a:tc>
                  <a:txBody>
                    <a:bodyPr/>
                    <a:lstStyle/>
                    <a:p>
                      <a:pPr marL="0" marR="0" lvl="0" indent="0" algn="l" defTabSz="914400" rtl="0" eaLnBrk="0" fontAlgn="ctr" latinLnBrk="0" hangingPunct="0">
                        <a:lnSpc>
                          <a:spcPct val="100000"/>
                        </a:lnSpc>
                        <a:spcBef>
                          <a:spcPct val="20000"/>
                        </a:spcBef>
                        <a:spcAft>
                          <a:spcPct val="0"/>
                        </a:spcAft>
                        <a:buClrTx/>
                        <a:buSzTx/>
                        <a:buFontTx/>
                        <a:buNone/>
                        <a:tabLst/>
                      </a:pPr>
                      <a:r>
                        <a:rPr kumimoji="1" lang="ja-JP" altLang="en-US" sz="1400" b="0" i="0" u="none" strike="noStrike" cap="none" normalizeH="0" baseline="0" dirty="0" smtClean="0">
                          <a:ln>
                            <a:noFill/>
                          </a:ln>
                          <a:solidFill>
                            <a:schemeClr val="tx1"/>
                          </a:solidFill>
                          <a:effectLst/>
                          <a:latin typeface="Arial" pitchFamily="34" charset="0"/>
                          <a:ea typeface="ＭＳ Ｐゴシック" pitchFamily="50" charset="-128"/>
                        </a:rPr>
                        <a:t>　２．福祉</a:t>
                      </a:r>
                    </a:p>
                  </a:txBody>
                  <a:tcPr marL="97500" marR="97500" marT="46797" marB="46797"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ctr" latinLnBrk="0" hangingPunct="0">
                        <a:lnSpc>
                          <a:spcPct val="100000"/>
                        </a:lnSpc>
                        <a:spcBef>
                          <a:spcPct val="20000"/>
                        </a:spcBef>
                        <a:spcAft>
                          <a:spcPct val="0"/>
                        </a:spcAft>
                        <a:buClrTx/>
                        <a:buSzTx/>
                        <a:buFontTx/>
                        <a:buNone/>
                        <a:tabLst/>
                      </a:pPr>
                      <a:r>
                        <a:rPr kumimoji="1" lang="ja-JP" altLang="en-US"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r>
                        <a:rPr kumimoji="1" lang="ja-JP" altLang="en-US" sz="1400" b="0" i="0" u="none" strike="noStrike" cap="none" normalizeH="0" baseline="0" dirty="0" err="1" smtClean="0">
                          <a:ln>
                            <a:noFill/>
                          </a:ln>
                          <a:solidFill>
                            <a:schemeClr val="tx1"/>
                          </a:solidFill>
                          <a:effectLst/>
                          <a:latin typeface="Meiryo UI" pitchFamily="50" charset="-128"/>
                          <a:ea typeface="Meiryo UI" pitchFamily="50" charset="-128"/>
                          <a:cs typeface="Meiryo UI" pitchFamily="50" charset="-128"/>
                        </a:rPr>
                        <a:t>障がい</a:t>
                      </a:r>
                      <a:r>
                        <a:rPr kumimoji="1" lang="ja-JP" altLang="en-US"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者福祉　　　・高齢者福祉　　　 ・社会福祉・地域福祉等　　　・敬老優待乗車証交付事業</a:t>
                      </a:r>
                      <a:endParaRPr kumimoji="1" lang="en-US" altLang="ja-JP"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l" defTabSz="914400" rtl="0" eaLnBrk="0" fontAlgn="ctr" latinLnBrk="0" hangingPunct="0">
                        <a:lnSpc>
                          <a:spcPct val="100000"/>
                        </a:lnSpc>
                        <a:spcBef>
                          <a:spcPct val="20000"/>
                        </a:spcBef>
                        <a:spcAft>
                          <a:spcPct val="0"/>
                        </a:spcAft>
                        <a:buClrTx/>
                        <a:buSzTx/>
                        <a:buFontTx/>
                        <a:buNone/>
                        <a:tabLst/>
                      </a:pPr>
                      <a:r>
                        <a:rPr kumimoji="1" lang="ja-JP" altLang="en-US"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r>
                        <a:rPr kumimoji="1" lang="ja-JP" altLang="en-US" sz="1400" b="0" i="0" u="none" strike="noStrike" cap="none" normalizeH="0" baseline="0" dirty="0" err="1" smtClean="0">
                          <a:ln>
                            <a:noFill/>
                          </a:ln>
                          <a:solidFill>
                            <a:schemeClr val="tx1"/>
                          </a:solidFill>
                          <a:effectLst/>
                          <a:latin typeface="Meiryo UI" pitchFamily="50" charset="-128"/>
                          <a:ea typeface="Meiryo UI" pitchFamily="50" charset="-128"/>
                          <a:cs typeface="Meiryo UI" pitchFamily="50" charset="-128"/>
                        </a:rPr>
                        <a:t>身体障がい</a:t>
                      </a:r>
                      <a:r>
                        <a:rPr kumimoji="1" lang="ja-JP" altLang="en-US"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者更生相談所、知的障がい者更生相談所</a:t>
                      </a:r>
                      <a:endParaRPr kumimoji="1" lang="en-US" altLang="ja-JP"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l" defTabSz="914400" rtl="0" eaLnBrk="0" fontAlgn="ctr" latinLnBrk="0" hangingPunct="0">
                        <a:lnSpc>
                          <a:spcPct val="100000"/>
                        </a:lnSpc>
                        <a:spcBef>
                          <a:spcPct val="20000"/>
                        </a:spcBef>
                        <a:spcAft>
                          <a:spcPct val="0"/>
                        </a:spcAft>
                        <a:buClrTx/>
                        <a:buSzTx/>
                        <a:buFontTx/>
                        <a:buNone/>
                        <a:tabLst/>
                      </a:pPr>
                      <a:r>
                        <a:rPr kumimoji="1" lang="ja-JP" altLang="en-US"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r>
                        <a:rPr kumimoji="1" lang="ja-JP" altLang="en-US" sz="1400" b="0" i="0" u="none" strike="noStrike" cap="none" normalizeH="0" baseline="0" dirty="0" err="1" smtClean="0">
                          <a:ln>
                            <a:noFill/>
                          </a:ln>
                          <a:solidFill>
                            <a:schemeClr val="tx1"/>
                          </a:solidFill>
                          <a:effectLst/>
                          <a:latin typeface="Meiryo UI" pitchFamily="50" charset="-128"/>
                          <a:ea typeface="Meiryo UI" pitchFamily="50" charset="-128"/>
                          <a:cs typeface="Meiryo UI" pitchFamily="50" charset="-128"/>
                        </a:rPr>
                        <a:t>発達障がい</a:t>
                      </a:r>
                      <a:r>
                        <a:rPr kumimoji="1" lang="ja-JP" altLang="en-US"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者支援（計画・施策）　　・障がい児施設認可等</a:t>
                      </a:r>
                    </a:p>
                  </a:txBody>
                  <a:tcPr marL="97500" marR="97500" marT="46797" marB="46797"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11375">
                <a:tc>
                  <a:txBody>
                    <a:bodyPr/>
                    <a:lstStyle/>
                    <a:p>
                      <a:pPr marL="0" marR="0" lvl="0" indent="0" algn="l" defTabSz="914400" rtl="0" eaLnBrk="0" fontAlgn="ctr" latinLnBrk="0" hangingPunct="0">
                        <a:lnSpc>
                          <a:spcPct val="100000"/>
                        </a:lnSpc>
                        <a:spcBef>
                          <a:spcPct val="20000"/>
                        </a:spcBef>
                        <a:spcAft>
                          <a:spcPct val="0"/>
                        </a:spcAft>
                        <a:buClrTx/>
                        <a:buSzTx/>
                        <a:buFontTx/>
                        <a:buNone/>
                        <a:tabLst/>
                      </a:pPr>
                      <a:r>
                        <a:rPr kumimoji="1" lang="ja-JP" altLang="en-US" sz="1400" b="0" i="0" u="none" strike="noStrike" cap="none" normalizeH="0" baseline="0" dirty="0" smtClean="0">
                          <a:ln>
                            <a:noFill/>
                          </a:ln>
                          <a:solidFill>
                            <a:schemeClr val="tx1"/>
                          </a:solidFill>
                          <a:effectLst/>
                          <a:latin typeface="Arial" pitchFamily="34" charset="0"/>
                          <a:ea typeface="ＭＳ Ｐゴシック" pitchFamily="50" charset="-128"/>
                        </a:rPr>
                        <a:t>　３．健康・保健</a:t>
                      </a:r>
                    </a:p>
                  </a:txBody>
                  <a:tcPr marL="97500" marR="97500" marT="46797" marB="46797"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ctr" latinLnBrk="0" hangingPunct="0">
                        <a:lnSpc>
                          <a:spcPct val="100000"/>
                        </a:lnSpc>
                        <a:spcBef>
                          <a:spcPct val="20000"/>
                        </a:spcBef>
                        <a:spcAft>
                          <a:spcPct val="0"/>
                        </a:spcAft>
                        <a:buClrTx/>
                        <a:buSzTx/>
                        <a:buFontTx/>
                        <a:buNone/>
                        <a:tabLst/>
                        <a:defRPr/>
                      </a:pPr>
                      <a:r>
                        <a:rPr kumimoji="1" lang="ja-JP" altLang="en-US"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・感染症対策　　　　　　・保健医療　　　　　　・環境衛生　　　　　　・食品衛生　　　　　・狂犬病予防等</a:t>
                      </a:r>
                      <a:endParaRPr kumimoji="1" lang="en-US" altLang="ja-JP"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l" defTabSz="914400" rtl="0" eaLnBrk="0" fontAlgn="base" latinLnBrk="0" hangingPunct="0">
                        <a:lnSpc>
                          <a:spcPct val="100000"/>
                        </a:lnSpc>
                        <a:spcBef>
                          <a:spcPct val="20000"/>
                        </a:spcBef>
                        <a:spcAft>
                          <a:spcPct val="0"/>
                        </a:spcAft>
                        <a:buClrTx/>
                        <a:buSzTx/>
                        <a:buFontTx/>
                        <a:buNone/>
                        <a:tabLst/>
                      </a:pPr>
                      <a:r>
                        <a:rPr kumimoji="1" lang="ja-JP" altLang="en-US"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r>
                        <a:rPr kumimoji="1" lang="ja-JP" altLang="en-US" sz="1400" b="0" i="0" u="none" strike="noStrike" cap="none" normalizeH="0" baseline="0" dirty="0" err="1" smtClean="0">
                          <a:ln>
                            <a:noFill/>
                          </a:ln>
                          <a:solidFill>
                            <a:schemeClr val="tx1"/>
                          </a:solidFill>
                          <a:effectLst/>
                          <a:latin typeface="Meiryo UI" pitchFamily="50" charset="-128"/>
                          <a:ea typeface="Meiryo UI" pitchFamily="50" charset="-128"/>
                          <a:cs typeface="Meiryo UI" pitchFamily="50" charset="-128"/>
                        </a:rPr>
                        <a:t>精神障がい</a:t>
                      </a:r>
                      <a:r>
                        <a:rPr kumimoji="1" lang="ja-JP" altLang="en-US"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者保健福祉手帳の交付等　　　・病院開設許可、指導事務等</a:t>
                      </a:r>
                      <a:endParaRPr kumimoji="1" lang="en-US" altLang="ja-JP"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l" defTabSz="914400" rtl="0" eaLnBrk="0" fontAlgn="base" latinLnBrk="0" hangingPunct="0">
                        <a:lnSpc>
                          <a:spcPct val="100000"/>
                        </a:lnSpc>
                        <a:spcBef>
                          <a:spcPct val="20000"/>
                        </a:spcBef>
                        <a:spcAft>
                          <a:spcPct val="0"/>
                        </a:spcAft>
                        <a:buClrTx/>
                        <a:buSzTx/>
                        <a:buFontTx/>
                        <a:buNone/>
                        <a:tabLst/>
                      </a:pPr>
                      <a:r>
                        <a:rPr kumimoji="1" lang="ja-JP" altLang="en-US"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・野生鳥獣関係　   　　・動物取扱事業者登録等に関する事務</a:t>
                      </a:r>
                    </a:p>
                  </a:txBody>
                  <a:tcPr marL="97500" marR="97500" marT="46797" marB="46797"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14" name="角丸四角形 13"/>
          <p:cNvSpPr/>
          <p:nvPr/>
        </p:nvSpPr>
        <p:spPr>
          <a:xfrm>
            <a:off x="78009" y="821417"/>
            <a:ext cx="9711529" cy="2535575"/>
          </a:xfrm>
          <a:prstGeom prst="roundRect">
            <a:avLst>
              <a:gd name="adj" fmla="val 11228"/>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ja-JP" altLang="en-US" b="1" dirty="0" smtClean="0">
                <a:solidFill>
                  <a:schemeClr val="tx1"/>
                </a:solidFill>
                <a:latin typeface="Meiryo UI" pitchFamily="50" charset="-128"/>
                <a:ea typeface="Meiryo UI" pitchFamily="50" charset="-128"/>
                <a:cs typeface="Meiryo UI" pitchFamily="50" charset="-128"/>
              </a:rPr>
              <a:t>住民に身近な事務は、“基礎自治体優先”の原則のもと、特別区が実施</a:t>
            </a:r>
            <a:endParaRPr lang="en-US" altLang="ja-JP" b="1" dirty="0" smtClean="0">
              <a:solidFill>
                <a:schemeClr val="tx1"/>
              </a:solidFill>
              <a:latin typeface="Meiryo UI" pitchFamily="50" charset="-128"/>
              <a:ea typeface="Meiryo UI" pitchFamily="50" charset="-128"/>
              <a:cs typeface="Meiryo UI" pitchFamily="50" charset="-128"/>
            </a:endParaRPr>
          </a:p>
          <a:p>
            <a:endParaRPr kumimoji="1" lang="en-US" altLang="ja-JP" sz="800" dirty="0" smtClean="0">
              <a:solidFill>
                <a:schemeClr val="tx1"/>
              </a:solidFill>
              <a:latin typeface="Meiryo UI" pitchFamily="50" charset="-128"/>
              <a:ea typeface="Meiryo UI" pitchFamily="50" charset="-128"/>
              <a:cs typeface="Meiryo UI" pitchFamily="50" charset="-128"/>
            </a:endParaRPr>
          </a:p>
          <a:p>
            <a:endParaRPr lang="en-US" altLang="ja-JP" sz="1600" dirty="0" smtClean="0">
              <a:solidFill>
                <a:schemeClr val="tx1"/>
              </a:solidFill>
              <a:latin typeface="Meiryo UI" pitchFamily="50" charset="-128"/>
              <a:ea typeface="Meiryo UI" pitchFamily="50" charset="-128"/>
              <a:cs typeface="Meiryo UI" pitchFamily="50" charset="-128"/>
            </a:endParaRPr>
          </a:p>
          <a:p>
            <a:endParaRPr lang="en-US" altLang="ja-JP" sz="1600" dirty="0" smtClean="0">
              <a:solidFill>
                <a:schemeClr val="tx1"/>
              </a:solidFill>
              <a:latin typeface="Meiryo UI" pitchFamily="50" charset="-128"/>
              <a:ea typeface="Meiryo UI" pitchFamily="50" charset="-128"/>
              <a:cs typeface="Meiryo UI" pitchFamily="50" charset="-128"/>
            </a:endParaRPr>
          </a:p>
          <a:p>
            <a:endParaRPr lang="en-US" altLang="ja-JP" sz="1600" dirty="0" smtClean="0">
              <a:solidFill>
                <a:schemeClr val="tx1"/>
              </a:solidFill>
              <a:latin typeface="Meiryo UI" pitchFamily="50" charset="-128"/>
              <a:ea typeface="Meiryo UI" pitchFamily="50" charset="-128"/>
              <a:cs typeface="Meiryo UI" pitchFamily="50" charset="-128"/>
            </a:endParaRPr>
          </a:p>
          <a:p>
            <a:endParaRPr lang="en-US" altLang="ja-JP" sz="1600" dirty="0" smtClean="0">
              <a:solidFill>
                <a:schemeClr val="tx1"/>
              </a:solidFill>
              <a:latin typeface="Meiryo UI" pitchFamily="50" charset="-128"/>
              <a:ea typeface="Meiryo UI" pitchFamily="50" charset="-128"/>
              <a:cs typeface="Meiryo UI" pitchFamily="50" charset="-128"/>
            </a:endParaRPr>
          </a:p>
          <a:p>
            <a:endParaRPr lang="en-US" altLang="ja-JP" sz="1600" dirty="0" smtClean="0">
              <a:solidFill>
                <a:schemeClr val="tx1"/>
              </a:solidFill>
              <a:latin typeface="Meiryo UI" pitchFamily="50" charset="-128"/>
              <a:ea typeface="Meiryo UI" pitchFamily="50" charset="-128"/>
              <a:cs typeface="Meiryo UI" pitchFamily="50" charset="-128"/>
            </a:endParaRPr>
          </a:p>
        </p:txBody>
      </p:sp>
      <p:sp>
        <p:nvSpPr>
          <p:cNvPr id="15" name="正方形/長方形 14"/>
          <p:cNvSpPr/>
          <p:nvPr/>
        </p:nvSpPr>
        <p:spPr>
          <a:xfrm>
            <a:off x="194472" y="1325880"/>
            <a:ext cx="9481944" cy="188709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600" dirty="0">
                <a:solidFill>
                  <a:schemeClr val="tx1"/>
                </a:solidFill>
                <a:latin typeface="Meiryo UI" pitchFamily="50" charset="-128"/>
                <a:ea typeface="Meiryo UI" pitchFamily="50" charset="-128"/>
                <a:cs typeface="Meiryo UI" pitchFamily="50" charset="-128"/>
              </a:rPr>
              <a:t>①</a:t>
            </a:r>
            <a:r>
              <a:rPr lang="ja-JP" altLang="en-US" sz="1600" dirty="0" smtClean="0">
                <a:solidFill>
                  <a:schemeClr val="tx1"/>
                </a:solidFill>
                <a:latin typeface="Meiryo UI" pitchFamily="50" charset="-128"/>
                <a:ea typeface="Meiryo UI" pitchFamily="50" charset="-128"/>
                <a:cs typeface="Meiryo UI" pitchFamily="50" charset="-128"/>
              </a:rPr>
              <a:t> 中核市・一般市の事務（大阪全体の成長、都市の発展、安全・安心に関わる事務を除く）</a:t>
            </a:r>
            <a:r>
              <a:rPr lang="ja-JP" altLang="en-US" sz="1200" dirty="0" smtClean="0">
                <a:solidFill>
                  <a:schemeClr val="tx1"/>
                </a:solidFill>
                <a:latin typeface="Meiryo UI" pitchFamily="50" charset="-128"/>
                <a:ea typeface="Meiryo UI" pitchFamily="50" charset="-128"/>
                <a:cs typeface="Meiryo UI" pitchFamily="50" charset="-128"/>
              </a:rPr>
              <a:t>（事務</a:t>
            </a:r>
            <a:r>
              <a:rPr lang="en-US" altLang="ja-JP" sz="1200" dirty="0" smtClean="0">
                <a:solidFill>
                  <a:schemeClr val="tx1"/>
                </a:solidFill>
                <a:latin typeface="Meiryo UI" pitchFamily="50" charset="-128"/>
                <a:ea typeface="Meiryo UI" pitchFamily="50" charset="-128"/>
                <a:cs typeface="Meiryo UI" pitchFamily="50" charset="-128"/>
              </a:rPr>
              <a:t>-</a:t>
            </a:r>
            <a:r>
              <a:rPr lang="ja-JP" altLang="en-US" sz="1200" dirty="0" smtClean="0">
                <a:solidFill>
                  <a:schemeClr val="tx1"/>
                </a:solidFill>
                <a:latin typeface="Meiryo UI" pitchFamily="50" charset="-128"/>
                <a:ea typeface="Meiryo UI" pitchFamily="50" charset="-128"/>
                <a:cs typeface="Meiryo UI" pitchFamily="50" charset="-128"/>
              </a:rPr>
              <a:t>８参照）</a:t>
            </a:r>
            <a:endParaRPr lang="en-US" altLang="ja-JP" sz="1200" dirty="0" smtClean="0">
              <a:solidFill>
                <a:schemeClr val="tx1"/>
              </a:solidFill>
              <a:latin typeface="Meiryo UI" pitchFamily="50" charset="-128"/>
              <a:ea typeface="Meiryo UI" pitchFamily="50" charset="-128"/>
              <a:cs typeface="Meiryo UI" pitchFamily="50" charset="-128"/>
            </a:endParaRPr>
          </a:p>
          <a:p>
            <a:pPr>
              <a:spcBef>
                <a:spcPts val="600"/>
              </a:spcBef>
            </a:pPr>
            <a:r>
              <a:rPr lang="ja-JP" altLang="en-US" sz="1600" dirty="0">
                <a:solidFill>
                  <a:schemeClr val="tx1"/>
                </a:solidFill>
                <a:latin typeface="Meiryo UI" pitchFamily="50" charset="-128"/>
                <a:ea typeface="Meiryo UI" pitchFamily="50" charset="-128"/>
                <a:cs typeface="Meiryo UI" pitchFamily="50" charset="-128"/>
              </a:rPr>
              <a:t>②</a:t>
            </a:r>
            <a:r>
              <a:rPr lang="ja-JP" altLang="en-US" sz="1600" dirty="0" smtClean="0">
                <a:solidFill>
                  <a:schemeClr val="tx1"/>
                </a:solidFill>
                <a:latin typeface="Meiryo UI" pitchFamily="50" charset="-128"/>
                <a:ea typeface="Meiryo UI" pitchFamily="50" charset="-128"/>
                <a:cs typeface="Meiryo UI" pitchFamily="50" charset="-128"/>
              </a:rPr>
              <a:t> </a:t>
            </a:r>
            <a:r>
              <a:rPr lang="ja-JP" altLang="en-US" sz="1600" spc="-150" dirty="0" smtClean="0">
                <a:solidFill>
                  <a:schemeClr val="tx1"/>
                </a:solidFill>
                <a:latin typeface="Meiryo UI" pitchFamily="50" charset="-128"/>
                <a:ea typeface="Meiryo UI" pitchFamily="50" charset="-128"/>
                <a:cs typeface="Meiryo UI" pitchFamily="50" charset="-128"/>
              </a:rPr>
              <a:t>地域のまちづくり（広域的対応が必要なまちづくりは除く）、住民生活に密着した都市基盤整備に関する事務</a:t>
            </a:r>
            <a:r>
              <a:rPr lang="ja-JP" altLang="en-US" sz="1200" dirty="0" smtClean="0">
                <a:solidFill>
                  <a:schemeClr val="tx1"/>
                </a:solidFill>
                <a:latin typeface="Meiryo UI" pitchFamily="50" charset="-128"/>
                <a:ea typeface="Meiryo UI" pitchFamily="50" charset="-128"/>
                <a:cs typeface="Meiryo UI" pitchFamily="50" charset="-128"/>
              </a:rPr>
              <a:t>（事務</a:t>
            </a:r>
            <a:r>
              <a:rPr lang="en-US" altLang="ja-JP" sz="1200" dirty="0" smtClean="0">
                <a:solidFill>
                  <a:schemeClr val="tx1"/>
                </a:solidFill>
                <a:latin typeface="Meiryo UI" pitchFamily="50" charset="-128"/>
                <a:ea typeface="Meiryo UI" pitchFamily="50" charset="-128"/>
                <a:cs typeface="Meiryo UI" pitchFamily="50" charset="-128"/>
              </a:rPr>
              <a:t>-10</a:t>
            </a:r>
            <a:r>
              <a:rPr lang="ja-JP" altLang="en-US" sz="1200" dirty="0" smtClean="0">
                <a:solidFill>
                  <a:schemeClr val="tx1"/>
                </a:solidFill>
                <a:latin typeface="Meiryo UI" pitchFamily="50" charset="-128"/>
                <a:ea typeface="Meiryo UI" pitchFamily="50" charset="-128"/>
                <a:cs typeface="Meiryo UI" pitchFamily="50" charset="-128"/>
              </a:rPr>
              <a:t>参照）</a:t>
            </a:r>
            <a:endParaRPr lang="en-US" altLang="ja-JP" sz="1200" dirty="0" smtClean="0">
              <a:solidFill>
                <a:schemeClr val="tx1"/>
              </a:solidFill>
              <a:latin typeface="Meiryo UI" pitchFamily="50" charset="-128"/>
              <a:ea typeface="Meiryo UI" pitchFamily="50" charset="-128"/>
              <a:cs typeface="Meiryo UI" pitchFamily="50" charset="-128"/>
            </a:endParaRPr>
          </a:p>
          <a:p>
            <a:pPr>
              <a:spcBef>
                <a:spcPts val="600"/>
              </a:spcBef>
            </a:pPr>
            <a:r>
              <a:rPr lang="ja-JP" altLang="en-US" sz="1600" dirty="0">
                <a:solidFill>
                  <a:schemeClr val="tx1"/>
                </a:solidFill>
                <a:latin typeface="Meiryo UI" pitchFamily="50" charset="-128"/>
                <a:ea typeface="Meiryo UI" pitchFamily="50" charset="-128"/>
                <a:cs typeface="Meiryo UI" pitchFamily="50" charset="-128"/>
              </a:rPr>
              <a:t>③</a:t>
            </a:r>
            <a:r>
              <a:rPr lang="ja-JP" altLang="en-US" sz="1600" dirty="0" smtClean="0">
                <a:solidFill>
                  <a:schemeClr val="tx1"/>
                </a:solidFill>
                <a:latin typeface="Meiryo UI" pitchFamily="50" charset="-128"/>
                <a:ea typeface="Meiryo UI" pitchFamily="50" charset="-128"/>
                <a:cs typeface="Meiryo UI" pitchFamily="50" charset="-128"/>
              </a:rPr>
              <a:t> 都道府県や政令指定都市の権限に係る事務であっても、住民に身近な事務</a:t>
            </a:r>
            <a:r>
              <a:rPr lang="ja-JP" altLang="en-US" sz="1200" dirty="0" smtClean="0">
                <a:solidFill>
                  <a:schemeClr val="tx1"/>
                </a:solidFill>
                <a:latin typeface="Meiryo UI" pitchFamily="50" charset="-128"/>
                <a:ea typeface="Meiryo UI" pitchFamily="50" charset="-128"/>
                <a:cs typeface="Meiryo UI" pitchFamily="50" charset="-128"/>
              </a:rPr>
              <a:t>（事務</a:t>
            </a:r>
            <a:r>
              <a:rPr lang="en-US" altLang="ja-JP" sz="1200" dirty="0" smtClean="0">
                <a:solidFill>
                  <a:schemeClr val="tx1"/>
                </a:solidFill>
                <a:latin typeface="Meiryo UI" pitchFamily="50" charset="-128"/>
                <a:ea typeface="Meiryo UI" pitchFamily="50" charset="-128"/>
                <a:cs typeface="Meiryo UI" pitchFamily="50" charset="-128"/>
              </a:rPr>
              <a:t>-11</a:t>
            </a:r>
            <a:r>
              <a:rPr lang="ja-JP" altLang="en-US" sz="1200" dirty="0" smtClean="0">
                <a:solidFill>
                  <a:schemeClr val="tx1"/>
                </a:solidFill>
                <a:latin typeface="Meiryo UI" pitchFamily="50" charset="-128"/>
                <a:ea typeface="Meiryo UI" pitchFamily="50" charset="-128"/>
                <a:cs typeface="Meiryo UI" pitchFamily="50" charset="-128"/>
              </a:rPr>
              <a:t>参照）</a:t>
            </a:r>
            <a:endParaRPr lang="en-US" altLang="ja-JP" sz="1200" dirty="0" smtClean="0">
              <a:solidFill>
                <a:schemeClr val="tx1"/>
              </a:solidFill>
              <a:latin typeface="Meiryo UI" pitchFamily="50" charset="-128"/>
              <a:ea typeface="Meiryo UI" pitchFamily="50" charset="-128"/>
              <a:cs typeface="Meiryo UI" pitchFamily="50" charset="-128"/>
            </a:endParaRPr>
          </a:p>
          <a:p>
            <a:pPr>
              <a:spcBef>
                <a:spcPts val="1200"/>
              </a:spcBef>
            </a:pPr>
            <a:r>
              <a:rPr lang="en-US" altLang="ja-JP" sz="1400" dirty="0" smtClean="0">
                <a:solidFill>
                  <a:schemeClr val="tx1"/>
                </a:solidFill>
                <a:latin typeface="Meiryo UI" pitchFamily="50" charset="-128"/>
                <a:ea typeface="Meiryo UI" pitchFamily="50" charset="-128"/>
                <a:cs typeface="Meiryo UI" pitchFamily="50" charset="-128"/>
              </a:rPr>
              <a:t>※ </a:t>
            </a:r>
            <a:r>
              <a:rPr lang="ja-JP" altLang="en-US" sz="1400" dirty="0" smtClean="0">
                <a:solidFill>
                  <a:schemeClr val="tx1"/>
                </a:solidFill>
                <a:latin typeface="Meiryo UI" pitchFamily="50" charset="-128"/>
                <a:ea typeface="Meiryo UI" pitchFamily="50" charset="-128"/>
                <a:cs typeface="Meiryo UI" pitchFamily="50" charset="-128"/>
              </a:rPr>
              <a:t>大阪市が独自に行う任意事務についても、同様の考え方で仕分け</a:t>
            </a:r>
            <a:endParaRPr lang="en-US" altLang="ja-JP" sz="1400" dirty="0" smtClean="0">
              <a:solidFill>
                <a:schemeClr val="tx1"/>
              </a:solidFill>
              <a:latin typeface="Meiryo UI" pitchFamily="50" charset="-128"/>
              <a:ea typeface="Meiryo UI" pitchFamily="50" charset="-128"/>
              <a:cs typeface="Meiryo UI" pitchFamily="50" charset="-128"/>
            </a:endParaRPr>
          </a:p>
          <a:p>
            <a:r>
              <a:rPr lang="en-US" altLang="ja-JP" sz="1400" dirty="0" smtClean="0">
                <a:solidFill>
                  <a:schemeClr val="tx1"/>
                </a:solidFill>
                <a:latin typeface="Meiryo UI" pitchFamily="50" charset="-128"/>
                <a:ea typeface="Meiryo UI" pitchFamily="50" charset="-128"/>
                <a:cs typeface="Meiryo UI" pitchFamily="50" charset="-128"/>
              </a:rPr>
              <a:t>※</a:t>
            </a:r>
            <a:r>
              <a:rPr lang="ja-JP" altLang="en-US" sz="1400" dirty="0" smtClean="0">
                <a:solidFill>
                  <a:schemeClr val="tx1"/>
                </a:solidFill>
                <a:latin typeface="Meiryo UI" pitchFamily="50" charset="-128"/>
                <a:ea typeface="Meiryo UI" pitchFamily="50" charset="-128"/>
                <a:cs typeface="Meiryo UI" pitchFamily="50" charset="-128"/>
              </a:rPr>
              <a:t> 特別区の事務のうち、公平性・効率性・専門性などの観点から、必要なものについては共同で実施　</a:t>
            </a:r>
            <a:endParaRPr lang="en-US" altLang="ja-JP" sz="1400" dirty="0" smtClean="0">
              <a:solidFill>
                <a:schemeClr val="tx1"/>
              </a:solidFill>
              <a:latin typeface="Meiryo UI" pitchFamily="50" charset="-128"/>
              <a:ea typeface="Meiryo UI" pitchFamily="50" charset="-128"/>
              <a:cs typeface="Meiryo UI" pitchFamily="50" charset="-128"/>
            </a:endParaRPr>
          </a:p>
          <a:p>
            <a:r>
              <a:rPr lang="ja-JP" altLang="en-US" sz="1400" dirty="0" smtClean="0">
                <a:solidFill>
                  <a:schemeClr val="tx1"/>
                </a:solidFill>
                <a:latin typeface="Meiryo UI" pitchFamily="50" charset="-128"/>
                <a:ea typeface="Meiryo UI" pitchFamily="50" charset="-128"/>
                <a:cs typeface="Meiryo UI" pitchFamily="50" charset="-128"/>
              </a:rPr>
              <a:t>　　（一部事務組合、機関等の共同設置）</a:t>
            </a:r>
            <a:endParaRPr lang="en-US" altLang="ja-JP" sz="1400" dirty="0" smtClean="0">
              <a:solidFill>
                <a:schemeClr val="tx1"/>
              </a:solidFill>
              <a:latin typeface="Meiryo UI" pitchFamily="50" charset="-128"/>
              <a:ea typeface="Meiryo UI" pitchFamily="50" charset="-128"/>
              <a:cs typeface="Meiryo UI" pitchFamily="50" charset="-128"/>
            </a:endParaRPr>
          </a:p>
        </p:txBody>
      </p:sp>
      <p:sp>
        <p:nvSpPr>
          <p:cNvPr id="10" name="正方形/長方形 27"/>
          <p:cNvSpPr>
            <a:spLocks noChangeArrowheads="1"/>
          </p:cNvSpPr>
          <p:nvPr/>
        </p:nvSpPr>
        <p:spPr bwMode="auto">
          <a:xfrm>
            <a:off x="8874125" y="-27384"/>
            <a:ext cx="1031875" cy="261610"/>
          </a:xfrm>
          <a:prstGeom prst="rect">
            <a:avLst/>
          </a:prstGeom>
          <a:noFill/>
          <a:ln w="9525">
            <a:noFill/>
            <a:miter lim="800000"/>
            <a:headEnd/>
            <a:tailEnd/>
          </a:ln>
        </p:spPr>
        <p:txBody>
          <a:bodyPr>
            <a:spAutoFit/>
          </a:bodyPr>
          <a:lstStyle/>
          <a:p>
            <a:pPr algn="r" fontAlgn="base">
              <a:spcBef>
                <a:spcPct val="0"/>
              </a:spcBef>
              <a:spcAft>
                <a:spcPct val="0"/>
              </a:spcAft>
            </a:pPr>
            <a:r>
              <a:rPr lang="ja-JP" altLang="en-US" sz="1100" b="1" dirty="0">
                <a:solidFill>
                  <a:srgbClr val="000000"/>
                </a:solidFill>
                <a:latin typeface="Meiryo UI" pitchFamily="50" charset="-128"/>
                <a:ea typeface="Meiryo UI" pitchFamily="50" charset="-128"/>
                <a:cs typeface="Meiryo UI" pitchFamily="50" charset="-128"/>
              </a:rPr>
              <a:t> 事務</a:t>
            </a:r>
            <a:r>
              <a:rPr lang="en-US" altLang="ja-JP" sz="1100" b="1" dirty="0" smtClean="0">
                <a:solidFill>
                  <a:srgbClr val="000000"/>
                </a:solidFill>
                <a:latin typeface="Meiryo UI" pitchFamily="50" charset="-128"/>
                <a:ea typeface="Meiryo UI" pitchFamily="50" charset="-128"/>
                <a:cs typeface="Meiryo UI" pitchFamily="50" charset="-128"/>
              </a:rPr>
              <a:t>-</a:t>
            </a:r>
            <a:r>
              <a:rPr lang="ja-JP" altLang="en-US" sz="1100" b="1" dirty="0">
                <a:solidFill>
                  <a:srgbClr val="000000"/>
                </a:solidFill>
                <a:latin typeface="Meiryo UI" pitchFamily="50" charset="-128"/>
                <a:ea typeface="Meiryo UI" pitchFamily="50" charset="-128"/>
                <a:cs typeface="Meiryo UI" pitchFamily="50" charset="-128"/>
              </a:rPr>
              <a:t>６</a:t>
            </a:r>
          </a:p>
        </p:txBody>
      </p:sp>
    </p:spTree>
    <p:extLst>
      <p:ext uri="{BB962C8B-B14F-4D97-AF65-F5344CB8AC3E}">
        <p14:creationId xmlns:p14="http://schemas.microsoft.com/office/powerpoint/2010/main" val="226536124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スライド番号プレースホルダー 2"/>
          <p:cNvSpPr txBox="1">
            <a:spLocks/>
          </p:cNvSpPr>
          <p:nvPr/>
        </p:nvSpPr>
        <p:spPr>
          <a:xfrm>
            <a:off x="7545291" y="13128"/>
            <a:ext cx="2302207" cy="365125"/>
          </a:xfrm>
          <a:prstGeom prst="rect">
            <a:avLst/>
          </a:prstGeom>
        </p:spPr>
        <p:txBody>
          <a:bodyPr vert="horz" lIns="91440" tIns="45720" rIns="91440" bIns="45720" rtlCol="0" anchor="ct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600" b="0" i="0" u="none" strike="noStrike" kern="0" cap="none" spc="0" normalizeH="0" baseline="0" noProof="0" dirty="0">
              <a:ln>
                <a:noFill/>
              </a:ln>
              <a:solidFill>
                <a:sysClr val="windowText" lastClr="000000"/>
              </a:solidFill>
              <a:effectLst/>
              <a:uLnTx/>
              <a:uFillTx/>
              <a:latin typeface="HGPｺﾞｼｯｸE" pitchFamily="50" charset="-128"/>
              <a:ea typeface="HGPｺﾞｼｯｸE" pitchFamily="50" charset="-128"/>
              <a:cs typeface="+mn-cs"/>
            </a:endParaRPr>
          </a:p>
        </p:txBody>
      </p:sp>
      <p:graphicFrame>
        <p:nvGraphicFramePr>
          <p:cNvPr id="11" name="Group 54"/>
          <p:cNvGraphicFramePr>
            <a:graphicFrameLocks noGrp="1"/>
          </p:cNvGraphicFramePr>
          <p:nvPr>
            <p:extLst>
              <p:ext uri="{D42A27DB-BD31-4B8C-83A1-F6EECF244321}">
                <p14:modId xmlns:p14="http://schemas.microsoft.com/office/powerpoint/2010/main" val="1454847810"/>
              </p:ext>
            </p:extLst>
          </p:nvPr>
        </p:nvGraphicFramePr>
        <p:xfrm>
          <a:off x="69901" y="87606"/>
          <a:ext cx="9770272" cy="6441141"/>
        </p:xfrm>
        <a:graphic>
          <a:graphicData uri="http://schemas.openxmlformats.org/drawingml/2006/table">
            <a:tbl>
              <a:tblPr/>
              <a:tblGrid>
                <a:gridCol w="1812079"/>
                <a:gridCol w="7958193"/>
              </a:tblGrid>
              <a:tr h="303554">
                <a:tc>
                  <a:txBody>
                    <a:bodyPr/>
                    <a:lstStyle/>
                    <a:p>
                      <a:pPr marL="0" marR="0" lvl="0" indent="0" algn="ctr" defTabSz="914400" rtl="0" eaLnBrk="0" fontAlgn="ctr" latinLnBrk="0" hangingPunct="0">
                        <a:lnSpc>
                          <a:spcPct val="100000"/>
                        </a:lnSpc>
                        <a:spcBef>
                          <a:spcPct val="20000"/>
                        </a:spcBef>
                        <a:spcAft>
                          <a:spcPct val="0"/>
                        </a:spcAft>
                        <a:buClrTx/>
                        <a:buSzTx/>
                        <a:buFontTx/>
                        <a:buNone/>
                        <a:tabLst/>
                      </a:pPr>
                      <a:r>
                        <a:rPr kumimoji="1" lang="ja-JP" altLang="en-US" sz="1400" b="1" i="0" u="none" strike="noStrike" cap="none" normalizeH="0" baseline="0" dirty="0" smtClean="0">
                          <a:ln>
                            <a:noFill/>
                          </a:ln>
                          <a:solidFill>
                            <a:schemeClr val="bg1"/>
                          </a:solidFill>
                          <a:effectLst/>
                          <a:latin typeface="Arial" pitchFamily="34" charset="0"/>
                          <a:ea typeface="ＭＳ Ｐゴシック" pitchFamily="50" charset="-128"/>
                        </a:rPr>
                        <a:t>分　野</a:t>
                      </a:r>
                    </a:p>
                  </a:txBody>
                  <a:tcPr marL="97500" marR="97500" marT="46797" marB="46797"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accent3">
                        <a:lumMod val="75000"/>
                      </a:schemeClr>
                    </a:solidFill>
                  </a:tcPr>
                </a:tc>
                <a:tc>
                  <a:txBody>
                    <a:bodyPr/>
                    <a:lstStyle/>
                    <a:p>
                      <a:pPr marL="0" marR="0" lvl="0" indent="0" algn="ctr" defTabSz="914400" rtl="0" eaLnBrk="0" fontAlgn="ctr" latinLnBrk="0" hangingPunct="0">
                        <a:lnSpc>
                          <a:spcPct val="100000"/>
                        </a:lnSpc>
                        <a:spcBef>
                          <a:spcPct val="20000"/>
                        </a:spcBef>
                        <a:spcAft>
                          <a:spcPct val="0"/>
                        </a:spcAft>
                        <a:buClrTx/>
                        <a:buSzTx/>
                        <a:buFontTx/>
                        <a:buNone/>
                        <a:tabLst/>
                      </a:pPr>
                      <a:r>
                        <a:rPr kumimoji="1" lang="ja-JP" altLang="en-US" sz="1400" b="1" i="0" u="none" strike="noStrike" cap="none" normalizeH="0" baseline="0" dirty="0" smtClean="0">
                          <a:ln>
                            <a:noFill/>
                          </a:ln>
                          <a:solidFill>
                            <a:schemeClr val="bg1"/>
                          </a:solidFill>
                          <a:effectLst/>
                          <a:latin typeface="Arial" pitchFamily="34" charset="0"/>
                          <a:ea typeface="ＭＳ Ｐゴシック" pitchFamily="50" charset="-128"/>
                        </a:rPr>
                        <a:t>事務の例</a:t>
                      </a:r>
                    </a:p>
                  </a:txBody>
                  <a:tcPr marL="97500" marR="97500" marT="46797" marB="46797"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accent3">
                        <a:lumMod val="75000"/>
                      </a:schemeClr>
                    </a:solidFill>
                  </a:tcPr>
                </a:tc>
              </a:tr>
              <a:tr h="764602">
                <a:tc>
                  <a:txBody>
                    <a:bodyPr/>
                    <a:lstStyle/>
                    <a:p>
                      <a:pPr marL="0" marR="0" lvl="0" indent="0" algn="l" defTabSz="914400" rtl="0" eaLnBrk="0" fontAlgn="ctr" latinLnBrk="0" hangingPunct="0">
                        <a:lnSpc>
                          <a:spcPct val="100000"/>
                        </a:lnSpc>
                        <a:spcBef>
                          <a:spcPct val="20000"/>
                        </a:spcBef>
                        <a:spcAft>
                          <a:spcPct val="0"/>
                        </a:spcAft>
                        <a:buClrTx/>
                        <a:buSzTx/>
                        <a:buFontTx/>
                        <a:buNone/>
                        <a:tabLst/>
                      </a:pPr>
                      <a:r>
                        <a:rPr kumimoji="1" lang="ja-JP" altLang="en-US" sz="1400" b="0" i="0" u="none" strike="noStrike" cap="none" normalizeH="0" baseline="0" dirty="0" smtClean="0">
                          <a:ln>
                            <a:noFill/>
                          </a:ln>
                          <a:solidFill>
                            <a:schemeClr val="tx1"/>
                          </a:solidFill>
                          <a:effectLst/>
                          <a:latin typeface="Arial" pitchFamily="34" charset="0"/>
                          <a:ea typeface="ＭＳ Ｐゴシック" pitchFamily="50" charset="-128"/>
                        </a:rPr>
                        <a:t>　４．教育</a:t>
                      </a:r>
                    </a:p>
                  </a:txBody>
                  <a:tcPr marL="97500" marR="97500" marT="46797" marB="46797"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ctr" latinLnBrk="0" hangingPunct="0">
                        <a:lnSpc>
                          <a:spcPct val="100000"/>
                        </a:lnSpc>
                        <a:spcBef>
                          <a:spcPct val="20000"/>
                        </a:spcBef>
                        <a:spcAft>
                          <a:spcPct val="0"/>
                        </a:spcAft>
                        <a:buClrTx/>
                        <a:buSzTx/>
                        <a:buFontTx/>
                        <a:buNone/>
                        <a:tabLst/>
                      </a:pPr>
                      <a:r>
                        <a:rPr kumimoji="1" lang="ja-JP" altLang="en-US"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・幼稚園、小中学校の設置運営等　　　・生涯学習</a:t>
                      </a:r>
                      <a:endParaRPr kumimoji="1" lang="en-US" altLang="ja-JP"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l" defTabSz="914400" rtl="0" eaLnBrk="0" fontAlgn="ctr" latinLnBrk="0" hangingPunct="0">
                        <a:lnSpc>
                          <a:spcPct val="100000"/>
                        </a:lnSpc>
                        <a:spcBef>
                          <a:spcPct val="20000"/>
                        </a:spcBef>
                        <a:spcAft>
                          <a:spcPct val="0"/>
                        </a:spcAft>
                        <a:buClrTx/>
                        <a:buSzTx/>
                        <a:buFontTx/>
                        <a:buNone/>
                        <a:tabLst/>
                        <a:defRPr/>
                      </a:pPr>
                      <a:r>
                        <a:rPr kumimoji="1" lang="ja-JP" altLang="en-US"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・小中学校教職員人事権、研修　　　　 ・文化財保護　　　・私立幼稚園設置認可</a:t>
                      </a:r>
                    </a:p>
                  </a:txBody>
                  <a:tcPr marL="97500" marR="97500" marT="46797" marB="46797"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40894">
                <a:tc>
                  <a:txBody>
                    <a:bodyPr/>
                    <a:lstStyle/>
                    <a:p>
                      <a:pPr marL="0" marR="0" lvl="0" indent="0" algn="l" defTabSz="914400" rtl="0" eaLnBrk="0" fontAlgn="ctr" latinLnBrk="0" hangingPunct="0">
                        <a:lnSpc>
                          <a:spcPct val="100000"/>
                        </a:lnSpc>
                        <a:spcBef>
                          <a:spcPct val="20000"/>
                        </a:spcBef>
                        <a:spcAft>
                          <a:spcPct val="0"/>
                        </a:spcAft>
                        <a:buClrTx/>
                        <a:buSzTx/>
                        <a:buFontTx/>
                        <a:buNone/>
                        <a:tabLst/>
                      </a:pPr>
                      <a:r>
                        <a:rPr kumimoji="1" lang="ja-JP" altLang="en-US" sz="1400" b="0" i="0" u="none" strike="noStrike" cap="none" normalizeH="0" baseline="0" dirty="0" smtClean="0">
                          <a:ln>
                            <a:noFill/>
                          </a:ln>
                          <a:solidFill>
                            <a:schemeClr val="tx1"/>
                          </a:solidFill>
                          <a:effectLst/>
                          <a:latin typeface="Arial" pitchFamily="34" charset="0"/>
                          <a:ea typeface="ＭＳ Ｐゴシック" pitchFamily="50" charset="-128"/>
                        </a:rPr>
                        <a:t>　５．環境</a:t>
                      </a:r>
                    </a:p>
                  </a:txBody>
                  <a:tcPr marL="97500" marR="97500" marT="46797" marB="46797"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ctr" latinLnBrk="0" hangingPunct="0">
                        <a:lnSpc>
                          <a:spcPct val="100000"/>
                        </a:lnSpc>
                        <a:spcBef>
                          <a:spcPct val="20000"/>
                        </a:spcBef>
                        <a:spcAft>
                          <a:spcPct val="0"/>
                        </a:spcAft>
                        <a:buClrTx/>
                        <a:buSzTx/>
                        <a:buFontTx/>
                        <a:buNone/>
                        <a:tabLst/>
                      </a:pPr>
                      <a:r>
                        <a:rPr kumimoji="1" lang="ja-JP" altLang="en-US"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・環境監視規制等　　・廃棄物処理　　・斎場、霊園　　・地球温暖化対策等　　・エネルギー政策推進等</a:t>
                      </a:r>
                    </a:p>
                  </a:txBody>
                  <a:tcPr marL="97500" marR="97500" marT="46797" marB="46797"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40894">
                <a:tc>
                  <a:txBody>
                    <a:bodyPr/>
                    <a:lstStyle/>
                    <a:p>
                      <a:pPr marL="0" marR="0" lvl="0" indent="0" algn="l" defTabSz="914400" rtl="0" eaLnBrk="0" fontAlgn="ctr" latinLnBrk="0" hangingPunct="0">
                        <a:lnSpc>
                          <a:spcPct val="100000"/>
                        </a:lnSpc>
                        <a:spcBef>
                          <a:spcPct val="20000"/>
                        </a:spcBef>
                        <a:spcAft>
                          <a:spcPct val="0"/>
                        </a:spcAft>
                        <a:buClrTx/>
                        <a:buSzTx/>
                        <a:buFontTx/>
                        <a:buNone/>
                        <a:tabLst/>
                      </a:pPr>
                      <a:r>
                        <a:rPr kumimoji="1" lang="ja-JP" altLang="en-US" sz="1400" b="0" i="0" u="none" strike="noStrike" cap="none" normalizeH="0" baseline="0" dirty="0" smtClean="0">
                          <a:ln>
                            <a:noFill/>
                          </a:ln>
                          <a:solidFill>
                            <a:schemeClr val="tx1"/>
                          </a:solidFill>
                          <a:effectLst/>
                          <a:latin typeface="Arial" pitchFamily="34" charset="0"/>
                          <a:ea typeface="ＭＳ Ｐゴシック" pitchFamily="50" charset="-128"/>
                        </a:rPr>
                        <a:t>　６．産業・市場</a:t>
                      </a:r>
                    </a:p>
                  </a:txBody>
                  <a:tcPr marL="97500" marR="97500" marT="46797" marB="46797"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ctr" latinLnBrk="0" hangingPunct="0">
                        <a:lnSpc>
                          <a:spcPct val="100000"/>
                        </a:lnSpc>
                        <a:spcBef>
                          <a:spcPct val="20000"/>
                        </a:spcBef>
                        <a:spcAft>
                          <a:spcPct val="0"/>
                        </a:spcAft>
                        <a:buClrTx/>
                        <a:buSzTx/>
                        <a:buFontTx/>
                        <a:buNone/>
                        <a:tabLst/>
                      </a:pPr>
                      <a:r>
                        <a:rPr kumimoji="1" lang="ja-JP" altLang="en-US"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・地域の企業支援等　　　・地域産業の振興、規制等　　　・計量　　　・農業の振興、規制等</a:t>
                      </a:r>
                      <a:endParaRPr kumimoji="1" lang="ja-JP" altLang="en-US" sz="1400" b="0" i="0" u="none" strike="dbl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97500" marR="97500" marT="46797" marB="46797"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40894">
                <a:tc>
                  <a:txBody>
                    <a:bodyPr/>
                    <a:lstStyle/>
                    <a:p>
                      <a:pPr marL="0" marR="0" lvl="0" indent="0" algn="l" defTabSz="914400" rtl="0" eaLnBrk="0" fontAlgn="ctr" latinLnBrk="0" hangingPunct="0">
                        <a:lnSpc>
                          <a:spcPct val="100000"/>
                        </a:lnSpc>
                        <a:spcBef>
                          <a:spcPct val="20000"/>
                        </a:spcBef>
                        <a:spcAft>
                          <a:spcPct val="0"/>
                        </a:spcAft>
                        <a:buClrTx/>
                        <a:buSzTx/>
                        <a:buFontTx/>
                        <a:buNone/>
                        <a:tabLst/>
                      </a:pPr>
                      <a:r>
                        <a:rPr kumimoji="1" lang="ja-JP" altLang="en-US" sz="1400" b="0" i="0" u="none" strike="noStrike" cap="none" normalizeH="0" baseline="0" dirty="0" smtClean="0">
                          <a:ln>
                            <a:noFill/>
                          </a:ln>
                          <a:solidFill>
                            <a:schemeClr val="tx1"/>
                          </a:solidFill>
                          <a:effectLst/>
                          <a:latin typeface="Arial" pitchFamily="34" charset="0"/>
                          <a:ea typeface="ＭＳ Ｐゴシック" pitchFamily="50" charset="-128"/>
                        </a:rPr>
                        <a:t>　７．都市魅力</a:t>
                      </a:r>
                    </a:p>
                  </a:txBody>
                  <a:tcPr marL="97500" marR="97500" marT="46797" marB="46797"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ctr" latinLnBrk="0" hangingPunct="0">
                        <a:lnSpc>
                          <a:spcPct val="100000"/>
                        </a:lnSpc>
                        <a:spcBef>
                          <a:spcPct val="20000"/>
                        </a:spcBef>
                        <a:spcAft>
                          <a:spcPct val="0"/>
                        </a:spcAft>
                        <a:buClrTx/>
                        <a:buSzTx/>
                        <a:buFontTx/>
                        <a:buNone/>
                        <a:tabLst/>
                      </a:pPr>
                      <a:r>
                        <a:rPr kumimoji="1" lang="ja-JP" altLang="en-US"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・観光振興（地域）　　 ・文化、スポーツ振興（地域）　</a:t>
                      </a:r>
                    </a:p>
                  </a:txBody>
                  <a:tcPr marL="97500" marR="97500" marT="46797" marB="46797"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31849">
                <a:tc>
                  <a:txBody>
                    <a:bodyPr/>
                    <a:lstStyle/>
                    <a:p>
                      <a:pPr marL="0" marR="0" lvl="0" indent="0" algn="l" defTabSz="914400" rtl="0" eaLnBrk="0" fontAlgn="ctr" latinLnBrk="0" hangingPunct="0">
                        <a:lnSpc>
                          <a:spcPct val="100000"/>
                        </a:lnSpc>
                        <a:spcBef>
                          <a:spcPct val="20000"/>
                        </a:spcBef>
                        <a:spcAft>
                          <a:spcPct val="0"/>
                        </a:spcAft>
                        <a:buClrTx/>
                        <a:buSzTx/>
                        <a:buFontTx/>
                        <a:buNone/>
                        <a:tabLst/>
                      </a:pPr>
                      <a:r>
                        <a:rPr kumimoji="1" lang="ja-JP" altLang="en-US" sz="1400" b="0" i="0" u="none" strike="noStrike" cap="none" normalizeH="0" baseline="0" dirty="0" smtClean="0">
                          <a:ln>
                            <a:noFill/>
                          </a:ln>
                          <a:solidFill>
                            <a:schemeClr val="tx1"/>
                          </a:solidFill>
                          <a:effectLst/>
                          <a:latin typeface="Arial" pitchFamily="34" charset="0"/>
                          <a:ea typeface="ＭＳ Ｐゴシック" pitchFamily="50" charset="-128"/>
                        </a:rPr>
                        <a:t>　８．まちづくり</a:t>
                      </a:r>
                    </a:p>
                  </a:txBody>
                  <a:tcPr marL="97500" marR="97500" marT="46797" marB="46797"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ctr" latinLnBrk="0" hangingPunct="0">
                        <a:lnSpc>
                          <a:spcPct val="100000"/>
                        </a:lnSpc>
                        <a:spcBef>
                          <a:spcPct val="20000"/>
                        </a:spcBef>
                        <a:spcAft>
                          <a:spcPct val="0"/>
                        </a:spcAft>
                        <a:buClrTx/>
                        <a:buSzTx/>
                        <a:buFontTx/>
                        <a:buNone/>
                        <a:tabLst/>
                      </a:pPr>
                      <a:r>
                        <a:rPr kumimoji="1" lang="ja-JP" altLang="en-US"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・地域まちづくり等　　　　 ・地域交通等関係事務　　　　 ・公営住宅　　　　　　・多様な世帯に対する居住支援</a:t>
                      </a:r>
                      <a:endParaRPr kumimoji="1" lang="en-US" altLang="ja-JP"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l" defTabSz="914400" rtl="0" eaLnBrk="0" fontAlgn="ctr" latinLnBrk="0" hangingPunct="0">
                        <a:lnSpc>
                          <a:spcPct val="100000"/>
                        </a:lnSpc>
                        <a:spcBef>
                          <a:spcPct val="20000"/>
                        </a:spcBef>
                        <a:spcAft>
                          <a:spcPct val="0"/>
                        </a:spcAft>
                        <a:buClrTx/>
                        <a:buSzTx/>
                        <a:buFontTx/>
                        <a:buNone/>
                        <a:tabLst/>
                      </a:pPr>
                      <a:r>
                        <a:rPr kumimoji="1" lang="ja-JP" altLang="en-US"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・都市計画（地区計画等）　・市街地整備、景観等　 ・建築基準法関係　 ・開発指導等</a:t>
                      </a:r>
                    </a:p>
                  </a:txBody>
                  <a:tcPr marL="97500" marR="97500" marT="46797" marB="46797"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06714">
                <a:tc>
                  <a:txBody>
                    <a:bodyPr/>
                    <a:lstStyle/>
                    <a:p>
                      <a:pPr marL="0" marR="0" lvl="0" indent="0" algn="l" defTabSz="914400" rtl="0" eaLnBrk="0" fontAlgn="ctr" latinLnBrk="0" hangingPunct="0">
                        <a:lnSpc>
                          <a:spcPct val="100000"/>
                        </a:lnSpc>
                        <a:spcBef>
                          <a:spcPct val="20000"/>
                        </a:spcBef>
                        <a:spcAft>
                          <a:spcPct val="0"/>
                        </a:spcAft>
                        <a:buClrTx/>
                        <a:buSzTx/>
                        <a:buFontTx/>
                        <a:buNone/>
                        <a:tabLst/>
                      </a:pPr>
                      <a:r>
                        <a:rPr kumimoji="1" lang="ja-JP" altLang="en-US" sz="1400" b="0" i="0" u="none" strike="noStrike" cap="none" normalizeH="0" baseline="0" dirty="0" smtClean="0">
                          <a:ln>
                            <a:noFill/>
                          </a:ln>
                          <a:solidFill>
                            <a:schemeClr val="tx1"/>
                          </a:solidFill>
                          <a:effectLst/>
                          <a:latin typeface="Arial" pitchFamily="34" charset="0"/>
                          <a:ea typeface="ＭＳ Ｐゴシック" pitchFamily="50" charset="-128"/>
                        </a:rPr>
                        <a:t>　９．都市基盤整備</a:t>
                      </a:r>
                    </a:p>
                  </a:txBody>
                  <a:tcPr marL="97500" marR="97500" marT="46797" marB="46797"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ctr" latinLnBrk="0" hangingPunct="0">
                        <a:lnSpc>
                          <a:spcPct val="100000"/>
                        </a:lnSpc>
                        <a:spcBef>
                          <a:spcPct val="20000"/>
                        </a:spcBef>
                        <a:spcAft>
                          <a:spcPct val="0"/>
                        </a:spcAft>
                        <a:buClrTx/>
                        <a:buSzTx/>
                        <a:buFontTx/>
                        <a:buNone/>
                        <a:tabLst/>
                      </a:pPr>
                      <a:r>
                        <a:rPr kumimoji="1" lang="ja-JP" altLang="en-US"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・道路（地域交通網）　　　・河川表面管理等　　　・公園</a:t>
                      </a:r>
                    </a:p>
                  </a:txBody>
                  <a:tcPr marL="97500" marR="97500" marT="46797" marB="46797"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84533">
                <a:tc>
                  <a:txBody>
                    <a:bodyPr/>
                    <a:lstStyle/>
                    <a:p>
                      <a:pPr marL="0" marR="0" lvl="0" indent="0" algn="l" defTabSz="914400" rtl="0" eaLnBrk="0" fontAlgn="ctr" latinLnBrk="0" hangingPunct="0">
                        <a:lnSpc>
                          <a:spcPct val="100000"/>
                        </a:lnSpc>
                        <a:spcBef>
                          <a:spcPct val="20000"/>
                        </a:spcBef>
                        <a:spcAft>
                          <a:spcPct val="0"/>
                        </a:spcAft>
                        <a:buClrTx/>
                        <a:buSzTx/>
                        <a:buFontTx/>
                        <a:buNone/>
                        <a:tabLst/>
                      </a:pPr>
                      <a:r>
                        <a:rPr kumimoji="1" lang="ja-JP" altLang="en-US" sz="1400" b="0" i="0" u="none" strike="noStrike" cap="none" normalizeH="0" baseline="0" dirty="0" smtClean="0">
                          <a:ln>
                            <a:noFill/>
                          </a:ln>
                          <a:solidFill>
                            <a:schemeClr val="tx1"/>
                          </a:solidFill>
                          <a:effectLst/>
                          <a:latin typeface="Arial" pitchFamily="34" charset="0"/>
                          <a:ea typeface="ＭＳ Ｐゴシック" pitchFamily="50" charset="-128"/>
                        </a:rPr>
                        <a:t>１０．住民生活</a:t>
                      </a:r>
                    </a:p>
                  </a:txBody>
                  <a:tcPr marL="97500" marR="97500" marT="46797" marB="46797"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ctr" latinLnBrk="0" hangingPunct="0">
                        <a:lnSpc>
                          <a:spcPct val="1000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・住民票等窓口サービス　　　・人権、男女共同参画等　　　・地域振興　　　・住民協働等　　　・地域施設</a:t>
                      </a:r>
                      <a:endParaRPr kumimoji="1" lang="en-US" altLang="ja-JP"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l" defTabSz="914400" rtl="0" eaLnBrk="0" fontAlgn="ctr" latinLnBrk="0" hangingPunct="0">
                        <a:lnSpc>
                          <a:spcPct val="100000"/>
                        </a:lnSpc>
                        <a:spcBef>
                          <a:spcPct val="20000"/>
                        </a:spcBef>
                        <a:spcAft>
                          <a:spcPct val="0"/>
                        </a:spcAft>
                        <a:buClrTx/>
                        <a:buSzTx/>
                        <a:buFontTx/>
                        <a:buNone/>
                        <a:tabLst/>
                      </a:pPr>
                      <a:r>
                        <a:rPr kumimoji="1" lang="ja-JP" altLang="en-US" sz="1400" b="0" i="0" u="none" strike="noStrike" cap="none" spc="0" normalizeH="0" baseline="0" dirty="0" smtClean="0">
                          <a:ln>
                            <a:noFill/>
                          </a:ln>
                          <a:solidFill>
                            <a:schemeClr val="tx1"/>
                          </a:solidFill>
                          <a:effectLst/>
                          <a:latin typeface="Meiryo UI" pitchFamily="50" charset="-128"/>
                          <a:ea typeface="Meiryo UI" pitchFamily="50" charset="-128"/>
                          <a:cs typeface="Meiryo UI" pitchFamily="50" charset="-128"/>
                        </a:rPr>
                        <a:t>・消費者行政　　　</a:t>
                      </a:r>
                      <a:r>
                        <a:rPr kumimoji="1" lang="ja-JP" altLang="en-US"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・旅券交付　</a:t>
                      </a:r>
                    </a:p>
                  </a:txBody>
                  <a:tcPr marL="97500" marR="97500" marT="46797" marB="46797"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06714">
                <a:tc>
                  <a:txBody>
                    <a:bodyPr/>
                    <a:lstStyle/>
                    <a:p>
                      <a:pPr marL="0" marR="0" lvl="0" indent="0" algn="l" defTabSz="914400" rtl="0" eaLnBrk="0" fontAlgn="ctr" latinLnBrk="0" hangingPunct="0">
                        <a:lnSpc>
                          <a:spcPct val="100000"/>
                        </a:lnSpc>
                        <a:spcBef>
                          <a:spcPct val="20000"/>
                        </a:spcBef>
                        <a:spcAft>
                          <a:spcPct val="0"/>
                        </a:spcAft>
                        <a:buClrTx/>
                        <a:buSzTx/>
                        <a:buFontTx/>
                        <a:buNone/>
                        <a:tabLst/>
                      </a:pPr>
                      <a:r>
                        <a:rPr kumimoji="1" lang="ja-JP" altLang="en-US" sz="1400" b="0" i="0" u="none" strike="noStrike" cap="none" normalizeH="0" baseline="0" dirty="0" smtClean="0">
                          <a:ln>
                            <a:noFill/>
                          </a:ln>
                          <a:solidFill>
                            <a:schemeClr val="tx1"/>
                          </a:solidFill>
                          <a:effectLst/>
                          <a:latin typeface="Arial" pitchFamily="34" charset="0"/>
                          <a:ea typeface="ＭＳ Ｐゴシック" pitchFamily="50" charset="-128"/>
                        </a:rPr>
                        <a:t>１１．消防・防災</a:t>
                      </a:r>
                    </a:p>
                  </a:txBody>
                  <a:tcPr marL="97500" marR="97500" marT="46797" marB="46797"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ctr" latinLnBrk="0" hangingPunct="0">
                        <a:lnSpc>
                          <a:spcPct val="100000"/>
                        </a:lnSpc>
                        <a:spcBef>
                          <a:spcPct val="20000"/>
                        </a:spcBef>
                        <a:spcAft>
                          <a:spcPct val="0"/>
                        </a:spcAft>
                        <a:buClrTx/>
                        <a:buSzTx/>
                        <a:buFontTx/>
                        <a:buNone/>
                        <a:tabLst/>
                      </a:pPr>
                      <a:r>
                        <a:rPr kumimoji="1" lang="ja-JP" altLang="en-US"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・防災、危機管理（地域）</a:t>
                      </a:r>
                    </a:p>
                  </a:txBody>
                  <a:tcPr marL="97500" marR="97500" marT="46797" marB="46797"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17093">
                <a:tc>
                  <a:txBody>
                    <a:bodyPr/>
                    <a:lstStyle/>
                    <a:p>
                      <a:pPr marL="0" marR="0" lvl="0" indent="0" algn="l" defTabSz="914400" rtl="0" eaLnBrk="0" fontAlgn="ctr" latinLnBrk="0" hangingPunct="0">
                        <a:lnSpc>
                          <a:spcPct val="100000"/>
                        </a:lnSpc>
                        <a:spcBef>
                          <a:spcPct val="20000"/>
                        </a:spcBef>
                        <a:spcAft>
                          <a:spcPct val="0"/>
                        </a:spcAft>
                        <a:buClrTx/>
                        <a:buSzTx/>
                        <a:buFontTx/>
                        <a:buNone/>
                        <a:tabLst/>
                      </a:pPr>
                      <a:r>
                        <a:rPr kumimoji="1" lang="ja-JP" altLang="en-US" sz="1400" b="0" i="0" u="none" strike="noStrike" cap="none" normalizeH="0" baseline="0" dirty="0" smtClean="0">
                          <a:ln>
                            <a:noFill/>
                          </a:ln>
                          <a:solidFill>
                            <a:schemeClr val="tx1"/>
                          </a:solidFill>
                          <a:effectLst/>
                          <a:latin typeface="Arial" pitchFamily="34" charset="0"/>
                          <a:ea typeface="ＭＳ Ｐゴシック" pitchFamily="50" charset="-128"/>
                        </a:rPr>
                        <a:t>１２．自治体運営</a:t>
                      </a:r>
                    </a:p>
                  </a:txBody>
                  <a:tcPr marL="97500" marR="97500" marT="46797" marB="46797"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ctr" latinLnBrk="0" hangingPunct="0">
                        <a:lnSpc>
                          <a:spcPct val="100000"/>
                        </a:lnSpc>
                        <a:spcBef>
                          <a:spcPct val="20000"/>
                        </a:spcBef>
                        <a:spcAft>
                          <a:spcPct val="0"/>
                        </a:spcAft>
                        <a:buClrTx/>
                        <a:buSzTx/>
                        <a:buFontTx/>
                        <a:buNone/>
                        <a:tabLst/>
                      </a:pPr>
                      <a:r>
                        <a:rPr kumimoji="1" lang="ja-JP" altLang="en-US"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・人事給与、税務、財政、企画、統計、広聴広報、法務、管財、会計、議会、行政委員会等</a:t>
                      </a:r>
                    </a:p>
                  </a:txBody>
                  <a:tcPr marL="97500" marR="97500" marT="46797" marB="46797"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5" name="正方形/長方形 27"/>
          <p:cNvSpPr>
            <a:spLocks noChangeArrowheads="1"/>
          </p:cNvSpPr>
          <p:nvPr/>
        </p:nvSpPr>
        <p:spPr bwMode="auto">
          <a:xfrm>
            <a:off x="8874125" y="6590764"/>
            <a:ext cx="1031875" cy="261610"/>
          </a:xfrm>
          <a:prstGeom prst="rect">
            <a:avLst/>
          </a:prstGeom>
          <a:noFill/>
          <a:ln w="9525">
            <a:noFill/>
            <a:miter lim="800000"/>
            <a:headEnd/>
            <a:tailEnd/>
          </a:ln>
        </p:spPr>
        <p:txBody>
          <a:bodyPr>
            <a:spAutoFit/>
          </a:bodyPr>
          <a:lstStyle/>
          <a:p>
            <a:pPr algn="r" fontAlgn="base">
              <a:spcBef>
                <a:spcPct val="0"/>
              </a:spcBef>
              <a:spcAft>
                <a:spcPct val="0"/>
              </a:spcAft>
            </a:pPr>
            <a:r>
              <a:rPr lang="ja-JP" altLang="en-US" sz="1100" b="1" dirty="0">
                <a:solidFill>
                  <a:srgbClr val="000000"/>
                </a:solidFill>
                <a:latin typeface="Meiryo UI" pitchFamily="50" charset="-128"/>
                <a:ea typeface="Meiryo UI" pitchFamily="50" charset="-128"/>
                <a:cs typeface="Meiryo UI" pitchFamily="50" charset="-128"/>
              </a:rPr>
              <a:t> 事務</a:t>
            </a:r>
            <a:r>
              <a:rPr lang="en-US" altLang="ja-JP" sz="1100" b="1" dirty="0" smtClean="0">
                <a:solidFill>
                  <a:srgbClr val="000000"/>
                </a:solidFill>
                <a:latin typeface="Meiryo UI" pitchFamily="50" charset="-128"/>
                <a:ea typeface="Meiryo UI" pitchFamily="50" charset="-128"/>
                <a:cs typeface="Meiryo UI" pitchFamily="50" charset="-128"/>
              </a:rPr>
              <a:t>-</a:t>
            </a:r>
            <a:r>
              <a:rPr lang="ja-JP" altLang="en-US" sz="1100" b="1" dirty="0">
                <a:solidFill>
                  <a:srgbClr val="000000"/>
                </a:solidFill>
                <a:latin typeface="Meiryo UI" pitchFamily="50" charset="-128"/>
                <a:ea typeface="Meiryo UI" pitchFamily="50" charset="-128"/>
                <a:cs typeface="Meiryo UI" pitchFamily="50" charset="-128"/>
              </a:rPr>
              <a:t>７</a:t>
            </a:r>
          </a:p>
        </p:txBody>
      </p:sp>
    </p:spTree>
    <p:extLst>
      <p:ext uri="{BB962C8B-B14F-4D97-AF65-F5344CB8AC3E}">
        <p14:creationId xmlns:p14="http://schemas.microsoft.com/office/powerpoint/2010/main" val="316341036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6225</TotalTime>
  <Words>5779</Words>
  <Application>Microsoft Office PowerPoint</Application>
  <PresentationFormat>A4 210 x 297 mm</PresentationFormat>
  <Paragraphs>1098</Paragraphs>
  <Slides>28</Slides>
  <Notes>12</Notes>
  <HiddenSlides>0</HiddenSlides>
  <MMClips>0</MMClips>
  <ScaleCrop>false</ScaleCrop>
  <HeadingPairs>
    <vt:vector size="4" baseType="variant">
      <vt:variant>
        <vt:lpstr>テーマ</vt:lpstr>
      </vt:variant>
      <vt:variant>
        <vt:i4>1</vt:i4>
      </vt:variant>
      <vt:variant>
        <vt:lpstr>スライド タイトル</vt:lpstr>
      </vt:variant>
      <vt:variant>
        <vt:i4>28</vt:i4>
      </vt:variant>
    </vt:vector>
  </HeadingPairs>
  <TitlesOfParts>
    <vt:vector size="29" baseType="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
  <cp:lastModifiedBy>岸良　将史</cp:lastModifiedBy>
  <cp:revision>817</cp:revision>
  <cp:lastPrinted>2017-09-05T04:14:08Z</cp:lastPrinted>
  <dcterms:created xsi:type="dcterms:W3CDTF">2017-07-19T12:16:17Z</dcterms:created>
  <dcterms:modified xsi:type="dcterms:W3CDTF">2017-09-26T10:20:42Z</dcterms:modified>
</cp:coreProperties>
</file>